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82" r:id="rId3"/>
    <p:sldId id="257" r:id="rId4"/>
    <p:sldId id="258" r:id="rId5"/>
    <p:sldId id="259" r:id="rId6"/>
    <p:sldId id="260" r:id="rId7"/>
    <p:sldId id="261" r:id="rId8"/>
    <p:sldId id="262" r:id="rId9"/>
    <p:sldId id="284" r:id="rId10"/>
    <p:sldId id="263" r:id="rId11"/>
    <p:sldId id="264" r:id="rId12"/>
    <p:sldId id="265" r:id="rId13"/>
    <p:sldId id="266" r:id="rId14"/>
    <p:sldId id="267" r:id="rId15"/>
    <p:sldId id="268" r:id="rId16"/>
    <p:sldId id="269" r:id="rId17"/>
    <p:sldId id="283" r:id="rId18"/>
    <p:sldId id="285" r:id="rId19"/>
    <p:sldId id="270" r:id="rId20"/>
    <p:sldId id="271" r:id="rId21"/>
    <p:sldId id="272" r:id="rId22"/>
    <p:sldId id="273" r:id="rId23"/>
    <p:sldId id="274" r:id="rId24"/>
    <p:sldId id="275" r:id="rId25"/>
    <p:sldId id="276" r:id="rId26"/>
    <p:sldId id="277" r:id="rId27"/>
    <p:sldId id="278" r:id="rId28"/>
    <p:sldId id="279"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32A554-5EC5-48A0-A4A2-08CEA24BC1B0}" type="datetimeFigureOut">
              <a:rPr lang="en-US" smtClean="0"/>
              <a:pPr/>
              <a:t>4/12/2014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8E61355-F2AF-4040-9202-E8FA784ED53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32A554-5EC5-48A0-A4A2-08CEA24BC1B0}"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61355-F2AF-4040-9202-E8FA784ED5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32A554-5EC5-48A0-A4A2-08CEA24BC1B0}"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61355-F2AF-4040-9202-E8FA784ED5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32A554-5EC5-48A0-A4A2-08CEA24BC1B0}"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61355-F2AF-4040-9202-E8FA784ED53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32A554-5EC5-48A0-A4A2-08CEA24BC1B0}" type="datetimeFigureOut">
              <a:rPr lang="en-US" smtClean="0"/>
              <a:pPr/>
              <a:t>4/12/2014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8E61355-F2AF-4040-9202-E8FA784ED5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32A554-5EC5-48A0-A4A2-08CEA24BC1B0}"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61355-F2AF-4040-9202-E8FA784ED53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32A554-5EC5-48A0-A4A2-08CEA24BC1B0}" type="datetimeFigureOut">
              <a:rPr lang="en-US" smtClean="0"/>
              <a:pPr/>
              <a:t>4/12/2014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61355-F2AF-4040-9202-E8FA784ED53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32A554-5EC5-48A0-A4A2-08CEA24BC1B0}" type="datetimeFigureOut">
              <a:rPr lang="en-US" smtClean="0"/>
              <a:pPr/>
              <a:t>4/12/2014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61355-F2AF-4040-9202-E8FA784ED5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2A554-5EC5-48A0-A4A2-08CEA24BC1B0}" type="datetimeFigureOut">
              <a:rPr lang="en-US" smtClean="0"/>
              <a:pPr/>
              <a:t>4/12/2014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61355-F2AF-4040-9202-E8FA784ED5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32A554-5EC5-48A0-A4A2-08CEA24BC1B0}"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61355-F2AF-4040-9202-E8FA784ED53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32A554-5EC5-48A0-A4A2-08CEA24BC1B0}" type="datetimeFigureOut">
              <a:rPr lang="en-US" smtClean="0"/>
              <a:pPr/>
              <a:t>4/12/2014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8E61355-F2AF-4040-9202-E8FA784ED53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D32A554-5EC5-48A0-A4A2-08CEA24BC1B0}" type="datetimeFigureOut">
              <a:rPr lang="en-US" smtClean="0"/>
              <a:pPr/>
              <a:t>4/12/2014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8E61355-F2AF-4040-9202-E8FA784ED5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dirty="0" smtClean="0"/>
              <a:t>Clinical Use of Antiarrhythmic Agents</a:t>
            </a:r>
            <a:endParaRPr lang="en-US" dirty="0"/>
          </a:p>
        </p:txBody>
      </p:sp>
    </p:spTree>
    <p:extLst>
      <p:ext uri="{BB962C8B-B14F-4D97-AF65-F5344CB8AC3E}">
        <p14:creationId xmlns:p14="http://schemas.microsoft.com/office/powerpoint/2010/main" val="2190501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A reliable baseline should be established against which to judge the efficacy of any subsequent antiarrhythmic intervention. Several methods are now available for such baseline quantification. These include prolonged ambulatory </a:t>
            </a:r>
            <a:r>
              <a:rPr lang="en-US" dirty="0" smtClean="0">
                <a:solidFill>
                  <a:srgbClr val="FF0000"/>
                </a:solidFill>
              </a:rPr>
              <a:t>monitoring</a:t>
            </a:r>
            <a:r>
              <a:rPr lang="en-US" dirty="0" smtClean="0"/>
              <a:t>, </a:t>
            </a:r>
            <a:r>
              <a:rPr lang="en-US" dirty="0" err="1" smtClean="0">
                <a:solidFill>
                  <a:srgbClr val="FF0000"/>
                </a:solidFill>
              </a:rPr>
              <a:t>electrophysiologic</a:t>
            </a:r>
            <a:r>
              <a:rPr lang="en-US" dirty="0" smtClean="0"/>
              <a:t> studies that reproduce a target arrhythmia, reproduction of a target arrhythmia by </a:t>
            </a:r>
            <a:r>
              <a:rPr lang="en-US" dirty="0" smtClean="0">
                <a:solidFill>
                  <a:srgbClr val="FF0000"/>
                </a:solidFill>
              </a:rPr>
              <a:t>treadmill exercise</a:t>
            </a:r>
            <a:r>
              <a:rPr lang="en-US" dirty="0" smtClean="0"/>
              <a:t>,</a:t>
            </a:r>
          </a:p>
          <a:p>
            <a:endParaRPr lang="en-US" dirty="0"/>
          </a:p>
        </p:txBody>
      </p:sp>
    </p:spTree>
    <p:extLst>
      <p:ext uri="{BB962C8B-B14F-4D97-AF65-F5344CB8AC3E}">
        <p14:creationId xmlns:p14="http://schemas.microsoft.com/office/powerpoint/2010/main" val="3134169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Pretreatment Evaluation</a:t>
            </a:r>
            <a:endParaRPr lang="en-US" dirty="0"/>
          </a:p>
        </p:txBody>
      </p:sp>
      <p:sp>
        <p:nvSpPr>
          <p:cNvPr id="3" name="Content Placeholder 2"/>
          <p:cNvSpPr>
            <a:spLocks noGrp="1"/>
          </p:cNvSpPr>
          <p:nvPr>
            <p:ph sz="quarter" idx="1"/>
          </p:nvPr>
        </p:nvSpPr>
        <p:spPr/>
        <p:txBody>
          <a:bodyPr/>
          <a:lstStyle/>
          <a:p>
            <a:r>
              <a:rPr lang="en-US" dirty="0" smtClean="0"/>
              <a:t>4.Question the need for therapy</a:t>
            </a:r>
          </a:p>
          <a:p>
            <a:pPr marL="0" indent="0">
              <a:buNone/>
            </a:pPr>
            <a:r>
              <a:rPr lang="en-US" dirty="0" smtClean="0"/>
              <a:t>The mere identification of an abnormality of cardiac rhythm does not necessarily require that the arrhythmia be treated. An excellent justification for conservative treatment was provided by the </a:t>
            </a:r>
            <a:r>
              <a:rPr lang="en-US" dirty="0" smtClean="0">
                <a:solidFill>
                  <a:srgbClr val="FF0000"/>
                </a:solidFill>
              </a:rPr>
              <a:t>Cardiac Arrhythmia Suppression Trial (CAST)</a:t>
            </a:r>
            <a:r>
              <a:rPr lang="en-US" dirty="0" smtClean="0"/>
              <a:t> referred to earlier</a:t>
            </a:r>
            <a:endParaRPr lang="en-US" dirty="0"/>
          </a:p>
        </p:txBody>
      </p:sp>
    </p:spTree>
    <p:extLst>
      <p:ext uri="{BB962C8B-B14F-4D97-AF65-F5344CB8AC3E}">
        <p14:creationId xmlns:p14="http://schemas.microsoft.com/office/powerpoint/2010/main" val="1488290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Benefits</a:t>
            </a:r>
            <a:r>
              <a:rPr lang="en-US" dirty="0" smtClean="0"/>
              <a:t> &amp; Risks</a:t>
            </a:r>
            <a:endParaRPr lang="en-US" dirty="0"/>
          </a:p>
        </p:txBody>
      </p:sp>
      <p:sp>
        <p:nvSpPr>
          <p:cNvPr id="3" name="Content Placeholder 2"/>
          <p:cNvSpPr>
            <a:spLocks noGrp="1"/>
          </p:cNvSpPr>
          <p:nvPr>
            <p:ph sz="quarter" idx="1"/>
          </p:nvPr>
        </p:nvSpPr>
        <p:spPr/>
        <p:txBody>
          <a:bodyPr>
            <a:normAutofit/>
          </a:bodyPr>
          <a:lstStyle/>
          <a:p>
            <a:r>
              <a:rPr lang="en-US" dirty="0" smtClean="0"/>
              <a:t>The benefits of antiarrhythmic therapy are actually relatively difficult to establish.</a:t>
            </a:r>
          </a:p>
          <a:p>
            <a:r>
              <a:rPr lang="en-US" dirty="0" smtClean="0"/>
              <a:t> Two types of benefits can be envisioned: reduction of arrhythmia-related symptoms, such as palpitations, syncope, or cardiac arrest;</a:t>
            </a:r>
          </a:p>
          <a:p>
            <a:r>
              <a:rPr lang="en-US" dirty="0" smtClean="0"/>
              <a:t>reduction in long-term mortality in asymptomatic patients. </a:t>
            </a:r>
          </a:p>
          <a:p>
            <a:r>
              <a:rPr lang="en-US" dirty="0" smtClean="0"/>
              <a:t>Among drugs discussed here, only </a:t>
            </a:r>
            <a:r>
              <a:rPr lang="el-GR" dirty="0" smtClean="0">
                <a:solidFill>
                  <a:srgbClr val="FF0000"/>
                </a:solidFill>
              </a:rPr>
              <a:t>β</a:t>
            </a:r>
            <a:r>
              <a:rPr lang="en-US" dirty="0" smtClean="0">
                <a:solidFill>
                  <a:srgbClr val="FF0000"/>
                </a:solidFill>
              </a:rPr>
              <a:t> blockers </a:t>
            </a:r>
            <a:r>
              <a:rPr lang="en-US" dirty="0" smtClean="0"/>
              <a:t>have been definitely associated with reduction of mortality in relatively asymptomatic patients, and the mechanism underlying this effect is not established</a:t>
            </a:r>
          </a:p>
          <a:p>
            <a:endParaRPr lang="en-US" dirty="0"/>
          </a:p>
        </p:txBody>
      </p:sp>
    </p:spTree>
    <p:extLst>
      <p:ext uri="{BB962C8B-B14F-4D97-AF65-F5344CB8AC3E}">
        <p14:creationId xmlns:p14="http://schemas.microsoft.com/office/powerpoint/2010/main" val="1852951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&amp; </a:t>
            </a:r>
            <a:r>
              <a:rPr lang="en-US" dirty="0" smtClean="0">
                <a:solidFill>
                  <a:srgbClr val="FF0000"/>
                </a:solidFill>
              </a:rPr>
              <a:t>Risks</a:t>
            </a:r>
            <a:endParaRPr lang="en-US" dirty="0">
              <a:solidFill>
                <a:srgbClr val="FF0000"/>
              </a:solidFill>
            </a:endParaRPr>
          </a:p>
        </p:txBody>
      </p:sp>
      <p:sp>
        <p:nvSpPr>
          <p:cNvPr id="3" name="Content Placeholder 2"/>
          <p:cNvSpPr>
            <a:spLocks noGrp="1"/>
          </p:cNvSpPr>
          <p:nvPr>
            <p:ph sz="quarter" idx="1"/>
          </p:nvPr>
        </p:nvSpPr>
        <p:spPr/>
        <p:txBody>
          <a:bodyPr>
            <a:normAutofit/>
          </a:bodyPr>
          <a:lstStyle/>
          <a:p>
            <a:r>
              <a:rPr lang="en-US" dirty="0" smtClean="0"/>
              <a:t>Antiarrhythmic therapy carries with it a number of risks.</a:t>
            </a:r>
          </a:p>
          <a:p>
            <a:r>
              <a:rPr lang="en-US" dirty="0" smtClean="0"/>
              <a:t> In some cases, the risk of an adverse reaction is clearly related to high dosages or plasma concentrations. Examples include </a:t>
            </a:r>
            <a:r>
              <a:rPr lang="en-US" dirty="0" err="1" smtClean="0">
                <a:solidFill>
                  <a:srgbClr val="FF0000"/>
                </a:solidFill>
              </a:rPr>
              <a:t>lidocaine</a:t>
            </a:r>
            <a:r>
              <a:rPr lang="en-US" dirty="0" smtClean="0">
                <a:solidFill>
                  <a:srgbClr val="FF0000"/>
                </a:solidFill>
              </a:rPr>
              <a:t>-induced tremor </a:t>
            </a:r>
            <a:r>
              <a:rPr lang="en-US" dirty="0" smtClean="0"/>
              <a:t>or </a:t>
            </a:r>
            <a:r>
              <a:rPr lang="en-US" dirty="0" smtClean="0">
                <a:solidFill>
                  <a:srgbClr val="FF0000"/>
                </a:solidFill>
              </a:rPr>
              <a:t>quinidine-induced </a:t>
            </a:r>
            <a:r>
              <a:rPr lang="en-US" dirty="0" err="1" smtClean="0">
                <a:solidFill>
                  <a:srgbClr val="FF0000"/>
                </a:solidFill>
              </a:rPr>
              <a:t>cinchonism</a:t>
            </a:r>
            <a:r>
              <a:rPr lang="en-US" dirty="0" smtClean="0"/>
              <a:t>. </a:t>
            </a:r>
          </a:p>
          <a:p>
            <a:r>
              <a:rPr lang="en-US" dirty="0" smtClean="0"/>
              <a:t>In other cases, adverse reactions are unrelated to high plasma concentrations (</a:t>
            </a:r>
            <a:r>
              <a:rPr lang="en-US" dirty="0" err="1" smtClean="0"/>
              <a:t>eg</a:t>
            </a:r>
            <a:r>
              <a:rPr lang="en-US" dirty="0" smtClean="0"/>
              <a:t>, procainamide-induced </a:t>
            </a:r>
            <a:r>
              <a:rPr lang="en-US" dirty="0" err="1" smtClean="0"/>
              <a:t>agranulocytosis</a:t>
            </a:r>
            <a:r>
              <a:rPr lang="en-US" dirty="0" smtClean="0"/>
              <a:t>).</a:t>
            </a:r>
          </a:p>
          <a:p>
            <a:r>
              <a:rPr lang="en-US" dirty="0" smtClean="0"/>
              <a:t> For many serious adverse reactions to antiarrhythmic drugs, the </a:t>
            </a:r>
            <a:r>
              <a:rPr lang="en-US" dirty="0" smtClean="0">
                <a:solidFill>
                  <a:srgbClr val="0070C0"/>
                </a:solidFill>
              </a:rPr>
              <a:t>combination of drug therapy </a:t>
            </a:r>
            <a:r>
              <a:rPr lang="en-US" dirty="0" smtClean="0"/>
              <a:t>and the underlying heart disease appears important</a:t>
            </a:r>
            <a:endParaRPr lang="en-US" dirty="0"/>
          </a:p>
        </p:txBody>
      </p:sp>
    </p:spTree>
    <p:extLst>
      <p:ext uri="{BB962C8B-B14F-4D97-AF65-F5344CB8AC3E}">
        <p14:creationId xmlns:p14="http://schemas.microsoft.com/office/powerpoint/2010/main" val="4284305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&amp; </a:t>
            </a:r>
            <a:r>
              <a:rPr lang="en-US" dirty="0" smtClean="0">
                <a:solidFill>
                  <a:srgbClr val="FF0000"/>
                </a:solidFill>
              </a:rPr>
              <a:t>Risks</a:t>
            </a:r>
            <a:endParaRPr lang="en-US" dirty="0">
              <a:solidFill>
                <a:srgbClr val="FF0000"/>
              </a:solidFill>
            </a:endParaRPr>
          </a:p>
        </p:txBody>
      </p:sp>
      <p:sp>
        <p:nvSpPr>
          <p:cNvPr id="3" name="Content Placeholder 2"/>
          <p:cNvSpPr>
            <a:spLocks noGrp="1"/>
          </p:cNvSpPr>
          <p:nvPr>
            <p:ph sz="quarter" idx="1"/>
          </p:nvPr>
        </p:nvSpPr>
        <p:spPr/>
        <p:txBody>
          <a:bodyPr>
            <a:normAutofit fontScale="92500"/>
          </a:bodyPr>
          <a:lstStyle/>
          <a:p>
            <a:r>
              <a:rPr lang="en-US" dirty="0" smtClean="0"/>
              <a:t>Several specific syndromes of arrhythmia provocation by antiarrhythmic drugs have also been identified, each with its underlying pathophysiologic mechanism and risk factors. Drugs such as quinidine, </a:t>
            </a:r>
            <a:r>
              <a:rPr lang="en-US" dirty="0" err="1" smtClean="0"/>
              <a:t>sotalol</a:t>
            </a:r>
            <a:r>
              <a:rPr lang="en-US" dirty="0" smtClean="0"/>
              <a:t>, which act—at least in part—by slowing repolarization and prolonging cardiac action potentials, can result in marked </a:t>
            </a:r>
            <a:r>
              <a:rPr lang="en-US" dirty="0" smtClean="0">
                <a:solidFill>
                  <a:srgbClr val="0070C0"/>
                </a:solidFill>
              </a:rPr>
              <a:t>QT prolongation </a:t>
            </a:r>
            <a:r>
              <a:rPr lang="en-US" dirty="0" smtClean="0"/>
              <a:t>and torsade de pointes. </a:t>
            </a:r>
          </a:p>
          <a:p>
            <a:r>
              <a:rPr lang="en-US" dirty="0" smtClean="0"/>
              <a:t>Treatment for torsade de pointes requires recognition of the arrhythmia, withdrawal of any offending agent, correction of </a:t>
            </a:r>
            <a:r>
              <a:rPr lang="en-US" dirty="0" smtClean="0">
                <a:solidFill>
                  <a:srgbClr val="FF0000"/>
                </a:solidFill>
              </a:rPr>
              <a:t>hypokalemia</a:t>
            </a:r>
            <a:r>
              <a:rPr lang="en-US" dirty="0" smtClean="0"/>
              <a:t>, and treatment with maneuvers to increase heart rate (isoproterenol); intravenous </a:t>
            </a:r>
            <a:r>
              <a:rPr lang="en-US" dirty="0" smtClean="0">
                <a:solidFill>
                  <a:srgbClr val="FF0000"/>
                </a:solidFill>
              </a:rPr>
              <a:t>magnesium</a:t>
            </a:r>
            <a:r>
              <a:rPr lang="en-US" dirty="0" smtClean="0"/>
              <a:t> also appears effective, even in patients with normal magnesium levels.</a:t>
            </a:r>
          </a:p>
          <a:p>
            <a:endParaRPr lang="en-US" dirty="0" smtClean="0"/>
          </a:p>
          <a:p>
            <a:endParaRPr lang="en-US" dirty="0"/>
          </a:p>
        </p:txBody>
      </p:sp>
    </p:spTree>
    <p:extLst>
      <p:ext uri="{BB962C8B-B14F-4D97-AF65-F5344CB8AC3E}">
        <p14:creationId xmlns:p14="http://schemas.microsoft.com/office/powerpoint/2010/main" val="3920574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&amp; </a:t>
            </a:r>
            <a:r>
              <a:rPr lang="en-US" dirty="0" smtClean="0">
                <a:solidFill>
                  <a:srgbClr val="FF0000"/>
                </a:solidFill>
              </a:rPr>
              <a:t>Risks</a:t>
            </a:r>
            <a:endParaRPr lang="en-US" dirty="0">
              <a:solidFill>
                <a:srgbClr val="FF0000"/>
              </a:solidFill>
            </a:endParaRPr>
          </a:p>
        </p:txBody>
      </p:sp>
      <p:sp>
        <p:nvSpPr>
          <p:cNvPr id="3" name="Content Placeholder 2"/>
          <p:cNvSpPr>
            <a:spLocks noGrp="1"/>
          </p:cNvSpPr>
          <p:nvPr>
            <p:ph sz="quarter" idx="1"/>
          </p:nvPr>
        </p:nvSpPr>
        <p:spPr/>
        <p:txBody>
          <a:bodyPr>
            <a:normAutofit/>
          </a:bodyPr>
          <a:lstStyle/>
          <a:p>
            <a:r>
              <a:rPr lang="en-US" dirty="0" smtClean="0"/>
              <a:t>Drugs that markedly slow conduction, such as </a:t>
            </a:r>
            <a:r>
              <a:rPr lang="en-US" dirty="0" err="1" smtClean="0"/>
              <a:t>flecainide</a:t>
            </a:r>
            <a:r>
              <a:rPr lang="en-US" dirty="0" smtClean="0"/>
              <a:t>, or high concentrations of quinidine, can result in an increased frequency of reentry arrhythmias, notably ventricular tachycardia in patients with prior myocardial infarction in whom a potential reentry circuit may be present. </a:t>
            </a:r>
          </a:p>
          <a:p>
            <a:r>
              <a:rPr lang="en-US" dirty="0" smtClean="0"/>
              <a:t>Treatment here consists of recognition, withdrawal of the offending agent, and intravenous sodium.</a:t>
            </a:r>
          </a:p>
          <a:p>
            <a:endParaRPr lang="en-US" dirty="0" smtClean="0"/>
          </a:p>
          <a:p>
            <a:endParaRPr lang="en-US" dirty="0"/>
          </a:p>
        </p:txBody>
      </p:sp>
    </p:spTree>
    <p:extLst>
      <p:ext uri="{BB962C8B-B14F-4D97-AF65-F5344CB8AC3E}">
        <p14:creationId xmlns:p14="http://schemas.microsoft.com/office/powerpoint/2010/main" val="1863526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Conduct of Antiarrhythmic Therapy</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urgency of the clinical situation determines the route and rate of drug initiation. </a:t>
            </a:r>
          </a:p>
          <a:p>
            <a:r>
              <a:rPr lang="en-US" dirty="0" smtClean="0"/>
              <a:t>When immediate drug action is required, the intravenous route is preferred. Therapeutic drug levels can be achieved by administration of multiple intravenous boluses.</a:t>
            </a:r>
          </a:p>
          <a:p>
            <a:pPr marL="0" indent="0">
              <a:buNone/>
            </a:pPr>
            <a:r>
              <a:rPr lang="en-US" dirty="0" smtClean="0"/>
              <a:t> </a:t>
            </a:r>
            <a:endParaRPr lang="en-US" dirty="0" smtClean="0"/>
          </a:p>
          <a:p>
            <a:r>
              <a:rPr lang="en-US" dirty="0" smtClean="0"/>
              <a:t>Drug </a:t>
            </a:r>
            <a:r>
              <a:rPr lang="en-US" dirty="0" smtClean="0"/>
              <a:t>therapy can be considered effective when the target arrhythmia is suppressed (according to the measure used to quantify it at baseline) and toxicities are absent. Conversely, drug therapy should not be considered ineffective unless toxicities occur at a time when arrhythmias are not suppressed.</a:t>
            </a:r>
          </a:p>
          <a:p>
            <a:endParaRPr lang="en-US" dirty="0" smtClean="0"/>
          </a:p>
          <a:p>
            <a:endParaRPr lang="en-US" dirty="0"/>
          </a:p>
        </p:txBody>
      </p:sp>
    </p:spTree>
    <p:extLst>
      <p:ext uri="{BB962C8B-B14F-4D97-AF65-F5344CB8AC3E}">
        <p14:creationId xmlns:p14="http://schemas.microsoft.com/office/powerpoint/2010/main" val="2635231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Drug Interaction</a:t>
            </a:r>
            <a:endParaRPr lang="en-US" dirty="0"/>
          </a:p>
        </p:txBody>
      </p:sp>
      <p:sp>
        <p:nvSpPr>
          <p:cNvPr id="3" name="Content Placeholder 2"/>
          <p:cNvSpPr>
            <a:spLocks noGrp="1"/>
          </p:cNvSpPr>
          <p:nvPr>
            <p:ph sz="quarter" idx="1"/>
          </p:nvPr>
        </p:nvSpPr>
        <p:spPr/>
        <p:txBody>
          <a:bodyPr/>
          <a:lstStyle/>
          <a:p>
            <a:r>
              <a:rPr lang="en-US" dirty="0"/>
              <a:t>Monitoring plasma drug concentrations can be a useful adjunct to managing antiarrhythmic therapy. Plasma drug concentrations are also important in establishing compliance during long-term therapy as well as in detecting drug interactions that may result in very high concentrations at low drug dosages or very low concentrations at high dosages.</a:t>
            </a:r>
          </a:p>
          <a:p>
            <a:endParaRPr lang="en-US" dirty="0"/>
          </a:p>
        </p:txBody>
      </p:sp>
    </p:spTree>
    <p:extLst>
      <p:ext uri="{BB962C8B-B14F-4D97-AF65-F5344CB8AC3E}">
        <p14:creationId xmlns:p14="http://schemas.microsoft.com/office/powerpoint/2010/main" val="601318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10600" cy="645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078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
            </a:r>
            <a:br>
              <a:rPr lang="en-US" dirty="0" smtClean="0"/>
            </a:br>
            <a:r>
              <a:rPr lang="en-US" dirty="0" smtClean="0"/>
              <a:t>Summary: Antiarrhythmic Drugs</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Class IA</a:t>
            </a:r>
          </a:p>
          <a:p>
            <a:r>
              <a:rPr lang="en-US" dirty="0" smtClean="0"/>
              <a:t>Procainamide</a:t>
            </a:r>
          </a:p>
          <a:p>
            <a:r>
              <a:rPr lang="en-US" dirty="0" err="1" smtClean="0"/>
              <a:t>INa</a:t>
            </a:r>
            <a:r>
              <a:rPr lang="en-US" dirty="0" smtClean="0"/>
              <a:t> (primary) and </a:t>
            </a:r>
            <a:r>
              <a:rPr lang="en-US" dirty="0" err="1" smtClean="0"/>
              <a:t>IKr</a:t>
            </a:r>
            <a:r>
              <a:rPr lang="en-US" dirty="0" smtClean="0"/>
              <a:t> (secondary) blockade</a:t>
            </a:r>
          </a:p>
          <a:p>
            <a:r>
              <a:rPr lang="en-US" dirty="0" smtClean="0"/>
              <a:t>Slows conduction velocity and pacemaker rate  prolongs action potential duration and dissociates from </a:t>
            </a:r>
            <a:r>
              <a:rPr lang="en-US" dirty="0" err="1" smtClean="0"/>
              <a:t>INa</a:t>
            </a:r>
            <a:r>
              <a:rPr lang="en-US" dirty="0" smtClean="0"/>
              <a:t> channel with intermediate kinetics . direct depressant effects on </a:t>
            </a:r>
            <a:r>
              <a:rPr lang="en-US" dirty="0" err="1" smtClean="0"/>
              <a:t>sinoatrial</a:t>
            </a:r>
            <a:r>
              <a:rPr lang="en-US" dirty="0" smtClean="0"/>
              <a:t> (SA) and </a:t>
            </a:r>
            <a:r>
              <a:rPr lang="en-US" dirty="0" err="1" smtClean="0"/>
              <a:t>atrioventricular</a:t>
            </a:r>
            <a:r>
              <a:rPr lang="en-US" dirty="0" smtClean="0"/>
              <a:t> (AV) nodes</a:t>
            </a:r>
            <a:endParaRPr lang="en-US" dirty="0"/>
          </a:p>
        </p:txBody>
      </p:sp>
    </p:spTree>
    <p:extLst>
      <p:ext uri="{BB962C8B-B14F-4D97-AF65-F5344CB8AC3E}">
        <p14:creationId xmlns:p14="http://schemas.microsoft.com/office/powerpoint/2010/main" val="32905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Antiarrythmic</a:t>
            </a:r>
            <a:r>
              <a:rPr lang="en-US" dirty="0" smtClean="0"/>
              <a:t> Drugs Action</a:t>
            </a:r>
            <a:endParaRPr lang="en-US" dirty="0"/>
          </a:p>
        </p:txBody>
      </p:sp>
      <p:sp>
        <p:nvSpPr>
          <p:cNvPr id="3" name="Content Placeholder 2"/>
          <p:cNvSpPr>
            <a:spLocks noGrp="1"/>
          </p:cNvSpPr>
          <p:nvPr>
            <p:ph sz="quarter" idx="1"/>
          </p:nvPr>
        </p:nvSpPr>
        <p:spPr/>
        <p:txBody>
          <a:bodyPr/>
          <a:lstStyle/>
          <a:p>
            <a:r>
              <a:rPr lang="en-US" dirty="0" smtClean="0"/>
              <a:t>Reduce Automaticity </a:t>
            </a:r>
          </a:p>
          <a:p>
            <a:endParaRPr lang="en-US" dirty="0" smtClean="0"/>
          </a:p>
          <a:p>
            <a:r>
              <a:rPr lang="en-US" dirty="0" smtClean="0"/>
              <a:t>Slow Conduction of electrical impulses through the heart </a:t>
            </a:r>
          </a:p>
          <a:p>
            <a:endParaRPr lang="en-US" dirty="0" smtClean="0"/>
          </a:p>
          <a:p>
            <a:r>
              <a:rPr lang="en-US" dirty="0" smtClean="0"/>
              <a:t>Prolong refractory  (rest) period of myocardial cells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Indication</a:t>
            </a:r>
            <a:endParaRPr lang="en-US" dirty="0"/>
          </a:p>
        </p:txBody>
      </p:sp>
      <p:sp>
        <p:nvSpPr>
          <p:cNvPr id="3" name="Content Placeholder 2"/>
          <p:cNvSpPr>
            <a:spLocks noGrp="1"/>
          </p:cNvSpPr>
          <p:nvPr>
            <p:ph sz="quarter" idx="1"/>
          </p:nvPr>
        </p:nvSpPr>
        <p:spPr/>
        <p:txBody>
          <a:bodyPr>
            <a:normAutofit/>
          </a:bodyPr>
          <a:lstStyle/>
          <a:p>
            <a:r>
              <a:rPr lang="en-US" dirty="0" smtClean="0"/>
              <a:t>Most atrial and ventricular arrhythmias.  drug of second choice for most sustained ventricular arrhythmias associated with acute myocardial infarction</a:t>
            </a:r>
          </a:p>
          <a:p>
            <a:r>
              <a:rPr lang="en-US" dirty="0" smtClean="0"/>
              <a:t>Oral, IV, IM  .eliminated by hepatic metabolism to N-</a:t>
            </a:r>
            <a:r>
              <a:rPr lang="en-US" dirty="0" err="1" smtClean="0"/>
              <a:t>acetylprocainamide</a:t>
            </a:r>
            <a:r>
              <a:rPr lang="en-US" dirty="0" smtClean="0"/>
              <a:t> (NAPA) and renal elimination . NAPA implicated in torsade de pointes in patients with renal failure . Toxicity: Hypotension . long-term therapy produces reversible lupus-related symptoms </a:t>
            </a:r>
            <a:endParaRPr lang="en-US" dirty="0"/>
          </a:p>
        </p:txBody>
      </p:sp>
    </p:spTree>
    <p:extLst>
      <p:ext uri="{BB962C8B-B14F-4D97-AF65-F5344CB8AC3E}">
        <p14:creationId xmlns:p14="http://schemas.microsoft.com/office/powerpoint/2010/main" val="2804773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Class 1B</a:t>
            </a:r>
          </a:p>
          <a:p>
            <a:r>
              <a:rPr lang="en-US" dirty="0" smtClean="0"/>
              <a:t> </a:t>
            </a:r>
            <a:r>
              <a:rPr lang="en-US" dirty="0" err="1" smtClean="0"/>
              <a:t>Lidocaine</a:t>
            </a:r>
            <a:endParaRPr lang="en-US" dirty="0" smtClean="0"/>
          </a:p>
          <a:p>
            <a:r>
              <a:rPr lang="en-US" dirty="0" smtClean="0"/>
              <a:t>Sodium channel (</a:t>
            </a:r>
            <a:r>
              <a:rPr lang="en-US" dirty="0" err="1" smtClean="0"/>
              <a:t>INa</a:t>
            </a:r>
            <a:r>
              <a:rPr lang="en-US" dirty="0" smtClean="0"/>
              <a:t>) blockade</a:t>
            </a:r>
          </a:p>
          <a:p>
            <a:r>
              <a:rPr lang="en-US" dirty="0" smtClean="0"/>
              <a:t>Blocks activated and inactivated channels with fast kinetics.  does not prolong and may shorten action potential</a:t>
            </a:r>
          </a:p>
          <a:p>
            <a:r>
              <a:rPr lang="en-US" dirty="0" smtClean="0"/>
              <a:t>Terminate ventricular </a:t>
            </a:r>
            <a:r>
              <a:rPr lang="en-US" dirty="0" err="1" smtClean="0"/>
              <a:t>tachycardias</a:t>
            </a:r>
            <a:r>
              <a:rPr lang="en-US" dirty="0" smtClean="0"/>
              <a:t> and prevent ventricular fibrillation after </a:t>
            </a:r>
            <a:r>
              <a:rPr lang="en-US" dirty="0" err="1" smtClean="0"/>
              <a:t>cardioversion</a:t>
            </a:r>
            <a:endParaRPr lang="en-US" dirty="0" smtClean="0"/>
          </a:p>
          <a:p>
            <a:r>
              <a:rPr lang="en-US" dirty="0" smtClean="0"/>
              <a:t>IV.  first-pass hepatic metabolism.  reduce dose in patients with heart failure or liver disease . Toxicity: Neurologic symptoms </a:t>
            </a:r>
            <a:endParaRPr lang="en-US" dirty="0"/>
          </a:p>
        </p:txBody>
      </p:sp>
    </p:spTree>
    <p:extLst>
      <p:ext uri="{BB962C8B-B14F-4D97-AF65-F5344CB8AC3E}">
        <p14:creationId xmlns:p14="http://schemas.microsoft.com/office/powerpoint/2010/main" val="453989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Class 1C </a:t>
            </a:r>
          </a:p>
          <a:p>
            <a:r>
              <a:rPr lang="en-US" dirty="0" err="1" smtClean="0"/>
              <a:t>Flecainide</a:t>
            </a:r>
            <a:endParaRPr lang="en-US" dirty="0" smtClean="0"/>
          </a:p>
          <a:p>
            <a:r>
              <a:rPr lang="en-US" dirty="0" smtClean="0"/>
              <a:t>Sodium channel (</a:t>
            </a:r>
            <a:r>
              <a:rPr lang="en-US" dirty="0" err="1" smtClean="0"/>
              <a:t>INa</a:t>
            </a:r>
            <a:r>
              <a:rPr lang="en-US" dirty="0" smtClean="0"/>
              <a:t>) blockade</a:t>
            </a:r>
          </a:p>
          <a:p>
            <a:r>
              <a:rPr lang="en-US" dirty="0" smtClean="0"/>
              <a:t>Dissociates from channel with slow kinetics.  no change in action potential duration</a:t>
            </a:r>
          </a:p>
          <a:p>
            <a:r>
              <a:rPr lang="en-US" dirty="0" smtClean="0"/>
              <a:t>Supraventricular arrhythmias in patients with normal heart . do not use in ischemic conditions (post-myocardial infarction)</a:t>
            </a:r>
          </a:p>
          <a:p>
            <a:r>
              <a:rPr lang="en-US" dirty="0" smtClean="0"/>
              <a:t>Oral.  hepatic, and kidney metabolism . half life ~ 20 h  .Toxicity: </a:t>
            </a:r>
            <a:r>
              <a:rPr lang="en-US" dirty="0" err="1" smtClean="0"/>
              <a:t>Proarrhythmic</a:t>
            </a:r>
            <a:r>
              <a:rPr lang="en-US" dirty="0" smtClean="0"/>
              <a:t> </a:t>
            </a:r>
          </a:p>
          <a:p>
            <a:endParaRPr lang="en-US" dirty="0" smtClean="0"/>
          </a:p>
          <a:p>
            <a:endParaRPr lang="en-US" dirty="0"/>
          </a:p>
        </p:txBody>
      </p:sp>
    </p:spTree>
    <p:extLst>
      <p:ext uri="{BB962C8B-B14F-4D97-AF65-F5344CB8AC3E}">
        <p14:creationId xmlns:p14="http://schemas.microsoft.com/office/powerpoint/2010/main" val="1964411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Class 2 </a:t>
            </a:r>
          </a:p>
          <a:p>
            <a:r>
              <a:rPr lang="en-US" dirty="0" smtClean="0"/>
              <a:t>Propranolol</a:t>
            </a:r>
          </a:p>
          <a:p>
            <a:r>
              <a:rPr lang="el-GR" dirty="0" smtClean="0"/>
              <a:t>β</a:t>
            </a:r>
            <a:r>
              <a:rPr lang="en-US" dirty="0" smtClean="0"/>
              <a:t>-</a:t>
            </a:r>
            <a:r>
              <a:rPr lang="en-US" dirty="0" err="1" smtClean="0"/>
              <a:t>Adrenoceptor</a:t>
            </a:r>
            <a:r>
              <a:rPr lang="en-US" dirty="0" smtClean="0"/>
              <a:t> blockade</a:t>
            </a:r>
          </a:p>
          <a:p>
            <a:r>
              <a:rPr lang="en-US" dirty="0" smtClean="0"/>
              <a:t>Direct membrane effects (sodium channel block) and prolongation of action potential duration . slows SA node automaticity and AV nodal conduction velocity</a:t>
            </a:r>
          </a:p>
          <a:p>
            <a:r>
              <a:rPr lang="en-US" dirty="0" smtClean="0"/>
              <a:t>Atrial arrhythmias and prevention of recurrent infarction and sudden death</a:t>
            </a:r>
          </a:p>
          <a:p>
            <a:endParaRPr lang="en-US" dirty="0" smtClean="0"/>
          </a:p>
          <a:p>
            <a:r>
              <a:rPr lang="en-US" dirty="0" smtClean="0"/>
              <a:t>Oral, parenteral . duration 4–6 h . Toxicity: Asthma, AV blockade, acute heart failure.  Interactions: With other cardiac depressants and hypotensive drugs</a:t>
            </a:r>
          </a:p>
          <a:p>
            <a:r>
              <a:rPr lang="en-US" sz="2300" dirty="0" err="1" smtClean="0"/>
              <a:t>Esmolol</a:t>
            </a:r>
            <a:r>
              <a:rPr lang="en-US" sz="2300" dirty="0" smtClean="0"/>
              <a:t>: Short-acting, IV only; used for intraoperative and other acute arrhythmias  </a:t>
            </a:r>
            <a:endParaRPr lang="en-US" sz="2300" dirty="0"/>
          </a:p>
        </p:txBody>
      </p:sp>
    </p:spTree>
    <p:extLst>
      <p:ext uri="{BB962C8B-B14F-4D97-AF65-F5344CB8AC3E}">
        <p14:creationId xmlns:p14="http://schemas.microsoft.com/office/powerpoint/2010/main" val="2257648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Class 3 </a:t>
            </a:r>
          </a:p>
          <a:p>
            <a:r>
              <a:rPr lang="en-US" dirty="0" smtClean="0"/>
              <a:t> </a:t>
            </a:r>
            <a:r>
              <a:rPr lang="en-US" dirty="0" err="1" smtClean="0"/>
              <a:t>Amiodarone</a:t>
            </a:r>
            <a:endParaRPr lang="en-US" dirty="0" smtClean="0"/>
          </a:p>
          <a:p>
            <a:pPr marL="0" indent="0">
              <a:buNone/>
            </a:pPr>
            <a:r>
              <a:rPr lang="sv-SE" dirty="0" smtClean="0"/>
              <a:t>Blocks IKr,INa,ICa-L channels,</a:t>
            </a:r>
            <a:r>
              <a:rPr lang="el-GR" dirty="0" smtClean="0"/>
              <a:t>β</a:t>
            </a:r>
            <a:r>
              <a:rPr lang="en-US" dirty="0" smtClean="0"/>
              <a:t>-</a:t>
            </a:r>
            <a:r>
              <a:rPr lang="sv-SE" dirty="0" smtClean="0"/>
              <a:t>adrenoceptors</a:t>
            </a:r>
          </a:p>
          <a:p>
            <a:r>
              <a:rPr lang="sv-SE" dirty="0" smtClean="0"/>
              <a:t> </a:t>
            </a:r>
            <a:r>
              <a:rPr lang="en-US" dirty="0" smtClean="0"/>
              <a:t>Prolongs action potential duration and QT interval . slows heart rate and AV node conduction . low incidence of torsade de pointes</a:t>
            </a:r>
          </a:p>
          <a:p>
            <a:r>
              <a:rPr lang="en-US" dirty="0" smtClean="0"/>
              <a:t>Serious ventricular arrhythmias and supraventricular arrhythmias</a:t>
            </a:r>
            <a:endParaRPr lang="en-US" dirty="0"/>
          </a:p>
        </p:txBody>
      </p:sp>
    </p:spTree>
    <p:extLst>
      <p:ext uri="{BB962C8B-B14F-4D97-AF65-F5344CB8AC3E}">
        <p14:creationId xmlns:p14="http://schemas.microsoft.com/office/powerpoint/2010/main" val="4243344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Side Effect</a:t>
            </a:r>
            <a:endParaRPr lang="en-US" dirty="0"/>
          </a:p>
        </p:txBody>
      </p:sp>
      <p:sp>
        <p:nvSpPr>
          <p:cNvPr id="3" name="Content Placeholder 2"/>
          <p:cNvSpPr>
            <a:spLocks noGrp="1"/>
          </p:cNvSpPr>
          <p:nvPr>
            <p:ph sz="quarter" idx="1"/>
          </p:nvPr>
        </p:nvSpPr>
        <p:spPr/>
        <p:txBody>
          <a:bodyPr/>
          <a:lstStyle/>
          <a:p>
            <a:r>
              <a:rPr lang="en-US" dirty="0" smtClean="0"/>
              <a:t>Oral, IV.  variable absorption and tissue accumulation.  hepatic metabolism, elimination complex and slow . Toxicity: </a:t>
            </a:r>
            <a:r>
              <a:rPr lang="en-US" dirty="0" err="1" smtClean="0"/>
              <a:t>Bradycardia</a:t>
            </a:r>
            <a:r>
              <a:rPr lang="en-US" dirty="0" smtClean="0"/>
              <a:t> and heart block in diseased heart, peripheral vasodilation, pulmonary and hepatic toxicity.  hyper- or hypothyroidism.  Interactions: Many, based on CYP metabolism </a:t>
            </a:r>
            <a:endParaRPr lang="en-US" dirty="0"/>
          </a:p>
        </p:txBody>
      </p:sp>
    </p:spTree>
    <p:extLst>
      <p:ext uri="{BB962C8B-B14F-4D97-AF65-F5344CB8AC3E}">
        <p14:creationId xmlns:p14="http://schemas.microsoft.com/office/powerpoint/2010/main" val="231786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Class 4</a:t>
            </a:r>
          </a:p>
          <a:p>
            <a:r>
              <a:rPr lang="en-US" dirty="0" smtClean="0"/>
              <a:t>Verapamil</a:t>
            </a:r>
          </a:p>
          <a:p>
            <a:r>
              <a:rPr lang="sv-SE" dirty="0" smtClean="0"/>
              <a:t>Calcium channel (ICa-L type) blockade</a:t>
            </a:r>
          </a:p>
          <a:p>
            <a:r>
              <a:rPr lang="en-US" dirty="0" smtClean="0"/>
              <a:t>Slows SA node automaticity and AV nodal conduction velocity . decreases cardiac contractility.  reduces blood pressure</a:t>
            </a:r>
          </a:p>
          <a:p>
            <a:r>
              <a:rPr lang="en-US" dirty="0" smtClean="0"/>
              <a:t>Supraventricular </a:t>
            </a:r>
            <a:r>
              <a:rPr lang="en-US" dirty="0" err="1" smtClean="0"/>
              <a:t>tachycardias</a:t>
            </a:r>
            <a:endParaRPr lang="en-US" dirty="0" smtClean="0"/>
          </a:p>
          <a:p>
            <a:r>
              <a:rPr lang="en-US" dirty="0" smtClean="0"/>
              <a:t>Oral, IV . hepatic metabolism  .caution in patients with hepatic dysfunction . Toxicity</a:t>
            </a:r>
          </a:p>
          <a:p>
            <a:r>
              <a:rPr lang="en-US" sz="2200" dirty="0" err="1" smtClean="0"/>
              <a:t>Diltiazem</a:t>
            </a:r>
            <a:r>
              <a:rPr lang="en-US" sz="2200" dirty="0" smtClean="0"/>
              <a:t>: Equivalent to verapamil </a:t>
            </a:r>
            <a:endParaRPr lang="en-US" sz="2200" dirty="0"/>
          </a:p>
        </p:txBody>
      </p:sp>
    </p:spTree>
    <p:extLst>
      <p:ext uri="{BB962C8B-B14F-4D97-AF65-F5344CB8AC3E}">
        <p14:creationId xmlns:p14="http://schemas.microsoft.com/office/powerpoint/2010/main" val="1000121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a:t>
            </a:r>
            <a:endParaRPr lang="en-US" dirty="0"/>
          </a:p>
        </p:txBody>
      </p:sp>
      <p:sp>
        <p:nvSpPr>
          <p:cNvPr id="3" name="Content Placeholder 2"/>
          <p:cNvSpPr>
            <a:spLocks noGrp="1"/>
          </p:cNvSpPr>
          <p:nvPr>
            <p:ph sz="quarter" idx="1"/>
          </p:nvPr>
        </p:nvSpPr>
        <p:spPr/>
        <p:txBody>
          <a:bodyPr>
            <a:normAutofit/>
          </a:bodyPr>
          <a:lstStyle/>
          <a:p>
            <a:r>
              <a:rPr lang="en-US" dirty="0" smtClean="0"/>
              <a:t>Adenosine</a:t>
            </a:r>
          </a:p>
          <a:p>
            <a:r>
              <a:rPr lang="en-US" dirty="0" smtClean="0"/>
              <a:t>Activates inward rectifier IK.  blocks Ica</a:t>
            </a:r>
          </a:p>
          <a:p>
            <a:r>
              <a:rPr lang="en-US" dirty="0" smtClean="0"/>
              <a:t>Very brief, usually complete AV blockade</a:t>
            </a:r>
          </a:p>
          <a:p>
            <a:r>
              <a:rPr lang="en-US" sz="3600" dirty="0" smtClean="0"/>
              <a:t>Paroxysmal supraventricular </a:t>
            </a:r>
            <a:r>
              <a:rPr lang="en-US" sz="3600" dirty="0" err="1" smtClean="0"/>
              <a:t>tachycardias</a:t>
            </a:r>
            <a:endParaRPr lang="en-US" sz="3600" dirty="0" smtClean="0"/>
          </a:p>
          <a:p>
            <a:r>
              <a:rPr lang="en-US" sz="3600" dirty="0" smtClean="0"/>
              <a:t>IV only. duration </a:t>
            </a:r>
            <a:r>
              <a:rPr lang="en-US" sz="3600" dirty="0" smtClean="0"/>
              <a:t>10–15s.  </a:t>
            </a:r>
            <a:r>
              <a:rPr lang="en-US" sz="3600" dirty="0" smtClean="0"/>
              <a:t>Toxicity: Flushing, chest tightness, dizziness  Interactions: Minimal </a:t>
            </a:r>
          </a:p>
          <a:p>
            <a:endParaRPr lang="en-US" dirty="0"/>
          </a:p>
        </p:txBody>
      </p:sp>
    </p:spTree>
    <p:extLst>
      <p:ext uri="{BB962C8B-B14F-4D97-AF65-F5344CB8AC3E}">
        <p14:creationId xmlns:p14="http://schemas.microsoft.com/office/powerpoint/2010/main" val="1384943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Magnesium</a:t>
            </a:r>
          </a:p>
          <a:p>
            <a:r>
              <a:rPr lang="en-US" dirty="0" smtClean="0"/>
              <a:t>Poorly understood  interacts with </a:t>
            </a:r>
            <a:r>
              <a:rPr lang="en-US" dirty="0" err="1" smtClean="0"/>
              <a:t>Na+,K</a:t>
            </a:r>
            <a:r>
              <a:rPr lang="en-US" dirty="0" smtClean="0"/>
              <a:t>+ ATPase, K+ and Ca2+ channels</a:t>
            </a:r>
          </a:p>
          <a:p>
            <a:r>
              <a:rPr lang="en-US" dirty="0" smtClean="0"/>
              <a:t>Normalizes or increases plasma Mg2+</a:t>
            </a:r>
          </a:p>
          <a:p>
            <a:r>
              <a:rPr lang="en-US" dirty="0" smtClean="0"/>
              <a:t>Torsade de pointes  digitalis-induced arrhythmias</a:t>
            </a:r>
          </a:p>
          <a:p>
            <a:r>
              <a:rPr lang="en-US" dirty="0" smtClean="0"/>
              <a:t>IV . duration dependent on dosage . Toxicity: Muscle weakness in overdose </a:t>
            </a:r>
          </a:p>
          <a:p>
            <a:endParaRPr lang="en-US" dirty="0"/>
          </a:p>
        </p:txBody>
      </p:sp>
    </p:spTree>
    <p:extLst>
      <p:ext uri="{BB962C8B-B14F-4D97-AF65-F5344CB8AC3E}">
        <p14:creationId xmlns:p14="http://schemas.microsoft.com/office/powerpoint/2010/main" val="1399786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 Potassium</a:t>
            </a:r>
          </a:p>
          <a:p>
            <a:r>
              <a:rPr lang="en-US" dirty="0" smtClean="0"/>
              <a:t>Increases K+ permeability, K+ currents</a:t>
            </a:r>
          </a:p>
          <a:p>
            <a:r>
              <a:rPr lang="en-US" dirty="0" smtClean="0"/>
              <a:t> Slows ectopic pacemakers . slows conduction velocity in heart</a:t>
            </a:r>
          </a:p>
          <a:p>
            <a:r>
              <a:rPr lang="en-US" dirty="0" smtClean="0"/>
              <a:t>Digitalis-induced arrhythmias . </a:t>
            </a:r>
            <a:r>
              <a:rPr lang="en-US" dirty="0" err="1" smtClean="0"/>
              <a:t>arrhythmias</a:t>
            </a:r>
            <a:r>
              <a:rPr lang="en-US" dirty="0" smtClean="0"/>
              <a:t> associated with hypokalemia</a:t>
            </a:r>
          </a:p>
          <a:p>
            <a:r>
              <a:rPr lang="en-US" dirty="0" smtClean="0"/>
              <a:t>Oral, IV.  Toxicity: Reentrant arrhythmias, fibrillation or arrest in overdose </a:t>
            </a:r>
            <a:endParaRPr lang="en-US" dirty="0"/>
          </a:p>
        </p:txBody>
      </p:sp>
    </p:spTree>
    <p:extLst>
      <p:ext uri="{BB962C8B-B14F-4D97-AF65-F5344CB8AC3E}">
        <p14:creationId xmlns:p14="http://schemas.microsoft.com/office/powerpoint/2010/main" val="3038984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Antiarrhythmic Drug-Use Principles Applied to Atrial Fibrillation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Atrial fibrillation is the most common sustained arrhythmia observed clinically.</a:t>
            </a:r>
          </a:p>
          <a:p>
            <a:r>
              <a:rPr lang="en-US" dirty="0" smtClean="0"/>
              <a:t> Its prevalence increases from ~ 0.5% in individuals younger than 65 years of age to 10% in individuals older than 80. </a:t>
            </a:r>
          </a:p>
          <a:p>
            <a:r>
              <a:rPr lang="en-US" dirty="0" smtClean="0"/>
              <a:t>Diagnosis is usually straightforward by means of an ECG. </a:t>
            </a:r>
          </a:p>
          <a:p>
            <a:r>
              <a:rPr lang="en-US" dirty="0" smtClean="0"/>
              <a:t>Hyperthyroidism is an important treatable cause of atrial fibrillation, and a thyroid panel should be obtained at the time of diagnosis to exclude this possibility. </a:t>
            </a:r>
          </a:p>
          <a:p>
            <a:r>
              <a:rPr lang="en-US" dirty="0" smtClean="0"/>
              <a:t>With the clinical history and physical examination as a guide, the presence and extent of the underlying heart disease should be evaluated, preferably using noninvasive techniques such as echocardiography</a:t>
            </a:r>
            <a:endParaRPr lang="en-US" dirty="0"/>
          </a:p>
        </p:txBody>
      </p:sp>
    </p:spTree>
    <p:extLst>
      <p:ext uri="{BB962C8B-B14F-4D97-AF65-F5344CB8AC3E}">
        <p14:creationId xmlns:p14="http://schemas.microsoft.com/office/powerpoint/2010/main" val="3548819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 of atrial fibrillation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Treatment of atrial fibrillation is initiated to relieve patient symptoms and prevent the complications of thromboembolism and tachycardia-induced heart failure, the result of prolonged uncontrolled heart rates. </a:t>
            </a:r>
          </a:p>
          <a:p>
            <a:r>
              <a:rPr lang="en-US" dirty="0" smtClean="0"/>
              <a:t>The initial treatment objective is control of the ventricular response. </a:t>
            </a:r>
          </a:p>
          <a:p>
            <a:r>
              <a:rPr lang="en-US" dirty="0" smtClean="0"/>
              <a:t>This is usually achieved by use of a </a:t>
            </a:r>
            <a:r>
              <a:rPr lang="en-US" dirty="0" smtClean="0">
                <a:solidFill>
                  <a:srgbClr val="FF0000"/>
                </a:solidFill>
              </a:rPr>
              <a:t>calcium channel-blocking </a:t>
            </a:r>
            <a:r>
              <a:rPr lang="en-US" dirty="0" smtClean="0"/>
              <a:t>drug alone or in combination with a </a:t>
            </a:r>
            <a:r>
              <a:rPr lang="el-GR" dirty="0" smtClean="0">
                <a:solidFill>
                  <a:srgbClr val="FF0000"/>
                </a:solidFill>
              </a:rPr>
              <a:t>β</a:t>
            </a:r>
            <a:r>
              <a:rPr lang="en-US" dirty="0" smtClean="0">
                <a:solidFill>
                  <a:srgbClr val="FF0000"/>
                </a:solidFill>
              </a:rPr>
              <a:t>-adrenergic blocker</a:t>
            </a:r>
            <a:r>
              <a:rPr lang="en-US" dirty="0" smtClean="0"/>
              <a:t>.</a:t>
            </a:r>
          </a:p>
          <a:p>
            <a:r>
              <a:rPr lang="en-US" dirty="0" smtClean="0">
                <a:solidFill>
                  <a:srgbClr val="FF0000"/>
                </a:solidFill>
              </a:rPr>
              <a:t> Digoxin </a:t>
            </a:r>
            <a:r>
              <a:rPr lang="en-US" dirty="0" smtClean="0"/>
              <a:t>may be of value in the presence of heart failure. A second objective is a restoration and maintenance of normal sinus rhythm. </a:t>
            </a:r>
            <a:endParaRPr lang="en-US" dirty="0"/>
          </a:p>
        </p:txBody>
      </p:sp>
    </p:spTree>
    <p:extLst>
      <p:ext uri="{BB962C8B-B14F-4D97-AF65-F5344CB8AC3E}">
        <p14:creationId xmlns:p14="http://schemas.microsoft.com/office/powerpoint/2010/main" val="1690515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paroxysmal atrial </a:t>
            </a:r>
          </a:p>
        </p:txBody>
      </p:sp>
      <p:sp>
        <p:nvSpPr>
          <p:cNvPr id="3" name="Content Placeholder 2"/>
          <p:cNvSpPr>
            <a:spLocks noGrp="1"/>
          </p:cNvSpPr>
          <p:nvPr>
            <p:ph sz="quarter" idx="1"/>
          </p:nvPr>
        </p:nvSpPr>
        <p:spPr/>
        <p:txBody>
          <a:bodyPr>
            <a:normAutofit/>
          </a:bodyPr>
          <a:lstStyle/>
          <a:p>
            <a:r>
              <a:rPr lang="en-US" dirty="0" smtClean="0"/>
              <a:t>For patients with paroxysmal atrial fibrillation, normal sinus rhythm may be restored with a single large oral dose of </a:t>
            </a:r>
            <a:r>
              <a:rPr lang="en-US" dirty="0" err="1" smtClean="0">
                <a:solidFill>
                  <a:srgbClr val="FF0000"/>
                </a:solidFill>
              </a:rPr>
              <a:t>propafenone</a:t>
            </a:r>
            <a:r>
              <a:rPr lang="en-US" dirty="0" smtClean="0"/>
              <a:t> or</a:t>
            </a:r>
            <a:r>
              <a:rPr lang="en-US" dirty="0" smtClean="0">
                <a:solidFill>
                  <a:srgbClr val="FF0000"/>
                </a:solidFill>
              </a:rPr>
              <a:t> </a:t>
            </a:r>
            <a:r>
              <a:rPr lang="en-US" dirty="0" err="1" smtClean="0">
                <a:solidFill>
                  <a:srgbClr val="FF0000"/>
                </a:solidFill>
              </a:rPr>
              <a:t>flecainide</a:t>
            </a:r>
            <a:r>
              <a:rPr lang="en-US" dirty="0" smtClean="0"/>
              <a:t>, provided that safety is initially documented in a monitored setting.</a:t>
            </a:r>
          </a:p>
          <a:p>
            <a:r>
              <a:rPr lang="en-US" dirty="0" smtClean="0"/>
              <a:t>A class 1 or class 3 antiarrhythmic drug is used to maintain normal sinus rhythm.</a:t>
            </a:r>
            <a:endParaRPr lang="en-US" dirty="0"/>
          </a:p>
        </p:txBody>
      </p:sp>
    </p:spTree>
    <p:extLst>
      <p:ext uri="{BB962C8B-B14F-4D97-AF65-F5344CB8AC3E}">
        <p14:creationId xmlns:p14="http://schemas.microsoft.com/office/powerpoint/2010/main" val="3015673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Pretreatment Evaluation</a:t>
            </a:r>
            <a:br>
              <a:rPr lang="en-US" dirty="0" smtClean="0"/>
            </a:b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Several important determinations must be made before initiation of any antiarrhythmic therapy:</a:t>
            </a:r>
          </a:p>
          <a:p>
            <a:endParaRPr lang="en-US" dirty="0" smtClean="0"/>
          </a:p>
          <a:p>
            <a:r>
              <a:rPr lang="en-US" dirty="0" smtClean="0"/>
              <a:t>1. Eliminate the cause.</a:t>
            </a:r>
          </a:p>
          <a:p>
            <a:pPr marL="0" indent="0">
              <a:buNone/>
            </a:pPr>
            <a:r>
              <a:rPr lang="en-US" sz="2800" dirty="0" smtClean="0"/>
              <a:t>Precipitating factors must be recognized and eliminated if possible. </a:t>
            </a:r>
          </a:p>
          <a:p>
            <a:pPr marL="0" indent="0">
              <a:buNone/>
            </a:pPr>
            <a:r>
              <a:rPr lang="en-US" sz="2800" dirty="0" smtClean="0"/>
              <a:t>These include: abnormalities of internal homeostasis, such as hypoxia or electrolyte abnormalities (especially hypokalemia or </a:t>
            </a:r>
            <a:r>
              <a:rPr lang="en-US" sz="2800" dirty="0" err="1" smtClean="0"/>
              <a:t>hypomagnesemia</a:t>
            </a:r>
            <a:r>
              <a:rPr lang="en-US" sz="2800" dirty="0" smtClean="0"/>
              <a:t>),</a:t>
            </a:r>
          </a:p>
          <a:p>
            <a:pPr>
              <a:buFontTx/>
              <a:buChar char="-"/>
            </a:pPr>
            <a:r>
              <a:rPr lang="en-US" sz="2800" dirty="0" smtClean="0"/>
              <a:t>drug </a:t>
            </a:r>
            <a:r>
              <a:rPr lang="en-US" sz="2800" dirty="0" smtClean="0"/>
              <a:t>therapy </a:t>
            </a:r>
            <a:r>
              <a:rPr lang="en-US" sz="2800" dirty="0" smtClean="0">
                <a:solidFill>
                  <a:srgbClr val="FF0000"/>
                </a:solidFill>
              </a:rPr>
              <a:t>(NO) </a:t>
            </a:r>
            <a:r>
              <a:rPr lang="en-US" sz="2800" dirty="0" smtClean="0"/>
              <a:t>and underlying disease states such as hyperthyroidism or cardiac disease. </a:t>
            </a:r>
          </a:p>
          <a:p>
            <a:pPr>
              <a:buFontTx/>
              <a:buChar char="-"/>
            </a:pPr>
            <a:r>
              <a:rPr lang="en-US" sz="2800" dirty="0" smtClean="0"/>
              <a:t>It is important to separate this abnormal substrate from triggering factors, such as myocardial ischemia or acute cardiac dilation, which may be treatable and reversible.</a:t>
            </a:r>
          </a:p>
          <a:p>
            <a:pPr marL="0" indent="0">
              <a:buNone/>
            </a:pPr>
            <a:endParaRPr lang="en-US" dirty="0"/>
          </a:p>
        </p:txBody>
      </p:sp>
    </p:spTree>
    <p:extLst>
      <p:ext uri="{BB962C8B-B14F-4D97-AF65-F5344CB8AC3E}">
        <p14:creationId xmlns:p14="http://schemas.microsoft.com/office/powerpoint/2010/main" val="3936696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Pretreatment Evaluation</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smtClean="0"/>
              <a:t>2.Make a firm diagnosis</a:t>
            </a:r>
          </a:p>
          <a:p>
            <a:pPr marL="0" indent="0">
              <a:buNone/>
            </a:pPr>
            <a:r>
              <a:rPr lang="en-US" sz="2400" dirty="0" smtClean="0"/>
              <a:t>A firm arrhythmia diagnosis should be established. For example, the misuse of verapamil in patients with ventricular tachycardia mistakenly diagnosed as supraventricular tachycardia can lead to catastrophic hypotension and cardiac arrest.</a:t>
            </a:r>
          </a:p>
          <a:p>
            <a:pPr marL="0" indent="0">
              <a:buNone/>
            </a:pPr>
            <a:r>
              <a:rPr lang="en-US" sz="2400" dirty="0" smtClean="0"/>
              <a:t> As increasingly sophisticated methods to characterize underlying arrhythmia mechanisms become available and are validated, it may be possible to direct certain drugs toward specific arrhythmia mechanisms.</a:t>
            </a:r>
          </a:p>
          <a:p>
            <a:pPr marL="0" indent="0">
              <a:buNone/>
            </a:pPr>
            <a:endParaRPr lang="en-US" dirty="0"/>
          </a:p>
        </p:txBody>
      </p:sp>
    </p:spTree>
    <p:extLst>
      <p:ext uri="{BB962C8B-B14F-4D97-AF65-F5344CB8AC3E}">
        <p14:creationId xmlns:p14="http://schemas.microsoft.com/office/powerpoint/2010/main" val="106289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Pretreatment Evaluation</a:t>
            </a:r>
            <a:endParaRPr lang="en-US" dirty="0"/>
          </a:p>
        </p:txBody>
      </p:sp>
      <p:sp>
        <p:nvSpPr>
          <p:cNvPr id="3" name="Content Placeholder 2"/>
          <p:cNvSpPr>
            <a:spLocks noGrp="1"/>
          </p:cNvSpPr>
          <p:nvPr>
            <p:ph sz="quarter" idx="1"/>
          </p:nvPr>
        </p:nvSpPr>
        <p:spPr/>
        <p:txBody>
          <a:bodyPr>
            <a:normAutofit/>
          </a:bodyPr>
          <a:lstStyle/>
          <a:p>
            <a:r>
              <a:rPr lang="en-US" dirty="0" smtClean="0"/>
              <a:t>3.Determine the baseline condition</a:t>
            </a:r>
          </a:p>
          <a:p>
            <a:pPr marL="0" indent="0">
              <a:buNone/>
            </a:pPr>
            <a:r>
              <a:rPr lang="en-US" dirty="0"/>
              <a:t>-</a:t>
            </a:r>
            <a:r>
              <a:rPr lang="en-US" dirty="0" smtClean="0"/>
              <a:t>Underlying heart disease is a critical determinant of drug selection for a particular arrhythmia in a particular patient. </a:t>
            </a:r>
          </a:p>
          <a:p>
            <a:pPr marL="0" indent="0">
              <a:buNone/>
            </a:pPr>
            <a:r>
              <a:rPr lang="en-US" dirty="0" smtClean="0"/>
              <a:t>-A key question is whether the heart is structurally abnormal.</a:t>
            </a:r>
          </a:p>
          <a:p>
            <a:pPr marL="0" indent="0">
              <a:buNone/>
            </a:pPr>
            <a:r>
              <a:rPr lang="en-US" dirty="0" smtClean="0"/>
              <a:t> -Few antiarrhythmic drugs have documented safety in patients with congestive heart failure or ischemic heart disease.</a:t>
            </a:r>
          </a:p>
          <a:p>
            <a:pPr marL="0" indent="0">
              <a:buNone/>
            </a:pPr>
            <a:r>
              <a:rPr lang="en-US" dirty="0" smtClean="0"/>
              <a:t> On the other hand, some drugs pose a documented </a:t>
            </a:r>
            <a:r>
              <a:rPr lang="en-US" dirty="0" err="1" smtClean="0">
                <a:solidFill>
                  <a:srgbClr val="FF0000"/>
                </a:solidFill>
              </a:rPr>
              <a:t>proarrhythmic</a:t>
            </a:r>
            <a:r>
              <a:rPr lang="en-US" dirty="0" smtClean="0">
                <a:solidFill>
                  <a:srgbClr val="FF0000"/>
                </a:solidFill>
              </a:rPr>
              <a:t> </a:t>
            </a:r>
            <a:r>
              <a:rPr lang="en-US" dirty="0" smtClean="0"/>
              <a:t>risk in certain disease states, </a:t>
            </a:r>
            <a:r>
              <a:rPr lang="en-US" dirty="0" err="1" smtClean="0"/>
              <a:t>eg</a:t>
            </a:r>
            <a:r>
              <a:rPr lang="en-US" dirty="0" smtClean="0"/>
              <a:t>, class 1C drugs in patients with ischemic heart disease. </a:t>
            </a:r>
          </a:p>
        </p:txBody>
      </p:sp>
    </p:spTree>
    <p:extLst>
      <p:ext uri="{BB962C8B-B14F-4D97-AF65-F5344CB8AC3E}">
        <p14:creationId xmlns:p14="http://schemas.microsoft.com/office/powerpoint/2010/main" val="3267060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76200"/>
            <a:ext cx="85344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638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400</TotalTime>
  <Words>1668</Words>
  <Application>Microsoft Office PowerPoint</Application>
  <PresentationFormat>On-screen Show (4:3)</PresentationFormat>
  <Paragraphs>124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Clinical Use of Antiarrhythmic Agents</vt:lpstr>
      <vt:lpstr>Antiarrythmic Drugs Action</vt:lpstr>
      <vt:lpstr>Antiarrhythmic Drug-Use Principles Applied to Atrial Fibrillation</vt:lpstr>
      <vt:lpstr>Treatment of atrial fibrillation </vt:lpstr>
      <vt:lpstr>paroxysmal atrial </vt:lpstr>
      <vt:lpstr> Pretreatment Evaluation </vt:lpstr>
      <vt:lpstr>Pretreatment Evaluation </vt:lpstr>
      <vt:lpstr>Pretreatment Evaluation</vt:lpstr>
      <vt:lpstr>PowerPoint Presentation</vt:lpstr>
      <vt:lpstr>PowerPoint Presentation</vt:lpstr>
      <vt:lpstr>Pretreatment Evaluation</vt:lpstr>
      <vt:lpstr>Benefits &amp; Risks</vt:lpstr>
      <vt:lpstr>Benefits &amp; Risks</vt:lpstr>
      <vt:lpstr>Benefits &amp; Risks</vt:lpstr>
      <vt:lpstr>Benefits &amp; Risks</vt:lpstr>
      <vt:lpstr>Conduct of Antiarrhythmic Therapy</vt:lpstr>
      <vt:lpstr> Drug Interaction</vt:lpstr>
      <vt:lpstr>PowerPoint Presentation</vt:lpstr>
      <vt:lpstr> Summary: Antiarrhythmic Drugs </vt:lpstr>
      <vt:lpstr>Clinical Indication</vt:lpstr>
      <vt:lpstr>PowerPoint Presentation</vt:lpstr>
      <vt:lpstr>PowerPoint Presentation</vt:lpstr>
      <vt:lpstr>PowerPoint Presentation</vt:lpstr>
      <vt:lpstr>PowerPoint Presentation</vt:lpstr>
      <vt:lpstr>Side Effect</vt:lpstr>
      <vt:lpstr>PowerPoint Presentation</vt:lpstr>
      <vt:lpstr>Miscellaneous </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Use of Antiarrhythmic Agents</dc:title>
  <dc:creator>MRT Pack 30 DVDs</dc:creator>
  <cp:lastModifiedBy>MRT Pack 30 DVDs</cp:lastModifiedBy>
  <cp:revision>39</cp:revision>
  <dcterms:created xsi:type="dcterms:W3CDTF">2013-09-21T18:40:53Z</dcterms:created>
  <dcterms:modified xsi:type="dcterms:W3CDTF">2014-04-12T18:06:05Z</dcterms:modified>
</cp:coreProperties>
</file>