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57" r:id="rId1"/>
  </p:sldMasterIdLst>
  <p:notesMasterIdLst>
    <p:notesMasterId r:id="rId27"/>
  </p:notesMasterIdLst>
  <p:sldIdLst>
    <p:sldId id="356" r:id="rId2"/>
    <p:sldId id="357" r:id="rId3"/>
    <p:sldId id="358" r:id="rId4"/>
    <p:sldId id="359" r:id="rId5"/>
    <p:sldId id="360" r:id="rId6"/>
    <p:sldId id="361" r:id="rId7"/>
    <p:sldId id="362" r:id="rId8"/>
    <p:sldId id="363" r:id="rId9"/>
    <p:sldId id="364" r:id="rId10"/>
    <p:sldId id="365" r:id="rId11"/>
    <p:sldId id="366" r:id="rId12"/>
    <p:sldId id="367" r:id="rId13"/>
    <p:sldId id="368" r:id="rId14"/>
    <p:sldId id="373" r:id="rId15"/>
    <p:sldId id="374" r:id="rId16"/>
    <p:sldId id="375" r:id="rId17"/>
    <p:sldId id="380" r:id="rId18"/>
    <p:sldId id="376" r:id="rId19"/>
    <p:sldId id="377" r:id="rId20"/>
    <p:sldId id="381" r:id="rId21"/>
    <p:sldId id="382" r:id="rId22"/>
    <p:sldId id="378" r:id="rId23"/>
    <p:sldId id="403" r:id="rId24"/>
    <p:sldId id="404" r:id="rId25"/>
    <p:sldId id="27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99"/>
    <a:srgbClr val="FF66FF"/>
    <a:srgbClr val="FF66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660"/>
  </p:normalViewPr>
  <p:slideViewPr>
    <p:cSldViewPr>
      <p:cViewPr varScale="1">
        <p:scale>
          <a:sx n="79" d="100"/>
          <a:sy n="79" d="100"/>
        </p:scale>
        <p:origin x="-8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6ABBC41-5284-44AE-AAF5-EAF659A15D47}" type="datetimeFigureOut">
              <a:rPr lang="en-US"/>
              <a:pPr>
                <a:defRPr/>
              </a:pPr>
              <a:t>2019-03-08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C7A19B7-B24A-44AC-818D-F44ADA5CA5C7}" type="slidenum">
              <a:rPr lang="en-US"/>
              <a:pPr>
                <a:defRPr/>
              </a:pPr>
              <a:t>‹#›</a:t>
            </a:fld>
            <a:endParaRPr lang="en-US" dirty="0"/>
          </a:p>
        </p:txBody>
      </p:sp>
    </p:spTree>
    <p:extLst>
      <p:ext uri="{BB962C8B-B14F-4D97-AF65-F5344CB8AC3E}">
        <p14:creationId xmlns:p14="http://schemas.microsoft.com/office/powerpoint/2010/main" val="4200845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7A19B7-B24A-44AC-818D-F44ADA5CA5C7}" type="slidenum">
              <a:rPr lang="en-US" smtClean="0"/>
              <a:pPr>
                <a:defRPr/>
              </a:pPr>
              <a:t>16</a:t>
            </a:fld>
            <a:endParaRPr lang="en-US" dirty="0"/>
          </a:p>
        </p:txBody>
      </p:sp>
    </p:spTree>
    <p:extLst>
      <p:ext uri="{BB962C8B-B14F-4D97-AF65-F5344CB8AC3E}">
        <p14:creationId xmlns:p14="http://schemas.microsoft.com/office/powerpoint/2010/main" val="284891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7A19B7-B24A-44AC-818D-F44ADA5CA5C7}" type="slidenum">
              <a:rPr lang="en-US" smtClean="0"/>
              <a:pPr>
                <a:defRPr/>
              </a:pPr>
              <a:t>22</a:t>
            </a:fld>
            <a:endParaRPr lang="en-US" dirty="0"/>
          </a:p>
        </p:txBody>
      </p:sp>
    </p:spTree>
    <p:extLst>
      <p:ext uri="{BB962C8B-B14F-4D97-AF65-F5344CB8AC3E}">
        <p14:creationId xmlns:p14="http://schemas.microsoft.com/office/powerpoint/2010/main" val="8736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grpSp>
      </p:grpSp>
      <p:sp>
        <p:nvSpPr>
          <p:cNvPr id="225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25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4F4F2C61-DD02-4A9C-931D-CAF8F037C0E2}" type="slidenum">
              <a:rPr lang="ar-SA"/>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5131821-EF4D-44AB-804A-33FEA4208703}" type="slidenum">
              <a:rPr lang="ar-SA"/>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9280193-5E37-4533-98FA-10E8B895E682}" type="slidenum">
              <a:rPr lang="ar-SA"/>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7C19A49-C9E0-4CE7-918D-9C08AD5522FE}" type="slidenum">
              <a:rPr lang="ar-SA"/>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86C81AD-00CF-4FA1-A4AA-8DAB15C7463A}" type="slidenum">
              <a:rPr lang="ar-SA"/>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D1F9561-11A6-44F1-9C74-54A31F73EFAD}" type="slidenum">
              <a:rPr lang="ar-SA"/>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C0AAF1C-DC92-4FFD-A5DB-E24CB30342CE}" type="slidenum">
              <a:rPr lang="ar-SA"/>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A4BF060-26EF-4206-BF82-0720422CD095}" type="slidenum">
              <a:rPr lang="ar-SA"/>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86D7180-BCD2-4563-8076-F05B19193A74}" type="slidenum">
              <a:rPr lang="ar-SA"/>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A93506A-0D5C-42EC-8AF6-8F59B3218A17}" type="slidenum">
              <a:rPr lang="ar-SA"/>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E64F382-256D-4AE9-B1EA-F452FEB320C9}" type="slidenum">
              <a:rPr lang="ar-SA"/>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215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89776A49-E8E3-42E3-B759-1F5CB34F4EE6}" type="slidenum">
              <a:rPr lang="ar-SA"/>
              <a:pPr>
                <a:defRPr/>
              </a:pPr>
              <a:t>‹#›</a:t>
            </a:fld>
            <a:endParaRPr lang="en-US" dirty="0"/>
          </a:p>
        </p:txBody>
      </p:sp>
      <p:grpSp>
        <p:nvGrpSpPr>
          <p:cNvPr id="1028" name="Group 4"/>
          <p:cNvGrpSpPr>
            <a:grpSpLocks/>
          </p:cNvGrpSpPr>
          <p:nvPr/>
        </p:nvGrpSpPr>
        <p:grpSpPr bwMode="auto">
          <a:xfrm>
            <a:off x="0" y="0"/>
            <a:ext cx="9144000" cy="546100"/>
            <a:chOff x="0" y="0"/>
            <a:chExt cx="5760" cy="344"/>
          </a:xfrm>
        </p:grpSpPr>
        <p:sp>
          <p:nvSpPr>
            <p:cNvPr id="215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15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215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215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215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sp>
          <p:nvSpPr>
            <p:cNvPr id="215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215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215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sp>
          <p:nvSpPr>
            <p:cNvPr id="215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60"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44875B14-21B5-48DB-B397-5D1CDE46DE74}" type="slidenum">
              <a:rPr lang="en-US"/>
              <a:pPr>
                <a:defRPr/>
              </a:pPr>
              <a:t>1</a:t>
            </a:fld>
            <a:endParaRPr lang="en-US" dirty="0"/>
          </a:p>
        </p:txBody>
      </p:sp>
      <p:sp>
        <p:nvSpPr>
          <p:cNvPr id="2" name="Title 1"/>
          <p:cNvSpPr>
            <a:spLocks noGrp="1"/>
          </p:cNvSpPr>
          <p:nvPr>
            <p:ph type="ctrTitle"/>
          </p:nvPr>
        </p:nvSpPr>
        <p:spPr>
          <a:xfrm>
            <a:off x="2362200" y="1828800"/>
            <a:ext cx="6781800" cy="1752600"/>
          </a:xfrm>
        </p:spPr>
        <p:txBody>
          <a:bodyPr>
            <a:normAutofit/>
          </a:bodyPr>
          <a:lstStyle/>
          <a:p>
            <a:pPr algn="ctr" eaLnBrk="1" fontAlgn="auto" hangingPunct="1">
              <a:spcBef>
                <a:spcPts val="1800"/>
              </a:spcBef>
              <a:spcAft>
                <a:spcPts val="0"/>
              </a:spcAft>
              <a:defRPr/>
            </a:pPr>
            <a:r>
              <a:rPr lang="en-US" b="1" dirty="0" smtClean="0">
                <a:solidFill>
                  <a:srgbClr val="FFFF00"/>
                </a:solidFill>
                <a:latin typeface="Book Antiqua" pitchFamily="18" charset="0"/>
                <a:cs typeface="Times New Roman" pitchFamily="18" charset="0"/>
              </a:rPr>
              <a:t>Real-Time And embedded systems</a:t>
            </a:r>
            <a:endParaRPr lang="en-US" dirty="0">
              <a:solidFill>
                <a:schemeClr val="bg1"/>
              </a:solidFill>
              <a:latin typeface="Book Antiqua" pitchFamily="18" charset="0"/>
              <a:cs typeface="Times New Roman" pitchFamily="18" charset="0"/>
            </a:endParaRPr>
          </a:p>
        </p:txBody>
      </p:sp>
      <p:sp>
        <p:nvSpPr>
          <p:cNvPr id="3" name="Subtitle 2"/>
          <p:cNvSpPr>
            <a:spLocks noGrp="1"/>
          </p:cNvSpPr>
          <p:nvPr>
            <p:ph type="subTitle" idx="1"/>
          </p:nvPr>
        </p:nvSpPr>
        <p:spPr>
          <a:xfrm>
            <a:off x="533400" y="4475163"/>
            <a:ext cx="8077200" cy="2230437"/>
          </a:xfrm>
        </p:spPr>
        <p:txBody>
          <a:bodyPr>
            <a:noAutofit/>
          </a:bodyPr>
          <a:lstStyle/>
          <a:p>
            <a:pPr eaLnBrk="1" fontAlgn="auto" hangingPunct="1">
              <a:spcAft>
                <a:spcPts val="0"/>
              </a:spcAft>
              <a:buClr>
                <a:schemeClr val="tx1">
                  <a:shade val="95000"/>
                </a:schemeClr>
              </a:buClr>
              <a:buFont typeface="Wingdings 2"/>
              <a:buNone/>
              <a:defRPr/>
            </a:pPr>
            <a:r>
              <a:rPr lang="en-US" sz="2800" b="1" dirty="0" smtClean="0">
                <a:solidFill>
                  <a:schemeClr val="tx1">
                    <a:lumMod val="95000"/>
                  </a:schemeClr>
                </a:solidFill>
                <a:latin typeface="Book Antiqua" pitchFamily="18" charset="0"/>
                <a:cs typeface="Times New Roman" pitchFamily="18" charset="0"/>
              </a:rPr>
              <a:t>Dr. Mahdi Sadeghizadeh</a:t>
            </a:r>
          </a:p>
          <a:p>
            <a:pPr eaLnBrk="1" fontAlgn="auto" hangingPunct="1">
              <a:spcAft>
                <a:spcPts val="0"/>
              </a:spcAft>
              <a:buClr>
                <a:schemeClr val="tx1">
                  <a:shade val="95000"/>
                </a:schemeClr>
              </a:buClr>
              <a:buFont typeface="Wingdings 2"/>
              <a:buNone/>
              <a:defRPr/>
            </a:pPr>
            <a:endParaRPr lang="en-US" sz="1400" b="1" dirty="0" smtClean="0">
              <a:solidFill>
                <a:schemeClr val="tx1">
                  <a:lumMod val="95000"/>
                </a:schemeClr>
              </a:solidFill>
              <a:latin typeface="Book Antiqua" pitchFamily="18" charset="0"/>
              <a:cs typeface="Times New Roman" pitchFamily="18" charset="0"/>
            </a:endParaRPr>
          </a:p>
          <a:p>
            <a:pPr algn="ctr" eaLnBrk="1" fontAlgn="auto" hangingPunct="1">
              <a:spcAft>
                <a:spcPts val="0"/>
              </a:spcAft>
              <a:buClr>
                <a:schemeClr val="tx1">
                  <a:shade val="95000"/>
                </a:schemeClr>
              </a:buClr>
              <a:buFont typeface="Wingdings 2"/>
              <a:buNone/>
              <a:defRPr/>
            </a:pPr>
            <a:r>
              <a:rPr lang="en-US" sz="2400" dirty="0" smtClean="0">
                <a:solidFill>
                  <a:schemeClr val="bg2">
                    <a:lumMod val="75000"/>
                  </a:schemeClr>
                </a:solidFill>
                <a:latin typeface="Book Antiqua" pitchFamily="18" charset="0"/>
                <a:cs typeface="Times New Roman" pitchFamily="18" charset="0"/>
              </a:rPr>
              <a:t>Computer Engineering Department</a:t>
            </a:r>
          </a:p>
          <a:p>
            <a:pPr algn="ctr" eaLnBrk="1" fontAlgn="auto" hangingPunct="1">
              <a:spcAft>
                <a:spcPts val="0"/>
              </a:spcAft>
              <a:buClr>
                <a:schemeClr val="tx1">
                  <a:shade val="95000"/>
                </a:schemeClr>
              </a:buClr>
              <a:buFont typeface="Wingdings 2"/>
              <a:buNone/>
              <a:defRPr/>
            </a:pPr>
            <a:r>
              <a:rPr lang="en-US" sz="2400" dirty="0" err="1" smtClean="0">
                <a:solidFill>
                  <a:schemeClr val="bg2">
                    <a:lumMod val="75000"/>
                  </a:schemeClr>
                </a:solidFill>
                <a:latin typeface="Book Antiqua" pitchFamily="18" charset="0"/>
                <a:cs typeface="Times New Roman" pitchFamily="18" charset="0"/>
              </a:rPr>
              <a:t>Quchan</a:t>
            </a:r>
            <a:r>
              <a:rPr lang="en-US" sz="2400" dirty="0" smtClean="0">
                <a:solidFill>
                  <a:schemeClr val="bg2">
                    <a:lumMod val="75000"/>
                  </a:schemeClr>
                </a:solidFill>
                <a:latin typeface="Book Antiqua" pitchFamily="18" charset="0"/>
                <a:cs typeface="Times New Roman" pitchFamily="18" charset="0"/>
              </a:rPr>
              <a:t> University of Technology</a:t>
            </a:r>
          </a:p>
          <a:p>
            <a:pPr algn="ctr" eaLnBrk="1" fontAlgn="auto" hangingPunct="1">
              <a:spcAft>
                <a:spcPts val="0"/>
              </a:spcAft>
              <a:buClr>
                <a:schemeClr val="tx1">
                  <a:shade val="95000"/>
                </a:schemeClr>
              </a:buClr>
              <a:buFont typeface="Wingdings 2"/>
              <a:buNone/>
              <a:defRPr/>
            </a:pPr>
            <a:r>
              <a:rPr lang="en-US" sz="2400" dirty="0" smtClean="0">
                <a:solidFill>
                  <a:schemeClr val="bg2">
                    <a:lumMod val="75000"/>
                  </a:schemeClr>
                </a:solidFill>
                <a:latin typeface="Book Antiqua" pitchFamily="18" charset="0"/>
                <a:cs typeface="Times New Roman" pitchFamily="18" charset="0"/>
              </a:rPr>
              <a:t>February 2019</a:t>
            </a:r>
          </a:p>
        </p:txBody>
      </p:sp>
      <p:pic>
        <p:nvPicPr>
          <p:cNvPr id="5" name="Picture 4" descr="آرم"/>
          <p:cNvPicPr/>
          <p:nvPr/>
        </p:nvPicPr>
        <p:blipFill>
          <a:blip r:embed="rId2" cstate="print"/>
          <a:srcRect b="10001"/>
          <a:stretch>
            <a:fillRect/>
          </a:stretch>
        </p:blipFill>
        <p:spPr bwMode="auto">
          <a:xfrm>
            <a:off x="76200" y="76200"/>
            <a:ext cx="1920240" cy="1554480"/>
          </a:xfrm>
          <a:prstGeom prst="rect">
            <a:avLst/>
          </a:prstGeom>
          <a:noFill/>
          <a:ln w="9525">
            <a:noFill/>
            <a:miter lim="800000"/>
            <a:headEnd/>
            <a:tailEnd/>
          </a:ln>
        </p:spPr>
      </p:pic>
      <p:sp>
        <p:nvSpPr>
          <p:cNvPr id="6" name="Title 1"/>
          <p:cNvSpPr txBox="1">
            <a:spLocks/>
          </p:cNvSpPr>
          <p:nvPr/>
        </p:nvSpPr>
        <p:spPr bwMode="auto">
          <a:xfrm>
            <a:off x="76200" y="1900992"/>
            <a:ext cx="2173705" cy="205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fontAlgn="auto" hangingPunct="1">
              <a:spcBef>
                <a:spcPts val="1800"/>
              </a:spcBef>
              <a:spcAft>
                <a:spcPts val="0"/>
              </a:spcAft>
              <a:defRPr/>
            </a:pPr>
            <a:r>
              <a:rPr lang="en-US" sz="16000" b="1" dirty="0" smtClean="0">
                <a:solidFill>
                  <a:srgbClr val="C00000"/>
                </a:solidFill>
                <a:latin typeface="Book Antiqua" pitchFamily="18" charset="0"/>
                <a:cs typeface="Times New Roman" pitchFamily="18" charset="0"/>
              </a:rPr>
              <a:t>1</a:t>
            </a:r>
            <a:endParaRPr lang="en-US" sz="2000" dirty="0">
              <a:solidFill>
                <a:srgbClr val="C00000"/>
              </a:solidFill>
              <a:latin typeface="Book Antiqua" pitchFamily="18" charset="0"/>
              <a:cs typeface="Times New Roman" pitchFamily="18" charset="0"/>
            </a:endParaRPr>
          </a:p>
        </p:txBody>
      </p:sp>
      <p:sp>
        <p:nvSpPr>
          <p:cNvPr id="7" name="Title 1"/>
          <p:cNvSpPr txBox="1">
            <a:spLocks/>
          </p:cNvSpPr>
          <p:nvPr/>
        </p:nvSpPr>
        <p:spPr bwMode="auto">
          <a:xfrm>
            <a:off x="830176" y="3481136"/>
            <a:ext cx="4648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fontAlgn="auto" hangingPunct="1">
              <a:spcBef>
                <a:spcPts val="1800"/>
              </a:spcBef>
              <a:spcAft>
                <a:spcPts val="0"/>
              </a:spcAft>
              <a:defRPr/>
            </a:pPr>
            <a:r>
              <a:rPr lang="en-US" sz="2400" dirty="0" smtClean="0">
                <a:solidFill>
                  <a:schemeClr val="bg1"/>
                </a:solidFill>
                <a:latin typeface="Book Antiqua" pitchFamily="18" charset="0"/>
                <a:cs typeface="Times New Roman" pitchFamily="18" charset="0"/>
              </a:rPr>
              <a:t>Lecture 1: Real-Time Systems</a:t>
            </a:r>
            <a:endParaRPr lang="en-US" sz="4000" dirty="0">
              <a:solidFill>
                <a:schemeClr val="bg1"/>
              </a:solidFill>
              <a:latin typeface="Book Antiqua" pitchFamily="18" charset="0"/>
              <a:cs typeface="Times New Roman" pitchFamily="18" charset="0"/>
            </a:endParaRPr>
          </a:p>
        </p:txBody>
      </p:sp>
    </p:spTree>
    <p:extLst>
      <p:ext uri="{BB962C8B-B14F-4D97-AF65-F5344CB8AC3E}">
        <p14:creationId xmlns:p14="http://schemas.microsoft.com/office/powerpoint/2010/main" val="1694146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2"/>
          <p:cNvSpPr>
            <a:spLocks noGrp="1"/>
          </p:cNvSpPr>
          <p:nvPr>
            <p:ph type="sldNum" sz="quarter" idx="12"/>
          </p:nvPr>
        </p:nvSpPr>
        <p:spPr/>
        <p:txBody>
          <a:bodyPr/>
          <a:lstStyle/>
          <a:p>
            <a:pPr>
              <a:defRPr/>
            </a:pPr>
            <a:fld id="{2030A0BA-7C7A-4AE3-8D86-34D8FC1ACE0B}" type="slidenum">
              <a:rPr lang="en-US"/>
              <a:pPr>
                <a:defRPr/>
              </a:pPr>
              <a:t>10</a:t>
            </a:fld>
            <a:endParaRPr lang="en-US" dirty="0"/>
          </a:p>
        </p:txBody>
      </p:sp>
      <p:sp>
        <p:nvSpPr>
          <p:cNvPr id="2" name="Title 1"/>
          <p:cNvSpPr>
            <a:spLocks noGrp="1"/>
          </p:cNvSpPr>
          <p:nvPr>
            <p:ph type="title"/>
          </p:nvPr>
        </p:nvSpPr>
        <p:spPr>
          <a:xfrm>
            <a:off x="512676" y="573122"/>
            <a:ext cx="8117061" cy="1127342"/>
          </a:xfrm>
        </p:spPr>
        <p:txBody>
          <a:bodyPr>
            <a:noAutofit/>
          </a:bodyPr>
          <a:lstStyle/>
          <a:p>
            <a:pPr algn="ctr" eaLnBrk="1" fontAlgn="auto" hangingPunct="1">
              <a:spcAft>
                <a:spcPts val="0"/>
              </a:spcAft>
              <a:defRPr/>
            </a:pPr>
            <a:r>
              <a:rPr lang="en-US" sz="4000" b="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Classifications of </a:t>
            </a:r>
            <a:r>
              <a:rPr lang="en-US" sz="4000" b="1"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Real-time</a:t>
            </a:r>
            <a:br>
              <a:rPr lang="en-US" sz="4000" b="1"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br>
            <a:r>
              <a:rPr lang="en-US" sz="4000" b="1"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(Types of RTS)</a:t>
            </a:r>
            <a:endParaRPr lang="en-US" sz="4000" b="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10244" name="Rectangle 8"/>
          <p:cNvSpPr>
            <a:spLocks noGrp="1"/>
          </p:cNvSpPr>
          <p:nvPr>
            <p:ph type="body" idx="4294967295"/>
          </p:nvPr>
        </p:nvSpPr>
        <p:spPr>
          <a:xfrm>
            <a:off x="838200" y="2514600"/>
            <a:ext cx="7162800" cy="3429000"/>
          </a:xfrm>
        </p:spPr>
        <p:txBody>
          <a:bodyPr/>
          <a:lstStyle/>
          <a:p>
            <a:pPr eaLnBrk="1" hangingPunct="1">
              <a:buFont typeface="Wingdings" pitchFamily="2" charset="2"/>
              <a:buChar char="Ø"/>
            </a:pPr>
            <a:r>
              <a:rPr lang="en-US" sz="4000" i="1" dirty="0" smtClean="0">
                <a:latin typeface="Times New Roman" pitchFamily="18" charset="0"/>
                <a:cs typeface="Times New Roman" pitchFamily="18" charset="0"/>
              </a:rPr>
              <a:t>soft real-time Systems</a:t>
            </a:r>
          </a:p>
          <a:p>
            <a:pPr eaLnBrk="1" hangingPunct="1">
              <a:buFont typeface="Wingdings" pitchFamily="2" charset="2"/>
              <a:buChar char="Ø"/>
            </a:pPr>
            <a:endParaRPr lang="en-US" sz="2400" i="1" dirty="0" smtClean="0">
              <a:latin typeface="Times New Roman" pitchFamily="18" charset="0"/>
              <a:cs typeface="Times New Roman" pitchFamily="18" charset="0"/>
            </a:endParaRPr>
          </a:p>
          <a:p>
            <a:pPr eaLnBrk="1" hangingPunct="1">
              <a:buFont typeface="Wingdings" pitchFamily="2" charset="2"/>
              <a:buChar char="Ø"/>
            </a:pPr>
            <a:r>
              <a:rPr lang="en-US" sz="4000" i="1" dirty="0" smtClean="0">
                <a:latin typeface="Times New Roman" pitchFamily="18" charset="0"/>
                <a:cs typeface="Times New Roman" pitchFamily="18" charset="0"/>
              </a:rPr>
              <a:t>firm real-time Systems</a:t>
            </a:r>
          </a:p>
          <a:p>
            <a:pPr eaLnBrk="1" hangingPunct="1">
              <a:buFont typeface="Wingdings" pitchFamily="2" charset="2"/>
              <a:buChar char="Ø"/>
            </a:pPr>
            <a:endParaRPr lang="en-US" i="1" dirty="0" smtClean="0">
              <a:latin typeface="Times New Roman" pitchFamily="18" charset="0"/>
              <a:cs typeface="Times New Roman" pitchFamily="18" charset="0"/>
            </a:endParaRPr>
          </a:p>
          <a:p>
            <a:pPr eaLnBrk="1" hangingPunct="1">
              <a:buFont typeface="Wingdings" pitchFamily="2" charset="2"/>
              <a:buChar char="Ø"/>
            </a:pPr>
            <a:r>
              <a:rPr lang="en-US" sz="4000" i="1" dirty="0" smtClean="0">
                <a:latin typeface="Times New Roman" pitchFamily="18" charset="0"/>
                <a:cs typeface="Times New Roman" pitchFamily="18" charset="0"/>
              </a:rPr>
              <a:t>hard real-time Systems</a:t>
            </a:r>
          </a:p>
          <a:p>
            <a:pPr eaLnBrk="1" hangingPunct="1"/>
            <a:endParaRPr lang="en-US" sz="4000" i="1" dirty="0" smtClean="0">
              <a:latin typeface="Times New Roman" pitchFamily="18" charset="0"/>
              <a:cs typeface="Times New Roman" pitchFamily="18" charset="0"/>
            </a:endParaRPr>
          </a:p>
        </p:txBody>
      </p:sp>
      <p:sp>
        <p:nvSpPr>
          <p:cNvPr id="10245" name="Content Placeholder 2"/>
          <p:cNvSpPr>
            <a:spLocks/>
          </p:cNvSpPr>
          <p:nvPr/>
        </p:nvSpPr>
        <p:spPr bwMode="auto">
          <a:xfrm>
            <a:off x="457200" y="1600200"/>
            <a:ext cx="8229600" cy="4708525"/>
          </a:xfrm>
          <a:prstGeom prst="rect">
            <a:avLst/>
          </a:prstGeom>
          <a:noFill/>
          <a:ln w="9525">
            <a:noFill/>
            <a:miter lim="800000"/>
            <a:headEnd/>
            <a:tailEnd/>
          </a:ln>
        </p:spPr>
        <p:txBody>
          <a:bodyPr/>
          <a:lstStyle/>
          <a:p>
            <a:pPr marL="547688" indent="-411163">
              <a:spcBef>
                <a:spcPct val="20000"/>
              </a:spcBef>
              <a:buClr>
                <a:srgbClr val="F9F9F9"/>
              </a:buClr>
              <a:buSzPct val="65000"/>
              <a:buFont typeface="Wingdings 2" pitchFamily="18" charset="2"/>
              <a:buChar char=""/>
            </a:pPr>
            <a:endParaRPr lang="en-US" sz="2800">
              <a:latin typeface="Book Antiqua" pitchFamily="18" charset="0"/>
            </a:endParaRPr>
          </a:p>
        </p:txBody>
      </p:sp>
    </p:spTree>
    <p:extLst>
      <p:ext uri="{BB962C8B-B14F-4D97-AF65-F5344CB8AC3E}">
        <p14:creationId xmlns:p14="http://schemas.microsoft.com/office/powerpoint/2010/main" val="347628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rmAutofit/>
          </a:bodyPr>
          <a:lstStyle/>
          <a:p>
            <a:r>
              <a:rPr lang="en-US" sz="4400" b="1" i="1"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Soft Real-time Systems</a:t>
            </a:r>
            <a:endParaRPr lang="en-US" sz="4400" b="1" i="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3" name="Content Placeholder 2"/>
          <p:cNvSpPr>
            <a:spLocks noGrp="1"/>
          </p:cNvSpPr>
          <p:nvPr>
            <p:ph idx="1"/>
          </p:nvPr>
        </p:nvSpPr>
        <p:spPr>
          <a:xfrm>
            <a:off x="457200" y="1676400"/>
            <a:ext cx="8229600" cy="2743199"/>
          </a:xfrm>
        </p:spPr>
        <p:txBody>
          <a:bodyPr/>
          <a:lstStyle/>
          <a:p>
            <a:pPr>
              <a:buFont typeface="Wingdings" pitchFamily="2" charset="2"/>
              <a:buChar char="Ø"/>
            </a:pPr>
            <a:r>
              <a:rPr lang="en-US" sz="2400" dirty="0" smtClean="0">
                <a:latin typeface="Times New Roman" pitchFamily="18" charset="0"/>
                <a:cs typeface="Times New Roman" pitchFamily="18" charset="0"/>
              </a:rPr>
              <a:t>Deadline </a:t>
            </a:r>
            <a:r>
              <a:rPr lang="en-US" sz="2400" dirty="0">
                <a:latin typeface="Times New Roman" pitchFamily="18" charset="0"/>
                <a:cs typeface="Times New Roman" pitchFamily="18" charset="0"/>
              </a:rPr>
              <a:t>overruns are tolerable, but not desired.</a:t>
            </a:r>
          </a:p>
          <a:p>
            <a:pPr>
              <a:buFont typeface="Wingdings" pitchFamily="2" charset="2"/>
              <a:buChar char="Ø"/>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no catastrophic consequences of missing </a:t>
            </a:r>
            <a:r>
              <a:rPr lang="en-US" sz="2400" dirty="0" smtClean="0">
                <a:latin typeface="Times New Roman" pitchFamily="18" charset="0"/>
                <a:cs typeface="Times New Roman" pitchFamily="18" charset="0"/>
              </a:rPr>
              <a:t>one or </a:t>
            </a:r>
            <a:r>
              <a:rPr lang="en-US" sz="2400" dirty="0">
                <a:latin typeface="Times New Roman" pitchFamily="18" charset="0"/>
                <a:cs typeface="Times New Roman" pitchFamily="18" charset="0"/>
              </a:rPr>
              <a:t>more deadlines.</a:t>
            </a:r>
          </a:p>
          <a:p>
            <a:pPr>
              <a:buFont typeface="Wingdings" pitchFamily="2" charset="2"/>
              <a:buChar char="Ø"/>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is a cost associated to overrunning, but this </a:t>
            </a:r>
            <a:r>
              <a:rPr lang="en-US" sz="2400" dirty="0" smtClean="0">
                <a:latin typeface="Times New Roman" pitchFamily="18" charset="0"/>
                <a:cs typeface="Times New Roman" pitchFamily="18" charset="0"/>
              </a:rPr>
              <a:t>cost may </a:t>
            </a:r>
            <a:r>
              <a:rPr lang="en-US" sz="2400" dirty="0">
                <a:latin typeface="Times New Roman" pitchFamily="18" charset="0"/>
                <a:cs typeface="Times New Roman" pitchFamily="18" charset="0"/>
              </a:rPr>
              <a:t>be abstract.</a:t>
            </a:r>
          </a:p>
          <a:p>
            <a:pPr>
              <a:buFont typeface="Wingdings" pitchFamily="2" charset="2"/>
              <a:buChar char="Ø"/>
            </a:pPr>
            <a:r>
              <a:rPr lang="en-US" sz="2400" dirty="0" smtClean="0">
                <a:latin typeface="Times New Roman" pitchFamily="18" charset="0"/>
                <a:cs typeface="Times New Roman" pitchFamily="18" charset="0"/>
              </a:rPr>
              <a:t>Often </a:t>
            </a:r>
            <a:r>
              <a:rPr lang="en-US" sz="2400" dirty="0">
                <a:latin typeface="Times New Roman" pitchFamily="18" charset="0"/>
                <a:cs typeface="Times New Roman" pitchFamily="18" charset="0"/>
              </a:rPr>
              <a:t>connected </a:t>
            </a:r>
            <a:r>
              <a:rPr lang="en-US" sz="2400" dirty="0" smtClean="0">
                <a:latin typeface="Times New Roman" pitchFamily="18" charset="0"/>
                <a:cs typeface="Times New Roman" pitchFamily="18" charset="0"/>
              </a:rPr>
              <a:t>to Quality-of-Service </a:t>
            </a:r>
            <a:r>
              <a:rPr lang="en-US" sz="2400" dirty="0">
                <a:latin typeface="Times New Roman" pitchFamily="18" charset="0"/>
                <a:cs typeface="Times New Roman" pitchFamily="18" charset="0"/>
              </a:rPr>
              <a:t>(</a:t>
            </a:r>
            <a:r>
              <a:rPr lang="en-US" sz="2400" dirty="0" err="1" smtClean="0">
                <a:latin typeface="Times New Roman" pitchFamily="18" charset="0"/>
                <a:cs typeface="Times New Roman" pitchFamily="18" charset="0"/>
              </a:rPr>
              <a:t>QoS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6B523F-49AA-4454-923A-85B5E9149FBF}" type="slidenum">
              <a:rPr lang="en-US" smtClean="0"/>
              <a:pPr>
                <a:defRPr/>
              </a:pPr>
              <a:t>11</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00" y="4724399"/>
            <a:ext cx="363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736432"/>
            <a:ext cx="386434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37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eaLnBrk="1" hangingPunct="1"/>
            <a:r>
              <a:rPr lang="en-US" sz="4400" b="1" i="1"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Hard Real-time Systems</a:t>
            </a:r>
            <a:endParaRPr lang="en-US" sz="4400" b="1" i="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3" name="Content Placeholder 2"/>
          <p:cNvSpPr>
            <a:spLocks noGrp="1"/>
          </p:cNvSpPr>
          <p:nvPr>
            <p:ph idx="1"/>
          </p:nvPr>
        </p:nvSpPr>
        <p:spPr>
          <a:xfrm>
            <a:off x="457200" y="1676400"/>
            <a:ext cx="8229600" cy="3962400"/>
          </a:xfrm>
        </p:spPr>
        <p:txBody>
          <a:bodyPr/>
          <a:lstStyle/>
          <a:p>
            <a:pPr>
              <a:buFont typeface="Wingdings" pitchFamily="2" charset="2"/>
              <a:buChar char="Ø"/>
            </a:pP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overrun in response time leads to potential loss of </a:t>
            </a:r>
            <a:r>
              <a:rPr lang="en-US" sz="2400" dirty="0" smtClean="0">
                <a:latin typeface="Times New Roman" pitchFamily="18" charset="0"/>
                <a:cs typeface="Times New Roman" pitchFamily="18" charset="0"/>
              </a:rPr>
              <a:t>life and/or </a:t>
            </a:r>
            <a:r>
              <a:rPr lang="en-US" sz="2400" dirty="0">
                <a:latin typeface="Times New Roman" pitchFamily="18" charset="0"/>
                <a:cs typeface="Times New Roman" pitchFamily="18" charset="0"/>
              </a:rPr>
              <a:t>big financial damage</a:t>
            </a:r>
          </a:p>
          <a:p>
            <a:pPr>
              <a:buFont typeface="Wingdings" pitchFamily="2" charset="2"/>
              <a:buChar char="Ø"/>
            </a:pPr>
            <a:r>
              <a:rPr lang="en-US" sz="2400" dirty="0" smtClean="0">
                <a:latin typeface="Times New Roman" pitchFamily="18" charset="0"/>
                <a:cs typeface="Times New Roman" pitchFamily="18" charset="0"/>
              </a:rPr>
              <a:t>Many </a:t>
            </a:r>
            <a:r>
              <a:rPr lang="en-US" sz="2400" dirty="0">
                <a:latin typeface="Times New Roman" pitchFamily="18" charset="0"/>
                <a:cs typeface="Times New Roman" pitchFamily="18" charset="0"/>
              </a:rPr>
              <a:t>of these systems are considered to be </a:t>
            </a:r>
            <a:r>
              <a:rPr lang="en-US" sz="2400" dirty="0" smtClean="0">
                <a:latin typeface="Times New Roman" pitchFamily="18" charset="0"/>
                <a:cs typeface="Times New Roman" pitchFamily="18" charset="0"/>
              </a:rPr>
              <a:t>safety critical</a:t>
            </a:r>
            <a:r>
              <a:rPr lang="en-US" sz="2400" dirty="0">
                <a:latin typeface="Times New Roman" pitchFamily="18" charset="0"/>
                <a:cs typeface="Times New Roman" pitchFamily="18" charset="0"/>
              </a:rPr>
              <a:t>.</a:t>
            </a:r>
          </a:p>
          <a:p>
            <a:pPr>
              <a:buFont typeface="Wingdings" pitchFamily="2" charset="2"/>
              <a:buChar char="Ø"/>
            </a:pPr>
            <a:r>
              <a:rPr lang="en-US" sz="2400" dirty="0" smtClean="0">
                <a:latin typeface="Times New Roman" pitchFamily="18" charset="0"/>
                <a:cs typeface="Times New Roman" pitchFamily="18" charset="0"/>
              </a:rPr>
              <a:t>Sometimes </a:t>
            </a:r>
            <a:r>
              <a:rPr lang="en-US" sz="2400" dirty="0">
                <a:latin typeface="Times New Roman" pitchFamily="18" charset="0"/>
                <a:cs typeface="Times New Roman" pitchFamily="18" charset="0"/>
              </a:rPr>
              <a:t>they are “only” mission critical, with </a:t>
            </a:r>
            <a:r>
              <a:rPr lang="en-US" sz="2400" dirty="0" smtClean="0">
                <a:latin typeface="Times New Roman" pitchFamily="18" charset="0"/>
                <a:cs typeface="Times New Roman" pitchFamily="18" charset="0"/>
              </a:rPr>
              <a:t>the mission </a:t>
            </a:r>
            <a:r>
              <a:rPr lang="en-US" sz="2400" dirty="0">
                <a:latin typeface="Times New Roman" pitchFamily="18" charset="0"/>
                <a:cs typeface="Times New Roman" pitchFamily="18" charset="0"/>
              </a:rPr>
              <a:t>being very expensive.</a:t>
            </a:r>
          </a:p>
          <a:p>
            <a:pPr>
              <a:buFont typeface="Wingdings" pitchFamily="2" charset="2"/>
              <a:buChar char="Ø"/>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general there is a cost function associated with </a:t>
            </a:r>
            <a:r>
              <a:rPr lang="en-US" sz="2400" dirty="0" smtClean="0">
                <a:latin typeface="Times New Roman" pitchFamily="18" charset="0"/>
                <a:cs typeface="Times New Roman" pitchFamily="18" charset="0"/>
              </a:rPr>
              <a:t>the system</a:t>
            </a:r>
            <a:r>
              <a:rPr lang="en-US" sz="2400" dirty="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pPr>
              <a:defRPr/>
            </a:pPr>
            <a:fld id="{DE6B523F-49AA-4454-923A-85B5E9149FBF}" type="slidenum">
              <a:rPr lang="en-US" smtClean="0"/>
              <a:pPr>
                <a:defRPr/>
              </a:pPr>
              <a:t>12</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0"/>
            <a:ext cx="3370845"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572000"/>
            <a:ext cx="3350149"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557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pPr eaLnBrk="1" hangingPunct="1"/>
            <a:r>
              <a:rPr lang="en-US" sz="4400" b="1" i="1"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Firm Real-time Systems</a:t>
            </a:r>
            <a:endParaRPr lang="en-US" sz="4400" b="1" i="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3" name="Content Placeholder 2"/>
          <p:cNvSpPr>
            <a:spLocks noGrp="1"/>
          </p:cNvSpPr>
          <p:nvPr>
            <p:ph idx="1"/>
          </p:nvPr>
        </p:nvSpPr>
        <p:spPr>
          <a:xfrm>
            <a:off x="457200" y="1752601"/>
            <a:ext cx="8229600" cy="2285999"/>
          </a:xfrm>
        </p:spPr>
        <p:txBody>
          <a:bodyPr/>
          <a:lstStyle/>
          <a:p>
            <a:pPr>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computation is obsolete if the job is not finished </a:t>
            </a:r>
            <a:r>
              <a:rPr lang="en-US" dirty="0" smtClean="0">
                <a:latin typeface="Times New Roman" pitchFamily="18" charset="0"/>
                <a:cs typeface="Times New Roman" pitchFamily="18" charset="0"/>
              </a:rPr>
              <a:t>on time</a:t>
            </a:r>
            <a:r>
              <a:rPr lang="en-US" dirty="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Cost </a:t>
            </a:r>
            <a:r>
              <a:rPr lang="en-US" dirty="0">
                <a:latin typeface="Times New Roman" pitchFamily="18" charset="0"/>
                <a:cs typeface="Times New Roman" pitchFamily="18" charset="0"/>
              </a:rPr>
              <a:t>may be interpreted as loss of revenue.</a:t>
            </a:r>
          </a:p>
          <a:p>
            <a:pPr>
              <a:buFont typeface="Wingdings" pitchFamily="2" charset="2"/>
              <a:buChar char="Ø"/>
            </a:pPr>
            <a:r>
              <a:rPr lang="en-US" dirty="0" smtClean="0">
                <a:latin typeface="Times New Roman" pitchFamily="18" charset="0"/>
                <a:cs typeface="Times New Roman" pitchFamily="18" charset="0"/>
              </a:rPr>
              <a:t>Typical </a:t>
            </a:r>
            <a:r>
              <a:rPr lang="en-US" dirty="0">
                <a:latin typeface="Times New Roman" pitchFamily="18" charset="0"/>
                <a:cs typeface="Times New Roman" pitchFamily="18" charset="0"/>
              </a:rPr>
              <a:t>example are forecast systems.</a:t>
            </a:r>
          </a:p>
        </p:txBody>
      </p:sp>
      <p:sp>
        <p:nvSpPr>
          <p:cNvPr id="4" name="Slide Number Placeholder 3"/>
          <p:cNvSpPr>
            <a:spLocks noGrp="1"/>
          </p:cNvSpPr>
          <p:nvPr>
            <p:ph type="sldNum" sz="quarter" idx="12"/>
          </p:nvPr>
        </p:nvSpPr>
        <p:spPr/>
        <p:txBody>
          <a:bodyPr/>
          <a:lstStyle/>
          <a:p>
            <a:pPr>
              <a:defRPr/>
            </a:pPr>
            <a:fld id="{DE6B523F-49AA-4454-923A-85B5E9149FBF}" type="slidenum">
              <a:rPr lang="en-US" smtClean="0"/>
              <a:pPr>
                <a:defRPr/>
              </a:pPr>
              <a:t>13</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48199"/>
            <a:ext cx="365004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648200"/>
            <a:ext cx="389237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72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3600" b="1" dirty="0">
                <a:solidFill>
                  <a:schemeClr val="accent1">
                    <a:lumMod val="50000"/>
                  </a:schemeClr>
                </a:solidFill>
                <a:effectLst>
                  <a:outerShdw blurRad="38100" dist="38100" dir="2700000" algn="tl">
                    <a:srgbClr val="000000">
                      <a:alpha val="43137"/>
                    </a:srgbClr>
                  </a:outerShdw>
                </a:effectLst>
                <a:latin typeface="Book Antiqua" pitchFamily="18" charset="0"/>
              </a:rPr>
              <a:t>Where are computer systems going?</a:t>
            </a:r>
            <a:endParaRPr lang="en-US" sz="3600" dirty="0"/>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14</a:t>
            </a:fld>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3111500"/>
            <a:ext cx="27813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473325"/>
            <a:ext cx="50863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447800"/>
            <a:ext cx="824865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0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circle(in)">
                                      <p:cBhvr>
                                        <p:cTn id="12" dur="2000"/>
                                        <p:tgtEl>
                                          <p:spTgt spid="51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circle(in)">
                                      <p:cBhvr>
                                        <p:cTn id="1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Real-time Computing Today?</a:t>
            </a:r>
          </a:p>
        </p:txBody>
      </p:sp>
      <p:sp>
        <p:nvSpPr>
          <p:cNvPr id="3" name="Content Placeholder 2"/>
          <p:cNvSpPr>
            <a:spLocks noGrp="1"/>
          </p:cNvSpPr>
          <p:nvPr>
            <p:ph idx="1"/>
          </p:nvPr>
        </p:nvSpPr>
        <p:spPr/>
        <p:txBody>
          <a:bodyPr/>
          <a:lstStyle/>
          <a:p>
            <a:pPr>
              <a:buFont typeface="Wingdings" pitchFamily="2" charset="2"/>
              <a:buChar char="Ø"/>
            </a:pPr>
            <a:r>
              <a:rPr lang="en-US" dirty="0">
                <a:latin typeface="Times New Roman" pitchFamily="18" charset="0"/>
                <a:cs typeface="Times New Roman" pitchFamily="18" charset="0"/>
              </a:rPr>
              <a:t>Real-time data processing in cloud</a:t>
            </a:r>
            <a:r>
              <a:rPr lang="en-US" dirty="0" smtClean="0">
                <a:latin typeface="Times New Roman" pitchFamily="18" charset="0"/>
                <a:cs typeface="Times New Roman" pitchFamily="18" charset="0"/>
              </a:rPr>
              <a:t>!</a:t>
            </a:r>
          </a:p>
          <a:p>
            <a:pPr>
              <a:buFont typeface="Wingdings" pitchFamily="2" charset="2"/>
              <a:buChar char="Ø"/>
            </a:pPr>
            <a:endParaRPr lang="en-US" dirty="0" smtClean="0"/>
          </a:p>
          <a:p>
            <a:pPr marL="0" indent="0">
              <a:buNone/>
            </a:pPr>
            <a:r>
              <a:rPr lang="en-US" sz="2000" dirty="0">
                <a:latin typeface="Times New Roman" pitchFamily="18" charset="0"/>
                <a:cs typeface="Times New Roman" pitchFamily="18" charset="0"/>
              </a:rPr>
              <a:t>Werner </a:t>
            </a:r>
            <a:r>
              <a:rPr lang="en-US" sz="2000" dirty="0" err="1">
                <a:latin typeface="Times New Roman" pitchFamily="18" charset="0"/>
                <a:cs typeface="Times New Roman" pitchFamily="18" charset="0"/>
              </a:rPr>
              <a:t>Vogels</a:t>
            </a:r>
            <a:r>
              <a:rPr lang="en-US" sz="2000" dirty="0">
                <a:latin typeface="Times New Roman" pitchFamily="18" charset="0"/>
                <a:cs typeface="Times New Roman" pitchFamily="18" charset="0"/>
              </a:rPr>
              <a:t> (Chief technology officer and Vice President of Amazon ) :</a:t>
            </a:r>
          </a:p>
          <a:p>
            <a:pPr marL="0" indent="0">
              <a:buNone/>
            </a:pPr>
            <a:r>
              <a:rPr lang="en-US" sz="2000" dirty="0">
                <a:latin typeface="Times New Roman" pitchFamily="18" charset="0"/>
                <a:cs typeface="Times New Roman" pitchFamily="18" charset="0"/>
              </a:rPr>
              <a:t>Theguardian,18 Nov, 2013: Four cloud computing trends for </a:t>
            </a:r>
            <a:r>
              <a:rPr lang="en-US" sz="2000" dirty="0" smtClean="0">
                <a:latin typeface="Times New Roman" pitchFamily="18" charset="0"/>
                <a:cs typeface="Times New Roman" pitchFamily="18" charset="0"/>
              </a:rPr>
              <a:t>2014</a:t>
            </a:r>
          </a:p>
          <a:p>
            <a:pPr marL="0" indent="0">
              <a:buNone/>
            </a:pPr>
            <a:endParaRPr lang="en-US" sz="2000" dirty="0">
              <a:latin typeface="Times New Roman" pitchFamily="18" charset="0"/>
              <a:cs typeface="Times New Roman" pitchFamily="18" charset="0"/>
            </a:endParaRPr>
          </a:p>
          <a:p>
            <a:pPr lvl="1">
              <a:buFont typeface="Wingdings" pitchFamily="2" charset="2"/>
              <a:buChar char="Ø"/>
            </a:pPr>
            <a:r>
              <a:rPr lang="en-US" sz="2000" dirty="0">
                <a:latin typeface="Times New Roman" pitchFamily="18" charset="0"/>
                <a:cs typeface="Times New Roman" pitchFamily="18" charset="0"/>
              </a:rPr>
              <a:t>Cloud will enable your content to follow you wherever you go</a:t>
            </a:r>
          </a:p>
          <a:p>
            <a:pPr lvl="1">
              <a:buFont typeface="Wingdings" pitchFamily="2" charset="2"/>
              <a:buChar char="Ø"/>
            </a:pPr>
            <a:r>
              <a:rPr lang="en-US" sz="2000" dirty="0">
                <a:latin typeface="Times New Roman" pitchFamily="18" charset="0"/>
                <a:cs typeface="Times New Roman" pitchFamily="18" charset="0"/>
              </a:rPr>
              <a:t>Cloud based analytics enhances the offline world</a:t>
            </a:r>
          </a:p>
          <a:p>
            <a:pPr lvl="1">
              <a:buFont typeface="Wingdings" pitchFamily="2" charset="2"/>
              <a:buChar char="Ø"/>
            </a:pPr>
            <a:r>
              <a:rPr lang="en-US" sz="2000" dirty="0">
                <a:latin typeface="Times New Roman" pitchFamily="18" charset="0"/>
                <a:cs typeface="Times New Roman" pitchFamily="18" charset="0"/>
              </a:rPr>
              <a:t>The cloud allows everyone to become a media company</a:t>
            </a:r>
          </a:p>
          <a:p>
            <a:pPr lvl="1">
              <a:buFont typeface="Wingdings" pitchFamily="2" charset="2"/>
              <a:buChar char="Ø"/>
            </a:pPr>
            <a:r>
              <a:rPr lang="en-US" sz="2000" dirty="0">
                <a:latin typeface="Times New Roman" pitchFamily="18" charset="0"/>
                <a:cs typeface="Times New Roman" pitchFamily="18" charset="0"/>
              </a:rPr>
              <a:t>cloud moves data processing to real-time</a:t>
            </a: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15</a:t>
            </a:fld>
            <a:endParaRPr lang="en-US" dirty="0"/>
          </a:p>
        </p:txBody>
      </p:sp>
    </p:spTree>
    <p:extLst>
      <p:ext uri="{BB962C8B-B14F-4D97-AF65-F5344CB8AC3E}">
        <p14:creationId xmlns:p14="http://schemas.microsoft.com/office/powerpoint/2010/main" val="259840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3716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Designing a Real-time System</a:t>
            </a: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16</a:t>
            </a:fld>
            <a:endParaRPr lang="en-US" dirty="0"/>
          </a:p>
        </p:txBody>
      </p:sp>
      <p:grpSp>
        <p:nvGrpSpPr>
          <p:cNvPr id="32" name="Group 31"/>
          <p:cNvGrpSpPr/>
          <p:nvPr/>
        </p:nvGrpSpPr>
        <p:grpSpPr>
          <a:xfrm>
            <a:off x="2667000" y="1993900"/>
            <a:ext cx="3352800" cy="4419600"/>
            <a:chOff x="2667000" y="1828800"/>
            <a:chExt cx="3352800" cy="4419600"/>
          </a:xfrm>
        </p:grpSpPr>
        <p:sp>
          <p:nvSpPr>
            <p:cNvPr id="6" name="Cube 5"/>
            <p:cNvSpPr/>
            <p:nvPr/>
          </p:nvSpPr>
          <p:spPr>
            <a:xfrm>
              <a:off x="3505200" y="1828800"/>
              <a:ext cx="2514600" cy="762000"/>
            </a:xfrm>
            <a:prstGeom prst="cub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FF00"/>
                  </a:solidFill>
                </a:rPr>
                <a:t>Requirement</a:t>
              </a:r>
              <a:endParaRPr lang="en-US">
                <a:solidFill>
                  <a:srgbClr val="FFFF00"/>
                </a:solidFill>
              </a:endParaRPr>
            </a:p>
          </p:txBody>
        </p:sp>
        <p:sp>
          <p:nvSpPr>
            <p:cNvPr id="7" name="Cube 6"/>
            <p:cNvSpPr/>
            <p:nvPr/>
          </p:nvSpPr>
          <p:spPr>
            <a:xfrm>
              <a:off x="3505200" y="2895600"/>
              <a:ext cx="2514600" cy="762000"/>
            </a:xfrm>
            <a:prstGeom prst="cub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Specification</a:t>
              </a:r>
              <a:endParaRPr lang="en-US" dirty="0">
                <a:solidFill>
                  <a:srgbClr val="FFFF00"/>
                </a:solidFill>
              </a:endParaRPr>
            </a:p>
          </p:txBody>
        </p:sp>
        <p:sp>
          <p:nvSpPr>
            <p:cNvPr id="8" name="Cube 7"/>
            <p:cNvSpPr/>
            <p:nvPr/>
          </p:nvSpPr>
          <p:spPr>
            <a:xfrm>
              <a:off x="3505200" y="3962400"/>
              <a:ext cx="2514600" cy="762000"/>
            </a:xfrm>
            <a:prstGeom prst="cub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Implementation</a:t>
              </a:r>
              <a:endParaRPr lang="en-US" dirty="0">
                <a:solidFill>
                  <a:srgbClr val="FFFF00"/>
                </a:solidFill>
              </a:endParaRPr>
            </a:p>
          </p:txBody>
        </p:sp>
        <p:sp>
          <p:nvSpPr>
            <p:cNvPr id="9" name="Cube 8"/>
            <p:cNvSpPr/>
            <p:nvPr/>
          </p:nvSpPr>
          <p:spPr>
            <a:xfrm>
              <a:off x="3489158" y="5029200"/>
              <a:ext cx="2514600" cy="762000"/>
            </a:xfrm>
            <a:prstGeom prst="cub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Verification</a:t>
              </a:r>
              <a:endParaRPr lang="en-US" dirty="0">
                <a:solidFill>
                  <a:srgbClr val="FFFF00"/>
                </a:solidFill>
              </a:endParaRPr>
            </a:p>
          </p:txBody>
        </p:sp>
        <p:grpSp>
          <p:nvGrpSpPr>
            <p:cNvPr id="31" name="Group 30"/>
            <p:cNvGrpSpPr/>
            <p:nvPr/>
          </p:nvGrpSpPr>
          <p:grpSpPr>
            <a:xfrm>
              <a:off x="2667000" y="2209800"/>
              <a:ext cx="2086477" cy="4038600"/>
              <a:chOff x="2209800" y="2438400"/>
              <a:chExt cx="2086477" cy="4038600"/>
            </a:xfrm>
          </p:grpSpPr>
          <p:cxnSp>
            <p:nvCxnSpPr>
              <p:cNvPr id="17" name="Straight Connector 16"/>
              <p:cNvCxnSpPr/>
              <p:nvPr/>
            </p:nvCxnSpPr>
            <p:spPr>
              <a:xfrm>
                <a:off x="4296277" y="6019800"/>
                <a:ext cx="0" cy="45720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209800" y="6477000"/>
                <a:ext cx="2075688" cy="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209800" y="2438400"/>
                <a:ext cx="0" cy="4038600"/>
              </a:xfrm>
              <a:prstGeom prst="line">
                <a:avLst/>
              </a:prstGeom>
              <a:ln w="3810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09800" y="2438400"/>
                <a:ext cx="838200" cy="0"/>
              </a:xfrm>
              <a:prstGeom prst="straightConnector1">
                <a:avLst/>
              </a:prstGeom>
              <a:ln w="3810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23836" y="3593432"/>
                <a:ext cx="838200" cy="0"/>
              </a:xfrm>
              <a:prstGeom prst="straightConnector1">
                <a:avLst/>
              </a:prstGeom>
              <a:ln w="3810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17822" y="4648200"/>
                <a:ext cx="838200" cy="0"/>
              </a:xfrm>
              <a:prstGeom prst="straightConnector1">
                <a:avLst/>
              </a:prstGeom>
              <a:ln w="38100">
                <a:solidFill>
                  <a:srgbClr val="CC3300"/>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flipH="1">
              <a:off x="4760496" y="2590800"/>
              <a:ext cx="0" cy="304800"/>
            </a:xfrm>
            <a:prstGeom prst="straightConnector1">
              <a:avLst/>
            </a:prstGeom>
            <a:ln w="3810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762500" y="3657600"/>
              <a:ext cx="0" cy="304800"/>
            </a:xfrm>
            <a:prstGeom prst="straightConnector1">
              <a:avLst/>
            </a:prstGeom>
            <a:ln w="3810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748464" y="4724400"/>
              <a:ext cx="0" cy="304800"/>
            </a:xfrm>
            <a:prstGeom prst="straightConnector1">
              <a:avLst/>
            </a:prstGeom>
            <a:ln w="38100">
              <a:solidFill>
                <a:srgbClr val="CC3300"/>
              </a:solidFill>
              <a:tailEnd type="arrow"/>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842" y="3498850"/>
            <a:ext cx="2667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417" y="2155825"/>
            <a:ext cx="26384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548605"/>
            <a:ext cx="26479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627187"/>
            <a:ext cx="19907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414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371600"/>
          </a:xfrm>
        </p:spPr>
        <p:txBody>
          <a:bodyPr/>
          <a:lstStyle/>
          <a:p>
            <a:r>
              <a:rPr lang="en-US" b="1" i="1" dirty="0" smtClean="0">
                <a:solidFill>
                  <a:schemeClr val="accent1">
                    <a:lumMod val="50000"/>
                  </a:schemeClr>
                </a:solidFill>
                <a:effectLst>
                  <a:outerShdw blurRad="38100" dist="38100" dir="2700000" algn="tl">
                    <a:srgbClr val="000000">
                      <a:alpha val="43137"/>
                    </a:srgbClr>
                  </a:outerShdw>
                </a:effectLst>
                <a:latin typeface="Book Antiqua" pitchFamily="18" charset="0"/>
              </a:rPr>
              <a:t>Requirement</a:t>
            </a:r>
            <a:endParaRPr lang="en-US" b="1" i="1" dirty="0">
              <a:solidFill>
                <a:schemeClr val="accent1">
                  <a:lumMod val="50000"/>
                </a:schemeClr>
              </a:solidFill>
              <a:effectLst>
                <a:outerShdw blurRad="38100" dist="38100" dir="2700000" algn="tl">
                  <a:srgbClr val="000000">
                    <a:alpha val="43137"/>
                  </a:srgbClr>
                </a:outerShdw>
              </a:effectLst>
              <a:latin typeface="Book Antiqua" pitchFamily="18" charset="0"/>
            </a:endParaRPr>
          </a:p>
        </p:txBody>
      </p:sp>
      <p:sp>
        <p:nvSpPr>
          <p:cNvPr id="3" name="Content Placeholder 2"/>
          <p:cNvSpPr>
            <a:spLocks noGrp="1"/>
          </p:cNvSpPr>
          <p:nvPr>
            <p:ph idx="1"/>
          </p:nvPr>
        </p:nvSpPr>
        <p:spPr>
          <a:xfrm>
            <a:off x="304800" y="1295400"/>
            <a:ext cx="8686800" cy="5257800"/>
          </a:xfrm>
        </p:spPr>
        <p:txBody>
          <a:bodyPr/>
          <a:lstStyle/>
          <a:p>
            <a:pPr>
              <a:buFont typeface="Wingdings" pitchFamily="2" charset="2"/>
              <a:buChar char="Ø"/>
            </a:pPr>
            <a:r>
              <a:rPr lang="en-US" sz="2800" b="1" dirty="0" smtClean="0">
                <a:latin typeface="Times New Roman" pitchFamily="18" charset="0"/>
                <a:cs typeface="Times New Roman" pitchFamily="18" charset="0"/>
              </a:rPr>
              <a:t>Functional </a:t>
            </a:r>
            <a:r>
              <a:rPr lang="en-US" sz="2800" b="1" dirty="0">
                <a:latin typeface="Times New Roman" pitchFamily="18" charset="0"/>
                <a:cs typeface="Times New Roman" pitchFamily="18" charset="0"/>
              </a:rPr>
              <a:t>requirements: </a:t>
            </a:r>
            <a:r>
              <a:rPr lang="en-US" sz="2000" dirty="0">
                <a:latin typeface="Times New Roman" pitchFamily="18" charset="0"/>
                <a:cs typeface="Times New Roman" pitchFamily="18" charset="0"/>
              </a:rPr>
              <a:t>Operation of the system </a:t>
            </a:r>
            <a:r>
              <a:rPr lang="en-US" sz="2000" dirty="0" smtClean="0">
                <a:latin typeface="Times New Roman" pitchFamily="18" charset="0"/>
                <a:cs typeface="Times New Roman" pitchFamily="18" charset="0"/>
              </a:rPr>
              <a:t>and their </a:t>
            </a:r>
            <a:r>
              <a:rPr lang="en-US" sz="2000" dirty="0">
                <a:latin typeface="Times New Roman" pitchFamily="18" charset="0"/>
                <a:cs typeface="Times New Roman" pitchFamily="18" charset="0"/>
              </a:rPr>
              <a:t>effects.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buFont typeface="Wingdings" pitchFamily="2" charset="2"/>
              <a:buChar char="Ø"/>
            </a:pPr>
            <a:r>
              <a:rPr lang="en-US" sz="2800" b="1" dirty="0" smtClean="0">
                <a:latin typeface="Times New Roman" pitchFamily="18" charset="0"/>
                <a:cs typeface="Times New Roman" pitchFamily="18" charset="0"/>
              </a:rPr>
              <a:t>Non-Functional </a:t>
            </a:r>
            <a:r>
              <a:rPr lang="en-US" sz="2800" b="1" dirty="0">
                <a:latin typeface="Times New Roman" pitchFamily="18" charset="0"/>
                <a:cs typeface="Times New Roman" pitchFamily="18" charset="0"/>
              </a:rPr>
              <a:t>requirements: </a:t>
            </a:r>
            <a:r>
              <a:rPr lang="en-US" sz="2000" dirty="0">
                <a:latin typeface="Times New Roman" pitchFamily="18" charset="0"/>
                <a:cs typeface="Times New Roman" pitchFamily="18" charset="0"/>
              </a:rPr>
              <a:t>e.g., </a:t>
            </a:r>
            <a:r>
              <a:rPr lang="en-US" sz="2000" dirty="0" smtClean="0">
                <a:latin typeface="Times New Roman" pitchFamily="18" charset="0"/>
                <a:cs typeface="Times New Roman" pitchFamily="18" charset="0"/>
              </a:rPr>
              <a:t>timing constraints</a:t>
            </a:r>
            <a:r>
              <a:rPr lang="en-US" sz="20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lvl="1">
              <a:buClr>
                <a:schemeClr val="bg2"/>
              </a:buClr>
              <a:buFont typeface="Wingdings" pitchFamily="2" charset="2"/>
              <a:buChar char="Ø"/>
            </a:pPr>
            <a:r>
              <a:rPr lang="en-US" sz="2000" dirty="0" smtClean="0">
                <a:latin typeface="Times New Roman" pitchFamily="18" charset="0"/>
                <a:cs typeface="Times New Roman" pitchFamily="18" charset="0"/>
              </a:rPr>
              <a:t>F </a:t>
            </a:r>
            <a:r>
              <a:rPr lang="en-US" sz="2000" dirty="0">
                <a:latin typeface="Times New Roman" pitchFamily="18" charset="0"/>
                <a:cs typeface="Times New Roman" pitchFamily="18" charset="0"/>
              </a:rPr>
              <a:t>&amp; NF requirements must be precisely defined and together </a:t>
            </a:r>
            <a:r>
              <a:rPr lang="en-US" sz="2000" dirty="0" smtClean="0">
                <a:latin typeface="Times New Roman" pitchFamily="18" charset="0"/>
                <a:cs typeface="Times New Roman" pitchFamily="18" charset="0"/>
              </a:rPr>
              <a:t>used to </a:t>
            </a:r>
            <a:r>
              <a:rPr lang="en-US" sz="2000" dirty="0">
                <a:latin typeface="Times New Roman" pitchFamily="18" charset="0"/>
                <a:cs typeface="Times New Roman" pitchFamily="18" charset="0"/>
              </a:rPr>
              <a:t>construct the specification of the system</a:t>
            </a:r>
            <a:r>
              <a:rPr lang="en-US" sz="2400" dirty="0" smtClean="0">
                <a:latin typeface="Times New Roman" pitchFamily="18" charset="0"/>
                <a:cs typeface="Times New Roman" pitchFamily="18" charset="0"/>
              </a:rPr>
              <a:t>.</a:t>
            </a:r>
          </a:p>
          <a:p>
            <a:pPr lvl="1">
              <a:buClr>
                <a:schemeClr val="bg2"/>
              </a:buClr>
              <a:buFont typeface="Wingdings" pitchFamily="2" charset="2"/>
              <a:buChar char="Ø"/>
            </a:pPr>
            <a:endParaRPr lang="en-US" sz="1400" dirty="0">
              <a:latin typeface="Times New Roman" pitchFamily="18" charset="0"/>
              <a:cs typeface="Times New Roman" pitchFamily="18" charset="0"/>
            </a:endParaRPr>
          </a:p>
          <a:p>
            <a:pPr>
              <a:buFont typeface="Wingdings" pitchFamily="2" charset="2"/>
              <a:buChar char="Ø"/>
            </a:pPr>
            <a:r>
              <a:rPr lang="en-US" sz="2400" dirty="0" smtClean="0">
                <a:solidFill>
                  <a:schemeClr val="accent1">
                    <a:lumMod val="50000"/>
                  </a:schemeClr>
                </a:solidFill>
                <a:latin typeface="Times New Roman" pitchFamily="18" charset="0"/>
                <a:cs typeface="Times New Roman" pitchFamily="18" charset="0"/>
              </a:rPr>
              <a:t>Timing </a:t>
            </a:r>
            <a:r>
              <a:rPr lang="en-US" sz="2400" dirty="0">
                <a:solidFill>
                  <a:schemeClr val="accent1">
                    <a:lumMod val="50000"/>
                  </a:schemeClr>
                </a:solidFill>
                <a:latin typeface="Times New Roman" pitchFamily="18" charset="0"/>
                <a:cs typeface="Times New Roman" pitchFamily="18" charset="0"/>
              </a:rPr>
              <a:t>constraints</a:t>
            </a:r>
          </a:p>
          <a:p>
            <a:pPr lvl="1">
              <a:buFont typeface="Wingdings" pitchFamily="2" charset="2"/>
              <a:buChar char="Ø"/>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task must complete its execution within given time </a:t>
            </a:r>
            <a:r>
              <a:rPr lang="en-US" sz="2000" dirty="0" smtClean="0">
                <a:latin typeface="Times New Roman" pitchFamily="18" charset="0"/>
                <a:cs typeface="Times New Roman" pitchFamily="18" charset="0"/>
              </a:rPr>
              <a:t>frames (example</a:t>
            </a:r>
            <a:r>
              <a:rPr lang="en-US" sz="2000" dirty="0">
                <a:latin typeface="Times New Roman" pitchFamily="18" charset="0"/>
                <a:cs typeface="Times New Roman" pitchFamily="18" charset="0"/>
              </a:rPr>
              <a:t>: task periodicity or deadline)</a:t>
            </a:r>
          </a:p>
          <a:p>
            <a:pPr>
              <a:buFont typeface="Wingdings" pitchFamily="2" charset="2"/>
              <a:buChar char="Ø"/>
            </a:pPr>
            <a:r>
              <a:rPr lang="en-US" sz="2400" dirty="0" smtClean="0">
                <a:solidFill>
                  <a:schemeClr val="accent1">
                    <a:lumMod val="50000"/>
                  </a:schemeClr>
                </a:solidFill>
                <a:latin typeface="Times New Roman" pitchFamily="18" charset="0"/>
                <a:cs typeface="Times New Roman" pitchFamily="18" charset="0"/>
              </a:rPr>
              <a:t>Exclusion </a:t>
            </a:r>
            <a:r>
              <a:rPr lang="en-US" sz="2400" dirty="0">
                <a:solidFill>
                  <a:schemeClr val="accent1">
                    <a:lumMod val="50000"/>
                  </a:schemeClr>
                </a:solidFill>
                <a:latin typeface="Times New Roman" pitchFamily="18" charset="0"/>
                <a:cs typeface="Times New Roman" pitchFamily="18" charset="0"/>
              </a:rPr>
              <a:t>constraints</a:t>
            </a:r>
          </a:p>
          <a:p>
            <a:pPr lvl="1">
              <a:buFont typeface="Wingdings" pitchFamily="2" charset="2"/>
              <a:buChar char="Ø"/>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task must execute a code region without being </a:t>
            </a:r>
            <a:r>
              <a:rPr lang="en-US" sz="2000" dirty="0" smtClean="0">
                <a:latin typeface="Times New Roman" pitchFamily="18" charset="0"/>
                <a:cs typeface="Times New Roman" pitchFamily="18" charset="0"/>
              </a:rPr>
              <a:t>interrupted (example</a:t>
            </a:r>
            <a:r>
              <a:rPr lang="en-US" sz="2000" dirty="0">
                <a:latin typeface="Times New Roman" pitchFamily="18" charset="0"/>
                <a:cs typeface="Times New Roman" pitchFamily="18" charset="0"/>
              </a:rPr>
              <a:t>: a task needs exclusive access to a shared resource)</a:t>
            </a:r>
          </a:p>
          <a:p>
            <a:pPr>
              <a:buFont typeface="Wingdings" pitchFamily="2" charset="2"/>
              <a:buChar char="Ø"/>
            </a:pPr>
            <a:r>
              <a:rPr lang="en-US" sz="2400" dirty="0" smtClean="0">
                <a:solidFill>
                  <a:schemeClr val="accent1">
                    <a:lumMod val="50000"/>
                  </a:schemeClr>
                </a:solidFill>
                <a:latin typeface="Times New Roman" pitchFamily="18" charset="0"/>
                <a:cs typeface="Times New Roman" pitchFamily="18" charset="0"/>
              </a:rPr>
              <a:t>Precedence </a:t>
            </a:r>
            <a:r>
              <a:rPr lang="en-US" sz="2400" dirty="0">
                <a:solidFill>
                  <a:schemeClr val="accent1">
                    <a:lumMod val="50000"/>
                  </a:schemeClr>
                </a:solidFill>
                <a:latin typeface="Times New Roman" pitchFamily="18" charset="0"/>
                <a:cs typeface="Times New Roman" pitchFamily="18" charset="0"/>
              </a:rPr>
              <a:t>constraints</a:t>
            </a:r>
          </a:p>
          <a:p>
            <a:pPr lvl="1">
              <a:buFont typeface="Wingdings" pitchFamily="2" charset="2"/>
              <a:buChar char="Ø"/>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task must complete its execution before another task can </a:t>
            </a:r>
            <a:r>
              <a:rPr lang="en-US" sz="2000" dirty="0" smtClean="0">
                <a:latin typeface="Times New Roman" pitchFamily="18" charset="0"/>
                <a:cs typeface="Times New Roman" pitchFamily="18" charset="0"/>
              </a:rPr>
              <a:t>start (example</a:t>
            </a:r>
            <a:r>
              <a:rPr lang="en-US" sz="2000" dirty="0">
                <a:latin typeface="Times New Roman" pitchFamily="18" charset="0"/>
                <a:cs typeface="Times New Roman" pitchFamily="18" charset="0"/>
              </a:rPr>
              <a:t>: a data exchange must take place between the tasks)</a:t>
            </a: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17</a:t>
            </a:fld>
            <a:endParaRPr lang="en-US" dirty="0"/>
          </a:p>
        </p:txBody>
      </p:sp>
    </p:spTree>
    <p:extLst>
      <p:ext uri="{BB962C8B-B14F-4D97-AF65-F5344CB8AC3E}">
        <p14:creationId xmlns:p14="http://schemas.microsoft.com/office/powerpoint/2010/main" val="1665903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43000"/>
          </a:xfrm>
        </p:spPr>
        <p:txBody>
          <a:bodyPr/>
          <a:lstStyle/>
          <a:p>
            <a:r>
              <a:rPr lang="en-US" b="1" i="1" dirty="0">
                <a:solidFill>
                  <a:schemeClr val="accent1">
                    <a:lumMod val="50000"/>
                  </a:schemeClr>
                </a:solidFill>
                <a:effectLst>
                  <a:outerShdw blurRad="38100" dist="38100" dir="2700000" algn="tl">
                    <a:srgbClr val="000000">
                      <a:alpha val="43137"/>
                    </a:srgbClr>
                  </a:outerShdw>
                </a:effectLst>
                <a:latin typeface="Book Antiqua" pitchFamily="18" charset="0"/>
              </a:rPr>
              <a:t>Specification</a:t>
            </a:r>
          </a:p>
        </p:txBody>
      </p:sp>
      <p:sp>
        <p:nvSpPr>
          <p:cNvPr id="3" name="Content Placeholder 2"/>
          <p:cNvSpPr>
            <a:spLocks noGrp="1"/>
          </p:cNvSpPr>
          <p:nvPr>
            <p:ph idx="1"/>
          </p:nvPr>
        </p:nvSpPr>
        <p:spPr>
          <a:xfrm>
            <a:off x="457200" y="1600200"/>
            <a:ext cx="8229600" cy="4800600"/>
          </a:xfrm>
        </p:spPr>
        <p:txBody>
          <a:bodyPr/>
          <a:lstStyle/>
          <a:p>
            <a:pPr>
              <a:buFont typeface="Wingdings" pitchFamily="2" charset="2"/>
              <a:buChar char="Ø"/>
            </a:pPr>
            <a:r>
              <a:rPr lang="en-US" sz="2400" dirty="0">
                <a:latin typeface="Times New Roman" pitchFamily="18" charset="0"/>
                <a:cs typeface="Times New Roman" pitchFamily="18" charset="0"/>
              </a:rPr>
              <a:t>A specification is a mathematical statement of </a:t>
            </a:r>
            <a:r>
              <a:rPr lang="en-US" sz="2400" dirty="0" smtClean="0">
                <a:latin typeface="Times New Roman" pitchFamily="18" charset="0"/>
                <a:cs typeface="Times New Roman" pitchFamily="18" charset="0"/>
              </a:rPr>
              <a:t>the properties </a:t>
            </a:r>
            <a:r>
              <a:rPr lang="en-US" sz="2400" dirty="0">
                <a:latin typeface="Times New Roman" pitchFamily="18" charset="0"/>
                <a:cs typeface="Times New Roman" pitchFamily="18" charset="0"/>
              </a:rPr>
              <a:t>to be exhibited by a system. It is </a:t>
            </a:r>
            <a:r>
              <a:rPr lang="en-US" sz="2400" dirty="0" smtClean="0">
                <a:latin typeface="Times New Roman" pitchFamily="18" charset="0"/>
                <a:cs typeface="Times New Roman" pitchFamily="18" charset="0"/>
              </a:rPr>
              <a:t>abstracted such </a:t>
            </a:r>
            <a:r>
              <a:rPr lang="en-US" sz="2400" dirty="0">
                <a:latin typeface="Times New Roman" pitchFamily="18" charset="0"/>
                <a:cs typeface="Times New Roman" pitchFamily="18" charset="0"/>
              </a:rPr>
              <a:t>that </a:t>
            </a:r>
            <a:endParaRPr lang="en-US" sz="2400" dirty="0" smtClean="0">
              <a:latin typeface="Times New Roman" pitchFamily="18" charset="0"/>
              <a:cs typeface="Times New Roman" pitchFamily="18" charset="0"/>
            </a:endParaRPr>
          </a:p>
          <a:p>
            <a:pPr>
              <a:buFont typeface="Wingdings" pitchFamily="2" charset="2"/>
              <a:buChar char="Ø"/>
            </a:pPr>
            <a:endParaRPr lang="en-US" sz="600" dirty="0">
              <a:latin typeface="Times New Roman" pitchFamily="18" charset="0"/>
              <a:cs typeface="Times New Roman" pitchFamily="18" charset="0"/>
            </a:endParaRPr>
          </a:p>
          <a:p>
            <a:pPr lvl="1">
              <a:buClr>
                <a:schemeClr val="bg2"/>
              </a:buClr>
              <a:buFont typeface="Wingdings" pitchFamily="2" charset="2"/>
              <a:buChar char="Ø"/>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be checked for conformity against the requirement.</a:t>
            </a:r>
          </a:p>
          <a:p>
            <a:pPr lvl="1">
              <a:buClr>
                <a:schemeClr val="bg2"/>
              </a:buClr>
              <a:buFont typeface="Wingdings" pitchFamily="2" charset="2"/>
              <a:buChar char="Ø"/>
            </a:pPr>
            <a:r>
              <a:rPr lang="en-US" sz="2000" dirty="0" smtClean="0">
                <a:latin typeface="Times New Roman" pitchFamily="18" charset="0"/>
                <a:cs typeface="Times New Roman" pitchFamily="18" charset="0"/>
              </a:rPr>
              <a:t>its </a:t>
            </a:r>
            <a:r>
              <a:rPr lang="en-US" sz="2000" dirty="0">
                <a:latin typeface="Times New Roman" pitchFamily="18" charset="0"/>
                <a:cs typeface="Times New Roman" pitchFamily="18" charset="0"/>
              </a:rPr>
              <a:t>properties can be examined independently of the way in </a:t>
            </a:r>
            <a:r>
              <a:rPr lang="en-US" sz="2000" dirty="0" smtClean="0">
                <a:latin typeface="Times New Roman" pitchFamily="18" charset="0"/>
                <a:cs typeface="Times New Roman" pitchFamily="18" charset="0"/>
              </a:rPr>
              <a:t>which it </a:t>
            </a:r>
            <a:r>
              <a:rPr lang="en-US" sz="2000" dirty="0">
                <a:latin typeface="Times New Roman" pitchFamily="18" charset="0"/>
                <a:cs typeface="Times New Roman" pitchFamily="18" charset="0"/>
              </a:rPr>
              <a:t>will be implemented</a:t>
            </a:r>
            <a:r>
              <a:rPr lang="en-US" sz="2000" dirty="0" smtClean="0">
                <a:latin typeface="Times New Roman" pitchFamily="18" charset="0"/>
                <a:cs typeface="Times New Roman" pitchFamily="18" charset="0"/>
              </a:rPr>
              <a:t>.</a:t>
            </a:r>
          </a:p>
          <a:p>
            <a:pPr lvl="1">
              <a:buClr>
                <a:schemeClr val="bg2"/>
              </a:buClr>
              <a:buFont typeface="Wingdings" pitchFamily="2" charset="2"/>
              <a:buChar char="Ø"/>
            </a:pPr>
            <a:endParaRPr lang="en-US" sz="1200" dirty="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usual approaches for specifying computing </a:t>
            </a:r>
            <a:r>
              <a:rPr lang="en-US" sz="2400" dirty="0" smtClean="0">
                <a:latin typeface="Times New Roman" pitchFamily="18" charset="0"/>
                <a:cs typeface="Times New Roman" pitchFamily="18" charset="0"/>
              </a:rPr>
              <a:t>system behavior </a:t>
            </a:r>
            <a:r>
              <a:rPr lang="en-US" sz="2400" dirty="0">
                <a:latin typeface="Times New Roman" pitchFamily="18" charset="0"/>
                <a:cs typeface="Times New Roman" pitchFamily="18" charset="0"/>
              </a:rPr>
              <a:t>entail enumerating events or actions that </a:t>
            </a:r>
            <a:r>
              <a:rPr lang="en-US" sz="2400" dirty="0" smtClean="0">
                <a:latin typeface="Times New Roman" pitchFamily="18" charset="0"/>
                <a:cs typeface="Times New Roman" pitchFamily="18" charset="0"/>
              </a:rPr>
              <a:t>the system </a:t>
            </a:r>
            <a:r>
              <a:rPr lang="en-US" sz="2400" dirty="0">
                <a:latin typeface="Times New Roman" pitchFamily="18" charset="0"/>
                <a:cs typeface="Times New Roman" pitchFamily="18" charset="0"/>
              </a:rPr>
              <a:t>participates in and describing orders in which </a:t>
            </a:r>
            <a:r>
              <a:rPr lang="en-US" sz="2400" dirty="0" smtClean="0">
                <a:latin typeface="Times New Roman" pitchFamily="18" charset="0"/>
                <a:cs typeface="Times New Roman" pitchFamily="18" charset="0"/>
              </a:rPr>
              <a:t>they can </a:t>
            </a:r>
            <a:r>
              <a:rPr lang="en-US" sz="2400" dirty="0">
                <a:latin typeface="Times New Roman" pitchFamily="18" charset="0"/>
                <a:cs typeface="Times New Roman" pitchFamily="18" charset="0"/>
              </a:rPr>
              <a:t>occur. It is not well understood how to extend such </a:t>
            </a:r>
            <a:r>
              <a:rPr lang="en-US" sz="2400" dirty="0" smtClean="0">
                <a:latin typeface="Times New Roman" pitchFamily="18" charset="0"/>
                <a:cs typeface="Times New Roman" pitchFamily="18" charset="0"/>
              </a:rPr>
              <a:t>approaches </a:t>
            </a:r>
            <a:r>
              <a:rPr lang="en-US" sz="2400" dirty="0">
                <a:latin typeface="Times New Roman" pitchFamily="18" charset="0"/>
                <a:cs typeface="Times New Roman" pitchFamily="18" charset="0"/>
              </a:rPr>
              <a:t>for real-time constraints</a:t>
            </a:r>
            <a:r>
              <a:rPr lang="en-US" sz="2400" dirty="0" smtClean="0">
                <a:latin typeface="Times New Roman" pitchFamily="18" charset="0"/>
                <a:cs typeface="Times New Roman" pitchFamily="18" charset="0"/>
              </a:rPr>
              <a:t>.</a:t>
            </a:r>
          </a:p>
          <a:p>
            <a:pPr>
              <a:buFont typeface="Wingdings" pitchFamily="2" charset="2"/>
              <a:buChar char="Ø"/>
            </a:pPr>
            <a:endParaRPr lang="en-US" sz="1600" dirty="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F18</a:t>
            </a:r>
            <a:r>
              <a:rPr lang="en-US" sz="2400" dirty="0">
                <a:latin typeface="Times New Roman" pitchFamily="18" charset="0"/>
                <a:cs typeface="Times New Roman" pitchFamily="18" charset="0"/>
              </a:rPr>
              <a:t>, therac-25 example</a:t>
            </a: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18</a:t>
            </a:fld>
            <a:endParaRPr lang="en-US" dirty="0"/>
          </a:p>
        </p:txBody>
      </p:sp>
    </p:spTree>
    <p:extLst>
      <p:ext uri="{BB962C8B-B14F-4D97-AF65-F5344CB8AC3E}">
        <p14:creationId xmlns:p14="http://schemas.microsoft.com/office/powerpoint/2010/main" val="2084409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b="1" i="1" dirty="0">
                <a:solidFill>
                  <a:schemeClr val="accent1">
                    <a:lumMod val="50000"/>
                  </a:schemeClr>
                </a:solidFill>
                <a:effectLst>
                  <a:outerShdw blurRad="38100" dist="38100" dir="2700000" algn="tl">
                    <a:srgbClr val="000000">
                      <a:alpha val="43137"/>
                    </a:srgbClr>
                  </a:outerShdw>
                </a:effectLst>
                <a:latin typeface="Book Antiqua" pitchFamily="18" charset="0"/>
              </a:rPr>
              <a:t>Implementation</a:t>
            </a:r>
          </a:p>
        </p:txBody>
      </p:sp>
      <p:sp>
        <p:nvSpPr>
          <p:cNvPr id="3" name="Content Placeholder 2"/>
          <p:cNvSpPr>
            <a:spLocks noGrp="1"/>
          </p:cNvSpPr>
          <p:nvPr>
            <p:ph idx="1"/>
          </p:nvPr>
        </p:nvSpPr>
        <p:spPr>
          <a:xfrm>
            <a:off x="457200" y="1447800"/>
            <a:ext cx="8229600" cy="5029200"/>
          </a:xfrm>
        </p:spPr>
        <p:txBody>
          <a:bodyPr/>
          <a:lstStyle/>
          <a:p>
            <a:pPr marL="0" indent="0">
              <a:buNone/>
            </a:pPr>
            <a:r>
              <a:rPr lang="en-US" i="1" dirty="0">
                <a:solidFill>
                  <a:schemeClr val="accent1">
                    <a:lumMod val="50000"/>
                  </a:schemeClr>
                </a:solidFill>
                <a:latin typeface="Times New Roman" pitchFamily="18" charset="0"/>
                <a:cs typeface="Times New Roman" pitchFamily="18" charset="0"/>
              </a:rPr>
              <a:t>Critical choices to be made at design time</a:t>
            </a:r>
            <a:r>
              <a:rPr lang="en-US" i="1" dirty="0" smtClean="0">
                <a:solidFill>
                  <a:schemeClr val="accent1">
                    <a:lumMod val="50000"/>
                  </a:schemeClr>
                </a:solidFill>
                <a:latin typeface="Times New Roman" pitchFamily="18" charset="0"/>
                <a:cs typeface="Times New Roman" pitchFamily="18" charset="0"/>
              </a:rPr>
              <a:t>:</a:t>
            </a:r>
          </a:p>
          <a:p>
            <a:pPr>
              <a:buFont typeface="Wingdings" pitchFamily="2" charset="2"/>
              <a:buChar char="Ø"/>
            </a:pPr>
            <a:endParaRPr lang="en-US" sz="1400" dirty="0" smtClean="0">
              <a:latin typeface="Times New Roman" pitchFamily="18" charset="0"/>
              <a:cs typeface="Times New Roman" pitchFamily="18" charset="0"/>
            </a:endParaRPr>
          </a:p>
          <a:p>
            <a:pPr>
              <a:buFont typeface="Wingdings" pitchFamily="2" charset="2"/>
              <a:buChar char="Ø"/>
            </a:pPr>
            <a:r>
              <a:rPr lang="en-US" sz="2400" b="1" dirty="0">
                <a:latin typeface="Times New Roman" pitchFamily="18" charset="0"/>
                <a:cs typeface="Times New Roman" pitchFamily="18" charset="0"/>
              </a:rPr>
              <a:t>Application software</a:t>
            </a:r>
            <a:r>
              <a:rPr lang="en-US" sz="2400" b="1" dirty="0" smtClean="0">
                <a:latin typeface="Times New Roman" pitchFamily="18" charset="0"/>
                <a:cs typeface="Times New Roman" pitchFamily="18" charset="0"/>
              </a:rPr>
              <a:t>:</a:t>
            </a:r>
          </a:p>
          <a:p>
            <a:pPr>
              <a:buFont typeface="Wingdings" pitchFamily="2" charset="2"/>
              <a:buChar char="Ø"/>
            </a:pPr>
            <a:endParaRPr lang="en-US" sz="1400" b="1" dirty="0">
              <a:latin typeface="Times New Roman" pitchFamily="18" charset="0"/>
              <a:cs typeface="Times New Roman" pitchFamily="18" charset="0"/>
            </a:endParaRPr>
          </a:p>
          <a:p>
            <a:pPr lvl="1">
              <a:buFont typeface="Wingdings" pitchFamily="2" charset="2"/>
              <a:buChar char="Ø"/>
            </a:pPr>
            <a:r>
              <a:rPr lang="en-US" sz="2400" dirty="0" smtClean="0">
                <a:latin typeface="Times New Roman" pitchFamily="18" charset="0"/>
                <a:cs typeface="Times New Roman" pitchFamily="18" charset="0"/>
              </a:rPr>
              <a:t>Programming </a:t>
            </a:r>
            <a:r>
              <a:rPr lang="en-US" sz="2400" dirty="0">
                <a:latin typeface="Times New Roman" pitchFamily="18" charset="0"/>
                <a:cs typeface="Times New Roman" pitchFamily="18" charset="0"/>
              </a:rPr>
              <a:t>language</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run-time performance and code size</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productivity, maintainability and reliability</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degree of timing verification that is </a:t>
            </a:r>
            <a:r>
              <a:rPr lang="en-US" sz="1800" dirty="0" smtClean="0">
                <a:latin typeface="Times New Roman" pitchFamily="18" charset="0"/>
                <a:cs typeface="Times New Roman" pitchFamily="18" charset="0"/>
              </a:rPr>
              <a:t>possible</a:t>
            </a:r>
          </a:p>
          <a:p>
            <a:pPr lvl="2">
              <a:buFont typeface="Wingdings" pitchFamily="2" charset="2"/>
              <a:buChar char="Ø"/>
            </a:pPr>
            <a:endParaRPr lang="en-US" sz="1100" dirty="0">
              <a:latin typeface="Times New Roman" pitchFamily="18" charset="0"/>
              <a:cs typeface="Times New Roman" pitchFamily="18" charset="0"/>
            </a:endParaRPr>
          </a:p>
          <a:p>
            <a:pPr lvl="1">
              <a:buFont typeface="Wingdings" pitchFamily="2" charset="2"/>
              <a:buChar char="Ø"/>
            </a:pPr>
            <a:r>
              <a:rPr lang="en-US" sz="2400" dirty="0" smtClean="0">
                <a:latin typeface="Times New Roman" pitchFamily="18" charset="0"/>
                <a:cs typeface="Times New Roman" pitchFamily="18" charset="0"/>
              </a:rPr>
              <a:t>Concurrent </a:t>
            </a:r>
            <a:r>
              <a:rPr lang="en-US" sz="2400" dirty="0">
                <a:latin typeface="Times New Roman" pitchFamily="18" charset="0"/>
                <a:cs typeface="Times New Roman" pitchFamily="18" charset="0"/>
              </a:rPr>
              <a:t>programming</a:t>
            </a:r>
          </a:p>
          <a:p>
            <a:pPr lvl="2">
              <a:buFont typeface="Wingdings" pitchFamily="2" charset="2"/>
              <a:buChar char="Ø"/>
            </a:pPr>
            <a:r>
              <a:rPr lang="en-US" sz="1800" dirty="0" smtClean="0">
                <a:latin typeface="Times New Roman" pitchFamily="18" charset="0"/>
                <a:cs typeface="Times New Roman" pitchFamily="18" charset="0"/>
              </a:rPr>
              <a:t>Program </a:t>
            </a:r>
            <a:r>
              <a:rPr lang="en-US" sz="1800" dirty="0">
                <a:latin typeface="Times New Roman" pitchFamily="18" charset="0"/>
                <a:cs typeface="Times New Roman" pitchFamily="18" charset="0"/>
              </a:rPr>
              <a:t>is structured as multiple sequential tasks</a:t>
            </a:r>
          </a:p>
          <a:p>
            <a:pPr lvl="2">
              <a:buFont typeface="Wingdings" pitchFamily="2" charset="2"/>
              <a:buChar char="Ø"/>
            </a:pPr>
            <a:r>
              <a:rPr lang="en-US" sz="1800" dirty="0" smtClean="0">
                <a:latin typeface="Times New Roman" pitchFamily="18" charset="0"/>
                <a:cs typeface="Times New Roman" pitchFamily="18" charset="0"/>
              </a:rPr>
              <a:t>Models </a:t>
            </a:r>
            <a:r>
              <a:rPr lang="en-US" sz="1800" dirty="0">
                <a:latin typeface="Times New Roman" pitchFamily="18" charset="0"/>
                <a:cs typeface="Times New Roman" pitchFamily="18" charset="0"/>
              </a:rPr>
              <a:t>the execution of multiple sequential task simultaneously</a:t>
            </a:r>
          </a:p>
          <a:p>
            <a:pPr lvl="2">
              <a:buFont typeface="Wingdings" pitchFamily="2" charset="2"/>
              <a:buChar char="Ø"/>
            </a:pPr>
            <a:r>
              <a:rPr lang="en-US" sz="1800" dirty="0">
                <a:latin typeface="Times New Roman" pitchFamily="18" charset="0"/>
                <a:cs typeface="Times New Roman" pitchFamily="18" charset="0"/>
              </a:rPr>
              <a:t>single-processor system: only pseudo-parallel execution possible</a:t>
            </a:r>
          </a:p>
          <a:p>
            <a:pPr lvl="2">
              <a:buFont typeface="Wingdings" pitchFamily="2" charset="2"/>
              <a:buChar char="Ø"/>
            </a:pPr>
            <a:r>
              <a:rPr lang="en-US" sz="1800" dirty="0">
                <a:latin typeface="Times New Roman" pitchFamily="18" charset="0"/>
                <a:cs typeface="Times New Roman" pitchFamily="18" charset="0"/>
              </a:rPr>
              <a:t>multiprocessor system: true parallel execution possible</a:t>
            </a: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19</a:t>
            </a:fld>
            <a:endParaRPr lang="en-US" dirty="0"/>
          </a:p>
        </p:txBody>
      </p:sp>
    </p:spTree>
    <p:extLst>
      <p:ext uri="{BB962C8B-B14F-4D97-AF65-F5344CB8AC3E}">
        <p14:creationId xmlns:p14="http://schemas.microsoft.com/office/powerpoint/2010/main" val="199331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623643F3-2E62-4A99-AAD4-C2B8EABD4A72}" type="slidenum">
              <a:rPr lang="en-US"/>
              <a:pPr>
                <a:defRPr/>
              </a:pPr>
              <a:t>2</a:t>
            </a:fld>
            <a:endParaRPr lang="en-US" dirty="0"/>
          </a:p>
        </p:txBody>
      </p:sp>
      <p:sp>
        <p:nvSpPr>
          <p:cNvPr id="2" name="Title 1"/>
          <p:cNvSpPr>
            <a:spLocks noGrp="1"/>
          </p:cNvSpPr>
          <p:nvPr>
            <p:ph type="title"/>
          </p:nvPr>
        </p:nvSpPr>
        <p:spPr>
          <a:xfrm>
            <a:off x="457200" y="457200"/>
            <a:ext cx="8229600" cy="1143000"/>
          </a:xfrm>
        </p:spPr>
        <p:txBody>
          <a:bodyPr/>
          <a:lstStyle/>
          <a:p>
            <a:pPr algn="ctr" eaLnBrk="1" fontAlgn="auto" hangingPunct="1">
              <a:spcAft>
                <a:spcPts val="0"/>
              </a:spcAft>
              <a:defRPr/>
            </a:pPr>
            <a:r>
              <a:rPr lang="en-US" sz="4800" b="1" i="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Outline</a:t>
            </a:r>
            <a:endParaRPr lang="en-US" sz="4800" b="1" dirty="0">
              <a:solidFill>
                <a:schemeClr val="accent1">
                  <a:lumMod val="50000"/>
                </a:schemeClr>
              </a:solidFill>
              <a:effectLst>
                <a:outerShdw blurRad="38100" dist="38100" dir="2700000" algn="tl">
                  <a:srgbClr val="000000">
                    <a:alpha val="43137"/>
                  </a:srgbClr>
                </a:outerShdw>
              </a:effectLst>
              <a:latin typeface="Book Antiqua" pitchFamily="18" charset="0"/>
            </a:endParaRPr>
          </a:p>
        </p:txBody>
      </p:sp>
      <p:sp>
        <p:nvSpPr>
          <p:cNvPr id="6148" name="Content Placeholder 2"/>
          <p:cNvSpPr>
            <a:spLocks noGrp="1"/>
          </p:cNvSpPr>
          <p:nvPr>
            <p:ph idx="1"/>
          </p:nvPr>
        </p:nvSpPr>
        <p:spPr>
          <a:xfrm>
            <a:off x="328864" y="1676400"/>
            <a:ext cx="7595936" cy="4876800"/>
          </a:xfrm>
          <a:ln>
            <a:noFill/>
          </a:ln>
        </p:spPr>
        <p:txBody>
          <a:bodyPr/>
          <a:lstStyle/>
          <a:p>
            <a:pPr lvl="1" eaLnBrk="1" hangingPunct="1">
              <a:lnSpc>
                <a:spcPct val="150000"/>
              </a:lnSpc>
              <a:buClr>
                <a:schemeClr val="bg2"/>
              </a:buClr>
              <a:buFont typeface="Wingdings" pitchFamily="2" charset="2"/>
              <a:buChar char="Ø"/>
            </a:pPr>
            <a:r>
              <a:rPr lang="en-US" sz="2000" dirty="0" smtClean="0">
                <a:latin typeface="Times New Roman" pitchFamily="18" charset="0"/>
                <a:cs typeface="Times New Roman" pitchFamily="18" charset="0"/>
              </a:rPr>
              <a:t>Definition of  Real-time </a:t>
            </a:r>
            <a:r>
              <a:rPr lang="en-US" sz="2000" dirty="0">
                <a:latin typeface="Times New Roman" pitchFamily="18" charset="0"/>
                <a:cs typeface="Times New Roman" pitchFamily="18" charset="0"/>
              </a:rPr>
              <a:t>systems </a:t>
            </a:r>
            <a:endParaRPr lang="en-US" sz="2000" dirty="0" smtClean="0">
              <a:latin typeface="Times New Roman" pitchFamily="18" charset="0"/>
              <a:cs typeface="Times New Roman" pitchFamily="18" charset="0"/>
            </a:endParaRPr>
          </a:p>
          <a:p>
            <a:pPr lvl="1" eaLnBrk="1" hangingPunct="1">
              <a:lnSpc>
                <a:spcPct val="150000"/>
              </a:lnSpc>
              <a:buClr>
                <a:schemeClr val="bg2"/>
              </a:buClr>
              <a:buFont typeface="Wingdings" pitchFamily="2" charset="2"/>
              <a:buChar char="Ø"/>
            </a:pPr>
            <a:r>
              <a:rPr lang="en-US" sz="2000" dirty="0">
                <a:solidFill>
                  <a:schemeClr val="accent1">
                    <a:lumMod val="50000"/>
                  </a:schemeClr>
                </a:solidFill>
                <a:latin typeface="Times New Roman" pitchFamily="18" charset="0"/>
                <a:cs typeface="Times New Roman" pitchFamily="18" charset="0"/>
              </a:rPr>
              <a:t>Real-time systems</a:t>
            </a:r>
            <a:r>
              <a:rPr lang="en-US" sz="2000" dirty="0" smtClean="0">
                <a:solidFill>
                  <a:schemeClr val="accent1">
                    <a:lumMod val="50000"/>
                  </a:schemeClr>
                </a:solidFill>
                <a:latin typeface="Times New Roman" pitchFamily="18" charset="0"/>
                <a:cs typeface="Times New Roman" pitchFamily="18" charset="0"/>
              </a:rPr>
              <a:t> Applications Area</a:t>
            </a:r>
          </a:p>
          <a:p>
            <a:pPr lvl="1" eaLnBrk="1" hangingPunct="1">
              <a:lnSpc>
                <a:spcPct val="150000"/>
              </a:lnSpc>
              <a:buClr>
                <a:schemeClr val="bg2"/>
              </a:buClr>
              <a:buFont typeface="Wingdings" pitchFamily="2" charset="2"/>
              <a:buChar char="Ø"/>
            </a:pPr>
            <a:r>
              <a:rPr lang="en-US" sz="2000" dirty="0" smtClean="0">
                <a:latin typeface="Times New Roman" pitchFamily="18" charset="0"/>
                <a:cs typeface="Times New Roman" pitchFamily="18" charset="0"/>
              </a:rPr>
              <a:t>Examples of  Real-time </a:t>
            </a:r>
            <a:r>
              <a:rPr lang="en-US" sz="2000" dirty="0">
                <a:latin typeface="Times New Roman" pitchFamily="18" charset="0"/>
                <a:cs typeface="Times New Roman" pitchFamily="18" charset="0"/>
              </a:rPr>
              <a:t>systems </a:t>
            </a:r>
            <a:endParaRPr lang="en-US" sz="2000" dirty="0" smtClean="0">
              <a:latin typeface="Times New Roman" pitchFamily="18" charset="0"/>
              <a:cs typeface="Times New Roman" pitchFamily="18" charset="0"/>
            </a:endParaRPr>
          </a:p>
          <a:p>
            <a:pPr lvl="1" eaLnBrk="1" hangingPunct="1">
              <a:lnSpc>
                <a:spcPct val="150000"/>
              </a:lnSpc>
              <a:buClr>
                <a:schemeClr val="bg2"/>
              </a:buClr>
              <a:buFont typeface="Wingdings" pitchFamily="2" charset="2"/>
              <a:buChar char="Ø"/>
            </a:pPr>
            <a:r>
              <a:rPr lang="en-US" sz="2000" dirty="0" smtClean="0">
                <a:solidFill>
                  <a:schemeClr val="accent1">
                    <a:lumMod val="50000"/>
                  </a:schemeClr>
                </a:solidFill>
                <a:latin typeface="Times New Roman" pitchFamily="18" charset="0"/>
                <a:cs typeface="Times New Roman" pitchFamily="18" charset="0"/>
              </a:rPr>
              <a:t>Properties of  Real-time </a:t>
            </a:r>
            <a:r>
              <a:rPr lang="en-US" sz="2000" dirty="0">
                <a:solidFill>
                  <a:schemeClr val="accent1">
                    <a:lumMod val="50000"/>
                  </a:schemeClr>
                </a:solidFill>
                <a:latin typeface="Times New Roman" pitchFamily="18" charset="0"/>
                <a:cs typeface="Times New Roman" pitchFamily="18" charset="0"/>
              </a:rPr>
              <a:t>systems </a:t>
            </a:r>
            <a:endParaRPr lang="en-US" sz="2000" dirty="0" smtClean="0">
              <a:solidFill>
                <a:schemeClr val="accent1">
                  <a:lumMod val="50000"/>
                </a:schemeClr>
              </a:solidFill>
              <a:latin typeface="Times New Roman" pitchFamily="18" charset="0"/>
              <a:cs typeface="Times New Roman" pitchFamily="18" charset="0"/>
            </a:endParaRPr>
          </a:p>
          <a:p>
            <a:pPr lvl="1" eaLnBrk="1" hangingPunct="1">
              <a:lnSpc>
                <a:spcPct val="150000"/>
              </a:lnSpc>
              <a:buClr>
                <a:schemeClr val="bg2"/>
              </a:buClr>
              <a:buFont typeface="Wingdings" pitchFamily="2" charset="2"/>
              <a:buChar char="Ø"/>
            </a:pPr>
            <a:r>
              <a:rPr lang="en-US" sz="2000" dirty="0" smtClean="0">
                <a:latin typeface="Times New Roman" pitchFamily="18" charset="0"/>
                <a:cs typeface="Times New Roman" pitchFamily="18" charset="0"/>
              </a:rPr>
              <a:t>Time </a:t>
            </a:r>
            <a:r>
              <a:rPr lang="en-US" sz="2000" dirty="0">
                <a:latin typeface="Times New Roman" pitchFamily="18" charset="0"/>
                <a:cs typeface="Times New Roman" pitchFamily="18" charset="0"/>
              </a:rPr>
              <a:t>Properties in Real-time systems</a:t>
            </a:r>
            <a:endParaRPr lang="en-US" sz="2000" dirty="0" smtClean="0">
              <a:latin typeface="Times New Roman" pitchFamily="18" charset="0"/>
              <a:cs typeface="Times New Roman" pitchFamily="18" charset="0"/>
            </a:endParaRPr>
          </a:p>
          <a:p>
            <a:pPr lvl="1" eaLnBrk="1" hangingPunct="1">
              <a:lnSpc>
                <a:spcPct val="150000"/>
              </a:lnSpc>
              <a:buClr>
                <a:schemeClr val="bg2"/>
              </a:buClr>
              <a:buFont typeface="Wingdings" pitchFamily="2" charset="2"/>
              <a:buChar char="Ø"/>
            </a:pPr>
            <a:r>
              <a:rPr lang="en-US" sz="2000" dirty="0" smtClean="0">
                <a:solidFill>
                  <a:schemeClr val="accent1">
                    <a:lumMod val="50000"/>
                  </a:schemeClr>
                </a:solidFill>
                <a:latin typeface="Times New Roman" pitchFamily="18" charset="0"/>
                <a:cs typeface="Times New Roman" pitchFamily="18" charset="0"/>
              </a:rPr>
              <a:t>Classifications </a:t>
            </a:r>
            <a:r>
              <a:rPr lang="en-US" sz="2000" dirty="0">
                <a:solidFill>
                  <a:schemeClr val="accent1">
                    <a:lumMod val="50000"/>
                  </a:schemeClr>
                </a:solidFill>
                <a:latin typeface="Times New Roman" pitchFamily="18" charset="0"/>
                <a:cs typeface="Times New Roman" pitchFamily="18" charset="0"/>
              </a:rPr>
              <a:t>of </a:t>
            </a:r>
            <a:r>
              <a:rPr lang="en-US" sz="2000" dirty="0" smtClean="0">
                <a:solidFill>
                  <a:schemeClr val="accent1">
                    <a:lumMod val="50000"/>
                  </a:schemeClr>
                </a:solidFill>
                <a:latin typeface="Times New Roman" pitchFamily="18" charset="0"/>
                <a:cs typeface="Times New Roman" pitchFamily="18" charset="0"/>
              </a:rPr>
              <a:t> Real-time </a:t>
            </a:r>
            <a:r>
              <a:rPr lang="en-US" sz="2000" dirty="0">
                <a:solidFill>
                  <a:schemeClr val="accent1">
                    <a:lumMod val="50000"/>
                  </a:schemeClr>
                </a:solidFill>
                <a:latin typeface="Times New Roman" pitchFamily="18" charset="0"/>
                <a:cs typeface="Times New Roman" pitchFamily="18" charset="0"/>
              </a:rPr>
              <a:t>systems</a:t>
            </a:r>
            <a:r>
              <a:rPr lang="en-US" sz="2000" dirty="0" smtClean="0">
                <a:solidFill>
                  <a:schemeClr val="accent1">
                    <a:lumMod val="50000"/>
                  </a:schemeClr>
                </a:solidFill>
                <a:latin typeface="Times New Roman" pitchFamily="18" charset="0"/>
                <a:cs typeface="Times New Roman" pitchFamily="18" charset="0"/>
              </a:rPr>
              <a:t> (Types </a:t>
            </a:r>
            <a:r>
              <a:rPr lang="en-US" sz="2000" dirty="0">
                <a:solidFill>
                  <a:schemeClr val="accent1">
                    <a:lumMod val="50000"/>
                  </a:schemeClr>
                </a:solidFill>
                <a:latin typeface="Times New Roman" pitchFamily="18" charset="0"/>
                <a:cs typeface="Times New Roman" pitchFamily="18" charset="0"/>
              </a:rPr>
              <a:t>of </a:t>
            </a:r>
            <a:r>
              <a:rPr lang="en-US" sz="2000" dirty="0" smtClean="0">
                <a:solidFill>
                  <a:schemeClr val="accent1">
                    <a:lumMod val="50000"/>
                  </a:schemeClr>
                </a:solidFill>
                <a:latin typeface="Times New Roman" pitchFamily="18" charset="0"/>
                <a:cs typeface="Times New Roman" pitchFamily="18" charset="0"/>
              </a:rPr>
              <a:t>RTS)</a:t>
            </a:r>
          </a:p>
          <a:p>
            <a:pPr lvl="1" eaLnBrk="1" hangingPunct="1">
              <a:lnSpc>
                <a:spcPct val="150000"/>
              </a:lnSpc>
              <a:buClr>
                <a:schemeClr val="bg2"/>
              </a:buClr>
              <a:buFont typeface="Wingdings" pitchFamily="2" charset="2"/>
              <a:buChar char="Ø"/>
            </a:pPr>
            <a:r>
              <a:rPr lang="en-US" sz="2000" dirty="0">
                <a:latin typeface="Times New Roman" pitchFamily="18" charset="0"/>
                <a:cs typeface="Times New Roman" pitchFamily="18" charset="0"/>
              </a:rPr>
              <a:t>Real-time Computing </a:t>
            </a:r>
            <a:r>
              <a:rPr lang="en-US" sz="2000" dirty="0" smtClean="0">
                <a:latin typeface="Times New Roman" pitchFamily="18" charset="0"/>
                <a:cs typeface="Times New Roman" pitchFamily="18" charset="0"/>
              </a:rPr>
              <a:t>Today</a:t>
            </a:r>
          </a:p>
          <a:p>
            <a:pPr lvl="1" eaLnBrk="1" hangingPunct="1">
              <a:lnSpc>
                <a:spcPct val="150000"/>
              </a:lnSpc>
              <a:buClr>
                <a:schemeClr val="bg2"/>
              </a:buClr>
              <a:buFont typeface="Wingdings" pitchFamily="2" charset="2"/>
              <a:buChar char="Ø"/>
            </a:pPr>
            <a:r>
              <a:rPr lang="en-US" sz="2000" dirty="0">
                <a:solidFill>
                  <a:schemeClr val="accent1">
                    <a:lumMod val="50000"/>
                  </a:schemeClr>
                </a:solidFill>
                <a:latin typeface="Times New Roman" pitchFamily="18" charset="0"/>
                <a:cs typeface="Times New Roman" pitchFamily="18" charset="0"/>
              </a:rPr>
              <a:t>Designing a Real-time </a:t>
            </a:r>
            <a:r>
              <a:rPr lang="en-US" sz="2000" dirty="0" smtClean="0">
                <a:solidFill>
                  <a:schemeClr val="accent1">
                    <a:lumMod val="50000"/>
                  </a:schemeClr>
                </a:solidFill>
                <a:latin typeface="Times New Roman" pitchFamily="18" charset="0"/>
                <a:cs typeface="Times New Roman" pitchFamily="18" charset="0"/>
              </a:rPr>
              <a:t>System</a:t>
            </a:r>
          </a:p>
          <a:p>
            <a:pPr lvl="1" eaLnBrk="1" hangingPunct="1">
              <a:lnSpc>
                <a:spcPct val="150000"/>
              </a:lnSpc>
              <a:buClr>
                <a:schemeClr val="bg2"/>
              </a:buClr>
              <a:buFont typeface="Wingdings" pitchFamily="2" charset="2"/>
              <a:buChar char="Ø"/>
            </a:pPr>
            <a:r>
              <a:rPr lang="en-US" sz="2000" dirty="0">
                <a:latin typeface="Times New Roman" pitchFamily="18" charset="0"/>
                <a:cs typeface="Times New Roman" pitchFamily="18" charset="0"/>
              </a:rPr>
              <a:t>What is Difficult about RTS?</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97066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371600"/>
          </a:xfrm>
        </p:spPr>
        <p:txBody>
          <a:bodyPr/>
          <a:lstStyle/>
          <a:p>
            <a:r>
              <a:rPr lang="en-US" b="1" i="1" dirty="0">
                <a:solidFill>
                  <a:schemeClr val="accent1">
                    <a:lumMod val="50000"/>
                  </a:schemeClr>
                </a:solidFill>
                <a:effectLst>
                  <a:outerShdw blurRad="38100" dist="38100" dir="2700000" algn="tl">
                    <a:srgbClr val="000000">
                      <a:alpha val="43137"/>
                    </a:srgbClr>
                  </a:outerShdw>
                </a:effectLst>
                <a:latin typeface="Book Antiqua" pitchFamily="18" charset="0"/>
              </a:rPr>
              <a:t>Implementation</a:t>
            </a:r>
            <a:endParaRPr lang="en-US" dirty="0"/>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20</a:t>
            </a:fld>
            <a:endParaRPr lang="en-US" dirty="0"/>
          </a:p>
        </p:txBody>
      </p:sp>
      <p:sp>
        <p:nvSpPr>
          <p:cNvPr id="5" name="Content Placeholder 2"/>
          <p:cNvSpPr>
            <a:spLocks noGrp="1"/>
          </p:cNvSpPr>
          <p:nvPr>
            <p:ph idx="1"/>
          </p:nvPr>
        </p:nvSpPr>
        <p:spPr>
          <a:xfrm>
            <a:off x="457200" y="1447800"/>
            <a:ext cx="8229600" cy="5029200"/>
          </a:xfrm>
        </p:spPr>
        <p:txBody>
          <a:bodyPr/>
          <a:lstStyle/>
          <a:p>
            <a:pPr marL="0" indent="0">
              <a:buNone/>
            </a:pPr>
            <a:r>
              <a:rPr lang="en-US" i="1" dirty="0">
                <a:solidFill>
                  <a:schemeClr val="accent1">
                    <a:lumMod val="50000"/>
                  </a:schemeClr>
                </a:solidFill>
                <a:latin typeface="Times New Roman" pitchFamily="18" charset="0"/>
                <a:cs typeface="Times New Roman" pitchFamily="18" charset="0"/>
              </a:rPr>
              <a:t>Critical choices to be made at design time</a:t>
            </a:r>
            <a:r>
              <a:rPr lang="en-US" i="1" dirty="0" smtClean="0">
                <a:solidFill>
                  <a:schemeClr val="accent1">
                    <a:lumMod val="50000"/>
                  </a:schemeClr>
                </a:solidFill>
                <a:latin typeface="Times New Roman" pitchFamily="18" charset="0"/>
                <a:cs typeface="Times New Roman" pitchFamily="18" charset="0"/>
              </a:rPr>
              <a:t>:</a:t>
            </a:r>
          </a:p>
          <a:p>
            <a:pPr>
              <a:buFont typeface="Wingdings" pitchFamily="2" charset="2"/>
              <a:buChar char="Ø"/>
            </a:pPr>
            <a:endParaRPr lang="en-US" sz="1400" dirty="0" smtClean="0">
              <a:latin typeface="Times New Roman" pitchFamily="18" charset="0"/>
              <a:cs typeface="Times New Roman" pitchFamily="18" charset="0"/>
            </a:endParaRPr>
          </a:p>
          <a:p>
            <a:pPr>
              <a:buFont typeface="Wingdings" pitchFamily="2" charset="2"/>
              <a:buChar char="Ø"/>
            </a:pPr>
            <a:r>
              <a:rPr lang="en-US" sz="2400" b="1" dirty="0">
                <a:latin typeface="Times New Roman" pitchFamily="18" charset="0"/>
                <a:cs typeface="Times New Roman" pitchFamily="18" charset="0"/>
              </a:rPr>
              <a:t>Hardware architecture</a:t>
            </a:r>
            <a:r>
              <a:rPr lang="en-US" sz="2400" b="1" dirty="0" smtClean="0">
                <a:latin typeface="Times New Roman" pitchFamily="18" charset="0"/>
                <a:cs typeface="Times New Roman" pitchFamily="18" charset="0"/>
              </a:rPr>
              <a:t>:</a:t>
            </a:r>
          </a:p>
          <a:p>
            <a:pPr>
              <a:buFont typeface="Wingdings" pitchFamily="2" charset="2"/>
              <a:buChar char="Ø"/>
            </a:pPr>
            <a:endParaRPr lang="en-US" sz="1050" b="1" dirty="0">
              <a:latin typeface="Times New Roman" pitchFamily="18" charset="0"/>
              <a:cs typeface="Times New Roman" pitchFamily="18" charset="0"/>
            </a:endParaRPr>
          </a:p>
          <a:p>
            <a:pPr lvl="1">
              <a:buFont typeface="Wingdings" pitchFamily="2" charset="2"/>
              <a:buChar char="Ø"/>
            </a:pPr>
            <a:r>
              <a:rPr lang="en-US" sz="2400" dirty="0" smtClean="0">
                <a:latin typeface="Times New Roman" pitchFamily="18" charset="0"/>
                <a:cs typeface="Times New Roman" pitchFamily="18" charset="0"/>
              </a:rPr>
              <a:t>Single </a:t>
            </a:r>
            <a:r>
              <a:rPr lang="en-US" sz="2400" dirty="0">
                <a:latin typeface="Times New Roman" pitchFamily="18" charset="0"/>
                <a:cs typeface="Times New Roman" pitchFamily="18" charset="0"/>
              </a:rPr>
              <a:t>or multiprocessor architecture</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degree of true parallelism that can be </a:t>
            </a:r>
            <a:r>
              <a:rPr lang="en-US" sz="1800" dirty="0" smtClean="0">
                <a:latin typeface="Times New Roman" pitchFamily="18" charset="0"/>
                <a:cs typeface="Times New Roman" pitchFamily="18" charset="0"/>
              </a:rPr>
              <a:t>exploited</a:t>
            </a:r>
          </a:p>
          <a:p>
            <a:pPr lvl="2">
              <a:buFont typeface="Wingdings" pitchFamily="2" charset="2"/>
              <a:buChar char="Ø"/>
            </a:pPr>
            <a:endParaRPr lang="en-US" sz="800" dirty="0">
              <a:latin typeface="Times New Roman" pitchFamily="18" charset="0"/>
              <a:cs typeface="Times New Roman" pitchFamily="18" charset="0"/>
            </a:endParaRPr>
          </a:p>
          <a:p>
            <a:pPr lvl="1">
              <a:buFont typeface="Wingdings" pitchFamily="2" charset="2"/>
              <a:buChar char="Ø"/>
            </a:pPr>
            <a:r>
              <a:rPr lang="en-US" sz="2400" dirty="0" smtClean="0">
                <a:latin typeface="Times New Roman" pitchFamily="18" charset="0"/>
                <a:cs typeface="Times New Roman" pitchFamily="18" charset="0"/>
              </a:rPr>
              <a:t>Microprocessor </a:t>
            </a:r>
            <a:r>
              <a:rPr lang="en-US" sz="2400" dirty="0">
                <a:latin typeface="Times New Roman" pitchFamily="18" charset="0"/>
                <a:cs typeface="Times New Roman" pitchFamily="18" charset="0"/>
              </a:rPr>
              <a:t>family</a:t>
            </a:r>
          </a:p>
          <a:p>
            <a:pPr lvl="2">
              <a:buFont typeface="Wingdings" pitchFamily="2" charset="2"/>
              <a:buChar char="Ø"/>
            </a:pPr>
            <a:r>
              <a:rPr lang="en-US" sz="1800" dirty="0" smtClean="0">
                <a:latin typeface="Times New Roman" pitchFamily="18" charset="0"/>
                <a:cs typeface="Times New Roman" pitchFamily="18" charset="0"/>
              </a:rPr>
              <a:t>RISC </a:t>
            </a:r>
            <a:r>
              <a:rPr lang="en-US" sz="1800" dirty="0">
                <a:latin typeface="Times New Roman" pitchFamily="18" charset="0"/>
                <a:cs typeface="Times New Roman" pitchFamily="18" charset="0"/>
              </a:rPr>
              <a:t>processor (pipelines, caches, support for multiprocessors)</a:t>
            </a:r>
          </a:p>
          <a:p>
            <a:pPr lvl="2">
              <a:buFont typeface="Wingdings" pitchFamily="2" charset="2"/>
              <a:buChar char="Ø"/>
            </a:pPr>
            <a:r>
              <a:rPr lang="en-US" sz="1800" dirty="0" smtClean="0">
                <a:latin typeface="Times New Roman" pitchFamily="18" charset="0"/>
                <a:cs typeface="Times New Roman" pitchFamily="18" charset="0"/>
              </a:rPr>
              <a:t>Micro-controller </a:t>
            </a:r>
            <a:r>
              <a:rPr lang="en-US" sz="1800" dirty="0">
                <a:latin typeface="Times New Roman" pitchFamily="18" charset="0"/>
                <a:cs typeface="Times New Roman" pitchFamily="18" charset="0"/>
              </a:rPr>
              <a:t>(no, or very simple, pipelines/caches)</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cost and run-time performance</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difficulty in worst-case execution time (WCET) </a:t>
            </a:r>
            <a:r>
              <a:rPr lang="en-US" sz="1800" dirty="0" smtClean="0">
                <a:latin typeface="Times New Roman" pitchFamily="18" charset="0"/>
                <a:cs typeface="Times New Roman" pitchFamily="18" charset="0"/>
              </a:rPr>
              <a:t>analysis</a:t>
            </a:r>
          </a:p>
          <a:p>
            <a:pPr lvl="2">
              <a:buFont typeface="Wingdings" pitchFamily="2" charset="2"/>
              <a:buChar char="Ø"/>
            </a:pPr>
            <a:endParaRPr lang="en-US" sz="1000" dirty="0">
              <a:latin typeface="Times New Roman" pitchFamily="18" charset="0"/>
              <a:cs typeface="Times New Roman" pitchFamily="18" charset="0"/>
            </a:endParaRPr>
          </a:p>
          <a:p>
            <a:pPr lvl="1">
              <a:buFont typeface="Wingdings" pitchFamily="2" charset="2"/>
              <a:buChar char="Ø"/>
            </a:pPr>
            <a:r>
              <a:rPr lang="en-US" sz="2400" dirty="0" smtClean="0">
                <a:latin typeface="Times New Roman" pitchFamily="18" charset="0"/>
                <a:cs typeface="Times New Roman" pitchFamily="18" charset="0"/>
              </a:rPr>
              <a:t>Communication </a:t>
            </a:r>
            <a:r>
              <a:rPr lang="en-US" sz="2400" dirty="0">
                <a:latin typeface="Times New Roman" pitchFamily="18" charset="0"/>
                <a:cs typeface="Times New Roman" pitchFamily="18" charset="0"/>
              </a:rPr>
              <a:t>network technology and topology</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cost, performance and reliability</a:t>
            </a:r>
            <a:endParaRPr lang="en-US" sz="1050" dirty="0">
              <a:latin typeface="Times New Roman" pitchFamily="18" charset="0"/>
              <a:cs typeface="Times New Roman" pitchFamily="18" charset="0"/>
            </a:endParaRPr>
          </a:p>
        </p:txBody>
      </p:sp>
    </p:spTree>
    <p:extLst>
      <p:ext uri="{BB962C8B-B14F-4D97-AF65-F5344CB8AC3E}">
        <p14:creationId xmlns:p14="http://schemas.microsoft.com/office/powerpoint/2010/main" val="456462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371600"/>
          </a:xfrm>
        </p:spPr>
        <p:txBody>
          <a:bodyPr/>
          <a:lstStyle/>
          <a:p>
            <a:r>
              <a:rPr lang="en-US" b="1" i="1" dirty="0">
                <a:solidFill>
                  <a:schemeClr val="accent1">
                    <a:lumMod val="50000"/>
                  </a:schemeClr>
                </a:solidFill>
                <a:effectLst>
                  <a:outerShdw blurRad="38100" dist="38100" dir="2700000" algn="tl">
                    <a:srgbClr val="000000">
                      <a:alpha val="43137"/>
                    </a:srgbClr>
                  </a:outerShdw>
                </a:effectLst>
                <a:latin typeface="Book Antiqua" pitchFamily="18" charset="0"/>
              </a:rPr>
              <a:t>Implementation</a:t>
            </a:r>
            <a:endParaRPr lang="en-US" dirty="0"/>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21</a:t>
            </a:fld>
            <a:endParaRPr lang="en-US" dirty="0"/>
          </a:p>
        </p:txBody>
      </p:sp>
      <p:sp>
        <p:nvSpPr>
          <p:cNvPr id="5" name="Content Placeholder 2"/>
          <p:cNvSpPr>
            <a:spLocks noGrp="1"/>
          </p:cNvSpPr>
          <p:nvPr>
            <p:ph idx="1"/>
          </p:nvPr>
        </p:nvSpPr>
        <p:spPr>
          <a:xfrm>
            <a:off x="457200" y="1447800"/>
            <a:ext cx="8229600" cy="5181600"/>
          </a:xfrm>
        </p:spPr>
        <p:txBody>
          <a:bodyPr/>
          <a:lstStyle/>
          <a:p>
            <a:pPr marL="0" indent="0">
              <a:buNone/>
            </a:pPr>
            <a:r>
              <a:rPr lang="en-US" i="1" dirty="0">
                <a:solidFill>
                  <a:schemeClr val="accent1">
                    <a:lumMod val="50000"/>
                  </a:schemeClr>
                </a:solidFill>
                <a:latin typeface="Times New Roman" pitchFamily="18" charset="0"/>
                <a:cs typeface="Times New Roman" pitchFamily="18" charset="0"/>
              </a:rPr>
              <a:t>Critical choices to be made at design time</a:t>
            </a:r>
            <a:r>
              <a:rPr lang="en-US" i="1" dirty="0" smtClean="0">
                <a:solidFill>
                  <a:schemeClr val="accent1">
                    <a:lumMod val="50000"/>
                  </a:schemeClr>
                </a:solidFill>
                <a:latin typeface="Times New Roman" pitchFamily="18" charset="0"/>
                <a:cs typeface="Times New Roman" pitchFamily="18" charset="0"/>
              </a:rPr>
              <a:t>:</a:t>
            </a:r>
          </a:p>
          <a:p>
            <a:pPr>
              <a:buFont typeface="Wingdings" pitchFamily="2" charset="2"/>
              <a:buChar char="Ø"/>
            </a:pPr>
            <a:endParaRPr lang="en-US" sz="1400" dirty="0" smtClean="0">
              <a:latin typeface="Times New Roman" pitchFamily="18" charset="0"/>
              <a:cs typeface="Times New Roman" pitchFamily="18" charset="0"/>
            </a:endParaRPr>
          </a:p>
          <a:p>
            <a:pPr>
              <a:buFont typeface="Wingdings" pitchFamily="2" charset="2"/>
              <a:buChar char="Ø"/>
            </a:pPr>
            <a:r>
              <a:rPr lang="en-US" sz="2400" b="1" dirty="0">
                <a:latin typeface="Times New Roman" pitchFamily="18" charset="0"/>
                <a:cs typeface="Times New Roman" pitchFamily="18" charset="0"/>
              </a:rPr>
              <a:t>Run-time system</a:t>
            </a:r>
            <a:r>
              <a:rPr lang="en-US" sz="2400" b="1" dirty="0" smtClean="0">
                <a:latin typeface="Times New Roman" pitchFamily="18" charset="0"/>
                <a:cs typeface="Times New Roman" pitchFamily="18" charset="0"/>
              </a:rPr>
              <a:t>:</a:t>
            </a:r>
          </a:p>
          <a:p>
            <a:pPr>
              <a:buFont typeface="Wingdings" pitchFamily="2" charset="2"/>
              <a:buChar char="Ø"/>
            </a:pPr>
            <a:endParaRPr lang="en-US" sz="1050" b="1" dirty="0">
              <a:latin typeface="Times New Roman" pitchFamily="18" charset="0"/>
              <a:cs typeface="Times New Roman" pitchFamily="18" charset="0"/>
            </a:endParaRPr>
          </a:p>
          <a:p>
            <a:pPr lvl="1">
              <a:buFont typeface="Wingdings" pitchFamily="2" charset="2"/>
              <a:buChar char="Ø"/>
            </a:pPr>
            <a:r>
              <a:rPr lang="en-US" sz="2400" dirty="0" smtClean="0">
                <a:latin typeface="Times New Roman" pitchFamily="18" charset="0"/>
                <a:cs typeface="Times New Roman" pitchFamily="18" charset="0"/>
              </a:rPr>
              <a:t>System </a:t>
            </a:r>
            <a:r>
              <a:rPr lang="en-US" sz="2400" dirty="0">
                <a:latin typeface="Times New Roman" pitchFamily="18" charset="0"/>
                <a:cs typeface="Times New Roman" pitchFamily="18" charset="0"/>
              </a:rPr>
              <a:t>services</a:t>
            </a:r>
          </a:p>
          <a:p>
            <a:pPr lvl="2">
              <a:buFont typeface="Wingdings" pitchFamily="2" charset="2"/>
              <a:buChar char="Ø"/>
            </a:pPr>
            <a:r>
              <a:rPr lang="en-US" sz="1800" dirty="0" smtClean="0">
                <a:latin typeface="Times New Roman" pitchFamily="18" charset="0"/>
                <a:cs typeface="Times New Roman" pitchFamily="18" charset="0"/>
              </a:rPr>
              <a:t>Operating </a:t>
            </a:r>
            <a:r>
              <a:rPr lang="en-US" sz="1800" dirty="0">
                <a:latin typeface="Times New Roman" pitchFamily="18" charset="0"/>
                <a:cs typeface="Times New Roman" pitchFamily="18" charset="0"/>
              </a:rPr>
              <a:t>system (real-time kernel with system calls)</a:t>
            </a:r>
          </a:p>
          <a:p>
            <a:pPr lvl="2">
              <a:buFont typeface="Wingdings" pitchFamily="2" charset="2"/>
              <a:buChar char="Ø"/>
            </a:pPr>
            <a:r>
              <a:rPr lang="en-US" sz="1800" dirty="0" smtClean="0">
                <a:latin typeface="Times New Roman" pitchFamily="18" charset="0"/>
                <a:cs typeface="Times New Roman" pitchFamily="18" charset="0"/>
              </a:rPr>
              <a:t>Stand-alone </a:t>
            </a:r>
            <a:r>
              <a:rPr lang="en-US" sz="1800" dirty="0">
                <a:latin typeface="Times New Roman" pitchFamily="18" charset="0"/>
                <a:cs typeface="Times New Roman" pitchFamily="18" charset="0"/>
              </a:rPr>
              <a:t>system (linked library with subroutine calls)</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run-time performance and code size</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cost, flexibility and </a:t>
            </a:r>
            <a:r>
              <a:rPr lang="en-US" sz="1800" dirty="0" smtClean="0">
                <a:latin typeface="Times New Roman" pitchFamily="18" charset="0"/>
                <a:cs typeface="Times New Roman" pitchFamily="18" charset="0"/>
              </a:rPr>
              <a:t>portability</a:t>
            </a:r>
          </a:p>
          <a:p>
            <a:pPr lvl="2">
              <a:buFont typeface="Wingdings" pitchFamily="2" charset="2"/>
              <a:buChar char="Ø"/>
            </a:pPr>
            <a:endParaRPr lang="en-US" sz="700" dirty="0">
              <a:latin typeface="Times New Roman" pitchFamily="18" charset="0"/>
              <a:cs typeface="Times New Roman" pitchFamily="18" charset="0"/>
            </a:endParaRPr>
          </a:p>
          <a:p>
            <a:pPr lvl="1">
              <a:buFont typeface="Wingdings" pitchFamily="2" charset="2"/>
              <a:buChar char="Ø"/>
            </a:pPr>
            <a:r>
              <a:rPr lang="en-US" sz="2400" dirty="0" smtClean="0">
                <a:latin typeface="Times New Roman" pitchFamily="18" charset="0"/>
                <a:cs typeface="Times New Roman" pitchFamily="18" charset="0"/>
              </a:rPr>
              <a:t>Task </a:t>
            </a:r>
            <a:r>
              <a:rPr lang="en-US" sz="2400" dirty="0">
                <a:latin typeface="Times New Roman" pitchFamily="18" charset="0"/>
                <a:cs typeface="Times New Roman" pitchFamily="18" charset="0"/>
              </a:rPr>
              <a:t>and message dispatching model</a:t>
            </a:r>
          </a:p>
          <a:p>
            <a:pPr lvl="2">
              <a:buFont typeface="Wingdings" pitchFamily="2" charset="2"/>
              <a:buChar char="Ø"/>
            </a:pPr>
            <a:r>
              <a:rPr lang="en-US" sz="1800" dirty="0" smtClean="0">
                <a:latin typeface="Times New Roman" pitchFamily="18" charset="0"/>
                <a:cs typeface="Times New Roman" pitchFamily="18" charset="0"/>
              </a:rPr>
              <a:t>Time </a:t>
            </a:r>
            <a:r>
              <a:rPr lang="en-US" sz="1800" dirty="0">
                <a:latin typeface="Times New Roman" pitchFamily="18" charset="0"/>
                <a:cs typeface="Times New Roman" pitchFamily="18" charset="0"/>
              </a:rPr>
              <a:t>vs. priority driven dispatching</a:t>
            </a:r>
          </a:p>
          <a:p>
            <a:pPr lvl="2">
              <a:buFont typeface="Wingdings" pitchFamily="2" charset="2"/>
              <a:buChar char="Ø"/>
            </a:pPr>
            <a:r>
              <a:rPr lang="en-US" sz="1800" dirty="0" smtClean="0">
                <a:latin typeface="Times New Roman" pitchFamily="18" charset="0"/>
                <a:cs typeface="Times New Roman" pitchFamily="18" charset="0"/>
              </a:rPr>
              <a:t>Preemptive </a:t>
            </a:r>
            <a:r>
              <a:rPr lang="en-US" sz="1800" dirty="0">
                <a:latin typeface="Times New Roman" pitchFamily="18" charset="0"/>
                <a:cs typeface="Times New Roman" pitchFamily="18" charset="0"/>
              </a:rPr>
              <a:t>vs. non-preemptive dispatching</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potential of meeting timing constraints</a:t>
            </a:r>
          </a:p>
          <a:p>
            <a:pPr lvl="2">
              <a:buFont typeface="Wingdings" pitchFamily="2" charset="2"/>
              <a:buChar char="Ø"/>
            </a:pPr>
            <a:r>
              <a:rPr lang="en-US" sz="1800" dirty="0" smtClean="0">
                <a:latin typeface="Times New Roman" pitchFamily="18" charset="0"/>
                <a:cs typeface="Times New Roman" pitchFamily="18" charset="0"/>
              </a:rPr>
              <a:t>Determines </a:t>
            </a:r>
            <a:r>
              <a:rPr lang="en-US" sz="1800" dirty="0">
                <a:latin typeface="Times New Roman" pitchFamily="18" charset="0"/>
                <a:cs typeface="Times New Roman" pitchFamily="18" charset="0"/>
              </a:rPr>
              <a:t>processor and network utilization</a:t>
            </a:r>
            <a:endParaRPr lang="en-US" sz="400" dirty="0">
              <a:latin typeface="Times New Roman" pitchFamily="18" charset="0"/>
              <a:cs typeface="Times New Roman" pitchFamily="18" charset="0"/>
            </a:endParaRPr>
          </a:p>
        </p:txBody>
      </p:sp>
    </p:spTree>
    <p:extLst>
      <p:ext uri="{BB962C8B-B14F-4D97-AF65-F5344CB8AC3E}">
        <p14:creationId xmlns:p14="http://schemas.microsoft.com/office/powerpoint/2010/main" val="766438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b="1" i="1" dirty="0">
                <a:solidFill>
                  <a:schemeClr val="accent1">
                    <a:lumMod val="50000"/>
                  </a:schemeClr>
                </a:solidFill>
                <a:effectLst>
                  <a:outerShdw blurRad="38100" dist="38100" dir="2700000" algn="tl">
                    <a:srgbClr val="000000">
                      <a:alpha val="43137"/>
                    </a:srgbClr>
                  </a:outerShdw>
                </a:effectLst>
                <a:latin typeface="Book Antiqua" pitchFamily="18" charset="0"/>
              </a:rPr>
              <a:t>Verification</a:t>
            </a:r>
          </a:p>
        </p:txBody>
      </p:sp>
      <p:sp>
        <p:nvSpPr>
          <p:cNvPr id="3" name="Content Placeholder 2"/>
          <p:cNvSpPr>
            <a:spLocks noGrp="1"/>
          </p:cNvSpPr>
          <p:nvPr>
            <p:ph idx="1"/>
          </p:nvPr>
        </p:nvSpPr>
        <p:spPr>
          <a:xfrm>
            <a:off x="457200" y="1143000"/>
            <a:ext cx="8382000" cy="5562600"/>
          </a:xfrm>
        </p:spPr>
        <p:txBody>
          <a:bodyPr/>
          <a:lstStyle/>
          <a:p>
            <a:pPr>
              <a:buFont typeface="Wingdings" pitchFamily="2" charset="2"/>
              <a:buChar char="Ø"/>
            </a:pPr>
            <a:r>
              <a:rPr lang="en-US" sz="2400" dirty="0">
                <a:latin typeface="Times New Roman" pitchFamily="18" charset="0"/>
                <a:cs typeface="Times New Roman" pitchFamily="18" charset="0"/>
              </a:rPr>
              <a:t>Ad hoc </a:t>
            </a:r>
            <a:r>
              <a:rPr lang="en-US" sz="2400" dirty="0" smtClean="0">
                <a:latin typeface="Times New Roman" pitchFamily="18" charset="0"/>
                <a:cs typeface="Times New Roman" pitchFamily="18" charset="0"/>
              </a:rPr>
              <a:t>testing: </a:t>
            </a:r>
          </a:p>
          <a:p>
            <a:pPr lvl="1">
              <a:buFont typeface="Wingdings" pitchFamily="2" charset="2"/>
              <a:buChar char="Ø"/>
            </a:pPr>
            <a:r>
              <a:rPr lang="en-US" sz="1600" dirty="0" smtClean="0">
                <a:latin typeface="Times New Roman" pitchFamily="18" charset="0"/>
                <a:cs typeface="Times New Roman" pitchFamily="18" charset="0"/>
              </a:rPr>
              <a:t>Run </a:t>
            </a:r>
            <a:r>
              <a:rPr lang="en-US" sz="1600" dirty="0">
                <a:latin typeface="Times New Roman" pitchFamily="18" charset="0"/>
                <a:cs typeface="Times New Roman" pitchFamily="18" charset="0"/>
              </a:rPr>
              <a:t>the system for ”a while” and let the absence of </a:t>
            </a:r>
            <a:r>
              <a:rPr lang="en-US" sz="1600" dirty="0" smtClean="0">
                <a:latin typeface="Times New Roman" pitchFamily="18" charset="0"/>
                <a:cs typeface="Times New Roman" pitchFamily="18" charset="0"/>
              </a:rPr>
              <a:t>failures ”prove</a:t>
            </a:r>
            <a:r>
              <a:rPr lang="en-US" sz="1600" dirty="0">
                <a:latin typeface="Times New Roman" pitchFamily="18" charset="0"/>
                <a:cs typeface="Times New Roman" pitchFamily="18" charset="0"/>
              </a:rPr>
              <a:t>” the correctness</a:t>
            </a:r>
            <a:endParaRPr lang="en-US" sz="2000" dirty="0">
              <a:latin typeface="Times New Roman" pitchFamily="18" charset="0"/>
              <a:cs typeface="Times New Roman" pitchFamily="18" charset="0"/>
            </a:endParaRPr>
          </a:p>
          <a:p>
            <a:pPr lvl="2">
              <a:buFont typeface="Wingdings" pitchFamily="2" charset="2"/>
              <a:buChar char="Ø"/>
            </a:pPr>
            <a:r>
              <a:rPr lang="en-US" sz="1600" dirty="0" smtClean="0">
                <a:latin typeface="Times New Roman" pitchFamily="18" charset="0"/>
                <a:cs typeface="Times New Roman" pitchFamily="18" charset="0"/>
              </a:rPr>
              <a:t>fast </a:t>
            </a:r>
            <a:r>
              <a:rPr lang="en-US" sz="1600" dirty="0">
                <a:latin typeface="Times New Roman" pitchFamily="18" charset="0"/>
                <a:cs typeface="Times New Roman" pitchFamily="18" charset="0"/>
              </a:rPr>
              <a:t>method that indicates that ”everything seems to work”</a:t>
            </a:r>
          </a:p>
          <a:p>
            <a:pPr lvl="2">
              <a:buFont typeface="Wingdings" pitchFamily="2" charset="2"/>
              <a:buChar char="Ø"/>
            </a:pPr>
            <a:r>
              <a:rPr lang="en-US" sz="1600" dirty="0" smtClean="0">
                <a:latin typeface="Times New Roman" pitchFamily="18" charset="0"/>
                <a:cs typeface="Times New Roman" pitchFamily="18" charset="0"/>
              </a:rPr>
              <a:t>pathological </a:t>
            </a:r>
            <a:r>
              <a:rPr lang="en-US" sz="1600" dirty="0">
                <a:latin typeface="Times New Roman" pitchFamily="18" charset="0"/>
                <a:cs typeface="Times New Roman" pitchFamily="18" charset="0"/>
              </a:rPr>
              <a:t>cases can be overlooked during testing</a:t>
            </a:r>
          </a:p>
          <a:p>
            <a:pPr lvl="2">
              <a:buFont typeface="Wingdings" pitchFamily="2" charset="2"/>
              <a:buChar char="Ø"/>
            </a:pPr>
            <a:r>
              <a:rPr lang="en-US" sz="1600" dirty="0" smtClean="0">
                <a:latin typeface="Times New Roman" pitchFamily="18" charset="0"/>
                <a:cs typeface="Times New Roman" pitchFamily="18" charset="0"/>
              </a:rPr>
              <a:t>too </a:t>
            </a:r>
            <a:r>
              <a:rPr lang="en-US" sz="1600" dirty="0">
                <a:latin typeface="Times New Roman" pitchFamily="18" charset="0"/>
                <a:cs typeface="Times New Roman" pitchFamily="18" charset="0"/>
              </a:rPr>
              <a:t>frequently used as the only method in industrial design</a:t>
            </a:r>
          </a:p>
          <a:p>
            <a:pPr>
              <a:buFont typeface="Wingdings" pitchFamily="2" charset="2"/>
              <a:buChar char="Ø"/>
            </a:pPr>
            <a:r>
              <a:rPr lang="en-US" sz="2400" dirty="0">
                <a:latin typeface="Times New Roman" pitchFamily="18" charset="0"/>
                <a:cs typeface="Times New Roman" pitchFamily="18" charset="0"/>
              </a:rPr>
              <a:t>Exhaustive </a:t>
            </a:r>
            <a:r>
              <a:rPr lang="en-US" sz="2400" dirty="0" smtClean="0">
                <a:latin typeface="Times New Roman" pitchFamily="18" charset="0"/>
                <a:cs typeface="Times New Roman" pitchFamily="18" charset="0"/>
              </a:rPr>
              <a:t>testing: </a:t>
            </a:r>
          </a:p>
          <a:p>
            <a:pPr lvl="1">
              <a:buFont typeface="Wingdings" pitchFamily="2" charset="2"/>
              <a:buChar char="Ø"/>
            </a:pPr>
            <a:r>
              <a:rPr lang="en-US" sz="1600" dirty="0" smtClean="0">
                <a:latin typeface="Times New Roman" pitchFamily="18" charset="0"/>
                <a:cs typeface="Times New Roman" pitchFamily="18" charset="0"/>
              </a:rPr>
              <a:t>Verify </a:t>
            </a:r>
            <a:r>
              <a:rPr lang="en-US" sz="1600" dirty="0">
                <a:latin typeface="Times New Roman" pitchFamily="18" charset="0"/>
                <a:cs typeface="Times New Roman" pitchFamily="18" charset="0"/>
              </a:rPr>
              <a:t>all combinations of input data, time and faults</a:t>
            </a:r>
          </a:p>
          <a:p>
            <a:pPr lvl="2">
              <a:buFont typeface="Wingdings" pitchFamily="2" charset="2"/>
              <a:buChar char="Ø"/>
            </a:pPr>
            <a:r>
              <a:rPr lang="en-US" sz="1600" dirty="0" smtClean="0">
                <a:latin typeface="Times New Roman" pitchFamily="18" charset="0"/>
                <a:cs typeface="Times New Roman" pitchFamily="18" charset="0"/>
              </a:rPr>
              <a:t>considers </a:t>
            </a:r>
            <a:r>
              <a:rPr lang="en-US" sz="1600" dirty="0">
                <a:latin typeface="Times New Roman" pitchFamily="18" charset="0"/>
                <a:cs typeface="Times New Roman" pitchFamily="18" charset="0"/>
              </a:rPr>
              <a:t>all possible cases</a:t>
            </a:r>
          </a:p>
          <a:p>
            <a:pPr lvl="2">
              <a:buFont typeface="Wingdings" pitchFamily="2" charset="2"/>
              <a:buChar char="Ø"/>
            </a:pPr>
            <a:r>
              <a:rPr lang="en-US" sz="1600" dirty="0" smtClean="0">
                <a:latin typeface="Times New Roman" pitchFamily="18" charset="0"/>
                <a:cs typeface="Times New Roman" pitchFamily="18" charset="0"/>
              </a:rPr>
              <a:t>requires </a:t>
            </a:r>
            <a:r>
              <a:rPr lang="en-US" sz="1600" dirty="0">
                <a:latin typeface="Times New Roman" pitchFamily="18" charset="0"/>
                <a:cs typeface="Times New Roman" pitchFamily="18" charset="0"/>
              </a:rPr>
              <a:t>an unreasonable amount of time for </a:t>
            </a:r>
            <a:r>
              <a:rPr lang="en-US" sz="1600" dirty="0" smtClean="0">
                <a:latin typeface="Times New Roman" pitchFamily="18" charset="0"/>
                <a:cs typeface="Times New Roman" pitchFamily="18" charset="0"/>
              </a:rPr>
              <a:t>testing</a:t>
            </a:r>
            <a:endParaRPr lang="en-US" sz="1600" dirty="0">
              <a:latin typeface="Times New Roman" pitchFamily="18" charset="0"/>
              <a:cs typeface="Times New Roman" pitchFamily="18" charset="0"/>
            </a:endParaRPr>
          </a:p>
          <a:p>
            <a:pPr>
              <a:buFont typeface="Wingdings" pitchFamily="2" charset="2"/>
              <a:buChar char="Ø"/>
            </a:pPr>
            <a:r>
              <a:rPr lang="en-US" sz="2400" dirty="0">
                <a:latin typeface="Times New Roman" pitchFamily="18" charset="0"/>
                <a:cs typeface="Times New Roman" pitchFamily="18" charset="0"/>
              </a:rPr>
              <a:t>Formal analysis of the </a:t>
            </a:r>
            <a:r>
              <a:rPr lang="en-US" sz="2400" dirty="0" smtClean="0">
                <a:latin typeface="Times New Roman" pitchFamily="18" charset="0"/>
                <a:cs typeface="Times New Roman" pitchFamily="18" charset="0"/>
              </a:rPr>
              <a:t>implementation: </a:t>
            </a:r>
          </a:p>
          <a:p>
            <a:pPr lvl="1">
              <a:buFont typeface="Wingdings" pitchFamily="2" charset="2"/>
              <a:buChar char="Ø"/>
            </a:pPr>
            <a:r>
              <a:rPr lang="en-US" sz="1600" dirty="0" smtClean="0">
                <a:latin typeface="Times New Roman" pitchFamily="18" charset="0"/>
                <a:cs typeface="Times New Roman" pitchFamily="18" charset="0"/>
              </a:rPr>
              <a:t>Verify </a:t>
            </a:r>
            <a:r>
              <a:rPr lang="en-US" sz="1600" dirty="0">
                <a:latin typeface="Times New Roman" pitchFamily="18" charset="0"/>
                <a:cs typeface="Times New Roman" pitchFamily="18" charset="0"/>
              </a:rPr>
              <a:t>logical correctness using proof machine</a:t>
            </a:r>
          </a:p>
          <a:p>
            <a:pPr lvl="2">
              <a:buFont typeface="Wingdings" pitchFamily="2" charset="2"/>
              <a:buChar char="Ø"/>
            </a:pPr>
            <a:r>
              <a:rPr lang="en-US" sz="1600" dirty="0" smtClean="0">
                <a:latin typeface="Times New Roman" pitchFamily="18" charset="0"/>
                <a:cs typeface="Times New Roman" pitchFamily="18" charset="0"/>
              </a:rPr>
              <a:t>requires </a:t>
            </a:r>
            <a:r>
              <a:rPr lang="en-US" sz="1600" dirty="0">
                <a:latin typeface="Times New Roman" pitchFamily="18" charset="0"/>
                <a:cs typeface="Times New Roman" pitchFamily="18" charset="0"/>
              </a:rPr>
              <a:t>dedicated description language</a:t>
            </a:r>
          </a:p>
          <a:p>
            <a:pPr lvl="2">
              <a:buFont typeface="Wingdings" pitchFamily="2" charset="2"/>
              <a:buChar char="Ø"/>
            </a:pPr>
            <a:r>
              <a:rPr lang="en-US" sz="1600" dirty="0" smtClean="0">
                <a:latin typeface="Times New Roman" pitchFamily="18" charset="0"/>
                <a:cs typeface="Times New Roman" pitchFamily="18" charset="0"/>
              </a:rPr>
              <a:t>abstraction </a:t>
            </a:r>
            <a:r>
              <a:rPr lang="en-US" sz="1600" dirty="0">
                <a:latin typeface="Times New Roman" pitchFamily="18" charset="0"/>
                <a:cs typeface="Times New Roman" pitchFamily="18" charset="0"/>
              </a:rPr>
              <a:t>level very high (often implementation independent)</a:t>
            </a:r>
          </a:p>
          <a:p>
            <a:pPr lvl="1">
              <a:buFont typeface="Wingdings" pitchFamily="2" charset="2"/>
              <a:buChar char="Ø"/>
            </a:pPr>
            <a:r>
              <a:rPr lang="en-US" sz="1600" dirty="0">
                <a:latin typeface="Times New Roman" pitchFamily="18" charset="0"/>
                <a:cs typeface="Times New Roman" pitchFamily="18" charset="0"/>
              </a:rPr>
              <a:t>Verify temporal correctness using </a:t>
            </a:r>
            <a:r>
              <a:rPr lang="en-US" sz="1600" dirty="0" err="1">
                <a:latin typeface="Times New Roman" pitchFamily="18" charset="0"/>
                <a:cs typeface="Times New Roman" pitchFamily="18" charset="0"/>
              </a:rPr>
              <a:t>schedulability</a:t>
            </a:r>
            <a:r>
              <a:rPr lang="en-US" sz="1600" dirty="0">
                <a:latin typeface="Times New Roman" pitchFamily="18" charset="0"/>
                <a:cs typeface="Times New Roman" pitchFamily="18" charset="0"/>
              </a:rPr>
              <a:t> analysis</a:t>
            </a:r>
          </a:p>
          <a:p>
            <a:pPr lvl="2">
              <a:buFont typeface="Wingdings" pitchFamily="2" charset="2"/>
              <a:buChar char="Ø"/>
            </a:pPr>
            <a:r>
              <a:rPr lang="en-US" sz="1600" dirty="0" smtClean="0">
                <a:latin typeface="Times New Roman" pitchFamily="18" charset="0"/>
                <a:cs typeface="Times New Roman" pitchFamily="18" charset="0"/>
              </a:rPr>
              <a:t>necessary </a:t>
            </a:r>
            <a:r>
              <a:rPr lang="en-US" sz="1600" dirty="0">
                <a:latin typeface="Times New Roman" pitchFamily="18" charset="0"/>
                <a:cs typeface="Times New Roman" pitchFamily="18" charset="0"/>
              </a:rPr>
              <a:t>for verifying hard-real-time systems</a:t>
            </a:r>
          </a:p>
          <a:p>
            <a:pPr lvl="2">
              <a:buFont typeface="Wingdings" pitchFamily="2" charset="2"/>
              <a:buChar char="Ø"/>
            </a:pPr>
            <a:r>
              <a:rPr lang="en-US" sz="1600" dirty="0" smtClean="0">
                <a:latin typeface="Times New Roman" pitchFamily="18" charset="0"/>
                <a:cs typeface="Times New Roman" pitchFamily="18" charset="0"/>
              </a:rPr>
              <a:t>requires </a:t>
            </a:r>
            <a:r>
              <a:rPr lang="en-US" sz="1600" dirty="0">
                <a:latin typeface="Times New Roman" pitchFamily="18" charset="0"/>
                <a:cs typeface="Times New Roman" pitchFamily="18" charset="0"/>
              </a:rPr>
              <a:t>WCET for each task</a:t>
            </a:r>
          </a:p>
          <a:p>
            <a:pPr lvl="2">
              <a:buFont typeface="Wingdings" pitchFamily="2" charset="2"/>
              <a:buChar char="Ø"/>
            </a:pPr>
            <a:r>
              <a:rPr lang="en-US" sz="1600" dirty="0" smtClean="0">
                <a:latin typeface="Times New Roman" pitchFamily="18" charset="0"/>
                <a:cs typeface="Times New Roman" pitchFamily="18" charset="0"/>
              </a:rPr>
              <a:t>requires </a:t>
            </a:r>
            <a:r>
              <a:rPr lang="en-US" sz="1600" dirty="0">
                <a:latin typeface="Times New Roman" pitchFamily="18" charset="0"/>
                <a:cs typeface="Times New Roman" pitchFamily="18" charset="0"/>
              </a:rPr>
              <a:t>support in programming language and run-time system</a:t>
            </a:r>
            <a:endParaRPr lang="en-US" sz="1400" dirty="0" smtClean="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22</a:t>
            </a:fld>
            <a:endParaRPr lang="en-US" dirty="0"/>
          </a:p>
        </p:txBody>
      </p:sp>
    </p:spTree>
    <p:extLst>
      <p:ext uri="{BB962C8B-B14F-4D97-AF65-F5344CB8AC3E}">
        <p14:creationId xmlns:p14="http://schemas.microsoft.com/office/powerpoint/2010/main" val="3419986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What is Difficult about RTS?</a:t>
            </a:r>
          </a:p>
        </p:txBody>
      </p:sp>
      <p:sp>
        <p:nvSpPr>
          <p:cNvPr id="3" name="Content Placeholder 2"/>
          <p:cNvSpPr>
            <a:spLocks noGrp="1"/>
          </p:cNvSpPr>
          <p:nvPr>
            <p:ph idx="1"/>
          </p:nvPr>
        </p:nvSpPr>
        <p:spPr>
          <a:xfrm>
            <a:off x="457200" y="1295400"/>
            <a:ext cx="8229600" cy="5486400"/>
          </a:xfrm>
        </p:spPr>
        <p:txBody>
          <a:bodyPr/>
          <a:lstStyle/>
          <a:p>
            <a:pPr>
              <a:buFont typeface="Wingdings" pitchFamily="2" charset="2"/>
              <a:buChar char="Ø"/>
            </a:pPr>
            <a:r>
              <a:rPr lang="en-US" sz="2000" dirty="0">
                <a:latin typeface="Times New Roman" pitchFamily="18" charset="0"/>
                <a:cs typeface="Times New Roman" pitchFamily="18" charset="0"/>
              </a:rPr>
              <a:t>1. Concurrency</a:t>
            </a:r>
          </a:p>
          <a:p>
            <a:pPr lvl="1">
              <a:buFont typeface="Wingdings" pitchFamily="2" charset="2"/>
              <a:buChar char="Ø"/>
            </a:pPr>
            <a:r>
              <a:rPr lang="en-US" sz="1800" dirty="0">
                <a:latin typeface="Times New Roman" pitchFamily="18" charset="0"/>
                <a:cs typeface="Times New Roman" pitchFamily="18" charset="0"/>
              </a:rPr>
              <a:t>• Devices operate in parallel in the real-world</a:t>
            </a:r>
          </a:p>
          <a:p>
            <a:pPr lvl="1">
              <a:buFont typeface="Wingdings" pitchFamily="2" charset="2"/>
              <a:buChar char="Ø"/>
            </a:pPr>
            <a:r>
              <a:rPr lang="en-US" sz="1800" dirty="0">
                <a:latin typeface="Times New Roman" pitchFamily="18" charset="0"/>
                <a:cs typeface="Times New Roman" pitchFamily="18" charset="0"/>
              </a:rPr>
              <a:t>• Conflicts with sequential execution on controller</a:t>
            </a:r>
          </a:p>
          <a:p>
            <a:pPr lvl="1">
              <a:buFont typeface="Wingdings" pitchFamily="2" charset="2"/>
              <a:buChar char="Ø"/>
            </a:pPr>
            <a:r>
              <a:rPr lang="en-US" sz="1800" dirty="0">
                <a:latin typeface="Times New Roman" pitchFamily="18" charset="0"/>
                <a:cs typeface="Times New Roman" pitchFamily="18" charset="0"/>
              </a:rPr>
              <a:t>• Hard to maintain deterministic, reproducible </a:t>
            </a:r>
            <a:r>
              <a:rPr lang="en-US" sz="1800" dirty="0" smtClean="0">
                <a:latin typeface="Times New Roman" pitchFamily="18" charset="0"/>
                <a:cs typeface="Times New Roman" pitchFamily="18" charset="0"/>
              </a:rPr>
              <a:t>behavior</a:t>
            </a:r>
          </a:p>
          <a:p>
            <a:pPr lvl="1">
              <a:buFont typeface="Wingdings" pitchFamily="2" charset="2"/>
              <a:buChar char="Ø"/>
            </a:pPr>
            <a:endParaRPr lang="en-US" sz="1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2. Reactive behavior</a:t>
            </a:r>
          </a:p>
          <a:p>
            <a:pPr lvl="1">
              <a:buFont typeface="Wingdings" pitchFamily="2" charset="2"/>
              <a:buChar char="Ø"/>
            </a:pPr>
            <a:r>
              <a:rPr lang="en-US" sz="1800" dirty="0">
                <a:latin typeface="Times New Roman" pitchFamily="18" charset="0"/>
                <a:cs typeface="Times New Roman" pitchFamily="18" charset="0"/>
              </a:rPr>
              <a:t>• Continuous operation</a:t>
            </a:r>
          </a:p>
          <a:p>
            <a:pPr lvl="1">
              <a:buFont typeface="Wingdings" pitchFamily="2" charset="2"/>
              <a:buChar char="Ø"/>
            </a:pPr>
            <a:r>
              <a:rPr lang="en-US" sz="1800" dirty="0">
                <a:latin typeface="Times New Roman" pitchFamily="18" charset="0"/>
                <a:cs typeface="Times New Roman" pitchFamily="18" charset="0"/>
              </a:rPr>
              <a:t>• Pace is controlled by </a:t>
            </a:r>
            <a:r>
              <a:rPr lang="en-US" sz="1800" dirty="0" smtClean="0">
                <a:latin typeface="Times New Roman" pitchFamily="18" charset="0"/>
                <a:cs typeface="Times New Roman" pitchFamily="18" charset="0"/>
              </a:rPr>
              <a:t>environment</a:t>
            </a:r>
          </a:p>
          <a:p>
            <a:pPr lvl="1">
              <a:buFont typeface="Wingdings" pitchFamily="2" charset="2"/>
              <a:buChar char="Ø"/>
            </a:pPr>
            <a:endParaRPr lang="en-US" sz="1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3. Guaranteed response times</a:t>
            </a:r>
          </a:p>
          <a:p>
            <a:pPr lvl="1">
              <a:buFont typeface="Wingdings" pitchFamily="2" charset="2"/>
              <a:buChar char="Ø"/>
            </a:pP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Predictability is essential – still efficiency is important</a:t>
            </a:r>
          </a:p>
          <a:p>
            <a:pPr lvl="1">
              <a:buFont typeface="Wingdings" pitchFamily="2" charset="2"/>
              <a:buChar char="Ø"/>
            </a:pPr>
            <a:r>
              <a:rPr lang="en-US" sz="1800" dirty="0">
                <a:latin typeface="Times New Roman" pitchFamily="18" charset="0"/>
                <a:cs typeface="Times New Roman" pitchFamily="18" charset="0"/>
              </a:rPr>
              <a:t>• Worst case must be predictable</a:t>
            </a:r>
          </a:p>
          <a:p>
            <a:pPr lvl="1">
              <a:buFont typeface="Wingdings" pitchFamily="2" charset="2"/>
              <a:buChar char="Ø"/>
            </a:pPr>
            <a:r>
              <a:rPr lang="en-US" sz="1800" dirty="0">
                <a:latin typeface="Times New Roman" pitchFamily="18" charset="0"/>
                <a:cs typeface="Times New Roman" pitchFamily="18" charset="0"/>
              </a:rPr>
              <a:t>• Response times on system </a:t>
            </a:r>
            <a:r>
              <a:rPr lang="en-US" sz="1800" dirty="0" smtClean="0">
                <a:latin typeface="Times New Roman" pitchFamily="18" charset="0"/>
                <a:cs typeface="Times New Roman" pitchFamily="18" charset="0"/>
              </a:rPr>
              <a:t>level</a:t>
            </a:r>
          </a:p>
          <a:p>
            <a:pPr lvl="1">
              <a:buFont typeface="Wingdings" pitchFamily="2" charset="2"/>
              <a:buChar char="Ø"/>
            </a:pPr>
            <a:endParaRPr lang="en-US" sz="1000" dirty="0" smtClean="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4. Interaction with special purpose hardware</a:t>
            </a:r>
          </a:p>
          <a:p>
            <a:pPr lvl="1">
              <a:buFont typeface="Wingdings" pitchFamily="2" charset="2"/>
              <a:buChar char="Ø"/>
            </a:pPr>
            <a:r>
              <a:rPr lang="en-US" sz="1800" dirty="0">
                <a:latin typeface="Times New Roman" pitchFamily="18" charset="0"/>
                <a:cs typeface="Times New Roman" pitchFamily="18" charset="0"/>
              </a:rPr>
              <a:t>• Devices must be programmed in a reliable and abstract way</a:t>
            </a:r>
          </a:p>
          <a:p>
            <a:pPr lvl="1">
              <a:buFont typeface="Wingdings" pitchFamily="2" charset="2"/>
              <a:buChar char="Ø"/>
            </a:pPr>
            <a:r>
              <a:rPr lang="en-US" sz="1800" dirty="0">
                <a:latin typeface="Times New Roman" pitchFamily="18" charset="0"/>
                <a:cs typeface="Times New Roman" pitchFamily="18" charset="0"/>
              </a:rPr>
              <a:t>• Interfaces, device drivers are often a large development-time sink</a:t>
            </a:r>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23</a:t>
            </a:fld>
            <a:endParaRPr lang="en-US" dirty="0"/>
          </a:p>
        </p:txBody>
      </p:sp>
    </p:spTree>
    <p:extLst>
      <p:ext uri="{BB962C8B-B14F-4D97-AF65-F5344CB8AC3E}">
        <p14:creationId xmlns:p14="http://schemas.microsoft.com/office/powerpoint/2010/main" val="3821937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lstStyle/>
          <a:p>
            <a:pPr>
              <a:buFont typeface="Wingdings" pitchFamily="2" charset="2"/>
              <a:buChar char="Ø"/>
            </a:pPr>
            <a:r>
              <a:rPr lang="en-US" sz="2000" dirty="0">
                <a:latin typeface="Times New Roman" pitchFamily="18" charset="0"/>
                <a:cs typeface="Times New Roman" pitchFamily="18" charset="0"/>
              </a:rPr>
              <a:t>Maintenance usually difficult</a:t>
            </a:r>
          </a:p>
          <a:p>
            <a:pPr lvl="1">
              <a:buFont typeface="Wingdings" pitchFamily="2" charset="2"/>
              <a:buChar char="Ø"/>
            </a:pPr>
            <a:r>
              <a:rPr lang="en-US" sz="1800" dirty="0">
                <a:latin typeface="Times New Roman" pitchFamily="18" charset="0"/>
                <a:cs typeface="Times New Roman" pitchFamily="18" charset="0"/>
              </a:rPr>
              <a:t>• Hardly maintenance loop</a:t>
            </a:r>
          </a:p>
          <a:p>
            <a:pPr lvl="1">
              <a:buFont typeface="Wingdings" pitchFamily="2" charset="2"/>
              <a:buChar char="Ø"/>
            </a:pPr>
            <a:r>
              <a:rPr lang="en-US" sz="1800" dirty="0">
                <a:latin typeface="Times New Roman" pitchFamily="18" charset="0"/>
                <a:cs typeface="Times New Roman" pitchFamily="18" charset="0"/>
              </a:rPr>
              <a:t>• Instead: “First time right</a:t>
            </a:r>
            <a:r>
              <a:rPr lang="en-US" sz="1800" dirty="0" smtClean="0">
                <a:latin typeface="Times New Roman" pitchFamily="18" charset="0"/>
                <a:cs typeface="Times New Roman" pitchFamily="18" charset="0"/>
              </a:rPr>
              <a:t>”</a:t>
            </a:r>
          </a:p>
          <a:p>
            <a:pPr lvl="1">
              <a:buFont typeface="Wingdings" pitchFamily="2" charset="2"/>
              <a:buChar char="Ø"/>
            </a:pPr>
            <a:endParaRPr lang="en-US" sz="5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6. Harsh environment</a:t>
            </a:r>
          </a:p>
          <a:p>
            <a:pPr lvl="1">
              <a:buFont typeface="Wingdings" pitchFamily="2" charset="2"/>
              <a:buChar char="Ø"/>
            </a:pPr>
            <a:r>
              <a:rPr lang="en-US" sz="1800" dirty="0">
                <a:latin typeface="Times New Roman" pitchFamily="18" charset="0"/>
                <a:cs typeface="Times New Roman" pitchFamily="18" charset="0"/>
              </a:rPr>
              <a:t>• Temperature, EMI, radiation, etc</a:t>
            </a:r>
            <a:r>
              <a:rPr lang="en-US" sz="1800" dirty="0" smtClean="0">
                <a:latin typeface="Times New Roman" pitchFamily="18" charset="0"/>
                <a:cs typeface="Times New Roman" pitchFamily="18" charset="0"/>
              </a:rPr>
              <a:t>.</a:t>
            </a:r>
          </a:p>
          <a:p>
            <a:pPr lvl="1">
              <a:buFont typeface="Wingdings" pitchFamily="2" charset="2"/>
              <a:buChar char="Ø"/>
            </a:pPr>
            <a:endParaRPr lang="en-US" sz="5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7. Constrained resources</a:t>
            </a:r>
          </a:p>
          <a:p>
            <a:pPr lvl="1">
              <a:buFont typeface="Wingdings" pitchFamily="2" charset="2"/>
              <a:buChar char="Ø"/>
            </a:pPr>
            <a:r>
              <a:rPr lang="en-US" sz="1800" dirty="0">
                <a:latin typeface="Times New Roman" pitchFamily="18" charset="0"/>
                <a:cs typeface="Times New Roman" pitchFamily="18" charset="0"/>
              </a:rPr>
              <a:t>• Processing power, memory, power, etc</a:t>
            </a:r>
            <a:r>
              <a:rPr lang="en-US" sz="1800" dirty="0" smtClean="0">
                <a:latin typeface="Times New Roman" pitchFamily="18" charset="0"/>
                <a:cs typeface="Times New Roman" pitchFamily="18" charset="0"/>
              </a:rPr>
              <a:t>.</a:t>
            </a:r>
          </a:p>
          <a:p>
            <a:pPr lvl="1">
              <a:buFont typeface="Wingdings" pitchFamily="2" charset="2"/>
              <a:buChar char="Ø"/>
            </a:pPr>
            <a:endParaRPr lang="en-US" sz="500" dirty="0" smtClean="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8. Often cross development</a:t>
            </a:r>
          </a:p>
          <a:p>
            <a:pPr lvl="1">
              <a:buFont typeface="Wingdings" pitchFamily="2" charset="2"/>
              <a:buChar char="Ø"/>
            </a:pPr>
            <a:r>
              <a:rPr lang="en-US" sz="1800" dirty="0">
                <a:latin typeface="Times New Roman" pitchFamily="18" charset="0"/>
                <a:cs typeface="Times New Roman" pitchFamily="18" charset="0"/>
              </a:rPr>
              <a:t>• Target platform ≠ development </a:t>
            </a:r>
            <a:r>
              <a:rPr lang="en-US" sz="1800" dirty="0" smtClean="0">
                <a:latin typeface="Times New Roman" pitchFamily="18" charset="0"/>
                <a:cs typeface="Times New Roman" pitchFamily="18" charset="0"/>
              </a:rPr>
              <a:t>platform</a:t>
            </a:r>
          </a:p>
          <a:p>
            <a:pPr lvl="1">
              <a:buFont typeface="Wingdings" pitchFamily="2" charset="2"/>
              <a:buChar char="Ø"/>
            </a:pPr>
            <a:endParaRPr lang="en-US" sz="5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9. Size and complexity</a:t>
            </a:r>
          </a:p>
          <a:p>
            <a:pPr lvl="1">
              <a:buFont typeface="Wingdings" pitchFamily="2" charset="2"/>
              <a:buChar char="Ø"/>
            </a:pPr>
            <a:r>
              <a:rPr lang="en-US" sz="1800" dirty="0">
                <a:latin typeface="Times New Roman" pitchFamily="18" charset="0"/>
                <a:cs typeface="Times New Roman" pitchFamily="18" charset="0"/>
              </a:rPr>
              <a:t>• x100 million lines of code (car, plane</a:t>
            </a:r>
            <a:r>
              <a:rPr lang="en-US" sz="1800" dirty="0" smtClean="0">
                <a:latin typeface="Times New Roman" pitchFamily="18" charset="0"/>
                <a:cs typeface="Times New Roman" pitchFamily="18" charset="0"/>
              </a:rPr>
              <a:t>)</a:t>
            </a:r>
          </a:p>
          <a:p>
            <a:pPr lvl="1">
              <a:buFont typeface="Wingdings" pitchFamily="2" charset="2"/>
              <a:buChar char="Ø"/>
            </a:pPr>
            <a:endParaRPr lang="en-US" sz="5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10. Reliability and safety requirements</a:t>
            </a:r>
          </a:p>
          <a:p>
            <a:pPr lvl="1">
              <a:buFont typeface="Wingdings" pitchFamily="2" charset="2"/>
              <a:buChar char="Ø"/>
            </a:pPr>
            <a:r>
              <a:rPr lang="en-US" sz="1800" dirty="0">
                <a:latin typeface="Times New Roman" pitchFamily="18" charset="0"/>
                <a:cs typeface="Times New Roman" pitchFamily="18" charset="0"/>
              </a:rPr>
              <a:t>• Embedded systems control the environment in which </a:t>
            </a:r>
            <a:r>
              <a:rPr lang="en-US" sz="1800" dirty="0" smtClean="0">
                <a:latin typeface="Times New Roman" pitchFamily="18" charset="0"/>
                <a:cs typeface="Times New Roman" pitchFamily="18" charset="0"/>
              </a:rPr>
              <a:t>they </a:t>
            </a:r>
            <a:r>
              <a:rPr lang="en-US" sz="2000" dirty="0" smtClean="0">
                <a:latin typeface="Times New Roman" pitchFamily="18" charset="0"/>
                <a:cs typeface="Times New Roman" pitchFamily="18" charset="0"/>
              </a:rPr>
              <a:t>operate</a:t>
            </a:r>
            <a:endParaRPr lang="en-US" sz="2000" dirty="0">
              <a:latin typeface="Times New Roman" pitchFamily="18" charset="0"/>
              <a:cs typeface="Times New Roman" pitchFamily="18" charset="0"/>
            </a:endParaRPr>
          </a:p>
          <a:p>
            <a:pPr lvl="1">
              <a:buFont typeface="Wingdings" pitchFamily="2" charset="2"/>
              <a:buChar char="Ø"/>
            </a:pPr>
            <a:r>
              <a:rPr lang="en-US" sz="1800" dirty="0">
                <a:latin typeface="Times New Roman" pitchFamily="18" charset="0"/>
                <a:cs typeface="Times New Roman" pitchFamily="18" charset="0"/>
              </a:rPr>
              <a:t>• Control failures can result in enormous damage to </a:t>
            </a:r>
            <a:r>
              <a:rPr lang="en-US" sz="1800" dirty="0" smtClean="0">
                <a:latin typeface="Times New Roman" pitchFamily="18" charset="0"/>
                <a:cs typeface="Times New Roman" pitchFamily="18" charset="0"/>
              </a:rPr>
              <a:t>environment,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substantial financial loss, or even the loss of human life</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24</a:t>
            </a:fld>
            <a:endParaRPr lang="en-US" dirty="0"/>
          </a:p>
        </p:txBody>
      </p:sp>
      <p:sp>
        <p:nvSpPr>
          <p:cNvPr id="5" name="Title 1"/>
          <p:cNvSpPr>
            <a:spLocks noGrp="1"/>
          </p:cNvSpPr>
          <p:nvPr>
            <p:ph type="title"/>
          </p:nvPr>
        </p:nvSpPr>
        <p:spPr>
          <a:xfrm>
            <a:off x="457200" y="381000"/>
            <a:ext cx="8229600" cy="7620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What is Difficult about RTS?</a:t>
            </a:r>
          </a:p>
        </p:txBody>
      </p:sp>
    </p:spTree>
    <p:extLst>
      <p:ext uri="{BB962C8B-B14F-4D97-AF65-F5344CB8AC3E}">
        <p14:creationId xmlns:p14="http://schemas.microsoft.com/office/powerpoint/2010/main" val="2973664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8229600" cy="1371600"/>
          </a:xfrm>
        </p:spPr>
        <p:txBody>
          <a:bodyPr/>
          <a:lstStyle/>
          <a:p>
            <a:pPr algn="ctr" eaLnBrk="1" hangingPunct="1">
              <a:defRPr/>
            </a:pPr>
            <a:r>
              <a:rPr lang="en-GB" sz="4200" b="1" i="1" dirty="0" smtClean="0">
                <a:solidFill>
                  <a:schemeClr val="accent1">
                    <a:lumMod val="50000"/>
                  </a:schemeClr>
                </a:solidFill>
                <a:latin typeface="Times New Roman" pitchFamily="18" charset="0"/>
                <a:cs typeface="Times New Roman" pitchFamily="18" charset="0"/>
              </a:rPr>
              <a:t>Thank You</a:t>
            </a:r>
            <a:endParaRPr lang="en-US" sz="4200" b="1" i="1" dirty="0" smtClean="0">
              <a:solidFill>
                <a:schemeClr val="accent1">
                  <a:lumMod val="50000"/>
                </a:schemeClr>
              </a:solidFill>
              <a:latin typeface="Times New Roman" pitchFamily="18" charset="0"/>
              <a:cs typeface="Times New Roman" pitchFamily="18" charset="0"/>
            </a:endParaRPr>
          </a:p>
        </p:txBody>
      </p:sp>
      <p:sp>
        <p:nvSpPr>
          <p:cNvPr id="21507" name="Rectangle 3"/>
          <p:cNvSpPr>
            <a:spLocks noGrp="1" noChangeArrowheads="1"/>
          </p:cNvSpPr>
          <p:nvPr>
            <p:ph type="body" idx="1"/>
          </p:nvPr>
        </p:nvSpPr>
        <p:spPr>
          <a:xfrm>
            <a:off x="457200" y="1981200"/>
            <a:ext cx="8382000" cy="3886200"/>
          </a:xfrm>
        </p:spPr>
        <p:txBody>
          <a:bodyPr/>
          <a:lstStyle/>
          <a:p>
            <a:pPr algn="just">
              <a:buClr>
                <a:srgbClr val="FB65E9"/>
              </a:buClr>
              <a:buFont typeface="Wingdings" pitchFamily="2" charset="2"/>
              <a:buChar char="Ø"/>
            </a:pPr>
            <a:endParaRPr lang="en-US" sz="2200" dirty="0" smtClean="0">
              <a:latin typeface="Times New Roman" pitchFamily="18" charset="0"/>
              <a:cs typeface="Times New Roman" pitchFamily="18" charset="0"/>
            </a:endParaRPr>
          </a:p>
          <a:p>
            <a:pPr algn="just">
              <a:buClr>
                <a:srgbClr val="FB65E9"/>
              </a:buClr>
              <a:buFont typeface="Wingdings" pitchFamily="2" charset="2"/>
              <a:buChar char="Ø"/>
            </a:pPr>
            <a:endParaRPr lang="en-US" sz="2200" dirty="0" smtClean="0">
              <a:latin typeface="Times New Roman" pitchFamily="18" charset="0"/>
              <a:cs typeface="Times New Roman" pitchFamily="18" charset="0"/>
            </a:endParaRPr>
          </a:p>
          <a:p>
            <a:pPr algn="just">
              <a:buClr>
                <a:srgbClr val="FB65E9"/>
              </a:buClr>
              <a:buFont typeface="Wingdings" pitchFamily="2" charset="2"/>
              <a:buChar char="Ø"/>
            </a:pPr>
            <a:endParaRPr lang="en-US" sz="2200" dirty="0" smtClean="0">
              <a:latin typeface="Times New Roman" pitchFamily="18" charset="0"/>
              <a:cs typeface="Times New Roman" pitchFamily="18" charset="0"/>
            </a:endParaRPr>
          </a:p>
          <a:p>
            <a:pPr algn="just">
              <a:buClr>
                <a:srgbClr val="FB65E9"/>
              </a:buClr>
              <a:buFont typeface="Wingdings" pitchFamily="2" charset="2"/>
              <a:buChar char="Ø"/>
            </a:pPr>
            <a:endParaRPr lang="en-US" sz="2200" dirty="0" smtClean="0">
              <a:latin typeface="Times New Roman" pitchFamily="18" charset="0"/>
              <a:cs typeface="Times New Roman" pitchFamily="18" charset="0"/>
            </a:endParaRPr>
          </a:p>
          <a:p>
            <a:pPr algn="just">
              <a:buClr>
                <a:srgbClr val="FB65E9"/>
              </a:buClr>
              <a:buFont typeface="Wingdings" pitchFamily="2" charset="2"/>
              <a:buChar char="Ø"/>
            </a:pPr>
            <a:endParaRPr lang="en-US" sz="2200" dirty="0" smtClean="0">
              <a:latin typeface="Times New Roman" pitchFamily="18" charset="0"/>
              <a:cs typeface="Times New Roman" pitchFamily="18" charset="0"/>
            </a:endParaRPr>
          </a:p>
          <a:p>
            <a:pPr algn="just">
              <a:buClr>
                <a:srgbClr val="FB65E9"/>
              </a:buClr>
              <a:buFont typeface="Wingdings" pitchFamily="2" charset="2"/>
              <a:buChar char="Ø"/>
            </a:pPr>
            <a:endParaRPr lang="en-US" sz="2000" dirty="0" smtClean="0">
              <a:latin typeface="Times New Roman" pitchFamily="18" charset="0"/>
              <a:cs typeface="Times New Roman" pitchFamily="18" charset="0"/>
            </a:endParaRPr>
          </a:p>
          <a:p>
            <a:pPr algn="just">
              <a:buClr>
                <a:srgbClr val="FB65E9"/>
              </a:buClr>
              <a:buFont typeface="Wingdings" pitchFamily="2" charset="2"/>
              <a:buChar char="Ø"/>
            </a:pPr>
            <a:endParaRPr lang="en-US" sz="2300" dirty="0" smtClean="0">
              <a:latin typeface="Times New Roman" pitchFamily="18" charset="0"/>
              <a:cs typeface="Times New Roman" pitchFamily="18" charset="0"/>
            </a:endParaRPr>
          </a:p>
          <a:p>
            <a:pPr algn="just">
              <a:buClr>
                <a:srgbClr val="FB65E9"/>
              </a:buClr>
              <a:buFont typeface="Wingdings" pitchFamily="2" charset="2"/>
              <a:buChar char="Ø"/>
            </a:pPr>
            <a:endParaRPr lang="en-US" sz="2300" dirty="0" smtClean="0">
              <a:latin typeface="Times New Roman" pitchFamily="18" charset="0"/>
              <a:cs typeface="Times New Roman" pitchFamily="18" charset="0"/>
            </a:endParaRPr>
          </a:p>
          <a:p>
            <a:pPr algn="just" eaLnBrk="1" hangingPunct="1"/>
            <a:endParaRPr lang="en-US" sz="1600" dirty="0" smtClean="0">
              <a:latin typeface="Times New Roman" pitchFamily="18" charset="0"/>
              <a:ea typeface="Tahoma" pitchFamily="34" charset="0"/>
              <a:cs typeface="Times New Roman" pitchFamily="18" charset="0"/>
            </a:endParaRPr>
          </a:p>
          <a:p>
            <a:pPr algn="just" eaLnBrk="1" hangingPunct="1"/>
            <a:endParaRPr lang="en-US" sz="1600" dirty="0" smtClean="0">
              <a:latin typeface="Times New Roman" pitchFamily="18" charset="0"/>
              <a:ea typeface="Tahoma" pitchFamily="34" charset="0"/>
              <a:cs typeface="Times New Roman" pitchFamily="18" charset="0"/>
            </a:endParaRPr>
          </a:p>
          <a:p>
            <a:pPr algn="just" eaLnBrk="1" hangingPunct="1"/>
            <a:endParaRPr lang="en-US" sz="1600" dirty="0" smtClean="0">
              <a:latin typeface="Times New Roman" pitchFamily="18" charset="0"/>
              <a:ea typeface="Tahoma" pitchFamily="34" charset="0"/>
              <a:cs typeface="Times New Roman" pitchFamily="18" charset="0"/>
            </a:endParaRPr>
          </a:p>
          <a:p>
            <a:pPr algn="just" eaLnBrk="1" hangingPunct="1"/>
            <a:endParaRPr lang="en-US" sz="1600" dirty="0" smtClean="0">
              <a:latin typeface="Times New Roman" pitchFamily="18" charset="0"/>
              <a:ea typeface="Tahoma" pitchFamily="34" charset="0"/>
              <a:cs typeface="Times New Roman" pitchFamily="18" charset="0"/>
            </a:endParaRPr>
          </a:p>
          <a:p>
            <a:pPr algn="just" eaLnBrk="1" hangingPunct="1"/>
            <a:endParaRPr lang="en-US" sz="1600" dirty="0" smtClean="0">
              <a:latin typeface="Times New Roman" pitchFamily="18" charset="0"/>
              <a:ea typeface="Tahoma" pitchFamily="34" charset="0"/>
              <a:cs typeface="Times New Roman" pitchFamily="18" charset="0"/>
            </a:endParaRPr>
          </a:p>
        </p:txBody>
      </p:sp>
      <p:pic>
        <p:nvPicPr>
          <p:cNvPr id="21508" name="Picture 3" descr="last-slide.jpg"/>
          <p:cNvPicPr>
            <a:picLocks noChangeAspect="1"/>
          </p:cNvPicPr>
          <p:nvPr/>
        </p:nvPicPr>
        <p:blipFill>
          <a:blip r:embed="rId2"/>
          <a:srcRect/>
          <a:stretch>
            <a:fillRect/>
          </a:stretch>
        </p:blipFill>
        <p:spPr bwMode="auto">
          <a:xfrm>
            <a:off x="1066800" y="1928813"/>
            <a:ext cx="6858000" cy="4852987"/>
          </a:xfrm>
          <a:prstGeom prst="rect">
            <a:avLst/>
          </a:prstGeom>
          <a:noFill/>
          <a:ln w="9525">
            <a:noFill/>
            <a:miter lim="800000"/>
            <a:headEnd/>
            <a:tailEnd/>
          </a:ln>
        </p:spPr>
      </p:pic>
      <p:sp>
        <p:nvSpPr>
          <p:cNvPr id="21509" name="Slide Number Placeholder 4"/>
          <p:cNvSpPr>
            <a:spLocks noGrp="1"/>
          </p:cNvSpPr>
          <p:nvPr>
            <p:ph type="sldNum" sz="quarter" idx="11"/>
          </p:nvPr>
        </p:nvSpPr>
        <p:spPr>
          <a:noFill/>
        </p:spPr>
        <p:txBody>
          <a:bodyPr/>
          <a:lstStyle/>
          <a:p>
            <a:fld id="{564CB4AD-2ABD-4A81-8E6F-2FE1D6BC47D8}" type="slidenum">
              <a:rPr lang="ar-SA" smtClean="0"/>
              <a:pPr/>
              <a:t>25</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67E5DEAD-D030-4E47-ADF7-09AAF4AC1FD9}" type="slidenum">
              <a:rPr lang="en-US"/>
              <a:pPr>
                <a:defRPr/>
              </a:pPr>
              <a:t>3</a:t>
            </a:fld>
            <a:endParaRPr lang="en-US" dirty="0"/>
          </a:p>
        </p:txBody>
      </p:sp>
      <p:sp>
        <p:nvSpPr>
          <p:cNvPr id="7171" name="Content Placeholder 2"/>
          <p:cNvSpPr>
            <a:spLocks noGrp="1"/>
          </p:cNvSpPr>
          <p:nvPr>
            <p:ph idx="1"/>
          </p:nvPr>
        </p:nvSpPr>
        <p:spPr>
          <a:xfrm>
            <a:off x="360944" y="1600201"/>
            <a:ext cx="8229600" cy="2971799"/>
          </a:xfrm>
        </p:spPr>
        <p:txBody>
          <a:bodyPr/>
          <a:lstStyle/>
          <a:p>
            <a:pPr algn="just" eaLnBrk="1" hangingPunct="1"/>
            <a:r>
              <a:rPr lang="en-US" sz="2800" dirty="0" smtClean="0">
                <a:latin typeface="Times New Roman" pitchFamily="18" charset="0"/>
                <a:cs typeface="Times New Roman" pitchFamily="18" charset="0"/>
              </a:rPr>
              <a:t>real-time systems are defined as those systems in which the correctness of the system depends not only on the logical result of computation, but also on the time at which the results are produced.</a:t>
            </a:r>
          </a:p>
          <a:p>
            <a:pPr eaLnBrk="1" hangingPunct="1">
              <a:buFont typeface="Wingdings 2" pitchFamily="18" charset="2"/>
              <a:buNone/>
            </a:pPr>
            <a:endParaRPr lang="en-US" sz="600" dirty="0" smtClean="0">
              <a:latin typeface="Times New Roman" pitchFamily="18" charset="0"/>
              <a:cs typeface="Times New Roman" pitchFamily="18" charset="0"/>
            </a:endParaRPr>
          </a:p>
          <a:p>
            <a:pPr algn="just" eaLnBrk="1" hangingPunct="1"/>
            <a:r>
              <a:rPr lang="en-US" sz="2800" dirty="0" smtClean="0">
                <a:latin typeface="Times New Roman" pitchFamily="18" charset="0"/>
                <a:cs typeface="Times New Roman" pitchFamily="18" charset="0"/>
              </a:rPr>
              <a:t>A real-time system will usually have to meet many demands within a limited time.</a:t>
            </a:r>
          </a:p>
          <a:p>
            <a:pPr eaLnBrk="1" hangingPunct="1"/>
            <a:endParaRPr lang="en-US" sz="2800" dirty="0" smtClean="0">
              <a:latin typeface="Times New Roman" pitchFamily="18" charset="0"/>
              <a:cs typeface="Times New Roman" pitchFamily="18" charset="0"/>
            </a:endParaRPr>
          </a:p>
          <a:p>
            <a:pPr eaLnBrk="1" hangingPunct="1"/>
            <a:endParaRPr lang="en-US" sz="2800" dirty="0" smtClean="0">
              <a:latin typeface="Times New Roman" pitchFamily="18" charset="0"/>
              <a:cs typeface="Times New Roman" pitchFamily="18" charset="0"/>
            </a:endParaRPr>
          </a:p>
        </p:txBody>
      </p:sp>
      <p:sp>
        <p:nvSpPr>
          <p:cNvPr id="5"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b="1"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Real-Time Systems</a:t>
            </a:r>
            <a:endPar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97" y="4760496"/>
            <a:ext cx="75723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91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2"/>
          <p:cNvSpPr>
            <a:spLocks noGrp="1"/>
          </p:cNvSpPr>
          <p:nvPr>
            <p:ph type="sldNum" sz="quarter" idx="12"/>
          </p:nvPr>
        </p:nvSpPr>
        <p:spPr/>
        <p:txBody>
          <a:bodyPr/>
          <a:lstStyle/>
          <a:p>
            <a:pPr>
              <a:defRPr/>
            </a:pPr>
            <a:fld id="{110ED9AF-D8E9-40F1-8CF9-5B93D8BC1B9C}" type="slidenum">
              <a:rPr lang="en-US"/>
              <a:pPr>
                <a:defRPr/>
              </a:pPr>
              <a:t>4</a:t>
            </a:fld>
            <a:endParaRPr lang="en-US" dirty="0"/>
          </a:p>
        </p:txBody>
      </p:sp>
      <p:sp>
        <p:nvSpPr>
          <p:cNvPr id="2"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b="1"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Real-Time Systems</a:t>
            </a:r>
            <a:endPar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1029" name="Content Placeholder 2"/>
          <p:cNvSpPr>
            <a:spLocks noGrp="1"/>
          </p:cNvSpPr>
          <p:nvPr>
            <p:ph idx="1"/>
          </p:nvPr>
        </p:nvSpPr>
        <p:spPr>
          <a:xfrm>
            <a:off x="457200" y="1419728"/>
            <a:ext cx="8229600" cy="1676400"/>
          </a:xfrm>
        </p:spPr>
        <p:txBody>
          <a:bodyPr/>
          <a:lstStyle/>
          <a:p>
            <a:pPr eaLnBrk="1" hangingPunct="1"/>
            <a:r>
              <a:rPr lang="en-US" sz="2400" dirty="0" smtClean="0">
                <a:latin typeface="Times New Roman" pitchFamily="18" charset="0"/>
                <a:cs typeface="Times New Roman" pitchFamily="18" charset="0"/>
              </a:rPr>
              <a:t>a real-time system consists of a controlling system (computer) and a controlled system (environment). </a:t>
            </a:r>
          </a:p>
          <a:p>
            <a:pPr eaLnBrk="1" hangingPunct="1">
              <a:buFont typeface="Wingdings 2" pitchFamily="18" charset="2"/>
              <a:buNone/>
            </a:pPr>
            <a:endParaRPr lang="en-US" sz="8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The controlling system interacts with its environment based on information available about the environment.</a:t>
            </a:r>
          </a:p>
        </p:txBody>
      </p:sp>
      <p:graphicFrame>
        <p:nvGraphicFramePr>
          <p:cNvPr id="1026" name="Object 7"/>
          <p:cNvGraphicFramePr>
            <a:graphicFrameLocks noChangeAspect="1"/>
          </p:cNvGraphicFramePr>
          <p:nvPr>
            <p:extLst>
              <p:ext uri="{D42A27DB-BD31-4B8C-83A1-F6EECF244321}">
                <p14:modId xmlns:p14="http://schemas.microsoft.com/office/powerpoint/2010/main" val="3212041496"/>
              </p:ext>
            </p:extLst>
          </p:nvPr>
        </p:nvGraphicFramePr>
        <p:xfrm>
          <a:off x="1524000" y="3300664"/>
          <a:ext cx="6019800" cy="3362325"/>
        </p:xfrm>
        <a:graphic>
          <a:graphicData uri="http://schemas.openxmlformats.org/presentationml/2006/ole">
            <mc:AlternateContent xmlns:mc="http://schemas.openxmlformats.org/markup-compatibility/2006">
              <mc:Choice xmlns:v="urn:schemas-microsoft-com:vml" Requires="v">
                <p:oleObj spid="_x0000_s3107" name="Image" r:id="rId3" imgW="4095238" imgH="2371429" progId="Photoshop.Image.8">
                  <p:embed/>
                </p:oleObj>
              </mc:Choice>
              <mc:Fallback>
                <p:oleObj name="Image" r:id="rId3" imgW="4095238" imgH="2371429"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00664"/>
                        <a:ext cx="60198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8820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64"/>
            <a:ext cx="8229600" cy="1143000"/>
          </a:xfrm>
        </p:spPr>
        <p:txBody>
          <a:bodyPr>
            <a:normAutofit/>
          </a:bodyPr>
          <a:lstStyle/>
          <a:p>
            <a:r>
              <a:rPr lang="en-US" b="1" dirty="0" smtClean="0">
                <a:solidFill>
                  <a:schemeClr val="accent1">
                    <a:lumMod val="50000"/>
                  </a:schemeClr>
                </a:solidFill>
                <a:effectLst>
                  <a:outerShdw blurRad="38100" dist="38100" dir="2700000" algn="tl">
                    <a:srgbClr val="000000">
                      <a:alpha val="43137"/>
                    </a:srgbClr>
                  </a:outerShdw>
                </a:effectLst>
                <a:latin typeface="Book Antiqua" pitchFamily="18" charset="0"/>
              </a:rPr>
              <a:t>Some </a:t>
            </a:r>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Application Areas</a:t>
            </a:r>
          </a:p>
        </p:txBody>
      </p:sp>
      <p:sp>
        <p:nvSpPr>
          <p:cNvPr id="4" name="Slide Number Placeholder 3"/>
          <p:cNvSpPr>
            <a:spLocks noGrp="1"/>
          </p:cNvSpPr>
          <p:nvPr>
            <p:ph type="sldNum" sz="quarter" idx="12"/>
          </p:nvPr>
        </p:nvSpPr>
        <p:spPr/>
        <p:txBody>
          <a:bodyPr/>
          <a:lstStyle/>
          <a:p>
            <a:pPr>
              <a:defRPr/>
            </a:pPr>
            <a:fld id="{DE6B523F-49AA-4454-923A-85B5E9149FBF}" type="slidenum">
              <a:rPr lang="en-US" smtClean="0"/>
              <a:pPr>
                <a:defRPr/>
              </a:pPr>
              <a:t>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28" y="1295400"/>
            <a:ext cx="833377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60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Some Application Areas</a:t>
            </a:r>
          </a:p>
        </p:txBody>
      </p:sp>
      <p:sp>
        <p:nvSpPr>
          <p:cNvPr id="4" name="Slide Number Placeholder 3"/>
          <p:cNvSpPr>
            <a:spLocks noGrp="1"/>
          </p:cNvSpPr>
          <p:nvPr>
            <p:ph type="sldNum" sz="quarter" idx="12"/>
          </p:nvPr>
        </p:nvSpPr>
        <p:spPr/>
        <p:txBody>
          <a:bodyPr/>
          <a:lstStyle/>
          <a:p>
            <a:pPr>
              <a:defRPr/>
            </a:pPr>
            <a:fld id="{DE6B523F-49AA-4454-923A-85B5E9149FBF}" type="slidenum">
              <a:rPr lang="en-US" smtClean="0"/>
              <a:pPr>
                <a:defRPr/>
              </a:pPr>
              <a:t>6</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338011"/>
            <a:ext cx="7753350"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13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5EE332C6-B0DC-48EA-BF38-9DE6559A3408}" type="slidenum">
              <a:rPr lang="en-US"/>
              <a:pPr>
                <a:defRPr/>
              </a:pPr>
              <a:t>7</a:t>
            </a:fld>
            <a:endParaRPr lang="en-US" dirty="0"/>
          </a:p>
        </p:txBody>
      </p:sp>
      <p:sp>
        <p:nvSpPr>
          <p:cNvPr id="2" name="Title 1"/>
          <p:cNvSpPr>
            <a:spLocks noGrp="1"/>
          </p:cNvSpPr>
          <p:nvPr>
            <p:ph type="title"/>
          </p:nvPr>
        </p:nvSpPr>
        <p:spPr>
          <a:xfrm>
            <a:off x="457200" y="304800"/>
            <a:ext cx="8458200" cy="1143000"/>
          </a:xfrm>
        </p:spPr>
        <p:txBody>
          <a:bodyPr/>
          <a:lstStyle/>
          <a:p>
            <a:pPr eaLnBrk="1" fontAlgn="auto" hangingPunct="1">
              <a:spcAft>
                <a:spcPts val="0"/>
              </a:spcAft>
              <a:defRPr/>
            </a:pPr>
            <a:r>
              <a:rPr lang="en-US" b="1" dirty="0" smtClean="0">
                <a:solidFill>
                  <a:schemeClr val="accent1">
                    <a:lumMod val="50000"/>
                  </a:schemeClr>
                </a:solidFill>
                <a:effectLst>
                  <a:outerShdw blurRad="38100" dist="38100" dir="2700000" algn="tl">
                    <a:srgbClr val="000000">
                      <a:alpha val="43137"/>
                    </a:srgbClr>
                  </a:outerShdw>
                </a:effectLst>
                <a:latin typeface="Book Antiqua" pitchFamily="18" charset="0"/>
              </a:rPr>
              <a:t>Examples of Real-Time Systems</a:t>
            </a:r>
            <a:endParaRPr lang="en-US" b="1" dirty="0">
              <a:solidFill>
                <a:schemeClr val="accent1">
                  <a:lumMod val="50000"/>
                </a:schemeClr>
              </a:solidFill>
              <a:effectLst>
                <a:outerShdw blurRad="38100" dist="38100" dir="2700000" algn="tl">
                  <a:srgbClr val="000000">
                    <a:alpha val="43137"/>
                  </a:srgbClr>
                </a:outerShdw>
              </a:effectLst>
              <a:latin typeface="Book Antiqua" pitchFamily="18" charset="0"/>
            </a:endParaRPr>
          </a:p>
        </p:txBody>
      </p:sp>
      <p:sp>
        <p:nvSpPr>
          <p:cNvPr id="3" name="Content Placeholder 2"/>
          <p:cNvSpPr>
            <a:spLocks noGrp="1"/>
          </p:cNvSpPr>
          <p:nvPr>
            <p:ph idx="1"/>
          </p:nvPr>
        </p:nvSpPr>
        <p:spPr>
          <a:xfrm>
            <a:off x="457200" y="1447800"/>
            <a:ext cx="8229600" cy="5257800"/>
          </a:xfrm>
        </p:spPr>
        <p:txBody>
          <a:bodyPr>
            <a:noAutofit/>
          </a:bodyPr>
          <a:lstStyle/>
          <a:p>
            <a:pPr marL="548640" indent="-411480"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Real-time systems span a broad spectrum of complexity from very simple micro-controllers to highly sophisticated, complex and distributed systems.</a:t>
            </a:r>
          </a:p>
          <a:p>
            <a:pPr marL="308610" indent="-171450" eaLnBrk="1" fontAlgn="auto" hangingPunct="1">
              <a:spcAft>
                <a:spcPts val="0"/>
              </a:spcAft>
              <a:buFont typeface="Wingdings" pitchFamily="2" charset="2"/>
              <a:buChar char="Ø"/>
              <a:defRPr/>
            </a:pPr>
            <a:endParaRPr lang="en-US" sz="1200" dirty="0" smtClean="0">
              <a:latin typeface="Times New Roman" pitchFamily="18" charset="0"/>
              <a:cs typeface="Times New Roman" pitchFamily="18" charset="0"/>
            </a:endParaRPr>
          </a:p>
          <a:p>
            <a:pPr marL="548640" indent="-411480"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Some examples of real-time systems include :</a:t>
            </a:r>
          </a:p>
          <a:p>
            <a:pPr marL="928116" lvl="1" indent="-342900" eaLnBrk="1" fontAlgn="auto" hangingPunct="1">
              <a:spcAft>
                <a:spcPts val="0"/>
              </a:spcAft>
              <a:buClr>
                <a:schemeClr val="bg2"/>
              </a:buClr>
              <a:buFont typeface="Wingdings" pitchFamily="2" charset="2"/>
              <a:buChar char="Ø"/>
              <a:defRPr/>
            </a:pPr>
            <a:r>
              <a:rPr lang="en-US" sz="2000" dirty="0" smtClean="0">
                <a:latin typeface="Times New Roman" pitchFamily="18" charset="0"/>
                <a:cs typeface="Times New Roman" pitchFamily="18" charset="0"/>
              </a:rPr>
              <a:t>Process Control Systems, </a:t>
            </a:r>
          </a:p>
          <a:p>
            <a:pPr marL="928116" lvl="1" indent="-342900" eaLnBrk="1" fontAlgn="auto" hangingPunct="1">
              <a:spcAft>
                <a:spcPts val="0"/>
              </a:spcAft>
              <a:buClr>
                <a:schemeClr val="bg2"/>
              </a:buClr>
              <a:buFont typeface="Wingdings" pitchFamily="2" charset="2"/>
              <a:buChar char="Ø"/>
              <a:defRPr/>
            </a:pPr>
            <a:r>
              <a:rPr lang="en-US" sz="2000" dirty="0" smtClean="0">
                <a:latin typeface="Times New Roman" pitchFamily="18" charset="0"/>
                <a:cs typeface="Times New Roman" pitchFamily="18" charset="0"/>
              </a:rPr>
              <a:t>Flight Control Systems, </a:t>
            </a:r>
          </a:p>
          <a:p>
            <a:pPr marL="928116" lvl="1" indent="-342900" eaLnBrk="1" fontAlgn="auto" hangingPunct="1">
              <a:spcAft>
                <a:spcPts val="0"/>
              </a:spcAft>
              <a:buClr>
                <a:schemeClr val="bg2"/>
              </a:buClr>
              <a:buFont typeface="Wingdings" pitchFamily="2" charset="2"/>
              <a:buChar char="Ø"/>
              <a:defRPr/>
            </a:pPr>
            <a:r>
              <a:rPr lang="en-US" sz="2000" dirty="0" smtClean="0">
                <a:latin typeface="Times New Roman" pitchFamily="18" charset="0"/>
                <a:cs typeface="Times New Roman" pitchFamily="18" charset="0"/>
              </a:rPr>
              <a:t>Flexible Manufacturing Applications,</a:t>
            </a:r>
          </a:p>
          <a:p>
            <a:pPr marL="928116" lvl="1" indent="-342900" eaLnBrk="1" fontAlgn="auto" hangingPunct="1">
              <a:spcAft>
                <a:spcPts val="0"/>
              </a:spcAft>
              <a:buClr>
                <a:schemeClr val="bg2"/>
              </a:buClr>
              <a:buFont typeface="Wingdings" pitchFamily="2" charset="2"/>
              <a:buChar char="Ø"/>
              <a:defRPr/>
            </a:pPr>
            <a:r>
              <a:rPr lang="en-US" sz="2000" dirty="0" smtClean="0">
                <a:latin typeface="Times New Roman" pitchFamily="18" charset="0"/>
                <a:cs typeface="Times New Roman" pitchFamily="18" charset="0"/>
              </a:rPr>
              <a:t>Robotics, </a:t>
            </a:r>
          </a:p>
          <a:p>
            <a:pPr marL="928116" lvl="1" indent="-342900" eaLnBrk="1" fontAlgn="auto" hangingPunct="1">
              <a:spcAft>
                <a:spcPts val="0"/>
              </a:spcAft>
              <a:buClr>
                <a:schemeClr val="bg2"/>
              </a:buClr>
              <a:buFont typeface="Wingdings" pitchFamily="2" charset="2"/>
              <a:buChar char="Ø"/>
              <a:defRPr/>
            </a:pPr>
            <a:r>
              <a:rPr lang="en-US" sz="2000" dirty="0" smtClean="0">
                <a:latin typeface="Times New Roman" pitchFamily="18" charset="0"/>
                <a:cs typeface="Times New Roman" pitchFamily="18" charset="0"/>
              </a:rPr>
              <a:t>Intelligent Highway Systems, </a:t>
            </a:r>
          </a:p>
          <a:p>
            <a:pPr marL="928116" lvl="1" indent="-342900" eaLnBrk="1" fontAlgn="auto" hangingPunct="1">
              <a:spcAft>
                <a:spcPts val="0"/>
              </a:spcAft>
              <a:buClr>
                <a:schemeClr val="bg2"/>
              </a:buClr>
              <a:buFont typeface="Wingdings" pitchFamily="2" charset="2"/>
              <a:buChar char="Ø"/>
              <a:defRPr/>
            </a:pPr>
            <a:r>
              <a:rPr lang="en-US" sz="2000" dirty="0" smtClean="0">
                <a:latin typeface="Times New Roman" pitchFamily="18" charset="0"/>
                <a:cs typeface="Times New Roman" pitchFamily="18" charset="0"/>
              </a:rPr>
              <a:t>High Speed Systems</a:t>
            </a:r>
          </a:p>
          <a:p>
            <a:pPr marL="928116" lvl="1" indent="-342900" eaLnBrk="1" fontAlgn="auto" hangingPunct="1">
              <a:spcAft>
                <a:spcPts val="0"/>
              </a:spcAft>
              <a:buClr>
                <a:schemeClr val="bg2"/>
              </a:buClr>
              <a:buFont typeface="Wingdings" pitchFamily="2" charset="2"/>
              <a:buChar char="Ø"/>
              <a:defRPr/>
            </a:pPr>
            <a:r>
              <a:rPr lang="en-US" sz="2000" dirty="0" smtClean="0">
                <a:latin typeface="Times New Roman" pitchFamily="18" charset="0"/>
                <a:cs typeface="Times New Roman" pitchFamily="18" charset="0"/>
              </a:rPr>
              <a:t>Multimedia Communication Systems</a:t>
            </a:r>
          </a:p>
          <a:p>
            <a:pPr marL="928116" lvl="1" indent="-342900" eaLnBrk="1" fontAlgn="auto" hangingPunct="1">
              <a:spcAft>
                <a:spcPts val="0"/>
              </a:spcAft>
              <a:buClr>
                <a:schemeClr val="bg2"/>
              </a:buClr>
              <a:buFont typeface="Wingdings" pitchFamily="2" charset="2"/>
              <a:buChar char="Ø"/>
              <a:defRPr/>
            </a:pPr>
            <a:r>
              <a:rPr lang="en-US" sz="2000" dirty="0" smtClean="0">
                <a:latin typeface="Times New Roman" pitchFamily="18" charset="0"/>
                <a:cs typeface="Times New Roman" pitchFamily="18" charset="0"/>
              </a:rPr>
              <a:t>Railway Switching Systems</a:t>
            </a:r>
          </a:p>
          <a:p>
            <a:pPr marL="928116" lvl="1" indent="-342900" eaLnBrk="1" fontAlgn="auto" hangingPunct="1">
              <a:spcAft>
                <a:spcPts val="0"/>
              </a:spcAft>
              <a:buClr>
                <a:schemeClr val="bg2"/>
              </a:buClr>
              <a:buFont typeface="Wingdings" pitchFamily="2" charset="2"/>
              <a:buChar char="Ø"/>
              <a:defRPr/>
            </a:pPr>
            <a:r>
              <a:rPr lang="en-US" sz="2000" dirty="0" smtClean="0">
                <a:latin typeface="Times New Roman" pitchFamily="18" charset="0"/>
                <a:cs typeface="Times New Roman" pitchFamily="18" charset="0"/>
              </a:rPr>
              <a:t>Telecommunications Systems</a:t>
            </a:r>
          </a:p>
        </p:txBody>
      </p:sp>
    </p:spTree>
    <p:extLst>
      <p:ext uri="{BB962C8B-B14F-4D97-AF65-F5344CB8AC3E}">
        <p14:creationId xmlns:p14="http://schemas.microsoft.com/office/powerpoint/2010/main" val="208320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Properties of a Real-time System</a:t>
            </a:r>
          </a:p>
        </p:txBody>
      </p:sp>
      <p:sp>
        <p:nvSpPr>
          <p:cNvPr id="3" name="Content Placeholder 2"/>
          <p:cNvSpPr>
            <a:spLocks noGrp="1"/>
          </p:cNvSpPr>
          <p:nvPr>
            <p:ph idx="1"/>
          </p:nvPr>
        </p:nvSpPr>
        <p:spPr>
          <a:xfrm>
            <a:off x="609600" y="1331496"/>
            <a:ext cx="8229600" cy="5410200"/>
          </a:xfrm>
        </p:spPr>
        <p:txBody>
          <a:bodyPr/>
          <a:lstStyle/>
          <a:p>
            <a:pPr>
              <a:buFont typeface="Wingdings" pitchFamily="2" charset="2"/>
              <a:buChar char="Ø"/>
            </a:pPr>
            <a:r>
              <a:rPr lang="en-US" sz="2400" dirty="0" smtClean="0">
                <a:solidFill>
                  <a:schemeClr val="accent1">
                    <a:lumMod val="50000"/>
                  </a:schemeClr>
                </a:solidFill>
                <a:latin typeface="Times New Roman" pitchFamily="18" charset="0"/>
                <a:cs typeface="Times New Roman" pitchFamily="18" charset="0"/>
              </a:rPr>
              <a:t>Logical Correctness</a:t>
            </a:r>
          </a:p>
          <a:p>
            <a:pPr>
              <a:buFont typeface="Wingdings" pitchFamily="2" charset="2"/>
              <a:buChar char="Ø"/>
            </a:pPr>
            <a:r>
              <a:rPr lang="en-US" sz="2400" dirty="0" smtClean="0">
                <a:solidFill>
                  <a:schemeClr val="accent1">
                    <a:lumMod val="50000"/>
                  </a:schemeClr>
                </a:solidFill>
                <a:latin typeface="Times New Roman" pitchFamily="18" charset="0"/>
                <a:cs typeface="Times New Roman" pitchFamily="18" charset="0"/>
              </a:rPr>
              <a:t>Strict </a:t>
            </a:r>
            <a:r>
              <a:rPr lang="en-US" sz="2400" dirty="0">
                <a:solidFill>
                  <a:schemeClr val="accent1">
                    <a:lumMod val="50000"/>
                  </a:schemeClr>
                </a:solidFill>
                <a:latin typeface="Times New Roman" pitchFamily="18" charset="0"/>
                <a:cs typeface="Times New Roman" pitchFamily="18" charset="0"/>
              </a:rPr>
              <a:t>timing </a:t>
            </a:r>
            <a:r>
              <a:rPr lang="en-US" sz="2400" dirty="0" smtClean="0">
                <a:solidFill>
                  <a:schemeClr val="accent1">
                    <a:lumMod val="50000"/>
                  </a:schemeClr>
                </a:solidFill>
                <a:latin typeface="Times New Roman" pitchFamily="18" charset="0"/>
                <a:cs typeface="Times New Roman" pitchFamily="18" charset="0"/>
              </a:rPr>
              <a:t>constraints </a:t>
            </a:r>
            <a:r>
              <a:rPr lang="en-US" sz="2400" dirty="0" smtClean="0">
                <a:latin typeface="Times New Roman" pitchFamily="18" charset="0"/>
                <a:cs typeface="Times New Roman" pitchFamily="18" charset="0"/>
              </a:rPr>
              <a:t>(Timing Correctness)</a:t>
            </a:r>
            <a:endParaRPr lang="en-US" sz="2400" dirty="0">
              <a:latin typeface="Times New Roman" pitchFamily="18" charset="0"/>
              <a:cs typeface="Times New Roman" pitchFamily="18" charset="0"/>
            </a:endParaRPr>
          </a:p>
          <a:p>
            <a:pPr lvl="1">
              <a:buFont typeface="Wingdings" pitchFamily="2" charset="2"/>
              <a:buChar char="Ø"/>
            </a:pPr>
            <a:r>
              <a:rPr lang="en-US" sz="2000" dirty="0" smtClean="0">
                <a:latin typeface="Times New Roman" pitchFamily="18" charset="0"/>
                <a:cs typeface="Times New Roman" pitchFamily="18" charset="0"/>
              </a:rPr>
              <a:t>Responsiveness </a:t>
            </a:r>
            <a:r>
              <a:rPr lang="en-US" sz="2000" dirty="0">
                <a:latin typeface="Times New Roman" pitchFamily="18" charset="0"/>
                <a:cs typeface="Times New Roman" pitchFamily="18" charset="0"/>
              </a:rPr>
              <a:t>(deadlines), periodicity (sampling rate)</a:t>
            </a:r>
          </a:p>
          <a:p>
            <a:pPr lvl="1">
              <a:buFont typeface="Wingdings" pitchFamily="2" charset="2"/>
              <a:buChar char="Ø"/>
            </a:pPr>
            <a:r>
              <a:rPr lang="en-US" sz="2000" dirty="0" smtClean="0">
                <a:latin typeface="Times New Roman" pitchFamily="18" charset="0"/>
                <a:cs typeface="Times New Roman" pitchFamily="18" charset="0"/>
              </a:rPr>
              <a:t>Constraints </a:t>
            </a:r>
            <a:r>
              <a:rPr lang="en-US" sz="2000" dirty="0">
                <a:latin typeface="Times New Roman" pitchFamily="18" charset="0"/>
                <a:cs typeface="Times New Roman" pitchFamily="18" charset="0"/>
              </a:rPr>
              <a:t>should be </a:t>
            </a:r>
            <a:r>
              <a:rPr lang="en-US" sz="2000" dirty="0" smtClean="0">
                <a:latin typeface="Times New Roman" pitchFamily="18" charset="0"/>
                <a:cs typeface="Times New Roman" pitchFamily="18" charset="0"/>
              </a:rPr>
              <a:t>verified</a:t>
            </a:r>
          </a:p>
          <a:p>
            <a:pPr>
              <a:buFont typeface="Wingdings" pitchFamily="2" charset="2"/>
              <a:buChar char="Ø"/>
            </a:pPr>
            <a:endParaRPr lang="en-US" sz="800" dirty="0">
              <a:latin typeface="Times New Roman" pitchFamily="18" charset="0"/>
              <a:cs typeface="Times New Roman" pitchFamily="18" charset="0"/>
            </a:endParaRPr>
          </a:p>
          <a:p>
            <a:pPr>
              <a:buFont typeface="Wingdings" pitchFamily="2" charset="2"/>
              <a:buChar char="Ø"/>
            </a:pPr>
            <a:r>
              <a:rPr lang="en-US" sz="2400" dirty="0" smtClean="0">
                <a:solidFill>
                  <a:schemeClr val="accent1">
                    <a:lumMod val="50000"/>
                  </a:schemeClr>
                </a:solidFill>
                <a:latin typeface="Times New Roman" pitchFamily="18" charset="0"/>
                <a:cs typeface="Times New Roman" pitchFamily="18" charset="0"/>
              </a:rPr>
              <a:t>Application-specific </a:t>
            </a:r>
            <a:r>
              <a:rPr lang="en-US" sz="2400" dirty="0">
                <a:solidFill>
                  <a:schemeClr val="accent1">
                    <a:lumMod val="50000"/>
                  </a:schemeClr>
                </a:solidFill>
                <a:latin typeface="Times New Roman" pitchFamily="18" charset="0"/>
                <a:cs typeface="Times New Roman" pitchFamily="18" charset="0"/>
              </a:rPr>
              <a:t>design</a:t>
            </a:r>
          </a:p>
          <a:p>
            <a:pPr lvl="1">
              <a:buFont typeface="Wingdings" pitchFamily="2" charset="2"/>
              <a:buChar char="Ø"/>
            </a:pPr>
            <a:r>
              <a:rPr lang="en-US" sz="2000" dirty="0" smtClean="0">
                <a:latin typeface="Times New Roman" pitchFamily="18" charset="0"/>
                <a:cs typeface="Times New Roman" pitchFamily="18" charset="0"/>
              </a:rPr>
              <a:t>Embedded </a:t>
            </a:r>
            <a:r>
              <a:rPr lang="en-US" sz="2000" dirty="0">
                <a:latin typeface="Times New Roman" pitchFamily="18" charset="0"/>
                <a:cs typeface="Times New Roman" pitchFamily="18" charset="0"/>
              </a:rPr>
              <a:t>systems</a:t>
            </a:r>
          </a:p>
          <a:p>
            <a:pPr lvl="1">
              <a:buFont typeface="Wingdings" pitchFamily="2" charset="2"/>
              <a:buChar char="Ø"/>
            </a:pPr>
            <a:r>
              <a:rPr lang="en-US" sz="2000" dirty="0" smtClean="0">
                <a:latin typeface="Times New Roman" pitchFamily="18" charset="0"/>
                <a:cs typeface="Times New Roman" pitchFamily="18" charset="0"/>
              </a:rPr>
              <a:t>Carefully </a:t>
            </a:r>
            <a:r>
              <a:rPr lang="en-US" sz="2000" dirty="0">
                <a:latin typeface="Times New Roman" pitchFamily="18" charset="0"/>
                <a:cs typeface="Times New Roman" pitchFamily="18" charset="0"/>
              </a:rPr>
              <a:t>specified system properties</a:t>
            </a:r>
          </a:p>
          <a:p>
            <a:pPr lvl="1">
              <a:buFont typeface="Wingdings" pitchFamily="2" charset="2"/>
              <a:buChar char="Ø"/>
            </a:pPr>
            <a:r>
              <a:rPr lang="en-US" sz="2000" dirty="0" smtClean="0">
                <a:latin typeface="Times New Roman" pitchFamily="18" charset="0"/>
                <a:cs typeface="Times New Roman" pitchFamily="18" charset="0"/>
              </a:rPr>
              <a:t>Well-known </a:t>
            </a:r>
            <a:r>
              <a:rPr lang="en-US" sz="2000" dirty="0">
                <a:latin typeface="Times New Roman" pitchFamily="18" charset="0"/>
                <a:cs typeface="Times New Roman" pitchFamily="18" charset="0"/>
              </a:rPr>
              <a:t>operating </a:t>
            </a:r>
            <a:r>
              <a:rPr lang="en-US" sz="2000" dirty="0" smtClean="0">
                <a:latin typeface="Times New Roman" pitchFamily="18" charset="0"/>
                <a:cs typeface="Times New Roman" pitchFamily="18" charset="0"/>
              </a:rPr>
              <a:t>environment</a:t>
            </a:r>
          </a:p>
          <a:p>
            <a:pPr>
              <a:buFont typeface="Wingdings" pitchFamily="2" charset="2"/>
              <a:buChar char="Ø"/>
            </a:pPr>
            <a:endParaRPr lang="en-US" sz="900" dirty="0">
              <a:latin typeface="Times New Roman" pitchFamily="18" charset="0"/>
              <a:cs typeface="Times New Roman" pitchFamily="18" charset="0"/>
            </a:endParaRPr>
          </a:p>
          <a:p>
            <a:pPr>
              <a:buFont typeface="Wingdings" pitchFamily="2" charset="2"/>
              <a:buChar char="Ø"/>
            </a:pPr>
            <a:r>
              <a:rPr lang="en-US" sz="2400" dirty="0" smtClean="0">
                <a:solidFill>
                  <a:schemeClr val="accent1">
                    <a:lumMod val="50000"/>
                  </a:schemeClr>
                </a:solidFill>
                <a:latin typeface="Times New Roman" pitchFamily="18" charset="0"/>
                <a:cs typeface="Times New Roman" pitchFamily="18" charset="0"/>
              </a:rPr>
              <a:t>High </a:t>
            </a:r>
            <a:r>
              <a:rPr lang="en-US" sz="2400" dirty="0">
                <a:solidFill>
                  <a:schemeClr val="accent1">
                    <a:lumMod val="50000"/>
                  </a:schemeClr>
                </a:solidFill>
                <a:latin typeface="Times New Roman" pitchFamily="18" charset="0"/>
                <a:cs typeface="Times New Roman" pitchFamily="18" charset="0"/>
              </a:rPr>
              <a:t>reliability</a:t>
            </a:r>
          </a:p>
          <a:p>
            <a:pPr lvl="1">
              <a:buFont typeface="Wingdings" pitchFamily="2" charset="2"/>
              <a:buChar char="Ø"/>
            </a:pPr>
            <a:r>
              <a:rPr lang="en-US" sz="2000" dirty="0" smtClean="0">
                <a:latin typeface="Times New Roman" pitchFamily="18" charset="0"/>
                <a:cs typeface="Times New Roman" pitchFamily="18" charset="0"/>
              </a:rPr>
              <a:t>Thoroughly-tested components</a:t>
            </a:r>
          </a:p>
          <a:p>
            <a:pPr>
              <a:buFont typeface="Wingdings" pitchFamily="2" charset="2"/>
              <a:buChar char="Ø"/>
            </a:pPr>
            <a:endParaRPr lang="en-US" sz="900" dirty="0">
              <a:latin typeface="Times New Roman" pitchFamily="18" charset="0"/>
              <a:cs typeface="Times New Roman" pitchFamily="18" charset="0"/>
            </a:endParaRPr>
          </a:p>
          <a:p>
            <a:pPr>
              <a:buFont typeface="Wingdings" pitchFamily="2" charset="2"/>
              <a:buChar char="Ø"/>
            </a:pPr>
            <a:r>
              <a:rPr lang="en-US" sz="2400" dirty="0" smtClean="0">
                <a:solidFill>
                  <a:schemeClr val="accent1">
                    <a:lumMod val="50000"/>
                  </a:schemeClr>
                </a:solidFill>
                <a:latin typeface="Times New Roman" pitchFamily="18" charset="0"/>
                <a:cs typeface="Times New Roman" pitchFamily="18" charset="0"/>
              </a:rPr>
              <a:t>High </a:t>
            </a:r>
            <a:r>
              <a:rPr lang="en-US" sz="2400" dirty="0">
                <a:solidFill>
                  <a:schemeClr val="accent1">
                    <a:lumMod val="50000"/>
                  </a:schemeClr>
                </a:solidFill>
                <a:latin typeface="Times New Roman" pitchFamily="18" charset="0"/>
                <a:cs typeface="Times New Roman" pitchFamily="18" charset="0"/>
              </a:rPr>
              <a:t>cost of failure</a:t>
            </a:r>
          </a:p>
          <a:p>
            <a:pPr>
              <a:buFont typeface="Wingdings" pitchFamily="2" charset="2"/>
              <a:buChar char="Ø"/>
            </a:pPr>
            <a:r>
              <a:rPr lang="en-US" sz="2400" dirty="0" smtClean="0">
                <a:solidFill>
                  <a:schemeClr val="accent1">
                    <a:lumMod val="50000"/>
                  </a:schemeClr>
                </a:solidFill>
                <a:latin typeface="Times New Roman" pitchFamily="18" charset="0"/>
                <a:cs typeface="Times New Roman" pitchFamily="18" charset="0"/>
              </a:rPr>
              <a:t>Predictable </a:t>
            </a:r>
            <a:r>
              <a:rPr lang="en-US" sz="2400" dirty="0">
                <a:solidFill>
                  <a:schemeClr val="accent1">
                    <a:lumMod val="50000"/>
                  </a:schemeClr>
                </a:solidFill>
                <a:latin typeface="Times New Roman" pitchFamily="18" charset="0"/>
                <a:cs typeface="Times New Roman" pitchFamily="18" charset="0"/>
              </a:rPr>
              <a:t>behavior</a:t>
            </a:r>
          </a:p>
        </p:txBody>
      </p:sp>
      <p:sp>
        <p:nvSpPr>
          <p:cNvPr id="4" name="Slide Number Placeholder 3"/>
          <p:cNvSpPr>
            <a:spLocks noGrp="1"/>
          </p:cNvSpPr>
          <p:nvPr>
            <p:ph type="sldNum" sz="quarter" idx="12"/>
          </p:nvPr>
        </p:nvSpPr>
        <p:spPr/>
        <p:txBody>
          <a:bodyPr/>
          <a:lstStyle/>
          <a:p>
            <a:pPr>
              <a:defRPr/>
            </a:pPr>
            <a:fld id="{DE6B523F-49AA-4454-923A-85B5E9149FBF}" type="slidenum">
              <a:rPr lang="en-US" smtClean="0"/>
              <a:pPr>
                <a:defRPr/>
              </a:pPr>
              <a:t>8</a:t>
            </a:fld>
            <a:endParaRPr lang="en-US" dirty="0"/>
          </a:p>
        </p:txBody>
      </p:sp>
    </p:spTree>
    <p:extLst>
      <p:ext uri="{BB962C8B-B14F-4D97-AF65-F5344CB8AC3E}">
        <p14:creationId xmlns:p14="http://schemas.microsoft.com/office/powerpoint/2010/main" val="392678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F9DA73CB-F7F9-4958-A4C1-CC73FB38B688}" type="slidenum">
              <a:rPr lang="en-US"/>
              <a:pPr>
                <a:defRPr/>
              </a:pPr>
              <a:t>9</a:t>
            </a:fld>
            <a:endParaRPr lang="en-US" dirty="0"/>
          </a:p>
        </p:txBody>
      </p:sp>
      <p:sp>
        <p:nvSpPr>
          <p:cNvPr id="2"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b="1"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Time Properties</a:t>
            </a:r>
            <a:endPar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3" name="Content Placeholder 2"/>
          <p:cNvSpPr>
            <a:spLocks noGrp="1"/>
          </p:cNvSpPr>
          <p:nvPr>
            <p:ph idx="1"/>
          </p:nvPr>
        </p:nvSpPr>
        <p:spPr>
          <a:xfrm>
            <a:off x="457200" y="1419728"/>
            <a:ext cx="8229600" cy="5410200"/>
          </a:xfrm>
        </p:spPr>
        <p:txBody>
          <a:bodyPr>
            <a:noAutofit/>
          </a:bodyPr>
          <a:lstStyle/>
          <a:p>
            <a:pPr marL="548640" indent="-411480" eaLnBrk="1" fontAlgn="auto" hangingPunct="1">
              <a:spcAft>
                <a:spcPts val="0"/>
              </a:spcAft>
              <a:buFont typeface="Wingdings" pitchFamily="2" charset="2"/>
              <a:buChar char="Ø"/>
              <a:defRPr/>
            </a:pPr>
            <a:r>
              <a:rPr lang="en-US" sz="2000" b="1" dirty="0" smtClean="0">
                <a:solidFill>
                  <a:schemeClr val="accent1">
                    <a:lumMod val="50000"/>
                  </a:schemeClr>
                </a:solidFill>
                <a:latin typeface="Times New Roman" pitchFamily="18" charset="0"/>
                <a:cs typeface="Times New Roman" pitchFamily="18" charset="0"/>
              </a:rPr>
              <a:t>Release time (or ready time):</a:t>
            </a:r>
            <a:r>
              <a:rPr lang="en-US" sz="2000" dirty="0" smtClean="0">
                <a:solidFill>
                  <a:schemeClr val="accent1">
                    <a:lumMod val="50000"/>
                  </a:schemeClr>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Time at which the task is ready for processing.</a:t>
            </a:r>
          </a:p>
          <a:p>
            <a:pPr marL="548640" indent="-411480" eaLnBrk="1" fontAlgn="auto" hangingPunct="1">
              <a:spcAft>
                <a:spcPts val="0"/>
              </a:spcAft>
              <a:buFont typeface="Wingdings" pitchFamily="2" charset="2"/>
              <a:buChar char="Ø"/>
              <a:defRPr/>
            </a:pPr>
            <a:endParaRPr lang="en-US" sz="900" dirty="0" smtClean="0">
              <a:latin typeface="Times New Roman" pitchFamily="18" charset="0"/>
              <a:cs typeface="Times New Roman" pitchFamily="18" charset="0"/>
            </a:endParaRPr>
          </a:p>
          <a:p>
            <a:pPr marL="548640" indent="-411480" eaLnBrk="1" fontAlgn="auto" hangingPunct="1">
              <a:spcAft>
                <a:spcPts val="0"/>
              </a:spcAft>
              <a:buFont typeface="Wingdings" pitchFamily="2" charset="2"/>
              <a:buChar char="Ø"/>
              <a:defRPr/>
            </a:pPr>
            <a:r>
              <a:rPr lang="en-US" sz="2000" b="1" dirty="0" smtClean="0">
                <a:solidFill>
                  <a:schemeClr val="accent1">
                    <a:lumMod val="50000"/>
                  </a:schemeClr>
                </a:solidFill>
                <a:latin typeface="Times New Roman" pitchFamily="18" charset="0"/>
                <a:cs typeface="Times New Roman" pitchFamily="18" charset="0"/>
              </a:rPr>
              <a:t>Deadline: </a:t>
            </a:r>
            <a:r>
              <a:rPr lang="en-US" sz="2000" dirty="0" smtClean="0">
                <a:latin typeface="Times New Roman" pitchFamily="18" charset="0"/>
                <a:cs typeface="Times New Roman" pitchFamily="18" charset="0"/>
              </a:rPr>
              <a:t>Time by which execution of the task should be completed, after the task is released.</a:t>
            </a:r>
          </a:p>
          <a:p>
            <a:pPr marL="548640" indent="-411480" eaLnBrk="1" fontAlgn="auto" hangingPunct="1">
              <a:spcAft>
                <a:spcPts val="0"/>
              </a:spcAft>
              <a:buFont typeface="Wingdings" pitchFamily="2" charset="2"/>
              <a:buChar char="Ø"/>
              <a:defRPr/>
            </a:pPr>
            <a:endParaRPr lang="en-US" sz="900" dirty="0" smtClean="0">
              <a:latin typeface="Times New Roman" pitchFamily="18" charset="0"/>
              <a:cs typeface="Times New Roman" pitchFamily="18" charset="0"/>
            </a:endParaRPr>
          </a:p>
          <a:p>
            <a:pPr marL="548640" indent="-411480" eaLnBrk="1" fontAlgn="auto" hangingPunct="1">
              <a:spcAft>
                <a:spcPts val="0"/>
              </a:spcAft>
              <a:buFont typeface="Wingdings" pitchFamily="2" charset="2"/>
              <a:buChar char="Ø"/>
              <a:defRPr/>
            </a:pPr>
            <a:r>
              <a:rPr lang="en-US" sz="2000" b="1" dirty="0" smtClean="0">
                <a:solidFill>
                  <a:schemeClr val="accent1">
                    <a:lumMod val="50000"/>
                  </a:schemeClr>
                </a:solidFill>
                <a:latin typeface="Times New Roman" pitchFamily="18" charset="0"/>
                <a:cs typeface="Times New Roman" pitchFamily="18" charset="0"/>
              </a:rPr>
              <a:t>Minimum delay:</a:t>
            </a:r>
            <a:r>
              <a:rPr lang="en-US" sz="2000" b="1" dirty="0" smtClean="0">
                <a:solidFill>
                  <a:srgbClr val="FFFF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Minimum amount of time that must elapse before the execution of the task is started, after the task is released.</a:t>
            </a:r>
          </a:p>
          <a:p>
            <a:pPr marL="548640" indent="-411480" eaLnBrk="1" fontAlgn="auto" hangingPunct="1">
              <a:spcAft>
                <a:spcPts val="0"/>
              </a:spcAft>
              <a:buFont typeface="Wingdings" pitchFamily="2" charset="2"/>
              <a:buChar char="Ø"/>
              <a:defRPr/>
            </a:pPr>
            <a:endParaRPr lang="en-US" sz="900" dirty="0" smtClean="0">
              <a:latin typeface="Times New Roman" pitchFamily="18" charset="0"/>
              <a:cs typeface="Times New Roman" pitchFamily="18" charset="0"/>
            </a:endParaRPr>
          </a:p>
          <a:p>
            <a:pPr marL="548640" indent="-411480" eaLnBrk="1" fontAlgn="auto" hangingPunct="1">
              <a:spcAft>
                <a:spcPts val="0"/>
              </a:spcAft>
              <a:buFont typeface="Wingdings" pitchFamily="2" charset="2"/>
              <a:buChar char="Ø"/>
              <a:defRPr/>
            </a:pPr>
            <a:r>
              <a:rPr lang="en-US" sz="2000" b="1" dirty="0" smtClean="0">
                <a:solidFill>
                  <a:schemeClr val="accent1">
                    <a:lumMod val="50000"/>
                  </a:schemeClr>
                </a:solidFill>
                <a:latin typeface="Times New Roman" pitchFamily="18" charset="0"/>
                <a:cs typeface="Times New Roman" pitchFamily="18" charset="0"/>
              </a:rPr>
              <a:t>Maximum delay: </a:t>
            </a:r>
            <a:r>
              <a:rPr lang="en-US" sz="2000" dirty="0" smtClean="0">
                <a:latin typeface="Times New Roman" pitchFamily="18" charset="0"/>
                <a:cs typeface="Times New Roman" pitchFamily="18" charset="0"/>
              </a:rPr>
              <a:t>Maximum permitted amount of time that elapses before the execution of the task is started, after the task is released.</a:t>
            </a:r>
          </a:p>
          <a:p>
            <a:pPr marL="548640" indent="-411480" eaLnBrk="1" fontAlgn="auto" hangingPunct="1">
              <a:spcAft>
                <a:spcPts val="0"/>
              </a:spcAft>
              <a:buFont typeface="Wingdings" pitchFamily="2" charset="2"/>
              <a:buChar char="Ø"/>
              <a:defRPr/>
            </a:pPr>
            <a:endParaRPr lang="en-US" sz="900" dirty="0" smtClean="0">
              <a:latin typeface="Times New Roman" pitchFamily="18" charset="0"/>
              <a:cs typeface="Times New Roman" pitchFamily="18" charset="0"/>
            </a:endParaRPr>
          </a:p>
          <a:p>
            <a:pPr marL="548640" indent="-411480" eaLnBrk="1" fontAlgn="auto" hangingPunct="1">
              <a:spcAft>
                <a:spcPts val="0"/>
              </a:spcAft>
              <a:buFont typeface="Wingdings" pitchFamily="2" charset="2"/>
              <a:buChar char="Ø"/>
              <a:defRPr/>
            </a:pPr>
            <a:r>
              <a:rPr lang="en-US" sz="2000" b="1" dirty="0" smtClean="0">
                <a:solidFill>
                  <a:schemeClr val="accent1">
                    <a:lumMod val="50000"/>
                  </a:schemeClr>
                </a:solidFill>
                <a:latin typeface="Times New Roman" pitchFamily="18" charset="0"/>
                <a:cs typeface="Times New Roman" pitchFamily="18" charset="0"/>
              </a:rPr>
              <a:t>Worst case execution time:</a:t>
            </a:r>
            <a:r>
              <a:rPr lang="en-US" sz="2000" b="1" dirty="0" smtClean="0">
                <a:solidFill>
                  <a:srgbClr val="FFFF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Maximum time taken to complete the task.</a:t>
            </a:r>
          </a:p>
          <a:p>
            <a:pPr marL="548640" indent="-411480" eaLnBrk="1" fontAlgn="auto" hangingPunct="1">
              <a:spcAft>
                <a:spcPts val="0"/>
              </a:spcAft>
              <a:buFont typeface="Wingdings" pitchFamily="2" charset="2"/>
              <a:buChar char="Ø"/>
              <a:defRPr/>
            </a:pPr>
            <a:endParaRPr lang="en-US" sz="900" dirty="0" smtClean="0">
              <a:latin typeface="Times New Roman" pitchFamily="18" charset="0"/>
              <a:cs typeface="Times New Roman" pitchFamily="18" charset="0"/>
            </a:endParaRPr>
          </a:p>
          <a:p>
            <a:pPr marL="548640" indent="-411480" eaLnBrk="1" fontAlgn="auto" hangingPunct="1">
              <a:spcAft>
                <a:spcPts val="0"/>
              </a:spcAft>
              <a:buFont typeface="Wingdings" pitchFamily="2" charset="2"/>
              <a:buChar char="Ø"/>
              <a:defRPr/>
            </a:pPr>
            <a:r>
              <a:rPr lang="en-US" sz="2000" b="1" dirty="0" smtClean="0">
                <a:solidFill>
                  <a:schemeClr val="accent1">
                    <a:lumMod val="50000"/>
                  </a:schemeClr>
                </a:solidFill>
                <a:latin typeface="Times New Roman" pitchFamily="18" charset="0"/>
                <a:cs typeface="Times New Roman" pitchFamily="18" charset="0"/>
              </a:rPr>
              <a:t>Run time: </a:t>
            </a:r>
            <a:r>
              <a:rPr lang="en-US" sz="2000" dirty="0" smtClean="0">
                <a:latin typeface="Times New Roman" pitchFamily="18" charset="0"/>
                <a:cs typeface="Times New Roman" pitchFamily="18" charset="0"/>
              </a:rPr>
              <a:t>Time taken without interruption to complete the task, after the task is released.</a:t>
            </a:r>
          </a:p>
          <a:p>
            <a:pPr marL="548640" indent="-411480" eaLnBrk="1" fontAlgn="auto" hangingPunct="1">
              <a:spcAft>
                <a:spcPts val="0"/>
              </a:spcAft>
              <a:buFont typeface="Wingdings" pitchFamily="2" charset="2"/>
              <a:buChar char="Ø"/>
              <a:defRPr/>
            </a:pPr>
            <a:endParaRPr lang="en-US" sz="900" dirty="0" smtClean="0">
              <a:latin typeface="Times New Roman" pitchFamily="18" charset="0"/>
              <a:cs typeface="Times New Roman" pitchFamily="18" charset="0"/>
            </a:endParaRPr>
          </a:p>
          <a:p>
            <a:pPr marL="548640" indent="-411480" eaLnBrk="1" fontAlgn="auto" hangingPunct="1">
              <a:spcAft>
                <a:spcPts val="0"/>
              </a:spcAft>
              <a:buFont typeface="Wingdings" pitchFamily="2" charset="2"/>
              <a:buChar char="Ø"/>
              <a:defRPr/>
            </a:pPr>
            <a:r>
              <a:rPr lang="en-US" sz="2000" b="1" dirty="0" smtClean="0">
                <a:solidFill>
                  <a:schemeClr val="accent1">
                    <a:lumMod val="50000"/>
                  </a:schemeClr>
                </a:solidFill>
                <a:latin typeface="Times New Roman" pitchFamily="18" charset="0"/>
                <a:cs typeface="Times New Roman" pitchFamily="18" charset="0"/>
              </a:rPr>
              <a:t>Weight (or priority):</a:t>
            </a:r>
            <a:r>
              <a:rPr lang="en-US" sz="2000" b="1" dirty="0" smtClean="0">
                <a:solidFill>
                  <a:srgbClr val="FFFF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Relative urgency of the task.</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69953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9543</TotalTime>
  <Words>1412</Words>
  <Application>Microsoft Office PowerPoint</Application>
  <PresentationFormat>On-screen Show (4:3)</PresentationFormat>
  <Paragraphs>269</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Pixel</vt:lpstr>
      <vt:lpstr>Image</vt:lpstr>
      <vt:lpstr>Real-Time And embedded systems</vt:lpstr>
      <vt:lpstr>Outline</vt:lpstr>
      <vt:lpstr>Real-Time Systems</vt:lpstr>
      <vt:lpstr>Real-Time Systems</vt:lpstr>
      <vt:lpstr>Some Application Areas</vt:lpstr>
      <vt:lpstr>Some Application Areas</vt:lpstr>
      <vt:lpstr>Examples of Real-Time Systems</vt:lpstr>
      <vt:lpstr>Properties of a Real-time System</vt:lpstr>
      <vt:lpstr>Time Properties</vt:lpstr>
      <vt:lpstr>Classifications of Real-time (Types of RTS)</vt:lpstr>
      <vt:lpstr>Soft Real-time Systems</vt:lpstr>
      <vt:lpstr>Hard Real-time Systems</vt:lpstr>
      <vt:lpstr>Firm Real-time Systems</vt:lpstr>
      <vt:lpstr>Where are computer systems going?</vt:lpstr>
      <vt:lpstr>Real-time Computing Today?</vt:lpstr>
      <vt:lpstr>Designing a Real-time System</vt:lpstr>
      <vt:lpstr>Requirement</vt:lpstr>
      <vt:lpstr>Specification</vt:lpstr>
      <vt:lpstr>Implementation</vt:lpstr>
      <vt:lpstr>Implementation</vt:lpstr>
      <vt:lpstr>Implementation</vt:lpstr>
      <vt:lpstr>Verification</vt:lpstr>
      <vt:lpstr>What is Difficult about RTS?</vt:lpstr>
      <vt:lpstr>What is Difficult about RTS?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Homa</dc:creator>
  <cp:lastModifiedBy>mahdiSadeghi</cp:lastModifiedBy>
  <cp:revision>1029</cp:revision>
  <cp:lastPrinted>1601-01-01T00:00:00Z</cp:lastPrinted>
  <dcterms:created xsi:type="dcterms:W3CDTF">1601-01-01T00:00:00Z</dcterms:created>
  <dcterms:modified xsi:type="dcterms:W3CDTF">2019-03-08T16:24:06Z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