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83"/>
  </p:notesMasterIdLst>
  <p:handoutMasterIdLst>
    <p:handoutMasterId r:id="rId84"/>
  </p:handoutMasterIdLst>
  <p:sldIdLst>
    <p:sldId id="468" r:id="rId2"/>
    <p:sldId id="491" r:id="rId3"/>
    <p:sldId id="402" r:id="rId4"/>
    <p:sldId id="385" r:id="rId5"/>
    <p:sldId id="393" r:id="rId6"/>
    <p:sldId id="395" r:id="rId7"/>
    <p:sldId id="492" r:id="rId8"/>
    <p:sldId id="471" r:id="rId9"/>
    <p:sldId id="401" r:id="rId10"/>
    <p:sldId id="394" r:id="rId11"/>
    <p:sldId id="388" r:id="rId12"/>
    <p:sldId id="389" r:id="rId13"/>
    <p:sldId id="396" r:id="rId14"/>
    <p:sldId id="405" r:id="rId15"/>
    <p:sldId id="398" r:id="rId16"/>
    <p:sldId id="378" r:id="rId17"/>
    <p:sldId id="379" r:id="rId18"/>
    <p:sldId id="380" r:id="rId19"/>
    <p:sldId id="381" r:id="rId20"/>
    <p:sldId id="382" r:id="rId21"/>
    <p:sldId id="406" r:id="rId22"/>
    <p:sldId id="383" r:id="rId23"/>
    <p:sldId id="440" r:id="rId24"/>
    <p:sldId id="441" r:id="rId25"/>
    <p:sldId id="439" r:id="rId26"/>
    <p:sldId id="413" r:id="rId27"/>
    <p:sldId id="414" r:id="rId28"/>
    <p:sldId id="407" r:id="rId29"/>
    <p:sldId id="408" r:id="rId30"/>
    <p:sldId id="409" r:id="rId31"/>
    <p:sldId id="410" r:id="rId32"/>
    <p:sldId id="411" r:id="rId33"/>
    <p:sldId id="416" r:id="rId34"/>
    <p:sldId id="415" r:id="rId35"/>
    <p:sldId id="417" r:id="rId36"/>
    <p:sldId id="419" r:id="rId37"/>
    <p:sldId id="420" r:id="rId38"/>
    <p:sldId id="438" r:id="rId39"/>
    <p:sldId id="422" r:id="rId40"/>
    <p:sldId id="423" r:id="rId41"/>
    <p:sldId id="424" r:id="rId42"/>
    <p:sldId id="425" r:id="rId43"/>
    <p:sldId id="426" r:id="rId44"/>
    <p:sldId id="427" r:id="rId45"/>
    <p:sldId id="428" r:id="rId46"/>
    <p:sldId id="429" r:id="rId47"/>
    <p:sldId id="430" r:id="rId48"/>
    <p:sldId id="431" r:id="rId49"/>
    <p:sldId id="432" r:id="rId50"/>
    <p:sldId id="433" r:id="rId51"/>
    <p:sldId id="434" r:id="rId52"/>
    <p:sldId id="442" r:id="rId53"/>
    <p:sldId id="474" r:id="rId54"/>
    <p:sldId id="475" r:id="rId55"/>
    <p:sldId id="443" r:id="rId56"/>
    <p:sldId id="444" r:id="rId57"/>
    <p:sldId id="445" r:id="rId58"/>
    <p:sldId id="446" r:id="rId59"/>
    <p:sldId id="454" r:id="rId60"/>
    <p:sldId id="453" r:id="rId61"/>
    <p:sldId id="448" r:id="rId62"/>
    <p:sldId id="455" r:id="rId63"/>
    <p:sldId id="456" r:id="rId64"/>
    <p:sldId id="457" r:id="rId65"/>
    <p:sldId id="458" r:id="rId66"/>
    <p:sldId id="459" r:id="rId67"/>
    <p:sldId id="418" r:id="rId68"/>
    <p:sldId id="476" r:id="rId69"/>
    <p:sldId id="477" r:id="rId70"/>
    <p:sldId id="478" r:id="rId71"/>
    <p:sldId id="479" r:id="rId72"/>
    <p:sldId id="480" r:id="rId73"/>
    <p:sldId id="481" r:id="rId74"/>
    <p:sldId id="482" r:id="rId75"/>
    <p:sldId id="483" r:id="rId76"/>
    <p:sldId id="484" r:id="rId77"/>
    <p:sldId id="485" r:id="rId78"/>
    <p:sldId id="486" r:id="rId79"/>
    <p:sldId id="487" r:id="rId80"/>
    <p:sldId id="488" r:id="rId81"/>
    <p:sldId id="489" r:id="rId8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3" d="100"/>
          <a:sy n="63" d="100"/>
        </p:scale>
        <p:origin x="-108" y="-2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4675C8-1571-404A-83D2-24F892824232}" type="datetimeFigureOut">
              <a:rPr lang="en-US" smtClean="0"/>
              <a:pPr/>
              <a:t>10/20/2016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31034CC-6DA7-4912-9543-631FBF597191}" type="slidenum">
              <a:rPr lang="en-US" smtClean="0"/>
              <a:pPr/>
              <a:t>‹#›</a:t>
            </a:fld>
            <a:endParaRPr lang="en-US"/>
          </a:p>
        </p:txBody>
      </p:sp>
    </p:spTree>
    <p:extLst>
      <p:ext uri="{BB962C8B-B14F-4D97-AF65-F5344CB8AC3E}">
        <p14:creationId xmlns="" xmlns:p14="http://schemas.microsoft.com/office/powerpoint/2010/main" val="1362688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8F6ACD-C7C6-4A69-A1E8-F181587ACA9B}" type="datetimeFigureOut">
              <a:rPr lang="en-US" smtClean="0"/>
              <a:pPr/>
              <a:t>10/20/2016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1BE0D8-23CD-479D-865E-6BB8F42D34C5}" type="slidenum">
              <a:rPr lang="en-US" smtClean="0"/>
              <a:pPr/>
              <a:t>‹#›</a:t>
            </a:fld>
            <a:endParaRPr lang="en-US"/>
          </a:p>
        </p:txBody>
      </p:sp>
    </p:spTree>
    <p:extLst>
      <p:ext uri="{BB962C8B-B14F-4D97-AF65-F5344CB8AC3E}">
        <p14:creationId xmlns="" xmlns:p14="http://schemas.microsoft.com/office/powerpoint/2010/main" val="1416711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33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34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35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36</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37</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38</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39</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40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41</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42</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43</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44</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45</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46</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47</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48</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49</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50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6</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51</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52</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55</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56</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57</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58</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59</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60</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61</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62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7</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63</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64</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65</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66</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67</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BE0D8-23CD-479D-865E-6BB8F42D34C5}" type="slidenum">
              <a:rPr lang="en-US" smtClean="0"/>
              <a:pPr/>
              <a:t>69</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71</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72</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73</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BE0D8-23CD-479D-865E-6BB8F42D34C5}" type="slidenum">
              <a:rPr lang="en-US" smtClean="0"/>
              <a:pPr/>
              <a:t>74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8</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75</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76</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77</a:t>
            </a:fld>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78</a:t>
            </a:fld>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79</a:t>
            </a:fld>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80</a:t>
            </a:fld>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BE0D8-23CD-479D-865E-6BB8F42D34C5}" type="slidenum">
              <a:rPr lang="en-US" smtClean="0"/>
              <a:pPr/>
              <a:t>81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BE0D8-23CD-479D-865E-6BB8F42D34C5}"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slow">
    <p:pull dir="r"/>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11760" y="701481"/>
            <a:ext cx="4104456" cy="646331"/>
          </a:xfrm>
          <a:prstGeom prst="rect">
            <a:avLst/>
          </a:prstGeom>
          <a:noFill/>
        </p:spPr>
        <p:txBody>
          <a:bodyPr wrap="square" rtlCol="1">
            <a:spAutoFit/>
          </a:bodyPr>
          <a:lstStyle/>
          <a:p>
            <a:pPr algn="ctr"/>
            <a:r>
              <a:rPr lang="fa-IR" sz="3600" dirty="0" smtClean="0">
                <a:cs typeface="B Nazanin" pitchFamily="2" charset="-78"/>
              </a:rPr>
              <a:t>دانشگاه شهید رضایی </a:t>
            </a:r>
            <a:endParaRPr lang="fa-IR" sz="3600" dirty="0">
              <a:cs typeface="B Nazanin" pitchFamily="2" charset="-78"/>
            </a:endParaRPr>
          </a:p>
        </p:txBody>
      </p:sp>
      <p:sp>
        <p:nvSpPr>
          <p:cNvPr id="3" name="TextBox 2"/>
          <p:cNvSpPr txBox="1"/>
          <p:nvPr/>
        </p:nvSpPr>
        <p:spPr>
          <a:xfrm>
            <a:off x="1331640" y="2060848"/>
            <a:ext cx="6768752" cy="1569660"/>
          </a:xfrm>
          <a:prstGeom prst="rect">
            <a:avLst/>
          </a:prstGeom>
          <a:noFill/>
        </p:spPr>
        <p:txBody>
          <a:bodyPr wrap="square" rtlCol="1">
            <a:spAutoFit/>
          </a:bodyPr>
          <a:lstStyle/>
          <a:p>
            <a:pPr algn="ctr"/>
            <a:r>
              <a:rPr lang="fa-IR" sz="4800" dirty="0" smtClean="0">
                <a:cs typeface="B Nazanin" pitchFamily="2" charset="-78"/>
              </a:rPr>
              <a:t>عنوان درس: روش شناسی پژوهش های کیفی در مدیریت </a:t>
            </a:r>
            <a:endParaRPr lang="fa-IR" sz="4800" dirty="0">
              <a:cs typeface="B Nazanin" pitchFamily="2" charset="-78"/>
            </a:endParaRPr>
          </a:p>
        </p:txBody>
      </p:sp>
      <p:sp>
        <p:nvSpPr>
          <p:cNvPr id="4" name="TextBox 3"/>
          <p:cNvSpPr txBox="1"/>
          <p:nvPr/>
        </p:nvSpPr>
        <p:spPr>
          <a:xfrm>
            <a:off x="1763688" y="4221088"/>
            <a:ext cx="6336704" cy="707886"/>
          </a:xfrm>
          <a:prstGeom prst="rect">
            <a:avLst/>
          </a:prstGeom>
          <a:noFill/>
        </p:spPr>
        <p:txBody>
          <a:bodyPr wrap="square" rtlCol="1">
            <a:spAutoFit/>
          </a:bodyPr>
          <a:lstStyle/>
          <a:p>
            <a:pPr algn="ctr"/>
            <a:r>
              <a:rPr lang="fa-IR" sz="4000" dirty="0" smtClean="0">
                <a:cs typeface="B Nazanin" pitchFamily="2" charset="-78"/>
              </a:rPr>
              <a:t>مدرس: محمدی فر </a:t>
            </a:r>
            <a:endParaRPr lang="fa-IR" sz="40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457200"/>
            <a:ext cx="7924800" cy="5078313"/>
          </a:xfrm>
          <a:prstGeom prst="rect">
            <a:avLst/>
          </a:prstGeom>
          <a:noFill/>
        </p:spPr>
        <p:txBody>
          <a:bodyPr wrap="square" rtlCol="0">
            <a:spAutoFit/>
          </a:bodyPr>
          <a:lstStyle/>
          <a:p>
            <a:pPr algn="just" rtl="1"/>
            <a:r>
              <a:rPr lang="fa-IR" sz="5400" dirty="0" smtClean="0">
                <a:cs typeface="B Nazanin" pitchFamily="2" charset="-78"/>
              </a:rPr>
              <a:t>در اين حال انساني كه به قوه تعقل خود دل خوش كرده بود در وادي بيكران حقيقت گم شد و به شدت نيازمند روش شناخت شد اين شناخت شامل شناخت حقيقت، طبيعت، اسمان، زمين و ....شد.</a:t>
            </a:r>
            <a:endParaRPr lang="en-US" sz="54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2133600"/>
            <a:ext cx="8001000" cy="1754326"/>
          </a:xfrm>
          <a:prstGeom prst="rect">
            <a:avLst/>
          </a:prstGeom>
          <a:noFill/>
        </p:spPr>
        <p:txBody>
          <a:bodyPr wrap="square" rtlCol="0">
            <a:spAutoFit/>
          </a:bodyPr>
          <a:lstStyle/>
          <a:p>
            <a:pPr algn="just" rtl="1"/>
            <a:r>
              <a:rPr lang="fa-IR" sz="3600" dirty="0" smtClean="0">
                <a:cs typeface="B Nazanin" pitchFamily="2" charset="-78"/>
              </a:rPr>
              <a:t>از ميان شرايط حاكم بر زمان عواملي را مي توان علل والا و مقدس شمردن انديشه و پايين و پست پنداشتن اعمال و روش ها بيان كرد:</a:t>
            </a:r>
            <a:endParaRPr lang="en-US" sz="3600" dirty="0">
              <a:cs typeface="B Nazanin" pitchFamily="2" charset="-78"/>
            </a:endParaRPr>
          </a:p>
        </p:txBody>
      </p:sp>
      <p:sp>
        <p:nvSpPr>
          <p:cNvPr id="3" name="TextBox 2"/>
          <p:cNvSpPr txBox="1"/>
          <p:nvPr/>
        </p:nvSpPr>
        <p:spPr>
          <a:xfrm>
            <a:off x="1143000" y="609600"/>
            <a:ext cx="7391400" cy="5847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r" rtl="1"/>
            <a:r>
              <a:rPr lang="fa-IR" sz="3200" dirty="0" smtClean="0">
                <a:cs typeface="B Nazanin" pitchFamily="2" charset="-78"/>
              </a:rPr>
              <a:t>چرا روش تحقيق در يونان باستان اهميت پيدا نكرد ؟</a:t>
            </a:r>
            <a:endParaRPr lang="en-US" sz="32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02359"/>
            <a:ext cx="8458200" cy="6647974"/>
          </a:xfrm>
          <a:prstGeom prst="rect">
            <a:avLst/>
          </a:prstGeom>
          <a:noFill/>
        </p:spPr>
        <p:txBody>
          <a:bodyPr wrap="square" rtlCol="0">
            <a:spAutoFit/>
          </a:bodyPr>
          <a:lstStyle/>
          <a:p>
            <a:pPr algn="just" rtl="1">
              <a:lnSpc>
                <a:spcPct val="150000"/>
              </a:lnSpc>
            </a:pPr>
            <a:r>
              <a:rPr lang="fa-IR" sz="3200" b="1" dirty="0" smtClean="0">
                <a:cs typeface="B Nazanin" pitchFamily="2" charset="-78"/>
              </a:rPr>
              <a:t>1- مقدس بودن عقل در برابر پست بودن احساس :</a:t>
            </a:r>
          </a:p>
          <a:p>
            <a:pPr algn="just" rtl="1">
              <a:lnSpc>
                <a:spcPct val="150000"/>
              </a:lnSpc>
            </a:pPr>
            <a:r>
              <a:rPr lang="fa-IR" sz="2800" dirty="0" smtClean="0">
                <a:cs typeface="B Nazanin" pitchFamily="2" charset="-78"/>
              </a:rPr>
              <a:t>عقل به عنوان وجه مميزه انسان از ساير موجودات و بزرگترين علت شان انسان شناخته مي شد. در مدارس يونان باستان به دليل ناپخته بودن مباحث عقل و حس و به علت اينكه در آن زمان تحقيقات و آزمايش هاي علمي و معتبر براي روشن كردن فراينده هاي پيچيده احساس و ادراك وجود نداشت اين دو مفهوم را بعنوان دو منبع شناخت مخالف و در مقابل هم به بحث و جدال گذاشتند و موجب ايجاد دو دستگي هاي علمي و فلسفي تحت عنوان اصالت عقل يا (</a:t>
            </a:r>
            <a:r>
              <a:rPr lang="en-US" dirty="0" smtClean="0">
                <a:cs typeface="B Nazanin" pitchFamily="2" charset="-78"/>
              </a:rPr>
              <a:t>Rationalism</a:t>
            </a:r>
            <a:r>
              <a:rPr lang="en-US" sz="2800" dirty="0" smtClean="0">
                <a:cs typeface="B Nazanin" pitchFamily="2" charset="-78"/>
              </a:rPr>
              <a:t> </a:t>
            </a:r>
            <a:r>
              <a:rPr lang="fa-IR" sz="2800" dirty="0" smtClean="0">
                <a:cs typeface="B Nazanin" pitchFamily="2" charset="-78"/>
              </a:rPr>
              <a:t>)و اصالت حس </a:t>
            </a:r>
            <a:r>
              <a:rPr lang="fa-IR" dirty="0" smtClean="0">
                <a:cs typeface="B Nazanin" pitchFamily="2" charset="-78"/>
              </a:rPr>
              <a:t>(</a:t>
            </a:r>
            <a:r>
              <a:rPr lang="fa-IR" dirty="0" smtClean="0"/>
              <a:t>امپریسیسم </a:t>
            </a:r>
            <a:r>
              <a:rPr lang="en-US" dirty="0" smtClean="0">
                <a:cs typeface="B Nazanin" pitchFamily="2" charset="-78"/>
              </a:rPr>
              <a:t>Empiricism </a:t>
            </a:r>
            <a:r>
              <a:rPr lang="fa-IR" dirty="0" smtClean="0">
                <a:cs typeface="B Nazanin" pitchFamily="2" charset="-78"/>
              </a:rPr>
              <a:t>)</a:t>
            </a:r>
            <a:r>
              <a:rPr lang="fa-IR" sz="2800" dirty="0" smtClean="0">
                <a:cs typeface="B Nazanin" pitchFamily="2" charset="-78"/>
              </a:rPr>
              <a:t> يا تجربه در طرف مقابل شد. آثار اين بنيانگذاري نادرست را در تقابل و تضاد مكاتب ايدئاليسم با رئاليسم مي توان مشاهده كرد.</a:t>
            </a:r>
            <a:endParaRPr lang="en-US" sz="28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609600"/>
            <a:ext cx="8229600" cy="584775"/>
          </a:xfrm>
          <a:prstGeom prst="rect">
            <a:avLst/>
          </a:prstGeom>
          <a:noFill/>
        </p:spPr>
        <p:txBody>
          <a:bodyPr wrap="square" rtlCol="0">
            <a:spAutoFit/>
          </a:bodyPr>
          <a:lstStyle/>
          <a:p>
            <a:pPr algn="r" rtl="1"/>
            <a:r>
              <a:rPr lang="fa-IR" sz="3200" dirty="0" smtClean="0">
                <a:cs typeface="B Nazanin" pitchFamily="2" charset="-78"/>
              </a:rPr>
              <a:t>2- ذاتي بودن ماهيت فلسفه و جكمت </a:t>
            </a:r>
            <a:endParaRPr lang="en-US" sz="3200" dirty="0">
              <a:cs typeface="B Nazanin" pitchFamily="2" charset="-78"/>
            </a:endParaRPr>
          </a:p>
        </p:txBody>
      </p:sp>
      <p:sp>
        <p:nvSpPr>
          <p:cNvPr id="3" name="TextBox 2"/>
          <p:cNvSpPr txBox="1"/>
          <p:nvPr/>
        </p:nvSpPr>
        <p:spPr>
          <a:xfrm>
            <a:off x="304800" y="1371600"/>
            <a:ext cx="8610600" cy="954107"/>
          </a:xfrm>
          <a:prstGeom prst="rect">
            <a:avLst/>
          </a:prstGeom>
          <a:noFill/>
        </p:spPr>
        <p:txBody>
          <a:bodyPr wrap="square" rtlCol="0">
            <a:spAutoFit/>
          </a:bodyPr>
          <a:lstStyle/>
          <a:p>
            <a:pPr algn="r" rtl="1"/>
            <a:r>
              <a:rPr lang="fa-IR" sz="2700" b="1" dirty="0" smtClean="0">
                <a:cs typeface="B Nazanin" pitchFamily="2" charset="-78"/>
              </a:rPr>
              <a:t>3- نگرش تفريطي نسبت به وسيله و نگرش افراطي مثبت به هدف و غايت </a:t>
            </a:r>
            <a:endParaRPr lang="en-US" sz="2700" b="1" dirty="0">
              <a:cs typeface="B Nazanin" pitchFamily="2" charset="-78"/>
            </a:endParaRPr>
          </a:p>
        </p:txBody>
      </p:sp>
      <p:sp>
        <p:nvSpPr>
          <p:cNvPr id="5" name="TextBox 4"/>
          <p:cNvSpPr txBox="1"/>
          <p:nvPr/>
        </p:nvSpPr>
        <p:spPr>
          <a:xfrm>
            <a:off x="381000" y="2438400"/>
            <a:ext cx="8458200" cy="523220"/>
          </a:xfrm>
          <a:prstGeom prst="rect">
            <a:avLst/>
          </a:prstGeom>
          <a:noFill/>
        </p:spPr>
        <p:txBody>
          <a:bodyPr wrap="square" rtlCol="0">
            <a:spAutoFit/>
          </a:bodyPr>
          <a:lstStyle/>
          <a:p>
            <a:pPr algn="r" rtl="1"/>
            <a:r>
              <a:rPr lang="fa-IR" sz="2800" b="1" dirty="0" smtClean="0">
                <a:cs typeface="B Nazanin" pitchFamily="2" charset="-78"/>
              </a:rPr>
              <a:t>4- نگرش منفي به ابزار و تحقير ان براي توسعه روش ها </a:t>
            </a:r>
            <a:endParaRPr lang="en-US" sz="2800" b="1"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219200"/>
            <a:ext cx="8229600" cy="3785652"/>
          </a:xfrm>
          <a:prstGeom prst="rect">
            <a:avLst/>
          </a:prstGeom>
          <a:noFill/>
        </p:spPr>
        <p:txBody>
          <a:bodyPr wrap="square" rtlCol="0">
            <a:spAutoFit/>
          </a:bodyPr>
          <a:lstStyle/>
          <a:p>
            <a:pPr algn="just" rtl="1">
              <a:lnSpc>
                <a:spcPct val="150000"/>
              </a:lnSpc>
            </a:pPr>
            <a:r>
              <a:rPr lang="fa-IR" sz="3200" dirty="0" smtClean="0">
                <a:cs typeface="B Nazanin" pitchFamily="2" charset="-78"/>
              </a:rPr>
              <a:t>در مجموع مكاتب  كلاسيك تا دوران رنسانس شناخت فلسفه و حكمت را جزء وظايف عقل و شناسايي ابزار و روش را جزء وظايف حس مي دانستند، بنابراين </a:t>
            </a:r>
            <a:r>
              <a:rPr lang="fa-IR" sz="3200" b="1" dirty="0" smtClean="0">
                <a:solidFill>
                  <a:srgbClr val="FF0000"/>
                </a:solidFill>
                <a:cs typeface="B Nazanin" pitchFamily="2" charset="-78"/>
              </a:rPr>
              <a:t>تفكر را كاري عقلايي و مقدس </a:t>
            </a:r>
            <a:r>
              <a:rPr lang="fa-IR" sz="3200" dirty="0" smtClean="0">
                <a:cs typeface="B Nazanin" pitchFamily="2" charset="-78"/>
              </a:rPr>
              <a:t>و </a:t>
            </a:r>
            <a:r>
              <a:rPr lang="fa-IR" sz="3200" b="1" dirty="0" smtClean="0">
                <a:solidFill>
                  <a:srgbClr val="FF0000"/>
                </a:solidFill>
                <a:cs typeface="B Nazanin" pitchFamily="2" charset="-78"/>
              </a:rPr>
              <a:t>ابزار سازي را كاري پست </a:t>
            </a:r>
            <a:r>
              <a:rPr lang="fa-IR" sz="3200" dirty="0" smtClean="0">
                <a:cs typeface="B Nazanin" pitchFamily="2" charset="-78"/>
              </a:rPr>
              <a:t>مي دانند. اما با انقلاب رنسانس تغييراتي بنيادي ايجاد مي شود.</a:t>
            </a:r>
            <a:endParaRPr lang="en-US" sz="32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219200"/>
            <a:ext cx="8382000" cy="3347070"/>
          </a:xfrm>
          <a:prstGeom prst="rect">
            <a:avLst/>
          </a:prstGeom>
          <a:noFill/>
        </p:spPr>
        <p:txBody>
          <a:bodyPr wrap="square" rtlCol="0">
            <a:spAutoFit/>
          </a:bodyPr>
          <a:lstStyle/>
          <a:p>
            <a:pPr algn="just" rtl="1">
              <a:lnSpc>
                <a:spcPct val="150000"/>
              </a:lnSpc>
            </a:pPr>
            <a:r>
              <a:rPr lang="fa-IR" sz="3600" dirty="0" smtClean="0">
                <a:cs typeface="B Nazanin" pitchFamily="2" charset="-78"/>
              </a:rPr>
              <a:t>اولين بخش از فلسفه و منطق كه در قرون 16 و 17 مورد سوال قرار گرفت، روش تحقيق بود. روش هاي سنتي تحقيق كه بر مبناي منطق صوري و استدلال هاي ذهني شكل گرفته بود با ضربات فرانسيس بيكن فرو ريخت. </a:t>
            </a:r>
            <a:endParaRPr lang="en-US" sz="3600" dirty="0">
              <a:cs typeface="B Nazanin" pitchFamily="2" charset="-78"/>
            </a:endParaRPr>
          </a:p>
        </p:txBody>
      </p:sp>
      <p:sp>
        <p:nvSpPr>
          <p:cNvPr id="3" name="TextBox 2"/>
          <p:cNvSpPr txBox="1"/>
          <p:nvPr/>
        </p:nvSpPr>
        <p:spPr>
          <a:xfrm>
            <a:off x="2438400" y="457200"/>
            <a:ext cx="6324600" cy="58477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r" rtl="1"/>
            <a:r>
              <a:rPr lang="fa-IR" sz="3200" dirty="0" smtClean="0">
                <a:solidFill>
                  <a:schemeClr val="tx1"/>
                </a:solidFill>
                <a:cs typeface="B Nazanin" pitchFamily="2" charset="-78"/>
              </a:rPr>
              <a:t>ظهور روش شناسي در اروپاي قرن شانزدهم</a:t>
            </a:r>
            <a:endParaRPr lang="en-US" sz="3200" dirty="0">
              <a:solidFill>
                <a:schemeClr val="tx1"/>
              </a:solidFill>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762000"/>
            <a:ext cx="8458200" cy="5139869"/>
          </a:xfrm>
          <a:prstGeom prst="rect">
            <a:avLst/>
          </a:prstGeom>
          <a:noFill/>
        </p:spPr>
        <p:txBody>
          <a:bodyPr wrap="square" rtlCol="0">
            <a:spAutoFit/>
          </a:bodyPr>
          <a:lstStyle/>
          <a:p>
            <a:pPr algn="just" rtl="1"/>
            <a:r>
              <a:rPr lang="fa-IR" sz="4000" dirty="0" smtClean="0">
                <a:cs typeface="B Nazanin" pitchFamily="2" charset="-78"/>
              </a:rPr>
              <a:t> </a:t>
            </a:r>
            <a:r>
              <a:rPr lang="fa-IR" sz="3600" dirty="0" smtClean="0">
                <a:cs typeface="B Nazanin" pitchFamily="2" charset="-78"/>
              </a:rPr>
              <a:t>در روشهاي جديد كه درست عكس روش هاي ذهني با مشاهدات عيني اغاز مي شد و با توسعه ابزار گشوده شد، بشر از آسمان فريبنده تخيلات و تفكرات </a:t>
            </a:r>
            <a:r>
              <a:rPr lang="fa-IR" sz="3600" b="1" dirty="0" smtClean="0">
                <a:cs typeface="B Nazanin" pitchFamily="2" charset="-78"/>
              </a:rPr>
              <a:t>بي روش </a:t>
            </a:r>
            <a:r>
              <a:rPr lang="fa-IR" sz="3600" dirty="0" smtClean="0">
                <a:cs typeface="B Nazanin" pitchFamily="2" charset="-78"/>
              </a:rPr>
              <a:t>بر زمين سخت و تلخ واقعيات فرود آمد. </a:t>
            </a:r>
          </a:p>
          <a:p>
            <a:pPr algn="just" rtl="1"/>
            <a:r>
              <a:rPr lang="fa-IR" sz="3600" dirty="0" smtClean="0">
                <a:cs typeface="B Nazanin" pitchFamily="2" charset="-78"/>
              </a:rPr>
              <a:t>دراين حالت بشر تحمل رنج هاي </a:t>
            </a:r>
            <a:r>
              <a:rPr lang="fa-IR" sz="3600" b="1" dirty="0" smtClean="0">
                <a:solidFill>
                  <a:srgbClr val="FF0000"/>
                </a:solidFill>
                <a:cs typeface="B Nazanin" pitchFamily="2" charset="-78"/>
              </a:rPr>
              <a:t>مورد به مورد </a:t>
            </a:r>
            <a:r>
              <a:rPr lang="fa-IR" sz="3600" dirty="0" smtClean="0">
                <a:cs typeface="B Nazanin" pitchFamily="2" charset="-78"/>
              </a:rPr>
              <a:t>– </a:t>
            </a:r>
            <a:r>
              <a:rPr lang="fa-IR" sz="3600" b="1" dirty="0" smtClean="0">
                <a:solidFill>
                  <a:srgbClr val="FF0000"/>
                </a:solidFill>
                <a:cs typeface="B Nazanin" pitchFamily="2" charset="-78"/>
              </a:rPr>
              <a:t>نمونه به نمونه</a:t>
            </a:r>
            <a:r>
              <a:rPr lang="fa-IR" sz="3600" dirty="0" smtClean="0">
                <a:cs typeface="B Nazanin" pitchFamily="2" charset="-78"/>
              </a:rPr>
              <a:t> و </a:t>
            </a:r>
            <a:r>
              <a:rPr lang="fa-IR" sz="3200" b="1" dirty="0" smtClean="0">
                <a:solidFill>
                  <a:srgbClr val="FF0000"/>
                </a:solidFill>
                <a:cs typeface="B Nazanin" pitchFamily="2" charset="-78"/>
              </a:rPr>
              <a:t>مصداق به مصداق </a:t>
            </a:r>
            <a:r>
              <a:rPr lang="fa-IR" sz="3600" dirty="0" smtClean="0">
                <a:cs typeface="B Nazanin" pitchFamily="2" charset="-78"/>
              </a:rPr>
              <a:t>را به جان خريد و بدين ترتيب بنيان استقراء مستحكم گرديد و به عنوان معتبر ترين و موفق ترين روش علمي بين محققان و پژوهشگران پذيرفته شد. </a:t>
            </a:r>
            <a:endParaRPr lang="en-US" sz="36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86943"/>
            <a:ext cx="8534400" cy="6740307"/>
          </a:xfrm>
          <a:prstGeom prst="rect">
            <a:avLst/>
          </a:prstGeom>
          <a:noFill/>
        </p:spPr>
        <p:txBody>
          <a:bodyPr wrap="square" rtlCol="0">
            <a:spAutoFit/>
          </a:bodyPr>
          <a:lstStyle/>
          <a:p>
            <a:pPr algn="just" rtl="1">
              <a:lnSpc>
                <a:spcPct val="150000"/>
              </a:lnSpc>
            </a:pPr>
            <a:r>
              <a:rPr lang="fa-IR" sz="3600" dirty="0" smtClean="0">
                <a:cs typeface="B Nazanin" pitchFamily="2" charset="-78"/>
              </a:rPr>
              <a:t>تحولات رنسانس بيشتر تحولات فكري – علمي و هنري بود تا تحولات سياسي – اقتصادي و اجتماعي. مي توان گفت كه بزرگترين دستاورد رنسانس </a:t>
            </a:r>
            <a:r>
              <a:rPr lang="fa-IR" sz="3600" b="1" dirty="0" smtClean="0">
                <a:solidFill>
                  <a:srgbClr val="FF0000"/>
                </a:solidFill>
                <a:cs typeface="B Nazanin" pitchFamily="2" charset="-78"/>
              </a:rPr>
              <a:t>تغيير نوع نگرش بر تجربه </a:t>
            </a:r>
            <a:r>
              <a:rPr lang="fa-IR" sz="3600" dirty="0" smtClean="0">
                <a:cs typeface="B Nazanin" pitchFamily="2" charset="-78"/>
              </a:rPr>
              <a:t>بود.</a:t>
            </a:r>
          </a:p>
          <a:p>
            <a:pPr algn="just" rtl="1">
              <a:lnSpc>
                <a:spcPct val="150000"/>
              </a:lnSpc>
            </a:pPr>
            <a:r>
              <a:rPr lang="fa-IR" sz="3600" dirty="0" smtClean="0">
                <a:cs typeface="B Nazanin" pitchFamily="2" charset="-78"/>
              </a:rPr>
              <a:t>قبل از رنسانس تجربه بشري و آنچه به نام فلسفه و علم در جامعه بشري به ميراث مي گذاشت، بيشتر يك دستاورد </a:t>
            </a:r>
            <a:r>
              <a:rPr lang="fa-IR" sz="3600" b="1" dirty="0" smtClean="0">
                <a:solidFill>
                  <a:srgbClr val="FF0000"/>
                </a:solidFill>
                <a:cs typeface="B Nazanin" pitchFamily="2" charset="-78"/>
              </a:rPr>
              <a:t>ذهني</a:t>
            </a:r>
            <a:r>
              <a:rPr lang="fa-IR" sz="3600" dirty="0" smtClean="0">
                <a:cs typeface="B Nazanin" pitchFamily="2" charset="-78"/>
              </a:rPr>
              <a:t>  بود يعني آموزه هاي برخاسته از تفكر و استدلال محض كه كمتر در صحنه هاي واقعي بشري به آزمون گذاشته شده بودند. </a:t>
            </a:r>
            <a:endParaRPr lang="en-US" sz="36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09600"/>
            <a:ext cx="8458200" cy="4154984"/>
          </a:xfrm>
          <a:prstGeom prst="rect">
            <a:avLst/>
          </a:prstGeom>
          <a:noFill/>
        </p:spPr>
        <p:txBody>
          <a:bodyPr wrap="square" rtlCol="0">
            <a:spAutoFit/>
          </a:bodyPr>
          <a:lstStyle/>
          <a:p>
            <a:pPr algn="just" rtl="1"/>
            <a:r>
              <a:rPr lang="fa-IR" sz="4400" dirty="0" smtClean="0">
                <a:cs typeface="B Nazanin" pitchFamily="2" charset="-78"/>
              </a:rPr>
              <a:t>حركت هاي علمي بعد از رنسانس ايجاب مي كرد و مستلزم آن بود كه داده ها و دريافت هاي ذهني و فكري محض با رويدادهاي واقعي زندگي </a:t>
            </a:r>
            <a:r>
              <a:rPr lang="fa-IR" sz="4400" b="1" i="1" u="sng" dirty="0" smtClean="0">
                <a:solidFill>
                  <a:srgbClr val="FF0000"/>
                </a:solidFill>
                <a:cs typeface="B Nazanin" pitchFamily="2" charset="-78"/>
              </a:rPr>
              <a:t>آزمايش</a:t>
            </a:r>
            <a:r>
              <a:rPr lang="fa-IR" sz="4400" dirty="0" smtClean="0">
                <a:cs typeface="B Nazanin" pitchFamily="2" charset="-78"/>
              </a:rPr>
              <a:t> شوند و صحت و سقم آنها بويژه با معيارهاي فايده و سودي كه مي تواند براي ترقي و توسعه جامعه داشته باشند، سنجيده شوند.</a:t>
            </a:r>
            <a:endParaRPr lang="en-US" sz="44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838200"/>
            <a:ext cx="7924800" cy="3477875"/>
          </a:xfrm>
          <a:prstGeom prst="rect">
            <a:avLst/>
          </a:prstGeom>
          <a:noFill/>
        </p:spPr>
        <p:txBody>
          <a:bodyPr wrap="square" rtlCol="0">
            <a:spAutoFit/>
          </a:bodyPr>
          <a:lstStyle/>
          <a:p>
            <a:pPr algn="just" rtl="1"/>
            <a:r>
              <a:rPr lang="fa-IR" sz="4400" dirty="0" smtClean="0">
                <a:cs typeface="B Nazanin" pitchFamily="2" charset="-78"/>
              </a:rPr>
              <a:t>تعريف </a:t>
            </a:r>
            <a:r>
              <a:rPr lang="fa-IR" sz="4400" dirty="0" smtClean="0">
                <a:solidFill>
                  <a:srgbClr val="FF0000"/>
                </a:solidFill>
                <a:cs typeface="B Nazanin" pitchFamily="2" charset="-78"/>
              </a:rPr>
              <a:t>علم</a:t>
            </a:r>
            <a:r>
              <a:rPr lang="fa-IR" sz="4400" dirty="0" smtClean="0">
                <a:cs typeface="B Nazanin" pitchFamily="2" charset="-78"/>
              </a:rPr>
              <a:t> در قبل از رنسانس بسيار عام و به هر نوع </a:t>
            </a:r>
            <a:r>
              <a:rPr lang="fa-IR" sz="4400" dirty="0" smtClean="0">
                <a:solidFill>
                  <a:srgbClr val="FF0000"/>
                </a:solidFill>
                <a:cs typeface="B Nazanin" pitchFamily="2" charset="-78"/>
              </a:rPr>
              <a:t>دانش كلي </a:t>
            </a:r>
            <a:r>
              <a:rPr lang="fa-IR" sz="4400" dirty="0" smtClean="0">
                <a:cs typeface="B Nazanin" pitchFamily="2" charset="-78"/>
              </a:rPr>
              <a:t>اطلاق مي شد و تنها قسمت مشخص و معلوم آن تحت عنوان غايات ثلاثه يعني جستجوي خدا، حقيقت و زيبايي بود.</a:t>
            </a:r>
            <a:endParaRPr lang="en-US" sz="44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rtl="1"/>
            <a:r>
              <a:rPr lang="fa-IR" sz="8800" dirty="0" smtClean="0">
                <a:cs typeface="B Nazanin" pitchFamily="2" charset="-78"/>
              </a:rPr>
              <a:t>بسم الله الرحمن الرحیم </a:t>
            </a:r>
            <a:endParaRPr lang="fa-IR" sz="8800" dirty="0">
              <a:cs typeface="B Nazanin" pitchFamily="2" charset="-78"/>
            </a:endParaRPr>
          </a:p>
        </p:txBody>
      </p:sp>
    </p:spTree>
    <p:extLst>
      <p:ext uri="{BB962C8B-B14F-4D97-AF65-F5344CB8AC3E}">
        <p14:creationId xmlns="" xmlns:p14="http://schemas.microsoft.com/office/powerpoint/2010/main" val="3292341288"/>
      </p:ext>
    </p:extLst>
  </p:cSld>
  <p:clrMapOvr>
    <a:masterClrMapping/>
  </p:clrMapOvr>
  <p:transition spd="slow">
    <p:pull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305800" cy="5016758"/>
          </a:xfrm>
          <a:prstGeom prst="rect">
            <a:avLst/>
          </a:prstGeom>
          <a:noFill/>
        </p:spPr>
        <p:txBody>
          <a:bodyPr wrap="square" rtlCol="0">
            <a:spAutoFit/>
          </a:bodyPr>
          <a:lstStyle/>
          <a:p>
            <a:pPr algn="just" rtl="1"/>
            <a:r>
              <a:rPr lang="fa-IR" sz="4000" dirty="0" smtClean="0">
                <a:cs typeface="B Nazanin" pitchFamily="2" charset="-78"/>
              </a:rPr>
              <a:t>اما </a:t>
            </a:r>
            <a:r>
              <a:rPr lang="fa-IR" sz="4000" u="sng" dirty="0" smtClean="0">
                <a:solidFill>
                  <a:srgbClr val="FF0000"/>
                </a:solidFill>
                <a:cs typeface="B Nazanin" pitchFamily="2" charset="-78"/>
              </a:rPr>
              <a:t>هدف علم جديد </a:t>
            </a:r>
            <a:r>
              <a:rPr lang="fa-IR" sz="4000" dirty="0" smtClean="0">
                <a:cs typeface="B Nazanin" pitchFamily="2" charset="-78"/>
              </a:rPr>
              <a:t>نيز محدود به شناخت حقيقت در قالب محدود </a:t>
            </a:r>
            <a:r>
              <a:rPr lang="fa-IR" sz="4000" u="sng" dirty="0" smtClean="0">
                <a:solidFill>
                  <a:srgbClr val="FF0000"/>
                </a:solidFill>
                <a:cs typeface="B Nazanin" pitchFamily="2" charset="-78"/>
              </a:rPr>
              <a:t>واقعيات</a:t>
            </a:r>
            <a:r>
              <a:rPr lang="fa-IR" sz="4000" dirty="0" smtClean="0">
                <a:cs typeface="B Nazanin" pitchFamily="2" charset="-78"/>
              </a:rPr>
              <a:t> شد و خدا و زيبايي محكوم به مفاهيم متافيزيكي و ماوراطبيعي و از حيطه مطالعات و بررسي هاي علمي كنار گذاشته شدند</a:t>
            </a:r>
          </a:p>
          <a:p>
            <a:pPr algn="just" rtl="1"/>
            <a:r>
              <a:rPr lang="fa-IR" sz="4000" dirty="0" smtClean="0">
                <a:cs typeface="B Nazanin" pitchFamily="2" charset="-78"/>
              </a:rPr>
              <a:t>اما دانشمنداني كه به هر حال نمي توانستند از باورها و عقايد خود جدا شوند هدف شناخت خدا و زيبايي را به فلسفه و با همان روشهاي قياسي و ذهني قبل از رنسانس مطالعه مي شد، سپردند. </a:t>
            </a:r>
            <a:endParaRPr lang="en-US" sz="40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229600" cy="5724644"/>
          </a:xfrm>
          <a:prstGeom prst="rect">
            <a:avLst/>
          </a:prstGeom>
          <a:noFill/>
        </p:spPr>
        <p:txBody>
          <a:bodyPr wrap="square" rtlCol="0">
            <a:spAutoFit/>
          </a:bodyPr>
          <a:lstStyle/>
          <a:p>
            <a:pPr algn="just" rtl="1"/>
            <a:r>
              <a:rPr lang="fa-IR" sz="3600" dirty="0" smtClean="0">
                <a:cs typeface="B Nazanin" pitchFamily="2" charset="-78"/>
              </a:rPr>
              <a:t>در مجموع كساني كه سقراط را معلم اول و افلاطون و ارسطو را بنيان گذار فلسفه مي دانند </a:t>
            </a:r>
            <a:r>
              <a:rPr lang="fa-IR" sz="3600" b="1" u="sng" dirty="0" smtClean="0">
                <a:solidFill>
                  <a:srgbClr val="FF0000"/>
                </a:solidFill>
                <a:cs typeface="B Nazanin" pitchFamily="2" charset="-78"/>
              </a:rPr>
              <a:t>ارسطو</a:t>
            </a:r>
            <a:r>
              <a:rPr lang="fa-IR" sz="3600" dirty="0" smtClean="0">
                <a:cs typeface="B Nazanin" pitchFamily="2" charset="-78"/>
              </a:rPr>
              <a:t> را بزرگترين </a:t>
            </a:r>
            <a:r>
              <a:rPr lang="fa-IR" sz="3600" b="1" u="sng" dirty="0" smtClean="0">
                <a:solidFill>
                  <a:srgbClr val="FF0000"/>
                </a:solidFill>
                <a:cs typeface="B Nazanin" pitchFamily="2" charset="-78"/>
              </a:rPr>
              <a:t>مانع پيشرفت روش علمي </a:t>
            </a:r>
            <a:r>
              <a:rPr lang="fa-IR" sz="3600" dirty="0" smtClean="0">
                <a:cs typeface="B Nazanin" pitchFamily="2" charset="-78"/>
              </a:rPr>
              <a:t>و روش شناسي قلمداد مي كنند و مي  نويسند كه:</a:t>
            </a:r>
          </a:p>
          <a:p>
            <a:pPr algn="just" rtl="1">
              <a:lnSpc>
                <a:spcPct val="150000"/>
              </a:lnSpc>
            </a:pPr>
            <a:r>
              <a:rPr lang="fa-IR" sz="3600" dirty="0" smtClean="0">
                <a:cs typeface="B Nazanin" pitchFamily="2" charset="-78"/>
              </a:rPr>
              <a:t> ”</a:t>
            </a:r>
            <a:r>
              <a:rPr lang="fa-IR" sz="2800" dirty="0" smtClean="0">
                <a:cs typeface="B Zar" pitchFamily="2" charset="-78"/>
              </a:rPr>
              <a:t>روش قياسي او علم و به ويژه تحقيق را 20 قرن عقب انداخت. در اين دوران حاكميت فكري و منطقي ارسطو </a:t>
            </a:r>
            <a:r>
              <a:rPr lang="fa-IR" sz="2800" u="sng" dirty="0" smtClean="0">
                <a:solidFill>
                  <a:srgbClr val="FF0000"/>
                </a:solidFill>
                <a:cs typeface="B Zar" pitchFamily="2" charset="-78"/>
              </a:rPr>
              <a:t>مرجعيتي</a:t>
            </a:r>
            <a:r>
              <a:rPr lang="fa-IR" sz="2800" dirty="0" smtClean="0">
                <a:cs typeface="B Zar" pitchFamily="2" charset="-78"/>
              </a:rPr>
              <a:t> را ايجاد كرده بود كه هر نوع روشي را كه خلاف آن بود را به شدت طرد و محكوم مي كرد و كليساي قرون وسطي نيز به اين موضوع دامن مي زد و عملا افكار و روش هاي جديد را محاكمه مي كرد“.</a:t>
            </a:r>
            <a:endParaRPr lang="en-US" sz="2800" dirty="0">
              <a:cs typeface="B Zar" pitchFamily="2" charset="-78"/>
            </a:endParaRPr>
          </a:p>
        </p:txBody>
      </p:sp>
    </p:spTree>
  </p:cSld>
  <p:clrMapOvr>
    <a:masterClrMapping/>
  </p:clrMapOvr>
  <p:transition spd="slow">
    <p:pull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0"/>
            <a:ext cx="8305800" cy="1323439"/>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rtl="1"/>
            <a:r>
              <a:rPr lang="fa-IR" sz="4000" dirty="0" smtClean="0">
                <a:cs typeface="B Nazanin" pitchFamily="2" charset="-78"/>
              </a:rPr>
              <a:t>فصل اول: استقراء گرايي</a:t>
            </a:r>
          </a:p>
          <a:p>
            <a:pPr algn="ctr" rtl="1"/>
            <a:r>
              <a:rPr lang="fa-IR" sz="4000" dirty="0" smtClean="0">
                <a:cs typeface="B Nazanin" pitchFamily="2" charset="-78"/>
              </a:rPr>
              <a:t>علم معرفتي ماخوذ از يافته هاي تجربي  </a:t>
            </a:r>
            <a:endParaRPr lang="en-US" sz="4000" dirty="0">
              <a:cs typeface="B Nazanin" pitchFamily="2" charset="-78"/>
            </a:endParaRPr>
          </a:p>
        </p:txBody>
      </p:sp>
      <p:sp>
        <p:nvSpPr>
          <p:cNvPr id="3" name="TextBox 2"/>
          <p:cNvSpPr txBox="1"/>
          <p:nvPr/>
        </p:nvSpPr>
        <p:spPr>
          <a:xfrm>
            <a:off x="609600" y="1676400"/>
            <a:ext cx="7924800" cy="3539430"/>
          </a:xfrm>
          <a:prstGeom prst="rect">
            <a:avLst/>
          </a:prstGeom>
          <a:noFill/>
        </p:spPr>
        <p:txBody>
          <a:bodyPr wrap="square" rtlCol="0">
            <a:spAutoFit/>
          </a:bodyPr>
          <a:lstStyle/>
          <a:p>
            <a:pPr algn="just" rtl="1"/>
            <a:r>
              <a:rPr lang="fa-IR" sz="3200" dirty="0" smtClean="0">
                <a:cs typeface="B Nazanin" pitchFamily="2" charset="-78"/>
              </a:rPr>
              <a:t>فرانسيس بيكن (۱۵۶۱- ۱۶۲۶)  و بسياري از معاصران وي مي گفتند اگر بخواهيم طبيعت را بشناسيم بايد به </a:t>
            </a:r>
            <a:r>
              <a:rPr lang="fa-IR" sz="3200" b="1" dirty="0" smtClean="0">
                <a:solidFill>
                  <a:srgbClr val="FF0000"/>
                </a:solidFill>
                <a:cs typeface="B Nazanin" pitchFamily="2" charset="-78"/>
              </a:rPr>
              <a:t>خود طبيعت </a:t>
            </a:r>
            <a:r>
              <a:rPr lang="fa-IR" sz="3200" dirty="0" smtClean="0">
                <a:cs typeface="B Nazanin" pitchFamily="2" charset="-78"/>
              </a:rPr>
              <a:t>رجوع كنيم نه به نوشته هاي ارسطو </a:t>
            </a:r>
          </a:p>
          <a:p>
            <a:pPr algn="just" rtl="1"/>
            <a:r>
              <a:rPr lang="fa-IR" sz="3200" dirty="0" smtClean="0">
                <a:cs typeface="B Nazanin" pitchFamily="2" charset="-78"/>
              </a:rPr>
              <a:t>اين افراد تحت تاثير موفقيت هاي آزمايشگران بزرگي چون گاليله بر آن شدند تا </a:t>
            </a:r>
            <a:r>
              <a:rPr lang="fa-IR" sz="3200" u="sng" dirty="0" smtClean="0">
                <a:solidFill>
                  <a:srgbClr val="FF0000"/>
                </a:solidFill>
                <a:cs typeface="B Nazanin" pitchFamily="2" charset="-78"/>
              </a:rPr>
              <a:t>تجربه</a:t>
            </a:r>
            <a:r>
              <a:rPr lang="fa-IR" sz="3200" dirty="0" smtClean="0">
                <a:cs typeface="B Nazanin" pitchFamily="2" charset="-78"/>
              </a:rPr>
              <a:t> را هر چه بيشتر به عنوان </a:t>
            </a:r>
            <a:r>
              <a:rPr lang="fa-IR" sz="3200" u="sng" dirty="0" smtClean="0">
                <a:solidFill>
                  <a:srgbClr val="FF0000"/>
                </a:solidFill>
                <a:cs typeface="B Nazanin" pitchFamily="2" charset="-78"/>
              </a:rPr>
              <a:t>منبع اصلي معرفت</a:t>
            </a:r>
            <a:r>
              <a:rPr lang="fa-IR" sz="3200" dirty="0" smtClean="0">
                <a:cs typeface="B Nazanin" pitchFamily="2" charset="-78"/>
              </a:rPr>
              <a:t> محسوب كنند.</a:t>
            </a:r>
            <a:r>
              <a:rPr lang="en-US" sz="3200" dirty="0" smtClean="0">
                <a:cs typeface="B Nazanin" pitchFamily="2" charset="-78"/>
              </a:rPr>
              <a:t> </a:t>
            </a:r>
            <a:r>
              <a:rPr lang="fa-IR" sz="3200" dirty="0" smtClean="0">
                <a:cs typeface="B Nazanin" pitchFamily="2" charset="-78"/>
              </a:rPr>
              <a:t> و از آن زمان به بعد اين نگرش به وسيله دستاوردهاي اعجاب انگيز علم تجربي تشديد شده است.</a:t>
            </a:r>
            <a:endParaRPr lang="en-US" sz="32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ymohamadi\Desktop\250px-Francis_Bacon.jpg"/>
          <p:cNvPicPr>
            <a:picLocks noChangeAspect="1" noChangeArrowheads="1"/>
          </p:cNvPicPr>
          <p:nvPr/>
        </p:nvPicPr>
        <p:blipFill>
          <a:blip r:embed="rId3"/>
          <a:srcRect/>
          <a:stretch>
            <a:fillRect/>
          </a:stretch>
        </p:blipFill>
        <p:spPr bwMode="auto">
          <a:xfrm>
            <a:off x="0" y="457200"/>
            <a:ext cx="2438400" cy="3023870"/>
          </a:xfrm>
          <a:prstGeom prst="rect">
            <a:avLst/>
          </a:prstGeom>
          <a:noFill/>
        </p:spPr>
      </p:pic>
      <p:sp>
        <p:nvSpPr>
          <p:cNvPr id="5" name="Rectangle 4"/>
          <p:cNvSpPr/>
          <p:nvPr/>
        </p:nvSpPr>
        <p:spPr>
          <a:xfrm>
            <a:off x="2362200" y="533400"/>
            <a:ext cx="6400800" cy="2677656"/>
          </a:xfrm>
          <a:prstGeom prst="rect">
            <a:avLst/>
          </a:prstGeom>
        </p:spPr>
        <p:txBody>
          <a:bodyPr wrap="square">
            <a:spAutoFit/>
          </a:bodyPr>
          <a:lstStyle/>
          <a:p>
            <a:pPr algn="just" rtl="1"/>
            <a:r>
              <a:rPr lang="fa-IR" sz="2400" dirty="0" smtClean="0">
                <a:cs typeface="B Nazanin" pitchFamily="2" charset="-78"/>
              </a:rPr>
              <a:t>فرانسیس بیکن سیاست‌مدار و فیلسوف انگلیسی بود. بسیاری وی را محور اصلی تحول فکری در قرون وسطی می‌دانند تا جایی که او را از بانیان </a:t>
            </a:r>
            <a:r>
              <a:rPr lang="fa-IR" sz="2400" dirty="0" smtClean="0">
                <a:solidFill>
                  <a:srgbClr val="FF0000"/>
                </a:solidFill>
                <a:cs typeface="B Nazanin" pitchFamily="2" charset="-78"/>
              </a:rPr>
              <a:t>انقلاب علمی </a:t>
            </a:r>
            <a:r>
              <a:rPr lang="fa-IR" sz="2400" dirty="0" smtClean="0">
                <a:cs typeface="B Nazanin" pitchFamily="2" charset="-78"/>
              </a:rPr>
              <a:t>می‌شمارند و پایان سلطه کلیسا بر تفکر را به را به اندیشه‌های او نسبت می‌دهند. در ۴۵ سالگی ازدواج کرد و در ۱۵۹۸ به جهت قروض خود به زندان افتاد. در ۱۶۰۶ مشاور قضایی سلطنتی گردید ودر ۱۶۱۳ معاون دادستان کل شد و در ۱۶۱۸ در ۵۷ سالگی بالاخره به مقام مهردار سلطنتی رسید.</a:t>
            </a:r>
            <a:endParaRPr lang="en-US" sz="2400" dirty="0">
              <a:cs typeface="B Nazanin" pitchFamily="2" charset="-78"/>
            </a:endParaRPr>
          </a:p>
        </p:txBody>
      </p:sp>
      <p:sp>
        <p:nvSpPr>
          <p:cNvPr id="6" name="Rectangle 5"/>
          <p:cNvSpPr/>
          <p:nvPr/>
        </p:nvSpPr>
        <p:spPr>
          <a:xfrm>
            <a:off x="457200" y="3733800"/>
            <a:ext cx="8229600" cy="2308324"/>
          </a:xfrm>
          <a:prstGeom prst="rect">
            <a:avLst/>
          </a:prstGeom>
        </p:spPr>
        <p:txBody>
          <a:bodyPr wrap="square">
            <a:spAutoFit/>
          </a:bodyPr>
          <a:lstStyle/>
          <a:p>
            <a:pPr algn="just" rtl="1"/>
            <a:r>
              <a:rPr lang="fa-IR" sz="2400" dirty="0" smtClean="0">
                <a:cs typeface="B Nazanin" pitchFamily="2" charset="-78"/>
              </a:rPr>
              <a:t>فرانسیس بیکن معتقد بود که «علم بر انسان و جهان تسلط دارد» و «بر طبیعت نمی‌توان مسلط گشت مگر آنکه از قوانین آن آگاهی یابیم» وی معتقد بود که ادراک ما از حقیقت تنها در همان حدی است که مشاهدات ما اجازه می‌دهد و خارج از حیطه مشاهدات چیزی نمی‌توانیم بدانیم. از نظر او ذهن مسئول یافتن روابط در ماده به وسیله مشاهده و تجربه‌است و میان علم و عمل و مشاهده فرقی نیست وي مي گفت كه : ذهن را از بت‌هایی که آن را احاطه کرده‌اند رها سازیم.</a:t>
            </a:r>
            <a:endParaRPr lang="fa-IR" sz="24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219200"/>
            <a:ext cx="8153400" cy="3539430"/>
          </a:xfrm>
          <a:prstGeom prst="rect">
            <a:avLst/>
          </a:prstGeom>
        </p:spPr>
        <p:txBody>
          <a:bodyPr wrap="square">
            <a:spAutoFit/>
          </a:bodyPr>
          <a:lstStyle/>
          <a:p>
            <a:pPr algn="just" rtl="1"/>
            <a:r>
              <a:rPr lang="fa-IR" sz="3200" dirty="0" smtClean="0">
                <a:cs typeface="B Nazanin" pitchFamily="2" charset="-78"/>
              </a:rPr>
              <a:t>چنان که معروف است روزی بیکن عده ای را سرگرم بحث درباره تعداد دندانهای اسب دید، بحث داغی بود. هر کسی چیزی می گفت. کار به شرط بندی کشید، ولی همچنان درباره دندان های اسب اختلاف داشتند که بیکن چیزی گفت که تا آن روز کسی نگفته بود. برای همین موجب تعجب همه شد. او گفت : </a:t>
            </a:r>
            <a:endParaRPr lang="en-US" sz="3200" dirty="0" smtClean="0">
              <a:cs typeface="B Nazanin" pitchFamily="2" charset="-78"/>
            </a:endParaRPr>
          </a:p>
          <a:p>
            <a:pPr algn="ctr" rtl="1"/>
            <a:r>
              <a:rPr lang="fa-IR" sz="3200" dirty="0" smtClean="0">
                <a:solidFill>
                  <a:srgbClr val="FF0000"/>
                </a:solidFill>
                <a:cs typeface="B Nazanin" pitchFamily="2" charset="-78"/>
              </a:rPr>
              <a:t>در طویله یک اسب است، بروید دندانهای آن را بشمرید .</a:t>
            </a:r>
          </a:p>
          <a:p>
            <a:pPr algn="just" rtl="1"/>
            <a:endParaRPr lang="en-US" sz="32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2359"/>
            <a:ext cx="8382000" cy="7417415"/>
          </a:xfrm>
          <a:prstGeom prst="rect">
            <a:avLst/>
          </a:prstGeom>
        </p:spPr>
        <p:txBody>
          <a:bodyPr wrap="square">
            <a:spAutoFit/>
          </a:bodyPr>
          <a:lstStyle/>
          <a:p>
            <a:pPr algn="just" rtl="1"/>
            <a:r>
              <a:rPr lang="fa-IR" sz="2800" dirty="0" smtClean="0">
                <a:cs typeface="B Nazanin" pitchFamily="2" charset="-78"/>
              </a:rPr>
              <a:t>اما کار به این سادگی نبود یک نفر که شرط بسته بود دندانهای اسب دوازده تاست، گفت: اگر دندانهای اسب داخل طویله دوازده تا نباشد من در اسب بودن حیوان داخل طویله شک میکنم، چون از مشخصه های اسب این است که دوازده دندان دارد.</a:t>
            </a:r>
            <a:endParaRPr lang="en-US" sz="2800" dirty="0" smtClean="0">
              <a:cs typeface="B Nazanin" pitchFamily="2" charset="-78"/>
            </a:endParaRPr>
          </a:p>
          <a:p>
            <a:pPr algn="just" rtl="1"/>
            <a:r>
              <a:rPr lang="fa-IR" sz="2800" dirty="0" smtClean="0">
                <a:cs typeface="B Nazanin" pitchFamily="2" charset="-78"/>
              </a:rPr>
              <a:t>دیگری که شرط بسته بود اسب شش دندان دارد گفت: تا آنجا که ما شنیده و خوانده ایم، اسب شش دندان دارد. اگر اسبی که در طویله است غیر از این باشد یک استثنا است.</a:t>
            </a:r>
            <a:endParaRPr lang="en-US" sz="2800" dirty="0" smtClean="0">
              <a:cs typeface="B Nazanin" pitchFamily="2" charset="-78"/>
            </a:endParaRPr>
          </a:p>
          <a:p>
            <a:pPr algn="just" rtl="1"/>
            <a:r>
              <a:rPr lang="fa-IR" sz="2800" dirty="0" smtClean="0">
                <a:cs typeface="B Nazanin" pitchFamily="2" charset="-78"/>
              </a:rPr>
              <a:t>یکی گفت: اول باید دید دندانی از این اسب نشکسته باشد.</a:t>
            </a:r>
            <a:br>
              <a:rPr lang="fa-IR" sz="2800" dirty="0" smtClean="0">
                <a:cs typeface="B Nazanin" pitchFamily="2" charset="-78"/>
              </a:rPr>
            </a:br>
            <a:r>
              <a:rPr lang="fa-IR" sz="2800" dirty="0" smtClean="0">
                <a:cs typeface="B Nazanin" pitchFamily="2" charset="-78"/>
              </a:rPr>
              <a:t>دیگری گفت: از کجا معلوم که تمام دندانهایش درآمده باشد.</a:t>
            </a:r>
            <a:br>
              <a:rPr lang="fa-IR" sz="2800" dirty="0" smtClean="0">
                <a:cs typeface="B Nazanin" pitchFamily="2" charset="-78"/>
              </a:rPr>
            </a:br>
            <a:r>
              <a:rPr lang="fa-IR" sz="2800" dirty="0" smtClean="0">
                <a:cs typeface="B Nazanin" pitchFamily="2" charset="-78"/>
              </a:rPr>
              <a:t>دیگری که لفظ قلم صحبت می کرد گفت: اصلاَ باید معلوم شود که منظور ما از دندان چیست.</a:t>
            </a:r>
            <a:endParaRPr lang="en-US" sz="2800" dirty="0" smtClean="0">
              <a:cs typeface="B Nazanin" pitchFamily="2" charset="-78"/>
            </a:endParaRPr>
          </a:p>
          <a:p>
            <a:pPr algn="just" rtl="1"/>
            <a:r>
              <a:rPr lang="fa-IR" sz="2800" dirty="0" smtClean="0">
                <a:cs typeface="B Nazanin" pitchFamily="2" charset="-78"/>
              </a:rPr>
              <a:t>یکی دیگر گفت: جلوتر باید معلوم شود اساساَ منظور ما از اسب چیست.</a:t>
            </a:r>
            <a:br>
              <a:rPr lang="fa-IR" sz="2800" dirty="0" smtClean="0">
                <a:cs typeface="B Nazanin" pitchFamily="2" charset="-78"/>
              </a:rPr>
            </a:br>
            <a:r>
              <a:rPr lang="fa-IR" sz="2800" dirty="0" smtClean="0">
                <a:cs typeface="B Nazanin" pitchFamily="2" charset="-78"/>
              </a:rPr>
              <a:t>همان اولی گفت: آفرین! از مشخصه های اسب این است که دوازده دندان دارد.</a:t>
            </a:r>
            <a:r>
              <a:rPr lang="fa-IR" dirty="0" smtClean="0">
                <a:cs typeface="B Nazanin" pitchFamily="2" charset="-78"/>
              </a:rPr>
              <a:t>(تاریخ فلسفه به طنز، اردلان عطارپور)</a:t>
            </a:r>
            <a:endParaRPr lang="en-US" dirty="0" smtClean="0">
              <a:cs typeface="B Nazanin" pitchFamily="2" charset="-78"/>
            </a:endParaRPr>
          </a:p>
          <a:p>
            <a:pPr algn="just" rtl="1"/>
            <a:r>
              <a:rPr lang="fa-IR" sz="2800" dirty="0" smtClean="0">
                <a:cs typeface="B Nazanin" pitchFamily="2" charset="-78"/>
              </a:rPr>
              <a:t/>
            </a:r>
            <a:br>
              <a:rPr lang="fa-IR" sz="2800" dirty="0" smtClean="0">
                <a:cs typeface="B Nazanin" pitchFamily="2" charset="-78"/>
              </a:rPr>
            </a:br>
            <a:endParaRPr lang="en-US" sz="2800" dirty="0" smtClean="0">
              <a:cs typeface="B Nazanin" pitchFamily="2" charset="-78"/>
            </a:endParaRPr>
          </a:p>
          <a:p>
            <a:pPr algn="just" rtl="1"/>
            <a:endParaRPr lang="en-US" sz="28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066800"/>
            <a:ext cx="8153400" cy="3416320"/>
          </a:xfrm>
          <a:prstGeom prst="rect">
            <a:avLst/>
          </a:prstGeom>
          <a:noFill/>
        </p:spPr>
        <p:txBody>
          <a:bodyPr wrap="square" rtlCol="0">
            <a:spAutoFit/>
          </a:bodyPr>
          <a:lstStyle/>
          <a:p>
            <a:pPr algn="just" rtl="1">
              <a:lnSpc>
                <a:spcPct val="150000"/>
              </a:lnSpc>
            </a:pPr>
            <a:r>
              <a:rPr lang="fa-IR" sz="3600" dirty="0" smtClean="0">
                <a:cs typeface="B Nazanin" pitchFamily="2" charset="-78"/>
              </a:rPr>
              <a:t>آنچه تلقي رايج از علم است آن است كه: </a:t>
            </a:r>
            <a:r>
              <a:rPr lang="fa-IR" sz="3600" dirty="0" smtClean="0">
                <a:solidFill>
                  <a:srgbClr val="FF0000"/>
                </a:solidFill>
                <a:cs typeface="B Nazanin" pitchFamily="2" charset="-78"/>
              </a:rPr>
              <a:t>علم معرفتي است اثبات شده؛</a:t>
            </a:r>
            <a:r>
              <a:rPr lang="fa-IR" sz="3600" dirty="0" smtClean="0">
                <a:cs typeface="B Nazanin" pitchFamily="2" charset="-78"/>
              </a:rPr>
              <a:t> نظريه هاي علمي به شيوه اي دقيق از </a:t>
            </a:r>
            <a:r>
              <a:rPr lang="fa-IR" sz="3600" b="1" u="sng" dirty="0" smtClean="0">
                <a:cs typeface="B Nazanin" pitchFamily="2" charset="-78"/>
              </a:rPr>
              <a:t>يافته هاي تجربي </a:t>
            </a:r>
            <a:r>
              <a:rPr lang="fa-IR" sz="3600" dirty="0" smtClean="0">
                <a:cs typeface="B Nazanin" pitchFamily="2" charset="-78"/>
              </a:rPr>
              <a:t>كه با مشاهده و آزمايش به دست آمده اند، اخذ مي شوند. اين شيوه را </a:t>
            </a:r>
            <a:r>
              <a:rPr lang="fa-IR" sz="3600" dirty="0" smtClean="0">
                <a:solidFill>
                  <a:srgbClr val="FF0000"/>
                </a:solidFill>
                <a:cs typeface="B Nazanin" pitchFamily="2" charset="-78"/>
              </a:rPr>
              <a:t>استقراء گرايي </a:t>
            </a:r>
            <a:r>
              <a:rPr lang="fa-IR" sz="3600" dirty="0" smtClean="0">
                <a:cs typeface="B Nazanin" pitchFamily="2" charset="-78"/>
              </a:rPr>
              <a:t>مي نامند.</a:t>
            </a:r>
            <a:endParaRPr lang="en-US" sz="36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72200" y="838200"/>
            <a:ext cx="27432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rtl="1"/>
            <a:r>
              <a:rPr lang="fa-IR" sz="2800" dirty="0" smtClean="0">
                <a:solidFill>
                  <a:schemeClr val="tx1"/>
                </a:solidFill>
                <a:cs typeface="B Nazanin" pitchFamily="2" charset="-78"/>
              </a:rPr>
              <a:t>استقراء گرايي سطحي </a:t>
            </a:r>
            <a:endParaRPr lang="en-US" sz="2800" dirty="0">
              <a:solidFill>
                <a:schemeClr val="tx1"/>
              </a:solidFill>
              <a:cs typeface="B Nazanin" pitchFamily="2" charset="-78"/>
            </a:endParaRPr>
          </a:p>
        </p:txBody>
      </p:sp>
      <p:sp>
        <p:nvSpPr>
          <p:cNvPr id="5" name="TextBox 4"/>
          <p:cNvSpPr txBox="1"/>
          <p:nvPr/>
        </p:nvSpPr>
        <p:spPr>
          <a:xfrm>
            <a:off x="381000" y="1524000"/>
            <a:ext cx="8229600" cy="4247317"/>
          </a:xfrm>
          <a:prstGeom prst="rect">
            <a:avLst/>
          </a:prstGeom>
          <a:noFill/>
        </p:spPr>
        <p:txBody>
          <a:bodyPr wrap="square" rtlCol="0">
            <a:spAutoFit/>
          </a:bodyPr>
          <a:lstStyle/>
          <a:p>
            <a:pPr algn="just" rtl="1"/>
            <a:r>
              <a:rPr lang="fa-IR" sz="3000" dirty="0" smtClean="0">
                <a:cs typeface="B Nazanin" pitchFamily="2" charset="-78"/>
              </a:rPr>
              <a:t>مطابق نظر استقراءگرايان سطحي علم با مشاهده آغاز مي شود مشاهده با اعضاي حسي </a:t>
            </a:r>
            <a:r>
              <a:rPr lang="fa-IR" sz="3000" u="sng" dirty="0" smtClean="0">
                <a:solidFill>
                  <a:srgbClr val="FF0000"/>
                </a:solidFill>
                <a:cs typeface="B Nazanin" pitchFamily="2" charset="-78"/>
              </a:rPr>
              <a:t>معمولي</a:t>
            </a:r>
            <a:r>
              <a:rPr lang="fa-IR" sz="3000" dirty="0" smtClean="0">
                <a:cs typeface="B Nazanin" pitchFamily="2" charset="-78"/>
              </a:rPr>
              <a:t> ، </a:t>
            </a:r>
            <a:r>
              <a:rPr lang="fa-IR" sz="3000" dirty="0" smtClean="0">
                <a:solidFill>
                  <a:srgbClr val="FF0000"/>
                </a:solidFill>
                <a:cs typeface="B Nazanin" pitchFamily="2" charset="-78"/>
              </a:rPr>
              <a:t>سالم</a:t>
            </a:r>
            <a:r>
              <a:rPr lang="fa-IR" sz="3000" dirty="0" smtClean="0">
                <a:cs typeface="B Nazanin" pitchFamily="2" charset="-78"/>
              </a:rPr>
              <a:t> و  </a:t>
            </a:r>
            <a:r>
              <a:rPr lang="fa-IR" sz="3000" dirty="0" smtClean="0">
                <a:solidFill>
                  <a:srgbClr val="FF0000"/>
                </a:solidFill>
                <a:cs typeface="B Nazanin" pitchFamily="2" charset="-78"/>
              </a:rPr>
              <a:t>بدون پيش داوري </a:t>
            </a:r>
            <a:r>
              <a:rPr lang="fa-IR" sz="3000" dirty="0" smtClean="0">
                <a:cs typeface="B Nazanin" pitchFamily="2" charset="-78"/>
              </a:rPr>
              <a:t>مشاهده گر.</a:t>
            </a:r>
            <a:r>
              <a:rPr lang="en-US" sz="3000" dirty="0" smtClean="0">
                <a:cs typeface="B Nazanin" pitchFamily="2" charset="-78"/>
              </a:rPr>
              <a:t> </a:t>
            </a:r>
            <a:r>
              <a:rPr lang="fa-IR" sz="3000" dirty="0" smtClean="0">
                <a:cs typeface="B Nazanin" pitchFamily="2" charset="-78"/>
              </a:rPr>
              <a:t>اينها را مي توان </a:t>
            </a:r>
            <a:r>
              <a:rPr lang="fa-IR" sz="3000" b="1" dirty="0" smtClean="0">
                <a:solidFill>
                  <a:srgbClr val="FF0000"/>
                </a:solidFill>
                <a:cs typeface="B Nazanin" pitchFamily="2" charset="-78"/>
              </a:rPr>
              <a:t>گزاره هاي مشاهدتي </a:t>
            </a:r>
            <a:r>
              <a:rPr lang="fa-IR" sz="3000" dirty="0" smtClean="0">
                <a:cs typeface="B Nazanin" pitchFamily="2" charset="-78"/>
              </a:rPr>
              <a:t>ناميد.</a:t>
            </a:r>
          </a:p>
          <a:p>
            <a:pPr algn="just" rtl="1"/>
            <a:r>
              <a:rPr lang="fa-IR" sz="3000" dirty="0" smtClean="0">
                <a:cs typeface="B Nazanin" pitchFamily="2" charset="-78"/>
              </a:rPr>
              <a:t>مثال :</a:t>
            </a:r>
          </a:p>
          <a:p>
            <a:pPr algn="just" rtl="1">
              <a:buFont typeface="Wingdings" pitchFamily="2" charset="2"/>
              <a:buChar char="Ø"/>
            </a:pPr>
            <a:r>
              <a:rPr lang="fa-IR" sz="3000" dirty="0" smtClean="0">
                <a:cs typeface="B Nazanin" pitchFamily="2" charset="-78"/>
              </a:rPr>
              <a:t> سياره مريخ در اول اسفند در فلان موقعيت در آسمان ظاهر شد.</a:t>
            </a:r>
          </a:p>
          <a:p>
            <a:pPr algn="just" rtl="1">
              <a:buFont typeface="Wingdings" pitchFamily="2" charset="2"/>
              <a:buChar char="Ø"/>
            </a:pPr>
            <a:r>
              <a:rPr lang="fa-IR" sz="3000" dirty="0" smtClean="0">
                <a:cs typeface="B Nazanin" pitchFamily="2" charset="-78"/>
              </a:rPr>
              <a:t>كاغذ اغشته به ليتموس پس از فرو رفتن در آن مايع قرمز شد.</a:t>
            </a:r>
          </a:p>
          <a:p>
            <a:pPr algn="just" rtl="1"/>
            <a:r>
              <a:rPr lang="fa-IR" sz="3000" dirty="0" smtClean="0">
                <a:cs typeface="B Nazanin" pitchFamily="2" charset="-78"/>
              </a:rPr>
              <a:t>صدق اينگونه گزاره ها را مي توان با مشاهده دقيق اثبات كرد هر مشاهده گري مي تواند با استفاده از حواس خود درستي آنها را تصديق يا مورد بررسي قرار دهد. اين گزاره ها را </a:t>
            </a:r>
            <a:r>
              <a:rPr lang="fa-IR" sz="3000" i="1" dirty="0" smtClean="0">
                <a:solidFill>
                  <a:srgbClr val="FF0000"/>
                </a:solidFill>
                <a:cs typeface="B Nazanin" pitchFamily="2" charset="-78"/>
              </a:rPr>
              <a:t>گزاره هاي شخصيه </a:t>
            </a:r>
            <a:r>
              <a:rPr lang="fa-IR" sz="3000" dirty="0" smtClean="0">
                <a:cs typeface="B Nazanin" pitchFamily="2" charset="-78"/>
              </a:rPr>
              <a:t>مي نامند.</a:t>
            </a:r>
            <a:endParaRPr lang="en-US" sz="30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0" y="457200"/>
            <a:ext cx="5029200" cy="58477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r" rtl="1"/>
            <a:r>
              <a:rPr lang="fa-IR" sz="3200" dirty="0" smtClean="0">
                <a:solidFill>
                  <a:schemeClr val="tx1"/>
                </a:solidFill>
                <a:cs typeface="B Nazanin" pitchFamily="2" charset="-78"/>
              </a:rPr>
              <a:t>استقراء گرايي سطحي</a:t>
            </a:r>
            <a:endParaRPr lang="en-US" sz="3200" dirty="0">
              <a:solidFill>
                <a:schemeClr val="tx1"/>
              </a:solidFill>
              <a:cs typeface="B Nazanin" pitchFamily="2" charset="-78"/>
            </a:endParaRPr>
          </a:p>
        </p:txBody>
      </p:sp>
      <p:sp>
        <p:nvSpPr>
          <p:cNvPr id="3" name="TextBox 2"/>
          <p:cNvSpPr txBox="1"/>
          <p:nvPr/>
        </p:nvSpPr>
        <p:spPr>
          <a:xfrm>
            <a:off x="457200" y="1143000"/>
            <a:ext cx="8305800" cy="4031873"/>
          </a:xfrm>
          <a:prstGeom prst="rect">
            <a:avLst/>
          </a:prstGeom>
          <a:noFill/>
        </p:spPr>
        <p:txBody>
          <a:bodyPr wrap="square" rtlCol="0">
            <a:spAutoFit/>
          </a:bodyPr>
          <a:lstStyle/>
          <a:p>
            <a:pPr algn="just" rtl="1"/>
            <a:r>
              <a:rPr lang="fa-IR" sz="3200" dirty="0" smtClean="0">
                <a:cs typeface="B Nazanin" pitchFamily="2" charset="-78"/>
              </a:rPr>
              <a:t>مثال هايي ساده اما علمي تر: </a:t>
            </a:r>
          </a:p>
          <a:p>
            <a:pPr lvl="1" algn="just" rtl="1">
              <a:buFont typeface="Wingdings" pitchFamily="2" charset="2"/>
              <a:buChar char="Ø"/>
            </a:pPr>
            <a:r>
              <a:rPr lang="fa-IR" sz="3200" dirty="0" smtClean="0">
                <a:cs typeface="B Nazanin" pitchFamily="2" charset="-78"/>
              </a:rPr>
              <a:t>سيارات در مدارهاي بيضي شكل به دور خورشيد مي گردند.</a:t>
            </a:r>
          </a:p>
          <a:p>
            <a:pPr lvl="1" algn="just" rtl="1">
              <a:buFont typeface="Wingdings" pitchFamily="2" charset="2"/>
              <a:buChar char="Ø"/>
            </a:pPr>
            <a:r>
              <a:rPr lang="fa-IR" sz="3200" dirty="0" smtClean="0">
                <a:cs typeface="B Nazanin" pitchFamily="2" charset="-78"/>
              </a:rPr>
              <a:t>اسيد، ليتموس را قرمز مي كند.</a:t>
            </a:r>
          </a:p>
          <a:p>
            <a:pPr algn="just" rtl="1"/>
            <a:r>
              <a:rPr lang="fa-IR" sz="3200" dirty="0" smtClean="0">
                <a:cs typeface="B Nazanin" pitchFamily="2" charset="-78"/>
              </a:rPr>
              <a:t>اين گزاره ها كلي اند زيرا مدعي بيان خواص يا رفتار بعضي از چهره هاي جهان هستند آنها بر خلاف گزاره هاي شخصيه به </a:t>
            </a:r>
            <a:r>
              <a:rPr lang="fa-IR" sz="3200" dirty="0" smtClean="0">
                <a:solidFill>
                  <a:srgbClr val="FF0000"/>
                </a:solidFill>
                <a:cs typeface="B Nazanin" pitchFamily="2" charset="-78"/>
              </a:rPr>
              <a:t>كل حوادث نوع خاصي</a:t>
            </a:r>
            <a:r>
              <a:rPr lang="fa-IR" sz="3200" dirty="0" smtClean="0">
                <a:cs typeface="B Nazanin" pitchFamily="2" charset="-78"/>
              </a:rPr>
              <a:t> در تمام زمان ها و مكان ها اشعار دارند. قوانين و نظريه هايي كه </a:t>
            </a:r>
            <a:r>
              <a:rPr lang="fa-IR" sz="3200" u="sng" dirty="0" smtClean="0">
                <a:cs typeface="B Nazanin" pitchFamily="2" charset="-78"/>
              </a:rPr>
              <a:t>معرفت علمي </a:t>
            </a:r>
            <a:r>
              <a:rPr lang="fa-IR" sz="3200" dirty="0" smtClean="0">
                <a:cs typeface="B Nazanin" pitchFamily="2" charset="-78"/>
              </a:rPr>
              <a:t>را مي سازد، همه تصريحاتي كلي از اين نوعند و گزاره هايي از اين قبيل را </a:t>
            </a:r>
            <a:r>
              <a:rPr lang="fa-IR" sz="3200" b="1" i="1" dirty="0" smtClean="0">
                <a:solidFill>
                  <a:srgbClr val="FF0000"/>
                </a:solidFill>
                <a:cs typeface="B Nazanin" pitchFamily="2" charset="-78"/>
              </a:rPr>
              <a:t>گزاره هاي كليه </a:t>
            </a:r>
            <a:r>
              <a:rPr lang="fa-IR" sz="3200" dirty="0" smtClean="0">
                <a:cs typeface="B Nazanin" pitchFamily="2" charset="-78"/>
              </a:rPr>
              <a:t>مي نامند.</a:t>
            </a:r>
            <a:endParaRPr lang="en-US" sz="32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914400"/>
            <a:ext cx="8534400" cy="2062103"/>
          </a:xfrm>
          <a:prstGeom prst="rect">
            <a:avLst/>
          </a:prstGeom>
          <a:noFill/>
        </p:spPr>
        <p:txBody>
          <a:bodyPr wrap="square" rtlCol="0">
            <a:spAutoFit/>
          </a:bodyPr>
          <a:lstStyle/>
          <a:p>
            <a:pPr algn="just" rtl="1">
              <a:buFontTx/>
              <a:buChar char="-"/>
            </a:pPr>
            <a:r>
              <a:rPr lang="fa-IR" sz="3200" dirty="0" smtClean="0">
                <a:cs typeface="B Nazanin" pitchFamily="2" charset="-78"/>
              </a:rPr>
              <a:t>اما چگونه مي توانيم  از گزاره هاي شخصيه  كه از مشاهده نتيجه مي شوند به گزاره هاي كليه كه معرفت علمي را مي سازند رسيد؟</a:t>
            </a:r>
          </a:p>
          <a:p>
            <a:pPr algn="just" rtl="1"/>
            <a:endParaRPr lang="fa-IR" sz="3200" dirty="0" smtClean="0">
              <a:cs typeface="B Nazanin" pitchFamily="2" charset="-78"/>
            </a:endParaRPr>
          </a:p>
          <a:p>
            <a:pPr algn="just" rtl="1"/>
            <a:endParaRPr lang="fa-IR" sz="3200" dirty="0" smtClean="0">
              <a:cs typeface="B Nazanin" pitchFamily="2" charset="-78"/>
            </a:endParaRPr>
          </a:p>
        </p:txBody>
      </p:sp>
      <p:sp>
        <p:nvSpPr>
          <p:cNvPr id="3" name="Rectangle 2"/>
          <p:cNvSpPr/>
          <p:nvPr/>
        </p:nvSpPr>
        <p:spPr>
          <a:xfrm>
            <a:off x="457200" y="3581400"/>
            <a:ext cx="8305800" cy="1569660"/>
          </a:xfrm>
          <a:prstGeom prst="rect">
            <a:avLst/>
          </a:prstGeom>
        </p:spPr>
        <p:txBody>
          <a:bodyPr wrap="square">
            <a:spAutoFit/>
          </a:bodyPr>
          <a:lstStyle/>
          <a:p>
            <a:pPr algn="just" rtl="1"/>
            <a:r>
              <a:rPr lang="fa-IR" sz="3200" dirty="0" smtClean="0">
                <a:cs typeface="B Nazanin" pitchFamily="2" charset="-78"/>
              </a:rPr>
              <a:t>- چگونه مي توان ادعاهاي بسيار كلي و نامحدودي را كه در قالب نظريه مطرح مي شوند را بر اساس شواهد محدودي كه مركب از تعداد محدودي گزاره مشاهدتي است را توجيه كرد؟</a:t>
            </a:r>
            <a:endParaRPr lang="en-US" sz="32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152400"/>
            <a:ext cx="7162800" cy="5232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rtl="1"/>
            <a:r>
              <a:rPr lang="fa-IR" sz="2800" b="1" dirty="0" smtClean="0">
                <a:solidFill>
                  <a:schemeClr val="tx1"/>
                </a:solidFill>
                <a:cs typeface="B Nazanin" pitchFamily="2" charset="-78"/>
              </a:rPr>
              <a:t>تغيير نگرش در فلسفه و شيوه تحقيق </a:t>
            </a:r>
            <a:endParaRPr lang="en-US" sz="2800" b="1" dirty="0">
              <a:solidFill>
                <a:schemeClr val="tx1"/>
              </a:solidFill>
              <a:cs typeface="B Nazanin" pitchFamily="2" charset="-78"/>
            </a:endParaRPr>
          </a:p>
        </p:txBody>
      </p:sp>
      <p:sp>
        <p:nvSpPr>
          <p:cNvPr id="5" name="TextBox 4"/>
          <p:cNvSpPr txBox="1"/>
          <p:nvPr/>
        </p:nvSpPr>
        <p:spPr>
          <a:xfrm>
            <a:off x="533400" y="685800"/>
            <a:ext cx="8305800" cy="6555641"/>
          </a:xfrm>
          <a:prstGeom prst="rect">
            <a:avLst/>
          </a:prstGeom>
          <a:noFill/>
        </p:spPr>
        <p:txBody>
          <a:bodyPr wrap="square" rtlCol="0">
            <a:spAutoFit/>
          </a:bodyPr>
          <a:lstStyle/>
          <a:p>
            <a:pPr algn="just" rtl="1"/>
            <a:r>
              <a:rPr lang="fa-IR" sz="2800" dirty="0" smtClean="0">
                <a:cs typeface="B Nazanin" pitchFamily="2" charset="-78"/>
              </a:rPr>
              <a:t>قرن ها علم و حكمت با روش استدلال و بدون داشتن هيچ نوع سازمان رسمي به طور سينه به سينه به كار خود ادامه داد تا انديشمنداني در يونان باستان به نظامند كردن و ثبت آن پرداختند. اغاز حيات رسمي فلسفه و حكمت را  به تاسيس اولين مدارس عالي در يونان 400 قبل از ميلاد نسبت داده اند .</a:t>
            </a:r>
          </a:p>
          <a:p>
            <a:pPr algn="just" rtl="1"/>
            <a:r>
              <a:rPr lang="fa-IR" sz="2800" dirty="0" smtClean="0">
                <a:cs typeface="B Nazanin" pitchFamily="2" charset="-78"/>
              </a:rPr>
              <a:t>سقراط در زير ايوانهاي معابد تدريس مي كرد و بعدها افلاطون اولين دانشگاه آن زمان به نام آكادميا و ارسطو دومين مدرسه به نام لوكيون را تاسيس كرد. و حيات رسمي علم و فلسفه و حكمت آغاز شد. </a:t>
            </a:r>
          </a:p>
          <a:p>
            <a:pPr algn="just" rtl="1"/>
            <a:r>
              <a:rPr lang="fa-IR" sz="2800" dirty="0" smtClean="0">
                <a:cs typeface="B Nazanin" pitchFamily="2" charset="-78"/>
              </a:rPr>
              <a:t>اصولا يكي از اهداف فلسفه و حكمت قبل و بعد از اين دوران، جستجوي حقيقت بود كه عمدتا به صورت ذهني و استدلالي انجام مي گرفت و داراي اهداف يا غايات ثلاثه بود:</a:t>
            </a:r>
          </a:p>
          <a:p>
            <a:pPr algn="just" rtl="1">
              <a:buFontTx/>
              <a:buChar char="-"/>
            </a:pPr>
            <a:r>
              <a:rPr lang="fa-IR" sz="2800" dirty="0" smtClean="0">
                <a:cs typeface="B Nazanin" pitchFamily="2" charset="-78"/>
              </a:rPr>
              <a:t>جستجوي حقيقت </a:t>
            </a:r>
          </a:p>
          <a:p>
            <a:pPr algn="just" rtl="1">
              <a:buFontTx/>
              <a:buChar char="-"/>
            </a:pPr>
            <a:r>
              <a:rPr lang="fa-IR" sz="2800" dirty="0" smtClean="0">
                <a:cs typeface="B Nazanin" pitchFamily="2" charset="-78"/>
              </a:rPr>
              <a:t>جستجوي خدا</a:t>
            </a:r>
          </a:p>
          <a:p>
            <a:pPr algn="just" rtl="1">
              <a:buFontTx/>
              <a:buChar char="-"/>
            </a:pPr>
            <a:r>
              <a:rPr lang="fa-IR" sz="2800" dirty="0" smtClean="0">
                <a:cs typeface="B Nazanin" pitchFamily="2" charset="-78"/>
              </a:rPr>
              <a:t>جستجوي زيبايي </a:t>
            </a:r>
          </a:p>
          <a:p>
            <a:pPr algn="just" rtl="1">
              <a:buFontTx/>
              <a:buChar char="-"/>
            </a:pPr>
            <a:endParaRPr lang="en-US" sz="28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219200"/>
            <a:ext cx="8382000" cy="2062103"/>
          </a:xfrm>
          <a:prstGeom prst="rect">
            <a:avLst/>
          </a:prstGeom>
          <a:noFill/>
        </p:spPr>
        <p:txBody>
          <a:bodyPr wrap="square" rtlCol="0">
            <a:spAutoFit/>
          </a:bodyPr>
          <a:lstStyle/>
          <a:p>
            <a:pPr algn="r" rtl="1"/>
            <a:r>
              <a:rPr lang="fa-IR" sz="3200" dirty="0" smtClean="0">
                <a:cs typeface="B Nazanin" pitchFamily="2" charset="-78"/>
              </a:rPr>
              <a:t>پاسخ استقراء گرايان اين است كه ما </a:t>
            </a:r>
            <a:r>
              <a:rPr lang="fa-IR" sz="3200" dirty="0" smtClean="0">
                <a:solidFill>
                  <a:srgbClr val="FF0000"/>
                </a:solidFill>
                <a:cs typeface="B Nazanin" pitchFamily="2" charset="-78"/>
              </a:rPr>
              <a:t>به شرط </a:t>
            </a:r>
            <a:r>
              <a:rPr lang="fa-IR" sz="3200" dirty="0" smtClean="0">
                <a:cs typeface="B Nazanin" pitchFamily="2" charset="-78"/>
              </a:rPr>
              <a:t>رعايت بعضي شروط مجاز هستيم، تعداد محدودي گزاره مشاهدتي شخصيه را به قانون جهانشمولي تعميم دهيم . اين شرايط عبارتند از:</a:t>
            </a:r>
          </a:p>
          <a:p>
            <a:pPr algn="r" rtl="1"/>
            <a:endParaRPr lang="en-US" sz="3200" dirty="0">
              <a:cs typeface="B Nazanin" pitchFamily="2" charset="-78"/>
            </a:endParaRPr>
          </a:p>
        </p:txBody>
      </p:sp>
      <p:sp>
        <p:nvSpPr>
          <p:cNvPr id="3" name="TextBox 2"/>
          <p:cNvSpPr txBox="1"/>
          <p:nvPr/>
        </p:nvSpPr>
        <p:spPr>
          <a:xfrm>
            <a:off x="304800" y="2819400"/>
            <a:ext cx="8382000" cy="175432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rtl="1">
              <a:lnSpc>
                <a:spcPct val="150000"/>
              </a:lnSpc>
              <a:buFontTx/>
              <a:buChar char="-"/>
            </a:pPr>
            <a:r>
              <a:rPr lang="fa-IR" sz="2400" dirty="0" smtClean="0">
                <a:cs typeface="B Nazanin" pitchFamily="2" charset="-78"/>
              </a:rPr>
              <a:t> تعداد گزاره هاي مشاهدتي كه اساس تعميم را تشكيل مي دهند بايد زياد باشند؛</a:t>
            </a:r>
          </a:p>
          <a:p>
            <a:pPr algn="r" rtl="1">
              <a:lnSpc>
                <a:spcPct val="150000"/>
              </a:lnSpc>
              <a:buFontTx/>
              <a:buChar char="-"/>
            </a:pPr>
            <a:r>
              <a:rPr lang="fa-IR" sz="2400" dirty="0" smtClean="0">
                <a:cs typeface="B Nazanin" pitchFamily="2" charset="-78"/>
              </a:rPr>
              <a:t> مشاهدات بايد تحت شرايط متنوعي تكرار شوند؛</a:t>
            </a:r>
          </a:p>
          <a:p>
            <a:pPr algn="r" rtl="1">
              <a:lnSpc>
                <a:spcPct val="150000"/>
              </a:lnSpc>
              <a:buFontTx/>
              <a:buChar char="-"/>
            </a:pPr>
            <a:r>
              <a:rPr lang="fa-IR" sz="2400" dirty="0" smtClean="0">
                <a:cs typeface="B Nazanin" pitchFamily="2" charset="-78"/>
              </a:rPr>
              <a:t> هيچ يك از گزاره هاي مشاهدتي نبايد با قانون جهانشمول ماخوذ معارضه داشته باشد.</a:t>
            </a:r>
            <a:endParaRPr lang="en-US" sz="2400" dirty="0">
              <a:cs typeface="B Nazanin" pitchFamily="2" charset="-78"/>
            </a:endParaRPr>
          </a:p>
        </p:txBody>
      </p:sp>
      <p:sp>
        <p:nvSpPr>
          <p:cNvPr id="4" name="TextBox 3"/>
          <p:cNvSpPr txBox="1"/>
          <p:nvPr/>
        </p:nvSpPr>
        <p:spPr>
          <a:xfrm>
            <a:off x="304800" y="4648200"/>
            <a:ext cx="8382000" cy="1477328"/>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just" rtl="1"/>
            <a:r>
              <a:rPr lang="fa-IR" sz="3000" dirty="0" smtClean="0">
                <a:solidFill>
                  <a:schemeClr val="tx1"/>
                </a:solidFill>
                <a:cs typeface="B Nazanin" pitchFamily="2" charset="-78"/>
              </a:rPr>
              <a:t>استدلال فوق كه اخذ گزاره هاي كلي را از تعداد محدودي گزاره شخصيه موجه مي داند را </a:t>
            </a:r>
            <a:r>
              <a:rPr lang="fa-IR" sz="3000" b="1" i="1" u="sng" dirty="0" smtClean="0">
                <a:solidFill>
                  <a:schemeClr val="tx1"/>
                </a:solidFill>
                <a:cs typeface="B Nazanin" pitchFamily="2" charset="-78"/>
              </a:rPr>
              <a:t>استدلال استقرائي </a:t>
            </a:r>
            <a:r>
              <a:rPr lang="fa-IR" sz="3000" dirty="0" smtClean="0">
                <a:solidFill>
                  <a:schemeClr val="tx1"/>
                </a:solidFill>
                <a:cs typeface="B Nazanin" pitchFamily="2" charset="-78"/>
              </a:rPr>
              <a:t>و فرايند آن را </a:t>
            </a:r>
            <a:r>
              <a:rPr lang="fa-IR" sz="3000" b="1" i="1" u="sng" dirty="0" smtClean="0">
                <a:solidFill>
                  <a:schemeClr val="tx1"/>
                </a:solidFill>
                <a:cs typeface="B Nazanin" pitchFamily="2" charset="-78"/>
              </a:rPr>
              <a:t>استقراء</a:t>
            </a:r>
            <a:r>
              <a:rPr lang="fa-IR" sz="3000" dirty="0" smtClean="0">
                <a:solidFill>
                  <a:schemeClr val="tx1"/>
                </a:solidFill>
                <a:cs typeface="B Nazanin" pitchFamily="2" charset="-78"/>
              </a:rPr>
              <a:t> مي نامند.</a:t>
            </a:r>
            <a:endParaRPr lang="en-US" sz="3000" dirty="0">
              <a:solidFill>
                <a:schemeClr val="tx1"/>
              </a:solidFill>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914400"/>
            <a:ext cx="8305800" cy="5078313"/>
          </a:xfrm>
          <a:prstGeom prst="rect">
            <a:avLst/>
          </a:prstGeom>
          <a:noFill/>
        </p:spPr>
        <p:txBody>
          <a:bodyPr wrap="square" rtlCol="0">
            <a:spAutoFit/>
          </a:bodyPr>
          <a:lstStyle/>
          <a:p>
            <a:pPr algn="just" rtl="1"/>
            <a:r>
              <a:rPr lang="fa-IR" sz="3600" dirty="0" smtClean="0">
                <a:cs typeface="B Nazanin" pitchFamily="2" charset="-78"/>
              </a:rPr>
              <a:t>به نظر استقراء گرايان، معرفت علمي به وسيله استقراء از بنيان مطمئني كه </a:t>
            </a:r>
            <a:r>
              <a:rPr lang="fa-IR" sz="3600" u="sng" dirty="0" smtClean="0">
                <a:solidFill>
                  <a:srgbClr val="FF0000"/>
                </a:solidFill>
                <a:cs typeface="B Nazanin" pitchFamily="2" charset="-78"/>
              </a:rPr>
              <a:t>به واسطه مشاهده </a:t>
            </a:r>
            <a:r>
              <a:rPr lang="fa-IR" sz="3600" dirty="0" smtClean="0">
                <a:cs typeface="B Nazanin" pitchFamily="2" charset="-78"/>
              </a:rPr>
              <a:t>به دست آمده است ساخته مي شود. هر چه </a:t>
            </a:r>
            <a:r>
              <a:rPr lang="fa-IR" sz="3600" dirty="0" smtClean="0">
                <a:solidFill>
                  <a:srgbClr val="FF0000"/>
                </a:solidFill>
                <a:cs typeface="B Nazanin" pitchFamily="2" charset="-78"/>
              </a:rPr>
              <a:t>تعداد</a:t>
            </a:r>
            <a:r>
              <a:rPr lang="fa-IR" sz="3600" dirty="0" smtClean="0">
                <a:cs typeface="B Nazanin" pitchFamily="2" charset="-78"/>
              </a:rPr>
              <a:t> واقعيات تصديق شده به وسيله مشاهده و آزمايش افزايش يابد و هر چه تعداد يافته هاي مشاهدتي با تكنيك هاي مشاهدتي و آزمايشي پيچيده تر و دقيقتر شود، </a:t>
            </a:r>
            <a:r>
              <a:rPr lang="fa-IR" sz="3600" u="sng" dirty="0" smtClean="0">
                <a:solidFill>
                  <a:srgbClr val="FF0000"/>
                </a:solidFill>
                <a:cs typeface="B Nazanin" pitchFamily="2" charset="-78"/>
              </a:rPr>
              <a:t>قوانين و نظريه هاي فراگيرتر </a:t>
            </a:r>
            <a:r>
              <a:rPr lang="fa-IR" sz="3600" dirty="0" smtClean="0">
                <a:cs typeface="B Nazanin" pitchFamily="2" charset="-78"/>
              </a:rPr>
              <a:t>بيشتري با استدلال استقرايي دقيقتري ساخته مي شود.</a:t>
            </a:r>
          </a:p>
          <a:p>
            <a:pPr algn="just" rtl="1"/>
            <a:r>
              <a:rPr lang="fa-IR" sz="3600" dirty="0" smtClean="0">
                <a:cs typeface="B Nazanin" pitchFamily="2" charset="-78"/>
              </a:rPr>
              <a:t>هر چه خزانه يافته هاي مشاهدتي افزايش يابد رشد علم به طور پيوسته و بالنده استمرار خواهد يافت.</a:t>
            </a:r>
            <a:endParaRPr lang="en-US" sz="36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67400" y="4800600"/>
            <a:ext cx="2624667"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rtl="1"/>
            <a:r>
              <a:rPr lang="fa-IR" b="1" dirty="0" smtClean="0">
                <a:cs typeface="B Nazanin" pitchFamily="2" charset="-78"/>
              </a:rPr>
              <a:t>يافته هاي حاصل از مشاهده </a:t>
            </a:r>
            <a:endParaRPr lang="en-US" b="1" dirty="0">
              <a:cs typeface="B Nazanin" pitchFamily="2" charset="-78"/>
            </a:endParaRPr>
          </a:p>
        </p:txBody>
      </p:sp>
      <p:cxnSp>
        <p:nvCxnSpPr>
          <p:cNvPr id="4" name="Straight Arrow Connector 3"/>
          <p:cNvCxnSpPr/>
          <p:nvPr/>
        </p:nvCxnSpPr>
        <p:spPr>
          <a:xfrm rot="16200000" flipV="1">
            <a:off x="4495800" y="1981200"/>
            <a:ext cx="2971800" cy="23622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5" name="TextBox 4"/>
          <p:cNvSpPr txBox="1"/>
          <p:nvPr/>
        </p:nvSpPr>
        <p:spPr>
          <a:xfrm>
            <a:off x="2743199" y="1066800"/>
            <a:ext cx="2963333" cy="38100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fa-IR" b="1" dirty="0" smtClean="0">
                <a:cs typeface="B Nazanin" pitchFamily="2" charset="-78"/>
              </a:rPr>
              <a:t>قوانين و نظريه ها </a:t>
            </a:r>
            <a:endParaRPr lang="en-US" b="1" dirty="0">
              <a:cs typeface="B Nazanin" pitchFamily="2" charset="-78"/>
            </a:endParaRPr>
          </a:p>
        </p:txBody>
      </p:sp>
      <p:cxnSp>
        <p:nvCxnSpPr>
          <p:cNvPr id="6" name="Straight Arrow Connector 5"/>
          <p:cNvCxnSpPr/>
          <p:nvPr/>
        </p:nvCxnSpPr>
        <p:spPr>
          <a:xfrm rot="5400000">
            <a:off x="1333500" y="2171700"/>
            <a:ext cx="3048000" cy="20574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2" name="TextBox 11"/>
          <p:cNvSpPr txBox="1"/>
          <p:nvPr/>
        </p:nvSpPr>
        <p:spPr>
          <a:xfrm>
            <a:off x="533399" y="4876800"/>
            <a:ext cx="2624667"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r>
              <a:rPr lang="fa-IR" b="1" dirty="0" smtClean="0">
                <a:cs typeface="B Nazanin" pitchFamily="2" charset="-78"/>
              </a:rPr>
              <a:t>پيش بيني و تبيين </a:t>
            </a:r>
            <a:endParaRPr lang="en-US" b="1" dirty="0">
              <a:cs typeface="B Nazanin" pitchFamily="2" charset="-78"/>
            </a:endParaRPr>
          </a:p>
        </p:txBody>
      </p:sp>
      <p:sp>
        <p:nvSpPr>
          <p:cNvPr id="13" name="TextBox 12"/>
          <p:cNvSpPr txBox="1"/>
          <p:nvPr/>
        </p:nvSpPr>
        <p:spPr>
          <a:xfrm>
            <a:off x="6477000" y="2667000"/>
            <a:ext cx="1270000" cy="369332"/>
          </a:xfrm>
          <a:prstGeom prst="rect">
            <a:avLst/>
          </a:prstGeom>
          <a:noFill/>
        </p:spPr>
        <p:txBody>
          <a:bodyPr wrap="square" rtlCol="0">
            <a:spAutoFit/>
          </a:bodyPr>
          <a:lstStyle/>
          <a:p>
            <a:pPr algn="ctr" rtl="1"/>
            <a:r>
              <a:rPr lang="fa-IR" b="1" dirty="0" smtClean="0">
                <a:cs typeface="B Nazanin" pitchFamily="2" charset="-78"/>
              </a:rPr>
              <a:t>استقراء</a:t>
            </a:r>
            <a:endParaRPr lang="en-US" b="1" dirty="0">
              <a:cs typeface="B Nazanin" pitchFamily="2" charset="-78"/>
            </a:endParaRPr>
          </a:p>
        </p:txBody>
      </p:sp>
      <p:sp>
        <p:nvSpPr>
          <p:cNvPr id="14" name="TextBox 13"/>
          <p:cNvSpPr txBox="1"/>
          <p:nvPr/>
        </p:nvSpPr>
        <p:spPr>
          <a:xfrm>
            <a:off x="1523999" y="2514600"/>
            <a:ext cx="1185333" cy="369332"/>
          </a:xfrm>
          <a:prstGeom prst="rect">
            <a:avLst/>
          </a:prstGeom>
          <a:noFill/>
        </p:spPr>
        <p:txBody>
          <a:bodyPr wrap="square" rtlCol="0">
            <a:spAutoFit/>
          </a:bodyPr>
          <a:lstStyle/>
          <a:p>
            <a:pPr algn="ctr"/>
            <a:r>
              <a:rPr lang="fa-IR" b="1" dirty="0" smtClean="0">
                <a:cs typeface="B Nazanin" pitchFamily="2" charset="-78"/>
              </a:rPr>
              <a:t>قياس</a:t>
            </a:r>
            <a:endParaRPr lang="en-US" b="1" dirty="0">
              <a:cs typeface="B Nazanin" pitchFamily="2" charset="-78"/>
            </a:endParaRPr>
          </a:p>
        </p:txBody>
      </p:sp>
      <p:sp>
        <p:nvSpPr>
          <p:cNvPr id="9" name="Rectangle 8"/>
          <p:cNvSpPr/>
          <p:nvPr/>
        </p:nvSpPr>
        <p:spPr>
          <a:xfrm>
            <a:off x="6477000" y="3048000"/>
            <a:ext cx="1608702"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1" dirty="0" smtClean="0">
                <a:solidFill>
                  <a:schemeClr val="tx1"/>
                </a:solidFill>
                <a:cs typeface="B Nazanin" pitchFamily="2" charset="-78"/>
              </a:rPr>
              <a:t>Induction</a:t>
            </a:r>
            <a:endParaRPr lang="en-US" b="1" dirty="0">
              <a:solidFill>
                <a:schemeClr val="tx1"/>
              </a:solidFill>
              <a:cs typeface="B Nazanin" pitchFamily="2" charset="-78"/>
            </a:endParaRPr>
          </a:p>
        </p:txBody>
      </p:sp>
      <p:sp>
        <p:nvSpPr>
          <p:cNvPr id="10" name="TextBox 9"/>
          <p:cNvSpPr txBox="1"/>
          <p:nvPr/>
        </p:nvSpPr>
        <p:spPr>
          <a:xfrm>
            <a:off x="1066800" y="2971800"/>
            <a:ext cx="1524000"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b="1" dirty="0" smtClean="0">
                <a:solidFill>
                  <a:schemeClr val="tx1"/>
                </a:solidFill>
                <a:cs typeface="B Nazanin" pitchFamily="2" charset="-78"/>
              </a:rPr>
              <a:t>Deduction</a:t>
            </a:r>
            <a:endParaRPr lang="en-US" b="1" dirty="0">
              <a:solidFill>
                <a:schemeClr val="tx1"/>
              </a:solidFill>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76800" y="381000"/>
            <a:ext cx="3886200" cy="58477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r" rtl="1"/>
            <a:r>
              <a:rPr lang="fa-IR" sz="3200" dirty="0" smtClean="0">
                <a:cs typeface="B Nazanin" pitchFamily="2" charset="-78"/>
              </a:rPr>
              <a:t>منطق و استدلال قياسي </a:t>
            </a:r>
            <a:endParaRPr lang="en-US" sz="3200" dirty="0">
              <a:cs typeface="B Nazanin" pitchFamily="2" charset="-78"/>
            </a:endParaRPr>
          </a:p>
        </p:txBody>
      </p:sp>
      <p:sp>
        <p:nvSpPr>
          <p:cNvPr id="3" name="TextBox 2"/>
          <p:cNvSpPr txBox="1"/>
          <p:nvPr/>
        </p:nvSpPr>
        <p:spPr>
          <a:xfrm>
            <a:off x="381000" y="914400"/>
            <a:ext cx="8305800" cy="5201424"/>
          </a:xfrm>
          <a:prstGeom prst="rect">
            <a:avLst/>
          </a:prstGeom>
          <a:noFill/>
        </p:spPr>
        <p:txBody>
          <a:bodyPr wrap="square" rtlCol="0">
            <a:spAutoFit/>
          </a:bodyPr>
          <a:lstStyle/>
          <a:p>
            <a:pPr algn="just" rtl="1"/>
            <a:r>
              <a:rPr lang="fa-IR" sz="2800" dirty="0" smtClean="0">
                <a:cs typeface="B Nazanin" pitchFamily="2" charset="-78"/>
              </a:rPr>
              <a:t>همينكه دانشمندي نظريه ها و قوانين جهانشمولي در اختيار داشته باشد، مي تواند از آنها نتايج مختلفي را اخذ نمايد كه به منزله تببين و پيش بيني به كار او مي آيد.</a:t>
            </a:r>
          </a:p>
          <a:p>
            <a:pPr algn="just" rtl="1"/>
            <a:r>
              <a:rPr lang="fa-IR" sz="2800" dirty="0" smtClean="0">
                <a:cs typeface="B Nazanin" pitchFamily="2" charset="-78"/>
              </a:rPr>
              <a:t>مثال:</a:t>
            </a:r>
          </a:p>
          <a:p>
            <a:pPr lvl="1" algn="just" rtl="1">
              <a:buFont typeface="Wingdings" pitchFamily="2" charset="2"/>
              <a:buChar char="Ø"/>
            </a:pPr>
            <a:r>
              <a:rPr lang="fa-IR" sz="2800" dirty="0" smtClean="0">
                <a:cs typeface="B Nazanin" pitchFamily="2" charset="-78"/>
              </a:rPr>
              <a:t>تمام مطالب فلسفي جذابند؛ </a:t>
            </a:r>
          </a:p>
          <a:p>
            <a:pPr lvl="1" algn="just" rtl="1">
              <a:buFont typeface="Wingdings" pitchFamily="2" charset="2"/>
              <a:buChar char="Ø"/>
            </a:pPr>
            <a:r>
              <a:rPr lang="fa-IR" sz="2800" dirty="0" smtClean="0">
                <a:cs typeface="B Nazanin" pitchFamily="2" charset="-78"/>
              </a:rPr>
              <a:t>اين اسلايد ها راجع به فلسفه است؛ </a:t>
            </a:r>
          </a:p>
          <a:p>
            <a:pPr lvl="1" algn="just" rtl="1">
              <a:buFont typeface="Wingdings" pitchFamily="2" charset="2"/>
              <a:buChar char="Ø"/>
            </a:pPr>
            <a:r>
              <a:rPr lang="fa-IR" sz="2800" dirty="0" smtClean="0">
                <a:cs typeface="B Nazanin" pitchFamily="2" charset="-78"/>
              </a:rPr>
              <a:t>اين مطلب جذاب است.</a:t>
            </a:r>
          </a:p>
          <a:p>
            <a:pPr algn="just" rtl="1"/>
            <a:r>
              <a:rPr lang="fa-IR" sz="2800" dirty="0" smtClean="0">
                <a:cs typeface="B Nazanin" pitchFamily="2" charset="-78"/>
              </a:rPr>
              <a:t>عبارت يك و دو در اين استدلال مقدمات و عبارت سه نتيجه است. واضح است كه اگر يك و دو صحت داشته باشند، عبارت سه نيز لاجرم صحيح است. زيرا در غير اين صورت تناقض پيش مي آيد.</a:t>
            </a:r>
          </a:p>
          <a:p>
            <a:pPr algn="just" rtl="1"/>
            <a:r>
              <a:rPr lang="fa-IR" sz="2800" dirty="0" smtClean="0">
                <a:cs typeface="B Nazanin" pitchFamily="2" charset="-78"/>
              </a:rPr>
              <a:t>بنابراين:</a:t>
            </a:r>
          </a:p>
          <a:p>
            <a:pPr algn="ctr" rtl="1"/>
            <a:r>
              <a:rPr lang="fa-IR" sz="2400" dirty="0" smtClean="0">
                <a:cs typeface="B Nazanin" pitchFamily="2" charset="-78"/>
              </a:rPr>
              <a:t> </a:t>
            </a:r>
            <a:r>
              <a:rPr lang="fa-IR" sz="2400" b="1" i="1" u="sng" dirty="0" smtClean="0">
                <a:solidFill>
                  <a:srgbClr val="FF0000"/>
                </a:solidFill>
                <a:cs typeface="B Nazanin" pitchFamily="2" charset="-78"/>
              </a:rPr>
              <a:t>اگر مقدمات يك قياس صحيح باشند نتيجه لاجرم ( بايد)صحيح است. </a:t>
            </a:r>
            <a:endParaRPr lang="en-US" sz="2400" b="1" i="1" u="sng" dirty="0">
              <a:solidFill>
                <a:srgbClr val="FF0000"/>
              </a:solidFill>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0" y="457200"/>
            <a:ext cx="27432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r" rtl="1"/>
            <a:r>
              <a:rPr lang="fa-IR" sz="3200" b="1" dirty="0" smtClean="0">
                <a:cs typeface="B Nazanin" pitchFamily="2" charset="-78"/>
              </a:rPr>
              <a:t>برهان بي اعتبار </a:t>
            </a:r>
            <a:endParaRPr lang="en-US" sz="3200" b="1" dirty="0">
              <a:cs typeface="B Nazanin" pitchFamily="2" charset="-78"/>
            </a:endParaRPr>
          </a:p>
        </p:txBody>
      </p:sp>
      <p:sp>
        <p:nvSpPr>
          <p:cNvPr id="3" name="TextBox 2"/>
          <p:cNvSpPr txBox="1"/>
          <p:nvPr/>
        </p:nvSpPr>
        <p:spPr>
          <a:xfrm>
            <a:off x="609600" y="1447800"/>
            <a:ext cx="7239000" cy="1569660"/>
          </a:xfrm>
          <a:prstGeom prst="rect">
            <a:avLst/>
          </a:prstGeom>
          <a:noFill/>
        </p:spPr>
        <p:txBody>
          <a:bodyPr wrap="square" rtlCol="0">
            <a:spAutoFit/>
          </a:bodyPr>
          <a:lstStyle/>
          <a:p>
            <a:pPr algn="r" rtl="1">
              <a:buFont typeface="Wingdings" pitchFamily="2" charset="2"/>
              <a:buChar char="Ø"/>
            </a:pPr>
            <a:r>
              <a:rPr lang="fa-IR" sz="3200" dirty="0" smtClean="0">
                <a:cs typeface="B Nazanin" pitchFamily="2" charset="-78"/>
              </a:rPr>
              <a:t> </a:t>
            </a:r>
            <a:r>
              <a:rPr lang="fa-IR" sz="3200" u="sng" dirty="0" smtClean="0">
                <a:solidFill>
                  <a:srgbClr val="FF0000"/>
                </a:solidFill>
                <a:cs typeface="B Nazanin" pitchFamily="2" charset="-78"/>
              </a:rPr>
              <a:t>بسياري</a:t>
            </a:r>
            <a:r>
              <a:rPr lang="fa-IR" sz="3200" dirty="0" smtClean="0">
                <a:cs typeface="B Nazanin" pitchFamily="2" charset="-78"/>
              </a:rPr>
              <a:t> از مطالب فلسفي جذابند؛ </a:t>
            </a:r>
          </a:p>
          <a:p>
            <a:pPr algn="r" rtl="1">
              <a:buFont typeface="Wingdings" pitchFamily="2" charset="2"/>
              <a:buChar char="Ø"/>
            </a:pPr>
            <a:r>
              <a:rPr lang="fa-IR" sz="3200" dirty="0" smtClean="0">
                <a:cs typeface="B Nazanin" pitchFamily="2" charset="-78"/>
              </a:rPr>
              <a:t> اين مطلب راجع به فلسفه است؛</a:t>
            </a:r>
          </a:p>
          <a:p>
            <a:pPr algn="r" rtl="1">
              <a:buFont typeface="Wingdings" pitchFamily="2" charset="2"/>
              <a:buChar char="Ø"/>
            </a:pPr>
            <a:r>
              <a:rPr lang="fa-IR" sz="3200" dirty="0" smtClean="0">
                <a:cs typeface="B Nazanin" pitchFamily="2" charset="-78"/>
              </a:rPr>
              <a:t>اين مطلب جذاب است.</a:t>
            </a:r>
          </a:p>
        </p:txBody>
      </p:sp>
      <p:sp>
        <p:nvSpPr>
          <p:cNvPr id="4" name="TextBox 3"/>
          <p:cNvSpPr txBox="1"/>
          <p:nvPr/>
        </p:nvSpPr>
        <p:spPr>
          <a:xfrm>
            <a:off x="228600" y="3505200"/>
            <a:ext cx="8610600" cy="1077218"/>
          </a:xfrm>
          <a:prstGeom prst="rect">
            <a:avLst/>
          </a:prstGeom>
          <a:noFill/>
        </p:spPr>
        <p:txBody>
          <a:bodyPr wrap="square" rtlCol="0">
            <a:spAutoFit/>
          </a:bodyPr>
          <a:lstStyle/>
          <a:p>
            <a:pPr algn="r" rtl="1"/>
            <a:r>
              <a:rPr lang="fa-IR" sz="3200" dirty="0" smtClean="0">
                <a:cs typeface="B Nazanin" pitchFamily="2" charset="-78"/>
              </a:rPr>
              <a:t>در اين حالت صدق گزاره هاي 1 و 2 و كذب گزاره 3 متضمن تناقض نيست و بنابراين اين </a:t>
            </a:r>
            <a:r>
              <a:rPr lang="fa-IR" sz="3200" b="1" dirty="0" smtClean="0">
                <a:solidFill>
                  <a:srgbClr val="FF0000"/>
                </a:solidFill>
                <a:cs typeface="B Nazanin" pitchFamily="2" charset="-78"/>
              </a:rPr>
              <a:t>برهان بي اعتبار </a:t>
            </a:r>
            <a:r>
              <a:rPr lang="fa-IR" sz="3200" dirty="0" smtClean="0">
                <a:cs typeface="B Nazanin" pitchFamily="2" charset="-78"/>
              </a:rPr>
              <a:t>است.</a:t>
            </a:r>
          </a:p>
        </p:txBody>
      </p:sp>
    </p:spTree>
  </p:cSld>
  <p:clrMapOvr>
    <a:masterClrMapping/>
  </p:clrMapOvr>
  <p:transition spd="slow">
    <p:pull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685800"/>
            <a:ext cx="7772400" cy="5509200"/>
          </a:xfrm>
          <a:prstGeom prst="rect">
            <a:avLst/>
          </a:prstGeom>
        </p:spPr>
        <p:txBody>
          <a:bodyPr wrap="square">
            <a:spAutoFit/>
          </a:bodyPr>
          <a:lstStyle/>
          <a:p>
            <a:pPr algn="just" rtl="1"/>
            <a:r>
              <a:rPr lang="fa-IR" sz="3200" dirty="0" smtClean="0">
                <a:cs typeface="B Nazanin" pitchFamily="2" charset="-78"/>
              </a:rPr>
              <a:t>اينكه مقدمات صادقند يا كاذب مساله اي نيست كه بتوان با توسل به منطق به حل آن پرداخت. يك استدلال مي تواند قياس منطقي معتبر و كاملي باشد، حتي اگر متشكل بر مقدمه اي كه در واقع كاذب است.</a:t>
            </a:r>
          </a:p>
          <a:p>
            <a:pPr lvl="1" algn="just" rtl="1">
              <a:buFont typeface="Wingdings" pitchFamily="2" charset="2"/>
              <a:buChar char="Ø"/>
            </a:pPr>
            <a:endParaRPr lang="fa-IR" sz="3200" dirty="0" smtClean="0">
              <a:cs typeface="B Nazanin" pitchFamily="2" charset="-78"/>
            </a:endParaRPr>
          </a:p>
          <a:p>
            <a:pPr lvl="1" algn="just" rtl="1">
              <a:buFont typeface="Wingdings" pitchFamily="2" charset="2"/>
              <a:buChar char="Ø"/>
            </a:pPr>
            <a:r>
              <a:rPr lang="fa-IR" sz="3200" dirty="0" smtClean="0">
                <a:cs typeface="B Nazanin" pitchFamily="2" charset="-78"/>
              </a:rPr>
              <a:t>تمام گربه ها پنج پا دارند؛</a:t>
            </a:r>
          </a:p>
          <a:p>
            <a:pPr lvl="1" algn="just" rtl="1">
              <a:buFont typeface="Wingdings" pitchFamily="2" charset="2"/>
              <a:buChar char="Ø"/>
            </a:pPr>
            <a:r>
              <a:rPr lang="fa-IR" sz="3200" dirty="0" smtClean="0">
                <a:cs typeface="B Nazanin" pitchFamily="2" charset="-78"/>
              </a:rPr>
              <a:t> ملوس يك گربه است؛</a:t>
            </a:r>
          </a:p>
          <a:p>
            <a:pPr lvl="1" algn="just" rtl="1">
              <a:buFont typeface="Wingdings" pitchFamily="2" charset="2"/>
              <a:buChar char="Ø"/>
            </a:pPr>
            <a:r>
              <a:rPr lang="fa-IR" sz="3200" dirty="0" smtClean="0">
                <a:cs typeface="B Nazanin" pitchFamily="2" charset="-78"/>
              </a:rPr>
              <a:t>ملوس پنج پا دارد.</a:t>
            </a:r>
          </a:p>
          <a:p>
            <a:pPr algn="just" rtl="1"/>
            <a:endParaRPr lang="fa-IR" sz="3200" dirty="0" smtClean="0">
              <a:cs typeface="B Nazanin" pitchFamily="2" charset="-78"/>
            </a:endParaRPr>
          </a:p>
          <a:p>
            <a:pPr algn="just" rtl="1"/>
            <a:r>
              <a:rPr lang="fa-IR" sz="3200" dirty="0" smtClean="0">
                <a:cs typeface="B Nazanin" pitchFamily="2" charset="-78"/>
              </a:rPr>
              <a:t>اين قياس كاملا</a:t>
            </a:r>
            <a:r>
              <a:rPr lang="fa-IR" sz="3200" dirty="0" smtClean="0">
                <a:solidFill>
                  <a:srgbClr val="FF0000"/>
                </a:solidFill>
                <a:cs typeface="B Nazanin" pitchFamily="2" charset="-78"/>
              </a:rPr>
              <a:t> معتبري </a:t>
            </a:r>
            <a:r>
              <a:rPr lang="fa-IR" sz="3200" dirty="0" smtClean="0">
                <a:cs typeface="B Nazanin" pitchFamily="2" charset="-78"/>
              </a:rPr>
              <a:t>است. زيرا قياس فقط به اخذ گزاره  اي  از گزاره هاي معلوم ديگر مربوط مي شود.</a:t>
            </a:r>
            <a:endParaRPr lang="en-US" sz="32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05200" y="457200"/>
            <a:ext cx="5410200"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r" rtl="1"/>
            <a:r>
              <a:rPr lang="fa-IR" sz="2800" b="1" dirty="0" smtClean="0">
                <a:solidFill>
                  <a:schemeClr val="tx1"/>
                </a:solidFill>
                <a:cs typeface="B Nazanin" pitchFamily="2" charset="-78"/>
              </a:rPr>
              <a:t>پيش بيني و تببين از ديدگاه استقراء گرايان </a:t>
            </a:r>
            <a:endParaRPr lang="en-US" sz="2800" b="1" dirty="0">
              <a:solidFill>
                <a:schemeClr val="tx1"/>
              </a:solidFill>
              <a:cs typeface="B Nazanin" pitchFamily="2" charset="-78"/>
            </a:endParaRPr>
          </a:p>
        </p:txBody>
      </p:sp>
      <p:sp>
        <p:nvSpPr>
          <p:cNvPr id="3" name="TextBox 2"/>
          <p:cNvSpPr txBox="1"/>
          <p:nvPr/>
        </p:nvSpPr>
        <p:spPr>
          <a:xfrm>
            <a:off x="228600" y="1219200"/>
            <a:ext cx="8534400" cy="5047536"/>
          </a:xfrm>
          <a:prstGeom prst="rect">
            <a:avLst/>
          </a:prstGeom>
          <a:noFill/>
        </p:spPr>
        <p:txBody>
          <a:bodyPr wrap="square" rtlCol="0">
            <a:spAutoFit/>
          </a:bodyPr>
          <a:lstStyle/>
          <a:p>
            <a:pPr algn="just" rtl="1">
              <a:lnSpc>
                <a:spcPct val="150000"/>
              </a:lnSpc>
              <a:buFont typeface="Wingdings" pitchFamily="2" charset="2"/>
              <a:buChar char="ü"/>
            </a:pPr>
            <a:r>
              <a:rPr lang="fa-IR" sz="2800" dirty="0" smtClean="0">
                <a:cs typeface="B Nazanin" pitchFamily="2" charset="-78"/>
              </a:rPr>
              <a:t>آب نسبتا خالص در دماي صفر درجه سانتيگراد منجمد مي شود؛</a:t>
            </a:r>
          </a:p>
          <a:p>
            <a:pPr algn="just" rtl="1">
              <a:lnSpc>
                <a:spcPct val="150000"/>
              </a:lnSpc>
              <a:buFont typeface="Wingdings" pitchFamily="2" charset="2"/>
              <a:buChar char="ü"/>
            </a:pPr>
            <a:r>
              <a:rPr lang="fa-IR" sz="2800" dirty="0" smtClean="0">
                <a:cs typeface="B Nazanin" pitchFamily="2" charset="-78"/>
              </a:rPr>
              <a:t>رادياتور ماشين من حاوي آب نسبتا خالص است؛</a:t>
            </a:r>
          </a:p>
          <a:p>
            <a:pPr algn="just" rtl="1">
              <a:lnSpc>
                <a:spcPct val="150000"/>
              </a:lnSpc>
              <a:buFont typeface="Wingdings" pitchFamily="2" charset="2"/>
              <a:buChar char="ü"/>
            </a:pPr>
            <a:r>
              <a:rPr lang="fa-IR" sz="2800" dirty="0" smtClean="0">
                <a:cs typeface="B Nazanin" pitchFamily="2" charset="-78"/>
              </a:rPr>
              <a:t> </a:t>
            </a:r>
            <a:r>
              <a:rPr lang="fa-IR" sz="2400" dirty="0" smtClean="0">
                <a:cs typeface="B Nazanin" pitchFamily="2" charset="-78"/>
              </a:rPr>
              <a:t>اگر دما از صفر درجه سانتيگراد پايين تر برود، آب رادياتور ماشين من منجمد مي شود.</a:t>
            </a:r>
            <a:endParaRPr lang="fa-IR" sz="2800" dirty="0" smtClean="0">
              <a:cs typeface="B Nazanin" pitchFamily="2" charset="-78"/>
            </a:endParaRPr>
          </a:p>
          <a:p>
            <a:pPr algn="just" rtl="1">
              <a:lnSpc>
                <a:spcPct val="150000"/>
              </a:lnSpc>
            </a:pPr>
            <a:endParaRPr lang="fa-IR" sz="2800" dirty="0" smtClean="0">
              <a:cs typeface="B Nazanin" pitchFamily="2" charset="-78"/>
            </a:endParaRPr>
          </a:p>
          <a:p>
            <a:pPr algn="just" rtl="1">
              <a:lnSpc>
                <a:spcPct val="150000"/>
              </a:lnSpc>
            </a:pPr>
            <a:r>
              <a:rPr lang="fa-IR" sz="2800" dirty="0" smtClean="0">
                <a:cs typeface="B Nazanin" pitchFamily="2" charset="-78"/>
              </a:rPr>
              <a:t>براي استقراء گرايان منبع صدق، </a:t>
            </a:r>
            <a:r>
              <a:rPr lang="fa-IR" sz="2800" b="1" u="sng" dirty="0" smtClean="0">
                <a:solidFill>
                  <a:srgbClr val="FF0000"/>
                </a:solidFill>
                <a:cs typeface="B Nazanin" pitchFamily="2" charset="-78"/>
              </a:rPr>
              <a:t>منطق</a:t>
            </a:r>
            <a:r>
              <a:rPr lang="fa-IR" sz="2800" dirty="0" smtClean="0">
                <a:cs typeface="B Nazanin" pitchFamily="2" charset="-78"/>
              </a:rPr>
              <a:t> نيست بلكه </a:t>
            </a:r>
            <a:r>
              <a:rPr lang="fa-IR" sz="2800" b="1" u="sng" dirty="0" smtClean="0">
                <a:solidFill>
                  <a:srgbClr val="FF0000"/>
                </a:solidFill>
                <a:cs typeface="B Nazanin" pitchFamily="2" charset="-78"/>
              </a:rPr>
              <a:t>تجربه</a:t>
            </a:r>
            <a:r>
              <a:rPr lang="fa-IR" sz="2800" dirty="0" smtClean="0">
                <a:cs typeface="B Nazanin" pitchFamily="2" charset="-78"/>
              </a:rPr>
              <a:t> است. بنابراين هر گاه صدق 1 و2 به واسطه مشاهده و استقراء اثبات شد، در آن صورت پيش بيني را مي توان از آنها نتيجه گرفت.</a:t>
            </a:r>
          </a:p>
          <a:p>
            <a:pPr algn="just" rtl="1"/>
            <a:endParaRPr lang="en-US" sz="28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62600" y="533400"/>
            <a:ext cx="3200400" cy="646331"/>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r" rtl="1"/>
            <a:r>
              <a:rPr lang="fa-IR" sz="3600" b="1" dirty="0" smtClean="0">
                <a:solidFill>
                  <a:schemeClr val="tx1"/>
                </a:solidFill>
                <a:cs typeface="B Zar" pitchFamily="2" charset="-78"/>
              </a:rPr>
              <a:t>در مجموع </a:t>
            </a:r>
            <a:endParaRPr lang="en-US" sz="3600" b="1" dirty="0">
              <a:solidFill>
                <a:schemeClr val="tx1"/>
              </a:solidFill>
              <a:cs typeface="B Zar" pitchFamily="2" charset="-78"/>
            </a:endParaRPr>
          </a:p>
        </p:txBody>
      </p:sp>
      <p:sp>
        <p:nvSpPr>
          <p:cNvPr id="3" name="TextBox 2"/>
          <p:cNvSpPr txBox="1"/>
          <p:nvPr/>
        </p:nvSpPr>
        <p:spPr>
          <a:xfrm>
            <a:off x="609600" y="1371600"/>
            <a:ext cx="8305800" cy="3883179"/>
          </a:xfrm>
          <a:prstGeom prst="rect">
            <a:avLst/>
          </a:prstGeom>
          <a:noFill/>
        </p:spPr>
        <p:txBody>
          <a:bodyPr wrap="square" rtlCol="0">
            <a:spAutoFit/>
          </a:bodyPr>
          <a:lstStyle/>
          <a:p>
            <a:pPr algn="r" rtl="1">
              <a:lnSpc>
                <a:spcPct val="150000"/>
              </a:lnSpc>
              <a:buFont typeface="Wingdings" pitchFamily="2" charset="2"/>
              <a:buChar char="v"/>
            </a:pPr>
            <a:r>
              <a:rPr lang="fa-IR" sz="2800" dirty="0" smtClean="0">
                <a:cs typeface="B Nazanin" pitchFamily="2" charset="-78"/>
              </a:rPr>
              <a:t>صدق گزاره هاي مشاهدتي را مي توان با بكارگيري مستقيم حاسه ها ثابت كرد.</a:t>
            </a:r>
          </a:p>
          <a:p>
            <a:pPr algn="r" rtl="1">
              <a:lnSpc>
                <a:spcPct val="150000"/>
              </a:lnSpc>
              <a:buFont typeface="Wingdings" pitchFamily="2" charset="2"/>
              <a:buChar char="v"/>
            </a:pPr>
            <a:r>
              <a:rPr lang="fa-IR" sz="2800" dirty="0" smtClean="0">
                <a:cs typeface="B Nazanin" pitchFamily="2" charset="-78"/>
              </a:rPr>
              <a:t>هيچ عنصر شخصي و انفسي اجازه دخالت در استقراء را ندارد.</a:t>
            </a:r>
          </a:p>
          <a:p>
            <a:pPr algn="r" rtl="1">
              <a:lnSpc>
                <a:spcPct val="150000"/>
              </a:lnSpc>
              <a:buFont typeface="Wingdings" pitchFamily="2" charset="2"/>
              <a:buChar char="v"/>
            </a:pPr>
            <a:r>
              <a:rPr lang="fa-IR" sz="2800" dirty="0" smtClean="0">
                <a:cs typeface="B Nazanin" pitchFamily="2" charset="-78"/>
              </a:rPr>
              <a:t>اعتبار گزاره هاي مشاهدتي كه به نحو صحيحي به دست آيند بستگي به سليقه، عقيده، اميد و انتظارت مشاهده گر نخواهد داشت.</a:t>
            </a:r>
          </a:p>
          <a:p>
            <a:pPr algn="r" rtl="1">
              <a:lnSpc>
                <a:spcPct val="150000"/>
              </a:lnSpc>
            </a:pPr>
            <a:endParaRPr lang="en-US" sz="28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066800"/>
            <a:ext cx="8534400" cy="3539430"/>
          </a:xfrm>
          <a:prstGeom prst="rect">
            <a:avLst/>
          </a:prstGeom>
          <a:noFill/>
        </p:spPr>
        <p:txBody>
          <a:bodyPr wrap="square" rtlCol="0">
            <a:spAutoFit/>
          </a:bodyPr>
          <a:lstStyle/>
          <a:p>
            <a:pPr algn="just" rtl="1"/>
            <a:r>
              <a:rPr lang="fa-IR" sz="3200" dirty="0" smtClean="0">
                <a:cs typeface="B Nazanin" pitchFamily="2" charset="-78"/>
              </a:rPr>
              <a:t>استقراء گرايان سه فرض اساسي دارند:</a:t>
            </a:r>
          </a:p>
          <a:p>
            <a:pPr algn="just" rtl="1"/>
            <a:r>
              <a:rPr lang="fa-IR" sz="3200" dirty="0" smtClean="0">
                <a:cs typeface="B Nazanin" pitchFamily="2" charset="-78"/>
              </a:rPr>
              <a:t>1- علم با مشاهده آغاز مي شود؛</a:t>
            </a:r>
          </a:p>
          <a:p>
            <a:pPr algn="just" rtl="1"/>
            <a:r>
              <a:rPr lang="fa-IR" sz="3200" dirty="0" smtClean="0">
                <a:cs typeface="B Nazanin" pitchFamily="2" charset="-78"/>
              </a:rPr>
              <a:t>2 - مشاهده </a:t>
            </a:r>
            <a:r>
              <a:rPr lang="fa-IR" sz="3200" dirty="0" smtClean="0">
                <a:solidFill>
                  <a:srgbClr val="FF0000"/>
                </a:solidFill>
                <a:cs typeface="B Nazanin" pitchFamily="2" charset="-78"/>
              </a:rPr>
              <a:t>اساس مطمئني </a:t>
            </a:r>
            <a:r>
              <a:rPr lang="fa-IR" sz="3200" dirty="0" smtClean="0">
                <a:cs typeface="B Nazanin" pitchFamily="2" charset="-78"/>
              </a:rPr>
              <a:t>را ايجاد مي كند كه معرفت علمي بر آن بنا نهاده شده باشد؛</a:t>
            </a:r>
          </a:p>
          <a:p>
            <a:pPr algn="just" rtl="1"/>
            <a:r>
              <a:rPr lang="fa-IR" sz="3200" dirty="0" smtClean="0">
                <a:cs typeface="B Nazanin" pitchFamily="2" charset="-78"/>
              </a:rPr>
              <a:t>3- معرفت علمي با استقراء از گزاره هاي مشاهدتي اخذ مي شود.</a:t>
            </a:r>
          </a:p>
          <a:p>
            <a:pPr algn="just" rtl="1"/>
            <a:r>
              <a:rPr lang="fa-IR" sz="3200" dirty="0" smtClean="0">
                <a:cs typeface="B Nazanin" pitchFamily="2" charset="-78"/>
              </a:rPr>
              <a:t>اين فصل با ترديد افكندن در فرض سوم، تببين استقراء گرايان از علم را مورد نقادي قرار مي دهد.</a:t>
            </a:r>
            <a:endParaRPr lang="en-US" sz="3200" dirty="0">
              <a:cs typeface="B Nazanin" pitchFamily="2" charset="-78"/>
            </a:endParaRPr>
          </a:p>
        </p:txBody>
      </p:sp>
      <p:sp>
        <p:nvSpPr>
          <p:cNvPr id="5" name="TextBox 4"/>
          <p:cNvSpPr txBox="1"/>
          <p:nvPr/>
        </p:nvSpPr>
        <p:spPr>
          <a:xfrm>
            <a:off x="1600200" y="0"/>
            <a:ext cx="6172200" cy="107721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r>
              <a:rPr lang="fa-IR" sz="3200" b="1" dirty="0" smtClean="0">
                <a:cs typeface="B Nazanin" pitchFamily="2" charset="-78"/>
              </a:rPr>
              <a:t>فصل دوم</a:t>
            </a:r>
          </a:p>
          <a:p>
            <a:pPr algn="ctr" rtl="1"/>
            <a:r>
              <a:rPr lang="fa-IR" sz="3200" b="1" dirty="0" smtClean="0">
                <a:cs typeface="B Nazanin" pitchFamily="2" charset="-78"/>
              </a:rPr>
              <a:t>آيا مي توان اصل استقراء را توجيه كرد؟ </a:t>
            </a:r>
            <a:endParaRPr lang="en-US" sz="3200" b="1" dirty="0">
              <a:cs typeface="B Nazanin" pitchFamily="2" charset="-78"/>
            </a:endParaRPr>
          </a:p>
        </p:txBody>
      </p:sp>
      <p:sp>
        <p:nvSpPr>
          <p:cNvPr id="6" name="Rectangle 5"/>
          <p:cNvSpPr/>
          <p:nvPr/>
        </p:nvSpPr>
        <p:spPr>
          <a:xfrm>
            <a:off x="533400" y="4800600"/>
            <a:ext cx="8305800" cy="954107"/>
          </a:xfrm>
          <a:prstGeom prst="rect">
            <a:avLst/>
          </a:prstGeom>
        </p:spPr>
        <p:txBody>
          <a:bodyPr wrap="square">
            <a:spAutoFit/>
          </a:bodyPr>
          <a:lstStyle/>
          <a:p>
            <a:pPr algn="just" rtl="1"/>
            <a:r>
              <a:rPr lang="fa-IR" sz="2800" b="1" dirty="0" smtClean="0">
                <a:solidFill>
                  <a:srgbClr val="FF0000"/>
                </a:solidFill>
                <a:cs typeface="B Nazanin" pitchFamily="2" charset="-78"/>
              </a:rPr>
              <a:t>چرا استدلال استقرايي منتهي به معرفت علمي قابل اتكا و يا شايد درست مي شود؟</a:t>
            </a:r>
            <a:endParaRPr lang="en-US" sz="2800" b="1" dirty="0">
              <a:solidFill>
                <a:srgbClr val="FF0000"/>
              </a:solidFill>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610600" cy="5509200"/>
          </a:xfrm>
          <a:prstGeom prst="rect">
            <a:avLst/>
          </a:prstGeom>
          <a:noFill/>
        </p:spPr>
        <p:txBody>
          <a:bodyPr wrap="square" rtlCol="0">
            <a:spAutoFit/>
          </a:bodyPr>
          <a:lstStyle/>
          <a:p>
            <a:pPr algn="just" rtl="1"/>
            <a:r>
              <a:rPr lang="fa-IR" sz="3200" dirty="0" smtClean="0">
                <a:cs typeface="B Nazanin" pitchFamily="2" charset="-78"/>
              </a:rPr>
              <a:t>استقراء گرايان براي اثبات حقانيت استقراء دو راه حل دارند :</a:t>
            </a:r>
          </a:p>
          <a:p>
            <a:pPr algn="just" rtl="1"/>
            <a:r>
              <a:rPr lang="fa-IR" sz="3200" dirty="0" smtClean="0">
                <a:cs typeface="B Nazanin" pitchFamily="2" charset="-78"/>
              </a:rPr>
              <a:t>1- بهره گيري از منطق براي توجيه استقراء </a:t>
            </a:r>
          </a:p>
          <a:p>
            <a:pPr algn="just" rtl="1"/>
            <a:r>
              <a:rPr lang="fa-IR" sz="3200" dirty="0" smtClean="0">
                <a:cs typeface="B Nazanin" pitchFamily="2" charset="-78"/>
              </a:rPr>
              <a:t>2- تكيه بر تجربه </a:t>
            </a:r>
          </a:p>
          <a:p>
            <a:pPr algn="just" rtl="1"/>
            <a:endParaRPr lang="en-US" sz="3200" dirty="0" smtClean="0">
              <a:cs typeface="B Nazanin" pitchFamily="2" charset="-78"/>
            </a:endParaRPr>
          </a:p>
          <a:p>
            <a:pPr algn="just" rtl="1"/>
            <a:r>
              <a:rPr lang="fa-IR" sz="3200" dirty="0" smtClean="0">
                <a:cs typeface="B Nazanin" pitchFamily="2" charset="-78"/>
              </a:rPr>
              <a:t>1- بهره گيري از منطق براي توجيه استقراء </a:t>
            </a:r>
          </a:p>
          <a:p>
            <a:pPr algn="just" rtl="1"/>
            <a:r>
              <a:rPr lang="fa-IR" sz="3200" dirty="0" smtClean="0">
                <a:cs typeface="B Nazanin" pitchFamily="2" charset="-78"/>
              </a:rPr>
              <a:t>منطق مي گويد كه اگر مقدمه برهان درست باشد انگاه نتيجه نيز بايد صادق باشد براهين </a:t>
            </a:r>
            <a:r>
              <a:rPr lang="fa-IR" sz="3200" u="sng" dirty="0" smtClean="0">
                <a:cs typeface="B Nazanin" pitchFamily="2" charset="-78"/>
              </a:rPr>
              <a:t>قياسي</a:t>
            </a:r>
            <a:r>
              <a:rPr lang="fa-IR" sz="3200" dirty="0" smtClean="0">
                <a:cs typeface="B Nazanin" pitchFamily="2" charset="-78"/>
              </a:rPr>
              <a:t> داراي اين ويژگي هستند. اما اگر براهين استقرايي نيز داراي اين خصيصه باشند اصل استقراء مسلما توجيه مي شود اما استنباطات استقرايي اين خصوصيت را ندارند به عبارتي اين گونه نيست كه اگر مقدمات يك استنباط استقرايي صادق باشد در آن صورت نتيجه هم بايد صادق باشد. </a:t>
            </a:r>
            <a:endParaRPr lang="en-US" sz="3200" dirty="0">
              <a:cs typeface="B Nazanin" pitchFamily="2" charset="-78"/>
            </a:endParaRPr>
          </a:p>
        </p:txBody>
      </p:sp>
      <p:sp>
        <p:nvSpPr>
          <p:cNvPr id="3" name="TextBox 2"/>
          <p:cNvSpPr txBox="1"/>
          <p:nvPr/>
        </p:nvSpPr>
        <p:spPr>
          <a:xfrm>
            <a:off x="304800" y="5791200"/>
            <a:ext cx="8610600" cy="523220"/>
          </a:xfrm>
          <a:prstGeom prst="rect">
            <a:avLst/>
          </a:prstGeom>
          <a:noFill/>
        </p:spPr>
        <p:txBody>
          <a:bodyPr wrap="square" rtlCol="0">
            <a:spAutoFit/>
          </a:bodyPr>
          <a:lstStyle/>
          <a:p>
            <a:pPr algn="r" rtl="1"/>
            <a:r>
              <a:rPr lang="fa-IR" sz="2800" dirty="0" smtClean="0">
                <a:cs typeface="B Nazanin" pitchFamily="2" charset="-78"/>
              </a:rPr>
              <a:t>امكان دارد مقدمات درست باشد اما نتيجه نادرست مثال داستان بوقلمون راسل </a:t>
            </a:r>
            <a:endParaRPr lang="en-US" sz="28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609600"/>
            <a:ext cx="8229600" cy="2554545"/>
          </a:xfrm>
          <a:prstGeom prst="rect">
            <a:avLst/>
          </a:prstGeom>
          <a:noFill/>
        </p:spPr>
        <p:txBody>
          <a:bodyPr wrap="square" rtlCol="0">
            <a:spAutoFit/>
          </a:bodyPr>
          <a:lstStyle/>
          <a:p>
            <a:pPr algn="just" rtl="1"/>
            <a:r>
              <a:rPr lang="fa-IR" sz="3200" dirty="0" smtClean="0">
                <a:cs typeface="B Nazanin" pitchFamily="2" charset="-78"/>
              </a:rPr>
              <a:t>پس از ورود سقراط به صحنه تفكرات اين موضوع مطرح مي شود كه بهتر است به جاي مطالعه آسمان ها، رستگاري و سعادت نيز جستجو شود و سعي در تحصيل آنها كرد. بنابراين انسان و اخلاق موضوع مطالعات فلسفه قرار گرفت و براي اولين بار حكمت به دو شاخه حكمت عملي و نظري تقسم شد.</a:t>
            </a:r>
            <a:endParaRPr lang="en-US" sz="3200" dirty="0">
              <a:cs typeface="B Nazanin" pitchFamily="2" charset="-78"/>
            </a:endParaRPr>
          </a:p>
        </p:txBody>
      </p:sp>
      <p:sp>
        <p:nvSpPr>
          <p:cNvPr id="6" name="TextBox 5"/>
          <p:cNvSpPr txBox="1"/>
          <p:nvPr/>
        </p:nvSpPr>
        <p:spPr>
          <a:xfrm>
            <a:off x="381000" y="3352800"/>
            <a:ext cx="8382000" cy="1077218"/>
          </a:xfrm>
          <a:prstGeom prst="rect">
            <a:avLst/>
          </a:prstGeom>
          <a:noFill/>
        </p:spPr>
        <p:txBody>
          <a:bodyPr wrap="square" rtlCol="0">
            <a:spAutoFit/>
          </a:bodyPr>
          <a:lstStyle/>
          <a:p>
            <a:pPr algn="r"/>
            <a:r>
              <a:rPr lang="fa-IR" sz="3200" b="1" dirty="0" smtClean="0">
                <a:solidFill>
                  <a:srgbClr val="FF0000"/>
                </a:solidFill>
                <a:cs typeface="B Nazanin" pitchFamily="2" charset="-78"/>
              </a:rPr>
              <a:t>حكمت نظري</a:t>
            </a:r>
            <a:r>
              <a:rPr lang="fa-IR" sz="3200" dirty="0" smtClean="0">
                <a:cs typeface="B Nazanin" pitchFamily="2" charset="-78"/>
              </a:rPr>
              <a:t>: فعاليت فكري در جستجوي حكمت ناب : مانند فلسفه و رياضيات </a:t>
            </a:r>
            <a:endParaRPr lang="en-US" sz="3200" dirty="0" smtClean="0">
              <a:cs typeface="B Nazanin" pitchFamily="2" charset="-78"/>
            </a:endParaRPr>
          </a:p>
        </p:txBody>
      </p:sp>
      <p:sp>
        <p:nvSpPr>
          <p:cNvPr id="7" name="TextBox 6"/>
          <p:cNvSpPr txBox="1"/>
          <p:nvPr/>
        </p:nvSpPr>
        <p:spPr>
          <a:xfrm>
            <a:off x="457200" y="4800600"/>
            <a:ext cx="8382000" cy="1077218"/>
          </a:xfrm>
          <a:prstGeom prst="rect">
            <a:avLst/>
          </a:prstGeom>
          <a:noFill/>
        </p:spPr>
        <p:txBody>
          <a:bodyPr wrap="square" rtlCol="0">
            <a:spAutoFit/>
          </a:bodyPr>
          <a:lstStyle/>
          <a:p>
            <a:pPr algn="r" rtl="1"/>
            <a:r>
              <a:rPr lang="fa-IR" sz="3200" b="1" dirty="0" smtClean="0">
                <a:solidFill>
                  <a:srgbClr val="FF0000"/>
                </a:solidFill>
                <a:cs typeface="B Nazanin" pitchFamily="2" charset="-78"/>
              </a:rPr>
              <a:t>حكمت عملي </a:t>
            </a:r>
            <a:r>
              <a:rPr lang="fa-IR" sz="3200" dirty="0" smtClean="0">
                <a:cs typeface="B Nazanin" pitchFamily="2" charset="-78"/>
              </a:rPr>
              <a:t>: هر نوع دانشي كه براي شناخت راحتي بشر بود، از سياست گرفته تا تدبير منزل </a:t>
            </a:r>
            <a:endParaRPr lang="en-US" sz="3200" dirty="0" smtClean="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57800" y="838200"/>
            <a:ext cx="3581400" cy="584775"/>
          </a:xfrm>
          <a:prstGeom prst="rect">
            <a:avLst/>
          </a:prstGeom>
          <a:noFill/>
        </p:spPr>
        <p:txBody>
          <a:bodyPr wrap="square" rtlCol="0">
            <a:spAutoFit/>
          </a:bodyPr>
          <a:lstStyle/>
          <a:p>
            <a:pPr algn="r" rtl="1"/>
            <a:r>
              <a:rPr lang="fa-IR" sz="3200" dirty="0" smtClean="0">
                <a:cs typeface="B Nazanin" pitchFamily="2" charset="-78"/>
              </a:rPr>
              <a:t>2- تكيه بر تجربه </a:t>
            </a:r>
            <a:endParaRPr lang="en-US" sz="3200" dirty="0">
              <a:cs typeface="B Nazanin" pitchFamily="2" charset="-78"/>
            </a:endParaRPr>
          </a:p>
        </p:txBody>
      </p:sp>
      <p:sp>
        <p:nvSpPr>
          <p:cNvPr id="4" name="TextBox 3"/>
          <p:cNvSpPr txBox="1"/>
          <p:nvPr/>
        </p:nvSpPr>
        <p:spPr>
          <a:xfrm>
            <a:off x="914400" y="1447800"/>
            <a:ext cx="7696200" cy="4832092"/>
          </a:xfrm>
          <a:prstGeom prst="rect">
            <a:avLst/>
          </a:prstGeom>
          <a:noFill/>
        </p:spPr>
        <p:txBody>
          <a:bodyPr wrap="square" rtlCol="0">
            <a:spAutoFit/>
          </a:bodyPr>
          <a:lstStyle/>
          <a:p>
            <a:pPr algn="just" rtl="1"/>
            <a:r>
              <a:rPr lang="fa-IR" sz="2800" b="1" dirty="0" smtClean="0">
                <a:cs typeface="B Nazanin" pitchFamily="2" charset="-78"/>
              </a:rPr>
              <a:t>مشاهده شده است كه اصل استقراء در موارد متعددي به كار رفته است و كاركردشان توام با موفقيت بوده است. به عنوان مثال قوانين حركت سيارات كه از موقعيت هاي اجرام آسماني اخذ گرديده اند، براي پيش بيني وقوع خسوف وكسوف به طور موفقيت آميزي به استخدام گرفته شده است. مي توان فهرست كثيري از تبيين هاي مختلفي را مطرح كرد كه به مدد قوانين و نظريه هاي علمي كه از استقراء اخذ شده اند صورت پذيرفته است بدين ترتيب اصل استقراء توجيه مي شود. </a:t>
            </a:r>
          </a:p>
          <a:p>
            <a:pPr algn="ctr" rtl="1">
              <a:buFont typeface="Wingdings" pitchFamily="2" charset="2"/>
              <a:buChar char="Ø"/>
            </a:pPr>
            <a:r>
              <a:rPr lang="fa-IR" sz="2800" dirty="0" smtClean="0">
                <a:cs typeface="B Nazanin" pitchFamily="2" charset="-78"/>
              </a:rPr>
              <a:t>اصل استقراء در موقعيت 1 موفقيت آميز بود؛</a:t>
            </a:r>
          </a:p>
          <a:p>
            <a:pPr algn="ctr" rtl="1">
              <a:buFont typeface="Wingdings" pitchFamily="2" charset="2"/>
              <a:buChar char="Ø"/>
            </a:pPr>
            <a:r>
              <a:rPr lang="fa-IR" sz="2800" dirty="0" smtClean="0">
                <a:cs typeface="B Nazanin" pitchFamily="2" charset="-78"/>
              </a:rPr>
              <a:t>اصل استقراء در موقيعت 2 موفقيت اميز بود؛ </a:t>
            </a:r>
          </a:p>
          <a:p>
            <a:pPr algn="ctr" rtl="1">
              <a:buFont typeface="Wingdings" pitchFamily="2" charset="2"/>
              <a:buChar char="Ø"/>
            </a:pPr>
            <a:r>
              <a:rPr lang="fa-IR" sz="2800" dirty="0" smtClean="0">
                <a:cs typeface="B Nazanin" pitchFamily="2" charset="-78"/>
              </a:rPr>
              <a:t>اصل استقراء هميشه موفقيت آميز است.</a:t>
            </a:r>
            <a:endParaRPr lang="en-US" sz="28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914400"/>
            <a:ext cx="8153400" cy="3539430"/>
          </a:xfrm>
          <a:prstGeom prst="rect">
            <a:avLst/>
          </a:prstGeom>
          <a:noFill/>
        </p:spPr>
        <p:txBody>
          <a:bodyPr wrap="square" rtlCol="0">
            <a:spAutoFit/>
          </a:bodyPr>
          <a:lstStyle/>
          <a:p>
            <a:pPr algn="just" rtl="1"/>
            <a:r>
              <a:rPr lang="fa-IR" sz="3200" dirty="0" smtClean="0">
                <a:cs typeface="B Nazanin" pitchFamily="2" charset="-78"/>
              </a:rPr>
              <a:t>اما هيوم مي گويد كه توجيه فوق به هيح وجه قابل قبول نيست زيرا اين برهان متضمن دور است. خود متوسل به همان استدلالي مي شود كه اعتبار آن نياز به توجيه دارد</a:t>
            </a:r>
            <a:r>
              <a:rPr lang="en-US" sz="3200" dirty="0" smtClean="0">
                <a:cs typeface="B Nazanin" pitchFamily="2" charset="-78"/>
              </a:rPr>
              <a:t>.</a:t>
            </a:r>
            <a:endParaRPr lang="fa-IR" sz="3200" dirty="0" smtClean="0">
              <a:cs typeface="B Nazanin" pitchFamily="2" charset="-78"/>
            </a:endParaRPr>
          </a:p>
          <a:p>
            <a:pPr algn="just" rtl="1"/>
            <a:r>
              <a:rPr lang="fa-IR" sz="3200" dirty="0" smtClean="0">
                <a:cs typeface="B Nazanin" pitchFamily="2" charset="-78"/>
              </a:rPr>
              <a:t>خود اين برهان استقرايي است و نمي تواند مورد توجيه اصل قرار گيرد. ما نمي توانيم از استقراء سود جسته و استقراء را ثابت كنيم. اين مشكل همان است كه در سنت فلسفي </a:t>
            </a:r>
            <a:r>
              <a:rPr lang="fa-IR" sz="3200" b="1" u="sng" dirty="0" smtClean="0">
                <a:solidFill>
                  <a:srgbClr val="FF0000"/>
                </a:solidFill>
                <a:cs typeface="B Nazanin" pitchFamily="2" charset="-78"/>
              </a:rPr>
              <a:t>مساله استقراء </a:t>
            </a:r>
            <a:r>
              <a:rPr lang="fa-IR" sz="3200" dirty="0" smtClean="0">
                <a:cs typeface="B Nazanin" pitchFamily="2" charset="-78"/>
              </a:rPr>
              <a:t>ناميد.</a:t>
            </a:r>
            <a:endParaRPr lang="en-US" sz="32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990600"/>
            <a:ext cx="8229600" cy="1384995"/>
          </a:xfrm>
          <a:prstGeom prst="rect">
            <a:avLst/>
          </a:prstGeom>
          <a:noFill/>
        </p:spPr>
        <p:txBody>
          <a:bodyPr wrap="square" rtlCol="0">
            <a:spAutoFit/>
          </a:bodyPr>
          <a:lstStyle/>
          <a:p>
            <a:pPr algn="just" rtl="1"/>
            <a:r>
              <a:rPr lang="fa-IR" sz="2800" dirty="0" smtClean="0">
                <a:cs typeface="B Nazanin" pitchFamily="2" charset="-78"/>
              </a:rPr>
              <a:t>علاوه بر اين استقراء دچار ناراسايي هاي ديگري نيز هست. قبلا مطرح گريدد كه سه شرط براي اينكه گزاره مشاهدتي تبديل به استقراء گردد وجود دارد اين سه شرط عبارتتند از :</a:t>
            </a:r>
            <a:endParaRPr lang="en-US" sz="2800" dirty="0">
              <a:cs typeface="B Nazanin" pitchFamily="2" charset="-78"/>
            </a:endParaRPr>
          </a:p>
        </p:txBody>
      </p:sp>
      <p:sp>
        <p:nvSpPr>
          <p:cNvPr id="3" name="TextBox 2"/>
          <p:cNvSpPr txBox="1"/>
          <p:nvPr/>
        </p:nvSpPr>
        <p:spPr>
          <a:xfrm>
            <a:off x="0" y="3200400"/>
            <a:ext cx="8839200" cy="175432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rtl="1">
              <a:lnSpc>
                <a:spcPct val="150000"/>
              </a:lnSpc>
              <a:buFontTx/>
              <a:buChar char="-"/>
            </a:pPr>
            <a:r>
              <a:rPr lang="fa-IR" sz="2400" dirty="0" smtClean="0">
                <a:cs typeface="B Nazanin" pitchFamily="2" charset="-78"/>
              </a:rPr>
              <a:t> تعداد گزاره هاي مشاهدتي كه اساس تعميم را تشكيل مي دهند بايد زياد باشند</a:t>
            </a:r>
            <a:r>
              <a:rPr lang="fa-IR" sz="2400" b="1" u="sng" dirty="0" smtClean="0">
                <a:solidFill>
                  <a:srgbClr val="FF0000"/>
                </a:solidFill>
                <a:cs typeface="B Nazanin" pitchFamily="2" charset="-78"/>
              </a:rPr>
              <a:t>. (كثرت )</a:t>
            </a:r>
          </a:p>
          <a:p>
            <a:pPr algn="r" rtl="1">
              <a:lnSpc>
                <a:spcPct val="150000"/>
              </a:lnSpc>
              <a:buFontTx/>
              <a:buChar char="-"/>
            </a:pPr>
            <a:r>
              <a:rPr lang="fa-IR" sz="2400" dirty="0" smtClean="0">
                <a:cs typeface="B Nazanin" pitchFamily="2" charset="-78"/>
              </a:rPr>
              <a:t> مشاهدات بايد تحت شرايط متنوعي تكرار شوند</a:t>
            </a:r>
            <a:r>
              <a:rPr lang="fa-IR" sz="2400" b="1" i="1" dirty="0" smtClean="0">
                <a:solidFill>
                  <a:srgbClr val="FF0000"/>
                </a:solidFill>
                <a:cs typeface="B Nazanin" pitchFamily="2" charset="-78"/>
              </a:rPr>
              <a:t>( تنوع ) </a:t>
            </a:r>
          </a:p>
          <a:p>
            <a:pPr algn="r" rtl="1">
              <a:lnSpc>
                <a:spcPct val="150000"/>
              </a:lnSpc>
              <a:buFontTx/>
              <a:buChar char="-"/>
            </a:pPr>
            <a:r>
              <a:rPr lang="fa-IR" sz="2400" dirty="0" smtClean="0">
                <a:cs typeface="B Nazanin" pitchFamily="2" charset="-78"/>
              </a:rPr>
              <a:t> هيچ يك از گزاره هاي مشاهدتي نبايد با قانون جهانشمول ماخوذ معارضه داشته باشد.</a:t>
            </a:r>
            <a:endParaRPr lang="en-US" sz="24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87025"/>
            <a:ext cx="8534400" cy="6370975"/>
          </a:xfrm>
          <a:prstGeom prst="rect">
            <a:avLst/>
          </a:prstGeom>
        </p:spPr>
        <p:txBody>
          <a:bodyPr wrap="square">
            <a:spAutoFit/>
          </a:bodyPr>
          <a:lstStyle/>
          <a:p>
            <a:pPr algn="r" rtl="1">
              <a:lnSpc>
                <a:spcPct val="150000"/>
              </a:lnSpc>
              <a:buFontTx/>
              <a:buChar char="-"/>
            </a:pPr>
            <a:r>
              <a:rPr lang="fa-IR" sz="2400" dirty="0" smtClean="0">
                <a:cs typeface="B Nazanin" pitchFamily="2" charset="-78"/>
              </a:rPr>
              <a:t> </a:t>
            </a:r>
            <a:r>
              <a:rPr lang="fa-IR" sz="2400" b="1" dirty="0" smtClean="0">
                <a:solidFill>
                  <a:srgbClr val="FF0000"/>
                </a:solidFill>
                <a:cs typeface="B Nazanin" pitchFamily="2" charset="-78"/>
              </a:rPr>
              <a:t>تعداد گزاره هاي مشاهدتي كه اساس تعميم را تشكيل مي دهند بايد زياد باشند. (كثرت) اما  </a:t>
            </a:r>
            <a:r>
              <a:rPr lang="fa-IR" sz="3200" b="1" dirty="0" smtClean="0">
                <a:solidFill>
                  <a:srgbClr val="FF0000"/>
                </a:solidFill>
                <a:cs typeface="B Nazanin" pitchFamily="2" charset="-78"/>
              </a:rPr>
              <a:t>1- چند بار كثرت ؟  </a:t>
            </a:r>
            <a:r>
              <a:rPr lang="fa-IR" sz="2400" dirty="0" smtClean="0">
                <a:cs typeface="B Nazanin" pitchFamily="2" charset="-78"/>
              </a:rPr>
              <a:t>مثال:</a:t>
            </a:r>
          </a:p>
          <a:p>
            <a:pPr lvl="1" algn="r" rtl="1">
              <a:lnSpc>
                <a:spcPct val="150000"/>
              </a:lnSpc>
              <a:buFont typeface="Wingdings" pitchFamily="2" charset="2"/>
              <a:buChar char="Ø"/>
            </a:pPr>
            <a:r>
              <a:rPr lang="fa-IR" sz="2400" dirty="0" smtClean="0">
                <a:cs typeface="B Nazanin" pitchFamily="2" charset="-78"/>
              </a:rPr>
              <a:t>يك با ر استفاده از  بمب اتم اعتقاد عمومي را در خصوص تخريب شديد انساني  و محيطي  آن  ايجاد كرد.</a:t>
            </a:r>
          </a:p>
          <a:p>
            <a:pPr lvl="1" algn="r" rtl="1">
              <a:lnSpc>
                <a:spcPct val="150000"/>
              </a:lnSpc>
              <a:buFont typeface="Wingdings" pitchFamily="2" charset="2"/>
              <a:buChar char="Ø"/>
            </a:pPr>
            <a:r>
              <a:rPr lang="fa-IR" sz="2400" dirty="0" smtClean="0">
                <a:cs typeface="B Nazanin" pitchFamily="2" charset="-78"/>
              </a:rPr>
              <a:t>استقراء گر بسيار سرسختي نياز است تا بارها دست خود را بر آتش گذارد تا نتيجه بگيرد كه آتش مي سوزاند .</a:t>
            </a:r>
          </a:p>
          <a:p>
            <a:pPr lvl="1" algn="r" rtl="1">
              <a:lnSpc>
                <a:spcPct val="150000"/>
              </a:lnSpc>
              <a:buFont typeface="Wingdings" pitchFamily="2" charset="2"/>
              <a:buChar char="Ø"/>
            </a:pPr>
            <a:r>
              <a:rPr lang="fa-IR" sz="2400" dirty="0" smtClean="0">
                <a:cs typeface="B Nazanin" pitchFamily="2" charset="-78"/>
              </a:rPr>
              <a:t>تصور قدرت فوق العاده يك فال بين </a:t>
            </a:r>
          </a:p>
          <a:p>
            <a:pPr lvl="1" algn="r" rtl="1">
              <a:lnSpc>
                <a:spcPct val="150000"/>
              </a:lnSpc>
              <a:buFont typeface="Wingdings" pitchFamily="2" charset="2"/>
              <a:buChar char="Ø"/>
            </a:pPr>
            <a:r>
              <a:rPr lang="fa-IR" sz="2400" dirty="0" smtClean="0">
                <a:cs typeface="B Nazanin" pitchFamily="2" charset="-78"/>
              </a:rPr>
              <a:t>ارتباط علي بين سيگار و سرطان  </a:t>
            </a:r>
          </a:p>
          <a:p>
            <a:pPr algn="r" rtl="1">
              <a:lnSpc>
                <a:spcPct val="150000"/>
              </a:lnSpc>
            </a:pPr>
            <a:r>
              <a:rPr lang="fa-IR" sz="2400" b="1" dirty="0" smtClean="0">
                <a:solidFill>
                  <a:srgbClr val="FF0000"/>
                </a:solidFill>
                <a:cs typeface="B Nazanin" pitchFamily="2" charset="-78"/>
              </a:rPr>
              <a:t>بنابراين اگر قرار باشد اصل استقراء راهنمايي براي استنتاج علمي باشد در اين صورت شرط ” كثرت ” مشاهدات بايد به قدري تفضيلي مورد بحث قرار گيرد.</a:t>
            </a:r>
          </a:p>
          <a:p>
            <a:pPr algn="r" rtl="1">
              <a:lnSpc>
                <a:spcPct val="150000"/>
              </a:lnSpc>
            </a:pPr>
            <a:endParaRPr lang="fa-IR" sz="2400" dirty="0" smtClean="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762000"/>
            <a:ext cx="8415863" cy="5755422"/>
          </a:xfrm>
          <a:prstGeom prst="rect">
            <a:avLst/>
          </a:prstGeom>
        </p:spPr>
        <p:txBody>
          <a:bodyPr wrap="square">
            <a:spAutoFit/>
          </a:bodyPr>
          <a:lstStyle/>
          <a:p>
            <a:pPr algn="just" rtl="1"/>
            <a:r>
              <a:rPr lang="fa-IR" sz="3200" dirty="0" smtClean="0">
                <a:solidFill>
                  <a:srgbClr val="FF0000"/>
                </a:solidFill>
                <a:cs typeface="B Nazanin" pitchFamily="2" charset="-78"/>
              </a:rPr>
              <a:t>2- چه مبزان تنوع ؟ مثال</a:t>
            </a:r>
          </a:p>
          <a:p>
            <a:pPr algn="just" rtl="1"/>
            <a:r>
              <a:rPr lang="fa-IR" sz="2800" dirty="0" smtClean="0">
                <a:cs typeface="B Nazanin" pitchFamily="2" charset="-78"/>
              </a:rPr>
              <a:t>چه چيز به عنوان تنوع مهم شرايط محسوب مي شود.</a:t>
            </a:r>
          </a:p>
          <a:p>
            <a:pPr algn="just" rtl="1"/>
            <a:r>
              <a:rPr lang="fa-IR" sz="2800" dirty="0" smtClean="0">
                <a:cs typeface="B Nazanin" pitchFamily="2" charset="-78"/>
              </a:rPr>
              <a:t>براي كاوش در نقطه جوش آب بايد چه شرايطي را تغيير دهيم؟</a:t>
            </a:r>
          </a:p>
          <a:p>
            <a:pPr algn="just" rtl="1"/>
            <a:r>
              <a:rPr lang="fa-IR" sz="2800" dirty="0" smtClean="0">
                <a:cs typeface="B Nazanin" pitchFamily="2" charset="-78"/>
              </a:rPr>
              <a:t>مثال :</a:t>
            </a:r>
          </a:p>
          <a:p>
            <a:pPr lvl="1" algn="just" rtl="1">
              <a:buFont typeface="Wingdings" pitchFamily="2" charset="2"/>
              <a:buChar char="Ø"/>
            </a:pPr>
            <a:r>
              <a:rPr lang="fa-IR" sz="2800" dirty="0" smtClean="0">
                <a:cs typeface="B Nazanin" pitchFamily="2" charset="-78"/>
              </a:rPr>
              <a:t>فشار را تغيير دهيم ؟</a:t>
            </a:r>
          </a:p>
          <a:p>
            <a:pPr lvl="1" algn="just" rtl="1">
              <a:buFont typeface="Wingdings" pitchFamily="2" charset="2"/>
              <a:buChar char="Ø"/>
            </a:pPr>
            <a:r>
              <a:rPr lang="fa-IR" sz="2800" dirty="0" smtClean="0">
                <a:cs typeface="B Nazanin" pitchFamily="2" charset="-78"/>
              </a:rPr>
              <a:t>خلوص آب را تغيير دهيم؟</a:t>
            </a:r>
          </a:p>
          <a:p>
            <a:pPr lvl="1" algn="just" rtl="1">
              <a:buFont typeface="Wingdings" pitchFamily="2" charset="2"/>
              <a:buChar char="Ø"/>
            </a:pPr>
            <a:r>
              <a:rPr lang="fa-IR" sz="2800" dirty="0" smtClean="0">
                <a:cs typeface="B Nazanin" pitchFamily="2" charset="-78"/>
              </a:rPr>
              <a:t>روش حرارت را تغيير دهيم؟</a:t>
            </a:r>
          </a:p>
          <a:p>
            <a:pPr lvl="1" algn="just" rtl="1">
              <a:buFont typeface="Wingdings" pitchFamily="2" charset="2"/>
              <a:buChar char="Ø"/>
            </a:pPr>
            <a:r>
              <a:rPr lang="fa-IR" sz="2800" dirty="0" smtClean="0">
                <a:cs typeface="B Nazanin" pitchFamily="2" charset="-78"/>
              </a:rPr>
              <a:t>زمان انجام ازمايش را ؟ و ...... </a:t>
            </a:r>
          </a:p>
          <a:p>
            <a:pPr algn="just" rtl="1"/>
            <a:r>
              <a:rPr lang="fa-IR" sz="2800" dirty="0" smtClean="0">
                <a:cs typeface="B Nazanin" pitchFamily="2" charset="-78"/>
              </a:rPr>
              <a:t>پاسخ به دو سوال اول مثبت و به دو سوال بعد منفي است. اما بر چه اساسي مي توان تنوع را مشخص ساخت، زيرا فهرست تغييرات را مي توان با افزايش تنوع به طور نا محدودي بسط داد. مادامي كه نتوانيم چنين تنوع هاي زائدي را حذف كنيم، تعداد مشاهدات لازم براي استنباط استقرايي مجاز بي نهايت زياد خواهد شد.</a:t>
            </a:r>
            <a:endParaRPr lang="en-US" sz="2800" dirty="0"/>
          </a:p>
        </p:txBody>
      </p:sp>
    </p:spTree>
  </p:cSld>
  <p:clrMapOvr>
    <a:masterClrMapping/>
  </p:clrMapOvr>
  <p:transition spd="slow">
    <p:pull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990600"/>
            <a:ext cx="8305800" cy="4062651"/>
          </a:xfrm>
          <a:prstGeom prst="rect">
            <a:avLst/>
          </a:prstGeom>
          <a:noFill/>
        </p:spPr>
        <p:txBody>
          <a:bodyPr wrap="square" rtlCol="0">
            <a:spAutoFit/>
          </a:bodyPr>
          <a:lstStyle/>
          <a:p>
            <a:pPr algn="just" rtl="1">
              <a:lnSpc>
                <a:spcPct val="150000"/>
              </a:lnSpc>
            </a:pPr>
            <a:r>
              <a:rPr lang="fa-IR" sz="3200" dirty="0" smtClean="0">
                <a:cs typeface="B Nazanin" pitchFamily="2" charset="-78"/>
              </a:rPr>
              <a:t>اما پاسخ در چيست </a:t>
            </a:r>
            <a:r>
              <a:rPr lang="fa-IR" sz="2800" dirty="0" smtClean="0">
                <a:cs typeface="B Nazanin" pitchFamily="2" charset="-78"/>
              </a:rPr>
              <a:t>؟ </a:t>
            </a:r>
          </a:p>
          <a:p>
            <a:pPr algn="just" rtl="1">
              <a:lnSpc>
                <a:spcPct val="150000"/>
              </a:lnSpc>
            </a:pPr>
            <a:r>
              <a:rPr lang="fa-IR" sz="2800" dirty="0" smtClean="0">
                <a:cs typeface="B Nazanin" pitchFamily="2" charset="-78"/>
              </a:rPr>
              <a:t>به نظر مي رسد تميز تنوع مهم از زايد با </a:t>
            </a:r>
            <a:r>
              <a:rPr lang="fa-IR" sz="2800" u="sng" dirty="0" smtClean="0">
                <a:cs typeface="B Nazanin" pitchFamily="2" charset="-78"/>
              </a:rPr>
              <a:t>تكيه بر معرفت نظري </a:t>
            </a:r>
            <a:r>
              <a:rPr lang="fa-IR" sz="2800" dirty="0" smtClean="0">
                <a:cs typeface="B Nazanin" pitchFamily="2" charset="-78"/>
              </a:rPr>
              <a:t>ما از وضعيت تحت بررسي و انجام مي گيرد .</a:t>
            </a:r>
          </a:p>
          <a:p>
            <a:pPr algn="just" rtl="1">
              <a:lnSpc>
                <a:spcPct val="150000"/>
              </a:lnSpc>
            </a:pPr>
            <a:r>
              <a:rPr lang="fa-IR" sz="2800" dirty="0" smtClean="0">
                <a:cs typeface="B Nazanin" pitchFamily="2" charset="-78"/>
              </a:rPr>
              <a:t>لكن:</a:t>
            </a:r>
          </a:p>
          <a:p>
            <a:pPr algn="just" rtl="1">
              <a:lnSpc>
                <a:spcPct val="150000"/>
              </a:lnSpc>
            </a:pPr>
            <a:r>
              <a:rPr lang="fa-IR" sz="2800" dirty="0" smtClean="0">
                <a:cs typeface="B Nazanin" pitchFamily="2" charset="-78"/>
              </a:rPr>
              <a:t>پذيرفتن اين نكته مستلزم قبول اين دقيقه است </a:t>
            </a:r>
            <a:r>
              <a:rPr lang="fa-IR" sz="2800" dirty="0" smtClean="0">
                <a:solidFill>
                  <a:srgbClr val="FF0000"/>
                </a:solidFill>
                <a:cs typeface="B Nazanin" pitchFamily="2" charset="-78"/>
              </a:rPr>
              <a:t>كه نظريه پيش از مشاهده نقشي اساسي را ايفا مي كند. </a:t>
            </a:r>
            <a:r>
              <a:rPr lang="fa-IR" sz="2800" dirty="0" smtClean="0">
                <a:cs typeface="B Nazanin" pitchFamily="2" charset="-78"/>
              </a:rPr>
              <a:t>كه استقراء گرايان سطحي آنرا نمي پذيرند.</a:t>
            </a:r>
            <a:endParaRPr lang="en-US" sz="2800" dirty="0" smtClean="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14800" y="838200"/>
            <a:ext cx="4724400"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rtl="1"/>
            <a:r>
              <a:rPr lang="fa-IR" sz="2400" b="1" dirty="0" smtClean="0">
                <a:cs typeface="B Nazanin" pitchFamily="2" charset="-78"/>
              </a:rPr>
              <a:t>احتمالات راهي براي رفع پاره اي از انتقادات </a:t>
            </a:r>
            <a:endParaRPr lang="en-US" sz="2400" b="1" dirty="0">
              <a:cs typeface="B Nazanin" pitchFamily="2" charset="-78"/>
            </a:endParaRPr>
          </a:p>
        </p:txBody>
      </p:sp>
      <p:sp>
        <p:nvSpPr>
          <p:cNvPr id="3" name="TextBox 2"/>
          <p:cNvSpPr txBox="1"/>
          <p:nvPr/>
        </p:nvSpPr>
        <p:spPr>
          <a:xfrm>
            <a:off x="533400" y="1524000"/>
            <a:ext cx="8229600" cy="4401205"/>
          </a:xfrm>
          <a:prstGeom prst="rect">
            <a:avLst/>
          </a:prstGeom>
          <a:noFill/>
        </p:spPr>
        <p:txBody>
          <a:bodyPr wrap="square" rtlCol="0">
            <a:spAutoFit/>
          </a:bodyPr>
          <a:lstStyle/>
          <a:p>
            <a:pPr algn="just" rtl="1"/>
            <a:r>
              <a:rPr lang="fa-IR" sz="2800" dirty="0" smtClean="0">
                <a:cs typeface="B Nazanin" pitchFamily="2" charset="-78"/>
              </a:rPr>
              <a:t>براي رفع اين مشكل مي توان موضع افراطي استقراء گرايي سطحي را به شيوه اي نسبتا ساده اي تعديل كرد. اگر چه نمي توان صدق كامل تعميم هاي حاصل از استقراء هاي مجاز را تضمين كرد اين </a:t>
            </a:r>
            <a:r>
              <a:rPr lang="fa-IR" sz="2800" b="1" dirty="0" smtClean="0">
                <a:solidFill>
                  <a:srgbClr val="FF0000"/>
                </a:solidFill>
                <a:cs typeface="B Nazanin" pitchFamily="2" charset="-78"/>
              </a:rPr>
              <a:t>تعميم ها احتمالا </a:t>
            </a:r>
            <a:r>
              <a:rPr lang="fa-IR" sz="2800" dirty="0" smtClean="0">
                <a:cs typeface="B Nazanin" pitchFamily="2" charset="-78"/>
              </a:rPr>
              <a:t>صادقند.</a:t>
            </a:r>
          </a:p>
          <a:p>
            <a:pPr algn="just" rtl="1"/>
            <a:r>
              <a:rPr lang="fa-IR" sz="2800" dirty="0" smtClean="0">
                <a:cs typeface="B Nazanin" pitchFamily="2" charset="-78"/>
              </a:rPr>
              <a:t> در اين حالت: </a:t>
            </a:r>
            <a:r>
              <a:rPr lang="fa-IR" sz="2800" b="1" u="sng" dirty="0" smtClean="0">
                <a:solidFill>
                  <a:srgbClr val="FF0000"/>
                </a:solidFill>
                <a:cs typeface="B Nazanin" pitchFamily="2" charset="-78"/>
              </a:rPr>
              <a:t>معرفت علمي معرفت اثبات شده اي نيست بلكه معرفتي است كه احتمالا درست است</a:t>
            </a:r>
            <a:r>
              <a:rPr lang="fa-IR" sz="2800" dirty="0" smtClean="0">
                <a:cs typeface="B Nazanin" pitchFamily="2" charset="-78"/>
              </a:rPr>
              <a:t>. </a:t>
            </a:r>
          </a:p>
          <a:p>
            <a:pPr algn="just" rtl="1"/>
            <a:r>
              <a:rPr lang="fa-IR" sz="2800" dirty="0" smtClean="0">
                <a:cs typeface="B Nazanin" pitchFamily="2" charset="-78"/>
              </a:rPr>
              <a:t>هر قدر </a:t>
            </a:r>
            <a:r>
              <a:rPr lang="fa-IR" sz="2800" u="sng" dirty="0" smtClean="0">
                <a:cs typeface="B Nazanin" pitchFamily="2" charset="-78"/>
              </a:rPr>
              <a:t>تعداد</a:t>
            </a:r>
            <a:r>
              <a:rPr lang="fa-IR" sz="2800" dirty="0" smtClean="0">
                <a:cs typeface="B Nazanin" pitchFamily="2" charset="-78"/>
              </a:rPr>
              <a:t> مشاهدات تشكيل دهنده اساس استقراء بيشتر باشد و هر چه </a:t>
            </a:r>
            <a:r>
              <a:rPr lang="fa-IR" sz="2800" u="sng" dirty="0" smtClean="0">
                <a:cs typeface="B Nazanin" pitchFamily="2" charset="-78"/>
              </a:rPr>
              <a:t>تنوع</a:t>
            </a:r>
            <a:r>
              <a:rPr lang="fa-IR" sz="2800" dirty="0" smtClean="0">
                <a:cs typeface="B Nazanin" pitchFamily="2" charset="-78"/>
              </a:rPr>
              <a:t> وضعيت مشاهدي وسيعتر باشد، احتمال اينكه تعميم هاي ماخوذ صادق باشد نيز بيشتر است.</a:t>
            </a:r>
          </a:p>
          <a:p>
            <a:pPr algn="just" rtl="1"/>
            <a:r>
              <a:rPr lang="fa-IR" sz="2800" dirty="0" smtClean="0">
                <a:cs typeface="B Nazanin" pitchFamily="2" charset="-78"/>
              </a:rPr>
              <a:t>اما مشكل جديد آن است كه ميزان احتمال چقدر است ؟</a:t>
            </a:r>
          </a:p>
        </p:txBody>
      </p:sp>
    </p:spTree>
  </p:cSld>
  <p:clrMapOvr>
    <a:masterClrMapping/>
  </p:clrMapOvr>
  <p:transition spd="slow">
    <p:pull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990600"/>
            <a:ext cx="8610600" cy="3416320"/>
          </a:xfrm>
          <a:prstGeom prst="rect">
            <a:avLst/>
          </a:prstGeom>
        </p:spPr>
        <p:txBody>
          <a:bodyPr wrap="square">
            <a:spAutoFit/>
          </a:bodyPr>
          <a:lstStyle/>
          <a:p>
            <a:pPr algn="just" rtl="1"/>
            <a:r>
              <a:rPr lang="fa-IR" sz="3600" dirty="0" smtClean="0">
                <a:cs typeface="B Nazanin" pitchFamily="2" charset="-78"/>
              </a:rPr>
              <a:t>شواهد مشاهدتي شامل تعداد محدودي گزاره هاي مشاهدتي است، در صورتي كه گزاره هاي كلي مدعي خبر دادن از بي نهايت وضعيت هاي ممكن است. بنابراين احتمال صدق تعميم كلي برابر است با مقدار معيني تقسيم بر بي نهايت. جواب اين تقسيم هر چقدر كه تعداد گزاره هاي مشاهدي افزايش يابد برابر است با صفر.</a:t>
            </a:r>
            <a:endParaRPr lang="en-US" sz="36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219200"/>
            <a:ext cx="8153400" cy="2554545"/>
          </a:xfrm>
          <a:prstGeom prst="rect">
            <a:avLst/>
          </a:prstGeom>
          <a:noFill/>
        </p:spPr>
        <p:txBody>
          <a:bodyPr wrap="square" rtlCol="0">
            <a:spAutoFit/>
          </a:bodyPr>
          <a:lstStyle/>
          <a:p>
            <a:pPr algn="just" rtl="1"/>
            <a:r>
              <a:rPr lang="fa-IR" sz="3200" dirty="0" smtClean="0">
                <a:cs typeface="B Nazanin" pitchFamily="2" charset="-78"/>
              </a:rPr>
              <a:t>اما راه حلي كه پيشنهاد شده است ” </a:t>
            </a:r>
            <a:r>
              <a:rPr lang="fa-IR" sz="3200" dirty="0" smtClean="0">
                <a:solidFill>
                  <a:srgbClr val="FF0000"/>
                </a:solidFill>
                <a:cs typeface="B Nazanin" pitchFamily="2" charset="-78"/>
              </a:rPr>
              <a:t>عدم نسبت دادن احتمالات به قوانين و نظريه هاي علمي“</a:t>
            </a:r>
            <a:r>
              <a:rPr lang="fa-IR" sz="3200" dirty="0" smtClean="0">
                <a:cs typeface="B Nazanin" pitchFamily="2" charset="-78"/>
              </a:rPr>
              <a:t> است به جاي ان به احتمال صدق هر يك از پيش بيني ها توجه شود.  به عنوان مثال هدف علم تعيين احتمال طلوع فرداي خورشيد است نه اينكه خورشيد هميشه طلوع خواهد كرد.</a:t>
            </a:r>
            <a:endParaRPr lang="en-US" sz="32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09600"/>
            <a:ext cx="8686800" cy="5293757"/>
          </a:xfrm>
          <a:prstGeom prst="rect">
            <a:avLst/>
          </a:prstGeom>
          <a:noFill/>
        </p:spPr>
        <p:txBody>
          <a:bodyPr wrap="square" rtlCol="0">
            <a:spAutoFit/>
          </a:bodyPr>
          <a:lstStyle/>
          <a:p>
            <a:pPr algn="r" rtl="1"/>
            <a:r>
              <a:rPr lang="fa-IR" sz="2600" dirty="0" smtClean="0">
                <a:cs typeface="B Nazanin" pitchFamily="2" charset="-78"/>
              </a:rPr>
              <a:t>پاسخ هاي چندي به مساله استقراء داده شده است:</a:t>
            </a:r>
          </a:p>
          <a:p>
            <a:pPr algn="r" rtl="1"/>
            <a:r>
              <a:rPr lang="fa-IR" sz="2600" dirty="0" smtClean="0">
                <a:cs typeface="B Nazanin" pitchFamily="2" charset="-78"/>
              </a:rPr>
              <a:t>1- ما مي توانيم بگوييم: </a:t>
            </a:r>
          </a:p>
          <a:p>
            <a:pPr lvl="1" algn="r" rtl="1">
              <a:buFont typeface="Wingdings" pitchFamily="2" charset="2"/>
              <a:buChar char="Ø"/>
            </a:pPr>
            <a:r>
              <a:rPr lang="fa-IR" sz="2600" dirty="0" smtClean="0">
                <a:cs typeface="B Nazanin" pitchFamily="2" charset="-78"/>
              </a:rPr>
              <a:t>علم بر  بر استقراء بنا نهاده شده است؛ </a:t>
            </a:r>
          </a:p>
          <a:p>
            <a:pPr lvl="1" algn="r" rtl="1">
              <a:buFont typeface="Wingdings" pitchFamily="2" charset="2"/>
              <a:buChar char="Ø"/>
            </a:pPr>
            <a:r>
              <a:rPr lang="fa-IR" sz="2600" dirty="0" smtClean="0">
                <a:cs typeface="B Nazanin" pitchFamily="2" charset="-78"/>
              </a:rPr>
              <a:t>استقراء نمي تواند با توسل به منطق و تجربه تصديق شود ( برهان هيوم )؛</a:t>
            </a:r>
          </a:p>
          <a:p>
            <a:pPr lvl="1" algn="r" rtl="1">
              <a:buFont typeface="Wingdings" pitchFamily="2" charset="2"/>
              <a:buChar char="Ø"/>
            </a:pPr>
            <a:r>
              <a:rPr lang="fa-IR" sz="2600" dirty="0" smtClean="0">
                <a:cs typeface="B Nazanin" pitchFamily="2" charset="-78"/>
              </a:rPr>
              <a:t>بنابراين علم را نمي توان به صورت عقلايي تصويب نمود.</a:t>
            </a:r>
          </a:p>
          <a:p>
            <a:pPr algn="r" rtl="1"/>
            <a:r>
              <a:rPr lang="fa-IR" sz="2600" dirty="0" smtClean="0">
                <a:cs typeface="B Nazanin" pitchFamily="2" charset="-78"/>
              </a:rPr>
              <a:t>هيوم معتقد بود كه عقيده به قوانين و نظريه ها چيزي بيش از </a:t>
            </a:r>
            <a:r>
              <a:rPr lang="fa-IR" sz="2600" b="1" dirty="0" smtClean="0">
                <a:solidFill>
                  <a:srgbClr val="FF0000"/>
                </a:solidFill>
                <a:cs typeface="B Nazanin" pitchFamily="2" charset="-78"/>
              </a:rPr>
              <a:t>عادت روانشناختي </a:t>
            </a:r>
            <a:r>
              <a:rPr lang="fa-IR" sz="2600" dirty="0" smtClean="0">
                <a:cs typeface="B Nazanin" pitchFamily="2" charset="-78"/>
              </a:rPr>
              <a:t>كه در نتيجه </a:t>
            </a:r>
            <a:r>
              <a:rPr lang="fa-IR" sz="2600" u="sng" dirty="0" smtClean="0">
                <a:cs typeface="B Nazanin" pitchFamily="2" charset="-78"/>
              </a:rPr>
              <a:t>تكرار مشاهدات </a:t>
            </a:r>
            <a:r>
              <a:rPr lang="fa-IR" sz="2600" dirty="0" smtClean="0">
                <a:cs typeface="B Nazanin" pitchFamily="2" charset="-78"/>
              </a:rPr>
              <a:t>مربوط به دست آمده اند، نيست.</a:t>
            </a:r>
          </a:p>
          <a:p>
            <a:pPr algn="r" rtl="1"/>
            <a:endParaRPr lang="fa-IR" sz="2600" dirty="0" smtClean="0">
              <a:cs typeface="B Nazanin" pitchFamily="2" charset="-78"/>
            </a:endParaRPr>
          </a:p>
          <a:p>
            <a:pPr algn="r" rtl="1"/>
            <a:r>
              <a:rPr lang="fa-IR" sz="2600" dirty="0" smtClean="0">
                <a:cs typeface="B Nazanin" pitchFamily="2" charset="-78"/>
              </a:rPr>
              <a:t>2- جستجوي استدلال پيچيده تركنيم نه اينكه بر بدهيي بودن استدلال تاكيد كنيم مثال </a:t>
            </a:r>
          </a:p>
          <a:p>
            <a:pPr algn="r" rtl="1"/>
            <a:r>
              <a:rPr lang="fa-IR" sz="2600" dirty="0" smtClean="0">
                <a:cs typeface="B Nazanin" pitchFamily="2" charset="-78"/>
              </a:rPr>
              <a:t>براي حركت يك جسم وجود نيرو و يا نوعي علت لازم است. لكن غلط است </a:t>
            </a:r>
          </a:p>
          <a:p>
            <a:pPr algn="r" rtl="1"/>
            <a:r>
              <a:rPr lang="fa-IR" sz="2600" dirty="0" smtClean="0">
                <a:cs typeface="B Nazanin" pitchFamily="2" charset="-78"/>
              </a:rPr>
              <a:t>3- انكار ابنتاي علم بر استقراء؛ اگر بتوان ثابت كرد كه علم شامل استقراء  نمي شود از مساله استقراء پرهيز كرده ايم.</a:t>
            </a:r>
            <a:endParaRPr lang="en-US" sz="26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990600"/>
            <a:ext cx="8001000" cy="4524315"/>
          </a:xfrm>
          <a:prstGeom prst="rect">
            <a:avLst/>
          </a:prstGeom>
          <a:noFill/>
        </p:spPr>
        <p:txBody>
          <a:bodyPr wrap="square" rtlCol="0">
            <a:spAutoFit/>
          </a:bodyPr>
          <a:lstStyle/>
          <a:p>
            <a:pPr algn="justLow" rtl="1"/>
            <a:r>
              <a:rPr lang="fa-IR" sz="3600" dirty="0" smtClean="0">
                <a:cs typeface="B Nazanin" pitchFamily="2" charset="-78"/>
              </a:rPr>
              <a:t>چه در حكمت نظري و چه در حكمت عملي روش اصلي تفكر همان استدلال بود و عقل تنها قوه اصيل بشري بود كه مي توانست رموز ناگشوده را كشف كند. </a:t>
            </a:r>
          </a:p>
          <a:p>
            <a:pPr algn="justLow" rtl="1"/>
            <a:r>
              <a:rPr lang="fa-IR" sz="3600" dirty="0" smtClean="0">
                <a:cs typeface="B Nazanin" pitchFamily="2" charset="-78"/>
              </a:rPr>
              <a:t>در اين مكاتب </a:t>
            </a:r>
            <a:r>
              <a:rPr lang="fa-IR" sz="3600" i="1" u="sng" dirty="0" smtClean="0">
                <a:solidFill>
                  <a:srgbClr val="FF0000"/>
                </a:solidFill>
                <a:cs typeface="B Nazanin" pitchFamily="2" charset="-78"/>
              </a:rPr>
              <a:t>عقل قوه مقدسي </a:t>
            </a:r>
            <a:r>
              <a:rPr lang="fa-IR" sz="3600" dirty="0" smtClean="0">
                <a:cs typeface="B Nazanin" pitchFamily="2" charset="-78"/>
              </a:rPr>
              <a:t>است كه محدوديتي ندارد بنابراين هر گونه تلاشي براي محدود كردن و جهت دادن به تعقل و استدلال</a:t>
            </a:r>
            <a:r>
              <a:rPr lang="fa-IR" sz="2800" dirty="0" smtClean="0">
                <a:cs typeface="B Nazanin" pitchFamily="2" charset="-78"/>
              </a:rPr>
              <a:t>(تنها استدلال و استدلال روش نيست بلكه نوعي فرايند ذهني است) </a:t>
            </a:r>
            <a:r>
              <a:rPr lang="fa-IR" sz="3600" dirty="0" smtClean="0">
                <a:cs typeface="B Nazanin" pitchFamily="2" charset="-78"/>
              </a:rPr>
              <a:t>در چارچوب روش هاي خاصي به عمل نمي آمد شعار معروفي در آن زمان بود كه :</a:t>
            </a:r>
          </a:p>
        </p:txBody>
      </p:sp>
    </p:spTree>
  </p:cSld>
  <p:clrMapOvr>
    <a:masterClrMapping/>
  </p:clrMapOvr>
  <p:transition spd="slow">
    <p:pull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609600"/>
            <a:ext cx="5867400"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rtl="1"/>
            <a:r>
              <a:rPr lang="fa-IR" sz="3600" b="1" dirty="0" smtClean="0">
                <a:cs typeface="B Titr" pitchFamily="2" charset="-78"/>
              </a:rPr>
              <a:t>فصل سوم </a:t>
            </a:r>
          </a:p>
          <a:p>
            <a:pPr algn="ctr" rtl="1"/>
            <a:r>
              <a:rPr lang="fa-IR" sz="3600" b="1" dirty="0" smtClean="0">
                <a:cs typeface="B Titr" pitchFamily="2" charset="-78"/>
              </a:rPr>
              <a:t>اتكاي مشاهدات بر نظريه ها </a:t>
            </a:r>
            <a:endParaRPr lang="en-US" sz="3600" b="1" dirty="0">
              <a:cs typeface="B Titr" pitchFamily="2" charset="-78"/>
            </a:endParaRPr>
          </a:p>
        </p:txBody>
      </p:sp>
      <p:sp>
        <p:nvSpPr>
          <p:cNvPr id="3" name="TextBox 2"/>
          <p:cNvSpPr txBox="1"/>
          <p:nvPr/>
        </p:nvSpPr>
        <p:spPr>
          <a:xfrm>
            <a:off x="533400" y="2286000"/>
            <a:ext cx="8153400" cy="2677656"/>
          </a:xfrm>
          <a:prstGeom prst="rect">
            <a:avLst/>
          </a:prstGeom>
          <a:noFill/>
        </p:spPr>
        <p:txBody>
          <a:bodyPr wrap="square" rtlCol="0">
            <a:spAutoFit/>
          </a:bodyPr>
          <a:lstStyle/>
          <a:p>
            <a:pPr algn="just" rtl="1">
              <a:lnSpc>
                <a:spcPct val="150000"/>
              </a:lnSpc>
            </a:pPr>
            <a:r>
              <a:rPr lang="fa-IR" sz="2800" dirty="0" smtClean="0">
                <a:cs typeface="B Nazanin" pitchFamily="2" charset="-78"/>
              </a:rPr>
              <a:t>از ديدگاه استقراء گرايان سطحي دو فرض مهم درباره مشاهده وجود دارد اول  اينكه: </a:t>
            </a:r>
            <a:r>
              <a:rPr lang="fa-IR" sz="2800" b="1" u="sng" dirty="0" smtClean="0">
                <a:solidFill>
                  <a:srgbClr val="FF0000"/>
                </a:solidFill>
                <a:cs typeface="B Nazanin" pitchFamily="2" charset="-78"/>
              </a:rPr>
              <a:t>علم با مشاهده آغاز </a:t>
            </a:r>
            <a:r>
              <a:rPr lang="fa-IR" sz="2800" dirty="0" smtClean="0">
                <a:cs typeface="B Nazanin" pitchFamily="2" charset="-78"/>
              </a:rPr>
              <a:t>مي شود و ديگر اينكه: </a:t>
            </a:r>
            <a:r>
              <a:rPr lang="fa-IR" sz="2800" b="1" u="sng" dirty="0" smtClean="0">
                <a:solidFill>
                  <a:srgbClr val="FF0000"/>
                </a:solidFill>
                <a:cs typeface="B Nazanin" pitchFamily="2" charset="-78"/>
              </a:rPr>
              <a:t>مشاهده اساس وثيقي</a:t>
            </a:r>
            <a:r>
              <a:rPr lang="fa-IR" sz="2800" dirty="0" smtClean="0">
                <a:cs typeface="B Nazanin" pitchFamily="2" charset="-78"/>
              </a:rPr>
              <a:t> را فراهم مي كند كه مي توان از آن معرفت علمي را به دست آورند. در اين فصا اين  دو فرض مورد بررسي قرار مي گيرند.</a:t>
            </a:r>
            <a:endParaRPr lang="en-US" sz="28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3400"/>
            <a:ext cx="8382000" cy="6683048"/>
          </a:xfrm>
          <a:prstGeom prst="rect">
            <a:avLst/>
          </a:prstGeom>
          <a:noFill/>
        </p:spPr>
        <p:txBody>
          <a:bodyPr wrap="square" rtlCol="0">
            <a:spAutoFit/>
          </a:bodyPr>
          <a:lstStyle/>
          <a:p>
            <a:pPr algn="ctr" rtl="1">
              <a:lnSpc>
                <a:spcPct val="150000"/>
              </a:lnSpc>
            </a:pPr>
            <a:r>
              <a:rPr lang="fa-IR" sz="2400" b="1" dirty="0" smtClean="0">
                <a:solidFill>
                  <a:srgbClr val="FF0000"/>
                </a:solidFill>
                <a:cs typeface="B Nazanin" pitchFamily="2" charset="-78"/>
              </a:rPr>
              <a:t>تلقي رايج از مشاهده </a:t>
            </a:r>
          </a:p>
          <a:p>
            <a:pPr algn="ctr" rtl="1">
              <a:lnSpc>
                <a:spcPct val="150000"/>
              </a:lnSpc>
            </a:pPr>
            <a:endParaRPr lang="fa-IR" sz="2400" b="1" dirty="0" smtClean="0">
              <a:cs typeface="B Nazanin" pitchFamily="2" charset="-78"/>
            </a:endParaRPr>
          </a:p>
          <a:p>
            <a:pPr algn="ctr" rtl="1">
              <a:lnSpc>
                <a:spcPct val="150000"/>
              </a:lnSpc>
            </a:pPr>
            <a:r>
              <a:rPr lang="fa-IR" sz="2400" b="1" dirty="0" smtClean="0">
                <a:cs typeface="B Nazanin" pitchFamily="2" charset="-78"/>
              </a:rPr>
              <a:t>وصف ديدن </a:t>
            </a:r>
          </a:p>
          <a:p>
            <a:pPr algn="r" rtl="1">
              <a:lnSpc>
                <a:spcPct val="150000"/>
              </a:lnSpc>
            </a:pPr>
            <a:endParaRPr lang="fa-IR" sz="2400" b="1" dirty="0" smtClean="0">
              <a:cs typeface="B Nazanin" pitchFamily="2" charset="-78"/>
            </a:endParaRPr>
          </a:p>
          <a:p>
            <a:pPr algn="r" rtl="1">
              <a:lnSpc>
                <a:spcPct val="150000"/>
              </a:lnSpc>
            </a:pPr>
            <a:r>
              <a:rPr lang="fa-IR" sz="2400" b="1" dirty="0" smtClean="0">
                <a:cs typeface="B Nazanin" pitchFamily="2" charset="-78"/>
              </a:rPr>
              <a:t>اين وصف از مشاهده داراي دو نكته اساسي براي استقراء گرايان است :</a:t>
            </a:r>
          </a:p>
          <a:p>
            <a:pPr algn="r" rtl="1">
              <a:lnSpc>
                <a:spcPct val="150000"/>
              </a:lnSpc>
              <a:buFont typeface="Wingdings" pitchFamily="2" charset="2"/>
              <a:buChar char="Ø"/>
            </a:pPr>
            <a:r>
              <a:rPr lang="fa-IR" sz="2400" b="1" dirty="0" smtClean="0">
                <a:cs typeface="B Nazanin" pitchFamily="2" charset="-78"/>
              </a:rPr>
              <a:t> اولا: تا آنجا كه خواص جهان خارجي توسط مغز در عمل ديدن ضبط مي شود انسان مشاهده گر دسترسي كمابيش مستقيمي به اين خواص دارد .</a:t>
            </a:r>
          </a:p>
          <a:p>
            <a:pPr algn="r" rtl="1">
              <a:lnSpc>
                <a:spcPct val="150000"/>
              </a:lnSpc>
              <a:buFont typeface="Wingdings" pitchFamily="2" charset="2"/>
              <a:buChar char="Ø"/>
            </a:pPr>
            <a:r>
              <a:rPr lang="fa-IR" sz="2400" b="1" dirty="0" smtClean="0">
                <a:cs typeface="B Nazanin" pitchFamily="2" charset="-78"/>
              </a:rPr>
              <a:t>ثانيا : دو مشاهده گر عادي كه شي يا منظره واحدي را از يك مكان مشاهده مي كنند هر دو همان چيز را خواهند ديد. </a:t>
            </a:r>
          </a:p>
          <a:p>
            <a:pPr algn="r" rtl="1">
              <a:lnSpc>
                <a:spcPct val="150000"/>
              </a:lnSpc>
            </a:pPr>
            <a:r>
              <a:rPr lang="fa-IR" sz="2400" b="1" dirty="0" smtClean="0">
                <a:cs typeface="B Nazanin" pitchFamily="2" charset="-78"/>
              </a:rPr>
              <a:t>مجموعه همانندي  از پرتو نور به چشم هر دو مشاهده گر برخورد خواهد كرد تا .....</a:t>
            </a:r>
          </a:p>
          <a:p>
            <a:pPr algn="r" rtl="1">
              <a:lnSpc>
                <a:spcPct val="150000"/>
              </a:lnSpc>
            </a:pPr>
            <a:endParaRPr lang="en-US" sz="2400" b="1"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990600"/>
            <a:ext cx="8382000" cy="3970318"/>
          </a:xfrm>
          <a:prstGeom prst="rect">
            <a:avLst/>
          </a:prstGeom>
          <a:noFill/>
        </p:spPr>
        <p:txBody>
          <a:bodyPr wrap="square" rtlCol="0">
            <a:spAutoFit/>
          </a:bodyPr>
          <a:lstStyle/>
          <a:p>
            <a:pPr algn="just" rtl="1"/>
            <a:r>
              <a:rPr lang="fa-IR" sz="2800" dirty="0" smtClean="0">
                <a:cs typeface="B Nazanin" pitchFamily="2" charset="-78"/>
              </a:rPr>
              <a:t>لكن قراين بسياري نشان مي دهد كه تجربه اي كه مشاهده گران هنگام مشاهده شي كسب مي كنند صرفا توسط اطلاعاتي كه به شكل نور به داخل چشم مي رود، تعيين</a:t>
            </a:r>
            <a:r>
              <a:rPr lang="fa-IR" sz="2800" dirty="0" smtClean="0">
                <a:solidFill>
                  <a:srgbClr val="FF0000"/>
                </a:solidFill>
                <a:cs typeface="B Nazanin" pitchFamily="2" charset="-78"/>
              </a:rPr>
              <a:t> </a:t>
            </a:r>
            <a:r>
              <a:rPr lang="fa-IR" sz="2800" u="sng" dirty="0" smtClean="0">
                <a:solidFill>
                  <a:srgbClr val="FF0000"/>
                </a:solidFill>
                <a:cs typeface="B Nazanin" pitchFamily="2" charset="-78"/>
              </a:rPr>
              <a:t>نمي گردد</a:t>
            </a:r>
            <a:r>
              <a:rPr lang="fa-IR" sz="2800" dirty="0" smtClean="0">
                <a:cs typeface="B Nazanin" pitchFamily="2" charset="-78"/>
              </a:rPr>
              <a:t>. همچنين اين تجارب صرفا توسط تصاوير منقوش بر شبكيه مشاهده گران ايجاد </a:t>
            </a:r>
            <a:r>
              <a:rPr lang="fa-IR" sz="2800" u="sng" dirty="0" smtClean="0">
                <a:solidFill>
                  <a:srgbClr val="FF0000"/>
                </a:solidFill>
                <a:cs typeface="B Nazanin" pitchFamily="2" charset="-78"/>
              </a:rPr>
              <a:t>نمي گردد.</a:t>
            </a:r>
          </a:p>
          <a:p>
            <a:pPr algn="just" rtl="1"/>
            <a:r>
              <a:rPr lang="fa-IR" sz="2800" dirty="0" smtClean="0">
                <a:cs typeface="B Nazanin" pitchFamily="2" charset="-78"/>
              </a:rPr>
              <a:t>دو مشاهده گر معمولي كه به شي واحدي از مكان مشترك و تحت شرايط فيزيكي يكسان نظر مي افكنند ضرورتا تجارب بصري همانندي ندارند، حتي اگر تصاوير ايجاد شده بر شبكيه هايشان عملا يكسان باشد.</a:t>
            </a:r>
          </a:p>
          <a:p>
            <a:pPr algn="just" rtl="1"/>
            <a:r>
              <a:rPr lang="fa-IR" sz="2800" b="1" dirty="0" smtClean="0">
                <a:solidFill>
                  <a:srgbClr val="FF0000"/>
                </a:solidFill>
                <a:cs typeface="B Nazanin" pitchFamily="2" charset="-78"/>
              </a:rPr>
              <a:t>تجارب ادراكي مشاهده گران، سطح معرفت، انتظارات و وضعيت عمومي دروني مشاهده گر،  نقشي مهم را بر عهده دارد. </a:t>
            </a:r>
            <a:endParaRPr lang="en-US" sz="2800" b="1" dirty="0">
              <a:solidFill>
                <a:srgbClr val="FF0000"/>
              </a:solidFill>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azemati.googlepages.com/azematcomkhd1.jpg"/>
          <p:cNvPicPr>
            <a:picLocks noChangeAspect="1" noChangeArrowheads="1"/>
          </p:cNvPicPr>
          <p:nvPr/>
        </p:nvPicPr>
        <p:blipFill>
          <a:blip r:embed="rId2"/>
          <a:srcRect/>
          <a:stretch>
            <a:fillRect/>
          </a:stretch>
        </p:blipFill>
        <p:spPr bwMode="auto">
          <a:xfrm>
            <a:off x="2209800" y="0"/>
            <a:ext cx="4876800" cy="6666129"/>
          </a:xfrm>
          <a:prstGeom prst="rect">
            <a:avLst/>
          </a:prstGeom>
          <a:noFill/>
        </p:spPr>
      </p:pic>
    </p:spTree>
  </p:cSld>
  <p:clrMapOvr>
    <a:masterClrMapping/>
  </p:clrMapOvr>
  <p:transition spd="slow">
    <p:pull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2674" name="Picture 2" descr="http://azemati.googlepages.com/azematcomkhd3.gif"/>
          <p:cNvPicPr>
            <a:picLocks noChangeAspect="1" noChangeArrowheads="1"/>
          </p:cNvPicPr>
          <p:nvPr/>
        </p:nvPicPr>
        <p:blipFill>
          <a:blip r:embed="rId2"/>
          <a:srcRect/>
          <a:stretch>
            <a:fillRect/>
          </a:stretch>
        </p:blipFill>
        <p:spPr bwMode="auto">
          <a:xfrm>
            <a:off x="228600" y="0"/>
            <a:ext cx="5185204" cy="3505200"/>
          </a:xfrm>
          <a:prstGeom prst="rect">
            <a:avLst/>
          </a:prstGeom>
          <a:noFill/>
        </p:spPr>
      </p:pic>
      <p:pic>
        <p:nvPicPr>
          <p:cNvPr id="412676" name="Picture 4" descr="http://azemati.googlepages.com/azematcomkhd2.gif"/>
          <p:cNvPicPr>
            <a:picLocks noChangeAspect="1" noChangeArrowheads="1"/>
          </p:cNvPicPr>
          <p:nvPr/>
        </p:nvPicPr>
        <p:blipFill>
          <a:blip r:embed="rId3"/>
          <a:srcRect/>
          <a:stretch>
            <a:fillRect/>
          </a:stretch>
        </p:blipFill>
        <p:spPr bwMode="auto">
          <a:xfrm>
            <a:off x="3962400" y="3581399"/>
            <a:ext cx="4648200" cy="3272333"/>
          </a:xfrm>
          <a:prstGeom prst="rect">
            <a:avLst/>
          </a:prstGeom>
          <a:noFill/>
        </p:spPr>
      </p:pic>
    </p:spTree>
  </p:cSld>
  <p:clrMapOvr>
    <a:masterClrMapping/>
  </p:clrMapOvr>
  <p:transition spd="slow">
    <p:pull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838200"/>
            <a:ext cx="8153400" cy="5601533"/>
          </a:xfrm>
          <a:prstGeom prst="rect">
            <a:avLst/>
          </a:prstGeom>
          <a:noFill/>
        </p:spPr>
        <p:txBody>
          <a:bodyPr wrap="square" rtlCol="0">
            <a:spAutoFit/>
          </a:bodyPr>
          <a:lstStyle/>
          <a:p>
            <a:pPr algn="ctr" rtl="1"/>
            <a:r>
              <a:rPr lang="fa-IR" sz="3600" dirty="0" smtClean="0">
                <a:cs typeface="B Nazanin" pitchFamily="2" charset="-78"/>
              </a:rPr>
              <a:t>گزاره هاي مشاهدتي دربر دارنده نظريه هستند</a:t>
            </a:r>
          </a:p>
          <a:p>
            <a:pPr algn="just" rtl="1"/>
            <a:endParaRPr lang="fa-IR" sz="3600" dirty="0" smtClean="0">
              <a:cs typeface="B Nazanin" pitchFamily="2" charset="-78"/>
            </a:endParaRPr>
          </a:p>
          <a:p>
            <a:pPr algn="just" rtl="1"/>
            <a:r>
              <a:rPr lang="fa-IR" sz="2400" dirty="0" smtClean="0">
                <a:cs typeface="B Nazanin" pitchFamily="2" charset="-78"/>
              </a:rPr>
              <a:t>مطابق </a:t>
            </a:r>
            <a:r>
              <a:rPr lang="fa-IR" sz="2400" u="sng" dirty="0" smtClean="0">
                <a:cs typeface="B Nazanin" pitchFamily="2" charset="-78"/>
              </a:rPr>
              <a:t>تبيين استقراء گرايان</a:t>
            </a:r>
            <a:r>
              <a:rPr lang="fa-IR" sz="2400" dirty="0" smtClean="0">
                <a:cs typeface="B Nazanin" pitchFamily="2" charset="-78"/>
              </a:rPr>
              <a:t>، اساس وثيقي كه قوانين و نظريه هاي علمي برآن بنا نهاده شده است از </a:t>
            </a:r>
            <a:r>
              <a:rPr lang="fa-IR" sz="2400" b="1" u="sng" dirty="0" smtClean="0">
                <a:cs typeface="B Nazanin" pitchFamily="2" charset="-78"/>
              </a:rPr>
              <a:t>گزاره هاي مشاهدتي </a:t>
            </a:r>
            <a:r>
              <a:rPr lang="fa-IR" sz="2400" dirty="0" smtClean="0">
                <a:cs typeface="B Nazanin" pitchFamily="2" charset="-78"/>
              </a:rPr>
              <a:t>همگاني ساخته شده است </a:t>
            </a:r>
            <a:r>
              <a:rPr lang="fa-IR" sz="2800" b="1" dirty="0" smtClean="0">
                <a:solidFill>
                  <a:srgbClr val="FF0000"/>
                </a:solidFill>
                <a:cs typeface="B Nazanin" pitchFamily="2" charset="-78"/>
              </a:rPr>
              <a:t>نه</a:t>
            </a:r>
            <a:r>
              <a:rPr lang="fa-IR" sz="2400" dirty="0" smtClean="0">
                <a:cs typeface="B Nazanin" pitchFamily="2" charset="-78"/>
              </a:rPr>
              <a:t> از </a:t>
            </a:r>
            <a:r>
              <a:rPr lang="fa-IR" sz="2400" b="1" u="sng" dirty="0" smtClean="0">
                <a:cs typeface="B Nazanin" pitchFamily="2" charset="-78"/>
              </a:rPr>
              <a:t>تجارب خصوصي انفسي</a:t>
            </a:r>
            <a:r>
              <a:rPr lang="fa-IR" sz="2400" dirty="0" smtClean="0">
                <a:cs typeface="B Nazanin" pitchFamily="2" charset="-78"/>
              </a:rPr>
              <a:t> يكايك مشاهده گران. </a:t>
            </a:r>
          </a:p>
          <a:p>
            <a:pPr algn="just" rtl="1"/>
            <a:r>
              <a:rPr lang="fa-IR" sz="2400" dirty="0" smtClean="0">
                <a:cs typeface="B Nazanin" pitchFamily="2" charset="-78"/>
              </a:rPr>
              <a:t>چانچه مشاهدات داروين به تجارب شخصي وي محدود مي شد برعلم تاثيري نمي گذاشت مشاهدات وي تنها زماني با علم ربط پيدا مي كند كه به شكل گزاره هاي مشاهدتي قابل استفاده و نقادي دانشمندان ديگر ، صورت بندي و ارائه گردد.</a:t>
            </a:r>
          </a:p>
          <a:p>
            <a:pPr algn="just" rtl="1"/>
            <a:r>
              <a:rPr lang="fa-IR" sz="2400" dirty="0" smtClean="0">
                <a:cs typeface="B Nazanin" pitchFamily="2" charset="-78"/>
              </a:rPr>
              <a:t>تبيين استقراء  گرايان بر ان است كه گزاره هاي كلي به واسطه استقراء از گزاره هاي شخصيه اخذ مي شوند.</a:t>
            </a:r>
          </a:p>
          <a:p>
            <a:pPr algn="just" rtl="1"/>
            <a:r>
              <a:rPr lang="fa-IR" sz="2400" b="1" dirty="0" smtClean="0">
                <a:solidFill>
                  <a:srgbClr val="FF0000"/>
                </a:solidFill>
                <a:cs typeface="B Nazanin" pitchFamily="2" charset="-78"/>
              </a:rPr>
              <a:t>بر اساس</a:t>
            </a:r>
            <a:r>
              <a:rPr lang="fa-IR" sz="2400" u="sng" dirty="0" smtClean="0">
                <a:cs typeface="B Nazanin" pitchFamily="2" charset="-78"/>
              </a:rPr>
              <a:t> تبيين استقراء گرايان</a:t>
            </a:r>
            <a:r>
              <a:rPr lang="fa-IR" sz="2400" b="1" dirty="0" smtClean="0">
                <a:solidFill>
                  <a:srgbClr val="FF0000"/>
                </a:solidFill>
                <a:cs typeface="B Nazanin" pitchFamily="2" charset="-78"/>
              </a:rPr>
              <a:t> برهان استقرايي و قياسي مشتمل بر روابط بين مجموعه هاي مختلفي از گزاره هاست نه مشتمل بر روابط بين گزاره ها و تجارب ادراكي .</a:t>
            </a:r>
          </a:p>
          <a:p>
            <a:pPr algn="just" rtl="1"/>
            <a:endParaRPr lang="en-US"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685800"/>
            <a:ext cx="8077200" cy="4832092"/>
          </a:xfrm>
          <a:prstGeom prst="rect">
            <a:avLst/>
          </a:prstGeom>
          <a:noFill/>
        </p:spPr>
        <p:txBody>
          <a:bodyPr wrap="square" rtlCol="0">
            <a:spAutoFit/>
          </a:bodyPr>
          <a:lstStyle/>
          <a:p>
            <a:pPr algn="just" rtl="1"/>
            <a:r>
              <a:rPr lang="fa-IR" sz="2800" dirty="0" smtClean="0">
                <a:cs typeface="B Nazanin" pitchFamily="2" charset="-78"/>
              </a:rPr>
              <a:t>پاسخ  داده شده ان است كه گزاره هاي مشاهدتي هر چند به طور مبهم بايد به زبان نوعي نظريه ساخته شوند.</a:t>
            </a:r>
          </a:p>
          <a:p>
            <a:pPr algn="just" rtl="1"/>
            <a:r>
              <a:rPr lang="fa-IR" sz="2800" dirty="0" smtClean="0">
                <a:cs typeface="B Nazanin" pitchFamily="2" charset="-78"/>
              </a:rPr>
              <a:t>اين جمله ساده را در نظر بگيريد </a:t>
            </a:r>
          </a:p>
          <a:p>
            <a:pPr algn="just" rtl="1"/>
            <a:r>
              <a:rPr lang="fa-IR" sz="2800" dirty="0" smtClean="0">
                <a:cs typeface="B Nazanin" pitchFamily="2" charset="-78"/>
              </a:rPr>
              <a:t>مواظب باش باد بر كالسكه بچه كه روي لبه پرتگاه است مي وزد.</a:t>
            </a:r>
          </a:p>
          <a:p>
            <a:pPr algn="just" rtl="1"/>
            <a:r>
              <a:rPr lang="fa-IR" sz="2800" dirty="0" smtClean="0">
                <a:cs typeface="B Nazanin" pitchFamily="2" charset="-78"/>
              </a:rPr>
              <a:t>در اين جمله ساده نظريات پيش پا افتاده زيادي قرار دارند .</a:t>
            </a:r>
          </a:p>
          <a:p>
            <a:pPr algn="just" rtl="1"/>
            <a:r>
              <a:rPr lang="fa-IR" sz="2800" dirty="0" smtClean="0">
                <a:cs typeface="B Nazanin" pitchFamily="2" charset="-78"/>
              </a:rPr>
              <a:t>بايد توجه داشت كه گزاره هاي مشاهدتي </a:t>
            </a:r>
            <a:r>
              <a:rPr lang="fa-IR" sz="2800" dirty="0" smtClean="0">
                <a:solidFill>
                  <a:srgbClr val="FF0000"/>
                </a:solidFill>
                <a:cs typeface="B Nazanin" pitchFamily="2" charset="-78"/>
              </a:rPr>
              <a:t>هستي هاي همگاني </a:t>
            </a:r>
            <a:r>
              <a:rPr lang="fa-IR" sz="2800" dirty="0" smtClean="0">
                <a:cs typeface="B Nazanin" pitchFamily="2" charset="-78"/>
              </a:rPr>
              <a:t>هستند كه به </a:t>
            </a:r>
            <a:r>
              <a:rPr lang="fa-IR" sz="2800" dirty="0" smtClean="0">
                <a:solidFill>
                  <a:srgbClr val="FF0000"/>
                </a:solidFill>
                <a:cs typeface="B Nazanin" pitchFamily="2" charset="-78"/>
              </a:rPr>
              <a:t>زبان عام </a:t>
            </a:r>
            <a:r>
              <a:rPr lang="fa-IR" sz="2800" dirty="0" smtClean="0">
                <a:cs typeface="B Nazanin" pitchFamily="2" charset="-78"/>
              </a:rPr>
              <a:t>صورت بندي مي شوند و </a:t>
            </a:r>
            <a:r>
              <a:rPr lang="fa-IR" sz="2800" i="1" u="sng" dirty="0" smtClean="0">
                <a:cs typeface="B Nazanin" pitchFamily="2" charset="-78"/>
              </a:rPr>
              <a:t>در برگيرنده نظريه هاي با درجات مختلفي از كليت و پيچيدگي</a:t>
            </a:r>
            <a:r>
              <a:rPr lang="fa-IR" sz="2800" dirty="0" smtClean="0">
                <a:cs typeface="B Nazanin" pitchFamily="2" charset="-78"/>
              </a:rPr>
              <a:t> هستند. به محض اينكه گزاره اي مشاهتي به مثابه بنياد استوار علم مورد تامل قرار مي گيرد در خواهيم يافت كه بر خلاف ادعاي استقرا گرايان نوعي نظريه بايد مقدم بر كليه گزاره هاي مشاهدتي باشد .</a:t>
            </a:r>
            <a:endParaRPr lang="en-US" sz="28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762000"/>
            <a:ext cx="7924800" cy="5209118"/>
          </a:xfrm>
          <a:prstGeom prst="rect">
            <a:avLst/>
          </a:prstGeom>
          <a:noFill/>
        </p:spPr>
        <p:txBody>
          <a:bodyPr wrap="square" rtlCol="0">
            <a:spAutoFit/>
          </a:bodyPr>
          <a:lstStyle/>
          <a:p>
            <a:pPr algn="just" rtl="1">
              <a:lnSpc>
                <a:spcPct val="150000"/>
              </a:lnSpc>
            </a:pPr>
            <a:r>
              <a:rPr lang="fa-IR" sz="2800" dirty="0" smtClean="0">
                <a:cs typeface="B Nazanin" pitchFamily="2" charset="-78"/>
              </a:rPr>
              <a:t>بنابراين گزار هاي مشاهدتي همواره به زبان نوعي نظريه بيان مي شوند و به همان اندازه دقيق خواهند بود كه چهارچوب نظري يا مفهومي مورد استفاده آنها دقيق باشد. </a:t>
            </a:r>
          </a:p>
          <a:p>
            <a:pPr algn="just" rtl="1">
              <a:lnSpc>
                <a:spcPct val="150000"/>
              </a:lnSpc>
            </a:pPr>
            <a:r>
              <a:rPr lang="fa-IR" sz="2800" dirty="0" smtClean="0">
                <a:cs typeface="B Nazanin" pitchFamily="2" charset="-78"/>
              </a:rPr>
              <a:t>مفهوم نيرو بدان صورت كه در فيزيك به كار مي رود دقيق است به دليل اينكه معناي خود را از نقشي مي</a:t>
            </a:r>
            <a:r>
              <a:rPr lang="en-US" sz="2800" dirty="0" smtClean="0">
                <a:cs typeface="B Nazanin" pitchFamily="2" charset="-78"/>
              </a:rPr>
              <a:t> </a:t>
            </a:r>
            <a:r>
              <a:rPr lang="fa-IR" sz="2800" dirty="0" smtClean="0">
                <a:cs typeface="B Nazanin" pitchFamily="2" charset="-78"/>
              </a:rPr>
              <a:t>گيرد كه در نظريه دقيق مكانيك نيوتني ايفا مي كند. ولي استفاده از همين كلمه در زبان رومزوه مانند نيروي ايمان نيروي بازو و ... نادقيق است فقط بدان دليل كه </a:t>
            </a:r>
            <a:r>
              <a:rPr lang="fa-IR" sz="2800" b="1" dirty="0" smtClean="0">
                <a:solidFill>
                  <a:srgbClr val="FF0000"/>
                </a:solidFill>
                <a:cs typeface="B Nazanin" pitchFamily="2" charset="-78"/>
              </a:rPr>
              <a:t>نظريه هاي مربوطه گوناگون و نادقيقند</a:t>
            </a:r>
            <a:r>
              <a:rPr lang="fa-IR" sz="2800" dirty="0" smtClean="0">
                <a:cs typeface="B Nazanin" pitchFamily="2" charset="-78"/>
              </a:rPr>
              <a:t>. </a:t>
            </a:r>
            <a:endParaRPr lang="en-US" sz="28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7600" y="609600"/>
            <a:ext cx="52578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rtl="1"/>
            <a:r>
              <a:rPr lang="fa-IR" sz="2800" b="1" dirty="0" smtClean="0">
                <a:cs typeface="B Nazanin" pitchFamily="2" charset="-78"/>
              </a:rPr>
              <a:t>هدايت مشاهده و آزمايش به وسيله نظريه </a:t>
            </a:r>
            <a:endParaRPr lang="en-US" sz="2800" b="1" dirty="0">
              <a:cs typeface="B Nazanin" pitchFamily="2" charset="-78"/>
            </a:endParaRPr>
          </a:p>
        </p:txBody>
      </p:sp>
      <p:sp>
        <p:nvSpPr>
          <p:cNvPr id="3" name="TextBox 2"/>
          <p:cNvSpPr txBox="1"/>
          <p:nvPr/>
        </p:nvSpPr>
        <p:spPr>
          <a:xfrm>
            <a:off x="381000" y="1371600"/>
            <a:ext cx="8153400" cy="2062103"/>
          </a:xfrm>
          <a:prstGeom prst="rect">
            <a:avLst/>
          </a:prstGeom>
          <a:noFill/>
        </p:spPr>
        <p:txBody>
          <a:bodyPr wrap="square" rtlCol="0">
            <a:spAutoFit/>
          </a:bodyPr>
          <a:lstStyle/>
          <a:p>
            <a:pPr algn="just" rtl="1"/>
            <a:r>
              <a:rPr lang="fa-IR" sz="3200" dirty="0" smtClean="0">
                <a:cs typeface="B Nazanin" pitchFamily="2" charset="-78"/>
              </a:rPr>
              <a:t>نطريه بر مشاهده </a:t>
            </a:r>
            <a:r>
              <a:rPr lang="fa-IR" sz="3200" b="1" dirty="0" smtClean="0">
                <a:solidFill>
                  <a:srgbClr val="FF0000"/>
                </a:solidFill>
                <a:cs typeface="B Nazanin" pitchFamily="2" charset="-78"/>
              </a:rPr>
              <a:t>تقدم</a:t>
            </a:r>
            <a:r>
              <a:rPr lang="fa-IR" sz="3200" dirty="0" smtClean="0">
                <a:cs typeface="B Nazanin" pitchFamily="2" charset="-78"/>
              </a:rPr>
              <a:t> دارد و مشاهدات و آزمايش ها به منطور آزمودن يا بهتر فهميدن نظريه صورت مي پذيرد و فقط مشاهداتي را كه براي آن منظور مناسب است و مربوط تشخيص داده مي شود بايد ضبط و ثبت گردند. </a:t>
            </a:r>
            <a:endParaRPr lang="en-US" sz="3200" dirty="0">
              <a:cs typeface="B Nazanin" pitchFamily="2" charset="-78"/>
            </a:endParaRPr>
          </a:p>
        </p:txBody>
      </p:sp>
      <p:sp>
        <p:nvSpPr>
          <p:cNvPr id="4" name="TextBox 3"/>
          <p:cNvSpPr txBox="1"/>
          <p:nvPr/>
        </p:nvSpPr>
        <p:spPr>
          <a:xfrm>
            <a:off x="609600" y="3886200"/>
            <a:ext cx="8077200" cy="1077218"/>
          </a:xfrm>
          <a:prstGeom prst="rect">
            <a:avLst/>
          </a:prstGeom>
          <a:noFill/>
        </p:spPr>
        <p:txBody>
          <a:bodyPr wrap="square" rtlCol="0">
            <a:spAutoFit/>
          </a:bodyPr>
          <a:lstStyle/>
          <a:p>
            <a:pPr algn="r" rtl="1"/>
            <a:r>
              <a:rPr lang="fa-IR" sz="3200" dirty="0" smtClean="0">
                <a:cs typeface="B Nazanin" pitchFamily="2" charset="-78"/>
              </a:rPr>
              <a:t>اما تميز بين  مقام كشف و دستيابي و مقام نقد و ارزيابي استقراء  گرايان را از بخشي از  بخشي از انتقادات مطرح شده مي رهاند. </a:t>
            </a:r>
            <a:endParaRPr lang="en-US" sz="32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304800"/>
            <a:ext cx="6629400" cy="95410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rtl="1"/>
            <a:r>
              <a:rPr lang="fa-IR" sz="2800" b="1" dirty="0" smtClean="0">
                <a:cs typeface="B Titr" pitchFamily="2" charset="-78"/>
              </a:rPr>
              <a:t>فصل چهارم: </a:t>
            </a:r>
            <a:endParaRPr lang="en-US" sz="2800" b="1" dirty="0" smtClean="0">
              <a:cs typeface="B Titr" pitchFamily="2" charset="-78"/>
            </a:endParaRPr>
          </a:p>
          <a:p>
            <a:pPr algn="ctr" rtl="1"/>
            <a:r>
              <a:rPr lang="fa-IR" sz="2800" b="1" dirty="0" smtClean="0">
                <a:cs typeface="B Titr" pitchFamily="2" charset="-78"/>
              </a:rPr>
              <a:t>ابطال گرايي</a:t>
            </a:r>
            <a:endParaRPr lang="en-US" sz="2800" b="1" dirty="0">
              <a:cs typeface="B Titr" pitchFamily="2" charset="-78"/>
            </a:endParaRPr>
          </a:p>
        </p:txBody>
      </p:sp>
      <p:sp>
        <p:nvSpPr>
          <p:cNvPr id="3" name="TextBox 2"/>
          <p:cNvSpPr txBox="1"/>
          <p:nvPr/>
        </p:nvSpPr>
        <p:spPr>
          <a:xfrm>
            <a:off x="381000" y="1295400"/>
            <a:ext cx="8153400" cy="5262979"/>
          </a:xfrm>
          <a:prstGeom prst="rect">
            <a:avLst/>
          </a:prstGeom>
          <a:noFill/>
        </p:spPr>
        <p:txBody>
          <a:bodyPr wrap="square" rtlCol="0">
            <a:spAutoFit/>
          </a:bodyPr>
          <a:lstStyle/>
          <a:p>
            <a:pPr algn="just" rtl="1">
              <a:lnSpc>
                <a:spcPct val="150000"/>
              </a:lnSpc>
            </a:pPr>
            <a:r>
              <a:rPr lang="fa-IR" sz="3200" dirty="0" smtClean="0">
                <a:cs typeface="B Nazanin" pitchFamily="2" charset="-78"/>
              </a:rPr>
              <a:t>ابطالگرايان ادعا مي كنند كه: </a:t>
            </a:r>
            <a:r>
              <a:rPr lang="fa-IR" sz="3200" u="sng" dirty="0" smtClean="0">
                <a:cs typeface="B Nazanin" pitchFamily="2" charset="-78"/>
              </a:rPr>
              <a:t>مشاهده توسط نظريه هدايت مي شود و آن را پيشفرض قرار مي دهد</a:t>
            </a:r>
            <a:r>
              <a:rPr lang="fa-IR" sz="3200" dirty="0" smtClean="0">
                <a:cs typeface="B Nazanin" pitchFamily="2" charset="-78"/>
              </a:rPr>
              <a:t>. </a:t>
            </a:r>
            <a:r>
              <a:rPr lang="fa-IR" sz="3200" dirty="0" smtClean="0">
                <a:solidFill>
                  <a:srgbClr val="FF0000"/>
                </a:solidFill>
                <a:cs typeface="B Nazanin" pitchFamily="2" charset="-78"/>
              </a:rPr>
              <a:t>نظريه ها </a:t>
            </a:r>
            <a:r>
              <a:rPr lang="fa-IR" sz="3200" dirty="0" smtClean="0">
                <a:cs typeface="B Nazanin" pitchFamily="2" charset="-78"/>
              </a:rPr>
              <a:t>به منزله حدسيات يا </a:t>
            </a:r>
            <a:r>
              <a:rPr lang="fa-IR" sz="3200" dirty="0" smtClean="0">
                <a:solidFill>
                  <a:srgbClr val="FF0000"/>
                </a:solidFill>
                <a:cs typeface="B Nazanin" pitchFamily="2" charset="-78"/>
              </a:rPr>
              <a:t>گمان هايي نظري </a:t>
            </a:r>
            <a:r>
              <a:rPr lang="fa-IR" sz="3200" dirty="0" smtClean="0">
                <a:cs typeface="B Nazanin" pitchFamily="2" charset="-78"/>
              </a:rPr>
              <a:t>و موقتي تلقي مي شوند  كه ذهن انسان آزادانه  آنها را خلق كرده  تا بر مسائلي كه </a:t>
            </a:r>
            <a:r>
              <a:rPr lang="fa-IR" sz="3200" dirty="0" smtClean="0">
                <a:solidFill>
                  <a:srgbClr val="FF0000"/>
                </a:solidFill>
                <a:cs typeface="B Nazanin" pitchFamily="2" charset="-78"/>
              </a:rPr>
              <a:t>نظريه هاي قبلي </a:t>
            </a:r>
            <a:r>
              <a:rPr lang="fa-IR" sz="3200" dirty="0" smtClean="0">
                <a:cs typeface="B Nazanin" pitchFamily="2" charset="-78"/>
              </a:rPr>
              <a:t>با آنها مواجه بودند </a:t>
            </a:r>
            <a:r>
              <a:rPr lang="fa-IR" sz="3200" u="sng" dirty="0" smtClean="0">
                <a:solidFill>
                  <a:srgbClr val="FF0000"/>
                </a:solidFill>
                <a:cs typeface="B Nazanin" pitchFamily="2" charset="-78"/>
              </a:rPr>
              <a:t>فائق آيند </a:t>
            </a:r>
            <a:r>
              <a:rPr lang="fa-IR" sz="3200" dirty="0" smtClean="0">
                <a:cs typeface="B Nazanin" pitchFamily="2" charset="-78"/>
              </a:rPr>
              <a:t>و تبيين مناسبي از برخي جوانب جهان خارج ارائه دهد. علم با ازمون و خطا يعني با حدس ها و ابطال ها پيشرفت مي كند.</a:t>
            </a:r>
            <a:endParaRPr lang="en-US" sz="32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85800"/>
            <a:ext cx="8001000" cy="4216539"/>
          </a:xfrm>
          <a:prstGeom prst="rect">
            <a:avLst/>
          </a:prstGeom>
          <a:noFill/>
        </p:spPr>
        <p:txBody>
          <a:bodyPr wrap="square" rtlCol="0">
            <a:spAutoFit/>
          </a:bodyPr>
          <a:lstStyle/>
          <a:p>
            <a:pPr algn="justLow" rtl="1"/>
            <a:r>
              <a:rPr lang="fa-IR" sz="4000" dirty="0" smtClean="0">
                <a:cs typeface="B Nazanin" pitchFamily="2" charset="-78"/>
              </a:rPr>
              <a:t>”</a:t>
            </a:r>
            <a:r>
              <a:rPr lang="fa-IR" sz="2800" dirty="0" smtClean="0">
                <a:cs typeface="B Zar" pitchFamily="2" charset="-78"/>
              </a:rPr>
              <a:t>مردم مقياس حقيقتند يعني حقيقت چيزي نيست كه در بيرون جستجو يا پيدا شود. بلكه چيزي است كه مردم مي گويند چون مردم متفاوت  مي گويند پس گفته هر كدام از انها جنبه اي از حقيقت است</a:t>
            </a:r>
            <a:r>
              <a:rPr lang="fa-IR" sz="4000" dirty="0" smtClean="0">
                <a:cs typeface="B Nazanin" pitchFamily="2" charset="-78"/>
              </a:rPr>
              <a:t>.</a:t>
            </a:r>
            <a:r>
              <a:rPr lang="en-US" sz="4000" dirty="0" smtClean="0">
                <a:cs typeface="B Nazanin" pitchFamily="2" charset="-78"/>
              </a:rPr>
              <a:t>”</a:t>
            </a:r>
            <a:endParaRPr lang="fa-IR" sz="4000" dirty="0" smtClean="0">
              <a:cs typeface="B Nazanin" pitchFamily="2" charset="-78"/>
            </a:endParaRPr>
          </a:p>
          <a:p>
            <a:pPr algn="justLow" rtl="1"/>
            <a:r>
              <a:rPr lang="fa-IR" sz="4000" dirty="0" smtClean="0">
                <a:cs typeface="B Nazanin" pitchFamily="2" charset="-78"/>
              </a:rPr>
              <a:t>در اين دوره چون روش معيني در تفكر نبود نمي دانستند كه حقيقت چگونه بايد مشخص شود در نتيجه مي گفتند</a:t>
            </a:r>
            <a:r>
              <a:rPr lang="en-US" sz="4000" dirty="0" smtClean="0">
                <a:cs typeface="B Nazanin" pitchFamily="2" charset="-78"/>
              </a:rPr>
              <a:t>:</a:t>
            </a:r>
            <a:r>
              <a:rPr lang="fa-IR" sz="4000" dirty="0" smtClean="0">
                <a:cs typeface="B Nazanin" pitchFamily="2" charset="-78"/>
              </a:rPr>
              <a:t> كه </a:t>
            </a:r>
            <a:r>
              <a:rPr lang="fa-IR" sz="4000" i="1" dirty="0" smtClean="0">
                <a:solidFill>
                  <a:srgbClr val="FF0000"/>
                </a:solidFill>
                <a:cs typeface="B Nazanin" pitchFamily="2" charset="-78"/>
              </a:rPr>
              <a:t>هر چه انسان باور دارد درست است .</a:t>
            </a:r>
            <a:endParaRPr lang="en-US" sz="4000" i="1" dirty="0">
              <a:solidFill>
                <a:srgbClr val="FF0000"/>
              </a:solidFill>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685800"/>
            <a:ext cx="8534400" cy="4339650"/>
          </a:xfrm>
          <a:prstGeom prst="rect">
            <a:avLst/>
          </a:prstGeom>
          <a:noFill/>
        </p:spPr>
        <p:txBody>
          <a:bodyPr wrap="square" rtlCol="0">
            <a:spAutoFit/>
          </a:bodyPr>
          <a:lstStyle/>
          <a:p>
            <a:pPr algn="just" rtl="1"/>
            <a:r>
              <a:rPr lang="fa-IR" sz="3200" dirty="0" smtClean="0">
                <a:cs typeface="B Nazanin" pitchFamily="2" charset="-78"/>
              </a:rPr>
              <a:t>اين امكان وجود دارد كه با به كارگيري </a:t>
            </a:r>
            <a:r>
              <a:rPr lang="fa-IR" sz="3200" dirty="0" smtClean="0">
                <a:solidFill>
                  <a:srgbClr val="FF0000"/>
                </a:solidFill>
                <a:cs typeface="B Nazanin" pitchFamily="2" charset="-78"/>
              </a:rPr>
              <a:t>استثنائات منطقي </a:t>
            </a:r>
            <a:r>
              <a:rPr lang="fa-IR" sz="3200" dirty="0" smtClean="0">
                <a:cs typeface="B Nazanin" pitchFamily="2" charset="-78"/>
              </a:rPr>
              <a:t>از </a:t>
            </a:r>
            <a:r>
              <a:rPr lang="fa-IR" sz="3200" dirty="0" smtClean="0">
                <a:solidFill>
                  <a:srgbClr val="FF0000"/>
                </a:solidFill>
                <a:cs typeface="B Nazanin" pitchFamily="2" charset="-78"/>
              </a:rPr>
              <a:t>گزاره هاي مشاهدتي جزيي</a:t>
            </a:r>
            <a:r>
              <a:rPr lang="fa-IR" sz="3200" dirty="0" smtClean="0">
                <a:cs typeface="B Nazanin" pitchFamily="2" charset="-78"/>
              </a:rPr>
              <a:t> به منزله مقدمات شروع كنيم و به وسيله قياس منطقي به كذب قوانين و نطريه هاي كلي برسيم.</a:t>
            </a:r>
          </a:p>
          <a:p>
            <a:pPr algn="just" rtl="1"/>
            <a:r>
              <a:rPr lang="fa-IR" sz="3200" dirty="0" smtClean="0">
                <a:cs typeface="B Nazanin" pitchFamily="2" charset="-78"/>
              </a:rPr>
              <a:t>مثال :</a:t>
            </a:r>
          </a:p>
          <a:p>
            <a:pPr algn="just" rtl="1">
              <a:buFont typeface="Wingdings" pitchFamily="2" charset="2"/>
              <a:buChar char="Ø"/>
            </a:pPr>
            <a:r>
              <a:rPr lang="fa-IR" sz="2800" i="1" dirty="0" smtClean="0">
                <a:cs typeface="B Nazanin" pitchFamily="2" charset="-78"/>
              </a:rPr>
              <a:t>مقدمه : كلاغي كه در مكان م و در زمان ز مشاهده شد سياه نبود. </a:t>
            </a:r>
          </a:p>
          <a:p>
            <a:pPr algn="just" rtl="1">
              <a:buFont typeface="Wingdings" pitchFamily="2" charset="2"/>
              <a:buChar char="Ø"/>
            </a:pPr>
            <a:r>
              <a:rPr lang="fa-IR" sz="2800" i="1" dirty="0" smtClean="0">
                <a:cs typeface="B Nazanin" pitchFamily="2" charset="-78"/>
              </a:rPr>
              <a:t>نتيجه : همه كلاغ ها سياه نيستند.</a:t>
            </a:r>
          </a:p>
          <a:p>
            <a:pPr algn="just" rtl="1"/>
            <a:endParaRPr lang="fa-IR" sz="2800" i="1" dirty="0" smtClean="0">
              <a:cs typeface="B Nazanin" pitchFamily="2" charset="-78"/>
            </a:endParaRPr>
          </a:p>
          <a:p>
            <a:pPr algn="just" rtl="1"/>
            <a:r>
              <a:rPr lang="fa-IR" sz="3200" dirty="0" smtClean="0">
                <a:cs typeface="B Nazanin" pitchFamily="2" charset="-78"/>
              </a:rPr>
              <a:t>قياسي است كه منطقا معتبر است. لكن اگر مقدمات قياس موجبه و نتيجه سالبه باشد قياس مشتمل بر تناقض است.</a:t>
            </a:r>
          </a:p>
        </p:txBody>
      </p:sp>
    </p:spTree>
  </p:cSld>
  <p:clrMapOvr>
    <a:masterClrMapping/>
  </p:clrMapOvr>
  <p:transition spd="slow">
    <p:pull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85800"/>
            <a:ext cx="8077200" cy="4893647"/>
          </a:xfrm>
          <a:prstGeom prst="rect">
            <a:avLst/>
          </a:prstGeom>
          <a:noFill/>
        </p:spPr>
        <p:txBody>
          <a:bodyPr wrap="square" rtlCol="0">
            <a:spAutoFit/>
          </a:bodyPr>
          <a:lstStyle/>
          <a:p>
            <a:pPr algn="just" rtl="1"/>
            <a:r>
              <a:rPr lang="fa-IR" sz="2800" dirty="0" smtClean="0">
                <a:cs typeface="B Nazanin" pitchFamily="2" charset="-78"/>
              </a:rPr>
              <a:t>ابطال گرايان علم را به مثابه </a:t>
            </a:r>
            <a:r>
              <a:rPr lang="fa-IR" sz="2800" dirty="0" smtClean="0">
                <a:solidFill>
                  <a:srgbClr val="FF0000"/>
                </a:solidFill>
                <a:cs typeface="B Nazanin" pitchFamily="2" charset="-78"/>
              </a:rPr>
              <a:t>مجموعه اي از فرضيه ها </a:t>
            </a:r>
            <a:r>
              <a:rPr lang="fa-IR" sz="2800" dirty="0" smtClean="0">
                <a:cs typeface="B Nazanin" pitchFamily="2" charset="-78"/>
              </a:rPr>
              <a:t>مي پندارند كه به منظور توصيف يا تبيين دقيق رفتار چهره اي  از جهان </a:t>
            </a:r>
            <a:r>
              <a:rPr lang="fa-IR" sz="2800" b="1" u="sng" dirty="0" smtClean="0">
                <a:cs typeface="B Nazanin" pitchFamily="2" charset="-78"/>
              </a:rPr>
              <a:t>موقتا</a:t>
            </a:r>
            <a:r>
              <a:rPr lang="fa-IR" sz="2800" dirty="0" smtClean="0">
                <a:cs typeface="B Nazanin" pitchFamily="2" charset="-78"/>
              </a:rPr>
              <a:t> پيشنهاد مي شود .</a:t>
            </a:r>
          </a:p>
          <a:p>
            <a:pPr algn="just" rtl="1"/>
            <a:r>
              <a:rPr lang="fa-IR" sz="2800" dirty="0" smtClean="0">
                <a:cs typeface="B Nazanin" pitchFamily="2" charset="-78"/>
              </a:rPr>
              <a:t>اما هر فرضيه اي اين گونه نيست، چنانچه قرار باشد فرضيه اي يا نظامي از فرضيه ها واجد منزلت قانون يا نظريه علمي بشود بايد يك شرط اساسي را برآورده كند: </a:t>
            </a:r>
          </a:p>
          <a:p>
            <a:pPr algn="just" rtl="1"/>
            <a:r>
              <a:rPr lang="fa-IR" sz="2800" dirty="0" smtClean="0">
                <a:cs typeface="B Nazanin" pitchFamily="2" charset="-78"/>
              </a:rPr>
              <a:t>چنانچه بخواهيم فرضيه اي را جزء معرفت علمي محسوب كنيم بايد       </a:t>
            </a:r>
            <a:r>
              <a:rPr lang="fa-IR" sz="2800" b="1" i="1" u="sng" dirty="0" smtClean="0">
                <a:solidFill>
                  <a:srgbClr val="FF0000"/>
                </a:solidFill>
                <a:cs typeface="B Nazanin" pitchFamily="2" charset="-78"/>
              </a:rPr>
              <a:t>ابطال پذير </a:t>
            </a:r>
            <a:r>
              <a:rPr lang="fa-IR" sz="2800" dirty="0" smtClean="0">
                <a:cs typeface="B Nazanin" pitchFamily="2" charset="-78"/>
              </a:rPr>
              <a:t>باشد.</a:t>
            </a:r>
          </a:p>
          <a:p>
            <a:pPr algn="just" rtl="1"/>
            <a:r>
              <a:rPr lang="fa-IR" sz="2800" dirty="0" smtClean="0">
                <a:cs typeface="B Nazanin" pitchFamily="2" charset="-78"/>
              </a:rPr>
              <a:t>فرضيه اي ابطال پذير است كه يك گزاره مشاهدتي يا مجموعه اي از گزاره هاي مشاهدتي </a:t>
            </a:r>
            <a:r>
              <a:rPr lang="fa-IR" sz="2800" u="sng" dirty="0" smtClean="0">
                <a:cs typeface="B Nazanin" pitchFamily="2" charset="-78"/>
              </a:rPr>
              <a:t>منطقا ناسازگار</a:t>
            </a:r>
            <a:r>
              <a:rPr lang="fa-IR" sz="2800" dirty="0" smtClean="0">
                <a:cs typeface="B Nazanin" pitchFamily="2" charset="-78"/>
              </a:rPr>
              <a:t> با آن </a:t>
            </a:r>
            <a:r>
              <a:rPr lang="fa-IR" sz="2800" b="1" i="1" u="sng" dirty="0" smtClean="0">
                <a:solidFill>
                  <a:srgbClr val="FF0000"/>
                </a:solidFill>
                <a:cs typeface="B Nazanin" pitchFamily="2" charset="-78"/>
              </a:rPr>
              <a:t>امكان وجود </a:t>
            </a:r>
            <a:r>
              <a:rPr lang="fa-IR" sz="2800" dirty="0" smtClean="0">
                <a:cs typeface="B Nazanin" pitchFamily="2" charset="-78"/>
              </a:rPr>
              <a:t>داشته باشد، بدين معنا كه اگر صدق گزاره ها اثبات شد، فرضيه را ابطال كند.</a:t>
            </a:r>
            <a:endParaRPr lang="en-US" sz="28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09600"/>
            <a:ext cx="8229600" cy="4154984"/>
          </a:xfrm>
          <a:prstGeom prst="rect">
            <a:avLst/>
          </a:prstGeom>
          <a:noFill/>
        </p:spPr>
        <p:txBody>
          <a:bodyPr wrap="square" rtlCol="0">
            <a:spAutoFit/>
          </a:bodyPr>
          <a:lstStyle/>
          <a:p>
            <a:pPr algn="just" rtl="1"/>
            <a:r>
              <a:rPr lang="fa-IR" sz="2800" dirty="0" smtClean="0">
                <a:cs typeface="B Nazanin" pitchFamily="2" charset="-78"/>
              </a:rPr>
              <a:t>مثال ساده:</a:t>
            </a:r>
          </a:p>
          <a:p>
            <a:pPr algn="just" rtl="1">
              <a:buFont typeface="Wingdings" pitchFamily="2" charset="2"/>
              <a:buChar char="Ø"/>
            </a:pPr>
            <a:r>
              <a:rPr lang="fa-IR" sz="2400" i="1" dirty="0" smtClean="0">
                <a:cs typeface="B Nazanin" pitchFamily="2" charset="-78"/>
              </a:rPr>
              <a:t>هرگز روزهاي چهارشنبه باران نمي  بارد.</a:t>
            </a:r>
          </a:p>
          <a:p>
            <a:pPr algn="just" rtl="1"/>
            <a:r>
              <a:rPr lang="fa-IR" sz="2800" dirty="0" smtClean="0">
                <a:cs typeface="B Nazanin" pitchFamily="2" charset="-78"/>
              </a:rPr>
              <a:t>اين گزاره ابطال پذير است زيرا با مشاهد باران در روز چهار شنبه ابطال مي شود.</a:t>
            </a:r>
          </a:p>
          <a:p>
            <a:pPr algn="just" rtl="1">
              <a:buFont typeface="Wingdings" pitchFamily="2" charset="2"/>
              <a:buChar char="Ø"/>
            </a:pPr>
            <a:r>
              <a:rPr lang="fa-IR" sz="2400" i="1" dirty="0" smtClean="0">
                <a:cs typeface="B Nazanin" pitchFamily="2" charset="-78"/>
              </a:rPr>
              <a:t>هوا يا باراني است يا باراني نيست .</a:t>
            </a:r>
          </a:p>
          <a:p>
            <a:pPr algn="just" rtl="1">
              <a:buFont typeface="Wingdings" pitchFamily="2" charset="2"/>
              <a:buChar char="Ø"/>
            </a:pPr>
            <a:r>
              <a:rPr lang="fa-IR" sz="2400" i="1" dirty="0" smtClean="0">
                <a:cs typeface="B Nazanin" pitchFamily="2" charset="-78"/>
              </a:rPr>
              <a:t>در پيش بيني هاي ورزشي امكان شانس وجود دارد.</a:t>
            </a:r>
          </a:p>
          <a:p>
            <a:pPr algn="just" rtl="1"/>
            <a:endParaRPr lang="fa-IR" sz="2400" i="1" dirty="0" smtClean="0">
              <a:cs typeface="B Nazanin" pitchFamily="2" charset="-78"/>
            </a:endParaRPr>
          </a:p>
          <a:p>
            <a:pPr algn="just" rtl="1"/>
            <a:r>
              <a:rPr lang="fa-IR" sz="2800" dirty="0" smtClean="0">
                <a:cs typeface="B Nazanin" pitchFamily="2" charset="-78"/>
              </a:rPr>
              <a:t>آنچه از نظريه يا قانون علمي انتظار</a:t>
            </a:r>
            <a:r>
              <a:rPr lang="en-US" sz="2800" dirty="0" smtClean="0">
                <a:cs typeface="B Nazanin" pitchFamily="2" charset="-78"/>
              </a:rPr>
              <a:t> </a:t>
            </a:r>
            <a:r>
              <a:rPr lang="fa-IR" sz="2800" dirty="0" smtClean="0">
                <a:cs typeface="B Nazanin" pitchFamily="2" charset="-78"/>
              </a:rPr>
              <a:t>مي رود آن است كه خبري درباره چگونگي عمل</a:t>
            </a:r>
            <a:r>
              <a:rPr lang="fa-IR" sz="2400" i="1" dirty="0" smtClean="0">
                <a:cs typeface="B Nazanin" pitchFamily="2" charset="-78"/>
              </a:rPr>
              <a:t> </a:t>
            </a:r>
            <a:r>
              <a:rPr lang="fa-IR" sz="2800" dirty="0" smtClean="0">
                <a:cs typeface="B Nazanin" pitchFamily="2" charset="-78"/>
              </a:rPr>
              <a:t>جهان در اختيار ما قرار دهد و بدين سان </a:t>
            </a:r>
            <a:r>
              <a:rPr lang="fa-IR" sz="2800" b="1" dirty="0" smtClean="0">
                <a:solidFill>
                  <a:srgbClr val="FF0000"/>
                </a:solidFill>
                <a:cs typeface="B Nazanin" pitchFamily="2" charset="-78"/>
              </a:rPr>
              <a:t>اعمال ديگر </a:t>
            </a:r>
            <a:r>
              <a:rPr lang="fa-IR" sz="2800" dirty="0" smtClean="0">
                <a:cs typeface="B Nazanin" pitchFamily="2" charset="-78"/>
              </a:rPr>
              <a:t>را كه امكان وقوع دارد، اما در واقع وقوع نمي يابد را </a:t>
            </a:r>
            <a:r>
              <a:rPr lang="fa-IR" sz="2800" dirty="0" smtClean="0">
                <a:solidFill>
                  <a:srgbClr val="FF0000"/>
                </a:solidFill>
                <a:cs typeface="B Nazanin" pitchFamily="2" charset="-78"/>
              </a:rPr>
              <a:t>غير ممكن بخواند </a:t>
            </a:r>
            <a:r>
              <a:rPr lang="fa-IR" sz="2800" dirty="0" smtClean="0">
                <a:cs typeface="B Nazanin" pitchFamily="2" charset="-78"/>
              </a:rPr>
              <a:t>.</a:t>
            </a:r>
            <a:endParaRPr lang="en-US" sz="2800" dirty="0" smtClean="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8305800" cy="3785652"/>
          </a:xfrm>
          <a:prstGeom prst="rect">
            <a:avLst/>
          </a:prstGeom>
          <a:noFill/>
        </p:spPr>
        <p:txBody>
          <a:bodyPr wrap="square" rtlCol="0">
            <a:spAutoFit/>
          </a:bodyPr>
          <a:lstStyle/>
          <a:p>
            <a:pPr algn="just" rtl="1">
              <a:lnSpc>
                <a:spcPct val="150000"/>
              </a:lnSpc>
            </a:pPr>
            <a:r>
              <a:rPr lang="fa-IR" sz="3200" dirty="0" smtClean="0">
                <a:cs typeface="B Nazanin" pitchFamily="2" charset="-78"/>
              </a:rPr>
              <a:t>ابطال گرايان معتقدند كه برخي از نطريه ها كه به ظاهر داراي ويژگي هاي خوب علمي هستند در واقع فقط شكل نظريه هاي علمي را دارند زيرا ابطال پذير نيستند و بايد كنار گذاشته شوند.</a:t>
            </a:r>
          </a:p>
          <a:p>
            <a:pPr algn="just" rtl="1">
              <a:lnSpc>
                <a:spcPct val="150000"/>
              </a:lnSpc>
            </a:pPr>
            <a:r>
              <a:rPr lang="fa-IR" sz="3200" dirty="0" smtClean="0">
                <a:cs typeface="B Nazanin" pitchFamily="2" charset="-78"/>
              </a:rPr>
              <a:t>مثال نظريه ادلر كه انگيزه اعمال انسان را نوعي احساس حقارت مي داند.صفحه 55</a:t>
            </a:r>
            <a:endParaRPr lang="en-US" sz="32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143000"/>
            <a:ext cx="8382000" cy="5262979"/>
          </a:xfrm>
          <a:prstGeom prst="rect">
            <a:avLst/>
          </a:prstGeom>
          <a:noFill/>
        </p:spPr>
        <p:txBody>
          <a:bodyPr wrap="square" rtlCol="0">
            <a:spAutoFit/>
          </a:bodyPr>
          <a:lstStyle/>
          <a:p>
            <a:pPr algn="just" rtl="1"/>
            <a:r>
              <a:rPr lang="fa-IR" sz="3200" dirty="0" smtClean="0">
                <a:cs typeface="B Nazanin" pitchFamily="2" charset="-78"/>
              </a:rPr>
              <a:t>قانون يا نظريه علمي مطلوب بدين علت ابطال پذير است كه درباره جهان سخن مشخصي دارد. ابطال گرايان از اين نكته به سهولت نتيجه مي گيرند كه هر اندازه نطريه اي </a:t>
            </a:r>
            <a:r>
              <a:rPr lang="fa-IR" sz="3200" b="1" u="sng" dirty="0" smtClean="0">
                <a:solidFill>
                  <a:srgbClr val="FF0000"/>
                </a:solidFill>
                <a:cs typeface="B Nazanin" pitchFamily="2" charset="-78"/>
              </a:rPr>
              <a:t>بيشتر ابطال پذير </a:t>
            </a:r>
            <a:r>
              <a:rPr lang="fa-IR" sz="3200" dirty="0" smtClean="0">
                <a:cs typeface="B Nazanin" pitchFamily="2" charset="-78"/>
              </a:rPr>
              <a:t>باشد،  بهتر است، مشروط بر اينكه ابطال نشده باشد.</a:t>
            </a:r>
          </a:p>
          <a:p>
            <a:pPr algn="just" rtl="1"/>
            <a:r>
              <a:rPr lang="fa-IR" sz="3200" dirty="0" smtClean="0">
                <a:cs typeface="B Nazanin" pitchFamily="2" charset="-78"/>
              </a:rPr>
              <a:t>نظريه مطلوب نظريه است كه در بر دارنده بيشترين اطلاعات درباره عالم باشد و در نتيجه بسيار ابطال پذير باشد و هر گاه به بوته آزمايش گذارده شود ابطال نشود. مثال: </a:t>
            </a:r>
          </a:p>
          <a:p>
            <a:pPr algn="just" rtl="1">
              <a:buFont typeface="Wingdings" pitchFamily="2" charset="2"/>
              <a:buChar char="Ø"/>
            </a:pPr>
            <a:r>
              <a:rPr lang="fa-IR" sz="2400" i="1" dirty="0" smtClean="0">
                <a:cs typeface="B Nazanin" pitchFamily="2" charset="-78"/>
              </a:rPr>
              <a:t>الف : مريخ در مداري بيضي به دور خورشيد حركت مي كند.</a:t>
            </a:r>
          </a:p>
          <a:p>
            <a:pPr algn="just" rtl="1">
              <a:buFont typeface="Wingdings" pitchFamily="2" charset="2"/>
              <a:buChar char="Ø"/>
            </a:pPr>
            <a:r>
              <a:rPr lang="fa-IR" sz="2400" i="1" dirty="0" smtClean="0">
                <a:cs typeface="B Nazanin" pitchFamily="2" charset="-78"/>
              </a:rPr>
              <a:t>ب: تمام سيارات در مدارهاي بيضي شكل به دور خورشيد حركت مي كنند.</a:t>
            </a:r>
          </a:p>
          <a:p>
            <a:pPr algn="just" rtl="1"/>
            <a:r>
              <a:rPr lang="fa-IR" sz="2400" i="1" dirty="0" smtClean="0">
                <a:cs typeface="B Nazanin" pitchFamily="2" charset="-78"/>
              </a:rPr>
              <a:t> </a:t>
            </a:r>
            <a:r>
              <a:rPr lang="fa-IR" sz="3200" dirty="0" smtClean="0">
                <a:cs typeface="B Nazanin" pitchFamily="2" charset="-78"/>
              </a:rPr>
              <a:t>به ياد داشته باشيم كه نظريه اي ندهيم كه با عزم تبيين همه چيز، هيچ چيز را تبيين نكند</a:t>
            </a:r>
            <a:r>
              <a:rPr lang="fa-IR" sz="2400" i="1" dirty="0" smtClean="0">
                <a:cs typeface="B Nazanin" pitchFamily="2" charset="-78"/>
              </a:rPr>
              <a:t>.</a:t>
            </a:r>
            <a:endParaRPr lang="en-US" sz="2400" i="1" dirty="0">
              <a:cs typeface="B Nazanin" pitchFamily="2" charset="-78"/>
            </a:endParaRPr>
          </a:p>
        </p:txBody>
      </p:sp>
      <p:sp>
        <p:nvSpPr>
          <p:cNvPr id="3" name="TextBox 2"/>
          <p:cNvSpPr txBox="1"/>
          <p:nvPr/>
        </p:nvSpPr>
        <p:spPr>
          <a:xfrm>
            <a:off x="5029200" y="457200"/>
            <a:ext cx="35814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r" rtl="1"/>
            <a:r>
              <a:rPr lang="fa-IR" sz="3200" b="1" dirty="0" smtClean="0">
                <a:cs typeface="B Titr" pitchFamily="2" charset="-78"/>
              </a:rPr>
              <a:t>درجه ابطال پذيري </a:t>
            </a:r>
            <a:endParaRPr lang="en-US" sz="3200" b="1" dirty="0">
              <a:cs typeface="B Titr" pitchFamily="2" charset="-78"/>
            </a:endParaRPr>
          </a:p>
        </p:txBody>
      </p:sp>
    </p:spTree>
  </p:cSld>
  <p:clrMapOvr>
    <a:masterClrMapping/>
  </p:clrMapOvr>
  <p:transition spd="slow">
    <p:pull dir="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219200"/>
            <a:ext cx="8305800" cy="4154984"/>
          </a:xfrm>
          <a:prstGeom prst="rect">
            <a:avLst/>
          </a:prstGeom>
          <a:noFill/>
        </p:spPr>
        <p:txBody>
          <a:bodyPr wrap="square" rtlCol="0">
            <a:spAutoFit/>
          </a:bodyPr>
          <a:lstStyle/>
          <a:p>
            <a:pPr algn="just" rtl="1"/>
            <a:r>
              <a:rPr lang="fa-IR" sz="3200" dirty="0" smtClean="0">
                <a:cs typeface="B Nazanin" pitchFamily="2" charset="-78"/>
              </a:rPr>
              <a:t>جهان علم جهان اقتراح</a:t>
            </a:r>
            <a:r>
              <a:rPr lang="fa-IR" sz="2000" dirty="0" smtClean="0">
                <a:cs typeface="B Nazanin" pitchFamily="2" charset="-78"/>
              </a:rPr>
              <a:t>(يعني از سر قريحه و انديشه) </a:t>
            </a:r>
            <a:r>
              <a:rPr lang="fa-IR" sz="3200" dirty="0" smtClean="0">
                <a:cs typeface="B Nazanin" pitchFamily="2" charset="-78"/>
              </a:rPr>
              <a:t>فرضيه هاي بسيار ابطال پذير و به دنبال آن تلاش هاي تعمدي و سختگيرانه براي ابطال آنهاست. به قول پاپر:</a:t>
            </a:r>
          </a:p>
          <a:p>
            <a:pPr lvl="1" algn="just" rtl="1"/>
            <a:r>
              <a:rPr lang="fa-IR" sz="2400" i="1" dirty="0" smtClean="0">
                <a:cs typeface="B Nazanin" pitchFamily="2" charset="-78"/>
              </a:rPr>
              <a:t>تلاش براي حل مساله اي در خور اعتنا را با حدس هاي متهورانه، حتي اگر بسرعت غلط از اب درايد را  بيشتر ترجيح مي دهم تا تقرير يكسري بديهيات.</a:t>
            </a:r>
          </a:p>
          <a:p>
            <a:pPr lvl="1" algn="just" rtl="1"/>
            <a:endParaRPr lang="fa-IR" sz="2400" i="1" dirty="0" smtClean="0">
              <a:cs typeface="B Nazanin" pitchFamily="2" charset="-78"/>
            </a:endParaRPr>
          </a:p>
          <a:p>
            <a:pPr lvl="1" algn="just" rtl="1"/>
            <a:r>
              <a:rPr lang="fa-IR" sz="3200" dirty="0" smtClean="0">
                <a:cs typeface="B Nazanin" pitchFamily="2" charset="-78"/>
              </a:rPr>
              <a:t>در مجموع ابطال گرايان بر محدوديت استقراء و تبعيت مشاهدات از نظريه تاكيد مي ورزند و معتقدند كه اسرار طبيعت فقط به مدد </a:t>
            </a:r>
            <a:r>
              <a:rPr lang="fa-IR" sz="3200" b="1" dirty="0" smtClean="0">
                <a:solidFill>
                  <a:srgbClr val="FF0000"/>
                </a:solidFill>
                <a:cs typeface="B Nazanin" pitchFamily="2" charset="-78"/>
              </a:rPr>
              <a:t>نطريه هاي ابداعي نافذ </a:t>
            </a:r>
            <a:r>
              <a:rPr lang="fa-IR" sz="3200" dirty="0" smtClean="0">
                <a:cs typeface="B Nazanin" pitchFamily="2" charset="-78"/>
              </a:rPr>
              <a:t>مكشوف مي شود. </a:t>
            </a:r>
          </a:p>
        </p:txBody>
      </p:sp>
    </p:spTree>
  </p:cSld>
  <p:clrMapOvr>
    <a:masterClrMapping/>
  </p:clrMapOvr>
  <p:transition spd="slow">
    <p:pull dir="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3800" y="533400"/>
            <a:ext cx="47244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r" rtl="1"/>
            <a:r>
              <a:rPr lang="fa-IR" sz="3200" b="1" dirty="0" smtClean="0">
                <a:cs typeface="B Titr" pitchFamily="2" charset="-78"/>
              </a:rPr>
              <a:t>ابطال گرايان و پيشرفت علم </a:t>
            </a:r>
            <a:endParaRPr lang="en-US" sz="3200" b="1" dirty="0">
              <a:cs typeface="B Titr" pitchFamily="2" charset="-78"/>
            </a:endParaRPr>
          </a:p>
        </p:txBody>
      </p:sp>
      <p:sp>
        <p:nvSpPr>
          <p:cNvPr id="3" name="TextBox 2"/>
          <p:cNvSpPr txBox="1"/>
          <p:nvPr/>
        </p:nvSpPr>
        <p:spPr>
          <a:xfrm>
            <a:off x="457200" y="1219200"/>
            <a:ext cx="8305800" cy="5262979"/>
          </a:xfrm>
          <a:prstGeom prst="rect">
            <a:avLst/>
          </a:prstGeom>
          <a:noFill/>
        </p:spPr>
        <p:txBody>
          <a:bodyPr wrap="square" rtlCol="0">
            <a:spAutoFit/>
          </a:bodyPr>
          <a:lstStyle/>
          <a:p>
            <a:pPr algn="just" rtl="1">
              <a:lnSpc>
                <a:spcPct val="150000"/>
              </a:lnSpc>
            </a:pPr>
            <a:r>
              <a:rPr lang="fa-IR" sz="2800" dirty="0" smtClean="0">
                <a:cs typeface="B Nazanin" pitchFamily="2" charset="-78"/>
              </a:rPr>
              <a:t>علم با مسائل اغاز مي شود، مسائلي مربوط به </a:t>
            </a:r>
            <a:r>
              <a:rPr lang="fa-IR" sz="2800" dirty="0" smtClean="0">
                <a:solidFill>
                  <a:srgbClr val="FF0000"/>
                </a:solidFill>
                <a:cs typeface="B Nazanin" pitchFamily="2" charset="-78"/>
              </a:rPr>
              <a:t>تبيين رفتار جنبه اي از جهان</a:t>
            </a:r>
            <a:r>
              <a:rPr lang="fa-IR" sz="2800" dirty="0" smtClean="0">
                <a:cs typeface="B Nazanin" pitchFamily="2" charset="-78"/>
              </a:rPr>
              <a:t>.</a:t>
            </a:r>
          </a:p>
          <a:p>
            <a:pPr algn="just" rtl="1">
              <a:lnSpc>
                <a:spcPct val="150000"/>
              </a:lnSpc>
            </a:pPr>
            <a:r>
              <a:rPr lang="fa-IR" sz="2800" dirty="0" smtClean="0">
                <a:cs typeface="B Nazanin" pitchFamily="2" charset="-78"/>
              </a:rPr>
              <a:t>دانشمندان فرضيه هاي ابطال پذير را مطرح مي كنند، سپس اين فرضيه ها مورد نقادي و آزمون قرار مي گيرد، برخي به سرعت حذف مي شوند و برخي ديگر ممكن است موفقتر باشند. در اين صورت تحت نقادي بيشتر قرار مي گيرند وقتي فرضيه اي ابطال شد فرضيه اي جديد جايگزين مي شود و ... </a:t>
            </a:r>
          </a:p>
          <a:p>
            <a:pPr algn="just" rtl="1">
              <a:lnSpc>
                <a:spcPct val="150000"/>
              </a:lnSpc>
            </a:pPr>
            <a:r>
              <a:rPr lang="fa-IR" sz="2800" dirty="0" smtClean="0">
                <a:cs typeface="B Nazanin" pitchFamily="2" charset="-78"/>
              </a:rPr>
              <a:t>هرگز </a:t>
            </a:r>
            <a:r>
              <a:rPr lang="fa-IR" sz="2800" b="1" u="sng" dirty="0" smtClean="0">
                <a:solidFill>
                  <a:srgbClr val="FF0000"/>
                </a:solidFill>
                <a:cs typeface="B Nazanin" pitchFamily="2" charset="-78"/>
              </a:rPr>
              <a:t>نمي توان </a:t>
            </a:r>
            <a:r>
              <a:rPr lang="fa-IR" sz="2800" dirty="0" smtClean="0">
                <a:cs typeface="B Nazanin" pitchFamily="2" charset="-78"/>
              </a:rPr>
              <a:t>هيچ نظريه اي را </a:t>
            </a:r>
            <a:r>
              <a:rPr lang="fa-IR" sz="2800" b="1" u="sng" dirty="0" smtClean="0">
                <a:solidFill>
                  <a:srgbClr val="FF0000"/>
                </a:solidFill>
                <a:cs typeface="B Nazanin" pitchFamily="2" charset="-78"/>
              </a:rPr>
              <a:t>صادق دانست</a:t>
            </a:r>
            <a:r>
              <a:rPr lang="fa-IR" sz="2800" dirty="0" smtClean="0">
                <a:cs typeface="B Nazanin" pitchFamily="2" charset="-78"/>
              </a:rPr>
              <a:t>، اگر چه از آزمون هاي دقيق با موفقيت بيرون آمده باشد بلكه مي توان گفت كه اين نطريه نسبت به قبلي ها برتري دارد.</a:t>
            </a:r>
            <a:endParaRPr lang="en-US" sz="28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4200" y="609600"/>
            <a:ext cx="55626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r" rtl="1"/>
            <a:r>
              <a:rPr lang="fa-IR" sz="3200" dirty="0" smtClean="0">
                <a:cs typeface="B Nazanin" pitchFamily="2" charset="-78"/>
              </a:rPr>
              <a:t>علم با مساله آغاز مي شود يعني چه ؟</a:t>
            </a:r>
            <a:endParaRPr lang="en-US" sz="3200" dirty="0">
              <a:cs typeface="B Nazanin" pitchFamily="2" charset="-78"/>
            </a:endParaRPr>
          </a:p>
        </p:txBody>
      </p:sp>
      <p:sp>
        <p:nvSpPr>
          <p:cNvPr id="4" name="TextBox 3"/>
          <p:cNvSpPr txBox="1"/>
          <p:nvPr/>
        </p:nvSpPr>
        <p:spPr>
          <a:xfrm>
            <a:off x="762000" y="1524000"/>
            <a:ext cx="7848600" cy="3908762"/>
          </a:xfrm>
          <a:prstGeom prst="rect">
            <a:avLst/>
          </a:prstGeom>
          <a:noFill/>
        </p:spPr>
        <p:txBody>
          <a:bodyPr wrap="square" rtlCol="0">
            <a:spAutoFit/>
          </a:bodyPr>
          <a:lstStyle/>
          <a:p>
            <a:pPr algn="just" rtl="1"/>
            <a:r>
              <a:rPr lang="fa-IR" sz="2800" dirty="0" smtClean="0">
                <a:cs typeface="B Nazanin" pitchFamily="2" charset="-78"/>
              </a:rPr>
              <a:t>آيا علم مطابق نظر استقراء گرايان با مشاهده آغاز مي شود؟</a:t>
            </a:r>
          </a:p>
          <a:p>
            <a:pPr algn="just" rtl="1"/>
            <a:r>
              <a:rPr lang="fa-IR" sz="2800" dirty="0" smtClean="0">
                <a:cs typeface="B Nazanin" pitchFamily="2" charset="-78"/>
              </a:rPr>
              <a:t>جواب اين سوال منفي است . چنين مشاهدات مساله آفريني فقط در پرتو </a:t>
            </a:r>
            <a:r>
              <a:rPr lang="fa-IR" sz="2800" b="1" u="sng" dirty="0" smtClean="0">
                <a:solidFill>
                  <a:srgbClr val="FF0000"/>
                </a:solidFill>
                <a:cs typeface="B Nazanin" pitchFamily="2" charset="-78"/>
              </a:rPr>
              <a:t>نطريه</a:t>
            </a:r>
            <a:r>
              <a:rPr lang="fa-IR" sz="2800" dirty="0" smtClean="0">
                <a:cs typeface="B Nazanin" pitchFamily="2" charset="-78"/>
              </a:rPr>
              <a:t>، مساله افرين هستند.</a:t>
            </a:r>
          </a:p>
          <a:p>
            <a:pPr algn="just" rtl="1"/>
            <a:endParaRPr lang="fa-IR" sz="2800" dirty="0" smtClean="0">
              <a:cs typeface="B Nazanin" pitchFamily="2" charset="-78"/>
            </a:endParaRPr>
          </a:p>
          <a:p>
            <a:pPr algn="just" rtl="1">
              <a:buFont typeface="Wingdings" pitchFamily="2" charset="2"/>
              <a:buChar char="Ø"/>
            </a:pPr>
            <a:r>
              <a:rPr lang="fa-IR" sz="2000" dirty="0" smtClean="0">
                <a:cs typeface="B Nazanin" pitchFamily="2" charset="-78"/>
              </a:rPr>
              <a:t>چگونه خفاش ها با انكه چشمان بسته و ضعيفي دارند در شب با دقت پرواز مي كنند ؟</a:t>
            </a:r>
          </a:p>
          <a:p>
            <a:pPr algn="just" rtl="1"/>
            <a:r>
              <a:rPr lang="fa-IR" sz="2800" dirty="0" smtClean="0">
                <a:cs typeface="B Nazanin" pitchFamily="2" charset="-78"/>
              </a:rPr>
              <a:t>مشاهده مندرج در سوال در پرتو اين نظريه مساله آفرين شده است كه موجودات زنده با چشمان خود مي بينند .</a:t>
            </a:r>
          </a:p>
          <a:p>
            <a:pPr algn="just" rtl="1"/>
            <a:endParaRPr lang="fa-IR" sz="2800" dirty="0" smtClean="0">
              <a:cs typeface="B Nazanin" pitchFamily="2" charset="-78"/>
            </a:endParaRPr>
          </a:p>
          <a:p>
            <a:pPr algn="ctr" rtl="1"/>
            <a:r>
              <a:rPr lang="fa-IR" sz="2800" dirty="0" smtClean="0">
                <a:cs typeface="B Nazanin" pitchFamily="2" charset="-78"/>
              </a:rPr>
              <a:t> </a:t>
            </a:r>
            <a:r>
              <a:rPr lang="fa-IR" sz="3200" b="1" dirty="0" smtClean="0">
                <a:solidFill>
                  <a:srgbClr val="FF0000"/>
                </a:solidFill>
                <a:cs typeface="B Nazanin" pitchFamily="2" charset="-78"/>
              </a:rPr>
              <a:t>بنابراين علم با مشاهدات محض آغاز نمي شود.</a:t>
            </a:r>
            <a:endParaRPr lang="en-US" sz="3200" b="1" dirty="0">
              <a:solidFill>
                <a:srgbClr val="FF0000"/>
              </a:solidFill>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371600"/>
            <a:ext cx="8153400" cy="4524315"/>
          </a:xfrm>
          <a:prstGeom prst="rect">
            <a:avLst/>
          </a:prstGeom>
        </p:spPr>
        <p:txBody>
          <a:bodyPr wrap="square">
            <a:spAutoFit/>
          </a:bodyPr>
          <a:lstStyle/>
          <a:p>
            <a:pPr algn="just" rtl="1">
              <a:lnSpc>
                <a:spcPct val="150000"/>
              </a:lnSpc>
            </a:pPr>
            <a:r>
              <a:rPr lang="fa-IR" sz="2400" b="1" dirty="0" smtClean="0">
                <a:cs typeface="B Nazanin" pitchFamily="2" charset="-78"/>
              </a:rPr>
              <a:t>هستی‌شناسی</a:t>
            </a:r>
            <a:r>
              <a:rPr lang="fa-IR" sz="2400" dirty="0" smtClean="0">
                <a:cs typeface="B Nazanin" pitchFamily="2" charset="-78"/>
              </a:rPr>
              <a:t> یا </a:t>
            </a:r>
            <a:r>
              <a:rPr lang="fa-IR" sz="2400" b="1" dirty="0" smtClean="0">
                <a:cs typeface="B Nazanin" pitchFamily="2" charset="-78"/>
              </a:rPr>
              <a:t>وجودشناسی</a:t>
            </a:r>
            <a:r>
              <a:rPr lang="fa-IR" sz="2400" dirty="0" smtClean="0">
                <a:cs typeface="B Nazanin" pitchFamily="2" charset="-78"/>
              </a:rPr>
              <a:t> (Ontology) شاخه‌ایست از فلسفه که به مطالعهٔ بودن، هستی یا وجود می‌پردازد. دانش هستی‌شناسی در پی تشخیص و شرح رده‌های بنیادین و ارتباطات آنها در هستی یا عالم وجود برمی‌آید، تا بدین وسیله به تعریف موجودات و انواع آنها درآن چارچوب قادر گردد. هستی‌شناسی (Ontology) مطالعه فلسفی سرشت بودن، وجود یا واقعیت به طورکلی ونیز مقوله‌های عمده بودن وروابط آنهاست. به صورت سنتی بخشی از شاخه عمده فلسفه متافیزیک به حساب می آید که با پرسش‌های مربوط به چیستی موجودات، انواع، مقوله بندی؛ سلسه مراتب و زیرشاخه ها، تفاوتها و شباهتهای موجودات سروکار دارد.</a:t>
            </a:r>
            <a:endParaRPr lang="en-US" sz="2400" dirty="0">
              <a:cs typeface="B Nazanin" pitchFamily="2" charset="-78"/>
            </a:endParaRPr>
          </a:p>
        </p:txBody>
      </p:sp>
    </p:spTree>
    <p:extLst>
      <p:ext uri="{BB962C8B-B14F-4D97-AF65-F5344CB8AC3E}">
        <p14:creationId xmlns="" xmlns:p14="http://schemas.microsoft.com/office/powerpoint/2010/main" val="2585936076"/>
      </p:ext>
    </p:extLst>
  </p:cSld>
  <p:clrMapOvr>
    <a:masterClrMapping/>
  </p:clrMapOvr>
  <p:transition spd="slow">
    <p:pull dir="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152400"/>
          <a:ext cx="9144000" cy="6858000"/>
        </p:xfrm>
        <a:graphic>
          <a:graphicData uri="http://schemas.openxmlformats.org/drawingml/2006/table">
            <a:tbl>
              <a:tblPr firstRow="1" bandRow="1">
                <a:tableStyleId>{5C22544A-7EE6-4342-B048-85BDC9FD1C3A}</a:tableStyleId>
              </a:tblPr>
              <a:tblGrid>
                <a:gridCol w="2667000"/>
                <a:gridCol w="2743200"/>
                <a:gridCol w="2743200"/>
                <a:gridCol w="990600"/>
              </a:tblGrid>
              <a:tr h="690204">
                <a:tc>
                  <a:txBody>
                    <a:bodyPr/>
                    <a:lstStyle/>
                    <a:p>
                      <a:pPr algn="ctr" rtl="1"/>
                      <a:r>
                        <a:rPr lang="fa-IR" sz="1800" dirty="0" smtClean="0">
                          <a:cs typeface="B Nazanin" pitchFamily="2" charset="-78"/>
                        </a:rPr>
                        <a:t>انتقادي </a:t>
                      </a:r>
                      <a:endParaRPr lang="en-US" sz="1800" dirty="0">
                        <a:cs typeface="B Nazanin" pitchFamily="2" charset="-78"/>
                      </a:endParaRPr>
                    </a:p>
                  </a:txBody>
                  <a:tcPr anchor="ctr"/>
                </a:tc>
                <a:tc>
                  <a:txBody>
                    <a:bodyPr/>
                    <a:lstStyle/>
                    <a:p>
                      <a:pPr algn="ctr" rtl="1"/>
                      <a:r>
                        <a:rPr lang="fa-IR" sz="1800" dirty="0" smtClean="0">
                          <a:cs typeface="B Nazanin" pitchFamily="2" charset="-78"/>
                        </a:rPr>
                        <a:t>تفسير گرايي</a:t>
                      </a:r>
                      <a:r>
                        <a:rPr lang="fa-IR" sz="1800" baseline="0" dirty="0" smtClean="0">
                          <a:cs typeface="B Nazanin" pitchFamily="2" charset="-78"/>
                        </a:rPr>
                        <a:t> </a:t>
                      </a:r>
                      <a:endParaRPr lang="en-US" sz="1800" dirty="0">
                        <a:cs typeface="B Nazanin" pitchFamily="2" charset="-78"/>
                      </a:endParaRPr>
                    </a:p>
                  </a:txBody>
                  <a:tcPr anchor="ctr"/>
                </a:tc>
                <a:tc>
                  <a:txBody>
                    <a:bodyPr/>
                    <a:lstStyle/>
                    <a:p>
                      <a:pPr algn="ctr" rtl="1"/>
                      <a:r>
                        <a:rPr lang="fa-IR" sz="1800" dirty="0" smtClean="0">
                          <a:cs typeface="B Nazanin" pitchFamily="2" charset="-78"/>
                        </a:rPr>
                        <a:t>اثبات گرايي</a:t>
                      </a:r>
                      <a:endParaRPr lang="en-US" sz="1800" dirty="0">
                        <a:cs typeface="B Nazanin" pitchFamily="2" charset="-78"/>
                      </a:endParaRPr>
                    </a:p>
                  </a:txBody>
                  <a:tcPr anchor="ctr"/>
                </a:tc>
                <a:tc rowSpan="9">
                  <a:txBody>
                    <a:bodyPr/>
                    <a:lstStyle/>
                    <a:p>
                      <a:pPr algn="ctr" rtl="1"/>
                      <a:r>
                        <a:rPr lang="fa-IR" sz="2800" dirty="0" smtClean="0">
                          <a:solidFill>
                            <a:schemeClr val="tx1"/>
                          </a:solidFill>
                          <a:cs typeface="B Nazanin" pitchFamily="2" charset="-78"/>
                        </a:rPr>
                        <a:t>هستي</a:t>
                      </a:r>
                      <a:r>
                        <a:rPr lang="fa-IR" sz="2800" baseline="0" dirty="0" smtClean="0">
                          <a:solidFill>
                            <a:schemeClr val="tx1"/>
                          </a:solidFill>
                          <a:cs typeface="B Nazanin" pitchFamily="2" charset="-78"/>
                        </a:rPr>
                        <a:t> شناسي </a:t>
                      </a:r>
                    </a:p>
                    <a:p>
                      <a:pPr algn="just" rtl="1"/>
                      <a:r>
                        <a:rPr lang="fa-IR" sz="1600" baseline="0" dirty="0" smtClean="0">
                          <a:cs typeface="B Nazanin" pitchFamily="2" charset="-78"/>
                        </a:rPr>
                        <a:t>هستي شناسي مربوط به نظريه وجود و هستي است و جواب اين سوال كه چه چيزي  وجود دارد ؟</a:t>
                      </a:r>
                      <a:endParaRPr lang="en-US" sz="1600" dirty="0">
                        <a:cs typeface="B Nazanin" pitchFamily="2" charset="-78"/>
                      </a:endParaRPr>
                    </a:p>
                  </a:txBody>
                  <a:tcPr vert="vert270"/>
                </a:tc>
              </a:tr>
              <a:tr h="726401">
                <a:tc>
                  <a:txBody>
                    <a:bodyPr/>
                    <a:lstStyle/>
                    <a:p>
                      <a:pPr algn="just" rtl="1"/>
                      <a:r>
                        <a:rPr lang="fa-IR" sz="1300" dirty="0" smtClean="0">
                          <a:cs typeface="B Nazanin" pitchFamily="2" charset="-78"/>
                        </a:rPr>
                        <a:t>دنياي اجتماعي و</a:t>
                      </a:r>
                      <a:r>
                        <a:rPr lang="fa-IR" sz="1300" baseline="0" dirty="0" smtClean="0">
                          <a:cs typeface="B Nazanin" pitchFamily="2" charset="-78"/>
                        </a:rPr>
                        <a:t> طبيعي متفاوت است ولي اين امكان وجود دارد كه اصول اساسي در مطالعات انها مشابه باشد. </a:t>
                      </a:r>
                      <a:endParaRPr lang="en-US" sz="1300" dirty="0">
                        <a:cs typeface="B Nazanin" pitchFamily="2" charset="-78"/>
                      </a:endParaRPr>
                    </a:p>
                  </a:txBody>
                  <a:tcPr/>
                </a:tc>
                <a:tc>
                  <a:txBody>
                    <a:bodyPr/>
                    <a:lstStyle/>
                    <a:p>
                      <a:pPr algn="just" rtl="1"/>
                      <a:r>
                        <a:rPr lang="fa-IR" sz="1300" dirty="0" smtClean="0">
                          <a:cs typeface="B Nazanin" pitchFamily="2" charset="-78"/>
                        </a:rPr>
                        <a:t>دنياي اجتماعي با دنياي طبيعي متفاوت است </a:t>
                      </a:r>
                      <a:endParaRPr lang="en-US" sz="1300" dirty="0">
                        <a:cs typeface="B Nazanin" pitchFamily="2" charset="-78"/>
                      </a:endParaRPr>
                    </a:p>
                  </a:txBody>
                  <a:tcPr/>
                </a:tc>
                <a:tc>
                  <a:txBody>
                    <a:bodyPr/>
                    <a:lstStyle/>
                    <a:p>
                      <a:pPr algn="just" rtl="1"/>
                      <a:r>
                        <a:rPr lang="fa-IR" sz="1300" dirty="0" smtClean="0">
                          <a:cs typeface="B Nazanin" pitchFamily="2" charset="-78"/>
                        </a:rPr>
                        <a:t>دنياي</a:t>
                      </a:r>
                      <a:r>
                        <a:rPr lang="fa-IR" sz="1300" baseline="0" dirty="0" smtClean="0">
                          <a:cs typeface="B Nazanin" pitchFamily="2" charset="-78"/>
                        </a:rPr>
                        <a:t> اجتماعي شبيه دنياي طبيعي است و به همان روش قابل مطالعه </a:t>
                      </a:r>
                      <a:endParaRPr lang="en-US" sz="1300" dirty="0">
                        <a:cs typeface="B Nazanin" pitchFamily="2" charset="-78"/>
                      </a:endParaRPr>
                    </a:p>
                  </a:txBody>
                  <a:tcPr/>
                </a:tc>
                <a:tc vMerge="1">
                  <a:txBody>
                    <a:bodyPr/>
                    <a:lstStyle/>
                    <a:p>
                      <a:endParaRPr lang="en-US" dirty="0"/>
                    </a:p>
                  </a:txBody>
                  <a:tcPr/>
                </a:tc>
              </a:tr>
              <a:tr h="736217">
                <a:tc>
                  <a:txBody>
                    <a:bodyPr/>
                    <a:lstStyle/>
                    <a:p>
                      <a:pPr algn="just" rtl="1"/>
                      <a:r>
                        <a:rPr lang="fa-IR" sz="1300" dirty="0" smtClean="0">
                          <a:cs typeface="B Nazanin" pitchFamily="2" charset="-78"/>
                        </a:rPr>
                        <a:t>اگاهي انسان زماني پر معنا و</a:t>
                      </a:r>
                      <a:r>
                        <a:rPr lang="fa-IR" sz="1300" baseline="0" dirty="0" smtClean="0">
                          <a:cs typeface="B Nazanin" pitchFamily="2" charset="-78"/>
                        </a:rPr>
                        <a:t> مهم است كه مردم به صورت جمعي عمل كنند نه فردي و آن هم در راستاي تغيير دنياي اجتماعي</a:t>
                      </a:r>
                      <a:endParaRPr lang="en-US" sz="1300" dirty="0">
                        <a:cs typeface="B Nazanin" pitchFamily="2" charset="-78"/>
                      </a:endParaRPr>
                    </a:p>
                  </a:txBody>
                  <a:tcPr/>
                </a:tc>
                <a:tc>
                  <a:txBody>
                    <a:bodyPr/>
                    <a:lstStyle/>
                    <a:p>
                      <a:pPr algn="just" rtl="1"/>
                      <a:r>
                        <a:rPr lang="fa-IR" sz="1300" dirty="0" smtClean="0">
                          <a:cs typeface="B Nazanin" pitchFamily="2" charset="-78"/>
                        </a:rPr>
                        <a:t>آگاهي انسان به شدت پر معناست، مردم اگاهانه براي خلق حيات اجتماعي</a:t>
                      </a:r>
                      <a:r>
                        <a:rPr lang="fa-IR" sz="1300" baseline="0" dirty="0" smtClean="0">
                          <a:cs typeface="B Nazanin" pitchFamily="2" charset="-78"/>
                        </a:rPr>
                        <a:t> و باز توليد آن وارد كنش مي شوند.</a:t>
                      </a:r>
                      <a:endParaRPr lang="en-US" sz="1300" dirty="0">
                        <a:cs typeface="B Nazanin" pitchFamily="2" charset="-78"/>
                      </a:endParaRPr>
                    </a:p>
                  </a:txBody>
                  <a:tcPr/>
                </a:tc>
                <a:tc>
                  <a:txBody>
                    <a:bodyPr/>
                    <a:lstStyle/>
                    <a:p>
                      <a:pPr algn="just" rtl="1"/>
                      <a:r>
                        <a:rPr lang="fa-IR" sz="1300" dirty="0" smtClean="0">
                          <a:cs typeface="B Nazanin" pitchFamily="2" charset="-78"/>
                        </a:rPr>
                        <a:t>اگاهي فردي انسان ها عامل</a:t>
                      </a:r>
                      <a:r>
                        <a:rPr lang="fa-IR" sz="1300" baseline="0" dirty="0" smtClean="0">
                          <a:cs typeface="B Nazanin" pitchFamily="2" charset="-78"/>
                        </a:rPr>
                        <a:t> مهمي در توانايي آنان براي فهم و درك رفتار اجتماعي</a:t>
                      </a:r>
                      <a:r>
                        <a:rPr lang="fa-IR" sz="1300" u="sng" baseline="0" dirty="0" smtClean="0">
                          <a:cs typeface="B Nazanin" pitchFamily="2" charset="-78"/>
                        </a:rPr>
                        <a:t> نيست </a:t>
                      </a:r>
                      <a:endParaRPr lang="en-US" sz="1300" u="sng" dirty="0">
                        <a:cs typeface="B Nazanin" pitchFamily="2" charset="-78"/>
                      </a:endParaRPr>
                    </a:p>
                  </a:txBody>
                  <a:tcPr/>
                </a:tc>
                <a:tc vMerge="1">
                  <a:txBody>
                    <a:bodyPr/>
                    <a:lstStyle/>
                    <a:p>
                      <a:endParaRPr lang="en-US" dirty="0"/>
                    </a:p>
                  </a:txBody>
                  <a:tcPr/>
                </a:tc>
              </a:tr>
              <a:tr h="1165679">
                <a:tc>
                  <a:txBody>
                    <a:bodyPr/>
                    <a:lstStyle/>
                    <a:p>
                      <a:pPr algn="just" rtl="1"/>
                      <a:r>
                        <a:rPr lang="fa-IR" sz="1300" dirty="0" smtClean="0">
                          <a:cs typeface="B Nazanin" pitchFamily="2" charset="-78"/>
                        </a:rPr>
                        <a:t>رفتار انسان</a:t>
                      </a:r>
                      <a:r>
                        <a:rPr lang="fa-IR" sz="1300" baseline="0" dirty="0" smtClean="0">
                          <a:cs typeface="B Nazanin" pitchFamily="2" charset="-78"/>
                        </a:rPr>
                        <a:t> بر اساس روابط علي قابل توضيح است ولي محدود به زمان و مكان </a:t>
                      </a:r>
                      <a:endParaRPr lang="en-US" sz="1300" dirty="0">
                        <a:cs typeface="B Nazanin" pitchFamily="2" charset="-78"/>
                      </a:endParaRPr>
                    </a:p>
                  </a:txBody>
                  <a:tcPr/>
                </a:tc>
                <a:tc>
                  <a:txBody>
                    <a:bodyPr/>
                    <a:lstStyle/>
                    <a:p>
                      <a:pPr algn="just" rtl="1"/>
                      <a:r>
                        <a:rPr lang="fa-IR" sz="1300" dirty="0" smtClean="0">
                          <a:cs typeface="B Nazanin" pitchFamily="2" charset="-78"/>
                        </a:rPr>
                        <a:t>نمي توان گزاره هاي علت و معلولي</a:t>
                      </a:r>
                      <a:r>
                        <a:rPr lang="fa-IR" sz="1300" baseline="0" dirty="0" smtClean="0">
                          <a:cs typeface="B Nazanin" pitchFamily="2" charset="-78"/>
                        </a:rPr>
                        <a:t> از دنياي اجتماعي را كه براي</a:t>
                      </a:r>
                      <a:r>
                        <a:rPr lang="en-US" sz="1300" baseline="0" dirty="0" smtClean="0">
                          <a:cs typeface="B Nazanin" pitchFamily="2" charset="-78"/>
                        </a:rPr>
                        <a:t> </a:t>
                      </a:r>
                      <a:r>
                        <a:rPr lang="fa-IR" sz="1300" baseline="0" dirty="0" smtClean="0">
                          <a:cs typeface="B Nazanin" pitchFamily="2" charset="-78"/>
                        </a:rPr>
                        <a:t>تمام زمان ها و مكان ها درست باشد ارائه داد، صرفا گزاره هاي علي مربوط به شرايط خاص قابل ارائه است. </a:t>
                      </a:r>
                      <a:endParaRPr lang="en-US" sz="1300" dirty="0">
                        <a:cs typeface="B Nazanin" pitchFamily="2" charset="-78"/>
                      </a:endParaRPr>
                    </a:p>
                  </a:txBody>
                  <a:tcPr/>
                </a:tc>
                <a:tc>
                  <a:txBody>
                    <a:bodyPr/>
                    <a:lstStyle/>
                    <a:p>
                      <a:pPr algn="just" rtl="1"/>
                      <a:r>
                        <a:rPr lang="fa-IR" sz="1300" dirty="0" smtClean="0">
                          <a:cs typeface="B Nazanin" pitchFamily="2" charset="-78"/>
                        </a:rPr>
                        <a:t>در مطالعه رفتار اجتماعي امكان ارائه</a:t>
                      </a:r>
                      <a:r>
                        <a:rPr lang="fa-IR" sz="1300" baseline="0" dirty="0" smtClean="0">
                          <a:cs typeface="B Nazanin" pitchFamily="2" charset="-78"/>
                        </a:rPr>
                        <a:t> روابط علت و معلولي به صورت روشن وجود دارد </a:t>
                      </a:r>
                      <a:endParaRPr lang="en-US" sz="1300" dirty="0">
                        <a:cs typeface="B Nazanin" pitchFamily="2" charset="-78"/>
                      </a:endParaRPr>
                    </a:p>
                  </a:txBody>
                  <a:tcPr/>
                </a:tc>
                <a:tc vMerge="1">
                  <a:txBody>
                    <a:bodyPr/>
                    <a:lstStyle/>
                    <a:p>
                      <a:endParaRPr lang="en-US" dirty="0"/>
                    </a:p>
                  </a:txBody>
                  <a:tcPr/>
                </a:tc>
              </a:tr>
              <a:tr h="936250">
                <a:tc>
                  <a:txBody>
                    <a:bodyPr/>
                    <a:lstStyle/>
                    <a:p>
                      <a:pPr algn="just" rtl="1"/>
                      <a:r>
                        <a:rPr lang="fa-IR" sz="1300" dirty="0" smtClean="0">
                          <a:cs typeface="B Nazanin" pitchFamily="2" charset="-78"/>
                        </a:rPr>
                        <a:t>دنياي اجتماعي</a:t>
                      </a:r>
                      <a:r>
                        <a:rPr lang="fa-IR" sz="1300" baseline="0" dirty="0" smtClean="0">
                          <a:cs typeface="B Nazanin" pitchFamily="2" charset="-78"/>
                        </a:rPr>
                        <a:t> از يك موجوديت عيني وراي اگاهي فردي برخوردار است ولي به هر حال از طريق كنش جمعي ساخت اجتماعي امكان تغيير مي يابد .</a:t>
                      </a:r>
                      <a:endParaRPr lang="en-US" sz="1300" dirty="0">
                        <a:cs typeface="B Nazanin" pitchFamily="2" charset="-78"/>
                      </a:endParaRPr>
                    </a:p>
                  </a:txBody>
                  <a:tcPr/>
                </a:tc>
                <a:tc>
                  <a:txBody>
                    <a:bodyPr/>
                    <a:lstStyle/>
                    <a:p>
                      <a:pPr algn="just" rtl="1"/>
                      <a:r>
                        <a:rPr lang="fa-IR" sz="1300" dirty="0" smtClean="0">
                          <a:cs typeface="B Nazanin" pitchFamily="2" charset="-78"/>
                        </a:rPr>
                        <a:t>دنياي</a:t>
                      </a:r>
                      <a:r>
                        <a:rPr lang="fa-IR" sz="1300" baseline="0" dirty="0" smtClean="0">
                          <a:cs typeface="B Nazanin" pitchFamily="2" charset="-78"/>
                        </a:rPr>
                        <a:t> اجتماعي را مي توان به لحاظ ذهني تجربه كرد نه به لحاظ عيني كه مستقل از رفتار مردم است.</a:t>
                      </a:r>
                      <a:endParaRPr lang="en-US" sz="1300" dirty="0">
                        <a:cs typeface="B Nazanin" pitchFamily="2" charset="-78"/>
                      </a:endParaRPr>
                    </a:p>
                  </a:txBody>
                  <a:tcPr/>
                </a:tc>
                <a:tc>
                  <a:txBody>
                    <a:bodyPr/>
                    <a:lstStyle/>
                    <a:p>
                      <a:pPr algn="just" rtl="1"/>
                      <a:r>
                        <a:rPr lang="fa-IR" sz="1300" dirty="0" smtClean="0">
                          <a:cs typeface="B Nazanin" pitchFamily="2" charset="-78"/>
                        </a:rPr>
                        <a:t>موجوديت جهان اجتماعي اساسا عيني است و بالاتر از آگاهي انسان</a:t>
                      </a:r>
                      <a:r>
                        <a:rPr lang="fa-IR" sz="1300" baseline="0" dirty="0" smtClean="0">
                          <a:cs typeface="B Nazanin" pitchFamily="2" charset="-78"/>
                        </a:rPr>
                        <a:t> كه امري ذهني است قرار دارد </a:t>
                      </a:r>
                      <a:endParaRPr lang="en-US" sz="1300" dirty="0">
                        <a:cs typeface="B Nazanin" pitchFamily="2" charset="-78"/>
                      </a:endParaRPr>
                    </a:p>
                  </a:txBody>
                  <a:tcPr/>
                </a:tc>
                <a:tc vMerge="1">
                  <a:txBody>
                    <a:bodyPr/>
                    <a:lstStyle/>
                    <a:p>
                      <a:endParaRPr lang="en-US" dirty="0"/>
                    </a:p>
                  </a:txBody>
                  <a:tcPr/>
                </a:tc>
              </a:tr>
              <a:tr h="936250">
                <a:tc>
                  <a:txBody>
                    <a:bodyPr/>
                    <a:lstStyle/>
                    <a:p>
                      <a:pPr algn="just" rtl="1"/>
                      <a:r>
                        <a:rPr lang="fa-IR" sz="1300" dirty="0" smtClean="0">
                          <a:cs typeface="B Nazanin" pitchFamily="2" charset="-78"/>
                        </a:rPr>
                        <a:t>رفتار فردي به وسيله روابط ساختي در جامعه تعيين مي شود و صرفا كنش اجتماعي جمعي مي تواند اين روابط ساختي را تغيير دهد.</a:t>
                      </a:r>
                      <a:endParaRPr lang="en-US" sz="1300" dirty="0">
                        <a:cs typeface="B Nazanin" pitchFamily="2" charset="-78"/>
                      </a:endParaRPr>
                    </a:p>
                  </a:txBody>
                  <a:tcPr/>
                </a:tc>
                <a:tc>
                  <a:txBody>
                    <a:bodyPr/>
                    <a:lstStyle/>
                    <a:p>
                      <a:pPr algn="just" rtl="1"/>
                      <a:r>
                        <a:rPr lang="fa-IR" sz="1300" dirty="0" smtClean="0">
                          <a:cs typeface="B Nazanin" pitchFamily="2" charset="-78"/>
                        </a:rPr>
                        <a:t>رفتار انسان محصول طريقي است كه در آن</a:t>
                      </a:r>
                      <a:r>
                        <a:rPr lang="fa-IR" sz="1300" baseline="0" dirty="0" smtClean="0">
                          <a:cs typeface="B Nazanin" pitchFamily="2" charset="-78"/>
                        </a:rPr>
                        <a:t> مردم دنياي اجتماعي را تفسير مي كنند رفتار به وسيله ساختار اجتماعي تعيين نمي شود</a:t>
                      </a:r>
                      <a:endParaRPr lang="en-US" sz="1300" dirty="0">
                        <a:cs typeface="B Nazanin" pitchFamily="2" charset="-78"/>
                      </a:endParaRPr>
                    </a:p>
                  </a:txBody>
                  <a:tcPr/>
                </a:tc>
                <a:tc>
                  <a:txBody>
                    <a:bodyPr/>
                    <a:lstStyle/>
                    <a:p>
                      <a:pPr algn="just" rtl="1"/>
                      <a:r>
                        <a:rPr lang="fa-IR" sz="1300" dirty="0" smtClean="0">
                          <a:cs typeface="B Nazanin" pitchFamily="2" charset="-78"/>
                        </a:rPr>
                        <a:t>رفتار انسان</a:t>
                      </a:r>
                      <a:r>
                        <a:rPr lang="fa-IR" sz="1300" baseline="0" dirty="0" smtClean="0">
                          <a:cs typeface="B Nazanin" pitchFamily="2" charset="-78"/>
                        </a:rPr>
                        <a:t> تحت روابط نهادي در جامعه تعيين مي شود.</a:t>
                      </a:r>
                      <a:endParaRPr lang="en-US" sz="1300" dirty="0">
                        <a:cs typeface="B Nazanin" pitchFamily="2" charset="-78"/>
                      </a:endParaRPr>
                    </a:p>
                  </a:txBody>
                  <a:tcPr/>
                </a:tc>
                <a:tc vMerge="1">
                  <a:txBody>
                    <a:bodyPr/>
                    <a:lstStyle/>
                    <a:p>
                      <a:endParaRPr lang="en-US" dirty="0"/>
                    </a:p>
                  </a:txBody>
                  <a:tcPr/>
                </a:tc>
              </a:tr>
              <a:tr h="509254">
                <a:tc>
                  <a:txBody>
                    <a:bodyPr/>
                    <a:lstStyle/>
                    <a:p>
                      <a:pPr algn="just" rtl="1"/>
                      <a:r>
                        <a:rPr lang="fa-IR" sz="1600" dirty="0" smtClean="0">
                          <a:cs typeface="B Nazanin" pitchFamily="2" charset="-78"/>
                        </a:rPr>
                        <a:t>ماركس ( 1818 – 1883)</a:t>
                      </a:r>
                      <a:endParaRPr lang="en-US" sz="1600" dirty="0">
                        <a:cs typeface="B Nazanin" pitchFamily="2" charset="-78"/>
                      </a:endParaRPr>
                    </a:p>
                  </a:txBody>
                  <a:tcPr/>
                </a:tc>
                <a:tc>
                  <a:txBody>
                    <a:bodyPr/>
                    <a:lstStyle/>
                    <a:p>
                      <a:pPr algn="just" rtl="1"/>
                      <a:r>
                        <a:rPr lang="fa-IR" sz="1600" dirty="0" smtClean="0">
                          <a:cs typeface="B Nazanin" pitchFamily="2" charset="-78"/>
                        </a:rPr>
                        <a:t>ماكس وبر ( 1864 – 1920)</a:t>
                      </a:r>
                      <a:endParaRPr lang="en-US" sz="1600" dirty="0">
                        <a:cs typeface="B Nazanin" pitchFamily="2" charset="-78"/>
                      </a:endParaRPr>
                    </a:p>
                  </a:txBody>
                  <a:tcPr/>
                </a:tc>
                <a:tc>
                  <a:txBody>
                    <a:bodyPr/>
                    <a:lstStyle/>
                    <a:p>
                      <a:pPr algn="just" rtl="1"/>
                      <a:r>
                        <a:rPr lang="fa-IR" sz="1600" dirty="0" smtClean="0">
                          <a:cs typeface="B Nazanin" pitchFamily="2" charset="-78"/>
                        </a:rPr>
                        <a:t>اگوست كنت ( 1798</a:t>
                      </a:r>
                      <a:r>
                        <a:rPr lang="fa-IR" sz="1600" baseline="0" dirty="0" smtClean="0">
                          <a:cs typeface="B Nazanin" pitchFamily="2" charset="-78"/>
                        </a:rPr>
                        <a:t> تا 1857)</a:t>
                      </a:r>
                      <a:endParaRPr lang="en-US" sz="1600" dirty="0">
                        <a:cs typeface="B Nazanin" pitchFamily="2" charset="-78"/>
                      </a:endParaRPr>
                    </a:p>
                  </a:txBody>
                  <a:tcPr/>
                </a:tc>
                <a:tc vMerge="1">
                  <a:txBody>
                    <a:bodyPr/>
                    <a:lstStyle/>
                    <a:p>
                      <a:endParaRPr lang="en-US" dirty="0"/>
                    </a:p>
                  </a:txBody>
                  <a:tcPr/>
                </a:tc>
              </a:tr>
              <a:tr h="467541">
                <a:tc>
                  <a:txBody>
                    <a:bodyPr/>
                    <a:lstStyle/>
                    <a:p>
                      <a:pPr algn="just" rtl="1"/>
                      <a:r>
                        <a:rPr lang="fa-IR" sz="1600" dirty="0" smtClean="0">
                          <a:cs typeface="B Nazanin" pitchFamily="2" charset="-78"/>
                        </a:rPr>
                        <a:t>فرويد( 1856- 1939)</a:t>
                      </a:r>
                      <a:endParaRPr lang="en-US" sz="1600" dirty="0">
                        <a:cs typeface="B Nazanin" pitchFamily="2" charset="-78"/>
                      </a:endParaRPr>
                    </a:p>
                  </a:txBody>
                  <a:tcPr/>
                </a:tc>
                <a:tc>
                  <a:txBody>
                    <a:bodyPr/>
                    <a:lstStyle/>
                    <a:p>
                      <a:pPr algn="just" rtl="1"/>
                      <a:r>
                        <a:rPr lang="fa-IR" sz="1600" dirty="0" smtClean="0">
                          <a:cs typeface="B Nazanin" pitchFamily="2" charset="-78"/>
                        </a:rPr>
                        <a:t>ويلهم ديلتاي</a:t>
                      </a:r>
                      <a:r>
                        <a:rPr lang="fa-IR" sz="1600" baseline="0" dirty="0" smtClean="0">
                          <a:cs typeface="B Nazanin" pitchFamily="2" charset="-78"/>
                        </a:rPr>
                        <a:t> ( 1883 – 1911)</a:t>
                      </a:r>
                      <a:endParaRPr lang="en-US" sz="1600" dirty="0">
                        <a:cs typeface="B Nazanin" pitchFamily="2" charset="-78"/>
                      </a:endParaRPr>
                    </a:p>
                  </a:txBody>
                  <a:tcPr/>
                </a:tc>
                <a:tc>
                  <a:txBody>
                    <a:bodyPr/>
                    <a:lstStyle/>
                    <a:p>
                      <a:pPr algn="just" rtl="1"/>
                      <a:r>
                        <a:rPr lang="fa-IR" sz="1600" dirty="0" smtClean="0">
                          <a:cs typeface="B Nazanin" pitchFamily="2" charset="-78"/>
                        </a:rPr>
                        <a:t>اميل دوركهاي</a:t>
                      </a:r>
                      <a:r>
                        <a:rPr lang="fa-IR" sz="1600" baseline="0" dirty="0" smtClean="0">
                          <a:cs typeface="B Nazanin" pitchFamily="2" charset="-78"/>
                        </a:rPr>
                        <a:t>م (1858- 1917)</a:t>
                      </a:r>
                      <a:endParaRPr lang="en-US" sz="1600" dirty="0">
                        <a:cs typeface="B Nazanin" pitchFamily="2" charset="-78"/>
                      </a:endParaRPr>
                    </a:p>
                  </a:txBody>
                  <a:tcPr/>
                </a:tc>
                <a:tc vMerge="1">
                  <a:txBody>
                    <a:bodyPr/>
                    <a:lstStyle/>
                    <a:p>
                      <a:endParaRPr lang="en-US" dirty="0"/>
                    </a:p>
                  </a:txBody>
                  <a:tcPr/>
                </a:tc>
              </a:tr>
              <a:tr h="690204">
                <a:tc>
                  <a:txBody>
                    <a:bodyPr/>
                    <a:lstStyle/>
                    <a:p>
                      <a:pPr algn="just" rtl="1"/>
                      <a:endParaRPr lang="en-US" sz="1600" dirty="0">
                        <a:cs typeface="B Nazanin" pitchFamily="2" charset="-78"/>
                      </a:endParaRPr>
                    </a:p>
                  </a:txBody>
                  <a:tcPr/>
                </a:tc>
                <a:tc>
                  <a:txBody>
                    <a:bodyPr/>
                    <a:lstStyle/>
                    <a:p>
                      <a:pPr algn="just" rtl="1"/>
                      <a:endParaRPr lang="en-US" sz="1600" dirty="0">
                        <a:cs typeface="B Nazanin" pitchFamily="2" charset="-78"/>
                      </a:endParaRPr>
                    </a:p>
                  </a:txBody>
                  <a:tcPr/>
                </a:tc>
                <a:tc>
                  <a:txBody>
                    <a:bodyPr/>
                    <a:lstStyle/>
                    <a:p>
                      <a:pPr algn="just" rtl="1"/>
                      <a:endParaRPr lang="en-US" sz="1600" dirty="0">
                        <a:cs typeface="B Nazanin" pitchFamily="2" charset="-78"/>
                      </a:endParaRPr>
                    </a:p>
                  </a:txBody>
                  <a:tcPr/>
                </a:tc>
                <a:tc vMerge="1">
                  <a:txBody>
                    <a:bodyPr/>
                    <a:lstStyle/>
                    <a:p>
                      <a:endParaRPr lang="en-US" dirty="0"/>
                    </a:p>
                  </a:txBody>
                  <a:tcPr/>
                </a:tc>
              </a:tr>
            </a:tbl>
          </a:graphicData>
        </a:graphic>
      </p:graphicFrame>
    </p:spTree>
    <p:extLst>
      <p:ext uri="{BB962C8B-B14F-4D97-AF65-F5344CB8AC3E}">
        <p14:creationId xmlns="" xmlns:p14="http://schemas.microsoft.com/office/powerpoint/2010/main" val="3990510154"/>
      </p:ext>
    </p:extLst>
  </p:cSld>
  <p:clrMapOvr>
    <a:masterClrMapping/>
  </p:clrMapOvr>
  <p:transition spd="slow">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838200"/>
            <a:ext cx="8458200" cy="3416320"/>
          </a:xfrm>
          <a:prstGeom prst="rect">
            <a:avLst/>
          </a:prstGeom>
          <a:noFill/>
        </p:spPr>
        <p:txBody>
          <a:bodyPr wrap="square" rtlCol="0">
            <a:spAutoFit/>
          </a:bodyPr>
          <a:lstStyle/>
          <a:p>
            <a:pPr algn="just" rtl="1"/>
            <a:r>
              <a:rPr lang="fa-IR" sz="5400" dirty="0" smtClean="0">
                <a:cs typeface="B Nazanin" pitchFamily="2" charset="-78"/>
              </a:rPr>
              <a:t>راه رسيدن به حقيقت مورد نظر نيز صرفا </a:t>
            </a:r>
            <a:r>
              <a:rPr lang="fa-IR" sz="5400" b="1" dirty="0" smtClean="0">
                <a:solidFill>
                  <a:srgbClr val="FF0000"/>
                </a:solidFill>
                <a:cs typeface="B Nazanin" pitchFamily="2" charset="-78"/>
              </a:rPr>
              <a:t>استدلال</a:t>
            </a:r>
            <a:r>
              <a:rPr lang="fa-IR" sz="5400" dirty="0" smtClean="0">
                <a:cs typeface="B Nazanin" pitchFamily="2" charset="-78"/>
              </a:rPr>
              <a:t> است. اين نوع جهان بيني تنها روش تثبيت شده بود كه  مدتها بر مكاتب فكري سلطه داشت. </a:t>
            </a:r>
            <a:endParaRPr lang="en-US" sz="5400" dirty="0">
              <a:cs typeface="B Nazanin" pitchFamily="2" charset="-78"/>
            </a:endParaRPr>
          </a:p>
        </p:txBody>
      </p:sp>
    </p:spTree>
    <p:extLst>
      <p:ext uri="{BB962C8B-B14F-4D97-AF65-F5344CB8AC3E}">
        <p14:creationId xmlns="" xmlns:p14="http://schemas.microsoft.com/office/powerpoint/2010/main" val="1644114189"/>
      </p:ext>
    </p:extLst>
  </p:cSld>
  <p:clrMapOvr>
    <a:masterClrMapping/>
  </p:clrMapOvr>
  <p:transition spd="slow">
    <p:pull dir="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381000"/>
            <a:ext cx="7848600" cy="3693319"/>
          </a:xfrm>
          <a:prstGeom prst="rect">
            <a:avLst/>
          </a:prstGeom>
        </p:spPr>
        <p:txBody>
          <a:bodyPr wrap="square">
            <a:spAutoFit/>
          </a:bodyPr>
          <a:lstStyle/>
          <a:p>
            <a:pPr algn="just" rtl="1"/>
            <a:r>
              <a:rPr lang="fa-IR" b="1" dirty="0" smtClean="0">
                <a:cs typeface="B Nazanin" pitchFamily="2" charset="-78"/>
              </a:rPr>
              <a:t>معرفت‌شناسی</a:t>
            </a:r>
            <a:r>
              <a:rPr lang="fa-IR" dirty="0" smtClean="0">
                <a:cs typeface="B Nazanin" pitchFamily="2" charset="-78"/>
              </a:rPr>
              <a:t> یا </a:t>
            </a:r>
            <a:r>
              <a:rPr lang="fa-IR" b="1" dirty="0" smtClean="0">
                <a:cs typeface="B Nazanin" pitchFamily="2" charset="-78"/>
              </a:rPr>
              <a:t>شناخت‌شناسی</a:t>
            </a:r>
            <a:r>
              <a:rPr lang="fa-IR" dirty="0" smtClean="0">
                <a:cs typeface="B Nazanin" pitchFamily="2" charset="-78"/>
              </a:rPr>
              <a:t> (</a:t>
            </a:r>
            <a:r>
              <a:rPr lang="en-US" dirty="0" smtClean="0">
                <a:cs typeface="B Nazanin" pitchFamily="2" charset="-78"/>
              </a:rPr>
              <a:t>Epistemology</a:t>
            </a:r>
            <a:r>
              <a:rPr lang="fa-IR" dirty="0" smtClean="0">
                <a:cs typeface="B Nazanin" pitchFamily="2" charset="-78"/>
              </a:rPr>
              <a:t>) شاخه‌ای از فلسفه است که به عنوان نظریه چیستی معرفت و راه‌های حصول آن تعریف می‌شود. معرفت‌شناسی پژوهش درباره پرسش‌هایی درباره </a:t>
            </a:r>
            <a:r>
              <a:rPr lang="fa-IR" i="1" dirty="0" smtClean="0">
                <a:cs typeface="B Nazanin" pitchFamily="2" charset="-78"/>
              </a:rPr>
              <a:t>امکان معرفت</a:t>
            </a:r>
            <a:r>
              <a:rPr lang="fa-IR" dirty="0" smtClean="0">
                <a:cs typeface="B Nazanin" pitchFamily="2" charset="-78"/>
              </a:rPr>
              <a:t> و </a:t>
            </a:r>
            <a:r>
              <a:rPr lang="fa-IR" i="1" dirty="0" smtClean="0">
                <a:cs typeface="B Nazanin" pitchFamily="2" charset="-78"/>
              </a:rPr>
              <a:t>چیستی معرفت</a:t>
            </a:r>
            <a:r>
              <a:rPr lang="fa-IR" dirty="0" smtClean="0">
                <a:cs typeface="B Nazanin" pitchFamily="2" charset="-78"/>
              </a:rPr>
              <a:t> است؛ پرسش‌هایی از این دست:</a:t>
            </a:r>
          </a:p>
          <a:p>
            <a:pPr algn="just" rtl="1"/>
            <a:r>
              <a:rPr lang="fa-IR" i="1" dirty="0" smtClean="0">
                <a:cs typeface="B Nazanin" pitchFamily="2" charset="-78"/>
              </a:rPr>
              <a:t>امکان معرفت:</a:t>
            </a:r>
            <a:endParaRPr lang="fa-IR" dirty="0" smtClean="0">
              <a:cs typeface="B Nazanin" pitchFamily="2" charset="-78"/>
            </a:endParaRPr>
          </a:p>
          <a:p>
            <a:pPr algn="just" rtl="1"/>
            <a:r>
              <a:rPr lang="fa-IR" dirty="0" smtClean="0">
                <a:cs typeface="B Nazanin" pitchFamily="2" charset="-78"/>
              </a:rPr>
              <a:t>به چه چیزی معرفت داریم؟</a:t>
            </a:r>
          </a:p>
          <a:p>
            <a:pPr algn="just" rtl="1"/>
            <a:r>
              <a:rPr lang="fa-IR" dirty="0" smtClean="0">
                <a:cs typeface="B Nazanin" pitchFamily="2" charset="-78"/>
              </a:rPr>
              <a:t>آیا معرفتی که از راه مشاهده و آزمایش به دست می‌آید، یکسره حدس و گمان است؟</a:t>
            </a:r>
          </a:p>
          <a:p>
            <a:pPr algn="just" rtl="1"/>
            <a:r>
              <a:rPr lang="fa-IR" dirty="0" smtClean="0">
                <a:cs typeface="B Nazanin" pitchFamily="2" charset="-78"/>
              </a:rPr>
              <a:t>آیا با تفکر ناب مستقل از مشاهده و آزمایش، می‌توان به یقین رسید؟</a:t>
            </a:r>
          </a:p>
          <a:p>
            <a:pPr algn="just" rtl="1"/>
            <a:r>
              <a:rPr lang="fa-IR" dirty="0" smtClean="0">
                <a:cs typeface="B Nazanin" pitchFamily="2" charset="-78"/>
              </a:rPr>
              <a:t>آیا موضوعاتی هست که خرد ما از فهمش ناتوان باشد، و هیچ‌گاه نتوان درباره آن‌ها معرفتی یقینی داشت؟</a:t>
            </a:r>
          </a:p>
          <a:p>
            <a:pPr algn="just" rtl="1"/>
            <a:r>
              <a:rPr lang="fa-IR" i="1" dirty="0" smtClean="0">
                <a:cs typeface="B Nazanin" pitchFamily="2" charset="-78"/>
              </a:rPr>
              <a:t>چیستی معرفت:</a:t>
            </a:r>
            <a:endParaRPr lang="fa-IR" dirty="0" smtClean="0">
              <a:cs typeface="B Nazanin" pitchFamily="2" charset="-78"/>
            </a:endParaRPr>
          </a:p>
          <a:p>
            <a:pPr algn="just" rtl="1"/>
            <a:r>
              <a:rPr lang="fa-IR" dirty="0" smtClean="0">
                <a:cs typeface="B Nazanin" pitchFamily="2" charset="-78"/>
              </a:rPr>
              <a:t>در چه شرایطی یک شخص به چیزی معرفت دارد؟</a:t>
            </a:r>
          </a:p>
          <a:p>
            <a:pPr algn="just" rtl="1"/>
            <a:r>
              <a:rPr lang="fa-IR" dirty="0" smtClean="0">
                <a:cs typeface="B Nazanin" pitchFamily="2" charset="-78"/>
              </a:rPr>
              <a:t>در چه شرایطی باور یک شخص به چیزی موجه است؟</a:t>
            </a:r>
          </a:p>
          <a:p>
            <a:pPr algn="just" rtl="1"/>
            <a:r>
              <a:rPr lang="fa-IR" dirty="0" smtClean="0">
                <a:cs typeface="B Nazanin" pitchFamily="2" charset="-78"/>
              </a:rPr>
              <a:t>اصطلاح </a:t>
            </a:r>
            <a:r>
              <a:rPr lang="fa-IR" i="1" dirty="0" smtClean="0">
                <a:cs typeface="B Nazanin" pitchFamily="2" charset="-78"/>
              </a:rPr>
              <a:t>Epistemology</a:t>
            </a:r>
            <a:r>
              <a:rPr lang="fa-IR" dirty="0" smtClean="0">
                <a:cs typeface="B Nazanin" pitchFamily="2" charset="-78"/>
              </a:rPr>
              <a:t> در زبان انگلیسی نخستین بار توسط جیمز فردریک فرایر فیلسوف اسکاتلندی مورد استفاده قرار گرفت</a:t>
            </a:r>
            <a:endParaRPr lang="fa-IR" dirty="0">
              <a:cs typeface="B Nazanin" pitchFamily="2" charset="-78"/>
            </a:endParaRPr>
          </a:p>
        </p:txBody>
      </p:sp>
    </p:spTree>
    <p:extLst>
      <p:ext uri="{BB962C8B-B14F-4D97-AF65-F5344CB8AC3E}">
        <p14:creationId xmlns="" xmlns:p14="http://schemas.microsoft.com/office/powerpoint/2010/main" val="797675966"/>
      </p:ext>
    </p:extLst>
  </p:cSld>
  <p:clrMapOvr>
    <a:masterClrMapping/>
  </p:clrMapOvr>
  <p:transition spd="slow">
    <p:pull dir="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0"/>
          <a:ext cx="9144000" cy="7660723"/>
        </p:xfrm>
        <a:graphic>
          <a:graphicData uri="http://schemas.openxmlformats.org/drawingml/2006/table">
            <a:tbl>
              <a:tblPr firstRow="1" bandRow="1">
                <a:tableStyleId>{5C22544A-7EE6-4342-B048-85BDC9FD1C3A}</a:tableStyleId>
              </a:tblPr>
              <a:tblGrid>
                <a:gridCol w="2667000"/>
                <a:gridCol w="2743200"/>
                <a:gridCol w="2743200"/>
                <a:gridCol w="990600"/>
              </a:tblGrid>
              <a:tr h="690204">
                <a:tc>
                  <a:txBody>
                    <a:bodyPr/>
                    <a:lstStyle/>
                    <a:p>
                      <a:pPr algn="ctr" rtl="1"/>
                      <a:r>
                        <a:rPr lang="fa-IR" sz="1800" dirty="0" smtClean="0">
                          <a:cs typeface="B Nazanin" pitchFamily="2" charset="-78"/>
                        </a:rPr>
                        <a:t>انتقادي </a:t>
                      </a:r>
                      <a:endParaRPr lang="en-US" sz="1800" dirty="0">
                        <a:cs typeface="B Nazanin" pitchFamily="2" charset="-78"/>
                      </a:endParaRPr>
                    </a:p>
                  </a:txBody>
                  <a:tcPr anchor="ctr"/>
                </a:tc>
                <a:tc>
                  <a:txBody>
                    <a:bodyPr/>
                    <a:lstStyle/>
                    <a:p>
                      <a:pPr algn="ctr" rtl="1"/>
                      <a:r>
                        <a:rPr lang="fa-IR" sz="1800" dirty="0" smtClean="0">
                          <a:cs typeface="B Nazanin" pitchFamily="2" charset="-78"/>
                        </a:rPr>
                        <a:t>تفسير گرايي</a:t>
                      </a:r>
                      <a:r>
                        <a:rPr lang="fa-IR" sz="1800" baseline="0" dirty="0" smtClean="0">
                          <a:cs typeface="B Nazanin" pitchFamily="2" charset="-78"/>
                        </a:rPr>
                        <a:t> </a:t>
                      </a:r>
                      <a:endParaRPr lang="en-US" sz="1800" dirty="0">
                        <a:cs typeface="B Nazanin" pitchFamily="2" charset="-78"/>
                      </a:endParaRPr>
                    </a:p>
                  </a:txBody>
                  <a:tcPr anchor="ctr"/>
                </a:tc>
                <a:tc>
                  <a:txBody>
                    <a:bodyPr/>
                    <a:lstStyle/>
                    <a:p>
                      <a:pPr algn="ctr" rtl="1"/>
                      <a:r>
                        <a:rPr lang="fa-IR" sz="1800" dirty="0" smtClean="0">
                          <a:cs typeface="B Nazanin" pitchFamily="2" charset="-78"/>
                        </a:rPr>
                        <a:t>اثبات گرايي</a:t>
                      </a:r>
                      <a:endParaRPr lang="en-US" sz="1800" dirty="0">
                        <a:cs typeface="B Nazanin" pitchFamily="2" charset="-78"/>
                      </a:endParaRPr>
                    </a:p>
                  </a:txBody>
                  <a:tcPr anchor="ctr"/>
                </a:tc>
                <a:tc rowSpan="9">
                  <a:txBody>
                    <a:bodyPr/>
                    <a:lstStyle/>
                    <a:p>
                      <a:pPr algn="ctr" rtl="1"/>
                      <a:r>
                        <a:rPr lang="fa-IR" sz="2800" dirty="0" smtClean="0">
                          <a:solidFill>
                            <a:schemeClr val="tx1"/>
                          </a:solidFill>
                          <a:cs typeface="B Nazanin" pitchFamily="2" charset="-78"/>
                        </a:rPr>
                        <a:t>معرفت شناسي</a:t>
                      </a:r>
                      <a:r>
                        <a:rPr lang="en-US" sz="2800" dirty="0" smtClean="0"/>
                        <a:t>Epistemology</a:t>
                      </a:r>
                      <a:r>
                        <a:rPr lang="fa-IR" sz="2800" dirty="0" smtClean="0">
                          <a:solidFill>
                            <a:schemeClr val="tx1"/>
                          </a:solidFill>
                          <a:cs typeface="B Nazanin" pitchFamily="2" charset="-78"/>
                        </a:rPr>
                        <a:t> </a:t>
                      </a:r>
                      <a:endParaRPr lang="fa-IR" sz="2800" baseline="0" dirty="0" smtClean="0">
                        <a:solidFill>
                          <a:schemeClr val="tx1"/>
                        </a:solidFill>
                        <a:cs typeface="B Nazanin" pitchFamily="2" charset="-78"/>
                      </a:endParaRPr>
                    </a:p>
                  </a:txBody>
                  <a:tcPr vert="vert270"/>
                </a:tc>
              </a:tr>
              <a:tr h="726401">
                <a:tc>
                  <a:txBody>
                    <a:bodyPr/>
                    <a:lstStyle/>
                    <a:p>
                      <a:pPr algn="just" rtl="1"/>
                      <a:r>
                        <a:rPr lang="fa-IR" sz="1300" dirty="0" smtClean="0">
                          <a:cs typeface="B Nazanin" pitchFamily="2" charset="-78"/>
                        </a:rPr>
                        <a:t>شواهد تجربي مناسب</a:t>
                      </a:r>
                      <a:r>
                        <a:rPr lang="fa-IR" sz="1300" baseline="0" dirty="0" smtClean="0">
                          <a:cs typeface="B Nazanin" pitchFamily="2" charset="-78"/>
                        </a:rPr>
                        <a:t> و مطلوب هستند ولي نه به خودي خود. معرفت علمي از طريق فهم روابط غير تجربي كه بنيان جهان اجتماعي قابل مشاهده را ساخته اند، امكان پذير است.</a:t>
                      </a:r>
                      <a:endParaRPr lang="en-US" sz="1300" dirty="0">
                        <a:cs typeface="B Nazanin" pitchFamily="2" charset="-78"/>
                      </a:endParaRPr>
                    </a:p>
                  </a:txBody>
                  <a:tcPr/>
                </a:tc>
                <a:tc>
                  <a:txBody>
                    <a:bodyPr/>
                    <a:lstStyle/>
                    <a:p>
                      <a:pPr algn="just" rtl="1"/>
                      <a:r>
                        <a:rPr lang="fa-IR" sz="1300" dirty="0" smtClean="0">
                          <a:cs typeface="B Nazanin" pitchFamily="2" charset="-78"/>
                        </a:rPr>
                        <a:t>معرفت و شناخت از دنياي اجتماعي بر</a:t>
                      </a:r>
                      <a:r>
                        <a:rPr lang="fa-IR" sz="1300" baseline="0" dirty="0" smtClean="0">
                          <a:cs typeface="B Nazanin" pitchFamily="2" charset="-78"/>
                        </a:rPr>
                        <a:t> اساس توانايي ما در تجربه جهان به نحوي است كه ديگران نيز آن را تجربه مي كنند. واقعيت در اين حالت از طريق تجربه و تفسير تجربه از جهان به وسيله مردم  خلق مي شود.</a:t>
                      </a:r>
                      <a:endParaRPr lang="en-US" sz="1300" dirty="0">
                        <a:cs typeface="B Nazanin" pitchFamily="2" charset="-78"/>
                      </a:endParaRPr>
                    </a:p>
                  </a:txBody>
                  <a:tcPr/>
                </a:tc>
                <a:tc>
                  <a:txBody>
                    <a:bodyPr/>
                    <a:lstStyle/>
                    <a:p>
                      <a:pPr algn="just" rtl="1"/>
                      <a:r>
                        <a:rPr lang="fa-IR" sz="1600" dirty="0" smtClean="0">
                          <a:cs typeface="B Nazanin" pitchFamily="2" charset="-78"/>
                        </a:rPr>
                        <a:t>معرفت</a:t>
                      </a:r>
                      <a:r>
                        <a:rPr lang="fa-IR" sz="1600" baseline="0" dirty="0" smtClean="0">
                          <a:cs typeface="B Nazanin" pitchFamily="2" charset="-78"/>
                        </a:rPr>
                        <a:t> و شناخت دنياي اجتماعي بر اساس اصول تجربي(كسب اطلاعات از طريق حواس پنجگانه ) امكان پذير است </a:t>
                      </a:r>
                      <a:endParaRPr lang="en-US" sz="1600" dirty="0">
                        <a:cs typeface="B Nazanin" pitchFamily="2" charset="-78"/>
                      </a:endParaRPr>
                    </a:p>
                  </a:txBody>
                  <a:tcPr/>
                </a:tc>
                <a:tc vMerge="1">
                  <a:txBody>
                    <a:bodyPr/>
                    <a:lstStyle/>
                    <a:p>
                      <a:endParaRPr lang="en-US" dirty="0"/>
                    </a:p>
                  </a:txBody>
                  <a:tcPr/>
                </a:tc>
              </a:tr>
              <a:tr h="736217">
                <a:tc>
                  <a:txBody>
                    <a:bodyPr/>
                    <a:lstStyle/>
                    <a:p>
                      <a:pPr algn="just" rtl="1"/>
                      <a:r>
                        <a:rPr lang="fa-IR" sz="1300" dirty="0" smtClean="0">
                          <a:cs typeface="B Nazanin" pitchFamily="2" charset="-78"/>
                        </a:rPr>
                        <a:t>وظيفه علم آشكار</a:t>
                      </a:r>
                      <a:r>
                        <a:rPr lang="fa-IR" sz="1300" baseline="0" dirty="0" smtClean="0">
                          <a:cs typeface="B Nazanin" pitchFamily="2" charset="-78"/>
                        </a:rPr>
                        <a:t> سازي مكانيزم هاي غير قابل مشاهده است كه رفتار مردم تحت آنها اداره مي شود .</a:t>
                      </a:r>
                      <a:endParaRPr lang="en-US" sz="1300" dirty="0">
                        <a:cs typeface="B Nazanin" pitchFamily="2" charset="-78"/>
                      </a:endParaRPr>
                    </a:p>
                  </a:txBody>
                  <a:tcPr/>
                </a:tc>
                <a:tc>
                  <a:txBody>
                    <a:bodyPr/>
                    <a:lstStyle/>
                    <a:p>
                      <a:pPr algn="just" rtl="1"/>
                      <a:r>
                        <a:rPr lang="fa-IR" sz="1300" dirty="0" smtClean="0">
                          <a:cs typeface="B Nazanin" pitchFamily="2" charset="-78"/>
                        </a:rPr>
                        <a:t>هدف علم تلاش در معرفي </a:t>
                      </a:r>
                      <a:r>
                        <a:rPr lang="fa-IR" sz="1300" baseline="0" dirty="0" smtClean="0">
                          <a:cs typeface="B Nazanin" pitchFamily="2" charset="-78"/>
                        </a:rPr>
                        <a:t> و نمايش روابط علي در جهان اجتماعي نيست علم به دنبال آن است كه چگونه و چرا مردم، دنيا را به طريق مختلف تفسير مي كنند </a:t>
                      </a:r>
                      <a:endParaRPr lang="en-US" sz="1300" dirty="0">
                        <a:cs typeface="B Nazanin" pitchFamily="2" charset="-78"/>
                      </a:endParaRPr>
                    </a:p>
                  </a:txBody>
                  <a:tcPr/>
                </a:tc>
                <a:tc>
                  <a:txBody>
                    <a:bodyPr/>
                    <a:lstStyle/>
                    <a:p>
                      <a:pPr algn="just" rtl="1"/>
                      <a:r>
                        <a:rPr lang="fa-IR" sz="1600" dirty="0" smtClean="0">
                          <a:cs typeface="B Nazanin" pitchFamily="2" charset="-78"/>
                        </a:rPr>
                        <a:t>وظيفه</a:t>
                      </a:r>
                      <a:r>
                        <a:rPr lang="fa-IR" sz="1600" baseline="0" dirty="0" smtClean="0">
                          <a:cs typeface="B Nazanin" pitchFamily="2" charset="-78"/>
                        </a:rPr>
                        <a:t> علم نمايش روبط علي است كه از طريق كمي سازي الگوها و نظم هاي موجود در  رفتار انسان امكان پذير باشد.</a:t>
                      </a:r>
                      <a:endParaRPr lang="en-US" sz="1600" dirty="0">
                        <a:cs typeface="B Nazanin" pitchFamily="2" charset="-78"/>
                      </a:endParaRPr>
                    </a:p>
                  </a:txBody>
                  <a:tcPr/>
                </a:tc>
                <a:tc vMerge="1">
                  <a:txBody>
                    <a:bodyPr/>
                    <a:lstStyle/>
                    <a:p>
                      <a:endParaRPr lang="en-US" dirty="0"/>
                    </a:p>
                  </a:txBody>
                  <a:tcPr/>
                </a:tc>
              </a:tr>
              <a:tr h="1165679">
                <a:tc>
                  <a:txBody>
                    <a:bodyPr/>
                    <a:lstStyle/>
                    <a:p>
                      <a:pPr algn="just" rtl="1"/>
                      <a:r>
                        <a:rPr lang="fa-IR" sz="1300" dirty="0" smtClean="0">
                          <a:cs typeface="B Nazanin" pitchFamily="2" charset="-78"/>
                        </a:rPr>
                        <a:t>هدف اصلي علوم اجتماعي</a:t>
                      </a:r>
                      <a:r>
                        <a:rPr lang="fa-IR" sz="1300" baseline="0" dirty="0" smtClean="0">
                          <a:cs typeface="B Nazanin" pitchFamily="2" charset="-78"/>
                        </a:rPr>
                        <a:t> انتقادي دستيابي به سطحي بالاتر از توصيف ساده از روابط علي است كه دنبال كشف چگونگي ايجاد يا رخداد اين روابط است. دنياي اجتماعي چنان چه ما رويت مي كنيم به وسيله فرايند هاي قابل تشخيص اداره مي شود كه ما نيازمند به فهم آنها از طريق دنياي قابل مشاهده هستيم. اين مساله براي هر دو جهان طبيعي و اجتماعي وجود دارد .</a:t>
                      </a:r>
                      <a:endParaRPr lang="en-US" sz="1300" dirty="0">
                        <a:cs typeface="B Nazanin" pitchFamily="2" charset="-78"/>
                      </a:endParaRPr>
                    </a:p>
                  </a:txBody>
                  <a:tcPr/>
                </a:tc>
                <a:tc>
                  <a:txBody>
                    <a:bodyPr/>
                    <a:lstStyle/>
                    <a:p>
                      <a:pPr algn="just" rtl="1"/>
                      <a:r>
                        <a:rPr lang="fa-IR" sz="1300" dirty="0" smtClean="0">
                          <a:cs typeface="B Nazanin" pitchFamily="2" charset="-78"/>
                        </a:rPr>
                        <a:t>هدف</a:t>
                      </a:r>
                      <a:r>
                        <a:rPr lang="fa-IR" sz="1300" baseline="0" dirty="0" smtClean="0">
                          <a:cs typeface="B Nazanin" pitchFamily="2" charset="-78"/>
                        </a:rPr>
                        <a:t> اصلي تفسير گرايي فهم طرقي است كه مردم به لحاظ  ذهني جهان اجتماعي را خلق و ان را تجربه مي كنند.</a:t>
                      </a:r>
                      <a:endParaRPr lang="en-US" sz="1300" dirty="0">
                        <a:cs typeface="B Nazanin" pitchFamily="2" charset="-78"/>
                      </a:endParaRPr>
                    </a:p>
                  </a:txBody>
                  <a:tcPr/>
                </a:tc>
                <a:tc>
                  <a:txBody>
                    <a:bodyPr/>
                    <a:lstStyle/>
                    <a:p>
                      <a:pPr algn="just" rtl="1"/>
                      <a:r>
                        <a:rPr lang="fa-IR" sz="1600" dirty="0" smtClean="0">
                          <a:cs typeface="B Nazanin" pitchFamily="2" charset="-78"/>
                        </a:rPr>
                        <a:t>هدف اصلي اثبات گرايي كشف روابط علي بين پديده هاي قابل مشاهد</a:t>
                      </a:r>
                      <a:r>
                        <a:rPr lang="fa-IR" sz="1600" baseline="0" dirty="0" smtClean="0">
                          <a:cs typeface="B Nazanin" pitchFamily="2" charset="-78"/>
                        </a:rPr>
                        <a:t> ه است.</a:t>
                      </a:r>
                      <a:endParaRPr lang="en-US" sz="1600" dirty="0">
                        <a:cs typeface="B Nazanin" pitchFamily="2" charset="-78"/>
                      </a:endParaRPr>
                    </a:p>
                  </a:txBody>
                  <a:tcPr/>
                </a:tc>
                <a:tc vMerge="1">
                  <a:txBody>
                    <a:bodyPr/>
                    <a:lstStyle/>
                    <a:p>
                      <a:endParaRPr lang="en-US" dirty="0"/>
                    </a:p>
                  </a:txBody>
                  <a:tcPr/>
                </a:tc>
              </a:tr>
              <a:tr h="460597">
                <a:tc>
                  <a:txBody>
                    <a:bodyPr/>
                    <a:lstStyle/>
                    <a:p>
                      <a:pPr algn="just" rtl="1"/>
                      <a:r>
                        <a:rPr lang="fa-IR" sz="1300" dirty="0" smtClean="0">
                          <a:cs typeface="B Nazanin" pitchFamily="2" charset="-78"/>
                        </a:rPr>
                        <a:t>اين پارادايم</a:t>
                      </a:r>
                      <a:r>
                        <a:rPr lang="fa-IR" sz="1300" baseline="0" dirty="0" smtClean="0">
                          <a:cs typeface="B Nazanin" pitchFamily="2" charset="-78"/>
                        </a:rPr>
                        <a:t> ب دانش عامه نگاه منفي دارد و آن را مبناي آگاهي كاذب مي داند ولي اعتقاد بر اين است كه براي دستيابي به لايه هاي زير واقعيت كه هدف اين پارادايم است توجه به دانش عامه و ملاحظه آن در موضع علمي دانشمند انتقادي، ضروري است.</a:t>
                      </a:r>
                      <a:endParaRPr lang="en-US" sz="1300" dirty="0">
                        <a:cs typeface="B Nazanin" pitchFamily="2" charset="-78"/>
                      </a:endParaRPr>
                    </a:p>
                  </a:txBody>
                  <a:tcPr/>
                </a:tc>
                <a:tc>
                  <a:txBody>
                    <a:bodyPr/>
                    <a:lstStyle/>
                    <a:p>
                      <a:pPr algn="just" rtl="1"/>
                      <a:r>
                        <a:rPr lang="fa-IR" sz="1300" dirty="0" smtClean="0">
                          <a:cs typeface="B Nazanin" pitchFamily="2" charset="-78"/>
                        </a:rPr>
                        <a:t>دانش عامه هدايت گر زندگي روزمره انسان ها است.</a:t>
                      </a:r>
                      <a:r>
                        <a:rPr lang="fa-IR" sz="1300" baseline="0" dirty="0" smtClean="0">
                          <a:cs typeface="B Nazanin" pitchFamily="2" charset="-78"/>
                        </a:rPr>
                        <a:t> انسان بر اساس دانش عامه خود به تبيين پديده ها مي پردازد. در دانش عامه معاني اي نهفته است كه بر اساس آن مردم وارد كنش اجتماعي مي شوند.</a:t>
                      </a:r>
                      <a:endParaRPr lang="en-US" sz="1300" dirty="0">
                        <a:cs typeface="B Nazanin" pitchFamily="2" charset="-78"/>
                      </a:endParaRPr>
                    </a:p>
                  </a:txBody>
                  <a:tcPr/>
                </a:tc>
                <a:tc>
                  <a:txBody>
                    <a:bodyPr/>
                    <a:lstStyle/>
                    <a:p>
                      <a:pPr algn="just" rtl="1"/>
                      <a:r>
                        <a:rPr lang="fa-IR" sz="1300" dirty="0" smtClean="0">
                          <a:cs typeface="B Nazanin" pitchFamily="2" charset="-78"/>
                        </a:rPr>
                        <a:t>دانش عامه يا عقل سليم </a:t>
                      </a:r>
                      <a:r>
                        <a:rPr lang="en-US" sz="1300" dirty="0" smtClean="0">
                          <a:cs typeface="B Nazanin" pitchFamily="2" charset="-78"/>
                        </a:rPr>
                        <a:t>common sense</a:t>
                      </a:r>
                      <a:r>
                        <a:rPr lang="fa-IR" sz="1300" baseline="0" dirty="0" smtClean="0">
                          <a:cs typeface="B Nazanin" pitchFamily="2" charset="-78"/>
                        </a:rPr>
                        <a:t> در اين پارادايم، دانش پستي است. و معرفت علمي معرفت برتر مواردي چون افسانه مذهب طالع بيني تجربه شخصي و سنت در زمره دانش عامه است.</a:t>
                      </a:r>
                      <a:endParaRPr lang="en-US" sz="1300" dirty="0">
                        <a:cs typeface="B Nazanin" pitchFamily="2" charset="-78"/>
                      </a:endParaRPr>
                    </a:p>
                  </a:txBody>
                  <a:tcPr/>
                </a:tc>
                <a:tc vMerge="1">
                  <a:txBody>
                    <a:bodyPr/>
                    <a:lstStyle/>
                    <a:p>
                      <a:endParaRPr lang="en-US" dirty="0"/>
                    </a:p>
                  </a:txBody>
                  <a:tcPr/>
                </a:tc>
              </a:tr>
              <a:tr h="381000">
                <a:tc>
                  <a:txBody>
                    <a:bodyPr/>
                    <a:lstStyle/>
                    <a:p>
                      <a:pPr algn="just" rtl="1"/>
                      <a:endParaRPr lang="en-US" sz="1300" dirty="0">
                        <a:cs typeface="B Nazanin" pitchFamily="2" charset="-78"/>
                      </a:endParaRPr>
                    </a:p>
                  </a:txBody>
                  <a:tcPr/>
                </a:tc>
                <a:tc>
                  <a:txBody>
                    <a:bodyPr/>
                    <a:lstStyle/>
                    <a:p>
                      <a:pPr algn="just" rtl="1"/>
                      <a:endParaRPr lang="en-US" sz="1300" dirty="0">
                        <a:cs typeface="B Nazanin" pitchFamily="2" charset="-78"/>
                      </a:endParaRPr>
                    </a:p>
                  </a:txBody>
                  <a:tcPr/>
                </a:tc>
                <a:tc>
                  <a:txBody>
                    <a:bodyPr/>
                    <a:lstStyle/>
                    <a:p>
                      <a:pPr algn="just" rtl="1"/>
                      <a:endParaRPr lang="en-US" sz="1300" dirty="0">
                        <a:cs typeface="B Nazanin" pitchFamily="2" charset="-78"/>
                      </a:endParaRPr>
                    </a:p>
                  </a:txBody>
                  <a:tcPr/>
                </a:tc>
                <a:tc vMerge="1">
                  <a:txBody>
                    <a:bodyPr/>
                    <a:lstStyle/>
                    <a:p>
                      <a:endParaRPr lang="en-US" dirty="0"/>
                    </a:p>
                  </a:txBody>
                  <a:tcPr/>
                </a:tc>
              </a:tr>
              <a:tr h="509254">
                <a:tc>
                  <a:txBody>
                    <a:bodyPr/>
                    <a:lstStyle/>
                    <a:p>
                      <a:pPr algn="just" rtl="1"/>
                      <a:endParaRPr lang="en-US" sz="1600" dirty="0">
                        <a:cs typeface="B Nazanin" pitchFamily="2" charset="-78"/>
                      </a:endParaRPr>
                    </a:p>
                  </a:txBody>
                  <a:tcPr/>
                </a:tc>
                <a:tc>
                  <a:txBody>
                    <a:bodyPr/>
                    <a:lstStyle/>
                    <a:p>
                      <a:pPr algn="just" rtl="1"/>
                      <a:endParaRPr lang="en-US" sz="1600" dirty="0">
                        <a:cs typeface="B Nazanin" pitchFamily="2" charset="-78"/>
                      </a:endParaRPr>
                    </a:p>
                  </a:txBody>
                  <a:tcPr/>
                </a:tc>
                <a:tc>
                  <a:txBody>
                    <a:bodyPr/>
                    <a:lstStyle/>
                    <a:p>
                      <a:pPr algn="just" rtl="1"/>
                      <a:endParaRPr lang="en-US" sz="1600" dirty="0">
                        <a:cs typeface="B Nazanin" pitchFamily="2" charset="-78"/>
                      </a:endParaRPr>
                    </a:p>
                  </a:txBody>
                  <a:tcPr/>
                </a:tc>
                <a:tc vMerge="1">
                  <a:txBody>
                    <a:bodyPr/>
                    <a:lstStyle/>
                    <a:p>
                      <a:endParaRPr lang="en-US" dirty="0"/>
                    </a:p>
                  </a:txBody>
                  <a:tcPr/>
                </a:tc>
              </a:tr>
              <a:tr h="467541">
                <a:tc>
                  <a:txBody>
                    <a:bodyPr/>
                    <a:lstStyle/>
                    <a:p>
                      <a:pPr algn="just" rtl="1"/>
                      <a:endParaRPr lang="en-US" sz="1600" dirty="0">
                        <a:cs typeface="B Nazanin" pitchFamily="2" charset="-78"/>
                      </a:endParaRPr>
                    </a:p>
                  </a:txBody>
                  <a:tcPr/>
                </a:tc>
                <a:tc>
                  <a:txBody>
                    <a:bodyPr/>
                    <a:lstStyle/>
                    <a:p>
                      <a:pPr algn="just" rtl="1"/>
                      <a:endParaRPr lang="en-US" sz="1600" dirty="0">
                        <a:cs typeface="B Nazanin" pitchFamily="2" charset="-78"/>
                      </a:endParaRPr>
                    </a:p>
                  </a:txBody>
                  <a:tcPr/>
                </a:tc>
                <a:tc>
                  <a:txBody>
                    <a:bodyPr/>
                    <a:lstStyle/>
                    <a:p>
                      <a:pPr algn="just" rtl="1"/>
                      <a:endParaRPr lang="en-US" sz="1600" dirty="0">
                        <a:cs typeface="B Nazanin" pitchFamily="2" charset="-78"/>
                      </a:endParaRPr>
                    </a:p>
                  </a:txBody>
                  <a:tcPr/>
                </a:tc>
                <a:tc vMerge="1">
                  <a:txBody>
                    <a:bodyPr/>
                    <a:lstStyle/>
                    <a:p>
                      <a:endParaRPr lang="en-US" dirty="0"/>
                    </a:p>
                  </a:txBody>
                  <a:tcPr/>
                </a:tc>
              </a:tr>
              <a:tr h="690204">
                <a:tc>
                  <a:txBody>
                    <a:bodyPr/>
                    <a:lstStyle/>
                    <a:p>
                      <a:pPr algn="just" rtl="1"/>
                      <a:endParaRPr lang="en-US" sz="1600" dirty="0">
                        <a:cs typeface="B Nazanin" pitchFamily="2" charset="-78"/>
                      </a:endParaRPr>
                    </a:p>
                  </a:txBody>
                  <a:tcPr/>
                </a:tc>
                <a:tc>
                  <a:txBody>
                    <a:bodyPr/>
                    <a:lstStyle/>
                    <a:p>
                      <a:pPr algn="just" rtl="1"/>
                      <a:endParaRPr lang="en-US" sz="1600" dirty="0">
                        <a:cs typeface="B Nazanin" pitchFamily="2" charset="-78"/>
                      </a:endParaRPr>
                    </a:p>
                  </a:txBody>
                  <a:tcPr/>
                </a:tc>
                <a:tc>
                  <a:txBody>
                    <a:bodyPr/>
                    <a:lstStyle/>
                    <a:p>
                      <a:pPr algn="just" rtl="1"/>
                      <a:endParaRPr lang="en-US" sz="1600" dirty="0">
                        <a:cs typeface="B Nazanin" pitchFamily="2" charset="-78"/>
                      </a:endParaRPr>
                    </a:p>
                  </a:txBody>
                  <a:tcPr/>
                </a:tc>
                <a:tc vMerge="1">
                  <a:txBody>
                    <a:bodyPr/>
                    <a:lstStyle/>
                    <a:p>
                      <a:endParaRPr lang="en-US" dirty="0"/>
                    </a:p>
                  </a:txBody>
                  <a:tcPr/>
                </a:tc>
              </a:tr>
            </a:tbl>
          </a:graphicData>
        </a:graphic>
      </p:graphicFrame>
    </p:spTree>
    <p:extLst>
      <p:ext uri="{BB962C8B-B14F-4D97-AF65-F5344CB8AC3E}">
        <p14:creationId xmlns="" xmlns:p14="http://schemas.microsoft.com/office/powerpoint/2010/main" val="800926156"/>
      </p:ext>
    </p:extLst>
  </p:cSld>
  <p:clrMapOvr>
    <a:masterClrMapping/>
  </p:clrMapOvr>
  <p:transition spd="slow">
    <p:pull dir="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0"/>
          <a:ext cx="9144000" cy="7559462"/>
        </p:xfrm>
        <a:graphic>
          <a:graphicData uri="http://schemas.openxmlformats.org/drawingml/2006/table">
            <a:tbl>
              <a:tblPr firstRow="1" bandRow="1">
                <a:tableStyleId>{5C22544A-7EE6-4342-B048-85BDC9FD1C3A}</a:tableStyleId>
              </a:tblPr>
              <a:tblGrid>
                <a:gridCol w="2667000"/>
                <a:gridCol w="2743200"/>
                <a:gridCol w="2743200"/>
                <a:gridCol w="990600"/>
              </a:tblGrid>
              <a:tr h="690204">
                <a:tc>
                  <a:txBody>
                    <a:bodyPr/>
                    <a:lstStyle/>
                    <a:p>
                      <a:pPr algn="ctr" rtl="1"/>
                      <a:r>
                        <a:rPr lang="fa-IR" sz="1800" dirty="0" smtClean="0">
                          <a:cs typeface="B Nazanin" pitchFamily="2" charset="-78"/>
                        </a:rPr>
                        <a:t>انتقادي </a:t>
                      </a:r>
                      <a:endParaRPr lang="en-US" sz="1800" dirty="0">
                        <a:cs typeface="B Nazanin" pitchFamily="2" charset="-78"/>
                      </a:endParaRPr>
                    </a:p>
                  </a:txBody>
                  <a:tcPr anchor="ctr"/>
                </a:tc>
                <a:tc>
                  <a:txBody>
                    <a:bodyPr/>
                    <a:lstStyle/>
                    <a:p>
                      <a:pPr algn="ctr" rtl="1"/>
                      <a:r>
                        <a:rPr lang="fa-IR" sz="1800" dirty="0" smtClean="0">
                          <a:cs typeface="B Nazanin" pitchFamily="2" charset="-78"/>
                        </a:rPr>
                        <a:t>تفسير گرايي</a:t>
                      </a:r>
                      <a:r>
                        <a:rPr lang="fa-IR" sz="1800" baseline="0" dirty="0" smtClean="0">
                          <a:cs typeface="B Nazanin" pitchFamily="2" charset="-78"/>
                        </a:rPr>
                        <a:t> </a:t>
                      </a:r>
                      <a:endParaRPr lang="en-US" sz="1800" dirty="0">
                        <a:cs typeface="B Nazanin" pitchFamily="2" charset="-78"/>
                      </a:endParaRPr>
                    </a:p>
                  </a:txBody>
                  <a:tcPr anchor="ctr"/>
                </a:tc>
                <a:tc>
                  <a:txBody>
                    <a:bodyPr/>
                    <a:lstStyle/>
                    <a:p>
                      <a:pPr algn="ctr" rtl="1"/>
                      <a:r>
                        <a:rPr lang="fa-IR" sz="1600" dirty="0" smtClean="0">
                          <a:cs typeface="B Nazanin" pitchFamily="2" charset="-78"/>
                        </a:rPr>
                        <a:t>اثبات گرايي</a:t>
                      </a:r>
                      <a:endParaRPr lang="en-US" sz="1600" dirty="0">
                        <a:cs typeface="B Nazanin" pitchFamily="2" charset="-78"/>
                      </a:endParaRPr>
                    </a:p>
                  </a:txBody>
                  <a:tcPr anchor="ctr"/>
                </a:tc>
                <a:tc rowSpan="9">
                  <a:txBody>
                    <a:bodyPr/>
                    <a:lstStyle/>
                    <a:p>
                      <a:pPr algn="ctr" rtl="1"/>
                      <a:r>
                        <a:rPr lang="fa-IR" sz="2800" dirty="0" smtClean="0">
                          <a:solidFill>
                            <a:schemeClr val="tx1"/>
                          </a:solidFill>
                          <a:cs typeface="B Nazanin" pitchFamily="2" charset="-78"/>
                        </a:rPr>
                        <a:t>روش شناسي </a:t>
                      </a:r>
                      <a:endParaRPr lang="fa-IR" sz="2800" baseline="0" dirty="0" smtClean="0">
                        <a:solidFill>
                          <a:schemeClr val="tx1"/>
                        </a:solidFill>
                        <a:cs typeface="B Nazanin" pitchFamily="2" charset="-78"/>
                      </a:endParaRPr>
                    </a:p>
                    <a:p>
                      <a:pPr algn="just" rtl="1"/>
                      <a:r>
                        <a:rPr lang="fa-IR" sz="1600" baseline="0" dirty="0" smtClean="0">
                          <a:cs typeface="B Nazanin" pitchFamily="2" charset="-78"/>
                        </a:rPr>
                        <a:t>؟</a:t>
                      </a:r>
                      <a:endParaRPr lang="en-US" sz="1600" dirty="0">
                        <a:cs typeface="B Nazanin" pitchFamily="2" charset="-78"/>
                      </a:endParaRPr>
                    </a:p>
                  </a:txBody>
                  <a:tcPr vert="vert270"/>
                </a:tc>
              </a:tr>
              <a:tr h="726401">
                <a:tc>
                  <a:txBody>
                    <a:bodyPr/>
                    <a:lstStyle/>
                    <a:p>
                      <a:pPr algn="just" rtl="1"/>
                      <a:r>
                        <a:rPr lang="fa-IR" sz="1300" dirty="0" smtClean="0">
                          <a:cs typeface="B Nazanin" pitchFamily="2" charset="-78"/>
                        </a:rPr>
                        <a:t>دنياي اجتماعي بايد در كليت آن درك و فهميده شود . مطالعه اجزا و قسمت</a:t>
                      </a:r>
                      <a:r>
                        <a:rPr lang="fa-IR" sz="1300" baseline="0" dirty="0" smtClean="0">
                          <a:cs typeface="B Nazanin" pitchFamily="2" charset="-78"/>
                        </a:rPr>
                        <a:t> هاي دنياي اجتماعي هر چند امكان پذير است لكن سودمند نيست. چون همه موارد دنياي اجتماعي به يكديگر مرتبط و متصل و تحت تاثير يكديگرند.</a:t>
                      </a:r>
                      <a:endParaRPr lang="en-US" sz="1300" dirty="0">
                        <a:cs typeface="B Nazanin" pitchFamily="2" charset="-78"/>
                      </a:endParaRPr>
                    </a:p>
                  </a:txBody>
                  <a:tcPr/>
                </a:tc>
                <a:tc>
                  <a:txBody>
                    <a:bodyPr/>
                    <a:lstStyle/>
                    <a:p>
                      <a:pPr algn="just" rtl="1"/>
                      <a:r>
                        <a:rPr lang="fa-IR" sz="1300" dirty="0" smtClean="0">
                          <a:cs typeface="B Nazanin" pitchFamily="2" charset="-78"/>
                        </a:rPr>
                        <a:t>مدل فرضيه اي قياسي قابل استفاده در دنياي اجتماعي نيست زيرا</a:t>
                      </a:r>
                      <a:r>
                        <a:rPr lang="fa-IR" sz="1300" baseline="0" dirty="0" smtClean="0">
                          <a:cs typeface="B Nazanin" pitchFamily="2" charset="-78"/>
                        </a:rPr>
                        <a:t> و</a:t>
                      </a:r>
                      <a:r>
                        <a:rPr lang="fa-IR" sz="1300" dirty="0" smtClean="0">
                          <a:cs typeface="B Nazanin" pitchFamily="2" charset="-78"/>
                        </a:rPr>
                        <a:t>اقعيت اجتماعي منتظر نمي ماند</a:t>
                      </a:r>
                      <a:r>
                        <a:rPr lang="fa-IR" sz="1300" baseline="0" dirty="0" smtClean="0">
                          <a:cs typeface="B Nazanin" pitchFamily="2" charset="-78"/>
                        </a:rPr>
                        <a:t> كه كشف شود بهترين شكل تبيين واقعيت محدود سازي آن به زمان و مكان خاص است. ازمون فرضيات نيز نيز بر اساس روش مشاهده مشاركتي قابل انجام است.</a:t>
                      </a:r>
                      <a:endParaRPr lang="en-US" sz="1300" dirty="0">
                        <a:cs typeface="B Nazanin" pitchFamily="2" charset="-78"/>
                      </a:endParaRPr>
                    </a:p>
                  </a:txBody>
                  <a:tcPr/>
                </a:tc>
                <a:tc>
                  <a:txBody>
                    <a:bodyPr/>
                    <a:lstStyle/>
                    <a:p>
                      <a:pPr algn="just" rtl="1"/>
                      <a:r>
                        <a:rPr lang="fa-IR" sz="1600" dirty="0" smtClean="0">
                          <a:cs typeface="B Nazanin" pitchFamily="2" charset="-78"/>
                        </a:rPr>
                        <a:t>مدل اساسي تحيق</a:t>
                      </a:r>
                      <a:r>
                        <a:rPr lang="fa-IR" sz="1600" baseline="0" dirty="0" smtClean="0">
                          <a:cs typeface="B Nazanin" pitchFamily="2" charset="-78"/>
                        </a:rPr>
                        <a:t> مدل فرضيه اي قياسي است بر اساس اين مدل معرفت علمي پايا از طريق توسعه فرضياتي كه با مشاهدات تجربي آزمون مي شوند حاصل مي شود.</a:t>
                      </a:r>
                      <a:endParaRPr lang="en-US" sz="1600" dirty="0">
                        <a:cs typeface="B Nazanin" pitchFamily="2" charset="-78"/>
                      </a:endParaRPr>
                    </a:p>
                  </a:txBody>
                  <a:tcPr/>
                </a:tc>
                <a:tc vMerge="1">
                  <a:txBody>
                    <a:bodyPr/>
                    <a:lstStyle/>
                    <a:p>
                      <a:endParaRPr lang="en-US" dirty="0"/>
                    </a:p>
                  </a:txBody>
                  <a:tcPr/>
                </a:tc>
              </a:tr>
              <a:tr h="736217">
                <a:tc>
                  <a:txBody>
                    <a:bodyPr/>
                    <a:lstStyle/>
                    <a:p>
                      <a:pPr algn="just" rtl="1"/>
                      <a:r>
                        <a:rPr lang="fa-IR" sz="1300" dirty="0" smtClean="0">
                          <a:cs typeface="B Nazanin" pitchFamily="2" charset="-78"/>
                        </a:rPr>
                        <a:t>اگر چه كيمي سازي رفتار تنسان امكان پذير است ولي لزوما مطلوب نيست هدف و مقصود اصلي</a:t>
                      </a:r>
                      <a:r>
                        <a:rPr lang="fa-IR" sz="1300" baseline="0" dirty="0" smtClean="0">
                          <a:cs typeface="B Nazanin" pitchFamily="2" charset="-78"/>
                        </a:rPr>
                        <a:t> بررسي مكانيزم هايي اجتماعي پنهان است در رابطه با ايجاد طبقه اجتماعي </a:t>
                      </a:r>
                      <a:endParaRPr lang="en-US" sz="1300" dirty="0">
                        <a:cs typeface="B Nazanin" pitchFamily="2" charset="-78"/>
                      </a:endParaRPr>
                    </a:p>
                  </a:txBody>
                  <a:tcPr/>
                </a:tc>
                <a:tc>
                  <a:txBody>
                    <a:bodyPr/>
                    <a:lstStyle/>
                    <a:p>
                      <a:pPr algn="just" rtl="1"/>
                      <a:r>
                        <a:rPr lang="fa-IR" sz="1300" dirty="0" smtClean="0">
                          <a:cs typeface="B Nazanin" pitchFamily="2" charset="-78"/>
                        </a:rPr>
                        <a:t>امكان اظهارات تجربي از دنياي اجتماعي وجود ندارد چون پديده</a:t>
                      </a:r>
                      <a:r>
                        <a:rPr lang="fa-IR" sz="1300" baseline="0" dirty="0" smtClean="0">
                          <a:cs typeface="B Nazanin" pitchFamily="2" charset="-78"/>
                        </a:rPr>
                        <a:t> هاي قابل شماهدده توليد ساده اي از معنا و تفسير انسان مي باشند.</a:t>
                      </a:r>
                      <a:endParaRPr lang="en-US" sz="1300" dirty="0">
                        <a:cs typeface="B Nazanin" pitchFamily="2" charset="-78"/>
                      </a:endParaRPr>
                    </a:p>
                  </a:txBody>
                  <a:tcPr/>
                </a:tc>
                <a:tc>
                  <a:txBody>
                    <a:bodyPr/>
                    <a:lstStyle/>
                    <a:p>
                      <a:pPr algn="just" rtl="1"/>
                      <a:r>
                        <a:rPr lang="fa-IR" sz="1300" dirty="0" smtClean="0">
                          <a:cs typeface="B Nazanin" pitchFamily="2" charset="-78"/>
                        </a:rPr>
                        <a:t>اندازه</a:t>
                      </a:r>
                      <a:r>
                        <a:rPr lang="fa-IR" sz="1300" baseline="0" dirty="0" smtClean="0">
                          <a:cs typeface="B Nazanin" pitchFamily="2" charset="-78"/>
                        </a:rPr>
                        <a:t> گيري و كمي سازي رفتار انسان به لحاظ عيني و اماري امكان پذير است البته اين حالت با شكستن و خرد كردن جهان به وقايع متعدد و مجزا از يكديگر امكان پذير است .</a:t>
                      </a:r>
                      <a:endParaRPr lang="en-US" sz="1300" dirty="0">
                        <a:cs typeface="B Nazanin" pitchFamily="2" charset="-78"/>
                      </a:endParaRPr>
                    </a:p>
                  </a:txBody>
                  <a:tcPr/>
                </a:tc>
                <a:tc vMerge="1">
                  <a:txBody>
                    <a:bodyPr/>
                    <a:lstStyle/>
                    <a:p>
                      <a:endParaRPr lang="en-US" dirty="0"/>
                    </a:p>
                  </a:txBody>
                  <a:tcPr/>
                </a:tc>
              </a:tr>
              <a:tr h="1165679">
                <a:tc>
                  <a:txBody>
                    <a:bodyPr/>
                    <a:lstStyle/>
                    <a:p>
                      <a:pPr algn="just" rtl="1"/>
                      <a:r>
                        <a:rPr lang="fa-IR" sz="1300" dirty="0" smtClean="0">
                          <a:cs typeface="B Nazanin" pitchFamily="2" charset="-78"/>
                        </a:rPr>
                        <a:t>بي طرفي و عينيت</a:t>
                      </a:r>
                      <a:r>
                        <a:rPr lang="fa-IR" sz="1300" baseline="0" dirty="0" smtClean="0">
                          <a:cs typeface="B Nazanin" pitchFamily="2" charset="-78"/>
                        </a:rPr>
                        <a:t> گرايي شخصي مهم است ولي خالي از ارزش بودن نه امكان پذير است نه مطلوب اين غير ممكن است كه انسان بدون تاثير از ارزش ها بتواند عمل نمايد.</a:t>
                      </a:r>
                      <a:endParaRPr lang="en-US" sz="1300" dirty="0">
                        <a:cs typeface="B Nazanin" pitchFamily="2" charset="-78"/>
                      </a:endParaRPr>
                    </a:p>
                  </a:txBody>
                  <a:tcPr/>
                </a:tc>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fa-IR" sz="1300" dirty="0" smtClean="0">
                          <a:cs typeface="B Nazanin" pitchFamily="2" charset="-78"/>
                        </a:rPr>
                        <a:t>بي طرفي و عينيت</a:t>
                      </a:r>
                      <a:r>
                        <a:rPr lang="fa-IR" sz="1300" baseline="0" dirty="0" smtClean="0">
                          <a:cs typeface="B Nazanin" pitchFamily="2" charset="-78"/>
                        </a:rPr>
                        <a:t> گرايي شخصي در فرايند تحقيق ضرورت دارد ولي در جهت فهم و درك تفاسير ذهني افرادي كه از سوي محقق مطالعه مي شوئد . مطالعه ازاد از ارزش غير ممكن است.</a:t>
                      </a:r>
                      <a:endParaRPr lang="en-US" sz="1300" dirty="0" smtClean="0">
                        <a:cs typeface="B Nazanin" pitchFamily="2" charset="-78"/>
                      </a:endParaRPr>
                    </a:p>
                    <a:p>
                      <a:pPr algn="just" rtl="1"/>
                      <a:endParaRPr lang="en-US" sz="1300" dirty="0">
                        <a:cs typeface="B Nazanin" pitchFamily="2" charset="-78"/>
                      </a:endParaRPr>
                    </a:p>
                  </a:txBody>
                  <a:tcPr/>
                </a:tc>
                <a:tc>
                  <a:txBody>
                    <a:bodyPr/>
                    <a:lstStyle/>
                    <a:p>
                      <a:pPr algn="just" rtl="1"/>
                      <a:r>
                        <a:rPr lang="fa-IR" sz="1300" dirty="0" smtClean="0">
                          <a:cs typeface="B Nazanin" pitchFamily="2" charset="-78"/>
                        </a:rPr>
                        <a:t>بي طرفي و عينيت</a:t>
                      </a:r>
                      <a:r>
                        <a:rPr lang="fa-IR" sz="1300" baseline="0" dirty="0" smtClean="0">
                          <a:cs typeface="B Nazanin" pitchFamily="2" charset="-78"/>
                        </a:rPr>
                        <a:t> گرايي شخصي در فرايند تحقيق ضرورت دارد. خالي از ارزش بودن مهمترين ملاحظه مطلوب در طول حقيقات علمي است .</a:t>
                      </a:r>
                      <a:endParaRPr lang="en-US" sz="1300" dirty="0">
                        <a:cs typeface="B Nazanin" pitchFamily="2" charset="-78"/>
                      </a:endParaRPr>
                    </a:p>
                  </a:txBody>
                  <a:tcPr/>
                </a:tc>
                <a:tc vMerge="1">
                  <a:txBody>
                    <a:bodyPr/>
                    <a:lstStyle/>
                    <a:p>
                      <a:endParaRPr lang="en-US" dirty="0"/>
                    </a:p>
                  </a:txBody>
                  <a:tcPr/>
                </a:tc>
              </a:tr>
              <a:tr h="936250">
                <a:tc>
                  <a:txBody>
                    <a:bodyPr/>
                    <a:lstStyle/>
                    <a:p>
                      <a:pPr algn="just" rtl="1"/>
                      <a:endParaRPr lang="en-US" sz="1300" dirty="0">
                        <a:cs typeface="B Nazanin" pitchFamily="2" charset="-78"/>
                      </a:endParaRPr>
                    </a:p>
                  </a:txBody>
                  <a:tcPr/>
                </a:tc>
                <a:tc>
                  <a:txBody>
                    <a:bodyPr/>
                    <a:lstStyle/>
                    <a:p>
                      <a:pPr algn="just" rtl="1"/>
                      <a:endParaRPr lang="en-US" sz="1300" dirty="0">
                        <a:cs typeface="B Nazanin" pitchFamily="2" charset="-78"/>
                      </a:endParaRPr>
                    </a:p>
                  </a:txBody>
                  <a:tcPr/>
                </a:tc>
                <a:tc>
                  <a:txBody>
                    <a:bodyPr/>
                    <a:lstStyle/>
                    <a:p>
                      <a:pPr algn="just" rtl="1"/>
                      <a:endParaRPr lang="en-US" sz="1300" dirty="0">
                        <a:cs typeface="B Nazanin" pitchFamily="2" charset="-78"/>
                      </a:endParaRPr>
                    </a:p>
                  </a:txBody>
                  <a:tcPr/>
                </a:tc>
                <a:tc vMerge="1">
                  <a:txBody>
                    <a:bodyPr/>
                    <a:lstStyle/>
                    <a:p>
                      <a:endParaRPr lang="en-US" dirty="0"/>
                    </a:p>
                  </a:txBody>
                  <a:tcPr/>
                </a:tc>
              </a:tr>
              <a:tr h="936250">
                <a:tc>
                  <a:txBody>
                    <a:bodyPr/>
                    <a:lstStyle/>
                    <a:p>
                      <a:pPr algn="just" rtl="1"/>
                      <a:endParaRPr lang="en-US" sz="1300" dirty="0">
                        <a:cs typeface="B Nazanin" pitchFamily="2" charset="-78"/>
                      </a:endParaRPr>
                    </a:p>
                  </a:txBody>
                  <a:tcPr/>
                </a:tc>
                <a:tc>
                  <a:txBody>
                    <a:bodyPr/>
                    <a:lstStyle/>
                    <a:p>
                      <a:pPr algn="just" rtl="1"/>
                      <a:endParaRPr lang="en-US" sz="1300" dirty="0">
                        <a:cs typeface="B Nazanin" pitchFamily="2" charset="-78"/>
                      </a:endParaRPr>
                    </a:p>
                  </a:txBody>
                  <a:tcPr/>
                </a:tc>
                <a:tc>
                  <a:txBody>
                    <a:bodyPr/>
                    <a:lstStyle/>
                    <a:p>
                      <a:pPr algn="just" rtl="1"/>
                      <a:endParaRPr lang="en-US" sz="1300" dirty="0">
                        <a:cs typeface="B Nazanin" pitchFamily="2" charset="-78"/>
                      </a:endParaRPr>
                    </a:p>
                  </a:txBody>
                  <a:tcPr/>
                </a:tc>
                <a:tc vMerge="1">
                  <a:txBody>
                    <a:bodyPr/>
                    <a:lstStyle/>
                    <a:p>
                      <a:endParaRPr lang="en-US" dirty="0"/>
                    </a:p>
                  </a:txBody>
                  <a:tcPr/>
                </a:tc>
              </a:tr>
              <a:tr h="509254">
                <a:tc>
                  <a:txBody>
                    <a:bodyPr/>
                    <a:lstStyle/>
                    <a:p>
                      <a:pPr algn="just" rtl="1"/>
                      <a:endParaRPr lang="en-US" sz="1600" dirty="0">
                        <a:cs typeface="B Nazanin" pitchFamily="2" charset="-78"/>
                      </a:endParaRPr>
                    </a:p>
                  </a:txBody>
                  <a:tcPr/>
                </a:tc>
                <a:tc>
                  <a:txBody>
                    <a:bodyPr/>
                    <a:lstStyle/>
                    <a:p>
                      <a:pPr algn="just" rtl="1"/>
                      <a:endParaRPr lang="en-US" sz="1600" dirty="0">
                        <a:cs typeface="B Nazanin" pitchFamily="2" charset="-78"/>
                      </a:endParaRPr>
                    </a:p>
                  </a:txBody>
                  <a:tcPr/>
                </a:tc>
                <a:tc>
                  <a:txBody>
                    <a:bodyPr/>
                    <a:lstStyle/>
                    <a:p>
                      <a:pPr algn="just" rtl="1"/>
                      <a:endParaRPr lang="en-US" sz="1600" dirty="0">
                        <a:cs typeface="B Nazanin" pitchFamily="2" charset="-78"/>
                      </a:endParaRPr>
                    </a:p>
                  </a:txBody>
                  <a:tcPr/>
                </a:tc>
                <a:tc vMerge="1">
                  <a:txBody>
                    <a:bodyPr/>
                    <a:lstStyle/>
                    <a:p>
                      <a:endParaRPr lang="en-US" dirty="0"/>
                    </a:p>
                  </a:txBody>
                  <a:tcPr/>
                </a:tc>
              </a:tr>
              <a:tr h="467541">
                <a:tc>
                  <a:txBody>
                    <a:bodyPr/>
                    <a:lstStyle/>
                    <a:p>
                      <a:pPr algn="just" rtl="1"/>
                      <a:endParaRPr lang="en-US" sz="1600" dirty="0">
                        <a:cs typeface="B Nazanin" pitchFamily="2" charset="-78"/>
                      </a:endParaRPr>
                    </a:p>
                  </a:txBody>
                  <a:tcPr/>
                </a:tc>
                <a:tc>
                  <a:txBody>
                    <a:bodyPr/>
                    <a:lstStyle/>
                    <a:p>
                      <a:pPr algn="just" rtl="1"/>
                      <a:endParaRPr lang="en-US" sz="1600" dirty="0">
                        <a:cs typeface="B Nazanin" pitchFamily="2" charset="-78"/>
                      </a:endParaRPr>
                    </a:p>
                  </a:txBody>
                  <a:tcPr/>
                </a:tc>
                <a:tc>
                  <a:txBody>
                    <a:bodyPr/>
                    <a:lstStyle/>
                    <a:p>
                      <a:pPr algn="just" rtl="1"/>
                      <a:endParaRPr lang="en-US" sz="1600" dirty="0">
                        <a:cs typeface="B Nazanin" pitchFamily="2" charset="-78"/>
                      </a:endParaRPr>
                    </a:p>
                  </a:txBody>
                  <a:tcPr/>
                </a:tc>
                <a:tc vMerge="1">
                  <a:txBody>
                    <a:bodyPr/>
                    <a:lstStyle/>
                    <a:p>
                      <a:endParaRPr lang="en-US" dirty="0"/>
                    </a:p>
                  </a:txBody>
                  <a:tcPr/>
                </a:tc>
              </a:tr>
              <a:tr h="690204">
                <a:tc>
                  <a:txBody>
                    <a:bodyPr/>
                    <a:lstStyle/>
                    <a:p>
                      <a:pPr algn="just" rtl="1"/>
                      <a:endParaRPr lang="en-US" sz="1600" dirty="0">
                        <a:cs typeface="B Nazanin" pitchFamily="2" charset="-78"/>
                      </a:endParaRPr>
                    </a:p>
                  </a:txBody>
                  <a:tcPr/>
                </a:tc>
                <a:tc>
                  <a:txBody>
                    <a:bodyPr/>
                    <a:lstStyle/>
                    <a:p>
                      <a:pPr algn="just" rtl="1"/>
                      <a:endParaRPr lang="en-US" sz="1600" dirty="0">
                        <a:cs typeface="B Nazanin" pitchFamily="2" charset="-78"/>
                      </a:endParaRPr>
                    </a:p>
                  </a:txBody>
                  <a:tcPr/>
                </a:tc>
                <a:tc>
                  <a:txBody>
                    <a:bodyPr/>
                    <a:lstStyle/>
                    <a:p>
                      <a:pPr algn="just" rtl="1"/>
                      <a:endParaRPr lang="en-US" sz="1600" dirty="0">
                        <a:cs typeface="B Nazanin" pitchFamily="2" charset="-78"/>
                      </a:endParaRPr>
                    </a:p>
                  </a:txBody>
                  <a:tcPr/>
                </a:tc>
                <a:tc vMerge="1">
                  <a:txBody>
                    <a:bodyPr/>
                    <a:lstStyle/>
                    <a:p>
                      <a:endParaRPr lang="en-US" dirty="0"/>
                    </a:p>
                  </a:txBody>
                  <a:tcPr/>
                </a:tc>
              </a:tr>
            </a:tbl>
          </a:graphicData>
        </a:graphic>
      </p:graphicFrame>
    </p:spTree>
    <p:extLst>
      <p:ext uri="{BB962C8B-B14F-4D97-AF65-F5344CB8AC3E}">
        <p14:creationId xmlns="" xmlns:p14="http://schemas.microsoft.com/office/powerpoint/2010/main" val="3053076162"/>
      </p:ext>
    </p:extLst>
  </p:cSld>
  <p:clrMapOvr>
    <a:masterClrMapping/>
  </p:clrMapOvr>
  <p:transition spd="slow">
    <p:pull dir="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0"/>
          <a:ext cx="9144000" cy="3606820"/>
        </p:xfrm>
        <a:graphic>
          <a:graphicData uri="http://schemas.openxmlformats.org/drawingml/2006/table">
            <a:tbl>
              <a:tblPr firstRow="1" bandRow="1">
                <a:tableStyleId>{5C22544A-7EE6-4342-B048-85BDC9FD1C3A}</a:tableStyleId>
              </a:tblPr>
              <a:tblGrid>
                <a:gridCol w="2667000"/>
                <a:gridCol w="2743200"/>
                <a:gridCol w="2743200"/>
                <a:gridCol w="990600"/>
              </a:tblGrid>
              <a:tr h="690204">
                <a:tc>
                  <a:txBody>
                    <a:bodyPr/>
                    <a:lstStyle/>
                    <a:p>
                      <a:pPr algn="ctr" rtl="1"/>
                      <a:r>
                        <a:rPr lang="fa-IR" sz="1800" dirty="0" smtClean="0">
                          <a:solidFill>
                            <a:schemeClr val="tx1"/>
                          </a:solidFill>
                          <a:cs typeface="B Nazanin" pitchFamily="2" charset="-78"/>
                        </a:rPr>
                        <a:t>انتقادي </a:t>
                      </a:r>
                      <a:endParaRPr lang="en-US" sz="1800" dirty="0">
                        <a:solidFill>
                          <a:schemeClr val="tx1"/>
                        </a:solidFill>
                        <a:cs typeface="B Nazanin" pitchFamily="2" charset="-78"/>
                      </a:endParaRPr>
                    </a:p>
                  </a:txBody>
                  <a:tcPr anchor="ctr"/>
                </a:tc>
                <a:tc>
                  <a:txBody>
                    <a:bodyPr/>
                    <a:lstStyle/>
                    <a:p>
                      <a:pPr algn="ctr" rtl="1"/>
                      <a:r>
                        <a:rPr lang="fa-IR" sz="1800" dirty="0" smtClean="0">
                          <a:solidFill>
                            <a:schemeClr val="tx1"/>
                          </a:solidFill>
                          <a:cs typeface="B Nazanin" pitchFamily="2" charset="-78"/>
                        </a:rPr>
                        <a:t>تفسير گرايي</a:t>
                      </a:r>
                      <a:r>
                        <a:rPr lang="fa-IR" sz="1800" baseline="0" dirty="0" smtClean="0">
                          <a:solidFill>
                            <a:schemeClr val="tx1"/>
                          </a:solidFill>
                          <a:cs typeface="B Nazanin" pitchFamily="2" charset="-78"/>
                        </a:rPr>
                        <a:t> </a:t>
                      </a:r>
                      <a:endParaRPr lang="en-US" sz="1800" dirty="0">
                        <a:solidFill>
                          <a:schemeClr val="tx1"/>
                        </a:solidFill>
                        <a:cs typeface="B Nazanin" pitchFamily="2" charset="-78"/>
                      </a:endParaRPr>
                    </a:p>
                  </a:txBody>
                  <a:tcPr anchor="ctr"/>
                </a:tc>
                <a:tc>
                  <a:txBody>
                    <a:bodyPr/>
                    <a:lstStyle/>
                    <a:p>
                      <a:pPr algn="ctr" rtl="1"/>
                      <a:r>
                        <a:rPr lang="fa-IR" sz="1800" dirty="0" smtClean="0">
                          <a:solidFill>
                            <a:schemeClr val="tx1"/>
                          </a:solidFill>
                          <a:cs typeface="B Nazanin" pitchFamily="2" charset="-78"/>
                        </a:rPr>
                        <a:t>اثبات گرايي</a:t>
                      </a:r>
                      <a:endParaRPr lang="en-US" sz="1800" dirty="0">
                        <a:solidFill>
                          <a:schemeClr val="tx1"/>
                        </a:solidFill>
                        <a:cs typeface="B Nazanin" pitchFamily="2" charset="-78"/>
                      </a:endParaRPr>
                    </a:p>
                  </a:txBody>
                  <a:tcPr anchor="ctr"/>
                </a:tc>
                <a:tc rowSpan="4">
                  <a:txBody>
                    <a:bodyPr/>
                    <a:lstStyle/>
                    <a:p>
                      <a:pPr algn="ctr" rtl="1"/>
                      <a:r>
                        <a:rPr lang="fa-IR" sz="2800" dirty="0" smtClean="0">
                          <a:solidFill>
                            <a:schemeClr val="tx1"/>
                          </a:solidFill>
                          <a:cs typeface="B Nazanin" pitchFamily="2" charset="-78"/>
                        </a:rPr>
                        <a:t>روش</a:t>
                      </a:r>
                    </a:p>
                    <a:p>
                      <a:pPr algn="ctr" rtl="1"/>
                      <a:r>
                        <a:rPr lang="fa-IR" sz="1600" baseline="0" dirty="0" smtClean="0">
                          <a:solidFill>
                            <a:schemeClr val="tx1"/>
                          </a:solidFill>
                          <a:cs typeface="B Nazanin" pitchFamily="2" charset="-78"/>
                        </a:rPr>
                        <a:t>چگونه مي توانيم </a:t>
                      </a:r>
                      <a:r>
                        <a:rPr kumimoji="0" lang="fa-IR" sz="1600" b="1" kern="1200" baseline="0" dirty="0" smtClean="0">
                          <a:solidFill>
                            <a:schemeClr val="tx1"/>
                          </a:solidFill>
                          <a:latin typeface="+mn-lt"/>
                          <a:ea typeface="+mn-ea"/>
                          <a:cs typeface="B Nazanin" pitchFamily="2" charset="-78"/>
                        </a:rPr>
                        <a:t>اطلاعات معتبر و پايا </a:t>
                      </a:r>
                      <a:r>
                        <a:rPr lang="fa-IR" sz="1600" baseline="0" dirty="0" smtClean="0">
                          <a:solidFill>
                            <a:schemeClr val="tx1"/>
                          </a:solidFill>
                          <a:cs typeface="B Nazanin" pitchFamily="2" charset="-78"/>
                        </a:rPr>
                        <a:t>فراهم اوريم </a:t>
                      </a:r>
                    </a:p>
                  </a:txBody>
                  <a:tcPr vert="vert270"/>
                </a:tc>
              </a:tr>
              <a:tr h="726401">
                <a:tc>
                  <a:txBody>
                    <a:bodyPr/>
                    <a:lstStyle/>
                    <a:p>
                      <a:pPr algn="just" rtl="1"/>
                      <a:r>
                        <a:rPr lang="fa-IR" sz="1300" dirty="0" smtClean="0">
                          <a:solidFill>
                            <a:schemeClr val="tx1"/>
                          </a:solidFill>
                          <a:cs typeface="B Nazanin" pitchFamily="2" charset="-78"/>
                        </a:rPr>
                        <a:t>تاكيد بر توسعه معرفت نظري درباره چگونگي</a:t>
                      </a:r>
                      <a:r>
                        <a:rPr lang="fa-IR" sz="1300" baseline="0" dirty="0" smtClean="0">
                          <a:solidFill>
                            <a:schemeClr val="tx1"/>
                          </a:solidFill>
                          <a:cs typeface="B Nazanin" pitchFamily="2" charset="-78"/>
                        </a:rPr>
                        <a:t> ساخت و سازهاي اجتماعي است. اطلاعات تجربي ممكن است در اين راستا كمك كند ولي به تنهايي كافي نيست. چون اين اطلاعات صرفا شواهدي از ساخت پنهان را نشان مي دهد.</a:t>
                      </a:r>
                      <a:endParaRPr lang="en-US" sz="1300" dirty="0">
                        <a:solidFill>
                          <a:schemeClr val="tx1"/>
                        </a:solidFill>
                        <a:cs typeface="B Nazanin" pitchFamily="2" charset="-78"/>
                      </a:endParaRPr>
                    </a:p>
                  </a:txBody>
                  <a:tcPr/>
                </a:tc>
                <a:tc>
                  <a:txBody>
                    <a:bodyPr/>
                    <a:lstStyle/>
                    <a:p>
                      <a:pPr algn="just" rtl="1"/>
                      <a:r>
                        <a:rPr lang="fa-IR" sz="1300" dirty="0" smtClean="0">
                          <a:solidFill>
                            <a:schemeClr val="tx1"/>
                          </a:solidFill>
                          <a:cs typeface="B Nazanin" pitchFamily="2" charset="-78"/>
                        </a:rPr>
                        <a:t>تاكيد بر جمع آوري اطلاعات غير تجربي است. هر روشي كه استفاده</a:t>
                      </a:r>
                      <a:r>
                        <a:rPr lang="fa-IR" sz="1300" baseline="0" dirty="0" smtClean="0">
                          <a:solidFill>
                            <a:schemeClr val="tx1"/>
                          </a:solidFill>
                          <a:cs typeface="B Nazanin" pitchFamily="2" charset="-78"/>
                        </a:rPr>
                        <a:t> مي شود بايد سعي در فهم پديده هاي اجتماعي از نقطه نظر كنش گران اجتماعي داشته باشد. تلاش در جهت كسب تجربيات معاني و تفاسير است.</a:t>
                      </a:r>
                      <a:endParaRPr lang="en-US" sz="1300" dirty="0">
                        <a:solidFill>
                          <a:schemeClr val="tx1"/>
                        </a:solidFill>
                        <a:cs typeface="B Nazanin" pitchFamily="2" charset="-78"/>
                      </a:endParaRPr>
                    </a:p>
                  </a:txBody>
                  <a:tcPr/>
                </a:tc>
                <a:tc>
                  <a:txBody>
                    <a:bodyPr/>
                    <a:lstStyle/>
                    <a:p>
                      <a:pPr algn="just" rtl="1"/>
                      <a:r>
                        <a:rPr lang="fa-IR" sz="1300" dirty="0" smtClean="0">
                          <a:solidFill>
                            <a:schemeClr val="tx1"/>
                          </a:solidFill>
                          <a:cs typeface="B Nazanin" pitchFamily="2" charset="-78"/>
                        </a:rPr>
                        <a:t>جمع آوري اطلاعات تجربي اساسا عيني است. هر روشي معتبر تشخيص داده شود، مي تواند</a:t>
                      </a:r>
                      <a:r>
                        <a:rPr lang="fa-IR" sz="1300" baseline="0" dirty="0" smtClean="0">
                          <a:solidFill>
                            <a:schemeClr val="tx1"/>
                          </a:solidFill>
                          <a:cs typeface="B Nazanin" pitchFamily="2" charset="-78"/>
                        </a:rPr>
                        <a:t> مورد استفاده قرار گيرد.</a:t>
                      </a:r>
                      <a:endParaRPr lang="en-US" sz="1300" dirty="0">
                        <a:solidFill>
                          <a:schemeClr val="tx1"/>
                        </a:solidFill>
                        <a:cs typeface="B Nazanin" pitchFamily="2" charset="-78"/>
                      </a:endParaRPr>
                    </a:p>
                  </a:txBody>
                  <a:tcPr/>
                </a:tc>
                <a:tc vMerge="1">
                  <a:txBody>
                    <a:bodyPr/>
                    <a:lstStyle/>
                    <a:p>
                      <a:endParaRPr lang="en-US" dirty="0"/>
                    </a:p>
                  </a:txBody>
                  <a:tcPr/>
                </a:tc>
              </a:tr>
              <a:tr h="736217">
                <a:tc>
                  <a:txBody>
                    <a:bodyPr/>
                    <a:lstStyle/>
                    <a:p>
                      <a:pPr algn="just" rtl="1"/>
                      <a:r>
                        <a:rPr lang="fa-IR" sz="1300" dirty="0" smtClean="0">
                          <a:solidFill>
                            <a:schemeClr val="tx1"/>
                          </a:solidFill>
                          <a:cs typeface="B Nazanin" pitchFamily="2" charset="-78"/>
                        </a:rPr>
                        <a:t>روش هاي اصلي شامل: </a:t>
                      </a:r>
                    </a:p>
                    <a:p>
                      <a:pPr algn="just" rtl="1"/>
                      <a:r>
                        <a:rPr lang="fa-IR" sz="1300" dirty="0" smtClean="0">
                          <a:solidFill>
                            <a:schemeClr val="tx1"/>
                          </a:solidFill>
                          <a:cs typeface="B Nazanin" pitchFamily="2" charset="-78"/>
                        </a:rPr>
                        <a:t>مشاهده از هر نوعي </a:t>
                      </a:r>
                    </a:p>
                    <a:p>
                      <a:pPr algn="just" rtl="1"/>
                      <a:r>
                        <a:rPr lang="fa-IR" sz="1300" dirty="0" smtClean="0">
                          <a:solidFill>
                            <a:schemeClr val="tx1"/>
                          </a:solidFill>
                          <a:cs typeface="B Nazanin" pitchFamily="2" charset="-78"/>
                        </a:rPr>
                        <a:t>مصاحبه</a:t>
                      </a:r>
                      <a:r>
                        <a:rPr lang="fa-IR" sz="1300" baseline="0" dirty="0" smtClean="0">
                          <a:solidFill>
                            <a:schemeClr val="tx1"/>
                          </a:solidFill>
                          <a:cs typeface="B Nazanin" pitchFamily="2" charset="-78"/>
                        </a:rPr>
                        <a:t> هاي متمركز شده (عميق )</a:t>
                      </a:r>
                      <a:endParaRPr lang="en-US" sz="1300" dirty="0">
                        <a:solidFill>
                          <a:schemeClr val="tx1"/>
                        </a:solidFill>
                        <a:cs typeface="B Nazanin" pitchFamily="2" charset="-78"/>
                      </a:endParaRPr>
                    </a:p>
                  </a:txBody>
                  <a:tcPr/>
                </a:tc>
                <a:tc>
                  <a:txBody>
                    <a:bodyPr/>
                    <a:lstStyle/>
                    <a:p>
                      <a:pPr algn="just" rtl="1"/>
                      <a:r>
                        <a:rPr lang="fa-IR" sz="1300" dirty="0" smtClean="0">
                          <a:solidFill>
                            <a:schemeClr val="tx1"/>
                          </a:solidFill>
                          <a:cs typeface="B Nazanin" pitchFamily="2" charset="-78"/>
                        </a:rPr>
                        <a:t>روش هاي اصلي شامل:</a:t>
                      </a:r>
                      <a:r>
                        <a:rPr lang="fa-IR" sz="1300" baseline="0" dirty="0" smtClean="0">
                          <a:solidFill>
                            <a:schemeClr val="tx1"/>
                          </a:solidFill>
                          <a:cs typeface="B Nazanin" pitchFamily="2" charset="-78"/>
                        </a:rPr>
                        <a:t> مصاحبه هاي غير ساختار مند     مشاهده مشاركتي  </a:t>
                      </a:r>
                    </a:p>
                    <a:p>
                      <a:pPr algn="just" rtl="1"/>
                      <a:endParaRPr lang="en-US" sz="1300" dirty="0">
                        <a:solidFill>
                          <a:schemeClr val="tx1"/>
                        </a:solidFill>
                        <a:cs typeface="B Nazanin" pitchFamily="2" charset="-78"/>
                      </a:endParaRPr>
                    </a:p>
                  </a:txBody>
                  <a:tcPr/>
                </a:tc>
                <a:tc>
                  <a:txBody>
                    <a:bodyPr/>
                    <a:lstStyle/>
                    <a:p>
                      <a:pPr algn="just" rtl="1"/>
                      <a:r>
                        <a:rPr lang="fa-IR" sz="1300" dirty="0" smtClean="0">
                          <a:solidFill>
                            <a:schemeClr val="tx1"/>
                          </a:solidFill>
                          <a:cs typeface="B Nazanin" pitchFamily="2" charset="-78"/>
                        </a:rPr>
                        <a:t>روش هاي اصلي شامل : پرسشنامه مصاحبه هاي ساخت بندي شده  آزمايش     مشاهده غير مشاركتي </a:t>
                      </a:r>
                      <a:endParaRPr lang="en-US" sz="1300" dirty="0">
                        <a:solidFill>
                          <a:schemeClr val="tx1"/>
                        </a:solidFill>
                        <a:cs typeface="B Nazanin" pitchFamily="2" charset="-78"/>
                      </a:endParaRPr>
                    </a:p>
                  </a:txBody>
                  <a:tcPr/>
                </a:tc>
                <a:tc vMerge="1">
                  <a:txBody>
                    <a:bodyPr/>
                    <a:lstStyle/>
                    <a:p>
                      <a:endParaRPr lang="en-US" dirty="0"/>
                    </a:p>
                  </a:txBody>
                  <a:tcPr/>
                </a:tc>
              </a:tr>
              <a:tr h="1098359">
                <a:tc>
                  <a:txBody>
                    <a:bodyPr/>
                    <a:lstStyle/>
                    <a:p>
                      <a:pPr algn="just" rtl="1"/>
                      <a:endParaRPr lang="en-US" sz="1300" dirty="0">
                        <a:solidFill>
                          <a:schemeClr val="tx1"/>
                        </a:solidFill>
                        <a:cs typeface="B Nazanin" pitchFamily="2" charset="-78"/>
                      </a:endParaRPr>
                    </a:p>
                  </a:txBody>
                  <a:tcPr/>
                </a:tc>
                <a:tc>
                  <a:txBody>
                    <a:bodyPr/>
                    <a:lstStyle/>
                    <a:p>
                      <a:pPr algn="just" rtl="1"/>
                      <a:endParaRPr lang="en-US" sz="1300" dirty="0">
                        <a:solidFill>
                          <a:schemeClr val="tx1"/>
                        </a:solidFill>
                        <a:cs typeface="B Nazanin" pitchFamily="2" charset="-78"/>
                      </a:endParaRPr>
                    </a:p>
                  </a:txBody>
                  <a:tcPr/>
                </a:tc>
                <a:tc>
                  <a:txBody>
                    <a:bodyPr/>
                    <a:lstStyle/>
                    <a:p>
                      <a:pPr algn="just" rtl="1"/>
                      <a:endParaRPr lang="en-US" sz="1300" dirty="0">
                        <a:solidFill>
                          <a:schemeClr val="tx1"/>
                        </a:solidFill>
                        <a:cs typeface="B Nazanin" pitchFamily="2" charset="-78"/>
                      </a:endParaRPr>
                    </a:p>
                  </a:txBody>
                  <a:tcPr/>
                </a:tc>
                <a:tc vMerge="1">
                  <a:txBody>
                    <a:bodyPr/>
                    <a:lstStyle/>
                    <a:p>
                      <a:endParaRPr lang="en-US" dirty="0"/>
                    </a:p>
                  </a:txBody>
                  <a:tcPr/>
                </a:tc>
              </a:tr>
            </a:tbl>
          </a:graphicData>
        </a:graphic>
      </p:graphicFrame>
    </p:spTree>
    <p:extLst>
      <p:ext uri="{BB962C8B-B14F-4D97-AF65-F5344CB8AC3E}">
        <p14:creationId xmlns="" xmlns:p14="http://schemas.microsoft.com/office/powerpoint/2010/main" val="1740274784"/>
      </p:ext>
    </p:extLst>
  </p:cSld>
  <p:clrMapOvr>
    <a:masterClrMapping/>
  </p:clrMapOvr>
  <p:transition spd="slow">
    <p:pull dir="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52400" y="304800"/>
          <a:ext cx="8763000" cy="5069840"/>
        </p:xfrm>
        <a:graphic>
          <a:graphicData uri="http://schemas.openxmlformats.org/drawingml/2006/table">
            <a:tbl>
              <a:tblPr firstRow="1" bandRow="1">
                <a:tableStyleId>{5C22544A-7EE6-4342-B048-85BDC9FD1C3A}</a:tableStyleId>
              </a:tblPr>
              <a:tblGrid>
                <a:gridCol w="2438400"/>
                <a:gridCol w="2438400"/>
                <a:gridCol w="2743200"/>
                <a:gridCol w="1143000"/>
              </a:tblGrid>
              <a:tr h="558800">
                <a:tc>
                  <a:txBody>
                    <a:bodyPr/>
                    <a:lstStyle/>
                    <a:p>
                      <a:pPr algn="ctr" rtl="1"/>
                      <a:r>
                        <a:rPr lang="fa-IR" sz="1800" dirty="0" smtClean="0">
                          <a:cs typeface="B Nazanin" pitchFamily="2" charset="-78"/>
                        </a:rPr>
                        <a:t>انتقادي </a:t>
                      </a:r>
                      <a:endParaRPr lang="en-US" sz="1800" dirty="0">
                        <a:cs typeface="B Nazanin" pitchFamily="2" charset="-78"/>
                      </a:endParaRPr>
                    </a:p>
                  </a:txBody>
                  <a:tcPr anchor="ctr"/>
                </a:tc>
                <a:tc>
                  <a:txBody>
                    <a:bodyPr/>
                    <a:lstStyle/>
                    <a:p>
                      <a:pPr algn="ctr" rtl="1"/>
                      <a:r>
                        <a:rPr lang="fa-IR" sz="1800" dirty="0" smtClean="0">
                          <a:cs typeface="B Nazanin" pitchFamily="2" charset="-78"/>
                        </a:rPr>
                        <a:t>تفسير گرايي</a:t>
                      </a:r>
                      <a:r>
                        <a:rPr lang="fa-IR" sz="1800" baseline="0" dirty="0" smtClean="0">
                          <a:cs typeface="B Nazanin" pitchFamily="2" charset="-78"/>
                        </a:rPr>
                        <a:t> </a:t>
                      </a:r>
                      <a:endParaRPr lang="en-US" sz="1800" dirty="0">
                        <a:cs typeface="B Nazanin" pitchFamily="2" charset="-78"/>
                      </a:endParaRPr>
                    </a:p>
                  </a:txBody>
                  <a:tcPr anchor="ctr"/>
                </a:tc>
                <a:tc>
                  <a:txBody>
                    <a:bodyPr/>
                    <a:lstStyle/>
                    <a:p>
                      <a:pPr algn="ctr" rtl="1"/>
                      <a:r>
                        <a:rPr lang="fa-IR" sz="1800" dirty="0" smtClean="0">
                          <a:cs typeface="B Nazanin" pitchFamily="2" charset="-78"/>
                        </a:rPr>
                        <a:t>اثبات گرايي</a:t>
                      </a:r>
                      <a:endParaRPr lang="en-US" sz="1800" dirty="0">
                        <a:cs typeface="B Nazanin" pitchFamily="2" charset="-78"/>
                      </a:endParaRPr>
                    </a:p>
                  </a:txBody>
                  <a:tcPr anchor="ctr"/>
                </a:tc>
                <a:tc rowSpan="2">
                  <a:txBody>
                    <a:bodyPr/>
                    <a:lstStyle/>
                    <a:p>
                      <a:pPr algn="r" rtl="1"/>
                      <a:r>
                        <a:rPr lang="fa-IR" sz="1600" dirty="0" smtClean="0">
                          <a:cs typeface="B Nazanin" pitchFamily="2" charset="-78"/>
                        </a:rPr>
                        <a:t>ماهيت واقعيت </a:t>
                      </a:r>
                      <a:endParaRPr lang="en-US" sz="1600" dirty="0">
                        <a:cs typeface="B Nazanin" pitchFamily="2" charset="-78"/>
                      </a:endParaRPr>
                    </a:p>
                  </a:txBody>
                  <a:tcPr/>
                </a:tc>
              </a:tr>
              <a:tr h="558800">
                <a:tc>
                  <a:txBody>
                    <a:bodyPr/>
                    <a:lstStyle/>
                    <a:p>
                      <a:pPr algn="r" rtl="1"/>
                      <a:r>
                        <a:rPr lang="fa-IR" sz="1600" dirty="0" smtClean="0">
                          <a:cs typeface="B Nazanin" pitchFamily="2" charset="-78"/>
                        </a:rPr>
                        <a:t>واقعيت خارج از انسان است و بايد كشف شود</a:t>
                      </a:r>
                      <a:endParaRPr lang="en-US" sz="1600" dirty="0">
                        <a:cs typeface="B Nazanin" pitchFamily="2" charset="-78"/>
                      </a:endParaRPr>
                    </a:p>
                  </a:txBody>
                  <a:tcPr/>
                </a:tc>
                <a:tc>
                  <a:txBody>
                    <a:bodyPr/>
                    <a:lstStyle/>
                    <a:p>
                      <a:pPr algn="r" rtl="1"/>
                      <a:r>
                        <a:rPr lang="fa-IR" sz="1400" dirty="0" smtClean="0">
                          <a:cs typeface="B Nazanin" pitchFamily="2" charset="-78"/>
                        </a:rPr>
                        <a:t>واقعيت خارج از آگاهي انسان وجود ندارد </a:t>
                      </a:r>
                      <a:endParaRPr lang="en-US" sz="1400" dirty="0">
                        <a:cs typeface="B Nazanin" pitchFamily="2" charset="-78"/>
                      </a:endParaRPr>
                    </a:p>
                  </a:txBody>
                  <a:tcPr/>
                </a:tc>
                <a:tc>
                  <a:txBody>
                    <a:bodyPr/>
                    <a:lstStyle/>
                    <a:p>
                      <a:pPr algn="r" rtl="1"/>
                      <a:r>
                        <a:rPr lang="fa-IR" sz="1400" dirty="0" smtClean="0">
                          <a:cs typeface="B Nazanin" pitchFamily="2" charset="-78"/>
                        </a:rPr>
                        <a:t>- واقعيت اجتماعي </a:t>
                      </a:r>
                      <a:r>
                        <a:rPr lang="fa-IR" sz="1400" baseline="0" dirty="0" smtClean="0">
                          <a:cs typeface="B Nazanin" pitchFamily="2" charset="-78"/>
                        </a:rPr>
                        <a:t> امري فيزيكي است كه در خارج از انسان قرار دارد.</a:t>
                      </a:r>
                      <a:endParaRPr lang="en-US" sz="1400" dirty="0">
                        <a:cs typeface="B Nazanin" pitchFamily="2" charset="-78"/>
                      </a:endParaRPr>
                    </a:p>
                  </a:txBody>
                  <a:tcPr/>
                </a:tc>
                <a:tc vMerge="1">
                  <a:txBody>
                    <a:bodyPr/>
                    <a:lstStyle/>
                    <a:p>
                      <a:pPr algn="r" rtl="1"/>
                      <a:endParaRPr lang="en-US" sz="1600" dirty="0">
                        <a:cs typeface="B Nazanin" pitchFamily="2" charset="-78"/>
                      </a:endParaRPr>
                    </a:p>
                  </a:txBody>
                  <a:tcPr/>
                </a:tc>
              </a:tr>
              <a:tr h="558800">
                <a:tc>
                  <a:txBody>
                    <a:bodyPr/>
                    <a:lstStyle/>
                    <a:p>
                      <a:pPr algn="r" rtl="1"/>
                      <a:r>
                        <a:rPr lang="fa-IR" sz="1600" dirty="0" smtClean="0">
                          <a:cs typeface="B Nazanin" pitchFamily="2" charset="-78"/>
                        </a:rPr>
                        <a:t>بحث</a:t>
                      </a:r>
                      <a:r>
                        <a:rPr lang="fa-IR" sz="1600" baseline="0" dirty="0" smtClean="0">
                          <a:cs typeface="B Nazanin" pitchFamily="2" charset="-78"/>
                        </a:rPr>
                        <a:t> مشاركت انسان نيز مهم است ولي نه انگونه كه انها م يخواهند بلكه متكي بر سنت هاي تاريخ كه تحت عنوان ساخت واقعي واقعيت پنهان شده در سطح ظاهر معرفي مي شود.</a:t>
                      </a:r>
                      <a:endParaRPr lang="en-US" sz="1600" dirty="0">
                        <a:cs typeface="B Nazanin" pitchFamily="2" charset="-78"/>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Nazanin" pitchFamily="2" charset="-78"/>
                        </a:rPr>
                        <a:t>واقعيت به لحاظ ذهني و دروني تجربه مي شود</a:t>
                      </a:r>
                      <a:r>
                        <a:rPr lang="fa-IR" sz="1400" baseline="0" dirty="0" smtClean="0">
                          <a:cs typeface="B Nazanin" pitchFamily="2" charset="-78"/>
                        </a:rPr>
                        <a:t> و به لحاظ اجتماعي از طريق تعاملات انساني ساخته مي شود و كنشگران آن را تفسير مي كنند</a:t>
                      </a:r>
                      <a:endParaRPr lang="en-US" sz="1400" dirty="0" smtClean="0">
                        <a:cs typeface="B Nazanin" pitchFamily="2" charset="-78"/>
                      </a:endParaRPr>
                    </a:p>
                    <a:p>
                      <a:pPr algn="r" rtl="1"/>
                      <a:endParaRPr lang="en-US" sz="1400" dirty="0">
                        <a:cs typeface="B Nazanin" pitchFamily="2" charset="-78"/>
                      </a:endParaRPr>
                    </a:p>
                  </a:txBody>
                  <a:tcPr/>
                </a:tc>
                <a:tc>
                  <a:txBody>
                    <a:bodyPr/>
                    <a:lstStyle/>
                    <a:p>
                      <a:pPr algn="just" rtl="1"/>
                      <a:r>
                        <a:rPr lang="fa-IR" sz="1400" dirty="0" smtClean="0">
                          <a:cs typeface="B Nazanin" pitchFamily="2" charset="-78"/>
                        </a:rPr>
                        <a:t>واقعيت مستقل از</a:t>
                      </a:r>
                      <a:r>
                        <a:rPr lang="fa-IR" sz="1400" baseline="0" dirty="0" smtClean="0">
                          <a:cs typeface="B Nazanin" pitchFamily="2" charset="-78"/>
                        </a:rPr>
                        <a:t> </a:t>
                      </a:r>
                      <a:r>
                        <a:rPr lang="fa-IR" sz="1400" dirty="0" smtClean="0">
                          <a:cs typeface="B Nazanin" pitchFamily="2" charset="-78"/>
                        </a:rPr>
                        <a:t>آگاهي انسان</a:t>
                      </a:r>
                      <a:r>
                        <a:rPr lang="fa-IR" sz="1400" baseline="0" dirty="0" smtClean="0">
                          <a:cs typeface="B Nazanin" pitchFamily="2" charset="-78"/>
                        </a:rPr>
                        <a:t> است كه كاملا عيني، نظم يافته و به وسيله قوانين و مقررات طبيعي و تغيير ناپذير اداره مي شود.</a:t>
                      </a:r>
                      <a:endParaRPr lang="en-US" sz="1400" dirty="0">
                        <a:cs typeface="B Nazanin" pitchFamily="2" charset="-78"/>
                      </a:endParaRPr>
                    </a:p>
                  </a:txBody>
                  <a:tcPr/>
                </a:tc>
                <a:tc>
                  <a:txBody>
                    <a:bodyPr/>
                    <a:lstStyle/>
                    <a:p>
                      <a:pPr algn="r" rtl="1"/>
                      <a:endParaRPr lang="en-US" sz="1600" dirty="0">
                        <a:cs typeface="B Nazanin" pitchFamily="2" charset="-78"/>
                      </a:endParaRPr>
                    </a:p>
                  </a:txBody>
                  <a:tcPr/>
                </a:tc>
              </a:tr>
              <a:tr h="558800">
                <a:tc>
                  <a:txBody>
                    <a:bodyPr/>
                    <a:lstStyle/>
                    <a:p>
                      <a:pPr algn="r" rtl="1"/>
                      <a:endParaRPr lang="en-US" sz="1600" dirty="0">
                        <a:cs typeface="B Nazanin" pitchFamily="2" charset="-78"/>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Nazanin" pitchFamily="2" charset="-78"/>
                        </a:rPr>
                        <a:t>واقعيت انگونه تعريف مي شود كه كنشگران  اجتماعي</a:t>
                      </a:r>
                      <a:r>
                        <a:rPr lang="fa-IR" sz="1400" baseline="0" dirty="0" smtClean="0">
                          <a:cs typeface="B Nazanin" pitchFamily="2" charset="-78"/>
                        </a:rPr>
                        <a:t> تعريف مي كنند</a:t>
                      </a:r>
                      <a:endParaRPr lang="en-US" sz="1400" dirty="0" smtClean="0">
                        <a:cs typeface="B Nazanin" pitchFamily="2" charset="-78"/>
                      </a:endParaRPr>
                    </a:p>
                    <a:p>
                      <a:pPr algn="r" rtl="1"/>
                      <a:endParaRPr lang="en-US" sz="1400" dirty="0">
                        <a:cs typeface="B Nazanin" pitchFamily="2" charset="-78"/>
                      </a:endParaRPr>
                    </a:p>
                  </a:txBody>
                  <a:tcPr/>
                </a:tc>
                <a:tc>
                  <a:txBody>
                    <a:bodyPr/>
                    <a:lstStyle/>
                    <a:p>
                      <a:pPr algn="r" rtl="1"/>
                      <a:r>
                        <a:rPr lang="fa-IR" sz="1400" dirty="0" smtClean="0">
                          <a:cs typeface="B Nazanin" pitchFamily="2" charset="-78"/>
                        </a:rPr>
                        <a:t>واقعيت الگو يافته و منظم</a:t>
                      </a:r>
                      <a:r>
                        <a:rPr lang="fa-IR" sz="1400" baseline="0" dirty="0" smtClean="0">
                          <a:cs typeface="B Nazanin" pitchFamily="2" charset="-78"/>
                        </a:rPr>
                        <a:t> است </a:t>
                      </a:r>
                      <a:endParaRPr lang="en-US" sz="1400" dirty="0">
                        <a:cs typeface="B Nazanin" pitchFamily="2" charset="-78"/>
                      </a:endParaRPr>
                    </a:p>
                  </a:txBody>
                  <a:tcPr/>
                </a:tc>
                <a:tc>
                  <a:txBody>
                    <a:bodyPr/>
                    <a:lstStyle/>
                    <a:p>
                      <a:pPr algn="r" rtl="1"/>
                      <a:endParaRPr lang="en-US" sz="1600" dirty="0">
                        <a:cs typeface="B Nazanin" pitchFamily="2" charset="-78"/>
                      </a:endParaRPr>
                    </a:p>
                  </a:txBody>
                  <a:tcPr/>
                </a:tc>
              </a:tr>
              <a:tr h="558800">
                <a:tc>
                  <a:txBody>
                    <a:bodyPr/>
                    <a:lstStyle/>
                    <a:p>
                      <a:pPr algn="r" rtl="1"/>
                      <a:endParaRPr lang="en-US" sz="1600" dirty="0">
                        <a:cs typeface="B Nazanin" pitchFamily="2" charset="-78"/>
                      </a:endParaRPr>
                    </a:p>
                  </a:txBody>
                  <a:tcPr/>
                </a:tc>
                <a:tc>
                  <a:txBody>
                    <a:bodyPr/>
                    <a:lstStyle/>
                    <a:p>
                      <a:pPr algn="r" rtl="1"/>
                      <a:r>
                        <a:rPr lang="fa-IR" sz="1400" dirty="0" smtClean="0">
                          <a:cs typeface="B Nazanin" pitchFamily="2" charset="-78"/>
                        </a:rPr>
                        <a:t>واقعيت از قبل وجود ندارد كه انسان ها  در آن قرار بگيرند بلكه انسان در تعاملات اجتماعياقدم به سساخت و سازهاي</a:t>
                      </a:r>
                      <a:r>
                        <a:rPr lang="fa-IR" sz="1400" baseline="0" dirty="0" smtClean="0">
                          <a:cs typeface="B Nazanin" pitchFamily="2" charset="-78"/>
                        </a:rPr>
                        <a:t> اجتماعي مي كند و واقعيت اجتماعي چيزي جز اين ساخت و سازها نيست</a:t>
                      </a:r>
                      <a:endParaRPr lang="en-US" sz="1400" dirty="0">
                        <a:cs typeface="B Nazanin" pitchFamily="2" charset="-78"/>
                      </a:endParaRPr>
                    </a:p>
                  </a:txBody>
                  <a:tcPr/>
                </a:tc>
                <a:tc>
                  <a:txBody>
                    <a:bodyPr/>
                    <a:lstStyle/>
                    <a:p>
                      <a:pPr algn="r" rtl="1"/>
                      <a:r>
                        <a:rPr lang="fa-IR" sz="1400" dirty="0" smtClean="0">
                          <a:cs typeface="B Nazanin" pitchFamily="2" charset="-78"/>
                        </a:rPr>
                        <a:t>قوانيني</a:t>
                      </a:r>
                      <a:r>
                        <a:rPr lang="fa-IR" sz="1400" baseline="0" dirty="0" smtClean="0">
                          <a:cs typeface="B Nazanin" pitchFamily="2" charset="-78"/>
                        </a:rPr>
                        <a:t> كه در گذشته كشف شده اند در حال و اينده نيز مورد استفاده قرار مي گيرند و اين امر مدل سازي رفتار انسان را براي پيش بيني اينده امكان پذير مي كند.</a:t>
                      </a:r>
                      <a:endParaRPr lang="en-US" sz="1400" dirty="0">
                        <a:cs typeface="B Nazanin" pitchFamily="2" charset="-78"/>
                      </a:endParaRPr>
                    </a:p>
                  </a:txBody>
                  <a:tcPr/>
                </a:tc>
                <a:tc>
                  <a:txBody>
                    <a:bodyPr/>
                    <a:lstStyle/>
                    <a:p>
                      <a:pPr algn="r" rtl="1"/>
                      <a:endParaRPr lang="en-US" sz="1600" dirty="0">
                        <a:cs typeface="B Nazanin" pitchFamily="2" charset="-78"/>
                      </a:endParaRPr>
                    </a:p>
                  </a:txBody>
                  <a:tcPr/>
                </a:tc>
              </a:tr>
              <a:tr h="558800">
                <a:tc>
                  <a:txBody>
                    <a:bodyPr/>
                    <a:lstStyle/>
                    <a:p>
                      <a:pPr algn="r" rtl="1"/>
                      <a:endParaRPr lang="en-US" sz="1600" dirty="0">
                        <a:cs typeface="B Nazanin" pitchFamily="2" charset="-78"/>
                      </a:endParaRPr>
                    </a:p>
                  </a:txBody>
                  <a:tcPr/>
                </a:tc>
                <a:tc>
                  <a:txBody>
                    <a:bodyPr/>
                    <a:lstStyle/>
                    <a:p>
                      <a:pPr algn="r" rtl="1"/>
                      <a:r>
                        <a:rPr lang="fa-IR" sz="1400" dirty="0" smtClean="0">
                          <a:cs typeface="B Nazanin" pitchFamily="2" charset="-78"/>
                        </a:rPr>
                        <a:t>واقعيت منتظر كشف نمي ماند</a:t>
                      </a:r>
                      <a:r>
                        <a:rPr lang="fa-IR" sz="1400" baseline="0" dirty="0" smtClean="0">
                          <a:cs typeface="B Nazanin" pitchFamily="2" charset="-78"/>
                        </a:rPr>
                        <a:t> بلكه در هر لحظه ساخته مي شود بنابراين كاملا سيال و انعظاف پذير است.</a:t>
                      </a:r>
                      <a:endParaRPr lang="en-US" sz="1400" dirty="0">
                        <a:cs typeface="B Nazanin" pitchFamily="2" charset="-78"/>
                      </a:endParaRPr>
                    </a:p>
                  </a:txBody>
                  <a:tcPr/>
                </a:tc>
                <a:tc>
                  <a:txBody>
                    <a:bodyPr/>
                    <a:lstStyle/>
                    <a:p>
                      <a:pPr algn="r" rtl="1"/>
                      <a:r>
                        <a:rPr lang="fa-IR" sz="1400" dirty="0" smtClean="0">
                          <a:cs typeface="B Nazanin" pitchFamily="2" charset="-78"/>
                        </a:rPr>
                        <a:t>واقعيت متكي برنوعي</a:t>
                      </a:r>
                      <a:r>
                        <a:rPr lang="fa-IR" sz="1400" baseline="0" dirty="0" smtClean="0">
                          <a:cs typeface="B Nazanin" pitchFamily="2" charset="-78"/>
                        </a:rPr>
                        <a:t> ثبات و پايداري است </a:t>
                      </a:r>
                      <a:endParaRPr lang="en-US" sz="1400" dirty="0">
                        <a:cs typeface="B Nazanin" pitchFamily="2" charset="-78"/>
                      </a:endParaRPr>
                    </a:p>
                  </a:txBody>
                  <a:tcPr/>
                </a:tc>
                <a:tc>
                  <a:txBody>
                    <a:bodyPr/>
                    <a:lstStyle/>
                    <a:p>
                      <a:pPr algn="r" rtl="1"/>
                      <a:endParaRPr lang="en-US" sz="1600" dirty="0">
                        <a:cs typeface="B Nazanin" pitchFamily="2" charset="-78"/>
                      </a:endParaRPr>
                    </a:p>
                  </a:txBody>
                  <a:tcPr/>
                </a:tc>
              </a:tr>
            </a:tbl>
          </a:graphicData>
        </a:graphic>
      </p:graphicFrame>
    </p:spTree>
    <p:extLst>
      <p:ext uri="{BB962C8B-B14F-4D97-AF65-F5344CB8AC3E}">
        <p14:creationId xmlns="" xmlns:p14="http://schemas.microsoft.com/office/powerpoint/2010/main" val="2303388914"/>
      </p:ext>
    </p:extLst>
  </p:cSld>
  <p:clrMapOvr>
    <a:masterClrMapping/>
  </p:clrMapOvr>
  <p:transition spd="slow">
    <p:pull dir="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762000"/>
            <a:ext cx="7696200" cy="5262979"/>
          </a:xfrm>
          <a:prstGeom prst="rect">
            <a:avLst/>
          </a:prstGeom>
          <a:noFill/>
        </p:spPr>
        <p:txBody>
          <a:bodyPr wrap="square" rtlCol="0">
            <a:spAutoFit/>
          </a:bodyPr>
          <a:lstStyle/>
          <a:p>
            <a:pPr algn="just" rtl="1"/>
            <a:r>
              <a:rPr lang="fa-IR" sz="2400" dirty="0" smtClean="0">
                <a:cs typeface="B Nazanin" pitchFamily="2" charset="-78"/>
              </a:rPr>
              <a:t>نيومن معتقد است كه علم يك نهاد علمي است و طريقي است كه در آن معرفت علمي توليد مي شود. در اين ديدگاه علم يك سيستم توليد معرفت است. معرفت علمي متكي بر مبناي فلسفي و پارادايمي است كه درصدد ورود به واقعيت تجربي است. </a:t>
            </a:r>
          </a:p>
          <a:p>
            <a:pPr algn="just" rtl="1"/>
            <a:r>
              <a:rPr lang="fa-IR" sz="2400" dirty="0" smtClean="0">
                <a:cs typeface="B Nazanin" pitchFamily="2" charset="-78"/>
              </a:rPr>
              <a:t>در هر معرفت علمي پيش فرض هاي فلسفي و پارادايمي معيني وجود دارد كه بر اساس آنها شيوه ورود به واقعيت و خروج از آن مشخص مي شود. هر معرفت علمي بر اساس پسش فرض هاي هستي شناختي و معرفت شناختي علم از روش شناسي خاصي برخوردار است. </a:t>
            </a:r>
          </a:p>
          <a:p>
            <a:pPr algn="just" rtl="1"/>
            <a:r>
              <a:rPr lang="fa-IR" sz="2400" dirty="0" smtClean="0">
                <a:cs typeface="B Nazanin" pitchFamily="2" charset="-78"/>
              </a:rPr>
              <a:t>پس از معرفت فلسفي و يا پارادايمي از واقعيت به عنصر اساسي ديگر تحت عنوان نظريه علمي مي رسيم. نظريه يا تئوري با پيش فرض هاي فلسفي و پارادايمي معين به دنبال انعكاس نظري از واقعيت است. نظريه منطبق و متاثر با پارادايم درصدد توضيح و تبيين واقعيت به نحوي است كه بتوان به لحاظ تجربي به آن واقعيت وارد شد. ورود محقق از نظريه علمي به واقعيت منشا شكل گيري معرفت علمي از واقعيت است.</a:t>
            </a:r>
            <a:endParaRPr lang="en-US" sz="2400" dirty="0">
              <a:cs typeface="B Nazanin" pitchFamily="2" charset="-78"/>
            </a:endParaRPr>
          </a:p>
        </p:txBody>
      </p:sp>
    </p:spTree>
    <p:extLst>
      <p:ext uri="{BB962C8B-B14F-4D97-AF65-F5344CB8AC3E}">
        <p14:creationId xmlns="" xmlns:p14="http://schemas.microsoft.com/office/powerpoint/2010/main" val="2216606619"/>
      </p:ext>
    </p:extLst>
  </p:cSld>
  <p:clrMapOvr>
    <a:masterClrMapping/>
  </p:clrMapOvr>
  <p:transition spd="slow">
    <p:pull dir="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685800"/>
            <a:ext cx="7620000" cy="4154984"/>
          </a:xfrm>
          <a:prstGeom prst="rect">
            <a:avLst/>
          </a:prstGeom>
          <a:noFill/>
        </p:spPr>
        <p:txBody>
          <a:bodyPr wrap="square" rtlCol="0">
            <a:spAutoFit/>
          </a:bodyPr>
          <a:lstStyle/>
          <a:p>
            <a:pPr algn="just" rtl="1"/>
            <a:r>
              <a:rPr lang="fa-IR" sz="2400" dirty="0" smtClean="0">
                <a:cs typeface="B Nazanin" pitchFamily="2" charset="-78"/>
              </a:rPr>
              <a:t>خطوط نقطه چين به معناي اين است كه انديشمند نمي تواند مستقيما وارد واقعيت تجربي شود در اين سطح از معرفت صرفا مي توان از انتزاع واقعيت صحبت كرد . در اينجا صرفا هستي شناختي و معرفت شناختي قابل بحث است چنانچه اين سطح بخواهد خود را به واقعيت تجربي برساند بايد به سطح پايين تر از خود نازل شود و از آنجا مجدداد به واقعيت وارد شود يا نه ( حضور خطوط ممتد) و گرنه بايد به سطوح پايين تر رجوع كند.</a:t>
            </a:r>
          </a:p>
          <a:p>
            <a:pPr algn="just" rtl="1"/>
            <a:r>
              <a:rPr lang="fa-IR" sz="2400" dirty="0" smtClean="0">
                <a:cs typeface="B Nazanin" pitchFamily="2" charset="-78"/>
              </a:rPr>
              <a:t>اگر فيلسوف بخواهد از سطح معرفت فلسفي مستقيما وارد واقعيت شود به سطح نظريه كه مي رسد به جاي استفاده از نظريه علمي از دانش عامه</a:t>
            </a:r>
            <a:r>
              <a:rPr lang="fa-IR" sz="1600" dirty="0" smtClean="0">
                <a:cs typeface="B Nazanin" pitchFamily="2" charset="-78"/>
              </a:rPr>
              <a:t>( افسانه ها و آداب و رسوم و باورها) </a:t>
            </a:r>
            <a:r>
              <a:rPr lang="fa-IR" sz="2400" dirty="0" smtClean="0">
                <a:cs typeface="B Nazanin" pitchFamily="2" charset="-78"/>
              </a:rPr>
              <a:t>خود كه از اعتبار علمي لازم برخوردار نيست، استفاده مي كند دراين صورت واقعيت چنان كه فيلسوف تجربه و تصور مي كندف تحليل تجربي مي شود، نه بر اساس قاعده علمي كه قابل دفاع در مجامع علمي باشد.</a:t>
            </a:r>
            <a:endParaRPr lang="en-US" sz="2400" dirty="0">
              <a:cs typeface="B Nazanin" pitchFamily="2" charset="-78"/>
            </a:endParaRPr>
          </a:p>
        </p:txBody>
      </p:sp>
    </p:spTree>
    <p:extLst>
      <p:ext uri="{BB962C8B-B14F-4D97-AF65-F5344CB8AC3E}">
        <p14:creationId xmlns="" xmlns:p14="http://schemas.microsoft.com/office/powerpoint/2010/main" val="1072734305"/>
      </p:ext>
    </p:extLst>
  </p:cSld>
  <p:clrMapOvr>
    <a:masterClrMapping/>
  </p:clrMapOvr>
  <p:transition spd="slow">
    <p:pull dir="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914400"/>
            <a:ext cx="7620000" cy="3108543"/>
          </a:xfrm>
          <a:prstGeom prst="rect">
            <a:avLst/>
          </a:prstGeom>
          <a:noFill/>
        </p:spPr>
        <p:txBody>
          <a:bodyPr wrap="square" rtlCol="0">
            <a:spAutoFit/>
          </a:bodyPr>
          <a:lstStyle/>
          <a:p>
            <a:pPr algn="just" rtl="1"/>
            <a:r>
              <a:rPr lang="fa-IR" sz="2800" dirty="0" smtClean="0">
                <a:solidFill>
                  <a:srgbClr val="FF0000"/>
                </a:solidFill>
                <a:cs typeface="B Nazanin" pitchFamily="2" charset="-78"/>
              </a:rPr>
              <a:t>تحقيقات كاربردي </a:t>
            </a:r>
            <a:r>
              <a:rPr lang="fa-IR" sz="2800" dirty="0" smtClean="0">
                <a:cs typeface="B Nazanin" pitchFamily="2" charset="-78"/>
              </a:rPr>
              <a:t>اساسا با مدل سازي و توجه به واقعيت خاص در خدمت حل مسائل و مشكلات اجتماعي قرار دارند، </a:t>
            </a:r>
          </a:p>
          <a:p>
            <a:pPr algn="just" rtl="1"/>
            <a:r>
              <a:rPr lang="fa-IR" sz="2800" dirty="0" smtClean="0">
                <a:cs typeface="B Nazanin" pitchFamily="2" charset="-78"/>
              </a:rPr>
              <a:t>در حالي كه </a:t>
            </a:r>
            <a:r>
              <a:rPr lang="fa-IR" sz="2800" dirty="0" smtClean="0">
                <a:solidFill>
                  <a:srgbClr val="FF0000"/>
                </a:solidFill>
                <a:cs typeface="B Nazanin" pitchFamily="2" charset="-78"/>
              </a:rPr>
              <a:t>تحقيقات بنيادي </a:t>
            </a:r>
            <a:r>
              <a:rPr lang="fa-IR" sz="2800" dirty="0" smtClean="0">
                <a:cs typeface="B Nazanin" pitchFamily="2" charset="-78"/>
              </a:rPr>
              <a:t>عمدتا با اصلاح و بازسازي نظريات علمي سعي بر گسترش مرزهاي دانش دارند.</a:t>
            </a:r>
          </a:p>
          <a:p>
            <a:pPr algn="just" rtl="1"/>
            <a:r>
              <a:rPr lang="fa-IR" sz="2800" dirty="0" smtClean="0">
                <a:cs typeface="B Nazanin" pitchFamily="2" charset="-78"/>
              </a:rPr>
              <a:t>به همين دليل تحقيقات كاربردي از سمت نظريه به مدل سازي و نهايتا واقعيت است، در حالي كه تحقيقات بنيادي سعي بر ورود از نظريه به واقعيت را دارد.</a:t>
            </a:r>
            <a:endParaRPr lang="en-US" sz="2800" dirty="0">
              <a:cs typeface="B Nazanin" pitchFamily="2" charset="-78"/>
            </a:endParaRPr>
          </a:p>
        </p:txBody>
      </p:sp>
    </p:spTree>
    <p:extLst>
      <p:ext uri="{BB962C8B-B14F-4D97-AF65-F5344CB8AC3E}">
        <p14:creationId xmlns="" xmlns:p14="http://schemas.microsoft.com/office/powerpoint/2010/main" val="3463873800"/>
      </p:ext>
    </p:extLst>
  </p:cSld>
  <p:clrMapOvr>
    <a:masterClrMapping/>
  </p:clrMapOvr>
  <p:transition spd="slow">
    <p:pull dir="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600200" y="5486400"/>
            <a:ext cx="1447800"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fa-IR" dirty="0" smtClean="0">
                <a:cs typeface="B Nazanin" pitchFamily="2" charset="-78"/>
              </a:rPr>
              <a:t>واقعيت</a:t>
            </a:r>
            <a:endParaRPr lang="en-US" dirty="0">
              <a:cs typeface="B Nazanin" pitchFamily="2" charset="-78"/>
            </a:endParaRPr>
          </a:p>
        </p:txBody>
      </p:sp>
      <p:sp>
        <p:nvSpPr>
          <p:cNvPr id="19" name="TextBox 18"/>
          <p:cNvSpPr txBox="1"/>
          <p:nvPr/>
        </p:nvSpPr>
        <p:spPr>
          <a:xfrm>
            <a:off x="1600200" y="4419600"/>
            <a:ext cx="1447800"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fa-IR" dirty="0" smtClean="0">
                <a:cs typeface="B Nazanin" pitchFamily="2" charset="-78"/>
              </a:rPr>
              <a:t>مدل</a:t>
            </a:r>
            <a:endParaRPr lang="en-US" dirty="0">
              <a:cs typeface="B Nazanin" pitchFamily="2" charset="-78"/>
            </a:endParaRPr>
          </a:p>
        </p:txBody>
      </p:sp>
      <p:sp>
        <p:nvSpPr>
          <p:cNvPr id="20" name="TextBox 19"/>
          <p:cNvSpPr txBox="1"/>
          <p:nvPr/>
        </p:nvSpPr>
        <p:spPr>
          <a:xfrm>
            <a:off x="1600200" y="3352800"/>
            <a:ext cx="1447800"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fa-IR" dirty="0" smtClean="0">
                <a:cs typeface="B Nazanin" pitchFamily="2" charset="-78"/>
              </a:rPr>
              <a:t>نظريه علمي </a:t>
            </a:r>
            <a:endParaRPr lang="en-US" dirty="0">
              <a:cs typeface="B Nazanin" pitchFamily="2" charset="-78"/>
            </a:endParaRPr>
          </a:p>
        </p:txBody>
      </p:sp>
      <p:sp>
        <p:nvSpPr>
          <p:cNvPr id="21" name="TextBox 20"/>
          <p:cNvSpPr txBox="1"/>
          <p:nvPr/>
        </p:nvSpPr>
        <p:spPr>
          <a:xfrm>
            <a:off x="1600200" y="2286000"/>
            <a:ext cx="1447800"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fa-IR" dirty="0" smtClean="0">
                <a:cs typeface="B Nazanin" pitchFamily="2" charset="-78"/>
              </a:rPr>
              <a:t>پارادايم </a:t>
            </a:r>
            <a:endParaRPr lang="en-US" dirty="0">
              <a:cs typeface="B Nazanin" pitchFamily="2" charset="-78"/>
            </a:endParaRPr>
          </a:p>
        </p:txBody>
      </p:sp>
      <p:sp>
        <p:nvSpPr>
          <p:cNvPr id="22" name="TextBox 21"/>
          <p:cNvSpPr txBox="1"/>
          <p:nvPr/>
        </p:nvSpPr>
        <p:spPr>
          <a:xfrm>
            <a:off x="1600200" y="1219200"/>
            <a:ext cx="1447800"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fa-IR" dirty="0" smtClean="0">
                <a:cs typeface="B Nazanin" pitchFamily="2" charset="-78"/>
              </a:rPr>
              <a:t>فلسفه </a:t>
            </a:r>
            <a:endParaRPr lang="en-US" dirty="0">
              <a:cs typeface="B Nazanin" pitchFamily="2" charset="-78"/>
            </a:endParaRPr>
          </a:p>
        </p:txBody>
      </p:sp>
      <p:cxnSp>
        <p:nvCxnSpPr>
          <p:cNvPr id="24" name="Straight Arrow Connector 23"/>
          <p:cNvCxnSpPr/>
          <p:nvPr/>
        </p:nvCxnSpPr>
        <p:spPr>
          <a:xfrm rot="5400000">
            <a:off x="1638300" y="1943100"/>
            <a:ext cx="685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5" name="Straight Arrow Connector 24"/>
          <p:cNvCxnSpPr/>
          <p:nvPr/>
        </p:nvCxnSpPr>
        <p:spPr>
          <a:xfrm rot="5400000">
            <a:off x="1639094" y="3009106"/>
            <a:ext cx="685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6" name="Straight Arrow Connector 25"/>
          <p:cNvCxnSpPr/>
          <p:nvPr/>
        </p:nvCxnSpPr>
        <p:spPr>
          <a:xfrm rot="5400000">
            <a:off x="1639094" y="4075906"/>
            <a:ext cx="685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9" name="Straight Arrow Connector 28"/>
          <p:cNvCxnSpPr/>
          <p:nvPr/>
        </p:nvCxnSpPr>
        <p:spPr>
          <a:xfrm rot="5400000">
            <a:off x="1639094" y="5142706"/>
            <a:ext cx="685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1" name="Straight Arrow Connector 30"/>
          <p:cNvCxnSpPr/>
          <p:nvPr/>
        </p:nvCxnSpPr>
        <p:spPr>
          <a:xfrm rot="5400000" flipH="1" flipV="1">
            <a:off x="2362200" y="1981200"/>
            <a:ext cx="610394"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4" name="Straight Arrow Connector 33"/>
          <p:cNvCxnSpPr/>
          <p:nvPr/>
        </p:nvCxnSpPr>
        <p:spPr>
          <a:xfrm rot="5400000" flipH="1" flipV="1">
            <a:off x="2362200" y="3048000"/>
            <a:ext cx="610394"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5" name="Straight Arrow Connector 34"/>
          <p:cNvCxnSpPr/>
          <p:nvPr/>
        </p:nvCxnSpPr>
        <p:spPr>
          <a:xfrm rot="5400000" flipH="1" flipV="1">
            <a:off x="2362200" y="4114800"/>
            <a:ext cx="610394"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6" name="Straight Arrow Connector 35"/>
          <p:cNvCxnSpPr/>
          <p:nvPr/>
        </p:nvCxnSpPr>
        <p:spPr>
          <a:xfrm rot="5400000" flipH="1" flipV="1">
            <a:off x="2362200" y="5181600"/>
            <a:ext cx="610394"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2" name="Elbow Connector 41"/>
          <p:cNvCxnSpPr/>
          <p:nvPr/>
        </p:nvCxnSpPr>
        <p:spPr>
          <a:xfrm rot="10800000" flipV="1">
            <a:off x="1600200" y="1447800"/>
            <a:ext cx="1588" cy="4267200"/>
          </a:xfrm>
          <a:prstGeom prst="bentConnector3">
            <a:avLst>
              <a:gd name="adj1" fmla="val 64779617"/>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53" name="Elbow Connector 52"/>
          <p:cNvCxnSpPr>
            <a:stCxn id="21" idx="1"/>
            <a:endCxn id="18" idx="1"/>
          </p:cNvCxnSpPr>
          <p:nvPr/>
        </p:nvCxnSpPr>
        <p:spPr>
          <a:xfrm rot="10800000" flipV="1">
            <a:off x="1600200" y="2470666"/>
            <a:ext cx="1588" cy="3200400"/>
          </a:xfrm>
          <a:prstGeom prst="bentConnector3">
            <a:avLst>
              <a:gd name="adj1" fmla="val 42386663"/>
            </a:avLst>
          </a:prstGeom>
          <a:ln>
            <a:prstDash val="dash"/>
            <a:tailEnd type="arrow"/>
          </a:ln>
        </p:spPr>
        <p:style>
          <a:lnRef idx="1">
            <a:schemeClr val="accent2"/>
          </a:lnRef>
          <a:fillRef idx="0">
            <a:schemeClr val="accent2"/>
          </a:fillRef>
          <a:effectRef idx="0">
            <a:schemeClr val="accent2"/>
          </a:effectRef>
          <a:fontRef idx="minor">
            <a:schemeClr val="tx1"/>
          </a:fontRef>
        </p:style>
      </p:cxnSp>
      <p:cxnSp>
        <p:nvCxnSpPr>
          <p:cNvPr id="56" name="Elbow Connector 55"/>
          <p:cNvCxnSpPr/>
          <p:nvPr/>
        </p:nvCxnSpPr>
        <p:spPr>
          <a:xfrm>
            <a:off x="3048000" y="3657600"/>
            <a:ext cx="1588" cy="2133600"/>
          </a:xfrm>
          <a:prstGeom prst="bentConnector3">
            <a:avLst>
              <a:gd name="adj1" fmla="val 31989934"/>
            </a:avLst>
          </a:prstGeom>
          <a:ln>
            <a:tailEnd type="arrow"/>
          </a:ln>
        </p:spPr>
        <p:style>
          <a:lnRef idx="2">
            <a:schemeClr val="dk1"/>
          </a:lnRef>
          <a:fillRef idx="0">
            <a:schemeClr val="dk1"/>
          </a:fillRef>
          <a:effectRef idx="1">
            <a:schemeClr val="dk1"/>
          </a:effectRef>
          <a:fontRef idx="minor">
            <a:schemeClr val="tx1"/>
          </a:fontRef>
        </p:style>
      </p:cxnSp>
      <p:cxnSp>
        <p:nvCxnSpPr>
          <p:cNvPr id="58" name="Elbow Connector 57"/>
          <p:cNvCxnSpPr/>
          <p:nvPr/>
        </p:nvCxnSpPr>
        <p:spPr>
          <a:xfrm>
            <a:off x="3124200" y="4572000"/>
            <a:ext cx="1588" cy="1066800"/>
          </a:xfrm>
          <a:prstGeom prst="bentConnector3">
            <a:avLst>
              <a:gd name="adj1" fmla="val 14395466"/>
            </a:avLst>
          </a:prstGeom>
          <a:ln>
            <a:tailEnd type="arrow"/>
          </a:ln>
        </p:spPr>
        <p:style>
          <a:lnRef idx="2">
            <a:schemeClr val="accent4"/>
          </a:lnRef>
          <a:fillRef idx="0">
            <a:schemeClr val="accent4"/>
          </a:fillRef>
          <a:effectRef idx="1">
            <a:schemeClr val="accent4"/>
          </a:effectRef>
          <a:fontRef idx="minor">
            <a:schemeClr val="tx1"/>
          </a:fontRef>
        </p:style>
      </p:cxnSp>
      <p:sp>
        <p:nvSpPr>
          <p:cNvPr id="60" name="TextBox 59"/>
          <p:cNvSpPr txBox="1"/>
          <p:nvPr/>
        </p:nvSpPr>
        <p:spPr>
          <a:xfrm rot="16200000">
            <a:off x="2705100" y="4441195"/>
            <a:ext cx="1981200" cy="261610"/>
          </a:xfrm>
          <a:prstGeom prst="rect">
            <a:avLst/>
          </a:prstGeom>
          <a:noFill/>
        </p:spPr>
        <p:txBody>
          <a:bodyPr wrap="square" rtlCol="0">
            <a:spAutoFit/>
          </a:bodyPr>
          <a:lstStyle/>
          <a:p>
            <a:pPr algn="ctr"/>
            <a:r>
              <a:rPr lang="fa-IR" sz="1100" dirty="0" smtClean="0"/>
              <a:t>معرفت علمي از واقعيت ( عام)</a:t>
            </a:r>
            <a:endParaRPr lang="en-US" sz="1100" dirty="0"/>
          </a:p>
        </p:txBody>
      </p:sp>
      <p:sp>
        <p:nvSpPr>
          <p:cNvPr id="61" name="TextBox 60"/>
          <p:cNvSpPr txBox="1"/>
          <p:nvPr/>
        </p:nvSpPr>
        <p:spPr>
          <a:xfrm rot="16200000">
            <a:off x="2980611" y="5553789"/>
            <a:ext cx="2057400" cy="246221"/>
          </a:xfrm>
          <a:prstGeom prst="rect">
            <a:avLst/>
          </a:prstGeom>
          <a:noFill/>
        </p:spPr>
        <p:txBody>
          <a:bodyPr wrap="square" rtlCol="0">
            <a:spAutoFit/>
          </a:bodyPr>
          <a:lstStyle/>
          <a:p>
            <a:pPr algn="ctr"/>
            <a:r>
              <a:rPr lang="fa-IR" sz="1000" dirty="0" smtClean="0"/>
              <a:t>معرفت علمي از واقعيت ( خاص)</a:t>
            </a:r>
            <a:endParaRPr lang="en-US" sz="1000" dirty="0"/>
          </a:p>
        </p:txBody>
      </p:sp>
      <p:sp>
        <p:nvSpPr>
          <p:cNvPr id="64" name="TextBox 63"/>
          <p:cNvSpPr txBox="1"/>
          <p:nvPr/>
        </p:nvSpPr>
        <p:spPr>
          <a:xfrm rot="16200000">
            <a:off x="-623501" y="2909501"/>
            <a:ext cx="1981201" cy="276999"/>
          </a:xfrm>
          <a:prstGeom prst="rect">
            <a:avLst/>
          </a:prstGeom>
          <a:noFill/>
        </p:spPr>
        <p:txBody>
          <a:bodyPr wrap="square" rtlCol="0">
            <a:spAutoFit/>
          </a:bodyPr>
          <a:lstStyle/>
          <a:p>
            <a:pPr algn="ctr"/>
            <a:r>
              <a:rPr lang="fa-IR" sz="1200" dirty="0" smtClean="0">
                <a:cs typeface="B Nazanin" pitchFamily="2" charset="-78"/>
              </a:rPr>
              <a:t>معرفت فلسفي از واقعيت </a:t>
            </a:r>
            <a:endParaRPr lang="en-US" sz="1200" dirty="0">
              <a:cs typeface="B Nazanin" pitchFamily="2" charset="-78"/>
            </a:endParaRPr>
          </a:p>
        </p:txBody>
      </p:sp>
      <p:sp>
        <p:nvSpPr>
          <p:cNvPr id="65" name="TextBox 64"/>
          <p:cNvSpPr txBox="1"/>
          <p:nvPr/>
        </p:nvSpPr>
        <p:spPr>
          <a:xfrm rot="16200000">
            <a:off x="319132" y="3643269"/>
            <a:ext cx="1619936" cy="276999"/>
          </a:xfrm>
          <a:prstGeom prst="rect">
            <a:avLst/>
          </a:prstGeom>
          <a:noFill/>
        </p:spPr>
        <p:txBody>
          <a:bodyPr wrap="square" rtlCol="0">
            <a:spAutoFit/>
          </a:bodyPr>
          <a:lstStyle/>
          <a:p>
            <a:r>
              <a:rPr lang="fa-IR" sz="1200" dirty="0" smtClean="0">
                <a:cs typeface="B Nazanin" pitchFamily="2" charset="-78"/>
              </a:rPr>
              <a:t>معرفت پارادايمي از واقعيت </a:t>
            </a:r>
            <a:endParaRPr lang="en-US" sz="1200" dirty="0">
              <a:cs typeface="B Nazanin" pitchFamily="2" charset="-78"/>
            </a:endParaRPr>
          </a:p>
        </p:txBody>
      </p:sp>
      <p:cxnSp>
        <p:nvCxnSpPr>
          <p:cNvPr id="67" name="Straight Arrow Connector 66"/>
          <p:cNvCxnSpPr>
            <a:endCxn id="61" idx="0"/>
          </p:cNvCxnSpPr>
          <p:nvPr/>
        </p:nvCxnSpPr>
        <p:spPr>
          <a:xfrm rot="16200000" flipH="1">
            <a:off x="3333750" y="5124449"/>
            <a:ext cx="571500" cy="5334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762000" y="6400800"/>
            <a:ext cx="2971800" cy="261610"/>
          </a:xfrm>
          <a:prstGeom prst="rect">
            <a:avLst/>
          </a:prstGeom>
          <a:noFill/>
        </p:spPr>
        <p:txBody>
          <a:bodyPr wrap="square" rtlCol="0">
            <a:spAutoFit/>
          </a:bodyPr>
          <a:lstStyle/>
          <a:p>
            <a:pPr algn="ctr"/>
            <a:r>
              <a:rPr lang="fa-IR" sz="1100" dirty="0" smtClean="0"/>
              <a:t>منبع: سلسله مراتب معرفتي در اثبات گرايي ( ايمان 91)</a:t>
            </a:r>
            <a:endParaRPr lang="en-US" sz="1100" dirty="0"/>
          </a:p>
        </p:txBody>
      </p:sp>
    </p:spTree>
    <p:extLst>
      <p:ext uri="{BB962C8B-B14F-4D97-AF65-F5344CB8AC3E}">
        <p14:creationId xmlns="" xmlns:p14="http://schemas.microsoft.com/office/powerpoint/2010/main" val="2210705150"/>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box(in)">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box(in)">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box(in)">
                                      <p:cBhvr>
                                        <p:cTn id="22" dur="500"/>
                                        <p:tgtEl>
                                          <p:spTgt spid="35"/>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box(in)">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box(in)">
                                      <p:cBhvr>
                                        <p:cTn id="32" dur="500"/>
                                        <p:tgtEl>
                                          <p:spTgt spid="34"/>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box(in)">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box(in)">
                                      <p:cBhvr>
                                        <p:cTn id="42" dur="500"/>
                                        <p:tgtEl>
                                          <p:spTgt spid="31"/>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box(in)">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box(in)">
                                      <p:cBhvr>
                                        <p:cTn id="52" dur="5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box(in)">
                                      <p:cBhvr>
                                        <p:cTn id="57" dur="500"/>
                                        <p:tgtEl>
                                          <p:spTgt spid="31"/>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box(in)">
                                      <p:cBhvr>
                                        <p:cTn id="62" dur="500"/>
                                        <p:tgtEl>
                                          <p:spTgt spid="25"/>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box(in)">
                                      <p:cBhvr>
                                        <p:cTn id="67" dur="500"/>
                                        <p:tgtEl>
                                          <p:spTgt spid="34"/>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box(in)">
                                      <p:cBhvr>
                                        <p:cTn id="72" dur="500"/>
                                        <p:tgtEl>
                                          <p:spTgt spid="26"/>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35"/>
                                        </p:tgtEl>
                                        <p:attrNameLst>
                                          <p:attrName>style.visibility</p:attrName>
                                        </p:attrNameLst>
                                      </p:cBhvr>
                                      <p:to>
                                        <p:strVal val="visible"/>
                                      </p:to>
                                    </p:set>
                                    <p:animEffect transition="in" filter="box(in)">
                                      <p:cBhvr>
                                        <p:cTn id="77" dur="500"/>
                                        <p:tgtEl>
                                          <p:spTgt spid="35"/>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box(in)">
                                      <p:cBhvr>
                                        <p:cTn id="82" dur="500"/>
                                        <p:tgtEl>
                                          <p:spTgt spid="29"/>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nodeType="clickEffect">
                                  <p:stCondLst>
                                    <p:cond delay="0"/>
                                  </p:stCondLst>
                                  <p:childTnLst>
                                    <p:set>
                                      <p:cBhvr>
                                        <p:cTn id="86" dur="1" fill="hold">
                                          <p:stCondLst>
                                            <p:cond delay="0"/>
                                          </p:stCondLst>
                                        </p:cTn>
                                        <p:tgtEl>
                                          <p:spTgt spid="36"/>
                                        </p:tgtEl>
                                        <p:attrNameLst>
                                          <p:attrName>style.visibility</p:attrName>
                                        </p:attrNameLst>
                                      </p:cBhvr>
                                      <p:to>
                                        <p:strVal val="visible"/>
                                      </p:to>
                                    </p:set>
                                    <p:animEffect transition="in" filter="box(in)">
                                      <p:cBhvr>
                                        <p:cTn id="87" dur="500"/>
                                        <p:tgtEl>
                                          <p:spTgt spid="36"/>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nodeType="clickEffect">
                                  <p:stCondLst>
                                    <p:cond delay="0"/>
                                  </p:stCondLst>
                                  <p:childTnLst>
                                    <p:set>
                                      <p:cBhvr>
                                        <p:cTn id="91" dur="1" fill="hold">
                                          <p:stCondLst>
                                            <p:cond delay="0"/>
                                          </p:stCondLst>
                                        </p:cTn>
                                        <p:tgtEl>
                                          <p:spTgt spid="58"/>
                                        </p:tgtEl>
                                        <p:attrNameLst>
                                          <p:attrName>style.visibility</p:attrName>
                                        </p:attrNameLst>
                                      </p:cBhvr>
                                      <p:to>
                                        <p:strVal val="visible"/>
                                      </p:to>
                                    </p:set>
                                    <p:animEffect transition="in" filter="box(in)">
                                      <p:cBhvr>
                                        <p:cTn id="92" dur="500"/>
                                        <p:tgtEl>
                                          <p:spTgt spid="58"/>
                                        </p:tgtEl>
                                      </p:cBhvr>
                                    </p:animEffect>
                                  </p:childTnLst>
                                </p:cTn>
                              </p:par>
                            </p:childTnLst>
                          </p:cTn>
                        </p:par>
                      </p:childTnLst>
                    </p:cTn>
                  </p:par>
                  <p:par>
                    <p:cTn id="93" fill="hold">
                      <p:stCondLst>
                        <p:cond delay="indefinite"/>
                      </p:stCondLst>
                      <p:childTnLst>
                        <p:par>
                          <p:cTn id="94" fill="hold">
                            <p:stCondLst>
                              <p:cond delay="0"/>
                            </p:stCondLst>
                            <p:childTnLst>
                              <p:par>
                                <p:cTn id="95" presetID="4" presetClass="entr" presetSubtype="16" fill="hold" nodeType="clickEffect">
                                  <p:stCondLst>
                                    <p:cond delay="0"/>
                                  </p:stCondLst>
                                  <p:childTnLst>
                                    <p:set>
                                      <p:cBhvr>
                                        <p:cTn id="96" dur="1" fill="hold">
                                          <p:stCondLst>
                                            <p:cond delay="0"/>
                                          </p:stCondLst>
                                        </p:cTn>
                                        <p:tgtEl>
                                          <p:spTgt spid="67"/>
                                        </p:tgtEl>
                                        <p:attrNameLst>
                                          <p:attrName>style.visibility</p:attrName>
                                        </p:attrNameLst>
                                      </p:cBhvr>
                                      <p:to>
                                        <p:strVal val="visible"/>
                                      </p:to>
                                    </p:set>
                                    <p:animEffect transition="in" filter="box(in)">
                                      <p:cBhvr>
                                        <p:cTn id="97" dur="500"/>
                                        <p:tgtEl>
                                          <p:spTgt spid="67"/>
                                        </p:tgtEl>
                                      </p:cBhvr>
                                    </p:animEffect>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61"/>
                                        </p:tgtEl>
                                        <p:attrNameLst>
                                          <p:attrName>style.visibility</p:attrName>
                                        </p:attrNameLst>
                                      </p:cBhvr>
                                      <p:to>
                                        <p:strVal val="visible"/>
                                      </p:to>
                                    </p:set>
                                    <p:anim calcmode="lin" valueType="num">
                                      <p:cBhvr additive="base">
                                        <p:cTn id="102" dur="500" fill="hold"/>
                                        <p:tgtEl>
                                          <p:spTgt spid="61"/>
                                        </p:tgtEl>
                                        <p:attrNameLst>
                                          <p:attrName>ppt_x</p:attrName>
                                        </p:attrNameLst>
                                      </p:cBhvr>
                                      <p:tavLst>
                                        <p:tav tm="0">
                                          <p:val>
                                            <p:strVal val="#ppt_x"/>
                                          </p:val>
                                        </p:tav>
                                        <p:tav tm="100000">
                                          <p:val>
                                            <p:strVal val="#ppt_x"/>
                                          </p:val>
                                        </p:tav>
                                      </p:tavLst>
                                    </p:anim>
                                    <p:anim calcmode="lin" valueType="num">
                                      <p:cBhvr additive="base">
                                        <p:cTn id="103"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4" presetClass="entr" presetSubtype="16" fill="hold" nodeType="clickEffect">
                                  <p:stCondLst>
                                    <p:cond delay="0"/>
                                  </p:stCondLst>
                                  <p:childTnLst>
                                    <p:set>
                                      <p:cBhvr>
                                        <p:cTn id="107" dur="1" fill="hold">
                                          <p:stCondLst>
                                            <p:cond delay="0"/>
                                          </p:stCondLst>
                                        </p:cTn>
                                        <p:tgtEl>
                                          <p:spTgt spid="56"/>
                                        </p:tgtEl>
                                        <p:attrNameLst>
                                          <p:attrName>style.visibility</p:attrName>
                                        </p:attrNameLst>
                                      </p:cBhvr>
                                      <p:to>
                                        <p:strVal val="visible"/>
                                      </p:to>
                                    </p:set>
                                    <p:animEffect transition="in" filter="box(in)">
                                      <p:cBhvr>
                                        <p:cTn id="108" dur="500"/>
                                        <p:tgtEl>
                                          <p:spTgt spid="56"/>
                                        </p:tgtEl>
                                      </p:cBhvr>
                                    </p:animEffect>
                                  </p:childTnLst>
                                </p:cTn>
                              </p:par>
                            </p:childTnLst>
                          </p:cTn>
                        </p:par>
                      </p:childTnLst>
                    </p:cTn>
                  </p:par>
                  <p:par>
                    <p:cTn id="109" fill="hold">
                      <p:stCondLst>
                        <p:cond delay="indefinite"/>
                      </p:stCondLst>
                      <p:childTnLst>
                        <p:par>
                          <p:cTn id="110" fill="hold">
                            <p:stCondLst>
                              <p:cond delay="0"/>
                            </p:stCondLst>
                            <p:childTnLst>
                              <p:par>
                                <p:cTn id="111" presetID="4" presetClass="entr" presetSubtype="16" fill="hold" grpId="0" nodeType="clickEffect">
                                  <p:stCondLst>
                                    <p:cond delay="0"/>
                                  </p:stCondLst>
                                  <p:childTnLst>
                                    <p:set>
                                      <p:cBhvr>
                                        <p:cTn id="112" dur="1" fill="hold">
                                          <p:stCondLst>
                                            <p:cond delay="0"/>
                                          </p:stCondLst>
                                        </p:cTn>
                                        <p:tgtEl>
                                          <p:spTgt spid="60"/>
                                        </p:tgtEl>
                                        <p:attrNameLst>
                                          <p:attrName>style.visibility</p:attrName>
                                        </p:attrNameLst>
                                      </p:cBhvr>
                                      <p:to>
                                        <p:strVal val="visible"/>
                                      </p:to>
                                    </p:set>
                                    <p:animEffect transition="in" filter="box(in)">
                                      <p:cBhvr>
                                        <p:cTn id="113" dur="500"/>
                                        <p:tgtEl>
                                          <p:spTgt spid="60"/>
                                        </p:tgtEl>
                                      </p:cBhvr>
                                    </p:animEffect>
                                  </p:childTnLst>
                                </p:cTn>
                              </p:par>
                            </p:childTnLst>
                          </p:cTn>
                        </p:par>
                      </p:childTnLst>
                    </p:cTn>
                  </p:par>
                  <p:par>
                    <p:cTn id="114" fill="hold">
                      <p:stCondLst>
                        <p:cond delay="indefinite"/>
                      </p:stCondLst>
                      <p:childTnLst>
                        <p:par>
                          <p:cTn id="115" fill="hold">
                            <p:stCondLst>
                              <p:cond delay="0"/>
                            </p:stCondLst>
                            <p:childTnLst>
                              <p:par>
                                <p:cTn id="116" presetID="4" presetClass="entr" presetSubtype="16" fill="hold" nodeType="clickEffect">
                                  <p:stCondLst>
                                    <p:cond delay="0"/>
                                  </p:stCondLst>
                                  <p:childTnLst>
                                    <p:set>
                                      <p:cBhvr>
                                        <p:cTn id="117" dur="1" fill="hold">
                                          <p:stCondLst>
                                            <p:cond delay="0"/>
                                          </p:stCondLst>
                                        </p:cTn>
                                        <p:tgtEl>
                                          <p:spTgt spid="53"/>
                                        </p:tgtEl>
                                        <p:attrNameLst>
                                          <p:attrName>style.visibility</p:attrName>
                                        </p:attrNameLst>
                                      </p:cBhvr>
                                      <p:to>
                                        <p:strVal val="visible"/>
                                      </p:to>
                                    </p:set>
                                    <p:animEffect transition="in" filter="box(in)">
                                      <p:cBhvr>
                                        <p:cTn id="118" dur="500"/>
                                        <p:tgtEl>
                                          <p:spTgt spid="53"/>
                                        </p:tgtEl>
                                      </p:cBhvr>
                                    </p:animEffect>
                                  </p:childTnLst>
                                </p:cTn>
                              </p:par>
                            </p:childTnLst>
                          </p:cTn>
                        </p:par>
                      </p:childTnLst>
                    </p:cTn>
                  </p:par>
                  <p:par>
                    <p:cTn id="119" fill="hold">
                      <p:stCondLst>
                        <p:cond delay="indefinite"/>
                      </p:stCondLst>
                      <p:childTnLst>
                        <p:par>
                          <p:cTn id="120" fill="hold">
                            <p:stCondLst>
                              <p:cond delay="0"/>
                            </p:stCondLst>
                            <p:childTnLst>
                              <p:par>
                                <p:cTn id="121" presetID="2" presetClass="entr" presetSubtype="4" fill="hold" grpId="0" nodeType="clickEffect">
                                  <p:stCondLst>
                                    <p:cond delay="0"/>
                                  </p:stCondLst>
                                  <p:childTnLst>
                                    <p:set>
                                      <p:cBhvr>
                                        <p:cTn id="122" dur="1" fill="hold">
                                          <p:stCondLst>
                                            <p:cond delay="0"/>
                                          </p:stCondLst>
                                        </p:cTn>
                                        <p:tgtEl>
                                          <p:spTgt spid="65"/>
                                        </p:tgtEl>
                                        <p:attrNameLst>
                                          <p:attrName>style.visibility</p:attrName>
                                        </p:attrNameLst>
                                      </p:cBhvr>
                                      <p:to>
                                        <p:strVal val="visible"/>
                                      </p:to>
                                    </p:set>
                                    <p:anim calcmode="lin" valueType="num">
                                      <p:cBhvr additive="base">
                                        <p:cTn id="123" dur="500" fill="hold"/>
                                        <p:tgtEl>
                                          <p:spTgt spid="65"/>
                                        </p:tgtEl>
                                        <p:attrNameLst>
                                          <p:attrName>ppt_x</p:attrName>
                                        </p:attrNameLst>
                                      </p:cBhvr>
                                      <p:tavLst>
                                        <p:tav tm="0">
                                          <p:val>
                                            <p:strVal val="#ppt_x"/>
                                          </p:val>
                                        </p:tav>
                                        <p:tav tm="100000">
                                          <p:val>
                                            <p:strVal val="#ppt_x"/>
                                          </p:val>
                                        </p:tav>
                                      </p:tavLst>
                                    </p:anim>
                                    <p:anim calcmode="lin" valueType="num">
                                      <p:cBhvr additive="base">
                                        <p:cTn id="124"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4" presetClass="entr" presetSubtype="16" fill="hold" nodeType="clickEffect">
                                  <p:stCondLst>
                                    <p:cond delay="0"/>
                                  </p:stCondLst>
                                  <p:childTnLst>
                                    <p:set>
                                      <p:cBhvr>
                                        <p:cTn id="128" dur="1" fill="hold">
                                          <p:stCondLst>
                                            <p:cond delay="0"/>
                                          </p:stCondLst>
                                        </p:cTn>
                                        <p:tgtEl>
                                          <p:spTgt spid="42"/>
                                        </p:tgtEl>
                                        <p:attrNameLst>
                                          <p:attrName>style.visibility</p:attrName>
                                        </p:attrNameLst>
                                      </p:cBhvr>
                                      <p:to>
                                        <p:strVal val="visible"/>
                                      </p:to>
                                    </p:set>
                                    <p:animEffect transition="in" filter="box(in)">
                                      <p:cBhvr>
                                        <p:cTn id="129" dur="500"/>
                                        <p:tgtEl>
                                          <p:spTgt spid="42"/>
                                        </p:tgtEl>
                                      </p:cBhvr>
                                    </p:animEffect>
                                  </p:childTnLst>
                                </p:cTn>
                              </p:par>
                            </p:childTnLst>
                          </p:cTn>
                        </p:par>
                      </p:childTnLst>
                    </p:cTn>
                  </p:par>
                  <p:par>
                    <p:cTn id="130" fill="hold">
                      <p:stCondLst>
                        <p:cond delay="indefinite"/>
                      </p:stCondLst>
                      <p:childTnLst>
                        <p:par>
                          <p:cTn id="131" fill="hold">
                            <p:stCondLst>
                              <p:cond delay="0"/>
                            </p:stCondLst>
                            <p:childTnLst>
                              <p:par>
                                <p:cTn id="132" presetID="4" presetClass="entr" presetSubtype="16" fill="hold" grpId="0" nodeType="clickEffect">
                                  <p:stCondLst>
                                    <p:cond delay="0"/>
                                  </p:stCondLst>
                                  <p:childTnLst>
                                    <p:set>
                                      <p:cBhvr>
                                        <p:cTn id="133" dur="1" fill="hold">
                                          <p:stCondLst>
                                            <p:cond delay="0"/>
                                          </p:stCondLst>
                                        </p:cTn>
                                        <p:tgtEl>
                                          <p:spTgt spid="64"/>
                                        </p:tgtEl>
                                        <p:attrNameLst>
                                          <p:attrName>style.visibility</p:attrName>
                                        </p:attrNameLst>
                                      </p:cBhvr>
                                      <p:to>
                                        <p:strVal val="visible"/>
                                      </p:to>
                                    </p:set>
                                    <p:animEffect transition="in" filter="box(in)">
                                      <p:cBhvr>
                                        <p:cTn id="134"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60" grpId="0"/>
      <p:bldP spid="61" grpId="0"/>
      <p:bldP spid="64" grpId="0"/>
      <p:bldP spid="65"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0200" y="5486400"/>
            <a:ext cx="1447800"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fa-IR" dirty="0" smtClean="0">
                <a:cs typeface="B Nazanin" pitchFamily="2" charset="-78"/>
              </a:rPr>
              <a:t>واقعيت</a:t>
            </a:r>
            <a:endParaRPr lang="en-US" dirty="0">
              <a:cs typeface="B Nazanin" pitchFamily="2" charset="-78"/>
            </a:endParaRPr>
          </a:p>
        </p:txBody>
      </p:sp>
      <p:sp>
        <p:nvSpPr>
          <p:cNvPr id="5" name="TextBox 4"/>
          <p:cNvSpPr txBox="1"/>
          <p:nvPr/>
        </p:nvSpPr>
        <p:spPr>
          <a:xfrm>
            <a:off x="1600200" y="4419600"/>
            <a:ext cx="1447800"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fa-IR" dirty="0" smtClean="0">
                <a:cs typeface="B Nazanin" pitchFamily="2" charset="-78"/>
              </a:rPr>
              <a:t>مدل مفهومي </a:t>
            </a:r>
            <a:endParaRPr lang="en-US" dirty="0">
              <a:cs typeface="B Nazanin" pitchFamily="2" charset="-78"/>
            </a:endParaRPr>
          </a:p>
        </p:txBody>
      </p:sp>
      <p:sp>
        <p:nvSpPr>
          <p:cNvPr id="7" name="TextBox 6"/>
          <p:cNvSpPr txBox="1"/>
          <p:nvPr/>
        </p:nvSpPr>
        <p:spPr>
          <a:xfrm>
            <a:off x="1600200" y="2286000"/>
            <a:ext cx="1447800"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fa-IR" dirty="0" smtClean="0">
                <a:cs typeface="B Nazanin" pitchFamily="2" charset="-78"/>
              </a:rPr>
              <a:t>پارادايم </a:t>
            </a:r>
            <a:endParaRPr lang="en-US" dirty="0">
              <a:cs typeface="B Nazanin" pitchFamily="2" charset="-78"/>
            </a:endParaRPr>
          </a:p>
        </p:txBody>
      </p:sp>
      <p:sp>
        <p:nvSpPr>
          <p:cNvPr id="8" name="TextBox 7"/>
          <p:cNvSpPr txBox="1"/>
          <p:nvPr/>
        </p:nvSpPr>
        <p:spPr>
          <a:xfrm>
            <a:off x="1600200" y="1219200"/>
            <a:ext cx="1447800"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fa-IR" dirty="0" smtClean="0">
                <a:cs typeface="B Nazanin" pitchFamily="2" charset="-78"/>
              </a:rPr>
              <a:t>فلسفه </a:t>
            </a:r>
            <a:endParaRPr lang="en-US" dirty="0">
              <a:cs typeface="B Nazanin" pitchFamily="2" charset="-78"/>
            </a:endParaRPr>
          </a:p>
        </p:txBody>
      </p:sp>
      <p:cxnSp>
        <p:nvCxnSpPr>
          <p:cNvPr id="9" name="Straight Arrow Connector 8"/>
          <p:cNvCxnSpPr/>
          <p:nvPr/>
        </p:nvCxnSpPr>
        <p:spPr>
          <a:xfrm rot="5400000">
            <a:off x="1638300" y="1943100"/>
            <a:ext cx="685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0" name="Straight Arrow Connector 9"/>
          <p:cNvCxnSpPr/>
          <p:nvPr/>
        </p:nvCxnSpPr>
        <p:spPr>
          <a:xfrm rot="5400000">
            <a:off x="1105694" y="3542506"/>
            <a:ext cx="1752600" cy="1588"/>
          </a:xfrm>
          <a:prstGeom prst="straightConnector1">
            <a:avLst/>
          </a:prstGeom>
          <a:ln>
            <a:prstDash val="dashDot"/>
            <a:tailEnd type="arrow"/>
          </a:ln>
        </p:spPr>
        <p:style>
          <a:lnRef idx="3">
            <a:schemeClr val="accent2"/>
          </a:lnRef>
          <a:fillRef idx="0">
            <a:schemeClr val="accent2"/>
          </a:fillRef>
          <a:effectRef idx="2">
            <a:schemeClr val="accent2"/>
          </a:effectRef>
          <a:fontRef idx="minor">
            <a:schemeClr val="tx1"/>
          </a:fontRef>
        </p:style>
      </p:cxnSp>
      <p:cxnSp>
        <p:nvCxnSpPr>
          <p:cNvPr id="12" name="Straight Arrow Connector 11"/>
          <p:cNvCxnSpPr/>
          <p:nvPr/>
        </p:nvCxnSpPr>
        <p:spPr>
          <a:xfrm rot="5400000">
            <a:off x="1639094" y="5142706"/>
            <a:ext cx="685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3" name="Straight Arrow Connector 12"/>
          <p:cNvCxnSpPr/>
          <p:nvPr/>
        </p:nvCxnSpPr>
        <p:spPr>
          <a:xfrm rot="5400000" flipH="1" flipV="1">
            <a:off x="2362200" y="1981200"/>
            <a:ext cx="610394"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4" name="Straight Arrow Connector 13"/>
          <p:cNvCxnSpPr/>
          <p:nvPr/>
        </p:nvCxnSpPr>
        <p:spPr>
          <a:xfrm rot="5400000" flipH="1" flipV="1">
            <a:off x="1829197" y="3581003"/>
            <a:ext cx="1676400" cy="794"/>
          </a:xfrm>
          <a:prstGeom prst="straightConnector1">
            <a:avLst/>
          </a:prstGeom>
          <a:ln>
            <a:prstDash val="dashDot"/>
            <a:tailEnd type="arrow"/>
          </a:ln>
        </p:spPr>
        <p:style>
          <a:lnRef idx="3">
            <a:schemeClr val="dk1"/>
          </a:lnRef>
          <a:fillRef idx="0">
            <a:schemeClr val="dk1"/>
          </a:fillRef>
          <a:effectRef idx="2">
            <a:schemeClr val="dk1"/>
          </a:effectRef>
          <a:fontRef idx="minor">
            <a:schemeClr val="tx1"/>
          </a:fontRef>
        </p:style>
      </p:cxnSp>
      <p:cxnSp>
        <p:nvCxnSpPr>
          <p:cNvPr id="16" name="Straight Arrow Connector 15"/>
          <p:cNvCxnSpPr/>
          <p:nvPr/>
        </p:nvCxnSpPr>
        <p:spPr>
          <a:xfrm rot="5400000" flipH="1" flipV="1">
            <a:off x="2362200" y="5181600"/>
            <a:ext cx="610394"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7" name="Elbow Connector 16"/>
          <p:cNvCxnSpPr/>
          <p:nvPr/>
        </p:nvCxnSpPr>
        <p:spPr>
          <a:xfrm rot="10800000" flipV="1">
            <a:off x="1600200" y="1447800"/>
            <a:ext cx="1588" cy="4267200"/>
          </a:xfrm>
          <a:prstGeom prst="bentConnector3">
            <a:avLst>
              <a:gd name="adj1" fmla="val 64779617"/>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7" idx="1"/>
            <a:endCxn id="4" idx="1"/>
          </p:cNvCxnSpPr>
          <p:nvPr/>
        </p:nvCxnSpPr>
        <p:spPr>
          <a:xfrm rot="10800000" flipV="1">
            <a:off x="1600200" y="2470666"/>
            <a:ext cx="1588" cy="3200400"/>
          </a:xfrm>
          <a:prstGeom prst="bentConnector3">
            <a:avLst>
              <a:gd name="adj1" fmla="val 42386663"/>
            </a:avLst>
          </a:prstGeom>
          <a:ln>
            <a:tailEnd type="arrow"/>
          </a:ln>
        </p:spPr>
        <p:style>
          <a:lnRef idx="3">
            <a:schemeClr val="dk1"/>
          </a:lnRef>
          <a:fillRef idx="0">
            <a:schemeClr val="dk1"/>
          </a:fillRef>
          <a:effectRef idx="2">
            <a:schemeClr val="dk1"/>
          </a:effectRef>
          <a:fontRef idx="minor">
            <a:schemeClr val="tx1"/>
          </a:fontRef>
        </p:style>
      </p:cxnSp>
      <p:cxnSp>
        <p:nvCxnSpPr>
          <p:cNvPr id="20" name="Elbow Connector 19"/>
          <p:cNvCxnSpPr/>
          <p:nvPr/>
        </p:nvCxnSpPr>
        <p:spPr>
          <a:xfrm>
            <a:off x="3124200" y="4572000"/>
            <a:ext cx="1588" cy="1066800"/>
          </a:xfrm>
          <a:prstGeom prst="bentConnector3">
            <a:avLst>
              <a:gd name="adj1" fmla="val 14395466"/>
            </a:avLst>
          </a:prstGeom>
          <a:ln>
            <a:tailEnd type="arrow"/>
          </a:ln>
        </p:spPr>
        <p:style>
          <a:lnRef idx="2">
            <a:schemeClr val="accent4"/>
          </a:lnRef>
          <a:fillRef idx="0">
            <a:schemeClr val="accent4"/>
          </a:fillRef>
          <a:effectRef idx="1">
            <a:schemeClr val="accent4"/>
          </a:effectRef>
          <a:fontRef idx="minor">
            <a:schemeClr val="tx1"/>
          </a:fontRef>
        </p:style>
      </p:cxnSp>
      <p:sp>
        <p:nvSpPr>
          <p:cNvPr id="22" name="TextBox 21"/>
          <p:cNvSpPr txBox="1"/>
          <p:nvPr/>
        </p:nvSpPr>
        <p:spPr>
          <a:xfrm rot="16200000">
            <a:off x="2599612" y="5096589"/>
            <a:ext cx="2057400" cy="246221"/>
          </a:xfrm>
          <a:prstGeom prst="rect">
            <a:avLst/>
          </a:prstGeom>
          <a:noFill/>
        </p:spPr>
        <p:txBody>
          <a:bodyPr wrap="square" rtlCol="0">
            <a:spAutoFit/>
          </a:bodyPr>
          <a:lstStyle/>
          <a:p>
            <a:pPr algn="ctr"/>
            <a:r>
              <a:rPr lang="fa-IR" sz="1000" dirty="0" smtClean="0"/>
              <a:t>معرفت علمي از واقعيت ( خاص)</a:t>
            </a:r>
            <a:endParaRPr lang="en-US" sz="1000" dirty="0"/>
          </a:p>
        </p:txBody>
      </p:sp>
      <p:sp>
        <p:nvSpPr>
          <p:cNvPr id="23" name="TextBox 22"/>
          <p:cNvSpPr txBox="1"/>
          <p:nvPr/>
        </p:nvSpPr>
        <p:spPr>
          <a:xfrm rot="16200000">
            <a:off x="-623501" y="2909501"/>
            <a:ext cx="1981201" cy="276999"/>
          </a:xfrm>
          <a:prstGeom prst="rect">
            <a:avLst/>
          </a:prstGeom>
          <a:noFill/>
        </p:spPr>
        <p:txBody>
          <a:bodyPr wrap="square" rtlCol="0">
            <a:spAutoFit/>
          </a:bodyPr>
          <a:lstStyle/>
          <a:p>
            <a:pPr algn="ctr"/>
            <a:r>
              <a:rPr lang="fa-IR" sz="1200" dirty="0" smtClean="0">
                <a:cs typeface="B Nazanin" pitchFamily="2" charset="-78"/>
              </a:rPr>
              <a:t>معرفت فلسفي از واقعيت </a:t>
            </a:r>
            <a:endParaRPr lang="en-US" sz="1200" dirty="0">
              <a:cs typeface="B Nazanin" pitchFamily="2" charset="-78"/>
            </a:endParaRPr>
          </a:p>
        </p:txBody>
      </p:sp>
      <p:sp>
        <p:nvSpPr>
          <p:cNvPr id="24" name="TextBox 23"/>
          <p:cNvSpPr txBox="1"/>
          <p:nvPr/>
        </p:nvSpPr>
        <p:spPr>
          <a:xfrm rot="16200000">
            <a:off x="319132" y="3643269"/>
            <a:ext cx="1619936" cy="276999"/>
          </a:xfrm>
          <a:prstGeom prst="rect">
            <a:avLst/>
          </a:prstGeom>
          <a:noFill/>
        </p:spPr>
        <p:txBody>
          <a:bodyPr wrap="square" rtlCol="0">
            <a:spAutoFit/>
          </a:bodyPr>
          <a:lstStyle/>
          <a:p>
            <a:r>
              <a:rPr lang="fa-IR" sz="1200" dirty="0" smtClean="0">
                <a:cs typeface="B Nazanin" pitchFamily="2" charset="-78"/>
              </a:rPr>
              <a:t>معرفت پارادايمي از واقعيت </a:t>
            </a:r>
            <a:endParaRPr lang="en-US" sz="1200" dirty="0">
              <a:cs typeface="B Nazanin" pitchFamily="2" charset="-78"/>
            </a:endParaRPr>
          </a:p>
        </p:txBody>
      </p:sp>
      <p:sp>
        <p:nvSpPr>
          <p:cNvPr id="26" name="TextBox 25"/>
          <p:cNvSpPr txBox="1"/>
          <p:nvPr/>
        </p:nvSpPr>
        <p:spPr>
          <a:xfrm>
            <a:off x="762000" y="6400800"/>
            <a:ext cx="2971800" cy="261610"/>
          </a:xfrm>
          <a:prstGeom prst="rect">
            <a:avLst/>
          </a:prstGeom>
          <a:noFill/>
        </p:spPr>
        <p:txBody>
          <a:bodyPr wrap="square" rtlCol="0">
            <a:spAutoFit/>
          </a:bodyPr>
          <a:lstStyle/>
          <a:p>
            <a:pPr algn="ctr"/>
            <a:r>
              <a:rPr lang="fa-IR" sz="1100" dirty="0" smtClean="0"/>
              <a:t>منبع: سلسله مراتب معرفتي در پارادايم تفسيري (ايمان 96)</a:t>
            </a:r>
            <a:endParaRPr lang="en-US" sz="1100" dirty="0"/>
          </a:p>
        </p:txBody>
      </p:sp>
      <p:sp>
        <p:nvSpPr>
          <p:cNvPr id="19" name="TextBox 18"/>
          <p:cNvSpPr txBox="1"/>
          <p:nvPr/>
        </p:nvSpPr>
        <p:spPr>
          <a:xfrm>
            <a:off x="3657600" y="1828800"/>
            <a:ext cx="5029200" cy="2031325"/>
          </a:xfrm>
          <a:prstGeom prst="rect">
            <a:avLst/>
          </a:prstGeom>
          <a:noFill/>
        </p:spPr>
        <p:txBody>
          <a:bodyPr wrap="square" rtlCol="0">
            <a:spAutoFit/>
          </a:bodyPr>
          <a:lstStyle/>
          <a:p>
            <a:pPr algn="just" rtl="1"/>
            <a:r>
              <a:rPr lang="fa-IR" dirty="0" smtClean="0">
                <a:cs typeface="B Nazanin" pitchFamily="2" charset="-78"/>
              </a:rPr>
              <a:t>در اينجا نظريه به  معنايي كه در اثبات گرايي تحت عنوان قوانين تعميم يافته انتزاعي ، وجود داشت و بر اساس آن به تبيين رخدادها بدون توجه به شرايط زماني و مكاني مي پرداخت وجود ندارد.</a:t>
            </a:r>
          </a:p>
          <a:p>
            <a:pPr algn="just" rtl="1"/>
            <a:r>
              <a:rPr lang="fa-IR" dirty="0" smtClean="0">
                <a:cs typeface="B Nazanin" pitchFamily="2" charset="-78"/>
              </a:rPr>
              <a:t>در اينجا ورود از سطح پاردايمي به واقعيت صورت مي پذيرد و شناسايي پارادايمي واقعيت باعث مي شود كه محقق با درك مفهومي از واقعيت و حضور فعال در آن بر اساس فعاليت هاي علمي به جمع آوري داده ها و تحليل كيفي بپردازد.</a:t>
            </a:r>
            <a:endParaRPr lang="en-US" dirty="0">
              <a:cs typeface="B Nazanin" pitchFamily="2" charset="-78"/>
            </a:endParaRPr>
          </a:p>
        </p:txBody>
      </p:sp>
    </p:spTree>
    <p:extLst>
      <p:ext uri="{BB962C8B-B14F-4D97-AF65-F5344CB8AC3E}">
        <p14:creationId xmlns="" xmlns:p14="http://schemas.microsoft.com/office/powerpoint/2010/main" val="2363360000"/>
      </p:ext>
    </p:extLst>
  </p:cSld>
  <p:clrMapOvr>
    <a:masterClrMapping/>
  </p:clrMapOvr>
  <p:transition spd="slow">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1066800"/>
            <a:ext cx="7696200" cy="5262979"/>
          </a:xfrm>
          <a:prstGeom prst="rect">
            <a:avLst/>
          </a:prstGeom>
          <a:noFill/>
        </p:spPr>
        <p:txBody>
          <a:bodyPr wrap="square" rtlCol="0">
            <a:spAutoFit/>
          </a:bodyPr>
          <a:lstStyle/>
          <a:p>
            <a:pPr algn="just" rtl="1"/>
            <a:r>
              <a:rPr lang="fa-IR" sz="2800" dirty="0" smtClean="0">
                <a:cs typeface="B Nazanin" pitchFamily="2" charset="-78"/>
              </a:rPr>
              <a:t>1- حكمت و فلسفه ذاتا هدف زندگي تلقي مي شدند و به خاطر چيز ديگري به كار گرفته نمي شدند.</a:t>
            </a:r>
          </a:p>
          <a:p>
            <a:pPr algn="just" rtl="1"/>
            <a:r>
              <a:rPr lang="fa-IR" sz="2800" dirty="0" smtClean="0">
                <a:cs typeface="B Nazanin" pitchFamily="2" charset="-78"/>
              </a:rPr>
              <a:t> 2- فراگيري فلسفه تقريبا رابطه خود را  با واقعيات، مسائل و مشكلات گسسته بود.</a:t>
            </a:r>
          </a:p>
          <a:p>
            <a:pPr algn="just" rtl="1"/>
            <a:r>
              <a:rPr lang="fa-IR" sz="2800" dirty="0" smtClean="0">
                <a:cs typeface="B Nazanin" pitchFamily="2" charset="-78"/>
              </a:rPr>
              <a:t>3- بنابراين هيچ كس درپي آن نبود كه حقيقت و جستجوي آن تا چه حد با شرايط و واقعيات زندگي مطابقت مي كند.</a:t>
            </a:r>
          </a:p>
          <a:p>
            <a:pPr algn="just" rtl="1"/>
            <a:r>
              <a:rPr lang="fa-IR" sz="2800" dirty="0" smtClean="0">
                <a:cs typeface="B Nazanin" pitchFamily="2" charset="-78"/>
              </a:rPr>
              <a:t>4-  تحقيق امري انتزاعي و ذهني بود و مقيد به هيچ شيوه اي نبود. </a:t>
            </a:r>
          </a:p>
          <a:p>
            <a:pPr algn="just" rtl="1"/>
            <a:r>
              <a:rPr lang="fa-IR" sz="2800" dirty="0" smtClean="0">
                <a:cs typeface="B Nazanin" pitchFamily="2" charset="-78"/>
              </a:rPr>
              <a:t>5- حاصل تحقيقات تعدادي اصول و قضاياي كلي است .</a:t>
            </a:r>
          </a:p>
          <a:p>
            <a:pPr algn="just" rtl="1"/>
            <a:r>
              <a:rPr lang="fa-IR" sz="2800" dirty="0" smtClean="0">
                <a:cs typeface="B Nazanin" pitchFamily="2" charset="-78"/>
              </a:rPr>
              <a:t>6- تحقيقات، تغيير مهمي را در فلسفه و حكمت ايجاد نكرد. </a:t>
            </a:r>
          </a:p>
          <a:p>
            <a:pPr algn="just" rtl="1"/>
            <a:r>
              <a:rPr lang="fa-IR" sz="2800" dirty="0" smtClean="0">
                <a:cs typeface="B Nazanin" pitchFamily="2" charset="-78"/>
              </a:rPr>
              <a:t>بي روش بودن حكمت و فلسفه انجماد سنگيني را در علم</a:t>
            </a:r>
            <a:r>
              <a:rPr lang="en-US" sz="2800" dirty="0" smtClean="0">
                <a:cs typeface="B Nazanin" pitchFamily="2" charset="-78"/>
              </a:rPr>
              <a:t> </a:t>
            </a:r>
            <a:r>
              <a:rPr lang="fa-IR" sz="2800" dirty="0" smtClean="0">
                <a:cs typeface="B Nazanin" pitchFamily="2" charset="-78"/>
              </a:rPr>
              <a:t>و فلسفه ايجاد كرد .</a:t>
            </a:r>
            <a:endParaRPr lang="en-US" sz="2800" dirty="0" smtClean="0">
              <a:cs typeface="B Nazanin" pitchFamily="2" charset="-78"/>
            </a:endParaRPr>
          </a:p>
          <a:p>
            <a:pPr algn="just" rtl="1"/>
            <a:endParaRPr lang="fa-IR" sz="2800" dirty="0" smtClean="0">
              <a:cs typeface="B Nazanin" pitchFamily="2" charset="-78"/>
            </a:endParaRPr>
          </a:p>
        </p:txBody>
      </p:sp>
      <p:sp>
        <p:nvSpPr>
          <p:cNvPr id="3" name="TextBox 2"/>
          <p:cNvSpPr txBox="1"/>
          <p:nvPr/>
        </p:nvSpPr>
        <p:spPr>
          <a:xfrm>
            <a:off x="762000" y="533400"/>
            <a:ext cx="7848600" cy="523220"/>
          </a:xfrm>
          <a:prstGeom prst="rect">
            <a:avLst/>
          </a:prstGeom>
          <a:noFill/>
        </p:spPr>
        <p:txBody>
          <a:bodyPr wrap="square" rtlCol="0">
            <a:spAutoFit/>
          </a:bodyPr>
          <a:lstStyle/>
          <a:p>
            <a:pPr algn="ctr" rtl="1"/>
            <a:r>
              <a:rPr lang="fa-IR" sz="2800" b="1" dirty="0" smtClean="0">
                <a:solidFill>
                  <a:srgbClr val="FF0000"/>
                </a:solidFill>
                <a:cs typeface="B Nazanin" pitchFamily="2" charset="-78"/>
              </a:rPr>
              <a:t>به صورت خلاصه مسائل زير بر حكمت و فلسفه حاكم بود:</a:t>
            </a:r>
            <a:endParaRPr lang="en-US" sz="2800" b="1" dirty="0">
              <a:solidFill>
                <a:srgbClr val="FF0000"/>
              </a:solidFill>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600200" y="5486400"/>
            <a:ext cx="1447800"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fa-IR" dirty="0" smtClean="0">
                <a:cs typeface="B Nazanin" pitchFamily="2" charset="-78"/>
              </a:rPr>
              <a:t>واقعيت</a:t>
            </a:r>
            <a:endParaRPr lang="en-US" dirty="0">
              <a:cs typeface="B Nazanin" pitchFamily="2" charset="-78"/>
            </a:endParaRPr>
          </a:p>
        </p:txBody>
      </p:sp>
      <p:sp>
        <p:nvSpPr>
          <p:cNvPr id="19" name="TextBox 18"/>
          <p:cNvSpPr txBox="1"/>
          <p:nvPr/>
        </p:nvSpPr>
        <p:spPr>
          <a:xfrm>
            <a:off x="1600200" y="4419600"/>
            <a:ext cx="1447800"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fa-IR" dirty="0" smtClean="0">
                <a:cs typeface="B Nazanin" pitchFamily="2" charset="-78"/>
              </a:rPr>
              <a:t>مدل مفهومي </a:t>
            </a:r>
            <a:endParaRPr lang="en-US" dirty="0">
              <a:cs typeface="B Nazanin" pitchFamily="2" charset="-78"/>
            </a:endParaRPr>
          </a:p>
        </p:txBody>
      </p:sp>
      <p:sp>
        <p:nvSpPr>
          <p:cNvPr id="20" name="TextBox 19"/>
          <p:cNvSpPr txBox="1"/>
          <p:nvPr/>
        </p:nvSpPr>
        <p:spPr>
          <a:xfrm>
            <a:off x="1600200" y="3352800"/>
            <a:ext cx="1447800"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fa-IR" dirty="0" smtClean="0">
                <a:cs typeface="B Nazanin" pitchFamily="2" charset="-78"/>
              </a:rPr>
              <a:t>نظريه علمي </a:t>
            </a:r>
            <a:endParaRPr lang="en-US" dirty="0">
              <a:cs typeface="B Nazanin" pitchFamily="2" charset="-78"/>
            </a:endParaRPr>
          </a:p>
        </p:txBody>
      </p:sp>
      <p:sp>
        <p:nvSpPr>
          <p:cNvPr id="21" name="TextBox 20"/>
          <p:cNvSpPr txBox="1"/>
          <p:nvPr/>
        </p:nvSpPr>
        <p:spPr>
          <a:xfrm>
            <a:off x="1600200" y="2286000"/>
            <a:ext cx="1447800"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fa-IR" dirty="0" smtClean="0">
                <a:cs typeface="B Nazanin" pitchFamily="2" charset="-78"/>
              </a:rPr>
              <a:t>پارادايم </a:t>
            </a:r>
            <a:endParaRPr lang="en-US" dirty="0">
              <a:cs typeface="B Nazanin" pitchFamily="2" charset="-78"/>
            </a:endParaRPr>
          </a:p>
        </p:txBody>
      </p:sp>
      <p:sp>
        <p:nvSpPr>
          <p:cNvPr id="22" name="TextBox 21"/>
          <p:cNvSpPr txBox="1"/>
          <p:nvPr/>
        </p:nvSpPr>
        <p:spPr>
          <a:xfrm>
            <a:off x="1600200" y="1219200"/>
            <a:ext cx="1447800"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fa-IR" dirty="0" smtClean="0">
                <a:cs typeface="B Nazanin" pitchFamily="2" charset="-78"/>
              </a:rPr>
              <a:t>فلسفه </a:t>
            </a:r>
            <a:endParaRPr lang="en-US" dirty="0">
              <a:cs typeface="B Nazanin" pitchFamily="2" charset="-78"/>
            </a:endParaRPr>
          </a:p>
        </p:txBody>
      </p:sp>
      <p:cxnSp>
        <p:nvCxnSpPr>
          <p:cNvPr id="24" name="Straight Arrow Connector 23"/>
          <p:cNvCxnSpPr/>
          <p:nvPr/>
        </p:nvCxnSpPr>
        <p:spPr>
          <a:xfrm rot="5400000">
            <a:off x="1638300" y="1943100"/>
            <a:ext cx="685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5" name="Straight Arrow Connector 24"/>
          <p:cNvCxnSpPr/>
          <p:nvPr/>
        </p:nvCxnSpPr>
        <p:spPr>
          <a:xfrm rot="5400000">
            <a:off x="1639094" y="3009106"/>
            <a:ext cx="685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6" name="Straight Arrow Connector 25"/>
          <p:cNvCxnSpPr/>
          <p:nvPr/>
        </p:nvCxnSpPr>
        <p:spPr>
          <a:xfrm rot="5400000">
            <a:off x="1639094" y="4075906"/>
            <a:ext cx="685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9" name="Straight Arrow Connector 28"/>
          <p:cNvCxnSpPr/>
          <p:nvPr/>
        </p:nvCxnSpPr>
        <p:spPr>
          <a:xfrm rot="5400000">
            <a:off x="1639094" y="5142706"/>
            <a:ext cx="685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1" name="Straight Arrow Connector 30"/>
          <p:cNvCxnSpPr/>
          <p:nvPr/>
        </p:nvCxnSpPr>
        <p:spPr>
          <a:xfrm rot="5400000" flipH="1" flipV="1">
            <a:off x="2362200" y="1981200"/>
            <a:ext cx="610394"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4" name="Straight Arrow Connector 33"/>
          <p:cNvCxnSpPr/>
          <p:nvPr/>
        </p:nvCxnSpPr>
        <p:spPr>
          <a:xfrm rot="5400000" flipH="1" flipV="1">
            <a:off x="2362200" y="3048000"/>
            <a:ext cx="610394"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5" name="Straight Arrow Connector 34"/>
          <p:cNvCxnSpPr/>
          <p:nvPr/>
        </p:nvCxnSpPr>
        <p:spPr>
          <a:xfrm rot="5400000" flipH="1" flipV="1">
            <a:off x="2362200" y="4114800"/>
            <a:ext cx="610394"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6" name="Straight Arrow Connector 35"/>
          <p:cNvCxnSpPr/>
          <p:nvPr/>
        </p:nvCxnSpPr>
        <p:spPr>
          <a:xfrm rot="5400000" flipH="1" flipV="1">
            <a:off x="2362200" y="5181600"/>
            <a:ext cx="610394"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2" name="Elbow Connector 41"/>
          <p:cNvCxnSpPr/>
          <p:nvPr/>
        </p:nvCxnSpPr>
        <p:spPr>
          <a:xfrm rot="10800000" flipV="1">
            <a:off x="1600200" y="1447800"/>
            <a:ext cx="1588" cy="4267200"/>
          </a:xfrm>
          <a:prstGeom prst="bentConnector3">
            <a:avLst>
              <a:gd name="adj1" fmla="val 64779617"/>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53" name="Elbow Connector 52"/>
          <p:cNvCxnSpPr>
            <a:stCxn id="21" idx="1"/>
            <a:endCxn id="18" idx="1"/>
          </p:cNvCxnSpPr>
          <p:nvPr/>
        </p:nvCxnSpPr>
        <p:spPr>
          <a:xfrm rot="10800000" flipV="1">
            <a:off x="1600200" y="2470666"/>
            <a:ext cx="1588" cy="3200400"/>
          </a:xfrm>
          <a:prstGeom prst="bentConnector3">
            <a:avLst>
              <a:gd name="adj1" fmla="val 42386663"/>
            </a:avLst>
          </a:prstGeom>
          <a:ln>
            <a:prstDash val="dash"/>
            <a:tailEnd type="arrow"/>
          </a:ln>
        </p:spPr>
        <p:style>
          <a:lnRef idx="1">
            <a:schemeClr val="accent2"/>
          </a:lnRef>
          <a:fillRef idx="0">
            <a:schemeClr val="accent2"/>
          </a:fillRef>
          <a:effectRef idx="0">
            <a:schemeClr val="accent2"/>
          </a:effectRef>
          <a:fontRef idx="minor">
            <a:schemeClr val="tx1"/>
          </a:fontRef>
        </p:style>
      </p:cxnSp>
      <p:cxnSp>
        <p:nvCxnSpPr>
          <p:cNvPr id="56" name="Elbow Connector 55"/>
          <p:cNvCxnSpPr/>
          <p:nvPr/>
        </p:nvCxnSpPr>
        <p:spPr>
          <a:xfrm>
            <a:off x="3048000" y="3657600"/>
            <a:ext cx="1588" cy="2133600"/>
          </a:xfrm>
          <a:prstGeom prst="bentConnector3">
            <a:avLst>
              <a:gd name="adj1" fmla="val 31989934"/>
            </a:avLst>
          </a:prstGeom>
          <a:ln>
            <a:tailEnd type="arrow"/>
          </a:ln>
        </p:spPr>
        <p:style>
          <a:lnRef idx="2">
            <a:schemeClr val="dk1"/>
          </a:lnRef>
          <a:fillRef idx="0">
            <a:schemeClr val="dk1"/>
          </a:fillRef>
          <a:effectRef idx="1">
            <a:schemeClr val="dk1"/>
          </a:effectRef>
          <a:fontRef idx="minor">
            <a:schemeClr val="tx1"/>
          </a:fontRef>
        </p:style>
      </p:cxnSp>
      <p:sp>
        <p:nvSpPr>
          <p:cNvPr id="60" name="TextBox 59"/>
          <p:cNvSpPr txBox="1"/>
          <p:nvPr/>
        </p:nvSpPr>
        <p:spPr>
          <a:xfrm rot="16200000">
            <a:off x="2829327" y="4333473"/>
            <a:ext cx="1765756" cy="261610"/>
          </a:xfrm>
          <a:prstGeom prst="rect">
            <a:avLst/>
          </a:prstGeom>
          <a:noFill/>
        </p:spPr>
        <p:txBody>
          <a:bodyPr wrap="square" rtlCol="0">
            <a:spAutoFit/>
          </a:bodyPr>
          <a:lstStyle/>
          <a:p>
            <a:pPr algn="ctr"/>
            <a:r>
              <a:rPr lang="fa-IR" sz="1100" dirty="0" smtClean="0">
                <a:cs typeface="B Nazanin" pitchFamily="2" charset="-78"/>
              </a:rPr>
              <a:t>معرفت علمي از واقعيت ( عام)</a:t>
            </a:r>
            <a:endParaRPr lang="en-US" sz="1100" dirty="0">
              <a:cs typeface="B Nazanin" pitchFamily="2" charset="-78"/>
            </a:endParaRPr>
          </a:p>
        </p:txBody>
      </p:sp>
      <p:sp>
        <p:nvSpPr>
          <p:cNvPr id="64" name="TextBox 63"/>
          <p:cNvSpPr txBox="1"/>
          <p:nvPr/>
        </p:nvSpPr>
        <p:spPr>
          <a:xfrm rot="16200000">
            <a:off x="-623501" y="2909501"/>
            <a:ext cx="1981201" cy="276999"/>
          </a:xfrm>
          <a:prstGeom prst="rect">
            <a:avLst/>
          </a:prstGeom>
          <a:noFill/>
        </p:spPr>
        <p:txBody>
          <a:bodyPr wrap="square" rtlCol="0">
            <a:spAutoFit/>
          </a:bodyPr>
          <a:lstStyle/>
          <a:p>
            <a:pPr algn="ctr"/>
            <a:r>
              <a:rPr lang="fa-IR" sz="1200" dirty="0" smtClean="0">
                <a:cs typeface="B Nazanin" pitchFamily="2" charset="-78"/>
              </a:rPr>
              <a:t>معرفت فلسفي از واقعيت </a:t>
            </a:r>
            <a:endParaRPr lang="en-US" sz="1200" dirty="0">
              <a:cs typeface="B Nazanin" pitchFamily="2" charset="-78"/>
            </a:endParaRPr>
          </a:p>
        </p:txBody>
      </p:sp>
      <p:sp>
        <p:nvSpPr>
          <p:cNvPr id="65" name="TextBox 64"/>
          <p:cNvSpPr txBox="1"/>
          <p:nvPr/>
        </p:nvSpPr>
        <p:spPr>
          <a:xfrm rot="16200000">
            <a:off x="319132" y="3643269"/>
            <a:ext cx="1619936" cy="276999"/>
          </a:xfrm>
          <a:prstGeom prst="rect">
            <a:avLst/>
          </a:prstGeom>
          <a:noFill/>
        </p:spPr>
        <p:txBody>
          <a:bodyPr wrap="square" rtlCol="0">
            <a:spAutoFit/>
          </a:bodyPr>
          <a:lstStyle/>
          <a:p>
            <a:r>
              <a:rPr lang="fa-IR" sz="1200" dirty="0" smtClean="0">
                <a:cs typeface="B Nazanin" pitchFamily="2" charset="-78"/>
              </a:rPr>
              <a:t>معرفت پارادايمي از واقعيت </a:t>
            </a:r>
            <a:endParaRPr lang="en-US" sz="1200" dirty="0">
              <a:cs typeface="B Nazanin" pitchFamily="2" charset="-78"/>
            </a:endParaRPr>
          </a:p>
        </p:txBody>
      </p:sp>
      <p:sp>
        <p:nvSpPr>
          <p:cNvPr id="68" name="TextBox 67"/>
          <p:cNvSpPr txBox="1"/>
          <p:nvPr/>
        </p:nvSpPr>
        <p:spPr>
          <a:xfrm>
            <a:off x="762000" y="6400800"/>
            <a:ext cx="2971800" cy="261610"/>
          </a:xfrm>
          <a:prstGeom prst="rect">
            <a:avLst/>
          </a:prstGeom>
          <a:noFill/>
        </p:spPr>
        <p:txBody>
          <a:bodyPr wrap="square" rtlCol="0">
            <a:spAutoFit/>
          </a:bodyPr>
          <a:lstStyle/>
          <a:p>
            <a:pPr algn="ctr"/>
            <a:r>
              <a:rPr lang="fa-IR" sz="1100" dirty="0" smtClean="0"/>
              <a:t>منبع: سلسله مراتب معرفتي در پارادايم انتقادي ( ايمان 101)</a:t>
            </a:r>
            <a:endParaRPr lang="en-US" sz="1100" dirty="0"/>
          </a:p>
        </p:txBody>
      </p:sp>
    </p:spTree>
    <p:extLst>
      <p:ext uri="{BB962C8B-B14F-4D97-AF65-F5344CB8AC3E}">
        <p14:creationId xmlns="" xmlns:p14="http://schemas.microsoft.com/office/powerpoint/2010/main" val="584890494"/>
      </p:ext>
    </p:extLst>
  </p:cSld>
  <p:clrMapOvr>
    <a:masterClrMapping/>
  </p:clrMapOvr>
  <p:transition spd="slow">
    <p:pull dir="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52400" y="304800"/>
          <a:ext cx="8763000" cy="7345680"/>
        </p:xfrm>
        <a:graphic>
          <a:graphicData uri="http://schemas.openxmlformats.org/drawingml/2006/table">
            <a:tbl>
              <a:tblPr firstRow="1" bandRow="1">
                <a:tableStyleId>{5C22544A-7EE6-4342-B048-85BDC9FD1C3A}</a:tableStyleId>
              </a:tblPr>
              <a:tblGrid>
                <a:gridCol w="2438400"/>
                <a:gridCol w="2438400"/>
                <a:gridCol w="2743200"/>
                <a:gridCol w="1143000"/>
              </a:tblGrid>
              <a:tr h="558800">
                <a:tc>
                  <a:txBody>
                    <a:bodyPr/>
                    <a:lstStyle/>
                    <a:p>
                      <a:pPr algn="ctr" rtl="1"/>
                      <a:r>
                        <a:rPr lang="fa-IR" sz="1800" dirty="0" smtClean="0">
                          <a:cs typeface="B Nazanin" pitchFamily="2" charset="-78"/>
                        </a:rPr>
                        <a:t>انتقادي </a:t>
                      </a:r>
                      <a:endParaRPr lang="en-US" sz="1800" dirty="0">
                        <a:cs typeface="B Nazanin" pitchFamily="2" charset="-78"/>
                      </a:endParaRPr>
                    </a:p>
                  </a:txBody>
                  <a:tcPr anchor="ctr"/>
                </a:tc>
                <a:tc>
                  <a:txBody>
                    <a:bodyPr/>
                    <a:lstStyle/>
                    <a:p>
                      <a:pPr algn="ctr" rtl="1"/>
                      <a:r>
                        <a:rPr lang="fa-IR" sz="1800" dirty="0" smtClean="0">
                          <a:cs typeface="B Nazanin" pitchFamily="2" charset="-78"/>
                        </a:rPr>
                        <a:t>تفسير گرايي</a:t>
                      </a:r>
                      <a:r>
                        <a:rPr lang="fa-IR" sz="1800" baseline="0" dirty="0" smtClean="0">
                          <a:cs typeface="B Nazanin" pitchFamily="2" charset="-78"/>
                        </a:rPr>
                        <a:t> </a:t>
                      </a:r>
                      <a:endParaRPr lang="en-US" sz="1800" dirty="0">
                        <a:cs typeface="B Nazanin" pitchFamily="2" charset="-78"/>
                      </a:endParaRPr>
                    </a:p>
                  </a:txBody>
                  <a:tcPr anchor="ctr"/>
                </a:tc>
                <a:tc>
                  <a:txBody>
                    <a:bodyPr/>
                    <a:lstStyle/>
                    <a:p>
                      <a:pPr algn="ctr" rtl="1"/>
                      <a:r>
                        <a:rPr lang="fa-IR" sz="1800" dirty="0" smtClean="0">
                          <a:cs typeface="B Nazanin" pitchFamily="2" charset="-78"/>
                        </a:rPr>
                        <a:t>اثبات گرايي</a:t>
                      </a:r>
                      <a:endParaRPr lang="en-US" sz="1800" dirty="0">
                        <a:cs typeface="B Nazanin" pitchFamily="2" charset="-78"/>
                      </a:endParaRPr>
                    </a:p>
                  </a:txBody>
                  <a:tcPr anchor="ctr"/>
                </a:tc>
                <a:tc rowSpan="3">
                  <a:txBody>
                    <a:bodyPr/>
                    <a:lstStyle/>
                    <a:p>
                      <a:pPr algn="r" rtl="1"/>
                      <a:r>
                        <a:rPr lang="fa-IR" sz="1600" dirty="0" smtClean="0">
                          <a:cs typeface="B Nazanin" pitchFamily="2" charset="-78"/>
                        </a:rPr>
                        <a:t>ماهيت انسان </a:t>
                      </a:r>
                      <a:endParaRPr lang="en-US" sz="1600" dirty="0">
                        <a:cs typeface="B Nazanin" pitchFamily="2" charset="-78"/>
                      </a:endParaRPr>
                    </a:p>
                  </a:txBody>
                  <a:tcPr/>
                </a:tc>
              </a:tr>
              <a:tr h="558800">
                <a:tc>
                  <a:txBody>
                    <a:bodyPr/>
                    <a:lstStyle/>
                    <a:p>
                      <a:pPr algn="r" rtl="1"/>
                      <a:r>
                        <a:rPr lang="fa-IR" sz="1600" dirty="0" smtClean="0">
                          <a:cs typeface="B Nazanin" pitchFamily="2" charset="-78"/>
                        </a:rPr>
                        <a:t>انسان ها در موقعيت هاي اجتماعي – اقتصادي محدود كننده قرار دارند</a:t>
                      </a:r>
                      <a:r>
                        <a:rPr lang="fa-IR" sz="1600" baseline="0" dirty="0" smtClean="0">
                          <a:cs typeface="B Nazanin" pitchFamily="2" charset="-78"/>
                        </a:rPr>
                        <a:t> </a:t>
                      </a:r>
                      <a:endParaRPr lang="en-US" sz="1600" dirty="0">
                        <a:cs typeface="B Nazanin" pitchFamily="2" charset="-78"/>
                      </a:endParaRPr>
                    </a:p>
                  </a:txBody>
                  <a:tcPr/>
                </a:tc>
                <a:tc>
                  <a:txBody>
                    <a:bodyPr/>
                    <a:lstStyle/>
                    <a:p>
                      <a:pPr algn="just" rtl="1"/>
                      <a:r>
                        <a:rPr lang="fa-IR" sz="1400" dirty="0" smtClean="0">
                          <a:cs typeface="B Nazanin" pitchFamily="2" charset="-78"/>
                        </a:rPr>
                        <a:t>اهيمت</a:t>
                      </a:r>
                      <a:r>
                        <a:rPr lang="fa-IR" sz="1400" baseline="0" dirty="0" smtClean="0">
                          <a:cs typeface="B Nazanin" pitchFamily="2" charset="-78"/>
                        </a:rPr>
                        <a:t> زياد به آزادي انسان، تجربه </a:t>
                      </a:r>
                      <a:endParaRPr lang="en-US" sz="1400" dirty="0">
                        <a:cs typeface="B Nazanin" pitchFamily="2" charset="-78"/>
                      </a:endParaRPr>
                    </a:p>
                  </a:txBody>
                  <a:tcPr/>
                </a:tc>
                <a:tc>
                  <a:txBody>
                    <a:bodyPr/>
                    <a:lstStyle/>
                    <a:p>
                      <a:pPr algn="r" rtl="1"/>
                      <a:r>
                        <a:rPr lang="fa-IR" sz="1400" dirty="0" smtClean="0">
                          <a:cs typeface="B Nazanin" pitchFamily="2" charset="-78"/>
                        </a:rPr>
                        <a:t>انسان ها ذاتا منفعت طلب لذت جو و منطقي هستند </a:t>
                      </a:r>
                      <a:endParaRPr lang="en-US" sz="1400" dirty="0">
                        <a:cs typeface="B Nazanin" pitchFamily="2" charset="-78"/>
                      </a:endParaRPr>
                    </a:p>
                  </a:txBody>
                  <a:tcPr/>
                </a:tc>
                <a:tc vMerge="1">
                  <a:txBody>
                    <a:bodyPr/>
                    <a:lstStyle/>
                    <a:p>
                      <a:pPr algn="r" rtl="1"/>
                      <a:endParaRPr lang="en-US" sz="1600" dirty="0">
                        <a:cs typeface="B Nazanin" pitchFamily="2" charset="-78"/>
                      </a:endParaRPr>
                    </a:p>
                  </a:txBody>
                  <a:tcPr/>
                </a:tc>
              </a:tr>
              <a:tr h="558800">
                <a:tc>
                  <a:txBody>
                    <a:bodyPr/>
                    <a:lstStyle/>
                    <a:p>
                      <a:pPr algn="r" rtl="1"/>
                      <a:r>
                        <a:rPr lang="fa-IR" sz="1600" dirty="0" smtClean="0">
                          <a:cs typeface="B Nazanin" pitchFamily="2" charset="-78"/>
                        </a:rPr>
                        <a:t>انسان ها يكديگر را بر اساس وجيه موقعيت هاي موجود به خدمت مي گيرند در اين شرايط عقايد توام با فريب و نيرنگ كه</a:t>
                      </a:r>
                      <a:r>
                        <a:rPr lang="fa-IR" sz="1600" baseline="0" dirty="0" smtClean="0">
                          <a:cs typeface="B Nazanin" pitchFamily="2" charset="-78"/>
                        </a:rPr>
                        <a:t> ثمره آن اگاهي كاذب است شكل مي گيرد.</a:t>
                      </a:r>
                      <a:endParaRPr lang="en-US" sz="1600" dirty="0">
                        <a:cs typeface="B Nazanin" pitchFamily="2" charset="-78"/>
                      </a:endParaRPr>
                    </a:p>
                  </a:txBody>
                  <a:tcPr/>
                </a:tc>
                <a:tc>
                  <a:txBody>
                    <a:bodyPr/>
                    <a:lstStyle/>
                    <a:p>
                      <a:pPr algn="r" rtl="1"/>
                      <a:r>
                        <a:rPr lang="fa-IR" sz="1400" dirty="0" smtClean="0">
                          <a:cs typeface="B Nazanin" pitchFamily="2" charset="-78"/>
                        </a:rPr>
                        <a:t>سيستم انعطاف</a:t>
                      </a:r>
                      <a:r>
                        <a:rPr lang="fa-IR" sz="1400" baseline="0" dirty="0" smtClean="0">
                          <a:cs typeface="B Nazanin" pitchFamily="2" charset="-78"/>
                        </a:rPr>
                        <a:t> پذيري از معنا به وسيله مردم خلق مي شود بر اساس اين سيستم معنايي به تفسير تجربيات خود و نهايتا موضع گيري در مقابل محيط مي پردازند.</a:t>
                      </a:r>
                      <a:endParaRPr lang="en-US" sz="1400" dirty="0">
                        <a:cs typeface="B Nazanin" pitchFamily="2" charset="-78"/>
                      </a:endParaRPr>
                    </a:p>
                  </a:txBody>
                  <a:tcPr/>
                </a:tc>
                <a:tc>
                  <a:txBody>
                    <a:bodyPr/>
                    <a:lstStyle/>
                    <a:p>
                      <a:pPr algn="r" rtl="1"/>
                      <a:r>
                        <a:rPr lang="fa-IR" sz="1400" dirty="0" smtClean="0">
                          <a:cs typeface="B Nazanin" pitchFamily="2" charset="-78"/>
                        </a:rPr>
                        <a:t>انسان بر اثر علل خارجي رفتار مي كند  به</a:t>
                      </a:r>
                      <a:r>
                        <a:rPr lang="fa-IR" sz="1400" baseline="0" dirty="0" smtClean="0">
                          <a:cs typeface="B Nazanin" pitchFamily="2" charset="-78"/>
                        </a:rPr>
                        <a:t> نحوي كه علل يكسان آثار مشابهي را براي تمام انها دارد</a:t>
                      </a:r>
                      <a:endParaRPr lang="en-US" sz="1400" dirty="0">
                        <a:cs typeface="B Nazanin" pitchFamily="2" charset="-78"/>
                      </a:endParaRPr>
                    </a:p>
                  </a:txBody>
                  <a:tcPr/>
                </a:tc>
                <a:tc vMerge="1">
                  <a:txBody>
                    <a:bodyPr/>
                    <a:lstStyle/>
                    <a:p>
                      <a:pPr algn="r" rtl="1"/>
                      <a:endParaRPr lang="en-US" sz="1600" dirty="0">
                        <a:cs typeface="B Nazanin" pitchFamily="2" charset="-78"/>
                      </a:endParaRPr>
                    </a:p>
                  </a:txBody>
                  <a:tcPr/>
                </a:tc>
              </a:tr>
              <a:tr h="558800">
                <a:tc>
                  <a:txBody>
                    <a:bodyPr/>
                    <a:lstStyle/>
                    <a:p>
                      <a:pPr algn="r" rtl="1"/>
                      <a:r>
                        <a:rPr lang="fa-IR" sz="1600" dirty="0" smtClean="0">
                          <a:cs typeface="B Nazanin" pitchFamily="2" charset="-78"/>
                        </a:rPr>
                        <a:t>كاركرد آگاهي كاذب ناتواني انسان</a:t>
                      </a:r>
                      <a:r>
                        <a:rPr lang="fa-IR" sz="1600" baseline="0" dirty="0" smtClean="0">
                          <a:cs typeface="B Nazanin" pitchFamily="2" charset="-78"/>
                        </a:rPr>
                        <a:t> ها در درك صحيح واقعيت است.</a:t>
                      </a:r>
                      <a:endParaRPr lang="en-US" sz="1600" dirty="0">
                        <a:cs typeface="B Nazanin" pitchFamily="2" charset="-78"/>
                      </a:endParaRPr>
                    </a:p>
                  </a:txBody>
                  <a:tcPr/>
                </a:tc>
                <a:tc>
                  <a:txBody>
                    <a:bodyPr/>
                    <a:lstStyle/>
                    <a:p>
                      <a:pPr algn="r" rtl="1"/>
                      <a:endParaRPr lang="en-US" sz="1400" dirty="0">
                        <a:cs typeface="B Nazanin" pitchFamily="2" charset="-78"/>
                      </a:endParaRPr>
                    </a:p>
                  </a:txBody>
                  <a:tcPr/>
                </a:tc>
                <a:tc>
                  <a:txBody>
                    <a:bodyPr/>
                    <a:lstStyle/>
                    <a:p>
                      <a:pPr algn="just" rtl="1"/>
                      <a:r>
                        <a:rPr lang="fa-IR" sz="1400" dirty="0" smtClean="0">
                          <a:cs typeface="B Nazanin" pitchFamily="2" charset="-78"/>
                        </a:rPr>
                        <a:t>شناخت انسان بر اثر</a:t>
                      </a:r>
                      <a:r>
                        <a:rPr lang="fa-IR" sz="1400" baseline="0" dirty="0" smtClean="0">
                          <a:cs typeface="B Nazanin" pitchFamily="2" charset="-78"/>
                        </a:rPr>
                        <a:t> مشاهده رفتار او و آنچه واقعيت بيروني اتفاق مي افتدف ممكن است.</a:t>
                      </a:r>
                      <a:endParaRPr lang="en-US" sz="1400" dirty="0">
                        <a:cs typeface="B Nazanin" pitchFamily="2" charset="-78"/>
                      </a:endParaRPr>
                    </a:p>
                  </a:txBody>
                  <a:tcPr/>
                </a:tc>
                <a:tc>
                  <a:txBody>
                    <a:bodyPr/>
                    <a:lstStyle/>
                    <a:p>
                      <a:pPr algn="r" rtl="1"/>
                      <a:endParaRPr lang="en-US" sz="1600" dirty="0">
                        <a:cs typeface="B Nazanin" pitchFamily="2" charset="-78"/>
                      </a:endParaRPr>
                    </a:p>
                  </a:txBody>
                  <a:tcPr/>
                </a:tc>
              </a:tr>
              <a:tr h="558800">
                <a:tc>
                  <a:txBody>
                    <a:bodyPr/>
                    <a:lstStyle/>
                    <a:p>
                      <a:pPr algn="r" rtl="1"/>
                      <a:r>
                        <a:rPr lang="fa-IR" sz="1600" dirty="0" smtClean="0">
                          <a:cs typeface="B Nazanin" pitchFamily="2" charset="-78"/>
                        </a:rPr>
                        <a:t>كشف قوانين ثابت رفتار مد نظر نيست </a:t>
                      </a:r>
                      <a:endParaRPr lang="en-US" sz="1600" dirty="0">
                        <a:cs typeface="B Nazanin" pitchFamily="2" charset="-78"/>
                      </a:endParaRPr>
                    </a:p>
                  </a:txBody>
                  <a:tcPr/>
                </a:tc>
                <a:tc>
                  <a:txBody>
                    <a:bodyPr/>
                    <a:lstStyle/>
                    <a:p>
                      <a:pPr algn="r" rtl="1"/>
                      <a:endParaRPr lang="en-US" sz="1400" dirty="0">
                        <a:cs typeface="B Nazanin" pitchFamily="2" charset="-78"/>
                      </a:endParaRPr>
                    </a:p>
                  </a:txBody>
                  <a:tcPr/>
                </a:tc>
                <a:tc>
                  <a:txBody>
                    <a:bodyPr/>
                    <a:lstStyle/>
                    <a:p>
                      <a:pPr algn="r" rtl="1"/>
                      <a:r>
                        <a:rPr lang="fa-IR" sz="1400" dirty="0" smtClean="0">
                          <a:cs typeface="B Nazanin" pitchFamily="2" charset="-78"/>
                        </a:rPr>
                        <a:t>مي</a:t>
                      </a:r>
                      <a:r>
                        <a:rPr lang="fa-IR" sz="1400" baseline="0" dirty="0" smtClean="0">
                          <a:cs typeface="B Nazanin" pitchFamily="2" charset="-78"/>
                        </a:rPr>
                        <a:t> كوشد مدلي مكانيكي از انسان ارائه دهد</a:t>
                      </a:r>
                      <a:endParaRPr lang="en-US" sz="1400" dirty="0">
                        <a:cs typeface="B Nazanin" pitchFamily="2" charset="-78"/>
                      </a:endParaRPr>
                    </a:p>
                  </a:txBody>
                  <a:tcPr/>
                </a:tc>
                <a:tc>
                  <a:txBody>
                    <a:bodyPr/>
                    <a:lstStyle/>
                    <a:p>
                      <a:pPr algn="r" rtl="1"/>
                      <a:endParaRPr lang="en-US" sz="1600" dirty="0">
                        <a:cs typeface="B Nazanin" pitchFamily="2" charset="-78"/>
                      </a:endParaRPr>
                    </a:p>
                  </a:txBody>
                  <a:tcPr/>
                </a:tc>
              </a:tr>
              <a:tr h="558800">
                <a:tc>
                  <a:txBody>
                    <a:bodyPr/>
                    <a:lstStyle/>
                    <a:p>
                      <a:pPr algn="r" rtl="1"/>
                      <a:endParaRPr lang="en-US" sz="1600" dirty="0">
                        <a:cs typeface="B Nazanin" pitchFamily="2" charset="-78"/>
                      </a:endParaRPr>
                    </a:p>
                  </a:txBody>
                  <a:tcPr/>
                </a:tc>
                <a:tc>
                  <a:txBody>
                    <a:bodyPr/>
                    <a:lstStyle/>
                    <a:p>
                      <a:pPr algn="r" rtl="1"/>
                      <a:r>
                        <a:rPr lang="fa-IR" sz="1400" dirty="0" smtClean="0">
                          <a:cs typeface="B Nazanin" pitchFamily="2" charset="-78"/>
                        </a:rPr>
                        <a:t>آگاهي انسان در مقايسه با ديگر عوامل اجتماعي بر كنش اجتماعي تاثير دارند</a:t>
                      </a:r>
                      <a:endParaRPr lang="en-US" sz="1400" dirty="0">
                        <a:cs typeface="B Nazanin" pitchFamily="2" charset="-78"/>
                      </a:endParaRPr>
                    </a:p>
                  </a:txBody>
                  <a:tcPr/>
                </a:tc>
                <a:tc>
                  <a:txBody>
                    <a:bodyPr/>
                    <a:lstStyle/>
                    <a:p>
                      <a:pPr algn="r" rtl="1"/>
                      <a:r>
                        <a:rPr lang="fa-IR" sz="1400" dirty="0" smtClean="0">
                          <a:cs typeface="B Nazanin" pitchFamily="2" charset="-78"/>
                        </a:rPr>
                        <a:t>رفتار اجتماعي انسان</a:t>
                      </a:r>
                      <a:r>
                        <a:rPr lang="fa-IR" sz="1400" baseline="0" dirty="0" smtClean="0">
                          <a:cs typeface="B Nazanin" pitchFamily="2" charset="-78"/>
                        </a:rPr>
                        <a:t> ها تحت تاثير نيروهاي اجتماعي خارج از  اشخاص تعيين مي شوند.</a:t>
                      </a:r>
                      <a:endParaRPr lang="en-US" sz="1400" dirty="0">
                        <a:cs typeface="B Nazanin" pitchFamily="2" charset="-78"/>
                      </a:endParaRPr>
                    </a:p>
                  </a:txBody>
                  <a:tcPr/>
                </a:tc>
                <a:tc>
                  <a:txBody>
                    <a:bodyPr/>
                    <a:lstStyle/>
                    <a:p>
                      <a:pPr algn="r" rtl="1"/>
                      <a:endParaRPr lang="en-US" sz="1600" dirty="0">
                        <a:cs typeface="B Nazanin" pitchFamily="2" charset="-78"/>
                      </a:endParaRPr>
                    </a:p>
                  </a:txBody>
                  <a:tcPr/>
                </a:tc>
              </a:tr>
              <a:tr h="558800">
                <a:tc>
                  <a:txBody>
                    <a:bodyPr/>
                    <a:lstStyle/>
                    <a:p>
                      <a:pPr algn="r" rtl="1"/>
                      <a:r>
                        <a:rPr lang="fa-IR" sz="1600" dirty="0" smtClean="0">
                          <a:cs typeface="B Nazanin" pitchFamily="2" charset="-78"/>
                        </a:rPr>
                        <a:t>انسان بين جبر و اختيار قرار دارد</a:t>
                      </a:r>
                      <a:endParaRPr lang="en-US" sz="1600" dirty="0">
                        <a:cs typeface="B Nazanin" pitchFamily="2" charset="-78"/>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Nazanin" pitchFamily="2" charset="-78"/>
                        </a:rPr>
                        <a:t>انسان ها داراي اختيار</a:t>
                      </a:r>
                      <a:r>
                        <a:rPr lang="fa-IR" sz="1400" baseline="0" dirty="0" smtClean="0">
                          <a:cs typeface="B Nazanin" pitchFamily="2" charset="-78"/>
                        </a:rPr>
                        <a:t> و آزادي هستند. </a:t>
                      </a:r>
                      <a:endParaRPr lang="en-US" sz="1400" dirty="0" smtClean="0">
                        <a:cs typeface="B Nazanin" pitchFamily="2" charset="-78"/>
                      </a:endParaRPr>
                    </a:p>
                    <a:p>
                      <a:pPr algn="r" rtl="1"/>
                      <a:endParaRPr lang="en-US" sz="1400" dirty="0">
                        <a:cs typeface="B Nazanin" pitchFamily="2" charset="-78"/>
                      </a:endParaRPr>
                    </a:p>
                  </a:txBody>
                  <a:tcPr/>
                </a:tc>
                <a:tc>
                  <a:txBody>
                    <a:bodyPr/>
                    <a:lstStyle/>
                    <a:p>
                      <a:pPr algn="r" rtl="1"/>
                      <a:r>
                        <a:rPr lang="fa-IR" sz="1400" dirty="0" smtClean="0">
                          <a:cs typeface="B Nazanin" pitchFamily="2" charset="-78"/>
                        </a:rPr>
                        <a:t>اختيار و اراده</a:t>
                      </a:r>
                      <a:r>
                        <a:rPr lang="fa-IR" sz="1400" baseline="0" dirty="0" smtClean="0">
                          <a:cs typeface="B Nazanin" pitchFamily="2" charset="-78"/>
                        </a:rPr>
                        <a:t> آزاد وجود ندارد. انشان ها تحت تاثير جبريت متكي بر قوانين علي رفتار مي كنند</a:t>
                      </a:r>
                      <a:endParaRPr lang="en-US" sz="1400" dirty="0">
                        <a:cs typeface="B Nazanin" pitchFamily="2" charset="-78"/>
                      </a:endParaRPr>
                    </a:p>
                  </a:txBody>
                  <a:tcPr/>
                </a:tc>
                <a:tc>
                  <a:txBody>
                    <a:bodyPr/>
                    <a:lstStyle/>
                    <a:p>
                      <a:pPr algn="r" rtl="1"/>
                      <a:endParaRPr lang="en-US" sz="1600" dirty="0">
                        <a:cs typeface="B Nazanin" pitchFamily="2" charset="-78"/>
                      </a:endParaRPr>
                    </a:p>
                  </a:txBody>
                  <a:tcPr/>
                </a:tc>
              </a:tr>
              <a:tr h="55880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600" dirty="0" smtClean="0">
                          <a:cs typeface="B Nazanin" pitchFamily="2" charset="-78"/>
                        </a:rPr>
                        <a:t>انسان ها توان بالايي از</a:t>
                      </a:r>
                      <a:r>
                        <a:rPr lang="fa-IR" sz="1600" baseline="0" dirty="0" smtClean="0">
                          <a:cs typeface="B Nazanin" pitchFamily="2" charset="-78"/>
                        </a:rPr>
                        <a:t> خلاقيت و سازگاري داند </a:t>
                      </a:r>
                      <a:endParaRPr lang="en-US" sz="1600" dirty="0" smtClean="0">
                        <a:cs typeface="B Nazanin" pitchFamily="2" charset="-78"/>
                      </a:endParaRPr>
                    </a:p>
                    <a:p>
                      <a:pPr algn="r" rtl="1"/>
                      <a:endParaRPr lang="en-US" sz="1600" dirty="0">
                        <a:cs typeface="B Nazanin" pitchFamily="2" charset="-78"/>
                      </a:endParaRPr>
                    </a:p>
                  </a:txBody>
                  <a:tcPr/>
                </a:tc>
                <a:tc>
                  <a:txBody>
                    <a:bodyPr/>
                    <a:lstStyle/>
                    <a:p>
                      <a:pPr algn="r" rtl="1"/>
                      <a:r>
                        <a:rPr lang="fa-IR" sz="1600" dirty="0" smtClean="0">
                          <a:cs typeface="B Nazanin" pitchFamily="2" charset="-78"/>
                        </a:rPr>
                        <a:t>خلاقيت به عنوان</a:t>
                      </a:r>
                      <a:r>
                        <a:rPr lang="fa-IR" sz="1600" baseline="0" dirty="0" smtClean="0">
                          <a:cs typeface="B Nazanin" pitchFamily="2" charset="-78"/>
                        </a:rPr>
                        <a:t> استعداد و توانايي ذاتي تمام انسان ها و قدرت دفاعي انسان ها در مقابل محدوديت هاي محيط( عقلانيت) </a:t>
                      </a:r>
                      <a:endParaRPr lang="en-US" sz="1600" dirty="0">
                        <a:cs typeface="B Nazanin" pitchFamily="2" charset="-78"/>
                      </a:endParaRPr>
                    </a:p>
                  </a:txBody>
                  <a:tcPr/>
                </a:tc>
                <a:tc>
                  <a:txBody>
                    <a:bodyPr/>
                    <a:lstStyle/>
                    <a:p>
                      <a:pPr algn="r" rtl="1"/>
                      <a:r>
                        <a:rPr lang="fa-IR" sz="1600" dirty="0" smtClean="0">
                          <a:cs typeface="B Nazanin" pitchFamily="2" charset="-78"/>
                        </a:rPr>
                        <a:t>عقلانيت به </a:t>
                      </a:r>
                      <a:r>
                        <a:rPr lang="fa-IR" sz="1600" baseline="0" dirty="0" smtClean="0">
                          <a:cs typeface="B Nazanin" pitchFamily="2" charset="-78"/>
                        </a:rPr>
                        <a:t> دنيال كشف روشمند قوانين حاكم بر زندگي اجتماعي </a:t>
                      </a:r>
                      <a:endParaRPr lang="en-US" sz="1600" dirty="0">
                        <a:cs typeface="B Nazanin" pitchFamily="2" charset="-78"/>
                      </a:endParaRPr>
                    </a:p>
                  </a:txBody>
                  <a:tcPr/>
                </a:tc>
                <a:tc>
                  <a:txBody>
                    <a:bodyPr/>
                    <a:lstStyle/>
                    <a:p>
                      <a:pPr algn="r" rtl="1"/>
                      <a:endParaRPr lang="en-US" sz="1600" dirty="0">
                        <a:cs typeface="B Nazanin" pitchFamily="2" charset="-78"/>
                      </a:endParaRPr>
                    </a:p>
                  </a:txBody>
                  <a:tcPr/>
                </a:tc>
              </a:tr>
              <a:tr h="558800">
                <a:tc>
                  <a:txBody>
                    <a:bodyPr/>
                    <a:lstStyle/>
                    <a:p>
                      <a:pPr algn="r" rtl="1"/>
                      <a:endParaRPr lang="en-US" sz="1600" dirty="0">
                        <a:cs typeface="B Nazanin" pitchFamily="2" charset="-78"/>
                      </a:endParaRPr>
                    </a:p>
                  </a:txBody>
                  <a:tcPr/>
                </a:tc>
                <a:tc>
                  <a:txBody>
                    <a:bodyPr/>
                    <a:lstStyle/>
                    <a:p>
                      <a:pPr algn="r" rtl="1"/>
                      <a:endParaRPr lang="en-US" sz="1600" dirty="0">
                        <a:cs typeface="B Nazanin" pitchFamily="2" charset="-78"/>
                      </a:endParaRPr>
                    </a:p>
                  </a:txBody>
                  <a:tcPr/>
                </a:tc>
                <a:tc>
                  <a:txBody>
                    <a:bodyPr/>
                    <a:lstStyle/>
                    <a:p>
                      <a:pPr algn="r" rtl="1"/>
                      <a:r>
                        <a:rPr lang="fa-IR" sz="1600" dirty="0" smtClean="0">
                          <a:cs typeface="B Nazanin" pitchFamily="2" charset="-78"/>
                        </a:rPr>
                        <a:t>دوركهايم:</a:t>
                      </a:r>
                      <a:r>
                        <a:rPr lang="fa-IR" sz="1600" baseline="0" dirty="0" smtClean="0">
                          <a:cs typeface="B Nazanin" pitchFamily="2" charset="-78"/>
                        </a:rPr>
                        <a:t> پديده هاي اجتماعي به منزله اشياي مورد مطالعه قرار مي گيرند، چون واقعيت اشياء هستند.</a:t>
                      </a:r>
                      <a:endParaRPr lang="en-US" sz="1600" dirty="0">
                        <a:cs typeface="B Nazanin" pitchFamily="2" charset="-78"/>
                      </a:endParaRPr>
                    </a:p>
                  </a:txBody>
                  <a:tcPr/>
                </a:tc>
                <a:tc>
                  <a:txBody>
                    <a:bodyPr/>
                    <a:lstStyle/>
                    <a:p>
                      <a:pPr algn="r" rtl="1"/>
                      <a:endParaRPr lang="en-US" sz="1600" dirty="0">
                        <a:cs typeface="B Nazanin" pitchFamily="2" charset="-78"/>
                      </a:endParaRPr>
                    </a:p>
                  </a:txBody>
                  <a:tcPr/>
                </a:tc>
              </a:tr>
              <a:tr h="558800">
                <a:tc>
                  <a:txBody>
                    <a:bodyPr/>
                    <a:lstStyle/>
                    <a:p>
                      <a:pPr algn="r" rtl="1"/>
                      <a:endParaRPr lang="en-US" sz="1600" dirty="0">
                        <a:cs typeface="B Nazanin" pitchFamily="2" charset="-78"/>
                      </a:endParaRPr>
                    </a:p>
                  </a:txBody>
                  <a:tcPr/>
                </a:tc>
                <a:tc>
                  <a:txBody>
                    <a:bodyPr/>
                    <a:lstStyle/>
                    <a:p>
                      <a:pPr algn="r" rtl="1"/>
                      <a:endParaRPr lang="en-US" sz="1600" dirty="0">
                        <a:cs typeface="B Nazanin" pitchFamily="2" charset="-78"/>
                      </a:endParaRPr>
                    </a:p>
                  </a:txBody>
                  <a:tcPr/>
                </a:tc>
                <a:tc>
                  <a:txBody>
                    <a:bodyPr/>
                    <a:lstStyle/>
                    <a:p>
                      <a:pPr algn="r" rtl="1"/>
                      <a:endParaRPr lang="en-US" sz="1600" dirty="0">
                        <a:cs typeface="B Nazanin" pitchFamily="2" charset="-78"/>
                      </a:endParaRPr>
                    </a:p>
                  </a:txBody>
                  <a:tcPr/>
                </a:tc>
                <a:tc>
                  <a:txBody>
                    <a:bodyPr/>
                    <a:lstStyle/>
                    <a:p>
                      <a:pPr algn="r" rtl="1"/>
                      <a:endParaRPr lang="en-US" sz="1600" dirty="0">
                        <a:cs typeface="B Nazanin" pitchFamily="2" charset="-78"/>
                      </a:endParaRPr>
                    </a:p>
                  </a:txBody>
                  <a:tcPr/>
                </a:tc>
              </a:tr>
            </a:tbl>
          </a:graphicData>
        </a:graphic>
      </p:graphicFrame>
    </p:spTree>
    <p:extLst>
      <p:ext uri="{BB962C8B-B14F-4D97-AF65-F5344CB8AC3E}">
        <p14:creationId xmlns="" xmlns:p14="http://schemas.microsoft.com/office/powerpoint/2010/main" val="1216586804"/>
      </p:ext>
    </p:extLst>
  </p:cSld>
  <p:clrMapOvr>
    <a:masterClrMapping/>
  </p:clrMapOvr>
  <p:transition spd="slow">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524000"/>
            <a:ext cx="8001000" cy="4247317"/>
          </a:xfrm>
          <a:prstGeom prst="rect">
            <a:avLst/>
          </a:prstGeom>
          <a:noFill/>
        </p:spPr>
        <p:txBody>
          <a:bodyPr wrap="square" rtlCol="0">
            <a:spAutoFit/>
          </a:bodyPr>
          <a:lstStyle/>
          <a:p>
            <a:pPr algn="just" rtl="1">
              <a:lnSpc>
                <a:spcPct val="150000"/>
              </a:lnSpc>
            </a:pPr>
            <a:r>
              <a:rPr lang="fa-IR" sz="3600" dirty="0" smtClean="0">
                <a:cs typeface="B Nazanin" pitchFamily="2" charset="-78"/>
              </a:rPr>
              <a:t>در مكاتب يونان باستان چون انديشه، تعقل و تفكر تقدس خاصي يافته بود خود را فراتر و فارغ از روش مي دانست لذا زير بار هيچ روشي جز استدلال نرفت. بايد توجه داشت كه استدلال روش نيست بلكه نوعي فرايند ذهني است كه با قواعد و نظم فكري خاصي جريان مي يابد.</a:t>
            </a:r>
            <a:endParaRPr lang="en-US" sz="3600" dirty="0">
              <a:cs typeface="B Nazanin" pitchFamily="2" charset="-78"/>
            </a:endParaRPr>
          </a:p>
        </p:txBody>
      </p:sp>
    </p:spTree>
  </p:cSld>
  <p:clrMapOvr>
    <a:masterClrMapping/>
  </p:clrMapOvr>
  <p:transition spd="slow">
    <p:pull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2664</TotalTime>
  <Words>8118</Words>
  <Application>Microsoft Office PowerPoint</Application>
  <PresentationFormat>On-screen Show (4:3)</PresentationFormat>
  <Paragraphs>489</Paragraphs>
  <Slides>81</Slides>
  <Notes>76</Notes>
  <HiddenSlides>0</HiddenSlides>
  <MMClips>0</MMClips>
  <ScaleCrop>false</ScaleCrop>
  <HeadingPairs>
    <vt:vector size="4" baseType="variant">
      <vt:variant>
        <vt:lpstr>Theme</vt:lpstr>
      </vt:variant>
      <vt:variant>
        <vt:i4>1</vt:i4>
      </vt:variant>
      <vt:variant>
        <vt:lpstr>Slide Titles</vt:lpstr>
      </vt:variant>
      <vt:variant>
        <vt:i4>81</vt:i4>
      </vt:variant>
    </vt:vector>
  </HeadingPairs>
  <TitlesOfParts>
    <vt:vector size="8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elecomp</cp:lastModifiedBy>
  <cp:revision>481</cp:revision>
  <dcterms:created xsi:type="dcterms:W3CDTF">2006-08-16T00:00:00Z</dcterms:created>
  <dcterms:modified xsi:type="dcterms:W3CDTF">2016-10-20T13:30:57Z</dcterms:modified>
</cp:coreProperties>
</file>