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9" r:id="rId21"/>
    <p:sldId id="282" r:id="rId22"/>
    <p:sldId id="283" r:id="rId23"/>
    <p:sldId id="275" r:id="rId24"/>
    <p:sldId id="276" r:id="rId25"/>
    <p:sldId id="285" r:id="rId26"/>
    <p:sldId id="277" r:id="rId27"/>
    <p:sldId id="284" r:id="rId28"/>
    <p:sldId id="278" r:id="rId29"/>
    <p:sldId id="286" r:id="rId30"/>
    <p:sldId id="281" r:id="rId31"/>
    <p:sldId id="280"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660"/>
  </p:normalViewPr>
  <p:slideViewPr>
    <p:cSldViewPr snapToGrid="0">
      <p:cViewPr varScale="1">
        <p:scale>
          <a:sx n="74" d="100"/>
          <a:sy n="74" d="100"/>
        </p:scale>
        <p:origin x="-119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DDE0CC-4D00-4E01-B722-CFE019FD8FAA}" type="doc">
      <dgm:prSet loTypeId="urn:microsoft.com/office/officeart/2005/8/layout/vList4#1" loCatId="list" qsTypeId="urn:microsoft.com/office/officeart/2005/8/quickstyle/simple1" qsCatId="simple" csTypeId="urn:microsoft.com/office/officeart/2005/8/colors/colorful4" csCatId="colorful" phldr="1"/>
      <dgm:spPr/>
      <dgm:t>
        <a:bodyPr/>
        <a:lstStyle/>
        <a:p>
          <a:endParaRPr lang="en-US"/>
        </a:p>
      </dgm:t>
    </dgm:pt>
    <dgm:pt modelId="{DC57E8B9-9CE0-4964-91F5-2CC35740E203}">
      <dgm:prSet phldrT="[Text]" custT="1"/>
      <dgm:spPr/>
      <dgm:t>
        <a:bodyPr/>
        <a:lstStyle/>
        <a:p>
          <a:r>
            <a:rPr lang="en-US" sz="2400" dirty="0" smtClean="0">
              <a:solidFill>
                <a:schemeClr val="tx1">
                  <a:lumMod val="95000"/>
                  <a:lumOff val="5000"/>
                </a:schemeClr>
              </a:solidFill>
              <a:latin typeface="Times New Roman" panose="02020603050405020304" pitchFamily="18" charset="0"/>
              <a:cs typeface="Times New Roman" panose="02020603050405020304" pitchFamily="18" charset="0"/>
            </a:rPr>
            <a:t>Theme </a:t>
          </a:r>
          <a:r>
            <a:rPr lang="en-US" sz="2400" dirty="0" smtClean="0">
              <a:solidFill>
                <a:schemeClr val="tx1">
                  <a:lumMod val="95000"/>
                  <a:lumOff val="5000"/>
                </a:schemeClr>
              </a:solidFill>
              <a:latin typeface="Times New Roman" panose="02020603050405020304" pitchFamily="18" charset="0"/>
              <a:cs typeface="Times New Roman" panose="02020603050405020304" pitchFamily="18" charset="0"/>
            </a:rPr>
            <a:t>reiteration/constant </a:t>
          </a:r>
          <a:r>
            <a:rPr lang="en-US" sz="2400" dirty="0" smtClean="0">
              <a:solidFill>
                <a:schemeClr val="tx1">
                  <a:lumMod val="95000"/>
                  <a:lumOff val="5000"/>
                </a:schemeClr>
              </a:solidFill>
              <a:latin typeface="Times New Roman" panose="02020603050405020304" pitchFamily="18" charset="0"/>
              <a:cs typeface="Times New Roman" panose="02020603050405020304" pitchFamily="18" charset="0"/>
            </a:rPr>
            <a:t>theme pattern</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dgm:t>
    </dgm:pt>
    <dgm:pt modelId="{AF378EA7-B8FB-4F01-BF5C-4FC7EC5D1803}" type="parTrans" cxnId="{A6092E87-4687-4376-9829-491B0B13D067}">
      <dgm:prSet/>
      <dgm:spPr/>
      <dgm:t>
        <a:bodyPr/>
        <a:lstStyle/>
        <a:p>
          <a:endParaRPr lang="en-US"/>
        </a:p>
      </dgm:t>
    </dgm:pt>
    <dgm:pt modelId="{CC485998-B24C-4299-98CB-AD22A03B4FA9}" type="sibTrans" cxnId="{A6092E87-4687-4376-9829-491B0B13D067}">
      <dgm:prSet/>
      <dgm:spPr/>
      <dgm:t>
        <a:bodyPr/>
        <a:lstStyle/>
        <a:p>
          <a:endParaRPr lang="en-US"/>
        </a:p>
      </dgm:t>
    </dgm:pt>
    <dgm:pt modelId="{E0A180CF-7BE6-4BC5-BB78-84DF96B5DEF0}">
      <dgm:prSet phldrT="[Text]" custT="1"/>
      <dgm:spPr/>
      <dgm:t>
        <a:bodyPr/>
        <a:lstStyle/>
        <a:p>
          <a:r>
            <a:rPr 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Zigzag/linear </a:t>
          </a:r>
          <a:r>
            <a:rPr 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theme pattern</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dgm:t>
    </dgm:pt>
    <dgm:pt modelId="{89CB84E0-2E8A-4E85-95AF-7B8745B4E26C}" type="parTrans" cxnId="{6FDEC0B2-D68C-4173-9BD0-8171BB3500A7}">
      <dgm:prSet/>
      <dgm:spPr/>
      <dgm:t>
        <a:bodyPr/>
        <a:lstStyle/>
        <a:p>
          <a:endParaRPr lang="en-US"/>
        </a:p>
      </dgm:t>
    </dgm:pt>
    <dgm:pt modelId="{B2D79A4D-9376-421C-81FF-C8923E87B223}" type="sibTrans" cxnId="{6FDEC0B2-D68C-4173-9BD0-8171BB3500A7}">
      <dgm:prSet/>
      <dgm:spPr/>
      <dgm:t>
        <a:bodyPr/>
        <a:lstStyle/>
        <a:p>
          <a:endParaRPr lang="en-US"/>
        </a:p>
      </dgm:t>
    </dgm:pt>
    <dgm:pt modelId="{D1870FE9-59EF-4B31-BFDD-694D13072A24}">
      <dgm:prSet phldrT="[Text]" custT="1"/>
      <dgm:spPr/>
      <dgm:t>
        <a:bodyPr/>
        <a:lstStyle/>
        <a:p>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Multiple/split </a:t>
          </a: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rheme pattern</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dgm:t>
    </dgm:pt>
    <dgm:pt modelId="{43769C28-8271-4206-82A0-07778CA5DDF6}" type="parTrans" cxnId="{0C43DE9E-D3D4-4F2A-A815-E27F3D8CD0E7}">
      <dgm:prSet/>
      <dgm:spPr/>
      <dgm:t>
        <a:bodyPr/>
        <a:lstStyle/>
        <a:p>
          <a:endParaRPr lang="en-US"/>
        </a:p>
      </dgm:t>
    </dgm:pt>
    <dgm:pt modelId="{5BBF6AF9-C20E-43B7-9790-C0F6BD800A23}" type="sibTrans" cxnId="{0C43DE9E-D3D4-4F2A-A815-E27F3D8CD0E7}">
      <dgm:prSet/>
      <dgm:spPr/>
      <dgm:t>
        <a:bodyPr/>
        <a:lstStyle/>
        <a:p>
          <a:endParaRPr lang="en-US"/>
        </a:p>
      </dgm:t>
    </dgm:pt>
    <dgm:pt modelId="{A7ACE311-B185-4B05-AB55-EF27A21CF5D1}" type="pres">
      <dgm:prSet presAssocID="{56DDE0CC-4D00-4E01-B722-CFE019FD8FAA}" presName="linear" presStyleCnt="0">
        <dgm:presLayoutVars>
          <dgm:dir/>
          <dgm:resizeHandles val="exact"/>
        </dgm:presLayoutVars>
      </dgm:prSet>
      <dgm:spPr/>
      <dgm:t>
        <a:bodyPr/>
        <a:lstStyle/>
        <a:p>
          <a:endParaRPr lang="en-US"/>
        </a:p>
      </dgm:t>
    </dgm:pt>
    <dgm:pt modelId="{E4D8A617-52A6-4A15-BD60-0DF6D76B6203}" type="pres">
      <dgm:prSet presAssocID="{DC57E8B9-9CE0-4964-91F5-2CC35740E203}" presName="comp" presStyleCnt="0"/>
      <dgm:spPr/>
    </dgm:pt>
    <dgm:pt modelId="{37FBF4D7-5B04-4341-BAA5-6D8A3EAA61F5}" type="pres">
      <dgm:prSet presAssocID="{DC57E8B9-9CE0-4964-91F5-2CC35740E203}" presName="box" presStyleLbl="node1" presStyleIdx="0" presStyleCnt="3" custLinFactNeighborX="350" custLinFactNeighborY="2728"/>
      <dgm:spPr/>
      <dgm:t>
        <a:bodyPr/>
        <a:lstStyle/>
        <a:p>
          <a:endParaRPr lang="en-US"/>
        </a:p>
      </dgm:t>
    </dgm:pt>
    <dgm:pt modelId="{411ED3FA-E798-45A6-B8A8-4EDB5048A6BA}" type="pres">
      <dgm:prSet presAssocID="{DC57E8B9-9CE0-4964-91F5-2CC35740E203}" presName="img"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12000" b="-12000"/>
          </a:stretch>
        </a:blipFill>
      </dgm:spPr>
    </dgm:pt>
    <dgm:pt modelId="{861EB6B3-E95F-486B-AA0C-0D4A89D724AE}" type="pres">
      <dgm:prSet presAssocID="{DC57E8B9-9CE0-4964-91F5-2CC35740E203}" presName="text" presStyleLbl="node1" presStyleIdx="0" presStyleCnt="3">
        <dgm:presLayoutVars>
          <dgm:bulletEnabled val="1"/>
        </dgm:presLayoutVars>
      </dgm:prSet>
      <dgm:spPr/>
      <dgm:t>
        <a:bodyPr/>
        <a:lstStyle/>
        <a:p>
          <a:endParaRPr lang="en-US"/>
        </a:p>
      </dgm:t>
    </dgm:pt>
    <dgm:pt modelId="{2CCF8D8A-0684-4BFD-A260-1330B5FDA2DB}" type="pres">
      <dgm:prSet presAssocID="{CC485998-B24C-4299-98CB-AD22A03B4FA9}" presName="spacer" presStyleCnt="0"/>
      <dgm:spPr/>
    </dgm:pt>
    <dgm:pt modelId="{0B3FFE9E-13E8-4537-8F5B-B7A62C1F359A}" type="pres">
      <dgm:prSet presAssocID="{E0A180CF-7BE6-4BC5-BB78-84DF96B5DEF0}" presName="comp" presStyleCnt="0"/>
      <dgm:spPr/>
    </dgm:pt>
    <dgm:pt modelId="{99BBF717-9AA7-406C-B1EB-F91DC238E7D6}" type="pres">
      <dgm:prSet presAssocID="{E0A180CF-7BE6-4BC5-BB78-84DF96B5DEF0}" presName="box" presStyleLbl="node1" presStyleIdx="1" presStyleCnt="3"/>
      <dgm:spPr/>
      <dgm:t>
        <a:bodyPr/>
        <a:lstStyle/>
        <a:p>
          <a:endParaRPr lang="en-US"/>
        </a:p>
      </dgm:t>
    </dgm:pt>
    <dgm:pt modelId="{A8B92587-F8E9-4878-B219-A0F3238331C8}" type="pres">
      <dgm:prSet presAssocID="{E0A180CF-7BE6-4BC5-BB78-84DF96B5DEF0}" presName="img" presStyleLbl="fgImgPlace1" presStyleIdx="1"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3000" r="-13000"/>
          </a:stretch>
        </a:blipFill>
      </dgm:spPr>
    </dgm:pt>
    <dgm:pt modelId="{BABF2D57-E3F0-4BE9-9DD6-A007C26E63B1}" type="pres">
      <dgm:prSet presAssocID="{E0A180CF-7BE6-4BC5-BB78-84DF96B5DEF0}" presName="text" presStyleLbl="node1" presStyleIdx="1" presStyleCnt="3">
        <dgm:presLayoutVars>
          <dgm:bulletEnabled val="1"/>
        </dgm:presLayoutVars>
      </dgm:prSet>
      <dgm:spPr/>
      <dgm:t>
        <a:bodyPr/>
        <a:lstStyle/>
        <a:p>
          <a:endParaRPr lang="en-US"/>
        </a:p>
      </dgm:t>
    </dgm:pt>
    <dgm:pt modelId="{CA68990A-B899-4F0A-BC80-48E2FA79569D}" type="pres">
      <dgm:prSet presAssocID="{B2D79A4D-9376-421C-81FF-C8923E87B223}" presName="spacer" presStyleCnt="0"/>
      <dgm:spPr/>
    </dgm:pt>
    <dgm:pt modelId="{70C12296-3086-41BF-98B6-6C9590602AE2}" type="pres">
      <dgm:prSet presAssocID="{D1870FE9-59EF-4B31-BFDD-694D13072A24}" presName="comp" presStyleCnt="0"/>
      <dgm:spPr/>
    </dgm:pt>
    <dgm:pt modelId="{113DF82D-E654-46D3-95BA-C79BFCB05130}" type="pres">
      <dgm:prSet presAssocID="{D1870FE9-59EF-4B31-BFDD-694D13072A24}" presName="box" presStyleLbl="node1" presStyleIdx="2" presStyleCnt="3"/>
      <dgm:spPr/>
      <dgm:t>
        <a:bodyPr/>
        <a:lstStyle/>
        <a:p>
          <a:endParaRPr lang="en-US"/>
        </a:p>
      </dgm:t>
    </dgm:pt>
    <dgm:pt modelId="{11EC0A58-CF2A-4880-853F-FB66CD186F7B}" type="pres">
      <dgm:prSet presAssocID="{D1870FE9-59EF-4B31-BFDD-694D13072A24}" presName="img"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t="-10000" b="-10000"/>
          </a:stretch>
        </a:blipFill>
      </dgm:spPr>
    </dgm:pt>
    <dgm:pt modelId="{FB4A6C75-DABD-466F-902C-2A1DAD231324}" type="pres">
      <dgm:prSet presAssocID="{D1870FE9-59EF-4B31-BFDD-694D13072A24}" presName="text" presStyleLbl="node1" presStyleIdx="2" presStyleCnt="3">
        <dgm:presLayoutVars>
          <dgm:bulletEnabled val="1"/>
        </dgm:presLayoutVars>
      </dgm:prSet>
      <dgm:spPr/>
      <dgm:t>
        <a:bodyPr/>
        <a:lstStyle/>
        <a:p>
          <a:endParaRPr lang="en-US"/>
        </a:p>
      </dgm:t>
    </dgm:pt>
  </dgm:ptLst>
  <dgm:cxnLst>
    <dgm:cxn modelId="{93B7A064-9FCF-40D8-AB66-92DEEA85C4A3}" type="presOf" srcId="{E0A180CF-7BE6-4BC5-BB78-84DF96B5DEF0}" destId="{BABF2D57-E3F0-4BE9-9DD6-A007C26E63B1}" srcOrd="1" destOrd="0" presId="urn:microsoft.com/office/officeart/2005/8/layout/vList4#1"/>
    <dgm:cxn modelId="{8C40E826-4E08-40CE-8B57-C970246535F1}" type="presOf" srcId="{D1870FE9-59EF-4B31-BFDD-694D13072A24}" destId="{FB4A6C75-DABD-466F-902C-2A1DAD231324}" srcOrd="1" destOrd="0" presId="urn:microsoft.com/office/officeart/2005/8/layout/vList4#1"/>
    <dgm:cxn modelId="{4A2E4F02-DE25-455D-B31C-0DAC8C5F3156}" type="presOf" srcId="{DC57E8B9-9CE0-4964-91F5-2CC35740E203}" destId="{37FBF4D7-5B04-4341-BAA5-6D8A3EAA61F5}" srcOrd="0" destOrd="0" presId="urn:microsoft.com/office/officeart/2005/8/layout/vList4#1"/>
    <dgm:cxn modelId="{0C43DE9E-D3D4-4F2A-A815-E27F3D8CD0E7}" srcId="{56DDE0CC-4D00-4E01-B722-CFE019FD8FAA}" destId="{D1870FE9-59EF-4B31-BFDD-694D13072A24}" srcOrd="2" destOrd="0" parTransId="{43769C28-8271-4206-82A0-07778CA5DDF6}" sibTransId="{5BBF6AF9-C20E-43B7-9790-C0F6BD800A23}"/>
    <dgm:cxn modelId="{DBA71A55-E0FA-47A7-B855-B0DFD451BC27}" type="presOf" srcId="{D1870FE9-59EF-4B31-BFDD-694D13072A24}" destId="{113DF82D-E654-46D3-95BA-C79BFCB05130}" srcOrd="0" destOrd="0" presId="urn:microsoft.com/office/officeart/2005/8/layout/vList4#1"/>
    <dgm:cxn modelId="{365A0874-F9E9-469A-A4F6-FC344C9907F1}" type="presOf" srcId="{E0A180CF-7BE6-4BC5-BB78-84DF96B5DEF0}" destId="{99BBF717-9AA7-406C-B1EB-F91DC238E7D6}" srcOrd="0" destOrd="0" presId="urn:microsoft.com/office/officeart/2005/8/layout/vList4#1"/>
    <dgm:cxn modelId="{4B9B8F02-66C0-436A-B4E9-DE2853B316EB}" type="presOf" srcId="{56DDE0CC-4D00-4E01-B722-CFE019FD8FAA}" destId="{A7ACE311-B185-4B05-AB55-EF27A21CF5D1}" srcOrd="0" destOrd="0" presId="urn:microsoft.com/office/officeart/2005/8/layout/vList4#1"/>
    <dgm:cxn modelId="{249C768C-8FAB-4173-9E83-32E70C6CD588}" type="presOf" srcId="{DC57E8B9-9CE0-4964-91F5-2CC35740E203}" destId="{861EB6B3-E95F-486B-AA0C-0D4A89D724AE}" srcOrd="1" destOrd="0" presId="urn:microsoft.com/office/officeart/2005/8/layout/vList4#1"/>
    <dgm:cxn modelId="{6FDEC0B2-D68C-4173-9BD0-8171BB3500A7}" srcId="{56DDE0CC-4D00-4E01-B722-CFE019FD8FAA}" destId="{E0A180CF-7BE6-4BC5-BB78-84DF96B5DEF0}" srcOrd="1" destOrd="0" parTransId="{89CB84E0-2E8A-4E85-95AF-7B8745B4E26C}" sibTransId="{B2D79A4D-9376-421C-81FF-C8923E87B223}"/>
    <dgm:cxn modelId="{A6092E87-4687-4376-9829-491B0B13D067}" srcId="{56DDE0CC-4D00-4E01-B722-CFE019FD8FAA}" destId="{DC57E8B9-9CE0-4964-91F5-2CC35740E203}" srcOrd="0" destOrd="0" parTransId="{AF378EA7-B8FB-4F01-BF5C-4FC7EC5D1803}" sibTransId="{CC485998-B24C-4299-98CB-AD22A03B4FA9}"/>
    <dgm:cxn modelId="{E5D75722-FE94-49AB-B7DF-1DEB22A51E81}" type="presParOf" srcId="{A7ACE311-B185-4B05-AB55-EF27A21CF5D1}" destId="{E4D8A617-52A6-4A15-BD60-0DF6D76B6203}" srcOrd="0" destOrd="0" presId="urn:microsoft.com/office/officeart/2005/8/layout/vList4#1"/>
    <dgm:cxn modelId="{23DAD78D-F217-4034-98BC-F5393E2502DE}" type="presParOf" srcId="{E4D8A617-52A6-4A15-BD60-0DF6D76B6203}" destId="{37FBF4D7-5B04-4341-BAA5-6D8A3EAA61F5}" srcOrd="0" destOrd="0" presId="urn:microsoft.com/office/officeart/2005/8/layout/vList4#1"/>
    <dgm:cxn modelId="{FA2C01E8-EE23-41EB-BACD-E6D9081B7118}" type="presParOf" srcId="{E4D8A617-52A6-4A15-BD60-0DF6D76B6203}" destId="{411ED3FA-E798-45A6-B8A8-4EDB5048A6BA}" srcOrd="1" destOrd="0" presId="urn:microsoft.com/office/officeart/2005/8/layout/vList4#1"/>
    <dgm:cxn modelId="{E517B6F6-8BF0-4F58-AB1C-35335660557D}" type="presParOf" srcId="{E4D8A617-52A6-4A15-BD60-0DF6D76B6203}" destId="{861EB6B3-E95F-486B-AA0C-0D4A89D724AE}" srcOrd="2" destOrd="0" presId="urn:microsoft.com/office/officeart/2005/8/layout/vList4#1"/>
    <dgm:cxn modelId="{B97616BE-9E1D-41E3-A951-6CE2D5F6E969}" type="presParOf" srcId="{A7ACE311-B185-4B05-AB55-EF27A21CF5D1}" destId="{2CCF8D8A-0684-4BFD-A260-1330B5FDA2DB}" srcOrd="1" destOrd="0" presId="urn:microsoft.com/office/officeart/2005/8/layout/vList4#1"/>
    <dgm:cxn modelId="{95AD54A0-33A6-4EC7-ACE0-7C7C57A58271}" type="presParOf" srcId="{A7ACE311-B185-4B05-AB55-EF27A21CF5D1}" destId="{0B3FFE9E-13E8-4537-8F5B-B7A62C1F359A}" srcOrd="2" destOrd="0" presId="urn:microsoft.com/office/officeart/2005/8/layout/vList4#1"/>
    <dgm:cxn modelId="{5C148F71-C0A3-45FB-B19F-A0AE49520178}" type="presParOf" srcId="{0B3FFE9E-13E8-4537-8F5B-B7A62C1F359A}" destId="{99BBF717-9AA7-406C-B1EB-F91DC238E7D6}" srcOrd="0" destOrd="0" presId="urn:microsoft.com/office/officeart/2005/8/layout/vList4#1"/>
    <dgm:cxn modelId="{F979FD23-FA99-48AC-BAC3-ADA8E362B930}" type="presParOf" srcId="{0B3FFE9E-13E8-4537-8F5B-B7A62C1F359A}" destId="{A8B92587-F8E9-4878-B219-A0F3238331C8}" srcOrd="1" destOrd="0" presId="urn:microsoft.com/office/officeart/2005/8/layout/vList4#1"/>
    <dgm:cxn modelId="{0361FF55-D67F-4A6D-85DA-6E7225582600}" type="presParOf" srcId="{0B3FFE9E-13E8-4537-8F5B-B7A62C1F359A}" destId="{BABF2D57-E3F0-4BE9-9DD6-A007C26E63B1}" srcOrd="2" destOrd="0" presId="urn:microsoft.com/office/officeart/2005/8/layout/vList4#1"/>
    <dgm:cxn modelId="{B761D5F5-2B5E-4827-AE01-727D817D5C41}" type="presParOf" srcId="{A7ACE311-B185-4B05-AB55-EF27A21CF5D1}" destId="{CA68990A-B899-4F0A-BC80-48E2FA79569D}" srcOrd="3" destOrd="0" presId="urn:microsoft.com/office/officeart/2005/8/layout/vList4#1"/>
    <dgm:cxn modelId="{52A14972-6D62-4094-854A-7CD421FE9641}" type="presParOf" srcId="{A7ACE311-B185-4B05-AB55-EF27A21CF5D1}" destId="{70C12296-3086-41BF-98B6-6C9590602AE2}" srcOrd="4" destOrd="0" presId="urn:microsoft.com/office/officeart/2005/8/layout/vList4#1"/>
    <dgm:cxn modelId="{F8861AE6-7A23-4766-BDBC-487BFA8CBECA}" type="presParOf" srcId="{70C12296-3086-41BF-98B6-6C9590602AE2}" destId="{113DF82D-E654-46D3-95BA-C79BFCB05130}" srcOrd="0" destOrd="0" presId="urn:microsoft.com/office/officeart/2005/8/layout/vList4#1"/>
    <dgm:cxn modelId="{DD12FE18-F36E-4D8A-B451-CBC363D98134}" type="presParOf" srcId="{70C12296-3086-41BF-98B6-6C9590602AE2}" destId="{11EC0A58-CF2A-4880-853F-FB66CD186F7B}" srcOrd="1" destOrd="0" presId="urn:microsoft.com/office/officeart/2005/8/layout/vList4#1"/>
    <dgm:cxn modelId="{33A85FD3-48E9-4EA6-9DA1-8F1938FF8477}" type="presParOf" srcId="{70C12296-3086-41BF-98B6-6C9590602AE2}" destId="{FB4A6C75-DABD-466F-902C-2A1DAD231324}" srcOrd="2" destOrd="0" presId="urn:microsoft.com/office/officeart/2005/8/layout/vList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BF4D7-5B04-4341-BAA5-6D8A3EAA61F5}">
      <dsp:nvSpPr>
        <dsp:cNvPr id="0" name=""/>
        <dsp:cNvSpPr/>
      </dsp:nvSpPr>
      <dsp:spPr>
        <a:xfrm>
          <a:off x="0" y="25759"/>
          <a:ext cx="7356699" cy="944264"/>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lumMod val="95000"/>
                  <a:lumOff val="5000"/>
                </a:schemeClr>
              </a:solidFill>
              <a:latin typeface="Times New Roman" panose="02020603050405020304" pitchFamily="18" charset="0"/>
              <a:cs typeface="Times New Roman" panose="02020603050405020304" pitchFamily="18" charset="0"/>
            </a:rPr>
            <a:t>Theme </a:t>
          </a:r>
          <a:r>
            <a:rPr lang="en-US" sz="2400" kern="1200" dirty="0" smtClean="0">
              <a:solidFill>
                <a:schemeClr val="tx1">
                  <a:lumMod val="95000"/>
                  <a:lumOff val="5000"/>
                </a:schemeClr>
              </a:solidFill>
              <a:latin typeface="Times New Roman" panose="02020603050405020304" pitchFamily="18" charset="0"/>
              <a:cs typeface="Times New Roman" panose="02020603050405020304" pitchFamily="18" charset="0"/>
            </a:rPr>
            <a:t>reiteration/constant </a:t>
          </a:r>
          <a:r>
            <a:rPr lang="en-US" sz="2400" kern="1200" dirty="0" smtClean="0">
              <a:solidFill>
                <a:schemeClr val="tx1">
                  <a:lumMod val="95000"/>
                  <a:lumOff val="5000"/>
                </a:schemeClr>
              </a:solidFill>
              <a:latin typeface="Times New Roman" panose="02020603050405020304" pitchFamily="18" charset="0"/>
              <a:cs typeface="Times New Roman" panose="02020603050405020304" pitchFamily="18" charset="0"/>
            </a:rPr>
            <a:t>theme pattern</a:t>
          </a:r>
          <a:endParaRPr lang="en-US" sz="2400" kern="1200" dirty="0">
            <a:solidFill>
              <a:schemeClr val="tx1">
                <a:lumMod val="95000"/>
                <a:lumOff val="5000"/>
              </a:schemeClr>
            </a:solidFill>
            <a:latin typeface="Times New Roman" panose="02020603050405020304" pitchFamily="18" charset="0"/>
            <a:cs typeface="Times New Roman" panose="02020603050405020304" pitchFamily="18" charset="0"/>
          </a:endParaRPr>
        </a:p>
      </dsp:txBody>
      <dsp:txXfrm>
        <a:off x="1565766" y="25759"/>
        <a:ext cx="5790932" cy="944264"/>
      </dsp:txXfrm>
    </dsp:sp>
    <dsp:sp modelId="{411ED3FA-E798-45A6-B8A8-4EDB5048A6BA}">
      <dsp:nvSpPr>
        <dsp:cNvPr id="0" name=""/>
        <dsp:cNvSpPr/>
      </dsp:nvSpPr>
      <dsp:spPr>
        <a:xfrm>
          <a:off x="94426" y="94426"/>
          <a:ext cx="1471339" cy="755411"/>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2000" b="-12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BBF717-9AA7-406C-B1EB-F91DC238E7D6}">
      <dsp:nvSpPr>
        <dsp:cNvPr id="0" name=""/>
        <dsp:cNvSpPr/>
      </dsp:nvSpPr>
      <dsp:spPr>
        <a:xfrm>
          <a:off x="0" y="1038690"/>
          <a:ext cx="7356699" cy="944264"/>
        </a:xfrm>
        <a:prstGeom prst="roundRect">
          <a:avLst>
            <a:gd name="adj" fmla="val 10000"/>
          </a:avLst>
        </a:prstGeom>
        <a:solidFill>
          <a:schemeClr val="accent4">
            <a:hueOff val="-455918"/>
            <a:satOff val="-2303"/>
            <a:lumOff val="-323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solidFill>
                <a:schemeClr val="tx1">
                  <a:lumMod val="95000"/>
                  <a:lumOff val="5000"/>
                </a:schemeClr>
              </a:solidFill>
              <a:latin typeface="Times New Roman" panose="02020603050405020304" pitchFamily="18" charset="0"/>
              <a:cs typeface="Times New Roman" panose="02020603050405020304" pitchFamily="18" charset="0"/>
            </a:rPr>
            <a:t>Zigzag/linear </a:t>
          </a:r>
          <a:r>
            <a:rPr lang="en-US" sz="2800" kern="1200" dirty="0" smtClean="0">
              <a:solidFill>
                <a:schemeClr val="tx1">
                  <a:lumMod val="95000"/>
                  <a:lumOff val="5000"/>
                </a:schemeClr>
              </a:solidFill>
              <a:latin typeface="Times New Roman" panose="02020603050405020304" pitchFamily="18" charset="0"/>
              <a:cs typeface="Times New Roman" panose="02020603050405020304" pitchFamily="18" charset="0"/>
            </a:rPr>
            <a:t>theme pattern</a:t>
          </a:r>
          <a:endParaRPr lang="en-US" sz="2800" kern="1200" dirty="0">
            <a:solidFill>
              <a:schemeClr val="tx1">
                <a:lumMod val="95000"/>
                <a:lumOff val="5000"/>
              </a:schemeClr>
            </a:solidFill>
            <a:latin typeface="Times New Roman" panose="02020603050405020304" pitchFamily="18" charset="0"/>
            <a:cs typeface="Times New Roman" panose="02020603050405020304" pitchFamily="18" charset="0"/>
          </a:endParaRPr>
        </a:p>
      </dsp:txBody>
      <dsp:txXfrm>
        <a:off x="1565766" y="1038690"/>
        <a:ext cx="5790932" cy="944264"/>
      </dsp:txXfrm>
    </dsp:sp>
    <dsp:sp modelId="{A8B92587-F8E9-4878-B219-A0F3238331C8}">
      <dsp:nvSpPr>
        <dsp:cNvPr id="0" name=""/>
        <dsp:cNvSpPr/>
      </dsp:nvSpPr>
      <dsp:spPr>
        <a:xfrm>
          <a:off x="94426" y="1133117"/>
          <a:ext cx="1471339" cy="755411"/>
        </a:xfrm>
        <a:prstGeom prst="roundRect">
          <a:avLst>
            <a:gd name="adj" fmla="val 1000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3000" r="-13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3DF82D-E654-46D3-95BA-C79BFCB05130}">
      <dsp:nvSpPr>
        <dsp:cNvPr id="0" name=""/>
        <dsp:cNvSpPr/>
      </dsp:nvSpPr>
      <dsp:spPr>
        <a:xfrm>
          <a:off x="0" y="2077381"/>
          <a:ext cx="7356699" cy="944264"/>
        </a:xfrm>
        <a:prstGeom prst="roundRect">
          <a:avLst>
            <a:gd name="adj" fmla="val 10000"/>
          </a:avLst>
        </a:prstGeom>
        <a:solidFill>
          <a:schemeClr val="accent4">
            <a:hueOff val="-911835"/>
            <a:satOff val="-4605"/>
            <a:lumOff val="-647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smtClean="0">
              <a:solidFill>
                <a:schemeClr val="tx1">
                  <a:lumMod val="95000"/>
                  <a:lumOff val="5000"/>
                </a:schemeClr>
              </a:solidFill>
              <a:latin typeface="Times New Roman" panose="02020603050405020304" pitchFamily="18" charset="0"/>
              <a:cs typeface="Times New Roman" panose="02020603050405020304" pitchFamily="18" charset="0"/>
            </a:rPr>
            <a:t>Multiple/split </a:t>
          </a:r>
          <a:r>
            <a:rPr lang="en-US" sz="3200" kern="1200" dirty="0" smtClean="0">
              <a:solidFill>
                <a:schemeClr val="tx1">
                  <a:lumMod val="95000"/>
                  <a:lumOff val="5000"/>
                </a:schemeClr>
              </a:solidFill>
              <a:latin typeface="Times New Roman" panose="02020603050405020304" pitchFamily="18" charset="0"/>
              <a:cs typeface="Times New Roman" panose="02020603050405020304" pitchFamily="18" charset="0"/>
            </a:rPr>
            <a:t>rheme pattern</a:t>
          </a:r>
          <a:endParaRPr lang="en-US" sz="3200" kern="1200" dirty="0">
            <a:solidFill>
              <a:schemeClr val="tx1">
                <a:lumMod val="95000"/>
                <a:lumOff val="5000"/>
              </a:schemeClr>
            </a:solidFill>
            <a:latin typeface="Times New Roman" panose="02020603050405020304" pitchFamily="18" charset="0"/>
            <a:cs typeface="Times New Roman" panose="02020603050405020304" pitchFamily="18" charset="0"/>
          </a:endParaRPr>
        </a:p>
      </dsp:txBody>
      <dsp:txXfrm>
        <a:off x="1565766" y="2077381"/>
        <a:ext cx="5790932" cy="944264"/>
      </dsp:txXfrm>
    </dsp:sp>
    <dsp:sp modelId="{11EC0A58-CF2A-4880-853F-FB66CD186F7B}">
      <dsp:nvSpPr>
        <dsp:cNvPr id="0" name=""/>
        <dsp:cNvSpPr/>
      </dsp:nvSpPr>
      <dsp:spPr>
        <a:xfrm>
          <a:off x="94426" y="2171808"/>
          <a:ext cx="1471339" cy="755411"/>
        </a:xfrm>
        <a:prstGeom prst="roundRect">
          <a:avLst>
            <a:gd name="adj" fmla="val 1000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t="-10000" b="-10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22AE8D2-CCB2-40AD-8A92-53E7585960FF}"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440898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AE8D2-CCB2-40AD-8A92-53E7585960FF}"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276337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AE8D2-CCB2-40AD-8A92-53E7585960FF}"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73F6-C7FB-4BE9-900B-B95C6D2CEC2F}"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20339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AE8D2-CCB2-40AD-8A92-53E7585960FF}"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946952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AE8D2-CCB2-40AD-8A92-53E7585960FF}"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73F6-C7FB-4BE9-900B-B95C6D2CEC2F}"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347464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AE8D2-CCB2-40AD-8A92-53E7585960FF}"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519134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2AE8D2-CCB2-40AD-8A92-53E7585960FF}"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2914457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2AE8D2-CCB2-40AD-8A92-53E7585960FF}"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1973068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2AE8D2-CCB2-40AD-8A92-53E7585960FF}"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44461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AE8D2-CCB2-40AD-8A92-53E7585960FF}"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28500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2AE8D2-CCB2-40AD-8A92-53E7585960FF}" type="datetimeFigureOut">
              <a:rPr lang="en-US" smtClean="0"/>
              <a:pPr/>
              <a:t>4/14/2015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4098260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2AE8D2-CCB2-40AD-8A92-53E7585960FF}" type="datetimeFigureOut">
              <a:rPr lang="en-US" smtClean="0"/>
              <a:pPr/>
              <a:t>4/14/2015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186957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2AE8D2-CCB2-40AD-8A92-53E7585960FF}" type="datetimeFigureOut">
              <a:rPr lang="en-US" smtClean="0"/>
              <a:pPr/>
              <a:t>4/14/2015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1126378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2AE8D2-CCB2-40AD-8A92-53E7585960FF}" type="datetimeFigureOut">
              <a:rPr lang="en-US" smtClean="0"/>
              <a:pPr/>
              <a:t>4/14/2015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1072409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2AE8D2-CCB2-40AD-8A92-53E7585960FF}" type="datetimeFigureOut">
              <a:rPr lang="en-US" smtClean="0"/>
              <a:pPr/>
              <a:t>4/14/2015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296367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2AE8D2-CCB2-40AD-8A92-53E7585960FF}" type="datetimeFigureOut">
              <a:rPr lang="en-US" smtClean="0"/>
              <a:pPr/>
              <a:t>4/14/2015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B73F6-C7FB-4BE9-900B-B95C6D2CEC2F}" type="slidenum">
              <a:rPr lang="en-US" smtClean="0"/>
              <a:pPr/>
              <a:t>‹#›</a:t>
            </a:fld>
            <a:endParaRPr lang="en-US"/>
          </a:p>
        </p:txBody>
      </p:sp>
    </p:spTree>
    <p:extLst>
      <p:ext uri="{BB962C8B-B14F-4D97-AF65-F5344CB8AC3E}">
        <p14:creationId xmlns:p14="http://schemas.microsoft.com/office/powerpoint/2010/main" val="1754076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2AE8D2-CCB2-40AD-8A92-53E7585960FF}" type="datetimeFigureOut">
              <a:rPr lang="en-US" smtClean="0"/>
              <a:pPr/>
              <a:t>4/14/2015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16B73F6-C7FB-4BE9-900B-B95C6D2CEC2F}" type="slidenum">
              <a:rPr lang="en-US" smtClean="0"/>
              <a:pPr/>
              <a:t>‹#›</a:t>
            </a:fld>
            <a:endParaRPr lang="en-US"/>
          </a:p>
        </p:txBody>
      </p:sp>
    </p:spTree>
    <p:extLst>
      <p:ext uri="{BB962C8B-B14F-4D97-AF65-F5344CB8AC3E}">
        <p14:creationId xmlns:p14="http://schemas.microsoft.com/office/powerpoint/2010/main" val="11671006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6000" dirty="0" smtClean="0">
                <a:latin typeface="Times New Roman" panose="02020603050405020304" pitchFamily="18" charset="0"/>
                <a:cs typeface="Times New Roman" panose="02020603050405020304" pitchFamily="18" charset="0"/>
              </a:rPr>
              <a:t>Information Structure</a:t>
            </a: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322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Non-Subject Themes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sz="2200" dirty="0" smtClean="0">
                <a:latin typeface="Times New Roman" panose="02020603050405020304" pitchFamily="18" charset="0"/>
                <a:cs typeface="Times New Roman" panose="02020603050405020304" pitchFamily="18" charset="0"/>
              </a:rPr>
              <a:t>Many times theme and grammatical subject conflate, but it is important to note that the left most constituent, is not always the grammatical subject. It is frequently the case, for instance, in declarative sentences, that adverbs or adverbial phrases may precede the grammatical subject as in:</a:t>
            </a:r>
          </a:p>
          <a:p>
            <a:pPr algn="just"/>
            <a:r>
              <a:rPr lang="en-US" sz="2200" dirty="0" smtClean="0">
                <a:latin typeface="Times New Roman" panose="02020603050405020304" pitchFamily="18" charset="0"/>
                <a:cs typeface="Times New Roman" panose="02020603050405020304" pitchFamily="18" charset="0"/>
              </a:rPr>
              <a:t>A) Late that afternoon, she received a reply paid telegram</a:t>
            </a:r>
          </a:p>
          <a:p>
            <a:pPr algn="just"/>
            <a:r>
              <a:rPr lang="en-US" sz="2200" dirty="0" smtClean="0">
                <a:latin typeface="Times New Roman" panose="02020603050405020304" pitchFamily="18" charset="0"/>
                <a:cs typeface="Times New Roman" panose="02020603050405020304" pitchFamily="18" charset="0"/>
              </a:rPr>
              <a:t>B) Then he went on</a:t>
            </a:r>
          </a:p>
          <a:p>
            <a:pPr algn="just"/>
            <a:r>
              <a:rPr lang="en-US" sz="2200" dirty="0" smtClean="0">
                <a:latin typeface="Times New Roman" panose="02020603050405020304" pitchFamily="18" charset="0"/>
                <a:cs typeface="Times New Roman" panose="02020603050405020304" pitchFamily="18" charset="0"/>
              </a:rPr>
              <a:t>C) Without hesitating Betty replied</a:t>
            </a:r>
          </a:p>
          <a:p>
            <a:pPr marL="0" indent="0">
              <a:buNone/>
            </a:pPr>
            <a:endParaRPr lang="en-US" dirty="0"/>
          </a:p>
        </p:txBody>
      </p:sp>
    </p:spTree>
    <p:extLst>
      <p:ext uri="{BB962C8B-B14F-4D97-AF65-F5344CB8AC3E}">
        <p14:creationId xmlns:p14="http://schemas.microsoft.com/office/powerpoint/2010/main" val="1823963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Thematization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In general, it seems reasonable to suggest that the constituent which is thematized in a sentence is what the sentence is about.</a:t>
            </a:r>
          </a:p>
          <a:p>
            <a:r>
              <a:rPr lang="en-US" sz="2200" dirty="0" smtClean="0">
                <a:latin typeface="Times New Roman" panose="02020603050405020304" pitchFamily="18" charset="0"/>
                <a:cs typeface="Times New Roman" panose="02020603050405020304" pitchFamily="18" charset="0"/>
              </a:rPr>
              <a:t>Example:</a:t>
            </a: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 </a:t>
            </a:r>
            <a:r>
              <a:rPr lang="en-US" sz="2200" dirty="0" smtClean="0">
                <a:solidFill>
                  <a:srgbClr val="7030A0"/>
                </a:solidFill>
                <a:latin typeface="Times New Roman" panose="02020603050405020304" pitchFamily="18" charset="0"/>
                <a:cs typeface="Times New Roman" panose="02020603050405020304" pitchFamily="18" charset="0"/>
              </a:rPr>
              <a:t>Fred</a:t>
            </a:r>
            <a:r>
              <a:rPr lang="en-US" sz="2200" dirty="0" smtClean="0">
                <a:latin typeface="Times New Roman" panose="02020603050405020304" pitchFamily="18" charset="0"/>
                <a:cs typeface="Times New Roman" panose="02020603050405020304" pitchFamily="18" charset="0"/>
              </a:rPr>
              <a:t> borrowed a hammer  from </a:t>
            </a:r>
            <a:r>
              <a:rPr lang="en-US" sz="2200" b="1" dirty="0" smtClean="0">
                <a:latin typeface="Times New Roman" panose="02020603050405020304" pitchFamily="18" charset="0"/>
                <a:cs typeface="Times New Roman" panose="02020603050405020304" pitchFamily="18" charset="0"/>
              </a:rPr>
              <a:t>John</a:t>
            </a:r>
            <a:r>
              <a:rPr lang="en-US" sz="2200" dirty="0" smtClean="0">
                <a:latin typeface="Times New Roman" panose="02020603050405020304" pitchFamily="18" charset="0"/>
                <a:cs typeface="Times New Roman" panose="02020603050405020304" pitchFamily="18" charset="0"/>
              </a:rPr>
              <a:t>.</a:t>
            </a:r>
          </a:p>
          <a:p>
            <a:pPr marL="0" indent="0">
              <a:buNone/>
            </a:pPr>
            <a:r>
              <a:rPr lang="en-US" sz="2200" dirty="0" smtClean="0">
                <a:latin typeface="Times New Roman" panose="02020603050405020304" pitchFamily="18" charset="0"/>
                <a:cs typeface="Times New Roman" panose="02020603050405020304" pitchFamily="18" charset="0"/>
              </a:rPr>
              <a:t> B)</a:t>
            </a:r>
            <a:r>
              <a:rPr lang="en-US" sz="2200" b="1" dirty="0" smtClean="0">
                <a:latin typeface="Times New Roman" panose="02020603050405020304" pitchFamily="18" charset="0"/>
                <a:cs typeface="Times New Roman" panose="02020603050405020304" pitchFamily="18" charset="0"/>
              </a:rPr>
              <a:t> John </a:t>
            </a:r>
            <a:r>
              <a:rPr lang="en-US" sz="2200" dirty="0" smtClean="0">
                <a:latin typeface="Times New Roman" panose="02020603050405020304" pitchFamily="18" charset="0"/>
                <a:cs typeface="Times New Roman" panose="02020603050405020304" pitchFamily="18" charset="0"/>
              </a:rPr>
              <a:t>lent a hammer to </a:t>
            </a:r>
            <a:r>
              <a:rPr lang="en-US" sz="2200" dirty="0" smtClean="0">
                <a:solidFill>
                  <a:srgbClr val="7030A0"/>
                </a:solidFill>
                <a:latin typeface="Times New Roman" panose="02020603050405020304" pitchFamily="18" charset="0"/>
                <a:cs typeface="Times New Roman" panose="02020603050405020304" pitchFamily="18" charset="0"/>
              </a:rPr>
              <a:t>Fred.</a:t>
            </a:r>
          </a:p>
          <a:p>
            <a:r>
              <a:rPr lang="en-US" sz="2200" dirty="0" smtClean="0">
                <a:latin typeface="Times New Roman" panose="02020603050405020304" pitchFamily="18" charset="0"/>
                <a:cs typeface="Times New Roman" panose="02020603050405020304" pitchFamily="18" charset="0"/>
              </a:rPr>
              <a:t>Sentence (</a:t>
            </a:r>
            <a:r>
              <a:rPr lang="en-US" sz="2200" u="sng" dirty="0" smtClean="0">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 seems to be “about” Fred and (</a:t>
            </a:r>
            <a:r>
              <a:rPr lang="en-US" sz="2200" b="1" u="sng" dirty="0" smtClean="0">
                <a:latin typeface="Times New Roman" panose="02020603050405020304" pitchFamily="18" charset="0"/>
                <a:cs typeface="Times New Roman" panose="02020603050405020304" pitchFamily="18" charset="0"/>
              </a:rPr>
              <a:t>B</a:t>
            </a:r>
            <a:r>
              <a:rPr lang="en-US" sz="2200" dirty="0" smtClean="0">
                <a:latin typeface="Times New Roman" panose="02020603050405020304" pitchFamily="18" charset="0"/>
                <a:cs typeface="Times New Roman" panose="02020603050405020304" pitchFamily="18" charset="0"/>
              </a:rPr>
              <a:t>) seems to be “about” John. </a:t>
            </a:r>
          </a:p>
          <a:p>
            <a:pPr marL="0" indent="0">
              <a:buNone/>
            </a:pPr>
            <a:endParaRPr lang="en-US" sz="2200" dirty="0"/>
          </a:p>
        </p:txBody>
      </p:sp>
    </p:spTree>
    <p:extLst>
      <p:ext uri="{BB962C8B-B14F-4D97-AF65-F5344CB8AC3E}">
        <p14:creationId xmlns:p14="http://schemas.microsoft.com/office/powerpoint/2010/main" val="641913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Thematization </a:t>
            </a: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Theme has </a:t>
            </a:r>
            <a:r>
              <a:rPr lang="en-US" sz="2200" u="sng" dirty="0" smtClean="0">
                <a:latin typeface="Times New Roman" panose="02020603050405020304" pitchFamily="18" charset="0"/>
                <a:cs typeface="Times New Roman" panose="02020603050405020304" pitchFamily="18" charset="0"/>
              </a:rPr>
              <a:t>two</a:t>
            </a:r>
            <a:r>
              <a:rPr lang="en-US" sz="2200" dirty="0" smtClean="0">
                <a:latin typeface="Times New Roman" panose="02020603050405020304" pitchFamily="18" charset="0"/>
                <a:cs typeface="Times New Roman" panose="02020603050405020304" pitchFamily="18" charset="0"/>
              </a:rPr>
              <a:t> main functions:</a:t>
            </a:r>
          </a:p>
          <a:p>
            <a:r>
              <a:rPr lang="en-US" sz="2200" dirty="0" smtClean="0">
                <a:latin typeface="Times New Roman" panose="02020603050405020304" pitchFamily="18" charset="0"/>
                <a:cs typeface="Times New Roman" panose="02020603050405020304" pitchFamily="18" charset="0"/>
              </a:rPr>
              <a:t>1) Connecting back and linking into the pervious discourse, maintaining a coherent point of view.</a:t>
            </a:r>
          </a:p>
          <a:p>
            <a:r>
              <a:rPr lang="en-US" sz="2200" dirty="0" smtClean="0">
                <a:latin typeface="Times New Roman" panose="02020603050405020304" pitchFamily="18" charset="0"/>
                <a:cs typeface="Times New Roman" panose="02020603050405020304" pitchFamily="18" charset="0"/>
              </a:rPr>
              <a:t>2) Serving as a point of departure for the further development of the discourse.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105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dirty="0">
                <a:solidFill>
                  <a:schemeClr val="accent1">
                    <a:lumMod val="75000"/>
                  </a:schemeClr>
                </a:solidFill>
                <a:latin typeface="Times New Roman" panose="02020603050405020304" pitchFamily="18" charset="0"/>
                <a:cs typeface="Times New Roman" panose="02020603050405020304" pitchFamily="18" charset="0"/>
              </a:rPr>
              <a:t>Given and New</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altLang="en-US" sz="2200" dirty="0">
                <a:latin typeface="Times New Roman" panose="02020603050405020304" pitchFamily="18" charset="0"/>
                <a:cs typeface="Times New Roman" panose="02020603050405020304" pitchFamily="18" charset="0"/>
              </a:rPr>
              <a:t>English like many other languages shows a tendency to order </a:t>
            </a:r>
            <a:r>
              <a:rPr lang="en-US" altLang="en-US" sz="2200" b="1" dirty="0">
                <a:latin typeface="Times New Roman" panose="02020603050405020304" pitchFamily="18" charset="0"/>
                <a:cs typeface="Times New Roman" panose="02020603050405020304" pitchFamily="18" charset="0"/>
              </a:rPr>
              <a:t>given</a:t>
            </a:r>
            <a:r>
              <a:rPr lang="en-US" altLang="en-US" sz="2200" dirty="0">
                <a:latin typeface="Times New Roman" panose="02020603050405020304" pitchFamily="18" charset="0"/>
                <a:cs typeface="Times New Roman" panose="02020603050405020304" pitchFamily="18" charset="0"/>
              </a:rPr>
              <a:t> information before </a:t>
            </a:r>
            <a:r>
              <a:rPr lang="en-US" altLang="en-US" sz="2200" b="1" dirty="0" smtClean="0">
                <a:latin typeface="Times New Roman" panose="02020603050405020304" pitchFamily="18" charset="0"/>
                <a:cs typeface="Times New Roman" panose="02020603050405020304" pitchFamily="18" charset="0"/>
              </a:rPr>
              <a:t>new</a:t>
            </a:r>
            <a:r>
              <a:rPr lang="en-US" altLang="en-US" sz="2200" dirty="0" smtClean="0">
                <a:latin typeface="Times New Roman" panose="02020603050405020304" pitchFamily="18" charset="0"/>
                <a:cs typeface="Times New Roman" panose="02020603050405020304" pitchFamily="18" charset="0"/>
              </a:rPr>
              <a:t> </a:t>
            </a:r>
            <a:r>
              <a:rPr lang="en-US" altLang="en-US" sz="2200" dirty="0">
                <a:latin typeface="Times New Roman" panose="02020603050405020304" pitchFamily="18" charset="0"/>
                <a:cs typeface="Times New Roman" panose="02020603050405020304" pitchFamily="18" charset="0"/>
              </a:rPr>
              <a:t>information in an utterance</a:t>
            </a:r>
            <a:endParaRPr lang="en-GB" altLang="en-US" sz="2200" dirty="0">
              <a:latin typeface="Times New Roman" panose="02020603050405020304" pitchFamily="18" charset="0"/>
              <a:cs typeface="Times New Roman" panose="02020603050405020304" pitchFamily="18" charset="0"/>
            </a:endParaRPr>
          </a:p>
          <a:p>
            <a:pPr algn="just"/>
            <a:r>
              <a:rPr lang="en-US" altLang="en-US" sz="2200" dirty="0">
                <a:latin typeface="Times New Roman" panose="02020603050405020304" pitchFamily="18" charset="0"/>
                <a:cs typeface="Times New Roman" panose="02020603050405020304" pitchFamily="18" charset="0"/>
              </a:rPr>
              <a:t>Chafe (1976) defines </a:t>
            </a:r>
            <a:r>
              <a:rPr lang="en-US" altLang="en-US" sz="2200" i="1" u="sng" dirty="0">
                <a:latin typeface="Times New Roman" panose="02020603050405020304" pitchFamily="18" charset="0"/>
                <a:cs typeface="Times New Roman" panose="02020603050405020304" pitchFamily="18" charset="0"/>
              </a:rPr>
              <a:t>given information </a:t>
            </a:r>
            <a:r>
              <a:rPr lang="en-US" altLang="en-US" sz="2200" dirty="0">
                <a:latin typeface="Times New Roman" panose="02020603050405020304" pitchFamily="18" charset="0"/>
                <a:cs typeface="Times New Roman" panose="02020603050405020304" pitchFamily="18" charset="0"/>
              </a:rPr>
              <a:t>as “that knowledge which the speaker assumes to be in the consciousness of the addressee at the time of the utterance.” while </a:t>
            </a:r>
            <a:r>
              <a:rPr lang="en-US" altLang="en-US" sz="2200" i="1" u="sng" dirty="0">
                <a:latin typeface="Times New Roman" panose="02020603050405020304" pitchFamily="18" charset="0"/>
                <a:cs typeface="Times New Roman" panose="02020603050405020304" pitchFamily="18" charset="0"/>
              </a:rPr>
              <a:t>new information </a:t>
            </a:r>
            <a:r>
              <a:rPr lang="en-US" altLang="en-US" sz="2200" dirty="0">
                <a:latin typeface="Times New Roman" panose="02020603050405020304" pitchFamily="18" charset="0"/>
                <a:cs typeface="Times New Roman" panose="02020603050405020304" pitchFamily="18" charset="0"/>
              </a:rPr>
              <a:t>is defined as “what the speaker assumes he is introducing into the addressee’s consciousness by what he says</a:t>
            </a:r>
            <a:r>
              <a:rPr lang="en-US" altLang="en-US" sz="2200" dirty="0" smtClean="0">
                <a:latin typeface="Times New Roman" panose="02020603050405020304" pitchFamily="18" charset="0"/>
                <a:cs typeface="Times New Roman" panose="02020603050405020304" pitchFamily="18" charset="0"/>
              </a:rPr>
              <a:t>.</a:t>
            </a:r>
            <a:endParaRPr lang="en-US" alt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4759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35865"/>
          </a:xfrm>
        </p:spPr>
        <p:txBody>
          <a:bodyPr/>
          <a:lstStyle/>
          <a:p>
            <a:pPr algn="ctr"/>
            <a:r>
              <a:rPr lang="en-GB" altLang="en-US" i="1" dirty="0">
                <a:solidFill>
                  <a:schemeClr val="accent1">
                    <a:lumMod val="75000"/>
                  </a:schemeClr>
                </a:solidFill>
                <a:latin typeface="Times New Roman" panose="02020603050405020304" pitchFamily="18" charset="0"/>
                <a:cs typeface="Times New Roman" panose="02020603050405020304" pitchFamily="18" charset="0"/>
              </a:rPr>
              <a:t>Given and New</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64455" y="1555282"/>
            <a:ext cx="8596668" cy="3880773"/>
          </a:xfrm>
        </p:spPr>
        <p:txBody>
          <a:bodyPr>
            <a:noAutofit/>
          </a:bodyPr>
          <a:lstStyle/>
          <a:p>
            <a:pPr algn="just"/>
            <a:r>
              <a:rPr lang="en-US" sz="2200" dirty="0" smtClean="0">
                <a:latin typeface="Times New Roman" panose="02020603050405020304" pitchFamily="18" charset="0"/>
                <a:cs typeface="Times New Roman" panose="02020603050405020304" pitchFamily="18" charset="0"/>
              </a:rPr>
              <a:t>The sentence has a bi-partite structure and the function of the choice as to what information we put in each part is to enable us to bring </a:t>
            </a:r>
            <a:r>
              <a:rPr lang="en-US" sz="2200" dirty="0" smtClean="0">
                <a:latin typeface="Times New Roman" panose="02020603050405020304" pitchFamily="18" charset="0"/>
                <a:cs typeface="Times New Roman" panose="02020603050405020304" pitchFamily="18" charset="0"/>
              </a:rPr>
              <a:t>different </a:t>
            </a:r>
            <a:r>
              <a:rPr lang="en-US" sz="2200" dirty="0" smtClean="0">
                <a:latin typeface="Times New Roman" panose="02020603050405020304" pitchFamily="18" charset="0"/>
                <a:cs typeface="Times New Roman" panose="02020603050405020304" pitchFamily="18" charset="0"/>
              </a:rPr>
              <a:t>bits of information to different degrees of prominence. One explanation is that the sender </a:t>
            </a:r>
            <a:r>
              <a:rPr lang="en-US" sz="2200" dirty="0" smtClean="0">
                <a:latin typeface="Times New Roman" panose="02020603050405020304" pitchFamily="18" charset="0"/>
                <a:cs typeface="Times New Roman" panose="02020603050405020304" pitchFamily="18" charset="0"/>
              </a:rPr>
              <a:t>hypothesizes </a:t>
            </a:r>
            <a:r>
              <a:rPr lang="en-US" sz="2200" dirty="0" smtClean="0">
                <a:latin typeface="Times New Roman" panose="02020603050405020304" pitchFamily="18" charset="0"/>
                <a:cs typeface="Times New Roman" panose="02020603050405020304" pitchFamily="18" charset="0"/>
              </a:rPr>
              <a:t>about what the receiver does know or doesn't is important. Based on this, we might divide information into two types:</a:t>
            </a:r>
          </a:p>
          <a:p>
            <a:pPr algn="just"/>
            <a:r>
              <a:rPr lang="en-US" sz="2200" dirty="0" smtClean="0">
                <a:latin typeface="Times New Roman" panose="02020603050405020304" pitchFamily="18" charset="0"/>
                <a:cs typeface="Times New Roman" panose="02020603050405020304" pitchFamily="18" charset="0"/>
              </a:rPr>
              <a:t>1) What the sender thinks the receiver already </a:t>
            </a:r>
            <a:r>
              <a:rPr lang="en-US" sz="2200" dirty="0" smtClean="0">
                <a:latin typeface="Times New Roman" panose="02020603050405020304" pitchFamily="18" charset="0"/>
                <a:cs typeface="Times New Roman" panose="02020603050405020304" pitchFamily="18" charset="0"/>
              </a:rPr>
              <a:t>knows. </a:t>
            </a:r>
            <a:r>
              <a:rPr lang="en-US" sz="2200" dirty="0" smtClean="0">
                <a:latin typeface="Times New Roman" panose="02020603050405020304" pitchFamily="18" charset="0"/>
                <a:cs typeface="Times New Roman" panose="02020603050405020304" pitchFamily="18" charset="0"/>
              </a:rPr>
              <a:t>(</a:t>
            </a:r>
            <a:r>
              <a:rPr lang="en-US" sz="2200" dirty="0" smtClean="0">
                <a:solidFill>
                  <a:srgbClr val="7030A0"/>
                </a:solidFill>
                <a:latin typeface="Times New Roman" panose="02020603050405020304" pitchFamily="18" charset="0"/>
                <a:cs typeface="Times New Roman" panose="02020603050405020304" pitchFamily="18" charset="0"/>
              </a:rPr>
              <a:t>Given Information</a:t>
            </a:r>
            <a:r>
              <a:rPr lang="en-US" sz="2200" dirty="0" smtClean="0">
                <a:latin typeface="Times New Roman" panose="02020603050405020304" pitchFamily="18" charset="0"/>
                <a:cs typeface="Times New Roman" panose="02020603050405020304" pitchFamily="18" charset="0"/>
              </a:rPr>
              <a:t>)</a:t>
            </a:r>
          </a:p>
          <a:p>
            <a:pPr algn="just"/>
            <a:r>
              <a:rPr lang="en-US" sz="2200" dirty="0" smtClean="0">
                <a:latin typeface="Times New Roman" panose="02020603050405020304" pitchFamily="18" charset="0"/>
                <a:cs typeface="Times New Roman" panose="02020603050405020304" pitchFamily="18" charset="0"/>
              </a:rPr>
              <a:t>2) What the receiver doesn’t already know. (</a:t>
            </a:r>
            <a:r>
              <a:rPr lang="en-US" sz="2200" dirty="0" smtClean="0">
                <a:solidFill>
                  <a:srgbClr val="7030A0"/>
                </a:solidFill>
                <a:latin typeface="Times New Roman" panose="02020603050405020304" pitchFamily="18" charset="0"/>
                <a:cs typeface="Times New Roman" panose="02020603050405020304" pitchFamily="18" charset="0"/>
              </a:rPr>
              <a:t>New Information</a:t>
            </a:r>
            <a:r>
              <a:rPr lang="en-US" sz="2200" dirty="0" smtClean="0">
                <a:latin typeface="Times New Roman" panose="02020603050405020304" pitchFamily="18" charset="0"/>
                <a:cs typeface="Times New Roman" panose="02020603050405020304" pitchFamily="18" charset="0"/>
              </a:rPr>
              <a:t>)</a:t>
            </a:r>
          </a:p>
          <a:p>
            <a:pPr algn="just"/>
            <a:r>
              <a:rPr lang="en-US" sz="2200" dirty="0" smtClean="0">
                <a:latin typeface="Times New Roman" panose="02020603050405020304" pitchFamily="18" charset="0"/>
                <a:cs typeface="Times New Roman" panose="02020603050405020304" pitchFamily="18" charset="0"/>
              </a:rPr>
              <a:t>Any unit of information of a sentence, may change </a:t>
            </a:r>
            <a:r>
              <a:rPr lang="en-US" sz="2200" dirty="0" smtClean="0">
                <a:latin typeface="Times New Roman" panose="02020603050405020304" pitchFamily="18" charset="0"/>
                <a:cs typeface="Times New Roman" panose="02020603050405020304" pitchFamily="18" charset="0"/>
              </a:rPr>
              <a:t>the status </a:t>
            </a:r>
            <a:r>
              <a:rPr lang="en-US" sz="2200" dirty="0" smtClean="0">
                <a:latin typeface="Times New Roman" panose="02020603050405020304" pitchFamily="18" charset="0"/>
                <a:cs typeface="Times New Roman" panose="02020603050405020304" pitchFamily="18" charset="0"/>
              </a:rPr>
              <a:t>of </a:t>
            </a:r>
            <a:r>
              <a:rPr lang="en-US" sz="2200" dirty="0" smtClean="0">
                <a:latin typeface="Times New Roman" panose="02020603050405020304" pitchFamily="18" charset="0"/>
                <a:cs typeface="Times New Roman" panose="02020603050405020304" pitchFamily="18" charset="0"/>
              </a:rPr>
              <a:t>discourse that </a:t>
            </a:r>
            <a:r>
              <a:rPr lang="en-US" sz="2200" dirty="0" smtClean="0">
                <a:latin typeface="Times New Roman" panose="02020603050405020304" pitchFamily="18" charset="0"/>
                <a:cs typeface="Times New Roman" panose="02020603050405020304" pitchFamily="18" charset="0"/>
              </a:rPr>
              <a:t>proceeds'.  It might be new in one and given in the next.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2896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i="1" dirty="0">
                <a:solidFill>
                  <a:schemeClr val="accent2">
                    <a:lumMod val="75000"/>
                  </a:schemeClr>
                </a:solidFill>
                <a:latin typeface="Times New Roman" panose="02020603050405020304" pitchFamily="18" charset="0"/>
                <a:cs typeface="Times New Roman" panose="02020603050405020304" pitchFamily="18" charset="0"/>
              </a:rPr>
              <a:t>Given and New</a:t>
            </a:r>
            <a:endParaRPr lang="en-US"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Communication can therefore be defined as the </a:t>
            </a:r>
            <a:r>
              <a:rPr lang="en-US" dirty="0" smtClean="0">
                <a:latin typeface="Times New Roman" panose="02020603050405020304" pitchFamily="18" charset="0"/>
                <a:cs typeface="Times New Roman" panose="02020603050405020304" pitchFamily="18" charset="0"/>
              </a:rPr>
              <a:t>conversion </a:t>
            </a:r>
            <a:r>
              <a:rPr lang="en-US" dirty="0" smtClean="0">
                <a:latin typeface="Times New Roman" panose="02020603050405020304" pitchFamily="18" charset="0"/>
                <a:cs typeface="Times New Roman" panose="02020603050405020304" pitchFamily="18" charset="0"/>
              </a:rPr>
              <a:t>of </a:t>
            </a:r>
            <a:r>
              <a:rPr lang="en-US" i="1" u="sng" dirty="0" smtClean="0">
                <a:latin typeface="Times New Roman" panose="02020603050405020304" pitchFamily="18" charset="0"/>
                <a:cs typeface="Times New Roman" panose="02020603050405020304" pitchFamily="18" charset="0"/>
              </a:rPr>
              <a:t>new information</a:t>
            </a:r>
            <a:r>
              <a:rPr lang="en-US" dirty="0" smtClean="0">
                <a:latin typeface="Times New Roman" panose="02020603050405020304" pitchFamily="18" charset="0"/>
                <a:cs typeface="Times New Roman" panose="02020603050405020304" pitchFamily="18" charset="0"/>
              </a:rPr>
              <a:t> into </a:t>
            </a:r>
            <a:r>
              <a:rPr lang="en-US" i="1" u="sng" dirty="0" smtClean="0">
                <a:latin typeface="Times New Roman" panose="02020603050405020304" pitchFamily="18" charset="0"/>
                <a:cs typeface="Times New Roman" panose="02020603050405020304" pitchFamily="18" charset="0"/>
              </a:rPr>
              <a:t>given information </a:t>
            </a:r>
            <a:r>
              <a:rPr lang="en-US" dirty="0" smtClean="0">
                <a:latin typeface="Times New Roman" panose="02020603050405020304" pitchFamily="18" charset="0"/>
                <a:cs typeface="Times New Roman" panose="02020603050405020304" pitchFamily="18" charset="0"/>
              </a:rPr>
              <a:t>and a successful communicator can assess the state of knowledge of his interlocutors. If we misjudge </a:t>
            </a:r>
            <a:r>
              <a:rPr lang="en-US" i="1" dirty="0" smtClean="0">
                <a:latin typeface="Times New Roman" panose="02020603050405020304" pitchFamily="18" charset="0"/>
                <a:cs typeface="Times New Roman" panose="02020603050405020304" pitchFamily="18" charset="0"/>
              </a:rPr>
              <a:t>given</a:t>
            </a:r>
            <a:r>
              <a:rPr lang="en-US" dirty="0" smtClean="0">
                <a:latin typeface="Times New Roman" panose="02020603050405020304" pitchFamily="18" charset="0"/>
                <a:cs typeface="Times New Roman" panose="02020603050405020304" pitchFamily="18" charset="0"/>
              </a:rPr>
              <a:t> as </a:t>
            </a:r>
            <a:r>
              <a:rPr lang="en-US" i="1" dirty="0" smtClean="0">
                <a:latin typeface="Times New Roman" panose="02020603050405020304" pitchFamily="18" charset="0"/>
                <a:cs typeface="Times New Roman" panose="02020603050405020304" pitchFamily="18" charset="0"/>
              </a:rPr>
              <a:t>new</a:t>
            </a:r>
            <a:r>
              <a:rPr lang="en-US" dirty="0" smtClean="0">
                <a:latin typeface="Times New Roman" panose="02020603050405020304" pitchFamily="18" charset="0"/>
                <a:cs typeface="Times New Roman" panose="02020603050405020304" pitchFamily="18" charset="0"/>
              </a:rPr>
              <a:t>, we will be boring, in the reverse case, we can be incomprehensible.</a:t>
            </a:r>
          </a:p>
          <a:p>
            <a:pPr algn="just"/>
            <a:r>
              <a:rPr lang="en-US" dirty="0" smtClean="0">
                <a:latin typeface="Times New Roman" panose="02020603050405020304" pitchFamily="18" charset="0"/>
                <a:cs typeface="Times New Roman" panose="02020603050405020304" pitchFamily="18" charset="0"/>
              </a:rPr>
              <a:t>A typical discourse then proceeds as</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Given                     New, Given                    New, Given                     New,….. .</a:t>
            </a:r>
          </a:p>
          <a:p>
            <a:endParaRPr lang="en-US" dirty="0"/>
          </a:p>
        </p:txBody>
      </p:sp>
      <p:sp>
        <p:nvSpPr>
          <p:cNvPr id="4" name="Right Arrow 3"/>
          <p:cNvSpPr/>
          <p:nvPr/>
        </p:nvSpPr>
        <p:spPr>
          <a:xfrm>
            <a:off x="1865290" y="3766124"/>
            <a:ext cx="850005" cy="3348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6386036" y="3766124"/>
            <a:ext cx="850005" cy="334851"/>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         </a:t>
            </a:r>
            <a:endParaRPr lang="en-US" dirty="0"/>
          </a:p>
        </p:txBody>
      </p:sp>
      <p:sp>
        <p:nvSpPr>
          <p:cNvPr id="6" name="Right Arrow 5"/>
          <p:cNvSpPr/>
          <p:nvPr/>
        </p:nvSpPr>
        <p:spPr>
          <a:xfrm>
            <a:off x="4125663" y="3766124"/>
            <a:ext cx="850005" cy="33485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8376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dirty="0">
                <a:solidFill>
                  <a:schemeClr val="accent2">
                    <a:lumMod val="75000"/>
                  </a:schemeClr>
                </a:solidFill>
                <a:latin typeface="Times New Roman" panose="02020603050405020304" pitchFamily="18" charset="0"/>
                <a:cs typeface="Times New Roman" panose="02020603050405020304" pitchFamily="18" charset="0"/>
              </a:rPr>
              <a:t>Given and New</a:t>
            </a:r>
            <a:endParaRPr lang="en-US"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15970" y="1516645"/>
            <a:ext cx="8596668" cy="3880773"/>
          </a:xfrm>
        </p:spPr>
        <p:txBody>
          <a:bodyPr>
            <a:noAutofit/>
          </a:bodyPr>
          <a:lstStyle/>
          <a:p>
            <a:pPr algn="just"/>
            <a:r>
              <a:rPr lang="en-US" sz="2200" dirty="0" smtClean="0"/>
              <a:t> </a:t>
            </a:r>
            <a:r>
              <a:rPr lang="en-US" sz="2200" dirty="0" smtClean="0">
                <a:latin typeface="Times New Roman" panose="02020603050405020304" pitchFamily="18" charset="0"/>
                <a:cs typeface="Times New Roman" panose="02020603050405020304" pitchFamily="18" charset="0"/>
              </a:rPr>
              <a:t>A boundary between the two types of information may well coincide with the boundary of a language unit sentence, clause or phrase.</a:t>
            </a:r>
          </a:p>
          <a:p>
            <a:pPr algn="just"/>
            <a:r>
              <a:rPr lang="en-US" sz="2200" dirty="0" smtClean="0">
                <a:latin typeface="Times New Roman" panose="02020603050405020304" pitchFamily="18" charset="0"/>
                <a:cs typeface="Times New Roman" panose="02020603050405020304" pitchFamily="18" charset="0"/>
              </a:rPr>
              <a:t>Example: like a biography</a:t>
            </a:r>
          </a:p>
          <a:p>
            <a:pPr algn="just"/>
            <a:r>
              <a:rPr lang="en-US" sz="2200" b="1" dirty="0" smtClean="0">
                <a:latin typeface="Times New Roman" panose="02020603050405020304" pitchFamily="18" charset="0"/>
                <a:cs typeface="Times New Roman" panose="02020603050405020304" pitchFamily="18" charset="0"/>
              </a:rPr>
              <a:t>Earnest Hemingway </a:t>
            </a:r>
            <a:r>
              <a:rPr lang="en-US" sz="2200" dirty="0" smtClean="0">
                <a:latin typeface="Times New Roman" panose="02020603050405020304" pitchFamily="18" charset="0"/>
                <a:cs typeface="Times New Roman" panose="02020603050405020304" pitchFamily="18" charset="0"/>
              </a:rPr>
              <a:t>:</a:t>
            </a:r>
          </a:p>
          <a:p>
            <a:pPr algn="just"/>
            <a:r>
              <a:rPr lang="en-US" sz="2200" dirty="0">
                <a:latin typeface="Times New Roman" panose="02020603050405020304" pitchFamily="18" charset="0"/>
                <a:cs typeface="Times New Roman" panose="02020603050405020304" pitchFamily="18" charset="0"/>
              </a:rPr>
              <a:t>Ernest Miller Hemingway is born in Oak Park, Illinois, a place he will later describe as a town of "wide lawns and narrow minds." He is the second of six children of Clarence Hemingway, a doctor, and Grace Hall Hemingway, a music teacher. From his infancy, Hemingway's mother begins a strange habit of dressing her son like a girl, complete with dresses and long hair, and his older sister as a boy, with overalls and cropped hair</a:t>
            </a:r>
            <a:r>
              <a:rPr lang="en-US" sz="2200" dirty="0" smtClean="0">
                <a:latin typeface="Times New Roman" panose="02020603050405020304" pitchFamily="18" charset="0"/>
                <a:cs typeface="Times New Roman" panose="02020603050405020304" pitchFamily="18" charset="0"/>
              </a:rPr>
              <a:t>. ……….</a:t>
            </a:r>
          </a:p>
          <a:p>
            <a:pPr marL="0" indent="0" algn="just">
              <a:buNone/>
            </a:pPr>
            <a:endParaRPr lang="en-US" sz="2200" dirty="0"/>
          </a:p>
        </p:txBody>
      </p:sp>
    </p:spTree>
    <p:extLst>
      <p:ext uri="{BB962C8B-B14F-4D97-AF65-F5344CB8AC3E}">
        <p14:creationId xmlns:p14="http://schemas.microsoft.com/office/powerpoint/2010/main" val="3263351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Psychology Of Given and New Information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This bi-partite structure may reflect the way the sender has </a:t>
            </a:r>
            <a:r>
              <a:rPr lang="en-US" sz="2200" i="1" dirty="0" smtClean="0">
                <a:latin typeface="Times New Roman" panose="02020603050405020304" pitchFamily="18" charset="0"/>
                <a:cs typeface="Times New Roman" panose="02020603050405020304" pitchFamily="18" charset="0"/>
              </a:rPr>
              <a:t>organized</a:t>
            </a:r>
            <a:r>
              <a:rPr lang="en-US" sz="2200" dirty="0" smtClean="0">
                <a:latin typeface="Times New Roman" panose="02020603050405020304" pitchFamily="18" charset="0"/>
                <a:cs typeface="Times New Roman" panose="02020603050405020304" pitchFamily="18" charset="0"/>
              </a:rPr>
              <a:t> information in his own mind, more than the way he guesses it is another persons’ mind, or the sender may wish to make certain parts of the message the “topic” and others simply “comments”. One thing is certain:</a:t>
            </a:r>
          </a:p>
          <a:p>
            <a:pPr algn="just"/>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 choices about the order of information reveals our own assumption about the world and the people who we are trying to communicate with. The truth of these assumption </a:t>
            </a:r>
            <a:r>
              <a:rPr lang="en-US" sz="2200" dirty="0" smtClean="0">
                <a:latin typeface="Times New Roman" panose="02020603050405020304" pitchFamily="18" charset="0"/>
                <a:cs typeface="Times New Roman" panose="02020603050405020304" pitchFamily="18" charset="0"/>
              </a:rPr>
              <a:t>gives </a:t>
            </a:r>
            <a:r>
              <a:rPr lang="en-US" sz="2200" dirty="0" smtClean="0">
                <a:latin typeface="Times New Roman" panose="02020603050405020304" pitchFamily="18" charset="0"/>
                <a:cs typeface="Times New Roman" panose="02020603050405020304" pitchFamily="18" charset="0"/>
              </a:rPr>
              <a:t>unity and coherence to our discourse</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0637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Textual Analysis: Thematic Organization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b="1" i="1" dirty="0" smtClean="0">
                <a:latin typeface="Times New Roman" panose="02020603050405020304" pitchFamily="18" charset="0"/>
                <a:cs typeface="Times New Roman" panose="02020603050405020304" pitchFamily="18" charset="0"/>
              </a:rPr>
              <a:t>Textual analysis </a:t>
            </a:r>
            <a:r>
              <a:rPr lang="en-US" sz="2200" dirty="0" smtClean="0">
                <a:latin typeface="Times New Roman" panose="02020603050405020304" pitchFamily="18" charset="0"/>
                <a:cs typeface="Times New Roman" panose="02020603050405020304" pitchFamily="18" charset="0"/>
              </a:rPr>
              <a:t>refers to the anatomical description of a text in terms of its textual features or texture by adopting particular approach to analysis. That is, the texture of a text can be characterized by identifying discourse markers (e.g., text connectors or cohesive ties), metadiscourse markers(e.g., hedge boosters, endophoric markers etc.), thematic patterns or Thematization, and textual schematic structure.</a:t>
            </a:r>
            <a:endParaRPr lang="en-US" sz="2200" dirty="0">
              <a:latin typeface="Times New Roman" panose="02020603050405020304" pitchFamily="18" charset="0"/>
              <a:cs typeface="Times New Roman" panose="02020603050405020304" pitchFamily="18" charset="0"/>
            </a:endParaRPr>
          </a:p>
          <a:p>
            <a:pPr algn="just"/>
            <a:r>
              <a:rPr lang="en-US" sz="2200" b="1" i="1" dirty="0" smtClean="0">
                <a:latin typeface="Times New Roman" panose="02020603050405020304" pitchFamily="18" charset="0"/>
                <a:cs typeface="Times New Roman" panose="02020603050405020304" pitchFamily="18" charset="0"/>
              </a:rPr>
              <a:t>Thematic organization: </a:t>
            </a:r>
            <a:r>
              <a:rPr lang="en-US" sz="2200" dirty="0" smtClean="0">
                <a:latin typeface="Times New Roman" panose="02020603050405020304" pitchFamily="18" charset="0"/>
                <a:cs typeface="Times New Roman" panose="02020603050405020304" pitchFamily="18" charset="0"/>
              </a:rPr>
              <a:t>It refers to how theme and rheme are organized for the text development.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6183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Unmarked vs. Marked Theme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03091" y="1426493"/>
            <a:ext cx="8596668" cy="3880773"/>
          </a:xfrm>
        </p:spPr>
        <p:txBody>
          <a:bodyPr>
            <a:noAutofit/>
          </a:bodyPr>
          <a:lstStyle/>
          <a:p>
            <a:pPr algn="just"/>
            <a:r>
              <a:rPr lang="en-US" sz="2200" dirty="0" smtClean="0">
                <a:latin typeface="Times New Roman" panose="02020603050405020304" pitchFamily="18" charset="0"/>
                <a:cs typeface="Times New Roman" panose="02020603050405020304" pitchFamily="18" charset="0"/>
              </a:rPr>
              <a:t>It frequently happens that the theme in clause coincides with the subject. If this happens, we have an </a:t>
            </a:r>
            <a:r>
              <a:rPr lang="en-US" sz="2200" u="sng" dirty="0" smtClean="0">
                <a:solidFill>
                  <a:srgbClr val="7030A0"/>
                </a:solidFill>
                <a:latin typeface="Times New Roman" panose="02020603050405020304" pitchFamily="18" charset="0"/>
                <a:cs typeface="Times New Roman" panose="02020603050405020304" pitchFamily="18" charset="0"/>
              </a:rPr>
              <a:t>unmarked theme</a:t>
            </a:r>
            <a:r>
              <a:rPr lang="en-US" sz="2200" dirty="0" smtClean="0">
                <a:latin typeface="Times New Roman" panose="02020603050405020304" pitchFamily="18" charset="0"/>
                <a:cs typeface="Times New Roman" panose="02020603050405020304" pitchFamily="18" charset="0"/>
              </a:rPr>
              <a:t>, such as </a:t>
            </a:r>
            <a:r>
              <a:rPr lang="en-US" sz="2200" b="1" i="1" dirty="0" smtClean="0">
                <a:latin typeface="Times New Roman" panose="02020603050405020304" pitchFamily="18" charset="0"/>
                <a:cs typeface="Times New Roman" panose="02020603050405020304" pitchFamily="18" charset="0"/>
              </a:rPr>
              <a:t>Ali</a:t>
            </a:r>
            <a:r>
              <a:rPr lang="en-US" sz="2200" dirty="0" smtClean="0">
                <a:latin typeface="Times New Roman" panose="02020603050405020304" pitchFamily="18" charset="0"/>
                <a:cs typeface="Times New Roman" panose="02020603050405020304" pitchFamily="18" charset="0"/>
              </a:rPr>
              <a:t> in this sentence:  </a:t>
            </a:r>
          </a:p>
          <a:p>
            <a:pPr marL="0" indent="0" algn="ctr">
              <a:buNone/>
            </a:pPr>
            <a:r>
              <a:rPr lang="en-US" sz="2200" b="1" i="1" u="sng" dirty="0" smtClean="0">
                <a:latin typeface="Times New Roman" panose="02020603050405020304" pitchFamily="18" charset="0"/>
                <a:cs typeface="Times New Roman" panose="02020603050405020304" pitchFamily="18" charset="0"/>
              </a:rPr>
              <a:t>Ali</a:t>
            </a:r>
            <a:r>
              <a:rPr lang="en-US" sz="2200" i="1" u="sng" dirty="0" smtClean="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bought a new house.</a:t>
            </a:r>
          </a:p>
          <a:p>
            <a:pPr algn="just"/>
            <a:r>
              <a:rPr lang="en-US" sz="2200" dirty="0" smtClean="0">
                <a:latin typeface="Times New Roman" panose="02020603050405020304" pitchFamily="18" charset="0"/>
                <a:cs typeface="Times New Roman" panose="02020603050405020304" pitchFamily="18" charset="0"/>
              </a:rPr>
              <a:t>But it is also possible to have another constituent placed initially in a clause. If this is the case, we have a </a:t>
            </a:r>
            <a:r>
              <a:rPr lang="en-US" sz="2200" u="sng" dirty="0" smtClean="0">
                <a:solidFill>
                  <a:srgbClr val="7030A0"/>
                </a:solidFill>
                <a:latin typeface="Times New Roman" panose="02020603050405020304" pitchFamily="18" charset="0"/>
                <a:cs typeface="Times New Roman" panose="02020603050405020304" pitchFamily="18" charset="0"/>
              </a:rPr>
              <a:t>marked theme</a:t>
            </a:r>
            <a:r>
              <a:rPr lang="en-US" sz="2200" dirty="0" smtClean="0">
                <a:latin typeface="Times New Roman" panose="02020603050405020304" pitchFamily="18" charset="0"/>
                <a:cs typeface="Times New Roman" panose="02020603050405020304" pitchFamily="18" charset="0"/>
              </a:rPr>
              <a:t>. For example:  </a:t>
            </a:r>
          </a:p>
          <a:p>
            <a:pPr marL="0" indent="0" algn="ctr">
              <a:buNone/>
            </a:pPr>
            <a:r>
              <a:rPr lang="en-US" sz="2200" i="1" dirty="0" smtClean="0">
                <a:latin typeface="Times New Roman" panose="02020603050405020304" pitchFamily="18" charset="0"/>
                <a:cs typeface="Times New Roman" panose="02020603050405020304" pitchFamily="18" charset="0"/>
              </a:rPr>
              <a:t>     In 1998, Ali bought a new house.</a:t>
            </a:r>
          </a:p>
          <a:p>
            <a:pPr algn="just"/>
            <a:r>
              <a:rPr lang="en-US" sz="2200" dirty="0" smtClean="0">
                <a:latin typeface="Times New Roman" panose="02020603050405020304" pitchFamily="18" charset="0"/>
                <a:cs typeface="Times New Roman" panose="02020603050405020304" pitchFamily="18" charset="0"/>
              </a:rPr>
              <a:t>The rationale for dividing theme into marked and </a:t>
            </a:r>
            <a:r>
              <a:rPr lang="en-US" sz="2200" dirty="0" smtClean="0">
                <a:latin typeface="Times New Roman" panose="02020603050405020304" pitchFamily="18" charset="0"/>
                <a:cs typeface="Times New Roman" panose="02020603050405020304" pitchFamily="18" charset="0"/>
              </a:rPr>
              <a:t>unmarked </a:t>
            </a:r>
            <a:r>
              <a:rPr lang="en-US" sz="2200" dirty="0" smtClean="0">
                <a:latin typeface="Times New Roman" panose="02020603050405020304" pitchFamily="18" charset="0"/>
                <a:cs typeface="Times New Roman" panose="02020603050405020304" pitchFamily="18" charset="0"/>
              </a:rPr>
              <a:t>is that the default mode for representing information in a clause is the theme followed by the rheme. The theme is the point of departure of message and oriented towards the writer/ speaker, which means this is how I want to start my message.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786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Information Structure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altLang="en-US" sz="2200" dirty="0" smtClean="0">
                <a:latin typeface="Times New Roman" panose="02020603050405020304" pitchFamily="18" charset="0"/>
                <a:cs typeface="Times New Roman" panose="02020603050405020304" pitchFamily="18" charset="0"/>
              </a:rPr>
              <a:t>The information structure of a sentence consists of two parts, one more informative and one less informative. The contrast is either marked by word order or by intonation. For example, the more informative part is generally believed to follow the less informative part (often referred to as </a:t>
            </a:r>
            <a:r>
              <a:rPr lang="en-US" altLang="en-US" sz="2200" i="1" dirty="0" smtClean="0">
                <a:latin typeface="Times New Roman" panose="02020603050405020304" pitchFamily="18" charset="0"/>
                <a:cs typeface="Times New Roman" panose="02020603050405020304" pitchFamily="18" charset="0"/>
              </a:rPr>
              <a:t>theme-</a:t>
            </a:r>
            <a:r>
              <a:rPr lang="en-US" altLang="en-US" sz="2200" i="1" dirty="0" err="1" smtClean="0">
                <a:latin typeface="Times New Roman" panose="02020603050405020304" pitchFamily="18" charset="0"/>
                <a:cs typeface="Times New Roman" panose="02020603050405020304" pitchFamily="18" charset="0"/>
              </a:rPr>
              <a:t>rheme</a:t>
            </a:r>
            <a:r>
              <a:rPr lang="en-US" altLang="en-US" sz="2200" i="1" dirty="0" smtClean="0">
                <a:latin typeface="Times New Roman" panose="02020603050405020304" pitchFamily="18" charset="0"/>
                <a:cs typeface="Times New Roman" panose="02020603050405020304" pitchFamily="18" charset="0"/>
              </a:rPr>
              <a:t> </a:t>
            </a:r>
            <a:r>
              <a:rPr lang="en-US" altLang="en-US" sz="2200" dirty="0" smtClean="0">
                <a:latin typeface="Times New Roman" panose="02020603050405020304" pitchFamily="18" charset="0"/>
                <a:cs typeface="Times New Roman" panose="02020603050405020304" pitchFamily="18" charset="0"/>
              </a:rPr>
              <a:t>or </a:t>
            </a:r>
            <a:r>
              <a:rPr lang="en-US" altLang="en-US" sz="2200" i="1" dirty="0" smtClean="0">
                <a:latin typeface="Times New Roman" panose="02020603050405020304" pitchFamily="18" charset="0"/>
                <a:cs typeface="Times New Roman" panose="02020603050405020304" pitchFamily="18" charset="0"/>
              </a:rPr>
              <a:t>topic-comment </a:t>
            </a:r>
            <a:r>
              <a:rPr lang="en-US" altLang="en-US" sz="2200" dirty="0" smtClean="0">
                <a:latin typeface="Times New Roman" panose="02020603050405020304" pitchFamily="18" charset="0"/>
                <a:cs typeface="Times New Roman" panose="02020603050405020304" pitchFamily="18" charset="0"/>
              </a:rPr>
              <a:t>structure). Or the most prominent </a:t>
            </a:r>
            <a:r>
              <a:rPr lang="en-US" altLang="en-US" sz="2200" dirty="0" err="1" smtClean="0">
                <a:latin typeface="Times New Roman" panose="02020603050405020304" pitchFamily="18" charset="0"/>
                <a:cs typeface="Times New Roman" panose="02020603050405020304" pitchFamily="18" charset="0"/>
              </a:rPr>
              <a:t>intonational</a:t>
            </a:r>
            <a:r>
              <a:rPr lang="en-US" altLang="en-US" sz="2200" dirty="0" smtClean="0">
                <a:latin typeface="Times New Roman" panose="02020603050405020304" pitchFamily="18" charset="0"/>
                <a:cs typeface="Times New Roman" panose="02020603050405020304" pitchFamily="18" charset="0"/>
              </a:rPr>
              <a:t> feature, the pitch accent, is correlated with the most informative part, while the rest of the sentence is less informative (often referred to as </a:t>
            </a:r>
            <a:r>
              <a:rPr lang="en-US" altLang="en-US" sz="2200" i="1" dirty="0" smtClean="0">
                <a:latin typeface="Times New Roman" panose="02020603050405020304" pitchFamily="18" charset="0"/>
                <a:cs typeface="Times New Roman" panose="02020603050405020304" pitchFamily="18" charset="0"/>
              </a:rPr>
              <a:t>focus-background </a:t>
            </a:r>
            <a:r>
              <a:rPr lang="en-US" altLang="en-US" sz="2200" dirty="0" smtClean="0">
                <a:latin typeface="Times New Roman" panose="02020603050405020304" pitchFamily="18" charset="0"/>
                <a:cs typeface="Times New Roman" panose="02020603050405020304" pitchFamily="18" charset="0"/>
              </a:rPr>
              <a:t>partition).</a:t>
            </a:r>
          </a:p>
          <a:p>
            <a:endParaRPr lang="en-US" dirty="0"/>
          </a:p>
        </p:txBody>
      </p:sp>
    </p:spTree>
    <p:extLst>
      <p:ext uri="{BB962C8B-B14F-4D97-AF65-F5344CB8AC3E}">
        <p14:creationId xmlns:p14="http://schemas.microsoft.com/office/powerpoint/2010/main" val="4107246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Unmarked vs. Marked Theme</a:t>
            </a: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The rheme contains the message’s point of focus and is oriented towards the </a:t>
            </a:r>
            <a:r>
              <a:rPr lang="en-US" sz="2200" dirty="0" smtClean="0">
                <a:latin typeface="Times New Roman" panose="02020603050405020304" pitchFamily="18" charset="0"/>
                <a:cs typeface="Times New Roman" panose="02020603050405020304" pitchFamily="18" charset="0"/>
              </a:rPr>
              <a:t>reader/listener</a:t>
            </a:r>
            <a:r>
              <a:rPr lang="en-US" sz="2200" dirty="0" smtClean="0">
                <a:latin typeface="Times New Roman" panose="02020603050405020304" pitchFamily="18" charset="0"/>
                <a:cs typeface="Times New Roman" panose="02020603050405020304" pitchFamily="18" charset="0"/>
              </a:rPr>
              <a:t>, which means this is what I want you to pay attention to.</a:t>
            </a:r>
            <a:endParaRPr lang="en-US" sz="2200" dirty="0">
              <a:latin typeface="Times New Roman" panose="02020603050405020304" pitchFamily="18" charset="0"/>
              <a:cs typeface="Times New Roman" panose="02020603050405020304" pitchFamily="18" charset="0"/>
            </a:endParaRPr>
          </a:p>
          <a:p>
            <a:pPr algn="just"/>
            <a:r>
              <a:rPr lang="en-US" sz="2200" dirty="0" smtClean="0">
                <a:latin typeface="Times New Roman" panose="02020603050405020304" pitchFamily="18" charset="0"/>
                <a:cs typeface="Times New Roman" panose="02020603050405020304" pitchFamily="18" charset="0"/>
              </a:rPr>
              <a:t>Any change in this order (theme- rheme) will create a different thematic organization which results in different methods of development.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282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altLang="en-US" dirty="0">
                <a:latin typeface="Times New Roman" panose="02020603050405020304" pitchFamily="18" charset="0"/>
                <a:cs typeface="Times New Roman" panose="02020603050405020304" pitchFamily="18" charset="0"/>
              </a:rPr>
              <a:t>What is Thematic progression (TP)?</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GB" altLang="en-US" sz="2200" dirty="0">
                <a:latin typeface="Times New Roman" panose="02020603050405020304" pitchFamily="18" charset="0"/>
                <a:cs typeface="Times New Roman" panose="02020603050405020304" pitchFamily="18" charset="0"/>
              </a:rPr>
              <a:t>Thematic Progression (TP) is a method of development of a text created through the author’s choice of theme. </a:t>
            </a:r>
          </a:p>
          <a:p>
            <a:r>
              <a:rPr lang="en-GB" altLang="en-US" sz="2200" dirty="0">
                <a:latin typeface="Times New Roman" panose="02020603050405020304" pitchFamily="18" charset="0"/>
                <a:cs typeface="Times New Roman" panose="02020603050405020304" pitchFamily="18" charset="0"/>
              </a:rPr>
              <a:t>The choice of themes in a passage follows certain patterns.</a:t>
            </a:r>
          </a:p>
          <a:p>
            <a:r>
              <a:rPr lang="it-IT" altLang="en-US" sz="2200" dirty="0">
                <a:latin typeface="Times New Roman" panose="02020603050405020304" pitchFamily="18" charset="0"/>
                <a:cs typeface="Times New Roman" panose="02020603050405020304" pitchFamily="18" charset="0"/>
              </a:rPr>
              <a:t>These patterns produce different types of Thematic Progression.</a:t>
            </a:r>
          </a:p>
          <a:p>
            <a:r>
              <a:rPr lang="en-GB" altLang="en-US" sz="2200" dirty="0">
                <a:latin typeface="Times New Roman" panose="02020603050405020304" pitchFamily="18" charset="0"/>
                <a:cs typeface="Times New Roman" panose="02020603050405020304" pitchFamily="18" charset="0"/>
              </a:rPr>
              <a:t>Thematic Progression regards how utterances link up to one another and make the text progress. </a:t>
            </a:r>
          </a:p>
          <a:p>
            <a:r>
              <a:rPr lang="en-GB" altLang="en-US" sz="2200" dirty="0">
                <a:latin typeface="Times New Roman" panose="02020603050405020304" pitchFamily="18" charset="0"/>
                <a:cs typeface="Times New Roman" panose="02020603050405020304" pitchFamily="18" charset="0"/>
              </a:rPr>
              <a:t>Thematic Progression contributes to the production of text </a:t>
            </a:r>
            <a:r>
              <a:rPr lang="en-GB" altLang="en-US" sz="2200" dirty="0" smtClean="0">
                <a:latin typeface="Times New Roman" panose="02020603050405020304" pitchFamily="18" charset="0"/>
                <a:cs typeface="Times New Roman" panose="02020603050405020304" pitchFamily="18" charset="0"/>
              </a:rPr>
              <a:t>convexity</a:t>
            </a:r>
            <a:r>
              <a:rPr lang="en-GB" altLang="en-US" sz="2200" dirty="0">
                <a:latin typeface="Times New Roman" panose="02020603050405020304" pitchFamily="18" charset="0"/>
                <a:cs typeface="Times New Roman" panose="02020603050405020304" pitchFamily="18" charset="0"/>
              </a:rPr>
              <a:t>.</a:t>
            </a:r>
            <a:endParaRPr lang="en-GB" altLang="en-US" sz="2200" dirty="0">
              <a:latin typeface="Times New Roman" panose="02020603050405020304" pitchFamily="18" charset="0"/>
              <a:cs typeface="Times New Roman" panose="02020603050405020304" pitchFamily="18" charset="0"/>
            </a:endParaRPr>
          </a:p>
          <a:p>
            <a:r>
              <a:rPr lang="en-GB" altLang="en-US" sz="2200" dirty="0">
                <a:latin typeface="Times New Roman" panose="02020603050405020304" pitchFamily="18" charset="0"/>
                <a:cs typeface="Times New Roman" panose="02020603050405020304" pitchFamily="18" charset="0"/>
              </a:rPr>
              <a:t>Thematic Progression facilitates the reading process</a:t>
            </a:r>
            <a:r>
              <a:rPr lang="en-GB" altLang="en-US" sz="2200" dirty="0" smtClean="0">
                <a:latin typeface="Times New Roman" panose="02020603050405020304" pitchFamily="18" charset="0"/>
                <a:cs typeface="Times New Roman" panose="02020603050405020304" pitchFamily="18" charset="0"/>
              </a:rPr>
              <a:t>.</a:t>
            </a:r>
            <a:endParaRPr lang="en-GB" alt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47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altLang="en-US" dirty="0">
                <a:latin typeface="Times New Roman" panose="02020603050405020304" pitchFamily="18" charset="0"/>
                <a:cs typeface="Times New Roman" panose="02020603050405020304" pitchFamily="18" charset="0"/>
              </a:rPr>
              <a:t>What do linguists say?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lnSpc>
                <a:spcPct val="80000"/>
              </a:lnSpc>
            </a:pPr>
            <a:r>
              <a:rPr lang="en-GB" altLang="en-US" sz="2200" b="1" dirty="0">
                <a:latin typeface="Times New Roman" panose="02020603050405020304" pitchFamily="18" charset="0"/>
                <a:cs typeface="Times New Roman" panose="02020603050405020304" pitchFamily="18" charset="0"/>
              </a:rPr>
              <a:t>Halliday:</a:t>
            </a:r>
          </a:p>
          <a:p>
            <a:pPr marL="0" indent="0" algn="just">
              <a:lnSpc>
                <a:spcPct val="80000"/>
              </a:lnSpc>
              <a:buNone/>
            </a:pPr>
            <a:r>
              <a:rPr lang="en-GB" altLang="en-US" sz="2200" dirty="0" smtClean="0">
                <a:latin typeface="Times New Roman" panose="02020603050405020304" pitchFamily="18" charset="0"/>
                <a:cs typeface="Times New Roman" panose="02020603050405020304" pitchFamily="18" charset="0"/>
              </a:rPr>
              <a:t>                    The </a:t>
            </a:r>
            <a:r>
              <a:rPr lang="en-GB" altLang="en-US" sz="2200" dirty="0">
                <a:latin typeface="Times New Roman" panose="02020603050405020304" pitchFamily="18" charset="0"/>
                <a:cs typeface="Times New Roman" panose="02020603050405020304" pitchFamily="18" charset="0"/>
              </a:rPr>
              <a:t>choice of clause themes plays a fundamental part in the way discourse is organized; it is this, in fact, which constitutes what has been called the “method of development” of the text.</a:t>
            </a:r>
          </a:p>
          <a:p>
            <a:pPr algn="just">
              <a:lnSpc>
                <a:spcPct val="80000"/>
              </a:lnSpc>
            </a:pPr>
            <a:r>
              <a:rPr lang="en-GB" altLang="en-US" sz="2200" b="1" dirty="0" smtClean="0">
                <a:latin typeface="Times New Roman" panose="02020603050405020304" pitchFamily="18" charset="0"/>
                <a:cs typeface="Times New Roman" panose="02020603050405020304" pitchFamily="18" charset="0"/>
              </a:rPr>
              <a:t>Danes </a:t>
            </a:r>
            <a:r>
              <a:rPr lang="en-GB" altLang="en-US" sz="2200" b="1" dirty="0">
                <a:latin typeface="Times New Roman" panose="02020603050405020304" pitchFamily="18" charset="0"/>
                <a:cs typeface="Times New Roman" panose="02020603050405020304" pitchFamily="18" charset="0"/>
              </a:rPr>
              <a:t>:</a:t>
            </a:r>
          </a:p>
          <a:p>
            <a:pPr marL="0" indent="0" algn="just">
              <a:lnSpc>
                <a:spcPct val="80000"/>
              </a:lnSpc>
              <a:buNone/>
            </a:pPr>
            <a:r>
              <a:rPr lang="en-GB" altLang="en-US" sz="2200" dirty="0" smtClean="0">
                <a:latin typeface="Times New Roman" panose="02020603050405020304" pitchFamily="18" charset="0"/>
                <a:cs typeface="Times New Roman" panose="02020603050405020304" pitchFamily="18" charset="0"/>
              </a:rPr>
              <a:t>                  Our </a:t>
            </a:r>
            <a:r>
              <a:rPr lang="en-GB" altLang="en-US" sz="2200" dirty="0">
                <a:latin typeface="Times New Roman" panose="02020603050405020304" pitchFamily="18" charset="0"/>
                <a:cs typeface="Times New Roman" panose="02020603050405020304" pitchFamily="18" charset="0"/>
              </a:rPr>
              <a:t>basic assumption is that text </a:t>
            </a:r>
            <a:r>
              <a:rPr lang="en-GB" altLang="en-US" sz="2200" dirty="0" smtClean="0">
                <a:latin typeface="Times New Roman" panose="02020603050405020304" pitchFamily="18" charset="0"/>
                <a:cs typeface="Times New Roman" panose="02020603050405020304" pitchFamily="18" charset="0"/>
              </a:rPr>
              <a:t>convexity </a:t>
            </a:r>
            <a:r>
              <a:rPr lang="en-GB" altLang="en-US" sz="2200" dirty="0">
                <a:latin typeface="Times New Roman" panose="02020603050405020304" pitchFamily="18" charset="0"/>
                <a:cs typeface="Times New Roman" panose="02020603050405020304" pitchFamily="18" charset="0"/>
              </a:rPr>
              <a:t>is represented … by thematic progression (TP). By this term we mean the choice and ordering of utterance themes … Thematic progression might be viewed as the skeleton of the plot. </a:t>
            </a:r>
            <a:endParaRPr lang="it-IT" alt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146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4045"/>
          </a:xfrm>
        </p:spPr>
        <p:txBody>
          <a:bodyPr/>
          <a:lstStyle/>
          <a:p>
            <a:pPr algn="ctr"/>
            <a:r>
              <a:rPr lang="en-US" dirty="0" smtClean="0">
                <a:latin typeface="Times New Roman" panose="02020603050405020304" pitchFamily="18" charset="0"/>
                <a:cs typeface="Times New Roman" panose="02020603050405020304" pitchFamily="18" charset="0"/>
              </a:rPr>
              <a:t>Thematic Progression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558345"/>
            <a:ext cx="8596668" cy="4483018"/>
          </a:xfrm>
        </p:spPr>
        <p:txBody>
          <a:bodyPr>
            <a:normAutofit/>
          </a:bodyPr>
          <a:lstStyle/>
          <a:p>
            <a:pPr algn="just"/>
            <a:r>
              <a:rPr lang="en-US" sz="2200" dirty="0" smtClean="0">
                <a:latin typeface="Times New Roman" panose="02020603050405020304" pitchFamily="18" charset="0"/>
                <a:cs typeface="Times New Roman" panose="02020603050405020304" pitchFamily="18" charset="0"/>
              </a:rPr>
              <a:t>It refers to the way in which the theme of a clause may pickup or repeat a meaning from a preceding theme and rheme. There are at least three kinds of thematic development patterns as follows:</a:t>
            </a:r>
          </a:p>
          <a:p>
            <a:pPr algn="just"/>
            <a:endParaRPr lang="en-US" sz="2200" dirty="0"/>
          </a:p>
        </p:txBody>
      </p:sp>
      <p:graphicFrame>
        <p:nvGraphicFramePr>
          <p:cNvPr id="6" name="Diagram 5"/>
          <p:cNvGraphicFramePr/>
          <p:nvPr>
            <p:extLst>
              <p:ext uri="{D42A27DB-BD31-4B8C-83A1-F6EECF244321}">
                <p14:modId xmlns:p14="http://schemas.microsoft.com/office/powerpoint/2010/main" val="2451564790"/>
              </p:ext>
            </p:extLst>
          </p:nvPr>
        </p:nvGraphicFramePr>
        <p:xfrm>
          <a:off x="1503966" y="2653047"/>
          <a:ext cx="7356699" cy="30216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44697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149246" cy="751935"/>
          </a:xfrm>
        </p:spPr>
        <p:txBody>
          <a:bodyPr>
            <a:normAutofit fontScale="90000"/>
          </a:bodyPr>
          <a:lstStyle/>
          <a:p>
            <a:r>
              <a:rPr lang="en-US" sz="4000" dirty="0" smtClean="0">
                <a:latin typeface="Times New Roman" panose="02020603050405020304" pitchFamily="18" charset="0"/>
                <a:cs typeface="Times New Roman" panose="02020603050405020304" pitchFamily="18" charset="0"/>
              </a:rPr>
              <a:t>(A) Theme Reiteration/ Constant Theme Pattern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92702"/>
            <a:ext cx="8988380" cy="5233181"/>
          </a:xfrm>
        </p:spPr>
        <p:txBody>
          <a:bodyPr/>
          <a:lstStyle/>
          <a:p>
            <a:pPr algn="just"/>
            <a:r>
              <a:rPr lang="en-US" sz="2200" dirty="0" smtClean="0">
                <a:latin typeface="Times New Roman" pitchFamily="18" charset="0"/>
                <a:cs typeface="Times New Roman" pitchFamily="18" charset="0"/>
              </a:rPr>
              <a:t>This pattern shows that the first theme is picked up and repeated in the beginning of the next clause. This pattern can be represented as follow:</a:t>
            </a:r>
          </a:p>
          <a:p>
            <a:endParaRPr lang="en-US" dirty="0"/>
          </a:p>
          <a:p>
            <a:pPr marL="0" indent="0">
              <a:buNone/>
            </a:pP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lgn="ctr">
              <a:buNone/>
            </a:pPr>
            <a:r>
              <a:rPr lang="en-US" sz="2200" b="1" u="sng" dirty="0" smtClean="0">
                <a:latin typeface="Times New Roman" pitchFamily="18" charset="0"/>
                <a:cs typeface="Times New Roman" pitchFamily="18" charset="0"/>
              </a:rPr>
              <a:t>Ali </a:t>
            </a:r>
            <a:r>
              <a:rPr lang="en-US" sz="2200" b="1" dirty="0" smtClean="0">
                <a:latin typeface="Times New Roman" pitchFamily="18" charset="0"/>
                <a:cs typeface="Times New Roman" pitchFamily="18" charset="0"/>
              </a:rPr>
              <a:t>is a teacher. </a:t>
            </a:r>
            <a:r>
              <a:rPr lang="en-US" sz="2200" b="1" u="sng" dirty="0" smtClean="0">
                <a:latin typeface="Times New Roman" pitchFamily="18" charset="0"/>
                <a:cs typeface="Times New Roman" pitchFamily="18" charset="0"/>
              </a:rPr>
              <a:t>He</a:t>
            </a:r>
            <a:r>
              <a:rPr lang="en-US" sz="2200" b="1" dirty="0" smtClean="0">
                <a:latin typeface="Times New Roman" pitchFamily="18" charset="0"/>
                <a:cs typeface="Times New Roman" pitchFamily="18" charset="0"/>
              </a:rPr>
              <a:t> teaches English. </a:t>
            </a:r>
            <a:r>
              <a:rPr lang="en-US" sz="2200" b="1" u="sng" dirty="0" smtClean="0">
                <a:latin typeface="Times New Roman" pitchFamily="18" charset="0"/>
                <a:cs typeface="Times New Roman" pitchFamily="18" charset="0"/>
              </a:rPr>
              <a:t>He</a:t>
            </a:r>
            <a:r>
              <a:rPr lang="en-US" sz="2200" b="1" dirty="0" smtClean="0">
                <a:latin typeface="Times New Roman" pitchFamily="18" charset="0"/>
                <a:cs typeface="Times New Roman" pitchFamily="18" charset="0"/>
              </a:rPr>
              <a:t> lives in Tehran.</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12285510"/>
              </p:ext>
            </p:extLst>
          </p:nvPr>
        </p:nvGraphicFramePr>
        <p:xfrm>
          <a:off x="1165350" y="2247549"/>
          <a:ext cx="8127999" cy="2804250"/>
        </p:xfrm>
        <a:graphic>
          <a:graphicData uri="http://schemas.openxmlformats.org/drawingml/2006/table">
            <a:tbl>
              <a:tblPr firstRow="1" bandRow="1">
                <a:tableStyleId>{5C22544A-7EE6-4342-B048-85BDC9FD1C3A}</a:tableStyleId>
              </a:tblPr>
              <a:tblGrid>
                <a:gridCol w="2709333"/>
                <a:gridCol w="2709333"/>
                <a:gridCol w="2709333"/>
              </a:tblGrid>
              <a:tr h="1121700">
                <a:tc>
                  <a:txBody>
                    <a:bodyPr/>
                    <a:lstStyle/>
                    <a:p>
                      <a:pPr algn="ctr"/>
                      <a:r>
                        <a:rPr lang="en-US" dirty="0" smtClean="0">
                          <a:solidFill>
                            <a:srgbClr val="7030A0"/>
                          </a:solidFill>
                        </a:rPr>
                        <a:t>THEME 1</a:t>
                      </a:r>
                      <a:endParaRPr lang="en-US" dirty="0">
                        <a:solidFill>
                          <a:srgbClr val="7030A0"/>
                        </a:solidFill>
                      </a:endParaRPr>
                    </a:p>
                  </a:txBody>
                  <a:tcPr/>
                </a:tc>
                <a:tc>
                  <a:txBody>
                    <a:bodyPr/>
                    <a:lstStyle/>
                    <a:p>
                      <a:endParaRPr lang="en-US" dirty="0"/>
                    </a:p>
                  </a:txBody>
                  <a:tcPr/>
                </a:tc>
                <a:tc>
                  <a:txBody>
                    <a:bodyPr/>
                    <a:lstStyle/>
                    <a:p>
                      <a:pPr algn="l"/>
                      <a:r>
                        <a:rPr lang="en-US" dirty="0" smtClean="0">
                          <a:solidFill>
                            <a:schemeClr val="tx1"/>
                          </a:solidFill>
                        </a:rPr>
                        <a:t>RHEME 1</a:t>
                      </a:r>
                      <a:endParaRPr lang="en-US" dirty="0">
                        <a:solidFill>
                          <a:schemeClr val="tx1"/>
                        </a:solidFill>
                      </a:endParaRPr>
                    </a:p>
                  </a:txBody>
                  <a:tcPr/>
                </a:tc>
              </a:tr>
              <a:tr h="1121700">
                <a:tc>
                  <a:txBody>
                    <a:bodyPr/>
                    <a:lstStyle/>
                    <a:p>
                      <a:pPr algn="ctr"/>
                      <a:r>
                        <a:rPr lang="en-US" b="1" dirty="0" smtClean="0">
                          <a:solidFill>
                            <a:srgbClr val="FF0000"/>
                          </a:solidFill>
                        </a:rPr>
                        <a:t>THEME</a:t>
                      </a:r>
                      <a:r>
                        <a:rPr lang="en-US" b="1" baseline="0" dirty="0" smtClean="0">
                          <a:solidFill>
                            <a:srgbClr val="FF0000"/>
                          </a:solidFill>
                        </a:rPr>
                        <a:t> 2</a:t>
                      </a:r>
                      <a:endParaRPr lang="en-US" b="1" dirty="0">
                        <a:solidFill>
                          <a:srgbClr val="FF0000"/>
                        </a:solidFill>
                      </a:endParaRPr>
                    </a:p>
                  </a:txBody>
                  <a:tcPr/>
                </a:tc>
                <a:tc>
                  <a:txBody>
                    <a:bodyPr/>
                    <a:lstStyle/>
                    <a:p>
                      <a:endParaRPr lang="en-US" dirty="0"/>
                    </a:p>
                  </a:txBody>
                  <a:tcPr/>
                </a:tc>
                <a:tc>
                  <a:txBody>
                    <a:bodyPr/>
                    <a:lstStyle/>
                    <a:p>
                      <a:r>
                        <a:rPr lang="en-US" b="1" dirty="0" smtClean="0">
                          <a:solidFill>
                            <a:schemeClr val="tx1"/>
                          </a:solidFill>
                        </a:rPr>
                        <a:t>RHEME 2</a:t>
                      </a:r>
                      <a:endParaRPr lang="en-US" b="1" dirty="0">
                        <a:solidFill>
                          <a:schemeClr val="tx1"/>
                        </a:solidFill>
                      </a:endParaRPr>
                    </a:p>
                  </a:txBody>
                  <a:tcPr/>
                </a:tc>
              </a:tr>
              <a:tr h="560850">
                <a:tc>
                  <a:txBody>
                    <a:bodyPr/>
                    <a:lstStyle/>
                    <a:p>
                      <a:pPr algn="ctr"/>
                      <a:r>
                        <a:rPr lang="en-US" b="1" dirty="0" smtClean="0">
                          <a:solidFill>
                            <a:srgbClr val="00B050"/>
                          </a:solidFill>
                        </a:rPr>
                        <a:t>THEME</a:t>
                      </a:r>
                      <a:r>
                        <a:rPr lang="en-US" b="1" baseline="0" dirty="0" smtClean="0">
                          <a:solidFill>
                            <a:srgbClr val="00B050"/>
                          </a:solidFill>
                        </a:rPr>
                        <a:t> 3</a:t>
                      </a:r>
                      <a:endParaRPr lang="en-US" b="1" dirty="0">
                        <a:solidFill>
                          <a:srgbClr val="00B050"/>
                        </a:solidFill>
                      </a:endParaRPr>
                    </a:p>
                  </a:txBody>
                  <a:tcPr/>
                </a:tc>
                <a:tc>
                  <a:txBody>
                    <a:bodyPr/>
                    <a:lstStyle/>
                    <a:p>
                      <a:endParaRPr lang="en-US" dirty="0"/>
                    </a:p>
                  </a:txBody>
                  <a:tcPr/>
                </a:tc>
                <a:tc>
                  <a:txBody>
                    <a:bodyPr/>
                    <a:lstStyle/>
                    <a:p>
                      <a:r>
                        <a:rPr lang="en-US" b="1" dirty="0" smtClean="0"/>
                        <a:t>RHEME 3</a:t>
                      </a:r>
                      <a:endParaRPr lang="en-US" b="1" dirty="0"/>
                    </a:p>
                  </a:txBody>
                  <a:tcPr/>
                </a:tc>
              </a:tr>
            </a:tbl>
          </a:graphicData>
        </a:graphic>
      </p:graphicFrame>
      <p:sp>
        <p:nvSpPr>
          <p:cNvPr id="5" name="Down Arrow 4"/>
          <p:cNvSpPr/>
          <p:nvPr/>
        </p:nvSpPr>
        <p:spPr>
          <a:xfrm>
            <a:off x="2366951" y="2648045"/>
            <a:ext cx="437882" cy="70833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2327211" y="3765744"/>
            <a:ext cx="437882" cy="708338"/>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4333583" y="2384826"/>
            <a:ext cx="1997613" cy="3965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4327799" y="4521177"/>
            <a:ext cx="1997613" cy="364939"/>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4327799" y="3415442"/>
            <a:ext cx="1997613" cy="35030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6929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(A) Theme Reiteration/ Constant Theme Pattern</a:t>
            </a:r>
          </a:p>
        </p:txBody>
      </p:sp>
      <p:sp>
        <p:nvSpPr>
          <p:cNvPr id="3" name="Content Placeholder 2"/>
          <p:cNvSpPr>
            <a:spLocks noGrp="1"/>
          </p:cNvSpPr>
          <p:nvPr>
            <p:ph idx="1"/>
          </p:nvPr>
        </p:nvSpPr>
        <p:spPr/>
        <p:txBody>
          <a:bodyPr>
            <a:normAutofit/>
          </a:bodyPr>
          <a:lstStyle/>
          <a:p>
            <a:pPr algn="just"/>
            <a:r>
              <a:rPr lang="en-US" altLang="en-US" sz="2200" dirty="0" smtClean="0">
                <a:latin typeface="Times New Roman" panose="02020603050405020304" pitchFamily="18" charset="0"/>
                <a:cs typeface="Times New Roman" panose="02020603050405020304" pitchFamily="18" charset="0"/>
              </a:rPr>
              <a:t>The </a:t>
            </a:r>
            <a:r>
              <a:rPr lang="en-US" altLang="en-US" sz="2200" dirty="0">
                <a:latin typeface="Times New Roman" panose="02020603050405020304" pitchFamily="18" charset="0"/>
                <a:cs typeface="Times New Roman" panose="02020603050405020304" pitchFamily="18" charset="0"/>
              </a:rPr>
              <a:t>same theme (but not necessarily exactly the same words) appears in a series of utterances and  different rhemes are linked up to it. </a:t>
            </a:r>
          </a:p>
          <a:p>
            <a:pPr algn="just"/>
            <a:r>
              <a:rPr lang="en-US" altLang="en-US" sz="2200" dirty="0" smtClean="0">
                <a:latin typeface="Times New Roman" panose="02020603050405020304" pitchFamily="18" charset="0"/>
                <a:cs typeface="Times New Roman" panose="02020603050405020304" pitchFamily="18" charset="0"/>
              </a:rPr>
              <a:t>Constant theme pattern is </a:t>
            </a:r>
            <a:r>
              <a:rPr lang="en-US" altLang="en-US" sz="2200" dirty="0">
                <a:latin typeface="Times New Roman" panose="02020603050405020304" pitchFamily="18" charset="0"/>
                <a:cs typeface="Times New Roman" panose="02020603050405020304" pitchFamily="18" charset="0"/>
              </a:rPr>
              <a:t>frequently used when characters in a story are developed </a:t>
            </a:r>
          </a:p>
          <a:p>
            <a:pPr algn="just"/>
            <a:r>
              <a:rPr lang="en-US" altLang="en-US" sz="2200" dirty="0">
                <a:latin typeface="Times New Roman" panose="02020603050405020304" pitchFamily="18" charset="0"/>
                <a:cs typeface="Times New Roman" panose="02020603050405020304" pitchFamily="18" charset="0"/>
              </a:rPr>
              <a:t>The continuous, constant theme may be a place, a time, or a concept, about which the reader is informed  through the relative rhemes. </a:t>
            </a:r>
          </a:p>
          <a:p>
            <a:pPr algn="just"/>
            <a:r>
              <a:rPr lang="en-US" altLang="en-US" sz="2200" dirty="0">
                <a:latin typeface="Times New Roman" panose="02020603050405020304" pitchFamily="18" charset="0"/>
                <a:cs typeface="Times New Roman" panose="02020603050405020304" pitchFamily="18" charset="0"/>
              </a:rPr>
              <a:t>The progression is a sort of expansion on a specific topic (theme) which allows the reader to concentrate on one specific topic to which different pieces of new information are gradually added. </a:t>
            </a:r>
            <a:endParaRPr lang="it-IT" altLang="en-US" sz="2200" dirty="0">
              <a:latin typeface="Times New Roman" panose="02020603050405020304" pitchFamily="18" charset="0"/>
              <a:cs typeface="Times New Roman" panose="02020603050405020304" pitchFamily="18" charset="0"/>
            </a:endParaRPr>
          </a:p>
          <a:p>
            <a:pPr algn="just"/>
            <a:endParaRPr lang="en-US" sz="2200" dirty="0"/>
          </a:p>
        </p:txBody>
      </p:sp>
    </p:spTree>
    <p:extLst>
      <p:ext uri="{BB962C8B-B14F-4D97-AF65-F5344CB8AC3E}">
        <p14:creationId xmlns:p14="http://schemas.microsoft.com/office/powerpoint/2010/main" val="3492638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1318"/>
          </a:xfrm>
        </p:spPr>
        <p:txBody>
          <a:bodyPr/>
          <a:lstStyle/>
          <a:p>
            <a:r>
              <a:rPr lang="en-US" dirty="0" smtClean="0">
                <a:latin typeface="Times New Roman" panose="02020603050405020304" pitchFamily="18" charset="0"/>
                <a:cs typeface="Times New Roman" panose="02020603050405020304" pitchFamily="18" charset="0"/>
              </a:rPr>
              <a:t>(B) A Zig-</a:t>
            </a:r>
            <a:r>
              <a:rPr lang="en-US" dirty="0" err="1" smtClean="0">
                <a:latin typeface="Times New Roman" panose="02020603050405020304" pitchFamily="18" charset="0"/>
                <a:cs typeface="Times New Roman" panose="02020603050405020304" pitchFamily="18" charset="0"/>
              </a:rPr>
              <a:t>Zag</a:t>
            </a:r>
            <a:r>
              <a:rPr lang="en-US" dirty="0" smtClean="0">
                <a:latin typeface="Times New Roman" panose="02020603050405020304" pitchFamily="18" charset="0"/>
                <a:cs typeface="Times New Roman" panose="02020603050405020304" pitchFamily="18" charset="0"/>
              </a:rPr>
              <a:t> / Linear Theme Pattern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885349" cy="4701784"/>
          </a:xfrm>
        </p:spPr>
        <p:txBody>
          <a:bodyPr>
            <a:normAutofit/>
          </a:bodyPr>
          <a:lstStyle/>
          <a:p>
            <a:r>
              <a:rPr lang="en-US" dirty="0" smtClean="0">
                <a:latin typeface="Times New Roman" panose="02020603050405020304" pitchFamily="18" charset="0"/>
                <a:cs typeface="Times New Roman" panose="02020603050405020304" pitchFamily="18" charset="0"/>
              </a:rPr>
              <a:t>It is a pattern when the subject matter in the rheme of one clause is taken up in the theme of the following clause. The zig- zag pattern can be represented as follows:</a:t>
            </a:r>
          </a:p>
          <a:p>
            <a:endParaRPr lang="en-US" dirty="0" smtClean="0"/>
          </a:p>
          <a:p>
            <a:endParaRPr lang="en-US" dirty="0"/>
          </a:p>
          <a:p>
            <a:endParaRPr lang="en-US" dirty="0" smtClean="0"/>
          </a:p>
          <a:p>
            <a:endParaRPr lang="en-US" dirty="0"/>
          </a:p>
          <a:p>
            <a:endParaRPr lang="en-US" dirty="0" smtClean="0"/>
          </a:p>
          <a:p>
            <a:endParaRPr lang="en-US" dirty="0"/>
          </a:p>
          <a:p>
            <a:endParaRPr lang="en-US" b="1" i="1" dirty="0" smtClean="0">
              <a:latin typeface="Times New Roman" panose="02020603050405020304" pitchFamily="18" charset="0"/>
              <a:cs typeface="Times New Roman" panose="02020603050405020304" pitchFamily="18" charset="0"/>
            </a:endParaRPr>
          </a:p>
          <a:p>
            <a:endParaRPr lang="en-US" b="1" i="1" dirty="0" smtClean="0">
              <a:latin typeface="Times New Roman" panose="02020603050405020304" pitchFamily="18" charset="0"/>
              <a:cs typeface="Times New Roman" panose="02020603050405020304" pitchFamily="18" charset="0"/>
            </a:endParaRPr>
          </a:p>
          <a:p>
            <a:pPr algn="ctr"/>
            <a:r>
              <a:rPr lang="en-US" b="1" i="1" dirty="0" smtClean="0">
                <a:latin typeface="Times New Roman" panose="02020603050405020304" pitchFamily="18" charset="0"/>
                <a:cs typeface="Times New Roman" panose="02020603050405020304" pitchFamily="18" charset="0"/>
              </a:rPr>
              <a:t>Ali has a new </a:t>
            </a:r>
            <a:r>
              <a:rPr lang="en-US" b="1" i="1" u="sng" dirty="0" smtClean="0">
                <a:latin typeface="Times New Roman" panose="02020603050405020304" pitchFamily="18" charset="0"/>
                <a:cs typeface="Times New Roman" panose="02020603050405020304" pitchFamily="18" charset="0"/>
              </a:rPr>
              <a:t>book</a:t>
            </a:r>
            <a:r>
              <a:rPr lang="en-US" b="1" i="1" dirty="0" smtClean="0">
                <a:latin typeface="Times New Roman" panose="02020603050405020304" pitchFamily="18" charset="0"/>
                <a:cs typeface="Times New Roman" panose="02020603050405020304" pitchFamily="18" charset="0"/>
              </a:rPr>
              <a:t>. </a:t>
            </a:r>
            <a:r>
              <a:rPr lang="en-US" b="1" i="1" u="sng" dirty="0" smtClean="0">
                <a:latin typeface="Times New Roman" panose="02020603050405020304" pitchFamily="18" charset="0"/>
                <a:cs typeface="Times New Roman" panose="02020603050405020304" pitchFamily="18" charset="0"/>
              </a:rPr>
              <a:t>It</a:t>
            </a:r>
            <a:r>
              <a:rPr lang="en-US" b="1" i="1" dirty="0" smtClean="0">
                <a:latin typeface="Times New Roman" panose="02020603050405020304" pitchFamily="18" charset="0"/>
                <a:cs typeface="Times New Roman" panose="02020603050405020304" pitchFamily="18" charset="0"/>
              </a:rPr>
              <a:t> is on the brown </a:t>
            </a:r>
            <a:r>
              <a:rPr lang="en-US" b="1" i="1" u="sng" dirty="0" smtClean="0">
                <a:latin typeface="Times New Roman" panose="02020603050405020304" pitchFamily="18" charset="0"/>
                <a:cs typeface="Times New Roman" panose="02020603050405020304" pitchFamily="18" charset="0"/>
              </a:rPr>
              <a:t>desk</a:t>
            </a:r>
            <a:r>
              <a:rPr lang="en-US" b="1" i="1" dirty="0" smtClean="0">
                <a:latin typeface="Times New Roman" panose="02020603050405020304" pitchFamily="18" charset="0"/>
                <a:cs typeface="Times New Roman" panose="02020603050405020304" pitchFamily="18" charset="0"/>
              </a:rPr>
              <a:t>. </a:t>
            </a:r>
            <a:r>
              <a:rPr lang="en-US" b="1" i="1" u="sng" dirty="0" smtClean="0">
                <a:latin typeface="Times New Roman" panose="02020603050405020304" pitchFamily="18" charset="0"/>
                <a:cs typeface="Times New Roman" panose="02020603050405020304" pitchFamily="18" charset="0"/>
              </a:rPr>
              <a:t>The desk </a:t>
            </a:r>
            <a:r>
              <a:rPr lang="en-US" b="1" i="1" dirty="0" smtClean="0">
                <a:latin typeface="Times New Roman" panose="02020603050405020304" pitchFamily="18" charset="0"/>
                <a:cs typeface="Times New Roman" panose="02020603050405020304" pitchFamily="18" charset="0"/>
              </a:rPr>
              <a:t>is in his room.</a:t>
            </a:r>
            <a:endParaRPr lang="en-US" b="1" i="1"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428083120"/>
              </p:ext>
            </p:extLst>
          </p:nvPr>
        </p:nvGraphicFramePr>
        <p:xfrm>
          <a:off x="1446982" y="2584223"/>
          <a:ext cx="8127999" cy="2724488"/>
        </p:xfrm>
        <a:graphic>
          <a:graphicData uri="http://schemas.openxmlformats.org/drawingml/2006/table">
            <a:tbl>
              <a:tblPr firstRow="1" bandRow="1">
                <a:tableStyleId>{5C22544A-7EE6-4342-B048-85BDC9FD1C3A}</a:tableStyleId>
              </a:tblPr>
              <a:tblGrid>
                <a:gridCol w="2709333"/>
                <a:gridCol w="2709333"/>
                <a:gridCol w="2709333"/>
              </a:tblGrid>
              <a:tr h="1121700">
                <a:tc>
                  <a:txBody>
                    <a:bodyPr/>
                    <a:lstStyle/>
                    <a:p>
                      <a:pPr algn="ctr"/>
                      <a:r>
                        <a:rPr lang="en-US" dirty="0" smtClean="0">
                          <a:solidFill>
                            <a:srgbClr val="7030A0"/>
                          </a:solidFill>
                          <a:latin typeface="Times New Roman" panose="02020603050405020304" pitchFamily="18" charset="0"/>
                          <a:cs typeface="Times New Roman" panose="02020603050405020304" pitchFamily="18" charset="0"/>
                        </a:rPr>
                        <a:t>THEME 1</a:t>
                      </a:r>
                      <a:endParaRPr lang="en-US" dirty="0">
                        <a:solidFill>
                          <a:srgbClr val="7030A0"/>
                        </a:solidFill>
                        <a:latin typeface="Times New Roman" panose="02020603050405020304" pitchFamily="18" charset="0"/>
                        <a:cs typeface="Times New Roman" panose="02020603050405020304" pitchFamily="18" charset="0"/>
                      </a:endParaRPr>
                    </a:p>
                  </a:txBody>
                  <a:tcPr/>
                </a:tc>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pPr algn="l"/>
                      <a:r>
                        <a:rPr lang="en-US" dirty="0" smtClean="0">
                          <a:solidFill>
                            <a:schemeClr val="tx1"/>
                          </a:solidFill>
                          <a:latin typeface="Times New Roman" panose="02020603050405020304" pitchFamily="18" charset="0"/>
                          <a:cs typeface="Times New Roman" panose="02020603050405020304" pitchFamily="18" charset="0"/>
                        </a:rPr>
                        <a:t>RHEME 1</a:t>
                      </a:r>
                      <a:endParaRPr lang="en-US" dirty="0">
                        <a:solidFill>
                          <a:schemeClr val="tx1"/>
                        </a:solidFill>
                        <a:latin typeface="Times New Roman" panose="02020603050405020304" pitchFamily="18" charset="0"/>
                        <a:cs typeface="Times New Roman" panose="02020603050405020304" pitchFamily="18" charset="0"/>
                      </a:endParaRPr>
                    </a:p>
                  </a:txBody>
                  <a:tcPr/>
                </a:tc>
              </a:tr>
              <a:tr h="1121700">
                <a:tc>
                  <a:txBody>
                    <a:bodyPr/>
                    <a:lstStyle/>
                    <a:p>
                      <a:pPr algn="ctr"/>
                      <a:r>
                        <a:rPr lang="en-US" b="1" dirty="0" smtClean="0">
                          <a:solidFill>
                            <a:srgbClr val="FF0000"/>
                          </a:solidFill>
                          <a:latin typeface="Times New Roman" panose="02020603050405020304" pitchFamily="18" charset="0"/>
                          <a:cs typeface="Times New Roman" panose="02020603050405020304" pitchFamily="18" charset="0"/>
                        </a:rPr>
                        <a:t>THEME</a:t>
                      </a:r>
                      <a:r>
                        <a:rPr lang="en-US" b="1" baseline="0" dirty="0" smtClean="0">
                          <a:solidFill>
                            <a:srgbClr val="FF0000"/>
                          </a:solidFill>
                          <a:latin typeface="Times New Roman" panose="02020603050405020304" pitchFamily="18" charset="0"/>
                          <a:cs typeface="Times New Roman" panose="02020603050405020304" pitchFamily="18" charset="0"/>
                        </a:rPr>
                        <a:t> 2</a:t>
                      </a:r>
                      <a:endParaRPr lang="en-US" b="1" dirty="0">
                        <a:solidFill>
                          <a:srgbClr val="FF0000"/>
                        </a:solidFill>
                        <a:latin typeface="Times New Roman" panose="02020603050405020304" pitchFamily="18" charset="0"/>
                        <a:cs typeface="Times New Roman" panose="02020603050405020304" pitchFamily="18" charset="0"/>
                      </a:endParaRPr>
                    </a:p>
                  </a:txBody>
                  <a:tcPr/>
                </a:tc>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r>
                        <a:rPr lang="en-US" b="1" dirty="0" smtClean="0">
                          <a:solidFill>
                            <a:schemeClr val="tx1"/>
                          </a:solidFill>
                          <a:latin typeface="Times New Roman" panose="02020603050405020304" pitchFamily="18" charset="0"/>
                          <a:cs typeface="Times New Roman" panose="02020603050405020304" pitchFamily="18" charset="0"/>
                        </a:rPr>
                        <a:t>RHEME 2</a:t>
                      </a:r>
                      <a:endParaRPr lang="en-US" b="1" dirty="0">
                        <a:solidFill>
                          <a:schemeClr val="tx1"/>
                        </a:solidFill>
                        <a:latin typeface="Times New Roman" panose="02020603050405020304" pitchFamily="18" charset="0"/>
                        <a:cs typeface="Times New Roman" panose="02020603050405020304" pitchFamily="18" charset="0"/>
                      </a:endParaRPr>
                    </a:p>
                  </a:txBody>
                  <a:tcPr/>
                </a:tc>
              </a:tr>
              <a:tr h="481088">
                <a:tc>
                  <a:txBody>
                    <a:bodyPr/>
                    <a:lstStyle/>
                    <a:p>
                      <a:pPr algn="ctr"/>
                      <a:r>
                        <a:rPr lang="en-US" b="1" dirty="0" smtClean="0">
                          <a:solidFill>
                            <a:srgbClr val="00B050"/>
                          </a:solidFill>
                          <a:latin typeface="Times New Roman" panose="02020603050405020304" pitchFamily="18" charset="0"/>
                          <a:cs typeface="Times New Roman" panose="02020603050405020304" pitchFamily="18" charset="0"/>
                        </a:rPr>
                        <a:t>THEME</a:t>
                      </a:r>
                      <a:r>
                        <a:rPr lang="en-US" b="1" baseline="0" dirty="0" smtClean="0">
                          <a:solidFill>
                            <a:srgbClr val="00B050"/>
                          </a:solidFill>
                          <a:latin typeface="Times New Roman" panose="02020603050405020304" pitchFamily="18" charset="0"/>
                          <a:cs typeface="Times New Roman" panose="02020603050405020304" pitchFamily="18" charset="0"/>
                        </a:rPr>
                        <a:t> 3</a:t>
                      </a:r>
                      <a:endParaRPr lang="en-US" b="1" dirty="0">
                        <a:solidFill>
                          <a:srgbClr val="00B050"/>
                        </a:solidFill>
                        <a:latin typeface="Times New Roman" panose="02020603050405020304" pitchFamily="18" charset="0"/>
                        <a:cs typeface="Times New Roman" panose="02020603050405020304" pitchFamily="18" charset="0"/>
                      </a:endParaRPr>
                    </a:p>
                  </a:txBody>
                  <a:tcPr/>
                </a:tc>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r>
                        <a:rPr lang="en-US" b="1" dirty="0" smtClean="0">
                          <a:latin typeface="Times New Roman" panose="02020603050405020304" pitchFamily="18" charset="0"/>
                          <a:cs typeface="Times New Roman" panose="02020603050405020304" pitchFamily="18" charset="0"/>
                        </a:rPr>
                        <a:t>RHEME 3</a:t>
                      </a:r>
                      <a:endParaRPr lang="en-US" b="1" dirty="0">
                        <a:latin typeface="Times New Roman" panose="02020603050405020304" pitchFamily="18" charset="0"/>
                        <a:cs typeface="Times New Roman" panose="02020603050405020304" pitchFamily="18" charset="0"/>
                      </a:endParaRPr>
                    </a:p>
                  </a:txBody>
                  <a:tcPr/>
                </a:tc>
              </a:tr>
            </a:tbl>
          </a:graphicData>
        </a:graphic>
      </p:graphicFrame>
      <p:sp>
        <p:nvSpPr>
          <p:cNvPr id="6" name="Right Arrow 5"/>
          <p:cNvSpPr/>
          <p:nvPr/>
        </p:nvSpPr>
        <p:spPr>
          <a:xfrm>
            <a:off x="4672189" y="2619758"/>
            <a:ext cx="1997613" cy="3965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4672188" y="3625872"/>
            <a:ext cx="1997613" cy="3965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4672187" y="4816590"/>
            <a:ext cx="1997613" cy="3965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9711941">
            <a:off x="4505537" y="4125190"/>
            <a:ext cx="1997613" cy="3965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9554985">
            <a:off x="4512178" y="3123793"/>
            <a:ext cx="1997613" cy="3965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8249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9955"/>
          </a:xfrm>
        </p:spPr>
        <p:txBody>
          <a:bodyPr/>
          <a:lstStyle/>
          <a:p>
            <a:r>
              <a:rPr lang="en-US" dirty="0">
                <a:latin typeface="Times New Roman" panose="02020603050405020304" pitchFamily="18" charset="0"/>
                <a:cs typeface="Times New Roman" panose="02020603050405020304" pitchFamily="18" charset="0"/>
              </a:rPr>
              <a:t>(B) A Zig-Zag / Linear Theme Pattern</a:t>
            </a:r>
          </a:p>
        </p:txBody>
      </p:sp>
      <p:sp>
        <p:nvSpPr>
          <p:cNvPr id="3" name="Content Placeholder 2"/>
          <p:cNvSpPr>
            <a:spLocks noGrp="1"/>
          </p:cNvSpPr>
          <p:nvPr>
            <p:ph idx="1"/>
          </p:nvPr>
        </p:nvSpPr>
        <p:spPr/>
        <p:txBody>
          <a:bodyPr>
            <a:normAutofit/>
          </a:bodyPr>
          <a:lstStyle/>
          <a:p>
            <a:pPr algn="just"/>
            <a:r>
              <a:rPr lang="en-GB" altLang="en-US" sz="2200" dirty="0">
                <a:latin typeface="Times New Roman" panose="02020603050405020304" pitchFamily="18" charset="0"/>
                <a:cs typeface="Times New Roman" panose="02020603050405020304" pitchFamily="18" charset="0"/>
              </a:rPr>
              <a:t>This linear progression is the most elementary, basic TP that produces a highly cohesive text.</a:t>
            </a:r>
          </a:p>
          <a:p>
            <a:pPr algn="just"/>
            <a:r>
              <a:rPr lang="en-GB" altLang="en-US" sz="2200" dirty="0">
                <a:latin typeface="Times New Roman" panose="02020603050405020304" pitchFamily="18" charset="0"/>
                <a:cs typeface="Times New Roman" panose="02020603050405020304" pitchFamily="18" charset="0"/>
              </a:rPr>
              <a:t>It uses the ‘news’ of one utterance (rheme or part of the rheme) immediately as the point of departure for the following utterance. </a:t>
            </a:r>
          </a:p>
          <a:p>
            <a:pPr algn="just"/>
            <a:r>
              <a:rPr lang="en-GB" altLang="en-US" sz="2200" dirty="0" smtClean="0">
                <a:latin typeface="Times New Roman" panose="02020603050405020304" pitchFamily="18" charset="0"/>
                <a:cs typeface="Times New Roman" panose="02020603050405020304" pitchFamily="18" charset="0"/>
              </a:rPr>
              <a:t>Linear theme pattern </a:t>
            </a:r>
            <a:r>
              <a:rPr lang="en-GB" altLang="en-US" sz="2200" dirty="0">
                <a:latin typeface="Times New Roman" panose="02020603050405020304" pitchFamily="18" charset="0"/>
                <a:cs typeface="Times New Roman" panose="02020603050405020304" pitchFamily="18" charset="0"/>
              </a:rPr>
              <a:t>develops a </a:t>
            </a:r>
            <a:r>
              <a:rPr lang="en-GB" altLang="en-US" sz="2200" i="1" dirty="0">
                <a:latin typeface="Times New Roman" panose="02020603050405020304" pitchFamily="18" charset="0"/>
                <a:cs typeface="Times New Roman" panose="02020603050405020304" pitchFamily="18" charset="0"/>
              </a:rPr>
              <a:t>‘</a:t>
            </a:r>
            <a:r>
              <a:rPr lang="en-GB" altLang="en-US" sz="2200" dirty="0">
                <a:latin typeface="Times New Roman" panose="02020603050405020304" pitchFamily="18" charset="0"/>
                <a:cs typeface="Times New Roman" panose="02020603050405020304" pitchFamily="18" charset="0"/>
              </a:rPr>
              <a:t>step-wise’ </a:t>
            </a:r>
            <a:r>
              <a:rPr lang="en-GB" altLang="en-US" sz="2200" dirty="0" smtClean="0">
                <a:latin typeface="Times New Roman" panose="02020603050405020304" pitchFamily="18" charset="0"/>
                <a:cs typeface="Times New Roman" panose="02020603050405020304" pitchFamily="18" charset="0"/>
              </a:rPr>
              <a:t>structure.</a:t>
            </a:r>
            <a:endParaRPr lang="en-GB" altLang="en-US" sz="2200" dirty="0">
              <a:latin typeface="Times New Roman" panose="02020603050405020304" pitchFamily="18" charset="0"/>
              <a:cs typeface="Times New Roman" panose="02020603050405020304" pitchFamily="18" charset="0"/>
            </a:endParaRPr>
          </a:p>
          <a:p>
            <a:pPr algn="just"/>
            <a:r>
              <a:rPr lang="en-GB" altLang="en-US" sz="2200" dirty="0">
                <a:latin typeface="Times New Roman" panose="02020603050405020304" pitchFamily="18" charset="0"/>
                <a:cs typeface="Times New Roman" panose="02020603050405020304" pitchFamily="18" charset="0"/>
              </a:rPr>
              <a:t>This is useful for child readers because it facilitates the processing of new information by giving an anchorage from which to start.</a:t>
            </a:r>
            <a:endParaRPr lang="it-IT" altLang="en-US" sz="2200" dirty="0">
              <a:latin typeface="Times New Roman" panose="02020603050405020304" pitchFamily="18" charset="0"/>
              <a:cs typeface="Times New Roman" panose="02020603050405020304" pitchFamily="18" charset="0"/>
            </a:endParaRPr>
          </a:p>
          <a:p>
            <a:pPr marL="0" indent="0" algn="just">
              <a:buNone/>
            </a:pPr>
            <a:endParaRPr lang="en-US" sz="2200" dirty="0"/>
          </a:p>
        </p:txBody>
      </p:sp>
    </p:spTree>
    <p:extLst>
      <p:ext uri="{BB962C8B-B14F-4D97-AF65-F5344CB8AC3E}">
        <p14:creationId xmlns:p14="http://schemas.microsoft.com/office/powerpoint/2010/main" val="241986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3588"/>
          </a:xfrm>
        </p:spPr>
        <p:txBody>
          <a:bodyPr/>
          <a:lstStyle/>
          <a:p>
            <a:r>
              <a:rPr lang="en-US" dirty="0" smtClean="0">
                <a:latin typeface="Times New Roman" panose="02020603050405020304" pitchFamily="18" charset="0"/>
                <a:cs typeface="Times New Roman" panose="02020603050405020304" pitchFamily="18" charset="0"/>
              </a:rPr>
              <a:t>(C ) Multiple theme/ Split Rheme Pattern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88714"/>
            <a:ext cx="8846713" cy="5321575"/>
          </a:xfrm>
        </p:spPr>
        <p:txBody>
          <a:bodyPr>
            <a:normAutofit/>
          </a:bodyPr>
          <a:lstStyle/>
          <a:p>
            <a:r>
              <a:rPr lang="en-US" dirty="0" smtClean="0">
                <a:latin typeface="Times New Roman" panose="02020603050405020304" pitchFamily="18" charset="0"/>
                <a:cs typeface="Times New Roman" panose="02020603050405020304" pitchFamily="18" charset="0"/>
              </a:rPr>
              <a:t>In this pattern, a rheme may include a number of different pieces of information, each of which may be taken up as the theme in a number of sequent </a:t>
            </a:r>
            <a:r>
              <a:rPr lang="en-US" dirty="0" smtClean="0">
                <a:latin typeface="Times New Roman" panose="02020603050405020304" pitchFamily="18" charset="0"/>
                <a:cs typeface="Times New Roman" panose="02020603050405020304" pitchFamily="18" charset="0"/>
              </a:rPr>
              <a:t>clauses. </a:t>
            </a:r>
            <a:r>
              <a:rPr lang="en-US" dirty="0" smtClean="0">
                <a:latin typeface="Times New Roman" panose="02020603050405020304" pitchFamily="18" charset="0"/>
                <a:cs typeface="Times New Roman" panose="02020603050405020304" pitchFamily="18" charset="0"/>
              </a:rPr>
              <a:t>The zig-zag pattern can be presented as follows:</a:t>
            </a: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pPr marL="0" indent="0" algn="ctr">
              <a:buNone/>
            </a:pPr>
            <a:r>
              <a:rPr lang="en-US" b="1" i="1" dirty="0" smtClean="0">
                <a:latin typeface="Times New Roman" panose="02020603050405020304" pitchFamily="18" charset="0"/>
                <a:cs typeface="Times New Roman" panose="02020603050405020304" pitchFamily="18" charset="0"/>
              </a:rPr>
              <a:t>John has </a:t>
            </a:r>
            <a:r>
              <a:rPr lang="en-US" b="1" i="1" u="sng" dirty="0" smtClean="0">
                <a:latin typeface="Times New Roman" panose="02020603050405020304" pitchFamily="18" charset="0"/>
                <a:cs typeface="Times New Roman" panose="02020603050405020304" pitchFamily="18" charset="0"/>
              </a:rPr>
              <a:t>a car</a:t>
            </a:r>
            <a:r>
              <a:rPr lang="en-US" b="1" i="1" dirty="0" smtClean="0">
                <a:latin typeface="Times New Roman" panose="02020603050405020304" pitchFamily="18" charset="0"/>
                <a:cs typeface="Times New Roman" panose="02020603050405020304" pitchFamily="18" charset="0"/>
              </a:rPr>
              <a:t>, </a:t>
            </a:r>
            <a:r>
              <a:rPr lang="en-US" b="1" i="1" u="sng" dirty="0" smtClean="0">
                <a:latin typeface="Times New Roman" panose="02020603050405020304" pitchFamily="18" charset="0"/>
                <a:cs typeface="Times New Roman" panose="02020603050405020304" pitchFamily="18" charset="0"/>
              </a:rPr>
              <a:t>a house </a:t>
            </a:r>
            <a:r>
              <a:rPr lang="en-US" b="1" i="1" dirty="0" smtClean="0">
                <a:latin typeface="Times New Roman" panose="02020603050405020304" pitchFamily="18" charset="0"/>
                <a:cs typeface="Times New Roman" panose="02020603050405020304" pitchFamily="18" charset="0"/>
              </a:rPr>
              <a:t>and </a:t>
            </a:r>
            <a:r>
              <a:rPr lang="en-US" b="1" i="1" u="sng" dirty="0" smtClean="0">
                <a:latin typeface="Times New Roman" panose="02020603050405020304" pitchFamily="18" charset="0"/>
                <a:cs typeface="Times New Roman" panose="02020603050405020304" pitchFamily="18" charset="0"/>
              </a:rPr>
              <a:t>a villa</a:t>
            </a:r>
            <a:r>
              <a:rPr lang="en-US" b="1" i="1" dirty="0" smtClean="0">
                <a:latin typeface="Times New Roman" panose="02020603050405020304" pitchFamily="18" charset="0"/>
                <a:cs typeface="Times New Roman" panose="02020603050405020304" pitchFamily="18" charset="0"/>
              </a:rPr>
              <a:t>. The car is brown. The house is in New York. The villa is huge.</a:t>
            </a:r>
          </a:p>
          <a:p>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stretch>
            <a:fillRect/>
          </a:stretch>
        </p:blipFill>
        <p:spPr>
          <a:xfrm>
            <a:off x="1176882" y="2343813"/>
            <a:ext cx="8169348" cy="2853175"/>
          </a:xfrm>
          <a:prstGeom prst="rect">
            <a:avLst/>
          </a:prstGeom>
        </p:spPr>
      </p:pic>
      <p:sp>
        <p:nvSpPr>
          <p:cNvPr id="5" name="Right Arrow 4"/>
          <p:cNvSpPr/>
          <p:nvPr/>
        </p:nvSpPr>
        <p:spPr>
          <a:xfrm rot="9249359">
            <a:off x="3004414" y="3763968"/>
            <a:ext cx="3612762" cy="396584"/>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rot="10038101">
            <a:off x="3157793" y="3072718"/>
            <a:ext cx="3362691" cy="39658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889956" y="2414028"/>
            <a:ext cx="2743199" cy="3965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938947" y="3507992"/>
            <a:ext cx="2639105" cy="3965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883843" y="4637123"/>
            <a:ext cx="2639106" cy="3965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9987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 ) Multiple theme/ Split Rheme Pattern</a:t>
            </a:r>
          </a:p>
        </p:txBody>
      </p:sp>
      <p:sp>
        <p:nvSpPr>
          <p:cNvPr id="3" name="Content Placeholder 2"/>
          <p:cNvSpPr>
            <a:spLocks noGrp="1"/>
          </p:cNvSpPr>
          <p:nvPr>
            <p:ph idx="1"/>
          </p:nvPr>
        </p:nvSpPr>
        <p:spPr/>
        <p:txBody>
          <a:bodyPr>
            <a:noAutofit/>
          </a:bodyPr>
          <a:lstStyle/>
          <a:p>
            <a:pPr algn="just"/>
            <a:r>
              <a:rPr lang="en-US" altLang="en-US" sz="2200" dirty="0">
                <a:latin typeface="Times New Roman" panose="02020603050405020304" pitchFamily="18" charset="0"/>
                <a:cs typeface="Times New Roman" panose="02020603050405020304" pitchFamily="18" charset="0"/>
              </a:rPr>
              <a:t>The </a:t>
            </a:r>
            <a:r>
              <a:rPr lang="en-US" altLang="en-US" sz="2200" dirty="0" smtClean="0">
                <a:latin typeface="Times New Roman" panose="02020603050405020304" pitchFamily="18" charset="0"/>
                <a:cs typeface="Times New Roman" panose="02020603050405020304" pitchFamily="18" charset="0"/>
              </a:rPr>
              <a:t>hyper-theme </a:t>
            </a:r>
            <a:r>
              <a:rPr lang="en-US" altLang="en-US" sz="2200" dirty="0">
                <a:latin typeface="Times New Roman" panose="02020603050405020304" pitchFamily="18" charset="0"/>
                <a:cs typeface="Times New Roman" panose="02020603050405020304" pitchFamily="18" charset="0"/>
              </a:rPr>
              <a:t>is a sort of general topic.</a:t>
            </a:r>
          </a:p>
          <a:p>
            <a:pPr algn="just"/>
            <a:r>
              <a:rPr lang="en-US" altLang="en-US" sz="2200" dirty="0">
                <a:latin typeface="Times New Roman" panose="02020603050405020304" pitchFamily="18" charset="0"/>
                <a:cs typeface="Times New Roman" panose="02020603050405020304" pitchFamily="18" charset="0"/>
              </a:rPr>
              <a:t>The </a:t>
            </a:r>
            <a:r>
              <a:rPr lang="en-US" altLang="en-US" sz="2200" dirty="0" smtClean="0">
                <a:latin typeface="Times New Roman" panose="02020603050405020304" pitchFamily="18" charset="0"/>
                <a:cs typeface="Times New Roman" panose="02020603050405020304" pitchFamily="18" charset="0"/>
              </a:rPr>
              <a:t>hyper-theme </a:t>
            </a:r>
            <a:r>
              <a:rPr lang="en-US" altLang="en-US" sz="2200" dirty="0">
                <a:latin typeface="Times New Roman" panose="02020603050405020304" pitchFamily="18" charset="0"/>
                <a:cs typeface="Times New Roman" panose="02020603050405020304" pitchFamily="18" charset="0"/>
              </a:rPr>
              <a:t>is expanded through the subthemes (T¹T²T³) linked to it. </a:t>
            </a:r>
          </a:p>
          <a:p>
            <a:pPr algn="just"/>
            <a:r>
              <a:rPr lang="en-US" altLang="en-US" sz="2200" dirty="0">
                <a:latin typeface="Times New Roman" panose="02020603050405020304" pitchFamily="18" charset="0"/>
                <a:cs typeface="Times New Roman" panose="02020603050405020304" pitchFamily="18" charset="0"/>
              </a:rPr>
              <a:t>The subthemes take up some part of this general topic. Each derived theme (or subtheme) is linked to a rheme which gives new information about the particular aspect introduced. </a:t>
            </a:r>
          </a:p>
          <a:p>
            <a:pPr algn="just"/>
            <a:r>
              <a:rPr lang="en-US" altLang="en-US" sz="2200" dirty="0">
                <a:latin typeface="Times New Roman" panose="02020603050405020304" pitchFamily="18" charset="0"/>
                <a:cs typeface="Times New Roman" panose="02020603050405020304" pitchFamily="18" charset="0"/>
              </a:rPr>
              <a:t>TP3 is frequently used in descriptions of places, where one particular place is the </a:t>
            </a:r>
            <a:r>
              <a:rPr lang="en-US" altLang="en-US" sz="2200" dirty="0" smtClean="0">
                <a:latin typeface="Times New Roman" panose="02020603050405020304" pitchFamily="18" charset="0"/>
                <a:cs typeface="Times New Roman" panose="02020603050405020304" pitchFamily="18" charset="0"/>
              </a:rPr>
              <a:t>hyper-theme </a:t>
            </a:r>
            <a:r>
              <a:rPr lang="en-US" altLang="en-US" sz="2200" dirty="0">
                <a:latin typeface="Times New Roman" panose="02020603050405020304" pitchFamily="18" charset="0"/>
                <a:cs typeface="Times New Roman" panose="02020603050405020304" pitchFamily="18" charset="0"/>
              </a:rPr>
              <a:t>and different parts of that particular place are then described. </a:t>
            </a:r>
          </a:p>
          <a:p>
            <a:pPr algn="just"/>
            <a:r>
              <a:rPr lang="en-US" altLang="en-US" sz="2200" dirty="0">
                <a:latin typeface="Times New Roman" panose="02020603050405020304" pitchFamily="18" charset="0"/>
                <a:cs typeface="Times New Roman" panose="02020603050405020304" pitchFamily="18" charset="0"/>
              </a:rPr>
              <a:t>This procedure allows the reader to get to know the setting gradually. </a:t>
            </a:r>
            <a:endParaRPr lang="it-IT" altLang="en-US" sz="2200" dirty="0">
              <a:latin typeface="Times New Roman" panose="02020603050405020304" pitchFamily="18" charset="0"/>
              <a:cs typeface="Times New Roman" panose="02020603050405020304" pitchFamily="18" charset="0"/>
            </a:endParaRPr>
          </a:p>
          <a:p>
            <a:pPr algn="just"/>
            <a:endParaRPr lang="en-US" sz="2200" dirty="0"/>
          </a:p>
        </p:txBody>
      </p:sp>
    </p:spTree>
    <p:extLst>
      <p:ext uri="{BB962C8B-B14F-4D97-AF65-F5344CB8AC3E}">
        <p14:creationId xmlns:p14="http://schemas.microsoft.com/office/powerpoint/2010/main" val="4239760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Linearization Problem</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One of the constrain on the </a:t>
            </a:r>
            <a:r>
              <a:rPr lang="en-US" sz="2200" dirty="0" smtClean="0">
                <a:latin typeface="Times New Roman" panose="02020603050405020304" pitchFamily="18" charset="0"/>
                <a:cs typeface="Times New Roman" panose="02020603050405020304" pitchFamily="18" charset="0"/>
              </a:rPr>
              <a:t>speaker/writer </a:t>
            </a:r>
            <a:r>
              <a:rPr lang="en-US" sz="2200" dirty="0" smtClean="0">
                <a:latin typeface="Times New Roman" panose="02020603050405020304" pitchFamily="18" charset="0"/>
                <a:cs typeface="Times New Roman" panose="02020603050405020304" pitchFamily="18" charset="0"/>
              </a:rPr>
              <a:t>is that he can produce only one word at a time .When he orders these single words into sentences, and these sentences into texts, he confronts what has come to be called the linearization problem.</a:t>
            </a:r>
          </a:p>
          <a:p>
            <a:pPr algn="just"/>
            <a:r>
              <a:rPr lang="en-US" sz="2200" dirty="0" smtClean="0">
                <a:latin typeface="Times New Roman" panose="02020603050405020304" pitchFamily="18" charset="0"/>
                <a:cs typeface="Times New Roman" panose="02020603050405020304" pitchFamily="18" charset="0"/>
              </a:rPr>
              <a:t>Example:</a:t>
            </a:r>
          </a:p>
          <a:p>
            <a:pPr marL="0" indent="0" algn="ctr">
              <a:buNone/>
            </a:pPr>
            <a:r>
              <a:rPr lang="en-US" sz="2200" i="1" dirty="0" smtClean="0">
                <a:latin typeface="Times New Roman" panose="02020603050405020304" pitchFamily="18" charset="0"/>
                <a:cs typeface="Times New Roman" panose="02020603050405020304" pitchFamily="18" charset="0"/>
              </a:rPr>
              <a:t>S1: I can’t stand </a:t>
            </a:r>
            <a:r>
              <a:rPr lang="en-US" sz="2200" b="1" i="1" dirty="0" smtClean="0">
                <a:latin typeface="Times New Roman" panose="02020603050405020304" pitchFamily="18" charset="0"/>
                <a:cs typeface="Times New Roman" panose="02020603050405020304" pitchFamily="18" charset="0"/>
              </a:rPr>
              <a:t>Sally Bins</a:t>
            </a:r>
            <a:r>
              <a:rPr lang="en-US" sz="2200" i="1" dirty="0" smtClean="0">
                <a:latin typeface="Times New Roman" panose="02020603050405020304" pitchFamily="18" charset="0"/>
                <a:cs typeface="Times New Roman" panose="02020603050405020304" pitchFamily="18" charset="0"/>
              </a:rPr>
              <a:t>. She’s </a:t>
            </a:r>
            <a:r>
              <a:rPr lang="en-US" sz="2200" b="1" i="1" dirty="0" smtClean="0">
                <a:latin typeface="Times New Roman" panose="02020603050405020304" pitchFamily="18" charset="0"/>
                <a:cs typeface="Times New Roman" panose="02020603050405020304" pitchFamily="18" charset="0"/>
              </a:rPr>
              <a:t>tall </a:t>
            </a:r>
            <a:r>
              <a:rPr lang="en-US" sz="2200" i="1" dirty="0" smtClean="0">
                <a:latin typeface="Times New Roman" panose="02020603050405020304" pitchFamily="18" charset="0"/>
                <a:cs typeface="Times New Roman" panose="02020603050405020304" pitchFamily="18" charset="0"/>
              </a:rPr>
              <a:t>and </a:t>
            </a:r>
            <a:r>
              <a:rPr lang="en-US" sz="2200" b="1" i="1" dirty="0" smtClean="0">
                <a:latin typeface="Times New Roman" panose="02020603050405020304" pitchFamily="18" charset="0"/>
                <a:cs typeface="Times New Roman" panose="02020603050405020304" pitchFamily="18" charset="0"/>
              </a:rPr>
              <a:t>thin</a:t>
            </a:r>
            <a:r>
              <a:rPr lang="en-US" sz="2200" i="1" dirty="0" smtClean="0">
                <a:latin typeface="Times New Roman" panose="02020603050405020304" pitchFamily="18" charset="0"/>
                <a:cs typeface="Times New Roman" panose="02020603050405020304" pitchFamily="18" charset="0"/>
              </a:rPr>
              <a:t> and </a:t>
            </a:r>
            <a:r>
              <a:rPr lang="en-US" sz="2200" b="1" i="1" dirty="0" smtClean="0">
                <a:latin typeface="Times New Roman" panose="02020603050405020304" pitchFamily="18" charset="0"/>
                <a:cs typeface="Times New Roman" panose="02020603050405020304" pitchFamily="18" charset="0"/>
              </a:rPr>
              <a:t>walks like a crane</a:t>
            </a:r>
            <a:r>
              <a:rPr lang="en-US" sz="2200" i="1" dirty="0" smtClean="0">
                <a:latin typeface="Times New Roman" panose="02020603050405020304" pitchFamily="18" charset="0"/>
                <a:cs typeface="Times New Roman" panose="02020603050405020304" pitchFamily="18" charset="0"/>
              </a:rPr>
              <a:t>.</a:t>
            </a:r>
          </a:p>
          <a:p>
            <a:pPr marL="0" indent="0" algn="ctr">
              <a:buNone/>
            </a:pPr>
            <a:r>
              <a:rPr lang="en-US" sz="2200" i="1" dirty="0" smtClean="0">
                <a:latin typeface="Times New Roman" panose="02020603050405020304" pitchFamily="18" charset="0"/>
                <a:cs typeface="Times New Roman" panose="02020603050405020304" pitchFamily="18" charset="0"/>
              </a:rPr>
              <a:t>S2: I do admire </a:t>
            </a:r>
            <a:r>
              <a:rPr lang="en-US" sz="2200" b="1" i="1" dirty="0" smtClean="0">
                <a:latin typeface="Times New Roman" panose="02020603050405020304" pitchFamily="18" charset="0"/>
                <a:cs typeface="Times New Roman" panose="02020603050405020304" pitchFamily="18" charset="0"/>
              </a:rPr>
              <a:t>Sally Bins</a:t>
            </a:r>
            <a:r>
              <a:rPr lang="en-US" sz="2200" i="1" dirty="0" smtClean="0">
                <a:latin typeface="Times New Roman" panose="02020603050405020304" pitchFamily="18" charset="0"/>
                <a:cs typeface="Times New Roman" panose="02020603050405020304" pitchFamily="18" charset="0"/>
              </a:rPr>
              <a:t>. She’s </a:t>
            </a:r>
            <a:r>
              <a:rPr lang="en-US" sz="2200" b="1" i="1" dirty="0" smtClean="0">
                <a:latin typeface="Times New Roman" panose="02020603050405020304" pitchFamily="18" charset="0"/>
                <a:cs typeface="Times New Roman" panose="02020603050405020304" pitchFamily="18" charset="0"/>
              </a:rPr>
              <a:t>tall</a:t>
            </a:r>
            <a:r>
              <a:rPr lang="en-US" sz="2200" i="1" dirty="0" smtClean="0">
                <a:latin typeface="Times New Roman" panose="02020603050405020304" pitchFamily="18" charset="0"/>
                <a:cs typeface="Times New Roman" panose="02020603050405020304" pitchFamily="18" charset="0"/>
              </a:rPr>
              <a:t> and </a:t>
            </a:r>
            <a:r>
              <a:rPr lang="en-US" sz="2200" b="1" i="1" dirty="0" smtClean="0">
                <a:latin typeface="Times New Roman" panose="02020603050405020304" pitchFamily="18" charset="0"/>
                <a:cs typeface="Times New Roman" panose="02020603050405020304" pitchFamily="18" charset="0"/>
              </a:rPr>
              <a:t>thin</a:t>
            </a:r>
            <a:r>
              <a:rPr lang="en-US" sz="2200" i="1" dirty="0" smtClean="0">
                <a:latin typeface="Times New Roman" panose="02020603050405020304" pitchFamily="18" charset="0"/>
                <a:cs typeface="Times New Roman" panose="02020603050405020304" pitchFamily="18" charset="0"/>
              </a:rPr>
              <a:t> and </a:t>
            </a:r>
            <a:r>
              <a:rPr lang="en-US" sz="2200" b="1" i="1" dirty="0" smtClean="0">
                <a:latin typeface="Times New Roman" panose="02020603050405020304" pitchFamily="18" charset="0"/>
                <a:cs typeface="Times New Roman" panose="02020603050405020304" pitchFamily="18" charset="0"/>
              </a:rPr>
              <a:t>walks like a crane</a:t>
            </a:r>
            <a:r>
              <a:rPr lang="en-US" sz="2200" i="1" dirty="0" smtClean="0">
                <a:latin typeface="Times New Roman" panose="02020603050405020304" pitchFamily="18" charset="0"/>
                <a:cs typeface="Times New Roman" panose="02020603050405020304" pitchFamily="18" charset="0"/>
              </a:rPr>
              <a:t>.</a:t>
            </a:r>
          </a:p>
          <a:p>
            <a:pPr marL="0" indent="0" algn="just">
              <a:buNone/>
            </a:pPr>
            <a:endParaRPr lang="en-US" sz="2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18854" y="2208167"/>
            <a:ext cx="1074420" cy="3785616"/>
          </a:xfrm>
          <a:prstGeom prst="rect">
            <a:avLst/>
          </a:prstGeom>
        </p:spPr>
      </p:pic>
    </p:spTree>
    <p:extLst>
      <p:ext uri="{BB962C8B-B14F-4D97-AF65-F5344CB8AC3E}">
        <p14:creationId xmlns:p14="http://schemas.microsoft.com/office/powerpoint/2010/main" val="1110274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Thematic Progression</a:t>
            </a:r>
          </a:p>
        </p:txBody>
      </p:sp>
      <p:sp>
        <p:nvSpPr>
          <p:cNvPr id="3" name="Content Placeholder 2"/>
          <p:cNvSpPr>
            <a:spLocks noGrp="1"/>
          </p:cNvSpPr>
          <p:nvPr>
            <p:ph idx="1"/>
          </p:nvPr>
        </p:nvSpPr>
        <p:spPr/>
        <p:txBody>
          <a:bodyPr>
            <a:normAutofit/>
          </a:bodyPr>
          <a:lstStyle/>
          <a:p>
            <a:pPr algn="just"/>
            <a:r>
              <a:rPr lang="en-GB" altLang="en-US" sz="2200" dirty="0">
                <a:latin typeface="Times New Roman" panose="02020603050405020304" pitchFamily="18" charset="0"/>
                <a:cs typeface="Times New Roman" panose="02020603050405020304" pitchFamily="18" charset="0"/>
              </a:rPr>
              <a:t>Thematic Progression helps give cohesion and thus coherence to a text, guiding the reader through the text in a logical and rational course. </a:t>
            </a:r>
          </a:p>
          <a:p>
            <a:pPr algn="just"/>
            <a:r>
              <a:rPr lang="en-GB" altLang="en-US" sz="2200" dirty="0">
                <a:latin typeface="Times New Roman" panose="02020603050405020304" pitchFamily="18" charset="0"/>
                <a:cs typeface="Times New Roman" panose="02020603050405020304" pitchFamily="18" charset="0"/>
              </a:rPr>
              <a:t>This aspect of textual strategy has an important role particularly in stories for children, who are inexperienced readers. </a:t>
            </a:r>
          </a:p>
          <a:p>
            <a:pPr algn="just"/>
            <a:r>
              <a:rPr lang="en-US" altLang="en-US" sz="2200" dirty="0" err="1">
                <a:latin typeface="Times New Roman" panose="02020603050405020304" pitchFamily="18" charset="0"/>
                <a:cs typeface="Times New Roman" panose="02020603050405020304" pitchFamily="18" charset="0"/>
              </a:rPr>
              <a:t>Ekvist</a:t>
            </a:r>
            <a:r>
              <a:rPr lang="en-US" altLang="en-US" sz="2200" dirty="0">
                <a:latin typeface="Times New Roman" panose="02020603050405020304" pitchFamily="18" charset="0"/>
                <a:cs typeface="Times New Roman" panose="02020603050405020304" pitchFamily="18" charset="0"/>
              </a:rPr>
              <a:t> (1975: </a:t>
            </a:r>
            <a:r>
              <a:rPr lang="en-US" altLang="en-US" sz="2200" i="1" dirty="0">
                <a:latin typeface="Times New Roman" panose="02020603050405020304" pitchFamily="18" charset="0"/>
                <a:cs typeface="Times New Roman" panose="02020603050405020304" pitchFamily="18" charset="0"/>
              </a:rPr>
              <a:t> A sentence might be compared to a piece of flex with plugs at either end, and these plugs have to connect with corresponding plugs at the end of </a:t>
            </a:r>
            <a:r>
              <a:rPr lang="en-US" altLang="en-US" sz="2200" i="1" dirty="0" smtClean="0">
                <a:latin typeface="Times New Roman" panose="02020603050405020304" pitchFamily="18" charset="0"/>
                <a:cs typeface="Times New Roman" panose="02020603050405020304" pitchFamily="18" charset="0"/>
              </a:rPr>
              <a:t>neighboring </a:t>
            </a:r>
            <a:r>
              <a:rPr lang="en-US" altLang="en-US" sz="2200" i="1" dirty="0">
                <a:latin typeface="Times New Roman" panose="02020603050405020304" pitchFamily="18" charset="0"/>
                <a:cs typeface="Times New Roman" panose="02020603050405020304" pitchFamily="18" charset="0"/>
              </a:rPr>
              <a:t>sentences.</a:t>
            </a:r>
            <a:endParaRPr lang="en-GB" altLang="en-US" sz="2200" dirty="0">
              <a:latin typeface="Times New Roman" panose="02020603050405020304" pitchFamily="18" charset="0"/>
              <a:cs typeface="Times New Roman" panose="02020603050405020304" pitchFamily="18" charset="0"/>
            </a:endParaRPr>
          </a:p>
          <a:p>
            <a:pPr algn="just"/>
            <a:r>
              <a:rPr lang="en-GB" altLang="en-US" sz="2200" dirty="0">
                <a:latin typeface="Times New Roman" panose="02020603050405020304" pitchFamily="18" charset="0"/>
                <a:cs typeface="Times New Roman" panose="02020603050405020304" pitchFamily="18" charset="0"/>
              </a:rPr>
              <a:t>Taking up this metaphor, we may say that unless the child’s mind is ‘plugged in’ correctly, s/he will find it complicated to unravel the mass of information offered in a story. </a:t>
            </a:r>
            <a:endParaRPr lang="it-IT" altLang="en-US" sz="2200" dirty="0">
              <a:latin typeface="Times New Roman" panose="02020603050405020304" pitchFamily="18" charset="0"/>
              <a:cs typeface="Times New Roman" panose="02020603050405020304" pitchFamily="18" charset="0"/>
            </a:endParaRPr>
          </a:p>
          <a:p>
            <a:pPr algn="just"/>
            <a:endParaRPr lang="en-US" sz="2200" dirty="0"/>
          </a:p>
        </p:txBody>
      </p:sp>
    </p:spTree>
    <p:extLst>
      <p:ext uri="{BB962C8B-B14F-4D97-AF65-F5344CB8AC3E}">
        <p14:creationId xmlns:p14="http://schemas.microsoft.com/office/powerpoint/2010/main" val="2562837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Thematic Progression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These patterns are tendencies rather than </a:t>
            </a:r>
            <a:r>
              <a:rPr lang="en-US" sz="2200" dirty="0" smtClean="0">
                <a:latin typeface="Times New Roman" panose="02020603050405020304" pitchFamily="18" charset="0"/>
                <a:cs typeface="Times New Roman" panose="02020603050405020304" pitchFamily="18" charset="0"/>
              </a:rPr>
              <a:t>absolutes. </a:t>
            </a:r>
            <a:r>
              <a:rPr lang="en-US" sz="2200" dirty="0" smtClean="0">
                <a:latin typeface="Times New Roman" panose="02020603050405020304" pitchFamily="18" charset="0"/>
                <a:cs typeface="Times New Roman" panose="02020603050405020304" pitchFamily="18" charset="0"/>
              </a:rPr>
              <a:t>They can shape styles. Very few texts, repeated the same thematizating patterns endlessly. (Repeating pattern may shows the elementary level problem in writing</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299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212" y="326265"/>
            <a:ext cx="8596668" cy="729803"/>
          </a:xfrm>
        </p:spPr>
        <p:txBody>
          <a:bodyPr/>
          <a:lstStyle/>
          <a:p>
            <a:pPr algn="ctr"/>
            <a:r>
              <a:rPr lang="en-US" dirty="0" smtClean="0">
                <a:latin typeface="Times New Roman" panose="02020603050405020304" pitchFamily="18" charset="0"/>
                <a:cs typeface="Times New Roman" panose="02020603050405020304" pitchFamily="18" charset="0"/>
              </a:rPr>
              <a:t>Linearization Problem</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03092" y="1416676"/>
            <a:ext cx="8596668" cy="4457261"/>
          </a:xfrm>
        </p:spPr>
        <p:txBody>
          <a:bodyPr>
            <a:noAutofit/>
          </a:bodyPr>
          <a:lstStyle/>
          <a:p>
            <a:r>
              <a:rPr lang="en-US" sz="2200" dirty="0" smtClean="0">
                <a:latin typeface="Times New Roman" panose="02020603050405020304" pitchFamily="18" charset="0"/>
                <a:cs typeface="Times New Roman" panose="02020603050405020304" pitchFamily="18" charset="0"/>
              </a:rPr>
              <a:t>So, this is the intention of the speaker/ writer which determines which constituent should be ordered first.</a:t>
            </a:r>
          </a:p>
          <a:p>
            <a:r>
              <a:rPr lang="en-US" sz="2200" dirty="0" smtClean="0">
                <a:latin typeface="Times New Roman" panose="02020603050405020304" pitchFamily="18" charset="0"/>
                <a:cs typeface="Times New Roman" panose="02020603050405020304" pitchFamily="18" charset="0"/>
              </a:rPr>
              <a:t>The information that is provided at the beginning is based on what speaker thinks you </a:t>
            </a:r>
            <a:r>
              <a:rPr lang="en-US" sz="2200" dirty="0" smtClean="0">
                <a:latin typeface="Times New Roman" panose="02020603050405020304" pitchFamily="18" charset="0"/>
                <a:cs typeface="Times New Roman" panose="02020603050405020304" pitchFamily="18" charset="0"/>
              </a:rPr>
              <a:t>know </a:t>
            </a:r>
            <a:r>
              <a:rPr lang="en-US" sz="2200" dirty="0" smtClean="0">
                <a:latin typeface="Times New Roman" panose="02020603050405020304" pitchFamily="18" charset="0"/>
                <a:cs typeface="Times New Roman" panose="02020603050405020304" pitchFamily="18" charset="0"/>
              </a:rPr>
              <a:t>or don’t know about what he is going to say.</a:t>
            </a:r>
            <a:r>
              <a:rPr lang="en-GB" altLang="en-US" sz="2200" u="sng" dirty="0" smtClean="0">
                <a:latin typeface="Times New Roman" panose="02020603050405020304" pitchFamily="18" charset="0"/>
                <a:cs typeface="Times New Roman" panose="02020603050405020304" pitchFamily="18" charset="0"/>
              </a:rPr>
              <a:t> Discourse</a:t>
            </a:r>
            <a:r>
              <a:rPr lang="en-GB" altLang="en-US" sz="2200" dirty="0" smtClean="0">
                <a:latin typeface="Times New Roman" panose="02020603050405020304" pitchFamily="18" charset="0"/>
                <a:cs typeface="Times New Roman" panose="02020603050405020304" pitchFamily="18" charset="0"/>
              </a:rPr>
              <a:t> (verbal exchange of ideas) is distributed into information units.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Example:</a:t>
            </a:r>
          </a:p>
          <a:p>
            <a:pPr marL="514350" indent="-514350" algn="ctr">
              <a:buAutoNum type="arabicParenR"/>
            </a:pPr>
            <a:r>
              <a:rPr lang="en-US" sz="2200" i="1" dirty="0" smtClean="0">
                <a:latin typeface="Times New Roman" panose="02020603050405020304" pitchFamily="18" charset="0"/>
                <a:cs typeface="Times New Roman" panose="02020603050405020304" pitchFamily="18" charset="0"/>
              </a:rPr>
              <a:t>She married and got pregnant.</a:t>
            </a:r>
          </a:p>
          <a:p>
            <a:pPr marL="514350" indent="-514350" algn="ctr">
              <a:buAutoNum type="arabicParenR"/>
            </a:pPr>
            <a:r>
              <a:rPr lang="en-US" sz="2200" i="1" dirty="0" smtClean="0">
                <a:latin typeface="Times New Roman" panose="02020603050405020304" pitchFamily="18" charset="0"/>
                <a:cs typeface="Times New Roman" panose="02020603050405020304" pitchFamily="18" charset="0"/>
              </a:rPr>
              <a:t>She got pregnant and married.</a:t>
            </a:r>
          </a:p>
          <a:p>
            <a:pPr marL="0" indent="0">
              <a:buNone/>
            </a:pPr>
            <a:r>
              <a:rPr lang="en-US" sz="2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19291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Theme and Rheme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2160589"/>
            <a:ext cx="9175004" cy="3880773"/>
          </a:xfrm>
        </p:spPr>
        <p:txBody>
          <a:bodyPr>
            <a:normAutofit/>
          </a:bodyPr>
          <a:lstStyle/>
          <a:p>
            <a:pPr algn="just"/>
            <a:r>
              <a:rPr lang="en-US" sz="2200" dirty="0" smtClean="0">
                <a:latin typeface="Times New Roman" panose="02020603050405020304" pitchFamily="18" charset="0"/>
                <a:cs typeface="Times New Roman" panose="02020603050405020304" pitchFamily="18" charset="0"/>
              </a:rPr>
              <a:t>It deals with </a:t>
            </a:r>
            <a:r>
              <a:rPr lang="en-US" sz="2200" i="1" dirty="0" smtClean="0">
                <a:latin typeface="Times New Roman" panose="02020603050405020304" pitchFamily="18" charset="0"/>
                <a:cs typeface="Times New Roman" panose="02020603050405020304" pitchFamily="18" charset="0"/>
              </a:rPr>
              <a:t>thematic organization </a:t>
            </a:r>
            <a:r>
              <a:rPr lang="en-US" sz="2200" dirty="0" smtClean="0">
                <a:latin typeface="Times New Roman" panose="02020603050405020304" pitchFamily="18" charset="0"/>
                <a:cs typeface="Times New Roman" panose="02020603050405020304" pitchFamily="18" charset="0"/>
              </a:rPr>
              <a:t>in a clause or sentence. </a:t>
            </a:r>
            <a:r>
              <a:rPr lang="en-US" sz="2200" b="1" dirty="0" smtClean="0">
                <a:latin typeface="Times New Roman" panose="02020603050405020304" pitchFamily="18" charset="0"/>
                <a:cs typeface="Times New Roman" panose="02020603050405020304" pitchFamily="18" charset="0"/>
              </a:rPr>
              <a:t>Theme</a:t>
            </a:r>
            <a:r>
              <a:rPr lang="en-US" sz="2200" dirty="0" smtClean="0">
                <a:latin typeface="Times New Roman" panose="02020603050405020304" pitchFamily="18" charset="0"/>
                <a:cs typeface="Times New Roman" panose="02020603050405020304" pitchFamily="18" charset="0"/>
              </a:rPr>
              <a:t>, refers to a formal category, the left most constituent of the sentence. Each simple sentence has a theme “ the starting point of the utterance” and a “</a:t>
            </a:r>
            <a:r>
              <a:rPr lang="en-US" sz="2200" b="1" dirty="0" smtClean="0">
                <a:latin typeface="Times New Roman" panose="02020603050405020304" pitchFamily="18" charset="0"/>
                <a:cs typeface="Times New Roman" panose="02020603050405020304" pitchFamily="18" charset="0"/>
              </a:rPr>
              <a:t>rheme</a:t>
            </a:r>
            <a:r>
              <a:rPr lang="en-US" sz="2200" dirty="0" smtClean="0">
                <a:latin typeface="Times New Roman" panose="02020603050405020304" pitchFamily="18" charset="0"/>
                <a:cs typeface="Times New Roman" panose="02020603050405020304" pitchFamily="18" charset="0"/>
              </a:rPr>
              <a:t>”, “ everything else that follows in the sentence which consists of “ what the speaker states about, or in regard to, the starting point of the utterance”.</a:t>
            </a:r>
          </a:p>
          <a:p>
            <a:pPr algn="just"/>
            <a:r>
              <a:rPr lang="en-US" sz="2200" dirty="0" smtClean="0">
                <a:latin typeface="Times New Roman" panose="02020603050405020304" pitchFamily="18" charset="0"/>
                <a:cs typeface="Times New Roman" panose="02020603050405020304" pitchFamily="18" charset="0"/>
              </a:rPr>
              <a:t>The </a:t>
            </a:r>
            <a:r>
              <a:rPr lang="en-US" sz="2200" i="1" dirty="0" smtClean="0">
                <a:latin typeface="Times New Roman" panose="02020603050405020304" pitchFamily="18" charset="0"/>
                <a:cs typeface="Times New Roman" panose="02020603050405020304" pitchFamily="18" charset="0"/>
              </a:rPr>
              <a:t>theme</a:t>
            </a:r>
            <a:r>
              <a:rPr lang="en-US" sz="2200" dirty="0" smtClean="0">
                <a:latin typeface="Times New Roman" panose="02020603050405020304" pitchFamily="18" charset="0"/>
                <a:cs typeface="Times New Roman" panose="02020603050405020304" pitchFamily="18" charset="0"/>
              </a:rPr>
              <a:t>, then, is what speakers/ writers use as a “point of departure”. In many cases (often considered to be the unmarked or neutral cases). </a:t>
            </a:r>
            <a:endParaRPr lang="en-US" sz="2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84098" y="25400"/>
            <a:ext cx="3657600" cy="1244600"/>
          </a:xfrm>
          <a:prstGeom prst="rect">
            <a:avLst/>
          </a:prstGeom>
        </p:spPr>
      </p:pic>
    </p:spTree>
    <p:extLst>
      <p:ext uri="{BB962C8B-B14F-4D97-AF65-F5344CB8AC3E}">
        <p14:creationId xmlns:p14="http://schemas.microsoft.com/office/powerpoint/2010/main" val="2244786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Theme and Rheme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Th</a:t>
            </a:r>
            <a:r>
              <a:rPr lang="en-US" sz="2200" dirty="0" smtClean="0">
                <a:latin typeface="Times New Roman" panose="02020603050405020304" pitchFamily="18" charset="0"/>
                <a:cs typeface="Times New Roman" panose="02020603050405020304" pitchFamily="18" charset="0"/>
              </a:rPr>
              <a:t>e theme of declarative sentences will be a noun phrase </a:t>
            </a:r>
            <a:r>
              <a:rPr lang="en-US" sz="2200" dirty="0" smtClean="0">
                <a:latin typeface="Times New Roman" panose="02020603050405020304" pitchFamily="18" charset="0"/>
                <a:cs typeface="Times New Roman" panose="02020603050405020304" pitchFamily="18" charset="0"/>
              </a:rPr>
              <a:t>(the </a:t>
            </a:r>
            <a:r>
              <a:rPr lang="en-US" sz="2200" dirty="0" smtClean="0">
                <a:latin typeface="Times New Roman" panose="02020603050405020304" pitchFamily="18" charset="0"/>
                <a:cs typeface="Times New Roman" panose="02020603050405020304" pitchFamily="18" charset="0"/>
              </a:rPr>
              <a:t>grammatical subject), that of interrogatives the interrogative word, and that of imperatives the imperative form of the verb.</a:t>
            </a:r>
          </a:p>
          <a:p>
            <a:pPr algn="ctr"/>
            <a:r>
              <a:rPr lang="en-US" sz="2200" dirty="0" smtClean="0">
                <a:latin typeface="Times New Roman" panose="02020603050405020304" pitchFamily="18" charset="0"/>
                <a:cs typeface="Times New Roman" panose="02020603050405020304" pitchFamily="18" charset="0"/>
              </a:rPr>
              <a:t>Example: </a:t>
            </a:r>
            <a:r>
              <a:rPr lang="en-GB" altLang="en-US" sz="2200" dirty="0">
                <a:solidFill>
                  <a:schemeClr val="tx1">
                    <a:lumMod val="85000"/>
                    <a:lumOff val="15000"/>
                  </a:schemeClr>
                </a:solidFill>
                <a:latin typeface="Times New Roman" panose="02020603050405020304" pitchFamily="18" charset="0"/>
                <a:cs typeface="Times New Roman" panose="02020603050405020304" pitchFamily="18" charset="0"/>
              </a:rPr>
              <a:t>John saw the play </a:t>
            </a:r>
            <a:r>
              <a:rPr lang="en-GB" altLang="en-US" sz="2200" dirty="0" smtClean="0">
                <a:solidFill>
                  <a:schemeClr val="tx1">
                    <a:lumMod val="85000"/>
                    <a:lumOff val="15000"/>
                  </a:schemeClr>
                </a:solidFill>
                <a:latin typeface="Times New Roman" panose="02020603050405020304" pitchFamily="18" charset="0"/>
                <a:cs typeface="Times New Roman" panose="02020603050405020304" pitchFamily="18" charset="0"/>
              </a:rPr>
              <a:t>yesterday.</a:t>
            </a:r>
          </a:p>
          <a:p>
            <a:endParaRPr lang="en-US" dirty="0" smtClean="0"/>
          </a:p>
          <a:p>
            <a:endParaRPr lang="en-US" dirty="0"/>
          </a:p>
        </p:txBody>
      </p:sp>
    </p:spTree>
    <p:extLst>
      <p:ext uri="{BB962C8B-B14F-4D97-AF65-F5344CB8AC3E}">
        <p14:creationId xmlns:p14="http://schemas.microsoft.com/office/powerpoint/2010/main" val="651566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Theme and Rheme</a:t>
            </a: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Different forms for the same propositional: It is the case in most languages.</a:t>
            </a:r>
          </a:p>
          <a:p>
            <a:pPr marL="0" indent="0">
              <a:buNone/>
            </a:pPr>
            <a:r>
              <a:rPr lang="en-US" sz="2200" dirty="0" smtClean="0">
                <a:latin typeface="Times New Roman" panose="02020603050405020304" pitchFamily="18" charset="0"/>
                <a:cs typeface="Times New Roman" panose="02020603050405020304" pitchFamily="18" charset="0"/>
              </a:rPr>
              <a:t>A) </a:t>
            </a:r>
            <a:r>
              <a:rPr lang="en-US" sz="2200" dirty="0" smtClean="0">
                <a:solidFill>
                  <a:srgbClr val="7030A0"/>
                </a:solidFill>
                <a:latin typeface="Times New Roman" panose="02020603050405020304" pitchFamily="18" charset="0"/>
                <a:cs typeface="Times New Roman" panose="02020603050405020304" pitchFamily="18" charset="0"/>
              </a:rPr>
              <a:t>John </a:t>
            </a:r>
            <a:r>
              <a:rPr lang="en-US" sz="2200" dirty="0" smtClean="0">
                <a:latin typeface="Times New Roman" panose="02020603050405020304" pitchFamily="18" charset="0"/>
                <a:cs typeface="Times New Roman" panose="02020603050405020304" pitchFamily="18" charset="0"/>
              </a:rPr>
              <a:t>loves Mary.                                  B) Mary was loved by </a:t>
            </a:r>
            <a:r>
              <a:rPr lang="en-US" sz="2200" dirty="0" smtClean="0">
                <a:solidFill>
                  <a:srgbClr val="7030A0"/>
                </a:solidFill>
                <a:latin typeface="Times New Roman" panose="02020603050405020304" pitchFamily="18" charset="0"/>
                <a:cs typeface="Times New Roman" panose="02020603050405020304" pitchFamily="18" charset="0"/>
              </a:rPr>
              <a:t>John</a:t>
            </a:r>
            <a:r>
              <a:rPr lang="en-US" sz="2200" dirty="0" smtClean="0">
                <a:latin typeface="Times New Roman" panose="02020603050405020304" pitchFamily="18" charset="0"/>
                <a:cs typeface="Times New Roman" panose="02020603050405020304" pitchFamily="18" charset="0"/>
              </a:rPr>
              <a:t>.</a:t>
            </a:r>
          </a:p>
          <a:p>
            <a:pPr marL="0" indent="0">
              <a:buNone/>
            </a:pPr>
            <a:r>
              <a:rPr lang="en-US" sz="2200" dirty="0" smtClean="0">
                <a:latin typeface="Times New Roman" panose="02020603050405020304" pitchFamily="18" charset="0"/>
                <a:cs typeface="Times New Roman" panose="02020603050405020304" pitchFamily="18" charset="0"/>
              </a:rPr>
              <a:t>C) It was </a:t>
            </a:r>
            <a:r>
              <a:rPr lang="en-US" sz="2200" dirty="0" smtClean="0">
                <a:solidFill>
                  <a:srgbClr val="7030A0"/>
                </a:solidFill>
                <a:latin typeface="Times New Roman" panose="02020603050405020304" pitchFamily="18" charset="0"/>
                <a:cs typeface="Times New Roman" panose="02020603050405020304" pitchFamily="18" charset="0"/>
              </a:rPr>
              <a:t>John</a:t>
            </a:r>
            <a:r>
              <a:rPr lang="en-US" sz="2200" dirty="0" smtClean="0">
                <a:latin typeface="Times New Roman" panose="02020603050405020304" pitchFamily="18" charset="0"/>
                <a:cs typeface="Times New Roman" panose="02020603050405020304" pitchFamily="18" charset="0"/>
              </a:rPr>
              <a:t> who loved Mary.                D)It was Mary who was loved by </a:t>
            </a:r>
            <a:r>
              <a:rPr lang="en-US" sz="2200" dirty="0" smtClean="0">
                <a:solidFill>
                  <a:srgbClr val="7030A0"/>
                </a:solidFill>
                <a:latin typeface="Times New Roman" panose="02020603050405020304" pitchFamily="18" charset="0"/>
                <a:cs typeface="Times New Roman" panose="02020603050405020304" pitchFamily="18" charset="0"/>
              </a:rPr>
              <a:t>John.</a:t>
            </a:r>
          </a:p>
          <a:p>
            <a:pPr marL="0" indent="0">
              <a:buNone/>
            </a:pPr>
            <a:r>
              <a:rPr lang="en-US" sz="2200" dirty="0" smtClean="0">
                <a:latin typeface="Times New Roman" panose="02020603050405020304" pitchFamily="18" charset="0"/>
                <a:cs typeface="Times New Roman" panose="02020603050405020304" pitchFamily="18" charset="0"/>
              </a:rPr>
              <a:t>E)What </a:t>
            </a:r>
            <a:r>
              <a:rPr lang="en-US" sz="2200" dirty="0" smtClean="0">
                <a:solidFill>
                  <a:srgbClr val="7030A0"/>
                </a:solidFill>
                <a:latin typeface="Times New Roman" panose="02020603050405020304" pitchFamily="18" charset="0"/>
                <a:cs typeface="Times New Roman" panose="02020603050405020304" pitchFamily="18" charset="0"/>
              </a:rPr>
              <a:t>John</a:t>
            </a:r>
            <a:r>
              <a:rPr lang="en-US" sz="2200" dirty="0" smtClean="0">
                <a:latin typeface="Times New Roman" panose="02020603050405020304" pitchFamily="18" charset="0"/>
                <a:cs typeface="Times New Roman" panose="02020603050405020304" pitchFamily="18" charset="0"/>
              </a:rPr>
              <a:t> did was to love Mary.           F) Who </a:t>
            </a:r>
            <a:r>
              <a:rPr lang="en-US" sz="2200" dirty="0" smtClean="0">
                <a:solidFill>
                  <a:srgbClr val="7030A0"/>
                </a:solidFill>
                <a:latin typeface="Times New Roman" panose="02020603050405020304" pitchFamily="18" charset="0"/>
                <a:cs typeface="Times New Roman" panose="02020603050405020304" pitchFamily="18" charset="0"/>
              </a:rPr>
              <a:t>John</a:t>
            </a:r>
            <a:r>
              <a:rPr lang="en-US" sz="2200" dirty="0" smtClean="0">
                <a:latin typeface="Times New Roman" panose="02020603050405020304" pitchFamily="18" charset="0"/>
                <a:cs typeface="Times New Roman" panose="02020603050405020304" pitchFamily="18" charset="0"/>
              </a:rPr>
              <a:t> loved was Mary.</a:t>
            </a:r>
          </a:p>
          <a:p>
            <a:pPr marL="0" indent="0">
              <a:buNone/>
            </a:pPr>
            <a:r>
              <a:rPr lang="en-US" sz="2200" dirty="0" smtClean="0">
                <a:latin typeface="Times New Roman" panose="02020603050405020304" pitchFamily="18" charset="0"/>
                <a:cs typeface="Times New Roman" panose="02020603050405020304" pitchFamily="18" charset="0"/>
              </a:rPr>
              <a:t>G) Mary, </a:t>
            </a:r>
            <a:r>
              <a:rPr lang="en-US" sz="2200" dirty="0" smtClean="0">
                <a:solidFill>
                  <a:srgbClr val="7030A0"/>
                </a:solidFill>
                <a:latin typeface="Times New Roman" panose="02020603050405020304" pitchFamily="18" charset="0"/>
                <a:cs typeface="Times New Roman" panose="02020603050405020304" pitchFamily="18" charset="0"/>
              </a:rPr>
              <a:t>John</a:t>
            </a:r>
            <a:r>
              <a:rPr lang="en-US" sz="2200" dirty="0" smtClean="0">
                <a:latin typeface="Times New Roman" panose="02020603050405020304" pitchFamily="18" charset="0"/>
                <a:cs typeface="Times New Roman" panose="02020603050405020304" pitchFamily="18" charset="0"/>
              </a:rPr>
              <a:t> loved her.</a:t>
            </a:r>
          </a:p>
          <a:p>
            <a:r>
              <a:rPr lang="en-US" sz="2200" dirty="0" smtClean="0">
                <a:latin typeface="Times New Roman" panose="02020603050405020304" pitchFamily="18" charset="0"/>
                <a:cs typeface="Times New Roman" panose="02020603050405020304" pitchFamily="18" charset="0"/>
              </a:rPr>
              <a:t>The reason for this variety of forms maybe that the more marked a sentence, the more it is intended to convey an implicated meaning.</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9494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Theme and Rheme</a:t>
            </a: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From the discourse analyst’s point of view, the most wide ranging and interesting approach must be that which considers the effect of using one sentential </a:t>
            </a:r>
            <a:r>
              <a:rPr lang="en-US" sz="2200" dirty="0" smtClean="0">
                <a:latin typeface="Times New Roman" panose="02020603050405020304" pitchFamily="18" charset="0"/>
                <a:cs typeface="Times New Roman" panose="02020603050405020304" pitchFamily="18" charset="0"/>
              </a:rPr>
              <a:t>form </a:t>
            </a:r>
            <a:r>
              <a:rPr lang="en-US" sz="2200" dirty="0" smtClean="0">
                <a:latin typeface="Times New Roman" panose="02020603050405020304" pitchFamily="18" charset="0"/>
                <a:cs typeface="Times New Roman" panose="02020603050405020304" pitchFamily="18" charset="0"/>
              </a:rPr>
              <a:t>rather than another in the context of discourse.</a:t>
            </a:r>
          </a:p>
          <a:p>
            <a:pPr algn="just"/>
            <a:r>
              <a:rPr lang="en-US" sz="2200" dirty="0" smtClean="0">
                <a:latin typeface="Times New Roman" panose="02020603050405020304" pitchFamily="18" charset="0"/>
                <a:cs typeface="Times New Roman" panose="02020603050405020304" pitchFamily="18" charset="0"/>
              </a:rPr>
              <a:t>It is clearly the case that pervious </a:t>
            </a:r>
            <a:r>
              <a:rPr lang="en-US" sz="2200" dirty="0" smtClean="0">
                <a:latin typeface="Times New Roman" panose="02020603050405020304" pitchFamily="18" charset="0"/>
                <a:cs typeface="Times New Roman" panose="02020603050405020304" pitchFamily="18" charset="0"/>
              </a:rPr>
              <a:t>examples </a:t>
            </a:r>
            <a:r>
              <a:rPr lang="en-US" sz="2200" dirty="0" smtClean="0">
                <a:latin typeface="Times New Roman" panose="02020603050405020304" pitchFamily="18" charset="0"/>
                <a:cs typeface="Times New Roman" panose="02020603050405020304" pitchFamily="18" charset="0"/>
              </a:rPr>
              <a:t>could not all function satisfactorily as answers to the same question. A speaker producing these utterances would have different assumptions about the state of knowledge of his hearer, that is about his hearer’s presuppositions.</a:t>
            </a:r>
          </a:p>
        </p:txBody>
      </p:sp>
    </p:spTree>
    <p:extLst>
      <p:ext uri="{BB962C8B-B14F-4D97-AF65-F5344CB8AC3E}">
        <p14:creationId xmlns:p14="http://schemas.microsoft.com/office/powerpoint/2010/main" val="3053564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Theme and Rheme</a:t>
            </a:r>
          </a:p>
        </p:txBody>
      </p:sp>
      <p:sp>
        <p:nvSpPr>
          <p:cNvPr id="3" name="Content Placeholder 2"/>
          <p:cNvSpPr>
            <a:spLocks noGrp="1"/>
          </p:cNvSpPr>
          <p:nvPr>
            <p:ph idx="1"/>
          </p:nvPr>
        </p:nvSpPr>
        <p:spPr/>
        <p:txBody>
          <a:bodyPr>
            <a:normAutofit fontScale="92500" lnSpcReduction="20000"/>
          </a:bodyPr>
          <a:lstStyle/>
          <a:p>
            <a:r>
              <a:rPr lang="en-US" sz="2400" dirty="0">
                <a:latin typeface="Times New Roman" panose="02020603050405020304" pitchFamily="18" charset="0"/>
                <a:cs typeface="Times New Roman" panose="02020603050405020304" pitchFamily="18" charset="0"/>
              </a:rPr>
              <a:t>With simple examples like these, it seems reasonable to suggest that what is primarily at </a:t>
            </a:r>
            <a:r>
              <a:rPr lang="en-US" sz="2400" dirty="0" smtClean="0">
                <a:latin typeface="Times New Roman" panose="02020603050405020304" pitchFamily="18" charset="0"/>
                <a:cs typeface="Times New Roman" panose="02020603050405020304" pitchFamily="18" charset="0"/>
              </a:rPr>
              <a:t>issue is </a:t>
            </a:r>
            <a:r>
              <a:rPr lang="en-US" sz="2400" dirty="0">
                <a:latin typeface="Times New Roman" panose="02020603050405020304" pitchFamily="18" charset="0"/>
                <a:cs typeface="Times New Roman" panose="02020603050405020304" pitchFamily="18" charset="0"/>
              </a:rPr>
              <a:t>the judgment that the speaker makes about what the hearer believes to be the case with respect to what he </a:t>
            </a:r>
            <a:r>
              <a:rPr lang="en-US" sz="2400" dirty="0" smtClean="0">
                <a:latin typeface="Times New Roman" panose="02020603050405020304" pitchFamily="18" charset="0"/>
                <a:cs typeface="Times New Roman" panose="02020603050405020304" pitchFamily="18" charset="0"/>
              </a:rPr>
              <a:t>wants </a:t>
            </a:r>
            <a:r>
              <a:rPr lang="en-US" sz="2400" dirty="0">
                <a:latin typeface="Times New Roman" panose="02020603050405020304" pitchFamily="18" charset="0"/>
                <a:cs typeface="Times New Roman" panose="02020603050405020304" pitchFamily="18" charset="0"/>
              </a:rPr>
              <a:t>to talk about</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Example:</a:t>
            </a:r>
          </a:p>
          <a:p>
            <a:pPr marL="0" indent="0">
              <a:buNone/>
            </a:pPr>
            <a:r>
              <a:rPr lang="en-US" sz="2400" dirty="0" smtClean="0">
                <a:latin typeface="Times New Roman" panose="02020603050405020304" pitchFamily="18" charset="0"/>
                <a:cs typeface="Times New Roman" panose="02020603050405020304" pitchFamily="18" charset="0"/>
              </a:rPr>
              <a:t>A) The Prime Minister stepped off the plane.</a:t>
            </a:r>
          </a:p>
          <a:p>
            <a:pPr marL="0" indent="0">
              <a:buNone/>
            </a:pPr>
            <a:r>
              <a:rPr lang="en-US" sz="2400" dirty="0" smtClean="0">
                <a:latin typeface="Times New Roman" panose="02020603050405020304" pitchFamily="18" charset="0"/>
                <a:cs typeface="Times New Roman" panose="02020603050405020304" pitchFamily="18" charset="0"/>
              </a:rPr>
              <a:t>B) Journalists surrounded her.</a:t>
            </a:r>
          </a:p>
          <a:p>
            <a:pPr marL="0" indent="0">
              <a:buNone/>
            </a:pPr>
            <a:r>
              <a:rPr lang="en-US" sz="2400" dirty="0" smtClean="0">
                <a:latin typeface="Times New Roman" panose="02020603050405020304" pitchFamily="18" charset="0"/>
                <a:cs typeface="Times New Roman" panose="02020603050405020304" pitchFamily="18" charset="0"/>
              </a:rPr>
              <a:t>C) She was Surrounded by journalists.</a:t>
            </a:r>
          </a:p>
          <a:p>
            <a:pPr marL="0" indent="0">
              <a:buNone/>
            </a:pPr>
            <a:r>
              <a:rPr lang="en-US" sz="2400" dirty="0">
                <a:latin typeface="Times New Roman" panose="02020603050405020304" pitchFamily="18" charset="0"/>
                <a:cs typeface="Times New Roman" panose="02020603050405020304" pitchFamily="18" charset="0"/>
              </a:rPr>
              <a:t>There is a preference for </a:t>
            </a:r>
            <a:r>
              <a:rPr lang="en-US" sz="2400" u="sng" dirty="0">
                <a:latin typeface="Times New Roman" panose="02020603050405020304" pitchFamily="18" charset="0"/>
                <a:cs typeface="Times New Roman" panose="02020603050405020304" pitchFamily="18" charset="0"/>
              </a:rPr>
              <a:t>C</a:t>
            </a:r>
            <a:r>
              <a:rPr lang="en-US" sz="2400" dirty="0">
                <a:latin typeface="Times New Roman" panose="02020603050405020304" pitchFamily="18" charset="0"/>
                <a:cs typeface="Times New Roman" panose="02020603050405020304" pitchFamily="18" charset="0"/>
              </a:rPr>
              <a:t> as the continuation sentence, rather than </a:t>
            </a:r>
            <a:r>
              <a:rPr lang="en-US" sz="2400" u="sng" dirty="0">
                <a:latin typeface="Times New Roman" panose="02020603050405020304" pitchFamily="18" charset="0"/>
                <a:cs typeface="Times New Roman" panose="02020603050405020304" pitchFamily="18" charset="0"/>
              </a:rPr>
              <a:t>B</a:t>
            </a:r>
            <a:r>
              <a:rPr lang="en-US" sz="2400" dirty="0">
                <a:latin typeface="Times New Roman" panose="02020603050405020304" pitchFamily="18" charset="0"/>
                <a:cs typeface="Times New Roman" panose="02020603050405020304" pitchFamily="18" charset="0"/>
              </a:rPr>
              <a:t> . This is because readers prefer to maintain the same subject (or discourse topic entity)</a:t>
            </a:r>
          </a:p>
          <a:p>
            <a:pPr marL="0" indent="0">
              <a:buNone/>
            </a:pPr>
            <a:endParaRPr lang="en-US" dirty="0" smtClean="0"/>
          </a:p>
          <a:p>
            <a:pPr marL="0" indent="0">
              <a:buNone/>
            </a:pPr>
            <a:endParaRPr lang="en-US" dirty="0"/>
          </a:p>
          <a:p>
            <a:endParaRPr lang="en-US" dirty="0"/>
          </a:p>
        </p:txBody>
      </p:sp>
      <p:cxnSp>
        <p:nvCxnSpPr>
          <p:cNvPr id="5" name="Straight Arrow Connector 4"/>
          <p:cNvCxnSpPr/>
          <p:nvPr/>
        </p:nvCxnSpPr>
        <p:spPr>
          <a:xfrm>
            <a:off x="7701566" y="3093505"/>
            <a:ext cx="0" cy="1645920"/>
          </a:xfrm>
          <a:prstGeom prst="straightConnector1">
            <a:avLst/>
          </a:prstGeom>
          <a:ln cmpd="sng">
            <a:solidFill>
              <a:schemeClr val="tx1"/>
            </a:solidFill>
            <a:headEnd w="lg" len="lg"/>
            <a:tailEnd type="stealth" w="lg" len="lg"/>
          </a:ln>
          <a:effectLst>
            <a:innerShdw blurRad="1181100" dist="2540000" dir="18900000">
              <a:prstClr val="black">
                <a:alpha val="0"/>
              </a:prstClr>
            </a:innerShdw>
            <a:softEdge rad="12700"/>
          </a:effectLst>
        </p:spPr>
        <p:style>
          <a:lnRef idx="3">
            <a:schemeClr val="dk1"/>
          </a:lnRef>
          <a:fillRef idx="0">
            <a:schemeClr val="dk1"/>
          </a:fillRef>
          <a:effectRef idx="2">
            <a:schemeClr val="dk1"/>
          </a:effectRef>
          <a:fontRef idx="minor">
            <a:schemeClr val="tx1"/>
          </a:fontRef>
        </p:style>
      </p:cxn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98546" y="2730321"/>
            <a:ext cx="2794715" cy="2099256"/>
          </a:xfrm>
          <a:prstGeom prst="rect">
            <a:avLst/>
          </a:prstGeom>
        </p:spPr>
      </p:pic>
    </p:spTree>
    <p:extLst>
      <p:ext uri="{BB962C8B-B14F-4D97-AF65-F5344CB8AC3E}">
        <p14:creationId xmlns:p14="http://schemas.microsoft.com/office/powerpoint/2010/main" val="13848682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330</TotalTime>
  <Words>2579</Words>
  <Application>Microsoft Office PowerPoint</Application>
  <PresentationFormat>Custom</PresentationFormat>
  <Paragraphs>177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Facet</vt:lpstr>
      <vt:lpstr>Information Structure</vt:lpstr>
      <vt:lpstr>Information Structure</vt:lpstr>
      <vt:lpstr>Linearization Problem</vt:lpstr>
      <vt:lpstr>Linearization Problem</vt:lpstr>
      <vt:lpstr>Theme and Rheme</vt:lpstr>
      <vt:lpstr>Theme and Rheme</vt:lpstr>
      <vt:lpstr>Theme and Rheme</vt:lpstr>
      <vt:lpstr>Theme and Rheme</vt:lpstr>
      <vt:lpstr>Theme and Rheme</vt:lpstr>
      <vt:lpstr>Non-Subject Themes</vt:lpstr>
      <vt:lpstr>Thematization </vt:lpstr>
      <vt:lpstr>Thematization </vt:lpstr>
      <vt:lpstr>Given and New</vt:lpstr>
      <vt:lpstr>Given and New</vt:lpstr>
      <vt:lpstr>Given and New</vt:lpstr>
      <vt:lpstr>Given and New</vt:lpstr>
      <vt:lpstr>Psychology Of Given and New Information</vt:lpstr>
      <vt:lpstr>Textual Analysis: Thematic Organization</vt:lpstr>
      <vt:lpstr>Unmarked vs. Marked Theme</vt:lpstr>
      <vt:lpstr>Unmarked vs. Marked Theme</vt:lpstr>
      <vt:lpstr>What is Thematic progression (TP)?</vt:lpstr>
      <vt:lpstr>What do linguists say?</vt:lpstr>
      <vt:lpstr>Thematic Progression</vt:lpstr>
      <vt:lpstr>(A) Theme Reiteration/ Constant Theme Pattern</vt:lpstr>
      <vt:lpstr>(A) Theme Reiteration/ Constant Theme Pattern</vt:lpstr>
      <vt:lpstr>(B) A Zig-Zag / Linear Theme Pattern</vt:lpstr>
      <vt:lpstr>(B) A Zig-Zag / Linear Theme Pattern</vt:lpstr>
      <vt:lpstr>(C ) Multiple theme/ Split Rheme Pattern</vt:lpstr>
      <vt:lpstr>(C ) Multiple theme/ Split Rheme Pattern</vt:lpstr>
      <vt:lpstr>Thematic Progression</vt:lpstr>
      <vt:lpstr>Thematic Progression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Structure</dc:title>
  <dc:creator>Mojtaba Marashi</dc:creator>
  <cp:lastModifiedBy>Asus Pc</cp:lastModifiedBy>
  <cp:revision>45</cp:revision>
  <dcterms:created xsi:type="dcterms:W3CDTF">2015-02-15T16:27:28Z</dcterms:created>
  <dcterms:modified xsi:type="dcterms:W3CDTF">2015-04-14T18:13:06Z</dcterms:modified>
</cp:coreProperties>
</file>