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6"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A945E5-DFD3-437B-840F-019067B6470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95562-DC9C-4CB3-B066-3DAA2CB2E9B1}"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38643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62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23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271393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09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0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958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43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76233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95562-DC9C-4CB3-B066-3DAA2CB2E9B1}"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945E5-DFD3-437B-840F-019067B6470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095562-DC9C-4CB3-B066-3DAA2CB2E9B1}"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234741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095562-DC9C-4CB3-B066-3DAA2CB2E9B1}"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945E5-DFD3-437B-840F-019067B6470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4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095562-DC9C-4CB3-B066-3DAA2CB2E9B1}"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945E5-DFD3-437B-840F-019067B647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01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95562-DC9C-4CB3-B066-3DAA2CB2E9B1}"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36100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95562-DC9C-4CB3-B066-3DAA2CB2E9B1}"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45E5-DFD3-437B-840F-019067B6470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14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95562-DC9C-4CB3-B066-3DAA2CB2E9B1}"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945E5-DFD3-437B-840F-019067B64701}" type="slidenum">
              <a:rPr lang="en-US" smtClean="0"/>
              <a:t>‹#›</a:t>
            </a:fld>
            <a:endParaRPr lang="en-US"/>
          </a:p>
        </p:txBody>
      </p:sp>
    </p:spTree>
    <p:extLst>
      <p:ext uri="{BB962C8B-B14F-4D97-AF65-F5344CB8AC3E}">
        <p14:creationId xmlns:p14="http://schemas.microsoft.com/office/powerpoint/2010/main" val="38477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095562-DC9C-4CB3-B066-3DAA2CB2E9B1}" type="datetimeFigureOut">
              <a:rPr lang="en-US" smtClean="0"/>
              <a:t>5/5/2015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A945E5-DFD3-437B-840F-019067B64701}" type="slidenum">
              <a:rPr lang="en-US" smtClean="0"/>
              <a:t>‹#›</a:t>
            </a:fld>
            <a:endParaRPr lang="en-US"/>
          </a:p>
        </p:txBody>
      </p:sp>
    </p:spTree>
    <p:extLst>
      <p:ext uri="{BB962C8B-B14F-4D97-AF65-F5344CB8AC3E}">
        <p14:creationId xmlns:p14="http://schemas.microsoft.com/office/powerpoint/2010/main" val="1293019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Times New Roman" panose="02020603050405020304" pitchFamily="18" charset="0"/>
                <a:cs typeface="Times New Roman" panose="02020603050405020304" pitchFamily="18" charset="0"/>
              </a:rPr>
              <a:t>Speech Act Theory</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68952" y="3915505"/>
            <a:ext cx="6815669" cy="1320802"/>
          </a:xfrm>
        </p:spPr>
        <p:txBody>
          <a:bodyPr>
            <a:normAutofit/>
          </a:bodyPr>
          <a:lstStyle/>
          <a:p>
            <a:pPr algn="l"/>
            <a:r>
              <a:rPr lang="en-GB" sz="1600" dirty="0">
                <a:latin typeface="Times New Roman" pitchFamily="18" charset="0"/>
                <a:cs typeface="Times New Roman" pitchFamily="18" charset="0"/>
              </a:rPr>
              <a:t>Mohammad </a:t>
            </a:r>
            <a:r>
              <a:rPr lang="en-GB" sz="1600" dirty="0" err="1">
                <a:latin typeface="Times New Roman" pitchFamily="18" charset="0"/>
                <a:cs typeface="Times New Roman" pitchFamily="18" charset="0"/>
              </a:rPr>
              <a:t>Alipour</a:t>
            </a:r>
            <a:endParaRPr lang="en-GB" sz="1600" dirty="0">
              <a:latin typeface="Times New Roman" pitchFamily="18" charset="0"/>
              <a:cs typeface="Times New Roman" pitchFamily="18" charset="0"/>
            </a:endParaRPr>
          </a:p>
          <a:p>
            <a:pPr algn="l"/>
            <a:r>
              <a:rPr lang="en-GB" sz="1600" dirty="0">
                <a:latin typeface="Times New Roman" pitchFamily="18" charset="0"/>
                <a:cs typeface="Times New Roman" pitchFamily="18" charset="0"/>
              </a:rPr>
              <a:t>Ahvaz Branch, Islamic Azad University, Ahvaz, Iran</a:t>
            </a:r>
          </a:p>
        </p:txBody>
      </p:sp>
    </p:spTree>
    <p:extLst>
      <p:ext uri="{BB962C8B-B14F-4D97-AF65-F5344CB8AC3E}">
        <p14:creationId xmlns:p14="http://schemas.microsoft.com/office/powerpoint/2010/main" val="30256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Felicity Conditions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latin typeface="Times New Roman" panose="02020603050405020304" pitchFamily="18" charset="0"/>
                <a:cs typeface="Times New Roman" panose="02020603050405020304" pitchFamily="18" charset="0"/>
              </a:rPr>
              <a:t>For speech acts or performatives to happen, there should be </a:t>
            </a:r>
            <a:r>
              <a:rPr lang="en-US" u="sng" dirty="0" smtClean="0">
                <a:latin typeface="Times New Roman" panose="02020603050405020304" pitchFamily="18" charset="0"/>
                <a:cs typeface="Times New Roman" panose="02020603050405020304" pitchFamily="18" charset="0"/>
              </a:rPr>
              <a:t>some conditions </a:t>
            </a:r>
            <a:r>
              <a:rPr lang="en-US" dirty="0" smtClean="0">
                <a:latin typeface="Times New Roman" panose="02020603050405020304" pitchFamily="18" charset="0"/>
                <a:cs typeface="Times New Roman" panose="02020603050405020304" pitchFamily="18" charset="0"/>
              </a:rPr>
              <a:t>and those conditions need to be met, otherwise the action does not happen in future. These conditions are referred to as “Felicity Conditions”. The conditions under which the speech acts are performed and they are required, otherwise the speech act does not happen.</a:t>
            </a:r>
          </a:p>
          <a:p>
            <a:pPr algn="just"/>
            <a:r>
              <a:rPr lang="en-US" dirty="0" smtClean="0">
                <a:latin typeface="Times New Roman" panose="02020603050405020304" pitchFamily="18" charset="0"/>
                <a:cs typeface="Times New Roman" panose="02020603050405020304" pitchFamily="18" charset="0"/>
              </a:rPr>
              <a:t>The sentence might be felicitous if the sentence is appropriate, if the speech act , the performative verb is appropriate we say that the sentence is felicitous, and if it is not, we can say it is infelicitous. Time, place and person , at least, should be appropriate.</a:t>
            </a:r>
          </a:p>
          <a:p>
            <a:pPr marL="0" indent="0" algn="ctr">
              <a:buNone/>
            </a:pPr>
            <a:r>
              <a:rPr lang="en-US" i="1" dirty="0" smtClean="0">
                <a:latin typeface="Times New Roman" panose="02020603050405020304" pitchFamily="18" charset="0"/>
                <a:cs typeface="Times New Roman" panose="02020603050405020304" pitchFamily="18" charset="0"/>
              </a:rPr>
              <a:t>I announce you husband and wife.</a:t>
            </a:r>
          </a:p>
          <a:p>
            <a:pPr marL="0" indent="0" algn="ctr">
              <a:buNone/>
            </a:pPr>
            <a:r>
              <a:rPr lang="en-US" i="1" dirty="0" smtClean="0">
                <a:latin typeface="Times New Roman" panose="02020603050405020304" pitchFamily="18" charset="0"/>
                <a:cs typeface="Times New Roman" panose="02020603050405020304" pitchFamily="18" charset="0"/>
              </a:rPr>
              <a:t> I sentence you to death.</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49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Felicity Conditions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latin typeface="Times New Roman" panose="02020603050405020304" pitchFamily="18" charset="0"/>
                <a:cs typeface="Times New Roman" panose="02020603050405020304" pitchFamily="18" charset="0"/>
              </a:rPr>
              <a:t>By felicity conditions we mean conditions that must be present for a speech act to be understood as sincere or valid. </a:t>
            </a:r>
          </a:p>
          <a:p>
            <a:r>
              <a:rPr lang="en-US" dirty="0" smtClean="0">
                <a:solidFill>
                  <a:schemeClr val="tx1"/>
                </a:solidFill>
                <a:latin typeface="Times New Roman" panose="02020603050405020304" pitchFamily="18" charset="0"/>
                <a:cs typeface="Times New Roman" panose="02020603050405020304" pitchFamily="18" charset="0"/>
              </a:rPr>
              <a:t>Five types of felicity conditions: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General conditions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Content conditions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Preparatory conditions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Sincerity conditions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Essential conditions</a:t>
            </a:r>
          </a:p>
          <a:p>
            <a:pPr marL="514350" indent="-514350">
              <a:buAutoNum type="arabicParenR"/>
            </a:pPr>
            <a:endParaRPr lang="en-US" dirty="0"/>
          </a:p>
        </p:txBody>
      </p:sp>
    </p:spTree>
    <p:extLst>
      <p:ext uri="{BB962C8B-B14F-4D97-AF65-F5344CB8AC3E}">
        <p14:creationId xmlns:p14="http://schemas.microsoft.com/office/powerpoint/2010/main" val="10754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Felicity Conditions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General conditions: The participants should understand the language and they should not play roles. </a:t>
            </a:r>
          </a:p>
          <a:p>
            <a:pPr marL="0" indent="0" algn="ctr">
              <a:buNone/>
            </a:pPr>
            <a:r>
              <a:rPr lang="en-US" i="1" dirty="0" smtClean="0">
                <a:solidFill>
                  <a:schemeClr val="tx1"/>
                </a:solidFill>
                <a:latin typeface="Times New Roman" panose="02020603050405020304" pitchFamily="18" charset="0"/>
                <a:cs typeface="Times New Roman" panose="02020603050405020304" pitchFamily="18" charset="0"/>
              </a:rPr>
              <a:t>E.g.: Someone in a movie promises to do something</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2) Content conditions: It should be about the future action. When you say something, in future something should happen (a future action should take place).</a:t>
            </a:r>
          </a:p>
          <a:p>
            <a:pPr marL="0" indent="0" algn="ctr">
              <a:buNone/>
            </a:pPr>
            <a:r>
              <a:rPr lang="en-US" i="1" dirty="0" smtClean="0">
                <a:solidFill>
                  <a:schemeClr val="tx1"/>
                </a:solidFill>
                <a:latin typeface="Times New Roman" panose="02020603050405020304" pitchFamily="18" charset="0"/>
                <a:cs typeface="Times New Roman" panose="02020603050405020304" pitchFamily="18" charset="0"/>
              </a:rPr>
              <a:t>E.g.: When I make a promise, I should do something in the future.</a:t>
            </a:r>
          </a:p>
        </p:txBody>
      </p:sp>
    </p:spTree>
    <p:extLst>
      <p:ext uri="{BB962C8B-B14F-4D97-AF65-F5344CB8AC3E}">
        <p14:creationId xmlns:p14="http://schemas.microsoft.com/office/powerpoint/2010/main" val="104330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Felicity Condition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3) Preparatory conditions: Some necessary conditions must be met, for a promise, for example, </a:t>
            </a:r>
            <a:r>
              <a:rPr lang="en-US" u="sng" dirty="0" smtClean="0">
                <a:solidFill>
                  <a:schemeClr val="tx1"/>
                </a:solidFill>
                <a:latin typeface="Times New Roman" panose="02020603050405020304" pitchFamily="18" charset="0"/>
                <a:cs typeface="Times New Roman" panose="02020603050405020304" pitchFamily="18" charset="0"/>
              </a:rPr>
              <a:t>there should be at least two people </a:t>
            </a:r>
            <a:r>
              <a:rPr lang="en-US" dirty="0" smtClean="0">
                <a:solidFill>
                  <a:schemeClr val="tx1"/>
                </a:solidFill>
                <a:latin typeface="Times New Roman" panose="02020603050405020304" pitchFamily="18" charset="0"/>
                <a:cs typeface="Times New Roman" panose="02020603050405020304" pitchFamily="18" charset="0"/>
              </a:rPr>
              <a:t>and </a:t>
            </a:r>
            <a:r>
              <a:rPr lang="en-US" u="sng" dirty="0" smtClean="0">
                <a:solidFill>
                  <a:schemeClr val="tx1"/>
                </a:solidFill>
                <a:latin typeface="Times New Roman" panose="02020603050405020304" pitchFamily="18" charset="0"/>
                <a:cs typeface="Times New Roman" panose="02020603050405020304" pitchFamily="18" charset="0"/>
              </a:rPr>
              <a:t>something should happen in the future</a:t>
            </a:r>
            <a:r>
              <a:rPr lang="en-US"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4) Sincerity conditions: Tell the truth; do not lie. When you are promising, you are supposed to be telling the truth. </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5) Essential conditions: There should be an obligation for the speaker. The obligation is put on the shoulder </a:t>
            </a:r>
            <a:r>
              <a:rPr lang="en-US" dirty="0">
                <a:solidFill>
                  <a:schemeClr val="tx1"/>
                </a:solidFill>
                <a:latin typeface="Times New Roman" panose="02020603050405020304" pitchFamily="18" charset="0"/>
                <a:cs typeface="Times New Roman" panose="02020603050405020304" pitchFamily="18" charset="0"/>
              </a:rPr>
              <a:t>of the </a:t>
            </a:r>
            <a:r>
              <a:rPr lang="en-US" dirty="0" smtClean="0">
                <a:solidFill>
                  <a:schemeClr val="tx1"/>
                </a:solidFill>
                <a:latin typeface="Times New Roman" panose="02020603050405020304" pitchFamily="18" charset="0"/>
                <a:cs typeface="Times New Roman" panose="02020603050405020304" pitchFamily="18" charset="0"/>
              </a:rPr>
              <a:t>speaker. Again when I promise, I should do something.</a:t>
            </a:r>
          </a:p>
          <a:p>
            <a:pPr marL="0" indent="0">
              <a:buNone/>
            </a:pPr>
            <a:endParaRPr lang="en-US" dirty="0"/>
          </a:p>
        </p:txBody>
      </p:sp>
    </p:spTree>
    <p:extLst>
      <p:ext uri="{BB962C8B-B14F-4D97-AF65-F5344CB8AC3E}">
        <p14:creationId xmlns:p14="http://schemas.microsoft.com/office/powerpoint/2010/main" val="409252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Felicity Conditions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latin typeface="Times New Roman" panose="02020603050405020304" pitchFamily="18" charset="0"/>
                <a:cs typeface="Times New Roman" panose="02020603050405020304" pitchFamily="18" charset="0"/>
              </a:rPr>
              <a:t>Some examples: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I bet you five dollars the Yankees win.</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I dare you to step over the line.</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I pronounce you husband and wife.</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I hereby promise to never again make loud noises.</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Sit down!</a:t>
            </a:r>
          </a:p>
          <a:p>
            <a:pPr marL="514350" indent="-514350">
              <a:buAutoNum type="arabicParenR"/>
            </a:pPr>
            <a:r>
              <a:rPr lang="en-US" dirty="0" smtClean="0">
                <a:solidFill>
                  <a:schemeClr val="tx1"/>
                </a:solidFill>
                <a:latin typeface="Times New Roman" panose="02020603050405020304" pitchFamily="18" charset="0"/>
                <a:cs typeface="Times New Roman" panose="02020603050405020304" pitchFamily="18" charset="0"/>
              </a:rPr>
              <a:t>I thank you for your attention.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277" y="2890644"/>
            <a:ext cx="2807674" cy="3256157"/>
          </a:xfrm>
          <a:prstGeom prst="rect">
            <a:avLst/>
          </a:prstGeom>
        </p:spPr>
      </p:pic>
    </p:spTree>
    <p:extLst>
      <p:ext uri="{BB962C8B-B14F-4D97-AF65-F5344CB8AC3E}">
        <p14:creationId xmlns:p14="http://schemas.microsoft.com/office/powerpoint/2010/main" val="3790744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Searle (1976) proposes that there are five basic kinds of action that one can perform in speaking:</a:t>
            </a:r>
          </a:p>
          <a:p>
            <a:pPr marL="514350" indent="-514350" algn="just">
              <a:buAutoNum type="arabicParenR"/>
            </a:pPr>
            <a:r>
              <a:rPr lang="en-US" dirty="0" err="1" smtClean="0">
                <a:solidFill>
                  <a:schemeClr val="tx1"/>
                </a:solidFill>
                <a:latin typeface="Times New Roman" panose="02020603050405020304" pitchFamily="18" charset="0"/>
                <a:cs typeface="Times New Roman" panose="02020603050405020304" pitchFamily="18" charset="0"/>
              </a:rPr>
              <a:t>Assertives</a:t>
            </a:r>
            <a:r>
              <a:rPr lang="en-US" dirty="0" smtClean="0">
                <a:solidFill>
                  <a:schemeClr val="tx1"/>
                </a:solidFill>
                <a:latin typeface="Times New Roman" panose="02020603050405020304" pitchFamily="18" charset="0"/>
                <a:cs typeface="Times New Roman" panose="02020603050405020304" pitchFamily="18" charset="0"/>
              </a:rPr>
              <a:t>/Representatives</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Directives</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Commissives</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Expressives</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Declaratives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13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dirty="0" err="1" smtClean="0">
                <a:solidFill>
                  <a:schemeClr val="tx1"/>
                </a:solidFill>
                <a:latin typeface="Times New Roman" panose="02020603050405020304" pitchFamily="18" charset="0"/>
                <a:cs typeface="Times New Roman" panose="02020603050405020304" pitchFamily="18" charset="0"/>
              </a:rPr>
              <a:t>Assertives</a:t>
            </a:r>
            <a:r>
              <a:rPr lang="en-US" dirty="0" smtClean="0">
                <a:solidFill>
                  <a:schemeClr val="tx1"/>
                </a:solidFill>
                <a:latin typeface="Times New Roman" panose="02020603050405020304" pitchFamily="18" charset="0"/>
                <a:cs typeface="Times New Roman" panose="02020603050405020304" pitchFamily="18" charset="0"/>
              </a:rPr>
              <a:t>/Representatives: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Which commit the speaker to the truth of </a:t>
            </a:r>
            <a:r>
              <a:rPr lang="en-US" dirty="0">
                <a:solidFill>
                  <a:schemeClr val="tx1"/>
                </a:solidFill>
                <a:latin typeface="Times New Roman" panose="02020603050405020304" pitchFamily="18" charset="0"/>
                <a:cs typeface="Times New Roman" panose="02020603050405020304" pitchFamily="18" charset="0"/>
              </a:rPr>
              <a:t>the expressed </a:t>
            </a:r>
            <a:r>
              <a:rPr lang="en-US" dirty="0" smtClean="0">
                <a:solidFill>
                  <a:schemeClr val="tx1"/>
                </a:solidFill>
                <a:latin typeface="Times New Roman" panose="02020603050405020304" pitchFamily="18" charset="0"/>
                <a:cs typeface="Times New Roman" panose="02020603050405020304" pitchFamily="18" charset="0"/>
              </a:rPr>
              <a:t>proposition; expressing a belief. They  include statements, descriptions, assertions, predictions.</a:t>
            </a:r>
            <a:endParaRPr lang="en-US" sz="2800" dirty="0" smtClean="0">
              <a:solidFill>
                <a:schemeClr val="tx1"/>
              </a:solidFill>
              <a:latin typeface="Times New Roman" panose="02020603050405020304" pitchFamily="18" charset="0"/>
              <a:cs typeface="Times New Roman" panose="02020603050405020304" pitchFamily="18" charset="0"/>
            </a:endParaRPr>
          </a:p>
          <a:p>
            <a:pPr>
              <a:buNone/>
            </a:pPr>
            <a:r>
              <a:rPr lang="en-US" dirty="0">
                <a:solidFill>
                  <a:schemeClr val="tx1"/>
                </a:solidFill>
                <a:latin typeface="Times New Roman" panose="02020603050405020304" pitchFamily="18" charset="0"/>
                <a:cs typeface="Times New Roman" panose="02020603050405020304" pitchFamily="18" charset="0"/>
              </a:rPr>
              <a:t>For example:</a:t>
            </a:r>
          </a:p>
          <a:p>
            <a:pPr>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statements of fact (</a:t>
            </a:r>
            <a:r>
              <a:rPr lang="en-US" i="1" dirty="0">
                <a:solidFill>
                  <a:schemeClr val="tx1"/>
                </a:solidFill>
                <a:latin typeface="Times New Roman" panose="02020603050405020304" pitchFamily="18" charset="0"/>
                <a:cs typeface="Times New Roman" panose="02020603050405020304" pitchFamily="18" charset="0"/>
              </a:rPr>
              <a:t>The earth is round</a:t>
            </a:r>
            <a:r>
              <a:rPr lang="en-US"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assertions (</a:t>
            </a:r>
            <a:r>
              <a:rPr lang="en-US" i="1" dirty="0">
                <a:solidFill>
                  <a:schemeClr val="tx1"/>
                </a:solidFill>
                <a:latin typeface="Times New Roman" panose="02020603050405020304" pitchFamily="18" charset="0"/>
                <a:cs typeface="Times New Roman" panose="02020603050405020304" pitchFamily="18" charset="0"/>
              </a:rPr>
              <a:t>Chomsky didn’t write about peanuts</a:t>
            </a:r>
            <a:r>
              <a:rPr lang="en-US"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descriptions (</a:t>
            </a:r>
            <a:r>
              <a:rPr lang="en-US" i="1" dirty="0">
                <a:solidFill>
                  <a:schemeClr val="tx1"/>
                </a:solidFill>
                <a:latin typeface="Times New Roman" panose="02020603050405020304" pitchFamily="18" charset="0"/>
                <a:cs typeface="Times New Roman" panose="02020603050405020304" pitchFamily="18" charset="0"/>
              </a:rPr>
              <a:t>It was a sunny day</a:t>
            </a:r>
            <a:r>
              <a:rPr lang="en-US" dirty="0">
                <a:solidFill>
                  <a:schemeClr val="tx1"/>
                </a:solidFill>
                <a:latin typeface="Times New Roman" panose="02020603050405020304" pitchFamily="18" charset="0"/>
                <a:cs typeface="Times New Roman" panose="02020603050405020304" pitchFamily="18" charset="0"/>
              </a:rPr>
              <a:t>)</a:t>
            </a:r>
          </a:p>
          <a:p>
            <a:pPr marL="0" indent="0">
              <a:buNone/>
            </a:pP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207" y="4185634"/>
            <a:ext cx="3188594" cy="1991329"/>
          </a:xfrm>
          <a:prstGeom prst="rect">
            <a:avLst/>
          </a:prstGeom>
        </p:spPr>
      </p:pic>
    </p:spTree>
    <p:extLst>
      <p:ext uri="{BB962C8B-B14F-4D97-AF65-F5344CB8AC3E}">
        <p14:creationId xmlns:p14="http://schemas.microsoft.com/office/powerpoint/2010/main" val="369790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2) </a:t>
            </a:r>
            <a:r>
              <a:rPr lang="en-US" dirty="0" smtClean="0">
                <a:solidFill>
                  <a:schemeClr val="accent4">
                    <a:lumMod val="75000"/>
                  </a:schemeClr>
                </a:solidFill>
                <a:latin typeface="Times New Roman" panose="02020603050405020304" pitchFamily="18" charset="0"/>
                <a:cs typeface="Times New Roman" panose="02020603050405020304" pitchFamily="18" charset="0"/>
              </a:rPr>
              <a:t>Directives: </a:t>
            </a:r>
          </a:p>
          <a:p>
            <a:pPr marL="0" indent="0" algn="just">
              <a:buNone/>
            </a:pPr>
            <a:r>
              <a:rPr lang="en-US" dirty="0" smtClean="0">
                <a:latin typeface="Times New Roman" panose="02020603050405020304" pitchFamily="18" charset="0"/>
                <a:cs typeface="Times New Roman" panose="02020603050405020304" pitchFamily="18" charset="0"/>
              </a:rPr>
              <a:t>Which are attempts by the speaker to get the addressee to do something. They are speech acts that speakers use to get someone else do something. They express what the speaker wants. Paradigm cases: requesting, questioning, ordering, expressing a wish, commands, suggestions, etc. They can be positive or negative).</a:t>
            </a:r>
          </a:p>
          <a:p>
            <a:pPr marL="0" indent="0" algn="just">
              <a:lnSpc>
                <a:spcPct val="80000"/>
              </a:lnSpc>
              <a:buNone/>
            </a:pPr>
            <a:r>
              <a:rPr lang="en-US" dirty="0" smtClean="0">
                <a:latin typeface="Times New Roman" panose="02020603050405020304" pitchFamily="18" charset="0"/>
                <a:cs typeface="Times New Roman" panose="02020603050405020304" pitchFamily="18" charset="0"/>
              </a:rPr>
              <a:t> Examples:</a:t>
            </a:r>
            <a:endParaRPr lang="en-US" i="1" dirty="0" smtClean="0">
              <a:latin typeface="Times New Roman" panose="02020603050405020304" pitchFamily="18" charset="0"/>
              <a:cs typeface="Times New Roman" panose="02020603050405020304" pitchFamily="18" charset="0"/>
            </a:endParaRPr>
          </a:p>
          <a:p>
            <a:pPr>
              <a:lnSpc>
                <a:spcPct val="80000"/>
              </a:lnSpc>
            </a:pPr>
            <a:r>
              <a:rPr lang="en-US" i="1" dirty="0" smtClean="0">
                <a:latin typeface="Times New Roman" panose="02020603050405020304" pitchFamily="18" charset="0"/>
                <a:cs typeface="Times New Roman" panose="02020603050405020304" pitchFamily="18" charset="0"/>
              </a:rPr>
              <a:t>Give me a cup of coffee. Make it black.</a:t>
            </a:r>
          </a:p>
          <a:p>
            <a:pPr>
              <a:lnSpc>
                <a:spcPct val="80000"/>
              </a:lnSpc>
              <a:buFont typeface="Arial" panose="020B0604020202020204" pitchFamily="34" charset="0"/>
              <a:buChar char="•"/>
            </a:pPr>
            <a:r>
              <a:rPr lang="en-US" i="1" dirty="0" smtClean="0">
                <a:latin typeface="Times New Roman" panose="02020603050405020304" pitchFamily="18" charset="0"/>
                <a:cs typeface="Times New Roman" panose="02020603050405020304" pitchFamily="18" charset="0"/>
              </a:rPr>
              <a:t>b. a.  Could you lend me a pen please.</a:t>
            </a:r>
          </a:p>
          <a:p>
            <a:pPr>
              <a:lnSpc>
                <a:spcPct val="80000"/>
              </a:lnSpc>
            </a:pPr>
            <a:r>
              <a:rPr lang="en-US" i="1" dirty="0" smtClean="0">
                <a:latin typeface="Times New Roman" panose="02020603050405020304" pitchFamily="18" charset="0"/>
                <a:cs typeface="Times New Roman" panose="02020603050405020304" pitchFamily="18" charset="0"/>
              </a:rPr>
              <a:t>c. Don’t touch that.</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55" y="4149970"/>
            <a:ext cx="3938954" cy="2180492"/>
          </a:xfrm>
          <a:prstGeom prst="rect">
            <a:avLst/>
          </a:prstGeom>
        </p:spPr>
      </p:pic>
    </p:spTree>
    <p:extLst>
      <p:ext uri="{BB962C8B-B14F-4D97-AF65-F5344CB8AC3E}">
        <p14:creationId xmlns:p14="http://schemas.microsoft.com/office/powerpoint/2010/main" val="3239572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3) Commissives: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Which commit the speaker to some future course of action. They are speech acts that the speakers use to commit themselves to some future </a:t>
            </a:r>
            <a:r>
              <a:rPr lang="en-US" dirty="0" err="1" smtClean="0">
                <a:solidFill>
                  <a:schemeClr val="tx1"/>
                </a:solidFill>
                <a:latin typeface="Times New Roman" panose="02020603050405020304" pitchFamily="18" charset="0"/>
                <a:cs typeface="Times New Roman" panose="02020603050405020304" pitchFamily="18" charset="0"/>
              </a:rPr>
              <a:t>action.They</a:t>
            </a:r>
            <a:r>
              <a:rPr lang="en-US" dirty="0" smtClean="0">
                <a:solidFill>
                  <a:schemeClr val="tx1"/>
                </a:solidFill>
                <a:latin typeface="Times New Roman" panose="02020603050405020304" pitchFamily="18" charset="0"/>
                <a:cs typeface="Times New Roman" panose="02020603050405020304" pitchFamily="18" charset="0"/>
              </a:rPr>
              <a:t> express what the speaker intends. Paradigm cases: promising, threatening, offering, expressing an intention, refusals, pledges. They can be performed by the speaker alone or as a member of a group.</a:t>
            </a:r>
          </a:p>
          <a:p>
            <a:pPr algn="just"/>
            <a:r>
              <a:rPr lang="en-US" dirty="0" smtClean="0">
                <a:solidFill>
                  <a:schemeClr val="tx1"/>
                </a:solidFill>
                <a:latin typeface="Times New Roman" panose="02020603050405020304" pitchFamily="18" charset="0"/>
                <a:cs typeface="Times New Roman" panose="02020603050405020304" pitchFamily="18" charset="0"/>
              </a:rPr>
              <a:t>Examples:</a:t>
            </a:r>
            <a:endParaRPr lang="en-US" i="1"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i="1" dirty="0" smtClean="0">
                <a:solidFill>
                  <a:schemeClr val="tx1"/>
                </a:solidFill>
                <a:latin typeface="Times New Roman" panose="02020603050405020304" pitchFamily="18" charset="0"/>
                <a:cs typeface="Times New Roman" panose="02020603050405020304" pitchFamily="18" charset="0"/>
              </a:rPr>
              <a:t>a. I’ll be back.</a:t>
            </a:r>
          </a:p>
          <a:p>
            <a:pPr algn="just">
              <a:buFont typeface="Wingdings" panose="05000000000000000000" pitchFamily="2" charset="2"/>
              <a:buChar char="Ø"/>
            </a:pPr>
            <a:r>
              <a:rPr lang="en-US" i="1" dirty="0" smtClean="0">
                <a:solidFill>
                  <a:schemeClr val="tx1"/>
                </a:solidFill>
                <a:latin typeface="Times New Roman" panose="02020603050405020304" pitchFamily="18" charset="0"/>
                <a:cs typeface="Times New Roman" panose="02020603050405020304" pitchFamily="18" charset="0"/>
              </a:rPr>
              <a:t>b. I’m going to get it right next time.</a:t>
            </a:r>
          </a:p>
          <a:p>
            <a:pPr algn="just">
              <a:buFont typeface="Wingdings" panose="05000000000000000000" pitchFamily="2" charset="2"/>
              <a:buChar char="Ø"/>
            </a:pPr>
            <a:r>
              <a:rPr lang="en-US" i="1" dirty="0" smtClean="0">
                <a:solidFill>
                  <a:schemeClr val="tx1"/>
                </a:solidFill>
                <a:latin typeface="Times New Roman" panose="02020603050405020304" pitchFamily="18" charset="0"/>
                <a:cs typeface="Times New Roman" panose="02020603050405020304" pitchFamily="18" charset="0"/>
              </a:rPr>
              <a:t>c. We will not do that.</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675" y="4033838"/>
            <a:ext cx="2143125" cy="2143125"/>
          </a:xfrm>
          <a:prstGeom prst="rect">
            <a:avLst/>
          </a:prstGeom>
        </p:spPr>
      </p:pic>
    </p:spTree>
    <p:extLst>
      <p:ext uri="{BB962C8B-B14F-4D97-AF65-F5344CB8AC3E}">
        <p14:creationId xmlns:p14="http://schemas.microsoft.com/office/powerpoint/2010/main" val="3393116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4) </a:t>
            </a:r>
            <a:r>
              <a:rPr lang="en-US" dirty="0" smtClean="0">
                <a:solidFill>
                  <a:schemeClr val="tx1"/>
                </a:solidFill>
                <a:latin typeface="Times New Roman" panose="02020603050405020304" pitchFamily="18" charset="0"/>
                <a:cs typeface="Times New Roman" panose="02020603050405020304" pitchFamily="18" charset="0"/>
              </a:rPr>
              <a:t>Expressives: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Which expresses a psychological state. They are speech acts that state what the speaker feels (psychological states). For example, expressing pleasure, pain, likes, dislikes, joy, sorrow, thanking, welcoming, apologizing, congratulating, etc. They can be caused by something the speaker does or the hearer does, but they are about the speaker’s experience.</a:t>
            </a:r>
          </a:p>
          <a:p>
            <a:pPr algn="just">
              <a:buFont typeface="Wingdings" panose="05000000000000000000" pitchFamily="2" charset="2"/>
              <a:buChar char="§"/>
            </a:pPr>
            <a:r>
              <a:rPr lang="en-US" i="1" dirty="0" smtClean="0">
                <a:solidFill>
                  <a:schemeClr val="tx1"/>
                </a:solidFill>
                <a:latin typeface="Times New Roman" panose="02020603050405020304" pitchFamily="18" charset="0"/>
                <a:cs typeface="Times New Roman" panose="02020603050405020304" pitchFamily="18" charset="0"/>
              </a:rPr>
              <a:t>a. I’m really sorry.</a:t>
            </a:r>
          </a:p>
          <a:p>
            <a:pPr algn="just">
              <a:buFont typeface="Wingdings" panose="05000000000000000000" pitchFamily="2" charset="2"/>
              <a:buChar char="§"/>
            </a:pPr>
            <a:r>
              <a:rPr lang="en-US" i="1" dirty="0" smtClean="0">
                <a:solidFill>
                  <a:schemeClr val="tx1"/>
                </a:solidFill>
                <a:latin typeface="Times New Roman" panose="02020603050405020304" pitchFamily="18" charset="0"/>
                <a:cs typeface="Times New Roman" panose="02020603050405020304" pitchFamily="18" charset="0"/>
              </a:rPr>
              <a:t>b. Congratulations!</a:t>
            </a:r>
          </a:p>
          <a:p>
            <a:pPr algn="just">
              <a:buFont typeface="Wingdings" panose="05000000000000000000" pitchFamily="2" charset="2"/>
              <a:buChar char="§"/>
            </a:pPr>
            <a:r>
              <a:rPr lang="en-US" i="1" dirty="0" smtClean="0">
                <a:solidFill>
                  <a:schemeClr val="tx1"/>
                </a:solidFill>
                <a:latin typeface="Times New Roman" panose="02020603050405020304" pitchFamily="18" charset="0"/>
                <a:cs typeface="Times New Roman" panose="02020603050405020304" pitchFamily="18" charset="0"/>
              </a:rPr>
              <a:t>c. Oh, yes, mummy, great, </a:t>
            </a:r>
            <a:r>
              <a:rPr lang="en-US" i="1" dirty="0" err="1" smtClean="0">
                <a:solidFill>
                  <a:schemeClr val="tx1"/>
                </a:solidFill>
                <a:latin typeface="Times New Roman" panose="02020603050405020304" pitchFamily="18" charset="0"/>
                <a:cs typeface="Times New Roman" panose="02020603050405020304" pitchFamily="18" charset="0"/>
              </a:rPr>
              <a:t>mmmm</a:t>
            </a:r>
            <a:endParaRPr lang="en-US" dirty="0" smtClean="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380" y="4016822"/>
            <a:ext cx="2506014" cy="2377885"/>
          </a:xfrm>
          <a:prstGeom prst="rect">
            <a:avLst/>
          </a:prstGeom>
        </p:spPr>
      </p:pic>
    </p:spTree>
    <p:extLst>
      <p:ext uri="{BB962C8B-B14F-4D97-AF65-F5344CB8AC3E}">
        <p14:creationId xmlns:p14="http://schemas.microsoft.com/office/powerpoint/2010/main" val="309211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Speech Act Theory History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Speech act theory originates in Austin's (1962) observation that language is a form of action. He was especially interested in certain utterances that do not seem to communicate much information, but instead, serve as an action. When we use phrases such as “ I promise…”, “ I congratulate…”, and “I apologize…”  the very act of uttering the sentence is a kind of action.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56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Five Categories of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5</a:t>
            </a:r>
            <a:r>
              <a:rPr lang="en-US" dirty="0" smtClean="0">
                <a:solidFill>
                  <a:schemeClr val="tx1"/>
                </a:solidFill>
                <a:latin typeface="Times New Roman" panose="02020603050405020304" pitchFamily="18" charset="0"/>
                <a:cs typeface="Times New Roman" panose="02020603050405020304" pitchFamily="18" charset="0"/>
              </a:rPr>
              <a:t>) Declaratives: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Which affect immediate changes in the institutional state of affairs and which tend to rely on elaborate extra-linguistic institutions. Paradigm cases: excommunicating, baptizing, declaring war, christening, firing from employment, abdicating.</a:t>
            </a:r>
          </a:p>
          <a:p>
            <a:pPr algn="just">
              <a:buNone/>
            </a:pPr>
            <a:r>
              <a:rPr lang="en-US" dirty="0" smtClean="0">
                <a:solidFill>
                  <a:schemeClr val="tx1"/>
                </a:solidFill>
                <a:latin typeface="Times New Roman" panose="02020603050405020304" pitchFamily="18" charset="0"/>
                <a:cs typeface="Times New Roman" panose="02020603050405020304" pitchFamily="18" charset="0"/>
              </a:rPr>
              <a:t>Example:</a:t>
            </a:r>
            <a:endParaRPr lang="en-US" dirty="0">
              <a:solidFill>
                <a:schemeClr val="tx1"/>
              </a:solidFill>
              <a:latin typeface="Times New Roman" panose="02020603050405020304" pitchFamily="18" charset="0"/>
              <a:cs typeface="Times New Roman" panose="02020603050405020304" pitchFamily="18" charset="0"/>
            </a:endParaRPr>
          </a:p>
          <a:p>
            <a:pPr marL="274320" lvl="1" indent="-274320" algn="just">
              <a:buClr>
                <a:schemeClr val="accent3"/>
              </a:buClr>
              <a:buSzPct val="95000"/>
              <a:buNone/>
            </a:pPr>
            <a:r>
              <a:rPr lang="en-US" dirty="0" smtClean="0">
                <a:solidFill>
                  <a:schemeClr val="tx1"/>
                </a:solidFill>
                <a:latin typeface="Times New Roman" panose="02020603050405020304" pitchFamily="18" charset="0"/>
                <a:cs typeface="Times New Roman" panose="02020603050405020304" pitchFamily="18" charset="0"/>
              </a:rPr>
              <a:t>“You’re fired” uttered by the boss to an employee</a:t>
            </a:r>
          </a:p>
          <a:p>
            <a:pPr marL="274320" lvl="1" indent="-274320" algn="just">
              <a:buClr>
                <a:schemeClr val="accent3"/>
              </a:buClr>
              <a:buSzPct val="9500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--the employee is thereby fired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65" y="4308989"/>
            <a:ext cx="2493135" cy="1743075"/>
          </a:xfrm>
          <a:prstGeom prst="rect">
            <a:avLst/>
          </a:prstGeom>
        </p:spPr>
      </p:pic>
    </p:spTree>
    <p:extLst>
      <p:ext uri="{BB962C8B-B14F-4D97-AF65-F5344CB8AC3E}">
        <p14:creationId xmlns:p14="http://schemas.microsoft.com/office/powerpoint/2010/main" val="3385999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Direct &amp; Indirect Speech Acts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Direct Speech Act: An action which is the form used (interrogative), directly matches the function (question) performed by a speaker with an utterance.</a:t>
            </a:r>
          </a:p>
          <a:p>
            <a:pPr marL="0" indent="0" algn="ctr">
              <a:buNone/>
            </a:pPr>
            <a:r>
              <a:rPr lang="en-US" dirty="0" smtClean="0">
                <a:solidFill>
                  <a:schemeClr val="tx1"/>
                </a:solidFill>
                <a:latin typeface="Times New Roman" panose="02020603050405020304" pitchFamily="18" charset="0"/>
                <a:cs typeface="Times New Roman" panose="02020603050405020304" pitchFamily="18" charset="0"/>
              </a:rPr>
              <a:t>Example: </a:t>
            </a:r>
            <a:r>
              <a:rPr lang="en-US" i="1" dirty="0" smtClean="0">
                <a:solidFill>
                  <a:schemeClr val="tx1"/>
                </a:solidFill>
                <a:latin typeface="Times New Roman" panose="02020603050405020304" pitchFamily="18" charset="0"/>
                <a:cs typeface="Times New Roman" panose="02020603050405020304" pitchFamily="18" charset="0"/>
              </a:rPr>
              <a:t>Can you ride a bicycle?     Yes.</a:t>
            </a:r>
          </a:p>
          <a:p>
            <a:pPr algn="just"/>
            <a:r>
              <a:rPr lang="en-US" dirty="0" smtClean="0">
                <a:solidFill>
                  <a:schemeClr val="tx1"/>
                </a:solidFill>
                <a:latin typeface="Times New Roman" panose="02020603050405020304" pitchFamily="18" charset="0"/>
                <a:cs typeface="Times New Roman" panose="02020603050405020304" pitchFamily="18" charset="0"/>
              </a:rPr>
              <a:t>Indirect Speech Act: An action in which the form used (interrogative) does not directly match the function (e.g. request) performed by a speaker with an utterance.</a:t>
            </a:r>
          </a:p>
          <a:p>
            <a:pPr marL="0" indent="0">
              <a:buNone/>
            </a:pPr>
            <a:r>
              <a:rPr lang="en-US" i="1" dirty="0" smtClean="0">
                <a:solidFill>
                  <a:schemeClr val="tx1"/>
                </a:solidFill>
                <a:latin typeface="Times New Roman" panose="02020603050405020304" pitchFamily="18" charset="0"/>
                <a:cs typeface="Times New Roman" panose="02020603050405020304" pitchFamily="18" charset="0"/>
              </a:rPr>
              <a:t>Example: Can you pass the salt?</a:t>
            </a:r>
            <a:endParaRPr lang="en-US" i="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242" y="4979963"/>
            <a:ext cx="5336558" cy="1294228"/>
          </a:xfrm>
          <a:prstGeom prst="rect">
            <a:avLst/>
          </a:prstGeom>
        </p:spPr>
      </p:pic>
    </p:spTree>
    <p:extLst>
      <p:ext uri="{BB962C8B-B14F-4D97-AF65-F5344CB8AC3E}">
        <p14:creationId xmlns:p14="http://schemas.microsoft.com/office/powerpoint/2010/main" val="1450277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Direct &amp; Indirect Speech </a:t>
            </a:r>
            <a:r>
              <a:rPr lang="en-US" dirty="0" smtClean="0">
                <a:latin typeface="Times New Roman" panose="02020603050405020304" pitchFamily="18" charset="0"/>
                <a:cs typeface="Times New Roman" panose="02020603050405020304" pitchFamily="18" charset="0"/>
              </a:rPr>
              <a:t>Acts</a:t>
            </a:r>
            <a:endParaRPr lang="en-US" dirty="0">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a:xfrm>
            <a:off x="1082899" y="2771335"/>
            <a:ext cx="10515600" cy="3173808"/>
          </a:xfrm>
        </p:spPr>
        <p:txBody>
          <a:bodyPr/>
          <a:lstStyle/>
          <a:p>
            <a:pPr>
              <a:lnSpc>
                <a:spcPct val="80000"/>
              </a:lnSpc>
              <a:buFontTx/>
              <a:buChar char="-"/>
            </a:pPr>
            <a:r>
              <a:rPr lang="en-US"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the basis of structure, provided by the three basic sentence types in English which relate to the three general communicative functions (Yule, 1996:54):</a:t>
            </a:r>
          </a:p>
          <a:p>
            <a:pPr>
              <a:lnSpc>
                <a:spcPct val="80000"/>
              </a:lnSpc>
              <a:buFontTx/>
              <a:buChar char="-"/>
            </a:pPr>
            <a:r>
              <a:rPr lang="en-US" sz="2400" dirty="0">
                <a:latin typeface="Times New Roman" panose="02020603050405020304" pitchFamily="18" charset="0"/>
                <a:cs typeface="Times New Roman" panose="02020603050405020304" pitchFamily="18" charset="0"/>
              </a:rPr>
              <a:t>Direct/indirect relationship between sentence type &amp; function</a:t>
            </a:r>
          </a:p>
          <a:p>
            <a:pPr>
              <a:lnSpc>
                <a:spcPct val="80000"/>
              </a:lnSpc>
              <a:buFontTx/>
              <a:buNone/>
            </a:pPr>
            <a:r>
              <a:rPr lang="en-US" sz="2400" dirty="0"/>
              <a:t>		</a:t>
            </a:r>
            <a:endParaRPr lang="ro-RO" sz="2400" dirty="0"/>
          </a:p>
        </p:txBody>
      </p:sp>
      <p:graphicFrame>
        <p:nvGraphicFramePr>
          <p:cNvPr id="5" name="Table 4"/>
          <p:cNvGraphicFramePr>
            <a:graphicFrameLocks noGrp="1"/>
          </p:cNvGraphicFramePr>
          <p:nvPr>
            <p:extLst>
              <p:ext uri="{D42A27DB-BD31-4B8C-83A1-F6EECF244321}">
                <p14:modId xmlns:p14="http://schemas.microsoft.com/office/powerpoint/2010/main" val="1046730740"/>
              </p:ext>
            </p:extLst>
          </p:nvPr>
        </p:nvGraphicFramePr>
        <p:xfrm>
          <a:off x="1625820" y="4192543"/>
          <a:ext cx="9074468" cy="1752600"/>
        </p:xfrm>
        <a:graphic>
          <a:graphicData uri="http://schemas.openxmlformats.org/drawingml/2006/table">
            <a:tbl>
              <a:tblPr firstRow="1" bandRow="1">
                <a:tableStyleId>{5C22544A-7EE6-4342-B048-85BDC9FD1C3A}</a:tableStyleId>
              </a:tblPr>
              <a:tblGrid>
                <a:gridCol w="2978468"/>
                <a:gridCol w="2678219"/>
                <a:gridCol w="3417781"/>
              </a:tblGrid>
              <a:tr h="370840">
                <a:tc>
                  <a:txBody>
                    <a:bodyPr/>
                    <a:lstStyle/>
                    <a:p>
                      <a:pPr algn="ctr"/>
                      <a:r>
                        <a:rPr lang="en-US" sz="1800" dirty="0" smtClean="0">
                          <a:solidFill>
                            <a:srgbClr val="FFFF00"/>
                          </a:solidFill>
                          <a:latin typeface="Times New Roman" panose="02020603050405020304" pitchFamily="18" charset="0"/>
                          <a:cs typeface="Times New Roman" panose="02020603050405020304" pitchFamily="18" charset="0"/>
                        </a:rPr>
                        <a:t>Utterance</a:t>
                      </a:r>
                      <a:endParaRPr lang="en-US" dirty="0">
                        <a:solidFill>
                          <a:srgbClr val="FFFF00"/>
                        </a:solidFill>
                        <a:latin typeface="Times New Roman" panose="02020603050405020304" pitchFamily="18" charset="0"/>
                        <a:cs typeface="Times New Roman" panose="02020603050405020304" pitchFamily="18" charset="0"/>
                      </a:endParaRPr>
                    </a:p>
                  </a:txBody>
                  <a:tcPr>
                    <a:solidFill>
                      <a:schemeClr val="accent4">
                        <a:lumMod val="75000"/>
                      </a:schemeClr>
                    </a:solidFill>
                  </a:tcPr>
                </a:tc>
                <a:tc>
                  <a:txBody>
                    <a:bodyPr/>
                    <a:lstStyle/>
                    <a:p>
                      <a:pPr algn="l"/>
                      <a:r>
                        <a:rPr lang="en-US" sz="1800" dirty="0" smtClean="0">
                          <a:solidFill>
                            <a:srgbClr val="FFFF00"/>
                          </a:solidFill>
                          <a:latin typeface="Times New Roman" panose="02020603050405020304" pitchFamily="18" charset="0"/>
                          <a:cs typeface="Times New Roman" panose="02020603050405020304" pitchFamily="18" charset="0"/>
                        </a:rPr>
                        <a:t>Sentence type Comm. </a:t>
                      </a:r>
                      <a:endParaRPr lang="en-US" dirty="0">
                        <a:solidFill>
                          <a:srgbClr val="FFFF00"/>
                        </a:solidFill>
                        <a:latin typeface="Times New Roman" panose="02020603050405020304" pitchFamily="18" charset="0"/>
                        <a:cs typeface="Times New Roman" panose="02020603050405020304" pitchFamily="18" charset="0"/>
                      </a:endParaRPr>
                    </a:p>
                  </a:txBody>
                  <a:tcPr>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imes New Roman" panose="02020603050405020304" pitchFamily="18" charset="0"/>
                          <a:cs typeface="Times New Roman" panose="02020603050405020304" pitchFamily="18" charset="0"/>
                        </a:rPr>
                        <a:t>Function</a:t>
                      </a:r>
                    </a:p>
                    <a:p>
                      <a:pPr algn="ctr"/>
                      <a:endParaRPr lang="en-US" dirty="0">
                        <a:latin typeface="Times New Roman" panose="02020603050405020304" pitchFamily="18" charset="0"/>
                        <a:cs typeface="Times New Roman" panose="02020603050405020304" pitchFamily="18" charset="0"/>
                      </a:endParaRPr>
                    </a:p>
                  </a:txBody>
                  <a:tcPr>
                    <a:solidFill>
                      <a:schemeClr val="accent4">
                        <a:lumMod val="75000"/>
                      </a:schemeClr>
                    </a:solidFill>
                  </a:tcPr>
                </a:tc>
              </a:tr>
              <a:tr h="370840">
                <a:tc>
                  <a:txBody>
                    <a:bodyPr/>
                    <a:lstStyle/>
                    <a:p>
                      <a:pPr algn="l"/>
                      <a:r>
                        <a:rPr lang="en-US" sz="1800" b="1" dirty="0" smtClean="0">
                          <a:latin typeface="Times New Roman" panose="02020603050405020304" pitchFamily="18" charset="0"/>
                          <a:cs typeface="Times New Roman" panose="02020603050405020304" pitchFamily="18" charset="0"/>
                        </a:rPr>
                        <a:t>You wear a seat belt.</a:t>
                      </a:r>
                      <a:r>
                        <a:rPr lang="en-US" sz="180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US" sz="1800" dirty="0" smtClean="0">
                          <a:latin typeface="Times New Roman" panose="02020603050405020304" pitchFamily="18" charset="0"/>
                          <a:cs typeface="Times New Roman" panose="02020603050405020304" pitchFamily="18" charset="0"/>
                        </a:rPr>
                        <a:t>Declarative</a:t>
                      </a:r>
                      <a:endParaRPr lang="en-US"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lnSpc>
                          <a:spcPct val="80000"/>
                        </a:lnSpc>
                        <a:buFontTx/>
                        <a:buNone/>
                      </a:pPr>
                      <a:r>
                        <a:rPr lang="en-US" sz="1800" dirty="0" smtClean="0">
                          <a:latin typeface="Times New Roman" panose="02020603050405020304" pitchFamily="18" charset="0"/>
                          <a:cs typeface="Times New Roman" panose="02020603050405020304" pitchFamily="18" charset="0"/>
                        </a:rPr>
                        <a:t>Statement</a:t>
                      </a:r>
                      <a:endParaRPr lang="en-US" sz="1800" dirty="0">
                        <a:latin typeface="Times New Roman" panose="02020603050405020304" pitchFamily="18" charset="0"/>
                        <a:cs typeface="Times New Roman" panose="02020603050405020304" pitchFamily="18" charset="0"/>
                      </a:endParaRPr>
                    </a:p>
                  </a:txBody>
                  <a:tcPr>
                    <a:solidFill>
                      <a:srgbClr val="00B050"/>
                    </a:solidFill>
                  </a:tcPr>
                </a:tc>
              </a:tr>
              <a:tr h="370840">
                <a:tc>
                  <a:txBody>
                    <a:bodyPr/>
                    <a:lstStyle/>
                    <a:p>
                      <a:pPr algn="l"/>
                      <a:r>
                        <a:rPr lang="en-US" sz="1800" b="1" dirty="0" smtClean="0">
                          <a:latin typeface="Times New Roman" panose="02020603050405020304" pitchFamily="18" charset="0"/>
                          <a:cs typeface="Times New Roman" panose="02020603050405020304" pitchFamily="18" charset="0"/>
                        </a:rPr>
                        <a:t>Do you wear a seat belt?</a:t>
                      </a:r>
                      <a:endParaRPr lang="en-US"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800" dirty="0" smtClean="0">
                          <a:latin typeface="Times New Roman" panose="02020603050405020304" pitchFamily="18" charset="0"/>
                          <a:cs typeface="Times New Roman" panose="02020603050405020304" pitchFamily="18" charset="0"/>
                        </a:rPr>
                        <a:t> Interrogative</a:t>
                      </a:r>
                      <a:endParaRPr lang="en-US"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800" dirty="0" smtClean="0">
                          <a:latin typeface="Times New Roman" panose="02020603050405020304" pitchFamily="18" charset="0"/>
                          <a:cs typeface="Times New Roman" panose="02020603050405020304" pitchFamily="18" charset="0"/>
                        </a:rPr>
                        <a:t> Question</a:t>
                      </a:r>
                      <a:endParaRPr lang="en-US" dirty="0">
                        <a:latin typeface="Times New Roman" panose="02020603050405020304" pitchFamily="18" charset="0"/>
                        <a:cs typeface="Times New Roman" panose="02020603050405020304" pitchFamily="18" charset="0"/>
                      </a:endParaRPr>
                    </a:p>
                  </a:txBody>
                  <a:tcPr>
                    <a:solidFill>
                      <a:schemeClr val="bg1"/>
                    </a:solidFill>
                  </a:tcPr>
                </a:tc>
              </a:tr>
              <a:tr h="370840">
                <a:tc>
                  <a:txBody>
                    <a:bodyPr/>
                    <a:lstStyle/>
                    <a:p>
                      <a:pPr algn="l"/>
                      <a:r>
                        <a:rPr lang="en-US" sz="1800" b="1" dirty="0" smtClean="0">
                          <a:latin typeface="Times New Roman" panose="02020603050405020304" pitchFamily="18" charset="0"/>
                          <a:cs typeface="Times New Roman" panose="02020603050405020304" pitchFamily="18" charset="0"/>
                        </a:rPr>
                        <a:t>Wear a seat belt!</a:t>
                      </a:r>
                      <a:endParaRPr lang="en-US" b="1"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pPr algn="ctr"/>
                      <a:r>
                        <a:rPr lang="en-US" sz="1800" dirty="0" smtClean="0">
                          <a:latin typeface="Times New Roman" panose="02020603050405020304" pitchFamily="18" charset="0"/>
                          <a:cs typeface="Times New Roman" panose="02020603050405020304" pitchFamily="18" charset="0"/>
                        </a:rPr>
                        <a:t> Imperative</a:t>
                      </a:r>
                      <a:endParaRPr lang="en-US"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pPr algn="ctr">
                        <a:lnSpc>
                          <a:spcPct val="80000"/>
                        </a:lnSpc>
                        <a:buFontTx/>
                        <a:buNone/>
                      </a:pPr>
                      <a:r>
                        <a:rPr lang="en-US" sz="1800" dirty="0" smtClean="0">
                          <a:latin typeface="Times New Roman" panose="02020603050405020304" pitchFamily="18" charset="0"/>
                          <a:cs typeface="Times New Roman" panose="02020603050405020304" pitchFamily="18" charset="0"/>
                        </a:rPr>
                        <a:t>Command/Request</a:t>
                      </a:r>
                      <a:endParaRPr lang="en-US" sz="1800" dirty="0">
                        <a:latin typeface="Times New Roman" panose="02020603050405020304" pitchFamily="18" charset="0"/>
                        <a:cs typeface="Times New Roman" panose="02020603050405020304" pitchFamily="18" charset="0"/>
                      </a:endParaRPr>
                    </a:p>
                  </a:txBody>
                  <a:tcPr>
                    <a:solidFill>
                      <a:srgbClr val="FF0000"/>
                    </a:solidFill>
                  </a:tcPr>
                </a:tc>
              </a:tr>
            </a:tbl>
          </a:graphicData>
        </a:graphic>
      </p:graphicFrame>
    </p:spTree>
    <p:extLst>
      <p:ext uri="{BB962C8B-B14F-4D97-AF65-F5344CB8AC3E}">
        <p14:creationId xmlns:p14="http://schemas.microsoft.com/office/powerpoint/2010/main" val="392003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Indirect Speech Act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dirty="0" smtClean="0">
                <a:latin typeface="Times New Roman" panose="02020603050405020304" pitchFamily="18" charset="0"/>
                <a:cs typeface="Times New Roman" panose="02020603050405020304" pitchFamily="18" charset="0"/>
              </a:rPr>
              <a:t>One type of speech act that has drawn considerable interest is the indirect speech act  which is a speech act in which the intended meaning (illocutionary act) does not correspond to the literal meaning of the sentence. </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 interesting fact about indirect speech act is that although no direct relationship exists between the form of the sentence and its intended meaning, listeners apparently have little trouble comprehending these speech acts.</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Example:</a:t>
            </a:r>
          </a:p>
          <a:p>
            <a:pPr marL="0" indent="0" algn="just">
              <a:buNone/>
            </a:pPr>
            <a:r>
              <a:rPr lang="en-US" dirty="0" smtClean="0">
                <a:latin typeface="Times New Roman" panose="02020603050405020304" pitchFamily="18" charset="0"/>
                <a:cs typeface="Times New Roman" panose="02020603050405020304" pitchFamily="18" charset="0"/>
              </a:rPr>
              <a:t>          Can you shut the door?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534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 Drawbacks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1) An important practical drawback is expressed by Levinson (1982): If one even looks cursorily at a transcribed record of a conversation, it becomes immediately clear that we do not know how to assign speech acts in a non-arbitrary way. The problem with identifying speech acts should not necessarily lead the analyst to abandon their investigation. Rather, it should lead the analyst to recognize that the way speech acts are conventionally classified into discrete types such as request, promise, warn, etc.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811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 Drawbacks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2)From the speakers’ point of view several sentences (or syntactic chunks) strung together may constitute a single act, on the other hand, the utterance may perform several simultaneous acts. Consider the following utterance of a husband to his wife:</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 Hey, Michael, you’ve passed the exam</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He may be doing several things at once. He may be simultaneously ‘asserting’, ‘congratulating’, ‘apologizing’, etc. As it presently formulated, speech act theory does not offer the discourse analyst a way of determining how a particular set of linguistic elements, uttered in particular conversational context, comes to receive a particular intended meaning.</a:t>
            </a:r>
          </a:p>
          <a:p>
            <a:pPr marL="0" indent="0">
              <a:buNone/>
            </a:pPr>
            <a:endParaRPr lang="en-US" dirty="0" smtClean="0"/>
          </a:p>
          <a:p>
            <a:endParaRPr lang="en-US" dirty="0"/>
          </a:p>
        </p:txBody>
      </p:sp>
    </p:spTree>
    <p:extLst>
      <p:ext uri="{BB962C8B-B14F-4D97-AF65-F5344CB8AC3E}">
        <p14:creationId xmlns:p14="http://schemas.microsoft.com/office/powerpoint/2010/main" val="29203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 History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80000"/>
              </a:lnSpc>
            </a:pPr>
            <a:r>
              <a:rPr lang="en-US" altLang="zh-CN" b="1" dirty="0">
                <a:latin typeface="Times New Roman" panose="02020603050405020304" pitchFamily="18" charset="0"/>
                <a:cs typeface="Times New Roman" panose="02020603050405020304" pitchFamily="18" charset="0"/>
              </a:rPr>
              <a:t>Speech act theory</a:t>
            </a:r>
            <a:r>
              <a:rPr lang="en-US" altLang="zh-CN" dirty="0">
                <a:latin typeface="Times New Roman" panose="02020603050405020304" pitchFamily="18" charset="0"/>
                <a:cs typeface="Times New Roman" panose="02020603050405020304" pitchFamily="18" charset="0"/>
              </a:rPr>
              <a:t> was proposed by </a:t>
            </a:r>
            <a:r>
              <a:rPr lang="en-US" altLang="zh-CN" b="1" i="1" dirty="0" smtClean="0">
                <a:latin typeface="Times New Roman" panose="02020603050405020304" pitchFamily="18" charset="0"/>
                <a:cs typeface="Times New Roman" panose="02020603050405020304" pitchFamily="18" charset="0"/>
              </a:rPr>
              <a:t>John . </a:t>
            </a:r>
            <a:r>
              <a:rPr lang="en-US" altLang="zh-CN" b="1" i="1" dirty="0">
                <a:latin typeface="Times New Roman" panose="02020603050405020304" pitchFamily="18" charset="0"/>
                <a:cs typeface="Times New Roman" panose="02020603050405020304" pitchFamily="18" charset="0"/>
              </a:rPr>
              <a:t>L. Austin </a:t>
            </a:r>
            <a:r>
              <a:rPr lang="en-US" altLang="zh-CN" dirty="0">
                <a:latin typeface="Times New Roman" panose="02020603050405020304" pitchFamily="18" charset="0"/>
                <a:cs typeface="Times New Roman" panose="02020603050405020304" pitchFamily="18" charset="0"/>
              </a:rPr>
              <a:t>and has been developed by </a:t>
            </a:r>
            <a:r>
              <a:rPr lang="en-US" altLang="zh-CN" b="1" i="1" dirty="0">
                <a:latin typeface="Times New Roman" panose="02020603050405020304" pitchFamily="18" charset="0"/>
                <a:cs typeface="Times New Roman" panose="02020603050405020304" pitchFamily="18" charset="0"/>
              </a:rPr>
              <a:t>J. R. Searle</a:t>
            </a:r>
            <a:r>
              <a:rPr lang="en-US" altLang="zh-CN" dirty="0">
                <a:latin typeface="Times New Roman" panose="02020603050405020304" pitchFamily="18" charset="0"/>
                <a:cs typeface="Times New Roman" panose="02020603050405020304" pitchFamily="18" charset="0"/>
              </a:rPr>
              <a:t>. They believe that language is not only used to inform or to describe things, it is often used to “do things”, to perform acts.</a:t>
            </a:r>
          </a:p>
          <a:p>
            <a:pPr>
              <a:lnSpc>
                <a:spcPct val="80000"/>
              </a:lnSpc>
            </a:pPr>
            <a:endParaRPr lang="en-US" altLang="zh-CN" dirty="0">
              <a:latin typeface="Times New Roman" panose="02020603050405020304" pitchFamily="18" charset="0"/>
              <a:cs typeface="Times New Roman" panose="02020603050405020304" pitchFamily="18" charset="0"/>
            </a:endParaRPr>
          </a:p>
          <a:p>
            <a:pPr>
              <a:lnSpc>
                <a:spcPct val="80000"/>
              </a:lnSpc>
            </a:pPr>
            <a:r>
              <a:rPr lang="en-US" altLang="zh-CN" dirty="0">
                <a:latin typeface="Times New Roman" panose="02020603050405020304" pitchFamily="18" charset="0"/>
                <a:cs typeface="Times New Roman" panose="02020603050405020304" pitchFamily="18" charset="0"/>
              </a:rPr>
              <a:t> Ex. (1) You’re fired.</a:t>
            </a:r>
          </a:p>
          <a:p>
            <a:pPr>
              <a:lnSpc>
                <a:spcPct val="80000"/>
              </a:lnSpc>
            </a:pPr>
            <a:r>
              <a:rPr lang="en-US" altLang="zh-CN" dirty="0">
                <a:latin typeface="Times New Roman" panose="02020603050405020304" pitchFamily="18" charset="0"/>
                <a:cs typeface="Times New Roman" panose="02020603050405020304" pitchFamily="18" charset="0"/>
              </a:rPr>
              <a:t>(2) “There is a policeman on the corner”</a:t>
            </a:r>
          </a:p>
          <a:p>
            <a:endParaRPr lang="en-US" dirty="0"/>
          </a:p>
        </p:txBody>
      </p:sp>
      <p:pic>
        <p:nvPicPr>
          <p:cNvPr id="4" name="Picture 3" descr="aust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0920" y="3947733"/>
            <a:ext cx="2279560" cy="2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John Searle Expression and Meaning[10]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0480" y="3978045"/>
            <a:ext cx="2081012" cy="2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73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It is a term to refer to a theory which analyses the role of utterances in relation to the behavior of speaker and hearer in inter-personal communication. It is not an ‘act of speech’ but a communicative activity (a locutionary act), defined with reference to the intentions of speakers while speaking (the illocutionary force of their utterances) and the effects they achieve on listeners (the perlocutionary effect of their utterances).</a:t>
            </a:r>
            <a:endParaRPr lang="en-US" dirty="0">
              <a:latin typeface="Times New Roman" panose="02020603050405020304" pitchFamily="18" charset="0"/>
              <a:cs typeface="Times New Roman" panose="02020603050405020304" pitchFamily="18" charset="0"/>
            </a:endParaRPr>
          </a:p>
        </p:txBody>
      </p:sp>
      <p:pic>
        <p:nvPicPr>
          <p:cNvPr id="4" name="Picture 3" descr="index.jpg"/>
          <p:cNvPicPr>
            <a:picLocks noChangeAspect="1"/>
          </p:cNvPicPr>
          <p:nvPr/>
        </p:nvPicPr>
        <p:blipFill>
          <a:blip r:embed="rId2" cstate="print"/>
          <a:stretch>
            <a:fillRect/>
          </a:stretch>
        </p:blipFill>
        <p:spPr>
          <a:xfrm>
            <a:off x="8215532" y="4839286"/>
            <a:ext cx="3384376" cy="1441938"/>
          </a:xfrm>
          <a:prstGeom prst="rect">
            <a:avLst/>
          </a:prstGeom>
        </p:spPr>
      </p:pic>
    </p:spTree>
    <p:extLst>
      <p:ext uri="{BB962C8B-B14F-4D97-AF65-F5344CB8AC3E}">
        <p14:creationId xmlns:p14="http://schemas.microsoft.com/office/powerpoint/2010/main" val="209797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While you speak, the speech, the utterances that you produce, might have forces or they might be force free. Some utterances might carry some forces and that means that while your speaking, you are also performing some actions such as promising, guaranteeing, warning, announcing something, and this is called the speech act (means action through speech).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22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4509"/>
            <a:ext cx="9601196" cy="1095918"/>
          </a:xfrm>
        </p:spPr>
        <p:txBody>
          <a:bodyPr/>
          <a:lstStyle/>
          <a:p>
            <a:r>
              <a:rPr lang="en-US" dirty="0" smtClean="0">
                <a:latin typeface="Times New Roman" panose="02020603050405020304" pitchFamily="18" charset="0"/>
                <a:cs typeface="Times New Roman" panose="02020603050405020304" pitchFamily="18" charset="0"/>
              </a:rPr>
              <a:t>Speech Events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658794"/>
            <a:ext cx="9601196" cy="3217074"/>
          </a:xfrm>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A speech event can be defined by a unified set of components throughout the same purpose of communication, the same topic, the same participants and the same language variety (generally). For example: exchanging greetings, telling jokes, giving speeches.</a:t>
            </a:r>
          </a:p>
          <a:p>
            <a:pPr algn="just"/>
            <a:r>
              <a:rPr lang="en-US" dirty="0" smtClean="0">
                <a:latin typeface="Times New Roman" panose="02020603050405020304" pitchFamily="18" charset="0"/>
                <a:cs typeface="Times New Roman" panose="02020603050405020304" pitchFamily="18" charset="0"/>
              </a:rPr>
              <a:t>When I say “ </a:t>
            </a:r>
            <a:r>
              <a:rPr lang="en-US" i="1" dirty="0" smtClean="0">
                <a:latin typeface="Times New Roman" panose="02020603050405020304" pitchFamily="18" charset="0"/>
                <a:cs typeface="Times New Roman" panose="02020603050405020304" pitchFamily="18" charset="0"/>
              </a:rPr>
              <a:t>It’s too hot</a:t>
            </a:r>
            <a:r>
              <a:rPr lang="en-US" dirty="0" smtClean="0">
                <a:latin typeface="Times New Roman" panose="02020603050405020304" pitchFamily="18" charset="0"/>
                <a:cs typeface="Times New Roman" panose="02020603050405020304" pitchFamily="18" charset="0"/>
              </a:rPr>
              <a:t>” what does it mean?</a:t>
            </a:r>
          </a:p>
          <a:p>
            <a:pPr marL="0" indent="0" algn="just">
              <a:buNone/>
            </a:pPr>
            <a:r>
              <a:rPr lang="en-US" dirty="0" smtClean="0">
                <a:latin typeface="Times New Roman" panose="02020603050405020304" pitchFamily="18" charset="0"/>
                <a:cs typeface="Times New Roman" panose="02020603050405020304" pitchFamily="18" charset="0"/>
              </a:rPr>
              <a:t>I have an intention and that is “turn on the air conditioner” and then you understand that.</a:t>
            </a:r>
          </a:p>
          <a:p>
            <a:pPr algn="just"/>
            <a:r>
              <a:rPr lang="en-US" dirty="0" smtClean="0">
                <a:latin typeface="Times New Roman" panose="02020603050405020304" pitchFamily="18" charset="0"/>
                <a:cs typeface="Times New Roman" panose="02020603050405020304" pitchFamily="18" charset="0"/>
              </a:rPr>
              <a:t>Speech events refer to the environment or circumstances under which a speech act is realized by the hearer. So, it is the environment in which one speech act is realized.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43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Every speech that we perform has three components, which Austin called them : Locution, Illocution, and Perlocution. The first refers to a propositional statement, the second to its intended meaning, and the third to its expected response.</a:t>
            </a:r>
          </a:p>
          <a:p>
            <a:r>
              <a:rPr lang="en-US" dirty="0" smtClean="0">
                <a:latin typeface="Times New Roman" panose="02020603050405020304" pitchFamily="18" charset="0"/>
                <a:cs typeface="Times New Roman" panose="02020603050405020304" pitchFamily="18" charset="0"/>
              </a:rPr>
              <a:t>Austin(1962) argues that speech acts are communicative behaviors used systematically to accomplish particular purposes. Thus, language has three distinct aspects:</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1) Locutionary Act      2) Illocutionary Act</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3) Perlocutionary Act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65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Speech Act Theory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Locutionary Act : The act of saying something, refers to the meaningful production of sounds, words and utterances.</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Illocutionary Act: The intended meaning. The action that is performed by speaker in uttering a sentence (Force of the utterance in a given context).</a:t>
            </a:r>
          </a:p>
          <a:p>
            <a:pPr marL="514350" indent="-514350" algn="just">
              <a:buAutoNum type="arabicParenR"/>
            </a:pPr>
            <a:r>
              <a:rPr lang="en-US" dirty="0" smtClean="0">
                <a:solidFill>
                  <a:schemeClr val="tx1"/>
                </a:solidFill>
                <a:latin typeface="Times New Roman" panose="02020603050405020304" pitchFamily="18" charset="0"/>
                <a:cs typeface="Times New Roman" panose="02020603050405020304" pitchFamily="18" charset="0"/>
              </a:rPr>
              <a:t>Perlocutionary Act: The effect and importance of consequences of communicative speech acts on the feelings, thoughts, or actions of the listener/ hearer/ addressee. </a:t>
            </a:r>
          </a:p>
          <a:p>
            <a:pPr marL="514350" indent="-514350">
              <a:buAutoNum type="arabicParenR"/>
            </a:pPr>
            <a:endParaRPr lang="en-US" dirty="0"/>
          </a:p>
        </p:txBody>
      </p:sp>
    </p:spTree>
    <p:extLst>
      <p:ext uri="{BB962C8B-B14F-4D97-AF65-F5344CB8AC3E}">
        <p14:creationId xmlns:p14="http://schemas.microsoft.com/office/powerpoint/2010/main" val="2535034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Constatives vs. Performatives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chemeClr val="tx1"/>
                </a:solidFill>
                <a:latin typeface="Times New Roman" panose="02020603050405020304" pitchFamily="18" charset="0"/>
                <a:cs typeface="Times New Roman" panose="02020603050405020304" pitchFamily="18" charset="0"/>
              </a:rPr>
              <a:t>Constatives are declarative utterances expressing some state of affairs,  such as:</a:t>
            </a:r>
          </a:p>
          <a:p>
            <a:pPr marL="0" indent="0" algn="just">
              <a:buNone/>
            </a:pPr>
            <a:r>
              <a:rPr lang="en-US" i="1" dirty="0" smtClean="0">
                <a:solidFill>
                  <a:schemeClr val="tx1"/>
                </a:solidFill>
                <a:latin typeface="Times New Roman" panose="02020603050405020304" pitchFamily="18" charset="0"/>
                <a:cs typeface="Times New Roman" panose="02020603050405020304" pitchFamily="18" charset="0"/>
              </a:rPr>
              <a:t>1.She walked out</a:t>
            </a:r>
            <a:r>
              <a:rPr lang="en-US" dirty="0" smtClean="0">
                <a:solidFill>
                  <a:schemeClr val="tx1"/>
                </a:solidFill>
                <a:latin typeface="Times New Roman" panose="02020603050405020304" pitchFamily="18" charset="0"/>
                <a:cs typeface="Times New Roman" panose="02020603050405020304" pitchFamily="18" charset="0"/>
              </a:rPr>
              <a:t>.       </a:t>
            </a:r>
            <a:r>
              <a:rPr lang="en-US" i="1" dirty="0" smtClean="0">
                <a:solidFill>
                  <a:schemeClr val="tx1"/>
                </a:solidFill>
                <a:latin typeface="Times New Roman" panose="02020603050405020304" pitchFamily="18" charset="0"/>
                <a:cs typeface="Times New Roman" panose="02020603050405020304" pitchFamily="18" charset="0"/>
              </a:rPr>
              <a:t>2. Mr. Ward was out on his feet, hat in hand.</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Such utterances are easily evaluated in terms of their </a:t>
            </a:r>
            <a:r>
              <a:rPr lang="en-US" b="1" dirty="0" smtClean="0">
                <a:solidFill>
                  <a:schemeClr val="tx1"/>
                </a:solidFill>
                <a:latin typeface="Times New Roman" panose="02020603050405020304" pitchFamily="18" charset="0"/>
                <a:cs typeface="Times New Roman" panose="02020603050405020304" pitchFamily="18" charset="0"/>
              </a:rPr>
              <a:t>truth condition</a:t>
            </a:r>
            <a:r>
              <a:rPr lang="en-US" dirty="0" smtClean="0">
                <a:solidFill>
                  <a:schemeClr val="tx1"/>
                </a:solidFill>
                <a:latin typeface="Times New Roman" panose="02020603050405020304" pitchFamily="18" charset="0"/>
                <a:cs typeface="Times New Roman" panose="02020603050405020304" pitchFamily="18" charset="0"/>
              </a:rPr>
              <a:t>.</a:t>
            </a:r>
          </a:p>
          <a:p>
            <a:pPr algn="just"/>
            <a:r>
              <a:rPr lang="en-US" dirty="0" smtClean="0">
                <a:solidFill>
                  <a:schemeClr val="tx1"/>
                </a:solidFill>
                <a:latin typeface="Times New Roman" panose="02020603050405020304" pitchFamily="18" charset="0"/>
                <a:cs typeface="Times New Roman" panose="02020603050405020304" pitchFamily="18" charset="0"/>
              </a:rPr>
              <a:t>Performatives do not express a state of affairs, but rather are used to perform an act, such as:</a:t>
            </a:r>
          </a:p>
          <a:p>
            <a:pPr marL="514350" indent="-514350" algn="just">
              <a:buAutoNum type="alphaLcPeriod"/>
            </a:pPr>
            <a:r>
              <a:rPr lang="en-US" i="1" dirty="0" smtClean="0">
                <a:solidFill>
                  <a:schemeClr val="tx1"/>
                </a:solidFill>
                <a:latin typeface="Times New Roman" panose="02020603050405020304" pitchFamily="18" charset="0"/>
                <a:cs typeface="Times New Roman" panose="02020603050405020304" pitchFamily="18" charset="0"/>
              </a:rPr>
              <a:t>Mike apologized to Mrs. Madison.</a:t>
            </a:r>
          </a:p>
          <a:p>
            <a:pPr marL="514350" indent="-514350" algn="just">
              <a:buAutoNum type="alphaLcPeriod"/>
            </a:pPr>
            <a:r>
              <a:rPr lang="en-US" i="1" dirty="0" smtClean="0">
                <a:solidFill>
                  <a:schemeClr val="tx1"/>
                </a:solidFill>
                <a:latin typeface="Times New Roman" panose="02020603050405020304" pitchFamily="18" charset="0"/>
                <a:cs typeface="Times New Roman" panose="02020603050405020304" pitchFamily="18" charset="0"/>
              </a:rPr>
              <a:t>Clean your boots.</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The utterance Mike apologized… does not describe some act of apologizing, but performs the act of apologizing; the utterance itself is the apology.</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326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325</TotalTime>
  <Words>2024</Words>
  <Application>Microsoft Office PowerPoint</Application>
  <PresentationFormat>Custom</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Organic</vt:lpstr>
      <vt:lpstr>Speech Act Theory</vt:lpstr>
      <vt:lpstr>Speech Act Theory History</vt:lpstr>
      <vt:lpstr>Speech Act Theory History</vt:lpstr>
      <vt:lpstr>Speech Act Theory</vt:lpstr>
      <vt:lpstr>Speech Act Theory</vt:lpstr>
      <vt:lpstr>Speech Events</vt:lpstr>
      <vt:lpstr>Speech Act Theory</vt:lpstr>
      <vt:lpstr>Speech Act Theory</vt:lpstr>
      <vt:lpstr>Constatives vs. Performatives</vt:lpstr>
      <vt:lpstr>Felicity Conditions</vt:lpstr>
      <vt:lpstr>Felicity Conditions</vt:lpstr>
      <vt:lpstr>Felicity Conditions</vt:lpstr>
      <vt:lpstr>Felicity Condition</vt:lpstr>
      <vt:lpstr>Felicity Conditions</vt:lpstr>
      <vt:lpstr>Five Categories of Speech Acts</vt:lpstr>
      <vt:lpstr>Five Categories of Speech Acts</vt:lpstr>
      <vt:lpstr>Five Categories of Speech Acts</vt:lpstr>
      <vt:lpstr>Five Categories of Speech Acts</vt:lpstr>
      <vt:lpstr>Five Categories of Speech Acts</vt:lpstr>
      <vt:lpstr>Five Categories of Speech Acts</vt:lpstr>
      <vt:lpstr>Direct &amp; Indirect Speech Acts</vt:lpstr>
      <vt:lpstr>Direct &amp; Indirect Speech Acts</vt:lpstr>
      <vt:lpstr>Indirect Speech Act</vt:lpstr>
      <vt:lpstr>Speech Act Theory Drawbacks</vt:lpstr>
      <vt:lpstr>Speech Act Theory Drawbacks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Act Theory</dc:title>
  <dc:creator>Mojtaba Marashi</dc:creator>
  <cp:lastModifiedBy>Asus Pc</cp:lastModifiedBy>
  <cp:revision>56</cp:revision>
  <dcterms:created xsi:type="dcterms:W3CDTF">2015-05-05T05:36:59Z</dcterms:created>
  <dcterms:modified xsi:type="dcterms:W3CDTF">2015-05-05T13:15:34Z</dcterms:modified>
</cp:coreProperties>
</file>