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2"/>
  </p:notesMasterIdLst>
  <p:handoutMasterIdLst>
    <p:handoutMasterId r:id="rId63"/>
  </p:handoutMasterIdLst>
  <p:sldIdLst>
    <p:sldId id="377" r:id="rId2"/>
    <p:sldId id="412" r:id="rId3"/>
    <p:sldId id="303" r:id="rId4"/>
    <p:sldId id="376" r:id="rId5"/>
    <p:sldId id="347" r:id="rId6"/>
    <p:sldId id="385" r:id="rId7"/>
    <p:sldId id="386" r:id="rId8"/>
    <p:sldId id="304" r:id="rId9"/>
    <p:sldId id="409" r:id="rId10"/>
    <p:sldId id="350" r:id="rId11"/>
    <p:sldId id="387" r:id="rId12"/>
    <p:sldId id="388" r:id="rId13"/>
    <p:sldId id="389" r:id="rId14"/>
    <p:sldId id="405" r:id="rId15"/>
    <p:sldId id="407" r:id="rId16"/>
    <p:sldId id="408" r:id="rId17"/>
    <p:sldId id="391" r:id="rId18"/>
    <p:sldId id="410" r:id="rId19"/>
    <p:sldId id="392" r:id="rId20"/>
    <p:sldId id="393" r:id="rId21"/>
    <p:sldId id="411" r:id="rId22"/>
    <p:sldId id="395" r:id="rId23"/>
    <p:sldId id="396" r:id="rId24"/>
    <p:sldId id="397" r:id="rId25"/>
    <p:sldId id="398" r:id="rId26"/>
    <p:sldId id="399" r:id="rId27"/>
    <p:sldId id="400" r:id="rId28"/>
    <p:sldId id="401" r:id="rId29"/>
    <p:sldId id="402" r:id="rId30"/>
    <p:sldId id="403" r:id="rId31"/>
    <p:sldId id="404"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35" r:id="rId55"/>
    <p:sldId id="436" r:id="rId56"/>
    <p:sldId id="437" r:id="rId57"/>
    <p:sldId id="438" r:id="rId58"/>
    <p:sldId id="439" r:id="rId59"/>
    <p:sldId id="440" r:id="rId60"/>
    <p:sldId id="441" r:id="rId6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709" autoAdjust="0"/>
  </p:normalViewPr>
  <p:slideViewPr>
    <p:cSldViewPr>
      <p:cViewPr varScale="1">
        <p:scale>
          <a:sx n="49" d="100"/>
          <a:sy n="49" d="100"/>
        </p:scale>
        <p:origin x="112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932"/>
        <p:guide pos="219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3.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365A8-CCF4-4021-AB97-747C2B48BB0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564E1BFB-D1F1-4362-8161-55B7C339B346}">
      <dgm:prSet phldrT="[Tex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algn="ctr"/>
          <a:endParaRPr lang="fa-IR" sz="2000" dirty="0" smtClean="0">
            <a:solidFill>
              <a:schemeClr val="tx1"/>
            </a:solidFill>
            <a:cs typeface="B Zar" pitchFamily="2" charset="-78"/>
          </a:endParaRPr>
        </a:p>
        <a:p>
          <a:pPr algn="justLow"/>
          <a:r>
            <a:rPr lang="fa-IR" sz="2000" dirty="0" smtClean="0">
              <a:solidFill>
                <a:schemeClr val="tx1"/>
              </a:solidFill>
              <a:cs typeface="B Zar" pitchFamily="2" charset="-78"/>
            </a:rPr>
            <a:t>2.دانش آموز به کارتها نگاه می کند که آیا واژه را درست تشخیص داده یا نه، و اگر درست تشخیص نداده باشد، به لوحه باز می گردد تا خطای خود را دریابد</a:t>
          </a:r>
          <a:endParaRPr lang="en-US" sz="2000" dirty="0">
            <a:solidFill>
              <a:schemeClr val="tx1"/>
            </a:solidFill>
            <a:cs typeface="B Zar" pitchFamily="2" charset="-78"/>
          </a:endParaRPr>
        </a:p>
      </dgm:t>
    </dgm:pt>
    <dgm:pt modelId="{65F3D834-EC9F-4C59-A8ED-50A508477D28}" type="parTrans" cxnId="{F21052F6-393F-42A1-B402-D79518AFDFF0}">
      <dgm:prSet/>
      <dgm:spPr/>
      <dgm:t>
        <a:bodyPr/>
        <a:lstStyle/>
        <a:p>
          <a:endParaRPr lang="en-US"/>
        </a:p>
      </dgm:t>
    </dgm:pt>
    <dgm:pt modelId="{540E5BC1-7838-4733-BAD0-F9F8BD3C3302}" type="sibTrans" cxnId="{F21052F6-393F-42A1-B402-D79518AFDFF0}">
      <dgm:prSet/>
      <dgm:spPr/>
      <dgm:t>
        <a:bodyPr/>
        <a:lstStyle/>
        <a:p>
          <a:endParaRPr lang="en-US"/>
        </a:p>
      </dgm:t>
    </dgm:pt>
    <dgm:pt modelId="{8BDDB7AB-1E16-4282-A5E4-2C1B2AC8954D}">
      <dgm:prSet custT="1"/>
      <dgm:spPr>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dgm:spPr>
      <dgm:t>
        <a:bodyPr/>
        <a:lstStyle/>
        <a:p>
          <a:pPr algn="justLow" rtl="1">
            <a:lnSpc>
              <a:spcPct val="70000"/>
            </a:lnSpc>
          </a:pPr>
          <a:r>
            <a:rPr lang="fa-IR" sz="2000" dirty="0" smtClean="0">
              <a:solidFill>
                <a:schemeClr val="tx1"/>
              </a:solidFill>
              <a:cs typeface="B Zar" pitchFamily="2" charset="-78"/>
            </a:rPr>
            <a:t>         3. دانش آموزان واژه ها را طبقه بندی کرده و کارتها را به نحوی دسته بندی کرده که مشتمل بر ویژگیهای مشترک باشند. (بر اساس یکسانی حروف انتهایی، جمع و مفرد بودن و ...) سپس دسته ها را یر روی کارتها نوشته و در مورد وجه اشتراک آنها بحث می کنند</a:t>
          </a:r>
          <a:endParaRPr lang="en-US" sz="2000" dirty="0">
            <a:solidFill>
              <a:schemeClr val="tx1"/>
            </a:solidFill>
            <a:cs typeface="B Zar" pitchFamily="2" charset="-78"/>
          </a:endParaRPr>
        </a:p>
      </dgm:t>
    </dgm:pt>
    <dgm:pt modelId="{4567A21B-E957-49C5-A85E-A56F62EAD6C8}" type="parTrans" cxnId="{7FB76BDB-A2BB-4660-A805-A585CBB39490}">
      <dgm:prSet/>
      <dgm:spPr/>
      <dgm:t>
        <a:bodyPr/>
        <a:lstStyle/>
        <a:p>
          <a:endParaRPr lang="en-US"/>
        </a:p>
      </dgm:t>
    </dgm:pt>
    <dgm:pt modelId="{5B8BB0A2-A42E-4807-B410-7EE666E5EE7E}" type="sibTrans" cxnId="{7FB76BDB-A2BB-4660-A805-A585CBB39490}">
      <dgm:prSet/>
      <dgm:spPr/>
      <dgm:t>
        <a:bodyPr/>
        <a:lstStyle/>
        <a:p>
          <a:endParaRPr lang="en-US"/>
        </a:p>
      </dgm:t>
    </dgm:pt>
    <dgm:pt modelId="{8A13E343-064F-4489-ACD6-6820D01CDA39}">
      <dgm:prSet custT="1"/>
      <dgm:spPr>
        <a:blipFill rotWithShape="0">
          <a:blip xmlns:r="http://schemas.openxmlformats.org/officeDocument/2006/relationships" r:embed="rId1"/>
          <a:tile tx="0" ty="0" sx="100000" sy="100000" flip="none" algn="tl"/>
        </a:blipFill>
      </dgm:spPr>
      <dgm:t>
        <a:bodyPr/>
        <a:lstStyle/>
        <a:p>
          <a:pPr algn="justLow" rtl="1"/>
          <a:r>
            <a:rPr lang="fa-IR" sz="2000" dirty="0" smtClean="0">
              <a:solidFill>
                <a:schemeClr val="tx1"/>
              </a:solidFill>
              <a:cs typeface="B Zar" pitchFamily="2" charset="-78"/>
            </a:rPr>
            <a:t>      1 . مرور واژه ها از سوی افراد کلاس، نگاه به لوحه، انتخاب یک واژه، تعقیب آن تا رسیدن به عنصری از تصویر که دلالت بر آن دارد، هجی کردن واژه، سپس رفتن به </a:t>
          </a:r>
          <a:r>
            <a:rPr lang="fa-IR" sz="2100" dirty="0" smtClean="0">
              <a:solidFill>
                <a:schemeClr val="tx1"/>
              </a:solidFill>
            </a:rPr>
            <a:t>سوی واژه </a:t>
          </a:r>
          <a:r>
            <a:rPr lang="fa-IR" sz="2000" dirty="0" smtClean="0">
              <a:solidFill>
                <a:schemeClr val="tx1"/>
              </a:solidFill>
              <a:cs typeface="B Zar" pitchFamily="2" charset="-78"/>
            </a:rPr>
            <a:t>ای دیگر</a:t>
          </a:r>
          <a:endParaRPr lang="en-US" sz="2000" dirty="0">
            <a:solidFill>
              <a:schemeClr val="tx1"/>
            </a:solidFill>
            <a:cs typeface="B Zar" pitchFamily="2" charset="-78"/>
          </a:endParaRPr>
        </a:p>
      </dgm:t>
    </dgm:pt>
    <dgm:pt modelId="{387D1875-D0A2-42A9-A636-4F9869B850B1}" type="parTrans" cxnId="{B3918BEE-DF85-45C6-8DFB-9D344EAEF341}">
      <dgm:prSet/>
      <dgm:spPr/>
      <dgm:t>
        <a:bodyPr/>
        <a:lstStyle/>
        <a:p>
          <a:endParaRPr lang="en-US"/>
        </a:p>
      </dgm:t>
    </dgm:pt>
    <dgm:pt modelId="{8CCCD561-1A4A-498A-BB8C-DCC5D35B2480}" type="sibTrans" cxnId="{B3918BEE-DF85-45C6-8DFB-9D344EAEF341}">
      <dgm:prSet/>
      <dgm:spPr/>
      <dgm:t>
        <a:bodyPr/>
        <a:lstStyle/>
        <a:p>
          <a:endParaRPr lang="en-US"/>
        </a:p>
      </dgm:t>
    </dgm:pt>
    <dgm:pt modelId="{A1CBE6F5-A59B-45BF-BFFD-E6F6002E26DF}" type="pres">
      <dgm:prSet presAssocID="{A01365A8-CCF4-4021-AB97-747C2B48BB08}" presName="Name0" presStyleCnt="0">
        <dgm:presLayoutVars>
          <dgm:dir/>
          <dgm:resizeHandles val="exact"/>
        </dgm:presLayoutVars>
      </dgm:prSet>
      <dgm:spPr/>
      <dgm:t>
        <a:bodyPr/>
        <a:lstStyle/>
        <a:p>
          <a:endParaRPr lang="en-US"/>
        </a:p>
      </dgm:t>
    </dgm:pt>
    <dgm:pt modelId="{F3A6577A-D5C3-40EB-9F53-E148B500C34C}" type="pres">
      <dgm:prSet presAssocID="{8BDDB7AB-1E16-4282-A5E4-2C1B2AC8954D}" presName="node" presStyleLbl="node1" presStyleIdx="0" presStyleCnt="3">
        <dgm:presLayoutVars>
          <dgm:bulletEnabled val="1"/>
        </dgm:presLayoutVars>
      </dgm:prSet>
      <dgm:spPr/>
      <dgm:t>
        <a:bodyPr/>
        <a:lstStyle/>
        <a:p>
          <a:endParaRPr lang="en-US"/>
        </a:p>
      </dgm:t>
    </dgm:pt>
    <dgm:pt modelId="{8FFE91C5-E2F1-41A4-8417-6920F14C21EF}" type="pres">
      <dgm:prSet presAssocID="{5B8BB0A2-A42E-4807-B410-7EE666E5EE7E}" presName="sibTrans" presStyleCnt="0"/>
      <dgm:spPr/>
    </dgm:pt>
    <dgm:pt modelId="{A0001926-903A-4AFC-9A24-2A69292AF6D8}" type="pres">
      <dgm:prSet presAssocID="{564E1BFB-D1F1-4362-8161-55B7C339B346}" presName="node" presStyleLbl="node1" presStyleIdx="1" presStyleCnt="3" custAng="0">
        <dgm:presLayoutVars>
          <dgm:bulletEnabled val="1"/>
        </dgm:presLayoutVars>
      </dgm:prSet>
      <dgm:spPr/>
      <dgm:t>
        <a:bodyPr/>
        <a:lstStyle/>
        <a:p>
          <a:endParaRPr lang="en-US"/>
        </a:p>
      </dgm:t>
    </dgm:pt>
    <dgm:pt modelId="{D913E7BF-6E5C-46FD-BE93-810A9A70BD36}" type="pres">
      <dgm:prSet presAssocID="{540E5BC1-7838-4733-BAD0-F9F8BD3C3302}" presName="sibTrans" presStyleCnt="0"/>
      <dgm:spPr/>
    </dgm:pt>
    <dgm:pt modelId="{5E7EEE8E-F942-4486-BAF4-B87B988577E1}" type="pres">
      <dgm:prSet presAssocID="{8A13E343-064F-4489-ACD6-6820D01CDA39}" presName="node" presStyleLbl="node1" presStyleIdx="2" presStyleCnt="3">
        <dgm:presLayoutVars>
          <dgm:bulletEnabled val="1"/>
        </dgm:presLayoutVars>
      </dgm:prSet>
      <dgm:spPr/>
      <dgm:t>
        <a:bodyPr/>
        <a:lstStyle/>
        <a:p>
          <a:endParaRPr lang="en-US"/>
        </a:p>
      </dgm:t>
    </dgm:pt>
  </dgm:ptLst>
  <dgm:cxnLst>
    <dgm:cxn modelId="{F21052F6-393F-42A1-B402-D79518AFDFF0}" srcId="{A01365A8-CCF4-4021-AB97-747C2B48BB08}" destId="{564E1BFB-D1F1-4362-8161-55B7C339B346}" srcOrd="1" destOrd="0" parTransId="{65F3D834-EC9F-4C59-A8ED-50A508477D28}" sibTransId="{540E5BC1-7838-4733-BAD0-F9F8BD3C3302}"/>
    <dgm:cxn modelId="{105FF037-E02F-450E-8DA7-B8B3A5290344}" type="presOf" srcId="{8BDDB7AB-1E16-4282-A5E4-2C1B2AC8954D}" destId="{F3A6577A-D5C3-40EB-9F53-E148B500C34C}" srcOrd="0" destOrd="0" presId="urn:microsoft.com/office/officeart/2005/8/layout/hList6"/>
    <dgm:cxn modelId="{7FB76BDB-A2BB-4660-A805-A585CBB39490}" srcId="{A01365A8-CCF4-4021-AB97-747C2B48BB08}" destId="{8BDDB7AB-1E16-4282-A5E4-2C1B2AC8954D}" srcOrd="0" destOrd="0" parTransId="{4567A21B-E957-49C5-A85E-A56F62EAD6C8}" sibTransId="{5B8BB0A2-A42E-4807-B410-7EE666E5EE7E}"/>
    <dgm:cxn modelId="{435B7DD9-6229-4EC6-B337-289940CB1282}" type="presOf" srcId="{A01365A8-CCF4-4021-AB97-747C2B48BB08}" destId="{A1CBE6F5-A59B-45BF-BFFD-E6F6002E26DF}" srcOrd="0" destOrd="0" presId="urn:microsoft.com/office/officeart/2005/8/layout/hList6"/>
    <dgm:cxn modelId="{B3918BEE-DF85-45C6-8DFB-9D344EAEF341}" srcId="{A01365A8-CCF4-4021-AB97-747C2B48BB08}" destId="{8A13E343-064F-4489-ACD6-6820D01CDA39}" srcOrd="2" destOrd="0" parTransId="{387D1875-D0A2-42A9-A636-4F9869B850B1}" sibTransId="{8CCCD561-1A4A-498A-BB8C-DCC5D35B2480}"/>
    <dgm:cxn modelId="{FE8A9CFC-539E-43CD-B5A3-85D1F61E0542}" type="presOf" srcId="{8A13E343-064F-4489-ACD6-6820D01CDA39}" destId="{5E7EEE8E-F942-4486-BAF4-B87B988577E1}" srcOrd="0" destOrd="0" presId="urn:microsoft.com/office/officeart/2005/8/layout/hList6"/>
    <dgm:cxn modelId="{2BE692EE-4F86-4C4F-8DA9-72F517A1451B}" type="presOf" srcId="{564E1BFB-D1F1-4362-8161-55B7C339B346}" destId="{A0001926-903A-4AFC-9A24-2A69292AF6D8}" srcOrd="0" destOrd="0" presId="urn:microsoft.com/office/officeart/2005/8/layout/hList6"/>
    <dgm:cxn modelId="{6A1668F7-4CF7-4590-A6C6-94273DBB3D1F}" type="presParOf" srcId="{A1CBE6F5-A59B-45BF-BFFD-E6F6002E26DF}" destId="{F3A6577A-D5C3-40EB-9F53-E148B500C34C}" srcOrd="0" destOrd="0" presId="urn:microsoft.com/office/officeart/2005/8/layout/hList6"/>
    <dgm:cxn modelId="{0545D1E1-71BB-40F6-8590-BE398B8798B2}" type="presParOf" srcId="{A1CBE6F5-A59B-45BF-BFFD-E6F6002E26DF}" destId="{8FFE91C5-E2F1-41A4-8417-6920F14C21EF}" srcOrd="1" destOrd="0" presId="urn:microsoft.com/office/officeart/2005/8/layout/hList6"/>
    <dgm:cxn modelId="{3C7DB718-C770-4221-906D-FBBDA431893A}" type="presParOf" srcId="{A1CBE6F5-A59B-45BF-BFFD-E6F6002E26DF}" destId="{A0001926-903A-4AFC-9A24-2A69292AF6D8}" srcOrd="2" destOrd="0" presId="urn:microsoft.com/office/officeart/2005/8/layout/hList6"/>
    <dgm:cxn modelId="{89D680DB-F046-4BFA-B8A9-EEE07D22B40F}" type="presParOf" srcId="{A1CBE6F5-A59B-45BF-BFFD-E6F6002E26DF}" destId="{D913E7BF-6E5C-46FD-BE93-810A9A70BD36}" srcOrd="3" destOrd="0" presId="urn:microsoft.com/office/officeart/2005/8/layout/hList6"/>
    <dgm:cxn modelId="{E8CABE96-8C50-4CC8-B6B7-7F65544DF117}" type="presParOf" srcId="{A1CBE6F5-A59B-45BF-BFFD-E6F6002E26DF}" destId="{5E7EEE8E-F942-4486-BAF4-B87B988577E1}" srcOrd="4" destOrd="0" presId="urn:microsoft.com/office/officeart/2005/8/layout/hList6"/>
  </dgm:cxnLst>
  <dgm:bg>
    <a:blipFill>
      <a:blip xmlns:r="http://schemas.openxmlformats.org/officeDocument/2006/relationships" r:embed="rId2"/>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0D6D2-3396-4E7F-A181-42D2E08451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A2E822-85B0-4873-862C-621FCA88E807}">
      <dgm:prSet/>
      <dgm:spPr>
        <a:gradFill rotWithShape="0">
          <a:gsLst>
            <a:gs pos="0">
              <a:srgbClr val="DDEBCF"/>
            </a:gs>
            <a:gs pos="50000">
              <a:srgbClr val="9CB86E"/>
            </a:gs>
            <a:gs pos="100000">
              <a:srgbClr val="156B13"/>
            </a:gs>
          </a:gsLst>
          <a:lin ang="5400000" scaled="0"/>
        </a:gradFill>
      </dgm:spPr>
      <dgm:t>
        <a:bodyPr/>
        <a:lstStyle/>
        <a:p>
          <a:pPr algn="justLow" rtl="1"/>
          <a:r>
            <a:rPr lang="fa-IR" dirty="0" smtClean="0">
              <a:solidFill>
                <a:schemeClr val="tx1"/>
              </a:solidFill>
              <a:cs typeface="B Nazanin" pitchFamily="2" charset="-78"/>
            </a:rPr>
            <a:t>تفکر استقرایی در مغز بچه ها تعبیه شده است کودکان از بدو تولد ، امور را طبقه بندی کرده و پدیده های جهان را دسته بندی می کنند آنان مفهوم سازانی فطری اند.</a:t>
          </a:r>
        </a:p>
      </dgm:t>
    </dgm:pt>
    <dgm:pt modelId="{C2F116C8-ACB7-44E8-969F-150317F76BB8}" type="parTrans" cxnId="{85A69E6E-C080-416E-9C2C-C494B428CB16}">
      <dgm:prSet/>
      <dgm:spPr/>
      <dgm:t>
        <a:bodyPr/>
        <a:lstStyle/>
        <a:p>
          <a:endParaRPr lang="en-US"/>
        </a:p>
      </dgm:t>
    </dgm:pt>
    <dgm:pt modelId="{8CBACE0A-E307-4E28-A12D-F7F9234FF963}" type="sibTrans" cxnId="{85A69E6E-C080-416E-9C2C-C494B428CB16}">
      <dgm:prSet/>
      <dgm:spPr/>
      <dgm:t>
        <a:bodyPr/>
        <a:lstStyle/>
        <a:p>
          <a:endParaRPr lang="en-US"/>
        </a:p>
      </dgm:t>
    </dgm:pt>
    <dgm:pt modelId="{39C49053-CE6E-473D-8E0E-4D3932D1AC7A}">
      <dgm:prSet/>
      <dgm:spPr>
        <a:gradFill rotWithShape="0">
          <a:gsLst>
            <a:gs pos="0">
              <a:srgbClr val="FFEFD1"/>
            </a:gs>
            <a:gs pos="64999">
              <a:srgbClr val="F0EBD5"/>
            </a:gs>
            <a:gs pos="100000">
              <a:srgbClr val="D1C39F"/>
            </a:gs>
          </a:gsLst>
          <a:lin ang="5400000" scaled="0"/>
        </a:gradFill>
      </dgm:spPr>
      <dgm:t>
        <a:bodyPr/>
        <a:lstStyle/>
        <a:p>
          <a:pPr algn="justLow" rtl="1"/>
          <a:r>
            <a:rPr lang="fa-IR" dirty="0" smtClean="0">
              <a:solidFill>
                <a:schemeClr val="tx1"/>
              </a:solidFill>
              <a:cs typeface="B Nazanin" pitchFamily="2" charset="-78"/>
            </a:rPr>
            <a:t>کودکان در جستجوی معنایند آنان می خواهند جهان را با سازماندهی ادراکات خویش بشناسند و زبان را منبعی از معنا تلقی می کنند</a:t>
          </a:r>
        </a:p>
      </dgm:t>
    </dgm:pt>
    <dgm:pt modelId="{C4218944-8455-499A-92BF-4C53D89FB1A7}" type="parTrans" cxnId="{A054F9C3-6898-4F49-BC63-90879683BDE2}">
      <dgm:prSet/>
      <dgm:spPr/>
      <dgm:t>
        <a:bodyPr/>
        <a:lstStyle/>
        <a:p>
          <a:endParaRPr lang="en-US"/>
        </a:p>
      </dgm:t>
    </dgm:pt>
    <dgm:pt modelId="{9C291C0E-243F-452E-812D-9442EA9F1E8E}" type="sibTrans" cxnId="{A054F9C3-6898-4F49-BC63-90879683BDE2}">
      <dgm:prSet/>
      <dgm:spPr/>
      <dgm:t>
        <a:bodyPr/>
        <a:lstStyle/>
        <a:p>
          <a:endParaRPr lang="en-US"/>
        </a:p>
      </dgm:t>
    </dgm:pt>
    <dgm:pt modelId="{C082799E-4C57-4A12-B55A-36EE6EA28383}">
      <dgm:prSet/>
      <dgm:spPr>
        <a:gradFill rotWithShape="0">
          <a:gsLst>
            <a:gs pos="0">
              <a:srgbClr val="8488C4"/>
            </a:gs>
            <a:gs pos="53000">
              <a:srgbClr val="D4DEFF"/>
            </a:gs>
            <a:gs pos="83000">
              <a:srgbClr val="D4DEFF"/>
            </a:gs>
            <a:gs pos="100000">
              <a:srgbClr val="96AB94"/>
            </a:gs>
          </a:gsLst>
          <a:lin ang="5400000" scaled="0"/>
        </a:gradFill>
      </dgm:spPr>
      <dgm:t>
        <a:bodyPr/>
        <a:lstStyle/>
        <a:p>
          <a:pPr algn="r" rtl="1"/>
          <a:r>
            <a:rPr lang="fa-IR" dirty="0" smtClean="0">
              <a:solidFill>
                <a:schemeClr val="tx1"/>
              </a:solidFill>
              <a:cs typeface="B Nazanin" pitchFamily="2" charset="-78"/>
            </a:rPr>
            <a:t>مجرای طبیعی جامعه پذیری تعامل با بزرگسالان و همسالان است هنگامی که یک خواننده کم سن و سال با اطلاعات و دیدگاهها روبرو می شود تعامل از طریق خواندن بخش مهمی از اجتماعی شدن وی را تشکیل می دهد.</a:t>
          </a:r>
        </a:p>
      </dgm:t>
    </dgm:pt>
    <dgm:pt modelId="{FE1EBD38-CFA7-480F-929A-764E097E73A1}" type="parTrans" cxnId="{0C8F90C7-DCB5-4C89-8902-8FC4E49FC407}">
      <dgm:prSet/>
      <dgm:spPr/>
      <dgm:t>
        <a:bodyPr/>
        <a:lstStyle/>
        <a:p>
          <a:endParaRPr lang="en-US"/>
        </a:p>
      </dgm:t>
    </dgm:pt>
    <dgm:pt modelId="{2F54574B-D6EC-469B-824A-80B867AF2D4D}" type="sibTrans" cxnId="{0C8F90C7-DCB5-4C89-8902-8FC4E49FC407}">
      <dgm:prSet/>
      <dgm:spPr/>
      <dgm:t>
        <a:bodyPr/>
        <a:lstStyle/>
        <a:p>
          <a:endParaRPr lang="en-US"/>
        </a:p>
      </dgm:t>
    </dgm:pt>
    <dgm:pt modelId="{A6F37331-B96D-4838-96E8-A6EB0370E9F4}">
      <dgm:prSet/>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rtl="1"/>
          <a:r>
            <a:rPr lang="fa-IR" smtClean="0">
              <a:solidFill>
                <a:schemeClr val="tx1"/>
              </a:solidFill>
              <a:cs typeface="B Zar" pitchFamily="2" charset="-78"/>
            </a:rPr>
            <a:t>کودکان گوش فرادادن و صحبت کردن به زبانی که با آنها صحبت می شود را به سبکی کاملاً طبیعی فرا  می گیرند. </a:t>
          </a:r>
          <a:endParaRPr lang="fa-IR" dirty="0" smtClean="0">
            <a:solidFill>
              <a:schemeClr val="tx1"/>
            </a:solidFill>
            <a:cs typeface="B Zar" pitchFamily="2" charset="-78"/>
          </a:endParaRPr>
        </a:p>
      </dgm:t>
    </dgm:pt>
    <dgm:pt modelId="{D2D87B7A-FBCA-4E9C-A55E-B25FAB03D0B6}" type="parTrans" cxnId="{6E94EFF0-74D4-4185-8321-389517F6B021}">
      <dgm:prSet/>
      <dgm:spPr/>
      <dgm:t>
        <a:bodyPr/>
        <a:lstStyle/>
        <a:p>
          <a:endParaRPr lang="en-US"/>
        </a:p>
      </dgm:t>
    </dgm:pt>
    <dgm:pt modelId="{7152D1F4-B057-4316-92CA-4F37FB0AF062}" type="sibTrans" cxnId="{6E94EFF0-74D4-4185-8321-389517F6B021}">
      <dgm:prSet/>
      <dgm:spPr/>
      <dgm:t>
        <a:bodyPr/>
        <a:lstStyle/>
        <a:p>
          <a:endParaRPr lang="en-US"/>
        </a:p>
      </dgm:t>
    </dgm:pt>
    <dgm:pt modelId="{E59DFA34-0C1B-46DF-82FD-782D999A01D8}" type="pres">
      <dgm:prSet presAssocID="{4630D6D2-3396-4E7F-A181-42D2E08451A4}" presName="Name0" presStyleCnt="0">
        <dgm:presLayoutVars>
          <dgm:chMax val="7"/>
          <dgm:chPref val="7"/>
          <dgm:dir/>
        </dgm:presLayoutVars>
      </dgm:prSet>
      <dgm:spPr/>
      <dgm:t>
        <a:bodyPr/>
        <a:lstStyle/>
        <a:p>
          <a:endParaRPr lang="en-US"/>
        </a:p>
      </dgm:t>
    </dgm:pt>
    <dgm:pt modelId="{AC25346B-5172-4BF9-AE9C-157498F8785C}" type="pres">
      <dgm:prSet presAssocID="{4630D6D2-3396-4E7F-A181-42D2E08451A4}" presName="Name1" presStyleCnt="0"/>
      <dgm:spPr/>
    </dgm:pt>
    <dgm:pt modelId="{FFBCA797-5D01-4374-846B-C3A6EDD95337}" type="pres">
      <dgm:prSet presAssocID="{4630D6D2-3396-4E7F-A181-42D2E08451A4}" presName="cycle" presStyleCnt="0"/>
      <dgm:spPr/>
    </dgm:pt>
    <dgm:pt modelId="{29D23DC7-264C-4DE0-9FCA-EBC9DF667F5D}" type="pres">
      <dgm:prSet presAssocID="{4630D6D2-3396-4E7F-A181-42D2E08451A4}" presName="srcNode" presStyleLbl="node1" presStyleIdx="0" presStyleCnt="4"/>
      <dgm:spPr/>
    </dgm:pt>
    <dgm:pt modelId="{10B9B481-43B1-4197-B59F-7B9FD8B52915}" type="pres">
      <dgm:prSet presAssocID="{4630D6D2-3396-4E7F-A181-42D2E08451A4}" presName="conn" presStyleLbl="parChTrans1D2" presStyleIdx="0" presStyleCnt="1"/>
      <dgm:spPr/>
      <dgm:t>
        <a:bodyPr/>
        <a:lstStyle/>
        <a:p>
          <a:endParaRPr lang="en-US"/>
        </a:p>
      </dgm:t>
    </dgm:pt>
    <dgm:pt modelId="{231FCBA4-CF7E-4AED-8CDE-B6E31ACCF841}" type="pres">
      <dgm:prSet presAssocID="{4630D6D2-3396-4E7F-A181-42D2E08451A4}" presName="extraNode" presStyleLbl="node1" presStyleIdx="0" presStyleCnt="4"/>
      <dgm:spPr/>
    </dgm:pt>
    <dgm:pt modelId="{3F8AFAF2-9BF6-4BF3-AF1C-F7A04D9AA570}" type="pres">
      <dgm:prSet presAssocID="{4630D6D2-3396-4E7F-A181-42D2E08451A4}" presName="dstNode" presStyleLbl="node1" presStyleIdx="0" presStyleCnt="4"/>
      <dgm:spPr/>
    </dgm:pt>
    <dgm:pt modelId="{F0437B28-9DE8-4330-ACF4-1475037A47CE}" type="pres">
      <dgm:prSet presAssocID="{A6F37331-B96D-4838-96E8-A6EB0370E9F4}" presName="text_1" presStyleLbl="node1" presStyleIdx="0" presStyleCnt="4">
        <dgm:presLayoutVars>
          <dgm:bulletEnabled val="1"/>
        </dgm:presLayoutVars>
      </dgm:prSet>
      <dgm:spPr/>
      <dgm:t>
        <a:bodyPr/>
        <a:lstStyle/>
        <a:p>
          <a:endParaRPr lang="en-US"/>
        </a:p>
      </dgm:t>
    </dgm:pt>
    <dgm:pt modelId="{AD6D4169-E56D-4A53-9951-9D2BE6B45A8F}" type="pres">
      <dgm:prSet presAssocID="{A6F37331-B96D-4838-96E8-A6EB0370E9F4}" presName="accent_1" presStyleCnt="0"/>
      <dgm:spPr/>
    </dgm:pt>
    <dgm:pt modelId="{1DF2FD22-27ED-4E14-9228-925050C38131}" type="pres">
      <dgm:prSet presAssocID="{A6F37331-B96D-4838-96E8-A6EB0370E9F4}" presName="accentRepeatNode" presStyleLbl="solidFgAcc1" presStyleIdx="0" presStyleCnt="4"/>
      <dgm:spPr>
        <a:ln>
          <a:solidFill>
            <a:schemeClr val="accent2">
              <a:lumMod val="75000"/>
            </a:schemeClr>
          </a:solidFill>
        </a:ln>
      </dgm:spPr>
      <dgm:t>
        <a:bodyPr/>
        <a:lstStyle/>
        <a:p>
          <a:endParaRPr lang="en-US"/>
        </a:p>
      </dgm:t>
    </dgm:pt>
    <dgm:pt modelId="{81F0770F-CB62-4016-BE23-BF37A0EEF501}" type="pres">
      <dgm:prSet presAssocID="{CDA2E822-85B0-4873-862C-621FCA88E807}" presName="text_2" presStyleLbl="node1" presStyleIdx="1" presStyleCnt="4">
        <dgm:presLayoutVars>
          <dgm:bulletEnabled val="1"/>
        </dgm:presLayoutVars>
      </dgm:prSet>
      <dgm:spPr/>
      <dgm:t>
        <a:bodyPr/>
        <a:lstStyle/>
        <a:p>
          <a:endParaRPr lang="en-US"/>
        </a:p>
      </dgm:t>
    </dgm:pt>
    <dgm:pt modelId="{CF58B15F-C9FA-43A7-9FCB-6E1232850247}" type="pres">
      <dgm:prSet presAssocID="{CDA2E822-85B0-4873-862C-621FCA88E807}" presName="accent_2" presStyleCnt="0"/>
      <dgm:spPr/>
    </dgm:pt>
    <dgm:pt modelId="{DAF8CF10-C44A-47A1-9445-D25B2104450C}" type="pres">
      <dgm:prSet presAssocID="{CDA2E822-85B0-4873-862C-621FCA88E807}" presName="accentRepeatNode" presStyleLbl="solidFgAcc1" presStyleIdx="1" presStyleCnt="4"/>
      <dgm:spPr>
        <a:ln>
          <a:solidFill>
            <a:schemeClr val="accent3">
              <a:lumMod val="50000"/>
            </a:schemeClr>
          </a:solidFill>
        </a:ln>
      </dgm:spPr>
      <dgm:t>
        <a:bodyPr/>
        <a:lstStyle/>
        <a:p>
          <a:endParaRPr lang="en-US"/>
        </a:p>
      </dgm:t>
    </dgm:pt>
    <dgm:pt modelId="{4B4152FE-6567-4156-AAC0-732E0BC7758A}" type="pres">
      <dgm:prSet presAssocID="{39C49053-CE6E-473D-8E0E-4D3932D1AC7A}" presName="text_3" presStyleLbl="node1" presStyleIdx="2" presStyleCnt="4">
        <dgm:presLayoutVars>
          <dgm:bulletEnabled val="1"/>
        </dgm:presLayoutVars>
      </dgm:prSet>
      <dgm:spPr/>
      <dgm:t>
        <a:bodyPr/>
        <a:lstStyle/>
        <a:p>
          <a:endParaRPr lang="en-US"/>
        </a:p>
      </dgm:t>
    </dgm:pt>
    <dgm:pt modelId="{8D8E42A5-119D-41FF-A082-8B1FB7C243A1}" type="pres">
      <dgm:prSet presAssocID="{39C49053-CE6E-473D-8E0E-4D3932D1AC7A}" presName="accent_3" presStyleCnt="0"/>
      <dgm:spPr/>
    </dgm:pt>
    <dgm:pt modelId="{72461198-D38B-4192-ABD6-1127BB65A9C7}" type="pres">
      <dgm:prSet presAssocID="{39C49053-CE6E-473D-8E0E-4D3932D1AC7A}" presName="accentRepeatNode" presStyleLbl="solidFgAcc1" presStyleIdx="2" presStyleCnt="4"/>
      <dgm:spPr>
        <a:ln>
          <a:solidFill>
            <a:schemeClr val="accent6">
              <a:lumMod val="60000"/>
              <a:lumOff val="40000"/>
            </a:schemeClr>
          </a:solidFill>
        </a:ln>
      </dgm:spPr>
      <dgm:t>
        <a:bodyPr/>
        <a:lstStyle/>
        <a:p>
          <a:endParaRPr lang="en-US"/>
        </a:p>
      </dgm:t>
    </dgm:pt>
    <dgm:pt modelId="{13BCC3C0-D378-4B1F-8B9A-B5AF79DF53CA}" type="pres">
      <dgm:prSet presAssocID="{C082799E-4C57-4A12-B55A-36EE6EA28383}" presName="text_4" presStyleLbl="node1" presStyleIdx="3" presStyleCnt="4">
        <dgm:presLayoutVars>
          <dgm:bulletEnabled val="1"/>
        </dgm:presLayoutVars>
      </dgm:prSet>
      <dgm:spPr/>
      <dgm:t>
        <a:bodyPr/>
        <a:lstStyle/>
        <a:p>
          <a:endParaRPr lang="en-US"/>
        </a:p>
      </dgm:t>
    </dgm:pt>
    <dgm:pt modelId="{5A96C22E-4B90-4253-A461-7A36EA68312C}" type="pres">
      <dgm:prSet presAssocID="{C082799E-4C57-4A12-B55A-36EE6EA28383}" presName="accent_4" presStyleCnt="0"/>
      <dgm:spPr/>
    </dgm:pt>
    <dgm:pt modelId="{63CCE715-57E1-40DE-80D2-37B2D900878C}" type="pres">
      <dgm:prSet presAssocID="{C082799E-4C57-4A12-B55A-36EE6EA28383}" presName="accentRepeatNode" presStyleLbl="solidFgAcc1" presStyleIdx="3" presStyleCnt="4"/>
      <dgm:spPr/>
    </dgm:pt>
  </dgm:ptLst>
  <dgm:cxnLst>
    <dgm:cxn modelId="{A054F9C3-6898-4F49-BC63-90879683BDE2}" srcId="{4630D6D2-3396-4E7F-A181-42D2E08451A4}" destId="{39C49053-CE6E-473D-8E0E-4D3932D1AC7A}" srcOrd="2" destOrd="0" parTransId="{C4218944-8455-499A-92BF-4C53D89FB1A7}" sibTransId="{9C291C0E-243F-452E-812D-9442EA9F1E8E}"/>
    <dgm:cxn modelId="{0C8F90C7-DCB5-4C89-8902-8FC4E49FC407}" srcId="{4630D6D2-3396-4E7F-A181-42D2E08451A4}" destId="{C082799E-4C57-4A12-B55A-36EE6EA28383}" srcOrd="3" destOrd="0" parTransId="{FE1EBD38-CFA7-480F-929A-764E097E73A1}" sibTransId="{2F54574B-D6EC-469B-824A-80B867AF2D4D}"/>
    <dgm:cxn modelId="{3F4FAF71-7985-4B20-8025-276C4B7C58F3}" type="presOf" srcId="{4630D6D2-3396-4E7F-A181-42D2E08451A4}" destId="{E59DFA34-0C1B-46DF-82FD-782D999A01D8}" srcOrd="0" destOrd="0" presId="urn:microsoft.com/office/officeart/2008/layout/VerticalCurvedList"/>
    <dgm:cxn modelId="{E41D5FBE-0B02-4689-93E8-037E20D86A39}" type="presOf" srcId="{CDA2E822-85B0-4873-862C-621FCA88E807}" destId="{81F0770F-CB62-4016-BE23-BF37A0EEF501}" srcOrd="0" destOrd="0" presId="urn:microsoft.com/office/officeart/2008/layout/VerticalCurvedList"/>
    <dgm:cxn modelId="{A3539B8B-ABBF-467A-A896-E1E146232817}" type="presOf" srcId="{7152D1F4-B057-4316-92CA-4F37FB0AF062}" destId="{10B9B481-43B1-4197-B59F-7B9FD8B52915}" srcOrd="0" destOrd="0" presId="urn:microsoft.com/office/officeart/2008/layout/VerticalCurvedList"/>
    <dgm:cxn modelId="{33580257-5801-456F-8C85-2E5C09E08724}" type="presOf" srcId="{A6F37331-B96D-4838-96E8-A6EB0370E9F4}" destId="{F0437B28-9DE8-4330-ACF4-1475037A47CE}" srcOrd="0" destOrd="0" presId="urn:microsoft.com/office/officeart/2008/layout/VerticalCurvedList"/>
    <dgm:cxn modelId="{AC4AD675-CB0D-4167-8C05-EE51BB0B3AC0}" type="presOf" srcId="{39C49053-CE6E-473D-8E0E-4D3932D1AC7A}" destId="{4B4152FE-6567-4156-AAC0-732E0BC7758A}" srcOrd="0" destOrd="0" presId="urn:microsoft.com/office/officeart/2008/layout/VerticalCurvedList"/>
    <dgm:cxn modelId="{42719439-3F15-4AEA-A6EB-D521A550BA55}" type="presOf" srcId="{C082799E-4C57-4A12-B55A-36EE6EA28383}" destId="{13BCC3C0-D378-4B1F-8B9A-B5AF79DF53CA}" srcOrd="0" destOrd="0" presId="urn:microsoft.com/office/officeart/2008/layout/VerticalCurvedList"/>
    <dgm:cxn modelId="{6E94EFF0-74D4-4185-8321-389517F6B021}" srcId="{4630D6D2-3396-4E7F-A181-42D2E08451A4}" destId="{A6F37331-B96D-4838-96E8-A6EB0370E9F4}" srcOrd="0" destOrd="0" parTransId="{D2D87B7A-FBCA-4E9C-A55E-B25FAB03D0B6}" sibTransId="{7152D1F4-B057-4316-92CA-4F37FB0AF062}"/>
    <dgm:cxn modelId="{85A69E6E-C080-416E-9C2C-C494B428CB16}" srcId="{4630D6D2-3396-4E7F-A181-42D2E08451A4}" destId="{CDA2E822-85B0-4873-862C-621FCA88E807}" srcOrd="1" destOrd="0" parTransId="{C2F116C8-ACB7-44E8-969F-150317F76BB8}" sibTransId="{8CBACE0A-E307-4E28-A12D-F7F9234FF963}"/>
    <dgm:cxn modelId="{EED123EC-6FE1-487A-9038-760772C3AC3D}" type="presParOf" srcId="{E59DFA34-0C1B-46DF-82FD-782D999A01D8}" destId="{AC25346B-5172-4BF9-AE9C-157498F8785C}" srcOrd="0" destOrd="0" presId="urn:microsoft.com/office/officeart/2008/layout/VerticalCurvedList"/>
    <dgm:cxn modelId="{D0F7744B-CB9A-4055-AD76-7D1A72D55E7E}" type="presParOf" srcId="{AC25346B-5172-4BF9-AE9C-157498F8785C}" destId="{FFBCA797-5D01-4374-846B-C3A6EDD95337}" srcOrd="0" destOrd="0" presId="urn:microsoft.com/office/officeart/2008/layout/VerticalCurvedList"/>
    <dgm:cxn modelId="{D7C9E4D3-A5F6-4B61-BD5F-3FB712AD0503}" type="presParOf" srcId="{FFBCA797-5D01-4374-846B-C3A6EDD95337}" destId="{29D23DC7-264C-4DE0-9FCA-EBC9DF667F5D}" srcOrd="0" destOrd="0" presId="urn:microsoft.com/office/officeart/2008/layout/VerticalCurvedList"/>
    <dgm:cxn modelId="{562B3649-3B57-4BF2-BE90-92D1273581F3}" type="presParOf" srcId="{FFBCA797-5D01-4374-846B-C3A6EDD95337}" destId="{10B9B481-43B1-4197-B59F-7B9FD8B52915}" srcOrd="1" destOrd="0" presId="urn:microsoft.com/office/officeart/2008/layout/VerticalCurvedList"/>
    <dgm:cxn modelId="{9D61DDB6-15F7-413C-B267-FA7484B3D787}" type="presParOf" srcId="{FFBCA797-5D01-4374-846B-C3A6EDD95337}" destId="{231FCBA4-CF7E-4AED-8CDE-B6E31ACCF841}" srcOrd="2" destOrd="0" presId="urn:microsoft.com/office/officeart/2008/layout/VerticalCurvedList"/>
    <dgm:cxn modelId="{68014BB7-C118-47D0-8EFE-4B7AFD81A59E}" type="presParOf" srcId="{FFBCA797-5D01-4374-846B-C3A6EDD95337}" destId="{3F8AFAF2-9BF6-4BF3-AF1C-F7A04D9AA570}" srcOrd="3" destOrd="0" presId="urn:microsoft.com/office/officeart/2008/layout/VerticalCurvedList"/>
    <dgm:cxn modelId="{04C5F5F9-10FA-4326-9787-842992F9E5B1}" type="presParOf" srcId="{AC25346B-5172-4BF9-AE9C-157498F8785C}" destId="{F0437B28-9DE8-4330-ACF4-1475037A47CE}" srcOrd="1" destOrd="0" presId="urn:microsoft.com/office/officeart/2008/layout/VerticalCurvedList"/>
    <dgm:cxn modelId="{EE8A7B8D-6970-45A6-BAB2-13F81540D0FB}" type="presParOf" srcId="{AC25346B-5172-4BF9-AE9C-157498F8785C}" destId="{AD6D4169-E56D-4A53-9951-9D2BE6B45A8F}" srcOrd="2" destOrd="0" presId="urn:microsoft.com/office/officeart/2008/layout/VerticalCurvedList"/>
    <dgm:cxn modelId="{F5405136-4FB2-4146-A799-B590023FCE67}" type="presParOf" srcId="{AD6D4169-E56D-4A53-9951-9D2BE6B45A8F}" destId="{1DF2FD22-27ED-4E14-9228-925050C38131}" srcOrd="0" destOrd="0" presId="urn:microsoft.com/office/officeart/2008/layout/VerticalCurvedList"/>
    <dgm:cxn modelId="{D2905C64-265D-414A-B1D7-D34E838A4A68}" type="presParOf" srcId="{AC25346B-5172-4BF9-AE9C-157498F8785C}" destId="{81F0770F-CB62-4016-BE23-BF37A0EEF501}" srcOrd="3" destOrd="0" presId="urn:microsoft.com/office/officeart/2008/layout/VerticalCurvedList"/>
    <dgm:cxn modelId="{CE6EEFDF-8C12-4217-B7A6-7E6B2B479479}" type="presParOf" srcId="{AC25346B-5172-4BF9-AE9C-157498F8785C}" destId="{CF58B15F-C9FA-43A7-9FCB-6E1232850247}" srcOrd="4" destOrd="0" presId="urn:microsoft.com/office/officeart/2008/layout/VerticalCurvedList"/>
    <dgm:cxn modelId="{02E3CCA0-E1EA-4B93-99C5-FC6AF1EE2BCB}" type="presParOf" srcId="{CF58B15F-C9FA-43A7-9FCB-6E1232850247}" destId="{DAF8CF10-C44A-47A1-9445-D25B2104450C}" srcOrd="0" destOrd="0" presId="urn:microsoft.com/office/officeart/2008/layout/VerticalCurvedList"/>
    <dgm:cxn modelId="{1ACD2744-329E-4E61-A5F2-F7541BE4A014}" type="presParOf" srcId="{AC25346B-5172-4BF9-AE9C-157498F8785C}" destId="{4B4152FE-6567-4156-AAC0-732E0BC7758A}" srcOrd="5" destOrd="0" presId="urn:microsoft.com/office/officeart/2008/layout/VerticalCurvedList"/>
    <dgm:cxn modelId="{475A00D1-7002-4481-9F7C-C185EC720C51}" type="presParOf" srcId="{AC25346B-5172-4BF9-AE9C-157498F8785C}" destId="{8D8E42A5-119D-41FF-A082-8B1FB7C243A1}" srcOrd="6" destOrd="0" presId="urn:microsoft.com/office/officeart/2008/layout/VerticalCurvedList"/>
    <dgm:cxn modelId="{FF702713-5271-4352-ADA7-8983E8A07460}" type="presParOf" srcId="{8D8E42A5-119D-41FF-A082-8B1FB7C243A1}" destId="{72461198-D38B-4192-ABD6-1127BB65A9C7}" srcOrd="0" destOrd="0" presId="urn:microsoft.com/office/officeart/2008/layout/VerticalCurvedList"/>
    <dgm:cxn modelId="{B15C6D93-9A05-4623-BFF5-B2D2F071FB53}" type="presParOf" srcId="{AC25346B-5172-4BF9-AE9C-157498F8785C}" destId="{13BCC3C0-D378-4B1F-8B9A-B5AF79DF53CA}" srcOrd="7" destOrd="0" presId="urn:microsoft.com/office/officeart/2008/layout/VerticalCurvedList"/>
    <dgm:cxn modelId="{FAE130D8-83EC-447E-ABC0-A1D5233AD00B}" type="presParOf" srcId="{AC25346B-5172-4BF9-AE9C-157498F8785C}" destId="{5A96C22E-4B90-4253-A461-7A36EA68312C}" srcOrd="8" destOrd="0" presId="urn:microsoft.com/office/officeart/2008/layout/VerticalCurvedList"/>
    <dgm:cxn modelId="{2E424EFD-EAB0-495D-AA6C-D0C5CB77823E}" type="presParOf" srcId="{5A96C22E-4B90-4253-A461-7A36EA68312C}" destId="{63CCE715-57E1-40DE-80D2-37B2D900878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28C39C-F59C-49B2-AC07-C70CA94F12CA}"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n-US"/>
        </a:p>
      </dgm:t>
    </dgm:pt>
    <dgm:pt modelId="{566FA619-2C78-499F-9562-BF6DF569BF5F}">
      <dgm:prSet phldrT="[Text]"/>
      <dgm:spPr/>
      <dgm:t>
        <a:bodyPr/>
        <a:lstStyle/>
        <a:p>
          <a:r>
            <a:rPr lang="fa-IR" dirty="0" smtClean="0">
              <a:solidFill>
                <a:srgbClr val="FF0000"/>
              </a:solidFill>
              <a:cs typeface="B Titr" pitchFamily="2" charset="-78"/>
            </a:rPr>
            <a:t>اصول الگوی اسقرایی      تصویر – واژه</a:t>
          </a:r>
          <a:br>
            <a:rPr lang="fa-IR" dirty="0" smtClean="0">
              <a:solidFill>
                <a:srgbClr val="FF0000"/>
              </a:solidFill>
              <a:cs typeface="B Titr" pitchFamily="2" charset="-78"/>
            </a:rPr>
          </a:br>
          <a:endParaRPr lang="en-US" dirty="0"/>
        </a:p>
      </dgm:t>
    </dgm:pt>
    <dgm:pt modelId="{2124622C-1D65-4FD9-821B-601A5B3B8C7A}" type="parTrans" cxnId="{73DFB0D8-A832-49A6-9AB4-2AE331B58EF8}">
      <dgm:prSet/>
      <dgm:spPr/>
      <dgm:t>
        <a:bodyPr/>
        <a:lstStyle/>
        <a:p>
          <a:endParaRPr lang="en-US"/>
        </a:p>
      </dgm:t>
    </dgm:pt>
    <dgm:pt modelId="{11DDD5DF-06A2-4C8E-8683-B2CDF56F486F}" type="sibTrans" cxnId="{73DFB0D8-A832-49A6-9AB4-2AE331B58EF8}">
      <dgm:prSet/>
      <dgm:spPr/>
      <dgm:t>
        <a:bodyPr/>
        <a:lstStyle/>
        <a:p>
          <a:endParaRPr lang="en-US"/>
        </a:p>
      </dgm:t>
    </dgm:pt>
    <dgm:pt modelId="{F64E9850-30E9-4AC8-9056-A82C236ECCCF}">
      <dgm:prSet phldrT="[Text]"/>
      <dgm:spPr>
        <a:blipFill rotWithShape="0">
          <a:blip xmlns:r="http://schemas.openxmlformats.org/officeDocument/2006/relationships" r:embed="rId1"/>
          <a:tile tx="0" ty="0" sx="100000" sy="100000" flip="none" algn="tl"/>
        </a:blipFill>
      </dgm:spPr>
      <dgm:t>
        <a:bodyPr/>
        <a:lstStyle/>
        <a:p>
          <a:pPr algn="justLow" rtl="1"/>
          <a:r>
            <a:rPr lang="fa-IR" dirty="0" smtClean="0">
              <a:solidFill>
                <a:schemeClr val="tx1"/>
              </a:solidFill>
              <a:cs typeface="B Nazanin" pitchFamily="2" charset="-78"/>
            </a:rPr>
            <a:t>اصل فرعی الگو این است که رویکرد مذکور به رشد زبان کودک توجه دارد لغات مورد استفاده از سوی آنها و توانایی شان در برقراری اتصالات امری بسیار مهم است </a:t>
          </a:r>
          <a:endParaRPr lang="en-US" dirty="0">
            <a:solidFill>
              <a:schemeClr val="tx1"/>
            </a:solidFill>
          </a:endParaRPr>
        </a:p>
      </dgm:t>
    </dgm:pt>
    <dgm:pt modelId="{AF14593F-A069-48F0-850C-4C7CEAC93498}" type="parTrans" cxnId="{1B04BA0A-8D7D-4849-8E8E-131748CCDCD1}">
      <dgm:prSet/>
      <dgm:spPr/>
      <dgm:t>
        <a:bodyPr/>
        <a:lstStyle/>
        <a:p>
          <a:endParaRPr lang="en-US"/>
        </a:p>
      </dgm:t>
    </dgm:pt>
    <dgm:pt modelId="{5583208D-D3CA-4BBD-AD70-E232D11FB06E}" type="sibTrans" cxnId="{1B04BA0A-8D7D-4849-8E8E-131748CCDCD1}">
      <dgm:prSet/>
      <dgm:spPr/>
      <dgm:t>
        <a:bodyPr/>
        <a:lstStyle/>
        <a:p>
          <a:endParaRPr lang="en-US"/>
        </a:p>
      </dgm:t>
    </dgm:pt>
    <dgm:pt modelId="{1DF1A906-D7D8-4784-BE0D-A8CFF27BAE3F}" type="pres">
      <dgm:prSet presAssocID="{E828C39C-F59C-49B2-AC07-C70CA94F12CA}" presName="Name0" presStyleCnt="0">
        <dgm:presLayoutVars>
          <dgm:dir/>
          <dgm:animLvl val="lvl"/>
          <dgm:resizeHandles val="exact"/>
        </dgm:presLayoutVars>
      </dgm:prSet>
      <dgm:spPr/>
      <dgm:t>
        <a:bodyPr/>
        <a:lstStyle/>
        <a:p>
          <a:endParaRPr lang="en-US"/>
        </a:p>
      </dgm:t>
    </dgm:pt>
    <dgm:pt modelId="{058156CD-0DAF-4A48-927E-BB1C481E44EA}" type="pres">
      <dgm:prSet presAssocID="{566FA619-2C78-499F-9562-BF6DF569BF5F}" presName="linNode" presStyleCnt="0"/>
      <dgm:spPr/>
    </dgm:pt>
    <dgm:pt modelId="{78EF15B4-8FD1-4866-80AF-3CB0EB2D736C}" type="pres">
      <dgm:prSet presAssocID="{566FA619-2C78-499F-9562-BF6DF569BF5F}" presName="parTx" presStyleLbl="revTx" presStyleIdx="0" presStyleCnt="1" custScaleX="106391" custLinFactNeighborX="-84255" custLinFactNeighborY="-2125">
        <dgm:presLayoutVars>
          <dgm:chMax val="1"/>
          <dgm:bulletEnabled val="1"/>
        </dgm:presLayoutVars>
      </dgm:prSet>
      <dgm:spPr/>
      <dgm:t>
        <a:bodyPr/>
        <a:lstStyle/>
        <a:p>
          <a:endParaRPr lang="en-US"/>
        </a:p>
      </dgm:t>
    </dgm:pt>
    <dgm:pt modelId="{FF0581CE-0675-4F02-84FC-66D06D4AEB73}" type="pres">
      <dgm:prSet presAssocID="{566FA619-2C78-499F-9562-BF6DF569BF5F}" presName="bracket" presStyleLbl="parChTrans1D1" presStyleIdx="0" presStyleCnt="1" custScaleY="362020" custLinFactX="-38056" custLinFactNeighborX="-100000" custLinFactNeighborY="2018"/>
      <dgm:spPr/>
    </dgm:pt>
    <dgm:pt modelId="{E431D2A5-2866-47E0-9388-9AC33A399EDE}" type="pres">
      <dgm:prSet presAssocID="{566FA619-2C78-499F-9562-BF6DF569BF5F}" presName="spH" presStyleCnt="0"/>
      <dgm:spPr/>
    </dgm:pt>
    <dgm:pt modelId="{57BAB3C8-4CC7-438D-8149-86877AD16A41}" type="pres">
      <dgm:prSet presAssocID="{566FA619-2C78-499F-9562-BF6DF569BF5F}" presName="desTx" presStyleLbl="node1" presStyleIdx="0" presStyleCnt="1">
        <dgm:presLayoutVars>
          <dgm:bulletEnabled val="1"/>
        </dgm:presLayoutVars>
      </dgm:prSet>
      <dgm:spPr/>
      <dgm:t>
        <a:bodyPr/>
        <a:lstStyle/>
        <a:p>
          <a:endParaRPr lang="en-US"/>
        </a:p>
      </dgm:t>
    </dgm:pt>
  </dgm:ptLst>
  <dgm:cxnLst>
    <dgm:cxn modelId="{9F9FAFDF-6ACA-4A45-8D9C-D718EE878F3E}" type="presOf" srcId="{F64E9850-30E9-4AC8-9056-A82C236ECCCF}" destId="{57BAB3C8-4CC7-438D-8149-86877AD16A41}" srcOrd="0" destOrd="0" presId="urn:diagrams.loki3.com/BracketList+Icon"/>
    <dgm:cxn modelId="{E51B505C-4BC6-4C41-8700-87D7A261DE3D}" type="presOf" srcId="{E828C39C-F59C-49B2-AC07-C70CA94F12CA}" destId="{1DF1A906-D7D8-4784-BE0D-A8CFF27BAE3F}" srcOrd="0" destOrd="0" presId="urn:diagrams.loki3.com/BracketList+Icon"/>
    <dgm:cxn modelId="{73DFB0D8-A832-49A6-9AB4-2AE331B58EF8}" srcId="{E828C39C-F59C-49B2-AC07-C70CA94F12CA}" destId="{566FA619-2C78-499F-9562-BF6DF569BF5F}" srcOrd="0" destOrd="0" parTransId="{2124622C-1D65-4FD9-821B-601A5B3B8C7A}" sibTransId="{11DDD5DF-06A2-4C8E-8683-B2CDF56F486F}"/>
    <dgm:cxn modelId="{97C1071C-E5A7-4A70-BE12-4840BFB9A973}" type="presOf" srcId="{566FA619-2C78-499F-9562-BF6DF569BF5F}" destId="{78EF15B4-8FD1-4866-80AF-3CB0EB2D736C}" srcOrd="0" destOrd="0" presId="urn:diagrams.loki3.com/BracketList+Icon"/>
    <dgm:cxn modelId="{1B04BA0A-8D7D-4849-8E8E-131748CCDCD1}" srcId="{566FA619-2C78-499F-9562-BF6DF569BF5F}" destId="{F64E9850-30E9-4AC8-9056-A82C236ECCCF}" srcOrd="0" destOrd="0" parTransId="{AF14593F-A069-48F0-850C-4C7CEAC93498}" sibTransId="{5583208D-D3CA-4BBD-AD70-E232D11FB06E}"/>
    <dgm:cxn modelId="{173FB490-3A4B-4475-9CD0-4EDE157527D6}" type="presParOf" srcId="{1DF1A906-D7D8-4784-BE0D-A8CFF27BAE3F}" destId="{058156CD-0DAF-4A48-927E-BB1C481E44EA}" srcOrd="0" destOrd="0" presId="urn:diagrams.loki3.com/BracketList+Icon"/>
    <dgm:cxn modelId="{AA2021DA-E77C-4735-8882-36A1AA166F7B}" type="presParOf" srcId="{058156CD-0DAF-4A48-927E-BB1C481E44EA}" destId="{78EF15B4-8FD1-4866-80AF-3CB0EB2D736C}" srcOrd="0" destOrd="0" presId="urn:diagrams.loki3.com/BracketList+Icon"/>
    <dgm:cxn modelId="{93E752D0-F18A-4814-87CE-9AB403A74175}" type="presParOf" srcId="{058156CD-0DAF-4A48-927E-BB1C481E44EA}" destId="{FF0581CE-0675-4F02-84FC-66D06D4AEB73}" srcOrd="1" destOrd="0" presId="urn:diagrams.loki3.com/BracketList+Icon"/>
    <dgm:cxn modelId="{2BA09010-9149-4487-A724-DFF40D20D8FD}" type="presParOf" srcId="{058156CD-0DAF-4A48-927E-BB1C481E44EA}" destId="{E431D2A5-2866-47E0-9388-9AC33A399EDE}" srcOrd="2" destOrd="0" presId="urn:diagrams.loki3.com/BracketList+Icon"/>
    <dgm:cxn modelId="{685C17DC-6379-497C-B9F1-26590B0A421A}" type="presParOf" srcId="{058156CD-0DAF-4A48-927E-BB1C481E44EA}" destId="{57BAB3C8-4CC7-438D-8149-86877AD16A41}"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49C367-4E67-4991-B1CA-7F2D2556A703}"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5928BC1E-B3BA-4078-BC32-76BA53D70BF5}">
      <dgm:prSet phldrT="[Text]" phldr="1"/>
      <dgm:spPr>
        <a:gradFill rotWithShape="0">
          <a:gsLst>
            <a:gs pos="0">
              <a:srgbClr val="D6B19C"/>
            </a:gs>
            <a:gs pos="30000">
              <a:srgbClr val="D49E6C"/>
            </a:gs>
            <a:gs pos="70000">
              <a:srgbClr val="A65528"/>
            </a:gs>
            <a:gs pos="100000">
              <a:srgbClr val="663012"/>
            </a:gs>
          </a:gsLst>
          <a:lin ang="16200000" scaled="0"/>
        </a:gradFill>
      </dgm:spPr>
      <dgm:t>
        <a:bodyPr/>
        <a:lstStyle/>
        <a:p>
          <a:endParaRPr lang="en-US" dirty="0"/>
        </a:p>
      </dgm:t>
    </dgm:pt>
    <dgm:pt modelId="{6367AD22-D0A0-4073-BEE6-BA8A3D3F0AA3}" type="parTrans" cxnId="{CD8CF0B6-515C-49A6-A693-87B2EC458A05}">
      <dgm:prSet/>
      <dgm:spPr/>
      <dgm:t>
        <a:bodyPr/>
        <a:lstStyle/>
        <a:p>
          <a:endParaRPr lang="en-US"/>
        </a:p>
      </dgm:t>
    </dgm:pt>
    <dgm:pt modelId="{9D099F1F-B29E-4A4C-A137-22B79B9C9384}" type="sibTrans" cxnId="{CD8CF0B6-515C-49A6-A693-87B2EC458A05}">
      <dgm:prSet/>
      <dgm:spPr/>
      <dgm:t>
        <a:bodyPr/>
        <a:lstStyle/>
        <a:p>
          <a:endParaRPr lang="en-US"/>
        </a:p>
      </dgm:t>
    </dgm:pt>
    <dgm:pt modelId="{A65855C2-667C-47CB-A215-B337EBD1AA5E}">
      <dgm:prSet phldrT="[Text]" custT="1"/>
      <dgm:spPr/>
      <dgm:t>
        <a:bodyPr/>
        <a:lstStyle/>
        <a:p>
          <a:pPr rtl="1"/>
          <a:r>
            <a:rPr lang="fa-IR" sz="2000" dirty="0" smtClean="0">
              <a:cs typeface="B Nazanin" pitchFamily="2" charset="-78"/>
            </a:rPr>
            <a:t>معلم چند شکل از یک دسته را به دانش آموزان نشان داده و از آنها می خواهد دو دلیل برای قرار گرفتن آنها در یک دسته را بیان کنند.</a:t>
          </a:r>
          <a:endParaRPr lang="en-US" sz="2000" dirty="0"/>
        </a:p>
      </dgm:t>
    </dgm:pt>
    <dgm:pt modelId="{D7936369-6B42-4BAF-9814-6D5714018123}" type="parTrans" cxnId="{C00F1C8D-2DCB-44F8-A1E9-42F712E23BEE}">
      <dgm:prSet/>
      <dgm:spPr/>
      <dgm:t>
        <a:bodyPr/>
        <a:lstStyle/>
        <a:p>
          <a:endParaRPr lang="en-US"/>
        </a:p>
      </dgm:t>
    </dgm:pt>
    <dgm:pt modelId="{700754B0-4D39-4D72-B907-AEC7659B26A6}" type="sibTrans" cxnId="{C00F1C8D-2DCB-44F8-A1E9-42F712E23BEE}">
      <dgm:prSet/>
      <dgm:spPr/>
      <dgm:t>
        <a:bodyPr/>
        <a:lstStyle/>
        <a:p>
          <a:endParaRPr lang="en-US"/>
        </a:p>
      </dgm:t>
    </dgm:pt>
    <dgm:pt modelId="{C89A87B6-0371-4498-8C25-080371836FEB}">
      <dgm:prSet phldrT="[Text]" phldr="1" custT="1"/>
      <dgm:spPr/>
      <dgm:t>
        <a:bodyPr/>
        <a:lstStyle/>
        <a:p>
          <a:endParaRPr lang="en-US" sz="2000" dirty="0"/>
        </a:p>
      </dgm:t>
    </dgm:pt>
    <dgm:pt modelId="{C20D067D-24C8-45ED-9676-A38D02FD1ED9}" type="parTrans" cxnId="{E199F97C-EF64-4297-ABA5-982F37BFD0D6}">
      <dgm:prSet/>
      <dgm:spPr/>
      <dgm:t>
        <a:bodyPr/>
        <a:lstStyle/>
        <a:p>
          <a:endParaRPr lang="en-US"/>
        </a:p>
      </dgm:t>
    </dgm:pt>
    <dgm:pt modelId="{76211159-2CE9-496B-9BE9-788CBB006379}" type="sibTrans" cxnId="{E199F97C-EF64-4297-ABA5-982F37BFD0D6}">
      <dgm:prSet/>
      <dgm:spPr/>
      <dgm:t>
        <a:bodyPr/>
        <a:lstStyle/>
        <a:p>
          <a:endParaRPr lang="en-US"/>
        </a:p>
      </dgm:t>
    </dgm:pt>
    <dgm:pt modelId="{C006840C-DF87-4840-A802-4A4F459301ED}">
      <dgm:prSet phldrT="[Text]" phldr="1"/>
      <dgm:spPr>
        <a:blipFill rotWithShape="0">
          <a:blip xmlns:r="http://schemas.openxmlformats.org/officeDocument/2006/relationships" r:embed="rId1"/>
          <a:tile tx="0" ty="0" sx="100000" sy="100000" flip="none" algn="tl"/>
        </a:blipFill>
      </dgm:spPr>
      <dgm:t>
        <a:bodyPr/>
        <a:lstStyle/>
        <a:p>
          <a:endParaRPr lang="en-US"/>
        </a:p>
      </dgm:t>
    </dgm:pt>
    <dgm:pt modelId="{9762EB22-8AAF-45A4-84FC-640E87A57F16}" type="parTrans" cxnId="{2B4EE65F-F1CA-4FF4-B017-2C2DEEC14768}">
      <dgm:prSet/>
      <dgm:spPr/>
      <dgm:t>
        <a:bodyPr/>
        <a:lstStyle/>
        <a:p>
          <a:endParaRPr lang="en-US"/>
        </a:p>
      </dgm:t>
    </dgm:pt>
    <dgm:pt modelId="{CDDB1E27-2D47-477E-91AB-B45CC8C0AB99}" type="sibTrans" cxnId="{2B4EE65F-F1CA-4FF4-B017-2C2DEEC14768}">
      <dgm:prSet/>
      <dgm:spPr/>
      <dgm:t>
        <a:bodyPr/>
        <a:lstStyle/>
        <a:p>
          <a:endParaRPr lang="en-US"/>
        </a:p>
      </dgm:t>
    </dgm:pt>
    <dgm:pt modelId="{FC519FF8-BA6D-4842-8C0C-C554C65F3752}">
      <dgm:prSet phldrT="[Text]" custT="1"/>
      <dgm:spPr>
        <a:gradFill rotWithShape="0">
          <a:gsLst>
            <a:gs pos="0">
              <a:srgbClr val="DDEBCF"/>
            </a:gs>
            <a:gs pos="50000">
              <a:srgbClr val="9CB86E"/>
            </a:gs>
            <a:gs pos="100000">
              <a:srgbClr val="156B13"/>
            </a:gs>
          </a:gsLst>
          <a:lin ang="5400000" scaled="0"/>
        </a:gradFill>
      </dgm:spPr>
      <dgm:t>
        <a:bodyPr/>
        <a:lstStyle/>
        <a:p>
          <a:pPr rtl="1"/>
          <a:r>
            <a:rPr lang="fa-IR" sz="2000" dirty="0" smtClean="0">
              <a:cs typeface="B Nazanin" pitchFamily="2" charset="-78"/>
            </a:rPr>
            <a:t>معلم بعد از اعلام نظر توسط هر یک از دانش آموزان از سایرین می خواهد دلیل گفته شده را تائید و یا رد کنند</a:t>
          </a:r>
          <a:endParaRPr lang="en-US" sz="2000" dirty="0"/>
        </a:p>
      </dgm:t>
    </dgm:pt>
    <dgm:pt modelId="{64A45BD8-3466-4C21-B5CC-B6F2E495A3AD}" type="parTrans" cxnId="{0E3CA972-0FD7-434A-A3AB-359BAFCEFA5E}">
      <dgm:prSet/>
      <dgm:spPr/>
      <dgm:t>
        <a:bodyPr/>
        <a:lstStyle/>
        <a:p>
          <a:endParaRPr lang="en-US"/>
        </a:p>
      </dgm:t>
    </dgm:pt>
    <dgm:pt modelId="{C02CDB01-43B4-4021-BF73-47C13EBB0498}" type="sibTrans" cxnId="{0E3CA972-0FD7-434A-A3AB-359BAFCEFA5E}">
      <dgm:prSet/>
      <dgm:spPr/>
      <dgm:t>
        <a:bodyPr/>
        <a:lstStyle/>
        <a:p>
          <a:endParaRPr lang="en-US"/>
        </a:p>
      </dgm:t>
    </dgm:pt>
    <dgm:pt modelId="{188EF5B3-A559-4086-BF17-632353DB79A1}">
      <dgm:prSet phldrT="[Text]" phldr="1" custT="1"/>
      <dgm:spPr>
        <a:gradFill rotWithShape="0">
          <a:gsLst>
            <a:gs pos="0">
              <a:srgbClr val="DDEBCF"/>
            </a:gs>
            <a:gs pos="50000">
              <a:srgbClr val="9CB86E"/>
            </a:gs>
            <a:gs pos="100000">
              <a:srgbClr val="156B13"/>
            </a:gs>
          </a:gsLst>
          <a:lin ang="5400000" scaled="0"/>
        </a:gradFill>
      </dgm:spPr>
      <dgm:t>
        <a:bodyPr/>
        <a:lstStyle/>
        <a:p>
          <a:endParaRPr lang="en-US" sz="2000" dirty="0"/>
        </a:p>
      </dgm:t>
    </dgm:pt>
    <dgm:pt modelId="{32CA8FBA-5F79-4DE2-A6B1-29E0D11E1D29}" type="parTrans" cxnId="{423EE96D-97C7-4DAD-B1EA-D5B2DA8A176E}">
      <dgm:prSet/>
      <dgm:spPr/>
      <dgm:t>
        <a:bodyPr/>
        <a:lstStyle/>
        <a:p>
          <a:endParaRPr lang="en-US"/>
        </a:p>
      </dgm:t>
    </dgm:pt>
    <dgm:pt modelId="{FB4A024C-5877-4AF4-8F96-473019D63B33}" type="sibTrans" cxnId="{423EE96D-97C7-4DAD-B1EA-D5B2DA8A176E}">
      <dgm:prSet/>
      <dgm:spPr/>
      <dgm:t>
        <a:bodyPr/>
        <a:lstStyle/>
        <a:p>
          <a:endParaRPr lang="en-US"/>
        </a:p>
      </dgm:t>
    </dgm:pt>
    <dgm:pt modelId="{80FE8857-13CD-4813-B4FB-36450E33B53B}">
      <dgm:prSet phldrT="[Text]" phldr="1"/>
      <dgm:spPr>
        <a:blipFill rotWithShape="0">
          <a:blip xmlns:r="http://schemas.openxmlformats.org/officeDocument/2006/relationships" r:embed="rId2"/>
          <a:tile tx="0" ty="0" sx="100000" sy="100000" flip="none" algn="tl"/>
        </a:blipFill>
      </dgm:spPr>
      <dgm:t>
        <a:bodyPr/>
        <a:lstStyle/>
        <a:p>
          <a:endParaRPr lang="en-US"/>
        </a:p>
      </dgm:t>
    </dgm:pt>
    <dgm:pt modelId="{EB0F6506-E742-4333-92A5-5520757E5F95}" type="parTrans" cxnId="{FC6FA98C-4F55-42EC-837D-3B59932774C7}">
      <dgm:prSet/>
      <dgm:spPr/>
      <dgm:t>
        <a:bodyPr/>
        <a:lstStyle/>
        <a:p>
          <a:endParaRPr lang="en-US"/>
        </a:p>
      </dgm:t>
    </dgm:pt>
    <dgm:pt modelId="{94E1A185-F373-469C-A42B-758F34FABD49}" type="sibTrans" cxnId="{FC6FA98C-4F55-42EC-837D-3B59932774C7}">
      <dgm:prSet/>
      <dgm:spPr/>
      <dgm:t>
        <a:bodyPr/>
        <a:lstStyle/>
        <a:p>
          <a:endParaRPr lang="en-US"/>
        </a:p>
      </dgm:t>
    </dgm:pt>
    <dgm:pt modelId="{5CD9E94F-83A2-45F4-92C4-55D4F6C04700}">
      <dgm:prSet phldrT="[Text]" phldr="1" custT="1"/>
      <dgm:spPr>
        <a:gradFill rotWithShape="0">
          <a:gsLst>
            <a:gs pos="0">
              <a:srgbClr val="8488C4"/>
            </a:gs>
            <a:gs pos="53000">
              <a:srgbClr val="D4DEFF"/>
            </a:gs>
            <a:gs pos="83000">
              <a:srgbClr val="D4DEFF"/>
            </a:gs>
            <a:gs pos="100000">
              <a:srgbClr val="96AB94"/>
            </a:gs>
          </a:gsLst>
          <a:lin ang="5400000" scaled="0"/>
        </a:gradFill>
      </dgm:spPr>
      <dgm:t>
        <a:bodyPr/>
        <a:lstStyle/>
        <a:p>
          <a:endParaRPr lang="en-US" sz="1800" dirty="0"/>
        </a:p>
      </dgm:t>
    </dgm:pt>
    <dgm:pt modelId="{31C9334C-147A-4B98-9B39-A05FA8CD41CD}" type="parTrans" cxnId="{BBD136A6-486F-4B54-9804-C81648A7493F}">
      <dgm:prSet/>
      <dgm:spPr/>
      <dgm:t>
        <a:bodyPr/>
        <a:lstStyle/>
        <a:p>
          <a:endParaRPr lang="en-US"/>
        </a:p>
      </dgm:t>
    </dgm:pt>
    <dgm:pt modelId="{3C4993E6-15F4-4104-AA4F-E36FD9F671B2}" type="sibTrans" cxnId="{BBD136A6-486F-4B54-9804-C81648A7493F}">
      <dgm:prSet/>
      <dgm:spPr/>
      <dgm:t>
        <a:bodyPr/>
        <a:lstStyle/>
        <a:p>
          <a:endParaRPr lang="en-US"/>
        </a:p>
      </dgm:t>
    </dgm:pt>
    <dgm:pt modelId="{0085E914-9010-42A9-8AAE-D92CC2A932A4}">
      <dgm:prSet phldrT="[Text]" phldr="1" custT="1"/>
      <dgm:spPr>
        <a:gradFill rotWithShape="0">
          <a:gsLst>
            <a:gs pos="0">
              <a:srgbClr val="8488C4"/>
            </a:gs>
            <a:gs pos="53000">
              <a:srgbClr val="D4DEFF"/>
            </a:gs>
            <a:gs pos="83000">
              <a:srgbClr val="D4DEFF"/>
            </a:gs>
            <a:gs pos="100000">
              <a:srgbClr val="96AB94"/>
            </a:gs>
          </a:gsLst>
          <a:lin ang="5400000" scaled="0"/>
        </a:gradFill>
      </dgm:spPr>
      <dgm:t>
        <a:bodyPr/>
        <a:lstStyle/>
        <a:p>
          <a:endParaRPr lang="en-US" sz="1800" dirty="0"/>
        </a:p>
      </dgm:t>
    </dgm:pt>
    <dgm:pt modelId="{246F711D-95A0-41A0-AD2D-C8D4AC767F38}" type="parTrans" cxnId="{B0D42EE3-6F14-49A6-B38A-33455F6CD033}">
      <dgm:prSet/>
      <dgm:spPr/>
      <dgm:t>
        <a:bodyPr/>
        <a:lstStyle/>
        <a:p>
          <a:endParaRPr lang="en-US"/>
        </a:p>
      </dgm:t>
    </dgm:pt>
    <dgm:pt modelId="{CF7B5687-D992-4183-9939-37A612EFC026}" type="sibTrans" cxnId="{B0D42EE3-6F14-49A6-B38A-33455F6CD033}">
      <dgm:prSet/>
      <dgm:spPr/>
      <dgm:t>
        <a:bodyPr/>
        <a:lstStyle/>
        <a:p>
          <a:endParaRPr lang="en-US"/>
        </a:p>
      </dgm:t>
    </dgm:pt>
    <dgm:pt modelId="{C0220F3E-06A3-4B4C-86F2-315FF6954DD5}">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1"/>
          <a:r>
            <a:rPr lang="fa-IR" sz="1800" dirty="0" smtClean="0">
              <a:cs typeface="B Nazanin" pitchFamily="2" charset="-78"/>
            </a:rPr>
            <a:t>برای تمرین بیشتر معلم تعدادی از کارت واژه ها را که قبلاً کودکان آنها را تمرین کرده اند مجدداً به آنها داده و از آنها می خواهد ضمن دسته بندی آنها ، دلایل خود را نیز بیان کنند</a:t>
          </a:r>
        </a:p>
      </dgm:t>
    </dgm:pt>
    <dgm:pt modelId="{99AFA28F-9B3B-47DB-AEE7-3C59293CEC0E}" type="parTrans" cxnId="{7E4B4C45-B549-47A3-9A93-C10EA87F9EEF}">
      <dgm:prSet/>
      <dgm:spPr/>
      <dgm:t>
        <a:bodyPr/>
        <a:lstStyle/>
        <a:p>
          <a:endParaRPr lang="en-US"/>
        </a:p>
      </dgm:t>
    </dgm:pt>
    <dgm:pt modelId="{D5BE59C4-5C24-4C8A-8B04-72FD35E8E43C}" type="sibTrans" cxnId="{7E4B4C45-B549-47A3-9A93-C10EA87F9EEF}">
      <dgm:prSet/>
      <dgm:spPr/>
      <dgm:t>
        <a:bodyPr/>
        <a:lstStyle/>
        <a:p>
          <a:endParaRPr lang="en-US"/>
        </a:p>
      </dgm:t>
    </dgm:pt>
    <dgm:pt modelId="{AD26ED21-F26D-418F-93C8-74BA5365EB0E}">
      <dgm:prSet phldrT="[Text]" custT="1"/>
      <dgm:spPr>
        <a:blipFill rotWithShape="0">
          <a:blip xmlns:r="http://schemas.openxmlformats.org/officeDocument/2006/relationships" r:embed="rId3"/>
          <a:tile tx="0" ty="0" sx="100000" sy="100000" flip="none" algn="tl"/>
        </a:blipFill>
      </dgm:spPr>
      <dgm:t>
        <a:bodyPr/>
        <a:lstStyle/>
        <a:p>
          <a:pPr rtl="1"/>
          <a:endParaRPr lang="en-US" sz="2000" dirty="0"/>
        </a:p>
      </dgm:t>
    </dgm:pt>
    <dgm:pt modelId="{54118137-8217-45C1-A82D-45F2F3292C9C}" type="parTrans" cxnId="{E7AFFFD4-448E-48DB-9F6D-32EBD9294B6E}">
      <dgm:prSet/>
      <dgm:spPr/>
    </dgm:pt>
    <dgm:pt modelId="{F330D981-8212-41D9-A1FE-54827A5C0D76}" type="sibTrans" cxnId="{E7AFFFD4-448E-48DB-9F6D-32EBD9294B6E}">
      <dgm:prSet/>
      <dgm:spPr/>
    </dgm:pt>
    <dgm:pt modelId="{6E5C86C9-FDF2-45B8-8965-AB27D575FD33}">
      <dgm:prSet phldrT="[Text]" custT="1"/>
      <dgm:spPr>
        <a:gradFill rotWithShape="0">
          <a:gsLst>
            <a:gs pos="0">
              <a:srgbClr val="DDEBCF"/>
            </a:gs>
            <a:gs pos="50000">
              <a:srgbClr val="9CB86E"/>
            </a:gs>
            <a:gs pos="100000">
              <a:srgbClr val="156B13"/>
            </a:gs>
          </a:gsLst>
          <a:lin ang="5400000" scaled="0"/>
        </a:gradFill>
      </dgm:spPr>
      <dgm:t>
        <a:bodyPr/>
        <a:lstStyle/>
        <a:p>
          <a:pPr rtl="1"/>
          <a:endParaRPr lang="en-US" sz="2000" dirty="0"/>
        </a:p>
      </dgm:t>
    </dgm:pt>
    <dgm:pt modelId="{958859B8-A96B-4661-AB0E-93E937DE8BA2}" type="parTrans" cxnId="{8C647784-BF81-4921-B797-4C2582E6F3F1}">
      <dgm:prSet/>
      <dgm:spPr/>
    </dgm:pt>
    <dgm:pt modelId="{05E641BF-5B2A-47CB-93BB-6E407BDC55D3}" type="sibTrans" cxnId="{8C647784-BF81-4921-B797-4C2582E6F3F1}">
      <dgm:prSet/>
      <dgm:spPr/>
    </dgm:pt>
    <dgm:pt modelId="{AD67B0BC-26B7-45D3-919F-163EAD18A7D4}" type="pres">
      <dgm:prSet presAssocID="{E949C367-4E67-4991-B1CA-7F2D2556A703}" presName="linearFlow" presStyleCnt="0">
        <dgm:presLayoutVars>
          <dgm:dir/>
          <dgm:animLvl val="lvl"/>
          <dgm:resizeHandles val="exact"/>
        </dgm:presLayoutVars>
      </dgm:prSet>
      <dgm:spPr/>
      <dgm:t>
        <a:bodyPr/>
        <a:lstStyle/>
        <a:p>
          <a:endParaRPr lang="en-US"/>
        </a:p>
      </dgm:t>
    </dgm:pt>
    <dgm:pt modelId="{DEABC75E-3C5A-4B63-AA73-0AD292E507FF}" type="pres">
      <dgm:prSet presAssocID="{5928BC1E-B3BA-4078-BC32-76BA53D70BF5}" presName="composite" presStyleCnt="0"/>
      <dgm:spPr/>
    </dgm:pt>
    <dgm:pt modelId="{A03C6936-FFC6-4FE3-B6D0-ABD8620585DC}" type="pres">
      <dgm:prSet presAssocID="{5928BC1E-B3BA-4078-BC32-76BA53D70BF5}" presName="parentText" presStyleLbl="alignNode1" presStyleIdx="0" presStyleCnt="3">
        <dgm:presLayoutVars>
          <dgm:chMax val="1"/>
          <dgm:bulletEnabled val="1"/>
        </dgm:presLayoutVars>
      </dgm:prSet>
      <dgm:spPr/>
      <dgm:t>
        <a:bodyPr/>
        <a:lstStyle/>
        <a:p>
          <a:endParaRPr lang="en-US"/>
        </a:p>
      </dgm:t>
    </dgm:pt>
    <dgm:pt modelId="{FAC8E57D-1D90-43FA-80BD-30F79A2BAEB2}" type="pres">
      <dgm:prSet presAssocID="{5928BC1E-B3BA-4078-BC32-76BA53D70BF5}" presName="descendantText" presStyleLbl="alignAcc1" presStyleIdx="0" presStyleCnt="3">
        <dgm:presLayoutVars>
          <dgm:bulletEnabled val="1"/>
        </dgm:presLayoutVars>
      </dgm:prSet>
      <dgm:spPr/>
      <dgm:t>
        <a:bodyPr/>
        <a:lstStyle/>
        <a:p>
          <a:endParaRPr lang="en-US"/>
        </a:p>
      </dgm:t>
    </dgm:pt>
    <dgm:pt modelId="{9A7AC8EC-007B-4379-B105-5C51E6808869}" type="pres">
      <dgm:prSet presAssocID="{9D099F1F-B29E-4A4C-A137-22B79B9C9384}" presName="sp" presStyleCnt="0"/>
      <dgm:spPr/>
    </dgm:pt>
    <dgm:pt modelId="{C7271D6E-19B2-47D2-9125-BC50DB148D69}" type="pres">
      <dgm:prSet presAssocID="{C006840C-DF87-4840-A802-4A4F459301ED}" presName="composite" presStyleCnt="0"/>
      <dgm:spPr/>
    </dgm:pt>
    <dgm:pt modelId="{E0568F72-8960-44CB-9018-E052B63A1FC5}" type="pres">
      <dgm:prSet presAssocID="{C006840C-DF87-4840-A802-4A4F459301ED}" presName="parentText" presStyleLbl="alignNode1" presStyleIdx="1" presStyleCnt="3">
        <dgm:presLayoutVars>
          <dgm:chMax val="1"/>
          <dgm:bulletEnabled val="1"/>
        </dgm:presLayoutVars>
      </dgm:prSet>
      <dgm:spPr/>
      <dgm:t>
        <a:bodyPr/>
        <a:lstStyle/>
        <a:p>
          <a:endParaRPr lang="en-US"/>
        </a:p>
      </dgm:t>
    </dgm:pt>
    <dgm:pt modelId="{C81F6CAB-5C7D-46E2-BF2F-B540D2F2195D}" type="pres">
      <dgm:prSet presAssocID="{C006840C-DF87-4840-A802-4A4F459301ED}" presName="descendantText" presStyleLbl="alignAcc1" presStyleIdx="1" presStyleCnt="3">
        <dgm:presLayoutVars>
          <dgm:bulletEnabled val="1"/>
        </dgm:presLayoutVars>
      </dgm:prSet>
      <dgm:spPr/>
      <dgm:t>
        <a:bodyPr/>
        <a:lstStyle/>
        <a:p>
          <a:endParaRPr lang="en-US"/>
        </a:p>
      </dgm:t>
    </dgm:pt>
    <dgm:pt modelId="{DA88FB02-EB15-4FC2-B4B9-921A81A5A196}" type="pres">
      <dgm:prSet presAssocID="{CDDB1E27-2D47-477E-91AB-B45CC8C0AB99}" presName="sp" presStyleCnt="0"/>
      <dgm:spPr/>
    </dgm:pt>
    <dgm:pt modelId="{BDF6E2B7-414F-4CCD-A3C5-BFA97C7CB06B}" type="pres">
      <dgm:prSet presAssocID="{80FE8857-13CD-4813-B4FB-36450E33B53B}" presName="composite" presStyleCnt="0"/>
      <dgm:spPr/>
    </dgm:pt>
    <dgm:pt modelId="{67211DDB-56BC-4A6D-833C-651C70BFB7E8}" type="pres">
      <dgm:prSet presAssocID="{80FE8857-13CD-4813-B4FB-36450E33B53B}" presName="parentText" presStyleLbl="alignNode1" presStyleIdx="2" presStyleCnt="3">
        <dgm:presLayoutVars>
          <dgm:chMax val="1"/>
          <dgm:bulletEnabled val="1"/>
        </dgm:presLayoutVars>
      </dgm:prSet>
      <dgm:spPr/>
      <dgm:t>
        <a:bodyPr/>
        <a:lstStyle/>
        <a:p>
          <a:endParaRPr lang="en-US"/>
        </a:p>
      </dgm:t>
    </dgm:pt>
    <dgm:pt modelId="{041DFA17-573B-43A0-8546-A855B6806C45}" type="pres">
      <dgm:prSet presAssocID="{80FE8857-13CD-4813-B4FB-36450E33B53B}" presName="descendantText" presStyleLbl="alignAcc1" presStyleIdx="2" presStyleCnt="3">
        <dgm:presLayoutVars>
          <dgm:bulletEnabled val="1"/>
        </dgm:presLayoutVars>
      </dgm:prSet>
      <dgm:spPr/>
      <dgm:t>
        <a:bodyPr/>
        <a:lstStyle/>
        <a:p>
          <a:endParaRPr lang="en-US"/>
        </a:p>
      </dgm:t>
    </dgm:pt>
  </dgm:ptLst>
  <dgm:cxnLst>
    <dgm:cxn modelId="{BBD136A6-486F-4B54-9804-C81648A7493F}" srcId="{80FE8857-13CD-4813-B4FB-36450E33B53B}" destId="{5CD9E94F-83A2-45F4-92C4-55D4F6C04700}" srcOrd="0" destOrd="0" parTransId="{31C9334C-147A-4B98-9B39-A05FA8CD41CD}" sibTransId="{3C4993E6-15F4-4104-AA4F-E36FD9F671B2}"/>
    <dgm:cxn modelId="{B0D42EE3-6F14-49A6-B38A-33455F6CD033}" srcId="{80FE8857-13CD-4813-B4FB-36450E33B53B}" destId="{0085E914-9010-42A9-8AAE-D92CC2A932A4}" srcOrd="2" destOrd="0" parTransId="{246F711D-95A0-41A0-AD2D-C8D4AC767F38}" sibTransId="{CF7B5687-D992-4183-9939-37A612EFC026}"/>
    <dgm:cxn modelId="{423EE96D-97C7-4DAD-B1EA-D5B2DA8A176E}" srcId="{C006840C-DF87-4840-A802-4A4F459301ED}" destId="{188EF5B3-A559-4086-BF17-632353DB79A1}" srcOrd="2" destOrd="0" parTransId="{32CA8FBA-5F79-4DE2-A6B1-29E0D11E1D29}" sibTransId="{FB4A024C-5877-4AF4-8F96-473019D63B33}"/>
    <dgm:cxn modelId="{060ECCC1-DC7B-4251-B3D2-62A6411B92D5}" type="presOf" srcId="{AD26ED21-F26D-418F-93C8-74BA5365EB0E}" destId="{FAC8E57D-1D90-43FA-80BD-30F79A2BAEB2}" srcOrd="0" destOrd="0" presId="urn:microsoft.com/office/officeart/2005/8/layout/chevron2"/>
    <dgm:cxn modelId="{F0F6DEB8-6658-4F58-925E-C052311ED4B5}" type="presOf" srcId="{E949C367-4E67-4991-B1CA-7F2D2556A703}" destId="{AD67B0BC-26B7-45D3-919F-163EAD18A7D4}" srcOrd="0" destOrd="0" presId="urn:microsoft.com/office/officeart/2005/8/layout/chevron2"/>
    <dgm:cxn modelId="{97302AFB-5BB8-478F-BE8D-4F15784FBD60}" type="presOf" srcId="{C006840C-DF87-4840-A802-4A4F459301ED}" destId="{E0568F72-8960-44CB-9018-E052B63A1FC5}" srcOrd="0" destOrd="0" presId="urn:microsoft.com/office/officeart/2005/8/layout/chevron2"/>
    <dgm:cxn modelId="{6E268239-690D-4B60-8B78-C0D3676F89D9}" type="presOf" srcId="{0085E914-9010-42A9-8AAE-D92CC2A932A4}" destId="{041DFA17-573B-43A0-8546-A855B6806C45}" srcOrd="0" destOrd="2" presId="urn:microsoft.com/office/officeart/2005/8/layout/chevron2"/>
    <dgm:cxn modelId="{E7AFFFD4-448E-48DB-9F6D-32EBD9294B6E}" srcId="{5928BC1E-B3BA-4078-BC32-76BA53D70BF5}" destId="{AD26ED21-F26D-418F-93C8-74BA5365EB0E}" srcOrd="0" destOrd="0" parTransId="{54118137-8217-45C1-A82D-45F2F3292C9C}" sibTransId="{F330D981-8212-41D9-A1FE-54827A5C0D76}"/>
    <dgm:cxn modelId="{4FCF69F6-39A6-4CA8-9A78-66D9D34D7409}" type="presOf" srcId="{5928BC1E-B3BA-4078-BC32-76BA53D70BF5}" destId="{A03C6936-FFC6-4FE3-B6D0-ABD8620585DC}" srcOrd="0" destOrd="0" presId="urn:microsoft.com/office/officeart/2005/8/layout/chevron2"/>
    <dgm:cxn modelId="{E4B0D164-63EE-4D53-95AA-154F70C5877F}" type="presOf" srcId="{A65855C2-667C-47CB-A215-B337EBD1AA5E}" destId="{FAC8E57D-1D90-43FA-80BD-30F79A2BAEB2}" srcOrd="0" destOrd="1" presId="urn:microsoft.com/office/officeart/2005/8/layout/chevron2"/>
    <dgm:cxn modelId="{C8488BC4-E299-4756-ADDD-EB56C19DD76E}" type="presOf" srcId="{C89A87B6-0371-4498-8C25-080371836FEB}" destId="{FAC8E57D-1D90-43FA-80BD-30F79A2BAEB2}" srcOrd="0" destOrd="2" presId="urn:microsoft.com/office/officeart/2005/8/layout/chevron2"/>
    <dgm:cxn modelId="{7E4B4C45-B549-47A3-9A93-C10EA87F9EEF}" srcId="{80FE8857-13CD-4813-B4FB-36450E33B53B}" destId="{C0220F3E-06A3-4B4C-86F2-315FF6954DD5}" srcOrd="1" destOrd="0" parTransId="{99AFA28F-9B3B-47DB-AEE7-3C59293CEC0E}" sibTransId="{D5BE59C4-5C24-4C8A-8B04-72FD35E8E43C}"/>
    <dgm:cxn modelId="{7AFBFE4D-BDA5-4756-B7DB-BB3F5E9D96A4}" type="presOf" srcId="{80FE8857-13CD-4813-B4FB-36450E33B53B}" destId="{67211DDB-56BC-4A6D-833C-651C70BFB7E8}" srcOrd="0" destOrd="0" presId="urn:microsoft.com/office/officeart/2005/8/layout/chevron2"/>
    <dgm:cxn modelId="{C00F1C8D-2DCB-44F8-A1E9-42F712E23BEE}" srcId="{5928BC1E-B3BA-4078-BC32-76BA53D70BF5}" destId="{A65855C2-667C-47CB-A215-B337EBD1AA5E}" srcOrd="1" destOrd="0" parTransId="{D7936369-6B42-4BAF-9814-6D5714018123}" sibTransId="{700754B0-4D39-4D72-B907-AEC7659B26A6}"/>
    <dgm:cxn modelId="{E199F97C-EF64-4297-ABA5-982F37BFD0D6}" srcId="{5928BC1E-B3BA-4078-BC32-76BA53D70BF5}" destId="{C89A87B6-0371-4498-8C25-080371836FEB}" srcOrd="2" destOrd="0" parTransId="{C20D067D-24C8-45ED-9676-A38D02FD1ED9}" sibTransId="{76211159-2CE9-496B-9BE9-788CBB006379}"/>
    <dgm:cxn modelId="{E5A623EC-F506-46E3-9B04-849D51441FAA}" type="presOf" srcId="{6E5C86C9-FDF2-45B8-8965-AB27D575FD33}" destId="{C81F6CAB-5C7D-46E2-BF2F-B540D2F2195D}" srcOrd="0" destOrd="0" presId="urn:microsoft.com/office/officeart/2005/8/layout/chevron2"/>
    <dgm:cxn modelId="{2B4EE65F-F1CA-4FF4-B017-2C2DEEC14768}" srcId="{E949C367-4E67-4991-B1CA-7F2D2556A703}" destId="{C006840C-DF87-4840-A802-4A4F459301ED}" srcOrd="1" destOrd="0" parTransId="{9762EB22-8AAF-45A4-84FC-640E87A57F16}" sibTransId="{CDDB1E27-2D47-477E-91AB-B45CC8C0AB99}"/>
    <dgm:cxn modelId="{2DF90865-5EF9-4722-806B-14CA7761E84E}" type="presOf" srcId="{5CD9E94F-83A2-45F4-92C4-55D4F6C04700}" destId="{041DFA17-573B-43A0-8546-A855B6806C45}" srcOrd="0" destOrd="0" presId="urn:microsoft.com/office/officeart/2005/8/layout/chevron2"/>
    <dgm:cxn modelId="{0E3CA972-0FD7-434A-A3AB-359BAFCEFA5E}" srcId="{C006840C-DF87-4840-A802-4A4F459301ED}" destId="{FC519FF8-BA6D-4842-8C0C-C554C65F3752}" srcOrd="1" destOrd="0" parTransId="{64A45BD8-3466-4C21-B5CC-B6F2E495A3AD}" sibTransId="{C02CDB01-43B4-4021-BF73-47C13EBB0498}"/>
    <dgm:cxn modelId="{8C647784-BF81-4921-B797-4C2582E6F3F1}" srcId="{C006840C-DF87-4840-A802-4A4F459301ED}" destId="{6E5C86C9-FDF2-45B8-8965-AB27D575FD33}" srcOrd="0" destOrd="0" parTransId="{958859B8-A96B-4661-AB0E-93E937DE8BA2}" sibTransId="{05E641BF-5B2A-47CB-93BB-6E407BDC55D3}"/>
    <dgm:cxn modelId="{FC6FA98C-4F55-42EC-837D-3B59932774C7}" srcId="{E949C367-4E67-4991-B1CA-7F2D2556A703}" destId="{80FE8857-13CD-4813-B4FB-36450E33B53B}" srcOrd="2" destOrd="0" parTransId="{EB0F6506-E742-4333-92A5-5520757E5F95}" sibTransId="{94E1A185-F373-469C-A42B-758F34FABD49}"/>
    <dgm:cxn modelId="{EEDCD499-4DFE-49EE-B7BB-33B5E2B25F8C}" type="presOf" srcId="{C0220F3E-06A3-4B4C-86F2-315FF6954DD5}" destId="{041DFA17-573B-43A0-8546-A855B6806C45}" srcOrd="0" destOrd="1" presId="urn:microsoft.com/office/officeart/2005/8/layout/chevron2"/>
    <dgm:cxn modelId="{CD8CF0B6-515C-49A6-A693-87B2EC458A05}" srcId="{E949C367-4E67-4991-B1CA-7F2D2556A703}" destId="{5928BC1E-B3BA-4078-BC32-76BA53D70BF5}" srcOrd="0" destOrd="0" parTransId="{6367AD22-D0A0-4073-BEE6-BA8A3D3F0AA3}" sibTransId="{9D099F1F-B29E-4A4C-A137-22B79B9C9384}"/>
    <dgm:cxn modelId="{1B87CC52-A071-4995-9076-5D19DD832B71}" type="presOf" srcId="{188EF5B3-A559-4086-BF17-632353DB79A1}" destId="{C81F6CAB-5C7D-46E2-BF2F-B540D2F2195D}" srcOrd="0" destOrd="2" presId="urn:microsoft.com/office/officeart/2005/8/layout/chevron2"/>
    <dgm:cxn modelId="{BE1B837D-69E4-48FB-B88A-E4A9D0323D6D}" type="presOf" srcId="{FC519FF8-BA6D-4842-8C0C-C554C65F3752}" destId="{C81F6CAB-5C7D-46E2-BF2F-B540D2F2195D}" srcOrd="0" destOrd="1" presId="urn:microsoft.com/office/officeart/2005/8/layout/chevron2"/>
    <dgm:cxn modelId="{28D30094-A12D-49B8-8A17-67C4091C3918}" type="presParOf" srcId="{AD67B0BC-26B7-45D3-919F-163EAD18A7D4}" destId="{DEABC75E-3C5A-4B63-AA73-0AD292E507FF}" srcOrd="0" destOrd="0" presId="urn:microsoft.com/office/officeart/2005/8/layout/chevron2"/>
    <dgm:cxn modelId="{46002187-CEF9-425D-A8B8-8E4F81751C2A}" type="presParOf" srcId="{DEABC75E-3C5A-4B63-AA73-0AD292E507FF}" destId="{A03C6936-FFC6-4FE3-B6D0-ABD8620585DC}" srcOrd="0" destOrd="0" presId="urn:microsoft.com/office/officeart/2005/8/layout/chevron2"/>
    <dgm:cxn modelId="{79332EE1-BABA-4FCF-ABF8-6E86B0EC8209}" type="presParOf" srcId="{DEABC75E-3C5A-4B63-AA73-0AD292E507FF}" destId="{FAC8E57D-1D90-43FA-80BD-30F79A2BAEB2}" srcOrd="1" destOrd="0" presId="urn:microsoft.com/office/officeart/2005/8/layout/chevron2"/>
    <dgm:cxn modelId="{45FE883B-02DE-4D93-8E01-460ACADA010A}" type="presParOf" srcId="{AD67B0BC-26B7-45D3-919F-163EAD18A7D4}" destId="{9A7AC8EC-007B-4379-B105-5C51E6808869}" srcOrd="1" destOrd="0" presId="urn:microsoft.com/office/officeart/2005/8/layout/chevron2"/>
    <dgm:cxn modelId="{5BCBD599-BBC5-45C0-8A0F-3F1E0AA85317}" type="presParOf" srcId="{AD67B0BC-26B7-45D3-919F-163EAD18A7D4}" destId="{C7271D6E-19B2-47D2-9125-BC50DB148D69}" srcOrd="2" destOrd="0" presId="urn:microsoft.com/office/officeart/2005/8/layout/chevron2"/>
    <dgm:cxn modelId="{55D61476-43D8-4768-8BC1-92A430FC73B8}" type="presParOf" srcId="{C7271D6E-19B2-47D2-9125-BC50DB148D69}" destId="{E0568F72-8960-44CB-9018-E052B63A1FC5}" srcOrd="0" destOrd="0" presId="urn:microsoft.com/office/officeart/2005/8/layout/chevron2"/>
    <dgm:cxn modelId="{CA88F2BD-9DB0-4AB9-9937-1C7EB4EA6463}" type="presParOf" srcId="{C7271D6E-19B2-47D2-9125-BC50DB148D69}" destId="{C81F6CAB-5C7D-46E2-BF2F-B540D2F2195D}" srcOrd="1" destOrd="0" presId="urn:microsoft.com/office/officeart/2005/8/layout/chevron2"/>
    <dgm:cxn modelId="{27694161-1804-45B0-A102-6158C1910442}" type="presParOf" srcId="{AD67B0BC-26B7-45D3-919F-163EAD18A7D4}" destId="{DA88FB02-EB15-4FC2-B4B9-921A81A5A196}" srcOrd="3" destOrd="0" presId="urn:microsoft.com/office/officeart/2005/8/layout/chevron2"/>
    <dgm:cxn modelId="{6EC0D363-F4EA-4D39-86B4-B1A6FC487035}" type="presParOf" srcId="{AD67B0BC-26B7-45D3-919F-163EAD18A7D4}" destId="{BDF6E2B7-414F-4CCD-A3C5-BFA97C7CB06B}" srcOrd="4" destOrd="0" presId="urn:microsoft.com/office/officeart/2005/8/layout/chevron2"/>
    <dgm:cxn modelId="{F290FBDA-C221-4BBC-951B-5F16E508F456}" type="presParOf" srcId="{BDF6E2B7-414F-4CCD-A3C5-BFA97C7CB06B}" destId="{67211DDB-56BC-4A6D-833C-651C70BFB7E8}" srcOrd="0" destOrd="0" presId="urn:microsoft.com/office/officeart/2005/8/layout/chevron2"/>
    <dgm:cxn modelId="{E094CC9D-7940-4793-A228-810BDD49A0EA}" type="presParOf" srcId="{BDF6E2B7-414F-4CCD-A3C5-BFA97C7CB06B}" destId="{041DFA17-573B-43A0-8546-A855B6806C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9B481-43B1-4197-B59F-7B9FD8B52915}">
      <dsp:nvSpPr>
        <dsp:cNvPr id="0" name=""/>
        <dsp:cNvSpPr/>
      </dsp:nvSpPr>
      <dsp:spPr>
        <a:xfrm>
          <a:off x="-6025072" y="-921917"/>
          <a:ext cx="7172427" cy="7172427"/>
        </a:xfrm>
        <a:prstGeom prst="blockArc">
          <a:avLst>
            <a:gd name="adj1" fmla="val 18900000"/>
            <a:gd name="adj2" fmla="val 2700000"/>
            <a:gd name="adj3" fmla="val 3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37B28-9DE8-4330-ACF4-1475037A47CE}">
      <dsp:nvSpPr>
        <dsp:cNvPr id="0" name=""/>
        <dsp:cNvSpPr/>
      </dsp:nvSpPr>
      <dsp:spPr>
        <a:xfrm>
          <a:off x="600506" y="409662"/>
          <a:ext cx="7553934" cy="81975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43180" rIns="43180" bIns="43180" numCol="1" spcCol="1270" anchor="ctr" anchorCtr="0">
          <a:noAutofit/>
        </a:bodyPr>
        <a:lstStyle/>
        <a:p>
          <a:pPr lvl="0" algn="l" defTabSz="755650" rtl="1">
            <a:lnSpc>
              <a:spcPct val="90000"/>
            </a:lnSpc>
            <a:spcBef>
              <a:spcPct val="0"/>
            </a:spcBef>
            <a:spcAft>
              <a:spcPct val="35000"/>
            </a:spcAft>
          </a:pPr>
          <a:r>
            <a:rPr lang="fa-IR" sz="1700" kern="1200" smtClean="0">
              <a:solidFill>
                <a:schemeClr val="tx1"/>
              </a:solidFill>
              <a:cs typeface="B Zar" pitchFamily="2" charset="-78"/>
            </a:rPr>
            <a:t>کودکان گوش فرادادن و صحبت کردن به زبانی که با آنها صحبت می شود را به سبکی کاملاً طبیعی فرا  می گیرند. </a:t>
          </a:r>
          <a:endParaRPr lang="fa-IR" sz="1700" kern="1200" dirty="0" smtClean="0">
            <a:solidFill>
              <a:schemeClr val="tx1"/>
            </a:solidFill>
            <a:cs typeface="B Zar" pitchFamily="2" charset="-78"/>
          </a:endParaRPr>
        </a:p>
      </dsp:txBody>
      <dsp:txXfrm>
        <a:off x="600506" y="409662"/>
        <a:ext cx="7553934" cy="819750"/>
      </dsp:txXfrm>
    </dsp:sp>
    <dsp:sp modelId="{1DF2FD22-27ED-4E14-9228-925050C38131}">
      <dsp:nvSpPr>
        <dsp:cNvPr id="0" name=""/>
        <dsp:cNvSpPr/>
      </dsp:nvSpPr>
      <dsp:spPr>
        <a:xfrm>
          <a:off x="88161" y="307193"/>
          <a:ext cx="1024688" cy="1024688"/>
        </a:xfrm>
        <a:prstGeom prst="ellipse">
          <a:avLst/>
        </a:prstGeom>
        <a:solidFill>
          <a:schemeClr val="lt1">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81F0770F-CB62-4016-BE23-BF37A0EEF501}">
      <dsp:nvSpPr>
        <dsp:cNvPr id="0" name=""/>
        <dsp:cNvSpPr/>
      </dsp:nvSpPr>
      <dsp:spPr>
        <a:xfrm>
          <a:off x="1070487" y="1639501"/>
          <a:ext cx="7083952" cy="819750"/>
        </a:xfrm>
        <a:prstGeom prst="rect">
          <a:avLst/>
        </a:prstGeom>
        <a:gradFill rotWithShape="0">
          <a:gsLst>
            <a:gs pos="0">
              <a:srgbClr val="DDEBCF"/>
            </a:gs>
            <a:gs pos="50000">
              <a:srgbClr val="9CB86E"/>
            </a:gs>
            <a:gs pos="100000">
              <a:srgbClr val="156B13"/>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43180" rIns="43180" bIns="43180" numCol="1" spcCol="1270" anchor="ctr" anchorCtr="0">
          <a:noAutofit/>
        </a:bodyPr>
        <a:lstStyle/>
        <a:p>
          <a:pPr lvl="0" algn="justLow" defTabSz="755650" rtl="1">
            <a:lnSpc>
              <a:spcPct val="90000"/>
            </a:lnSpc>
            <a:spcBef>
              <a:spcPct val="0"/>
            </a:spcBef>
            <a:spcAft>
              <a:spcPct val="35000"/>
            </a:spcAft>
          </a:pPr>
          <a:r>
            <a:rPr lang="fa-IR" sz="1700" kern="1200" dirty="0" smtClean="0">
              <a:solidFill>
                <a:schemeClr val="tx1"/>
              </a:solidFill>
              <a:cs typeface="B Nazanin" pitchFamily="2" charset="-78"/>
            </a:rPr>
            <a:t>تفکر استقرایی در مغز بچه ها تعبیه شده است کودکان از بدو تولد ، امور را طبقه بندی کرده و پدیده های جهان را دسته بندی می کنند آنان مفهوم سازانی فطری اند.</a:t>
          </a:r>
        </a:p>
      </dsp:txBody>
      <dsp:txXfrm>
        <a:off x="1070487" y="1639501"/>
        <a:ext cx="7083952" cy="819750"/>
      </dsp:txXfrm>
    </dsp:sp>
    <dsp:sp modelId="{DAF8CF10-C44A-47A1-9445-D25B2104450C}">
      <dsp:nvSpPr>
        <dsp:cNvPr id="0" name=""/>
        <dsp:cNvSpPr/>
      </dsp:nvSpPr>
      <dsp:spPr>
        <a:xfrm>
          <a:off x="558143" y="1537032"/>
          <a:ext cx="1024688" cy="1024688"/>
        </a:xfrm>
        <a:prstGeom prst="ellipse">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4B4152FE-6567-4156-AAC0-732E0BC7758A}">
      <dsp:nvSpPr>
        <dsp:cNvPr id="0" name=""/>
        <dsp:cNvSpPr/>
      </dsp:nvSpPr>
      <dsp:spPr>
        <a:xfrm>
          <a:off x="1070487" y="2869340"/>
          <a:ext cx="7083952" cy="819750"/>
        </a:xfrm>
        <a:prstGeom prst="rect">
          <a:avLst/>
        </a:prstGeom>
        <a:gradFill rotWithShape="0">
          <a:gsLst>
            <a:gs pos="0">
              <a:srgbClr val="FFEFD1"/>
            </a:gs>
            <a:gs pos="64999">
              <a:srgbClr val="F0EBD5"/>
            </a:gs>
            <a:gs pos="100000">
              <a:srgbClr val="D1C39F"/>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43180" rIns="43180" bIns="43180" numCol="1" spcCol="1270" anchor="ctr" anchorCtr="0">
          <a:noAutofit/>
        </a:bodyPr>
        <a:lstStyle/>
        <a:p>
          <a:pPr lvl="0" algn="justLow" defTabSz="755650" rtl="1">
            <a:lnSpc>
              <a:spcPct val="90000"/>
            </a:lnSpc>
            <a:spcBef>
              <a:spcPct val="0"/>
            </a:spcBef>
            <a:spcAft>
              <a:spcPct val="35000"/>
            </a:spcAft>
          </a:pPr>
          <a:r>
            <a:rPr lang="fa-IR" sz="1700" kern="1200" dirty="0" smtClean="0">
              <a:solidFill>
                <a:schemeClr val="tx1"/>
              </a:solidFill>
              <a:cs typeface="B Nazanin" pitchFamily="2" charset="-78"/>
            </a:rPr>
            <a:t>کودکان در جستجوی معنایند آنان می خواهند جهان را با سازماندهی ادراکات خویش بشناسند و زبان را منبعی از معنا تلقی می کنند</a:t>
          </a:r>
        </a:p>
      </dsp:txBody>
      <dsp:txXfrm>
        <a:off x="1070487" y="2869340"/>
        <a:ext cx="7083952" cy="819750"/>
      </dsp:txXfrm>
    </dsp:sp>
    <dsp:sp modelId="{72461198-D38B-4192-ABD6-1127BB65A9C7}">
      <dsp:nvSpPr>
        <dsp:cNvPr id="0" name=""/>
        <dsp:cNvSpPr/>
      </dsp:nvSpPr>
      <dsp:spPr>
        <a:xfrm>
          <a:off x="558143" y="2766871"/>
          <a:ext cx="1024688" cy="1024688"/>
        </a:xfrm>
        <a:prstGeom prst="ellipse">
          <a:avLst/>
        </a:prstGeom>
        <a:solidFill>
          <a:schemeClr val="lt1">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3BCC3C0-D378-4B1F-8B9A-B5AF79DF53CA}">
      <dsp:nvSpPr>
        <dsp:cNvPr id="0" name=""/>
        <dsp:cNvSpPr/>
      </dsp:nvSpPr>
      <dsp:spPr>
        <a:xfrm>
          <a:off x="600506" y="4099179"/>
          <a:ext cx="7553934" cy="819750"/>
        </a:xfrm>
        <a:prstGeom prst="rect">
          <a:avLst/>
        </a:prstGeom>
        <a:gradFill rotWithShape="0">
          <a:gsLst>
            <a:gs pos="0">
              <a:srgbClr val="8488C4"/>
            </a:gs>
            <a:gs pos="53000">
              <a:srgbClr val="D4DEFF"/>
            </a:gs>
            <a:gs pos="83000">
              <a:srgbClr val="D4DEFF"/>
            </a:gs>
            <a:gs pos="100000">
              <a:srgbClr val="96AB94"/>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43180" rIns="43180" bIns="43180" numCol="1" spcCol="1270" anchor="ctr" anchorCtr="0">
          <a:noAutofit/>
        </a:bodyPr>
        <a:lstStyle/>
        <a:p>
          <a:pPr lvl="0" algn="r" defTabSz="755650" rtl="1">
            <a:lnSpc>
              <a:spcPct val="90000"/>
            </a:lnSpc>
            <a:spcBef>
              <a:spcPct val="0"/>
            </a:spcBef>
            <a:spcAft>
              <a:spcPct val="35000"/>
            </a:spcAft>
          </a:pPr>
          <a:r>
            <a:rPr lang="fa-IR" sz="1700" kern="1200" dirty="0" smtClean="0">
              <a:solidFill>
                <a:schemeClr val="tx1"/>
              </a:solidFill>
              <a:cs typeface="B Nazanin" pitchFamily="2" charset="-78"/>
            </a:rPr>
            <a:t>مجرای طبیعی جامعه پذیری تعامل با بزرگسالان و همسالان است هنگامی که یک خواننده کم سن و سال با اطلاعات و دیدگاهها روبرو می شود تعامل از طریق خواندن بخش مهمی از اجتماعی شدن وی را تشکیل می دهد.</a:t>
          </a:r>
        </a:p>
      </dsp:txBody>
      <dsp:txXfrm>
        <a:off x="600506" y="4099179"/>
        <a:ext cx="7553934" cy="819750"/>
      </dsp:txXfrm>
    </dsp:sp>
    <dsp:sp modelId="{63CCE715-57E1-40DE-80D2-37B2D900878C}">
      <dsp:nvSpPr>
        <dsp:cNvPr id="0" name=""/>
        <dsp:cNvSpPr/>
      </dsp:nvSpPr>
      <dsp:spPr>
        <a:xfrm>
          <a:off x="88161" y="3996710"/>
          <a:ext cx="1024688" cy="102468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A381D896-FD86-4781-A9C2-0538E8F434C3}" type="datetimeFigureOut">
              <a:rPr lang="en-US" smtClean="0"/>
              <a:pPr/>
              <a:t>11/26/2015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A20EA13F-84A0-4CDF-A2F0-62730D1C4909}" type="slidenum">
              <a:rPr lang="en-US" smtClean="0"/>
              <a:pPr/>
              <a:t>‹#›</a:t>
            </a:fld>
            <a:endParaRPr lang="en-US"/>
          </a:p>
        </p:txBody>
      </p:sp>
    </p:spTree>
    <p:extLst>
      <p:ext uri="{BB962C8B-B14F-4D97-AF65-F5344CB8AC3E}">
        <p14:creationId xmlns:p14="http://schemas.microsoft.com/office/powerpoint/2010/main" val="949606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C3CA5DCF-EDD1-4F3C-9E95-1CDBD8CB10EB}" type="datetimeFigureOut">
              <a:rPr lang="en-US" smtClean="0"/>
              <a:pPr/>
              <a:t>11/26/2015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D5203453-A81F-4D75-909C-EDA06FF0F313}" type="slidenum">
              <a:rPr lang="en-US" smtClean="0"/>
              <a:pPr/>
              <a:t>‹#›</a:t>
            </a:fld>
            <a:endParaRPr lang="en-US"/>
          </a:p>
        </p:txBody>
      </p:sp>
    </p:spTree>
    <p:extLst>
      <p:ext uri="{BB962C8B-B14F-4D97-AF65-F5344CB8AC3E}">
        <p14:creationId xmlns:p14="http://schemas.microsoft.com/office/powerpoint/2010/main" val="59432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A6A10A-A987-4D5E-A4AD-AABB4F1F1226}" type="slidenum">
              <a:rPr lang="fa-IR">
                <a:solidFill>
                  <a:prstClr val="black"/>
                </a:solidFill>
              </a:rPr>
              <a:pPr>
                <a:defRPr/>
              </a:pPr>
              <a:t>8</a:t>
            </a:fld>
            <a:endParaRPr lang="fa-IR">
              <a:solidFill>
                <a:prstClr val="black"/>
              </a:solidFill>
            </a:endParaRPr>
          </a:p>
        </p:txBody>
      </p:sp>
    </p:spTree>
    <p:extLst>
      <p:ext uri="{BB962C8B-B14F-4D97-AF65-F5344CB8AC3E}">
        <p14:creationId xmlns:p14="http://schemas.microsoft.com/office/powerpoint/2010/main" val="237117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A6A10A-A987-4D5E-A4AD-AABB4F1F1226}" type="slidenum">
              <a:rPr lang="fa-IR">
                <a:solidFill>
                  <a:prstClr val="black"/>
                </a:solidFill>
              </a:rPr>
              <a:pPr>
                <a:defRPr/>
              </a:pPr>
              <a:t>10</a:t>
            </a:fld>
            <a:endParaRPr lang="fa-IR">
              <a:solidFill>
                <a:prstClr val="black"/>
              </a:solidFill>
            </a:endParaRPr>
          </a:p>
        </p:txBody>
      </p:sp>
    </p:spTree>
    <p:extLst>
      <p:ext uri="{BB962C8B-B14F-4D97-AF65-F5344CB8AC3E}">
        <p14:creationId xmlns:p14="http://schemas.microsoft.com/office/powerpoint/2010/main" val="59814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fa-IR" smtClean="0"/>
              <a:t>1392/01/28</a:t>
            </a:r>
            <a:endParaRPr lang="fa-IR"/>
          </a:p>
        </p:txBody>
      </p:sp>
      <p:sp>
        <p:nvSpPr>
          <p:cNvPr id="5" name="Footer Placeholder 4"/>
          <p:cNvSpPr>
            <a:spLocks noGrp="1"/>
          </p:cNvSpPr>
          <p:nvPr>
            <p:ph type="ftr" sz="quarter" idx="11"/>
          </p:nvPr>
        </p:nvSpPr>
        <p:spPr/>
        <p:txBody>
          <a:bodyPr/>
          <a:lstStyle/>
          <a:p>
            <a:pPr>
              <a:defRPr/>
            </a:pPr>
            <a:endParaRPr lang="fa-IR">
              <a:solidFill>
                <a:srgbClr val="0F6FC6">
                  <a:tint val="20000"/>
                </a:srgbClr>
              </a:solidFill>
            </a:endParaRPr>
          </a:p>
        </p:txBody>
      </p:sp>
      <p:sp>
        <p:nvSpPr>
          <p:cNvPr id="6" name="Slide Number Placeholder 5"/>
          <p:cNvSpPr>
            <a:spLocks noGrp="1"/>
          </p:cNvSpPr>
          <p:nvPr>
            <p:ph type="sldNum" sz="quarter" idx="12"/>
          </p:nvPr>
        </p:nvSpPr>
        <p:spPr/>
        <p:txBody>
          <a:bodyPr/>
          <a:lstStyle/>
          <a:p>
            <a:pPr>
              <a:defRPr/>
            </a:pPr>
            <a:fld id="{9449C6F0-D1F3-4C2C-8C01-6A7916DABD1A}" type="slidenum">
              <a:rPr lang="fa-IR" smtClean="0"/>
              <a:pPr>
                <a:defRPr/>
              </a:pPr>
              <a:t>‹#›</a:t>
            </a:fld>
            <a:endParaRPr lang="fa-IR"/>
          </a:p>
        </p:txBody>
      </p:sp>
    </p:spTree>
    <p:extLst>
      <p:ext uri="{BB962C8B-B14F-4D97-AF65-F5344CB8AC3E}">
        <p14:creationId xmlns:p14="http://schemas.microsoft.com/office/powerpoint/2010/main" val="232176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5" name="Footer Placeholder 4"/>
          <p:cNvSpPr>
            <a:spLocks noGrp="1"/>
          </p:cNvSpPr>
          <p:nvPr>
            <p:ph type="ftr" sz="quarter" idx="11"/>
          </p:nvPr>
        </p:nvSpPr>
        <p:spPr/>
        <p:txBody>
          <a:bodyPr/>
          <a:lstStyle/>
          <a:p>
            <a:pPr>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a:defRPr/>
            </a:pPr>
            <a:fld id="{2E93F533-194E-4F26-81AB-9294E6C14146}"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215203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5" name="Footer Placeholder 4"/>
          <p:cNvSpPr>
            <a:spLocks noGrp="1"/>
          </p:cNvSpPr>
          <p:nvPr>
            <p:ph type="ftr" sz="quarter" idx="11"/>
          </p:nvPr>
        </p:nvSpPr>
        <p:spPr/>
        <p:txBody>
          <a:bodyPr/>
          <a:lstStyle/>
          <a:p>
            <a:pPr>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a:defRPr/>
            </a:pPr>
            <a:fld id="{3F09582B-3D87-4544-98D9-326C77A11D1F}"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209628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5" name="Footer Placeholder 4"/>
          <p:cNvSpPr>
            <a:spLocks noGrp="1"/>
          </p:cNvSpPr>
          <p:nvPr>
            <p:ph type="ftr" sz="quarter" idx="11"/>
          </p:nvPr>
        </p:nvSpPr>
        <p:spPr/>
        <p:txBody>
          <a:bodyPr/>
          <a:lstStyle/>
          <a:p>
            <a:pPr>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31138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5" name="Footer Placeholder 4"/>
          <p:cNvSpPr>
            <a:spLocks noGrp="1"/>
          </p:cNvSpPr>
          <p:nvPr>
            <p:ph type="ftr" sz="quarter" idx="11"/>
          </p:nvPr>
        </p:nvSpPr>
        <p:spPr/>
        <p:txBody>
          <a:bodyPr/>
          <a:lstStyle/>
          <a:p>
            <a:pPr>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a:defRPr/>
            </a:pPr>
            <a:fld id="{C0D8CD67-48CA-44BD-BBBB-99B0150B19CB}"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282192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6" name="Footer Placeholder 5"/>
          <p:cNvSpPr>
            <a:spLocks noGrp="1"/>
          </p:cNvSpPr>
          <p:nvPr>
            <p:ph type="ftr" sz="quarter" idx="11"/>
          </p:nvPr>
        </p:nvSpPr>
        <p:spPr/>
        <p:txBody>
          <a:bodyPr/>
          <a:lstStyle/>
          <a:p>
            <a:pPr>
              <a:defRPr/>
            </a:pPr>
            <a:endParaRPr lang="fa-IR">
              <a:solidFill>
                <a:prstClr val="black"/>
              </a:solidFill>
            </a:endParaRPr>
          </a:p>
        </p:txBody>
      </p:sp>
      <p:sp>
        <p:nvSpPr>
          <p:cNvPr id="7" name="Slide Number Placeholder 6"/>
          <p:cNvSpPr>
            <a:spLocks noGrp="1"/>
          </p:cNvSpPr>
          <p:nvPr>
            <p:ph type="sldNum" sz="quarter" idx="12"/>
          </p:nvPr>
        </p:nvSpPr>
        <p:spPr/>
        <p:txBody>
          <a:bodyPr/>
          <a:lstStyle/>
          <a:p>
            <a:pPr>
              <a:defRPr/>
            </a:pPr>
            <a:fld id="{E332C0E0-9770-4F22-9F4E-CF03A4F1DE07}"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261926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8" name="Footer Placeholder 7"/>
          <p:cNvSpPr>
            <a:spLocks noGrp="1"/>
          </p:cNvSpPr>
          <p:nvPr>
            <p:ph type="ftr" sz="quarter" idx="11"/>
          </p:nvPr>
        </p:nvSpPr>
        <p:spPr/>
        <p:txBody>
          <a:bodyPr/>
          <a:lstStyle/>
          <a:p>
            <a:pPr>
              <a:defRPr/>
            </a:pPr>
            <a:endParaRPr lang="fa-IR">
              <a:solidFill>
                <a:prstClr val="black"/>
              </a:solidFill>
            </a:endParaRPr>
          </a:p>
        </p:txBody>
      </p:sp>
      <p:sp>
        <p:nvSpPr>
          <p:cNvPr id="9" name="Slide Number Placeholder 8"/>
          <p:cNvSpPr>
            <a:spLocks noGrp="1"/>
          </p:cNvSpPr>
          <p:nvPr>
            <p:ph type="sldNum" sz="quarter" idx="12"/>
          </p:nvPr>
        </p:nvSpPr>
        <p:spPr/>
        <p:txBody>
          <a:bodyPr/>
          <a:lstStyle/>
          <a:p>
            <a:pPr>
              <a:defRPr/>
            </a:pPr>
            <a:fld id="{385EE991-0491-482E-B981-C1CC4CC8BE5D}"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254583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4" name="Footer Placeholder 3"/>
          <p:cNvSpPr>
            <a:spLocks noGrp="1"/>
          </p:cNvSpPr>
          <p:nvPr>
            <p:ph type="ftr" sz="quarter" idx="11"/>
          </p:nvPr>
        </p:nvSpPr>
        <p:spPr/>
        <p:txBody>
          <a:bodyPr/>
          <a:lstStyle/>
          <a:p>
            <a:pPr>
              <a:defRPr/>
            </a:pPr>
            <a:endParaRPr lang="fa-IR">
              <a:solidFill>
                <a:prstClr val="black"/>
              </a:solidFill>
            </a:endParaRPr>
          </a:p>
        </p:txBody>
      </p:sp>
      <p:sp>
        <p:nvSpPr>
          <p:cNvPr id="5" name="Slide Number Placeholder 4"/>
          <p:cNvSpPr>
            <a:spLocks noGrp="1"/>
          </p:cNvSpPr>
          <p:nvPr>
            <p:ph type="sldNum" sz="quarter" idx="12"/>
          </p:nvPr>
        </p:nvSpPr>
        <p:spPr/>
        <p:txBody>
          <a:bodyPr/>
          <a:lstStyle/>
          <a:p>
            <a:pPr>
              <a:defRPr/>
            </a:pPr>
            <a:fld id="{67D9822F-0C64-45B2-A180-48E56DD958F4}"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09153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3" name="Footer Placeholder 2"/>
          <p:cNvSpPr>
            <a:spLocks noGrp="1"/>
          </p:cNvSpPr>
          <p:nvPr>
            <p:ph type="ftr" sz="quarter" idx="11"/>
          </p:nvPr>
        </p:nvSpPr>
        <p:spPr/>
        <p:txBody>
          <a:bodyPr/>
          <a:lstStyle/>
          <a:p>
            <a:pPr>
              <a:defRPr/>
            </a:pPr>
            <a:endParaRPr lang="fa-IR">
              <a:solidFill>
                <a:prstClr val="black"/>
              </a:solidFill>
            </a:endParaRPr>
          </a:p>
        </p:txBody>
      </p:sp>
      <p:sp>
        <p:nvSpPr>
          <p:cNvPr id="4" name="Slide Number Placeholder 3"/>
          <p:cNvSpPr>
            <a:spLocks noGrp="1"/>
          </p:cNvSpPr>
          <p:nvPr>
            <p:ph type="sldNum" sz="quarter" idx="12"/>
          </p:nvPr>
        </p:nvSpPr>
        <p:spPr/>
        <p:txBody>
          <a:bodyPr/>
          <a:lstStyle/>
          <a:p>
            <a:pPr>
              <a:defRPr/>
            </a:pPr>
            <a:fld id="{1837C446-B7B2-4600-BBB4-2B3C62ECD7E5}"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20056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6" name="Footer Placeholder 5"/>
          <p:cNvSpPr>
            <a:spLocks noGrp="1"/>
          </p:cNvSpPr>
          <p:nvPr>
            <p:ph type="ftr" sz="quarter" idx="11"/>
          </p:nvPr>
        </p:nvSpPr>
        <p:spPr/>
        <p:txBody>
          <a:bodyPr/>
          <a:lstStyle/>
          <a:p>
            <a:pPr>
              <a:defRPr/>
            </a:pPr>
            <a:endParaRPr lang="fa-IR">
              <a:solidFill>
                <a:prstClr val="black"/>
              </a:solidFill>
            </a:endParaRPr>
          </a:p>
        </p:txBody>
      </p:sp>
      <p:sp>
        <p:nvSpPr>
          <p:cNvPr id="7" name="Slide Number Placeholder 6"/>
          <p:cNvSpPr>
            <a:spLocks noGrp="1"/>
          </p:cNvSpPr>
          <p:nvPr>
            <p:ph type="sldNum" sz="quarter" idx="12"/>
          </p:nvPr>
        </p:nvSpPr>
        <p:spPr/>
        <p:txBody>
          <a:bodyPr/>
          <a:lstStyle/>
          <a:p>
            <a:pPr>
              <a:defRPr/>
            </a:pPr>
            <a:fld id="{59999ABD-21B4-4A11-B7F1-AB22FE695D68}"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2173783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fa-IR" smtClean="0">
                <a:solidFill>
                  <a:prstClr val="black"/>
                </a:solidFill>
              </a:rPr>
              <a:t>1392/01/28</a:t>
            </a:r>
            <a:endParaRPr lang="fa-IR">
              <a:solidFill>
                <a:prstClr val="black"/>
              </a:solidFill>
            </a:endParaRPr>
          </a:p>
        </p:txBody>
      </p:sp>
      <p:sp>
        <p:nvSpPr>
          <p:cNvPr id="6" name="Footer Placeholder 5"/>
          <p:cNvSpPr>
            <a:spLocks noGrp="1"/>
          </p:cNvSpPr>
          <p:nvPr>
            <p:ph type="ftr" sz="quarter" idx="11"/>
          </p:nvPr>
        </p:nvSpPr>
        <p:spPr/>
        <p:txBody>
          <a:bodyPr/>
          <a:lstStyle/>
          <a:p>
            <a:pPr>
              <a:defRPr/>
            </a:pPr>
            <a:endParaRPr lang="fa-IR">
              <a:solidFill>
                <a:prstClr val="black"/>
              </a:solidFill>
            </a:endParaRPr>
          </a:p>
        </p:txBody>
      </p:sp>
      <p:sp>
        <p:nvSpPr>
          <p:cNvPr id="7" name="Slide Number Placeholder 6"/>
          <p:cNvSpPr>
            <a:spLocks noGrp="1"/>
          </p:cNvSpPr>
          <p:nvPr>
            <p:ph type="sldNum" sz="quarter" idx="12"/>
          </p:nvPr>
        </p:nvSpPr>
        <p:spPr/>
        <p:txBody>
          <a:bodyPr/>
          <a:lstStyle/>
          <a:p>
            <a:pPr>
              <a:defRPr/>
            </a:pPr>
            <a:fld id="{9E0032D6-D0CD-434A-A5AE-CAD3B7E0E805}" type="slidenum">
              <a:rPr lang="fa-IR" smtClean="0">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74792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defRPr/>
            </a:pPr>
            <a:r>
              <a:rPr lang="fa-IR" smtClean="0">
                <a:solidFill>
                  <a:prstClr val="black"/>
                </a:solidFill>
              </a:rPr>
              <a:t>1392/01/28</a:t>
            </a:r>
            <a:endParaRPr lang="fa-IR">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defRPr/>
            </a:pPr>
            <a:endParaRPr lang="fa-IR">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defRPr/>
            </a:pPr>
            <a:fld id="{F7D69E23-E021-4213-84B2-4045918D87C2}" type="slidenum">
              <a:rPr lang="fa-IR" smtClean="0">
                <a:solidFill>
                  <a:prstClr val="black"/>
                </a:solidFill>
              </a:rPr>
              <a:pPr rtl="1">
                <a:defRPr/>
              </a:pPr>
              <a:t>‹#›</a:t>
            </a:fld>
            <a:endParaRPr lang="fa-IR">
              <a:solidFill>
                <a:prstClr val="black"/>
              </a:solidFill>
            </a:endParaRPr>
          </a:p>
        </p:txBody>
      </p:sp>
    </p:spTree>
    <p:extLst>
      <p:ext uri="{BB962C8B-B14F-4D97-AF65-F5344CB8AC3E}">
        <p14:creationId xmlns:p14="http://schemas.microsoft.com/office/powerpoint/2010/main" val="197696977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be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7972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58"/>
            <a:ext cx="8229600" cy="1143000"/>
          </a:xfrm>
        </p:spPr>
        <p:txBody>
          <a:bodyPr>
            <a:noAutofit/>
          </a:bodyPr>
          <a:lstStyle/>
          <a:p>
            <a:pPr>
              <a:spcBef>
                <a:spcPts val="0"/>
              </a:spcBef>
              <a:defRPr/>
            </a:pPr>
            <a:r>
              <a:rPr lang="fa-IR" sz="1800" dirty="0">
                <a:cs typeface="B Titr" pitchFamily="2" charset="-78"/>
              </a:rPr>
              <a:t>در چند روز نخست دانش آموزان می توانند یکی از سه فعالیت زیر را نجام دهند:</a:t>
            </a:r>
            <a:br>
              <a:rPr lang="fa-IR" sz="1800" dirty="0">
                <a:cs typeface="B Titr" pitchFamily="2" charset="-78"/>
              </a:rPr>
            </a:br>
            <a:endParaRPr lang="en-US" sz="1800" dirty="0">
              <a:solidFill>
                <a:srgbClr val="FF0000"/>
              </a:solidFill>
              <a:cs typeface="B Titr" pitchFamily="2" charset="-78"/>
            </a:endParaRPr>
          </a:p>
        </p:txBody>
      </p:sp>
      <p:sp>
        <p:nvSpPr>
          <p:cNvPr id="3" name="Content Placeholder 2"/>
          <p:cNvSpPr>
            <a:spLocks noGrp="1"/>
          </p:cNvSpPr>
          <p:nvPr>
            <p:ph idx="1"/>
          </p:nvPr>
        </p:nvSpPr>
        <p:spPr>
          <a:xfrm>
            <a:off x="457200" y="1098994"/>
            <a:ext cx="8229600" cy="5354342"/>
          </a:xfrm>
          <a:noFill/>
        </p:spPr>
        <p:txBody>
          <a:bodyPr>
            <a:normAutofit/>
          </a:bodyPr>
          <a:lstStyle/>
          <a:p>
            <a:pPr marL="0" indent="0" algn="just" rtl="1">
              <a:lnSpc>
                <a:spcPct val="150000"/>
              </a:lnSpc>
              <a:buNone/>
            </a:pPr>
            <a:endParaRPr lang="fa-IR" sz="2800" dirty="0" smtClean="0">
              <a:latin typeface="+mj-lt"/>
              <a:ea typeface="+mj-ea"/>
              <a:cs typeface="B Titr" pitchFamily="2" charset="-78"/>
            </a:endParaRPr>
          </a:p>
          <a:p>
            <a:pPr marL="0" indent="0" algn="just" rtl="1">
              <a:lnSpc>
                <a:spcPct val="150000"/>
              </a:lnSpc>
              <a:buNone/>
            </a:pPr>
            <a:endParaRPr lang="fa-IR" sz="2800" dirty="0" smtClean="0">
              <a:latin typeface="+mj-lt"/>
              <a:ea typeface="+mj-ea"/>
              <a:cs typeface="B Titr" pitchFamily="2" charset="-78"/>
            </a:endParaRPr>
          </a:p>
          <a:p>
            <a:pPr marL="0" indent="0" algn="just" rtl="1">
              <a:lnSpc>
                <a:spcPct val="150000"/>
              </a:lnSpc>
              <a:buNone/>
            </a:pPr>
            <a:endParaRPr lang="fa-IR" sz="2800" dirty="0" smtClean="0">
              <a:latin typeface="+mj-lt"/>
              <a:ea typeface="+mj-ea"/>
              <a:cs typeface="B Titr" pitchFamily="2" charset="-78"/>
            </a:endParaRPr>
          </a:p>
          <a:p>
            <a:pPr marL="0" indent="0" algn="just" rtl="1">
              <a:lnSpc>
                <a:spcPct val="150000"/>
              </a:lnSpc>
              <a:buNone/>
            </a:pPr>
            <a:endParaRPr lang="fa-IR" dirty="0" smtClean="0">
              <a:cs typeface="B Zar" pitchFamily="2" charset="-78"/>
            </a:endParaRPr>
          </a:p>
        </p:txBody>
      </p:sp>
      <p:sp>
        <p:nvSpPr>
          <p:cNvPr id="717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7FDB66B-48C8-4BFA-AF6B-C6717D6A3825}" type="slidenum">
              <a:rPr lang="fa-IR" sz="1400" smtClean="0">
                <a:solidFill>
                  <a:schemeClr val="tx1"/>
                </a:solidFill>
              </a:rPr>
              <a:pPr fontAlgn="base">
                <a:spcBef>
                  <a:spcPct val="0"/>
                </a:spcBef>
                <a:spcAft>
                  <a:spcPct val="0"/>
                </a:spcAft>
                <a:defRPr/>
              </a:pPr>
              <a:t>10</a:t>
            </a:fld>
            <a:endParaRPr lang="fa-IR" sz="1400" dirty="0" smtClean="0">
              <a:solidFill>
                <a:schemeClr val="tx1"/>
              </a:solidFill>
            </a:endParaRPr>
          </a:p>
        </p:txBody>
      </p:sp>
      <p:graphicFrame>
        <p:nvGraphicFramePr>
          <p:cNvPr id="5" name="Content Placeholder 7"/>
          <p:cNvGraphicFramePr>
            <a:graphicFrameLocks/>
          </p:cNvGraphicFramePr>
          <p:nvPr>
            <p:extLst>
              <p:ext uri="{D42A27DB-BD31-4B8C-83A1-F6EECF244321}">
                <p14:modId xmlns:p14="http://schemas.microsoft.com/office/powerpoint/2010/main" val="2378968378"/>
              </p:ext>
            </p:extLst>
          </p:nvPr>
        </p:nvGraphicFramePr>
        <p:xfrm>
          <a:off x="1115616" y="1916832"/>
          <a:ext cx="770485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1502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هفته دوم:</a:t>
            </a:r>
            <a:endParaRPr lang="en-US" dirty="0">
              <a:solidFill>
                <a:srgbClr val="FF0000"/>
              </a:solidFill>
              <a:cs typeface="B Titr" pitchFamily="2" charset="-78"/>
            </a:endParaRPr>
          </a:p>
        </p:txBody>
      </p:sp>
      <p:sp>
        <p:nvSpPr>
          <p:cNvPr id="3" name="Content Placeholder 2"/>
          <p:cNvSpPr>
            <a:spLocks noGrp="1"/>
          </p:cNvSpPr>
          <p:nvPr>
            <p:ph idx="1"/>
          </p:nvPr>
        </p:nvSpPr>
        <p:spPr>
          <a:xfrm>
            <a:off x="251520" y="1196752"/>
            <a:ext cx="8435280" cy="4929411"/>
          </a:xfrm>
        </p:spPr>
        <p:txBody>
          <a:bodyPr>
            <a:normAutofit fontScale="92500" lnSpcReduction="20000"/>
          </a:bodyPr>
          <a:lstStyle/>
          <a:p>
            <a:pPr algn="justLow" rtl="1"/>
            <a:r>
              <a:rPr lang="fa-IR" dirty="0" smtClean="0">
                <a:cs typeface="B Titr" pitchFamily="2" charset="-78"/>
              </a:rPr>
              <a:t>تعیین عناوین برای تصویر</a:t>
            </a:r>
          </a:p>
          <a:p>
            <a:pPr algn="justLow" rtl="1">
              <a:buClr>
                <a:schemeClr val="accent2">
                  <a:lumMod val="75000"/>
                </a:schemeClr>
              </a:buClr>
              <a:buFont typeface="Wingdings 2" pitchFamily="18" charset="2"/>
              <a:buChar char="õ"/>
            </a:pPr>
            <a:r>
              <a:rPr lang="fa-IR" dirty="0" smtClean="0">
                <a:cs typeface="B Zar" pitchFamily="2" charset="-78"/>
              </a:rPr>
              <a:t>جند تصویر و عناوینی که انتخاب شده است را به عنوان نمونه به دانش آموزان نشان داده می شود و از آنها خواسته می شود که عنوانی برای  تصویر ی که در هفته اول در اختیار آنها قرار داده شده است انتخاب کنند.</a:t>
            </a:r>
          </a:p>
          <a:p>
            <a:pPr marL="0" indent="0" algn="justLow" rtl="1">
              <a:buClr>
                <a:schemeClr val="accent2">
                  <a:lumMod val="75000"/>
                </a:schemeClr>
              </a:buClr>
              <a:buNone/>
            </a:pPr>
            <a:r>
              <a:rPr lang="fa-IR" dirty="0" smtClean="0">
                <a:cs typeface="B Zar" pitchFamily="2" charset="-78"/>
              </a:rPr>
              <a:t>هر دانش آموز عنوانی را پیشنهاد می کند و بر روی کاغذ نوشته می شود بدین ترتیب چندین واژه به فهرست افزوده شده و تعداد بیشتری از واژه ها کشف شده اند</a:t>
            </a:r>
          </a:p>
          <a:p>
            <a:pPr algn="justLow" rtl="1">
              <a:buClr>
                <a:schemeClr val="accent2">
                  <a:lumMod val="75000"/>
                </a:schemeClr>
              </a:buClr>
              <a:buFont typeface="Wingdings 2" pitchFamily="18" charset="2"/>
              <a:buChar char="õ"/>
            </a:pPr>
            <a:r>
              <a:rPr lang="fa-IR" dirty="0" smtClean="0">
                <a:cs typeface="B Zar" pitchFamily="2" charset="-78"/>
              </a:rPr>
              <a:t>در هفته دوم کودکان با استفاده از فرهنگ واژگان تصویر –واژه همچنان به بررسی واژه ها ادامه داده و واژه های نوشته شده بر کارت واژه های خود را طبقه بندی می کند. ضمناً معلم با نشان دادن کارتهایی که فقط یک واژه بر روی آنها نوشته شده بود میزان معلومات دانش آموزان را در غیاب زمینه مکتوب تصویر مورد بررسی قرار می دهند.</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11</a:t>
            </a:fld>
            <a:endParaRPr lang="fa-IR">
              <a:solidFill>
                <a:prstClr val="black"/>
              </a:solidFill>
            </a:endParaRPr>
          </a:p>
        </p:txBody>
      </p:sp>
    </p:spTree>
    <p:extLst>
      <p:ext uri="{BB962C8B-B14F-4D97-AF65-F5344CB8AC3E}">
        <p14:creationId xmlns:p14="http://schemas.microsoft.com/office/powerpoint/2010/main" val="34289445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هفته سوم: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lnSpcReduction="10000"/>
          </a:bodyPr>
          <a:lstStyle/>
          <a:p>
            <a:pPr algn="justLow" rtl="1"/>
            <a:r>
              <a:rPr lang="fa-IR" dirty="0" smtClean="0">
                <a:cs typeface="B Titr" pitchFamily="2" charset="-78"/>
              </a:rPr>
              <a:t>ارائه جملات در خصوص تصویر</a:t>
            </a:r>
          </a:p>
          <a:p>
            <a:pPr algn="justLow" rtl="1"/>
            <a:r>
              <a:rPr lang="fa-IR" sz="2900" dirty="0">
                <a:cs typeface="B Zar" pitchFamily="2" charset="-78"/>
              </a:rPr>
              <a:t>معلم مجموعه ای از جملات را که درباره تصویر نوشته شده اند را ارائه می کند و چند ساختار جمله را به عنوان الگو معرفی می کند.</a:t>
            </a:r>
          </a:p>
          <a:p>
            <a:pPr algn="justLow" rtl="1"/>
            <a:r>
              <a:rPr lang="fa-IR" sz="2900" dirty="0">
                <a:cs typeface="B Zar" pitchFamily="2" charset="-78"/>
              </a:rPr>
              <a:t>در طی هفته دانش آموزان جملات خود را با استفاده از واژه هایی که از از تصویر استخراج کرده اند و نیز واژه هایی که برای جمله سازی مورد نیازند (مانند حروف ربط و اضافه) می نویسند. </a:t>
            </a:r>
          </a:p>
          <a:p>
            <a:pPr algn="justLow" rtl="1"/>
            <a:r>
              <a:rPr lang="fa-IR" sz="2900" dirty="0">
                <a:cs typeface="B Zar" pitchFamily="2" charset="-78"/>
              </a:rPr>
              <a:t>در این مرحله با جملاتی که کودکان نوشته اند تعدادی دیگر از واژگان شناسایی می شوند</a:t>
            </a:r>
            <a:r>
              <a:rPr lang="fa-IR" sz="2900" dirty="0" smtClean="0">
                <a:cs typeface="B Zar" pitchFamily="2" charset="-78"/>
              </a:rPr>
              <a:t>.</a:t>
            </a:r>
          </a:p>
          <a:p>
            <a:pPr algn="justLow" rtl="1"/>
            <a:r>
              <a:rPr lang="fa-IR" sz="2900" dirty="0" smtClean="0">
                <a:cs typeface="B Zar" pitchFamily="2" charset="-78"/>
              </a:rPr>
              <a:t>در این هفته دانش آموزان به بررسی واژه ها و خواندن جملات ادامه داده و معلم مجدداً بازشناسی واژگان را مورد آزمون قرار می دهند.</a:t>
            </a:r>
            <a:endParaRPr lang="fa-IR" sz="2900" dirty="0">
              <a:cs typeface="B Zar"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12</a:t>
            </a:fld>
            <a:endParaRPr lang="fa-IR">
              <a:solidFill>
                <a:prstClr val="black"/>
              </a:solidFill>
            </a:endParaRPr>
          </a:p>
        </p:txBody>
      </p:sp>
    </p:spTree>
    <p:extLst>
      <p:ext uri="{BB962C8B-B14F-4D97-AF65-F5344CB8AC3E}">
        <p14:creationId xmlns:p14="http://schemas.microsoft.com/office/powerpoint/2010/main" val="362408253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هفته چهارم: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a:bodyPr>
          <a:lstStyle/>
          <a:p>
            <a:pPr algn="justLow" rtl="1"/>
            <a:r>
              <a:rPr lang="fa-IR" dirty="0" smtClean="0">
                <a:cs typeface="B Titr" pitchFamily="2" charset="-78"/>
              </a:rPr>
              <a:t>ساختن پاراگراف و قرائت آن</a:t>
            </a:r>
          </a:p>
          <a:p>
            <a:pPr algn="justLow" rtl="1"/>
            <a:r>
              <a:rPr lang="fa-IR" dirty="0" smtClean="0">
                <a:cs typeface="B Zar" pitchFamily="2" charset="-78"/>
              </a:rPr>
              <a:t>معلم کلاس یکی از عناوین را برگزیده و با استفاده از گونه های تغییر یافته ای از جملاتی که کودکان ساخته بودند یک پاراگراف می سازد. </a:t>
            </a:r>
          </a:p>
          <a:p>
            <a:pPr algn="justLow" rtl="1"/>
            <a:r>
              <a:rPr lang="fa-IR" dirty="0" smtClean="0">
                <a:cs typeface="B Zar" pitchFamily="2" charset="-78"/>
              </a:rPr>
              <a:t>پاراگراف بر روی یک سلسله از کارتها نوشته شده  و یک دفترچه را می سازد که دانش آموزان می توانستند آن را به خانه برده و برای والدین خود بخوانند.</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13</a:t>
            </a:fld>
            <a:endParaRPr lang="fa-IR">
              <a:solidFill>
                <a:prstClr val="black"/>
              </a:solidFill>
            </a:endParaRPr>
          </a:p>
        </p:txBody>
      </p:sp>
    </p:spTree>
    <p:extLst>
      <p:ext uri="{BB962C8B-B14F-4D97-AF65-F5344CB8AC3E}">
        <p14:creationId xmlns:p14="http://schemas.microsoft.com/office/powerpoint/2010/main" val="36240825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نکته</a:t>
            </a:r>
            <a:endParaRPr lang="en-US" dirty="0">
              <a:solidFill>
                <a:srgbClr val="FF0000"/>
              </a:solidFill>
              <a:cs typeface="B Titr" pitchFamily="2" charset="-78"/>
            </a:endParaRPr>
          </a:p>
        </p:txBody>
      </p:sp>
      <p:sp>
        <p:nvSpPr>
          <p:cNvPr id="3" name="Content Placeholder 2"/>
          <p:cNvSpPr>
            <a:spLocks noGrp="1"/>
          </p:cNvSpPr>
          <p:nvPr>
            <p:ph idx="1"/>
          </p:nvPr>
        </p:nvSpPr>
        <p:spPr>
          <a:xfrm>
            <a:off x="395536" y="2060848"/>
            <a:ext cx="8229600" cy="1828800"/>
          </a:xfrm>
          <a:blipFill>
            <a:blip r:embed="rId2" cstate="print"/>
            <a:tile tx="0" ty="0" sx="100000" sy="100000" flip="none" algn="tl"/>
          </a:blipFill>
        </p:spPr>
        <p:txBody>
          <a:bodyPr/>
          <a:lstStyle/>
          <a:p>
            <a:pPr algn="r" rtl="1"/>
            <a:endParaRPr lang="fa-IR" dirty="0" smtClean="0">
              <a:cs typeface="B Zar" pitchFamily="2" charset="-78"/>
            </a:endParaRPr>
          </a:p>
          <a:p>
            <a:pPr marL="0" indent="0" algn="r" rtl="1">
              <a:buNone/>
            </a:pPr>
            <a:r>
              <a:rPr lang="fa-IR" dirty="0" smtClean="0">
                <a:cs typeface="B Zar" pitchFamily="2" charset="-78"/>
              </a:rPr>
              <a:t>این </a:t>
            </a:r>
            <a:r>
              <a:rPr lang="fa-IR" dirty="0">
                <a:cs typeface="B Zar" pitchFamily="2" charset="-78"/>
              </a:rPr>
              <a:t>مدرسه در برنامه موسوم به «</a:t>
            </a:r>
            <a:r>
              <a:rPr lang="fa-IR" dirty="0">
                <a:solidFill>
                  <a:srgbClr val="FF0000"/>
                </a:solidFill>
                <a:cs typeface="B Zar" pitchFamily="2" charset="-78"/>
              </a:rPr>
              <a:t>فقط بخوان </a:t>
            </a:r>
            <a:r>
              <a:rPr lang="fa-IR" dirty="0">
                <a:cs typeface="B Zar" pitchFamily="2" charset="-78"/>
              </a:rPr>
              <a:t>» مشارکت داشته است</a:t>
            </a:r>
          </a:p>
          <a:p>
            <a:pPr algn="r" rtl="1"/>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a:t>
            </a:fld>
            <a:endParaRPr lang="fa-IR">
              <a:solidFill>
                <a:prstClr val="black"/>
              </a:solidFill>
            </a:endParaRPr>
          </a:p>
        </p:txBody>
      </p:sp>
    </p:spTree>
    <p:extLst>
      <p:ext uri="{BB962C8B-B14F-4D97-AF65-F5344CB8AC3E}">
        <p14:creationId xmlns:p14="http://schemas.microsoft.com/office/powerpoint/2010/main" val="11834230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pPr rtl="1"/>
            <a:r>
              <a:rPr lang="fa-IR" sz="3200" dirty="0">
                <a:solidFill>
                  <a:srgbClr val="FF0000"/>
                </a:solidFill>
                <a:cs typeface="B Titr" pitchFamily="2" charset="-78"/>
              </a:rPr>
              <a:t>پیش فرضهای استفاده از الگوی استقرایی تصویر-واژه</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8009098"/>
              </p:ext>
            </p:extLst>
          </p:nvPr>
        </p:nvGraphicFramePr>
        <p:xfrm>
          <a:off x="457200" y="1124744"/>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a:t>
            </a:fld>
            <a:endParaRPr lang="fa-IR">
              <a:solidFill>
                <a:prstClr val="black"/>
              </a:solidFill>
            </a:endParaRPr>
          </a:p>
        </p:txBody>
      </p:sp>
    </p:spTree>
    <p:extLst>
      <p:ext uri="{BB962C8B-B14F-4D97-AF65-F5344CB8AC3E}">
        <p14:creationId xmlns:p14="http://schemas.microsoft.com/office/powerpoint/2010/main" val="1996347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7982015"/>
              </p:ext>
            </p:extLst>
          </p:nvPr>
        </p:nvGraphicFramePr>
        <p:xfrm>
          <a:off x="251520" y="1600200"/>
          <a:ext cx="878497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a:t>
            </a:fld>
            <a:endParaRPr lang="fa-IR">
              <a:solidFill>
                <a:prstClr val="black"/>
              </a:solidFill>
            </a:endParaRPr>
          </a:p>
        </p:txBody>
      </p:sp>
      <p:sp>
        <p:nvSpPr>
          <p:cNvPr id="7" name="Rectangle 6"/>
          <p:cNvSpPr/>
          <p:nvPr/>
        </p:nvSpPr>
        <p:spPr>
          <a:xfrm>
            <a:off x="3275856" y="1700808"/>
            <a:ext cx="5733288" cy="1188720"/>
          </a:xfrm>
          <a:prstGeom prst="rect">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Low" rtl="1">
              <a:buFont typeface="Arial" pitchFamily="34" charset="0"/>
              <a:buChar char="•"/>
            </a:pPr>
            <a:r>
              <a:rPr lang="fa-IR" sz="2000" dirty="0">
                <a:solidFill>
                  <a:schemeClr val="tx1"/>
                </a:solidFill>
                <a:cs typeface="B Nazanin" pitchFamily="2" charset="-78"/>
              </a:rPr>
              <a:t>اصل عمده این الگو این است که از خزانه اشکال و واژگان برای تسهیل انتقال به حالت مکتوب استفاده به عمل آید</a:t>
            </a:r>
          </a:p>
          <a:p>
            <a:pPr algn="justLow" rtl="1"/>
            <a:endParaRPr lang="en-US" sz="2000" dirty="0">
              <a:solidFill>
                <a:schemeClr val="tx1"/>
              </a:solidFill>
            </a:endParaRPr>
          </a:p>
        </p:txBody>
      </p:sp>
      <p:sp>
        <p:nvSpPr>
          <p:cNvPr id="8" name="Rectangle 7"/>
          <p:cNvSpPr/>
          <p:nvPr/>
        </p:nvSpPr>
        <p:spPr>
          <a:xfrm>
            <a:off x="3275856" y="5301208"/>
            <a:ext cx="5733288" cy="1188720"/>
          </a:xfrm>
          <a:prstGeom prst="rect">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Low" rtl="1">
              <a:buFont typeface="Arial" pitchFamily="34" charset="0"/>
              <a:buChar char="•"/>
            </a:pPr>
            <a:r>
              <a:rPr lang="fa-IR" sz="2000" dirty="0">
                <a:solidFill>
                  <a:schemeClr val="tx1"/>
                </a:solidFill>
                <a:cs typeface="B Nazanin" pitchFamily="2" charset="-78"/>
              </a:rPr>
              <a:t>اصل مهم دیگر در فعالیت از طریق الگوی استقرایی تصویر-واژه آن است که خواندن و نوشتن دارای نوعی ارتباط طبیعی با یکدیگرند و امکان فراگیری همزمان آن دو وجود دارد.</a:t>
            </a:r>
            <a:endParaRPr lang="en-US" sz="2000" dirty="0">
              <a:solidFill>
                <a:schemeClr val="tx1"/>
              </a:solidFill>
              <a:cs typeface="B Nazanin" pitchFamily="2" charset="-78"/>
            </a:endParaRPr>
          </a:p>
          <a:p>
            <a:pPr algn="justLow" rtl="1"/>
            <a:endParaRPr lang="en-US" sz="2000" dirty="0">
              <a:solidFill>
                <a:schemeClr val="tx1"/>
              </a:solidFill>
              <a:cs typeface="B Nazanin" pitchFamily="2" charset="-78"/>
            </a:endParaRPr>
          </a:p>
        </p:txBody>
      </p:sp>
    </p:spTree>
    <p:extLst>
      <p:ext uri="{BB962C8B-B14F-4D97-AF65-F5344CB8AC3E}">
        <p14:creationId xmlns:p14="http://schemas.microsoft.com/office/powerpoint/2010/main" val="10730593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سناریوی 2</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92500" lnSpcReduction="20000"/>
          </a:bodyPr>
          <a:lstStyle/>
          <a:p>
            <a:pPr algn="justLow" rtl="1"/>
            <a:r>
              <a:rPr lang="fa-IR" dirty="0" smtClean="0">
                <a:cs typeface="B Nazanin" pitchFamily="2" charset="-78"/>
              </a:rPr>
              <a:t>تصویری بر تابلو اعلانات کلاس نصب می شود</a:t>
            </a:r>
          </a:p>
          <a:p>
            <a:pPr algn="justLow" rtl="1"/>
            <a:r>
              <a:rPr lang="fa-IR" dirty="0" smtClean="0">
                <a:cs typeface="B Nazanin" pitchFamily="2" charset="-78"/>
              </a:rPr>
              <a:t>معلم کودکان را به مقابل تصویر فرا می خواند </a:t>
            </a:r>
          </a:p>
          <a:p>
            <a:pPr algn="justLow" rtl="1"/>
            <a:r>
              <a:rPr lang="fa-IR" dirty="0" smtClean="0">
                <a:cs typeface="B Nazanin" pitchFamily="2" charset="-78"/>
              </a:rPr>
              <a:t>مانند سناریوی 1 آنها را به استخراج واژه ها، هجی کردن آنها فرا می خواند</a:t>
            </a:r>
          </a:p>
          <a:p>
            <a:pPr algn="justLow" rtl="1"/>
            <a:r>
              <a:rPr lang="fa-IR" dirty="0" smtClean="0">
                <a:cs typeface="B Nazanin" pitchFamily="2" charset="-78"/>
              </a:rPr>
              <a:t>هر یک از دانش آموزان آنچه را که در تصویر می بینند بیان می کنند سپس معلم خطی از تصویر به سوی نقطه ای که واژه مربوطه درج شده رسم می کند سپس آن واژه را قرائت کرده و از دانش آموزان می خواهد که در زمان هجی کردن واژه توسط معلم گوش فرا داده و سپس تکرار و تمرین نمایند.</a:t>
            </a:r>
          </a:p>
          <a:p>
            <a:pPr algn="justLow" rtl="1"/>
            <a:r>
              <a:rPr lang="fa-IR" dirty="0" smtClean="0">
                <a:cs typeface="B Nazanin" pitchFamily="2" charset="-78"/>
              </a:rPr>
              <a:t>در این مرحله معلم ضمن هجی کردن حروف آنها را می نویسد و از دانش آموزان می خواهد تا با اشاره او به هر یک از حروف آن را یک صدا بخوانند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a:t>
            </a:fld>
            <a:endParaRPr lang="fa-IR">
              <a:solidFill>
                <a:prstClr val="black"/>
              </a:solidFill>
            </a:endParaRPr>
          </a:p>
        </p:txBody>
      </p:sp>
    </p:spTree>
    <p:extLst>
      <p:ext uri="{BB962C8B-B14F-4D97-AF65-F5344CB8AC3E}">
        <p14:creationId xmlns:p14="http://schemas.microsoft.com/office/powerpoint/2010/main" val="35957203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a:t>
            </a:fld>
            <a:endParaRPr lang="fa-IR">
              <a:solidFill>
                <a:prstClr val="black"/>
              </a:solidFill>
            </a:endParaRPr>
          </a:p>
        </p:txBody>
      </p:sp>
      <p:pic>
        <p:nvPicPr>
          <p:cNvPr id="2050" name="Picture 2" descr="C:\Users\abolfazl\Desktop\untitled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528346"/>
            <a:ext cx="4248472" cy="31700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4716016" y="1772816"/>
            <a:ext cx="108012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2160" y="3284984"/>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47664" y="5445224"/>
            <a:ext cx="165618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04048" y="5157192"/>
            <a:ext cx="198022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6096" y="2564904"/>
            <a:ext cx="158417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12060" y="980728"/>
            <a:ext cx="1764196" cy="6357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وایت برد</a:t>
            </a:r>
            <a:endParaRPr lang="en-US" dirty="0">
              <a:cs typeface="B Nazanin" pitchFamily="2" charset="-78"/>
            </a:endParaRPr>
          </a:p>
        </p:txBody>
      </p:sp>
      <p:sp>
        <p:nvSpPr>
          <p:cNvPr id="16" name="Rectangle 15"/>
          <p:cNvSpPr/>
          <p:nvPr/>
        </p:nvSpPr>
        <p:spPr>
          <a:xfrm>
            <a:off x="7020272" y="2258870"/>
            <a:ext cx="1512168" cy="6120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لامپ</a:t>
            </a:r>
            <a:endParaRPr lang="en-US" dirty="0">
              <a:solidFill>
                <a:schemeClr val="tx1"/>
              </a:solidFill>
              <a:cs typeface="B Nazanin" pitchFamily="2" charset="-78"/>
            </a:endParaRPr>
          </a:p>
        </p:txBody>
      </p:sp>
      <p:sp>
        <p:nvSpPr>
          <p:cNvPr id="17" name="Rectangle 16"/>
          <p:cNvSpPr/>
          <p:nvPr/>
        </p:nvSpPr>
        <p:spPr>
          <a:xfrm>
            <a:off x="7937406" y="3068960"/>
            <a:ext cx="1187624"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تابلو اعلانات</a:t>
            </a:r>
            <a:endParaRPr lang="en-US" dirty="0">
              <a:solidFill>
                <a:schemeClr val="tx1"/>
              </a:solidFill>
              <a:cs typeface="B Nazanin" pitchFamily="2" charset="-78"/>
            </a:endParaRPr>
          </a:p>
        </p:txBody>
      </p:sp>
      <p:sp>
        <p:nvSpPr>
          <p:cNvPr id="18" name="Rectangle 17"/>
          <p:cNvSpPr/>
          <p:nvPr/>
        </p:nvSpPr>
        <p:spPr>
          <a:xfrm>
            <a:off x="7092280" y="5830059"/>
            <a:ext cx="1728192" cy="5040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میز</a:t>
            </a:r>
            <a:endParaRPr lang="en-US" dirty="0">
              <a:solidFill>
                <a:schemeClr val="tx1"/>
              </a:solidFill>
              <a:cs typeface="B Nazanin" pitchFamily="2" charset="-78"/>
            </a:endParaRPr>
          </a:p>
        </p:txBody>
      </p:sp>
      <p:sp>
        <p:nvSpPr>
          <p:cNvPr id="20" name="Rectangle 19"/>
          <p:cNvSpPr/>
          <p:nvPr/>
        </p:nvSpPr>
        <p:spPr>
          <a:xfrm>
            <a:off x="216024" y="5436234"/>
            <a:ext cx="1331640" cy="6368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صندلی</a:t>
            </a:r>
            <a:endParaRPr lang="en-US" dirty="0">
              <a:solidFill>
                <a:schemeClr val="tx1"/>
              </a:solidFill>
              <a:cs typeface="B Nazanin" pitchFamily="2" charset="-78"/>
            </a:endParaRPr>
          </a:p>
        </p:txBody>
      </p:sp>
      <p:cxnSp>
        <p:nvCxnSpPr>
          <p:cNvPr id="22" name="Straight Connector 21"/>
          <p:cNvCxnSpPr/>
          <p:nvPr/>
        </p:nvCxnSpPr>
        <p:spPr>
          <a:xfrm flipH="1">
            <a:off x="1979712" y="3501008"/>
            <a:ext cx="230425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16024" y="3068960"/>
            <a:ext cx="1619672" cy="7920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تی شرت</a:t>
            </a:r>
            <a:endParaRPr lang="en-US" dirty="0">
              <a:solidFill>
                <a:schemeClr val="tx1"/>
              </a:solidFill>
              <a:cs typeface="B Nazanin" pitchFamily="2" charset="-78"/>
            </a:endParaRPr>
          </a:p>
        </p:txBody>
      </p:sp>
    </p:spTree>
    <p:extLst>
      <p:ext uri="{BB962C8B-B14F-4D97-AF65-F5344CB8AC3E}">
        <p14:creationId xmlns:p14="http://schemas.microsoft.com/office/powerpoint/2010/main" val="17796449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دوم :</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smtClean="0">
                <a:cs typeface="B Nazanin" pitchFamily="2" charset="-78"/>
              </a:rPr>
              <a:t>در مرحله دوم ، معلم کودکان را به بحث درباره تصویر هدایت می کند و از آنها می خواهد در خصوص  اینکه این تصویر متعلق به کجا می باشد نظرات خود را اعلام نمایند</a:t>
            </a:r>
          </a:p>
          <a:p>
            <a:pPr algn="justLow" rtl="1"/>
            <a:r>
              <a:rPr lang="fa-IR" dirty="0" smtClean="0">
                <a:cs typeface="B Nazanin" pitchFamily="2" charset="-78"/>
              </a:rPr>
              <a:t>معلم پس از اعلام نظرات دانش آموزان در خصوص تصاویر ، علت اینکه آنها به این نتیجه رسیده اند را جویا می گردد</a:t>
            </a:r>
          </a:p>
          <a:p>
            <a:pPr algn="justLow" rtl="1"/>
            <a:r>
              <a:rPr lang="fa-IR" dirty="0" smtClean="0">
                <a:cs typeface="B Nazanin" pitchFamily="2" charset="-78"/>
              </a:rPr>
              <a:t>در این مرحله نیز خواندن واژه ها تمرین می گردد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a:t>
            </a:fld>
            <a:endParaRPr lang="fa-IR">
              <a:solidFill>
                <a:prstClr val="black"/>
              </a:solidFill>
            </a:endParaRPr>
          </a:p>
        </p:txBody>
      </p:sp>
    </p:spTree>
    <p:extLst>
      <p:ext uri="{BB962C8B-B14F-4D97-AF65-F5344CB8AC3E}">
        <p14:creationId xmlns:p14="http://schemas.microsoft.com/office/powerpoint/2010/main" val="2794957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سؤالات این جلسه</a:t>
            </a:r>
            <a:endParaRPr lang="en-US"/>
          </a:p>
        </p:txBody>
      </p:sp>
      <p:sp>
        <p:nvSpPr>
          <p:cNvPr id="3" name="Content Placeholder 2"/>
          <p:cNvSpPr>
            <a:spLocks noGrp="1"/>
          </p:cNvSpPr>
          <p:nvPr>
            <p:ph idx="1"/>
          </p:nvPr>
        </p:nvSpPr>
        <p:spPr/>
        <p:txBody>
          <a:bodyPr/>
          <a:lstStyle/>
          <a:p>
            <a:pPr marL="514350" indent="-514350" algn="r" rtl="1">
              <a:buAutoNum type="arabicPeriod"/>
            </a:pPr>
            <a:r>
              <a:rPr lang="fa-IR" dirty="0" smtClean="0"/>
              <a:t>قبلا در مورد الگوی استقرایی تصویر- واژه بحث کرده ایم. چه مطالبی از بحث به خاطر دارید؟</a:t>
            </a:r>
          </a:p>
          <a:p>
            <a:pPr marL="514350" indent="-514350" algn="r" rtl="1">
              <a:buAutoNum type="arabicPeriod"/>
            </a:pPr>
            <a:r>
              <a:rPr lang="fa-IR" dirty="0" smtClean="0"/>
              <a:t>فکر می کنید این الگو چه آثار مستقیم و غیر مستقیمی در یادگیرندگان دارد؟</a:t>
            </a:r>
          </a:p>
          <a:p>
            <a:pPr marL="514350" indent="-514350" algn="r" rtl="1">
              <a:buAutoNum type="arabicPeriod"/>
            </a:pPr>
            <a:r>
              <a:rPr lang="fa-IR" dirty="0" smtClean="0"/>
              <a:t>برای آموزش این موارد کدام یک از الگوهای تدریس را که تا کنون مطالعه شده، بهتر میدانید:</a:t>
            </a:r>
          </a:p>
          <a:p>
            <a:pPr marL="0" indent="0" algn="r" rtl="1">
              <a:buNone/>
            </a:pPr>
            <a:r>
              <a:rPr lang="fa-IR" dirty="0" smtClean="0"/>
              <a:t>الف. کاربرد اصول و قواعد    ب. یادگیری زنجیره سازی</a:t>
            </a:r>
          </a:p>
          <a:p>
            <a:pPr marL="0" indent="0" algn="r" rtl="1">
              <a:buNone/>
            </a:pPr>
            <a:r>
              <a:rPr lang="fa-IR" dirty="0" smtClean="0"/>
              <a:t>ج. یادگیری طبقه بندی           د. </a:t>
            </a:r>
            <a:r>
              <a:rPr lang="fa-IR" smtClean="0"/>
              <a:t>یادگیری حل مسأله</a:t>
            </a:r>
            <a:endParaRPr lang="en-US"/>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a:t>
            </a:fld>
            <a:endParaRPr lang="fa-IR">
              <a:solidFill>
                <a:prstClr val="black"/>
              </a:solidFill>
            </a:endParaRPr>
          </a:p>
        </p:txBody>
      </p:sp>
    </p:spTree>
    <p:extLst>
      <p:ext uri="{BB962C8B-B14F-4D97-AF65-F5344CB8AC3E}">
        <p14:creationId xmlns:p14="http://schemas.microsoft.com/office/powerpoint/2010/main" val="140113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سوم:	</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smtClean="0">
                <a:cs typeface="B Nazanin" pitchFamily="2" charset="-78"/>
              </a:rPr>
              <a:t>در این مرحله معلم کارت واژه های جدید را به کودکان می دهد و اعلام می کند که در این مرحله می خواهیم «خواندن» بی صدا را تمرین کنیم</a:t>
            </a:r>
          </a:p>
          <a:p>
            <a:pPr algn="justLow" rtl="1"/>
            <a:r>
              <a:rPr lang="fa-IR" dirty="0" smtClean="0">
                <a:cs typeface="B Nazanin" pitchFamily="2" charset="-78"/>
              </a:rPr>
              <a:t>معلم به واژه ها اشاره می کند در اینجا ممکن است تعدادی از دانش آموزان آن را با صدای بلند بخوانند معلم با این توضیح که نگذاری صدایی از دهنتان خارج گردد و آنها را در ذهن خود تمرین کنید آنها را راهنمایی می کند.</a:t>
            </a: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20</a:t>
            </a:fld>
            <a:endParaRPr lang="fa-IR">
              <a:solidFill>
                <a:prstClr val="black"/>
              </a:solidFill>
            </a:endParaRPr>
          </a:p>
        </p:txBody>
      </p:sp>
    </p:spTree>
    <p:extLst>
      <p:ext uri="{BB962C8B-B14F-4D97-AF65-F5344CB8AC3E}">
        <p14:creationId xmlns:p14="http://schemas.microsoft.com/office/powerpoint/2010/main" val="30965476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fa-IR" dirty="0">
                <a:solidFill>
                  <a:srgbClr val="FF0000"/>
                </a:solidFill>
                <a:cs typeface="B Titr" pitchFamily="2" charset="-78"/>
              </a:rPr>
              <a:t>مرحله چهارم </a:t>
            </a:r>
            <a:endParaRPr lang="en-US" dirty="0"/>
          </a:p>
        </p:txBody>
      </p:sp>
      <p:sp>
        <p:nvSpPr>
          <p:cNvPr id="3" name="Content Placeholder 2"/>
          <p:cNvSpPr>
            <a:spLocks noGrp="1"/>
          </p:cNvSpPr>
          <p:nvPr>
            <p:ph idx="1"/>
          </p:nvPr>
        </p:nvSpPr>
        <p:spPr>
          <a:xfrm>
            <a:off x="251520" y="908720"/>
            <a:ext cx="8435280" cy="5544616"/>
          </a:xfrm>
        </p:spPr>
        <p:txBody>
          <a:bodyPr>
            <a:normAutofit/>
          </a:bodyPr>
          <a:lstStyle/>
          <a:p>
            <a:pPr algn="r" rtl="1"/>
            <a:r>
              <a:rPr lang="fa-IR" sz="2800" dirty="0">
                <a:cs typeface="B Nazanin" pitchFamily="2" charset="-78"/>
              </a:rPr>
              <a:t>در این مرحله دسته بندی اشکال و دلایل اینکه چرا برخی از اشکال در یک دسته خاص قرار می گیرند موضوع آموزش می باشد  </a:t>
            </a:r>
            <a:r>
              <a:rPr lang="fa-IR" sz="2800" dirty="0" smtClean="0">
                <a:cs typeface="B Nazanin" pitchFamily="2" charset="-78"/>
              </a:rPr>
              <a:t>.</a:t>
            </a:r>
          </a:p>
          <a:p>
            <a:pPr algn="r" rtl="1"/>
            <a:endParaRPr lang="fa-IR" sz="2800" dirty="0">
              <a:cs typeface="B Nazanin" pitchFamily="2" charset="-78"/>
            </a:endParaRPr>
          </a:p>
          <a:p>
            <a:pPr algn="r" rtl="1"/>
            <a:endParaRPr lang="en-US" sz="2800"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21</a:t>
            </a:fld>
            <a:endParaRPr lang="fa-IR">
              <a:solidFill>
                <a:prstClr val="black"/>
              </a:solidFill>
            </a:endParaRPr>
          </a:p>
        </p:txBody>
      </p:sp>
      <p:graphicFrame>
        <p:nvGraphicFramePr>
          <p:cNvPr id="5" name="Diagram 4"/>
          <p:cNvGraphicFramePr/>
          <p:nvPr>
            <p:extLst>
              <p:ext uri="{D42A27DB-BD31-4B8C-83A1-F6EECF244321}">
                <p14:modId xmlns:p14="http://schemas.microsoft.com/office/powerpoint/2010/main" val="2004873710"/>
              </p:ext>
            </p:extLst>
          </p:nvPr>
        </p:nvGraphicFramePr>
        <p:xfrm>
          <a:off x="539552" y="1988840"/>
          <a:ext cx="806489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59632" y="5825965"/>
            <a:ext cx="7128792" cy="1008112"/>
          </a:xfrm>
          <a:prstGeom prst="rect">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3200" dirty="0" smtClean="0">
              <a:solidFill>
                <a:schemeClr val="tx1"/>
              </a:solidFill>
              <a:latin typeface="IranNastaliq" pitchFamily="18" charset="0"/>
              <a:cs typeface="IranNastaliq" pitchFamily="18" charset="0"/>
            </a:endParaRPr>
          </a:p>
          <a:p>
            <a:pPr algn="ctr"/>
            <a:r>
              <a:rPr lang="fa-IR" sz="3200" dirty="0" smtClean="0">
                <a:solidFill>
                  <a:schemeClr val="tx1"/>
                </a:solidFill>
                <a:latin typeface="IranNastaliq" pitchFamily="18" charset="0"/>
                <a:cs typeface="IranNastaliq" pitchFamily="18" charset="0"/>
              </a:rPr>
              <a:t>در </a:t>
            </a:r>
            <a:r>
              <a:rPr lang="fa-IR" sz="3200" dirty="0">
                <a:solidFill>
                  <a:schemeClr val="tx1"/>
                </a:solidFill>
                <a:latin typeface="IranNastaliq" pitchFamily="18" charset="0"/>
                <a:cs typeface="IranNastaliq" pitchFamily="18" charset="0"/>
              </a:rPr>
              <a:t>این مرحله نیز خواندن واژه ها ، هجی کردن ، خواندن بی صدا تمرین می گردد</a:t>
            </a:r>
            <a:endParaRPr lang="en-US" sz="3200" dirty="0">
              <a:solidFill>
                <a:schemeClr val="tx1"/>
              </a:solidFill>
              <a:latin typeface="IranNastaliq" pitchFamily="18" charset="0"/>
              <a:cs typeface="IranNastaliq" pitchFamily="18" charset="0"/>
            </a:endParaRPr>
          </a:p>
          <a:p>
            <a:pPr algn="ctr"/>
            <a:endParaRPr lang="en-US" sz="3200" dirty="0">
              <a:solidFill>
                <a:schemeClr val="tx1"/>
              </a:solidFill>
              <a:latin typeface="IranNastaliq" pitchFamily="18" charset="0"/>
              <a:cs typeface="IranNastaliq" pitchFamily="18" charset="0"/>
            </a:endParaRPr>
          </a:p>
        </p:txBody>
      </p:sp>
    </p:spTree>
    <p:extLst>
      <p:ext uri="{BB962C8B-B14F-4D97-AF65-F5344CB8AC3E}">
        <p14:creationId xmlns:p14="http://schemas.microsoft.com/office/powerpoint/2010/main" val="23540685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پنجم: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smtClean="0">
                <a:cs typeface="B Nazanin" pitchFamily="2" charset="-78"/>
              </a:rPr>
              <a:t>در این مرحله ضمن مرور واژه های قبلی به ارائه چند واژه جدید می پردازند.</a:t>
            </a:r>
          </a:p>
          <a:p>
            <a:pPr algn="justLow" rtl="1"/>
            <a:r>
              <a:rPr lang="fa-IR" dirty="0" smtClean="0">
                <a:cs typeface="B Nazanin" pitchFamily="2" charset="-78"/>
              </a:rPr>
              <a:t>معلم در خصوص صداهای مختلف صحبت کرده و مثالهایی در این زمینه می زند.</a:t>
            </a:r>
          </a:p>
          <a:p>
            <a:pPr algn="justLow" rtl="1"/>
            <a:r>
              <a:rPr lang="fa-IR" dirty="0" smtClean="0">
                <a:cs typeface="B Nazanin" pitchFamily="2" charset="-78"/>
              </a:rPr>
              <a:t>از دانش آموزان می خواهد تا کلمات مشابه و هم قافیه را که دارای صدا های مشابه هستند را از روی کارت واژه ها استخراج نمایند و به طبقه بندی آنها بپردازند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22</a:t>
            </a:fld>
            <a:endParaRPr lang="fa-IR">
              <a:solidFill>
                <a:prstClr val="black"/>
              </a:solidFill>
            </a:endParaRPr>
          </a:p>
        </p:txBody>
      </p:sp>
    </p:spTree>
    <p:extLst>
      <p:ext uri="{BB962C8B-B14F-4D97-AF65-F5344CB8AC3E}">
        <p14:creationId xmlns:p14="http://schemas.microsoft.com/office/powerpoint/2010/main" val="9239831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ششم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85000" lnSpcReduction="10000"/>
          </a:bodyPr>
          <a:lstStyle/>
          <a:p>
            <a:pPr algn="justLow" rtl="1"/>
            <a:r>
              <a:rPr lang="fa-IR" dirty="0" smtClean="0">
                <a:cs typeface="B Nazanin" pitchFamily="2" charset="-78"/>
              </a:rPr>
              <a:t>در این مرحله معلم در خصوص انتخاب عناوین  و جملات با کودکان کار می کند</a:t>
            </a:r>
          </a:p>
          <a:p>
            <a:pPr algn="justLow" rtl="1"/>
            <a:r>
              <a:rPr lang="fa-IR" dirty="0" smtClean="0">
                <a:cs typeface="B Nazanin" pitchFamily="2" charset="-78"/>
              </a:rPr>
              <a:t>در ابتدا معلم در خصوص عناوین با دانش آموزان صحبت کرده و نظر آنها را در خصوص عناوین جمع آوری می کند</a:t>
            </a:r>
          </a:p>
          <a:p>
            <a:pPr algn="justLow" rtl="1"/>
            <a:r>
              <a:rPr lang="fa-IR" dirty="0" smtClean="0">
                <a:cs typeface="B Nazanin" pitchFamily="2" charset="-78"/>
              </a:rPr>
              <a:t>سپس معلم دانش آموزان را به کنار تصویر مورد نظر برده و از آنها می خواهد عنوانی را برای تصویر پیدا کنند و دلیل این انتخاب را نیز بیان کنند .</a:t>
            </a:r>
          </a:p>
          <a:p>
            <a:pPr algn="justLow" rtl="1"/>
            <a:r>
              <a:rPr lang="fa-IR" dirty="0" smtClean="0">
                <a:cs typeface="B Nazanin" pitchFamily="2" charset="-78"/>
              </a:rPr>
              <a:t>معلم روی تخته کلاس واژه جمله را می نویسد و در ذیل آن دو تا از جملاتی را که در جریان بحث شنیده است می نویسد</a:t>
            </a:r>
          </a:p>
          <a:p>
            <a:pPr algn="justLow" rtl="1"/>
            <a:r>
              <a:rPr lang="fa-IR" dirty="0" smtClean="0">
                <a:cs typeface="B Nazanin" pitchFamily="2" charset="-78"/>
              </a:rPr>
              <a:t>معلم از دانش آموزان می خواهد که جملات را بدون صدا بخوانند و هر چقدر که می توانند واژه های بیشتری را بخوانند آنگاه جملات را با هم می خوانند.</a:t>
            </a: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23</a:t>
            </a:fld>
            <a:endParaRPr lang="fa-IR">
              <a:solidFill>
                <a:prstClr val="black"/>
              </a:solidFill>
            </a:endParaRPr>
          </a:p>
        </p:txBody>
      </p:sp>
    </p:spTree>
    <p:extLst>
      <p:ext uri="{BB962C8B-B14F-4D97-AF65-F5344CB8AC3E}">
        <p14:creationId xmlns:p14="http://schemas.microsoft.com/office/powerpoint/2010/main" val="5464638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هفتم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a:bodyPr>
          <a:lstStyle/>
          <a:p>
            <a:pPr algn="justLow" rtl="1"/>
            <a:r>
              <a:rPr lang="fa-IR" dirty="0" smtClean="0">
                <a:cs typeface="B Nazanin" pitchFamily="2" charset="-78"/>
              </a:rPr>
              <a:t>در این مرحله معلم در خصوص صوت شناسی، دستور زبان ، قواعد تثبیت شده و کاربردها با آنها کار می کند</a:t>
            </a:r>
          </a:p>
          <a:p>
            <a:pPr algn="justLow" rtl="1"/>
            <a:r>
              <a:rPr lang="fa-IR" dirty="0" smtClean="0">
                <a:cs typeface="B Nazanin" pitchFamily="2" charset="-78"/>
              </a:rPr>
              <a:t>معلم در خصوص حروف اضافه که در جلات توسط دانش آموزان به کار گرفته شده است با آنها صحبت می کند</a:t>
            </a:r>
          </a:p>
          <a:p>
            <a:pPr algn="justLow" rtl="1"/>
            <a:r>
              <a:rPr lang="fa-IR" dirty="0" smtClean="0">
                <a:cs typeface="B Nazanin" pitchFamily="2" charset="-78"/>
              </a:rPr>
              <a:t>معلم در خصوص چگونگی دستور جمله ،به عنوان مثال چگونگی شروع جملات ارائه شده توسط دانش آموزان با آنها صحبت می کند.</a:t>
            </a:r>
          </a:p>
          <a:p>
            <a:pPr algn="justLow" rtl="1"/>
            <a:r>
              <a:rPr lang="fa-IR" dirty="0" smtClean="0">
                <a:cs typeface="B Nazanin" pitchFamily="2" charset="-78"/>
              </a:rPr>
              <a:t>معلم با این فعالیتها در حال آماده سازی شاگردان برای نوشتن پاراگراف هایی در باره یک عنوان واحد یا ایده محوری هستند.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24</a:t>
            </a:fld>
            <a:endParaRPr lang="fa-IR">
              <a:solidFill>
                <a:prstClr val="black"/>
              </a:solidFill>
            </a:endParaRPr>
          </a:p>
        </p:txBody>
      </p:sp>
    </p:spTree>
    <p:extLst>
      <p:ext uri="{BB962C8B-B14F-4D97-AF65-F5344CB8AC3E}">
        <p14:creationId xmlns:p14="http://schemas.microsoft.com/office/powerpoint/2010/main" val="10639748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هشتم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a:cs typeface="B Nazanin" pitchFamily="2" charset="-78"/>
              </a:rPr>
              <a:t>معلم از دانش آموزان می خواهد که جملات و پاراگرافها را مرور کنند</a:t>
            </a:r>
          </a:p>
          <a:p>
            <a:pPr algn="justLow" rtl="1"/>
            <a:r>
              <a:rPr lang="fa-IR" dirty="0" smtClean="0">
                <a:cs typeface="B Nazanin" pitchFamily="2" charset="-78"/>
              </a:rPr>
              <a:t>او از دانش آموزان می خواهد که پاراگراف ها را بدون صدا و با صدای بلند بخوانند</a:t>
            </a:r>
          </a:p>
          <a:p>
            <a:pPr marL="0" indent="0" algn="justLow" rtl="1">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25</a:t>
            </a:fld>
            <a:endParaRPr lang="fa-IR">
              <a:solidFill>
                <a:prstClr val="black"/>
              </a:solidFill>
            </a:endParaRPr>
          </a:p>
        </p:txBody>
      </p:sp>
    </p:spTree>
    <p:extLst>
      <p:ext uri="{BB962C8B-B14F-4D97-AF65-F5344CB8AC3E}">
        <p14:creationId xmlns:p14="http://schemas.microsoft.com/office/powerpoint/2010/main" val="32681172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rtl="1"/>
            <a:r>
              <a:rPr lang="fa-IR" dirty="0" smtClean="0">
                <a:solidFill>
                  <a:srgbClr val="FF0000"/>
                </a:solidFill>
                <a:cs typeface="B Titr" pitchFamily="2" charset="-78"/>
              </a:rPr>
              <a:t>جمع بندی : یاددهی و یادگیری</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340768"/>
            <a:ext cx="8229600" cy="4968552"/>
          </a:xfrm>
        </p:spPr>
        <p:txBody>
          <a:bodyPr>
            <a:normAutofit fontScale="92500" lnSpcReduction="20000"/>
          </a:bodyPr>
          <a:lstStyle/>
          <a:p>
            <a:pPr algn="justLow" rtl="1">
              <a:buClr>
                <a:srgbClr val="FF0000"/>
              </a:buClr>
              <a:buFont typeface="Wingdings" pitchFamily="2" charset="2"/>
              <a:buChar char="Ø"/>
            </a:pPr>
            <a:r>
              <a:rPr lang="fa-IR" dirty="0" smtClean="0">
                <a:cs typeface="B Nazanin" pitchFamily="2" charset="-78"/>
              </a:rPr>
              <a:t>الگوی استقرایی تصویر-واژه یک الگوی تدریس ساختمند و پژوهش محور است.</a:t>
            </a:r>
          </a:p>
          <a:p>
            <a:pPr algn="justLow" rtl="1">
              <a:buClr>
                <a:srgbClr val="FF0000"/>
              </a:buClr>
              <a:buFont typeface="Wingdings" pitchFamily="2" charset="2"/>
              <a:buChar char="Ø"/>
            </a:pPr>
            <a:r>
              <a:rPr lang="fa-IR" dirty="0" smtClean="0">
                <a:cs typeface="B Nazanin" pitchFamily="2" charset="-78"/>
              </a:rPr>
              <a:t>این الگو برنامه درسی چند بعدی را برای تدریس به خوانندگان و نویسندگان مبتدی عرضه می کند(کالهون،1999)</a:t>
            </a:r>
          </a:p>
          <a:p>
            <a:pPr algn="justLow" rtl="1">
              <a:buClr>
                <a:srgbClr val="FF0000"/>
              </a:buClr>
              <a:buFont typeface="Wingdings" pitchFamily="2" charset="2"/>
              <a:buChar char="Ø"/>
            </a:pPr>
            <a:r>
              <a:rPr lang="fa-IR" dirty="0" smtClean="0">
                <a:cs typeface="B Nazanin" pitchFamily="2" charset="-78"/>
              </a:rPr>
              <a:t>استفاده از این الگو فرصتهایی را برای اجرای آموزش مستقیم از سوی معلم و نیز فرصتهایی برای دانش آموزان فراهم می کند تا از طریق فعالیتهای ساختمند به تشکیل مفهوم بپردازند.</a:t>
            </a:r>
          </a:p>
          <a:p>
            <a:pPr algn="justLow" rtl="1">
              <a:buClr>
                <a:srgbClr val="FF0000"/>
              </a:buClr>
              <a:buFont typeface="Wingdings" pitchFamily="2" charset="2"/>
              <a:buChar char="Ø"/>
            </a:pPr>
            <a:r>
              <a:rPr lang="fa-IR" dirty="0" smtClean="0">
                <a:cs typeface="B Nazanin" pitchFamily="2" charset="-78"/>
              </a:rPr>
              <a:t>کانون توجه این الگو برای سطوح ابتدایی و برای دانش آموزانی که انگلیسی زبان </a:t>
            </a:r>
            <a:r>
              <a:rPr lang="fa-IR" smtClean="0">
                <a:cs typeface="B Nazanin" pitchFamily="2" charset="-78"/>
              </a:rPr>
              <a:t>دوم آنان </a:t>
            </a:r>
            <a:r>
              <a:rPr lang="fa-IR" dirty="0" smtClean="0">
                <a:cs typeface="B Nazanin" pitchFamily="2" charset="-78"/>
              </a:rPr>
              <a:t>است پرورش مهارتهای خواندن و نوشتن است.</a:t>
            </a:r>
          </a:p>
          <a:p>
            <a:pPr algn="justLow" rtl="1">
              <a:buClr>
                <a:srgbClr val="FF0000"/>
              </a:buClr>
              <a:buFont typeface="Wingdings" pitchFamily="2" charset="2"/>
              <a:buChar char="Ø"/>
            </a:pPr>
            <a:r>
              <a:rPr lang="fa-IR" dirty="0" smtClean="0">
                <a:cs typeface="B Nazanin" pitchFamily="2" charset="-78"/>
              </a:rPr>
              <a:t>این الگو برای تدریس اطلاعات و مفاهیم در علوم اجتماعی ، و به هنگام کار کردن با دانش آموزان مسن تری که قادر به خواندن هستند نیز الگویی سودمند است.(جویس و کالهون 1999)</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26</a:t>
            </a:fld>
            <a:endParaRPr lang="fa-IR">
              <a:solidFill>
                <a:prstClr val="black"/>
              </a:solidFill>
            </a:endParaRPr>
          </a:p>
        </p:txBody>
      </p:sp>
    </p:spTree>
    <p:extLst>
      <p:ext uri="{BB962C8B-B14F-4D97-AF65-F5344CB8AC3E}">
        <p14:creationId xmlns:p14="http://schemas.microsoft.com/office/powerpoint/2010/main" val="1629906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تأملات</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196752"/>
            <a:ext cx="8229600" cy="5256584"/>
          </a:xfrm>
        </p:spPr>
        <p:txBody>
          <a:bodyPr>
            <a:normAutofit fontScale="92500" lnSpcReduction="10000"/>
          </a:bodyPr>
          <a:lstStyle/>
          <a:p>
            <a:pPr algn="justLow" rtl="1">
              <a:buFont typeface="Wingdings" pitchFamily="2" charset="2"/>
              <a:buChar char="ü"/>
            </a:pPr>
            <a:r>
              <a:rPr lang="fa-IR" dirty="0" smtClean="0">
                <a:cs typeface="B Nazanin" pitchFamily="2" charset="-78"/>
              </a:rPr>
              <a:t>کلید های سواد آموزی بسیاری از دانش آموزان در دست معلمان است کلیدهایی که دسترسی و انتخاب را فراهم می کنند.</a:t>
            </a:r>
          </a:p>
          <a:p>
            <a:pPr algn="justLow" rtl="1">
              <a:buFont typeface="Wingdings" pitchFamily="2" charset="2"/>
              <a:buChar char="ü"/>
            </a:pPr>
            <a:r>
              <a:rPr lang="fa-IR" dirty="0" smtClean="0">
                <a:cs typeface="B Nazanin" pitchFamily="2" charset="-78"/>
              </a:rPr>
              <a:t>دانش آموزان هر اندازه که واژه های بیشتری را در خزانه شنیداری و گفتاری خویش داشته باشند برداشت بهتری از محیط پیرامون خود خواهند داشت.</a:t>
            </a:r>
          </a:p>
          <a:p>
            <a:pPr algn="justLow" rtl="1">
              <a:buFont typeface="Wingdings" pitchFamily="2" charset="2"/>
              <a:buChar char="ü"/>
            </a:pPr>
            <a:r>
              <a:rPr lang="fa-IR" dirty="0" smtClean="0">
                <a:cs typeface="B Nazanin" pitchFamily="2" charset="-78"/>
              </a:rPr>
              <a:t>دانش آموزان هر اندازه که واژه های بیشتری در خزانه خواندنی و نوشتاری خود داشته باشند کنترل و گزینش بهتری بر زندگی بیرون و درون مدرسه دارند و نیز دسترسی بیشتری به دانش و تجربه داشته و آمادگی بالاتری را برای خودآموزی خواهند داشت</a:t>
            </a:r>
          </a:p>
          <a:p>
            <a:pPr algn="justLow" rtl="1">
              <a:buFont typeface="Wingdings" pitchFamily="2" charset="2"/>
              <a:buChar char="ü"/>
            </a:pPr>
            <a:r>
              <a:rPr lang="fa-IR" dirty="0" smtClean="0">
                <a:cs typeface="B Nazanin" pitchFamily="2" charset="-78"/>
              </a:rPr>
              <a:t>آنان به هر اندازه که از کارکرد زبان ادراک بیشتری داشته باشند  می توانند در برقراری و ایفای وظایف شهروندی نیرومند شوند.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27</a:t>
            </a:fld>
            <a:endParaRPr lang="fa-IR">
              <a:solidFill>
                <a:prstClr val="black"/>
              </a:solidFill>
            </a:endParaRPr>
          </a:p>
        </p:txBody>
      </p:sp>
    </p:spTree>
    <p:extLst>
      <p:ext uri="{BB962C8B-B14F-4D97-AF65-F5344CB8AC3E}">
        <p14:creationId xmlns:p14="http://schemas.microsoft.com/office/powerpoint/2010/main" val="676195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fa-IR" sz="2800" dirty="0" smtClean="0">
                <a:solidFill>
                  <a:srgbClr val="FF0000"/>
                </a:solidFill>
                <a:cs typeface="B Titr" pitchFamily="2" charset="-78"/>
              </a:rPr>
              <a:t>مراحل الگوی استقرایی تصویر-واژه برای خواندن و نوشتن آغازین</a:t>
            </a:r>
            <a:endParaRPr lang="en-US" sz="2800" dirty="0">
              <a:solidFill>
                <a:srgbClr val="FF0000"/>
              </a:solidFill>
              <a:cs typeface="B Titr" pitchFamily="2" charset="-78"/>
            </a:endParaRPr>
          </a:p>
        </p:txBody>
      </p:sp>
      <p:sp>
        <p:nvSpPr>
          <p:cNvPr id="3" name="Content Placeholder 2"/>
          <p:cNvSpPr>
            <a:spLocks noGrp="1"/>
          </p:cNvSpPr>
          <p:nvPr>
            <p:ph idx="1"/>
          </p:nvPr>
        </p:nvSpPr>
        <p:spPr/>
        <p:txBody>
          <a:bodyPr>
            <a:normAutofit fontScale="85000" lnSpcReduction="10000"/>
          </a:bodyPr>
          <a:lstStyle/>
          <a:p>
            <a:pPr marL="0" indent="0" algn="r" rtl="1">
              <a:buNone/>
            </a:pPr>
            <a:r>
              <a:rPr lang="fa-IR" dirty="0" smtClean="0">
                <a:cs typeface="B Nazanin" pitchFamily="2" charset="-78"/>
              </a:rPr>
              <a:t>1. تصویری را انتخاب کنید</a:t>
            </a:r>
          </a:p>
          <a:p>
            <a:pPr marL="0" indent="0" algn="r" rtl="1">
              <a:buNone/>
            </a:pPr>
            <a:r>
              <a:rPr lang="fa-IR" dirty="0" smtClean="0">
                <a:cs typeface="B Nazanin" pitchFamily="2" charset="-78"/>
              </a:rPr>
              <a:t>2. از دانش آموزان بخواهید آنچه در تصویر ملاحظه می کنند شناسایی کنند.</a:t>
            </a:r>
          </a:p>
          <a:p>
            <a:pPr marL="0" indent="0" algn="r" rtl="1">
              <a:buNone/>
            </a:pPr>
            <a:r>
              <a:rPr lang="fa-IR" dirty="0" smtClean="0">
                <a:cs typeface="B Nazanin" pitchFamily="2" charset="-78"/>
              </a:rPr>
              <a:t>3. بخشهای شناسایی شده تصاویر را نامگذاری کنید.</a:t>
            </a:r>
          </a:p>
          <a:p>
            <a:pPr marL="0" indent="0" algn="r" rtl="1">
              <a:buNone/>
            </a:pPr>
            <a:r>
              <a:rPr lang="fa-IR" dirty="0" smtClean="0">
                <a:cs typeface="B Nazanin" pitchFamily="2" charset="-78"/>
              </a:rPr>
              <a:t>4. لوحه تصویر – واژه را بخوانید و مرور کنید</a:t>
            </a:r>
          </a:p>
          <a:p>
            <a:pPr marL="0" indent="0" algn="r" rtl="1">
              <a:buNone/>
            </a:pPr>
            <a:r>
              <a:rPr lang="fa-IR" dirty="0" smtClean="0">
                <a:cs typeface="B Nazanin" pitchFamily="2" charset="-78"/>
              </a:rPr>
              <a:t>5. از دانش آموزان بخواهید که واژه ها را به گروههای مختلفی طبقه بندی کنند </a:t>
            </a:r>
          </a:p>
          <a:p>
            <a:pPr marL="0" indent="0" algn="r" rtl="1">
              <a:buNone/>
            </a:pPr>
            <a:r>
              <a:rPr lang="fa-IR" dirty="0" smtClean="0">
                <a:cs typeface="B Nazanin" pitchFamily="2" charset="-78"/>
              </a:rPr>
              <a:t>6. لوحه تصویر واژه را بخوانید /مرور کنید</a:t>
            </a:r>
          </a:p>
          <a:p>
            <a:pPr marL="0" indent="0" algn="r" rtl="1">
              <a:buNone/>
            </a:pPr>
            <a:r>
              <a:rPr lang="fa-IR" dirty="0" smtClean="0">
                <a:cs typeface="B Nazanin" pitchFamily="2" charset="-78"/>
              </a:rPr>
              <a:t>7. در صورت تمایل واژه ها را به لوحه تصویر-واژه و بانک واژه ها بیفزائید</a:t>
            </a:r>
          </a:p>
          <a:p>
            <a:pPr marL="0" indent="0" algn="r" rtl="1">
              <a:buNone/>
            </a:pPr>
            <a:r>
              <a:rPr lang="fa-IR" dirty="0" smtClean="0">
                <a:cs typeface="B Nazanin" pitchFamily="2" charset="-78"/>
              </a:rPr>
              <a:t>8. از دانش آموزان بخواهید که درباره عناوین لوحه تصویر – واژه شان بیندیشند.</a:t>
            </a:r>
          </a:p>
          <a:p>
            <a:pPr marL="0" indent="0" algn="r" rtl="1">
              <a:buNone/>
            </a:pPr>
            <a:r>
              <a:rPr lang="fa-IR" dirty="0" smtClean="0">
                <a:cs typeface="B Nazanin" pitchFamily="2" charset="-78"/>
              </a:rPr>
              <a:t>9. جملات و پاراگرافها را بخوانید یا مرور کنید.( صوت شناسی/ دستور زبان / قواعد تثبیت شده / کاربردها)</a:t>
            </a:r>
          </a:p>
          <a:p>
            <a:pPr marL="0" indent="0" algn="r" rtl="1">
              <a:buNone/>
            </a:pPr>
            <a:endParaRPr lang="fa-IR" dirty="0" smtClean="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28</a:t>
            </a:fld>
            <a:endParaRPr lang="fa-IR">
              <a:solidFill>
                <a:prstClr val="black"/>
              </a:solidFill>
            </a:endParaRPr>
          </a:p>
        </p:txBody>
      </p:sp>
    </p:spTree>
    <p:extLst>
      <p:ext uri="{BB962C8B-B14F-4D97-AF65-F5344CB8AC3E}">
        <p14:creationId xmlns:p14="http://schemas.microsoft.com/office/powerpoint/2010/main" val="5326707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fa-IR" sz="2800" dirty="0" smtClean="0">
                <a:solidFill>
                  <a:srgbClr val="FF0000"/>
                </a:solidFill>
                <a:cs typeface="B Titr" pitchFamily="2" charset="-78"/>
              </a:rPr>
              <a:t>عملکرد معلم و دانش آموز در الگوی اسقرایی تصویر-واژه</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457200" y="1268760"/>
            <a:ext cx="8229600" cy="5112568"/>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lgn="justLow" rtl="1">
              <a:buNone/>
            </a:pPr>
            <a:r>
              <a:rPr lang="fa-IR" dirty="0" smtClean="0">
                <a:cs typeface="B Nazanin" pitchFamily="2" charset="-78"/>
              </a:rPr>
              <a:t>1.دانش </a:t>
            </a:r>
            <a:r>
              <a:rPr lang="fa-IR" dirty="0">
                <a:cs typeface="B Nazanin" pitchFamily="2" charset="-78"/>
              </a:rPr>
              <a:t>آموزان به واژه هایی که به طور صحیح تلفظ می شوند چند بار گوش فرا می دهند و این واژه ها را به خزانه بصری خود می افزایند و منبعی سهل الوصول برای بهره برداری در اختیار دارند</a:t>
            </a:r>
            <a:r>
              <a:rPr lang="fa-IR" dirty="0" smtClean="0">
                <a:cs typeface="B Nazanin" pitchFamily="2" charset="-78"/>
              </a:rPr>
              <a:t>.</a:t>
            </a:r>
          </a:p>
          <a:p>
            <a:pPr marL="0" indent="0" algn="justLow" rtl="1">
              <a:buNone/>
            </a:pPr>
            <a:endParaRPr lang="fa-IR" dirty="0">
              <a:cs typeface="B Nazanin" pitchFamily="2" charset="-78"/>
            </a:endParaRPr>
          </a:p>
          <a:p>
            <a:pPr marL="0" indent="0" algn="justLow" rtl="1">
              <a:buNone/>
            </a:pPr>
            <a:r>
              <a:rPr lang="fa-IR" dirty="0" smtClean="0">
                <a:cs typeface="B Nazanin" pitchFamily="2" charset="-78"/>
              </a:rPr>
              <a:t>2. دانش آموزان به تلفظ حروفی که به طور صحیح شناسایی شده اند چند بار گوش می دهند و آنها را رویت می کنند و شکل صحیح آنها را چندین بار ملاحظه می کنند.</a:t>
            </a:r>
          </a:p>
          <a:p>
            <a:pPr marL="0" indent="0" algn="justLow" rtl="1">
              <a:buNone/>
            </a:pPr>
            <a:endParaRPr lang="fa-IR" dirty="0" smtClean="0">
              <a:cs typeface="B Nazanin" pitchFamily="2" charset="-78"/>
            </a:endParaRPr>
          </a:p>
          <a:p>
            <a:pPr marL="0" indent="0" algn="justLow" rtl="1">
              <a:buNone/>
            </a:pPr>
            <a:r>
              <a:rPr lang="fa-IR" dirty="0" smtClean="0">
                <a:cs typeface="B Nazanin" pitchFamily="2" charset="-78"/>
              </a:rPr>
              <a:t>3.دانش آموزان واژه هایی را که به طور صحیح هجی شده اند چند بار می شنوند و ملاحظه می کنند و در هجی صحیح آنها مشارکت می کنند.</a:t>
            </a:r>
          </a:p>
          <a:p>
            <a:pPr marL="0" indent="0" algn="justLow" rtl="1">
              <a:buNone/>
            </a:pPr>
            <a:endParaRPr lang="fa-IR" dirty="0" smtClean="0">
              <a:cs typeface="B Nazanin" pitchFamily="2" charset="-78"/>
            </a:endParaRPr>
          </a:p>
          <a:p>
            <a:pPr marL="0" indent="0" algn="justLow" rtl="1">
              <a:buNone/>
            </a:pPr>
            <a:r>
              <a:rPr lang="fa-IR" dirty="0" smtClean="0">
                <a:cs typeface="B Nazanin" pitchFamily="2" charset="-78"/>
              </a:rPr>
              <a:t>4.معلم در نگارش جملات از عرف استاندارد بهره می گیرد (تغییر شکل جملات در صورت ضرورت) و نیز از علایم سجاوندی و قواعد تثبیت شده (کاما، حروف بزرگ و ...)بهره می جوید معلم در شرایطی که از ابزارهای شناخته شده و دستوری گوناگون استفاده می کند علت استفاده از هر ابزار را توضیح می دهد. </a:t>
            </a:r>
            <a:endParaRPr lang="fa-IR" dirty="0">
              <a:cs typeface="B Nazanin" pitchFamily="2" charset="-78"/>
            </a:endParaRPr>
          </a:p>
          <a:p>
            <a:pPr marL="0" indent="0" algn="justLow" rtl="1">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29</a:t>
            </a:fld>
            <a:endParaRPr lang="fa-IR">
              <a:solidFill>
                <a:prstClr val="black"/>
              </a:solidFill>
            </a:endParaRPr>
          </a:p>
        </p:txBody>
      </p:sp>
    </p:spTree>
    <p:extLst>
      <p:ext uri="{BB962C8B-B14F-4D97-AF65-F5344CB8AC3E}">
        <p14:creationId xmlns:p14="http://schemas.microsoft.com/office/powerpoint/2010/main" val="9745529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3459163" y="1370013"/>
            <a:ext cx="2370137" cy="5540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rtl="1">
              <a:spcBef>
                <a:spcPct val="50000"/>
              </a:spcBef>
              <a:defRPr/>
            </a:pPr>
            <a:r>
              <a:rPr lang="fa-IR" sz="1200" dirty="0">
                <a:solidFill>
                  <a:srgbClr val="1002C2"/>
                </a:solidFill>
                <a:effectLst>
                  <a:outerShdw blurRad="38100" dist="38100" dir="2700000" algn="tl">
                    <a:srgbClr val="C0C0C0"/>
                  </a:outerShdw>
                </a:effectLst>
                <a:ea typeface="Times New Roman" pitchFamily="18" charset="0"/>
                <a:cs typeface="B Titr" pitchFamily="2" charset="-78"/>
              </a:rPr>
              <a:t>دانشکده علوم انسانی</a:t>
            </a:r>
          </a:p>
          <a:p>
            <a:pPr algn="ctr" rtl="1">
              <a:spcBef>
                <a:spcPct val="50000"/>
              </a:spcBef>
              <a:defRPr/>
            </a:pPr>
            <a:r>
              <a:rPr lang="fa-IR" sz="1200" dirty="0">
                <a:solidFill>
                  <a:srgbClr val="1002C2"/>
                </a:solidFill>
                <a:effectLst>
                  <a:outerShdw blurRad="38100" dist="38100" dir="2700000" algn="tl">
                    <a:srgbClr val="C0C0C0"/>
                  </a:outerShdw>
                </a:effectLst>
                <a:ea typeface="Times New Roman" pitchFamily="18" charset="0"/>
                <a:cs typeface="B Titr" pitchFamily="2" charset="-78"/>
              </a:rPr>
              <a:t>(رشته علوم تربیتی-برنامه ریزی درسی)</a:t>
            </a:r>
            <a:endParaRPr lang="en-US" sz="1200" dirty="0">
              <a:solidFill>
                <a:srgbClr val="1002C2"/>
              </a:solidFill>
              <a:effectLst>
                <a:outerShdw blurRad="38100" dist="38100" dir="2700000" algn="tl">
                  <a:srgbClr val="C0C0C0"/>
                </a:outerShdw>
              </a:effectLst>
              <a:ea typeface="Times New Roman" pitchFamily="18" charset="0"/>
              <a:cs typeface="B Titr" pitchFamily="2" charset="-78"/>
            </a:endParaRPr>
          </a:p>
        </p:txBody>
      </p:sp>
      <p:sp>
        <p:nvSpPr>
          <p:cNvPr id="12" name="Horizontal Scroll 11"/>
          <p:cNvSpPr/>
          <p:nvPr/>
        </p:nvSpPr>
        <p:spPr>
          <a:xfrm>
            <a:off x="571472" y="2060848"/>
            <a:ext cx="8286808" cy="3474376"/>
          </a:xfrm>
          <a:prstGeom prst="horizontalScroll">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defRPr/>
            </a:pPr>
            <a:endParaRPr lang="fa-IR" sz="6600" dirty="0" smtClean="0">
              <a:solidFill>
                <a:prstClr val="black"/>
              </a:solidFill>
              <a:latin typeface="Armin_shiraz" pitchFamily="2" charset="0"/>
              <a:cs typeface="2  Elham" pitchFamily="2" charset="-78"/>
            </a:endParaRPr>
          </a:p>
          <a:p>
            <a:pPr lvl="0" algn="ctr" rtl="1">
              <a:spcBef>
                <a:spcPts val="600"/>
              </a:spcBef>
              <a:buClr>
                <a:srgbClr val="FE8637"/>
              </a:buClr>
              <a:buSzPct val="70000"/>
            </a:pPr>
            <a:endParaRPr lang="fa-IR" sz="3200" dirty="0">
              <a:solidFill>
                <a:prstClr val="black"/>
              </a:solidFill>
              <a:effectLst>
                <a:outerShdw blurRad="38100" dist="38100" dir="2700000" algn="tl">
                  <a:srgbClr val="000000">
                    <a:alpha val="43137"/>
                  </a:srgbClr>
                </a:outerShdw>
              </a:effectLst>
              <a:latin typeface="Century Schoolbook"/>
              <a:cs typeface="B Titr" pitchFamily="2" charset="-78"/>
            </a:endParaRPr>
          </a:p>
          <a:p>
            <a:pPr lvl="0" algn="ctr" rtl="1">
              <a:lnSpc>
                <a:spcPct val="150000"/>
              </a:lnSpc>
              <a:spcBef>
                <a:spcPts val="600"/>
              </a:spcBef>
              <a:buClr>
                <a:srgbClr val="FE8637"/>
              </a:buClr>
              <a:buSzPct val="70000"/>
            </a:pPr>
            <a:r>
              <a:rPr lang="fa-IR" sz="3600" b="1" dirty="0" smtClean="0">
                <a:solidFill>
                  <a:prstClr val="black"/>
                </a:solidFill>
                <a:effectLst>
                  <a:outerShdw blurRad="38100" dist="38100" dir="2700000" algn="tl">
                    <a:srgbClr val="000000">
                      <a:alpha val="43137"/>
                    </a:srgbClr>
                  </a:outerShdw>
                </a:effectLst>
                <a:latin typeface="Century Schoolbook"/>
                <a:cs typeface="B Titr" pitchFamily="2" charset="-78"/>
              </a:rPr>
              <a:t> یادگیری خواندن و نوشتن با الگوی استقرایی تصویر-واژه</a:t>
            </a:r>
            <a:endParaRPr lang="fa-IR" sz="2000" b="1" dirty="0">
              <a:solidFill>
                <a:prstClr val="black"/>
              </a:solidFill>
              <a:latin typeface="Century Schoolbook"/>
              <a:cs typeface="B Titr" pitchFamily="2" charset="-78"/>
            </a:endParaRPr>
          </a:p>
          <a:p>
            <a:pPr lvl="0" algn="ctr" rtl="1">
              <a:lnSpc>
                <a:spcPct val="150000"/>
              </a:lnSpc>
              <a:spcBef>
                <a:spcPts val="600"/>
              </a:spcBef>
              <a:buClr>
                <a:srgbClr val="FE8637"/>
              </a:buClr>
              <a:buSzPct val="70000"/>
            </a:pPr>
            <a:endParaRPr lang="fa-IR" sz="2000" b="1" dirty="0" smtClean="0">
              <a:solidFill>
                <a:prstClr val="black"/>
              </a:solidFill>
              <a:latin typeface="Century Schoolbook"/>
              <a:cs typeface="B Titr" pitchFamily="2" charset="-78"/>
            </a:endParaRPr>
          </a:p>
          <a:p>
            <a:pPr lvl="0" algn="ctr" rtl="1">
              <a:spcBef>
                <a:spcPts val="600"/>
              </a:spcBef>
              <a:buClr>
                <a:srgbClr val="FE8637"/>
              </a:buClr>
              <a:buSzPct val="70000"/>
            </a:pPr>
            <a:endParaRPr lang="fa-IR" b="1" dirty="0">
              <a:solidFill>
                <a:prstClr val="black"/>
              </a:solidFill>
              <a:latin typeface="Century Schoolbook"/>
              <a:cs typeface="B Titr" pitchFamily="2" charset="-78"/>
            </a:endParaRPr>
          </a:p>
          <a:p>
            <a:pPr lvl="0" algn="ctr" rtl="1">
              <a:spcBef>
                <a:spcPts val="600"/>
              </a:spcBef>
              <a:buClr>
                <a:srgbClr val="FE8637"/>
              </a:buClr>
              <a:buSzPct val="70000"/>
            </a:pPr>
            <a:endParaRPr lang="fa-IR" b="1" dirty="0">
              <a:solidFill>
                <a:prstClr val="black"/>
              </a:solidFill>
              <a:latin typeface="Century Schoolbook"/>
              <a:cs typeface="B Titr" pitchFamily="2" charset="-78"/>
            </a:endParaRPr>
          </a:p>
          <a:p>
            <a:pPr algn="ctr" rtl="1">
              <a:defRPr/>
            </a:pPr>
            <a:r>
              <a:rPr lang="fa-IR" sz="5400" b="1" dirty="0" smtClean="0">
                <a:ln w="1905"/>
                <a:solidFill>
                  <a:srgbClr val="FF0000"/>
                </a:solidFill>
                <a:effectLst>
                  <a:innerShdw blurRad="69850" dist="43180" dir="5400000">
                    <a:srgbClr val="000000">
                      <a:alpha val="65000"/>
                    </a:srgbClr>
                  </a:innerShdw>
                </a:effectLst>
                <a:cs typeface="2  Davat" pitchFamily="2" charset="-78"/>
              </a:rPr>
              <a:t> </a:t>
            </a:r>
            <a:endParaRPr lang="fa-IR" sz="5400" b="1" dirty="0">
              <a:ln w="1905"/>
              <a:solidFill>
                <a:srgbClr val="FF0000"/>
              </a:solidFill>
              <a:effectLst>
                <a:innerShdw blurRad="69850" dist="43180" dir="5400000">
                  <a:srgbClr val="000000">
                    <a:alpha val="65000"/>
                  </a:srgbClr>
                </a:innerShdw>
              </a:effectLst>
              <a:cs typeface="2  Davat" pitchFamily="2" charset="-78"/>
            </a:endParaRPr>
          </a:p>
        </p:txBody>
      </p:sp>
      <p:sp>
        <p:nvSpPr>
          <p:cNvPr id="8199" name="Slide Number Placeholder 7"/>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81904F0-899E-47EF-BF71-476455C3982E}" type="slidenum">
              <a:rPr lang="fa-IR" smtClean="0"/>
              <a:pPr fontAlgn="base">
                <a:spcBef>
                  <a:spcPct val="0"/>
                </a:spcBef>
                <a:spcAft>
                  <a:spcPct val="0"/>
                </a:spcAft>
                <a:defRPr/>
              </a:pPr>
              <a:t>3</a:t>
            </a:fld>
            <a:endParaRPr lang="fa-IR" smtClean="0"/>
          </a:p>
        </p:txBody>
      </p:sp>
    </p:spTree>
    <p:extLst>
      <p:ext uri="{BB962C8B-B14F-4D97-AF65-F5344CB8AC3E}">
        <p14:creationId xmlns:p14="http://schemas.microsoft.com/office/powerpoint/2010/main" val="2547466576"/>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پیامد های آموزشی و پرورشی</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Low" rtl="1">
              <a:buNone/>
            </a:pPr>
            <a:r>
              <a:rPr lang="fa-IR" dirty="0" smtClean="0">
                <a:cs typeface="B Nazanin" pitchFamily="2" charset="-78"/>
              </a:rPr>
              <a:t>هدف از طراحی این الگو این است که به دانش آموزان بیاموزیم که چگونه:</a:t>
            </a:r>
          </a:p>
          <a:p>
            <a:pPr algn="justLow" rtl="1">
              <a:buClr>
                <a:srgbClr val="FF0000"/>
              </a:buClr>
              <a:buFont typeface="Wingdings" pitchFamily="2" charset="2"/>
              <a:buChar char="v"/>
            </a:pPr>
            <a:r>
              <a:rPr lang="fa-IR" dirty="0" smtClean="0">
                <a:cs typeface="B Nazanin" pitchFamily="2" charset="-78"/>
              </a:rPr>
              <a:t>خزانه واژگان بصری خود را بسازند</a:t>
            </a:r>
          </a:p>
          <a:p>
            <a:pPr algn="justLow" rtl="1">
              <a:buClr>
                <a:srgbClr val="FF0000"/>
              </a:buClr>
              <a:buFont typeface="Wingdings" pitchFamily="2" charset="2"/>
              <a:buChar char="v"/>
            </a:pPr>
            <a:r>
              <a:rPr lang="fa-IR" dirty="0" smtClean="0">
                <a:cs typeface="B Nazanin" pitchFamily="2" charset="-78"/>
              </a:rPr>
              <a:t>در مورد ساختار واژه و جمله به پژوهش بپردازند.</a:t>
            </a:r>
          </a:p>
          <a:p>
            <a:pPr algn="justLow" rtl="1">
              <a:buClr>
                <a:srgbClr val="FF0000"/>
              </a:buClr>
              <a:buFont typeface="Wingdings" pitchFamily="2" charset="2"/>
              <a:buChar char="v"/>
            </a:pPr>
            <a:r>
              <a:rPr lang="fa-IR" dirty="0" smtClean="0">
                <a:cs typeface="B Nazanin" pitchFamily="2" charset="-78"/>
              </a:rPr>
              <a:t>به تولید نوشته (عنوان، جمله ، پاراگراف)مبادرت ورزند.</a:t>
            </a:r>
          </a:p>
          <a:p>
            <a:pPr algn="justLow" rtl="1">
              <a:buClr>
                <a:srgbClr val="FF0000"/>
              </a:buClr>
              <a:buFont typeface="Wingdings" pitchFamily="2" charset="2"/>
              <a:buChar char="v"/>
            </a:pPr>
            <a:r>
              <a:rPr lang="fa-IR" dirty="0" smtClean="0">
                <a:cs typeface="B Nazanin" pitchFamily="2" charset="-78"/>
              </a:rPr>
              <a:t>از اتصالات بین خواندن و نوشتن ، برداشت درستی داشته باشند</a:t>
            </a:r>
          </a:p>
          <a:p>
            <a:pPr algn="justLow" rtl="1">
              <a:buClr>
                <a:srgbClr val="FF0000"/>
              </a:buClr>
              <a:buFont typeface="Wingdings" pitchFamily="2" charset="2"/>
              <a:buChar char="v"/>
            </a:pPr>
            <a:r>
              <a:rPr lang="fa-IR" dirty="0" smtClean="0">
                <a:cs typeface="B Nazanin" pitchFamily="2" charset="-78"/>
              </a:rPr>
              <a:t>مهارت خود را درتحلیل ساختاری و آوا شناسی پرورش دهند </a:t>
            </a:r>
          </a:p>
          <a:p>
            <a:pPr algn="justLow" rtl="1">
              <a:buClr>
                <a:srgbClr val="FF0000"/>
              </a:buClr>
              <a:buFont typeface="Wingdings" pitchFamily="2" charset="2"/>
              <a:buChar char="v"/>
            </a:pPr>
            <a:r>
              <a:rPr lang="fa-IR" dirty="0" smtClean="0">
                <a:cs typeface="B Nazanin" pitchFamily="2" charset="-78"/>
              </a:rPr>
              <a:t>خواندن مطالب تخیلی و غیر تخیلی را افزایش دهند.</a:t>
            </a:r>
          </a:p>
          <a:p>
            <a:pPr algn="justLow" rtl="1">
              <a:buClr>
                <a:srgbClr val="FF0000"/>
              </a:buClr>
              <a:buFont typeface="Wingdings" pitchFamily="2" charset="2"/>
              <a:buChar char="v"/>
            </a:pPr>
            <a:r>
              <a:rPr lang="fa-IR" dirty="0" smtClean="0">
                <a:cs typeface="B Nazanin" pitchFamily="2" charset="-78"/>
              </a:rPr>
              <a:t>ضمن همکاری با دیگران ، مهارتهای مشارکتی را در زمینه خواندن ونوشتن پرورش دهند.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30</a:t>
            </a:fld>
            <a:endParaRPr lang="fa-IR">
              <a:solidFill>
                <a:prstClr val="black"/>
              </a:solidFill>
            </a:endParaRPr>
          </a:p>
        </p:txBody>
      </p:sp>
    </p:spTree>
    <p:extLst>
      <p:ext uri="{BB962C8B-B14F-4D97-AF65-F5344CB8AC3E}">
        <p14:creationId xmlns:p14="http://schemas.microsoft.com/office/powerpoint/2010/main" val="2679940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3795"/>
            <a:ext cx="7772400" cy="1470025"/>
          </a:xfrm>
        </p:spPr>
        <p:txBody>
          <a:bodyPr>
            <a:normAutofit/>
          </a:bodyPr>
          <a:lstStyle/>
          <a:p>
            <a:pPr rtl="1"/>
            <a:r>
              <a:rPr lang="fa-IR" sz="3600" dirty="0" smtClean="0">
                <a:solidFill>
                  <a:srgbClr val="FF0000"/>
                </a:solidFill>
                <a:cs typeface="B Titr" pitchFamily="2" charset="-78"/>
              </a:rPr>
              <a:t>الگوی</a:t>
            </a:r>
            <a:r>
              <a:rPr lang="en-US" sz="3600" dirty="0" smtClean="0">
                <a:solidFill>
                  <a:srgbClr val="FF0000"/>
                </a:solidFill>
                <a:cs typeface="B Titr" pitchFamily="2" charset="-78"/>
              </a:rPr>
              <a:t> </a:t>
            </a:r>
            <a:r>
              <a:rPr lang="fa-IR" sz="3600" dirty="0">
                <a:solidFill>
                  <a:srgbClr val="FF0000"/>
                </a:solidFill>
                <a:cs typeface="B Titr" pitchFamily="2" charset="-78"/>
              </a:rPr>
              <a:t> </a:t>
            </a:r>
            <a:r>
              <a:rPr lang="fa-IR" sz="3600" dirty="0" smtClean="0">
                <a:solidFill>
                  <a:srgbClr val="FF0000"/>
                </a:solidFill>
                <a:cs typeface="B Titr" pitchFamily="2" charset="-78"/>
              </a:rPr>
              <a:t>استقرای تصویر-واژه</a:t>
            </a:r>
            <a:endParaRPr lang="en-US" sz="3600" dirty="0">
              <a:solidFill>
                <a:srgbClr val="FF0000"/>
              </a:solidFill>
              <a:cs typeface="B Titr" pitchFamily="2" charset="-78"/>
            </a:endParaRPr>
          </a:p>
        </p:txBody>
      </p:sp>
      <p:sp>
        <p:nvSpPr>
          <p:cNvPr id="1051" name="Subtitle 1050"/>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31</a:t>
            </a:fld>
            <a:endParaRPr lang="fa-IR">
              <a:solidFill>
                <a:prstClr val="black"/>
              </a:solidFill>
            </a:endParaRPr>
          </a:p>
        </p:txBody>
      </p:sp>
      <p:sp>
        <p:nvSpPr>
          <p:cNvPr id="5" name="Flowchart: Collate 4"/>
          <p:cNvSpPr/>
          <p:nvPr/>
        </p:nvSpPr>
        <p:spPr>
          <a:xfrm>
            <a:off x="611560" y="1916832"/>
            <a:ext cx="7229038" cy="4320480"/>
          </a:xfrm>
          <a:prstGeom prst="flowChartCol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 name="Rectangle 5"/>
          <p:cNvSpPr/>
          <p:nvPr/>
        </p:nvSpPr>
        <p:spPr>
          <a:xfrm>
            <a:off x="611560" y="1313547"/>
            <a:ext cx="7229038"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rgbClr val="FF0000"/>
                </a:solidFill>
                <a:cs typeface="B Titr" pitchFamily="2" charset="-78"/>
              </a:rPr>
              <a:t>آموزشی</a:t>
            </a:r>
            <a:endParaRPr lang="en-US" dirty="0">
              <a:solidFill>
                <a:srgbClr val="FF0000"/>
              </a:solidFill>
              <a:cs typeface="B Titr" pitchFamily="2" charset="-78"/>
            </a:endParaRPr>
          </a:p>
        </p:txBody>
      </p:sp>
      <p:sp>
        <p:nvSpPr>
          <p:cNvPr id="21" name="Oval 20"/>
          <p:cNvSpPr/>
          <p:nvPr/>
        </p:nvSpPr>
        <p:spPr>
          <a:xfrm>
            <a:off x="3354924" y="3255151"/>
            <a:ext cx="1385978" cy="18002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smtClean="0">
                <a:cs typeface="B Nazanin" pitchFamily="2" charset="-78"/>
              </a:rPr>
              <a:t>الگوی استقرایی تصویر-واژه</a:t>
            </a:r>
          </a:p>
          <a:p>
            <a:pPr algn="ctr"/>
            <a:r>
              <a:rPr lang="en-US" sz="1600" dirty="0" smtClean="0">
                <a:cs typeface="B Nazanin" pitchFamily="2" charset="-78"/>
              </a:rPr>
              <a:t>PWIM</a:t>
            </a:r>
            <a:endParaRPr lang="en-US" sz="1600" dirty="0">
              <a:cs typeface="B Nazanin" pitchFamily="2" charset="-78"/>
            </a:endParaRPr>
          </a:p>
        </p:txBody>
      </p:sp>
      <p:sp>
        <p:nvSpPr>
          <p:cNvPr id="22" name="Rectangle 21"/>
          <p:cNvSpPr/>
          <p:nvPr/>
        </p:nvSpPr>
        <p:spPr>
          <a:xfrm rot="1972656">
            <a:off x="5431408" y="2153598"/>
            <a:ext cx="739840" cy="773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توانایی</a:t>
            </a:r>
          </a:p>
          <a:p>
            <a:pPr algn="ctr"/>
            <a:r>
              <a:rPr lang="fa-IR" sz="2000" b="1" dirty="0" smtClean="0">
                <a:cs typeface="B Nazanin" pitchFamily="2" charset="-78"/>
              </a:rPr>
              <a:t>خود آموزی</a:t>
            </a:r>
            <a:endParaRPr lang="en-US" sz="2000" b="1" dirty="0">
              <a:cs typeface="B Nazanin" pitchFamily="2" charset="-78"/>
            </a:endParaRPr>
          </a:p>
        </p:txBody>
      </p:sp>
      <p:sp>
        <p:nvSpPr>
          <p:cNvPr id="23" name="Rectangle 22"/>
          <p:cNvSpPr/>
          <p:nvPr/>
        </p:nvSpPr>
        <p:spPr>
          <a:xfrm rot="825238">
            <a:off x="4272849" y="2135170"/>
            <a:ext cx="936104" cy="89657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مهارتهای پژوهش در زمینه زبان</a:t>
            </a:r>
            <a:endParaRPr lang="en-US" sz="2000" b="1" dirty="0">
              <a:cs typeface="B Nazanin" pitchFamily="2" charset="-78"/>
            </a:endParaRPr>
          </a:p>
        </p:txBody>
      </p:sp>
      <p:sp>
        <p:nvSpPr>
          <p:cNvPr id="24" name="Rectangle 23"/>
          <p:cNvSpPr/>
          <p:nvPr/>
        </p:nvSpPr>
        <p:spPr>
          <a:xfrm>
            <a:off x="3304800" y="2007239"/>
            <a:ext cx="820326" cy="1008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مهارت در خواندن</a:t>
            </a:r>
            <a:endParaRPr lang="en-US" sz="2000" b="1" dirty="0">
              <a:cs typeface="B Nazanin" pitchFamily="2" charset="-78"/>
            </a:endParaRPr>
          </a:p>
        </p:txBody>
      </p:sp>
      <p:sp>
        <p:nvSpPr>
          <p:cNvPr id="25" name="Diagonal Stripe 24"/>
          <p:cNvSpPr/>
          <p:nvPr/>
        </p:nvSpPr>
        <p:spPr>
          <a:xfrm rot="16674656">
            <a:off x="2248744" y="1865062"/>
            <a:ext cx="1063275" cy="1440160"/>
          </a:xfrm>
          <a:prstGeom prst="diagStrip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solidFill>
                  <a:schemeClr val="tx1"/>
                </a:solidFill>
                <a:cs typeface="B Nazanin" pitchFamily="2" charset="-78"/>
              </a:rPr>
              <a:t>کنترل مفهومی بر خواندن و نگارش</a:t>
            </a:r>
            <a:endParaRPr lang="en-US" sz="2000" b="1" dirty="0">
              <a:solidFill>
                <a:schemeClr val="tx1"/>
              </a:solidFill>
              <a:cs typeface="B Nazanin" pitchFamily="2" charset="-78"/>
            </a:endParaRPr>
          </a:p>
        </p:txBody>
      </p:sp>
      <p:cxnSp>
        <p:nvCxnSpPr>
          <p:cNvPr id="1038" name="Straight Connector 1037"/>
          <p:cNvCxnSpPr>
            <a:stCxn id="5" idx="1"/>
            <a:endCxn id="5" idx="0"/>
          </p:cNvCxnSpPr>
          <p:nvPr/>
        </p:nvCxnSpPr>
        <p:spPr>
          <a:xfrm flipV="1">
            <a:off x="4226079" y="1916832"/>
            <a:ext cx="0" cy="1371600"/>
          </a:xfrm>
          <a:prstGeom prst="line">
            <a:avLst/>
          </a:prstGeom>
        </p:spPr>
        <p:style>
          <a:lnRef idx="1">
            <a:schemeClr val="dk1"/>
          </a:lnRef>
          <a:fillRef idx="0">
            <a:schemeClr val="dk1"/>
          </a:fillRef>
          <a:effectRef idx="0">
            <a:schemeClr val="dk1"/>
          </a:effectRef>
          <a:fontRef idx="minor">
            <a:schemeClr val="tx1"/>
          </a:fontRef>
        </p:style>
      </p:cxnSp>
      <p:sp>
        <p:nvSpPr>
          <p:cNvPr id="1046" name="Rectangle 1045"/>
          <p:cNvSpPr/>
          <p:nvPr/>
        </p:nvSpPr>
        <p:spPr>
          <a:xfrm rot="19022163">
            <a:off x="5121901" y="5120987"/>
            <a:ext cx="883325" cy="8584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B Nazanin" pitchFamily="2" charset="-78"/>
              </a:rPr>
              <a:t>خود ابرازی از طریق نگارش</a:t>
            </a:r>
            <a:endParaRPr lang="en-US" b="1" dirty="0">
              <a:cs typeface="B Nazanin" pitchFamily="2" charset="-78"/>
            </a:endParaRPr>
          </a:p>
        </p:txBody>
      </p:sp>
      <p:sp>
        <p:nvSpPr>
          <p:cNvPr id="1048" name="Rectangle 1047"/>
          <p:cNvSpPr/>
          <p:nvPr/>
        </p:nvSpPr>
        <p:spPr>
          <a:xfrm rot="3569082">
            <a:off x="2183512" y="5075303"/>
            <a:ext cx="768955" cy="11006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فراگیری مهارتهای جمعی</a:t>
            </a:r>
            <a:endParaRPr lang="en-US" sz="2000" b="1" dirty="0">
              <a:cs typeface="B Nazanin" pitchFamily="2" charset="-78"/>
            </a:endParaRPr>
          </a:p>
        </p:txBody>
      </p:sp>
      <p:sp>
        <p:nvSpPr>
          <p:cNvPr id="1050" name="Rectangle 1049"/>
          <p:cNvSpPr/>
          <p:nvPr/>
        </p:nvSpPr>
        <p:spPr>
          <a:xfrm>
            <a:off x="611560" y="6219896"/>
            <a:ext cx="7229038" cy="6206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rgbClr val="FF0000"/>
                </a:solidFill>
                <a:cs typeface="B Titr" pitchFamily="2" charset="-78"/>
              </a:rPr>
              <a:t>پرورشی</a:t>
            </a:r>
            <a:endParaRPr lang="en-US" dirty="0">
              <a:solidFill>
                <a:srgbClr val="FF0000"/>
              </a:solidFill>
              <a:cs typeface="B Titr" pitchFamily="2" charset="-78"/>
            </a:endParaRPr>
          </a:p>
        </p:txBody>
      </p:sp>
      <p:sp>
        <p:nvSpPr>
          <p:cNvPr id="1052" name="Rectangle 1051"/>
          <p:cNvSpPr/>
          <p:nvPr/>
        </p:nvSpPr>
        <p:spPr>
          <a:xfrm>
            <a:off x="3714964" y="5116248"/>
            <a:ext cx="972108" cy="1008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a:cs typeface="B Nazanin" pitchFamily="2" charset="-78"/>
              </a:rPr>
              <a:t>تبدیل شدن خواندن به فرهنگ عمومی</a:t>
            </a:r>
            <a:endParaRPr lang="en-US" sz="2000" b="1" dirty="0">
              <a:cs typeface="B Nazanin" pitchFamily="2" charset="-78"/>
            </a:endParaRPr>
          </a:p>
        </p:txBody>
      </p:sp>
      <p:cxnSp>
        <p:nvCxnSpPr>
          <p:cNvPr id="1054" name="Straight Connector 1053"/>
          <p:cNvCxnSpPr/>
          <p:nvPr/>
        </p:nvCxnSpPr>
        <p:spPr>
          <a:xfrm>
            <a:off x="2780381" y="1916831"/>
            <a:ext cx="934583" cy="1463040"/>
          </a:xfrm>
          <a:prstGeom prst="line">
            <a:avLst/>
          </a:prstGeom>
        </p:spPr>
        <p:style>
          <a:lnRef idx="1">
            <a:schemeClr val="dk1"/>
          </a:lnRef>
          <a:fillRef idx="0">
            <a:schemeClr val="dk1"/>
          </a:fillRef>
          <a:effectRef idx="0">
            <a:schemeClr val="dk1"/>
          </a:effectRef>
          <a:fontRef idx="minor">
            <a:schemeClr val="tx1"/>
          </a:fontRef>
        </p:style>
      </p:cxnSp>
      <p:cxnSp>
        <p:nvCxnSpPr>
          <p:cNvPr id="1056" name="Straight Connector 1055"/>
          <p:cNvCxnSpPr/>
          <p:nvPr/>
        </p:nvCxnSpPr>
        <p:spPr>
          <a:xfrm flipH="1">
            <a:off x="4536943" y="1916831"/>
            <a:ext cx="1037057" cy="1645920"/>
          </a:xfrm>
          <a:prstGeom prst="line">
            <a:avLst/>
          </a:prstGeom>
        </p:spPr>
        <p:style>
          <a:lnRef idx="1">
            <a:schemeClr val="dk1"/>
          </a:lnRef>
          <a:fillRef idx="0">
            <a:schemeClr val="dk1"/>
          </a:fillRef>
          <a:effectRef idx="0">
            <a:schemeClr val="dk1"/>
          </a:effectRef>
          <a:fontRef idx="minor">
            <a:schemeClr val="tx1"/>
          </a:fontRef>
        </p:style>
      </p:cxnSp>
      <p:cxnSp>
        <p:nvCxnSpPr>
          <p:cNvPr id="1058" name="Straight Connector 1057"/>
          <p:cNvCxnSpPr>
            <a:stCxn id="21" idx="5"/>
          </p:cNvCxnSpPr>
          <p:nvPr/>
        </p:nvCxnSpPr>
        <p:spPr>
          <a:xfrm>
            <a:off x="4537930" y="4791718"/>
            <a:ext cx="764185" cy="1371600"/>
          </a:xfrm>
          <a:prstGeom prst="line">
            <a:avLst/>
          </a:prstGeom>
        </p:spPr>
        <p:style>
          <a:lnRef idx="1">
            <a:schemeClr val="dk1"/>
          </a:lnRef>
          <a:fillRef idx="0">
            <a:schemeClr val="dk1"/>
          </a:fillRef>
          <a:effectRef idx="0">
            <a:schemeClr val="dk1"/>
          </a:effectRef>
          <a:fontRef idx="minor">
            <a:schemeClr val="tx1"/>
          </a:fontRef>
        </p:style>
      </p:cxnSp>
      <p:cxnSp>
        <p:nvCxnSpPr>
          <p:cNvPr id="1060" name="Straight Connector 1059"/>
          <p:cNvCxnSpPr/>
          <p:nvPr/>
        </p:nvCxnSpPr>
        <p:spPr>
          <a:xfrm flipH="1">
            <a:off x="3237314" y="4935100"/>
            <a:ext cx="477650" cy="118872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7810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دوازدهم</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p>
          <a:p>
            <a:pPr marL="0" indent="0" algn="ctr" rtl="1">
              <a:buNone/>
            </a:pPr>
            <a:endParaRPr lang="fa-IR" dirty="0"/>
          </a:p>
          <a:p>
            <a:pPr marL="0" indent="0" algn="ctr" rtl="1">
              <a:buNone/>
            </a:pPr>
            <a:endParaRPr lang="fa-IR" dirty="0" smtClean="0"/>
          </a:p>
          <a:p>
            <a:pPr marL="0" indent="0" algn="ctr" rtl="1">
              <a:buNone/>
            </a:pPr>
            <a:r>
              <a:rPr lang="fa-IR" dirty="0" smtClean="0"/>
              <a:t>شرایط یادگیری؛ ادغام الگوهای یادگیری و یاددهی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32</a:t>
            </a:fld>
            <a:endParaRPr lang="fa-IR">
              <a:solidFill>
                <a:prstClr val="black"/>
              </a:solidFill>
            </a:endParaRPr>
          </a:p>
        </p:txBody>
      </p:sp>
    </p:spTree>
    <p:extLst>
      <p:ext uri="{BB962C8B-B14F-4D97-AF65-F5344CB8AC3E}">
        <p14:creationId xmlns:p14="http://schemas.microsoft.com/office/powerpoint/2010/main" val="1108037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سلسله مراتب انواع عملکرد از دیدگاه گانیه</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ارایه پاسخ مشخص (محرک- پاسخ)</a:t>
            </a:r>
          </a:p>
          <a:p>
            <a:pPr marL="514350" indent="-514350" algn="r" rtl="1">
              <a:buAutoNum type="arabicPeriod"/>
            </a:pPr>
            <a:r>
              <a:rPr lang="fa-IR" dirty="0" smtClean="0"/>
              <a:t>زنجیره سازی (مجموعه ای از پاسخ ها)</a:t>
            </a:r>
          </a:p>
          <a:p>
            <a:pPr marL="514350" indent="-514350" algn="r" rtl="1">
              <a:buAutoNum type="arabicPeriod"/>
            </a:pPr>
            <a:r>
              <a:rPr lang="fa-IR" dirty="0" smtClean="0"/>
              <a:t>تمایز چندگانه (تمیز پاسخ): تفاوت ها</a:t>
            </a:r>
          </a:p>
          <a:p>
            <a:pPr marL="514350" indent="-514350" algn="r" rtl="1">
              <a:buAutoNum type="arabicPeriod"/>
            </a:pPr>
            <a:r>
              <a:rPr lang="fa-IR" dirty="0" smtClean="0"/>
              <a:t>طبقه بندی: شباهت ها</a:t>
            </a:r>
          </a:p>
          <a:p>
            <a:pPr marL="514350" indent="-514350" algn="r" rtl="1">
              <a:buAutoNum type="arabicPeriod"/>
            </a:pPr>
            <a:r>
              <a:rPr lang="fa-IR" dirty="0" smtClean="0"/>
              <a:t>به کارگیری قواعد: کنار هم گذاشتن چند مفهوم؛ دستور زبان</a:t>
            </a:r>
          </a:p>
          <a:p>
            <a:pPr marL="514350" indent="-514350" algn="r" rtl="1">
              <a:buAutoNum type="arabicPeriod"/>
            </a:pPr>
            <a:r>
              <a:rPr lang="fa-IR" dirty="0"/>
              <a:t> </a:t>
            </a:r>
            <a:r>
              <a:rPr lang="fa-IR" dirty="0" smtClean="0"/>
              <a:t>حل مسأله: کنار هم گذاشتن چند قاعده</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33</a:t>
            </a:fld>
            <a:endParaRPr lang="fa-IR">
              <a:solidFill>
                <a:prstClr val="black"/>
              </a:solidFill>
            </a:endParaRPr>
          </a:p>
        </p:txBody>
      </p:sp>
    </p:spTree>
    <p:extLst>
      <p:ext uri="{BB962C8B-B14F-4D97-AF65-F5344CB8AC3E}">
        <p14:creationId xmlns:p14="http://schemas.microsoft.com/office/powerpoint/2010/main" val="3093605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تسهیل یادگیری های ششگانه</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lgn="r" rtl="1">
              <a:buAutoNum type="arabicPeriod"/>
            </a:pPr>
            <a:r>
              <a:rPr lang="fa-IR" b="1" dirty="0" smtClean="0">
                <a:solidFill>
                  <a:srgbClr val="FF0000"/>
                </a:solidFill>
              </a:rPr>
              <a:t>به کارگیری الگوهای تدریس مناسب:</a:t>
            </a:r>
          </a:p>
          <a:p>
            <a:pPr marL="0" indent="0" algn="r" rtl="1">
              <a:buNone/>
            </a:pPr>
            <a:r>
              <a:rPr lang="fa-IR" dirty="0" smtClean="0"/>
              <a:t>1-1 ارایه پاسخ مشخص: الگوی یادیار، شبیه سازی، دریافت مفهوم</a:t>
            </a:r>
          </a:p>
          <a:p>
            <a:pPr marL="0" indent="0" algn="r" rtl="1">
              <a:buNone/>
            </a:pPr>
            <a:r>
              <a:rPr lang="fa-IR" dirty="0" smtClean="0"/>
              <a:t>1-2 زنجیره سازی: یادیار و تفکر استقرایی</a:t>
            </a:r>
          </a:p>
          <a:p>
            <a:pPr marL="0" indent="0" algn="r" rtl="1">
              <a:buNone/>
            </a:pPr>
            <a:r>
              <a:rPr lang="fa-IR" dirty="0" smtClean="0"/>
              <a:t>1-3 تمیز چندگانه: استدلال استقرایی و تکوین مفهوم</a:t>
            </a:r>
          </a:p>
          <a:p>
            <a:pPr marL="0" indent="0" algn="r" rtl="1">
              <a:buNone/>
            </a:pPr>
            <a:r>
              <a:rPr lang="fa-IR" dirty="0" smtClean="0"/>
              <a:t>1-4 طبقه بندی: تفکر استقرایی و تکوین مفهوم</a:t>
            </a:r>
          </a:p>
          <a:p>
            <a:pPr marL="0" indent="0" algn="r" rtl="1">
              <a:buNone/>
            </a:pPr>
            <a:r>
              <a:rPr lang="fa-IR" dirty="0" smtClean="0"/>
              <a:t>1-5 کاربرد قواعد: تکوین مفهوم، شبیه سازی، تفکر استقرایی</a:t>
            </a:r>
          </a:p>
          <a:p>
            <a:pPr marL="0" indent="0" algn="r" rtl="1">
              <a:buNone/>
            </a:pPr>
            <a:r>
              <a:rPr lang="fa-IR" dirty="0" smtClean="0"/>
              <a:t>1-6 حل مسأله: الگوهای تفحص گروهی، ایفای نقش، شبیه سازی، تدریس غیر دستوری.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34</a:t>
            </a:fld>
            <a:endParaRPr lang="fa-IR">
              <a:solidFill>
                <a:prstClr val="black"/>
              </a:solidFill>
            </a:endParaRPr>
          </a:p>
        </p:txBody>
      </p:sp>
    </p:spTree>
    <p:extLst>
      <p:ext uri="{BB962C8B-B14F-4D97-AF65-F5344CB8AC3E}">
        <p14:creationId xmlns:p14="http://schemas.microsoft.com/office/powerpoint/2010/main" val="890078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تسهیل یادگیری های ششگانه</a:t>
            </a:r>
            <a:endParaRPr lang="en-US" dirty="0"/>
          </a:p>
        </p:txBody>
      </p:sp>
      <p:sp>
        <p:nvSpPr>
          <p:cNvPr id="3" name="Content Placeholder 2"/>
          <p:cNvSpPr>
            <a:spLocks noGrp="1"/>
          </p:cNvSpPr>
          <p:nvPr>
            <p:ph idx="1"/>
          </p:nvPr>
        </p:nvSpPr>
        <p:spPr>
          <a:xfrm>
            <a:off x="467544" y="1556792"/>
            <a:ext cx="8229600" cy="4525963"/>
          </a:xfrm>
        </p:spPr>
        <p:txBody>
          <a:bodyPr>
            <a:normAutofit lnSpcReduction="10000"/>
          </a:bodyPr>
          <a:lstStyle/>
          <a:p>
            <a:pPr marL="0" indent="0" algn="r" rtl="1">
              <a:buNone/>
            </a:pPr>
            <a:r>
              <a:rPr lang="fa-IR" dirty="0" smtClean="0"/>
              <a:t>2. </a:t>
            </a:r>
            <a:r>
              <a:rPr lang="fa-IR" b="1" dirty="0" smtClean="0">
                <a:solidFill>
                  <a:srgbClr val="FF0000"/>
                </a:solidFill>
              </a:rPr>
              <a:t>وظایف و تکالیف معلم</a:t>
            </a:r>
          </a:p>
          <a:p>
            <a:pPr marL="0" indent="0" algn="r" rtl="1">
              <a:buNone/>
            </a:pPr>
            <a:r>
              <a:rPr lang="fa-IR" dirty="0" smtClean="0"/>
              <a:t>2-1 مطلع ساختن دانش آموز از اهداف</a:t>
            </a:r>
          </a:p>
          <a:p>
            <a:pPr marL="0" indent="0" algn="r" rtl="1">
              <a:buNone/>
            </a:pPr>
            <a:r>
              <a:rPr lang="fa-IR" dirty="0" smtClean="0"/>
              <a:t>2-2 ارایه محرک</a:t>
            </a:r>
          </a:p>
          <a:p>
            <a:pPr marL="0" indent="0" algn="r" rtl="1">
              <a:buNone/>
            </a:pPr>
            <a:r>
              <a:rPr lang="fa-IR" dirty="0" smtClean="0"/>
              <a:t>2-3 افزایش توجه دانش آموز</a:t>
            </a:r>
          </a:p>
          <a:p>
            <a:pPr marL="0" indent="0" algn="r" rtl="1">
              <a:buNone/>
            </a:pPr>
            <a:r>
              <a:rPr lang="fa-IR" dirty="0" smtClean="0"/>
              <a:t>2-4 کمک در یادآوری آموخته ها</a:t>
            </a:r>
          </a:p>
          <a:p>
            <a:pPr marL="0" indent="0" algn="r" rtl="1">
              <a:buNone/>
            </a:pPr>
            <a:r>
              <a:rPr lang="fa-IR" dirty="0" smtClean="0"/>
              <a:t>2-5 تدارک شرایط برانگیزاننده</a:t>
            </a:r>
          </a:p>
          <a:p>
            <a:pPr marL="0" indent="0" algn="r" rtl="1">
              <a:buNone/>
            </a:pPr>
            <a:r>
              <a:rPr lang="fa-IR" dirty="0" smtClean="0"/>
              <a:t>2-6 تعیین مراحل و توالی یادگیری</a:t>
            </a:r>
          </a:p>
          <a:p>
            <a:pPr marL="0" indent="0" algn="r" rtl="1">
              <a:buNone/>
            </a:pPr>
            <a:r>
              <a:rPr lang="fa-IR" dirty="0" smtClean="0"/>
              <a:t>2-7 ارایه اشارات و هدایت یادگیری و ...</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35</a:t>
            </a:fld>
            <a:endParaRPr lang="fa-IR">
              <a:solidFill>
                <a:prstClr val="black"/>
              </a:solidFill>
            </a:endParaRPr>
          </a:p>
        </p:txBody>
      </p:sp>
    </p:spTree>
    <p:extLst>
      <p:ext uri="{BB962C8B-B14F-4D97-AF65-F5344CB8AC3E}">
        <p14:creationId xmlns:p14="http://schemas.microsoft.com/office/powerpoint/2010/main" val="3078307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برنامه درسی مناسب برای مبتدیان بزرگسال</a:t>
            </a: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fa-IR" dirty="0" smtClean="0"/>
              <a:t>چنین برنامه ای باید عناصر اساسی زیر را دارا باشد تا امکان خودآموزی از طریق خواندن و نوشتن فراهم شود:</a:t>
            </a:r>
          </a:p>
          <a:p>
            <a:pPr marL="514350" indent="-514350" algn="r" rtl="1">
              <a:buAutoNum type="arabicPeriod"/>
            </a:pPr>
            <a:r>
              <a:rPr lang="fa-IR" dirty="0" smtClean="0"/>
              <a:t>پرورش خزانه واژگان بصری، شنیداری و گفتاری؛ الگوی استقرایی تصویر- واژه</a:t>
            </a:r>
          </a:p>
          <a:p>
            <a:pPr marL="514350" indent="-514350" algn="r" rtl="1">
              <a:buAutoNum type="arabicPeriod"/>
            </a:pPr>
            <a:r>
              <a:rPr lang="fa-IR" dirty="0" smtClean="0"/>
              <a:t>خواندن گسترده در سطح پیشرفته</a:t>
            </a:r>
          </a:p>
          <a:p>
            <a:pPr marL="514350" indent="-514350" algn="r" rtl="1">
              <a:buAutoNum type="arabicPeriod"/>
            </a:pPr>
            <a:r>
              <a:rPr lang="fa-IR" dirty="0" smtClean="0"/>
              <a:t>بررسی الگوی واژه ها از طریق هجی کردن</a:t>
            </a:r>
          </a:p>
          <a:p>
            <a:pPr marL="514350" indent="-514350" algn="r" rtl="1">
              <a:buAutoNum type="arabicPeriod"/>
            </a:pPr>
            <a:r>
              <a:rPr lang="fa-IR" dirty="0" smtClean="0"/>
              <a:t>نگارش منظم و مطالعه نگارش</a:t>
            </a:r>
          </a:p>
          <a:p>
            <a:pPr marL="514350" indent="-514350" algn="r" rtl="1">
              <a:buAutoNum type="arabicPeriod"/>
            </a:pPr>
            <a:r>
              <a:rPr lang="fa-IR" dirty="0" smtClean="0"/>
              <a:t>مطالعه راهبردهای درک مطلب</a:t>
            </a:r>
          </a:p>
          <a:p>
            <a:pPr marL="514350" indent="-514350" algn="r" rtl="1">
              <a:buAutoNum type="arabicPeriod"/>
            </a:pPr>
            <a:r>
              <a:rPr lang="fa-IR" dirty="0" smtClean="0"/>
              <a:t>مطالعه مشارکتی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36</a:t>
            </a:fld>
            <a:endParaRPr lang="fa-IR">
              <a:solidFill>
                <a:prstClr val="black"/>
              </a:solidFill>
            </a:endParaRPr>
          </a:p>
        </p:txBody>
      </p:sp>
    </p:spTree>
    <p:extLst>
      <p:ext uri="{BB962C8B-B14F-4D97-AF65-F5344CB8AC3E}">
        <p14:creationId xmlns:p14="http://schemas.microsoft.com/office/powerpoint/2010/main" val="2097559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سیزدهم</a:t>
            </a:r>
            <a:endParaRPr lang="en-US" dirty="0"/>
          </a:p>
        </p:txBody>
      </p:sp>
      <p:sp>
        <p:nvSpPr>
          <p:cNvPr id="3" name="Content Placeholder 2"/>
          <p:cNvSpPr>
            <a:spLocks noGrp="1"/>
          </p:cNvSpPr>
          <p:nvPr>
            <p:ph idx="1"/>
          </p:nvPr>
        </p:nvSpPr>
        <p:spPr/>
        <p:txBody>
          <a:bodyPr/>
          <a:lstStyle/>
          <a:p>
            <a:pPr algn="ctr" rtl="1"/>
            <a:endParaRPr lang="fa-IR" dirty="0" smtClean="0"/>
          </a:p>
          <a:p>
            <a:pPr algn="ctr" rtl="1"/>
            <a:endParaRPr lang="fa-IR" dirty="0"/>
          </a:p>
          <a:p>
            <a:pPr algn="ctr" rtl="1"/>
            <a:endParaRPr lang="fa-IR" dirty="0" smtClean="0"/>
          </a:p>
          <a:p>
            <a:pPr marL="0" indent="0" algn="ctr" rtl="1">
              <a:buNone/>
            </a:pPr>
            <a:r>
              <a:rPr lang="fa-IR" dirty="0" smtClean="0"/>
              <a:t>یاددهی و یادگیری توأمان</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37</a:t>
            </a:fld>
            <a:endParaRPr lang="fa-IR">
              <a:solidFill>
                <a:prstClr val="black"/>
              </a:solidFill>
            </a:endParaRPr>
          </a:p>
        </p:txBody>
      </p:sp>
    </p:spTree>
    <p:extLst>
      <p:ext uri="{BB962C8B-B14F-4D97-AF65-F5344CB8AC3E}">
        <p14:creationId xmlns:p14="http://schemas.microsoft.com/office/powerpoint/2010/main" val="2111222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سه نوع یادگیری در هم آمیخته</a:t>
            </a:r>
            <a:endParaRPr lang="en-US" dirty="0"/>
          </a:p>
        </p:txBody>
      </p:sp>
      <p:sp>
        <p:nvSpPr>
          <p:cNvPr id="3" name="Content Placeholder 2"/>
          <p:cNvSpPr>
            <a:spLocks noGrp="1"/>
          </p:cNvSpPr>
          <p:nvPr>
            <p:ph idx="1"/>
          </p:nvPr>
        </p:nvSpPr>
        <p:spPr/>
        <p:txBody>
          <a:bodyPr>
            <a:normAutofit lnSpcReduction="10000"/>
          </a:bodyPr>
          <a:lstStyle/>
          <a:p>
            <a:pPr marL="514350" indent="-514350" algn="r" rtl="1">
              <a:buAutoNum type="arabicPeriod"/>
            </a:pPr>
            <a:r>
              <a:rPr lang="fa-IR" dirty="0" smtClean="0"/>
              <a:t>توسعه شناختی از الگو: نحوه کارکرد یک الگو ، علت کارکرد آن و متناسب ساختن آن با تفاوتهای فردی با مطالعه منابع موجود در این زمینه</a:t>
            </a:r>
          </a:p>
          <a:p>
            <a:pPr marL="514350" indent="-514350" algn="r" rtl="1">
              <a:buAutoNum type="arabicPeriod"/>
            </a:pPr>
            <a:r>
              <a:rPr lang="fa-IR" dirty="0" smtClean="0"/>
              <a:t>کسب تصویری از الگو در میدان عمل: تجسم فعالیت های عملی معلم، دانش آموزان و مدیریت از طریق مشاهده دقیق و تجزیه و تحلیل الگوها و اجرای عملی آن به دفعات مکرر</a:t>
            </a:r>
          </a:p>
          <a:p>
            <a:pPr marL="514350" indent="-514350" algn="r" rtl="1">
              <a:buAutoNum type="arabicPeriod"/>
            </a:pPr>
            <a:r>
              <a:rPr lang="fa-IR" dirty="0" smtClean="0"/>
              <a:t>تطبیق الگو با تدریس با تمرین و اجرای عملی تا دستیابی به مرحله کنترل اجرایی و در کنار آن مطالعه مجدد و ...</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38</a:t>
            </a:fld>
            <a:endParaRPr lang="fa-IR">
              <a:solidFill>
                <a:prstClr val="black"/>
              </a:solidFill>
            </a:endParaRPr>
          </a:p>
        </p:txBody>
      </p:sp>
    </p:spTree>
    <p:extLst>
      <p:ext uri="{BB962C8B-B14F-4D97-AF65-F5344CB8AC3E}">
        <p14:creationId xmlns:p14="http://schemas.microsoft.com/office/powerpoint/2010/main" val="2704709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پیشنهادات عملی برای کار انفرادی</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در هر زمان تنها بر یک الگو متمرکز شوید و تا حد تسلط به مطالعه و کار بر روی آن بپردازید.</a:t>
            </a:r>
          </a:p>
          <a:p>
            <a:pPr marL="514350" indent="-514350" algn="r" rtl="1">
              <a:buAutoNum type="arabicPeriod"/>
            </a:pPr>
            <a:r>
              <a:rPr lang="fa-IR" dirty="0" smtClean="0"/>
              <a:t>مطالعه تمام منابع در دسترس برای آشنایی کامل با الگو</a:t>
            </a:r>
          </a:p>
          <a:p>
            <a:pPr marL="514350" indent="-514350" algn="r" rtl="1">
              <a:buAutoNum type="arabicPeriod"/>
            </a:pPr>
            <a:r>
              <a:rPr lang="fa-IR" dirty="0" smtClean="0"/>
              <a:t>حضور در کارگاه های آموزشی مناسب و مرتبط با الگو یا مشاهده فایل ویدیوئی آن کارگاه</a:t>
            </a:r>
          </a:p>
          <a:p>
            <a:pPr marL="514350" indent="-514350" algn="r" rtl="1">
              <a:buAutoNum type="arabicPeriod"/>
            </a:pPr>
            <a:r>
              <a:rPr lang="fa-IR" smtClean="0"/>
              <a:t>تمرین منظم و مستمر</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39</a:t>
            </a:fld>
            <a:endParaRPr lang="fa-IR">
              <a:solidFill>
                <a:prstClr val="black"/>
              </a:solidFill>
            </a:endParaRPr>
          </a:p>
        </p:txBody>
      </p:sp>
    </p:spTree>
    <p:extLst>
      <p:ext uri="{BB962C8B-B14F-4D97-AF65-F5344CB8AC3E}">
        <p14:creationId xmlns:p14="http://schemas.microsoft.com/office/powerpoint/2010/main" val="25926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الگوی اسقرایی تصویر- واژه</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r" rtl="1"/>
            <a:endParaRPr lang="fa-IR" dirty="0" smtClean="0">
              <a:latin typeface="Century" pitchFamily="18" charset="0"/>
            </a:endParaRPr>
          </a:p>
          <a:p>
            <a:pPr marL="0" indent="0" algn="ctr">
              <a:buNone/>
            </a:pPr>
            <a:r>
              <a:rPr lang="en-US" sz="6600" dirty="0" smtClean="0">
                <a:latin typeface="Monotype Corsiva" pitchFamily="66" charset="0"/>
              </a:rPr>
              <a:t>(PWIM)</a:t>
            </a:r>
            <a:endParaRPr lang="fa-IR" sz="6600" dirty="0">
              <a:latin typeface="Monotype Corsiva" pitchFamily="66" charset="0"/>
            </a:endParaRPr>
          </a:p>
          <a:p>
            <a:pPr marL="0" indent="0" algn="ctr">
              <a:buNone/>
            </a:pPr>
            <a:r>
              <a:rPr lang="en-US" sz="4400" dirty="0" smtClean="0">
                <a:latin typeface="Century" pitchFamily="18" charset="0"/>
                <a:hlinkClick r:id="" action="ppaction://noaction">
                  <a:snd r:embed="rId2" name="TextToSpeech0.wav"/>
                </a:hlinkClick>
              </a:rPr>
              <a:t>Picture-word inductive model</a:t>
            </a:r>
            <a:endParaRPr lang="en-US" sz="4400" dirty="0">
              <a:latin typeface="Century" pitchFamily="18" charset="0"/>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a:t>
            </a:fld>
            <a:endParaRPr lang="fa-IR" dirty="0">
              <a:solidFill>
                <a:prstClr val="black"/>
              </a:solidFill>
            </a:endParaRPr>
          </a:p>
        </p:txBody>
      </p:sp>
    </p:spTree>
    <p:extLst>
      <p:ext uri="{BB962C8B-B14F-4D97-AF65-F5344CB8AC3E}">
        <p14:creationId xmlns:p14="http://schemas.microsoft.com/office/powerpoint/2010/main" val="26268073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پیشنهادات عملی برای کار به صورت گروهی</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سازماندهی گروههای تدریس مربیگری همکار یا مشارکتی و برنامه ریزی برای ملاقات هفتگی یا ماهانه در زمان و مکان مناسب برای اعضا</a:t>
            </a:r>
          </a:p>
          <a:p>
            <a:pPr marL="514350" indent="-514350" algn="r" rtl="1">
              <a:buAutoNum type="arabicPeriod"/>
            </a:pPr>
            <a:r>
              <a:rPr lang="fa-IR" dirty="0" smtClean="0"/>
              <a:t>مطالعه یک الگوی خاص به صورت همزمان</a:t>
            </a:r>
          </a:p>
          <a:p>
            <a:pPr marL="514350" indent="-514350" algn="r" rtl="1">
              <a:buAutoNum type="arabicPeriod"/>
            </a:pPr>
            <a:r>
              <a:rPr lang="fa-IR" dirty="0" smtClean="0"/>
              <a:t>ادامه مشابه با فرآیند کار به صورت انفرادی است + بهره مند شدن از همراهی دیگران و مشاوره و نظرات آنها.</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40</a:t>
            </a:fld>
            <a:endParaRPr lang="fa-IR">
              <a:solidFill>
                <a:prstClr val="black"/>
              </a:solidFill>
            </a:endParaRPr>
          </a:p>
        </p:txBody>
      </p:sp>
    </p:spTree>
    <p:extLst>
      <p:ext uri="{BB962C8B-B14F-4D97-AF65-F5344CB8AC3E}">
        <p14:creationId xmlns:p14="http://schemas.microsoft.com/office/powerpoint/2010/main" val="421022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وضعیت ایده آل برای یاددهی و یادگیری</a:t>
            </a:r>
            <a:endParaRPr lang="en-US" dirty="0"/>
          </a:p>
        </p:txBody>
      </p:sp>
      <p:sp>
        <p:nvSpPr>
          <p:cNvPr id="3" name="Content Placeholder 2"/>
          <p:cNvSpPr>
            <a:spLocks noGrp="1"/>
          </p:cNvSpPr>
          <p:nvPr>
            <p:ph idx="1"/>
          </p:nvPr>
        </p:nvSpPr>
        <p:spPr/>
        <p:txBody>
          <a:bodyPr/>
          <a:lstStyle/>
          <a:p>
            <a:pPr algn="r" rtl="1"/>
            <a:r>
              <a:rPr lang="fa-IR" dirty="0" smtClean="0"/>
              <a:t>پذیرش یاددهی و یادگیری به عنوان وظیفه اصلی مدرسه و امری بنیادی</a:t>
            </a:r>
          </a:p>
          <a:p>
            <a:pPr algn="r" rtl="1"/>
            <a:r>
              <a:rPr lang="fa-IR" dirty="0" smtClean="0"/>
              <a:t>انعطاف پذیری و آزادی عمل بیشتر در کلاسهای درس</a:t>
            </a:r>
          </a:p>
          <a:p>
            <a:pPr algn="r" rtl="1"/>
            <a:r>
              <a:rPr lang="fa-IR" dirty="0" smtClean="0"/>
              <a:t>برقراری زبان مشترک برای صحبت در مورد تدریس و یادگیری از سوی کارکنان، مدیر، اولیا و ...</a:t>
            </a:r>
          </a:p>
          <a:p>
            <a:pPr algn="r" rtl="1"/>
            <a:r>
              <a:rPr lang="fa-IR" dirty="0" smtClean="0"/>
              <a:t>احساس سهیم بودن در فرآیند بهبود مدرسه، تعهد و مسئولیت پذیری.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41</a:t>
            </a:fld>
            <a:endParaRPr lang="fa-IR">
              <a:solidFill>
                <a:prstClr val="black"/>
              </a:solidFill>
            </a:endParaRPr>
          </a:p>
        </p:txBody>
      </p:sp>
    </p:spTree>
    <p:extLst>
      <p:ext uri="{BB962C8B-B14F-4D97-AF65-F5344CB8AC3E}">
        <p14:creationId xmlns:p14="http://schemas.microsoft.com/office/powerpoint/2010/main" val="2704721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رسالت های مهم آموزش ضمن خدمت</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حمایت از بهبودهای مدرسه محور و کمک به معلمان در مطالعه، ابداع و به کارگیری الگوهای تدریس مناسب.</a:t>
            </a:r>
          </a:p>
          <a:p>
            <a:pPr marL="514350" indent="-514350" algn="r" rtl="1">
              <a:buAutoNum type="arabicPeriod"/>
            </a:pPr>
            <a:r>
              <a:rPr lang="fa-IR" dirty="0" smtClean="0"/>
              <a:t>فراهم آوردن امکان یادگیری برای تمام افراد از طریق فعالیت فردی و گروهی</a:t>
            </a:r>
          </a:p>
          <a:p>
            <a:pPr marL="514350" indent="-514350" algn="r" rtl="1">
              <a:buAutoNum type="arabicPeriod"/>
            </a:pPr>
            <a:r>
              <a:rPr lang="fa-IR" dirty="0" smtClean="0"/>
              <a:t>مطالعه پیشینه، بررسی نحوه اجرا و اقدام توأم با حمایت </a:t>
            </a:r>
          </a:p>
          <a:p>
            <a:pPr marL="514350" indent="-514350" algn="r" rtl="1">
              <a:buAutoNum type="arabicPeriod"/>
            </a:pPr>
            <a:r>
              <a:rPr lang="fa-IR" dirty="0" smtClean="0"/>
              <a:t>سازماندهی شرکت کنندگان در گروههای مربی همکار یا مشارکتی و ایجاد فرصت ملاقات حضوری و بحث و گفتگو برای ایشان</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42</a:t>
            </a:fld>
            <a:endParaRPr lang="fa-IR">
              <a:solidFill>
                <a:prstClr val="black"/>
              </a:solidFill>
            </a:endParaRPr>
          </a:p>
        </p:txBody>
      </p:sp>
    </p:spTree>
    <p:extLst>
      <p:ext uri="{BB962C8B-B14F-4D97-AF65-F5344CB8AC3E}">
        <p14:creationId xmlns:p14="http://schemas.microsoft.com/office/powerpoint/2010/main" val="2632662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راهکارهای بهبود کیفیت تعلیم و تربیت همگانی</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بحث معلمان با یکدیگر درباره ماهیت راهبردهای تدریس و کاربردهای آن در فعالیتهای کلاس درس و طرحهای کاری</a:t>
            </a:r>
          </a:p>
          <a:p>
            <a:pPr marL="514350" indent="-514350" algn="r" rtl="1">
              <a:buAutoNum type="arabicPeriod"/>
            </a:pPr>
            <a:r>
              <a:rPr lang="fa-IR" dirty="0" smtClean="0"/>
              <a:t>توافق درباره استانداردهای سنجش پیشرفت تحصیلی متناسب با روش های تدریس</a:t>
            </a:r>
          </a:p>
          <a:p>
            <a:pPr marL="514350" indent="-514350" algn="r" rtl="1">
              <a:buAutoNum type="arabicPeriod"/>
            </a:pPr>
            <a:r>
              <a:rPr lang="fa-IR" dirty="0" smtClean="0"/>
              <a:t>مشاهده دو جانبه و تدریس مبتنی بر مشارکت در کلاس درس.</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43</a:t>
            </a:fld>
            <a:endParaRPr lang="fa-IR">
              <a:solidFill>
                <a:prstClr val="black"/>
              </a:solidFill>
            </a:endParaRPr>
          </a:p>
        </p:txBody>
      </p:sp>
    </p:spTree>
    <p:extLst>
      <p:ext uri="{BB962C8B-B14F-4D97-AF65-F5344CB8AC3E}">
        <p14:creationId xmlns:p14="http://schemas.microsoft.com/office/powerpoint/2010/main" val="76057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دو عامل مهم در انتخاب روش تدریس</a:t>
            </a:r>
            <a:endParaRPr lang="en-US" dirty="0"/>
          </a:p>
        </p:txBody>
      </p:sp>
      <p:sp>
        <p:nvSpPr>
          <p:cNvPr id="3" name="Content Placeholder 2"/>
          <p:cNvSpPr>
            <a:spLocks noGrp="1"/>
          </p:cNvSpPr>
          <p:nvPr>
            <p:ph idx="1"/>
          </p:nvPr>
        </p:nvSpPr>
        <p:spPr/>
        <p:txBody>
          <a:bodyPr>
            <a:normAutofit lnSpcReduction="10000"/>
          </a:bodyPr>
          <a:lstStyle/>
          <a:p>
            <a:pPr marL="514350" indent="-514350" algn="r" rtl="1">
              <a:buAutoNum type="arabicPeriod"/>
            </a:pPr>
            <a:r>
              <a:rPr lang="fa-IR" dirty="0" smtClean="0"/>
              <a:t>اهداف مورد نظر: در فصل قبل نیز بحث شد که بسته به نوع هدف (از یادگیری محرک- پاسخ تا یادگیری اصول و قواعد و حل مسأله) از الگوهای متفاوت تدریس باید استفاده کرد.</a:t>
            </a:r>
          </a:p>
          <a:p>
            <a:pPr marL="514350" indent="-514350" algn="r" rtl="1">
              <a:buAutoNum type="arabicPeriod"/>
            </a:pPr>
            <a:r>
              <a:rPr lang="fa-IR" dirty="0" smtClean="0"/>
              <a:t>انطباق با تفاوت های فردی درون گروه آموزشی: تدریس ناچار یک فرآیند گروهی است و برای کلاس انجام می گیرد ولی میتوان با استفاده از روشهای متنوع تدریس، نیازهای گروههای مختلف فراگیران با سبکهای یادگیری و هوشهای متفاوت را پوشش داد.</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44</a:t>
            </a:fld>
            <a:endParaRPr lang="fa-IR">
              <a:solidFill>
                <a:prstClr val="black"/>
              </a:solidFill>
            </a:endParaRPr>
          </a:p>
        </p:txBody>
      </p:sp>
    </p:spTree>
    <p:extLst>
      <p:ext uri="{BB962C8B-B14F-4D97-AF65-F5344CB8AC3E}">
        <p14:creationId xmlns:p14="http://schemas.microsoft.com/office/powerpoint/2010/main" val="1229390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anose="00000400000000000000" pitchFamily="2" charset="-78"/>
              </a:rPr>
              <a:t>معرفی کتاب</a:t>
            </a:r>
            <a:endParaRPr lang="en-US" dirty="0">
              <a:cs typeface="B Lotus" panose="00000400000000000000" pitchFamily="2" charset="-78"/>
            </a:endParaRPr>
          </a:p>
        </p:txBody>
      </p:sp>
      <p:sp>
        <p:nvSpPr>
          <p:cNvPr id="3" name="Content Placeholder 2"/>
          <p:cNvSpPr>
            <a:spLocks noGrp="1"/>
          </p:cNvSpPr>
          <p:nvPr>
            <p:ph idx="1"/>
          </p:nvPr>
        </p:nvSpPr>
        <p:spPr/>
        <p:txBody>
          <a:bodyPr/>
          <a:lstStyle/>
          <a:p>
            <a:pPr marL="0" indent="0" algn="ctr" rtl="1">
              <a:buNone/>
            </a:pPr>
            <a:endParaRPr lang="fa-IR" dirty="0" smtClean="0">
              <a:cs typeface="B Lotus" panose="00000400000000000000" pitchFamily="2" charset="-78"/>
            </a:endParaRPr>
          </a:p>
          <a:p>
            <a:pPr marL="0" indent="0" algn="ctr" rtl="1">
              <a:buNone/>
            </a:pPr>
            <a:endParaRPr lang="fa-IR" dirty="0">
              <a:cs typeface="B Lotus" panose="00000400000000000000" pitchFamily="2" charset="-78"/>
            </a:endParaRPr>
          </a:p>
          <a:p>
            <a:pPr marL="0" indent="0" algn="ctr" rtl="1">
              <a:buNone/>
            </a:pPr>
            <a:endParaRPr lang="fa-IR" dirty="0" smtClean="0">
              <a:cs typeface="B Lotus" panose="00000400000000000000" pitchFamily="2" charset="-78"/>
            </a:endParaRPr>
          </a:p>
          <a:p>
            <a:pPr marL="0" indent="0" algn="ctr" rtl="1">
              <a:buNone/>
            </a:pPr>
            <a:r>
              <a:rPr lang="fa-IR" dirty="0" smtClean="0">
                <a:cs typeface="B Lotus" panose="00000400000000000000" pitchFamily="2" charset="-78"/>
              </a:rPr>
              <a:t>استادان و نااستادانم</a:t>
            </a:r>
          </a:p>
          <a:p>
            <a:pPr marL="0" indent="0" algn="ctr" rtl="1">
              <a:buNone/>
            </a:pPr>
            <a:r>
              <a:rPr lang="fa-IR" dirty="0" smtClean="0">
                <a:cs typeface="B Lotus" panose="00000400000000000000" pitchFamily="2" charset="-78"/>
              </a:rPr>
              <a:t>عبدالحسین آذرنگ </a:t>
            </a:r>
          </a:p>
          <a:p>
            <a:pPr marL="0" indent="0" algn="ctr" rtl="1">
              <a:buNone/>
            </a:pPr>
            <a:r>
              <a:rPr lang="fa-IR" dirty="0" smtClean="0">
                <a:cs typeface="B Lotus" panose="00000400000000000000" pitchFamily="2" charset="-78"/>
              </a:rPr>
              <a:t>انتشارات جهان کتاب</a:t>
            </a: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lgn="ctr">
              <a:defRPr/>
            </a:pPr>
            <a:fld id="{B43EA324-FF9B-4F2F-8CB8-DF6C7D45EAB6}" type="slidenum">
              <a:rPr lang="fa-IR" smtClean="0">
                <a:solidFill>
                  <a:prstClr val="black"/>
                </a:solidFill>
                <a:cs typeface="B Lotus" panose="00000400000000000000" pitchFamily="2" charset="-78"/>
              </a:rPr>
              <a:pPr algn="ctr">
                <a:defRPr/>
              </a:pPr>
              <a:t>45</a:t>
            </a:fld>
            <a:endParaRPr lang="fa-IR">
              <a:solidFill>
                <a:prstClr val="black"/>
              </a:solidFill>
              <a:cs typeface="B Lotus" panose="00000400000000000000" pitchFamily="2" charset="-78"/>
            </a:endParaRPr>
          </a:p>
        </p:txBody>
      </p:sp>
    </p:spTree>
    <p:extLst>
      <p:ext uri="{BB962C8B-B14F-4D97-AF65-F5344CB8AC3E}">
        <p14:creationId xmlns:p14="http://schemas.microsoft.com/office/powerpoint/2010/main" val="3153516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Autofit/>
          </a:bodyPr>
          <a:lstStyle/>
          <a:p>
            <a:pPr marL="0" indent="0" algn="r" rtl="1">
              <a:buNone/>
            </a:pPr>
            <a:r>
              <a:rPr lang="fa-IR" sz="2200" dirty="0" smtClean="0">
                <a:cs typeface="B Lotus" panose="00000400000000000000" pitchFamily="2" charset="-78"/>
              </a:rPr>
              <a:t>کتاب </a:t>
            </a:r>
            <a:r>
              <a:rPr lang="fa-IR" sz="2200" dirty="0">
                <a:cs typeface="B Lotus" panose="00000400000000000000" pitchFamily="2" charset="-78"/>
              </a:rPr>
              <a:t>استادان و نااستادانم اثر آقای عبدالحسین آذرنگ، تجربه های شخصی و دست اول نویسنده ای است که با زبانی ساده و بی پرده از کسانی سخن می گوید که راه می گشودند و کسانی که بن بست می ساختند.</a:t>
            </a:r>
            <a:endParaRPr lang="en-US" sz="2200" dirty="0">
              <a:cs typeface="B Lotus" panose="00000400000000000000" pitchFamily="2" charset="-78"/>
            </a:endParaRPr>
          </a:p>
          <a:p>
            <a:pPr marL="0" indent="0" algn="r" rtl="1">
              <a:buNone/>
            </a:pPr>
            <a:r>
              <a:rPr lang="fa-IR" sz="2200" dirty="0">
                <a:cs typeface="B Lotus" panose="00000400000000000000" pitchFamily="2" charset="-78"/>
              </a:rPr>
              <a:t>به بیان نویسنده، این کتاب برای آن دسته از آموزش گران و آموزش پذیرانی نوشته شده است که دغدغة آموزاندن و آموختن دارند. وی هدف از نگارش کتاب را نیاز به تجربه ای مکتوب از دوران کار و تحصیل خود برای گرفتن درس و الهام می داند که به تبع آن به کنکاش در ذهن خود و بررسی و مقایسة خاطرات مثبت و منفی خود از استادانی می پردازد که معمان اصلی یا اصلی تر ساختار ذهنی وی بوده یا بر عکس، تأثیرهایی بد و رماننده داشته و چه بسا موحب تغییر مسیر کار و زندگی افراد بسیاری همچون وی شده بودند.</a:t>
            </a:r>
            <a:endParaRPr lang="en-US" sz="2200" dirty="0">
              <a:cs typeface="B Lotus" panose="00000400000000000000" pitchFamily="2" charset="-78"/>
            </a:endParaRPr>
          </a:p>
          <a:p>
            <a:pPr marL="0" indent="0" algn="r" rtl="1">
              <a:buNone/>
            </a:pPr>
            <a:r>
              <a:rPr lang="fa-IR" sz="2200" dirty="0">
                <a:cs typeface="B Lotus" panose="00000400000000000000" pitchFamily="2" charset="-78"/>
              </a:rPr>
              <a:t>کتاب در 12 بخش تنظیم گردیده که هر بخش به برهه ای از زندگی تحصیلی و حرفه ای نگارنده می- پردازد؛ دوران تحصیل ابتدایی، متوسطه، دوران دانشجویی در دانشگاه شیراز، انتقال اجباری به دانشگاه اصفهان و مقایسة فضای بین دو دانشگاه، خدمت نظام وظیفه، اوّلین تجربة شغلی در مؤسسة انتشارات فرانکلین و شروع تحصیلی در دورة کارشناسی ارشد، منحل شدن مؤسسة فرانکلین و راهی شدن به انگلستان برای تحصیل در مقطع دکتری، بازگشت و شروع به کار پژوهشی در مؤسسة تحقیقات، کار در دانشنامة جهان اسلام و ... از آن جمله اند.</a:t>
            </a:r>
            <a:endParaRPr lang="en-US" sz="2200" dirty="0">
              <a:cs typeface="B Lotus" panose="00000400000000000000" pitchFamily="2" charset="-78"/>
            </a:endParaRPr>
          </a:p>
          <a:p>
            <a:pPr marL="0" indent="0" algn="r" rtl="1">
              <a:buNone/>
            </a:pPr>
            <a:r>
              <a:rPr lang="fa-IR" sz="2200" dirty="0">
                <a:cs typeface="B Lotus" panose="00000400000000000000" pitchFamily="2" charset="-78"/>
              </a:rPr>
              <a:t> </a:t>
            </a:r>
            <a:endParaRPr lang="fa-IR" sz="2200" dirty="0" smtClean="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46</a:t>
            </a:fld>
            <a:endParaRPr lang="fa-IR">
              <a:solidFill>
                <a:prstClr val="black"/>
              </a:solidFill>
            </a:endParaRPr>
          </a:p>
        </p:txBody>
      </p:sp>
    </p:spTree>
    <p:extLst>
      <p:ext uri="{BB962C8B-B14F-4D97-AF65-F5344CB8AC3E}">
        <p14:creationId xmlns:p14="http://schemas.microsoft.com/office/powerpoint/2010/main" val="1976495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7500" lnSpcReduction="20000"/>
          </a:bodyPr>
          <a:lstStyle/>
          <a:p>
            <a:pPr marL="0" indent="0" algn="r" rtl="1">
              <a:buNone/>
            </a:pPr>
            <a:r>
              <a:rPr lang="fa-IR" dirty="0">
                <a:cs typeface="B Lotus" panose="00000400000000000000" pitchFamily="2" charset="-78"/>
              </a:rPr>
              <a:t>ایشان در مقدمة کتاب (نکته ای چند با خوانندگان) یادآور می شوند که قصد خاطره گویی و سرگذشت نویسی ندارند، لیکن گویا ماهیت کتاب و محتوای آن ناگزیر، حکایت از احوال شخصی و رویدادهای زندگی ایشان دارد که هم خواننده را مختصری با شرایط زمان زندگی ایشان آشنا ساخته و هم تجربه هایی ارزنده و انگیزه هایی قوی برای تلاش و پشتکار و را ه ندادن ناامیدی به خود در لحظه های سخت تحصیل و کار و زندگی در اختیار وی قرار می دهد. </a:t>
            </a:r>
            <a:endParaRPr lang="en-US" dirty="0">
              <a:cs typeface="B Lotus" panose="00000400000000000000" pitchFamily="2" charset="-78"/>
            </a:endParaRPr>
          </a:p>
          <a:p>
            <a:pPr marL="0" indent="0" algn="r" rtl="1">
              <a:buNone/>
            </a:pPr>
            <a:r>
              <a:rPr lang="fa-IR" dirty="0">
                <a:cs typeface="B Lotus" panose="00000400000000000000" pitchFamily="2" charset="-78"/>
              </a:rPr>
              <a:t>در این نوشتار مختصر، سعی بر آن بوده با نگاهی دقیق و موشکافانه به بخشهای مختلف کتاب، مفاهیم اساسی مربوط به آموزش و یادگیری (معلّم، دانش آموز، محیط یادگیری، موضوع درسی و ...) و نیز محیط کار و اشتغال و تلقّی ایشان نسبت به ویژگی های این مفاهیم مورد بررسی قرار گیرد.</a:t>
            </a:r>
            <a:endParaRPr lang="en-US" dirty="0">
              <a:cs typeface="B Lotus" panose="00000400000000000000" pitchFamily="2" charset="-78"/>
            </a:endParaRPr>
          </a:p>
          <a:p>
            <a:pPr marL="0" indent="0" algn="r" rtl="1">
              <a:buNone/>
            </a:pPr>
            <a:endParaRPr lang="fa-IR"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47</a:t>
            </a:fld>
            <a:endParaRPr lang="fa-IR">
              <a:solidFill>
                <a:prstClr val="black"/>
              </a:solidFill>
            </a:endParaRPr>
          </a:p>
        </p:txBody>
      </p:sp>
    </p:spTree>
    <p:extLst>
      <p:ext uri="{BB962C8B-B14F-4D97-AF65-F5344CB8AC3E}">
        <p14:creationId xmlns:p14="http://schemas.microsoft.com/office/powerpoint/2010/main" val="3787239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91264" cy="5865515"/>
          </a:xfrm>
        </p:spPr>
        <p:txBody>
          <a:bodyPr>
            <a:normAutofit fontScale="85000" lnSpcReduction="20000"/>
          </a:bodyPr>
          <a:lstStyle/>
          <a:p>
            <a:pPr marL="0" indent="0" algn="r" rtl="1">
              <a:buNone/>
            </a:pPr>
            <a:r>
              <a:rPr lang="fa-IR" sz="2200" b="1" dirty="0">
                <a:solidFill>
                  <a:srgbClr val="FF0000"/>
                </a:solidFill>
                <a:latin typeface="2  Davat"/>
                <a:cs typeface="B Lotus" panose="00000400000000000000" pitchFamily="2" charset="-78"/>
              </a:rPr>
              <a:t>تلقی از استاد</a:t>
            </a:r>
            <a:endParaRPr lang="en-US" sz="2200" b="1" dirty="0">
              <a:solidFill>
                <a:srgbClr val="FF0000"/>
              </a:solidFill>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ایشان معلّم و استاد را به محیط های رسمی آموزشی محدود ندانسته و برعکس آموزش ضمنی و غیر رسمی را گاه ارجح بر آموزش رسمی کلاسی می داند. شاید بتوان اوّلین معلم تأثیرگذار بر وی را نیز دوستی به نام حبیب دانست که از وی نکته هایی فراوان به لحاظ اخلاقی و جرأت انتقاد می آموزد. </a:t>
            </a:r>
            <a:endParaRPr lang="en-US" sz="2200" dirty="0">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حبیب نخستین معلمی بود که به من یاد داد به سراغ احساس های پنهانی درونیم بروم، آز آنها دور نشوم، به یاری قالب های مناسبی که به آن ها کلمه می گویند، بیرونشان بکشم و به خودم و دیگری، دست کم به دوستی نزدیک، نشان دهم. حبیب به بسیاری چیزها که تحلیل و تعریف نشده، مفروض، مسلّم، بدیهی، تردیدناپذیر و گاه تابو می انگاشتیم، نزدیک می شد، در آنها گاه شک می کرد و گاه آنها را به تمسخر می گرفت... او نخستین معلم آزادی من بود (صفحة 25).</a:t>
            </a:r>
            <a:endParaRPr lang="en-US" sz="2200" dirty="0">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و در جایی دیگر می خوانیم:</a:t>
            </a:r>
            <a:endParaRPr lang="en-US" sz="2200" dirty="0">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استادان را نمی توان به آموزش گران رسمی محدود کرد. از میان دوستان، همدرسان، همکاران، مدیران، کتابداران و الهام بخشان نیز کسانی بودند که تأثیرهای آنها گاه به اندازة معلمان و گاه بسی بیش از شمار بسیاری از آنان بوده است... کار، انواع نوشتار، وررفتن با آنها، خودآموزی به یاری آنها، گاه استادکاران بهتری هستند.... استاد را نمی توان به عامل تأثیر گذار خاصی منحصر کرد، اگرچه هیچ تأثیری جای همسخنی، دم گرم و ساحت حضور را نمی گیرد (صفحة 6).</a:t>
            </a:r>
            <a:endParaRPr lang="en-US" sz="2200" dirty="0">
              <a:latin typeface="2  Davat"/>
              <a:cs typeface="B Lotus" panose="00000400000000000000" pitchFamily="2" charset="-78"/>
            </a:endParaRPr>
          </a:p>
          <a:p>
            <a:pPr marL="0" indent="0" algn="r" rtl="1">
              <a:buNone/>
            </a:pPr>
            <a:endParaRPr lang="en-US" sz="2200" dirty="0">
              <a:latin typeface="2  Davat"/>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48</a:t>
            </a:fld>
            <a:endParaRPr lang="fa-IR">
              <a:solidFill>
                <a:prstClr val="black"/>
              </a:solidFill>
            </a:endParaRPr>
          </a:p>
        </p:txBody>
      </p:sp>
    </p:spTree>
    <p:extLst>
      <p:ext uri="{BB962C8B-B14F-4D97-AF65-F5344CB8AC3E}">
        <p14:creationId xmlns:p14="http://schemas.microsoft.com/office/powerpoint/2010/main" val="496935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62500" lnSpcReduction="20000"/>
          </a:bodyPr>
          <a:lstStyle/>
          <a:p>
            <a:pPr marL="0" indent="0" algn="r" rtl="1">
              <a:buNone/>
            </a:pPr>
            <a:r>
              <a:rPr lang="fa-IR" dirty="0">
                <a:cs typeface="B Lotus" panose="00000400000000000000" pitchFamily="2" charset="-78"/>
              </a:rPr>
              <a:t>به هنگام سخن گفتن از ویژگی های استادان خوب خویش، تنها به تسلّط استاد بر مطلب اکتفا نکرده و در واقع استاد را انتقال دهندة صرف اطلاعات نمی داند؛ بلکه همپایه با آن و شاید بیشتر از آن بر خصوصیات اخلاقی، احترام متقابل، علاقه مندی به کار و علاقه مند ساختن مخاطبین و ... تأکید می ورزد. از آن جمله می توان به نمونه های زیر از صفحات مختلف کتاب اشاره نمود:</a:t>
            </a:r>
            <a:endParaRPr lang="en-US" dirty="0">
              <a:cs typeface="B Lotus" panose="00000400000000000000" pitchFamily="2" charset="-78"/>
            </a:endParaRPr>
          </a:p>
          <a:p>
            <a:pPr marL="0" indent="0" algn="r" rtl="1">
              <a:buNone/>
            </a:pPr>
            <a:r>
              <a:rPr lang="fa-IR" dirty="0">
                <a:cs typeface="B Lotus" panose="00000400000000000000" pitchFamily="2" charset="-78"/>
              </a:rPr>
              <a:t>رفتارهای آرام، انتقال موفق مطالب، کلاس دور از تنش، مرتب و صلح آمیز (ص 16)، تشویق های گرم (ص 20)، ادب و مهربانی و آرامش (صفحة 28)، علاقه به درس و تدریس، جدیت، شناخت علاقه ها و گرایشهای دانشجویان (صفحة 32)، عشق به کار و پشتکار (صفحة 34)، تسلط بر مطلب مورد تدریس (صفحة 49 و صفحة 92)، راستگویی، دوری از تظاهر و ریا، اقرار به نادانسته ها، دعوت به شک و درنگ و دقت ورزی و بازنگری در دانسته ها و فرض ها (صفحة 59)، جلب کردن توجه دانشجویان، علاقه مند ساختنشان به موضوع و تأثیرگذاری (صفحة 69)، استدلال عالمانه، دموکرات منشی و انتقادشنوی (صفحة 92)، ذهن علمی و دقیق، همراهی، مسئولیت پذیری، نظم (صفحة 99)، وقت شناسی، برنامه ریزی و محاسبة زمان (صفحة 107) و ... . </a:t>
            </a: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49</a:t>
            </a:fld>
            <a:endParaRPr lang="fa-IR">
              <a:solidFill>
                <a:prstClr val="black"/>
              </a:solidFill>
            </a:endParaRPr>
          </a:p>
        </p:txBody>
      </p:sp>
    </p:spTree>
    <p:extLst>
      <p:ext uri="{BB962C8B-B14F-4D97-AF65-F5344CB8AC3E}">
        <p14:creationId xmlns:p14="http://schemas.microsoft.com/office/powerpoint/2010/main" val="120531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70"/>
            <a:ext cx="8229600" cy="1143000"/>
          </a:xfrm>
        </p:spPr>
        <p:txBody>
          <a:bodyPr/>
          <a:lstStyle/>
          <a:p>
            <a:pPr algn="r" rtl="1"/>
            <a:r>
              <a:rPr lang="fa-IR" dirty="0" smtClean="0">
                <a:solidFill>
                  <a:srgbClr val="FF0000"/>
                </a:solidFill>
                <a:cs typeface="B Titr" pitchFamily="2" charset="-78"/>
              </a:rPr>
              <a:t>سناریوی 1:</a:t>
            </a:r>
            <a:endParaRPr lang="en-US" dirty="0">
              <a:solidFill>
                <a:srgbClr val="FF0000"/>
              </a:solidFill>
              <a:cs typeface="B Titr" pitchFamily="2" charset="-78"/>
            </a:endParaRPr>
          </a:p>
        </p:txBody>
      </p:sp>
      <p:sp>
        <p:nvSpPr>
          <p:cNvPr id="3" name="Content Placeholder 2"/>
          <p:cNvSpPr>
            <a:spLocks noGrp="1"/>
          </p:cNvSpPr>
          <p:nvPr>
            <p:ph idx="1"/>
          </p:nvPr>
        </p:nvSpPr>
        <p:spPr>
          <a:xfrm>
            <a:off x="323528" y="1268760"/>
            <a:ext cx="8363272" cy="5472608"/>
          </a:xfrm>
        </p:spPr>
        <p:txBody>
          <a:bodyPr>
            <a:normAutofit/>
          </a:bodyPr>
          <a:lstStyle/>
          <a:p>
            <a:pPr marL="0" indent="0" algn="just" rtl="1">
              <a:buNone/>
            </a:pPr>
            <a:endParaRPr lang="fa-IR" sz="2800" dirty="0" smtClean="0">
              <a:cs typeface="B Zar" pitchFamily="2" charset="-78"/>
            </a:endParaRPr>
          </a:p>
          <a:p>
            <a:pPr marL="0" indent="0" algn="just" rtl="1">
              <a:buNone/>
            </a:pPr>
            <a:endParaRPr lang="fa-IR" sz="2800" dirty="0" smtClean="0">
              <a:cs typeface="B Zar" pitchFamily="2" charset="-78"/>
            </a:endParaRPr>
          </a:p>
          <a:p>
            <a:pPr algn="just" rtl="1"/>
            <a:endParaRPr lang="fa-IR" sz="2800" dirty="0" smtClean="0">
              <a:cs typeface="B Zar" pitchFamily="2" charset="-78"/>
            </a:endParaRPr>
          </a:p>
          <a:p>
            <a:pPr marL="0" indent="0" algn="just" rtl="1">
              <a:buNone/>
            </a:pPr>
            <a:r>
              <a:rPr lang="fa-IR" sz="2800" dirty="0" smtClean="0">
                <a:cs typeface="B Titr" pitchFamily="2" charset="-78"/>
              </a:rPr>
              <a:t>هفته اول</a:t>
            </a:r>
          </a:p>
          <a:p>
            <a:pPr marL="0" indent="0" algn="just" rtl="1">
              <a:buNone/>
            </a:pPr>
            <a:endParaRPr lang="fa-IR" sz="2800" dirty="0" smtClean="0">
              <a:cs typeface="B Titr" pitchFamily="2" charset="-78"/>
            </a:endParaRPr>
          </a:p>
          <a:p>
            <a:pPr marL="0" indent="0" algn="just" rtl="1">
              <a:buNone/>
            </a:pPr>
            <a:r>
              <a:rPr lang="fa-IR" sz="2800" dirty="0" smtClean="0">
                <a:solidFill>
                  <a:srgbClr val="FF0000"/>
                </a:solidFill>
                <a:cs typeface="B Titr" pitchFamily="2" charset="-78"/>
              </a:rPr>
              <a:t>مرحله اول:</a:t>
            </a:r>
          </a:p>
          <a:p>
            <a:pPr marL="0" indent="0" algn="just" rtl="1">
              <a:buNone/>
            </a:pPr>
            <a:r>
              <a:rPr lang="fa-IR" sz="2800" dirty="0" smtClean="0">
                <a:cs typeface="B Zar" pitchFamily="2" charset="-78"/>
              </a:rPr>
              <a:t>معلم تصویری را نشان می دهد و از دانش آموزان می خواهد به نوبت به بررسی تصویر بپردازند و اقلام ( </a:t>
            </a:r>
            <a:r>
              <a:rPr lang="en-US" sz="2800" dirty="0" smtClean="0">
                <a:cs typeface="B Zar" pitchFamily="2" charset="-78"/>
              </a:rPr>
              <a:t>items</a:t>
            </a:r>
            <a:r>
              <a:rPr lang="fa-IR" sz="2800" dirty="0" smtClean="0">
                <a:cs typeface="B Zar" pitchFamily="2" charset="-78"/>
              </a:rPr>
              <a:t>) و کنشها ( </a:t>
            </a:r>
            <a:r>
              <a:rPr lang="en-US" sz="2800" dirty="0" smtClean="0">
                <a:cs typeface="B Zar" pitchFamily="2" charset="-78"/>
              </a:rPr>
              <a:t>actions</a:t>
            </a:r>
            <a:r>
              <a:rPr lang="fa-IR" sz="2800" dirty="0" smtClean="0">
                <a:cs typeface="B Zar" pitchFamily="2" charset="-78"/>
              </a:rPr>
              <a:t>) را شناسایی کنند.</a:t>
            </a:r>
            <a:endParaRPr lang="en-US" sz="2800" dirty="0" smtClean="0">
              <a:cs typeface="B Zar" pitchFamily="2" charset="-78"/>
            </a:endParaRPr>
          </a:p>
          <a:p>
            <a:pPr marL="0" indent="0" algn="just" rtl="1">
              <a:buNone/>
            </a:pPr>
            <a:endParaRPr lang="en-US" sz="2800" dirty="0">
              <a:cs typeface="B Zar"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a:t>
            </a:fld>
            <a:endParaRPr lang="fa-IR" dirty="0">
              <a:solidFill>
                <a:prstClr val="black"/>
              </a:solidFill>
            </a:endParaRPr>
          </a:p>
        </p:txBody>
      </p:sp>
      <p:sp>
        <p:nvSpPr>
          <p:cNvPr id="5" name="Rounded Rectangle 4"/>
          <p:cNvSpPr/>
          <p:nvPr/>
        </p:nvSpPr>
        <p:spPr>
          <a:xfrm>
            <a:off x="533440" y="1091336"/>
            <a:ext cx="713490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solidFill>
                  <a:srgbClr val="FF0000"/>
                </a:solidFill>
                <a:cs typeface="B Titr" pitchFamily="2" charset="-78"/>
              </a:rPr>
              <a:t>کلاس اول ابتدایی- منطقه آلبرتای کانادا</a:t>
            </a:r>
          </a:p>
          <a:p>
            <a:pPr algn="ctr"/>
            <a:endParaRPr lang="fa-IR" dirty="0">
              <a:solidFill>
                <a:schemeClr val="tx1"/>
              </a:solidFill>
              <a:cs typeface="B Titr" pitchFamily="2" charset="-78"/>
            </a:endParaRPr>
          </a:p>
        </p:txBody>
      </p:sp>
    </p:spTree>
    <p:extLst>
      <p:ext uri="{BB962C8B-B14F-4D97-AF65-F5344CB8AC3E}">
        <p14:creationId xmlns:p14="http://schemas.microsoft.com/office/powerpoint/2010/main" val="32944611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55000" lnSpcReduction="20000"/>
          </a:bodyPr>
          <a:lstStyle/>
          <a:p>
            <a:pPr marL="0" indent="0" algn="r" rtl="1">
              <a:buNone/>
            </a:pPr>
            <a:r>
              <a:rPr lang="fa-IR" b="1" dirty="0">
                <a:solidFill>
                  <a:srgbClr val="FF0000"/>
                </a:solidFill>
                <a:cs typeface="B Lotus" panose="00000400000000000000" pitchFamily="2" charset="-78"/>
              </a:rPr>
              <a:t>خودآموزی و مطالعه</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در خصوص منوچهر کیان می نویسد؛ </a:t>
            </a:r>
            <a:endParaRPr lang="en-US" dirty="0">
              <a:cs typeface="B Lotus" panose="00000400000000000000" pitchFamily="2" charset="-78"/>
            </a:endParaRPr>
          </a:p>
          <a:p>
            <a:pPr marL="0" indent="0" algn="r" rtl="1">
              <a:buNone/>
            </a:pPr>
            <a:r>
              <a:rPr lang="fa-IR" dirty="0">
                <a:cs typeface="B Lotus" panose="00000400000000000000" pitchFamily="2" charset="-78"/>
              </a:rPr>
              <a:t>استادش به اصطلاح سرّ اکبر را به وی آموخته و گفته است؛ هیچ استادی درسی را که کودکان به او آموخته اند و می آموزند، به وی نیاموخته است. استادش گفته است: هیچ کودکی را بیکاره نمی بینید، کودکان همواره به کاری مشغولند تا خسته شوند، از پا در آیند و بخوابند. هیچ کودکی بی هدف نیست، حتی در بازی هایی که روزها و روزها تکرار کند، کودکان در دنبال کردن هدفها، در بازی ها و در کنجکاوی هایشان کاملاً جدی هستند. دروغ نمی گویند، تا زمانی که از بزرگترها دروغ گفتن را بیاموزند... به همه اعتماد می کنند یا می توانند اعتماد کنند، بعد یاد می گیرند با بدبینی و بی اعتمادی به دیگران بنگرند و از آنها دور و دورتر شوند و بعد به آنها کین بورزند (صفحات 50 و 51).</a:t>
            </a:r>
            <a:endParaRPr lang="en-US" dirty="0">
              <a:cs typeface="B Lotus" panose="00000400000000000000" pitchFamily="2" charset="-78"/>
            </a:endParaRPr>
          </a:p>
          <a:p>
            <a:pPr marL="0" indent="0" algn="r" rtl="1">
              <a:buNone/>
            </a:pPr>
            <a:r>
              <a:rPr lang="fa-IR" dirty="0">
                <a:cs typeface="B Lotus" panose="00000400000000000000" pitchFamily="2" charset="-78"/>
              </a:rPr>
              <a:t>و اضافه می کند که کنجکاوی کودکانه، خستگی ناپذیری در دنبال گرفتن هدفها، دوستی و اعتماد از ویژگی های بارز او هم شده بود و همین ویژگی هاست که وی را در زمرة بهترین استادان قرار می دهد.</a:t>
            </a:r>
            <a:endParaRPr lang="en-US" dirty="0">
              <a:cs typeface="B Lotus" panose="00000400000000000000" pitchFamily="2" charset="-78"/>
            </a:endParaRPr>
          </a:p>
          <a:p>
            <a:pPr marL="0" indent="0" algn="r" rtl="1">
              <a:buNone/>
            </a:pPr>
            <a:r>
              <a:rPr lang="fa-IR" dirty="0">
                <a:cs typeface="B Lotus" panose="00000400000000000000" pitchFamily="2" charset="-78"/>
              </a:rPr>
              <a:t>تأکید بسیار زیادی بر هدفمند بودن، مطالعه در هر شرایطی و پذیرفتن کتاب به عنوان استادی بخشنده و بدون حسد و خودآموزی دارد؛ خودآموزی، مؤثرترین راه تغییر است (صفحة 79)، </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50</a:t>
            </a:fld>
            <a:endParaRPr lang="fa-IR">
              <a:solidFill>
                <a:prstClr val="black"/>
              </a:solidFill>
            </a:endParaRPr>
          </a:p>
        </p:txBody>
      </p:sp>
    </p:spTree>
    <p:extLst>
      <p:ext uri="{BB962C8B-B14F-4D97-AF65-F5344CB8AC3E}">
        <p14:creationId xmlns:p14="http://schemas.microsoft.com/office/powerpoint/2010/main" val="2336801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7500" lnSpcReduction="20000"/>
          </a:bodyPr>
          <a:lstStyle/>
          <a:p>
            <a:pPr marL="0" indent="0" algn="r" rtl="1">
              <a:buNone/>
            </a:pPr>
            <a:r>
              <a:rPr lang="fa-IR" b="1" dirty="0" smtClean="0">
                <a:solidFill>
                  <a:srgbClr val="FF0000"/>
                </a:solidFill>
                <a:cs typeface="B Lotus" panose="00000400000000000000" pitchFamily="2" charset="-78"/>
              </a:rPr>
              <a:t>باز در اهمیت خودآموزی: </a:t>
            </a:r>
            <a:endParaRPr lang="en-US" b="1" dirty="0" smtClean="0">
              <a:solidFill>
                <a:srgbClr val="FF0000"/>
              </a:solidFill>
              <a:cs typeface="B Lotus" panose="00000400000000000000" pitchFamily="2" charset="-78"/>
            </a:endParaRPr>
          </a:p>
          <a:p>
            <a:pPr marL="0" indent="0" algn="r" rtl="1">
              <a:buNone/>
            </a:pPr>
            <a:r>
              <a:rPr lang="fa-IR" dirty="0" smtClean="0">
                <a:cs typeface="B Lotus" panose="00000400000000000000" pitchFamily="2" charset="-78"/>
              </a:rPr>
              <a:t>نجفی </a:t>
            </a:r>
            <a:r>
              <a:rPr lang="fa-IR" dirty="0">
                <a:cs typeface="B Lotus" panose="00000400000000000000" pitchFamily="2" charset="-78"/>
              </a:rPr>
              <a:t>به این نکته ها خود و به تجربه پی برده بود و تجربة عمدة او در ترجمه و ویرایش، حاصل دوره ای بود که در جوانی، در انتشارات نیل، کار مقابلة ترجمه ها و ویرایش را انجام می داد (صفحة 103).</a:t>
            </a:r>
            <a:endParaRPr lang="en-US" dirty="0">
              <a:cs typeface="B Lotus" panose="00000400000000000000" pitchFamily="2" charset="-78"/>
            </a:endParaRPr>
          </a:p>
          <a:p>
            <a:pPr marL="0" indent="0" algn="r" rtl="1">
              <a:buNone/>
            </a:pPr>
            <a:r>
              <a:rPr lang="fa-IR" dirty="0">
                <a:cs typeface="B Lotus" panose="00000400000000000000" pitchFamily="2" charset="-78"/>
              </a:rPr>
              <a:t>و در جایی دیگر می نویسد:</a:t>
            </a:r>
            <a:endParaRPr lang="en-US" dirty="0">
              <a:cs typeface="B Lotus" panose="00000400000000000000" pitchFamily="2" charset="-78"/>
            </a:endParaRPr>
          </a:p>
          <a:p>
            <a:pPr marL="0" indent="0" algn="r" rtl="1">
              <a:buNone/>
            </a:pPr>
            <a:r>
              <a:rPr lang="fa-IR" dirty="0">
                <a:cs typeface="B Lotus" panose="00000400000000000000" pitchFamily="2" charset="-78"/>
              </a:rPr>
              <a:t>نوشتن و خواندن به قصد آموختن و نوشتن، شاه کلید گنجینه های لذت بخش بود (صفحة 124).</a:t>
            </a:r>
            <a:endParaRPr lang="en-US" dirty="0">
              <a:cs typeface="B Lotus" panose="00000400000000000000" pitchFamily="2" charset="-78"/>
            </a:endParaRPr>
          </a:p>
          <a:p>
            <a:pPr marL="0" indent="0" algn="r" rtl="1">
              <a:buNone/>
            </a:pPr>
            <a:r>
              <a:rPr lang="fa-IR" dirty="0">
                <a:cs typeface="B Lotus" panose="00000400000000000000" pitchFamily="2" charset="-78"/>
              </a:rPr>
              <a:t>کار و تجربه را نیز به اندازة خودآموزی ارزشمند می داند و لذت بخش:</a:t>
            </a:r>
            <a:endParaRPr lang="en-US" dirty="0">
              <a:cs typeface="B Lotus" panose="00000400000000000000" pitchFamily="2" charset="-78"/>
            </a:endParaRPr>
          </a:p>
          <a:p>
            <a:pPr marL="0" indent="0" algn="r" rtl="1">
              <a:buNone/>
            </a:pPr>
            <a:r>
              <a:rPr lang="fa-IR" dirty="0">
                <a:cs typeface="B Lotus" panose="00000400000000000000" pitchFamily="2" charset="-78"/>
              </a:rPr>
              <a:t>بهترین استادی که در آن موقعیت می توانستم داشته باشم، کار بود. گاهی چنان از کار و محیط کارم لذت می بردم که می خواستم دامن آفتاب را بگیرم، آن را نگه دارم و گردش زمان را متوقف کنم (صفحة 135).</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51</a:t>
            </a:fld>
            <a:endParaRPr lang="fa-IR">
              <a:solidFill>
                <a:prstClr val="black"/>
              </a:solidFill>
            </a:endParaRPr>
          </a:p>
        </p:txBody>
      </p:sp>
    </p:spTree>
    <p:extLst>
      <p:ext uri="{BB962C8B-B14F-4D97-AF65-F5344CB8AC3E}">
        <p14:creationId xmlns:p14="http://schemas.microsoft.com/office/powerpoint/2010/main" val="3298672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70000" lnSpcReduction="20000"/>
          </a:bodyPr>
          <a:lstStyle/>
          <a:p>
            <a:pPr marL="0" indent="0" algn="r" rtl="1">
              <a:buNone/>
            </a:pPr>
            <a:r>
              <a:rPr lang="fa-IR" b="1" dirty="0">
                <a:solidFill>
                  <a:srgbClr val="FF0000"/>
                </a:solidFill>
                <a:cs typeface="B Lotus" panose="00000400000000000000" pitchFamily="2" charset="-78"/>
              </a:rPr>
              <a:t>تلقی از محتوا</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مطالعة محتوای مناسب و انتخاب از بین مطالب بسیار وسیع موجود را در یادگیری مؤثر و مفید ضروری دانسته و این را نیز مدیون درس گرفتن از تجارب خود می داند که روزگاری اشتیاق مطالعه وی را بدان وا- می داشته است که </a:t>
            </a:r>
            <a:r>
              <a:rPr lang="fa-IR" i="1" dirty="0">
                <a:cs typeface="B Lotus" panose="00000400000000000000" pitchFamily="2" charset="-78"/>
              </a:rPr>
              <a:t>هر کتابی را از سر قفسه های کتابخانه به عاریه گرفته</a:t>
            </a:r>
            <a:r>
              <a:rPr lang="fa-IR" dirty="0">
                <a:cs typeface="B Lotus" panose="00000400000000000000" pitchFamily="2" charset="-78"/>
              </a:rPr>
              <a:t> و ذهن خود را از مطالب گوناگون انباشته کند.</a:t>
            </a:r>
            <a:endParaRPr lang="en-US" dirty="0">
              <a:cs typeface="B Lotus" panose="00000400000000000000" pitchFamily="2" charset="-78"/>
            </a:endParaRPr>
          </a:p>
          <a:p>
            <a:pPr marL="0" indent="0" algn="r" rtl="1">
              <a:buNone/>
            </a:pPr>
            <a:r>
              <a:rPr lang="fa-IR" dirty="0">
                <a:cs typeface="B Lotus" panose="00000400000000000000" pitchFamily="2" charset="-78"/>
              </a:rPr>
              <a:t>از سوی دیگر، معتقد است محتوای مناسب نقشی اساسی در یادگیری دارد و به همین دلیل حاضر نیست، برای جلب رضایت دانشجویانش، محتوای کتاب و درس ایشان را کاهش دهد:</a:t>
            </a:r>
            <a:endParaRPr lang="en-US" dirty="0">
              <a:cs typeface="B Lotus" panose="00000400000000000000" pitchFamily="2" charset="-78"/>
            </a:endParaRPr>
          </a:p>
          <a:p>
            <a:pPr marL="0" indent="0" algn="r" rtl="1">
              <a:buNone/>
            </a:pPr>
            <a:r>
              <a:rPr lang="fa-IR" dirty="0">
                <a:cs typeface="B Lotus" panose="00000400000000000000" pitchFamily="2" charset="-78"/>
              </a:rPr>
              <a:t>مناسبات صمیمانه و پیوندهای انسانی به جای خود، اما خرسند ساختن دانشجویان به بهای کاستن از سعی تحصیلی آنان، از دیدگاه من خیانتی آموزشی بود. به این خیانت نباید تن می دادم، به هیچ قیمتی و تن ندادم. پذیرفتم که صفت سختگیری و گذشت ناپذیری در تدریس را به من نسبت بدهند. این را حاضر بودم بپذیرم، اما خیانت آموزشی را هرگز (صفحة 145).</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52</a:t>
            </a:fld>
            <a:endParaRPr lang="fa-IR">
              <a:solidFill>
                <a:prstClr val="black"/>
              </a:solidFill>
            </a:endParaRPr>
          </a:p>
        </p:txBody>
      </p:sp>
    </p:spTree>
    <p:extLst>
      <p:ext uri="{BB962C8B-B14F-4D97-AF65-F5344CB8AC3E}">
        <p14:creationId xmlns:p14="http://schemas.microsoft.com/office/powerpoint/2010/main" val="3323358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62500" lnSpcReduction="20000"/>
          </a:bodyPr>
          <a:lstStyle/>
          <a:p>
            <a:pPr marL="0" indent="0" algn="r" rtl="1">
              <a:buNone/>
            </a:pPr>
            <a:r>
              <a:rPr lang="fa-IR" b="1" dirty="0">
                <a:solidFill>
                  <a:srgbClr val="FF0000"/>
                </a:solidFill>
                <a:cs typeface="B Lotus" panose="00000400000000000000" pitchFamily="2" charset="-78"/>
              </a:rPr>
              <a:t>تلقی از مدرک تحصیلی</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مدرک تحصیلی در اولویت ارزشهای وی قرار ندارد؛ خود دو بار بنا بر دلایلی تحصیل در دورة دکتری را رها کرده است. از سوی دیگر خود بارها از دوستان و همکارانش که شاید مدرک دانشگاهی نیز ندارند، بیش از استادان دانشگاهی مطلب می آموزد. از سوی دیگر، در دوران نظام وظیفه، روشهای آموزشی برخی افسران و جنس دانسته های ایشان را ستایش می کند:</a:t>
            </a:r>
            <a:endParaRPr lang="en-US" dirty="0">
              <a:cs typeface="B Lotus" panose="00000400000000000000" pitchFamily="2" charset="-78"/>
            </a:endParaRPr>
          </a:p>
          <a:p>
            <a:pPr marL="0" indent="0" algn="r" rtl="1">
              <a:buNone/>
            </a:pPr>
            <a:r>
              <a:rPr lang="fa-IR" dirty="0">
                <a:cs typeface="B Lotus" panose="00000400000000000000" pitchFamily="2" charset="-78"/>
              </a:rPr>
              <a:t>تسلط بعضی از آنان (افسران تحصیل کرده در خارج) به تدریس و شیوه های آموزشی شان، حتی میتوانم بگویم که از بیشتر استادان ما در دورة کارشناسی در دانشگاه، به طرز محسوسی بهتر بود؛ به ویژه در جلب کردن توجه دانشجویان، علاقمند ساختنشان به موضوع و تأثیرگذاری ها (صفحات 68 و 69).</a:t>
            </a:r>
            <a:endParaRPr lang="en-US" dirty="0">
              <a:cs typeface="B Lotus" panose="00000400000000000000" pitchFamily="2" charset="-78"/>
            </a:endParaRPr>
          </a:p>
          <a:p>
            <a:pPr marL="0" indent="0" algn="r" rtl="1">
              <a:buNone/>
            </a:pPr>
            <a:r>
              <a:rPr lang="fa-IR" dirty="0">
                <a:cs typeface="B Lotus" panose="00000400000000000000" pitchFamily="2" charset="-78"/>
              </a:rPr>
              <a:t>همچنین است در خصوص درس گرفتن از همکاران و تجربة ایشان که گرچه منجر به دریافت مدرک تحصیلی نمی گردد، لیکن بسیار مفید و ارزنده است:</a:t>
            </a:r>
            <a:endParaRPr lang="en-US" dirty="0">
              <a:cs typeface="B Lotus" panose="00000400000000000000" pitchFamily="2" charset="-78"/>
            </a:endParaRPr>
          </a:p>
          <a:p>
            <a:pPr marL="0" indent="0" algn="r" rtl="1">
              <a:buNone/>
            </a:pPr>
            <a:r>
              <a:rPr lang="fa-IR" sz="2800" dirty="0">
                <a:cs typeface="B Lotus" panose="00000400000000000000" pitchFamily="2" charset="-78"/>
              </a:rPr>
              <a:t>حجم و تنوع کارها در محیط کارم، آن هم با نظارت استادانه و دقیق او (کریم امامی)، آن قدر بر من تأثیر می گذاشت و به من می آموخت که به هیچ روی با تحصیلات دانشگاهی قابل مقایسه نبود (صفحة 96).</a:t>
            </a:r>
            <a:endParaRPr lang="en-US" sz="2800"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53</a:t>
            </a:fld>
            <a:endParaRPr lang="fa-IR">
              <a:solidFill>
                <a:prstClr val="black"/>
              </a:solidFill>
            </a:endParaRPr>
          </a:p>
        </p:txBody>
      </p:sp>
    </p:spTree>
    <p:extLst>
      <p:ext uri="{BB962C8B-B14F-4D97-AF65-F5344CB8AC3E}">
        <p14:creationId xmlns:p14="http://schemas.microsoft.com/office/powerpoint/2010/main" val="2930056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62500" lnSpcReduction="20000"/>
          </a:bodyPr>
          <a:lstStyle/>
          <a:p>
            <a:pPr marL="0" indent="0" algn="r" rtl="1">
              <a:buNone/>
            </a:pPr>
            <a:r>
              <a:rPr lang="fa-IR" b="1" dirty="0">
                <a:solidFill>
                  <a:srgbClr val="FF0000"/>
                </a:solidFill>
                <a:cs typeface="B Lotus" panose="00000400000000000000" pitchFamily="2" charset="-78"/>
              </a:rPr>
              <a:t>تلقی از محیط یادگیری</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محیط یادگیری و وجود یا عدم وجود غنا و جنب و جوش در آن را در ایجاد انگیزه برای مطالعه و یادگیری بیشتر بسیار مهم دانسته و در همین رابطه در بخشی از کتاب به مقایسة محیط بسیار خوب و دانشجویی دانشگاه شیراز با چند محیط دیگر به ویژه دانشگاه اصفهان می پردازد که ناچار بدانجا انتقال یافته است. از آن جمله می توان موارد زیر را برشمرد:</a:t>
            </a:r>
            <a:endParaRPr lang="en-US" dirty="0">
              <a:cs typeface="B Lotus" panose="00000400000000000000" pitchFamily="2" charset="-78"/>
            </a:endParaRPr>
          </a:p>
          <a:p>
            <a:pPr marL="0" indent="0" algn="r" rtl="1">
              <a:buNone/>
            </a:pPr>
            <a:r>
              <a:rPr lang="fa-IR" dirty="0">
                <a:cs typeface="B Lotus" panose="00000400000000000000" pitchFamily="2" charset="-78"/>
              </a:rPr>
              <a:t>فضای دانشجویی دانشگاه شیراز ... در مقایسه با دو دانشگاه دیگر ایران که بعداً در آنها درس خواندم (دانشگاه اصفهان و دانشگاه تهران) و چند دانشگاه و مرکز آموزشی که در سالهای بعد در آنها درس دادم، از ویژگی های خاصی برخوردار بود؛ دانشگاه شیراز دانشگاهی بود ثروتمند، دارای امکانات بسیار با ارتباطات خارجی گسترده. دانشجویان با استعدادی به آن دانشگاه جذب شده بودند که اکثر آنها در دبیرستان های خوب، یا خود خوب درس خوانده بودند. هوش، استعداد، کنجکاوی، تکاپو، تسلط به زبان انگلیسی، میل شدید به کتابخوانی و خواندن کتابهای غیر درسی در شمار بسیاری از آنان چشمگیر بود. اینها می توانست ثروتی ملی به حساب آید(صفحة 36).</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54</a:t>
            </a:fld>
            <a:endParaRPr lang="fa-IR">
              <a:solidFill>
                <a:prstClr val="black"/>
              </a:solidFill>
            </a:endParaRPr>
          </a:p>
        </p:txBody>
      </p:sp>
    </p:spTree>
    <p:extLst>
      <p:ext uri="{BB962C8B-B14F-4D97-AF65-F5344CB8AC3E}">
        <p14:creationId xmlns:p14="http://schemas.microsoft.com/office/powerpoint/2010/main" val="2449938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47500" lnSpcReduction="20000"/>
          </a:bodyPr>
          <a:lstStyle/>
          <a:p>
            <a:pPr marL="0" indent="0" algn="r" rtl="1">
              <a:buNone/>
            </a:pPr>
            <a:r>
              <a:rPr lang="fa-IR" sz="3400" dirty="0">
                <a:cs typeface="B Lotus" panose="00000400000000000000" pitchFamily="2" charset="-78"/>
              </a:rPr>
              <a:t>بر این باور است که گاه ریشة اعتراضات دانشجویی نه فقط از اوضاع سیاسی حاکم بر جامعه، بلکه بیشتر از بی اعتنایی مسئولین امور دانشگاهی به خواسته های معقول و منطقی دانشجویان و عدم تناسب محیط با نیازهای ایشان نشأت می گیرد:</a:t>
            </a:r>
            <a:endParaRPr lang="en-US" sz="3400" dirty="0">
              <a:cs typeface="B Lotus" panose="00000400000000000000" pitchFamily="2" charset="-78"/>
            </a:endParaRPr>
          </a:p>
          <a:p>
            <a:pPr marL="0" indent="0" algn="r" rtl="1">
              <a:buNone/>
            </a:pPr>
            <a:r>
              <a:rPr lang="fa-IR" sz="3400" dirty="0">
                <a:cs typeface="B Lotus" panose="00000400000000000000" pitchFamily="2" charset="-78"/>
              </a:rPr>
              <a:t>ریشة بخشی از اعتراض های دانشجویی که به اعتصاب های سنگین و اعتراض های سیاسی خشن تبدیل می شد، در همین کاستی ها و بی توجهی ها و بی مسئولیتی ها در برنامه ریزی (آموزشی) و ادارة سایر امور در دانشگاه (شیراز) بود (صفحة 40)</a:t>
            </a:r>
            <a:endParaRPr lang="en-US" sz="3400" dirty="0">
              <a:cs typeface="B Lotus" panose="00000400000000000000" pitchFamily="2" charset="-78"/>
            </a:endParaRPr>
          </a:p>
          <a:p>
            <a:pPr marL="0" indent="0" algn="r" rtl="1">
              <a:buNone/>
            </a:pPr>
            <a:r>
              <a:rPr lang="fa-IR" sz="3400" dirty="0">
                <a:cs typeface="B Lotus" panose="00000400000000000000" pitchFamily="2" charset="-78"/>
              </a:rPr>
              <a:t>معتقد است که محیط آموزشی بر دانشجویان تأثیری وافر دارد. همچنین انگیزة دانشجویان موجب برانگیخته شدن استادان و عکس آن موجب تشدید بی توجّهی و رخوت در ایشان می گردد. رابطة بین استاد و دانشجو را نه رابطه ای یکسویه، بلکه رابطه ای کاملاً متقابل و دو سویه تلقی می کند</a:t>
            </a:r>
            <a:r>
              <a:rPr lang="fa-IR" sz="3400" dirty="0" smtClean="0">
                <a:cs typeface="B Lotus" panose="00000400000000000000" pitchFamily="2" charset="-78"/>
              </a:rPr>
              <a:t>:</a:t>
            </a:r>
          </a:p>
          <a:p>
            <a:pPr marL="0" indent="0" algn="r" rtl="1">
              <a:buNone/>
            </a:pPr>
            <a:endParaRPr lang="en-US" dirty="0">
              <a:cs typeface="B Lotus" panose="00000400000000000000" pitchFamily="2" charset="-78"/>
            </a:endParaRPr>
          </a:p>
          <a:p>
            <a:pPr marL="0" indent="0" algn="r" rtl="1">
              <a:buNone/>
            </a:pPr>
            <a:r>
              <a:rPr lang="fa-IR" dirty="0">
                <a:cs typeface="B Lotus" panose="00000400000000000000" pitchFamily="2" charset="-78"/>
              </a:rPr>
              <a:t>فضای دانشکده ای که باید در آن درس می خواندم (در دانشگاه اصفهان) بیشتر کارمندی و خموده بود، به عکس فضای دانشگاه شیراز که کاملاً دانشجویی و پرتکاپو بود. اکثریت دانشجویان این دانشکده را معلمان و دبیران آموزش و پرورش و کارمندان دولت تشکیل می دادند که مدرک کارشناسی را برای ارتقاهای اداریشان لازم داشتند.. با مقایسة این دو فضای متفاوت، تازه می فهمیدم که تأثیر دانشجویان و ترکیب آنها بر استادان، شاید دست کمی از تأثیر استادان بر دانشجویان نداشته باشد. تأثیر نادانشجویی بر نااستادی، کم از تأثیر نااستادی بر نادانشجویی نیست (صفحة 46).</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55</a:t>
            </a:fld>
            <a:endParaRPr lang="fa-IR">
              <a:solidFill>
                <a:prstClr val="black"/>
              </a:solidFill>
            </a:endParaRPr>
          </a:p>
        </p:txBody>
      </p:sp>
    </p:spTree>
    <p:extLst>
      <p:ext uri="{BB962C8B-B14F-4D97-AF65-F5344CB8AC3E}">
        <p14:creationId xmlns:p14="http://schemas.microsoft.com/office/powerpoint/2010/main" val="3813211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7500" lnSpcReduction="20000"/>
          </a:bodyPr>
          <a:lstStyle/>
          <a:p>
            <a:pPr marL="0" indent="0" algn="r" rtl="1">
              <a:buNone/>
            </a:pPr>
            <a:r>
              <a:rPr lang="fa-IR" dirty="0">
                <a:cs typeface="B Lotus" panose="00000400000000000000" pitchFamily="2" charset="-78"/>
              </a:rPr>
              <a:t>باز در مقایسة دو محیط کاری متفاوت و اشاره به معایب و محسنات هر یک می نویسد:</a:t>
            </a:r>
            <a:endParaRPr lang="en-US" dirty="0">
              <a:cs typeface="B Lotus" panose="00000400000000000000" pitchFamily="2" charset="-78"/>
            </a:endParaRPr>
          </a:p>
          <a:p>
            <a:pPr marL="0" indent="0" algn="r" rtl="1">
              <a:buNone/>
            </a:pPr>
            <a:r>
              <a:rPr lang="fa-IR" dirty="0">
                <a:cs typeface="B Lotus" panose="00000400000000000000" pitchFamily="2" charset="-78"/>
              </a:rPr>
              <a:t>رفتن از عرصة نشر به قلمرو پژوهش، محسنات و معایبی داشت. فرصت کتاب خوانی های گسترده، تنوع خواندن، امکان آموختن از چند پیش کسوت کارآزموده و موهبت های محیط خوشایند از دست رفت و فرصتی برای تمرکز و تعمق در قلمروهای محدود تر پیش آمد... (صفحة 112).</a:t>
            </a:r>
            <a:endParaRPr lang="en-US" dirty="0">
              <a:cs typeface="B Lotus" panose="00000400000000000000" pitchFamily="2" charset="-78"/>
            </a:endParaRPr>
          </a:p>
          <a:p>
            <a:pPr marL="0" indent="0" algn="r" rtl="1">
              <a:buNone/>
            </a:pPr>
            <a:r>
              <a:rPr lang="fa-IR" dirty="0">
                <a:cs typeface="B Lotus" panose="00000400000000000000" pitchFamily="2" charset="-78"/>
              </a:rPr>
              <a:t>از سوی دیگر برخی عوامل را آفت محیط کار می داند که به عنوان عوامل ضد انگیزه و تباه کنندة روحیة علمی و جستجوگرانه از آنها یاد می کند:</a:t>
            </a:r>
            <a:endParaRPr lang="en-US" dirty="0">
              <a:cs typeface="B Lotus" panose="00000400000000000000" pitchFamily="2" charset="-78"/>
            </a:endParaRPr>
          </a:p>
          <a:p>
            <a:pPr marL="0" indent="0" algn="r" rtl="1">
              <a:buNone/>
            </a:pPr>
            <a:r>
              <a:rPr lang="fa-IR" dirty="0">
                <a:cs typeface="B Lotus" panose="00000400000000000000" pitchFamily="2" charset="-78"/>
              </a:rPr>
              <a:t>... رقابت، حسادت، تنگ نظری، دسیسه گری، کارشکنی و خلاصه همة آفت های ناشی از روحیات و مناسبات دیوانی، از راه این دسته از کارکنان به محیط القا می شد و به صورت عامل ضدانگیزه و ویرانگر فضا و روحیة پژوهشی عمل می کرد (صفحة 115).</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56</a:t>
            </a:fld>
            <a:endParaRPr lang="fa-IR">
              <a:solidFill>
                <a:prstClr val="black"/>
              </a:solidFill>
            </a:endParaRPr>
          </a:p>
        </p:txBody>
      </p:sp>
    </p:spTree>
    <p:extLst>
      <p:ext uri="{BB962C8B-B14F-4D97-AF65-F5344CB8AC3E}">
        <p14:creationId xmlns:p14="http://schemas.microsoft.com/office/powerpoint/2010/main" val="1324129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55000" lnSpcReduction="20000"/>
          </a:bodyPr>
          <a:lstStyle/>
          <a:p>
            <a:pPr marL="0" indent="0" algn="r" rtl="1">
              <a:buNone/>
            </a:pPr>
            <a:r>
              <a:rPr lang="fa-IR" b="1" dirty="0">
                <a:solidFill>
                  <a:srgbClr val="FF0000"/>
                </a:solidFill>
                <a:cs typeface="B Lotus" panose="00000400000000000000" pitchFamily="2" charset="-78"/>
              </a:rPr>
              <a:t>مدیریت</a:t>
            </a:r>
            <a:endParaRPr lang="en-US" b="1" dirty="0">
              <a:solidFill>
                <a:srgbClr val="FF0000"/>
              </a:solidFill>
              <a:cs typeface="B Lotus" panose="00000400000000000000" pitchFamily="2" charset="-78"/>
            </a:endParaRPr>
          </a:p>
          <a:p>
            <a:pPr marL="0" indent="0" algn="r" rtl="1">
              <a:buNone/>
            </a:pPr>
            <a:r>
              <a:rPr lang="fa-IR" sz="3400" dirty="0">
                <a:cs typeface="B Lotus" panose="00000400000000000000" pitchFamily="2" charset="-78"/>
              </a:rPr>
              <a:t>همانطور که قبلاً اشاره شد مدیریت و ویژگی های آن را از جمله عوامل شایان توجه در محیط تحصیل و کار بر می شمارد. در این مختصر، به بیان دو نقل قول از ایشان در خصوص ویژگی های مثبت و یک نقل قول از خصوصیات منفی مدیران و اثرات بارز آن اکتفا می شود:</a:t>
            </a:r>
            <a:endParaRPr lang="en-US" sz="3400" dirty="0">
              <a:cs typeface="B Lotus" panose="00000400000000000000" pitchFamily="2" charset="-78"/>
            </a:endParaRPr>
          </a:p>
          <a:p>
            <a:pPr marL="0" indent="0" algn="r" rtl="1">
              <a:buNone/>
            </a:pPr>
            <a:r>
              <a:rPr lang="fa-IR" dirty="0">
                <a:cs typeface="B Lotus" panose="00000400000000000000" pitchFamily="2" charset="-78"/>
              </a:rPr>
              <a:t>... توان تشخیص او (فرمانده دوران سربازی) در یافتن ظرفیت ها و استعدادهای سربازان باهوش و سپردن برخی مسئولیت ها به آنها و مشارکت دادن حداکثر افراد در ادارة امور عمومی گروهان چشمگیر بود. از جنبه های مهم مدیریت او، شیوه های ایجاد هماهنگی، جلوگیری از تداخل در کارها و نظارت ها بود. شاید آموزشهای او از این حیث، مهم ترین حق معلمی وی بر من باشد (صفحات 77 و 78). </a:t>
            </a:r>
            <a:endParaRPr lang="en-US" dirty="0">
              <a:cs typeface="B Lotus" panose="00000400000000000000" pitchFamily="2" charset="-78"/>
            </a:endParaRPr>
          </a:p>
          <a:p>
            <a:pPr marL="0" indent="0" algn="r" rtl="1">
              <a:buNone/>
            </a:pPr>
            <a:r>
              <a:rPr lang="fa-IR" sz="3400" dirty="0">
                <a:cs typeface="B Lotus" panose="00000400000000000000" pitchFamily="2" charset="-78"/>
              </a:rPr>
              <a:t>در صفحة 151 نیز با تحسین مدیر ردة بالاتر خود و توانمندیهای وی می نویسد:</a:t>
            </a:r>
            <a:endParaRPr lang="en-US" sz="3400" dirty="0">
              <a:cs typeface="B Lotus" panose="00000400000000000000" pitchFamily="2" charset="-78"/>
            </a:endParaRPr>
          </a:p>
          <a:p>
            <a:pPr marL="0" indent="0" algn="r" rtl="1">
              <a:buNone/>
            </a:pPr>
            <a:r>
              <a:rPr lang="fa-IR" dirty="0">
                <a:cs typeface="B Lotus" panose="00000400000000000000" pitchFamily="2" charset="-78"/>
              </a:rPr>
              <a:t>مدیریت را از پایین ترین رده تا بالا به راستی و به درستی سپری کرده بود و از این رو به همة کارهای شاخة مدیریتش تسلط کامل داشت. او مسائل و مشکلات هر کاری را در هر سطحی به خوبی و بدون هیچ توضیحی درک می کرد؛ حتی به ابزارهای ماشینی شاخة مدیریتش، که شمار آنها بسیار زیاد بود، چنان تسلطی داشت که اگر ضرورت تعمیر پیش می آمد و تعمیرکار دیر می رسید، آستینش را بالا می زد و چیره دستانه خود تعمیر می کرد. در عمرم چنین مدیر مسلطی، و با چنین روحیة شاد و روی خوشی ندیده بودم.</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57</a:t>
            </a:fld>
            <a:endParaRPr lang="fa-IR">
              <a:solidFill>
                <a:prstClr val="black"/>
              </a:solidFill>
            </a:endParaRPr>
          </a:p>
        </p:txBody>
      </p:sp>
    </p:spTree>
    <p:extLst>
      <p:ext uri="{BB962C8B-B14F-4D97-AF65-F5344CB8AC3E}">
        <p14:creationId xmlns:p14="http://schemas.microsoft.com/office/powerpoint/2010/main" val="2333386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55000" lnSpcReduction="20000"/>
          </a:bodyPr>
          <a:lstStyle/>
          <a:p>
            <a:pPr marL="0" indent="0" algn="r" rtl="1">
              <a:buNone/>
            </a:pPr>
            <a:r>
              <a:rPr lang="fa-IR" dirty="0">
                <a:solidFill>
                  <a:srgbClr val="FF0000"/>
                </a:solidFill>
                <a:cs typeface="B Lotus" panose="00000400000000000000" pitchFamily="2" charset="-78"/>
              </a:rPr>
              <a:t>و به همین ترتیب است در انتقاد از اثرات منفی یک مدیریت بی ثبات و نالایق:</a:t>
            </a:r>
            <a:endParaRPr lang="en-US" dirty="0">
              <a:solidFill>
                <a:srgbClr val="FF0000"/>
              </a:solidFill>
              <a:cs typeface="B Lotus" panose="00000400000000000000" pitchFamily="2" charset="-78"/>
            </a:endParaRPr>
          </a:p>
          <a:p>
            <a:pPr marL="0" indent="0" algn="r" rtl="1">
              <a:buNone/>
            </a:pPr>
            <a:r>
              <a:rPr lang="fa-IR" sz="3100" dirty="0">
                <a:cs typeface="B Lotus" panose="00000400000000000000" pitchFamily="2" charset="-78"/>
              </a:rPr>
              <a:t>مدیریت بی ثبات و بی سنّت می تواند بر مشاغل و مسئولیت ها، و حتی بیش از این، فراتر از این، بر سرنوشت ها تأثیرهای ناگوار بگذارد (صفحة 136).</a:t>
            </a:r>
            <a:endParaRPr lang="en-US" sz="3100" dirty="0">
              <a:cs typeface="B Lotus" panose="00000400000000000000" pitchFamily="2" charset="-78"/>
            </a:endParaRPr>
          </a:p>
          <a:p>
            <a:pPr marL="0" indent="0" algn="r" rtl="1">
              <a:buNone/>
            </a:pPr>
            <a:r>
              <a:rPr lang="fa-IR" dirty="0">
                <a:cs typeface="B Lotus" panose="00000400000000000000" pitchFamily="2" charset="-78"/>
              </a:rPr>
              <a:t>این نوشتار مختصر را با نقل قول هایی در خصوص استادی به پایان می برم که نویسنده خود حدود 4 صفحه ازکتابش را به بحث در خصوص ویژگی ها و شایستگی های وی اختصاص داده است؛ پروفسور سلی اسپنسر. زیرا شاید بتوان به نوعی تمامی ویژگی های استادان خوب را در وجود همین استاد خلاصه نمود:</a:t>
            </a:r>
            <a:endParaRPr lang="en-US" dirty="0">
              <a:cs typeface="B Lotus" panose="00000400000000000000" pitchFamily="2" charset="-78"/>
            </a:endParaRPr>
          </a:p>
          <a:p>
            <a:pPr marL="0" indent="0" algn="r" rtl="1">
              <a:buNone/>
            </a:pPr>
            <a:r>
              <a:rPr lang="fa-IR" sz="3100" dirty="0">
                <a:cs typeface="B Lotus" panose="00000400000000000000" pitchFamily="2" charset="-78"/>
              </a:rPr>
              <a:t>حقیقت آنکه پروفسور سلی را از همان آغاز تدریسش زیر ذرّه بین تحلیل و نقد برده بودم و می خواستم بدانم اگر نقص و عیبی در او هست، چیست و علت آن چه می تواند باشد. سه دوره در سه درس شاگرد او بودم و نکته ای نیافتم که بتوانم آن را عیبی یا نقصی بنامم. پروفسور سلی به مباحث درس هایش تسلط کامل داشت، در قدرت بیان و در تواناییش در طرح مطالب، جلب کردن توجه و علاقة دانشجویان، تبدیل کردن مسائل به مسائل آنان، تحلیل و نقد مباحث و درگیر کردن ذهن مخاطبان خود با اساسی ترین نکات بحث، جای تردید نبود. او دانشجویانش را دوست داشت، با ویژگی ها و کنجکاوی ها و علاقه هایشان آشنا می شد، و مباحث را به سرعت با کنجکاوی ها و علاقه های شناخته شدة دانشجویانش انطباق می داد (صفحة 156).</a:t>
            </a:r>
            <a:endParaRPr lang="en-US" sz="3100"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58</a:t>
            </a:fld>
            <a:endParaRPr lang="fa-IR">
              <a:solidFill>
                <a:prstClr val="black"/>
              </a:solidFill>
            </a:endParaRPr>
          </a:p>
        </p:txBody>
      </p:sp>
    </p:spTree>
    <p:extLst>
      <p:ext uri="{BB962C8B-B14F-4D97-AF65-F5344CB8AC3E}">
        <p14:creationId xmlns:p14="http://schemas.microsoft.com/office/powerpoint/2010/main" val="2801460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0000" lnSpcReduction="20000"/>
          </a:bodyPr>
          <a:lstStyle/>
          <a:p>
            <a:pPr marL="0" indent="0" algn="r" rtl="1">
              <a:buNone/>
            </a:pPr>
            <a:r>
              <a:rPr lang="fa-IR" dirty="0">
                <a:latin typeface="2  Davat"/>
                <a:cs typeface="B Lotus" panose="00000400000000000000" pitchFamily="2" charset="-78"/>
              </a:rPr>
              <a:t>پروفسور سلی در برقراری رشته های پیوند میان دانشجویان بسیار کارکشته بود. او هرگاه احساس می کرد دانشجویی آمادة پرواز مستقل است، هرچه امکان و توان داشت به خدمت او می گرفت. به نظر می رسید که بیشترین لذت او در زندگی، اگر نگوییم هدف نهایی او، پرواز دادن دانشجویان در آسمان هایی بود که خود دانشجویان برمی گزیدند. پرواز که آغاز می شد، او سراپا چشم و شوق بود و پرواز که انجام می شد، گویی چشمه های عرق لذت در او تراوش می کرد؛ قطره های عرق از پیشانی و گونه و گردنش سرازیر می شد و لبخندش به سان هاله ای همة چهره اش را فرا می گرفت... از هیچ گونه راهنمایی و همکاری دریغ نمی ورزید. سادگی، صمیمیت، برداشتن مانع های سر راه ارتباط های علمی- فرهنگی، دقت، مسئولیت، مهربانی، واقع بینی، جدیت در کار و سخت گیری دربارة اصول و نکاتی که از دیدگاه او باید مراعات می شد، و شگردهایی که در موقعیت های مختلف ماهرانه به کار می بست، از محتوای درس هایی که می گفت آموزنده تر بود (صفحة 157).</a:t>
            </a:r>
            <a:endParaRPr lang="en-US" dirty="0">
              <a:latin typeface="2  Davat"/>
              <a:cs typeface="B Lotus" panose="00000400000000000000" pitchFamily="2" charset="-78"/>
            </a:endParaRPr>
          </a:p>
          <a:p>
            <a:pPr marL="0" indent="0" algn="r" rtl="1">
              <a:buNone/>
            </a:pPr>
            <a:endParaRPr lang="en-US" dirty="0">
              <a:latin typeface="2  Davat"/>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59</a:t>
            </a:fld>
            <a:endParaRPr lang="fa-IR">
              <a:solidFill>
                <a:prstClr val="black"/>
              </a:solidFill>
            </a:endParaRPr>
          </a:p>
        </p:txBody>
      </p:sp>
    </p:spTree>
    <p:extLst>
      <p:ext uri="{BB962C8B-B14F-4D97-AF65-F5344CB8AC3E}">
        <p14:creationId xmlns:p14="http://schemas.microsoft.com/office/powerpoint/2010/main" val="267657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noAutofit/>
          </a:bodyPr>
          <a:lstStyle/>
          <a:p>
            <a:pPr algn="justLow"/>
            <a:r>
              <a:rPr lang="fa-IR" sz="2800" dirty="0">
                <a:cs typeface="B Nazanin" pitchFamily="2" charset="-78"/>
              </a:rPr>
              <a:t>دانش آموزان دو روز فرصت داشتند که به تصویر نگاه کنند و اشیاء موجود در آن و نیز وقایع جاری در آن را شناسایی کنند.</a:t>
            </a:r>
            <a:r>
              <a:rPr lang="en-US" sz="2800" dirty="0">
                <a:cs typeface="B Nazanin" pitchFamily="2" charset="-78"/>
              </a:rPr>
              <a:t/>
            </a:r>
            <a:br>
              <a:rPr lang="en-US" sz="2800" dirty="0">
                <a:cs typeface="B Nazanin" pitchFamily="2" charset="-78"/>
              </a:rPr>
            </a:br>
            <a:endParaRPr lang="en-US" sz="28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6</a:t>
            </a:fld>
            <a:endParaRPr lang="fa-IR">
              <a:solidFill>
                <a:prstClr val="black"/>
              </a:solidFill>
            </a:endParaRPr>
          </a:p>
        </p:txBody>
      </p:sp>
      <p:pic>
        <p:nvPicPr>
          <p:cNvPr id="1026" name="Picture 2" descr="C:\Users\abolfazl\Desktop\imagesCA3ZH1N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7906" y="1916832"/>
            <a:ext cx="472372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84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marL="0" indent="0" algn="ctr" rtl="1">
              <a:buNone/>
            </a:pPr>
            <a:r>
              <a:rPr lang="fa-IR" sz="4000" b="1" dirty="0">
                <a:latin typeface="2  Davat"/>
                <a:cs typeface="B Lotus" panose="00000400000000000000" pitchFamily="2" charset="-78"/>
              </a:rPr>
              <a:t>و نکتة پایان بخش کتاب: </a:t>
            </a:r>
            <a:endParaRPr lang="fa-IR" sz="4000" b="1" dirty="0" smtClean="0">
              <a:latin typeface="2  Davat"/>
              <a:cs typeface="B Lotus" panose="00000400000000000000" pitchFamily="2" charset="-78"/>
            </a:endParaRPr>
          </a:p>
          <a:p>
            <a:pPr marL="0" indent="0" algn="ctr" rtl="1">
              <a:buNone/>
            </a:pPr>
            <a:endParaRPr lang="en-US" sz="4000" dirty="0">
              <a:latin typeface="2  Davat"/>
              <a:cs typeface="B Lotus" panose="00000400000000000000" pitchFamily="2" charset="-78"/>
            </a:endParaRPr>
          </a:p>
          <a:p>
            <a:pPr marL="0" indent="0" algn="ctr" rtl="1">
              <a:buNone/>
            </a:pPr>
            <a:r>
              <a:rPr lang="fa-IR" sz="4000" dirty="0">
                <a:latin typeface="2  Davat"/>
                <a:cs typeface="B Lotus" panose="00000400000000000000" pitchFamily="2" charset="-78"/>
              </a:rPr>
              <a:t>نسبت وارونه میان خیال پرواز یا آرزوی پرواز با بال پرواز، دغدغة همة استادانی بود که سخت دوستشان داشتم و خوش خیالانه می انگاشتم دغدغة من نخواهد شد (صفحة 165).</a:t>
            </a:r>
            <a:endParaRPr lang="en-US" sz="4000" dirty="0">
              <a:latin typeface="2  Davat"/>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60</a:t>
            </a:fld>
            <a:endParaRPr lang="fa-IR">
              <a:solidFill>
                <a:prstClr val="black"/>
              </a:solidFill>
            </a:endParaRPr>
          </a:p>
        </p:txBody>
      </p:sp>
    </p:spTree>
    <p:extLst>
      <p:ext uri="{BB962C8B-B14F-4D97-AF65-F5344CB8AC3E}">
        <p14:creationId xmlns:p14="http://schemas.microsoft.com/office/powerpoint/2010/main" val="153256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solidFill>
                  <a:srgbClr val="FF0000"/>
                </a:solidFill>
                <a:cs typeface="B Titr" pitchFamily="2" charset="-78"/>
              </a:rPr>
              <a:t>مرحله دوم :</a:t>
            </a:r>
            <a:br>
              <a:rPr lang="fa-IR" dirty="0">
                <a:solidFill>
                  <a:srgbClr val="FF0000"/>
                </a:solidFill>
                <a:cs typeface="B Titr" pitchFamily="2" charset="-78"/>
              </a:rPr>
            </a:br>
            <a:endParaRPr lang="en-US" dirty="0">
              <a:solidFill>
                <a:srgbClr val="FF0000"/>
              </a:solidFill>
              <a:cs typeface="B Titr" pitchFamily="2" charset="-78"/>
            </a:endParaRPr>
          </a:p>
        </p:txBody>
      </p:sp>
      <p:sp>
        <p:nvSpPr>
          <p:cNvPr id="3" name="Content Placeholder 2"/>
          <p:cNvSpPr>
            <a:spLocks noGrp="1"/>
          </p:cNvSpPr>
          <p:nvPr>
            <p:ph idx="1"/>
          </p:nvPr>
        </p:nvSpPr>
        <p:spPr>
          <a:xfrm>
            <a:off x="457200" y="1124744"/>
            <a:ext cx="8229600" cy="5001419"/>
          </a:xfrm>
        </p:spPr>
        <p:txBody>
          <a:bodyPr/>
          <a:lstStyle/>
          <a:p>
            <a:pPr algn="justLow" rtl="1"/>
            <a:r>
              <a:rPr lang="fa-IR" dirty="0" smtClean="0">
                <a:cs typeface="B Nazanin" pitchFamily="2" charset="-78"/>
              </a:rPr>
              <a:t>وقتی که نامی برای یک شیء تعیین گردید معلم خطی را از آن شیء به سوی کاغذ زمینه در جایی که واژه را می نویسد رسم می کند.</a:t>
            </a:r>
          </a:p>
          <a:p>
            <a:pPr algn="justLow" rtl="1"/>
            <a:endParaRPr lang="fa-IR" dirty="0" smtClean="0">
              <a:cs typeface="B Nazanin" pitchFamily="2" charset="-78"/>
            </a:endParaRPr>
          </a:p>
          <a:p>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7</a:t>
            </a:fld>
            <a:endParaRPr lang="fa-IR">
              <a:solidFill>
                <a:prstClr val="black"/>
              </a:solidFill>
            </a:endParaRPr>
          </a:p>
        </p:txBody>
      </p:sp>
      <p:pic>
        <p:nvPicPr>
          <p:cNvPr id="5" name="Picture 2" descr="C:\Users\abolfazl\Desktop\imagesCA3ZH1N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796736"/>
            <a:ext cx="4579709" cy="279250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1115616" y="4437112"/>
            <a:ext cx="172819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a:endCxn id="22" idx="1"/>
          </p:cNvCxnSpPr>
          <p:nvPr/>
        </p:nvCxnSpPr>
        <p:spPr>
          <a:xfrm>
            <a:off x="6480212" y="4401108"/>
            <a:ext cx="1548172" cy="40778"/>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4932040" y="3501008"/>
            <a:ext cx="3096344" cy="720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732240" y="2924944"/>
            <a:ext cx="129614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H="1">
            <a:off x="1115616" y="4653814"/>
            <a:ext cx="1296144" cy="719402"/>
          </a:xfrm>
          <a:prstGeom prst="line">
            <a:avLst/>
          </a:prstGeom>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179512" y="4221088"/>
            <a:ext cx="936104" cy="3600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کروات</a:t>
            </a:r>
            <a:endParaRPr lang="en-US" dirty="0">
              <a:cs typeface="B Nazanin" pitchFamily="2" charset="-78"/>
            </a:endParaRPr>
          </a:p>
        </p:txBody>
      </p:sp>
      <p:sp>
        <p:nvSpPr>
          <p:cNvPr id="17" name="Rectangle 16"/>
          <p:cNvSpPr/>
          <p:nvPr/>
        </p:nvSpPr>
        <p:spPr>
          <a:xfrm>
            <a:off x="179512" y="5157192"/>
            <a:ext cx="1152128"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میز</a:t>
            </a:r>
            <a:endParaRPr lang="en-US" dirty="0">
              <a:cs typeface="B Nazanin" pitchFamily="2" charset="-78"/>
            </a:endParaRPr>
          </a:p>
        </p:txBody>
      </p:sp>
      <p:sp>
        <p:nvSpPr>
          <p:cNvPr id="18" name="Rectangle 17"/>
          <p:cNvSpPr/>
          <p:nvPr/>
        </p:nvSpPr>
        <p:spPr>
          <a:xfrm>
            <a:off x="8028384" y="2708920"/>
            <a:ext cx="1008112"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کتاب</a:t>
            </a:r>
            <a:endParaRPr lang="en-US" dirty="0">
              <a:cs typeface="B Nazanin" pitchFamily="2" charset="-78"/>
            </a:endParaRPr>
          </a:p>
        </p:txBody>
      </p:sp>
      <p:sp>
        <p:nvSpPr>
          <p:cNvPr id="21" name="Rectangle 20"/>
          <p:cNvSpPr/>
          <p:nvPr/>
        </p:nvSpPr>
        <p:spPr>
          <a:xfrm>
            <a:off x="8028384" y="3356992"/>
            <a:ext cx="1115616"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دانش آموزان</a:t>
            </a:r>
            <a:endParaRPr lang="en-US" dirty="0">
              <a:cs typeface="B Nazanin" pitchFamily="2" charset="-78"/>
            </a:endParaRPr>
          </a:p>
        </p:txBody>
      </p:sp>
      <p:sp>
        <p:nvSpPr>
          <p:cNvPr id="22" name="Rectangle 21"/>
          <p:cNvSpPr/>
          <p:nvPr/>
        </p:nvSpPr>
        <p:spPr>
          <a:xfrm>
            <a:off x="8028384" y="4243864"/>
            <a:ext cx="1115616" cy="39604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میز</a:t>
            </a:r>
            <a:endParaRPr lang="en-US" dirty="0">
              <a:cs typeface="B Nazanin" pitchFamily="2" charset="-78"/>
            </a:endParaRPr>
          </a:p>
        </p:txBody>
      </p:sp>
    </p:spTree>
    <p:extLst>
      <p:ext uri="{BB962C8B-B14F-4D97-AF65-F5344CB8AC3E}">
        <p14:creationId xmlns:p14="http://schemas.microsoft.com/office/powerpoint/2010/main" val="34479341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58"/>
            <a:ext cx="8229600" cy="1143000"/>
          </a:xfrm>
        </p:spPr>
        <p:txBody>
          <a:bodyPr>
            <a:noAutofit/>
          </a:bodyPr>
          <a:lstStyle/>
          <a:p>
            <a:pPr marL="0" marR="0" lvl="0" indent="0" algn="r" defTabSz="914400" rtl="0" eaLnBrk="1" fontAlgn="auto" latinLnBrk="0" hangingPunct="1">
              <a:lnSpc>
                <a:spcPct val="100000"/>
              </a:lnSpc>
              <a:spcBef>
                <a:spcPts val="0"/>
              </a:spcBef>
              <a:spcAft>
                <a:spcPts val="0"/>
              </a:spcAft>
              <a:tabLst/>
              <a:defRPr/>
            </a:pPr>
            <a:r>
              <a:rPr lang="fa-IR" dirty="0" smtClean="0">
                <a:solidFill>
                  <a:srgbClr val="FF0000"/>
                </a:solidFill>
                <a:cs typeface="B Titr" pitchFamily="2" charset="-78"/>
              </a:rPr>
              <a:t>مرحله سوم:</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098994"/>
            <a:ext cx="8229600" cy="4525962"/>
          </a:xfrm>
          <a:blipFill>
            <a:blip r:embed="rId3" cstate="print"/>
            <a:tile tx="0" ty="0" sx="100000" sy="100000" flip="none" algn="tl"/>
          </a:blipFill>
        </p:spPr>
        <p:txBody>
          <a:bodyPr>
            <a:normAutofit/>
          </a:bodyPr>
          <a:lstStyle/>
          <a:p>
            <a:pPr marL="0" indent="0" algn="just" rtl="1">
              <a:lnSpc>
                <a:spcPct val="150000"/>
              </a:lnSpc>
              <a:buNone/>
            </a:pPr>
            <a:r>
              <a:rPr lang="fa-IR" sz="2800" dirty="0" smtClean="0">
                <a:solidFill>
                  <a:schemeClr val="accent5">
                    <a:lumMod val="75000"/>
                  </a:schemeClr>
                </a:solidFill>
                <a:latin typeface="+mj-lt"/>
                <a:ea typeface="+mj-ea"/>
                <a:cs typeface="B Titr" pitchFamily="2" charset="-78"/>
              </a:rPr>
              <a:t>معلم واژه ها را هجی کرده و از دانش آموزان که می خواهد آنها را هجی کنند و به زبان بیاورند</a:t>
            </a:r>
          </a:p>
          <a:p>
            <a:pPr marL="0" indent="0" algn="just" rtl="1">
              <a:lnSpc>
                <a:spcPct val="150000"/>
              </a:lnSpc>
              <a:buNone/>
            </a:pPr>
            <a:r>
              <a:rPr lang="fa-IR" dirty="0" smtClean="0">
                <a:cs typeface="B Zar" pitchFamily="2" charset="-78"/>
              </a:rPr>
              <a:t>دانش آموزان به طور مکرر واژه ها را مرور می کنند ،آنها را هجی می کنند ، به زبان می آورند(می گویند) و خطوطی را از تصویر به واژه ها وصل می کنندو یاد می گیرند که چگونه از لوحه به عنوان یک فرهنگ واژگان مصور استفاده کنند.</a:t>
            </a:r>
          </a:p>
        </p:txBody>
      </p:sp>
      <p:sp>
        <p:nvSpPr>
          <p:cNvPr id="717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fa-IR" sz="1400" dirty="0">
                <a:solidFill>
                  <a:schemeClr val="tx1"/>
                </a:solidFill>
              </a:rPr>
              <a:t>6</a:t>
            </a:r>
            <a:endParaRPr lang="fa-IR" sz="1400" dirty="0" smtClean="0">
              <a:solidFill>
                <a:schemeClr val="tx1"/>
              </a:solidFill>
            </a:endParaRPr>
          </a:p>
        </p:txBody>
      </p:sp>
    </p:spTree>
    <p:extLst>
      <p:ext uri="{BB962C8B-B14F-4D97-AF65-F5344CB8AC3E}">
        <p14:creationId xmlns:p14="http://schemas.microsoft.com/office/powerpoint/2010/main" val="36685368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cs typeface="B Titr" pitchFamily="2" charset="-78"/>
              </a:rPr>
              <a:t>مرحله چهارم:</a:t>
            </a:r>
            <a:endParaRPr lang="en-US" dirty="0"/>
          </a:p>
        </p:txBody>
      </p:sp>
      <p:sp>
        <p:nvSpPr>
          <p:cNvPr id="3" name="Content Placeholder 2"/>
          <p:cNvSpPr>
            <a:spLocks noGrp="1"/>
          </p:cNvSpPr>
          <p:nvPr>
            <p:ph idx="1"/>
          </p:nvPr>
        </p:nvSpPr>
        <p:spPr/>
        <p:txBody>
          <a:bodyPr/>
          <a:lstStyle/>
          <a:p>
            <a:pPr marL="0" indent="0" algn="just" rtl="1">
              <a:lnSpc>
                <a:spcPct val="150000"/>
              </a:lnSpc>
              <a:buNone/>
            </a:pPr>
            <a:r>
              <a:rPr lang="fa-IR" sz="2400" dirty="0" smtClean="0">
                <a:cs typeface="B Titr" pitchFamily="2" charset="-78"/>
              </a:rPr>
              <a:t> </a:t>
            </a:r>
            <a:r>
              <a:rPr lang="fa-IR" sz="2400" dirty="0">
                <a:cs typeface="B Titr" pitchFamily="2" charset="-78"/>
              </a:rPr>
              <a:t>واژه ها در یک رایانه وارد شده سپس بر روی کارتهایی چاپ می شوند .</a:t>
            </a:r>
          </a:p>
          <a:p>
            <a:pPr marL="0" indent="0" algn="just" rtl="1">
              <a:lnSpc>
                <a:spcPct val="150000"/>
              </a:lnSpc>
              <a:buNone/>
            </a:pPr>
            <a:r>
              <a:rPr lang="fa-IR" sz="2400" dirty="0">
                <a:cs typeface="B Titr" pitchFamily="2" charset="-78"/>
              </a:rPr>
              <a:t>مجموعه ای از این کارتها به هر کودک تحویل داده می شود</a:t>
            </a:r>
            <a:endParaRPr lang="en-US" sz="2400" dirty="0">
              <a:cs typeface="B Titr" pitchFamily="2" charset="-78"/>
            </a:endParaRPr>
          </a:p>
          <a:p>
            <a:pPr algn="r" rtl="1"/>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9</a:t>
            </a:fld>
            <a:endParaRPr lang="fa-IR">
              <a:solidFill>
                <a:prstClr val="black"/>
              </a:solidFill>
            </a:endParaRPr>
          </a:p>
        </p:txBody>
      </p:sp>
      <p:pic>
        <p:nvPicPr>
          <p:cNvPr id="1026" name="Picture 2" descr="C:\Users\abolfazl\Desktop\untitle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151007"/>
            <a:ext cx="5118332" cy="286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7697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5422</TotalTime>
  <Words>6315</Words>
  <Application>Microsoft Office PowerPoint</Application>
  <PresentationFormat>On-screen Show (4:3)</PresentationFormat>
  <Paragraphs>369</Paragraphs>
  <Slides>60</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60</vt:i4>
      </vt:variant>
    </vt:vector>
  </HeadingPairs>
  <TitlesOfParts>
    <vt:vector size="77" baseType="lpstr">
      <vt:lpstr>2  Davat</vt:lpstr>
      <vt:lpstr>2  Elham</vt:lpstr>
      <vt:lpstr>Arial</vt:lpstr>
      <vt:lpstr>Armin_shiraz</vt:lpstr>
      <vt:lpstr>B Lotus</vt:lpstr>
      <vt:lpstr>B Nazanin</vt:lpstr>
      <vt:lpstr>B Titr</vt:lpstr>
      <vt:lpstr>B Zar</vt:lpstr>
      <vt:lpstr>Calibri</vt:lpstr>
      <vt:lpstr>Century</vt:lpstr>
      <vt:lpstr>Century Schoolbook</vt:lpstr>
      <vt:lpstr>IranNastaliq</vt:lpstr>
      <vt:lpstr>Monotype Corsiva</vt:lpstr>
      <vt:lpstr>Times New Roman</vt:lpstr>
      <vt:lpstr>Wingdings</vt:lpstr>
      <vt:lpstr>Wingdings 2</vt:lpstr>
      <vt:lpstr>Office Theme</vt:lpstr>
      <vt:lpstr>PowerPoint Presentation</vt:lpstr>
      <vt:lpstr>سؤالات این جلسه</vt:lpstr>
      <vt:lpstr>PowerPoint Presentation</vt:lpstr>
      <vt:lpstr>الگوی اسقرایی تصویر- واژه</vt:lpstr>
      <vt:lpstr>سناریوی 1:</vt:lpstr>
      <vt:lpstr>دانش آموزان دو روز فرصت داشتند که به تصویر نگاه کنند و اشیاء موجود در آن و نیز وقایع جاری در آن را شناسایی کنند. </vt:lpstr>
      <vt:lpstr>مرحله دوم : </vt:lpstr>
      <vt:lpstr>مرحله سوم:</vt:lpstr>
      <vt:lpstr>مرحله چهارم:</vt:lpstr>
      <vt:lpstr>در چند روز نخست دانش آموزان می توانند یکی از سه فعالیت زیر را نجام دهند: </vt:lpstr>
      <vt:lpstr>هفته دوم:</vt:lpstr>
      <vt:lpstr>هفته سوم:</vt:lpstr>
      <vt:lpstr>هفته چهارم:</vt:lpstr>
      <vt:lpstr>نکته</vt:lpstr>
      <vt:lpstr>پیش فرضهای استفاده از الگوی استقرایی تصویر-واژه</vt:lpstr>
      <vt:lpstr>PowerPoint Presentation</vt:lpstr>
      <vt:lpstr>سناریوی 2</vt:lpstr>
      <vt:lpstr>PowerPoint Presentation</vt:lpstr>
      <vt:lpstr>مرحله دوم :</vt:lpstr>
      <vt:lpstr>مرحله سوم: </vt:lpstr>
      <vt:lpstr>مرحله چهارم </vt:lpstr>
      <vt:lpstr>مرحله پنجم:</vt:lpstr>
      <vt:lpstr>مرحله ششم</vt:lpstr>
      <vt:lpstr>مرحله هفتم</vt:lpstr>
      <vt:lpstr>مرحله هشتم</vt:lpstr>
      <vt:lpstr>جمع بندی : یاددهی و یادگیری</vt:lpstr>
      <vt:lpstr>تأملات</vt:lpstr>
      <vt:lpstr>مراحل الگوی استقرایی تصویر-واژه برای خواندن و نوشتن آغازین</vt:lpstr>
      <vt:lpstr>عملکرد معلم و دانش آموز در الگوی اسقرایی تصویر-واژه</vt:lpstr>
      <vt:lpstr>پیامد های آموزشی و پرورشی</vt:lpstr>
      <vt:lpstr>الگوی  استقرای تصویر-واژه</vt:lpstr>
      <vt:lpstr>فصل دوازدهم</vt:lpstr>
      <vt:lpstr>سلسله مراتب انواع عملکرد از دیدگاه گانیه</vt:lpstr>
      <vt:lpstr>تسهیل یادگیری های ششگانه</vt:lpstr>
      <vt:lpstr>تسهیل یادگیری های ششگانه</vt:lpstr>
      <vt:lpstr>برنامه درسی مناسب برای مبتدیان بزرگسال</vt:lpstr>
      <vt:lpstr>فصل سیزدهم</vt:lpstr>
      <vt:lpstr>سه نوع یادگیری در هم آمیخته</vt:lpstr>
      <vt:lpstr>پیشنهادات عملی برای کار انفرادی</vt:lpstr>
      <vt:lpstr>پیشنهادات عملی برای کار به صورت گروهی</vt:lpstr>
      <vt:lpstr>وضعیت ایده آل برای یاددهی و یادگیری</vt:lpstr>
      <vt:lpstr>رسالت های مهم آموزش ضمن خدمت</vt:lpstr>
      <vt:lpstr>راهکارهای بهبود کیفیت تعلیم و تربیت همگانی</vt:lpstr>
      <vt:lpstr>دو عامل مهم در انتخاب روش تدریس</vt:lpstr>
      <vt:lpstr>معرفی کتاب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MRT</dc:creator>
  <cp:lastModifiedBy>Life</cp:lastModifiedBy>
  <cp:revision>480</cp:revision>
  <cp:lastPrinted>2013-12-14T19:24:19Z</cp:lastPrinted>
  <dcterms:created xsi:type="dcterms:W3CDTF">2004-08-29T10:06:40Z</dcterms:created>
  <dcterms:modified xsi:type="dcterms:W3CDTF">2015-11-26T07:17:32Z</dcterms:modified>
</cp:coreProperties>
</file>