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20"/>
  </p:handoutMasterIdLst>
  <p:sldIdLst>
    <p:sldId id="256" r:id="rId2"/>
    <p:sldId id="257" r:id="rId3"/>
    <p:sldId id="258" r:id="rId4"/>
    <p:sldId id="259" r:id="rId5"/>
    <p:sldId id="261" r:id="rId6"/>
    <p:sldId id="262" r:id="rId7"/>
    <p:sldId id="263" r:id="rId8"/>
    <p:sldId id="265" r:id="rId9"/>
    <p:sldId id="266" r:id="rId10"/>
    <p:sldId id="267"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660066"/>
    <a:srgbClr val="0066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snapVertSplitter="1" vertBarState="minimized" horzBarState="maximized">
    <p:restoredLeft sz="34555" autoAdjust="0"/>
    <p:restoredTop sz="86425" autoAdjust="0"/>
  </p:normalViewPr>
  <p:slideViewPr>
    <p:cSldViewPr>
      <p:cViewPr varScale="1">
        <p:scale>
          <a:sx n="74" d="100"/>
          <a:sy n="74" d="100"/>
        </p:scale>
        <p:origin x="-738" y="-102"/>
      </p:cViewPr>
      <p:guideLst>
        <p:guide orient="horz" pos="2160"/>
        <p:guide pos="2880"/>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2040"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8E728C-9FDE-4466-8219-F39E8AE3D553}" type="datetimeFigureOut">
              <a:rPr lang="en-US" smtClean="0"/>
              <a:pPr/>
              <a:t>12/19/2015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43E198-0A5C-4990-AB03-114D769BBFA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FA8DB-8B7D-4601-8482-7D817ECD7105}"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FA8DB-8B7D-4601-8482-7D817ECD71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CFA8DB-8B7D-4601-8482-7D817ECD71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22CEDF1-9A02-4B15-BD24-5EC480229886}" type="datetimeFigureOut">
              <a:rPr lang="en-US" smtClean="0"/>
              <a:pPr/>
              <a:t>12/19/2015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CFA8DB-8B7D-4601-8482-7D817ECD7105}"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22CEDF1-9A02-4B15-BD24-5EC480229886}" type="datetimeFigureOut">
              <a:rPr lang="en-US" smtClean="0"/>
              <a:pPr/>
              <a:t>12/19/2015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4ACFA8DB-8B7D-4601-8482-7D817ECD710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22CEDF1-9A02-4B15-BD24-5EC480229886}" type="datetimeFigureOut">
              <a:rPr lang="en-US" smtClean="0"/>
              <a:pPr/>
              <a:t>12/19/2015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ACFA8DB-8B7D-4601-8482-7D817ECD71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2071670" y="2428868"/>
            <a:ext cx="4857784" cy="707886"/>
          </a:xfrm>
          <a:prstGeom prst="rect">
            <a:avLst/>
          </a:prstGeom>
          <a:noFill/>
        </p:spPr>
        <p:txBody>
          <a:bodyPr wrap="square" lIns="91440" tIns="45720" rIns="91440" bIns="45720">
            <a:spAutoFit/>
          </a:bodyPr>
          <a:lstStyle/>
          <a:p>
            <a:pPr algn="ctr"/>
            <a:r>
              <a:rPr lang="fa-IR" sz="3600" b="1" dirty="0" smtClean="0">
                <a:ln w="18000">
                  <a:solidFill>
                    <a:schemeClr val="accent2">
                      <a:satMod val="140000"/>
                    </a:schemeClr>
                  </a:solidFill>
                  <a:prstDash val="solid"/>
                  <a:miter lim="800000"/>
                </a:ln>
                <a:solidFill>
                  <a:schemeClr val="accent2">
                    <a:lumMod val="50000"/>
                  </a:schemeClr>
                </a:solidFill>
                <a:effectLst>
                  <a:outerShdw blurRad="25500" dist="23000" dir="7020000" algn="tl">
                    <a:srgbClr val="000000">
                      <a:alpha val="50000"/>
                    </a:srgbClr>
                  </a:outerShdw>
                </a:effectLst>
                <a:cs typeface="B Kamran" pitchFamily="2" charset="-78"/>
              </a:rPr>
              <a:t>گرداورنده:فاطمه </a:t>
            </a:r>
            <a:r>
              <a:rPr lang="fa-IR" sz="4000" b="1" dirty="0" smtClean="0">
                <a:ln w="18000">
                  <a:solidFill>
                    <a:schemeClr val="accent2">
                      <a:satMod val="140000"/>
                    </a:schemeClr>
                  </a:solidFill>
                  <a:prstDash val="solid"/>
                  <a:miter lim="800000"/>
                </a:ln>
                <a:solidFill>
                  <a:schemeClr val="accent2">
                    <a:lumMod val="50000"/>
                  </a:schemeClr>
                </a:solidFill>
                <a:effectLst>
                  <a:outerShdw blurRad="25500" dist="23000" dir="7020000" algn="tl">
                    <a:srgbClr val="000000">
                      <a:alpha val="50000"/>
                    </a:srgbClr>
                  </a:outerShdw>
                </a:effectLst>
                <a:cs typeface="B Kamran" pitchFamily="2" charset="-78"/>
              </a:rPr>
              <a:t>بختیاری</a:t>
            </a:r>
            <a:endParaRPr lang="en-US" sz="4000" b="1" dirty="0">
              <a:ln w="18000">
                <a:solidFill>
                  <a:schemeClr val="accent2">
                    <a:satMod val="140000"/>
                  </a:schemeClr>
                </a:solidFill>
                <a:prstDash val="solid"/>
                <a:miter lim="800000"/>
              </a:ln>
              <a:solidFill>
                <a:schemeClr val="accent2">
                  <a:lumMod val="50000"/>
                </a:schemeClr>
              </a:solidFill>
              <a:effectLst>
                <a:outerShdw blurRad="25500" dist="23000" dir="7020000" algn="tl">
                  <a:srgbClr val="000000">
                    <a:alpha val="50000"/>
                  </a:srgbClr>
                </a:outerShdw>
              </a:effectLst>
              <a:cs typeface="B Kamran" pitchFamily="2" charset="-78"/>
            </a:endParaRPr>
          </a:p>
        </p:txBody>
      </p:sp>
      <p:sp>
        <p:nvSpPr>
          <p:cNvPr id="5" name="Rectangle 4"/>
          <p:cNvSpPr/>
          <p:nvPr/>
        </p:nvSpPr>
        <p:spPr>
          <a:xfrm>
            <a:off x="3143240" y="3500438"/>
            <a:ext cx="3110146"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3600" b="1" dirty="0" smtClean="0">
                <a:ln w="11430"/>
                <a:solidFill>
                  <a:srgbClr val="002060"/>
                </a:solidFill>
                <a:effectLst>
                  <a:outerShdw blurRad="50800" dist="39000" dir="5460000" algn="tl">
                    <a:srgbClr val="000000">
                      <a:alpha val="38000"/>
                    </a:srgbClr>
                  </a:outerShdw>
                </a:effectLst>
                <a:cs typeface="B Kamran" pitchFamily="2" charset="-78"/>
              </a:rPr>
              <a:t>موضوع:دولت الکترونیک</a:t>
            </a:r>
            <a:endParaRPr lang="en-US" sz="3600" b="1" cap="none" spc="0" dirty="0">
              <a:ln w="11430"/>
              <a:solidFill>
                <a:srgbClr val="002060"/>
              </a:solidFill>
              <a:effectLst>
                <a:outerShdw blurRad="50800" dist="39000" dir="5460000" algn="tl">
                  <a:srgbClr val="000000">
                    <a:alpha val="38000"/>
                  </a:srgbClr>
                </a:outerShdw>
              </a:effectLst>
              <a:cs typeface="B Kamran" pitchFamily="2" charset="-78"/>
            </a:endParaRPr>
          </a:p>
        </p:txBody>
      </p:sp>
      <p:pic>
        <p:nvPicPr>
          <p:cNvPr id="20482" name="Picture 2" descr="http://moallaa.com/wp-content/uploads/2013/02/besmellah7-copy_3000.jpg"/>
          <p:cNvPicPr>
            <a:picLocks noChangeAspect="1" noChangeArrowheads="1"/>
          </p:cNvPicPr>
          <p:nvPr/>
        </p:nvPicPr>
        <p:blipFill>
          <a:blip r:embed="rId2" cstate="print"/>
          <a:srcRect/>
          <a:stretch>
            <a:fillRect/>
          </a:stretch>
        </p:blipFill>
        <p:spPr bwMode="auto">
          <a:xfrm>
            <a:off x="2214546" y="428604"/>
            <a:ext cx="4786346" cy="1780111"/>
          </a:xfrm>
          <a:prstGeom prst="rect">
            <a:avLst/>
          </a:prstGeom>
          <a:noFill/>
        </p:spPr>
      </p:pic>
      <p:sp>
        <p:nvSpPr>
          <p:cNvPr id="8" name="Rectangle 7"/>
          <p:cNvSpPr/>
          <p:nvPr/>
        </p:nvSpPr>
        <p:spPr>
          <a:xfrm>
            <a:off x="2357422" y="4500570"/>
            <a:ext cx="4715159"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a-IR" sz="3600" b="1" cap="none" spc="0" dirty="0" smtClean="0">
                <a:ln w="12700">
                  <a:solidFill>
                    <a:schemeClr val="tx2">
                      <a:satMod val="155000"/>
                    </a:schemeClr>
                  </a:solidFill>
                  <a:prstDash val="solid"/>
                </a:ln>
                <a:solidFill>
                  <a:srgbClr val="660066"/>
                </a:solidFill>
                <a:effectLst>
                  <a:outerShdw blurRad="41275" dist="20320" dir="1800000" algn="tl" rotWithShape="0">
                    <a:srgbClr val="000000">
                      <a:alpha val="40000"/>
                    </a:srgbClr>
                  </a:outerShdw>
                </a:effectLst>
                <a:cs typeface="B Kamran" pitchFamily="2" charset="-78"/>
              </a:rPr>
              <a:t>درس اصول فناوری اطلاعات</a:t>
            </a:r>
          </a:p>
          <a:p>
            <a:pPr algn="ctr"/>
            <a:endParaRPr lang="fa-IR" sz="3600" b="1" dirty="0" smtClean="0">
              <a:ln w="12700">
                <a:solidFill>
                  <a:schemeClr val="tx2">
                    <a:satMod val="155000"/>
                  </a:schemeClr>
                </a:solidFill>
                <a:prstDash val="solid"/>
              </a:ln>
              <a:solidFill>
                <a:srgbClr val="660066"/>
              </a:solidFill>
              <a:effectLst>
                <a:outerShdw blurRad="41275" dist="20320" dir="1800000" algn="tl" rotWithShape="0">
                  <a:srgbClr val="000000">
                    <a:alpha val="40000"/>
                  </a:srgbClr>
                </a:outerShdw>
              </a:effectLst>
              <a:cs typeface="B Kamran" pitchFamily="2" charset="-78"/>
            </a:endParaRPr>
          </a:p>
          <a:p>
            <a:pPr algn="ctr"/>
            <a:r>
              <a:rPr lang="fa-IR" sz="3600" b="1" dirty="0" smtClean="0">
                <a:ln w="12700">
                  <a:solidFill>
                    <a:schemeClr val="tx2">
                      <a:satMod val="155000"/>
                    </a:schemeClr>
                  </a:solidFill>
                  <a:prstDash val="solid"/>
                </a:ln>
                <a:solidFill>
                  <a:srgbClr val="660066"/>
                </a:solidFill>
                <a:effectLst>
                  <a:outerShdw blurRad="41275" dist="20320" dir="1800000" algn="tl" rotWithShape="0">
                    <a:srgbClr val="000000">
                      <a:alpha val="40000"/>
                    </a:srgbClr>
                  </a:outerShdw>
                </a:effectLst>
                <a:cs typeface="B Kamran" pitchFamily="2" charset="-78"/>
              </a:rPr>
              <a:t>سرکارخانم نحوی</a:t>
            </a:r>
            <a:endParaRPr lang="en-US" sz="3600" b="1" cap="none" spc="0" dirty="0">
              <a:ln w="11430"/>
              <a:solidFill>
                <a:srgbClr val="660066"/>
              </a:solidFill>
              <a:effectLst>
                <a:outerShdw blurRad="80000" dist="40000" dir="5040000" algn="tl">
                  <a:srgbClr val="000000">
                    <a:alpha val="30000"/>
                  </a:srgbClr>
                </a:outerShdw>
              </a:effectLst>
              <a:cs typeface="B Kamran" pitchFamily="2" charset="-78"/>
            </a:endParaRPr>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3568" y="4437112"/>
          <a:ext cx="7143800" cy="1928826"/>
        </p:xfrm>
        <a:graphic>
          <a:graphicData uri="http://schemas.openxmlformats.org/drawingml/2006/table">
            <a:tbl>
              <a:tblPr rtl="1" firstRow="1" bandRow="1">
                <a:tableStyleId>{8799B23B-EC83-4686-B30A-512413B5E67A}</a:tableStyleId>
              </a:tblPr>
              <a:tblGrid>
                <a:gridCol w="1428760"/>
                <a:gridCol w="1428760"/>
                <a:gridCol w="1428760"/>
                <a:gridCol w="1428760"/>
                <a:gridCol w="1428760"/>
              </a:tblGrid>
              <a:tr h="964413">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پیدایش</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ارتقاء</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تعامل </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تراکنش</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یکپارچگی</a:t>
                      </a:r>
                      <a:endParaRPr lang="fa-IR" sz="2400" b="1" dirty="0">
                        <a:effectLst>
                          <a:outerShdw blurRad="50800" dist="38100" dir="8100000" algn="tr" rotWithShape="0">
                            <a:prstClr val="black">
                              <a:alpha val="40000"/>
                            </a:prstClr>
                          </a:outerShdw>
                        </a:effectLst>
                        <a:cs typeface="B Titr" pitchFamily="2" charset="-78"/>
                      </a:endParaRPr>
                    </a:p>
                  </a:txBody>
                  <a:tcPr anchor="ctr"/>
                </a:tc>
              </a:tr>
              <a:tr h="964413">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32 کشور</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62 کشور</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55 کشور</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17 کشور</a:t>
                      </a:r>
                      <a:endParaRPr lang="fa-IR" sz="2400" b="1" dirty="0">
                        <a:effectLst>
                          <a:outerShdw blurRad="50800" dist="38100" dir="8100000" algn="tr" rotWithShape="0">
                            <a:prstClr val="black">
                              <a:alpha val="40000"/>
                            </a:prstClr>
                          </a:outerShdw>
                        </a:effectLst>
                        <a:cs typeface="B Titr" pitchFamily="2" charset="-78"/>
                      </a:endParaRPr>
                    </a:p>
                  </a:txBody>
                  <a:tcPr anchor="ctr"/>
                </a:tc>
                <a:tc>
                  <a:txBody>
                    <a:bodyPr/>
                    <a:lstStyle/>
                    <a:p>
                      <a:pPr algn="ctr" rtl="1"/>
                      <a:r>
                        <a:rPr lang="fa-IR" sz="2400" dirty="0" smtClean="0">
                          <a:effectLst>
                            <a:outerShdw blurRad="50800" dist="38100" dir="8100000" algn="tr" rotWithShape="0">
                              <a:prstClr val="black">
                                <a:alpha val="40000"/>
                              </a:prstClr>
                            </a:outerShdw>
                          </a:effectLst>
                          <a:cs typeface="B Titr" pitchFamily="2" charset="-78"/>
                        </a:rPr>
                        <a:t>3 کشور</a:t>
                      </a:r>
                      <a:endParaRPr lang="fa-IR" sz="2400" b="1" dirty="0">
                        <a:effectLst>
                          <a:outerShdw blurRad="50800" dist="38100" dir="8100000" algn="tr" rotWithShape="0">
                            <a:prstClr val="black">
                              <a:alpha val="40000"/>
                            </a:prstClr>
                          </a:outerShdw>
                        </a:effectLst>
                        <a:cs typeface="B Titr" pitchFamily="2" charset="-78"/>
                      </a:endParaRPr>
                    </a:p>
                  </a:txBody>
                  <a:tcPr anchor="ctr"/>
                </a:tc>
              </a:tr>
            </a:tbl>
          </a:graphicData>
        </a:graphic>
      </p:graphicFrame>
      <p:sp>
        <p:nvSpPr>
          <p:cNvPr id="5" name="Rectangle 4"/>
          <p:cNvSpPr/>
          <p:nvPr/>
        </p:nvSpPr>
        <p:spPr>
          <a:xfrm>
            <a:off x="1475656" y="404664"/>
            <a:ext cx="7128792" cy="3108543"/>
          </a:xfrm>
          <a:prstGeom prst="rect">
            <a:avLst/>
          </a:prstGeom>
        </p:spPr>
        <p:txBody>
          <a:bodyPr wrap="square">
            <a:spAutoFit/>
          </a:bodyPr>
          <a:lstStyle/>
          <a:p>
            <a:pPr algn="r"/>
            <a:r>
              <a:rPr lang="fa-IR" sz="2800" b="1" dirty="0" smtClean="0">
                <a:cs typeface="0 Badr" pitchFamily="2" charset="-78"/>
              </a:rPr>
              <a:t>سازمان ملل متحد در گزارشی که در سال ۲۰10 میلادی منتشر کرد اعلام کرد که با توجه به مراحل پیاده سازی دولت الکترونیک و شاخصه هایی که خود در نظر داشته از ۱6۹ کشور که دارای وب سایت دولت الکترونیک هستند ۳۲ کشور در مرحله پیدایش، ۶2 کشور در مرحله ارتقاء، ۵۵ کشور در مرحله تعامل و ۱۷ کشور در مرحله تراکنش و سه کشور از کشور های جهان به مرحله یکپارچگی دست یافته اند </a:t>
            </a:r>
            <a:endParaRPr lang="en-US" sz="2800" dirty="0">
              <a:cs typeface="0 Badr" pitchFamily="2" charset="-78"/>
            </a:endParaRPr>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3" name="Picture 2" descr="eg.jpg"/>
          <p:cNvPicPr>
            <a:picLocks noChangeAspect="1"/>
          </p:cNvPicPr>
          <p:nvPr/>
        </p:nvPicPr>
        <p:blipFill>
          <a:blip r:embed="rId2" cstate="print"/>
          <a:stretch>
            <a:fillRect/>
          </a:stretch>
        </p:blipFill>
        <p:spPr>
          <a:xfrm>
            <a:off x="179512" y="4396647"/>
            <a:ext cx="2376264" cy="2289134"/>
          </a:xfrm>
          <a:prstGeom prst="rect">
            <a:avLst/>
          </a:prstGeom>
        </p:spPr>
      </p:pic>
      <p:sp>
        <p:nvSpPr>
          <p:cNvPr id="4" name="Rectangle 3"/>
          <p:cNvSpPr/>
          <p:nvPr/>
        </p:nvSpPr>
        <p:spPr>
          <a:xfrm>
            <a:off x="539552" y="571480"/>
            <a:ext cx="7747224" cy="584775"/>
          </a:xfrm>
          <a:prstGeom prst="rect">
            <a:avLst/>
          </a:prstGeom>
        </p:spPr>
        <p:txBody>
          <a:bodyPr wrap="square">
            <a:spAutoFit/>
          </a:bodyPr>
          <a:lstStyle/>
          <a:p>
            <a:pPr algn="r"/>
            <a:r>
              <a:rPr lang="fa-IR" sz="3200" b="1" dirty="0" smtClean="0">
                <a:solidFill>
                  <a:srgbClr val="FF0000"/>
                </a:solidFill>
                <a:latin typeface="IranNastaliq" pitchFamily="18" charset="0"/>
                <a:cs typeface="0 Badr"/>
              </a:rPr>
              <a:t>تکنولوژی‌های مختلف مورد استفاده دولت الکترونیک</a:t>
            </a:r>
            <a:endParaRPr lang="en-US" sz="3200" dirty="0">
              <a:solidFill>
                <a:srgbClr val="FF0000"/>
              </a:solidFill>
              <a:latin typeface="IranNastaliq" pitchFamily="18" charset="0"/>
              <a:cs typeface="0 Badr"/>
            </a:endParaRPr>
          </a:p>
        </p:txBody>
      </p:sp>
      <p:sp>
        <p:nvSpPr>
          <p:cNvPr id="5" name="Rectangle 4"/>
          <p:cNvSpPr/>
          <p:nvPr/>
        </p:nvSpPr>
        <p:spPr>
          <a:xfrm>
            <a:off x="2339752" y="1268760"/>
            <a:ext cx="6534472" cy="3637919"/>
          </a:xfrm>
          <a:prstGeom prst="rect">
            <a:avLst/>
          </a:prstGeom>
        </p:spPr>
        <p:txBody>
          <a:bodyPr wrap="square">
            <a:spAutoFit/>
          </a:bodyPr>
          <a:lstStyle/>
          <a:p>
            <a:pPr algn="r">
              <a:lnSpc>
                <a:spcPct val="160000"/>
              </a:lnSpc>
            </a:pPr>
            <a:r>
              <a:rPr lang="fa-IR" sz="2400" b="1" dirty="0" smtClean="0">
                <a:solidFill>
                  <a:srgbClr val="00B0F0"/>
                </a:solidFill>
                <a:cs typeface="0 Badr" pitchFamily="2" charset="-78"/>
              </a:rPr>
              <a:t>هرچند که اغلب تصور می‌شود که دولت الکترونیک به معنای دولت آنلاین یا دولت بر مبنای اینترنت است اما در حقیقت دولت الکترونیک می‌تواند بر‌اساس تکنولوژی‌های غیر‌وابسته به اینترنت نیز قرار داشته باشد. امروزه پیشرفت تکنولوژی امکانات ارتباطی بسیار زیادی را در اختیار دولت الکترونیک قرار داده که می‌تواند از آنها برای رسیدن به اهداف خویش استفاده کند. </a:t>
            </a:r>
            <a:endParaRPr lang="fa-IR" sz="2400" b="1" dirty="0">
              <a:solidFill>
                <a:srgbClr val="00B0F0"/>
              </a:solidFill>
              <a:cs typeface="0 Badr" pitchFamily="2" charset="-78"/>
            </a:endParaRPr>
          </a:p>
        </p:txBody>
      </p:sp>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692696"/>
            <a:ext cx="6858000" cy="1477328"/>
          </a:xfrm>
          <a:prstGeom prst="rect">
            <a:avLst/>
          </a:prstGeom>
        </p:spPr>
        <p:txBody>
          <a:bodyPr wrap="square">
            <a:spAutoFit/>
          </a:bodyPr>
          <a:lstStyle/>
          <a:p>
            <a:pPr algn="l" rtl="1">
              <a:lnSpc>
                <a:spcPct val="150000"/>
              </a:lnSpc>
            </a:pPr>
            <a:r>
              <a:rPr lang="fa-IR" sz="2000" b="1" dirty="0" smtClean="0">
                <a:solidFill>
                  <a:schemeClr val="tx1">
                    <a:lumMod val="95000"/>
                    <a:lumOff val="5000"/>
                  </a:schemeClr>
                </a:solidFill>
                <a:cs typeface="0 Badr" pitchFamily="2" charset="-78"/>
              </a:rPr>
              <a:t>برای مثال تلفن‌، فاکس و پیام‌های اس.‌ام.‌اس. جزو ابزارهای تکنولوژیکی متداولی هستند که امروزه تقریبا در دسترس اکثر شهروندان قرار دارند و دولت الکترونیک می‌تواند از آنها استفاده کند. علاوه بر اینها دولت‌ها می‌توانند از تکنولوژی‌هایی زیر استفاده کند.</a:t>
            </a:r>
          </a:p>
        </p:txBody>
      </p:sp>
      <p:sp>
        <p:nvSpPr>
          <p:cNvPr id="3" name="Rectangle 2"/>
          <p:cNvSpPr/>
          <p:nvPr/>
        </p:nvSpPr>
        <p:spPr>
          <a:xfrm>
            <a:off x="1500166" y="2500306"/>
            <a:ext cx="6552728" cy="1938992"/>
          </a:xfrm>
          <a:prstGeom prst="rect">
            <a:avLst/>
          </a:prstGeom>
        </p:spPr>
        <p:txBody>
          <a:bodyPr wrap="square">
            <a:spAutoFit/>
          </a:bodyPr>
          <a:lstStyle/>
          <a:p>
            <a:pPr algn="r" rtl="1">
              <a:lnSpc>
                <a:spcPct val="150000"/>
              </a:lnSpc>
            </a:pPr>
            <a:r>
              <a:rPr lang="fa-IR" sz="2000" b="1" dirty="0" smtClean="0">
                <a:solidFill>
                  <a:srgbClr val="7030A0"/>
                </a:solidFill>
                <a:cs typeface="0 Badr" pitchFamily="2" charset="-78"/>
              </a:rPr>
              <a:t>منشی‌های دیجیتالی شخصی   (</a:t>
            </a:r>
            <a:r>
              <a:rPr lang="en-US" sz="2000" b="1" dirty="0" smtClean="0">
                <a:solidFill>
                  <a:srgbClr val="7030A0"/>
                </a:solidFill>
                <a:cs typeface="0 Badr" pitchFamily="2" charset="-78"/>
              </a:rPr>
              <a:t>PDA – Personal Digital Assistant</a:t>
            </a:r>
            <a:r>
              <a:rPr lang="fa-IR" sz="2000" b="1" dirty="0" smtClean="0">
                <a:solidFill>
                  <a:srgbClr val="7030A0"/>
                </a:solidFill>
                <a:cs typeface="0 Badr" pitchFamily="2" charset="-78"/>
              </a:rPr>
              <a:t>)‌</a:t>
            </a:r>
          </a:p>
          <a:p>
            <a:pPr algn="r" rtl="1">
              <a:lnSpc>
                <a:spcPct val="150000"/>
              </a:lnSpc>
            </a:pPr>
            <a:r>
              <a:rPr lang="fa-IR" sz="2000" b="1" dirty="0" smtClean="0">
                <a:solidFill>
                  <a:srgbClr val="7030A0"/>
                </a:solidFill>
                <a:cs typeface="0 Badr" pitchFamily="2" charset="-78"/>
              </a:rPr>
              <a:t>پیام‌های          </a:t>
            </a:r>
            <a:r>
              <a:rPr lang="en-US" sz="2000" b="1" dirty="0" smtClean="0">
                <a:solidFill>
                  <a:srgbClr val="7030A0"/>
                </a:solidFill>
                <a:cs typeface="0 Badr" pitchFamily="2" charset="-78"/>
              </a:rPr>
              <a:t>MMS - Multimedia Message Service</a:t>
            </a:r>
            <a:endParaRPr lang="fa-IR" sz="2000" b="1" dirty="0" smtClean="0">
              <a:solidFill>
                <a:srgbClr val="7030A0"/>
              </a:solidFill>
              <a:cs typeface="0 Badr" pitchFamily="2" charset="-78"/>
            </a:endParaRPr>
          </a:p>
          <a:p>
            <a:pPr algn="r" rtl="1">
              <a:lnSpc>
                <a:spcPct val="150000"/>
              </a:lnSpc>
            </a:pPr>
            <a:r>
              <a:rPr lang="fa-IR" sz="2000" b="1" dirty="0" smtClean="0">
                <a:solidFill>
                  <a:srgbClr val="7030A0"/>
                </a:solidFill>
                <a:cs typeface="0 Badr" pitchFamily="2" charset="-78"/>
              </a:rPr>
              <a:t>تکنولوژی‌های نسل سوم   (</a:t>
            </a:r>
            <a:r>
              <a:rPr lang="en-US" sz="2000" b="1" dirty="0" smtClean="0">
                <a:solidFill>
                  <a:srgbClr val="7030A0"/>
                </a:solidFill>
                <a:cs typeface="0 Badr" pitchFamily="2" charset="-78"/>
              </a:rPr>
              <a:t>G3 </a:t>
            </a:r>
            <a:r>
              <a:rPr lang="fa-IR" sz="2000" b="1" dirty="0" smtClean="0">
                <a:solidFill>
                  <a:srgbClr val="7030A0"/>
                </a:solidFill>
                <a:cs typeface="0 Badr" pitchFamily="2" charset="-78"/>
              </a:rPr>
              <a:t>، </a:t>
            </a:r>
            <a:r>
              <a:rPr lang="en-US" sz="2000" b="1" dirty="0" smtClean="0">
                <a:solidFill>
                  <a:srgbClr val="7030A0"/>
                </a:solidFill>
                <a:cs typeface="0 Badr" pitchFamily="2" charset="-78"/>
              </a:rPr>
              <a:t>(WIMAX</a:t>
            </a:r>
            <a:r>
              <a:rPr lang="fa-IR" sz="2000" b="1" dirty="0" smtClean="0">
                <a:solidFill>
                  <a:srgbClr val="7030A0"/>
                </a:solidFill>
                <a:cs typeface="0 Badr" pitchFamily="2" charset="-78"/>
              </a:rPr>
              <a:t> </a:t>
            </a:r>
          </a:p>
          <a:p>
            <a:pPr algn="r" rtl="1">
              <a:lnSpc>
                <a:spcPct val="150000"/>
              </a:lnSpc>
            </a:pPr>
            <a:r>
              <a:rPr lang="fa-IR" sz="2000" b="1" dirty="0" smtClean="0">
                <a:solidFill>
                  <a:srgbClr val="7030A0"/>
                </a:solidFill>
                <a:cs typeface="0 Badr" pitchFamily="2" charset="-78"/>
              </a:rPr>
              <a:t>بلوتوث (</a:t>
            </a:r>
            <a:r>
              <a:rPr lang="en-US" sz="2000" b="1" dirty="0" smtClean="0">
                <a:solidFill>
                  <a:srgbClr val="7030A0"/>
                </a:solidFill>
                <a:cs typeface="0 Badr" pitchFamily="2" charset="-78"/>
              </a:rPr>
              <a:t>Bluetooth</a:t>
            </a:r>
            <a:r>
              <a:rPr lang="fa-IR" sz="2000" b="1" dirty="0" smtClean="0">
                <a:solidFill>
                  <a:srgbClr val="7030A0"/>
                </a:solidFill>
                <a:cs typeface="0 Badr" pitchFamily="2" charset="-78"/>
              </a:rPr>
              <a:t>) </a:t>
            </a:r>
            <a:endParaRPr lang="en-US" sz="2000" b="1" dirty="0">
              <a:solidFill>
                <a:srgbClr val="7030A0"/>
              </a:solidFill>
              <a:cs typeface="0 Badr" pitchFamily="2" charset="-78"/>
            </a:endParaRPr>
          </a:p>
        </p:txBody>
      </p:sp>
      <p:pic>
        <p:nvPicPr>
          <p:cNvPr id="4" name="Picture 3" descr="pict-77b84b9cfca67a0f9e8a9004b0d99348.jpg"/>
          <p:cNvPicPr>
            <a:picLocks noChangeAspect="1"/>
          </p:cNvPicPr>
          <p:nvPr/>
        </p:nvPicPr>
        <p:blipFill>
          <a:blip r:embed="rId2" cstate="print"/>
          <a:stretch>
            <a:fillRect/>
          </a:stretch>
        </p:blipFill>
        <p:spPr>
          <a:xfrm>
            <a:off x="683568" y="3356992"/>
            <a:ext cx="1319256" cy="1571636"/>
          </a:xfrm>
          <a:prstGeom prst="rect">
            <a:avLst/>
          </a:prstGeom>
        </p:spPr>
      </p:pic>
      <p:pic>
        <p:nvPicPr>
          <p:cNvPr id="5" name="Picture 4" descr="kx-fc255.jpg"/>
          <p:cNvPicPr>
            <a:picLocks noChangeAspect="1"/>
          </p:cNvPicPr>
          <p:nvPr/>
        </p:nvPicPr>
        <p:blipFill>
          <a:blip r:embed="rId3" cstate="print"/>
          <a:stretch>
            <a:fillRect/>
          </a:stretch>
        </p:blipFill>
        <p:spPr>
          <a:xfrm>
            <a:off x="3643306" y="4429132"/>
            <a:ext cx="4949940" cy="2218228"/>
          </a:xfrm>
          <a:prstGeom prst="rect">
            <a:avLst/>
          </a:prstGeom>
        </p:spPr>
      </p:pic>
    </p:spTree>
  </p:cSld>
  <p:clrMapOvr>
    <a:masterClrMapping/>
  </p:clrMapOvr>
  <p:transition>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36096" y="548680"/>
            <a:ext cx="3281668" cy="584775"/>
          </a:xfrm>
          <a:prstGeom prst="rect">
            <a:avLst/>
          </a:prstGeom>
        </p:spPr>
        <p:txBody>
          <a:bodyPr wrap="none">
            <a:spAutoFit/>
          </a:bodyPr>
          <a:lstStyle/>
          <a:p>
            <a:pPr algn="r"/>
            <a:r>
              <a:rPr lang="fa-IR" sz="3200" b="1" dirty="0" smtClean="0">
                <a:solidFill>
                  <a:schemeClr val="accent3">
                    <a:lumMod val="60000"/>
                    <a:lumOff val="40000"/>
                  </a:schemeClr>
                </a:solidFill>
                <a:latin typeface="IranNastaliq" pitchFamily="18" charset="0"/>
                <a:cs typeface="IranNastaliq" pitchFamily="18" charset="0"/>
              </a:rPr>
              <a:t>تحویل خدمات به شیوه الکترونیک</a:t>
            </a:r>
            <a:endParaRPr lang="en-US" sz="3200" dirty="0">
              <a:solidFill>
                <a:schemeClr val="accent3">
                  <a:lumMod val="60000"/>
                  <a:lumOff val="40000"/>
                </a:schemeClr>
              </a:solidFill>
              <a:latin typeface="IranNastaliq" pitchFamily="18" charset="0"/>
              <a:cs typeface="IranNastaliq" pitchFamily="18" charset="0"/>
            </a:endParaRPr>
          </a:p>
        </p:txBody>
      </p:sp>
      <p:sp>
        <p:nvSpPr>
          <p:cNvPr id="3" name="Rectangle 2"/>
          <p:cNvSpPr/>
          <p:nvPr/>
        </p:nvSpPr>
        <p:spPr>
          <a:xfrm>
            <a:off x="1547664" y="1305342"/>
            <a:ext cx="6768752" cy="3000821"/>
          </a:xfrm>
          <a:prstGeom prst="rect">
            <a:avLst/>
          </a:prstGeom>
        </p:spPr>
        <p:txBody>
          <a:bodyPr wrap="square">
            <a:spAutoFit/>
          </a:bodyPr>
          <a:lstStyle/>
          <a:p>
            <a:pPr algn="r">
              <a:lnSpc>
                <a:spcPct val="150000"/>
              </a:lnSpc>
            </a:pPr>
            <a:r>
              <a:rPr lang="fa-IR" dirty="0" smtClean="0">
                <a:cs typeface="B Koodak" pitchFamily="2" charset="-78"/>
              </a:rPr>
              <a:t>تحویل الکترونیکی خدمات به معنای ارائه خدمات دولتی از طریق اینترنت و یا با استفاده از سایر امکانات الکترونیکی است. هرشهروندی‌، تابع هر کشور و متعلق به هر ملتی که باشد‌، به هر حال نیازمند آن است که با نوعی از مقامات حکومتی تعامل و ارتباط داشته باشد. این تعامل برخی اوقات داوطلبانه است مثل شرکت در برخی برنامه‌های اجتماعی و برخی اوقات اجباری است برای مثال شهروندی که قصد رانندگی در جاده‌های کشورش را دارد باید از یکی از مقامات حکومتی کشورش گواهینامه یا تصدیق رانندگی دریافت نماید. </a:t>
            </a:r>
            <a:endParaRPr lang="fa-IR" dirty="0">
              <a:cs typeface="B Koodak" pitchFamily="2" charset="-78"/>
            </a:endParaRPr>
          </a:p>
        </p:txBody>
      </p:sp>
      <p:pic>
        <p:nvPicPr>
          <p:cNvPr id="4" name="Picture 3" descr="IMG11243412.jpg"/>
          <p:cNvPicPr>
            <a:picLocks noChangeAspect="1"/>
          </p:cNvPicPr>
          <p:nvPr/>
        </p:nvPicPr>
        <p:blipFill>
          <a:blip r:embed="rId2" cstate="print"/>
          <a:stretch>
            <a:fillRect/>
          </a:stretch>
        </p:blipFill>
        <p:spPr>
          <a:xfrm>
            <a:off x="467544" y="4005064"/>
            <a:ext cx="2857500" cy="2514600"/>
          </a:xfrm>
          <a:prstGeom prst="rect">
            <a:avLst/>
          </a:prstGeom>
          <a:ln>
            <a:noFill/>
          </a:ln>
          <a:effectLst>
            <a:softEdge rad="112500"/>
          </a:effectLst>
        </p:spPr>
      </p:pic>
    </p:spTree>
  </p:cSld>
  <p:clrMapOvr>
    <a:masterClrMapping/>
  </p:clrMapOvr>
  <p:transition>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188640"/>
            <a:ext cx="7110536" cy="4247317"/>
          </a:xfrm>
          <a:prstGeom prst="rect">
            <a:avLst/>
          </a:prstGeom>
        </p:spPr>
        <p:txBody>
          <a:bodyPr wrap="square">
            <a:spAutoFit/>
          </a:bodyPr>
          <a:lstStyle/>
          <a:p>
            <a:pPr algn="r">
              <a:lnSpc>
                <a:spcPct val="150000"/>
              </a:lnSpc>
            </a:pPr>
            <a:r>
              <a:rPr lang="fa-IR" sz="2000" dirty="0" smtClean="0">
                <a:cs typeface="B Koodak" pitchFamily="2" charset="-78"/>
              </a:rPr>
              <a:t>ارتباط دولت با شهروندان خود دارای پیچیدگی‌ها و مشکلات خاص خود است. برای مثال دولت باید در آن واحد علاوه بر امکان برقراری ارتباط با یک فرد عادی‌، امکان برقراری ارتباط با یک فرد معلول و یک فرد بی‌سواد را نیز داشته باشد. اما ارتباطات دولت تنها به ارتباط با شهروندان محدود نمی‌شود. بنگاه‌ها و سایر موسسات و سازمان‌ها مثلا دانشگاه‌ها نیز نیازمند ارتباط مداوم با دولت هستند. علاوه بر این بخش‌های مختلف دولت نیز برای انجام وظایف خود نیازمند به برقراری ارتباط با یکدیگر هستند. به این ترتیب یکی از مهم‌ترین وظایف هر دولتی تحویل خدمات عمومی به شهروندان‌، بنگاه‌های اقتصادی و سایر سازمان‌ها و موسسات موجود در جامعه است</a:t>
            </a:r>
            <a:endParaRPr lang="fa-IR" sz="2000" dirty="0">
              <a:cs typeface="B Koodak" pitchFamily="2" charset="-78"/>
            </a:endParaRPr>
          </a:p>
        </p:txBody>
      </p:sp>
      <p:pic>
        <p:nvPicPr>
          <p:cNvPr id="3" name="Picture 2" descr="IMAGE634884858963147500.jpg"/>
          <p:cNvPicPr>
            <a:picLocks noChangeAspect="1"/>
          </p:cNvPicPr>
          <p:nvPr/>
        </p:nvPicPr>
        <p:blipFill>
          <a:blip r:embed="rId2" cstate="print"/>
          <a:stretch>
            <a:fillRect/>
          </a:stretch>
        </p:blipFill>
        <p:spPr>
          <a:xfrm>
            <a:off x="323528" y="3789040"/>
            <a:ext cx="3810000" cy="2857500"/>
          </a:xfrm>
          <a:prstGeom prst="rect">
            <a:avLst/>
          </a:prstGeom>
          <a:ln>
            <a:noFill/>
          </a:ln>
          <a:effectLst>
            <a:softEdge rad="112500"/>
          </a:effectLst>
        </p:spPr>
      </p:pic>
    </p:spTree>
  </p:cSld>
  <p:clrMapOvr>
    <a:masterClrMapping/>
  </p:clrMapOvr>
  <p:transition>
    <p:pull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6672"/>
            <a:ext cx="8244408" cy="1077218"/>
          </a:xfrm>
          <a:prstGeom prst="rect">
            <a:avLst/>
          </a:prstGeom>
        </p:spPr>
        <p:txBody>
          <a:bodyPr wrap="square">
            <a:spAutoFit/>
          </a:bodyPr>
          <a:lstStyle/>
          <a:p>
            <a:pPr algn="r"/>
            <a:r>
              <a:rPr lang="fa-IR" sz="3200" b="1" dirty="0" smtClean="0">
                <a:solidFill>
                  <a:schemeClr val="accent2">
                    <a:lumMod val="75000"/>
                  </a:schemeClr>
                </a:solidFill>
                <a:latin typeface="Arial" pitchFamily="34" charset="0"/>
                <a:cs typeface="0 Badr" pitchFamily="2" charset="-78"/>
              </a:rPr>
              <a:t>یکی از زیر مجموعه های دولت الکترونیک، شهر الکترونیک است </a:t>
            </a:r>
            <a:br>
              <a:rPr lang="fa-IR" sz="3200" b="1" dirty="0" smtClean="0">
                <a:solidFill>
                  <a:schemeClr val="accent2">
                    <a:lumMod val="75000"/>
                  </a:schemeClr>
                </a:solidFill>
                <a:latin typeface="Arial" pitchFamily="34" charset="0"/>
                <a:cs typeface="0 Badr" pitchFamily="2" charset="-78"/>
              </a:rPr>
            </a:br>
            <a:endParaRPr lang="en-US" sz="3200" dirty="0">
              <a:solidFill>
                <a:schemeClr val="accent2">
                  <a:lumMod val="75000"/>
                </a:schemeClr>
              </a:solidFill>
              <a:cs typeface="0 Badr" pitchFamily="2" charset="-78"/>
            </a:endParaRPr>
          </a:p>
        </p:txBody>
      </p:sp>
      <p:sp>
        <p:nvSpPr>
          <p:cNvPr id="3" name="Rectangle 2"/>
          <p:cNvSpPr/>
          <p:nvPr/>
        </p:nvSpPr>
        <p:spPr>
          <a:xfrm>
            <a:off x="1043608" y="1412776"/>
            <a:ext cx="7848872" cy="2308324"/>
          </a:xfrm>
          <a:prstGeom prst="rect">
            <a:avLst/>
          </a:prstGeom>
        </p:spPr>
        <p:txBody>
          <a:bodyPr wrap="square">
            <a:spAutoFit/>
          </a:bodyPr>
          <a:lstStyle/>
          <a:p>
            <a:pPr lvl="0" algn="r" rtl="1">
              <a:lnSpc>
                <a:spcPct val="150000"/>
              </a:lnSpc>
            </a:pPr>
            <a:r>
              <a:rPr lang="ar-SA" sz="2400" dirty="0" smtClean="0">
                <a:latin typeface="Arial" pitchFamily="34" charset="0"/>
                <a:cs typeface="B Badr" pitchFamily="2" charset="-78"/>
              </a:rPr>
              <a:t>شهری است كه اداره امور شهروندان شامل خدمات و سرویس های دولت</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ی </a:t>
            </a:r>
            <a:r>
              <a:rPr lang="en-US" sz="2400" dirty="0" smtClean="0">
                <a:latin typeface="Arial" pitchFamily="34" charset="0"/>
                <a:cs typeface="B Badr" pitchFamily="2" charset="-78"/>
              </a:rPr>
              <a:t> </a:t>
            </a:r>
            <a:r>
              <a:rPr lang="ar-SA" sz="2400" dirty="0" smtClean="0">
                <a:latin typeface="Arial" pitchFamily="34" charset="0"/>
                <a:cs typeface="B Badr" pitchFamily="2" charset="-78"/>
              </a:rPr>
              <a:t>سازما</a:t>
            </a:r>
            <a:r>
              <a:rPr lang="en-US" sz="2400" dirty="0" smtClean="0">
                <a:latin typeface="Arial" pitchFamily="34" charset="0"/>
                <a:cs typeface="B Badr" pitchFamily="2" charset="-78"/>
              </a:rPr>
              <a:t> </a:t>
            </a:r>
            <a:r>
              <a:rPr lang="ar-SA" sz="2400" dirty="0" smtClean="0">
                <a:latin typeface="Arial" pitchFamily="34" charset="0"/>
                <a:cs typeface="B Badr" pitchFamily="2" charset="-78"/>
              </a:rPr>
              <a:t>نه</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ای بخ</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ش خصوصی به</a:t>
            </a:r>
            <a:r>
              <a:rPr lang="fa-IR" sz="2400" dirty="0" smtClean="0">
                <a:latin typeface="Arial" pitchFamily="34" charset="0"/>
                <a:cs typeface="B Badr" pitchFamily="2" charset="-78"/>
              </a:rPr>
              <a:t> </a:t>
            </a:r>
            <a:r>
              <a:rPr lang="ar-SA" sz="2400" dirty="0" smtClean="0">
                <a:latin typeface="Arial" pitchFamily="34" charset="0"/>
                <a:cs typeface="B Badr" pitchFamily="2" charset="-78"/>
              </a:rPr>
              <a:t> صورت برخط</a:t>
            </a:r>
            <a:r>
              <a:rPr lang="en-US" sz="2400" dirty="0" smtClean="0">
                <a:latin typeface="Arial" pitchFamily="34" charset="0"/>
                <a:cs typeface="B Badr" pitchFamily="2" charset="-78"/>
              </a:rPr>
              <a:t> </a:t>
            </a:r>
            <a:r>
              <a:rPr lang="fa-IR" sz="2400" dirty="0" smtClean="0">
                <a:latin typeface="Arial" pitchFamily="34" charset="0"/>
                <a:cs typeface="B Badr" pitchFamily="2" charset="-78"/>
              </a:rPr>
              <a:t>(</a:t>
            </a:r>
            <a:r>
              <a:rPr lang="en-US" sz="2400" dirty="0" smtClean="0">
                <a:latin typeface="Arial" pitchFamily="34" charset="0"/>
                <a:cs typeface="B Badr" pitchFamily="2" charset="-78"/>
              </a:rPr>
              <a:t>(online</a:t>
            </a:r>
            <a:r>
              <a:rPr lang="ar-SA" sz="2400" dirty="0" smtClean="0">
                <a:latin typeface="Arial" pitchFamily="34" charset="0"/>
                <a:cs typeface="B Badr" pitchFamily="2" charset="-78"/>
              </a:rPr>
              <a:t> و به صورت شبانه روزی و در هفت روزهفت</a:t>
            </a:r>
            <a:r>
              <a:rPr lang="fa-IR" sz="2400" dirty="0" smtClean="0">
                <a:latin typeface="Arial" pitchFamily="34" charset="0"/>
                <a:cs typeface="B Badr" pitchFamily="2" charset="-78"/>
              </a:rPr>
              <a:t>ـ</a:t>
            </a:r>
            <a:r>
              <a:rPr lang="ar-SA" sz="2400" dirty="0" smtClean="0">
                <a:latin typeface="Arial" pitchFamily="34" charset="0"/>
                <a:cs typeface="B Badr" pitchFamily="2" charset="-78"/>
              </a:rPr>
              <a:t>ه باكیفی</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ت وضری</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ب ایمنی بالا وبا بهره گیری ازابزارفناوری</a:t>
            </a:r>
            <a:r>
              <a:rPr lang="fa-IR" sz="2400" dirty="0" smtClean="0">
                <a:latin typeface="Arial" pitchFamily="34" charset="0"/>
                <a:cs typeface="B Badr" pitchFamily="2" charset="-78"/>
              </a:rPr>
              <a:t> </a:t>
            </a:r>
            <a:r>
              <a:rPr lang="ar-SA" sz="2400" dirty="0" smtClean="0">
                <a:latin typeface="Arial" pitchFamily="34" charset="0"/>
                <a:cs typeface="B Badr" pitchFamily="2" charset="-78"/>
              </a:rPr>
              <a:t> اطلاع</a:t>
            </a:r>
            <a:r>
              <a:rPr lang="fa-IR" sz="2400" dirty="0" smtClean="0">
                <a:latin typeface="Arial" pitchFamily="34" charset="0"/>
                <a:cs typeface="B Badr" pitchFamily="2" charset="-78"/>
              </a:rPr>
              <a:t>ـ</a:t>
            </a:r>
            <a:r>
              <a:rPr lang="ar-SA" sz="2400" dirty="0" smtClean="0">
                <a:latin typeface="Arial" pitchFamily="34" charset="0"/>
                <a:cs typeface="B Badr" pitchFamily="2" charset="-78"/>
              </a:rPr>
              <a:t>ات و ارتباط</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ات</a:t>
            </a:r>
            <a:r>
              <a:rPr lang="fa-IR" sz="2400" dirty="0" smtClean="0">
                <a:latin typeface="Arial" pitchFamily="34" charset="0"/>
                <a:cs typeface="B Badr" pitchFamily="2" charset="-78"/>
              </a:rPr>
              <a:t> </a:t>
            </a:r>
            <a:r>
              <a:rPr lang="en-US" sz="2400" dirty="0" smtClean="0">
                <a:latin typeface="Arial" pitchFamily="34" charset="0"/>
                <a:cs typeface="B Badr" pitchFamily="2" charset="-78"/>
              </a:rPr>
              <a:t> (ICT)</a:t>
            </a:r>
            <a:r>
              <a:rPr lang="fa-IR" sz="2400" dirty="0" smtClean="0">
                <a:latin typeface="Arial" pitchFamily="34" charset="0"/>
                <a:cs typeface="B Badr" pitchFamily="2" charset="-78"/>
              </a:rPr>
              <a:t> </a:t>
            </a:r>
            <a:r>
              <a:rPr lang="ar-SA" sz="2400" dirty="0" smtClean="0">
                <a:latin typeface="Arial" pitchFamily="34" charset="0"/>
                <a:cs typeface="B Badr" pitchFamily="2" charset="-78"/>
              </a:rPr>
              <a:t> و كاربردهای آن انج</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ام می ش</a:t>
            </a:r>
            <a:r>
              <a:rPr lang="fa-IR" sz="2400" dirty="0" smtClean="0">
                <a:latin typeface="Arial" pitchFamily="34" charset="0"/>
                <a:cs typeface="B Badr" pitchFamily="2" charset="-78"/>
              </a:rPr>
              <a:t>ــ</a:t>
            </a:r>
            <a:r>
              <a:rPr lang="ar-SA" sz="2400" dirty="0" smtClean="0">
                <a:latin typeface="Arial" pitchFamily="34" charset="0"/>
                <a:cs typeface="B Badr" pitchFamily="2" charset="-78"/>
              </a:rPr>
              <a:t>ود. </a:t>
            </a:r>
            <a:endParaRPr lang="en-US" sz="2400" dirty="0" smtClean="0">
              <a:latin typeface="Arial" pitchFamily="34" charset="0"/>
              <a:cs typeface="B Badr" pitchFamily="2" charset="-78"/>
            </a:endParaRPr>
          </a:p>
        </p:txBody>
      </p:sp>
      <p:pic>
        <p:nvPicPr>
          <p:cNvPr id="4" name="Content Placeholder 7" descr="39ac3756f415b47f.jpg"/>
          <p:cNvPicPr>
            <a:picLocks noChangeAspect="1"/>
          </p:cNvPicPr>
          <p:nvPr/>
        </p:nvPicPr>
        <p:blipFill>
          <a:blip r:embed="rId2" cstate="print"/>
          <a:stretch>
            <a:fillRect/>
          </a:stretch>
        </p:blipFill>
        <p:spPr>
          <a:xfrm>
            <a:off x="323528" y="3212976"/>
            <a:ext cx="2000244" cy="3405193"/>
          </a:xfrm>
          <a:prstGeom prst="rect">
            <a:avLst/>
          </a:prstGeom>
        </p:spPr>
      </p:pic>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11960" y="1102578"/>
            <a:ext cx="4572000" cy="5016758"/>
          </a:xfrm>
          <a:prstGeom prst="rect">
            <a:avLst/>
          </a:prstGeom>
        </p:spPr>
        <p:txBody>
          <a:bodyPr>
            <a:spAutoFit/>
          </a:bodyPr>
          <a:lstStyle/>
          <a:p>
            <a:pPr algn="r">
              <a:lnSpc>
                <a:spcPct val="150000"/>
              </a:lnSpc>
            </a:pPr>
            <a:r>
              <a:rPr lang="fa-IR" sz="3200" b="1" dirty="0" smtClean="0">
                <a:ln w="50800"/>
                <a:solidFill>
                  <a:schemeClr val="tx1">
                    <a:lumMod val="95000"/>
                    <a:lumOff val="5000"/>
                  </a:schemeClr>
                </a:solidFill>
                <a:latin typeface="Arial" pitchFamily="34" charset="0"/>
                <a:cs typeface="0 Badr" pitchFamily="2" charset="-78"/>
              </a:rPr>
              <a:t>سئول</a:t>
            </a:r>
          </a:p>
          <a:p>
            <a:pPr algn="r">
              <a:lnSpc>
                <a:spcPct val="150000"/>
              </a:lnSpc>
            </a:pPr>
            <a:r>
              <a:rPr lang="fa-IR" sz="3200" b="1" dirty="0" smtClean="0">
                <a:ln w="50800"/>
                <a:solidFill>
                  <a:schemeClr val="tx1">
                    <a:lumMod val="95000"/>
                    <a:lumOff val="5000"/>
                  </a:schemeClr>
                </a:solidFill>
                <a:latin typeface="Arial" pitchFamily="34" charset="0"/>
                <a:cs typeface="0 Badr" pitchFamily="2" charset="-78"/>
              </a:rPr>
              <a:t>سنگاپور</a:t>
            </a:r>
          </a:p>
          <a:p>
            <a:pPr algn="r">
              <a:lnSpc>
                <a:spcPct val="150000"/>
              </a:lnSpc>
            </a:pPr>
            <a:r>
              <a:rPr lang="fa-IR" sz="3200" b="1" dirty="0" smtClean="0">
                <a:ln w="50800"/>
                <a:solidFill>
                  <a:schemeClr val="tx1">
                    <a:lumMod val="95000"/>
                    <a:lumOff val="5000"/>
                  </a:schemeClr>
                </a:solidFill>
                <a:latin typeface="Arial" pitchFamily="34" charset="0"/>
                <a:cs typeface="0 Badr" pitchFamily="2" charset="-78"/>
              </a:rPr>
              <a:t>توکیو</a:t>
            </a:r>
          </a:p>
          <a:p>
            <a:pPr algn="r">
              <a:lnSpc>
                <a:spcPct val="150000"/>
              </a:lnSpc>
            </a:pPr>
            <a:r>
              <a:rPr lang="fa-IR" sz="3200" b="1" dirty="0" smtClean="0">
                <a:ln w="50800"/>
                <a:solidFill>
                  <a:schemeClr val="tx1">
                    <a:lumMod val="95000"/>
                    <a:lumOff val="5000"/>
                  </a:schemeClr>
                </a:solidFill>
                <a:latin typeface="Arial" pitchFamily="34" charset="0"/>
                <a:cs typeface="0 Badr" pitchFamily="2" charset="-78"/>
              </a:rPr>
              <a:t>هنگ کنگ</a:t>
            </a:r>
          </a:p>
          <a:p>
            <a:pPr algn="r">
              <a:lnSpc>
                <a:spcPct val="150000"/>
              </a:lnSpc>
            </a:pPr>
            <a:r>
              <a:rPr lang="fa-IR" sz="3200" b="1" dirty="0" smtClean="0">
                <a:ln w="50800"/>
                <a:solidFill>
                  <a:schemeClr val="tx1">
                    <a:lumMod val="95000"/>
                    <a:lumOff val="5000"/>
                  </a:schemeClr>
                </a:solidFill>
                <a:latin typeface="Arial" pitchFamily="34" charset="0"/>
                <a:cs typeface="0 Badr" pitchFamily="2" charset="-78"/>
              </a:rPr>
              <a:t>سان فرانسیسکو</a:t>
            </a:r>
          </a:p>
          <a:p>
            <a:pPr algn="r">
              <a:lnSpc>
                <a:spcPct val="150000"/>
              </a:lnSpc>
            </a:pPr>
            <a:r>
              <a:rPr lang="fa-IR" sz="3200" b="1" dirty="0" smtClean="0">
                <a:ln w="50800"/>
                <a:solidFill>
                  <a:schemeClr val="tx1">
                    <a:lumMod val="95000"/>
                    <a:lumOff val="5000"/>
                  </a:schemeClr>
                </a:solidFill>
                <a:latin typeface="Arial" pitchFamily="34" charset="0"/>
                <a:cs typeface="0 Badr" pitchFamily="2" charset="-78"/>
              </a:rPr>
              <a:t>نیویورک</a:t>
            </a:r>
            <a:endParaRPr lang="en-US" sz="3200" b="1" dirty="0" smtClean="0">
              <a:ln w="50800"/>
              <a:solidFill>
                <a:schemeClr val="tx1">
                  <a:lumMod val="95000"/>
                  <a:lumOff val="5000"/>
                </a:schemeClr>
              </a:solidFill>
              <a:latin typeface="Arial" pitchFamily="34" charset="0"/>
              <a:cs typeface="0 Badr" pitchFamily="2" charset="-78"/>
            </a:endParaRPr>
          </a:p>
          <a:p>
            <a:pPr algn="r">
              <a:buNone/>
            </a:pPr>
            <a:endParaRPr lang="fa-IR" sz="3200" dirty="0">
              <a:cs typeface="0 Badr" pitchFamily="2" charset="-78"/>
            </a:endParaRPr>
          </a:p>
        </p:txBody>
      </p:sp>
      <p:pic>
        <p:nvPicPr>
          <p:cNvPr id="13" name="Content Placeholder 27" descr="1.png"/>
          <p:cNvPicPr>
            <a:picLocks noChangeAspect="1"/>
          </p:cNvPicPr>
          <p:nvPr/>
        </p:nvPicPr>
        <p:blipFill>
          <a:blip r:embed="rId2" cstate="print"/>
          <a:stretch>
            <a:fillRect/>
          </a:stretch>
        </p:blipFill>
        <p:spPr>
          <a:xfrm>
            <a:off x="1285852" y="2714620"/>
            <a:ext cx="4139952" cy="3104964"/>
          </a:xfrm>
          <a:prstGeom prst="rect">
            <a:avLst/>
          </a:prstGeom>
        </p:spPr>
      </p:pic>
      <p:sp>
        <p:nvSpPr>
          <p:cNvPr id="5" name="Rectangle 4"/>
          <p:cNvSpPr/>
          <p:nvPr/>
        </p:nvSpPr>
        <p:spPr>
          <a:xfrm>
            <a:off x="857224" y="1071546"/>
            <a:ext cx="5878532"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Homa" pitchFamily="2" charset="-78"/>
              </a:rPr>
              <a:t>برترین شهرهای الکترونیک جهان</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Homa" pitchFamily="2" charset="-78"/>
            </a:endParaRPr>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6354" y="476672"/>
            <a:ext cx="2292615" cy="769441"/>
          </a:xfrm>
          <a:prstGeom prst="rect">
            <a:avLst/>
          </a:prstGeom>
        </p:spPr>
        <p:txBody>
          <a:bodyPr wrap="none">
            <a:spAutoFit/>
          </a:bodyPr>
          <a:lstStyle/>
          <a:p>
            <a:pPr algn="r"/>
            <a:r>
              <a:rPr lang="fa-IR" sz="4400" b="1" cap="all" dirty="0" smtClean="0">
                <a:ln/>
                <a:solidFill>
                  <a:srgbClr val="00206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IranNastaliq" pitchFamily="18" charset="0"/>
                <a:cs typeface="IranNastaliq" pitchFamily="18" charset="0"/>
              </a:rPr>
              <a:t>موانع و مشکلات </a:t>
            </a:r>
            <a:endParaRPr lang="en-US" sz="4400" dirty="0">
              <a:solidFill>
                <a:srgbClr val="002060"/>
              </a:solidFill>
              <a:latin typeface="IranNastaliq" pitchFamily="18" charset="0"/>
              <a:cs typeface="IranNastaliq" pitchFamily="18" charset="0"/>
            </a:endParaRPr>
          </a:p>
        </p:txBody>
      </p:sp>
      <p:sp>
        <p:nvSpPr>
          <p:cNvPr id="3" name="Text Placeholder 3"/>
          <p:cNvSpPr txBox="1">
            <a:spLocks/>
          </p:cNvSpPr>
          <p:nvPr/>
        </p:nvSpPr>
        <p:spPr>
          <a:xfrm>
            <a:off x="1187624" y="1628800"/>
            <a:ext cx="7461472" cy="1928826"/>
          </a:xfrm>
          <a:prstGeom prst="roundRect">
            <a:avLst>
              <a:gd name="adj" fmla="val 16667"/>
            </a:avLst>
          </a:prstGeom>
        </p:spPr>
        <p:txBody>
          <a:bodyPr>
            <a:noAutofit/>
          </a:bodyPr>
          <a:lstStyle/>
          <a:p>
            <a:pPr marL="438912" marR="0" lvl="0" indent="-320040" algn="r" defTabSz="914400" rtl="0" eaLnBrk="1" fontAlgn="auto" latinLnBrk="0" hangingPunct="1">
              <a:lnSpc>
                <a:spcPct val="200000"/>
              </a:lnSpc>
              <a:spcBef>
                <a:spcPts val="0"/>
              </a:spcBef>
              <a:spcAft>
                <a:spcPts val="0"/>
              </a:spcAft>
              <a:buClr>
                <a:schemeClr val="accent1"/>
              </a:buClr>
              <a:buSzPct val="80000"/>
              <a:buFont typeface="Wingdings 2"/>
              <a:buChar char=""/>
              <a:tabLst/>
              <a:defRPr/>
            </a:pPr>
            <a:r>
              <a:rPr kumimoji="0" lang="fa-IR" sz="2000" b="1" i="0" u="none" strike="noStrike" kern="1200" cap="none" spc="0" normalizeH="0" baseline="0" noProof="0" dirty="0" smtClean="0">
                <a:ln>
                  <a:noFill/>
                </a:ln>
                <a:solidFill>
                  <a:schemeClr val="accent3">
                    <a:lumMod val="75000"/>
                  </a:schemeClr>
                </a:solidFill>
                <a:effectLst/>
                <a:uLnTx/>
                <a:uFillTx/>
                <a:cs typeface="0 Badr" pitchFamily="2" charset="-78"/>
              </a:rPr>
              <a:t>عدم حمایت مدیران ارشد سازمان ها و ناتوانی در مرز بندی اطلاعات محرمانه و غیرمحرمانه، نحوه ارائه کلیه اطلاعات مورد نیاز مشتریان، مواجه شدن با افرادی که با کامپیوتر آشنا نیستند و...</a:t>
            </a:r>
          </a:p>
          <a:p>
            <a:pPr marL="438912" marR="0" lvl="0" indent="-320040" algn="r" defTabSz="914400" rtl="0" eaLnBrk="1" fontAlgn="auto" latinLnBrk="0" hangingPunct="1">
              <a:lnSpc>
                <a:spcPct val="150000"/>
              </a:lnSpc>
              <a:spcBef>
                <a:spcPts val="0"/>
              </a:spcBef>
              <a:spcAft>
                <a:spcPts val="0"/>
              </a:spcAft>
              <a:buClr>
                <a:schemeClr val="accent1"/>
              </a:buClr>
              <a:buSzPct val="80000"/>
              <a:buFont typeface="Wingdings 2"/>
              <a:buChar char=""/>
              <a:tabLst/>
              <a:defRPr/>
            </a:pPr>
            <a:endParaRPr kumimoji="0" lang="fa-IR" sz="2000" b="0" i="0" u="none" strike="noStrike" kern="1200" cap="none" spc="0" normalizeH="0" baseline="0" noProof="0" dirty="0">
              <a:ln>
                <a:noFill/>
              </a:ln>
              <a:solidFill>
                <a:schemeClr val="accent3">
                  <a:lumMod val="75000"/>
                </a:schemeClr>
              </a:solidFill>
              <a:effectLst/>
              <a:uLnTx/>
              <a:uFillTx/>
              <a:cs typeface="0 Badr" pitchFamily="2" charset="-78"/>
            </a:endParaRPr>
          </a:p>
        </p:txBody>
      </p:sp>
      <p:sp>
        <p:nvSpPr>
          <p:cNvPr id="5" name="Rectangle 4"/>
          <p:cNvSpPr/>
          <p:nvPr/>
        </p:nvSpPr>
        <p:spPr>
          <a:xfrm>
            <a:off x="2285984" y="3643314"/>
            <a:ext cx="5360763" cy="669094"/>
          </a:xfrm>
          <a:prstGeom prst="rect">
            <a:avLst/>
          </a:prstGeom>
        </p:spPr>
        <p:txBody>
          <a:bodyPr wrap="none">
            <a:spAutoFit/>
          </a:bodyPr>
          <a:lstStyle/>
          <a:p>
            <a:pPr>
              <a:lnSpc>
                <a:spcPct val="150000"/>
              </a:lnSpc>
              <a:tabLst>
                <a:tab pos="4740275" algn="l"/>
              </a:tabLst>
              <a:defRPr/>
            </a:pPr>
            <a:r>
              <a:rPr lang="ar-SA" sz="2800" b="1" u="sng" dirty="0" smtClean="0">
                <a:solidFill>
                  <a:srgbClr val="0070C0"/>
                </a:solidFill>
                <a:cs typeface="0 Badr" pitchFamily="2" charset="-78"/>
              </a:rPr>
              <a:t>معایب مجازی شدن </a:t>
            </a:r>
            <a:r>
              <a:rPr lang="fa-IR" sz="2800" b="1" u="sng" dirty="0" smtClean="0">
                <a:solidFill>
                  <a:srgbClr val="0070C0"/>
                </a:solidFill>
                <a:cs typeface="0 Badr" pitchFamily="2" charset="-78"/>
              </a:rPr>
              <a:t>(الکترونیکی)</a:t>
            </a:r>
            <a:r>
              <a:rPr lang="ar-SA" sz="2800" b="1" u="sng" dirty="0" smtClean="0">
                <a:solidFill>
                  <a:srgbClr val="0070C0"/>
                </a:solidFill>
                <a:cs typeface="0 Badr" pitchFamily="2" charset="-78"/>
              </a:rPr>
              <a:t>سازمان ها</a:t>
            </a:r>
            <a:endParaRPr lang="en-US" sz="2800" b="1" u="sng" dirty="0" smtClean="0">
              <a:solidFill>
                <a:srgbClr val="0070C0"/>
              </a:solidFill>
              <a:cs typeface="0 Badr" pitchFamily="2" charset="-78"/>
            </a:endParaRPr>
          </a:p>
        </p:txBody>
      </p:sp>
      <p:sp>
        <p:nvSpPr>
          <p:cNvPr id="6" name="Rectangle 5"/>
          <p:cNvSpPr/>
          <p:nvPr/>
        </p:nvSpPr>
        <p:spPr>
          <a:xfrm>
            <a:off x="785786" y="4214818"/>
            <a:ext cx="5673812" cy="3046988"/>
          </a:xfrm>
          <a:prstGeom prst="rect">
            <a:avLst/>
          </a:prstGeom>
        </p:spPr>
        <p:txBody>
          <a:bodyPr wrap="square">
            <a:spAutoFit/>
          </a:bodyPr>
          <a:lstStyle/>
          <a:p>
            <a:pPr algn="r">
              <a:lnSpc>
                <a:spcPct val="150000"/>
              </a:lnSpc>
              <a:tabLst>
                <a:tab pos="4740275" algn="l"/>
              </a:tabLst>
              <a:defRPr/>
            </a:pPr>
            <a:r>
              <a:rPr lang="ar-SA" sz="2400" b="1" dirty="0" smtClean="0">
                <a:solidFill>
                  <a:schemeClr val="tx1">
                    <a:lumMod val="75000"/>
                    <a:lumOff val="25000"/>
                  </a:schemeClr>
                </a:solidFill>
                <a:cs typeface="B Nazanin" pitchFamily="2" charset="-78"/>
              </a:rPr>
              <a:t>تماس رودرو و چهره به چهره از بين مي رود و كاركنان ازنظر</a:t>
            </a:r>
            <a:r>
              <a:rPr lang="fa-IR" sz="2400" b="1" dirty="0" smtClean="0">
                <a:solidFill>
                  <a:schemeClr val="tx1">
                    <a:lumMod val="75000"/>
                    <a:lumOff val="25000"/>
                  </a:schemeClr>
                </a:solidFill>
                <a:cs typeface="B Nazanin" pitchFamily="2" charset="-78"/>
              </a:rPr>
              <a:t> </a:t>
            </a:r>
            <a:r>
              <a:rPr lang="ar-SA" sz="2400" b="1" dirty="0" smtClean="0">
                <a:solidFill>
                  <a:schemeClr val="tx1">
                    <a:lumMod val="75000"/>
                    <a:lumOff val="25000"/>
                  </a:schemeClr>
                </a:solidFill>
                <a:cs typeface="B Nazanin" pitchFamily="2" charset="-78"/>
              </a:rPr>
              <a:t>اجتماعی</a:t>
            </a:r>
            <a:r>
              <a:rPr lang="fa-IR" sz="2400" b="1" dirty="0" smtClean="0">
                <a:solidFill>
                  <a:schemeClr val="tx1">
                    <a:lumMod val="75000"/>
                    <a:lumOff val="25000"/>
                  </a:schemeClr>
                </a:solidFill>
                <a:cs typeface="B Nazanin" pitchFamily="2" charset="-78"/>
              </a:rPr>
              <a:t> </a:t>
            </a:r>
            <a:r>
              <a:rPr lang="ar-SA" sz="2400" b="1" dirty="0" smtClean="0">
                <a:solidFill>
                  <a:schemeClr val="tx1">
                    <a:lumMod val="75000"/>
                    <a:lumOff val="25000"/>
                  </a:schemeClr>
                </a:solidFill>
                <a:cs typeface="B Nazanin" pitchFamily="2" charset="-78"/>
              </a:rPr>
              <a:t>و روابط اجتماعي منزوی می‌شوند</a:t>
            </a:r>
            <a:r>
              <a:rPr lang="en-US" sz="2400" b="1" dirty="0" smtClean="0">
                <a:solidFill>
                  <a:schemeClr val="tx1">
                    <a:lumMod val="75000"/>
                    <a:lumOff val="25000"/>
                  </a:schemeClr>
                </a:solidFill>
                <a:cs typeface="B Nazanin" pitchFamily="2" charset="-78"/>
              </a:rPr>
              <a:t> </a:t>
            </a:r>
          </a:p>
          <a:p>
            <a:pPr algn="r">
              <a:lnSpc>
                <a:spcPct val="150000"/>
              </a:lnSpc>
              <a:tabLst>
                <a:tab pos="4740275" algn="l"/>
              </a:tabLst>
              <a:defRPr/>
            </a:pPr>
            <a:r>
              <a:rPr lang="fa-IR" sz="2400" b="1" dirty="0" smtClean="0">
                <a:solidFill>
                  <a:schemeClr val="tx1">
                    <a:lumMod val="75000"/>
                    <a:lumOff val="25000"/>
                  </a:schemeClr>
                </a:solidFill>
                <a:cs typeface="B Nazanin" pitchFamily="2" charset="-78"/>
              </a:rPr>
              <a:t>ازآنجا که نحوه مرز بندی در زندگی نامعلوم می گردد امکان افزایش استرس وجود دارد</a:t>
            </a:r>
            <a:endParaRPr lang="en-US" sz="2400" b="1" dirty="0" smtClean="0">
              <a:solidFill>
                <a:schemeClr val="tx1">
                  <a:lumMod val="75000"/>
                  <a:lumOff val="25000"/>
                </a:schemeClr>
              </a:solidFill>
              <a:cs typeface="B Nazanin" pitchFamily="2" charset="-78"/>
            </a:endParaRPr>
          </a:p>
          <a:p>
            <a:pPr algn="r"/>
            <a:endParaRPr lang="en-US" sz="2400" dirty="0" smtClean="0">
              <a:solidFill>
                <a:schemeClr val="tx1">
                  <a:lumMod val="75000"/>
                  <a:lumOff val="25000"/>
                </a:schemeClr>
              </a:solidFill>
              <a:cs typeface="B Nazanin" pitchFamily="2" charset="-78"/>
            </a:endParaRPr>
          </a:p>
          <a:p>
            <a:pPr algn="r"/>
            <a:endParaRPr lang="fa-IR"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p:cNvSpPr/>
          <p:nvPr/>
        </p:nvSpPr>
        <p:spPr>
          <a:xfrm>
            <a:off x="971600" y="2276872"/>
            <a:ext cx="5598368" cy="3785652"/>
          </a:xfrm>
          <a:prstGeom prst="rect">
            <a:avLst/>
          </a:prstGeom>
        </p:spPr>
        <p:txBody>
          <a:bodyPr wrap="square">
            <a:spAutoFit/>
          </a:bodyPr>
          <a:lstStyle/>
          <a:p>
            <a:pPr algn="r"/>
            <a:r>
              <a:rPr lang="ar-SA" sz="2400" dirty="0" smtClean="0">
                <a:solidFill>
                  <a:schemeClr val="bg1"/>
                </a:solidFill>
                <a:cs typeface="B Badr" pitchFamily="2" charset="-78"/>
              </a:rPr>
              <a:t>با پياده سازي دولت الكترونيك، ساختارهاي سازماني تغييريافته و به صورت كاملاً مسطح درمي آيند، مرزها و واحدهاي سازماني كمرنگ تر شده و تمام فعاليتهاي سازماني به صورت افقي انجام مي گيرد. كليه فعاليتها و وظايف سازمان براساس شبكه هاي اطلاع رساني طراحي و اجرا شده و كارمندان سازمانها نياز به حضور فيزيكي در محل سازمان ندارند. آنها شركاي اطلاعاتي سازمان خود بوده و به همين جهت نيز داراي قدرت هستند. ازطرفي اين كاركنان به صورتي مستمر درحال يادگيري و آموزش خواهندبود و خلاقيت و نوآوري، به مهمترين وظايف آنها مبدل مي شود.</a:t>
            </a:r>
            <a:endParaRPr lang="en-US" sz="2400" dirty="0">
              <a:solidFill>
                <a:schemeClr val="bg1"/>
              </a:solidFill>
              <a:cs typeface="B Badr" pitchFamily="2" charset="-78"/>
            </a:endParaRPr>
          </a:p>
        </p:txBody>
      </p:sp>
      <p:sp>
        <p:nvSpPr>
          <p:cNvPr id="4" name="Rectangle 3"/>
          <p:cNvSpPr/>
          <p:nvPr/>
        </p:nvSpPr>
        <p:spPr>
          <a:xfrm>
            <a:off x="1428728" y="642918"/>
            <a:ext cx="7172156" cy="646331"/>
          </a:xfrm>
          <a:prstGeom prst="rect">
            <a:avLst/>
          </a:prstGeom>
          <a:noFill/>
        </p:spPr>
        <p:txBody>
          <a:bodyPr wrap="none" lIns="91440" tIns="45720" rIns="91440" bIns="45720">
            <a:spAutoFit/>
          </a:bodyPr>
          <a:lstStyle/>
          <a:p>
            <a:pPr algn="ctr"/>
            <a:r>
              <a:rPr lang="en-US" sz="3600" b="1" cap="none" spc="0" dirty="0" smtClean="0">
                <a:ln w="1905"/>
                <a:solidFill>
                  <a:srgbClr val="FF9933"/>
                </a:solidFill>
                <a:effectLst>
                  <a:innerShdw blurRad="69850" dist="43180" dir="5400000">
                    <a:srgbClr val="000000">
                      <a:alpha val="65000"/>
                    </a:srgbClr>
                  </a:innerShdw>
                </a:effectLst>
                <a:latin typeface="IranNastaliq" pitchFamily="18" charset="0"/>
                <a:cs typeface="0 Badr"/>
              </a:rPr>
              <a:t> </a:t>
            </a:r>
            <a:r>
              <a:rPr lang="ar-SA" sz="3600" b="1" cap="none" spc="0" dirty="0" smtClean="0">
                <a:ln w="1905"/>
                <a:solidFill>
                  <a:srgbClr val="FF9933"/>
                </a:solidFill>
                <a:effectLst>
                  <a:innerShdw blurRad="69850" dist="43180" dir="5400000">
                    <a:srgbClr val="000000">
                      <a:alpha val="65000"/>
                    </a:srgbClr>
                  </a:innerShdw>
                </a:effectLst>
                <a:latin typeface="IranNastaliq" pitchFamily="18" charset="0"/>
                <a:cs typeface="0 Badr"/>
              </a:rPr>
              <a:t>اثرات دولت الكترونيك بر مديريت و سازمان</a:t>
            </a:r>
            <a:r>
              <a:rPr lang="fa-IR" sz="3600" b="1" cap="none" spc="0" dirty="0" smtClean="0">
                <a:ln w="1905"/>
                <a:solidFill>
                  <a:srgbClr val="FF9933"/>
                </a:solidFill>
                <a:effectLst>
                  <a:innerShdw blurRad="69850" dist="43180" dir="5400000">
                    <a:srgbClr val="000000">
                      <a:alpha val="65000"/>
                    </a:srgbClr>
                  </a:innerShdw>
                </a:effectLst>
                <a:latin typeface="IranNastaliq" pitchFamily="18" charset="0"/>
                <a:cs typeface="0 Badr"/>
              </a:rPr>
              <a:t> :</a:t>
            </a:r>
            <a:endParaRPr lang="fa-IR" sz="3600" b="1" cap="none" spc="0" dirty="0">
              <a:ln w="1905"/>
              <a:solidFill>
                <a:srgbClr val="FF9933"/>
              </a:solidFill>
              <a:effectLst>
                <a:innerShdw blurRad="69850" dist="43180" dir="5400000">
                  <a:srgbClr val="000000">
                    <a:alpha val="65000"/>
                  </a:srgbClr>
                </a:innerShdw>
              </a:effectLst>
              <a:cs typeface="0 Badr"/>
            </a:endParaRPr>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6948264" y="548680"/>
            <a:ext cx="1683474" cy="1200329"/>
          </a:xfrm>
          <a:prstGeom prst="rect">
            <a:avLst/>
          </a:prstGeom>
          <a:noFill/>
        </p:spPr>
        <p:txBody>
          <a:bodyPr wrap="none" lIns="91440" tIns="45720" rIns="91440" bIns="45720">
            <a:spAutoFit/>
          </a:bodyPr>
          <a:lstStyle/>
          <a:p>
            <a:pPr algn="ctr"/>
            <a:r>
              <a:rPr lang="fa-IR"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IranNastaliq" pitchFamily="18" charset="0"/>
                <a:cs typeface="IranNastaliq" pitchFamily="18" charset="0"/>
              </a:rPr>
              <a:t>مقدمه</a:t>
            </a:r>
            <a:endParaRPr lang="en-U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IranNastaliq" pitchFamily="18" charset="0"/>
              <a:cs typeface="IranNastaliq" pitchFamily="18" charset="0"/>
            </a:endParaRPr>
          </a:p>
        </p:txBody>
      </p:sp>
      <p:sp>
        <p:nvSpPr>
          <p:cNvPr id="3" name="Rectangle 2"/>
          <p:cNvSpPr/>
          <p:nvPr/>
        </p:nvSpPr>
        <p:spPr>
          <a:xfrm>
            <a:off x="1331640" y="2708921"/>
            <a:ext cx="6840759" cy="461665"/>
          </a:xfrm>
          <a:prstGeom prst="rect">
            <a:avLst/>
          </a:prstGeom>
          <a:noFill/>
        </p:spPr>
        <p:txBody>
          <a:bodyPr wrap="square" lIns="91440" tIns="45720" rIns="91440" bIns="45720">
            <a:spAutoFit/>
          </a:bodyPr>
          <a:lstStyle/>
          <a:p>
            <a:pPr algn="ctr"/>
            <a:endParaRPr lang="en-US" sz="2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Rectangle 3"/>
          <p:cNvSpPr/>
          <p:nvPr/>
        </p:nvSpPr>
        <p:spPr>
          <a:xfrm>
            <a:off x="395536" y="1628800"/>
            <a:ext cx="7632848" cy="4893647"/>
          </a:xfrm>
          <a:prstGeom prst="rect">
            <a:avLst/>
          </a:prstGeom>
        </p:spPr>
        <p:txBody>
          <a:bodyPr wrap="square">
            <a:spAutoFit/>
          </a:bodyPr>
          <a:lstStyle/>
          <a:p>
            <a:pPr algn="r" rtl="1"/>
            <a:r>
              <a:rPr lang="fa-IR" sz="2400" b="0" dirty="0" smtClean="0">
                <a:solidFill>
                  <a:srgbClr val="92D050"/>
                </a:solidFill>
                <a:cs typeface="B Koodak" pitchFamily="2" charset="-78"/>
              </a:rPr>
              <a:t>در جهان امروز هیچ تجارت و خدماتی بدونه نوآوری و خلاقیت نمیتواند </a:t>
            </a:r>
          </a:p>
          <a:p>
            <a:pPr algn="r" rtl="1"/>
            <a:endParaRPr lang="fa-IR" sz="2400" dirty="0">
              <a:solidFill>
                <a:srgbClr val="92D050"/>
              </a:solidFill>
              <a:cs typeface="B Koodak" pitchFamily="2" charset="-78"/>
            </a:endParaRPr>
          </a:p>
          <a:p>
            <a:pPr algn="r" rtl="1"/>
            <a:r>
              <a:rPr lang="fa-IR" sz="2400" b="0" dirty="0" smtClean="0">
                <a:solidFill>
                  <a:srgbClr val="92D050"/>
                </a:solidFill>
                <a:cs typeface="B Koodak" pitchFamily="2" charset="-78"/>
              </a:rPr>
              <a:t>پیشرفت کند،چرا که نیازهای بشر در طول تاریخ هرروز در حال تغییر بوده</a:t>
            </a:r>
          </a:p>
          <a:p>
            <a:pPr algn="r" rtl="1"/>
            <a:endParaRPr lang="fa-IR" sz="2400" dirty="0">
              <a:solidFill>
                <a:srgbClr val="92D050"/>
              </a:solidFill>
              <a:cs typeface="B Koodak" pitchFamily="2" charset="-78"/>
            </a:endParaRPr>
          </a:p>
          <a:p>
            <a:pPr algn="r" rtl="1"/>
            <a:r>
              <a:rPr lang="fa-IR" sz="2400" b="0" dirty="0" smtClean="0">
                <a:solidFill>
                  <a:srgbClr val="92D050"/>
                </a:solidFill>
                <a:cs typeface="B Koodak" pitchFamily="2" charset="-78"/>
              </a:rPr>
              <a:t> و نیازهای کنونی با نیازهای 20 سال قبل یا 20 سال بعد کاملاً متفاوت </a:t>
            </a:r>
          </a:p>
          <a:p>
            <a:pPr algn="r" rtl="1"/>
            <a:endParaRPr lang="fa-IR" sz="2400" dirty="0">
              <a:solidFill>
                <a:srgbClr val="92D050"/>
              </a:solidFill>
              <a:cs typeface="B Koodak" pitchFamily="2" charset="-78"/>
            </a:endParaRPr>
          </a:p>
          <a:p>
            <a:pPr algn="r" rtl="1"/>
            <a:r>
              <a:rPr lang="fa-IR" sz="2400" b="0" dirty="0" smtClean="0">
                <a:solidFill>
                  <a:srgbClr val="92D050"/>
                </a:solidFill>
                <a:cs typeface="B Koodak" pitchFamily="2" charset="-78"/>
              </a:rPr>
              <a:t>است. لذا نیاز به اطلاعات و ارتباطات زندگی اجتماعی و مجازی، نیاز به </a:t>
            </a:r>
          </a:p>
          <a:p>
            <a:pPr algn="r" rtl="1"/>
            <a:endParaRPr lang="fa-IR" sz="2400" b="0" dirty="0" smtClean="0">
              <a:solidFill>
                <a:srgbClr val="92D050"/>
              </a:solidFill>
              <a:cs typeface="B Koodak" pitchFamily="2" charset="-78"/>
            </a:endParaRPr>
          </a:p>
          <a:p>
            <a:pPr algn="r" rtl="1"/>
            <a:r>
              <a:rPr lang="fa-IR" sz="2400" b="0" dirty="0" smtClean="0">
                <a:solidFill>
                  <a:srgbClr val="92D050"/>
                </a:solidFill>
                <a:cs typeface="B Koodak" pitchFamily="2" charset="-78"/>
              </a:rPr>
              <a:t>پذیرش ریسک بیشتر، تصمیم گیری آگاهانه و ارتقای علمی از جمله </a:t>
            </a:r>
          </a:p>
          <a:p>
            <a:pPr algn="r" rtl="1"/>
            <a:endParaRPr lang="fa-IR" sz="2400" b="0" dirty="0" smtClean="0">
              <a:solidFill>
                <a:srgbClr val="92D050"/>
              </a:solidFill>
              <a:cs typeface="B Koodak" pitchFamily="2" charset="-78"/>
            </a:endParaRPr>
          </a:p>
          <a:p>
            <a:pPr algn="r" rtl="1"/>
            <a:r>
              <a:rPr lang="fa-IR" sz="2400" b="0" dirty="0" smtClean="0">
                <a:solidFill>
                  <a:srgbClr val="92D050"/>
                </a:solidFill>
                <a:cs typeface="B Koodak" pitchFamily="2" charset="-78"/>
              </a:rPr>
              <a:t>نیازهای انسان دراین زمان بوده و مفهومی چون دولت الکترونیک</a:t>
            </a:r>
          </a:p>
          <a:p>
            <a:pPr algn="r" rtl="1"/>
            <a:endParaRPr lang="fa-IR" sz="2400" b="0" dirty="0" smtClean="0">
              <a:solidFill>
                <a:srgbClr val="92D050"/>
              </a:solidFill>
              <a:cs typeface="B Koodak" pitchFamily="2" charset="-78"/>
            </a:endParaRPr>
          </a:p>
          <a:p>
            <a:pPr algn="r" rtl="1"/>
            <a:r>
              <a:rPr lang="fa-IR" sz="2400" b="0" dirty="0" smtClean="0">
                <a:solidFill>
                  <a:srgbClr val="92D050"/>
                </a:solidFill>
                <a:cs typeface="B Koodak" pitchFamily="2" charset="-78"/>
              </a:rPr>
              <a:t>   </a:t>
            </a:r>
            <a:r>
              <a:rPr lang="en-US" sz="2400" b="0" dirty="0" smtClean="0">
                <a:solidFill>
                  <a:srgbClr val="92D050"/>
                </a:solidFill>
                <a:cs typeface="B Koodak" pitchFamily="2" charset="-78"/>
              </a:rPr>
              <a:t>(E-government) </a:t>
            </a:r>
            <a:r>
              <a:rPr lang="fa-IR" sz="2400" b="0" dirty="0" smtClean="0">
                <a:solidFill>
                  <a:srgbClr val="92D050"/>
                </a:solidFill>
                <a:cs typeface="B Koodak" pitchFamily="2" charset="-78"/>
              </a:rPr>
              <a:t> بیش از پیش اهمیت یافته است</a:t>
            </a:r>
            <a:endParaRPr lang="en-US" sz="2400" dirty="0">
              <a:solidFill>
                <a:srgbClr val="92D050"/>
              </a:solidFill>
              <a:cs typeface="B Koodak" pitchFamily="2" charset="-78"/>
            </a:endParaRPr>
          </a:p>
        </p:txBody>
      </p: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ounded Rectangle 6"/>
          <p:cNvSpPr/>
          <p:nvPr/>
        </p:nvSpPr>
        <p:spPr>
          <a:xfrm>
            <a:off x="899592" y="1916832"/>
            <a:ext cx="6696744" cy="4680520"/>
          </a:xfrm>
          <a:prstGeom prst="roundRect">
            <a:avLst/>
          </a:prstGeom>
        </p:spPr>
        <p:style>
          <a:lnRef idx="2">
            <a:schemeClr val="accent1">
              <a:shade val="50000"/>
            </a:schemeClr>
          </a:lnRef>
          <a:fillRef idx="1001">
            <a:schemeClr val="dk1"/>
          </a:fillRef>
          <a:effectRef idx="0">
            <a:schemeClr val="accent1"/>
          </a:effectRef>
          <a:fontRef idx="minor">
            <a:schemeClr val="lt1"/>
          </a:fontRef>
        </p:style>
        <p:txBody>
          <a:bodyPr rtlCol="0" anchor="ctr"/>
          <a:lstStyle/>
          <a:p>
            <a:pPr algn="just" rtl="1">
              <a:lnSpc>
                <a:spcPct val="200000"/>
              </a:lnSpc>
            </a:pPr>
            <a:r>
              <a:rPr lang="fa-IR" sz="2000" b="0" dirty="0" smtClean="0">
                <a:solidFill>
                  <a:schemeClr val="accent1">
                    <a:lumMod val="20000"/>
                    <a:lumOff val="80000"/>
                  </a:schemeClr>
                </a:solidFill>
                <a:cs typeface="B Koodak" pitchFamily="2" charset="-78"/>
              </a:rPr>
              <a:t>اصولاً تعریف واحدی درباره ی دولت الکترونیک وجود ندارد.</a:t>
            </a:r>
          </a:p>
          <a:p>
            <a:pPr algn="just" rtl="1">
              <a:lnSpc>
                <a:spcPct val="200000"/>
              </a:lnSpc>
            </a:pPr>
            <a:r>
              <a:rPr lang="fa-IR" sz="2000" b="0" dirty="0" smtClean="0">
                <a:solidFill>
                  <a:schemeClr val="accent1">
                    <a:lumMod val="20000"/>
                    <a:lumOff val="80000"/>
                  </a:schemeClr>
                </a:solidFill>
                <a:cs typeface="B Koodak" pitchFamily="2" charset="-78"/>
              </a:rPr>
              <a:t>بکارگیری و گسترش دولت الکترونیک غالباً در جهت انجام تغییرات در فرایندهای دولتی نظیر </a:t>
            </a:r>
            <a:r>
              <a:rPr lang="fa-IR" sz="2000" b="0" u="sng" dirty="0" smtClean="0">
                <a:solidFill>
                  <a:schemeClr val="accent1">
                    <a:lumMod val="20000"/>
                    <a:lumOff val="80000"/>
                  </a:schemeClr>
                </a:solidFill>
                <a:cs typeface="B Titr" pitchFamily="2" charset="-78"/>
              </a:rPr>
              <a:t>تمرکز زدایی، بهبود کارایی و اثر بخشی</a:t>
            </a:r>
            <a:r>
              <a:rPr lang="fa-IR" sz="2000" b="0" dirty="0" smtClean="0">
                <a:solidFill>
                  <a:schemeClr val="accent1">
                    <a:lumMod val="20000"/>
                    <a:lumOff val="80000"/>
                  </a:schemeClr>
                </a:solidFill>
                <a:cs typeface="B Koodak" pitchFamily="2" charset="-78"/>
              </a:rPr>
              <a:t> است، که امروزه به استفاده از </a:t>
            </a:r>
            <a:r>
              <a:rPr lang="en-US" sz="2000" b="0" dirty="0" smtClean="0">
                <a:solidFill>
                  <a:schemeClr val="accent1">
                    <a:lumMod val="20000"/>
                    <a:lumOff val="80000"/>
                  </a:schemeClr>
                </a:solidFill>
                <a:cs typeface="B Koodak" pitchFamily="2" charset="-78"/>
              </a:rPr>
              <a:t>ICT</a:t>
            </a:r>
            <a:r>
              <a:rPr lang="fa-IR" sz="2000" b="0" dirty="0" smtClean="0">
                <a:solidFill>
                  <a:schemeClr val="accent1">
                    <a:lumMod val="20000"/>
                    <a:lumOff val="80000"/>
                  </a:schemeClr>
                </a:solidFill>
                <a:cs typeface="B Koodak" pitchFamily="2" charset="-78"/>
              </a:rPr>
              <a:t> به منظور بهبود کارایی و اثر بخشی و شفافیت اطلاعات بین دولت و سازمان های تابع آن و بین دولت و شهروندان ( </a:t>
            </a:r>
            <a:r>
              <a:rPr lang="en-US" sz="2000" b="0" dirty="0" smtClean="0">
                <a:solidFill>
                  <a:schemeClr val="accent1">
                    <a:lumMod val="20000"/>
                    <a:lumOff val="80000"/>
                  </a:schemeClr>
                </a:solidFill>
                <a:cs typeface="B Koodak" pitchFamily="2" charset="-78"/>
              </a:rPr>
              <a:t>Citizens</a:t>
            </a:r>
            <a:r>
              <a:rPr lang="fa-IR" sz="2000" b="0" dirty="0" smtClean="0">
                <a:solidFill>
                  <a:schemeClr val="accent1">
                    <a:lumMod val="20000"/>
                    <a:lumOff val="80000"/>
                  </a:schemeClr>
                </a:solidFill>
                <a:cs typeface="B Koodak" pitchFamily="2" charset="-78"/>
              </a:rPr>
              <a:t> ) و بین دولت و بخش خصوصی، دولت الکترونیک اطلاق میشود.</a:t>
            </a:r>
          </a:p>
          <a:p>
            <a:pPr algn="r" rtl="1"/>
            <a:endParaRPr lang="fa-IR" sz="2000" dirty="0">
              <a:solidFill>
                <a:schemeClr val="accent1">
                  <a:lumMod val="20000"/>
                  <a:lumOff val="80000"/>
                </a:schemeClr>
              </a:solidFill>
            </a:endParaRPr>
          </a:p>
        </p:txBody>
      </p:sp>
      <p:sp>
        <p:nvSpPr>
          <p:cNvPr id="8" name="Rectangle 7"/>
          <p:cNvSpPr/>
          <p:nvPr/>
        </p:nvSpPr>
        <p:spPr>
          <a:xfrm>
            <a:off x="3707904" y="548680"/>
            <a:ext cx="5005084" cy="646331"/>
          </a:xfrm>
          <a:prstGeom prst="rect">
            <a:avLst/>
          </a:prstGeom>
        </p:spPr>
        <p:txBody>
          <a:bodyPr wrap="square">
            <a:spAutoFit/>
          </a:bodyPr>
          <a:lstStyle/>
          <a:p>
            <a:pPr algn="ctr" rtl="1"/>
            <a:r>
              <a:rPr lang="fa-IR"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IranNastaliq" pitchFamily="18" charset="0"/>
                <a:cs typeface="IranNastaliq" pitchFamily="18" charset="0"/>
              </a:rPr>
              <a:t>تعریف</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a-IR"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E-government</a:t>
            </a:r>
            <a:r>
              <a:rPr lang="fa-IR"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p:cNvSpPr/>
          <p:nvPr/>
        </p:nvSpPr>
        <p:spPr>
          <a:xfrm>
            <a:off x="3059832" y="620688"/>
            <a:ext cx="5139547" cy="769441"/>
          </a:xfrm>
          <a:prstGeom prst="rect">
            <a:avLst/>
          </a:prstGeom>
          <a:noFill/>
        </p:spPr>
        <p:txBody>
          <a:bodyPr wrap="none" lIns="91440" tIns="45720" rIns="91440" bIns="45720">
            <a:spAutoFit/>
          </a:bodyPr>
          <a:lstStyle/>
          <a:p>
            <a:pPr algn="ctr"/>
            <a:r>
              <a:rPr lang="fa-IR" sz="4400" b="1" cap="none" spc="0" dirty="0" smtClean="0">
                <a:ln w="17780" cmpd="sng">
                  <a:solidFill>
                    <a:schemeClr val="accent1">
                      <a:tint val="3000"/>
                    </a:schemeClr>
                  </a:solidFill>
                  <a:prstDash val="solid"/>
                  <a:miter lim="800000"/>
                </a:ln>
                <a:solidFill>
                  <a:srgbClr val="FF0000"/>
                </a:solidFill>
                <a:effectLst>
                  <a:outerShdw blurRad="55000" dist="50800" dir="5400000" algn="tl">
                    <a:srgbClr val="000000">
                      <a:alpha val="33000"/>
                    </a:srgbClr>
                  </a:outerShdw>
                </a:effectLst>
                <a:latin typeface="IranNastaliq" pitchFamily="18" charset="0"/>
                <a:cs typeface="IranNastaliq" pitchFamily="18" charset="0"/>
              </a:rPr>
              <a:t>چندتعریف دیگر ازدولت الکترونیک</a:t>
            </a:r>
            <a:endParaRPr lang="en-US" sz="4400" b="1" cap="none" spc="0" dirty="0">
              <a:ln w="17780" cmpd="sng">
                <a:solidFill>
                  <a:schemeClr val="accent1">
                    <a:tint val="3000"/>
                  </a:schemeClr>
                </a:solidFill>
                <a:prstDash val="solid"/>
                <a:miter lim="800000"/>
              </a:ln>
              <a:solidFill>
                <a:srgbClr val="FF0000"/>
              </a:solidFill>
              <a:effectLst>
                <a:outerShdw blurRad="55000" dist="50800" dir="5400000" algn="tl">
                  <a:srgbClr val="000000">
                    <a:alpha val="33000"/>
                  </a:srgbClr>
                </a:outerShdw>
              </a:effectLst>
              <a:latin typeface="IranNastaliq" pitchFamily="18" charset="0"/>
              <a:cs typeface="IranNastaliq" pitchFamily="18" charset="0"/>
            </a:endParaRPr>
          </a:p>
        </p:txBody>
      </p:sp>
      <p:sp>
        <p:nvSpPr>
          <p:cNvPr id="6" name="Rectangle 5"/>
          <p:cNvSpPr/>
          <p:nvPr/>
        </p:nvSpPr>
        <p:spPr>
          <a:xfrm>
            <a:off x="971600" y="1844824"/>
            <a:ext cx="6966520" cy="4832092"/>
          </a:xfrm>
          <a:prstGeom prst="rect">
            <a:avLst/>
          </a:prstGeom>
        </p:spPr>
        <p:txBody>
          <a:bodyPr wrap="square">
            <a:spAutoFit/>
          </a:bodyPr>
          <a:lstStyle/>
          <a:p>
            <a:pPr algn="r"/>
            <a:r>
              <a:rPr lang="fa-IR" sz="2800" b="1" i="1" dirty="0" smtClean="0">
                <a:solidFill>
                  <a:schemeClr val="accent5">
                    <a:lumMod val="40000"/>
                    <a:lumOff val="60000"/>
                  </a:schemeClr>
                </a:solidFill>
                <a:cs typeface="0 Kamran" pitchFamily="2" charset="-78"/>
              </a:rPr>
              <a:t>1- دولت الکترونیک عبارت است از گسترش دموکراسی، ارتقای شأن و منزلت انسان حمایت از توسعه اقتصادی، عدالت اجتماعی و بهبود کیفیت ارائه خدمات به مردم</a:t>
            </a:r>
          </a:p>
          <a:p>
            <a:pPr algn="r"/>
            <a:endParaRPr lang="fa-IR" sz="2800" b="1" i="1" dirty="0" smtClean="0">
              <a:solidFill>
                <a:schemeClr val="accent5">
                  <a:lumMod val="40000"/>
                  <a:lumOff val="60000"/>
                </a:schemeClr>
              </a:solidFill>
              <a:cs typeface="0 Kamran" pitchFamily="2" charset="-78"/>
            </a:endParaRPr>
          </a:p>
          <a:p>
            <a:pPr algn="r"/>
            <a:r>
              <a:rPr lang="fa-IR" sz="2800" b="1" i="1" dirty="0" smtClean="0">
                <a:solidFill>
                  <a:schemeClr val="accent5">
                    <a:lumMod val="40000"/>
                    <a:lumOff val="60000"/>
                  </a:schemeClr>
                </a:solidFill>
                <a:cs typeface="0 Kamran" pitchFamily="2" charset="-78"/>
              </a:rPr>
              <a:t>2- دولت الکترونیک استفاده آسان از فناوری اطلاعات به منظور توزیع </a:t>
            </a:r>
          </a:p>
          <a:p>
            <a:pPr algn="r"/>
            <a:r>
              <a:rPr lang="fa-IR" sz="2800" b="1" i="1" dirty="0" smtClean="0">
                <a:solidFill>
                  <a:schemeClr val="accent5">
                    <a:lumMod val="40000"/>
                    <a:lumOff val="60000"/>
                  </a:schemeClr>
                </a:solidFill>
                <a:cs typeface="0 Kamran" pitchFamily="2" charset="-78"/>
              </a:rPr>
              <a:t>خدمات دولتی به صورت مستقیم و شبانه روزی به مشتری</a:t>
            </a:r>
          </a:p>
          <a:p>
            <a:pPr algn="r"/>
            <a:endParaRPr lang="fa-IR" sz="2800" b="1" i="1" dirty="0" smtClean="0">
              <a:solidFill>
                <a:schemeClr val="accent5">
                  <a:lumMod val="40000"/>
                  <a:lumOff val="60000"/>
                </a:schemeClr>
              </a:solidFill>
              <a:cs typeface="0 Kamran" pitchFamily="2" charset="-78"/>
            </a:endParaRPr>
          </a:p>
          <a:p>
            <a:pPr algn="r"/>
            <a:r>
              <a:rPr lang="fa-IR" sz="2800" b="1" i="1" dirty="0" smtClean="0">
                <a:solidFill>
                  <a:schemeClr val="accent5">
                    <a:lumMod val="40000"/>
                    <a:lumOff val="60000"/>
                  </a:schemeClr>
                </a:solidFill>
                <a:cs typeface="0 Kamran" pitchFamily="2" charset="-78"/>
              </a:rPr>
              <a:t>3- استفاده دولت و سایر سازمان های دولتی از فناوری اطلاعات به منظور ایجاد تحول در رابطه با شهروندان و سایر مواردی که با دولت در حال تعامل هستند  </a:t>
            </a:r>
          </a:p>
          <a:p>
            <a:pPr algn="r"/>
            <a:endParaRPr lang="en-US" sz="2800" b="1" i="1" dirty="0">
              <a:solidFill>
                <a:schemeClr val="accent5">
                  <a:lumMod val="40000"/>
                  <a:lumOff val="60000"/>
                </a:schemeClr>
              </a:solidFill>
              <a:cs typeface="0 Kamran" pitchFamily="2" charset="-78"/>
            </a:endParaRP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1214414" y="476672"/>
            <a:ext cx="5849123" cy="646331"/>
          </a:xfrm>
          <a:prstGeom prst="rect">
            <a:avLst/>
          </a:prstGeom>
          <a:noFill/>
        </p:spPr>
        <p:txBody>
          <a:bodyPr wrap="square" lIns="91440" tIns="45720" rIns="91440" bIns="45720">
            <a:spAutoFit/>
          </a:bodyPr>
          <a:lstStyle/>
          <a:p>
            <a:pPr algn="ctr"/>
            <a:r>
              <a:rPr lang="fa-IR" sz="3600" b="1" dirty="0" smtClean="0">
                <a:ln w="900" cmpd="sng">
                  <a:solidFill>
                    <a:schemeClr val="accent1">
                      <a:satMod val="190000"/>
                      <a:alpha val="55000"/>
                    </a:schemeClr>
                  </a:solidFill>
                  <a:prstDash val="solid"/>
                </a:ln>
                <a:solidFill>
                  <a:srgbClr val="FFC000"/>
                </a:solidFill>
                <a:effectLst>
                  <a:innerShdw blurRad="101600" dist="76200" dir="5400000">
                    <a:schemeClr val="accent1">
                      <a:satMod val="190000"/>
                      <a:tint val="100000"/>
                      <a:alpha val="74000"/>
                    </a:schemeClr>
                  </a:innerShdw>
                </a:effectLst>
                <a:latin typeface="IranNastaliq" pitchFamily="18" charset="0"/>
                <a:cs typeface="0 Badr"/>
              </a:rPr>
              <a:t>برخی اصطلاحات دردولت الکترونیک</a:t>
            </a:r>
            <a:endParaRPr lang="en-US" sz="3600" b="1" cap="none" spc="0" dirty="0">
              <a:ln w="900" cmpd="sng">
                <a:solidFill>
                  <a:schemeClr val="accent1">
                    <a:satMod val="190000"/>
                    <a:alpha val="55000"/>
                  </a:schemeClr>
                </a:solidFill>
                <a:prstDash val="solid"/>
              </a:ln>
              <a:solidFill>
                <a:srgbClr val="FFC000"/>
              </a:solidFill>
              <a:effectLst>
                <a:innerShdw blurRad="101600" dist="76200" dir="5400000">
                  <a:schemeClr val="accent1">
                    <a:satMod val="190000"/>
                    <a:tint val="100000"/>
                    <a:alpha val="74000"/>
                  </a:schemeClr>
                </a:innerShdw>
              </a:effectLst>
              <a:latin typeface="IranNastaliq" pitchFamily="18" charset="0"/>
              <a:cs typeface="0 Badr"/>
            </a:endParaRPr>
          </a:p>
        </p:txBody>
      </p:sp>
      <p:sp>
        <p:nvSpPr>
          <p:cNvPr id="4" name="Rectangle 3"/>
          <p:cNvSpPr/>
          <p:nvPr/>
        </p:nvSpPr>
        <p:spPr>
          <a:xfrm>
            <a:off x="683568" y="1340768"/>
            <a:ext cx="8208912" cy="5109091"/>
          </a:xfrm>
          <a:prstGeom prst="rect">
            <a:avLst/>
          </a:prstGeom>
        </p:spPr>
        <p:txBody>
          <a:bodyPr wrap="square">
            <a:spAutoFit/>
          </a:bodyPr>
          <a:lstStyle/>
          <a:p>
            <a:pPr algn="ctr">
              <a:buFont typeface="Wingdings" pitchFamily="2" charset="2"/>
              <a:buChar char="Ø"/>
            </a:pPr>
            <a:r>
              <a:rPr lang="fa-IR" sz="2800" dirty="0" smtClean="0">
                <a:solidFill>
                  <a:schemeClr val="bg1"/>
                </a:solidFill>
                <a:cs typeface="B Koodak" pitchFamily="2" charset="-78"/>
              </a:rPr>
              <a:t> </a:t>
            </a:r>
            <a:r>
              <a:rPr lang="fa-IR" sz="2800" b="1" dirty="0" smtClean="0">
                <a:ln w="10541" cmpd="sng">
                  <a:solidFill>
                    <a:schemeClr val="accent1">
                      <a:shade val="88000"/>
                      <a:satMod val="110000"/>
                    </a:schemeClr>
                  </a:solidFill>
                  <a:prstDash val="solid"/>
                </a:ln>
                <a:solidFill>
                  <a:schemeClr val="accent2">
                    <a:lumMod val="60000"/>
                    <a:lumOff val="40000"/>
                  </a:schemeClr>
                </a:solidFill>
                <a:cs typeface="B Koodak" pitchFamily="2" charset="-78"/>
              </a:rPr>
              <a:t>مشتری</a:t>
            </a:r>
            <a:endParaRPr lang="fa-IR" sz="2800" b="1" dirty="0" smtClean="0">
              <a:solidFill>
                <a:schemeClr val="accent2">
                  <a:lumMod val="60000"/>
                  <a:lumOff val="40000"/>
                </a:schemeClr>
              </a:solidFill>
              <a:cs typeface="B Koodak" pitchFamily="2" charset="-78"/>
            </a:endParaRPr>
          </a:p>
          <a:p>
            <a:pPr algn="r">
              <a:lnSpc>
                <a:spcPct val="150000"/>
              </a:lnSpc>
              <a:buNone/>
            </a:pPr>
            <a:r>
              <a:rPr lang="fa-IR" sz="1600" dirty="0" smtClean="0">
                <a:solidFill>
                  <a:schemeClr val="bg1"/>
                </a:solidFill>
                <a:cs typeface="B Koodak" pitchFamily="2" charset="-78"/>
              </a:rPr>
              <a:t>            استفاده کننده از سرویس های دولتی را مشتری می گویند، مانند بازنشستگانی که حقوق </a:t>
            </a:r>
          </a:p>
          <a:p>
            <a:pPr algn="r">
              <a:lnSpc>
                <a:spcPct val="150000"/>
              </a:lnSpc>
              <a:buNone/>
            </a:pPr>
            <a:r>
              <a:rPr lang="fa-IR" sz="1600" dirty="0" smtClean="0">
                <a:solidFill>
                  <a:schemeClr val="bg1"/>
                </a:solidFill>
                <a:cs typeface="B Koodak" pitchFamily="2" charset="-78"/>
              </a:rPr>
              <a:t>بازنشستگی می گیرند و یا افرادی که برای معالجه به کلینیکهای دولتی مراجعه می کنند.</a:t>
            </a:r>
          </a:p>
          <a:p>
            <a:pPr algn="r">
              <a:buFont typeface="Wingdings" pitchFamily="2" charset="2"/>
              <a:buChar char="Ø"/>
            </a:pPr>
            <a:endParaRPr lang="fa-IR" sz="1600" b="1" dirty="0" smtClean="0">
              <a:ln w="10541" cmpd="sng">
                <a:solidFill>
                  <a:schemeClr val="accent1">
                    <a:shade val="88000"/>
                    <a:satMod val="110000"/>
                  </a:schemeClr>
                </a:solidFill>
                <a:prstDash val="solid"/>
              </a:ln>
              <a:solidFill>
                <a:schemeClr val="bg1"/>
              </a:solidFill>
              <a:cs typeface="B Koodak" pitchFamily="2" charset="-78"/>
            </a:endParaRPr>
          </a:p>
          <a:p>
            <a:pPr algn="ctr">
              <a:buFont typeface="Wingdings" pitchFamily="2" charset="2"/>
              <a:buChar char="Ø"/>
            </a:pPr>
            <a:r>
              <a:rPr lang="fa-IR" sz="2400" b="1" dirty="0" smtClean="0">
                <a:ln w="10541" cmpd="sng">
                  <a:solidFill>
                    <a:schemeClr val="accent1">
                      <a:shade val="88000"/>
                      <a:satMod val="110000"/>
                    </a:schemeClr>
                  </a:solidFill>
                  <a:prstDash val="solid"/>
                </a:ln>
                <a:solidFill>
                  <a:schemeClr val="accent2">
                    <a:lumMod val="60000"/>
                    <a:lumOff val="40000"/>
                  </a:schemeClr>
                </a:solidFill>
                <a:cs typeface="B Koodak" pitchFamily="2" charset="-78"/>
              </a:rPr>
              <a:t>شهروند</a:t>
            </a:r>
          </a:p>
          <a:p>
            <a:pPr algn="r">
              <a:lnSpc>
                <a:spcPct val="150000"/>
              </a:lnSpc>
              <a:buNone/>
            </a:pPr>
            <a:r>
              <a:rPr lang="fa-IR" sz="1600" b="1" dirty="0" smtClean="0">
                <a:ln w="10541" cmpd="sng">
                  <a:solidFill>
                    <a:schemeClr val="accent1">
                      <a:shade val="88000"/>
                      <a:satMod val="110000"/>
                    </a:schemeClr>
                  </a:solidFill>
                  <a:prstDash val="solid"/>
                </a:ln>
                <a:solidFill>
                  <a:schemeClr val="bg1"/>
                </a:solidFill>
                <a:cs typeface="B Koodak" pitchFamily="2" charset="-78"/>
              </a:rPr>
              <a:t>          </a:t>
            </a:r>
            <a:r>
              <a:rPr lang="fa-IR" sz="1600" dirty="0" smtClean="0">
                <a:solidFill>
                  <a:schemeClr val="bg1"/>
                </a:solidFill>
                <a:cs typeface="B Koodak" pitchFamily="2" charset="-78"/>
              </a:rPr>
              <a:t> فردی با حقوق و مسئولیت های تعریف شده و معین در جامعه.</a:t>
            </a:r>
          </a:p>
          <a:p>
            <a:pPr algn="r">
              <a:lnSpc>
                <a:spcPct val="150000"/>
              </a:lnSpc>
              <a:buNone/>
            </a:pPr>
            <a:r>
              <a:rPr lang="fa-IR" sz="1600" b="1" dirty="0" smtClean="0">
                <a:ln w="10541" cmpd="sng">
                  <a:solidFill>
                    <a:schemeClr val="accent1">
                      <a:shade val="88000"/>
                      <a:satMod val="110000"/>
                    </a:schemeClr>
                  </a:solidFill>
                  <a:prstDash val="solid"/>
                </a:ln>
                <a:solidFill>
                  <a:schemeClr val="bg1"/>
                </a:solidFill>
                <a:cs typeface="B Koodak" pitchFamily="2" charset="-78"/>
              </a:rPr>
              <a:t>    </a:t>
            </a:r>
            <a:r>
              <a:rPr lang="fa-IR" sz="1600" dirty="0" smtClean="0">
                <a:solidFill>
                  <a:schemeClr val="bg1"/>
                </a:solidFill>
                <a:latin typeface="Arial" pitchFamily="34" charset="0"/>
                <a:cs typeface="B Koodak" pitchFamily="2" charset="-78"/>
              </a:rPr>
              <a:t>این حقوق شامل حق رأی، حق اظهار نظر آزاد و... میباشد. افرادی که در انتخابات شرکت کرده و رأی می دهند و یا اشخاصی که در یک تجمع سیاسی سخنرانی میکنند، مشتریان دولت نیستند، بلکه شهروندانی هستند که در فعالیتهای جامعه شرکت میکنند.</a:t>
            </a:r>
          </a:p>
          <a:p>
            <a:pPr algn="r">
              <a:lnSpc>
                <a:spcPct val="150000"/>
              </a:lnSpc>
              <a:buNone/>
            </a:pPr>
            <a:endParaRPr lang="fa-IR" sz="1600" b="1" dirty="0" smtClean="0">
              <a:ln w="10541" cmpd="sng">
                <a:solidFill>
                  <a:schemeClr val="accent1">
                    <a:shade val="88000"/>
                    <a:satMod val="110000"/>
                  </a:schemeClr>
                </a:solidFill>
                <a:prstDash val="solid"/>
              </a:ln>
              <a:solidFill>
                <a:schemeClr val="bg1"/>
              </a:solidFill>
              <a:latin typeface="Arial" pitchFamily="34" charset="0"/>
              <a:cs typeface="B Koodak" pitchFamily="2" charset="-78"/>
            </a:endParaRPr>
          </a:p>
          <a:p>
            <a:pPr algn="ctr">
              <a:lnSpc>
                <a:spcPct val="150000"/>
              </a:lnSpc>
              <a:buNone/>
            </a:pPr>
            <a:r>
              <a:rPr lang="fa-IR" sz="2800" dirty="0" smtClean="0">
                <a:ln w="10541" cmpd="sng">
                  <a:solidFill>
                    <a:schemeClr val="accent1">
                      <a:shade val="88000"/>
                      <a:satMod val="110000"/>
                    </a:schemeClr>
                  </a:solidFill>
                  <a:prstDash val="solid"/>
                </a:ln>
                <a:solidFill>
                  <a:schemeClr val="accent2">
                    <a:lumMod val="60000"/>
                    <a:lumOff val="40000"/>
                  </a:schemeClr>
                </a:solidFill>
                <a:cs typeface="B Koodak" pitchFamily="2" charset="-78"/>
              </a:rPr>
              <a:t> بنگاه </a:t>
            </a:r>
            <a:r>
              <a:rPr lang="fa-IR" sz="1600" dirty="0" smtClean="0">
                <a:ln w="10541" cmpd="sng">
                  <a:solidFill>
                    <a:schemeClr val="accent1">
                      <a:shade val="88000"/>
                      <a:satMod val="110000"/>
                    </a:schemeClr>
                  </a:solidFill>
                  <a:prstDash val="solid"/>
                </a:ln>
                <a:solidFill>
                  <a:schemeClr val="bg1"/>
                </a:solidFill>
                <a:cs typeface="B Koodak" pitchFamily="2" charset="-78"/>
              </a:rPr>
              <a:t/>
            </a:r>
            <a:br>
              <a:rPr lang="fa-IR" sz="1600" dirty="0" smtClean="0">
                <a:ln w="10541" cmpd="sng">
                  <a:solidFill>
                    <a:schemeClr val="accent1">
                      <a:shade val="88000"/>
                      <a:satMod val="110000"/>
                    </a:schemeClr>
                  </a:solidFill>
                  <a:prstDash val="solid"/>
                </a:ln>
                <a:solidFill>
                  <a:schemeClr val="bg1"/>
                </a:solidFill>
                <a:cs typeface="B Koodak" pitchFamily="2" charset="-78"/>
              </a:rPr>
            </a:br>
            <a:r>
              <a:rPr lang="fa-IR" sz="1600" dirty="0" smtClean="0">
                <a:ln w="10541" cmpd="sng">
                  <a:solidFill>
                    <a:schemeClr val="accent1">
                      <a:shade val="88000"/>
                      <a:satMod val="110000"/>
                    </a:schemeClr>
                  </a:solidFill>
                  <a:prstDash val="solid"/>
                </a:ln>
                <a:solidFill>
                  <a:schemeClr val="bg1"/>
                </a:solidFill>
                <a:cs typeface="B Koodak" pitchFamily="2" charset="-78"/>
              </a:rPr>
              <a:t>        </a:t>
            </a:r>
            <a:r>
              <a:rPr lang="fa-IR" sz="1600" b="1" dirty="0" smtClean="0">
                <a:solidFill>
                  <a:schemeClr val="bg1"/>
                </a:solidFill>
                <a:cs typeface="B Koodak" pitchFamily="2" charset="-78"/>
              </a:rPr>
              <a:t>شرکت های تجاری و خصوصی بوده که از یک سو با دولت و سازمان های دولتی و از سوی دیگر با مصرف کنندگان یا  مشتریان در ارتباط هستند، همچنین برخی شرکت ها به عنوان پیمانکار با دولت در تعامل هستند.</a:t>
            </a:r>
            <a:endParaRPr lang="fa-IR" sz="1600" b="1" dirty="0">
              <a:ln w="10541" cmpd="sng">
                <a:solidFill>
                  <a:schemeClr val="accent1">
                    <a:shade val="88000"/>
                    <a:satMod val="110000"/>
                  </a:schemeClr>
                </a:solidFill>
                <a:prstDash val="solid"/>
              </a:ln>
              <a:solidFill>
                <a:schemeClr val="bg1"/>
              </a:solidFill>
              <a:cs typeface="B Koodak" pitchFamily="2" charset="-78"/>
            </a:endParaRPr>
          </a:p>
        </p:txBody>
      </p:sp>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97409e3262422e6d212fc6926aa80de1.jpg"/>
          <p:cNvPicPr>
            <a:picLocks noChangeAspect="1"/>
          </p:cNvPicPr>
          <p:nvPr/>
        </p:nvPicPr>
        <p:blipFill>
          <a:blip r:embed="rId2" cstate="print"/>
          <a:stretch>
            <a:fillRect/>
          </a:stretch>
        </p:blipFill>
        <p:spPr>
          <a:xfrm>
            <a:off x="323528" y="432249"/>
            <a:ext cx="2819712" cy="2058390"/>
          </a:xfrm>
          <a:prstGeom prst="rect">
            <a:avLst/>
          </a:prstGeom>
        </p:spPr>
      </p:pic>
      <p:sp>
        <p:nvSpPr>
          <p:cNvPr id="3" name="Rectangle 2"/>
          <p:cNvSpPr/>
          <p:nvPr/>
        </p:nvSpPr>
        <p:spPr>
          <a:xfrm>
            <a:off x="3714744" y="642918"/>
            <a:ext cx="4772460" cy="76944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a-IR" sz="4400" b="1" cap="none" spc="0" dirty="0" smtClean="0">
                <a:ln w="11430"/>
                <a:solidFill>
                  <a:schemeClr val="bg1"/>
                </a:solidFill>
                <a:effectLst>
                  <a:outerShdw blurRad="80000" dist="40000" dir="5040000" algn="tl">
                    <a:srgbClr val="000000">
                      <a:alpha val="30000"/>
                    </a:srgbClr>
                  </a:outerShdw>
                </a:effectLst>
                <a:latin typeface="IranNastaliq" pitchFamily="18" charset="0"/>
                <a:cs typeface="IranNastaliq" pitchFamily="18" charset="0"/>
              </a:rPr>
              <a:t>برخی ازاهداف دولت الکترونیک</a:t>
            </a:r>
            <a:endParaRPr lang="en-US" sz="4400" b="1" cap="none" spc="0" dirty="0">
              <a:ln w="11430"/>
              <a:solidFill>
                <a:schemeClr val="bg1"/>
              </a:solidFill>
              <a:effectLst>
                <a:outerShdw blurRad="80000" dist="40000" dir="5040000" algn="tl">
                  <a:srgbClr val="000000">
                    <a:alpha val="30000"/>
                  </a:srgbClr>
                </a:outerShdw>
              </a:effectLst>
              <a:latin typeface="IranNastaliq" pitchFamily="18" charset="0"/>
              <a:cs typeface="IranNastaliq" pitchFamily="18" charset="0"/>
            </a:endParaRPr>
          </a:p>
        </p:txBody>
      </p:sp>
      <p:sp>
        <p:nvSpPr>
          <p:cNvPr id="4" name="Rectangle 3"/>
          <p:cNvSpPr/>
          <p:nvPr/>
        </p:nvSpPr>
        <p:spPr>
          <a:xfrm>
            <a:off x="1331640" y="2780928"/>
            <a:ext cx="7200800" cy="3785652"/>
          </a:xfrm>
          <a:prstGeom prst="rect">
            <a:avLst/>
          </a:prstGeom>
        </p:spPr>
        <p:txBody>
          <a:bodyPr wrap="square">
            <a:spAutoFit/>
          </a:bodyPr>
          <a:lstStyle/>
          <a:p>
            <a:pPr algn="just" rtl="1">
              <a:lnSpc>
                <a:spcPct val="150000"/>
              </a:lnSpc>
            </a:pPr>
            <a:r>
              <a:rPr lang="fa-IR" sz="2000" b="0" dirty="0" smtClean="0">
                <a:solidFill>
                  <a:srgbClr val="FFC000"/>
                </a:solidFill>
                <a:cs typeface="B Koodak" pitchFamily="2" charset="-78"/>
              </a:rPr>
              <a:t>به طور کلی می توان گفت که هدف دولت الکترونیک ارائه خدمات بهتر با هزینه ی کمتر و اثر بخشی بیشتر است.</a:t>
            </a:r>
          </a:p>
          <a:p>
            <a:pPr marL="457200" indent="-457200" algn="just" rtl="1">
              <a:lnSpc>
                <a:spcPct val="150000"/>
              </a:lnSpc>
            </a:pPr>
            <a:endParaRPr lang="fa-IR" sz="2000" b="0" dirty="0" smtClean="0">
              <a:solidFill>
                <a:schemeClr val="accent5">
                  <a:lumMod val="60000"/>
                  <a:lumOff val="40000"/>
                </a:schemeClr>
              </a:solidFill>
              <a:cs typeface="B Koodak" pitchFamily="2" charset="-78"/>
            </a:endParaRPr>
          </a:p>
          <a:p>
            <a:pPr marL="457200" indent="-457200" algn="just" rtl="1">
              <a:lnSpc>
                <a:spcPct val="150000"/>
              </a:lnSpc>
            </a:pPr>
            <a:r>
              <a:rPr lang="fa-IR" sz="2000" b="0" dirty="0" smtClean="0">
                <a:solidFill>
                  <a:schemeClr val="accent5">
                    <a:lumMod val="60000"/>
                    <a:lumOff val="40000"/>
                  </a:schemeClr>
                </a:solidFill>
                <a:cs typeface="B Koodak" pitchFamily="2" charset="-78"/>
              </a:rPr>
              <a:t>1- ایجاد محیط تجاری بهترکه با استفاده از </a:t>
            </a:r>
            <a:r>
              <a:rPr lang="en-US" sz="2000" b="0" dirty="0" smtClean="0">
                <a:solidFill>
                  <a:schemeClr val="accent5">
                    <a:lumMod val="60000"/>
                    <a:lumOff val="40000"/>
                  </a:schemeClr>
                </a:solidFill>
                <a:cs typeface="B Koodak" pitchFamily="2" charset="-78"/>
              </a:rPr>
              <a:t>ict</a:t>
            </a:r>
            <a:r>
              <a:rPr lang="fa-IR" sz="2000" b="0" dirty="0" smtClean="0">
                <a:solidFill>
                  <a:schemeClr val="accent5">
                    <a:lumMod val="60000"/>
                    <a:lumOff val="40000"/>
                  </a:schemeClr>
                </a:solidFill>
                <a:cs typeface="B Koodak" pitchFamily="2" charset="-78"/>
              </a:rPr>
              <a:t> یک محیط تجاری جذاب ایجاد شده و باعث جذب سرمایه گزاران میشود.</a:t>
            </a:r>
          </a:p>
          <a:p>
            <a:pPr marL="457200" indent="-457200" algn="just" rtl="1">
              <a:lnSpc>
                <a:spcPct val="150000"/>
              </a:lnSpc>
            </a:pPr>
            <a:endParaRPr lang="fa-IR" sz="2000" b="0" dirty="0" smtClean="0">
              <a:solidFill>
                <a:schemeClr val="tx1"/>
              </a:solidFill>
              <a:cs typeface="B Koodak" pitchFamily="2" charset="-78"/>
            </a:endParaRPr>
          </a:p>
          <a:p>
            <a:pPr marL="457200" indent="-457200" algn="just" rtl="1">
              <a:lnSpc>
                <a:spcPct val="150000"/>
              </a:lnSpc>
            </a:pPr>
            <a:r>
              <a:rPr lang="fa-IR" sz="2000" b="0" dirty="0" smtClean="0">
                <a:solidFill>
                  <a:schemeClr val="accent4">
                    <a:lumMod val="40000"/>
                    <a:lumOff val="60000"/>
                  </a:schemeClr>
                </a:solidFill>
                <a:cs typeface="B Koodak" pitchFamily="2" charset="-78"/>
              </a:rPr>
              <a:t>2- مشتری بر خط ( </a:t>
            </a:r>
            <a:r>
              <a:rPr lang="en-US" sz="2000" b="0" dirty="0" smtClean="0">
                <a:solidFill>
                  <a:schemeClr val="accent4">
                    <a:lumMod val="40000"/>
                    <a:lumOff val="60000"/>
                  </a:schemeClr>
                </a:solidFill>
                <a:cs typeface="B Koodak" pitchFamily="2" charset="-78"/>
              </a:rPr>
              <a:t>online</a:t>
            </a:r>
            <a:r>
              <a:rPr lang="fa-IR" sz="2000" b="0" dirty="0" smtClean="0">
                <a:solidFill>
                  <a:schemeClr val="accent4">
                    <a:lumMod val="40000"/>
                    <a:lumOff val="60000"/>
                  </a:schemeClr>
                </a:solidFill>
                <a:cs typeface="B Koodak" pitchFamily="2" charset="-78"/>
              </a:rPr>
              <a:t> )، این امر از طریق ارائه موثر خدمات عمومی به شهروندان حاصل میشود که باید با پاسخ سریع دولت انجام گیرد. </a:t>
            </a:r>
            <a:endParaRPr lang="fa-IR" sz="2000" dirty="0">
              <a:solidFill>
                <a:schemeClr val="accent4">
                  <a:lumMod val="40000"/>
                  <a:lumOff val="60000"/>
                </a:schemeClr>
              </a:solidFill>
              <a:cs typeface="B Koodak" pitchFamily="2" charset="-78"/>
            </a:endParaRPr>
          </a:p>
        </p:txBody>
      </p:sp>
    </p:spTree>
  </p:cSld>
  <p:clrMapOvr>
    <a:masterClrMapping/>
  </p:clrMapOvr>
  <p:transition>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p:cNvSpPr/>
          <p:nvPr/>
        </p:nvSpPr>
        <p:spPr>
          <a:xfrm>
            <a:off x="4139952" y="692696"/>
            <a:ext cx="4435830" cy="70788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4000" b="1" dirty="0" smtClean="0">
                <a:solidFill>
                  <a:schemeClr val="accent4">
                    <a:lumMod val="40000"/>
                    <a:lumOff val="60000"/>
                  </a:schemeClr>
                </a:solidFill>
                <a:latin typeface="IranNastaliq" pitchFamily="18" charset="0"/>
                <a:cs typeface="IranNastaliq" pitchFamily="18" charset="0"/>
              </a:rPr>
              <a:t>مهمترین </a:t>
            </a:r>
            <a:r>
              <a:rPr lang="ar-SA" sz="4000" b="1" dirty="0" smtClean="0">
                <a:solidFill>
                  <a:schemeClr val="accent4">
                    <a:lumMod val="40000"/>
                    <a:lumOff val="60000"/>
                  </a:schemeClr>
                </a:solidFill>
                <a:latin typeface="IranNastaliq" pitchFamily="18" charset="0"/>
                <a:cs typeface="IranNastaliq" pitchFamily="18" charset="0"/>
              </a:rPr>
              <a:t>مزاياي دولت الكترونيك </a:t>
            </a:r>
            <a:endParaRPr lang="en-US" sz="4000" b="1" cap="none" spc="0" dirty="0">
              <a:ln>
                <a:prstDash val="solid"/>
              </a:ln>
              <a:solidFill>
                <a:schemeClr val="accent4">
                  <a:lumMod val="40000"/>
                  <a:lumOff val="60000"/>
                </a:schemeClr>
              </a:solidFill>
              <a:effectLst>
                <a:outerShdw blurRad="88000" dist="50800" dir="5040000" algn="tl">
                  <a:schemeClr val="accent4">
                    <a:tint val="80000"/>
                    <a:satMod val="250000"/>
                    <a:alpha val="45000"/>
                  </a:schemeClr>
                </a:outerShdw>
              </a:effectLst>
              <a:latin typeface="IranNastaliq" pitchFamily="18" charset="0"/>
              <a:cs typeface="IranNastaliq" pitchFamily="18" charset="0"/>
            </a:endParaRPr>
          </a:p>
        </p:txBody>
      </p:sp>
      <p:sp>
        <p:nvSpPr>
          <p:cNvPr id="4" name="Rectangle 3"/>
          <p:cNvSpPr/>
          <p:nvPr/>
        </p:nvSpPr>
        <p:spPr>
          <a:xfrm>
            <a:off x="4192598" y="2348880"/>
            <a:ext cx="4022256" cy="400110"/>
          </a:xfrm>
          <a:prstGeom prst="rect">
            <a:avLst/>
          </a:prstGeom>
          <a:noFill/>
        </p:spPr>
        <p:txBody>
          <a:bodyPr wrap="none" lIns="91440" tIns="45720" rIns="91440" bIns="45720">
            <a:spAutoFit/>
          </a:bodyPr>
          <a:lstStyle/>
          <a:p>
            <a:pPr algn="ctr" rtl="1"/>
            <a:r>
              <a:rPr lang="en-US" sz="2000" dirty="0" smtClean="0">
                <a:solidFill>
                  <a:srgbClr val="FFC000"/>
                </a:solidFill>
                <a:cs typeface="B Koodak" pitchFamily="2" charset="-78"/>
              </a:rPr>
              <a:t>1.</a:t>
            </a:r>
            <a:r>
              <a:rPr lang="ar-SA" sz="2000" dirty="0" smtClean="0">
                <a:solidFill>
                  <a:srgbClr val="FFC000"/>
                </a:solidFill>
                <a:cs typeface="B Koodak" pitchFamily="2" charset="-78"/>
              </a:rPr>
              <a:t>دسترسي مستقيم به اطلاعات و خدمات مالي</a:t>
            </a:r>
            <a:endParaRPr lang="en-US" sz="2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cs typeface="B Koodak" pitchFamily="2" charset="-78"/>
            </a:endParaRPr>
          </a:p>
        </p:txBody>
      </p:sp>
      <p:sp>
        <p:nvSpPr>
          <p:cNvPr id="5" name="Rectangle 4"/>
          <p:cNvSpPr/>
          <p:nvPr/>
        </p:nvSpPr>
        <p:spPr>
          <a:xfrm>
            <a:off x="4427984" y="3212976"/>
            <a:ext cx="2948243" cy="400110"/>
          </a:xfrm>
          <a:prstGeom prst="rect">
            <a:avLst/>
          </a:prstGeom>
        </p:spPr>
        <p:txBody>
          <a:bodyPr wrap="none">
            <a:spAutoFit/>
          </a:bodyPr>
          <a:lstStyle/>
          <a:p>
            <a:pPr algn="r" rtl="1"/>
            <a:r>
              <a:rPr lang="en-US" sz="2000" dirty="0" smtClean="0">
                <a:solidFill>
                  <a:srgbClr val="00B0F0"/>
                </a:solidFill>
                <a:cs typeface="B Koodak" pitchFamily="2" charset="-78"/>
              </a:rPr>
              <a:t>2.</a:t>
            </a:r>
            <a:r>
              <a:rPr lang="ar-SA" sz="2000" dirty="0" smtClean="0">
                <a:solidFill>
                  <a:srgbClr val="00B0F0"/>
                </a:solidFill>
                <a:cs typeface="B Koodak" pitchFamily="2" charset="-78"/>
              </a:rPr>
              <a:t>ارتباط مستقيم با مقامات دولتي</a:t>
            </a:r>
            <a:endParaRPr lang="en-US" sz="2000" dirty="0">
              <a:solidFill>
                <a:srgbClr val="00B0F0"/>
              </a:solidFill>
              <a:cs typeface="B Koodak" pitchFamily="2" charset="-78"/>
            </a:endParaRPr>
          </a:p>
        </p:txBody>
      </p:sp>
      <p:sp>
        <p:nvSpPr>
          <p:cNvPr id="6" name="Rectangle 5"/>
          <p:cNvSpPr/>
          <p:nvPr/>
        </p:nvSpPr>
        <p:spPr>
          <a:xfrm>
            <a:off x="0" y="6021288"/>
            <a:ext cx="5220072" cy="400110"/>
          </a:xfrm>
          <a:prstGeom prst="rect">
            <a:avLst/>
          </a:prstGeom>
        </p:spPr>
        <p:txBody>
          <a:bodyPr wrap="square">
            <a:spAutoFit/>
          </a:bodyPr>
          <a:lstStyle/>
          <a:p>
            <a:pPr algn="r" rtl="1"/>
            <a:r>
              <a:rPr lang="fa-IR" sz="2000" dirty="0" smtClean="0">
                <a:solidFill>
                  <a:schemeClr val="accent1">
                    <a:lumMod val="60000"/>
                    <a:lumOff val="40000"/>
                  </a:schemeClr>
                </a:solidFill>
                <a:cs typeface="B Koodak" pitchFamily="2" charset="-78"/>
              </a:rPr>
              <a:t>5.</a:t>
            </a:r>
            <a:r>
              <a:rPr lang="ar-SA" sz="2000" dirty="0" smtClean="0">
                <a:solidFill>
                  <a:schemeClr val="accent1">
                    <a:lumMod val="60000"/>
                    <a:lumOff val="40000"/>
                  </a:schemeClr>
                </a:solidFill>
                <a:cs typeface="B Koodak" pitchFamily="2" charset="-78"/>
              </a:rPr>
              <a:t>صرفه جويي در زمان، حمل و نقل، ساعات كار، كاغذ</a:t>
            </a:r>
            <a:r>
              <a:rPr lang="fa-IR" sz="2000" dirty="0" smtClean="0">
                <a:solidFill>
                  <a:schemeClr val="accent1">
                    <a:lumMod val="60000"/>
                    <a:lumOff val="40000"/>
                  </a:schemeClr>
                </a:solidFill>
                <a:cs typeface="B Koodak" pitchFamily="2" charset="-78"/>
              </a:rPr>
              <a:t>و..</a:t>
            </a:r>
            <a:endParaRPr lang="en-US" sz="2000" dirty="0">
              <a:solidFill>
                <a:schemeClr val="accent1">
                  <a:lumMod val="60000"/>
                  <a:lumOff val="40000"/>
                </a:schemeClr>
              </a:solidFill>
              <a:cs typeface="B Koodak" pitchFamily="2" charset="-78"/>
            </a:endParaRPr>
          </a:p>
        </p:txBody>
      </p:sp>
      <p:sp>
        <p:nvSpPr>
          <p:cNvPr id="7" name="Rectangle 6"/>
          <p:cNvSpPr/>
          <p:nvPr/>
        </p:nvSpPr>
        <p:spPr>
          <a:xfrm>
            <a:off x="2627784" y="4725144"/>
            <a:ext cx="2852063" cy="400110"/>
          </a:xfrm>
          <a:prstGeom prst="rect">
            <a:avLst/>
          </a:prstGeom>
        </p:spPr>
        <p:txBody>
          <a:bodyPr wrap="none">
            <a:spAutoFit/>
          </a:bodyPr>
          <a:lstStyle/>
          <a:p>
            <a:r>
              <a:rPr lang="fa-IR" sz="2000" dirty="0" smtClean="0">
                <a:solidFill>
                  <a:srgbClr val="00FF00"/>
                </a:solidFill>
                <a:cs typeface="B Koodak" pitchFamily="2" charset="-78"/>
              </a:rPr>
              <a:t>4.</a:t>
            </a:r>
            <a:r>
              <a:rPr lang="ar-SA" sz="2000" dirty="0" smtClean="0">
                <a:solidFill>
                  <a:srgbClr val="00FF00"/>
                </a:solidFill>
                <a:cs typeface="B Koodak" pitchFamily="2" charset="-78"/>
              </a:rPr>
              <a:t>افزايش كارايي عمليات دولتي</a:t>
            </a:r>
            <a:endParaRPr lang="en-US" sz="2000" dirty="0">
              <a:solidFill>
                <a:srgbClr val="00FF00"/>
              </a:solidFill>
              <a:cs typeface="B Koodak" pitchFamily="2" charset="-78"/>
            </a:endParaRPr>
          </a:p>
        </p:txBody>
      </p:sp>
      <p:sp>
        <p:nvSpPr>
          <p:cNvPr id="8" name="Rectangle 7"/>
          <p:cNvSpPr/>
          <p:nvPr/>
        </p:nvSpPr>
        <p:spPr>
          <a:xfrm>
            <a:off x="3419872" y="3933056"/>
            <a:ext cx="3017173" cy="400110"/>
          </a:xfrm>
          <a:prstGeom prst="rect">
            <a:avLst/>
          </a:prstGeom>
        </p:spPr>
        <p:txBody>
          <a:bodyPr wrap="none">
            <a:spAutoFit/>
          </a:bodyPr>
          <a:lstStyle/>
          <a:p>
            <a:r>
              <a:rPr lang="fa-IR" sz="2000" dirty="0" smtClean="0">
                <a:solidFill>
                  <a:srgbClr val="FF0000"/>
                </a:solidFill>
                <a:cs typeface="B Koodak" pitchFamily="2" charset="-78"/>
              </a:rPr>
              <a:t>3.</a:t>
            </a:r>
            <a:r>
              <a:rPr lang="ar-SA" sz="2000" dirty="0" smtClean="0">
                <a:solidFill>
                  <a:srgbClr val="FF0000"/>
                </a:solidFill>
                <a:cs typeface="B Koodak" pitchFamily="2" charset="-78"/>
              </a:rPr>
              <a:t>امكان ارائه خدمات در هر مكان</a:t>
            </a:r>
            <a:endParaRPr lang="en-US" sz="2000" dirty="0">
              <a:solidFill>
                <a:srgbClr val="FF0000"/>
              </a:solidFill>
              <a:cs typeface="B Koodak" pitchFamily="2" charset="-78"/>
            </a:endParaRPr>
          </a:p>
        </p:txBody>
      </p:sp>
    </p:spTree>
  </p:cSld>
  <p:clrMapOvr>
    <a:masterClrMapping/>
  </p:clrMapOvr>
  <p:transition>
    <p:cover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573" y="764704"/>
            <a:ext cx="8778365" cy="584775"/>
          </a:xfrm>
          <a:prstGeom prst="rect">
            <a:avLst/>
          </a:prstGeom>
        </p:spPr>
        <p:txBody>
          <a:bodyPr wrap="none">
            <a:spAutoFit/>
          </a:bodyPr>
          <a:lstStyle/>
          <a:p>
            <a:pPr algn="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IranNastaliq" pitchFamily="18" charset="0"/>
                <a:cs typeface="IranNastaliq" pitchFamily="18" charset="0"/>
              </a:rPr>
              <a:t>مراحل پیشنهادی سازمان ملل برای پیاده سازی دولت الکترونیک</a:t>
            </a:r>
            <a:endParaRPr lang="en-US" sz="3200" dirty="0">
              <a:latin typeface="IranNastaliq" pitchFamily="18" charset="0"/>
              <a:cs typeface="IranNastaliq" pitchFamily="18" charset="0"/>
            </a:endParaRPr>
          </a:p>
        </p:txBody>
      </p:sp>
      <p:sp>
        <p:nvSpPr>
          <p:cNvPr id="5" name="Rectangle 4"/>
          <p:cNvSpPr/>
          <p:nvPr/>
        </p:nvSpPr>
        <p:spPr>
          <a:xfrm>
            <a:off x="2286000" y="1772816"/>
            <a:ext cx="6246440" cy="1815882"/>
          </a:xfrm>
          <a:prstGeom prst="rect">
            <a:avLst/>
          </a:prstGeom>
        </p:spPr>
        <p:txBody>
          <a:bodyPr wrap="square">
            <a:spAutoFit/>
          </a:bodyPr>
          <a:lstStyle/>
          <a:p>
            <a:pPr algn="r"/>
            <a:endParaRPr lang="fa-IR" sz="2000" b="1" dirty="0" smtClean="0">
              <a:solidFill>
                <a:srgbClr val="002060"/>
              </a:solidFill>
              <a:cs typeface="0 Badr" pitchFamily="2" charset="-78"/>
            </a:endParaRPr>
          </a:p>
          <a:p>
            <a:pPr algn="r"/>
            <a:r>
              <a:rPr lang="fa-IR" sz="3200" b="1" dirty="0" smtClean="0">
                <a:solidFill>
                  <a:srgbClr val="FF0000"/>
                </a:solidFill>
                <a:cs typeface="0 Badr" pitchFamily="2" charset="-78"/>
              </a:rPr>
              <a:t>مرحله اول پیدایش</a:t>
            </a:r>
            <a:r>
              <a:rPr lang="fa-IR" sz="2000" b="1" dirty="0" smtClean="0">
                <a:solidFill>
                  <a:srgbClr val="002060"/>
                </a:solidFill>
                <a:cs typeface="0 Badr" pitchFamily="2" charset="-78"/>
              </a:rPr>
              <a:t>:</a:t>
            </a:r>
            <a:endParaRPr lang="en-US" sz="2000" dirty="0" smtClean="0">
              <a:solidFill>
                <a:srgbClr val="002060"/>
              </a:solidFill>
              <a:cs typeface="0 Badr" pitchFamily="2" charset="-78"/>
            </a:endParaRPr>
          </a:p>
          <a:p>
            <a:pPr algn="r">
              <a:buNone/>
            </a:pPr>
            <a:endParaRPr lang="fa-IR" sz="2000" b="1" dirty="0" smtClean="0">
              <a:solidFill>
                <a:srgbClr val="002060"/>
              </a:solidFill>
              <a:cs typeface="0 Badr" pitchFamily="2" charset="-78"/>
            </a:endParaRPr>
          </a:p>
          <a:p>
            <a:pPr algn="r">
              <a:buNone/>
            </a:pPr>
            <a:r>
              <a:rPr lang="fa-IR" sz="2000" b="1" dirty="0" smtClean="0">
                <a:solidFill>
                  <a:srgbClr val="002060"/>
                </a:solidFill>
                <a:cs typeface="0 Badr" pitchFamily="2" charset="-78"/>
              </a:rPr>
              <a:t>در این مرحله ارتباطات یک طرفه است و ابزارهای دوطرفه مانند پست الکترونیک و فرم های الکترونیکی وجود ندارد مانند تله تکست</a:t>
            </a:r>
          </a:p>
        </p:txBody>
      </p:sp>
      <p:pic>
        <p:nvPicPr>
          <p:cNvPr id="6" name="Picture 5" descr="dolate-electronic3.jpg"/>
          <p:cNvPicPr>
            <a:picLocks noChangeAspect="1"/>
          </p:cNvPicPr>
          <p:nvPr/>
        </p:nvPicPr>
        <p:blipFill>
          <a:blip r:embed="rId2" cstate="print"/>
          <a:stretch>
            <a:fillRect/>
          </a:stretch>
        </p:blipFill>
        <p:spPr>
          <a:xfrm>
            <a:off x="251520" y="4077072"/>
            <a:ext cx="3810000" cy="2609850"/>
          </a:xfrm>
          <a:prstGeom prst="rect">
            <a:avLst/>
          </a:prstGeom>
        </p:spPr>
      </p:pic>
      <p:sp>
        <p:nvSpPr>
          <p:cNvPr id="7" name="Rectangle 6"/>
          <p:cNvSpPr/>
          <p:nvPr/>
        </p:nvSpPr>
        <p:spPr>
          <a:xfrm>
            <a:off x="4427984" y="4149080"/>
            <a:ext cx="4572000" cy="2646878"/>
          </a:xfrm>
          <a:prstGeom prst="rect">
            <a:avLst/>
          </a:prstGeom>
        </p:spPr>
        <p:txBody>
          <a:bodyPr>
            <a:spAutoFit/>
          </a:bodyPr>
          <a:lstStyle/>
          <a:p>
            <a:endParaRPr lang="fa-IR" b="1" dirty="0" smtClean="0">
              <a:cs typeface="B Koodak" pitchFamily="2" charset="-78"/>
            </a:endParaRPr>
          </a:p>
          <a:p>
            <a:pPr algn="r"/>
            <a:r>
              <a:rPr lang="fa-IR" sz="3200" b="1" dirty="0" smtClean="0">
                <a:solidFill>
                  <a:srgbClr val="FF0000"/>
                </a:solidFill>
                <a:cs typeface="0 Badr" pitchFamily="2" charset="-78"/>
              </a:rPr>
              <a:t>مرحله دوم ارتقاء </a:t>
            </a:r>
            <a:r>
              <a:rPr lang="fa-IR" b="1" dirty="0" smtClean="0">
                <a:cs typeface="B Koodak" pitchFamily="2" charset="-78"/>
              </a:rPr>
              <a:t>:</a:t>
            </a:r>
            <a:endParaRPr lang="en-US" dirty="0" smtClean="0">
              <a:cs typeface="B Koodak" pitchFamily="2" charset="-78"/>
            </a:endParaRPr>
          </a:p>
          <a:p>
            <a:pPr algn="r">
              <a:buNone/>
            </a:pPr>
            <a:r>
              <a:rPr lang="fa-IR" sz="2000" b="1" dirty="0" smtClean="0">
                <a:cs typeface="0 Badr" pitchFamily="2" charset="-78"/>
              </a:rPr>
              <a:t>در سایت ها اطلاعات در یک محدوده زمانی خاص بروز شده و بر اساس نیاز کاربران طبقه بندی می شوند.</a:t>
            </a:r>
            <a:endParaRPr lang="en-US" sz="2000" dirty="0" smtClean="0">
              <a:cs typeface="0 Badr" pitchFamily="2" charset="-78"/>
            </a:endParaRPr>
          </a:p>
          <a:p>
            <a:pPr algn="r">
              <a:buNone/>
            </a:pPr>
            <a:r>
              <a:rPr lang="fa-IR" sz="2000" b="1" dirty="0" smtClean="0">
                <a:cs typeface="0 Badr" pitchFamily="2" charset="-78"/>
              </a:rPr>
              <a:t>سایت ها خدمات پست الکترونیکی و فرم های الکترونیکی ارائه می دهند</a:t>
            </a:r>
            <a:endParaRPr lang="en-US" sz="2000" dirty="0" smtClean="0">
              <a:cs typeface="0 Badr" pitchFamily="2" charset="-78"/>
            </a:endParaRPr>
          </a:p>
          <a:p>
            <a:endParaRPr lang="en-US" dirty="0" smtClean="0">
              <a:cs typeface="B Koodak" pitchFamily="2" charset="-78"/>
            </a:endParaRPr>
          </a:p>
          <a:p>
            <a:endParaRPr lang="fa-IR" dirty="0">
              <a:cs typeface="B Koodak" pitchFamily="2" charset="-78"/>
            </a:endParaRPr>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04664"/>
            <a:ext cx="8352928" cy="6709529"/>
          </a:xfrm>
          <a:prstGeom prst="rect">
            <a:avLst/>
          </a:prstGeom>
        </p:spPr>
        <p:txBody>
          <a:bodyPr wrap="square">
            <a:spAutoFit/>
          </a:bodyPr>
          <a:lstStyle/>
          <a:p>
            <a:pPr algn="r"/>
            <a:r>
              <a:rPr lang="fa-IR" sz="3200" b="1" dirty="0" smtClean="0">
                <a:solidFill>
                  <a:srgbClr val="FF0000"/>
                </a:solidFill>
                <a:cs typeface="0 Badr" pitchFamily="2" charset="-78"/>
              </a:rPr>
              <a:t>مرحله سوم تعامل :</a:t>
            </a:r>
            <a:endParaRPr lang="en-US" sz="3200" dirty="0" smtClean="0">
              <a:solidFill>
                <a:srgbClr val="FF0000"/>
              </a:solidFill>
              <a:cs typeface="0 Badr" pitchFamily="2" charset="-78"/>
            </a:endParaRPr>
          </a:p>
          <a:p>
            <a:pPr algn="ctr">
              <a:buNone/>
            </a:pPr>
            <a:endParaRPr lang="fa-IR" sz="2000" b="1" dirty="0" smtClean="0">
              <a:cs typeface="0 Badr" pitchFamily="2" charset="-78"/>
            </a:endParaRPr>
          </a:p>
          <a:p>
            <a:pPr algn="ctr">
              <a:buNone/>
            </a:pPr>
            <a:r>
              <a:rPr lang="fa-IR" sz="2000" b="1" dirty="0" smtClean="0">
                <a:cs typeface="0 Badr" pitchFamily="2" charset="-78"/>
              </a:rPr>
              <a:t>  اطلاعات کاملا در سایت بر اساس نیاز کاربران سازماندهی </a:t>
            </a:r>
          </a:p>
          <a:p>
            <a:pPr algn="ctr">
              <a:buNone/>
            </a:pPr>
            <a:endParaRPr lang="fa-IR" sz="2000" b="1" dirty="0" smtClean="0">
              <a:cs typeface="0 Badr" pitchFamily="2" charset="-78"/>
            </a:endParaRPr>
          </a:p>
          <a:p>
            <a:pPr algn="ctr">
              <a:buNone/>
            </a:pPr>
            <a:r>
              <a:rPr lang="fa-IR" sz="2000" b="1" dirty="0" smtClean="0">
                <a:cs typeface="0 Badr" pitchFamily="2" charset="-78"/>
              </a:rPr>
              <a:t>می شود، رعایت مسائل امنیتی در سایت ها</a:t>
            </a:r>
            <a:r>
              <a:rPr lang="fa-IR" sz="2000" dirty="0" smtClean="0">
                <a:cs typeface="0 Badr" pitchFamily="2" charset="-78"/>
              </a:rPr>
              <a:t> و </a:t>
            </a:r>
            <a:r>
              <a:rPr lang="fa-IR" sz="2000" b="1" dirty="0" smtClean="0">
                <a:cs typeface="0 Badr" pitchFamily="2" charset="-78"/>
              </a:rPr>
              <a:t>ایجاد موتور های جستجوی قوی بر روی سایت ها</a:t>
            </a:r>
          </a:p>
          <a:p>
            <a:pPr algn="ctr">
              <a:buNone/>
            </a:pPr>
            <a:endParaRPr lang="fa-IR" b="1" dirty="0" smtClean="0">
              <a:cs typeface="B Koodak" pitchFamily="2" charset="-78"/>
            </a:endParaRPr>
          </a:p>
          <a:p>
            <a:pPr algn="r"/>
            <a:r>
              <a:rPr lang="fa-IR" sz="3200" b="1" dirty="0" smtClean="0">
                <a:solidFill>
                  <a:srgbClr val="FF0000"/>
                </a:solidFill>
                <a:cs typeface="0 Badr" pitchFamily="2" charset="-78"/>
              </a:rPr>
              <a:t>مرحله چهارم تراکنش :</a:t>
            </a:r>
            <a:endParaRPr lang="en-US" sz="3200" dirty="0" smtClean="0">
              <a:solidFill>
                <a:srgbClr val="FF0000"/>
              </a:solidFill>
              <a:cs typeface="0 Badr" pitchFamily="2" charset="-78"/>
            </a:endParaRPr>
          </a:p>
          <a:p>
            <a:pPr algn="ctr">
              <a:buNone/>
            </a:pPr>
            <a:r>
              <a:rPr lang="fa-IR" b="1" dirty="0" smtClean="0">
                <a:cs typeface="B Koodak" pitchFamily="2" charset="-78"/>
              </a:rPr>
              <a:t> </a:t>
            </a:r>
          </a:p>
          <a:p>
            <a:pPr algn="ctr">
              <a:buNone/>
            </a:pPr>
            <a:r>
              <a:rPr lang="fa-IR" sz="2000" b="1" dirty="0" smtClean="0">
                <a:cs typeface="0 Badr" pitchFamily="2" charset="-78"/>
              </a:rPr>
              <a:t>  وب سایت ها خدمات گوناگون مانند خرید، پرداخت وجه و … انجام می دهند</a:t>
            </a:r>
            <a:r>
              <a:rPr lang="fa-IR" sz="2000" dirty="0" smtClean="0">
                <a:cs typeface="0 Badr" pitchFamily="2" charset="-78"/>
              </a:rPr>
              <a:t> </a:t>
            </a:r>
          </a:p>
          <a:p>
            <a:pPr algn="ctr">
              <a:buNone/>
            </a:pPr>
            <a:endParaRPr lang="fa-IR" sz="2000" b="1" dirty="0" smtClean="0">
              <a:cs typeface="0 Badr" pitchFamily="2" charset="-78"/>
            </a:endParaRPr>
          </a:p>
          <a:p>
            <a:pPr algn="ctr">
              <a:buNone/>
            </a:pPr>
            <a:r>
              <a:rPr lang="fa-IR" sz="2000" b="1" dirty="0" smtClean="0">
                <a:cs typeface="0 Badr" pitchFamily="2" charset="-78"/>
              </a:rPr>
              <a:t>وب سایت ها از پویایی و ساختار مناسبی برخوردارند.</a:t>
            </a:r>
          </a:p>
          <a:p>
            <a:pPr algn="ctr">
              <a:buNone/>
            </a:pPr>
            <a:endParaRPr lang="fa-IR" sz="2000" b="1" dirty="0" smtClean="0">
              <a:cs typeface="0 Badr" pitchFamily="2" charset="-78"/>
            </a:endParaRPr>
          </a:p>
          <a:p>
            <a:pPr algn="r"/>
            <a:r>
              <a:rPr lang="fa-IR" sz="3200" b="1" dirty="0" smtClean="0">
                <a:solidFill>
                  <a:srgbClr val="FF0000"/>
                </a:solidFill>
                <a:cs typeface="0 Badr" pitchFamily="2" charset="-78"/>
              </a:rPr>
              <a:t>مرحله پنجم یکپارچگی : </a:t>
            </a:r>
            <a:endParaRPr lang="en-US" sz="3200" dirty="0" smtClean="0">
              <a:solidFill>
                <a:srgbClr val="FF0000"/>
              </a:solidFill>
              <a:cs typeface="0 Badr" pitchFamily="2" charset="-78"/>
            </a:endParaRPr>
          </a:p>
          <a:p>
            <a:pPr algn="ctr" rtl="1">
              <a:buNone/>
            </a:pPr>
            <a:endParaRPr lang="fa-IR" sz="2000" b="1" dirty="0" smtClean="0">
              <a:cs typeface="0 Badr" pitchFamily="2" charset="-78"/>
            </a:endParaRPr>
          </a:p>
          <a:p>
            <a:pPr algn="ctr" rtl="1">
              <a:buNone/>
            </a:pPr>
            <a:r>
              <a:rPr lang="fa-IR" sz="2000" b="1" dirty="0" smtClean="0">
                <a:cs typeface="0 Badr" pitchFamily="2" charset="-78"/>
              </a:rPr>
              <a:t>    این مرحله که هدف نهایی کشور ها در زمینه دولت الکترونیک است، شهروندان تنها با مراجعه</a:t>
            </a:r>
          </a:p>
          <a:p>
            <a:pPr algn="ctr" rtl="1">
              <a:buNone/>
            </a:pPr>
            <a:endParaRPr lang="fa-IR" sz="2000" b="1" dirty="0" smtClean="0">
              <a:cs typeface="0 Badr" pitchFamily="2" charset="-78"/>
            </a:endParaRPr>
          </a:p>
          <a:p>
            <a:pPr algn="ctr" rtl="1">
              <a:buNone/>
            </a:pPr>
            <a:r>
              <a:rPr lang="fa-IR" sz="2000" b="1" dirty="0" smtClean="0">
                <a:cs typeface="0 Badr" pitchFamily="2" charset="-78"/>
              </a:rPr>
              <a:t> به یک سایت درگاهی(</a:t>
            </a:r>
            <a:r>
              <a:rPr lang="en-US" sz="2000" b="1" dirty="0" smtClean="0">
                <a:cs typeface="0 Badr" pitchFamily="2" charset="-78"/>
              </a:rPr>
              <a:t>Portal</a:t>
            </a:r>
            <a:r>
              <a:rPr lang="fa-IR" sz="2000" b="1" dirty="0" smtClean="0">
                <a:cs typeface="0 Badr" pitchFamily="2" charset="-78"/>
              </a:rPr>
              <a:t>) به تمام اطلاعات و خدمات دولتی دسترسی خواهند داشت. </a:t>
            </a:r>
            <a:endParaRPr lang="en-US" sz="2000" dirty="0" smtClean="0">
              <a:cs typeface="0 Badr" pitchFamily="2" charset="-78"/>
            </a:endParaRPr>
          </a:p>
          <a:p>
            <a:pPr algn="ctr" rtl="1"/>
            <a:endParaRPr lang="en-US" sz="2000" dirty="0" smtClean="0">
              <a:cs typeface="0 Badr" pitchFamily="2" charset="-78"/>
            </a:endParaRPr>
          </a:p>
          <a:p>
            <a:pPr algn="ctr" rtl="1">
              <a:buNone/>
            </a:pPr>
            <a:endParaRPr lang="fa-IR" sz="2000" dirty="0" smtClean="0">
              <a:cs typeface="0 Badr" pitchFamily="2" charset="-78"/>
            </a:endParaRPr>
          </a:p>
          <a:p>
            <a:pPr algn="ctr">
              <a:buNone/>
            </a:pPr>
            <a:endParaRPr lang="fa-IR" dirty="0">
              <a:cs typeface="B Koodak" pitchFamily="2" charset="-78"/>
            </a:endParaRPr>
          </a:p>
        </p:txBody>
      </p:sp>
      <p:sp>
        <p:nvSpPr>
          <p:cNvPr id="5" name="Circular Arrow 4"/>
          <p:cNvSpPr/>
          <p:nvPr/>
        </p:nvSpPr>
        <p:spPr>
          <a:xfrm>
            <a:off x="467544" y="260648"/>
            <a:ext cx="1080120" cy="1268760"/>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354</TotalTime>
  <Words>1391</Words>
  <Application>Microsoft Office PowerPoint</Application>
  <PresentationFormat>On-screen Show (4:3)</PresentationFormat>
  <Paragraphs>115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Module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askari</dc:creator>
  <cp:lastModifiedBy>Bugs Bunny</cp:lastModifiedBy>
  <cp:revision>46</cp:revision>
  <dcterms:created xsi:type="dcterms:W3CDTF">2015-10-25T05:37:43Z</dcterms:created>
  <dcterms:modified xsi:type="dcterms:W3CDTF">2015-12-20T01:46:33Z</dcterms:modified>
</cp:coreProperties>
</file>