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5"/>
  </p:notesMasterIdLst>
  <p:handoutMasterIdLst>
    <p:handoutMasterId r:id="rId36"/>
  </p:handoutMasterIdLst>
  <p:sldIdLst>
    <p:sldId id="264" r:id="rId3"/>
    <p:sldId id="278" r:id="rId4"/>
    <p:sldId id="293" r:id="rId5"/>
    <p:sldId id="294" r:id="rId6"/>
    <p:sldId id="295" r:id="rId7"/>
    <p:sldId id="313" r:id="rId8"/>
    <p:sldId id="296" r:id="rId9"/>
    <p:sldId id="298" r:id="rId10"/>
    <p:sldId id="299" r:id="rId11"/>
    <p:sldId id="300" r:id="rId12"/>
    <p:sldId id="301" r:id="rId13"/>
    <p:sldId id="302" r:id="rId14"/>
    <p:sldId id="303" r:id="rId15"/>
    <p:sldId id="304" r:id="rId16"/>
    <p:sldId id="305" r:id="rId17"/>
    <p:sldId id="306" r:id="rId18"/>
    <p:sldId id="319" r:id="rId19"/>
    <p:sldId id="307" r:id="rId20"/>
    <p:sldId id="308" r:id="rId21"/>
    <p:sldId id="320" r:id="rId22"/>
    <p:sldId id="321" r:id="rId23"/>
    <p:sldId id="312" r:id="rId24"/>
    <p:sldId id="315" r:id="rId25"/>
    <p:sldId id="316" r:id="rId26"/>
    <p:sldId id="322" r:id="rId27"/>
    <p:sldId id="323" r:id="rId28"/>
    <p:sldId id="317" r:id="rId29"/>
    <p:sldId id="318" r:id="rId30"/>
    <p:sldId id="324" r:id="rId31"/>
    <p:sldId id="325" r:id="rId32"/>
    <p:sldId id="326" r:id="rId33"/>
    <p:sldId id="279" r:id="rId3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35094C-56CE-40F1-A8AC-121FC1D6C325}">
          <p14:sldIdLst>
            <p14:sldId id="264"/>
            <p14:sldId id="278"/>
            <p14:sldId id="293"/>
            <p14:sldId id="294"/>
            <p14:sldId id="295"/>
            <p14:sldId id="313"/>
            <p14:sldId id="296"/>
            <p14:sldId id="298"/>
            <p14:sldId id="299"/>
            <p14:sldId id="300"/>
            <p14:sldId id="301"/>
            <p14:sldId id="302"/>
            <p14:sldId id="303"/>
            <p14:sldId id="304"/>
            <p14:sldId id="305"/>
            <p14:sldId id="306"/>
            <p14:sldId id="319"/>
            <p14:sldId id="307"/>
            <p14:sldId id="308"/>
            <p14:sldId id="320"/>
            <p14:sldId id="321"/>
            <p14:sldId id="312"/>
            <p14:sldId id="315"/>
            <p14:sldId id="316"/>
            <p14:sldId id="322"/>
            <p14:sldId id="323"/>
            <p14:sldId id="317"/>
            <p14:sldId id="318"/>
            <p14:sldId id="324"/>
            <p14:sldId id="325"/>
            <p14:sldId id="326"/>
            <p14:sldId id="279"/>
          </p14:sldIdLst>
        </p14:section>
      </p14:sectionLst>
    </p:ex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showGuides="1">
      <p:cViewPr>
        <p:scale>
          <a:sx n="81" d="100"/>
          <a:sy n="81" d="100"/>
        </p:scale>
        <p:origin x="-276" y="7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11/1/2015</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11/1/2015</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11/1/2015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11/1/2015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11/1/2015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11/1/2015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11/1/2015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11/1/2015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11/1/2015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11/1/2015</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5612" y="2362200"/>
            <a:ext cx="7008574" cy="3352800"/>
          </a:xfrm>
        </p:spPr>
        <p:txBody>
          <a:bodyPr>
            <a:normAutofit/>
          </a:bodyPr>
          <a:lstStyle/>
          <a:p>
            <a:pPr algn="ctr"/>
            <a:r>
              <a:rPr lang="en-US"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 </a:t>
            </a:r>
            <a:r>
              <a:rPr lang="en-US" sz="4000" b="1" dirty="0" smtClean="0">
                <a:latin typeface="Times New Roman" pitchFamily="18" charset="0"/>
                <a:cs typeface="Times New Roman" pitchFamily="18" charset="0"/>
              </a:rPr>
              <a:t>Syllabus Design</a:t>
            </a:r>
          </a:p>
          <a:p>
            <a:endParaRPr lang="en-US" sz="4000" b="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en-US" sz="4000" b="1" dirty="0">
              <a:effectLst>
                <a:outerShdw blurRad="38100" dist="38100" dir="2700000" algn="tl">
                  <a:srgbClr val="000000">
                    <a:alpha val="43137"/>
                  </a:srgbClr>
                </a:outerShdw>
              </a:effectLst>
              <a:latin typeface="Times New Roman" pitchFamily="18" charset="0"/>
              <a:cs typeface="Times New Roman" pitchFamily="18" charset="0"/>
            </a:endParaRPr>
          </a:p>
          <a:p>
            <a:r>
              <a:rPr lang="en-US" sz="2000" b="1" dirty="0" smtClean="0">
                <a:solidFill>
                  <a:schemeClr val="tx2"/>
                </a:solidFill>
                <a:latin typeface="Times New Roman" pitchFamily="18" charset="0"/>
                <a:cs typeface="Times New Roman" pitchFamily="18" charset="0"/>
              </a:rPr>
              <a:t>Mohammad </a:t>
            </a:r>
            <a:r>
              <a:rPr lang="en-US" sz="2000" b="1" dirty="0" err="1" smtClean="0">
                <a:solidFill>
                  <a:schemeClr val="tx2"/>
                </a:solidFill>
                <a:latin typeface="Times New Roman" pitchFamily="18" charset="0"/>
                <a:cs typeface="Times New Roman" pitchFamily="18" charset="0"/>
              </a:rPr>
              <a:t>Alipour</a:t>
            </a:r>
            <a:endParaRPr lang="en-US" sz="2000" b="1" dirty="0">
              <a:solidFill>
                <a:schemeClr val="tx2"/>
              </a:solidFill>
              <a:latin typeface="Times New Roman" pitchFamily="18" charset="0"/>
              <a:cs typeface="Times New Roman" pitchFamily="18" charset="0"/>
            </a:endParaRPr>
          </a:p>
          <a:p>
            <a:r>
              <a:rPr lang="en-US" sz="2000" b="1" dirty="0" smtClean="0">
                <a:solidFill>
                  <a:schemeClr val="tx2"/>
                </a:solidFill>
                <a:latin typeface="Times New Roman" pitchFamily="18" charset="0"/>
                <a:cs typeface="Times New Roman" pitchFamily="18" charset="0"/>
              </a:rPr>
              <a:t>Islamic Azad University, Ahvaz Branch</a:t>
            </a:r>
            <a:endParaRPr lang="en-US" sz="20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In contrast, analytic syllabuses are organized in terms of purposes of language learning and the language performance to meet those purposes. Learners are given chunks of language with structures of varying degree of difficulty. The starting point is not general but communicative purposes for which language is used.</a:t>
            </a:r>
          </a:p>
          <a:p>
            <a:pPr algn="just" rtl="0">
              <a:lnSpc>
                <a:spcPct val="150000"/>
              </a:lnSpc>
            </a:pPr>
            <a:r>
              <a:rPr lang="en-US" sz="2000" dirty="0" smtClean="0">
                <a:solidFill>
                  <a:schemeClr val="tx2"/>
                </a:solidFill>
                <a:latin typeface="Times New Roman" pitchFamily="18" charset="0"/>
                <a:cs typeface="Times New Roman" pitchFamily="18" charset="0"/>
              </a:rPr>
              <a:t>There is a continuum of syllabuses, and courses are more or less synthetic or analytic and not exclusively one of them.</a:t>
            </a: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Structural syllabuses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rtl="0">
              <a:lnSpc>
                <a:spcPct val="150000"/>
              </a:lnSpc>
            </a:pPr>
            <a:r>
              <a:rPr lang="en-US" sz="2000" dirty="0" smtClean="0">
                <a:solidFill>
                  <a:schemeClr val="tx2"/>
                </a:solidFill>
                <a:latin typeface="Times New Roman" pitchFamily="18" charset="0"/>
                <a:cs typeface="Times New Roman" pitchFamily="18" charset="0"/>
              </a:rPr>
              <a:t>It is the most common type of syllabuses. Input is selected and graded according to grammatical complexity and simplicity. Grammatical complexity doesn’t necessarily equate with learning difficulty. They introduce one item at a time and after mastery, they move to another item. </a:t>
            </a:r>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They consist of a finite set of rules which can be combined in varying ways to make meaning. Also, rules can be learned one by one in an additive fashion. The principle purpose is to help learners make the code called “accumulated entity”. Moreover, once formula aspects are interrelated, learners are automatically able to use them in genuine communication.</a:t>
            </a:r>
          </a:p>
          <a:p>
            <a:pPr algn="just" rtl="0">
              <a:lnSpc>
                <a:spcPct val="150000"/>
              </a:lnSpc>
            </a:pPr>
            <a:endParaRPr lang="en-US" sz="2000" dirty="0" smtClean="0">
              <a:solidFill>
                <a:schemeClr val="tx2"/>
              </a:solidFill>
              <a:latin typeface="Times New Roman" pitchFamily="18" charset="0"/>
              <a:cs typeface="Times New Roman" pitchFamily="18" charset="0"/>
            </a:endParaRPr>
          </a:p>
          <a:p>
            <a:pPr algn="just" rtl="0">
              <a:lnSpc>
                <a:spcPct val="150000"/>
              </a:lnSpc>
            </a:pPr>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Difficulties</a:t>
            </a:r>
            <a:r>
              <a:rPr lang="en-US" b="1" dirty="0" smtClean="0"/>
              <a:t> </a:t>
            </a:r>
            <a:br>
              <a:rPr lang="en-US" b="1" dirty="0" smtClean="0"/>
            </a:br>
            <a:endParaRPr lang="en-US" b="1" dirty="0"/>
          </a:p>
        </p:txBody>
      </p:sp>
      <p:sp>
        <p:nvSpPr>
          <p:cNvPr id="3" name="Content Placeholder 2"/>
          <p:cNvSpPr>
            <a:spLocks noGrp="1"/>
          </p:cNvSpPr>
          <p:nvPr>
            <p:ph idx="1"/>
          </p:nvPr>
        </p:nvSpPr>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The links between grammatical chains are usually weak. So, it is difficult to separate and present one discrete item at a time. </a:t>
            </a:r>
            <a:r>
              <a:rPr lang="en-US" sz="2000" dirty="0">
                <a:solidFill>
                  <a:schemeClr val="tx2"/>
                </a:solidFill>
                <a:latin typeface="Times New Roman" pitchFamily="18" charset="0"/>
                <a:cs typeface="Times New Roman" pitchFamily="18" charset="0"/>
              </a:rPr>
              <a:t>R</a:t>
            </a:r>
            <a:r>
              <a:rPr lang="en-US" sz="2000" dirty="0" smtClean="0">
                <a:solidFill>
                  <a:schemeClr val="tx2"/>
                </a:solidFill>
                <a:latin typeface="Times New Roman" pitchFamily="18" charset="0"/>
                <a:cs typeface="Times New Roman" pitchFamily="18" charset="0"/>
              </a:rPr>
              <a:t>esearch shows that learning doesn’t occur in an additive fashion.</a:t>
            </a:r>
          </a:p>
          <a:p>
            <a:pPr algn="just" rtl="0">
              <a:lnSpc>
                <a:spcPct val="150000"/>
              </a:lnSpc>
            </a:pPr>
            <a:endParaRPr lang="en-US" sz="2000" dirty="0" smtClean="0">
              <a:solidFill>
                <a:schemeClr val="tx2"/>
              </a:solidFill>
              <a:latin typeface="Times New Roman" pitchFamily="18" charset="0"/>
              <a:cs typeface="Times New Roman" pitchFamily="18" charset="0"/>
            </a:endParaRPr>
          </a:p>
          <a:p>
            <a:pPr algn="just" rtl="0">
              <a:lnSpc>
                <a:spcPct val="150000"/>
              </a:lnSpc>
            </a:pPr>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itchFamily="18" charset="0"/>
                <a:cs typeface="Times New Roman" pitchFamily="18" charset="0"/>
              </a:rPr>
              <a:t>Difficulties</a:t>
            </a:r>
            <a:endParaRPr lang="en-US" dirty="0"/>
          </a:p>
        </p:txBody>
      </p:sp>
      <p:sp>
        <p:nvSpPr>
          <p:cNvPr id="3" name="Content Placeholder 2"/>
          <p:cNvSpPr>
            <a:spLocks noGrp="1"/>
          </p:cNvSpPr>
          <p:nvPr>
            <p:ph idx="1"/>
          </p:nvPr>
        </p:nvSpPr>
        <p:spPr/>
        <p:txBody>
          <a:bodyPr>
            <a:normAutofit/>
          </a:bodyPr>
          <a:lstStyle/>
          <a:p>
            <a:pPr algn="just" rtl="0"/>
            <a:r>
              <a:rPr lang="en-US" sz="2000" dirty="0" smtClean="0">
                <a:solidFill>
                  <a:schemeClr val="tx2"/>
                </a:solidFill>
                <a:latin typeface="Times New Roman" pitchFamily="18" charset="0"/>
                <a:cs typeface="Times New Roman" pitchFamily="18" charset="0"/>
              </a:rPr>
              <a:t>During 1970s, structural syllabuses were attacked.</a:t>
            </a:r>
          </a:p>
          <a:p>
            <a:pPr algn="just" rtl="0"/>
            <a:r>
              <a:rPr lang="en-US" sz="2000" dirty="0" smtClean="0">
                <a:solidFill>
                  <a:schemeClr val="tx2"/>
                </a:solidFill>
                <a:latin typeface="Times New Roman" pitchFamily="18" charset="0"/>
                <a:cs typeface="Times New Roman" pitchFamily="18" charset="0"/>
              </a:rPr>
              <a:t>First, they misrepresent the nature of language which is a complex phenomenon because they just focus on one aspect of language, i.e. grammar. For example, there is a one-to-one relationship between form and function. </a:t>
            </a:r>
          </a:p>
          <a:p>
            <a:pPr algn="just" rtl="0"/>
            <a:r>
              <a:rPr lang="en-US" sz="2000" dirty="0" smtClean="0">
                <a:solidFill>
                  <a:schemeClr val="tx2"/>
                </a:solidFill>
                <a:latin typeface="Times New Roman" pitchFamily="18" charset="0"/>
                <a:cs typeface="Times New Roman" pitchFamily="18" charset="0"/>
              </a:rPr>
              <a:t>Second, grammatical syllabuses are not in the same line with learners’ inbuilt syllabuses or their natural line of language development. Passing through developmental stages in a fixed sequence. </a:t>
            </a:r>
          </a:p>
          <a:p>
            <a:pPr algn="just" rtl="0"/>
            <a:r>
              <a:rPr lang="en-US" sz="2000" dirty="0" smtClean="0">
                <a:solidFill>
                  <a:schemeClr val="tx2"/>
                </a:solidFill>
                <a:latin typeface="Times New Roman" pitchFamily="18" charset="0"/>
                <a:cs typeface="Times New Roman" pitchFamily="18" charset="0"/>
              </a:rPr>
              <a:t>Third, grammatical grading distorts language available to learners and it dispense with language acquisition which is more a global than linear process. Grammar develops simultaneously than one item being mastered at a time.</a:t>
            </a: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Functional-notional syllabuses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just" rtl="0">
              <a:lnSpc>
                <a:spcPct val="150000"/>
              </a:lnSpc>
            </a:pPr>
            <a:r>
              <a:rPr lang="en-US" sz="2000" dirty="0" smtClean="0">
                <a:solidFill>
                  <a:schemeClr val="tx2"/>
                </a:solidFill>
                <a:latin typeface="Times New Roman" pitchFamily="18" charset="0"/>
                <a:cs typeface="Times New Roman" pitchFamily="18" charset="0"/>
              </a:rPr>
              <a:t>From the 1970s, the view of philosophers of language and sociologists began to be incorporated into syllabuses and course books. It was the first time to systematically reflect the broader view of language in syllabuses. </a:t>
            </a:r>
          </a:p>
          <a:p>
            <a:pPr algn="just" rtl="0">
              <a:lnSpc>
                <a:spcPct val="150000"/>
              </a:lnSpc>
            </a:pPr>
            <a:r>
              <a:rPr lang="en-US" sz="2000" dirty="0" smtClean="0">
                <a:solidFill>
                  <a:schemeClr val="tx2"/>
                </a:solidFill>
                <a:latin typeface="Times New Roman" pitchFamily="18" charset="0"/>
                <a:cs typeface="Times New Roman" pitchFamily="18" charset="0"/>
              </a:rPr>
              <a:t>The terms functions and notions are confusing.</a:t>
            </a:r>
          </a:p>
          <a:p>
            <a:pPr algn="just" rtl="0">
              <a:lnSpc>
                <a:spcPct val="150000"/>
              </a:lnSpc>
            </a:pPr>
            <a:r>
              <a:rPr lang="en-US" sz="2000" dirty="0" smtClean="0">
                <a:solidFill>
                  <a:schemeClr val="tx2"/>
                </a:solidFill>
                <a:latin typeface="Times New Roman" pitchFamily="18" charset="0"/>
                <a:cs typeface="Times New Roman" pitchFamily="18" charset="0"/>
              </a:rPr>
              <a:t>Functions are the communication purposes for which we use language, while notions are the conceptual meanings (objects, entities, states of affairs and so on) expressed through language. </a:t>
            </a:r>
          </a:p>
          <a:p>
            <a:pPr algn="just" rtl="0">
              <a:lnSpc>
                <a:spcPct val="150000"/>
              </a:lnSpc>
            </a:pPr>
            <a:r>
              <a:rPr lang="en-US" sz="2000" dirty="0" err="1" smtClean="0">
                <a:solidFill>
                  <a:schemeClr val="tx2"/>
                </a:solidFill>
                <a:latin typeface="Times New Roman" pitchFamily="18" charset="0"/>
                <a:cs typeface="Times New Roman" pitchFamily="18" charset="0"/>
              </a:rPr>
              <a:t>Finocchiaro</a:t>
            </a:r>
            <a:r>
              <a:rPr lang="en-US" sz="2000" dirty="0" smtClean="0">
                <a:solidFill>
                  <a:schemeClr val="tx2"/>
                </a:solidFill>
                <a:latin typeface="Times New Roman" pitchFamily="18" charset="0"/>
                <a:cs typeface="Times New Roman" pitchFamily="18" charset="0"/>
              </a:rPr>
              <a:t> and </a:t>
            </a:r>
            <a:r>
              <a:rPr lang="en-US" sz="2000" dirty="0" err="1" smtClean="0">
                <a:solidFill>
                  <a:schemeClr val="tx2"/>
                </a:solidFill>
                <a:latin typeface="Times New Roman" pitchFamily="18" charset="0"/>
                <a:cs typeface="Times New Roman" pitchFamily="18" charset="0"/>
              </a:rPr>
              <a:t>Brumfit</a:t>
            </a:r>
            <a:r>
              <a:rPr lang="en-US" sz="2000" dirty="0" smtClean="0">
                <a:solidFill>
                  <a:schemeClr val="tx2"/>
                </a:solidFill>
                <a:latin typeface="Times New Roman" pitchFamily="18" charset="0"/>
                <a:cs typeface="Times New Roman" pitchFamily="18" charset="0"/>
              </a:rPr>
              <a:t> (1983) list the benefits of functional-notional syllabuses and believe that the best is that communication is the center purpose of the curricula. </a:t>
            </a:r>
          </a:p>
          <a:p>
            <a:pPr algn="just" rtl="0"/>
            <a:endParaRPr lang="en-US" sz="2000" dirty="0" smtClean="0">
              <a:solidFill>
                <a:schemeClr val="tx2"/>
              </a:solidFill>
              <a:latin typeface="Times New Roman" pitchFamily="18" charset="0"/>
              <a:cs typeface="Times New Roman" pitchFamily="18" charset="0"/>
            </a:endParaRPr>
          </a:p>
          <a:p>
            <a:pPr algn="just"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Problems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gn="l" rtl="0">
              <a:lnSpc>
                <a:spcPct val="150000"/>
              </a:lnSpc>
            </a:pPr>
            <a:r>
              <a:rPr lang="en-US" sz="2000" dirty="0" smtClean="0">
                <a:solidFill>
                  <a:schemeClr val="tx2"/>
                </a:solidFill>
                <a:latin typeface="Times New Roman" pitchFamily="18" charset="0"/>
                <a:cs typeface="Times New Roman" pitchFamily="18" charset="0"/>
              </a:rPr>
              <a:t>First, the selection and grading of items because more complex items help learners sort out communicative purposes. </a:t>
            </a:r>
          </a:p>
          <a:p>
            <a:pPr algn="l" rtl="0">
              <a:lnSpc>
                <a:spcPct val="150000"/>
              </a:lnSpc>
            </a:pPr>
            <a:r>
              <a:rPr lang="en-US" sz="2000" dirty="0" smtClean="0">
                <a:solidFill>
                  <a:schemeClr val="tx2"/>
                </a:solidFill>
                <a:latin typeface="Times New Roman" pitchFamily="18" charset="0"/>
                <a:cs typeface="Times New Roman" pitchFamily="18" charset="0"/>
              </a:rPr>
              <a:t>To determine what these purposes are, both linguistic analysis and needs analysis are required. </a:t>
            </a:r>
          </a:p>
          <a:p>
            <a:pPr algn="l" rtl="0">
              <a:lnSpc>
                <a:spcPct val="150000"/>
              </a:lnSpc>
            </a:pPr>
            <a:r>
              <a:rPr lang="en-US" sz="2000" dirty="0" smtClean="0">
                <a:solidFill>
                  <a:schemeClr val="tx2"/>
                </a:solidFill>
                <a:latin typeface="Times New Roman" pitchFamily="18" charset="0"/>
                <a:cs typeface="Times New Roman" pitchFamily="18" charset="0"/>
              </a:rPr>
              <a:t>Second, it isn’t possible to specify which function is easier than another. Contextual and extra linguistic functions are used. </a:t>
            </a:r>
          </a:p>
          <a:p>
            <a:pPr algn="l" rtl="0">
              <a:lnSpc>
                <a:spcPct val="150000"/>
              </a:lnSpc>
            </a:pPr>
            <a:r>
              <a:rPr lang="en-US" sz="2000" dirty="0" smtClean="0">
                <a:solidFill>
                  <a:schemeClr val="tx2"/>
                </a:solidFill>
                <a:latin typeface="Times New Roman" pitchFamily="18" charset="0"/>
                <a:cs typeface="Times New Roman" pitchFamily="18" charset="0"/>
              </a:rPr>
              <a:t>Third, </a:t>
            </a:r>
            <a:r>
              <a:rPr lang="en-US" sz="2000" dirty="0" err="1" smtClean="0">
                <a:solidFill>
                  <a:schemeClr val="tx2"/>
                </a:solidFill>
                <a:latin typeface="Times New Roman" pitchFamily="18" charset="0"/>
                <a:cs typeface="Times New Roman" pitchFamily="18" charset="0"/>
              </a:rPr>
              <a:t>Widdows</a:t>
            </a:r>
            <a:r>
              <a:rPr lang="en-US" sz="2000" dirty="0" smtClean="0">
                <a:solidFill>
                  <a:schemeClr val="tx2"/>
                </a:solidFill>
                <a:latin typeface="Times New Roman" pitchFamily="18" charset="0"/>
                <a:cs typeface="Times New Roman" pitchFamily="18" charset="0"/>
              </a:rPr>
              <a:t> (1979) says that like grammatical syllabuses, inventories of functions and notions don’t reflect the way language is learned any more than grammatical and lexical items.</a:t>
            </a:r>
          </a:p>
          <a:p>
            <a:pPr algn="l" rtl="0"/>
            <a:endParaRPr lang="en-US" dirty="0" smtClean="0"/>
          </a:p>
          <a:p>
            <a:pPr algn="l" rt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066800"/>
          </a:xfrm>
        </p:spPr>
        <p:txBody>
          <a:bodyPr/>
          <a:lstStyle/>
          <a:p>
            <a:pPr algn="ctr"/>
            <a:r>
              <a:rPr lang="en-US" b="1" dirty="0">
                <a:latin typeface="Times New Roman" pitchFamily="18" charset="0"/>
                <a:cs typeface="Times New Roman" pitchFamily="18" charset="0"/>
              </a:rPr>
              <a:t>Problems</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a:xfrm>
            <a:off x="303212" y="609600"/>
            <a:ext cx="11885613" cy="5486400"/>
          </a:xfrm>
        </p:spPr>
        <p:txBody>
          <a:bodyPr>
            <a:normAutofit/>
          </a:bodyPr>
          <a:lstStyle/>
          <a:p>
            <a:pPr marL="0" indent="0" algn="just" rtl="0">
              <a:lnSpc>
                <a:spcPct val="150000"/>
              </a:lnSpc>
              <a:buNone/>
            </a:pPr>
            <a:endParaRPr lang="en-US" sz="2000" dirty="0" smtClean="0"/>
          </a:p>
          <a:p>
            <a:pPr algn="just" rtl="0">
              <a:lnSpc>
                <a:spcPct val="150000"/>
              </a:lnSpc>
              <a:buBlip>
                <a:blip r:embed="rId2"/>
              </a:buBlip>
            </a:pPr>
            <a:r>
              <a:rPr lang="en-US" sz="2000" dirty="0" smtClean="0"/>
              <a:t>  </a:t>
            </a:r>
            <a:r>
              <a:rPr lang="en-US" sz="2000" dirty="0" smtClean="0">
                <a:solidFill>
                  <a:schemeClr val="tx2"/>
                </a:solidFill>
                <a:latin typeface="Times New Roman" pitchFamily="18" charset="0"/>
                <a:cs typeface="Times New Roman" pitchFamily="18" charset="0"/>
              </a:rPr>
              <a:t>Complexity of selection and grading of items (</a:t>
            </a:r>
            <a:r>
              <a:rPr lang="en-US" sz="2000" b="1" i="1" dirty="0" smtClean="0">
                <a:solidFill>
                  <a:schemeClr val="tx2"/>
                </a:solidFill>
                <a:latin typeface="Times New Roman" pitchFamily="18" charset="0"/>
                <a:cs typeface="Times New Roman" pitchFamily="18" charset="0"/>
              </a:rPr>
              <a:t>communicative purposes &amp; needs analysis</a:t>
            </a:r>
            <a:r>
              <a:rPr lang="en-US" sz="2000" dirty="0" smtClean="0">
                <a:solidFill>
                  <a:schemeClr val="tx2"/>
                </a:solidFill>
                <a:latin typeface="Times New Roman" pitchFamily="18" charset="0"/>
                <a:cs typeface="Times New Roman" pitchFamily="18" charset="0"/>
              </a:rPr>
              <a:t>)</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Other notions(</a:t>
            </a:r>
            <a:r>
              <a:rPr lang="en-US" sz="2000" b="1" i="1" dirty="0" smtClean="0">
                <a:solidFill>
                  <a:schemeClr val="tx2"/>
                </a:solidFill>
                <a:latin typeface="Times New Roman" pitchFamily="18" charset="0"/>
                <a:cs typeface="Times New Roman" pitchFamily="18" charset="0"/>
              </a:rPr>
              <a:t>situational, contextual and non-linguistic factors</a:t>
            </a:r>
            <a:r>
              <a:rPr lang="en-US" sz="2000" dirty="0" smtClean="0">
                <a:solidFill>
                  <a:schemeClr val="tx2"/>
                </a:solidFill>
                <a:latin typeface="Times New Roman" pitchFamily="18" charset="0"/>
                <a:cs typeface="Times New Roman" pitchFamily="18" charset="0"/>
              </a:rPr>
              <a:t>) rather than the linguistic ones </a:t>
            </a:r>
            <a:r>
              <a:rPr lang="en-US" sz="2000" b="1" u="sng" dirty="0" smtClean="0">
                <a:solidFill>
                  <a:schemeClr val="tx2"/>
                </a:solidFill>
                <a:latin typeface="Times New Roman" pitchFamily="18" charset="0"/>
                <a:cs typeface="Times New Roman" pitchFamily="18" charset="0"/>
              </a:rPr>
              <a:t>requesting vs. greeting</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Insufficiency of the inventories of F-N syllabus to reflect the way of LL (</a:t>
            </a:r>
            <a:r>
              <a:rPr lang="en-US" sz="2000" b="1" i="1" dirty="0" err="1" smtClean="0">
                <a:solidFill>
                  <a:schemeClr val="tx2"/>
                </a:solidFill>
                <a:latin typeface="Times New Roman" pitchFamily="18" charset="0"/>
                <a:cs typeface="Times New Roman" pitchFamily="18" charset="0"/>
              </a:rPr>
              <a:t>Widdowson</a:t>
            </a:r>
            <a:r>
              <a:rPr lang="en-US" sz="2000" dirty="0" smtClean="0">
                <a:solidFill>
                  <a:schemeClr val="tx2"/>
                </a:solidFill>
                <a:latin typeface="Times New Roman" pitchFamily="18" charset="0"/>
                <a:cs typeface="Times New Roman" pitchFamily="18" charset="0"/>
              </a:rPr>
              <a:t>)</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Similarity to Grammatical syllabus &amp; misrepresentation of L(</a:t>
            </a:r>
            <a:r>
              <a:rPr lang="en-US" sz="2000" b="1" i="1" dirty="0" smtClean="0">
                <a:solidFill>
                  <a:schemeClr val="tx2"/>
                </a:solidFill>
                <a:latin typeface="Times New Roman" pitchFamily="18" charset="0"/>
                <a:cs typeface="Times New Roman" pitchFamily="18" charset="0"/>
              </a:rPr>
              <a:t>grammatical items or functional ones</a:t>
            </a:r>
            <a:r>
              <a:rPr lang="en-US" sz="2000" dirty="0" smtClean="0">
                <a:solidFill>
                  <a:schemeClr val="tx2"/>
                </a:solidFill>
                <a:latin typeface="Times New Roman" pitchFamily="18" charset="0"/>
                <a:cs typeface="Times New Roman" pitchFamily="18" charset="0"/>
              </a:rPr>
              <a:t>)</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Infinite set of functions and difficulty in defining or distinguishing functions &amp; notions</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lack of a sound psychological basis regarding LL (</a:t>
            </a:r>
            <a:r>
              <a:rPr lang="en-US" sz="2000" b="1" i="1" dirty="0" err="1" smtClean="0">
                <a:solidFill>
                  <a:schemeClr val="tx2"/>
                </a:solidFill>
                <a:latin typeface="Times New Roman" pitchFamily="18" charset="0"/>
                <a:cs typeface="Times New Roman" pitchFamily="18" charset="0"/>
              </a:rPr>
              <a:t>Brumfit</a:t>
            </a:r>
            <a:r>
              <a:rPr lang="en-US" sz="2000" dirty="0" smtClean="0">
                <a:solidFill>
                  <a:schemeClr val="tx2"/>
                </a:solidFill>
                <a:latin typeface="Times New Roman" pitchFamily="18" charset="0"/>
                <a:cs typeface="Times New Roman" pitchFamily="18" charset="0"/>
              </a:rPr>
              <a:t>)</a:t>
            </a:r>
            <a:endParaRPr lang="en-US" sz="2000" dirty="0">
              <a:solidFill>
                <a:schemeClr val="tx2"/>
              </a:solidFill>
            </a:endParaRPr>
          </a:p>
        </p:txBody>
      </p:sp>
    </p:spTree>
    <p:extLst>
      <p:ext uri="{BB962C8B-B14F-4D97-AF65-F5344CB8AC3E}">
        <p14:creationId xmlns:p14="http://schemas.microsoft.com/office/powerpoint/2010/main" val="10798316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Content-based </a:t>
            </a:r>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rtl="0">
              <a:lnSpc>
                <a:spcPct val="150000"/>
              </a:lnSpc>
            </a:pPr>
            <a:r>
              <a:rPr lang="en-US" sz="2000" dirty="0" smtClean="0">
                <a:solidFill>
                  <a:schemeClr val="tx2"/>
                </a:solidFill>
                <a:latin typeface="Times New Roman" pitchFamily="18" charset="0"/>
                <a:cs typeface="Times New Roman" pitchFamily="18" charset="0"/>
              </a:rPr>
              <a:t>Language isn’t linguistically graded, it is from the use of experiential rather than linguistic content as the starting point of syllabus. Content is in terms of situations, topics, and so on.</a:t>
            </a:r>
          </a:p>
          <a:p>
            <a:pPr algn="just" rtl="0">
              <a:lnSpc>
                <a:spcPct val="150000"/>
              </a:lnSpc>
            </a:pPr>
            <a:r>
              <a:rPr lang="en-US" sz="2000" dirty="0" smtClean="0">
                <a:solidFill>
                  <a:schemeClr val="tx2"/>
                </a:solidFill>
                <a:latin typeface="Times New Roman" pitchFamily="18" charset="0"/>
                <a:cs typeface="Times New Roman" pitchFamily="18" charset="0"/>
              </a:rPr>
              <a:t>Unlike science, language isn’t a subject in its own right, but a vehicle for communication. It is widespread in ESP courses. The problem is that learners know a great deal of knowledge and it is a trivialization of that content.</a:t>
            </a:r>
          </a:p>
          <a:p>
            <a:pPr algn="l" rtl="0"/>
            <a:endParaRPr lang="en-US" dirty="0" smtClean="0"/>
          </a:p>
          <a:p>
            <a:pPr algn="l" rt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Process-based </a:t>
            </a:r>
            <a:r>
              <a:rPr lang="en-US" b="1" dirty="0">
                <a:latin typeface="Times New Roman" pitchFamily="18" charset="0"/>
                <a:cs typeface="Times New Roman" pitchFamily="18" charset="0"/>
              </a:rPr>
              <a:t>s</a:t>
            </a:r>
            <a:r>
              <a:rPr lang="en-US" b="1" dirty="0" smtClean="0">
                <a:latin typeface="Times New Roman" pitchFamily="18" charset="0"/>
                <a:cs typeface="Times New Roman" pitchFamily="18" charset="0"/>
              </a:rPr>
              <a:t>yllabuses</a:t>
            </a:r>
            <a:br>
              <a:rPr lang="en-US" b="1" dirty="0" smtClean="0">
                <a:latin typeface="Times New Roman" pitchFamily="18" charset="0"/>
                <a:cs typeface="Times New Roman" pitchFamily="18" charset="0"/>
              </a:rPr>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989012" y="914400"/>
            <a:ext cx="10233554" cy="5181600"/>
          </a:xfrm>
        </p:spPr>
        <p:txBody>
          <a:bodyPr>
            <a:noAutofit/>
          </a:bodyPr>
          <a:lstStyle/>
          <a:p>
            <a:pPr algn="just" rtl="0">
              <a:lnSpc>
                <a:spcPct val="150000"/>
              </a:lnSpc>
            </a:pPr>
            <a:r>
              <a:rPr lang="en-US" sz="2000" dirty="0" smtClean="0">
                <a:solidFill>
                  <a:schemeClr val="tx2"/>
                </a:solidFill>
                <a:latin typeface="Times New Roman" pitchFamily="18" charset="0"/>
                <a:cs typeface="Times New Roman" pitchFamily="18" charset="0"/>
              </a:rPr>
              <a:t>Specifying </a:t>
            </a:r>
            <a:r>
              <a:rPr lang="en-US" sz="2000" dirty="0" smtClean="0">
                <a:solidFill>
                  <a:schemeClr val="tx2"/>
                </a:solidFill>
                <a:latin typeface="Times New Roman" pitchFamily="18" charset="0"/>
                <a:cs typeface="Times New Roman" pitchFamily="18" charset="0"/>
              </a:rPr>
              <a:t>functions </a:t>
            </a:r>
            <a:r>
              <a:rPr lang="en-US" sz="2000" dirty="0" smtClean="0">
                <a:solidFill>
                  <a:schemeClr val="tx2"/>
                </a:solidFill>
                <a:latin typeface="Times New Roman" pitchFamily="18" charset="0"/>
                <a:cs typeface="Times New Roman" pitchFamily="18" charset="0"/>
              </a:rPr>
              <a:t>and </a:t>
            </a:r>
            <a:r>
              <a:rPr lang="en-US" sz="2000" dirty="0" smtClean="0">
                <a:solidFill>
                  <a:schemeClr val="tx2"/>
                </a:solidFill>
                <a:latin typeface="Times New Roman" pitchFamily="18" charset="0"/>
                <a:cs typeface="Times New Roman" pitchFamily="18" charset="0"/>
              </a:rPr>
              <a:t>notions </a:t>
            </a:r>
            <a:r>
              <a:rPr lang="en-US" sz="2000" dirty="0" smtClean="0">
                <a:solidFill>
                  <a:schemeClr val="tx2"/>
                </a:solidFill>
                <a:latin typeface="Times New Roman" pitchFamily="18" charset="0"/>
                <a:cs typeface="Times New Roman" pitchFamily="18" charset="0"/>
              </a:rPr>
              <a:t>didn’t lead to development of communicative language skills which lead to development of process-oriented syllabuses.</a:t>
            </a:r>
          </a:p>
          <a:p>
            <a:pPr algn="just" rtl="0">
              <a:lnSpc>
                <a:spcPct val="150000"/>
              </a:lnSpc>
            </a:pPr>
            <a:r>
              <a:rPr lang="en-US" sz="2000" dirty="0" smtClean="0">
                <a:solidFill>
                  <a:schemeClr val="tx2"/>
                </a:solidFill>
                <a:latin typeface="Times New Roman" pitchFamily="18" charset="0"/>
                <a:cs typeface="Times New Roman" pitchFamily="18" charset="0"/>
              </a:rPr>
              <a:t>Organized around tasks rather than grammar or vocabulary. </a:t>
            </a:r>
          </a:p>
          <a:p>
            <a:pPr algn="just" rtl="0">
              <a:lnSpc>
                <a:spcPct val="150000"/>
              </a:lnSpc>
            </a:pPr>
            <a:r>
              <a:rPr lang="en-US" sz="2000" dirty="0" smtClean="0">
                <a:solidFill>
                  <a:schemeClr val="tx2"/>
                </a:solidFill>
                <a:latin typeface="Times New Roman" pitchFamily="18" charset="0"/>
                <a:cs typeface="Times New Roman" pitchFamily="18" charset="0"/>
              </a:rPr>
              <a:t>Tasks should be performed. Language learning purpose is </a:t>
            </a:r>
            <a:r>
              <a:rPr lang="en-US" sz="2000" dirty="0" smtClean="0">
                <a:solidFill>
                  <a:schemeClr val="tx2"/>
                </a:solidFill>
                <a:latin typeface="Times New Roman" pitchFamily="18" charset="0"/>
                <a:cs typeface="Times New Roman" pitchFamily="18" charset="0"/>
              </a:rPr>
              <a:t>use</a:t>
            </a:r>
            <a:r>
              <a:rPr lang="en-US" sz="2000" dirty="0" smtClean="0">
                <a:solidFill>
                  <a:schemeClr val="tx2"/>
                </a:solidFill>
                <a:latin typeface="Times New Roman" pitchFamily="18" charset="0"/>
                <a:cs typeface="Times New Roman" pitchFamily="18" charset="0"/>
              </a:rPr>
              <a:t>. The focus is on classroom processes and stimulated learning.</a:t>
            </a:r>
          </a:p>
          <a:p>
            <a:pPr algn="just" rtl="0">
              <a:lnSpc>
                <a:spcPct val="150000"/>
              </a:lnSpc>
            </a:pPr>
            <a:r>
              <a:rPr lang="en-US" sz="2000" dirty="0" smtClean="0">
                <a:solidFill>
                  <a:schemeClr val="tx2"/>
                </a:solidFill>
                <a:latin typeface="Times New Roman" pitchFamily="18" charset="0"/>
                <a:cs typeface="Times New Roman" pitchFamily="18" charset="0"/>
              </a:rPr>
              <a:t> There is no list of items nor a description of what learners should learn, but the specification of tasks and activities learners engage in class.</a:t>
            </a:r>
          </a:p>
          <a:p>
            <a:pPr algn="just" rtl="0">
              <a:lnSpc>
                <a:spcPct val="150000"/>
              </a:lnSpc>
            </a:pPr>
            <a:r>
              <a:rPr lang="en-US" sz="2000" dirty="0" smtClean="0">
                <a:solidFill>
                  <a:schemeClr val="tx2"/>
                </a:solidFill>
                <a:latin typeface="Times New Roman" pitchFamily="18" charset="0"/>
                <a:cs typeface="Times New Roman" pitchFamily="18" charset="0"/>
              </a:rPr>
              <a:t>Involves deriving some new information through processes of inference, deduction, practical learning or perception</a:t>
            </a:r>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normAutofit/>
          </a:bodyPr>
          <a:lstStyle/>
          <a:p>
            <a:r>
              <a:rPr lang="en-US" sz="3000"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Syllabus</a:t>
            </a:r>
            <a:endParaRPr lang="fa-IR"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1143000"/>
            <a:ext cx="11582400" cy="5715000"/>
          </a:xfrm>
        </p:spPr>
        <p:txBody>
          <a:bodyPr>
            <a:noAutofit/>
          </a:bodyPr>
          <a:lstStyle/>
          <a:p>
            <a:pPr marL="0" indent="0" algn="l">
              <a:buNone/>
            </a:pPr>
            <a:r>
              <a:rPr lang="en-029" sz="2000" dirty="0" smtClean="0"/>
              <a:t>   </a:t>
            </a:r>
          </a:p>
          <a:p>
            <a:pPr algn="just" rtl="0">
              <a:buBlip>
                <a:blip r:embed="rId2"/>
              </a:buBlip>
            </a:pPr>
            <a:r>
              <a:rPr lang="en-US" sz="2000" dirty="0" smtClean="0">
                <a:solidFill>
                  <a:schemeClr val="tx2"/>
                </a:solidFill>
                <a:latin typeface="Times New Roman" pitchFamily="18" charset="0"/>
                <a:cs typeface="Times New Roman" pitchFamily="18" charset="0"/>
              </a:rPr>
              <a:t>The definition of “Syllabus”</a:t>
            </a:r>
          </a:p>
          <a:p>
            <a:pPr algn="just" rtl="0">
              <a:buBlip>
                <a:blip r:embed="rId2"/>
              </a:buBlip>
            </a:pPr>
            <a:r>
              <a:rPr lang="en-US" sz="2000" dirty="0" smtClean="0">
                <a:solidFill>
                  <a:schemeClr val="tx2"/>
                </a:solidFill>
                <a:latin typeface="Times New Roman" pitchFamily="18" charset="0"/>
                <a:cs typeface="Times New Roman" pitchFamily="18" charset="0"/>
              </a:rPr>
              <a:t>Difficulty in defining Syllabus</a:t>
            </a:r>
          </a:p>
          <a:p>
            <a:pPr marL="0" indent="0" algn="just" rtl="0">
              <a:buNone/>
            </a:pPr>
            <a:endPar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rtl="0">
              <a:buNone/>
            </a:pP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Wilkin’s definition: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“Specifications </a:t>
            </a:r>
            <a:r>
              <a:rPr lang="en-US" sz="2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of the content of language teaching which have been submitted to some degree of structuring or ordering with the aim of making teaching and learning a more effective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process" .</a:t>
            </a:r>
          </a:p>
          <a:p>
            <a:pPr marL="0" indent="0" algn="just" rtl="0">
              <a:buNone/>
            </a:pPr>
            <a:endPar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rtl="0">
              <a:buNone/>
            </a:pP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Breen’s definition: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2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plan of what is to be achieved through our teaching and our students' learning"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p>
          <a:p>
            <a:pPr marL="0" indent="0" algn="just" rtl="0">
              <a:buNone/>
            </a:pPr>
            <a:endPar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rtl="0">
              <a:buNone/>
            </a:pP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Prabhu’s</a:t>
            </a:r>
            <a:r>
              <a:rPr lang="en-US" sz="2000" b="1" dirty="0" smtClean="0">
                <a:solidFill>
                  <a:schemeClr val="tx2"/>
                </a:solidFill>
                <a:latin typeface="Times New Roman" pitchFamily="18" charset="0"/>
                <a:cs typeface="Times New Roman" pitchFamily="18" charset="0"/>
              </a:rPr>
              <a:t> definition</a:t>
            </a:r>
            <a:r>
              <a:rPr lang="en-US" sz="2000" b="1" dirty="0">
                <a:solidFill>
                  <a:schemeClr val="tx2"/>
                </a:solidFill>
                <a:latin typeface="Times New Roman" pitchFamily="18" charset="0"/>
                <a:cs typeface="Times New Roman" pitchFamily="18" charset="0"/>
              </a:rPr>
              <a:t>: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“To </a:t>
            </a:r>
            <a:r>
              <a:rPr lang="en-US" sz="2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specify what is to be taught and in what order" </a:t>
            </a: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rtl="0">
              <a:buNone/>
            </a:pPr>
            <a:endPar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l">
              <a:buNone/>
            </a:pPr>
            <a:r>
              <a:rPr lang="en-US" sz="2000" dirty="0"/>
              <a:t> </a:t>
            </a:r>
            <a:r>
              <a:rPr lang="en-US" sz="2000" dirty="0" smtClean="0"/>
              <a:t>            </a:t>
            </a:r>
            <a:r>
              <a:rPr lang="en-029" sz="2000" dirty="0" smtClean="0"/>
              <a:t>      </a:t>
            </a:r>
          </a:p>
        </p:txBody>
      </p:sp>
    </p:spTree>
    <p:extLst>
      <p:ext uri="{BB962C8B-B14F-4D97-AF65-F5344CB8AC3E}">
        <p14:creationId xmlns:p14="http://schemas.microsoft.com/office/powerpoint/2010/main" val="100964946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b="1" dirty="0" smtClean="0">
                <a:latin typeface="Times New Roman" pitchFamily="18" charset="0"/>
                <a:cs typeface="Times New Roman" pitchFamily="18" charset="0"/>
              </a:rPr>
              <a:t>                   Procedural syllabuses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762000"/>
            <a:ext cx="11582400" cy="6096000"/>
          </a:xfrm>
        </p:spPr>
        <p:txBody>
          <a:bodyPr>
            <a:normAutofit/>
          </a:bodyPr>
          <a:lstStyle/>
          <a:p>
            <a:pPr algn="just" rtl="0">
              <a:buBlip>
                <a:blip r:embed="rId2"/>
              </a:buBlip>
            </a:pPr>
            <a:r>
              <a:rPr lang="en-US" sz="2000" dirty="0"/>
              <a:t> </a:t>
            </a:r>
            <a:r>
              <a:rPr lang="en-US" sz="2000" dirty="0" smtClean="0"/>
              <a:t> </a:t>
            </a:r>
            <a:r>
              <a:rPr lang="en-US" sz="2000" dirty="0" smtClean="0">
                <a:solidFill>
                  <a:schemeClr val="tx2"/>
                </a:solidFill>
                <a:latin typeface="Times New Roman" pitchFamily="18" charset="0"/>
                <a:cs typeface="Times New Roman" pitchFamily="18" charset="0"/>
              </a:rPr>
              <a:t>  Proposed by </a:t>
            </a:r>
            <a:r>
              <a:rPr lang="en-US" sz="2000" dirty="0" err="1" smtClean="0">
                <a:solidFill>
                  <a:schemeClr val="tx2"/>
                </a:solidFill>
                <a:latin typeface="Times New Roman" pitchFamily="18" charset="0"/>
                <a:cs typeface="Times New Roman" pitchFamily="18" charset="0"/>
              </a:rPr>
              <a:t>Prabhu</a:t>
            </a:r>
            <a:r>
              <a:rPr lang="en-US" sz="2000" dirty="0" smtClean="0">
                <a:solidFill>
                  <a:schemeClr val="tx2"/>
                </a:solidFill>
                <a:latin typeface="Times New Roman" pitchFamily="18" charset="0"/>
                <a:cs typeface="Times New Roman" pitchFamily="18" charset="0"/>
              </a:rPr>
              <a:t> in the Bangalore project</a:t>
            </a:r>
          </a:p>
          <a:p>
            <a:pPr algn="just" rtl="0">
              <a:buBlip>
                <a:blip r:embed="rId2"/>
              </a:buBlip>
            </a:pPr>
            <a:r>
              <a:rPr lang="en-US"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Content: different </a:t>
            </a:r>
            <a:r>
              <a:rPr lang="en-US" sz="2000" dirty="0">
                <a:solidFill>
                  <a:schemeClr val="tx2"/>
                </a:solidFill>
                <a:latin typeface="Times New Roman" pitchFamily="18" charset="0"/>
                <a:cs typeface="Times New Roman" pitchFamily="18" charset="0"/>
              </a:rPr>
              <a:t>kinds of </a:t>
            </a:r>
            <a:r>
              <a:rPr lang="en-US" sz="2000" dirty="0" smtClean="0">
                <a:solidFill>
                  <a:schemeClr val="tx2"/>
                </a:solidFill>
                <a:latin typeface="Times New Roman" pitchFamily="18" charset="0"/>
                <a:cs typeface="Times New Roman" pitchFamily="18" charset="0"/>
              </a:rPr>
              <a:t>tasks &amp; activities </a:t>
            </a:r>
            <a:r>
              <a:rPr lang="en-US" sz="2000" dirty="0">
                <a:solidFill>
                  <a:schemeClr val="tx2"/>
                </a:solidFill>
                <a:latin typeface="Times New Roman" pitchFamily="18" charset="0"/>
                <a:cs typeface="Times New Roman" pitchFamily="18" charset="0"/>
              </a:rPr>
              <a:t>than </a:t>
            </a:r>
            <a:r>
              <a:rPr lang="en-US" sz="2000" dirty="0" smtClean="0">
                <a:solidFill>
                  <a:schemeClr val="tx2"/>
                </a:solidFill>
                <a:latin typeface="Times New Roman" pitchFamily="18" charset="0"/>
                <a:cs typeface="Times New Roman" pitchFamily="18" charset="0"/>
              </a:rPr>
              <a:t>grammar </a:t>
            </a:r>
            <a:r>
              <a:rPr lang="en-US" sz="2000" dirty="0">
                <a:solidFill>
                  <a:schemeClr val="tx2"/>
                </a:solidFill>
                <a:latin typeface="Times New Roman" pitchFamily="18" charset="0"/>
                <a:cs typeface="Times New Roman" pitchFamily="18" charset="0"/>
              </a:rPr>
              <a:t>and </a:t>
            </a:r>
            <a:r>
              <a:rPr lang="en-US" sz="2000" dirty="0" smtClean="0">
                <a:solidFill>
                  <a:schemeClr val="tx2"/>
                </a:solidFill>
                <a:latin typeface="Times New Roman" pitchFamily="18" charset="0"/>
                <a:cs typeface="Times New Roman" pitchFamily="18" charset="0"/>
              </a:rPr>
              <a:t>v</a:t>
            </a:r>
            <a:r>
              <a:rPr lang="en-US" sz="2000" dirty="0" smtClean="0">
                <a:solidFill>
                  <a:schemeClr val="tx2"/>
                </a:solidFill>
                <a:latin typeface="Times New Roman" pitchFamily="18" charset="0"/>
                <a:cs typeface="Times New Roman" pitchFamily="18" charset="0"/>
              </a:rPr>
              <a:t>ocabulary</a:t>
            </a:r>
            <a:endParaRPr lang="en-US" sz="2000" dirty="0" smtClean="0">
              <a:solidFill>
                <a:schemeClr val="tx2"/>
              </a:solidFill>
              <a:latin typeface="Times New Roman" pitchFamily="18" charset="0"/>
              <a:cs typeface="Times New Roman" pitchFamily="18" charset="0"/>
            </a:endParaRP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Central hypothesis (</a:t>
            </a:r>
            <a:r>
              <a:rPr lang="en-US" sz="2000" b="1" i="1" dirty="0" smtClean="0">
                <a:solidFill>
                  <a:schemeClr val="tx2"/>
                </a:solidFill>
                <a:latin typeface="Times New Roman" pitchFamily="18" charset="0"/>
                <a:cs typeface="Times New Roman" pitchFamily="18" charset="0"/>
              </a:rPr>
              <a:t>focusing on meaning = learning structure </a:t>
            </a:r>
            <a:r>
              <a:rPr lang="en-US" sz="2000" dirty="0" smtClean="0">
                <a:solidFill>
                  <a:schemeClr val="tx2"/>
                </a:solidFill>
                <a:latin typeface="Times New Roman" pitchFamily="18" charset="0"/>
                <a:cs typeface="Times New Roman" pitchFamily="18" charset="0"/>
              </a:rPr>
              <a:t>)</a:t>
            </a: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Avoidance </a:t>
            </a:r>
            <a:r>
              <a:rPr lang="en-US" sz="2000" dirty="0" smtClean="0">
                <a:solidFill>
                  <a:schemeClr val="tx2"/>
                </a:solidFill>
                <a:latin typeface="Times New Roman" pitchFamily="18" charset="0"/>
                <a:cs typeface="Times New Roman" pitchFamily="18" charset="0"/>
              </a:rPr>
              <a:t>of any  linguistic syllabus which preselect linguistic items </a:t>
            </a:r>
            <a:r>
              <a:rPr lang="en-US" sz="2000" b="1" dirty="0" smtClean="0">
                <a:solidFill>
                  <a:schemeClr val="tx2"/>
                </a:solidFill>
                <a:latin typeface="Times New Roman" pitchFamily="18" charset="0"/>
                <a:cs typeface="Times New Roman" pitchFamily="18" charset="0"/>
              </a:rPr>
              <a:t>(natural communication in </a:t>
            </a:r>
            <a:r>
              <a:rPr lang="en-US" sz="2000" b="1" dirty="0" smtClean="0">
                <a:solidFill>
                  <a:schemeClr val="tx2"/>
                </a:solidFill>
                <a:latin typeface="Times New Roman" pitchFamily="18" charset="0"/>
                <a:cs typeface="Times New Roman" pitchFamily="18" charset="0"/>
              </a:rPr>
              <a:t>classroom)</a:t>
            </a:r>
          </a:p>
          <a:p>
            <a:pPr algn="just" rtl="0">
              <a:buBlip>
                <a:blip r:embed="rId2"/>
              </a:buBlip>
            </a:pPr>
            <a:r>
              <a:rPr lang="en-US" sz="2000" b="1" dirty="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Avoidance </a:t>
            </a:r>
            <a:r>
              <a:rPr lang="en-US" sz="2000" dirty="0" smtClean="0">
                <a:solidFill>
                  <a:schemeClr val="tx2"/>
                </a:solidFill>
                <a:latin typeface="Times New Roman" pitchFamily="18" charset="0"/>
                <a:cs typeface="Times New Roman" pitchFamily="18" charset="0"/>
              </a:rPr>
              <a:t>of formal teaching procedures </a:t>
            </a:r>
            <a:r>
              <a:rPr lang="en-US" sz="2000" dirty="0" smtClean="0">
                <a:solidFill>
                  <a:schemeClr val="tx2"/>
                </a:solidFill>
                <a:latin typeface="Times New Roman" pitchFamily="18" charset="0"/>
                <a:cs typeface="Times New Roman" pitchFamily="18" charset="0"/>
              </a:rPr>
              <a:t>&amp; </a:t>
            </a:r>
            <a:r>
              <a:rPr lang="en-US" sz="2000" dirty="0" smtClean="0">
                <a:solidFill>
                  <a:schemeClr val="tx2"/>
                </a:solidFill>
                <a:latin typeface="Times New Roman" pitchFamily="18" charset="0"/>
                <a:cs typeface="Times New Roman" pitchFamily="18" charset="0"/>
              </a:rPr>
              <a:t>error correction </a:t>
            </a:r>
            <a:r>
              <a:rPr lang="en-US" sz="2000" b="1" dirty="0" smtClean="0">
                <a:solidFill>
                  <a:schemeClr val="tx2"/>
                </a:solidFill>
                <a:latin typeface="Times New Roman" pitchFamily="18" charset="0"/>
                <a:cs typeface="Times New Roman" pitchFamily="18" charset="0"/>
              </a:rPr>
              <a:t>(form-focused result)</a:t>
            </a:r>
            <a:endParaRPr lang="en-US" sz="2000" dirty="0" smtClean="0">
              <a:solidFill>
                <a:schemeClr val="tx2"/>
              </a:solidFill>
              <a:latin typeface="Times New Roman" pitchFamily="18" charset="0"/>
              <a:cs typeface="Times New Roman" pitchFamily="18" charset="0"/>
            </a:endParaRP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Focus shifted </a:t>
            </a:r>
            <a:r>
              <a:rPr lang="en-US" sz="2000" dirty="0" smtClean="0">
                <a:solidFill>
                  <a:schemeClr val="tx2"/>
                </a:solidFill>
                <a:latin typeface="Times New Roman" pitchFamily="18" charset="0"/>
                <a:cs typeface="Times New Roman" pitchFamily="18" charset="0"/>
              </a:rPr>
              <a:t>from </a:t>
            </a:r>
            <a:r>
              <a:rPr lang="en-US" sz="2000" dirty="0" smtClean="0">
                <a:solidFill>
                  <a:schemeClr val="tx2"/>
                </a:solidFill>
                <a:latin typeface="Times New Roman" pitchFamily="18" charset="0"/>
                <a:cs typeface="Times New Roman" pitchFamily="18" charset="0"/>
              </a:rPr>
              <a:t>linguistic aspect to learning and </a:t>
            </a:r>
            <a:r>
              <a:rPr lang="en-US" sz="2000" dirty="0" smtClean="0">
                <a:solidFill>
                  <a:schemeClr val="tx2"/>
                </a:solidFill>
                <a:latin typeface="Times New Roman" pitchFamily="18" charset="0"/>
                <a:cs typeface="Times New Roman" pitchFamily="18" charset="0"/>
              </a:rPr>
              <a:t>learners</a:t>
            </a:r>
            <a:endParaRPr lang="en-US" sz="2000" dirty="0" smtClean="0">
              <a:solidFill>
                <a:schemeClr val="tx2"/>
              </a:solidFill>
              <a:latin typeface="Times New Roman" pitchFamily="18" charset="0"/>
              <a:cs typeface="Times New Roman" pitchFamily="18" charset="0"/>
            </a:endParaRPr>
          </a:p>
          <a:p>
            <a:pPr algn="just" rtl="0">
              <a:buBlip>
                <a:blip r:embed="rId2"/>
              </a:buBlip>
            </a:pPr>
            <a:r>
              <a:rPr lang="en-US" sz="2000" dirty="0" smtClean="0">
                <a:solidFill>
                  <a:schemeClr val="tx2"/>
                </a:solidFill>
                <a:latin typeface="Times New Roman" pitchFamily="18" charset="0"/>
                <a:cs typeface="Times New Roman" pitchFamily="18" charset="0"/>
              </a:rPr>
              <a:t>   Designing tasks with no pre-determined linguistic content</a:t>
            </a:r>
          </a:p>
          <a:p>
            <a:pPr algn="just" rtl="0">
              <a:buBlip>
                <a:blip r:embed="rId2"/>
              </a:buBlip>
            </a:pPr>
            <a:r>
              <a:rPr lang="en-US" sz="2000" dirty="0" smtClean="0">
                <a:solidFill>
                  <a:schemeClr val="tx2"/>
                </a:solidFill>
                <a:latin typeface="Times New Roman" pitchFamily="18" charset="0"/>
                <a:cs typeface="Times New Roman" pitchFamily="18" charset="0"/>
              </a:rPr>
              <a:t>   Subconscious perception of language while conscious performance of task</a:t>
            </a: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3 types of tasks (</a:t>
            </a:r>
            <a:r>
              <a:rPr lang="en-US" sz="2000" b="1" i="1" dirty="0" smtClean="0">
                <a:solidFill>
                  <a:schemeClr val="tx2"/>
                </a:solidFill>
                <a:latin typeface="Times New Roman" pitchFamily="18" charset="0"/>
                <a:cs typeface="Times New Roman" pitchFamily="18" charset="0"/>
              </a:rPr>
              <a:t>information-gap, opinion-gap &amp; reasoning-gap</a:t>
            </a:r>
            <a:r>
              <a:rPr lang="en-US" sz="2000" dirty="0" smtClean="0">
                <a:solidFill>
                  <a:schemeClr val="tx2"/>
                </a:solidFill>
                <a:latin typeface="Times New Roman" pitchFamily="18" charset="0"/>
                <a:cs typeface="Times New Roman" pitchFamily="18" charset="0"/>
              </a:rPr>
              <a:t>)</a:t>
            </a:r>
            <a:endParaRPr lang="en-US" sz="2000" dirty="0">
              <a:solidFill>
                <a:schemeClr val="tx2"/>
              </a:solidFill>
              <a:latin typeface="Times New Roman" pitchFamily="18" charset="0"/>
              <a:cs typeface="Times New Roman" pitchFamily="18" charset="0"/>
            </a:endParaRPr>
          </a:p>
          <a:p>
            <a:pPr marL="0" indent="0" algn="just" rtl="0">
              <a:buNone/>
            </a:pPr>
            <a:r>
              <a:rPr lang="en-US" sz="2000" b="1" i="1" dirty="0">
                <a:solidFill>
                  <a:schemeClr val="tx2"/>
                </a:solidFill>
                <a:latin typeface="Times New Roman" pitchFamily="18" charset="0"/>
                <a:cs typeface="Times New Roman" pitchFamily="18" charset="0"/>
              </a:rPr>
              <a:t>      </a:t>
            </a:r>
            <a:r>
              <a:rPr lang="en-US" sz="2000" b="1" i="1" dirty="0" smtClean="0">
                <a:solidFill>
                  <a:schemeClr val="tx2"/>
                </a:solidFill>
                <a:latin typeface="Times New Roman" pitchFamily="18" charset="0"/>
                <a:cs typeface="Times New Roman" pitchFamily="18" charset="0"/>
              </a:rPr>
              <a:t>                e.g</a:t>
            </a:r>
            <a:r>
              <a:rPr lang="en-US" sz="2000" b="1" i="1" dirty="0">
                <a:solidFill>
                  <a:schemeClr val="tx2"/>
                </a:solidFill>
                <a:latin typeface="Times New Roman" pitchFamily="18" charset="0"/>
                <a:cs typeface="Times New Roman" pitchFamily="18" charset="0"/>
              </a:rPr>
              <a:t>.,   Using telephone to obtain information, giving </a:t>
            </a:r>
            <a:r>
              <a:rPr lang="en-US" sz="2000" b="1" i="1" dirty="0" smtClean="0">
                <a:solidFill>
                  <a:schemeClr val="tx2"/>
                </a:solidFill>
                <a:latin typeface="Times New Roman" pitchFamily="18" charset="0"/>
                <a:cs typeface="Times New Roman" pitchFamily="18" charset="0"/>
              </a:rPr>
              <a:t>orders, and </a:t>
            </a:r>
            <a:r>
              <a:rPr lang="en-US" sz="2000" b="1" i="1" dirty="0">
                <a:solidFill>
                  <a:schemeClr val="tx2"/>
                </a:solidFill>
                <a:latin typeface="Times New Roman" pitchFamily="18" charset="0"/>
                <a:cs typeface="Times New Roman" pitchFamily="18" charset="0"/>
              </a:rPr>
              <a:t>instructions to others.</a:t>
            </a:r>
          </a:p>
        </p:txBody>
      </p:sp>
    </p:spTree>
    <p:extLst>
      <p:ext uri="{BB962C8B-B14F-4D97-AF65-F5344CB8AC3E}">
        <p14:creationId xmlns:p14="http://schemas.microsoft.com/office/powerpoint/2010/main" val="3390841042"/>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rtl="0"/>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Drawbacks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1219200"/>
            <a:ext cx="11885613" cy="5638800"/>
          </a:xfrm>
        </p:spPr>
        <p:txBody>
          <a:bodyPr>
            <a:normAutofit/>
          </a:bodyPr>
          <a:lstStyle/>
          <a:p>
            <a:pPr marL="0" indent="0" algn="just" rtl="0">
              <a:buNone/>
            </a:pPr>
            <a:endParaRPr lang="en-US" sz="2000" dirty="0"/>
          </a:p>
          <a:p>
            <a:pPr marL="0" indent="0" algn="just" rtl="0">
              <a:buNone/>
            </a:pPr>
            <a:endParaRPr lang="en-US" sz="2000" dirty="0" smtClean="0"/>
          </a:p>
          <a:p>
            <a:pPr algn="just" rtl="0">
              <a:buBlip>
                <a:blip r:embed="rId2"/>
              </a:buBlip>
            </a:pPr>
            <a:r>
              <a:rPr lang="en-US" sz="2000" dirty="0"/>
              <a:t> </a:t>
            </a:r>
            <a:r>
              <a:rPr lang="en-US" sz="2000" dirty="0" smtClean="0"/>
              <a:t>   </a:t>
            </a:r>
            <a:r>
              <a:rPr lang="en-US" sz="2000" dirty="0" smtClean="0">
                <a:solidFill>
                  <a:schemeClr val="tx2"/>
                </a:solidFill>
                <a:latin typeface="Times New Roman" pitchFamily="18" charset="0"/>
                <a:cs typeface="Times New Roman" pitchFamily="18" charset="0"/>
              </a:rPr>
              <a:t>No guidance regarding the selection of tasks and problems</a:t>
            </a: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No guidance regarding how these tasks relate to real-world language needs of </a:t>
            </a:r>
            <a:r>
              <a:rPr lang="en-US" sz="2000" dirty="0" smtClean="0">
                <a:solidFill>
                  <a:schemeClr val="tx2"/>
                </a:solidFill>
                <a:latin typeface="Times New Roman" pitchFamily="18" charset="0"/>
                <a:cs typeface="Times New Roman" pitchFamily="18" charset="0"/>
              </a:rPr>
              <a:t>lea</a:t>
            </a:r>
            <a:r>
              <a:rPr lang="en-US" sz="2000" dirty="0" smtClean="0">
                <a:solidFill>
                  <a:schemeClr val="tx2"/>
                </a:solidFill>
                <a:latin typeface="Times New Roman" pitchFamily="18" charset="0"/>
                <a:cs typeface="Times New Roman" pitchFamily="18" charset="0"/>
              </a:rPr>
              <a:t>rners</a:t>
            </a:r>
            <a:endParaRPr lang="en-US" sz="2000" dirty="0" smtClean="0">
              <a:solidFill>
                <a:schemeClr val="tx2"/>
              </a:solidFill>
              <a:latin typeface="Times New Roman" pitchFamily="18" charset="0"/>
              <a:cs typeface="Times New Roman" pitchFamily="18" charset="0"/>
            </a:endParaRPr>
          </a:p>
          <a:p>
            <a:pPr algn="just" rtl="0">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Not so much considering the selection and ordering of tasks (</a:t>
            </a:r>
            <a:r>
              <a:rPr lang="en-US" sz="2000" b="1" i="1" dirty="0" smtClean="0">
                <a:solidFill>
                  <a:schemeClr val="tx2"/>
                </a:solidFill>
                <a:latin typeface="Times New Roman" pitchFamily="18" charset="0"/>
                <a:cs typeface="Times New Roman" pitchFamily="18" charset="0"/>
              </a:rPr>
              <a:t>graded conceptually and grouped by </a:t>
            </a:r>
            <a:r>
              <a:rPr lang="en-US" sz="2000" b="1" i="1" dirty="0" smtClean="0">
                <a:solidFill>
                  <a:schemeClr val="tx2"/>
                </a:solidFill>
                <a:latin typeface="Times New Roman" pitchFamily="18" charset="0"/>
                <a:cs typeface="Times New Roman" pitchFamily="18" charset="0"/>
              </a:rPr>
              <a:t>similarity</a:t>
            </a:r>
            <a:r>
              <a:rPr lang="en-US" sz="2000" dirty="0" smtClean="0">
                <a:latin typeface="Times New Roman" pitchFamily="18" charset="0"/>
                <a:cs typeface="Times New Roman" pitchFamily="18" charset="0"/>
              </a:rPr>
              <a:t>)</a:t>
            </a:r>
            <a:endParaRPr lang="en-US" sz="2000" i="1" dirty="0" smtClean="0">
              <a:latin typeface="Times New Roman" pitchFamily="18" charset="0"/>
              <a:cs typeface="Times New Roman" pitchFamily="18" charset="0"/>
            </a:endParaRPr>
          </a:p>
          <a:p>
            <a:pPr algn="just" rtl="0">
              <a:buBlip>
                <a:blip r:embed="rId2"/>
              </a:buBlip>
            </a:pPr>
            <a:endParaRPr lang="en-US" sz="2000" i="1" dirty="0">
              <a:effectLst>
                <a:outerShdw blurRad="38100" dist="38100" dir="2700000" algn="tl">
                  <a:srgbClr val="000000">
                    <a:alpha val="43137"/>
                  </a:srgbClr>
                </a:outerShdw>
              </a:effectLst>
              <a:latin typeface="Times New Roman" pitchFamily="18" charset="0"/>
              <a:cs typeface="Times New Roman" pitchFamily="18" charset="0"/>
            </a:endParaRPr>
          </a:p>
          <a:p>
            <a:pPr algn="just" rtl="0">
              <a:buBlip>
                <a:blip r:embed="rId2"/>
              </a:buBlip>
            </a:pPr>
            <a:endParaRPr lang="en-US" sz="2000" i="1"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893438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Task-based syllabuses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a:bodyPr>
          <a:lstStyle/>
          <a:p>
            <a:pPr algn="just" rtl="0">
              <a:lnSpc>
                <a:spcPct val="150000"/>
              </a:lnSpc>
            </a:pPr>
            <a:r>
              <a:rPr lang="en-US" sz="2200" dirty="0" smtClean="0">
                <a:solidFill>
                  <a:schemeClr val="tx2"/>
                </a:solidFill>
                <a:latin typeface="Times New Roman" pitchFamily="18" charset="0"/>
                <a:cs typeface="Times New Roman" pitchFamily="18" charset="0"/>
              </a:rPr>
              <a:t>They are based on selection of tasks as building blocks of </a:t>
            </a:r>
            <a:r>
              <a:rPr lang="en-US" sz="2200" dirty="0" smtClean="0">
                <a:solidFill>
                  <a:schemeClr val="tx2"/>
                </a:solidFill>
                <a:latin typeface="Times New Roman" pitchFamily="18" charset="0"/>
                <a:cs typeface="Times New Roman" pitchFamily="18" charset="0"/>
              </a:rPr>
              <a:t>pedagogy. </a:t>
            </a:r>
            <a:r>
              <a:rPr lang="en-US" sz="2200" dirty="0" smtClean="0">
                <a:solidFill>
                  <a:schemeClr val="tx2"/>
                </a:solidFill>
                <a:latin typeface="Times New Roman" pitchFamily="18" charset="0"/>
                <a:cs typeface="Times New Roman" pitchFamily="18" charset="0"/>
              </a:rPr>
              <a:t>Task is an activity or action which is carried out as a result of processing or understanding language.</a:t>
            </a:r>
          </a:p>
          <a:p>
            <a:pPr algn="just" rtl="0">
              <a:lnSpc>
                <a:spcPct val="150000"/>
              </a:lnSpc>
            </a:pPr>
            <a:r>
              <a:rPr lang="en-US" sz="2200" dirty="0">
                <a:solidFill>
                  <a:schemeClr val="tx2"/>
                </a:solidFill>
                <a:latin typeface="Times New Roman" pitchFamily="18" charset="0"/>
                <a:cs typeface="Times New Roman" pitchFamily="18" charset="0"/>
              </a:rPr>
              <a:t>Task-based syllabuses had origins in research in SLA during 1980s. First language acquisition and </a:t>
            </a:r>
            <a:r>
              <a:rPr lang="en-US" sz="2200" dirty="0" err="1">
                <a:solidFill>
                  <a:schemeClr val="tx2"/>
                </a:solidFill>
                <a:latin typeface="Times New Roman" pitchFamily="18" charset="0"/>
                <a:cs typeface="Times New Roman" pitchFamily="18" charset="0"/>
              </a:rPr>
              <a:t>Krashene’s</a:t>
            </a:r>
            <a:r>
              <a:rPr lang="en-US" sz="2200" dirty="0">
                <a:solidFill>
                  <a:schemeClr val="tx2"/>
                </a:solidFill>
                <a:latin typeface="Times New Roman" pitchFamily="18" charset="0"/>
                <a:cs typeface="Times New Roman" pitchFamily="18" charset="0"/>
              </a:rPr>
              <a:t> influential views that learners focus upon learning in the input. Focus was placed on how learners interact to negotiate meaning, so focus was on formal and social conventions. The goal was provision of suitable tasks to encourage interaction and negotiation of meaning. This leads to achievement of linguistic knowledge and its social use.</a:t>
            </a:r>
          </a:p>
          <a:p>
            <a:pPr algn="l" rt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90600"/>
          </a:xfrm>
        </p:spPr>
        <p:txBody>
          <a:bodyPr/>
          <a:lstStyle/>
          <a:p>
            <a:r>
              <a:rPr lang="en-US" b="1" dirty="0" smtClean="0">
                <a:latin typeface="Times New Roman" pitchFamily="18" charset="0"/>
                <a:cs typeface="Times New Roman" pitchFamily="18" charset="0"/>
              </a:rPr>
              <a:t>                  Tasked-based syllabuses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762000"/>
            <a:ext cx="11582400" cy="6096000"/>
          </a:xfrm>
        </p:spPr>
        <p:txBody>
          <a:bodyPr>
            <a:noAutofit/>
          </a:bodyPr>
          <a:lstStyle/>
          <a:p>
            <a:pPr marL="0" indent="0" algn="just" rtl="0">
              <a:buNone/>
            </a:pPr>
            <a:endParaRPr lang="en-US" sz="2000" dirty="0" smtClean="0">
              <a:latin typeface="Times New Roman" pitchFamily="18" charset="0"/>
              <a:cs typeface="Times New Roman" pitchFamily="18" charset="0"/>
            </a:endParaRP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Definitions of task:</a:t>
            </a:r>
          </a:p>
          <a:p>
            <a:pPr marL="0" indent="0" algn="just" rtl="0">
              <a:lnSpc>
                <a:spcPct val="150000"/>
              </a:lnSpc>
              <a:buNone/>
            </a:pPr>
            <a:r>
              <a:rPr lang="en-US" sz="2000" dirty="0" smtClean="0">
                <a:solidFill>
                  <a:schemeClr val="tx2"/>
                </a:solidFill>
                <a:latin typeface="Times New Roman" pitchFamily="18" charset="0"/>
                <a:cs typeface="Times New Roman" pitchFamily="18" charset="0"/>
              </a:rPr>
              <a:t>             </a:t>
            </a:r>
            <a:r>
              <a:rPr lang="en-US" sz="2000" b="1" dirty="0" err="1" smtClean="0">
                <a:solidFill>
                  <a:schemeClr val="tx2"/>
                </a:solidFill>
                <a:latin typeface="Times New Roman" pitchFamily="18" charset="0"/>
                <a:cs typeface="Times New Roman" pitchFamily="18" charset="0"/>
              </a:rPr>
              <a:t>Skehan</a:t>
            </a:r>
            <a:r>
              <a:rPr lang="en-US" sz="2000" b="1" dirty="0" smtClean="0">
                <a:solidFill>
                  <a:schemeClr val="tx2"/>
                </a:solidFill>
                <a:latin typeface="Times New Roman" pitchFamily="18" charset="0"/>
                <a:cs typeface="Times New Roman" pitchFamily="18" charset="0"/>
              </a:rPr>
              <a:t> (1996a</a:t>
            </a:r>
            <a:r>
              <a:rPr lang="en-US" sz="2000" b="1"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A </a:t>
            </a:r>
            <a:r>
              <a:rPr lang="en-US" sz="2000" dirty="0" smtClean="0">
                <a:solidFill>
                  <a:schemeClr val="tx2"/>
                </a:solidFill>
                <a:latin typeface="Times New Roman" pitchFamily="18" charset="0"/>
                <a:cs typeface="Times New Roman" pitchFamily="18" charset="0"/>
              </a:rPr>
              <a:t>task is “an activity in </a:t>
            </a:r>
            <a:r>
              <a:rPr lang="en-US" sz="2000" dirty="0" smtClean="0">
                <a:solidFill>
                  <a:schemeClr val="tx2"/>
                </a:solidFill>
                <a:latin typeface="Times New Roman" pitchFamily="18" charset="0"/>
                <a:cs typeface="Times New Roman" pitchFamily="18" charset="0"/>
              </a:rPr>
              <a:t>which </a:t>
            </a:r>
            <a:r>
              <a:rPr lang="en-US" sz="2000" b="1" dirty="0" smtClean="0">
                <a:solidFill>
                  <a:schemeClr val="tx2"/>
                </a:solidFill>
                <a:latin typeface="Times New Roman" pitchFamily="18" charset="0"/>
                <a:cs typeface="Times New Roman" pitchFamily="18" charset="0"/>
              </a:rPr>
              <a:t>meaning</a:t>
            </a:r>
            <a:r>
              <a:rPr lang="en-US" sz="2000" dirty="0" smtClean="0">
                <a:solidFill>
                  <a:schemeClr val="tx2"/>
                </a:solidFill>
                <a:latin typeface="Times New Roman" pitchFamily="18" charset="0"/>
                <a:cs typeface="Times New Roman" pitchFamily="18" charset="0"/>
              </a:rPr>
              <a:t> is primary; there is some sort of relationship to the </a:t>
            </a:r>
            <a:r>
              <a:rPr lang="en-US" sz="2000" b="1" dirty="0" smtClean="0">
                <a:solidFill>
                  <a:schemeClr val="tx2"/>
                </a:solidFill>
                <a:latin typeface="Times New Roman" pitchFamily="18" charset="0"/>
                <a:cs typeface="Times New Roman" pitchFamily="18" charset="0"/>
              </a:rPr>
              <a:t>real world</a:t>
            </a:r>
            <a:r>
              <a:rPr lang="en-US" sz="2000" dirty="0" smtClean="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task completion </a:t>
            </a:r>
            <a:r>
              <a:rPr lang="en-US" sz="2000" dirty="0" smtClean="0">
                <a:solidFill>
                  <a:schemeClr val="tx2"/>
                </a:solidFill>
                <a:latin typeface="Times New Roman" pitchFamily="18" charset="0"/>
                <a:cs typeface="Times New Roman" pitchFamily="18" charset="0"/>
              </a:rPr>
              <a:t>has some priority; and the assessment of task performance is in terms of </a:t>
            </a:r>
            <a:r>
              <a:rPr lang="en-US" sz="2000" b="1" dirty="0" smtClean="0">
                <a:solidFill>
                  <a:schemeClr val="tx2"/>
                </a:solidFill>
                <a:latin typeface="Times New Roman" pitchFamily="18" charset="0"/>
                <a:cs typeface="Times New Roman" pitchFamily="18" charset="0"/>
              </a:rPr>
              <a:t>task outcome</a:t>
            </a:r>
            <a:r>
              <a:rPr lang="en-US" sz="2000" dirty="0" smtClean="0">
                <a:solidFill>
                  <a:schemeClr val="tx2"/>
                </a:solidFill>
                <a:latin typeface="Times New Roman" pitchFamily="18" charset="0"/>
                <a:cs typeface="Times New Roman" pitchFamily="18" charset="0"/>
              </a:rPr>
              <a:t>”.</a:t>
            </a:r>
          </a:p>
          <a:p>
            <a:pPr marL="0" indent="0" algn="just" rtl="0">
              <a:lnSpc>
                <a:spcPct val="150000"/>
              </a:lnSpc>
              <a:buNone/>
            </a:pPr>
            <a:r>
              <a:rPr lang="en-US" sz="2000" b="1" dirty="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             Lee (2000) : </a:t>
            </a:r>
            <a:r>
              <a:rPr lang="en-US" sz="2000" dirty="0" smtClean="0">
                <a:solidFill>
                  <a:schemeClr val="tx2"/>
                </a:solidFill>
                <a:latin typeface="Times New Roman" pitchFamily="18" charset="0"/>
                <a:cs typeface="Times New Roman" pitchFamily="18" charset="0"/>
              </a:rPr>
              <a:t>A </a:t>
            </a:r>
            <a:r>
              <a:rPr lang="en-US" sz="2000" dirty="0" smtClean="0">
                <a:solidFill>
                  <a:schemeClr val="tx2"/>
                </a:solidFill>
                <a:latin typeface="Times New Roman" pitchFamily="18" charset="0"/>
                <a:cs typeface="Times New Roman" pitchFamily="18" charset="0"/>
              </a:rPr>
              <a:t>task is (1) a classroom activity or exercise that has : (a) an </a:t>
            </a:r>
            <a:r>
              <a:rPr lang="en-US" sz="2000" b="1" dirty="0" smtClean="0">
                <a:solidFill>
                  <a:schemeClr val="tx2"/>
                </a:solidFill>
                <a:latin typeface="Times New Roman" pitchFamily="18" charset="0"/>
                <a:cs typeface="Times New Roman" pitchFamily="18" charset="0"/>
              </a:rPr>
              <a:t>objective</a:t>
            </a:r>
            <a:r>
              <a:rPr lang="en-US" sz="2000" dirty="0" smtClean="0">
                <a:solidFill>
                  <a:schemeClr val="tx2"/>
                </a:solidFill>
                <a:latin typeface="Times New Roman" pitchFamily="18" charset="0"/>
                <a:cs typeface="Times New Roman" pitchFamily="18" charset="0"/>
              </a:rPr>
              <a:t> obtainable just by </a:t>
            </a:r>
            <a:r>
              <a:rPr lang="en-US" sz="2000" b="1" dirty="0" smtClean="0">
                <a:solidFill>
                  <a:schemeClr val="tx2"/>
                </a:solidFill>
                <a:latin typeface="Times New Roman" pitchFamily="18" charset="0"/>
                <a:cs typeface="Times New Roman" pitchFamily="18" charset="0"/>
              </a:rPr>
              <a:t>interaction</a:t>
            </a:r>
            <a:r>
              <a:rPr lang="en-US" sz="2000" dirty="0" smtClean="0">
                <a:solidFill>
                  <a:schemeClr val="tx2"/>
                </a:solidFill>
                <a:latin typeface="Times New Roman" pitchFamily="18" charset="0"/>
                <a:cs typeface="Times New Roman" pitchFamily="18" charset="0"/>
              </a:rPr>
              <a:t> among participants, (b) a mechanism  for structuring and sequencing interaction, and (c) a focus on </a:t>
            </a:r>
            <a:r>
              <a:rPr lang="en-US" sz="2000" b="1" dirty="0" smtClean="0">
                <a:solidFill>
                  <a:schemeClr val="tx2"/>
                </a:solidFill>
                <a:latin typeface="Times New Roman" pitchFamily="18" charset="0"/>
                <a:cs typeface="Times New Roman" pitchFamily="18" charset="0"/>
              </a:rPr>
              <a:t>meaning</a:t>
            </a:r>
            <a:r>
              <a:rPr lang="en-US" sz="2000" dirty="0" smtClean="0">
                <a:solidFill>
                  <a:schemeClr val="tx2"/>
                </a:solidFill>
                <a:latin typeface="Times New Roman" pitchFamily="18" charset="0"/>
                <a:cs typeface="Times New Roman" pitchFamily="18" charset="0"/>
              </a:rPr>
              <a:t> exchange; (2) a language learning endeavor that requires learners to comprehend, manipulate and/or produce the target language as they perform some set of </a:t>
            </a:r>
            <a:r>
              <a:rPr lang="en-US" sz="2000" dirty="0" smtClean="0">
                <a:solidFill>
                  <a:schemeClr val="tx2"/>
                </a:solidFill>
                <a:latin typeface="Times New Roman" pitchFamily="18" charset="0"/>
                <a:cs typeface="Times New Roman" pitchFamily="18" charset="0"/>
              </a:rPr>
              <a:t>work plans.</a:t>
            </a:r>
            <a:endParaRPr lang="en-US" sz="2000" dirty="0" smtClean="0">
              <a:solidFill>
                <a:schemeClr val="tx2"/>
              </a:solidFill>
              <a:latin typeface="Times New Roman" pitchFamily="18" charset="0"/>
              <a:cs typeface="Times New Roman" pitchFamily="18" charset="0"/>
            </a:endParaRPr>
          </a:p>
          <a:p>
            <a:pPr marL="0" indent="0" algn="just" rtl="0">
              <a:lnSpc>
                <a:spcPct val="150000"/>
              </a:lnSpc>
              <a:buNone/>
            </a:pPr>
            <a:r>
              <a:rPr lang="en-US" sz="2000" i="1" dirty="0" smtClean="0">
                <a:solidFill>
                  <a:schemeClr val="tx2"/>
                </a:solidFill>
                <a:latin typeface="Times New Roman" pitchFamily="18" charset="0"/>
                <a:cs typeface="Times New Roman" pitchFamily="18" charset="0"/>
              </a:rPr>
              <a:t>                             </a:t>
            </a:r>
            <a:r>
              <a:rPr lang="en-US" sz="2000" b="1" i="1" dirty="0" smtClean="0">
                <a:solidFill>
                  <a:schemeClr val="tx2"/>
                </a:solidFill>
                <a:latin typeface="Times New Roman" pitchFamily="18" charset="0"/>
                <a:cs typeface="Times New Roman" pitchFamily="18" charset="0"/>
              </a:rPr>
              <a:t>e.g.,  Conducting an interview or visiting a doctor.</a:t>
            </a: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Content </a:t>
            </a:r>
            <a:r>
              <a:rPr lang="en-US"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A series of tasks </a:t>
            </a:r>
          </a:p>
        </p:txBody>
      </p:sp>
    </p:spTree>
    <p:extLst>
      <p:ext uri="{BB962C8B-B14F-4D97-AF65-F5344CB8AC3E}">
        <p14:creationId xmlns:p14="http://schemas.microsoft.com/office/powerpoint/2010/main" val="36454738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03212" y="0"/>
            <a:ext cx="11582400" cy="6858000"/>
          </a:xfrm>
        </p:spPr>
        <p:txBody>
          <a:bodyPr>
            <a:normAutofit/>
          </a:bodyPr>
          <a:lstStyle/>
          <a:p>
            <a:pPr marL="0" indent="0" algn="just" rtl="0">
              <a:lnSpc>
                <a:spcPct val="150000"/>
              </a:lnSpc>
              <a:buNone/>
            </a:pPr>
            <a:endParaRPr lang="en-US" sz="2000" dirty="0" smtClean="0">
              <a:latin typeface="Times New Roman" pitchFamily="18" charset="0"/>
              <a:cs typeface="Times New Roman" pitchFamily="18" charset="0"/>
            </a:endParaRPr>
          </a:p>
          <a:p>
            <a:pPr marL="0" indent="0" algn="just" rtl="0">
              <a:lnSpc>
                <a:spcPct val="150000"/>
              </a:lnSpc>
              <a:buNone/>
            </a:pPr>
            <a:endParaRPr lang="en-US" sz="2000" dirty="0" smtClean="0">
              <a:latin typeface="Times New Roman" pitchFamily="18" charset="0"/>
              <a:cs typeface="Times New Roman" pitchFamily="18" charset="0"/>
            </a:endParaRPr>
          </a:p>
          <a:p>
            <a:pPr marL="0" indent="0" algn="just" rtl="0">
              <a:lnSpc>
                <a:spcPct val="150000"/>
              </a:lnSpc>
              <a:buNone/>
            </a:pPr>
            <a:endParaRPr lang="en-US" sz="2000" dirty="0" smtClean="0">
              <a:latin typeface="Times New Roman" pitchFamily="18" charset="0"/>
              <a:cs typeface="Times New Roman" pitchFamily="18" charset="0"/>
            </a:endParaRP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A branch of CLT</a:t>
            </a: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Speaking </a:t>
            </a:r>
            <a:r>
              <a:rPr lang="en-US" sz="2000" dirty="0">
                <a:solidFill>
                  <a:schemeClr val="tx2"/>
                </a:solidFill>
                <a:latin typeface="Times New Roman" pitchFamily="18" charset="0"/>
                <a:cs typeface="Times New Roman" pitchFamily="18" charset="0"/>
              </a:rPr>
              <a:t>a language as a </a:t>
            </a:r>
            <a:r>
              <a:rPr lang="en-US" sz="2000" dirty="0" smtClean="0">
                <a:solidFill>
                  <a:schemeClr val="tx2"/>
                </a:solidFill>
                <a:latin typeface="Times New Roman" pitchFamily="18" charset="0"/>
                <a:cs typeface="Times New Roman" pitchFamily="18" charset="0"/>
              </a:rPr>
              <a:t>skill</a:t>
            </a: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Subordinating LL &amp; LT to task performance</a:t>
            </a: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Assessment </a:t>
            </a:r>
            <a:r>
              <a:rPr lang="en-US" sz="2000" dirty="0">
                <a:solidFill>
                  <a:schemeClr val="tx2"/>
                </a:solidFill>
                <a:latin typeface="Times New Roman" pitchFamily="18" charset="0"/>
                <a:cs typeface="Times New Roman" pitchFamily="18" charset="0"/>
              </a:rPr>
              <a:t>requires outcome than accuracy </a:t>
            </a:r>
            <a:r>
              <a:rPr lang="en-US" sz="2000" dirty="0" smtClean="0">
                <a:solidFill>
                  <a:schemeClr val="tx2"/>
                </a:solidFill>
                <a:latin typeface="Times New Roman" pitchFamily="18" charset="0"/>
                <a:cs typeface="Times New Roman" pitchFamily="18" charset="0"/>
              </a:rPr>
              <a:t>of the </a:t>
            </a:r>
            <a:r>
              <a:rPr lang="en-US" sz="2000" dirty="0">
                <a:solidFill>
                  <a:schemeClr val="tx2"/>
                </a:solidFill>
                <a:latin typeface="Times New Roman" pitchFamily="18" charset="0"/>
                <a:cs typeface="Times New Roman" pitchFamily="18" charset="0"/>
              </a:rPr>
              <a:t>prescribed language </a:t>
            </a:r>
            <a:r>
              <a:rPr lang="en-US" sz="2000" dirty="0" smtClean="0">
                <a:solidFill>
                  <a:schemeClr val="tx2"/>
                </a:solidFill>
                <a:latin typeface="Times New Roman" pitchFamily="18" charset="0"/>
                <a:cs typeface="Times New Roman" pitchFamily="18" charset="0"/>
              </a:rPr>
              <a:t>forms</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Reason: make </a:t>
            </a:r>
            <a:r>
              <a:rPr lang="en-US" sz="2000" dirty="0" smtClean="0">
                <a:solidFill>
                  <a:schemeClr val="tx2"/>
                </a:solidFill>
                <a:latin typeface="Times New Roman" pitchFamily="18" charset="0"/>
                <a:cs typeface="Times New Roman" pitchFamily="18" charset="0"/>
              </a:rPr>
              <a:t>language</a:t>
            </a:r>
            <a:r>
              <a:rPr lang="en-US" sz="2000" dirty="0" smtClean="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in classroom truly </a:t>
            </a:r>
            <a:r>
              <a:rPr lang="en-US" sz="2000" dirty="0" smtClean="0">
                <a:solidFill>
                  <a:schemeClr val="tx2"/>
                </a:solidFill>
                <a:latin typeface="Times New Roman" pitchFamily="18" charset="0"/>
                <a:cs typeface="Times New Roman" pitchFamily="18" charset="0"/>
              </a:rPr>
              <a:t>communicative &amp; related to real-life situations</a:t>
            </a:r>
            <a:endParaRPr lang="en-US" sz="2000" dirty="0">
              <a:solidFill>
                <a:schemeClr val="tx2"/>
              </a:solidFill>
              <a:latin typeface="Times New Roman" pitchFamily="18" charset="0"/>
              <a:cs typeface="Times New Roman" pitchFamily="18" charset="0"/>
            </a:endParaRPr>
          </a:p>
          <a:p>
            <a:pPr algn="just" rtl="0">
              <a:lnSpc>
                <a:spcPct val="150000"/>
              </a:lnSpc>
              <a:buBlip>
                <a:blip r:embed="rId2"/>
              </a:buBlip>
            </a:pPr>
            <a:r>
              <a:rPr lang="en-US" sz="2000" dirty="0" smtClean="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Four main </a:t>
            </a:r>
            <a:r>
              <a:rPr lang="en-US" sz="2000" dirty="0">
                <a:solidFill>
                  <a:schemeClr val="tx2"/>
                </a:solidFill>
                <a:latin typeface="Times New Roman" pitchFamily="18" charset="0"/>
                <a:cs typeface="Times New Roman" pitchFamily="18" charset="0"/>
              </a:rPr>
              <a:t>features of </a:t>
            </a:r>
            <a:r>
              <a:rPr lang="en-US" sz="2000" dirty="0" smtClean="0">
                <a:solidFill>
                  <a:schemeClr val="tx2"/>
                </a:solidFill>
                <a:latin typeface="Times New Roman" pitchFamily="18" charset="0"/>
                <a:cs typeface="Times New Roman" pitchFamily="18" charset="0"/>
              </a:rPr>
              <a:t>tasks: </a:t>
            </a:r>
            <a:r>
              <a:rPr lang="en-US" sz="2000" b="1" dirty="0">
                <a:solidFill>
                  <a:schemeClr val="tx2"/>
                </a:solidFill>
                <a:latin typeface="Times New Roman" pitchFamily="18" charset="0"/>
                <a:cs typeface="Times New Roman" pitchFamily="18" charset="0"/>
              </a:rPr>
              <a:t>meaning</a:t>
            </a:r>
            <a:r>
              <a:rPr lang="en-US" sz="2000" dirty="0">
                <a:solidFill>
                  <a:schemeClr val="tx2"/>
                </a:solidFill>
                <a:latin typeface="Times New Roman" pitchFamily="18" charset="0"/>
                <a:cs typeface="Times New Roman" pitchFamily="18" charset="0"/>
              </a:rPr>
              <a:t>, </a:t>
            </a:r>
            <a:r>
              <a:rPr lang="en-US" sz="2000" b="1" dirty="0">
                <a:solidFill>
                  <a:schemeClr val="tx2"/>
                </a:solidFill>
                <a:latin typeface="Times New Roman" pitchFamily="18" charset="0"/>
                <a:cs typeface="Times New Roman" pitchFamily="18" charset="0"/>
              </a:rPr>
              <a:t>non-linguistic outcome</a:t>
            </a:r>
            <a:r>
              <a:rPr lang="en-US" sz="2000" dirty="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information</a:t>
            </a:r>
            <a:r>
              <a:rPr lang="en-US" sz="2000" dirty="0" smtClean="0">
                <a:solidFill>
                  <a:schemeClr val="tx2"/>
                </a:solidFill>
                <a:latin typeface="Times New Roman" pitchFamily="18" charset="0"/>
                <a:cs typeface="Times New Roman" pitchFamily="18" charset="0"/>
              </a:rPr>
              <a:t> </a:t>
            </a:r>
            <a:r>
              <a:rPr lang="en-US" sz="2000" b="1" dirty="0" smtClean="0">
                <a:solidFill>
                  <a:schemeClr val="tx2"/>
                </a:solidFill>
                <a:latin typeface="Times New Roman" pitchFamily="18" charset="0"/>
                <a:cs typeface="Times New Roman" pitchFamily="18" charset="0"/>
              </a:rPr>
              <a:t>gap</a:t>
            </a:r>
            <a:r>
              <a:rPr lang="en-US" sz="2000" dirty="0" smtClean="0">
                <a:solidFill>
                  <a:schemeClr val="tx2"/>
                </a:solidFill>
                <a:latin typeface="Times New Roman" pitchFamily="18" charset="0"/>
                <a:cs typeface="Times New Roman" pitchFamily="18" charset="0"/>
              </a:rPr>
              <a:t> </a:t>
            </a:r>
            <a:r>
              <a:rPr lang="en-US" sz="2000" dirty="0">
                <a:solidFill>
                  <a:schemeClr val="tx2"/>
                </a:solidFill>
                <a:latin typeface="Times New Roman" pitchFamily="18" charset="0"/>
                <a:cs typeface="Times New Roman" pitchFamily="18" charset="0"/>
              </a:rPr>
              <a:t>&amp; </a:t>
            </a:r>
            <a:r>
              <a:rPr lang="en-US" sz="2000" b="1" dirty="0">
                <a:solidFill>
                  <a:schemeClr val="tx2"/>
                </a:solidFill>
                <a:latin typeface="Times New Roman" pitchFamily="18" charset="0"/>
                <a:cs typeface="Times New Roman" pitchFamily="18" charset="0"/>
              </a:rPr>
              <a:t>linguistic </a:t>
            </a:r>
            <a:r>
              <a:rPr lang="en-US" sz="2000" b="1" dirty="0" smtClean="0">
                <a:solidFill>
                  <a:schemeClr val="tx2"/>
                </a:solidFill>
                <a:latin typeface="Times New Roman" pitchFamily="18" charset="0"/>
                <a:cs typeface="Times New Roman" pitchFamily="18" charset="0"/>
              </a:rPr>
              <a:t>resources</a:t>
            </a:r>
            <a:endParaRPr lang="en-US" sz="20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521512222"/>
      </p:ext>
    </p:extLst>
  </p:cSld>
  <p:clrMapOvr>
    <a:masterClrMapping/>
  </p:clrMapOvr>
  <p:transition spd="slow">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07172" y="332656"/>
            <a:ext cx="10360501" cy="719138"/>
          </a:xfrm>
        </p:spPr>
        <p:txBody>
          <a:bodyPr>
            <a:normAutofit/>
          </a:bodyPr>
          <a:lstStyle/>
          <a:p>
            <a:pPr algn="ctr"/>
            <a:r>
              <a:rPr lang="en-US" sz="4400" b="1" dirty="0" smtClean="0">
                <a:latin typeface="Times New Roman" pitchFamily="18" charset="0"/>
                <a:cs typeface="Times New Roman" pitchFamily="18" charset="0"/>
              </a:rPr>
              <a:t>Real-world vs. pedagogical tasks</a:t>
            </a:r>
            <a:endParaRPr lang="en-US" sz="4400" b="1" dirty="0">
              <a:latin typeface="Times New Roman" pitchFamily="18" charset="0"/>
              <a:cs typeface="Times New Roman" pitchFamily="18" charset="0"/>
            </a:endParaRPr>
          </a:p>
        </p:txBody>
      </p:sp>
      <p:sp>
        <p:nvSpPr>
          <p:cNvPr id="3" name="Subtitle 2"/>
          <p:cNvSpPr>
            <a:spLocks noGrp="1"/>
          </p:cNvSpPr>
          <p:nvPr>
            <p:ph type="subTitle" idx="4294967295"/>
          </p:nvPr>
        </p:nvSpPr>
        <p:spPr>
          <a:xfrm>
            <a:off x="0" y="1628776"/>
            <a:ext cx="11037658" cy="4537075"/>
          </a:xfrm>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By real-world </a:t>
            </a:r>
            <a:r>
              <a:rPr lang="en-US" sz="2000" dirty="0" smtClean="0">
                <a:solidFill>
                  <a:schemeClr val="tx2"/>
                </a:solidFill>
                <a:latin typeface="Times New Roman" pitchFamily="18" charset="0"/>
                <a:cs typeface="Times New Roman" pitchFamily="18" charset="0"/>
              </a:rPr>
              <a:t>tasks, </a:t>
            </a:r>
            <a:r>
              <a:rPr lang="en-US" sz="2000" dirty="0" smtClean="0">
                <a:solidFill>
                  <a:schemeClr val="tx2"/>
                </a:solidFill>
                <a:latin typeface="Times New Roman" pitchFamily="18" charset="0"/>
                <a:cs typeface="Times New Roman" pitchFamily="18" charset="0"/>
              </a:rPr>
              <a:t>learners might be called upon to perform real life. However, in pedagogic tasks, learners are required to carry out in the classroom.</a:t>
            </a:r>
          </a:p>
        </p:txBody>
      </p:sp>
    </p:spTree>
    <p:extLst>
      <p:ext uri="{BB962C8B-B14F-4D97-AF65-F5344CB8AC3E}">
        <p14:creationId xmlns:p14="http://schemas.microsoft.com/office/powerpoint/2010/main" val="413890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dirty="0">
                <a:latin typeface="Times New Roman" pitchFamily="18" charset="0"/>
                <a:cs typeface="Times New Roman" pitchFamily="18" charset="0"/>
              </a:rPr>
              <a:t>Communicative </a:t>
            </a:r>
            <a:r>
              <a:rPr lang="en-US" sz="3600" b="1" dirty="0" smtClean="0">
                <a:latin typeface="Times New Roman" pitchFamily="18" charset="0"/>
                <a:cs typeface="Times New Roman" pitchFamily="18" charset="0"/>
              </a:rPr>
              <a:t>vs. meta-communicative tasks</a:t>
            </a:r>
            <a:endParaRPr lang="en-US" sz="3600" b="1" dirty="0"/>
          </a:p>
        </p:txBody>
      </p:sp>
      <p:sp>
        <p:nvSpPr>
          <p:cNvPr id="3" name="Content Placeholder 2"/>
          <p:cNvSpPr>
            <a:spLocks noGrp="1"/>
          </p:cNvSpPr>
          <p:nvPr>
            <p:ph idx="1"/>
          </p:nvPr>
        </p:nvSpPr>
        <p:spPr>
          <a:xfrm>
            <a:off x="623229" y="2060848"/>
            <a:ext cx="10969943" cy="4389120"/>
          </a:xfrm>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The former involves learners in sharing meaning about everyday tasks. The latter is facilitative and involves learners in communicative or target-like tasks. They are also called pedagogic tasks and involve learners in sharing meaning about their own learning processes.</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96512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Merits</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a:xfrm>
            <a:off x="303212" y="914400"/>
            <a:ext cx="11582400" cy="5943600"/>
          </a:xfrm>
        </p:spPr>
        <p:txBody>
          <a:bodyPr>
            <a:normAutofit/>
          </a:bodyPr>
          <a:lstStyle/>
          <a:p>
            <a:pPr marL="0" indent="0" algn="just" rtl="0">
              <a:lnSpc>
                <a:spcPct val="150000"/>
              </a:lnSpc>
              <a:buNone/>
            </a:pPr>
            <a:endParaRPr lang="en-US" sz="2000" dirty="0" smtClean="0"/>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Relevancy </a:t>
            </a:r>
            <a:r>
              <a:rPr lang="en-US" sz="2000" dirty="0">
                <a:solidFill>
                  <a:schemeClr val="tx2"/>
                </a:solidFill>
                <a:latin typeface="Times New Roman" pitchFamily="18" charset="0"/>
                <a:cs typeface="Times New Roman" pitchFamily="18" charset="0"/>
              </a:rPr>
              <a:t>of tasks to real-world language needs of the </a:t>
            </a:r>
            <a:r>
              <a:rPr lang="en-US" sz="2000" dirty="0" smtClean="0">
                <a:solidFill>
                  <a:schemeClr val="tx2"/>
                </a:solidFill>
                <a:latin typeface="Times New Roman" pitchFamily="18" charset="0"/>
                <a:cs typeface="Times New Roman" pitchFamily="18" charset="0"/>
              </a:rPr>
              <a:t>learne</a:t>
            </a:r>
            <a:r>
              <a:rPr lang="en-US" sz="2000" dirty="0" smtClean="0">
                <a:solidFill>
                  <a:schemeClr val="tx2"/>
                </a:solidFill>
                <a:latin typeface="Times New Roman" pitchFamily="18" charset="0"/>
                <a:cs typeface="Times New Roman" pitchFamily="18" charset="0"/>
              </a:rPr>
              <a:t>rs</a:t>
            </a:r>
            <a:endParaRPr lang="en-US" sz="2000" dirty="0">
              <a:solidFill>
                <a:schemeClr val="tx2"/>
              </a:solidFill>
              <a:latin typeface="Times New Roman" pitchFamily="18" charset="0"/>
              <a:cs typeface="Times New Roman" pitchFamily="18" charset="0"/>
            </a:endParaRP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Meaningfulness </a:t>
            </a:r>
            <a:r>
              <a:rPr lang="en-US" sz="2000" dirty="0">
                <a:solidFill>
                  <a:schemeClr val="tx2"/>
                </a:solidFill>
                <a:latin typeface="Times New Roman" pitchFamily="18" charset="0"/>
                <a:cs typeface="Times New Roman" pitchFamily="18" charset="0"/>
              </a:rPr>
              <a:t>of </a:t>
            </a:r>
            <a:r>
              <a:rPr lang="en-US" sz="2000" dirty="0" smtClean="0">
                <a:solidFill>
                  <a:schemeClr val="tx2"/>
                </a:solidFill>
                <a:latin typeface="Times New Roman" pitchFamily="18" charset="0"/>
                <a:cs typeface="Times New Roman" pitchFamily="18" charset="0"/>
              </a:rPr>
              <a:t>tasks </a:t>
            </a:r>
            <a:r>
              <a:rPr lang="en-US" sz="2000" dirty="0">
                <a:solidFill>
                  <a:schemeClr val="tx2"/>
                </a:solidFill>
                <a:latin typeface="Times New Roman" pitchFamily="18" charset="0"/>
                <a:cs typeface="Times New Roman" pitchFamily="18" charset="0"/>
              </a:rPr>
              <a:t>to enhance </a:t>
            </a:r>
            <a:r>
              <a:rPr lang="en-US" sz="2000" dirty="0" smtClean="0">
                <a:solidFill>
                  <a:schemeClr val="tx2"/>
                </a:solidFill>
                <a:latin typeface="Times New Roman" pitchFamily="18" charset="0"/>
                <a:cs typeface="Times New Roman" pitchFamily="18" charset="0"/>
              </a:rPr>
              <a:t>learning</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C</a:t>
            </a:r>
            <a:r>
              <a:rPr lang="en-US" sz="2000" dirty="0" smtClean="0">
                <a:solidFill>
                  <a:schemeClr val="tx2"/>
                </a:solidFill>
                <a:latin typeface="Times New Roman" pitchFamily="18" charset="0"/>
                <a:cs typeface="Times New Roman" pitchFamily="18" charset="0"/>
              </a:rPr>
              <a:t>ommunicative </a:t>
            </a:r>
            <a:r>
              <a:rPr lang="en-US" sz="2000" dirty="0">
                <a:solidFill>
                  <a:schemeClr val="tx2"/>
                </a:solidFill>
                <a:latin typeface="Times New Roman" pitchFamily="18" charset="0"/>
                <a:cs typeface="Times New Roman" pitchFamily="18" charset="0"/>
              </a:rPr>
              <a:t>use of </a:t>
            </a:r>
            <a:r>
              <a:rPr lang="en-US" sz="2000" dirty="0" smtClean="0">
                <a:solidFill>
                  <a:schemeClr val="tx2"/>
                </a:solidFill>
                <a:latin typeface="Times New Roman" pitchFamily="18" charset="0"/>
                <a:cs typeface="Times New Roman" pitchFamily="18" charset="0"/>
              </a:rPr>
              <a:t>language performance</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Student-centered &amp; encouraging </a:t>
            </a:r>
            <a:r>
              <a:rPr lang="en-US" sz="2000" dirty="0">
                <a:solidFill>
                  <a:schemeClr val="tx2"/>
                </a:solidFill>
                <a:latin typeface="Times New Roman" pitchFamily="18" charset="0"/>
                <a:cs typeface="Times New Roman" pitchFamily="18" charset="0"/>
              </a:rPr>
              <a:t>meaningful communication </a:t>
            </a:r>
          </a:p>
          <a:p>
            <a:pPr algn="just" rtl="0">
              <a:lnSpc>
                <a:spcPct val="150000"/>
              </a:lnSpc>
              <a:buBlip>
                <a:blip r:embed="rId2"/>
              </a:buBlip>
            </a:pP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0493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12" y="76200"/>
            <a:ext cx="11658600" cy="1066800"/>
          </a:xfrm>
        </p:spPr>
        <p:txBody>
          <a:bodyPr>
            <a:normAutofit/>
          </a:bodyPr>
          <a:lstStyle/>
          <a:p>
            <a:pPr algn="ctr"/>
            <a:r>
              <a:rPr lang="en-US" sz="3200" b="1" dirty="0" smtClean="0">
                <a:latin typeface="Times New Roman" pitchFamily="18" charset="0"/>
                <a:cs typeface="Times New Roman" pitchFamily="18" charset="0"/>
              </a:rPr>
              <a:t>          Factors regarding the issue of </a:t>
            </a:r>
            <a:r>
              <a:rPr lang="en-US" sz="3200" b="1" dirty="0" smtClean="0">
                <a:latin typeface="Times New Roman" pitchFamily="18" charset="0"/>
                <a:cs typeface="Times New Roman" pitchFamily="18" charset="0"/>
              </a:rPr>
              <a:t>task difficulty</a:t>
            </a:r>
            <a:endParaRPr lang="en-US" sz="3200"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1219200"/>
            <a:ext cx="11582400" cy="5638800"/>
          </a:xfrm>
        </p:spPr>
        <p:txBody>
          <a:bodyPr>
            <a:normAutofit/>
          </a:bodyPr>
          <a:lstStyle/>
          <a:p>
            <a:pPr marL="0" indent="0" algn="just" rtl="0">
              <a:lnSpc>
                <a:spcPct val="150000"/>
              </a:lnSpc>
              <a:buNone/>
            </a:pPr>
            <a:endParaRPr lang="en-US" sz="2000" dirty="0" smtClean="0">
              <a:latin typeface="Times New Roman" pitchFamily="18" charset="0"/>
              <a:cs typeface="Times New Roman" pitchFamily="18" charset="0"/>
            </a:endParaRPr>
          </a:p>
          <a:p>
            <a:pPr algn="just" rtl="0">
              <a:lnSpc>
                <a:spcPct val="150000"/>
              </a:lnSpc>
              <a:buBlip>
                <a:blip r:embed="rId2"/>
              </a:buBlip>
            </a:pP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The degree of the contextual support</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cognitive difficulty of the task</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amount of assistance </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complexity of the L processing &amp; producing</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psychological stress</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amount &amp; type of background knowledge</a:t>
            </a:r>
          </a:p>
          <a:p>
            <a:pPr algn="just" rtl="0">
              <a:lnSpc>
                <a:spcPct val="150000"/>
              </a:lnSpc>
              <a:buBlip>
                <a:blip r:embed="rId2"/>
              </a:buBlip>
            </a:pPr>
            <a:r>
              <a:rPr lang="en-US" sz="2000" dirty="0">
                <a:solidFill>
                  <a:schemeClr val="tx2"/>
                </a:solidFill>
                <a:latin typeface="Times New Roman" pitchFamily="18" charset="0"/>
                <a:cs typeface="Times New Roman" pitchFamily="18" charset="0"/>
              </a:rPr>
              <a:t> </a:t>
            </a:r>
            <a:r>
              <a:rPr lang="en-US" sz="2000" dirty="0" smtClean="0">
                <a:solidFill>
                  <a:schemeClr val="tx2"/>
                </a:solidFill>
                <a:latin typeface="Times New Roman" pitchFamily="18" charset="0"/>
                <a:cs typeface="Times New Roman" pitchFamily="18" charset="0"/>
              </a:rPr>
              <a:t>  The characteristics of the </a:t>
            </a:r>
            <a:r>
              <a:rPr lang="en-US" sz="2000" dirty="0" smtClean="0">
                <a:solidFill>
                  <a:schemeClr val="tx2"/>
                </a:solidFill>
                <a:latin typeface="Times New Roman" pitchFamily="18" charset="0"/>
                <a:cs typeface="Times New Roman" pitchFamily="18" charset="0"/>
              </a:rPr>
              <a:t>learne</a:t>
            </a:r>
            <a:r>
              <a:rPr lang="en-US" sz="2000" dirty="0" smtClean="0">
                <a:solidFill>
                  <a:schemeClr val="tx2"/>
                </a:solidFill>
                <a:latin typeface="Times New Roman" pitchFamily="18" charset="0"/>
                <a:cs typeface="Times New Roman" pitchFamily="18" charset="0"/>
              </a:rPr>
              <a:t>r</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27349320"/>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imes New Roman" pitchFamily="18" charset="0"/>
                <a:cs typeface="Times New Roman" pitchFamily="18" charset="0"/>
              </a:rPr>
              <a:t>Lexical syllabuses</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527244" y="2204864"/>
            <a:ext cx="10969943" cy="4389120"/>
          </a:xfrm>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It is on the basis of vocabulary and lexis and includes vocabulary related to </a:t>
            </a:r>
            <a:r>
              <a:rPr lang="en-US" sz="2000" dirty="0" smtClean="0">
                <a:solidFill>
                  <a:schemeClr val="tx2"/>
                </a:solidFill>
                <a:latin typeface="Times New Roman" pitchFamily="18" charset="0"/>
                <a:cs typeface="Times New Roman" pitchFamily="18" charset="0"/>
              </a:rPr>
              <a:t>topics and issues </a:t>
            </a:r>
            <a:r>
              <a:rPr lang="en-US" sz="2000" dirty="0" smtClean="0">
                <a:solidFill>
                  <a:schemeClr val="tx2"/>
                </a:solidFill>
                <a:latin typeface="Times New Roman" pitchFamily="18" charset="0"/>
                <a:cs typeface="Times New Roman" pitchFamily="18" charset="0"/>
              </a:rPr>
              <a:t>of word formation (affixes).</a:t>
            </a:r>
          </a:p>
          <a:p>
            <a:pPr algn="just" rtl="0">
              <a:lnSpc>
                <a:spcPct val="150000"/>
              </a:lnSpc>
            </a:pPr>
            <a:r>
              <a:rPr lang="en-US" sz="2000" dirty="0" smtClean="0">
                <a:solidFill>
                  <a:schemeClr val="tx2"/>
                </a:solidFill>
                <a:latin typeface="Times New Roman" pitchFamily="18" charset="0"/>
                <a:cs typeface="Times New Roman" pitchFamily="18" charset="0"/>
              </a:rPr>
              <a:t>The problem is </a:t>
            </a:r>
            <a:r>
              <a:rPr lang="en-US" sz="2000" dirty="0" smtClean="0">
                <a:solidFill>
                  <a:schemeClr val="tx2"/>
                </a:solidFill>
                <a:latin typeface="Times New Roman" pitchFamily="18" charset="0"/>
                <a:cs typeface="Times New Roman" pitchFamily="18" charset="0"/>
              </a:rPr>
              <a:t>the relation </a:t>
            </a:r>
            <a:r>
              <a:rPr lang="en-US" sz="2000" dirty="0" smtClean="0">
                <a:solidFill>
                  <a:schemeClr val="tx2"/>
                </a:solidFill>
                <a:latin typeface="Times New Roman" pitchFamily="18" charset="0"/>
                <a:cs typeface="Times New Roman" pitchFamily="18" charset="0"/>
              </a:rPr>
              <a:t>between lexis and grammar. It is based on corpus linguistics.</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18193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Short history of syllabus design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l" rtl="0">
              <a:lnSpc>
                <a:spcPct val="150000"/>
              </a:lnSpc>
            </a:pPr>
            <a:endParaRPr lang="en-US" sz="2000" dirty="0" smtClean="0">
              <a:solidFill>
                <a:schemeClr val="tx2"/>
              </a:solidFill>
              <a:latin typeface="Times New Roman" pitchFamily="18" charset="0"/>
              <a:cs typeface="Times New Roman" pitchFamily="18" charset="0"/>
            </a:endParaRPr>
          </a:p>
          <a:p>
            <a:pPr algn="l" rtl="0">
              <a:lnSpc>
                <a:spcPct val="150000"/>
              </a:lnSpc>
            </a:pPr>
            <a:r>
              <a:rPr lang="en-US" sz="2000" dirty="0" smtClean="0">
                <a:solidFill>
                  <a:schemeClr val="tx2"/>
                </a:solidFill>
                <a:latin typeface="Times New Roman" pitchFamily="18" charset="0"/>
                <a:cs typeface="Times New Roman" pitchFamily="18" charset="0"/>
              </a:rPr>
              <a:t>Syllabuses  used to start out by drawing up lists of grammatical, phonological and  vocabulary items which were graded based on difficulty and usefulness.</a:t>
            </a:r>
          </a:p>
          <a:p>
            <a:pPr algn="l" rtl="0">
              <a:lnSpc>
                <a:spcPct val="150000"/>
              </a:lnSpc>
            </a:pPr>
            <a:r>
              <a:rPr lang="en-US" sz="2000" dirty="0" smtClean="0">
                <a:solidFill>
                  <a:schemeClr val="tx2"/>
                </a:solidFill>
                <a:latin typeface="Times New Roman" pitchFamily="18" charset="0"/>
                <a:cs typeface="Times New Roman" pitchFamily="18" charset="0"/>
              </a:rPr>
              <a:t>Learners task was mastery over these items.</a:t>
            </a:r>
          </a:p>
          <a:p>
            <a:pPr algn="l" rtl="0">
              <a:lnSpc>
                <a:spcPct val="150000"/>
              </a:lnSpc>
            </a:pPr>
            <a:r>
              <a:rPr lang="en-US" sz="2000" dirty="0" smtClean="0">
                <a:solidFill>
                  <a:schemeClr val="tx2"/>
                </a:solidFill>
                <a:latin typeface="Times New Roman" pitchFamily="18" charset="0"/>
                <a:cs typeface="Times New Roman" pitchFamily="18" charset="0"/>
              </a:rPr>
              <a:t>In the 1970s, communicative views began to be incorporated into syllabuses. </a:t>
            </a: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imes New Roman" pitchFamily="18" charset="0"/>
                <a:cs typeface="Times New Roman" pitchFamily="18" charset="0"/>
              </a:rPr>
              <a:t>Situational syllabuses</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623229" y="2468880"/>
            <a:ext cx="10969943" cy="4389120"/>
          </a:xfrm>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It offers selecting and sequencing real life situations rather than linguistic items or functions. It is proper when students have specific communicative needs. Not appropriate for general </a:t>
            </a:r>
            <a:r>
              <a:rPr lang="en-US" sz="2000" dirty="0" smtClean="0">
                <a:solidFill>
                  <a:schemeClr val="tx2"/>
                </a:solidFill>
                <a:latin typeface="Times New Roman" pitchFamily="18" charset="0"/>
                <a:cs typeface="Times New Roman" pitchFamily="18" charset="0"/>
              </a:rPr>
              <a:t>English </a:t>
            </a:r>
            <a:r>
              <a:rPr lang="en-US" sz="2000" dirty="0" smtClean="0">
                <a:solidFill>
                  <a:schemeClr val="tx2"/>
                </a:solidFill>
                <a:latin typeface="Times New Roman" pitchFamily="18" charset="0"/>
                <a:cs typeface="Times New Roman" pitchFamily="18" charset="0"/>
              </a:rPr>
              <a:t>students. Choosing which situations </a:t>
            </a:r>
            <a:r>
              <a:rPr lang="en-US" sz="2000" dirty="0" smtClean="0">
                <a:solidFill>
                  <a:schemeClr val="tx2"/>
                </a:solidFill>
                <a:latin typeface="Times New Roman" pitchFamily="18" charset="0"/>
                <a:cs typeface="Times New Roman" pitchFamily="18" charset="0"/>
              </a:rPr>
              <a:t>is hard</a:t>
            </a:r>
            <a:r>
              <a:rPr lang="en-US" sz="2000" dirty="0" smtClean="0">
                <a:solidFill>
                  <a:schemeClr val="tx2"/>
                </a:solidFill>
                <a:latin typeface="Times New Roman" pitchFamily="18" charset="0"/>
                <a:cs typeface="Times New Roman" pitchFamily="18" charset="0"/>
              </a:rPr>
              <a:t>.</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76082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Times New Roman" pitchFamily="18" charset="0"/>
                <a:cs typeface="Times New Roman" pitchFamily="18" charset="0"/>
              </a:rPr>
              <a:t>Topic-based syllabuses</a:t>
            </a:r>
            <a:endParaRPr lang="en-US" sz="4400" b="1" dirty="0">
              <a:latin typeface="Times New Roman" pitchFamily="18" charset="0"/>
              <a:cs typeface="Times New Roman" pitchFamily="18" charset="0"/>
            </a:endParaRPr>
          </a:p>
        </p:txBody>
      </p:sp>
      <p:sp>
        <p:nvSpPr>
          <p:cNvPr id="3" name="Content Placeholder 2"/>
          <p:cNvSpPr>
            <a:spLocks noGrp="1"/>
          </p:cNvSpPr>
          <p:nvPr>
            <p:ph idx="1"/>
          </p:nvPr>
        </p:nvSpPr>
        <p:spPr>
          <a:xfrm>
            <a:off x="623229" y="2348880"/>
            <a:ext cx="10969943" cy="4389120"/>
          </a:xfrm>
        </p:spPr>
        <p:txBody>
          <a:bodyPr>
            <a:normAutofit/>
          </a:bodyPr>
          <a:lstStyle/>
          <a:p>
            <a:pPr algn="just" rtl="0">
              <a:lnSpc>
                <a:spcPct val="150000"/>
              </a:lnSpc>
            </a:pPr>
            <a:r>
              <a:rPr lang="en-US" sz="2000" dirty="0" smtClean="0">
                <a:solidFill>
                  <a:schemeClr val="tx2"/>
                </a:solidFill>
                <a:latin typeface="Times New Roman" pitchFamily="18" charset="0"/>
                <a:cs typeface="Times New Roman" pitchFamily="18" charset="0"/>
              </a:rPr>
              <a:t>It is organized because different topics and what students are </a:t>
            </a:r>
            <a:r>
              <a:rPr lang="en-US" sz="2000" smtClean="0">
                <a:solidFill>
                  <a:schemeClr val="tx2"/>
                </a:solidFill>
                <a:latin typeface="Times New Roman" pitchFamily="18" charset="0"/>
                <a:cs typeface="Times New Roman" pitchFamily="18" charset="0"/>
              </a:rPr>
              <a:t>interested </a:t>
            </a:r>
            <a:r>
              <a:rPr lang="en-US" sz="2000" smtClean="0">
                <a:solidFill>
                  <a:schemeClr val="tx2"/>
                </a:solidFill>
                <a:latin typeface="Times New Roman" pitchFamily="18" charset="0"/>
                <a:cs typeface="Times New Roman" pitchFamily="18" charset="0"/>
              </a:rPr>
              <a:t>in, </a:t>
            </a:r>
            <a:r>
              <a:rPr lang="en-US" sz="2000" dirty="0" smtClean="0">
                <a:solidFill>
                  <a:schemeClr val="tx2"/>
                </a:solidFill>
                <a:latin typeface="Times New Roman" pitchFamily="18" charset="0"/>
                <a:cs typeface="Times New Roman" pitchFamily="18" charset="0"/>
              </a:rPr>
              <a:t>based on their </a:t>
            </a:r>
            <a:r>
              <a:rPr lang="en-US" sz="2000" smtClean="0">
                <a:solidFill>
                  <a:schemeClr val="tx2"/>
                </a:solidFill>
                <a:latin typeface="Times New Roman" pitchFamily="18" charset="0"/>
                <a:cs typeface="Times New Roman" pitchFamily="18" charset="0"/>
              </a:rPr>
              <a:t>communicative </a:t>
            </a:r>
            <a:r>
              <a:rPr lang="en-US" sz="2000" smtClean="0">
                <a:solidFill>
                  <a:schemeClr val="tx2"/>
                </a:solidFill>
                <a:latin typeface="Times New Roman" pitchFamily="18" charset="0"/>
                <a:cs typeface="Times New Roman" pitchFamily="18" charset="0"/>
              </a:rPr>
              <a:t>needs as well.</a:t>
            </a:r>
            <a:endParaRPr lang="en-US" sz="20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32865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8"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5612" y="-152400"/>
            <a:ext cx="12495212" cy="838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493767"/>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a:lnSpc>
                <a:spcPct val="150000"/>
              </a:lnSpc>
            </a:pPr>
            <a:r>
              <a:rPr lang="en-US" sz="2000" dirty="0" smtClean="0">
                <a:solidFill>
                  <a:schemeClr val="tx2"/>
                </a:solidFill>
                <a:latin typeface="Times New Roman" pitchFamily="18" charset="0"/>
                <a:cs typeface="Times New Roman" pitchFamily="18" charset="0"/>
              </a:rPr>
              <a:t>The central question was “ what linguistics Elements learners need to master (products ) &amp; it changed to “what learners need to do with the target language”.</a:t>
            </a:r>
          </a:p>
          <a:p>
            <a:pPr algn="l" rtl="0">
              <a:lnSpc>
                <a:spcPct val="150000"/>
              </a:lnSpc>
            </a:pPr>
            <a:r>
              <a:rPr lang="en-US" sz="2000" dirty="0" smtClean="0">
                <a:solidFill>
                  <a:schemeClr val="tx2"/>
                </a:solidFill>
                <a:latin typeface="Times New Roman" pitchFamily="18" charset="0"/>
                <a:cs typeface="Times New Roman" pitchFamily="18" charset="0"/>
              </a:rPr>
              <a:t>Content was specified not only in terms of grammatical elements but also functional skills.</a:t>
            </a:r>
          </a:p>
          <a:p>
            <a:pPr algn="l" rtl="0">
              <a:lnSpc>
                <a:spcPct val="150000"/>
              </a:lnSpc>
            </a:pPr>
            <a:r>
              <a:rPr lang="en-US" sz="2000" dirty="0" smtClean="0">
                <a:solidFill>
                  <a:schemeClr val="tx2"/>
                </a:solidFill>
                <a:latin typeface="Times New Roman" pitchFamily="18" charset="0"/>
                <a:cs typeface="Times New Roman" pitchFamily="18" charset="0"/>
              </a:rPr>
              <a:t>ESP Is  an offspring  of this movement. Here, the focus was also on the experiential content (subject mater) through which language is taught.</a:t>
            </a:r>
          </a:p>
          <a:p>
            <a:pPr algn="l" rtl="0"/>
            <a:endParaRPr lang="en-US" sz="2000" dirty="0" smtClean="0">
              <a:solidFill>
                <a:schemeClr val="tx2"/>
              </a:solidFill>
              <a:latin typeface="Times New Roman" pitchFamily="18" charset="0"/>
              <a:cs typeface="Times New Roman" pitchFamily="18" charset="0"/>
            </a:endParaRPr>
          </a:p>
          <a:p>
            <a:pPr algn="l"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l" rtl="0">
              <a:lnSpc>
                <a:spcPct val="150000"/>
              </a:lnSpc>
            </a:pPr>
            <a:r>
              <a:rPr lang="en-US" sz="2000" dirty="0" smtClean="0">
                <a:solidFill>
                  <a:schemeClr val="tx2"/>
                </a:solidFill>
                <a:latin typeface="Times New Roman" pitchFamily="18" charset="0"/>
                <a:cs typeface="Times New Roman" pitchFamily="18" charset="0"/>
              </a:rPr>
              <a:t>The linguistic and communicative syllabuses focus on things learners would know to be able to do as a result of instruction.</a:t>
            </a:r>
          </a:p>
          <a:p>
            <a:pPr algn="l" rtl="0">
              <a:lnSpc>
                <a:spcPct val="150000"/>
              </a:lnSpc>
            </a:pPr>
            <a:r>
              <a:rPr lang="en-US" sz="2000" dirty="0" smtClean="0">
                <a:solidFill>
                  <a:schemeClr val="tx2"/>
                </a:solidFill>
                <a:latin typeface="Times New Roman" pitchFamily="18" charset="0"/>
                <a:cs typeface="Times New Roman" pitchFamily="18" charset="0"/>
              </a:rPr>
              <a:t>They are product syllabuses because content is stated in terms of the outcomes of instruction. </a:t>
            </a:r>
          </a:p>
          <a:p>
            <a:pPr algn="l" rtl="0">
              <a:lnSpc>
                <a:spcPct val="150000"/>
              </a:lnSpc>
            </a:pPr>
            <a:r>
              <a:rPr lang="en-US" sz="2000" dirty="0" smtClean="0">
                <a:solidFill>
                  <a:schemeClr val="tx2"/>
                </a:solidFill>
                <a:latin typeface="Times New Roman" pitchFamily="18" charset="0"/>
                <a:cs typeface="Times New Roman" pitchFamily="18" charset="0"/>
              </a:rPr>
              <a:t>Recently , </a:t>
            </a:r>
            <a:r>
              <a:rPr lang="en-US" sz="2000" dirty="0">
                <a:solidFill>
                  <a:schemeClr val="tx2"/>
                </a:solidFill>
                <a:latin typeface="Times New Roman" pitchFamily="18" charset="0"/>
                <a:cs typeface="Times New Roman" pitchFamily="18" charset="0"/>
              </a:rPr>
              <a:t>however, </a:t>
            </a:r>
            <a:r>
              <a:rPr lang="en-US" sz="2000" dirty="0" smtClean="0">
                <a:solidFill>
                  <a:schemeClr val="tx2"/>
                </a:solidFill>
                <a:latin typeface="Times New Roman" pitchFamily="18" charset="0"/>
                <a:cs typeface="Times New Roman" pitchFamily="18" charset="0"/>
              </a:rPr>
              <a:t>as it is suggested, content must be specified in terms of learning tasks and purposes.</a:t>
            </a:r>
          </a:p>
          <a:p>
            <a:pPr algn="l" rtl="0">
              <a:lnSpc>
                <a:spcPct val="150000"/>
              </a:lnSpc>
            </a:pPr>
            <a:r>
              <a:rPr lang="en-US" sz="2000" dirty="0">
                <a:solidFill>
                  <a:schemeClr val="tx2"/>
                </a:solidFill>
                <a:latin typeface="Times New Roman" pitchFamily="18" charset="0"/>
                <a:cs typeface="Times New Roman" pitchFamily="18" charset="0"/>
              </a:rPr>
              <a:t>C</a:t>
            </a:r>
            <a:r>
              <a:rPr lang="en-US" sz="2000" dirty="0" smtClean="0">
                <a:solidFill>
                  <a:schemeClr val="tx2"/>
                </a:solidFill>
                <a:latin typeface="Times New Roman" pitchFamily="18" charset="0"/>
                <a:cs typeface="Times New Roman" pitchFamily="18" charset="0"/>
              </a:rPr>
              <a:t>ommunication is a process not a product.</a:t>
            </a:r>
          </a:p>
          <a:p>
            <a:pPr algn="l" rtl="0"/>
            <a:endParaRPr lang="en-US" sz="2000" dirty="0">
              <a:solidFill>
                <a:schemeClr val="tx2"/>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838200"/>
          </a:xfrm>
        </p:spPr>
        <p:txBody>
          <a:bodyPr/>
          <a:lstStyle/>
          <a:p>
            <a:r>
              <a:rPr lang="en-US" b="1" i="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Types of syllabus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3212" y="838200"/>
            <a:ext cx="11885613" cy="6019800"/>
          </a:xfrm>
        </p:spPr>
        <p:txBody>
          <a:bodyPr>
            <a:normAutofit/>
          </a:bodyPr>
          <a:lstStyle/>
          <a:p>
            <a:pPr marL="0" indent="0" algn="just" rtl="0">
              <a:buNone/>
            </a:pPr>
            <a:endParaRPr lang="en-US" sz="2000" dirty="0">
              <a:solidFill>
                <a:schemeClr val="tx2"/>
              </a:solidFill>
              <a:latin typeface="Times New Roman" pitchFamily="18" charset="0"/>
              <a:cs typeface="Times New Roman" pitchFamily="18" charset="0"/>
            </a:endParaRPr>
          </a:p>
          <a:p>
            <a:pPr algn="just" rtl="0">
              <a:buBlip>
                <a:blip r:embed="rId2"/>
              </a:buBlip>
            </a:pPr>
            <a:r>
              <a:rPr lang="en-US" sz="2000" dirty="0" smtClean="0">
                <a:solidFill>
                  <a:schemeClr val="tx2"/>
                </a:solidFill>
                <a:latin typeface="Times New Roman" pitchFamily="18" charset="0"/>
                <a:cs typeface="Times New Roman" pitchFamily="18" charset="0"/>
              </a:rPr>
              <a:t>   Product-oriented syllabuses </a:t>
            </a:r>
          </a:p>
          <a:p>
            <a:pPr marL="0" indent="0" algn="just" rtl="0">
              <a:buNone/>
            </a:pP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  Grammatical syllabus</a:t>
            </a:r>
          </a:p>
          <a:p>
            <a:pPr marL="0" indent="0" algn="just" rtl="0">
              <a:buNone/>
            </a:pPr>
            <a:r>
              <a:rPr lang="en-US" sz="20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  Functional-notional syllabus</a:t>
            </a:r>
          </a:p>
          <a:p>
            <a:pPr marL="0" indent="0" algn="just" rtl="0">
              <a:buNone/>
            </a:pPr>
            <a:endPar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a:p>
            <a:pPr algn="just" rtl="0">
              <a:buBlip>
                <a:blip r:embed="rId2"/>
              </a:buBlip>
            </a:pPr>
            <a:r>
              <a:rPr lang="en-US" sz="2000" dirty="0" smtClean="0">
                <a:solidFill>
                  <a:schemeClr val="tx2"/>
                </a:solidFill>
                <a:latin typeface="Times New Roman" pitchFamily="18" charset="0"/>
                <a:cs typeface="Times New Roman" pitchFamily="18" charset="0"/>
              </a:rPr>
              <a:t>   Process-oriented syllabuses</a:t>
            </a:r>
            <a:endParaRPr lang="en-US" sz="2000" dirty="0">
              <a:solidFill>
                <a:schemeClr val="tx2"/>
              </a:solidFill>
              <a:latin typeface="Times New Roman" pitchFamily="18" charset="0"/>
              <a:cs typeface="Times New Roman" pitchFamily="18" charset="0"/>
            </a:endParaRPr>
          </a:p>
          <a:p>
            <a:pPr marL="0" indent="0" algn="just" rtl="0">
              <a:buNone/>
            </a:pPr>
            <a:r>
              <a:rPr lang="en-US" sz="2000"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Procedural syllabus</a:t>
            </a:r>
          </a:p>
          <a:p>
            <a:pPr marL="0" indent="0" algn="just" rtl="0">
              <a:buNone/>
            </a:pPr>
            <a:r>
              <a:rPr lang="en-US" sz="20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 Task-based syllabus</a:t>
            </a:r>
          </a:p>
          <a:p>
            <a:pPr marL="0" indent="0" algn="just" rtl="0">
              <a:buNone/>
            </a:pPr>
            <a:r>
              <a:rPr lang="en-US" sz="20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          - Content-based syllabus</a:t>
            </a:r>
            <a:endParaRPr lang="en-US" sz="2000"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9069230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0"/>
            <a:r>
              <a:rPr lang="en-US" b="1" dirty="0" smtClean="0">
                <a:latin typeface="Times New Roman" pitchFamily="18" charset="0"/>
                <a:cs typeface="Times New Roman" pitchFamily="18" charset="0"/>
              </a:rPr>
              <a:t>What is process &amp; what is product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lnSpc>
                <a:spcPct val="150000"/>
              </a:lnSpc>
            </a:pPr>
            <a:r>
              <a:rPr lang="en-US" sz="2000" dirty="0" smtClean="0">
                <a:solidFill>
                  <a:schemeClr val="tx2"/>
                </a:solidFill>
                <a:latin typeface="Times New Roman" pitchFamily="18" charset="0"/>
                <a:cs typeface="Times New Roman" pitchFamily="18" charset="0"/>
              </a:rPr>
              <a:t>Process is a series of actions directed toward a product and the end itself.</a:t>
            </a:r>
          </a:p>
          <a:p>
            <a:pPr algn="l" rtl="0">
              <a:lnSpc>
                <a:spcPct val="150000"/>
              </a:lnSpc>
            </a:pPr>
            <a:r>
              <a:rPr lang="en-US" sz="2000" dirty="0" smtClean="0">
                <a:solidFill>
                  <a:schemeClr val="tx2"/>
                </a:solidFill>
                <a:latin typeface="Times New Roman" pitchFamily="18" charset="0"/>
                <a:cs typeface="Times New Roman" pitchFamily="18" charset="0"/>
              </a:rPr>
              <a:t>Focuses on the learning experiences. They are specified in terms of the end products of a course &amp; these products vary in a number of ways.</a:t>
            </a:r>
          </a:p>
          <a:p>
            <a:pPr algn="l" rtl="0">
              <a:lnSpc>
                <a:spcPct val="150000"/>
              </a:lnSpc>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itchFamily="18" charset="0"/>
                <a:cs typeface="Times New Roman" pitchFamily="18" charset="0"/>
              </a:rPr>
              <a:t>Analytic vs. synthetic syllabuses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l" rtl="0">
              <a:lnSpc>
                <a:spcPct val="150000"/>
              </a:lnSpc>
            </a:pPr>
            <a:r>
              <a:rPr lang="en-US" sz="2000" dirty="0" smtClean="0">
                <a:solidFill>
                  <a:schemeClr val="tx2"/>
                </a:solidFill>
                <a:latin typeface="Times New Roman" pitchFamily="18" charset="0"/>
                <a:cs typeface="Times New Roman" pitchFamily="18" charset="0"/>
              </a:rPr>
              <a:t>Wilkins (1976) first made this distinction.</a:t>
            </a:r>
          </a:p>
          <a:p>
            <a:pPr algn="l" rtl="0">
              <a:lnSpc>
                <a:spcPct val="150000"/>
              </a:lnSpc>
            </a:pPr>
            <a:r>
              <a:rPr lang="en-US" sz="2000" dirty="0" smtClean="0">
                <a:solidFill>
                  <a:schemeClr val="tx2"/>
                </a:solidFill>
                <a:latin typeface="Times New Roman" pitchFamily="18" charset="0"/>
                <a:cs typeface="Times New Roman" pitchFamily="18" charset="0"/>
              </a:rPr>
              <a:t>A synthetic syllabus teach parts of the language separately&amp; step by step. </a:t>
            </a:r>
          </a:p>
          <a:p>
            <a:pPr algn="l" rtl="0">
              <a:lnSpc>
                <a:spcPct val="150000"/>
              </a:lnSpc>
            </a:pPr>
            <a:r>
              <a:rPr lang="en-US" sz="2000" dirty="0" smtClean="0">
                <a:solidFill>
                  <a:schemeClr val="tx2"/>
                </a:solidFill>
                <a:latin typeface="Times New Roman" pitchFamily="18" charset="0"/>
                <a:cs typeface="Times New Roman" pitchFamily="18" charset="0"/>
              </a:rPr>
              <a:t>There is a gradual accommodation of parts until the whole structure is built up. The criterion  to break down language into parts is grammatical. </a:t>
            </a:r>
          </a:p>
          <a:p>
            <a:pPr algn="l" rtl="0">
              <a:lnSpc>
                <a:spcPct val="150000"/>
              </a:lnSpc>
            </a:pPr>
            <a:r>
              <a:rPr lang="en-US" sz="2000" dirty="0" smtClean="0">
                <a:solidFill>
                  <a:schemeClr val="tx2"/>
                </a:solidFill>
                <a:latin typeface="Times New Roman" pitchFamily="18" charset="0"/>
                <a:cs typeface="Times New Roman" pitchFamily="18" charset="0"/>
              </a:rPr>
              <a:t>Items are graded based on grammatical complexity, frequency of occurrence, contrastive difficulty to learners L1, and pedagogic competence. </a:t>
            </a:r>
          </a:p>
          <a:p>
            <a:pPr algn="l" rtl="0">
              <a:lnSpc>
                <a:spcPct val="150000"/>
              </a:lnSpc>
              <a:buNone/>
            </a:pPr>
            <a:endParaRPr lang="en-US" dirty="0" smtClean="0"/>
          </a:p>
          <a:p>
            <a:pPr algn="l" rtl="0">
              <a:lnSpc>
                <a:spcPct val="150000"/>
              </a:lnSpc>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l" rtl="0">
              <a:lnSpc>
                <a:spcPct val="150000"/>
              </a:lnSpc>
            </a:pPr>
            <a:r>
              <a:rPr lang="en-US" sz="2000" dirty="0" smtClean="0">
                <a:solidFill>
                  <a:schemeClr val="tx2"/>
                </a:solidFill>
                <a:latin typeface="Times New Roman" pitchFamily="18" charset="0"/>
                <a:cs typeface="Times New Roman" pitchFamily="18" charset="0"/>
              </a:rPr>
              <a:t>The term synthetic should not </a:t>
            </a:r>
            <a:r>
              <a:rPr lang="en-US" sz="2000" dirty="0">
                <a:solidFill>
                  <a:schemeClr val="tx2"/>
                </a:solidFill>
                <a:latin typeface="Times New Roman" pitchFamily="18" charset="0"/>
                <a:cs typeface="Times New Roman" pitchFamily="18" charset="0"/>
              </a:rPr>
              <a:t>b</a:t>
            </a:r>
            <a:r>
              <a:rPr lang="en-US" sz="2000" dirty="0" smtClean="0">
                <a:solidFill>
                  <a:schemeClr val="tx2"/>
                </a:solidFill>
                <a:latin typeface="Times New Roman" pitchFamily="18" charset="0"/>
                <a:cs typeface="Times New Roman" pitchFamily="18" charset="0"/>
              </a:rPr>
              <a:t>e restricted to grammatical syllabuses, but refers to all syllabuses in which content is product oriented and is taught in a discrete manner.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2787940">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TS102787940</Template>
  <TotalTime>0</TotalTime>
  <Words>2058</Words>
  <Application>Microsoft Office PowerPoint</Application>
  <PresentationFormat>Custom</PresentationFormat>
  <Paragraphs>152</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TS102787940</vt:lpstr>
      <vt:lpstr>PowerPoint Presentation</vt:lpstr>
      <vt:lpstr>                                        Syllabus</vt:lpstr>
      <vt:lpstr>Short history of syllabus design</vt:lpstr>
      <vt:lpstr>PowerPoint Presentation</vt:lpstr>
      <vt:lpstr>PowerPoint Presentation</vt:lpstr>
      <vt:lpstr>                      Types of syllabus</vt:lpstr>
      <vt:lpstr>What is process &amp; what is product</vt:lpstr>
      <vt:lpstr>Analytic vs. synthetic syllabuses</vt:lpstr>
      <vt:lpstr>PowerPoint Presentation</vt:lpstr>
      <vt:lpstr>PowerPoint Presentation</vt:lpstr>
      <vt:lpstr>Structural syllabuses</vt:lpstr>
      <vt:lpstr>PowerPoint Presentation</vt:lpstr>
      <vt:lpstr>Difficulties  </vt:lpstr>
      <vt:lpstr>Difficulties</vt:lpstr>
      <vt:lpstr>Functional-notional syllabuses</vt:lpstr>
      <vt:lpstr>Problems</vt:lpstr>
      <vt:lpstr>Problems</vt:lpstr>
      <vt:lpstr>Content-based syllabuses</vt:lpstr>
      <vt:lpstr>Process-based syllabuses </vt:lpstr>
      <vt:lpstr>                   Procedural syllabuses</vt:lpstr>
      <vt:lpstr>                           Drawbacks</vt:lpstr>
      <vt:lpstr>Task-based syllabuses </vt:lpstr>
      <vt:lpstr>                  Tasked-based syllabuses</vt:lpstr>
      <vt:lpstr>PowerPoint Presentation</vt:lpstr>
      <vt:lpstr>Real-world vs. pedagogical tasks</vt:lpstr>
      <vt:lpstr>Communicative vs. meta-communicative tasks</vt:lpstr>
      <vt:lpstr>                             Merits</vt:lpstr>
      <vt:lpstr>          Factors regarding the issue of task difficulty</vt:lpstr>
      <vt:lpstr>Lexical syllabuses</vt:lpstr>
      <vt:lpstr>Situational syllabuses</vt:lpstr>
      <vt:lpstr>Topic-based syllabuses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2014-04-15T16:55:27Z</dcterms:created>
  <dcterms:modified xsi:type="dcterms:W3CDTF">2015-11-01T13:19:22Z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