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1" autoAdjust="0"/>
    <p:restoredTop sz="94660"/>
  </p:normalViewPr>
  <p:slideViewPr>
    <p:cSldViewPr>
      <p:cViewPr>
        <p:scale>
          <a:sx n="66" d="100"/>
          <a:sy n="66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0D3B1-431A-4607-9E02-54B912C17415}" type="datetimeFigureOut">
              <a:rPr lang="en-US" smtClean="0"/>
              <a:pPr/>
              <a:t>9/27/2015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0F9D-87E7-42CB-83C4-B6DA2C71E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بهره وری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DD9F6FA-973E-48FB-81BB-C453E44F5429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FA47-0582-4A72-81A3-3610AFA5A200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AD42-B8D6-4A81-B63B-3CE076453B23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66B075-4966-49CB-ACA5-B4D46DC50D20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136126-A0EC-441C-8B8E-AE300BF308D2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0AE0-8A9F-4C1C-A45C-A39EC5DC83B8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2D06-8589-4914-8828-C9EAD84F2DB5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FD1B7E-4840-48B6-AF50-DE0C2D8D1BBB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F831-B841-4EE8-8B0D-6B9258B5F913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5A75B8-292D-4BBC-8628-C929CB30A04E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BE1FF3-2DB9-451C-A6B2-077F6DA47BAF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AA02DF-F8C0-4F37-802B-A7FF55594BE7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919B19-BABC-4937-95AF-D1A004ED5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7900" y="2286000"/>
            <a:ext cx="7099300" cy="990600"/>
          </a:xfrm>
        </p:spPr>
        <p:txBody>
          <a:bodyPr>
            <a:norm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4400" b="1" dirty="0" smtClean="0">
                <a:cs typeface="B Nazanin" pitchFamily="2" charset="-78"/>
              </a:rPr>
              <a:t>ارزياب</a:t>
            </a:r>
            <a:r>
              <a:rPr lang="ar-SA" sz="4400" b="1" dirty="0" smtClean="0">
                <a:cs typeface="B Nazanin" pitchFamily="2" charset="-78"/>
              </a:rPr>
              <a:t>ي</a:t>
            </a:r>
            <a:r>
              <a:rPr lang="fa-IR" sz="4400" b="1" dirty="0" smtClean="0">
                <a:cs typeface="B Nazanin" pitchFamily="2" charset="-78"/>
              </a:rPr>
              <a:t> </a:t>
            </a:r>
            <a:r>
              <a:rPr lang="fa-IR" sz="4400" b="1" dirty="0">
                <a:cs typeface="B Nazanin" pitchFamily="2" charset="-78"/>
              </a:rPr>
              <a:t>کار و زمان</a:t>
            </a:r>
            <a:endParaRPr lang="en-US" sz="4400" b="1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4876801"/>
            <a:ext cx="6758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/>
              <a:t>منبع : علی احمدی، علیرضا، ارزیابی کار و زمان، مهندسی کار و مدیریت زمان</a:t>
            </a:r>
          </a:p>
          <a:p>
            <a:pPr algn="ctr" rtl="1"/>
            <a:r>
              <a:rPr lang="fa-IR" sz="2000" b="1" dirty="0" smtClean="0"/>
              <a:t>مدرس : مهسا پزشکی</a:t>
            </a:r>
          </a:p>
          <a:p>
            <a:pPr algn="ctr" rtl="1"/>
            <a:r>
              <a:rPr lang="fa-IR" sz="2000" b="1" dirty="0" smtClean="0"/>
              <a:t>ایمیل :</a:t>
            </a:r>
            <a:r>
              <a:rPr lang="en-US" sz="2000" b="1" dirty="0" smtClean="0"/>
              <a:t>pezeshki.course@yahoo.com </a:t>
            </a:r>
            <a:endParaRPr lang="fa-IR" sz="2000" b="1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928670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/>
              <a:t>به نام خدا </a:t>
            </a: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38200" y="1295400"/>
            <a:ext cx="770572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1" hangingPunct="1"/>
            <a:r>
              <a:rPr lang="fa-IR" sz="2400" dirty="0" smtClean="0">
                <a:cs typeface="B Nazanin" pitchFamily="2" charset="-78"/>
              </a:rPr>
              <a:t>سایر تعاریف بهره وری  </a:t>
            </a:r>
            <a:r>
              <a:rPr lang="fa-IR" sz="2400" dirty="0">
                <a:cs typeface="B Nazanin" pitchFamily="2" charset="-78"/>
              </a:rPr>
              <a:t>:</a:t>
            </a:r>
            <a:endParaRPr lang="en-US" sz="2400" dirty="0">
              <a:cs typeface="B Nazanin" pitchFamily="2" charset="-78"/>
            </a:endParaRPr>
          </a:p>
          <a:p>
            <a:pPr algn="r" rtl="1" eaLnBrk="1" hangingPunct="1"/>
            <a:endParaRPr lang="fa-IR" sz="2000" dirty="0">
              <a:cs typeface="B Nazanin" pitchFamily="2" charset="-78"/>
            </a:endParaRPr>
          </a:p>
          <a:p>
            <a:pPr algn="r" rtl="1" eaLnBrk="1" hangingPunct="1"/>
            <a:endParaRPr lang="fa-IR" sz="2400" dirty="0">
              <a:cs typeface="B Nazanin" pitchFamily="2" charset="-78"/>
            </a:endParaRPr>
          </a:p>
          <a:p>
            <a:pPr algn="r" rtl="1" eaLnBrk="1" hangingPunct="1"/>
            <a:r>
              <a:rPr lang="ar-SA" sz="2400" dirty="0">
                <a:cs typeface="B Nazanin" pitchFamily="2" charset="-78"/>
              </a:rPr>
              <a:t>چنانچه از </a:t>
            </a:r>
            <a:r>
              <a:rPr lang="ar-SA" sz="2400" dirty="0">
                <a:solidFill>
                  <a:srgbClr val="FF0000"/>
                </a:solidFill>
                <a:cs typeface="B Nazanin" pitchFamily="2" charset="-78"/>
              </a:rPr>
              <a:t>عواملي</a:t>
            </a:r>
            <a:r>
              <a:rPr lang="ar-SA" sz="2400" dirty="0">
                <a:cs typeface="B Nazanin" pitchFamily="2" charset="-78"/>
              </a:rPr>
              <a:t> كه براي توليد كالا يا خدمات به كار مي‌رود</a:t>
            </a:r>
            <a:r>
              <a:rPr lang="ar-SA" sz="2400" dirty="0">
                <a:solidFill>
                  <a:srgbClr val="FF0000"/>
                </a:solidFill>
                <a:cs typeface="B Nazanin" pitchFamily="2" charset="-78"/>
              </a:rPr>
              <a:t> (نيروي كار، سرمايه و...)</a:t>
            </a:r>
            <a:r>
              <a:rPr lang="ar-SA" sz="2400" dirty="0">
                <a:cs typeface="B Nazanin" pitchFamily="2" charset="-78"/>
              </a:rPr>
              <a:t> به گونه‌اي استفاده شود كه </a:t>
            </a:r>
            <a:r>
              <a:rPr lang="ar-SA" sz="2400" dirty="0">
                <a:solidFill>
                  <a:srgbClr val="FF0000"/>
                </a:solidFill>
                <a:cs typeface="B Nazanin" pitchFamily="2" charset="-78"/>
              </a:rPr>
              <a:t>ستاده</a:t>
            </a:r>
            <a:r>
              <a:rPr lang="ar-SA" sz="2400" dirty="0">
                <a:solidFill>
                  <a:schemeClr val="hlink"/>
                </a:solidFill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بيشتري به دست آيد، </a:t>
            </a:r>
            <a:r>
              <a:rPr lang="ar-SA" sz="2400" dirty="0">
                <a:solidFill>
                  <a:srgbClr val="FF0000"/>
                </a:solidFill>
                <a:cs typeface="B Nazanin" pitchFamily="2" charset="-78"/>
              </a:rPr>
              <a:t>بهره‌وري </a:t>
            </a:r>
            <a:r>
              <a:rPr lang="ar-SA" sz="2400" dirty="0">
                <a:cs typeface="B Nazanin" pitchFamily="2" charset="-78"/>
              </a:rPr>
              <a:t>افزايش داده شده است.</a:t>
            </a:r>
            <a:endParaRPr lang="fa-IR" sz="2400" dirty="0">
              <a:cs typeface="B Nazanin" pitchFamily="2" charset="-78"/>
            </a:endParaRPr>
          </a:p>
          <a:p>
            <a:pPr algn="r" rtl="1" eaLnBrk="1" hangingPunct="1"/>
            <a:endParaRPr lang="fa-IR" sz="2400" dirty="0">
              <a:cs typeface="B Nazanin" pitchFamily="2" charset="-78"/>
            </a:endParaRPr>
          </a:p>
          <a:p>
            <a:pPr algn="justLow" rtl="1" eaLnBrk="1" hangingPunct="1"/>
            <a:r>
              <a:rPr lang="ar-SA" sz="2400" dirty="0">
                <a:cs typeface="B Nazanin" pitchFamily="2" charset="-78"/>
              </a:rPr>
              <a:t>بهره وری، معیار سنجش این است که مصرف منابع به عنوان ورودی (نهاده) برای تولید خروجی (ستانده) محصولات و خدمات با کیفیت مورد نیاز جامعه، در درازمدت چقدر موثر و کارا است</a:t>
            </a:r>
            <a:r>
              <a:rPr lang="fa-IR" sz="2400" dirty="0">
                <a:cs typeface="B Nazanin" pitchFamily="2" charset="-78"/>
              </a:rPr>
              <a:t>.</a:t>
            </a:r>
            <a:r>
              <a:rPr lang="ar-SA" sz="2400" dirty="0">
                <a:cs typeface="B Nazanin" pitchFamily="2" charset="-78"/>
              </a:rPr>
              <a:t> (تعریف سازمان بین المللی کار </a:t>
            </a:r>
            <a:r>
              <a:rPr lang="en-US" sz="2400" dirty="0">
                <a:cs typeface="B Nazanin" pitchFamily="2" charset="-78"/>
              </a:rPr>
              <a:t>ILO</a:t>
            </a:r>
            <a:r>
              <a:rPr lang="fa-IR" sz="2400" dirty="0">
                <a:cs typeface="B Nazanin" pitchFamily="2" charset="-78"/>
              </a:rPr>
              <a:t>).</a:t>
            </a:r>
            <a:endParaRPr lang="en-US" sz="2400" dirty="0">
              <a:cs typeface="B Nazanin" pitchFamily="2" charset="-78"/>
            </a:endParaRPr>
          </a:p>
          <a:p>
            <a:pPr algn="justLow" rtl="1" eaLnBrk="1" hangingPunct="1"/>
            <a:endParaRPr lang="en-US" sz="2000" dirty="0">
              <a:cs typeface="B Nazanin" pitchFamily="2" charset="-78"/>
            </a:endParaRPr>
          </a:p>
          <a:p>
            <a:pPr algn="justLow" rtl="1" eaLnBrk="1" hangingPunct="1"/>
            <a:endParaRPr lang="en-US" sz="2000" dirty="0">
              <a:cs typeface="B Nazanin" pitchFamily="2" charset="-78"/>
            </a:endParaRPr>
          </a:p>
          <a:p>
            <a:pPr algn="r" rtl="1" eaLnBrk="1" hangingPunct="1"/>
            <a:r>
              <a:rPr lang="ar-SA" sz="2400" dirty="0">
                <a:cs typeface="B Nazanin" pitchFamily="2" charset="-78"/>
              </a:rPr>
              <a:t>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381000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1285852" y="1500174"/>
            <a:ext cx="7000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2400" dirty="0"/>
              <a:t>عوامل موثر بر بهره وری 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2209800"/>
            <a:ext cx="434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fa-IR" dirty="0" smtClean="0"/>
              <a:t>عوامل خارجی</a:t>
            </a:r>
            <a:r>
              <a:rPr lang="en-US" dirty="0" smtClean="0"/>
              <a:t> :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fa-IR" dirty="0" smtClean="0"/>
              <a:t>قوانین و مقررات دولتی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/>
              <a:t> </a:t>
            </a:r>
            <a:r>
              <a:rPr lang="fa-IR" dirty="0" smtClean="0"/>
              <a:t>ماهیت بازار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/>
              <a:t> </a:t>
            </a:r>
            <a:r>
              <a:rPr lang="fa-IR" dirty="0" smtClean="0"/>
              <a:t>تاثیرات فرهنگی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 smtClean="0"/>
              <a:t>اوضاع اقتصادی حرفه مربوطه</a:t>
            </a:r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38862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fa-IR" dirty="0" smtClean="0"/>
              <a:t>عوامل داخلی </a:t>
            </a:r>
            <a:r>
              <a:rPr lang="en-US" dirty="0" smtClean="0"/>
              <a:t>: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fa-IR" dirty="0" smtClean="0"/>
              <a:t>ابزار آلات و ماشین ها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 smtClean="0"/>
              <a:t> تکنولوژی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/>
              <a:t> </a:t>
            </a:r>
            <a:r>
              <a:rPr lang="fa-IR" dirty="0" smtClean="0"/>
              <a:t>طراحی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fa-IR" dirty="0" smtClean="0"/>
              <a:t> آموزش</a:t>
            </a:r>
          </a:p>
          <a:p>
            <a:pPr lvl="1" algn="r" rtl="1"/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457200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143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/>
              <a:t>بهره وری عوامل تولید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1828800"/>
            <a:ext cx="662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</a:pPr>
            <a:r>
              <a:rPr lang="fa-IR" sz="2000" dirty="0" smtClean="0"/>
              <a:t>عوامل تولید : </a:t>
            </a:r>
          </a:p>
          <a:p>
            <a:pPr algn="r" rtl="1">
              <a:spcAft>
                <a:spcPts val="1200"/>
              </a:spcAft>
            </a:pPr>
            <a:r>
              <a:rPr lang="fa-IR" sz="2000" dirty="0"/>
              <a:t>	</a:t>
            </a:r>
            <a:r>
              <a:rPr lang="fa-IR" sz="2000" dirty="0" smtClean="0"/>
              <a:t>1. نیروی کار</a:t>
            </a:r>
          </a:p>
          <a:p>
            <a:pPr algn="r" rtl="1">
              <a:spcAft>
                <a:spcPts val="1200"/>
              </a:spcAft>
            </a:pPr>
            <a:r>
              <a:rPr lang="fa-IR" sz="2000" dirty="0"/>
              <a:t>	</a:t>
            </a:r>
            <a:r>
              <a:rPr lang="fa-IR" sz="2000" dirty="0" smtClean="0"/>
              <a:t>2. تکنولوژی ( ماشین آلات، دانش فنی و </a:t>
            </a:r>
            <a:r>
              <a:rPr lang="fa-IR" sz="2000" dirty="0" smtClean="0"/>
              <a:t>اطلاعات)</a:t>
            </a:r>
            <a:endParaRPr lang="fa-IR" sz="2000" dirty="0" smtClean="0"/>
          </a:p>
          <a:p>
            <a:pPr algn="r" rtl="1">
              <a:spcAft>
                <a:spcPts val="1200"/>
              </a:spcAft>
            </a:pPr>
            <a:r>
              <a:rPr lang="fa-IR" sz="2000" dirty="0"/>
              <a:t>	</a:t>
            </a:r>
            <a:r>
              <a:rPr lang="fa-IR" sz="2000" dirty="0" smtClean="0"/>
              <a:t>3. مواد اولیه</a:t>
            </a:r>
          </a:p>
          <a:p>
            <a:pPr algn="r" rtl="1">
              <a:spcAft>
                <a:spcPts val="1200"/>
              </a:spcAft>
            </a:pPr>
            <a:r>
              <a:rPr lang="fa-IR" sz="2000" dirty="0"/>
              <a:t>	</a:t>
            </a:r>
            <a:r>
              <a:rPr lang="fa-IR" sz="2000" dirty="0" smtClean="0"/>
              <a:t>4. سرمایه</a:t>
            </a:r>
          </a:p>
          <a:p>
            <a:pPr algn="r" rtl="1">
              <a:spcAft>
                <a:spcPts val="1200"/>
              </a:spcAft>
            </a:pPr>
            <a:r>
              <a:rPr lang="fa-IR" sz="2000" dirty="0" smtClean="0"/>
              <a:t>	5. انرژی</a:t>
            </a:r>
          </a:p>
          <a:p>
            <a:pPr algn="r" rtl="1">
              <a:spcAft>
                <a:spcPts val="1200"/>
              </a:spcAft>
            </a:pPr>
            <a:r>
              <a:rPr lang="fa-IR" sz="2000" dirty="0"/>
              <a:t>	</a:t>
            </a:r>
            <a:r>
              <a:rPr lang="fa-IR" sz="2000" dirty="0" smtClean="0"/>
              <a:t>6. مدیریت و سازماندهی منابع و فرآیند 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129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1. عوامل موثر بر بهره وری نیروی کار 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905000"/>
            <a:ext cx="5562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روابط نیروی کار با مدیریت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شرایط محیطی داخل سازمان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آموزش های کاربردی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تئوری مکان یابی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ابداع تکنیک های جدید یا استفاده از تکنیک های ابداع شده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ارتباط دانشگاه ها و صنعت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تناسب بین ماشین و کارگر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تنظیم دقیق ساعت کاری</a:t>
            </a:r>
            <a:endParaRPr lang="fa-IR" dirty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رابطه سن کارگران و بهره وری</a:t>
            </a:r>
          </a:p>
          <a:p>
            <a:pPr algn="r" rtl="1"/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12954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2. عوامل </a:t>
            </a:r>
            <a:r>
              <a:rPr lang="fa-IR" dirty="0" smtClean="0"/>
              <a:t>بهره </a:t>
            </a:r>
            <a:r>
              <a:rPr lang="fa-IR" dirty="0" smtClean="0"/>
              <a:t>وری در تکنولوژی 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905000"/>
            <a:ext cx="5562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پیاده سازی سیستم نگهداری و تعمیرات مناسب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استفادی بهینه از ظرفیت ماشین آلات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استفاده از سیستم کنترل موجودی مناسب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استفاده از برنامه ریزی و کنترل تولید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خرید ماشین آلات منطبق بر نیاز</a:t>
            </a:r>
          </a:p>
          <a:p>
            <a:pPr algn="r" rtl="1">
              <a:spcAft>
                <a:spcPts val="1200"/>
              </a:spcAft>
            </a:pPr>
            <a:endParaRPr lang="fa-IR" dirty="0" smtClean="0"/>
          </a:p>
          <a:p>
            <a:pPr algn="r" rtl="1"/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129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3. بهره وری در مواد اولیه 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1905000"/>
            <a:ext cx="5562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جلوگیری از تولید قطعات </a:t>
            </a:r>
            <a:r>
              <a:rPr lang="fa-IR" dirty="0" smtClean="0"/>
              <a:t>م</a:t>
            </a:r>
            <a:r>
              <a:rPr lang="fa-IR" dirty="0" smtClean="0"/>
              <a:t>عیوب</a:t>
            </a:r>
            <a:endParaRPr lang="fa-IR" dirty="0" smtClean="0"/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بکارگیری ضایعات یا حداقل فروش آنها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جلوگیری از انبار شدن بیش از حد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رعایت اصول علمی در بهینه سازی در ترکیب مواد مصرفی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تعمیر به موقع وسایل و ماشین آلات نگهداری مواد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endParaRPr lang="fa-IR" dirty="0" smtClean="0"/>
          </a:p>
          <a:p>
            <a:pPr algn="r" rtl="1">
              <a:spcAft>
                <a:spcPts val="1200"/>
              </a:spcAft>
            </a:pPr>
            <a:endParaRPr lang="fa-IR" dirty="0" smtClean="0"/>
          </a:p>
          <a:p>
            <a:pPr algn="r" rtl="1"/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29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4. بهره وری در سرمایه: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1905001"/>
            <a:ext cx="5562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سرمایه به کار رفته در زمین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برون سپاری حمل ونقل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سرمایه گذاری بیش از نیاز</a:t>
            </a:r>
          </a:p>
          <a:p>
            <a:pPr algn="r" rtl="1">
              <a:spcAft>
                <a:spcPts val="1200"/>
              </a:spcAft>
            </a:pPr>
            <a:endParaRPr lang="fa-IR" dirty="0" smtClean="0"/>
          </a:p>
          <a:p>
            <a:pPr algn="r" rtl="1"/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3352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5. بهره وری در انرژی 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3962401"/>
            <a:ext cx="5562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انتخاب نوع مناسب انرژی مصرفی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تنظیم ماشین آلات و کوره ها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بهینه سازی </a:t>
            </a:r>
            <a:r>
              <a:rPr lang="fa-IR" dirty="0" smtClean="0"/>
              <a:t>مصرف </a:t>
            </a:r>
            <a:r>
              <a:rPr lang="fa-IR" dirty="0" smtClean="0"/>
              <a:t>انرژی</a:t>
            </a:r>
          </a:p>
          <a:p>
            <a:pPr algn="r" rtl="1">
              <a:spcAft>
                <a:spcPts val="1200"/>
              </a:spcAft>
              <a:buFont typeface="Arial" pitchFamily="34" charset="0"/>
              <a:buChar char="•"/>
            </a:pPr>
            <a:r>
              <a:rPr lang="fa-IR" dirty="0" smtClean="0"/>
              <a:t>استفاده از تسهیلات قانونی و دولتی</a:t>
            </a:r>
          </a:p>
          <a:p>
            <a:pPr algn="r" rtl="1">
              <a:spcAft>
                <a:spcPts val="1200"/>
              </a:spcAft>
            </a:pPr>
            <a:endParaRPr lang="fa-IR" dirty="0" smtClean="0"/>
          </a:p>
          <a:p>
            <a:pPr algn="r" rtl="1"/>
            <a:endParaRPr lang="fa-I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129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4. بهره وری در مدیریت: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9050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کلیه موارد یاد شده ه جهت افزایش بهره وری در عوامل تولید بستگی به انجام شدن به </a:t>
            </a:r>
            <a:r>
              <a:rPr lang="fa-IR" dirty="0" smtClean="0"/>
              <a:t>نحو </a:t>
            </a:r>
            <a:r>
              <a:rPr lang="fa-IR" dirty="0" smtClean="0"/>
              <a:t>مطلوب دارند تا </a:t>
            </a:r>
            <a:r>
              <a:rPr lang="fa-IR" dirty="0" smtClean="0"/>
              <a:t>بتوانند </a:t>
            </a:r>
            <a:r>
              <a:rPr lang="fa-IR" dirty="0" smtClean="0"/>
              <a:t>منجر به افزایش بهره وری شوند. در </a:t>
            </a:r>
            <a:r>
              <a:rPr lang="fa-IR" dirty="0" smtClean="0"/>
              <a:t>غیراینصورت </a:t>
            </a:r>
            <a:r>
              <a:rPr lang="fa-IR" dirty="0" smtClean="0"/>
              <a:t>خود این روش ها و سیستم ها منجر به بوجود آمدن هزینه های سربار و نهایتا کاهش بهره وری می شوند. 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12526" y="1295400"/>
            <a:ext cx="1487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dirty="0" smtClean="0"/>
              <a:t>بهره وری کل 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286000"/>
          <a:ext cx="7772400" cy="125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5945"/>
                <a:gridCol w="5926455"/>
              </a:tblGrid>
              <a:tr h="45812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= بهره وری کل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جمع</a:t>
                      </a:r>
                      <a:r>
                        <a:rPr lang="fa-IR" baseline="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 فروش محصولات و تولیدات شرکت در یک دوره زمانی برحسب واحد پولی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716">
                <a:tc v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جمع هزینه های مستقیم عوامل تولید و غیر</a:t>
                      </a:r>
                      <a:r>
                        <a:rPr lang="fa-IR" baseline="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مستقیم شرکت برای تولید در همان دوره زمانی</a:t>
                      </a:r>
                      <a:r>
                        <a:rPr lang="fa-IR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 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47813" y="1397000"/>
          <a:ext cx="6072336" cy="347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6168"/>
                <a:gridCol w="3036168"/>
              </a:tblGrid>
              <a:tr h="578693">
                <a:tc gridSpan="2"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Jadid" panose="00000700000000000000" pitchFamily="2" charset="-78"/>
                        </a:rPr>
                        <a:t>بارم بندی </a:t>
                      </a:r>
                      <a:endParaRPr lang="en-US" sz="2400" dirty="0">
                        <a:cs typeface="B Jadid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8693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1</a:t>
                      </a:r>
                      <a:r>
                        <a:rPr lang="fa-IR" sz="2400" baseline="0" dirty="0" smtClean="0">
                          <a:cs typeface="B Zar" panose="00000400000000000000" pitchFamily="2" charset="-78"/>
                        </a:rPr>
                        <a:t> نمره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حضور</a:t>
                      </a:r>
                      <a:r>
                        <a:rPr lang="fa-IR" sz="2400" baseline="0" dirty="0" smtClean="0">
                          <a:cs typeface="B Zar" panose="00000400000000000000" pitchFamily="2" charset="-78"/>
                        </a:rPr>
                        <a:t> در کلاس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</a:tr>
              <a:tr h="578693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4 نمره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پروژه میدانی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</a:tr>
              <a:tr h="578693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3 نمره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میانترم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</a:tr>
              <a:tr h="578693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14 نمره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پایان ترم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</a:tr>
              <a:tr h="578693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22 نمره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Zar" panose="00000400000000000000" pitchFamily="2" charset="-78"/>
                        </a:rPr>
                        <a:t>مجموع</a:t>
                      </a:r>
                      <a:endParaRPr lang="en-US" sz="24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0" y="32670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235075" y="212248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373313" y="5541963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328863" y="1079500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4057650" y="5435600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3932238" y="3570288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067175" y="147161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5254625" y="22812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6162675" y="46180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1371600" y="46386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7797800" y="244316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4878" name="Text Box 14"/>
          <p:cNvSpPr txBox="1">
            <a:spLocks noChangeArrowheads="1"/>
          </p:cNvSpPr>
          <p:nvPr/>
        </p:nvSpPr>
        <p:spPr bwMode="auto">
          <a:xfrm>
            <a:off x="539750" y="1773238"/>
            <a:ext cx="7704138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مقدمه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فصل اول- بهره وری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 فصل دوم- مطالعه روش 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 فصل سوم- تجزيه و تحليل عمليات و پيشنهاد روشهاي بهبود يافته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 فصل چهارم- روشهاي زمان سنجي مستقيم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a-IR" sz="2500" b="1" dirty="0">
                <a:solidFill>
                  <a:schemeClr val="bg2">
                    <a:lumMod val="10000"/>
                  </a:schemeClr>
                </a:solidFill>
                <a:cs typeface="B Nazanin" pitchFamily="2" charset="-78"/>
              </a:rPr>
              <a:t> فصل پنجم- سيستمهاي زمان سنجي پيشرفته </a:t>
            </a: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4859338" y="701675"/>
            <a:ext cx="36004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3500" b="1">
                <a:solidFill>
                  <a:srgbClr val="003399"/>
                </a:solidFill>
                <a:latin typeface="Adobe Arabic" pitchFamily="18" charset="-78"/>
                <a:cs typeface="Adobe Arabic" pitchFamily="18" charset="-78"/>
              </a:rPr>
              <a:t>رئوس مطالب</a:t>
            </a:r>
            <a:endParaRPr lang="en-US" sz="3500" b="1">
              <a:solidFill>
                <a:srgbClr val="003399"/>
              </a:solidFill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8" grpId="0"/>
      <p:bldP spid="1648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0" y="32670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235075" y="212248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373313" y="5541963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328863" y="1079500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057650" y="5435600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32238" y="3570288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067175" y="147161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5254625" y="22812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162675" y="46180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371600" y="46386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7797800" y="244316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1219200" y="1447800"/>
            <a:ext cx="68405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جايگاه درس در رشته مهندسي صنايع</a:t>
            </a:r>
          </a:p>
          <a:p>
            <a:pPr algn="r" rtl="1" eaLnBrk="1" hangingPunct="1">
              <a:defRPr/>
            </a:pP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B Nazanin" pitchFamily="2" charset="-78"/>
            </a:endParaRPr>
          </a:p>
          <a:p>
            <a:pPr algn="r" rtl="1" eaLnBrk="1" hangingPunct="1">
              <a:defRPr/>
            </a:pPr>
            <a:endParaRPr lang="fa-IR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B Nazanin" pitchFamily="2" charset="-78"/>
            </a:endParaRPr>
          </a:p>
          <a:p>
            <a:pPr algn="r" rtl="1" eaLnBrk="1" hangingPunct="1">
              <a:defRPr/>
            </a:pPr>
            <a:endParaRPr lang="fa-IR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B Nazanin" pitchFamily="2" charset="-78"/>
            </a:endParaRPr>
          </a:p>
          <a:p>
            <a:pPr algn="r" rtl="1" eaLnBrk="1" hangingPunct="1">
              <a:defRPr/>
            </a:pP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ارز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اب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 کار و زمان از ز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ربنا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 تر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ن و اساس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 تر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ن دروس رشته مهندس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 صنا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ع و پ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ش ن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از 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ک شاخه مهم از دروس ا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ن رشته م</a:t>
            </a: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 باشد.</a:t>
            </a:r>
          </a:p>
          <a:p>
            <a:pPr algn="r" rtl="1" eaLnBrk="1" hangingPunct="1">
              <a:defRPr/>
            </a:pPr>
            <a:endParaRPr lang="fa-IR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B Nazanin" pitchFamily="2" charset="-78"/>
            </a:endParaRPr>
          </a:p>
          <a:p>
            <a:pPr algn="r" rtl="1" eaLnBrk="1" hangingPunct="1">
              <a:defRPr/>
            </a:pP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B Nazanin" pitchFamily="2" charset="-78"/>
              </a:rPr>
              <a:t>دانشي است که در کليه واحدهاي توليدي و صنعتي و حتي خدماتي جهت بالابردن بهره وري در فرآيند, مورد نياز مهندسين صنايع مي باشد.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B Nazanin" pitchFamily="2" charset="-78"/>
            </a:endParaRP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4859338" y="333375"/>
            <a:ext cx="36004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fa-IR" sz="2500" b="1" dirty="0">
                <a:solidFill>
                  <a:schemeClr val="bg2">
                    <a:lumMod val="25000"/>
                  </a:schemeClr>
                </a:solidFill>
                <a:cs typeface="B Jadid" panose="00000700000000000000" pitchFamily="2" charset="-78"/>
              </a:rPr>
              <a:t>مقدمه</a:t>
            </a:r>
            <a:endParaRPr lang="en-US" sz="2500" b="1" dirty="0">
              <a:solidFill>
                <a:schemeClr val="bg2">
                  <a:lumMod val="25000"/>
                </a:schemeClr>
              </a:solidFill>
              <a:cs typeface="B Jadid" panose="00000700000000000000" pitchFamily="2" charset="-78"/>
            </a:endParaRPr>
          </a:p>
        </p:txBody>
      </p:sp>
      <p:pic>
        <p:nvPicPr>
          <p:cNvPr id="16399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846138"/>
            <a:ext cx="25336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30" grpId="0"/>
      <p:bldP spid="1628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0" y="32670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1235075" y="212248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2373313" y="5541963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328863" y="1079500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057650" y="5435600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932238" y="3570288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067175" y="147161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5254625" y="22812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6162675" y="46180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1371600" y="46386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7797800" y="244316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264205" name="Text Box 13"/>
          <p:cNvSpPr txBox="1">
            <a:spLocks noChangeArrowheads="1"/>
          </p:cNvSpPr>
          <p:nvPr/>
        </p:nvSpPr>
        <p:spPr bwMode="auto">
          <a:xfrm>
            <a:off x="900113" y="1377950"/>
            <a:ext cx="7559675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fa-IR" sz="2800" b="1" dirty="0">
                <a:cs typeface="B Nazanin" pitchFamily="2" charset="-78"/>
              </a:rPr>
              <a:t>کاربردها</a:t>
            </a:r>
            <a:r>
              <a:rPr lang="ar-SA" sz="2800" b="1" dirty="0">
                <a:cs typeface="B Nazanin" pitchFamily="2" charset="-78"/>
              </a:rPr>
              <a:t>ي</a:t>
            </a:r>
            <a:r>
              <a:rPr lang="fa-IR" sz="2800" b="1" dirty="0">
                <a:cs typeface="B Nazanin" pitchFamily="2" charset="-78"/>
              </a:rPr>
              <a:t> ارز</a:t>
            </a:r>
            <a:r>
              <a:rPr lang="ar-SA" sz="2800" b="1" dirty="0">
                <a:cs typeface="B Nazanin" pitchFamily="2" charset="-78"/>
              </a:rPr>
              <a:t>ي</a:t>
            </a:r>
            <a:r>
              <a:rPr lang="fa-IR" sz="2800" b="1" dirty="0">
                <a:cs typeface="B Nazanin" pitchFamily="2" charset="-78"/>
              </a:rPr>
              <a:t>اب</a:t>
            </a:r>
            <a:r>
              <a:rPr lang="ar-SA" sz="2800" b="1" dirty="0">
                <a:cs typeface="B Nazanin" pitchFamily="2" charset="-78"/>
              </a:rPr>
              <a:t>ي</a:t>
            </a:r>
            <a:r>
              <a:rPr lang="fa-IR" sz="2800" b="1" dirty="0">
                <a:cs typeface="B Nazanin" pitchFamily="2" charset="-78"/>
              </a:rPr>
              <a:t> کار و زمان</a:t>
            </a:r>
            <a:endParaRPr lang="fa-IR" sz="2800" dirty="0">
              <a:cs typeface="B Nazanin" pitchFamily="2" charset="-78"/>
            </a:endParaRP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endParaRPr lang="fa-IR" sz="2400" dirty="0">
              <a:latin typeface="Times New Roman" panose="02020603050405020304" pitchFamily="18" charset="0"/>
              <a:cs typeface="B Nazanin" pitchFamily="2" charset="-78"/>
            </a:endParaRP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افزا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ش </a:t>
            </a:r>
            <a:r>
              <a:rPr lang="fa-IR" sz="2000" i="1" dirty="0">
                <a:latin typeface="Times New Roman" panose="02020603050405020304" pitchFamily="18" charset="0"/>
                <a:cs typeface="B Nazanin" pitchFamily="2" charset="-78"/>
              </a:rPr>
              <a:t>بهره ور</a:t>
            </a:r>
            <a:r>
              <a:rPr lang="ar-SA" sz="2000" i="1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endParaRPr lang="fa-IR" sz="2000" i="1" dirty="0">
              <a:latin typeface="Times New Roman" panose="02020603050405020304" pitchFamily="18" charset="0"/>
              <a:cs typeface="B Nazanin" pitchFamily="2" charset="-78"/>
            </a:endParaRP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تجز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ه و تحل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ل </a:t>
            </a:r>
            <a:r>
              <a:rPr lang="fa-IR" sz="2000" i="1" dirty="0">
                <a:latin typeface="Times New Roman" panose="02020603050405020304" pitchFamily="18" charset="0"/>
                <a:cs typeface="B Nazanin" pitchFamily="2" charset="-78"/>
              </a:rPr>
              <a:t>کارا</a:t>
            </a:r>
            <a:r>
              <a:rPr lang="ar-SA" sz="2000" i="1" dirty="0">
                <a:latin typeface="Times New Roman" panose="02020603050405020304" pitchFamily="18" charset="0"/>
                <a:cs typeface="B Nazanin" pitchFamily="2" charset="-78"/>
              </a:rPr>
              <a:t>يي</a:t>
            </a:r>
            <a:r>
              <a:rPr lang="fa-IR" sz="2000" i="1" dirty="0">
                <a:latin typeface="Times New Roman" panose="02020603050405020304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عمل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ات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تع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ن استانداردها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انجام کار جهت برنامه ر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ز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و کنترل </a:t>
            </a:r>
            <a:r>
              <a:rPr lang="fa-IR" sz="2000" i="1" dirty="0">
                <a:latin typeface="Times New Roman" panose="02020603050405020304" pitchFamily="18" charset="0"/>
                <a:cs typeface="B Nazanin" pitchFamily="2" charset="-78"/>
              </a:rPr>
              <a:t>موثر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تول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د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ک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از موثرتر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ن ابزار تحق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قات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و کنترل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مد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ر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ت بر رو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کارا</a:t>
            </a:r>
            <a:r>
              <a:rPr lang="ar-SA" sz="2000" dirty="0">
                <a:latin typeface="Times New Roman" panose="02020603050405020304" pitchFamily="18" charset="0"/>
                <a:cs typeface="B Nazanin" pitchFamily="2" charset="-78"/>
              </a:rPr>
              <a:t>يي</a:t>
            </a:r>
            <a:r>
              <a:rPr lang="fa-IR" sz="2000" dirty="0">
                <a:latin typeface="Times New Roman" panose="02020603050405020304" pitchFamily="18" charset="0"/>
                <a:cs typeface="B Nazanin" pitchFamily="2" charset="-78"/>
              </a:rPr>
              <a:t> افراد و سازمان</a:t>
            </a:r>
            <a:endParaRPr lang="en-US" sz="2000" dirty="0">
              <a:latin typeface="Times New Roman" panose="02020603050405020304" pitchFamily="18" charset="0"/>
              <a:cs typeface="B Nazanin" pitchFamily="2" charset="-78"/>
            </a:endParaRPr>
          </a:p>
        </p:txBody>
      </p:sp>
      <p:sp>
        <p:nvSpPr>
          <p:cNvPr id="264206" name="Text Box 14"/>
          <p:cNvSpPr txBox="1">
            <a:spLocks noChangeArrowheads="1"/>
          </p:cNvSpPr>
          <p:nvPr/>
        </p:nvSpPr>
        <p:spPr bwMode="auto">
          <a:xfrm>
            <a:off x="4859338" y="333375"/>
            <a:ext cx="36004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fa-IR" sz="2500" b="1" dirty="0">
                <a:solidFill>
                  <a:schemeClr val="bg2">
                    <a:lumMod val="25000"/>
                  </a:schemeClr>
                </a:solidFill>
                <a:cs typeface="B Jadid" panose="00000700000000000000" pitchFamily="2" charset="-78"/>
              </a:rPr>
              <a:t>مقدمه</a:t>
            </a:r>
            <a:endParaRPr lang="en-US" sz="2500" b="1" dirty="0">
              <a:solidFill>
                <a:schemeClr val="bg2">
                  <a:lumMod val="25000"/>
                </a:schemeClr>
              </a:solidFill>
              <a:cs typeface="B Jadid" panose="00000700000000000000" pitchFamily="2" charset="-78"/>
            </a:endParaRPr>
          </a:p>
        </p:txBody>
      </p:sp>
      <p:pic>
        <p:nvPicPr>
          <p:cNvPr id="17423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84163"/>
            <a:ext cx="40322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05" grpId="0"/>
      <p:bldP spid="2642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0" y="32670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1235075" y="212248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2373313" y="5541963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328863" y="1079500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057650" y="5435600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932238" y="3570288"/>
            <a:ext cx="163512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4067175" y="147161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5254625" y="22812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6162675" y="4618038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1371600" y="4638675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7797800" y="2443163"/>
            <a:ext cx="163513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 rtl="1" eaLnBrk="1" hangingPunct="1"/>
            <a:endParaRPr lang="en-US"/>
          </a:p>
        </p:txBody>
      </p: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1116013" y="1268413"/>
            <a:ext cx="7127875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fa-IR" sz="2800" dirty="0">
                <a:latin typeface="Times New Roman" panose="02020603050405020304" pitchFamily="18" charset="0"/>
                <a:cs typeface="B Nazanin" pitchFamily="2" charset="-78"/>
              </a:rPr>
              <a:t>موضوع ارز</a:t>
            </a:r>
            <a:r>
              <a:rPr lang="ar-SA" sz="28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800" dirty="0">
                <a:latin typeface="Times New Roman" panose="02020603050405020304" pitchFamily="18" charset="0"/>
                <a:cs typeface="B Nazanin" pitchFamily="2" charset="-78"/>
              </a:rPr>
              <a:t>اب</a:t>
            </a:r>
            <a:r>
              <a:rPr lang="ar-SA" sz="28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800" dirty="0">
                <a:latin typeface="Times New Roman" panose="02020603050405020304" pitchFamily="18" charset="0"/>
                <a:cs typeface="B Nazanin" pitchFamily="2" charset="-78"/>
              </a:rPr>
              <a:t> کار و زمان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endParaRPr lang="fa-IR" sz="2400" dirty="0">
              <a:latin typeface="Times New Roman" panose="02020603050405020304" pitchFamily="18" charset="0"/>
              <a:cs typeface="B Nazanin" pitchFamily="2" charset="-78"/>
            </a:endParaRP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ثبت س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ستمات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ک وقا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ع (در قالب جداول) و راه ها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موجود و پ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شنهاد شده برا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انجام کار و مقا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سه آنها با مع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ارها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اقتصاد</a:t>
            </a:r>
            <a:r>
              <a:rPr lang="ar-SA" sz="2400" dirty="0">
                <a:latin typeface="Times New Roman" panose="02020603050405020304" pitchFamily="18" charset="0"/>
                <a:cs typeface="B Nazanin" pitchFamily="2" charset="-78"/>
              </a:rPr>
              <a:t>ي</a:t>
            </a: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.</a:t>
            </a:r>
          </a:p>
          <a:p>
            <a:pPr marL="342900" indent="-342900" algn="r" rtl="1" eaLnBrk="1" hangingPunct="1">
              <a:spcBef>
                <a:spcPct val="50000"/>
              </a:spcBef>
              <a:buFont typeface="Courier New" panose="02070309020205020404" pitchFamily="49" charset="0"/>
              <a:buChar char="o"/>
              <a:defRPr/>
            </a:pPr>
            <a:r>
              <a:rPr lang="fa-IR" sz="2400" dirty="0">
                <a:latin typeface="Times New Roman" panose="02020603050405020304" pitchFamily="18" charset="0"/>
                <a:cs typeface="B Nazanin" pitchFamily="2" charset="-78"/>
              </a:rPr>
              <a:t> مجموعه تکنيکهايي براي بررسي، ثبت و مطالعه عملکرد جاري و بهبود و توسعه آن</a:t>
            </a:r>
            <a:endParaRPr lang="en-US" sz="2400" dirty="0">
              <a:latin typeface="Times New Roman" panose="02020603050405020304" pitchFamily="18" charset="0"/>
              <a:cs typeface="B Nazanin" pitchFamily="2" charset="-78"/>
            </a:endParaRPr>
          </a:p>
        </p:txBody>
      </p:sp>
      <p:sp>
        <p:nvSpPr>
          <p:cNvPr id="165903" name="Text Box 15"/>
          <p:cNvSpPr txBox="1">
            <a:spLocks noChangeArrowheads="1"/>
          </p:cNvSpPr>
          <p:nvPr/>
        </p:nvSpPr>
        <p:spPr bwMode="auto">
          <a:xfrm>
            <a:off x="4859338" y="333375"/>
            <a:ext cx="36004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fa-IR" sz="2500" b="1">
                <a:cs typeface="B Jadid" pitchFamily="2" charset="-78"/>
              </a:rPr>
              <a:t>مقدمه</a:t>
            </a:r>
            <a:endParaRPr lang="en-US" sz="2500" b="1">
              <a:cs typeface="B Jadid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1" grpId="0"/>
      <p:bldP spid="1659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1272" y="1556792"/>
            <a:ext cx="6552728" cy="30777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fa-IR" sz="4000" dirty="0">
                <a:cs typeface="B Jadid" panose="00000700000000000000" pitchFamily="2" charset="-78"/>
              </a:rPr>
              <a:t>فصل اول </a:t>
            </a:r>
          </a:p>
          <a:p>
            <a:pPr algn="r" rtl="1" eaLnBrk="1" hangingPunct="1">
              <a:defRPr/>
            </a:pPr>
            <a:endParaRPr lang="fa-IR" sz="6600" dirty="0"/>
          </a:p>
          <a:p>
            <a:pPr algn="ctr" rtl="1" eaLnBrk="1" hangingPunct="1">
              <a:defRPr/>
            </a:pPr>
            <a:r>
              <a:rPr lang="fa-IR" sz="8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B Jadid" panose="00000700000000000000" pitchFamily="2" charset="-78"/>
              </a:rPr>
              <a:t>بهره وری</a:t>
            </a:r>
            <a:endParaRPr 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B Jadid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1520" y="287733"/>
            <a:ext cx="3960440" cy="28395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914400" y="1295400"/>
            <a:ext cx="70723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Arial" charset="0"/>
              <a:buChar char="•"/>
            </a:pPr>
            <a:endParaRPr lang="fa-IR" sz="2400" dirty="0" smtClean="0"/>
          </a:p>
          <a:p>
            <a:pPr algn="r" rtl="1">
              <a:buFont typeface="Arial" charset="0"/>
              <a:buChar char="•"/>
            </a:pPr>
            <a:r>
              <a:rPr lang="fa-IR" sz="2400" dirty="0" smtClean="0"/>
              <a:t>بهره وری به عنوان یکی </a:t>
            </a:r>
            <a:r>
              <a:rPr lang="fa-IR" sz="2400" dirty="0"/>
              <a:t>از مباحث بنیادی در </a:t>
            </a:r>
            <a:r>
              <a:rPr lang="fa-IR" sz="2400" dirty="0" smtClean="0"/>
              <a:t>مدیریت</a:t>
            </a:r>
          </a:p>
          <a:p>
            <a:pPr algn="r" rtl="1"/>
            <a:endParaRPr lang="fa-IR" sz="2400" dirty="0"/>
          </a:p>
          <a:p>
            <a:pPr algn="r" rtl="1">
              <a:buFont typeface="Arial" charset="0"/>
              <a:buChar char="•"/>
            </a:pPr>
            <a:r>
              <a:rPr lang="fa-IR" sz="2400" dirty="0"/>
              <a:t>اولین بار در کتاب دانشمندی به نام ”اگری کولا“، با مفهوم ”قدرت تولید“مطرح شد </a:t>
            </a:r>
            <a:endParaRPr lang="fa-IR" sz="2400" dirty="0" smtClean="0"/>
          </a:p>
          <a:p>
            <a:pPr algn="r" rtl="1"/>
            <a:endParaRPr lang="fa-IR" sz="2400" dirty="0"/>
          </a:p>
          <a:p>
            <a:pPr algn="r" rtl="1">
              <a:buFont typeface="Arial" charset="0"/>
              <a:buChar char="•"/>
            </a:pPr>
            <a:r>
              <a:rPr lang="fa-IR" sz="2400" dirty="0"/>
              <a:t>بهره وری در مفهوم امروزی در سال 1911 مطرح شد ”رابطه بین حجم تولیدی </a:t>
            </a:r>
            <a:r>
              <a:rPr lang="fa-IR" sz="2400" dirty="0" smtClean="0"/>
              <a:t>به دست آمده در </a:t>
            </a:r>
            <a:r>
              <a:rPr lang="fa-IR" sz="2400" dirty="0"/>
              <a:t>مدت معین </a:t>
            </a:r>
            <a:r>
              <a:rPr lang="fa-IR" sz="2400" dirty="0" smtClean="0"/>
              <a:t>به </a:t>
            </a:r>
            <a:r>
              <a:rPr lang="fa-IR" sz="2400" dirty="0"/>
              <a:t>عواملی که در جریان </a:t>
            </a:r>
            <a:r>
              <a:rPr lang="fa-IR" sz="2400" dirty="0" smtClean="0"/>
              <a:t>تولید </a:t>
            </a:r>
            <a:r>
              <a:rPr lang="fa-IR" sz="2400" dirty="0"/>
              <a:t>مصرف شده“</a:t>
            </a:r>
          </a:p>
          <a:p>
            <a:pPr algn="r"/>
            <a:r>
              <a:rPr lang="fa-IR" sz="2400" dirty="0"/>
              <a:t>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428604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/>
          <p:cNvSpPr txBox="1">
            <a:spLocks noChangeArrowheads="1"/>
          </p:cNvSpPr>
          <p:nvPr/>
        </p:nvSpPr>
        <p:spPr bwMode="auto">
          <a:xfrm>
            <a:off x="928662" y="1357298"/>
            <a:ext cx="71437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3600" b="1" dirty="0"/>
              <a:t>بهره وری =  کارایی + اثر بخشی</a:t>
            </a:r>
          </a:p>
          <a:p>
            <a:pPr algn="r" rtl="1"/>
            <a:r>
              <a:rPr lang="fa-IR" sz="2800" dirty="0"/>
              <a:t>کارایی : انجام درستِ کار</a:t>
            </a:r>
            <a:r>
              <a:rPr lang="fa-IR" sz="3200" dirty="0"/>
              <a:t> </a:t>
            </a:r>
          </a:p>
          <a:p>
            <a:pPr algn="r" rtl="1"/>
            <a:r>
              <a:rPr lang="fa-IR" sz="3200" dirty="0"/>
              <a:t>اثربخشی : انجام کارِ درست</a:t>
            </a:r>
          </a:p>
        </p:txBody>
      </p:sp>
      <p:sp>
        <p:nvSpPr>
          <p:cNvPr id="1028" name="TextBox 2"/>
          <p:cNvSpPr txBox="1">
            <a:spLocks noChangeArrowheads="1"/>
          </p:cNvSpPr>
          <p:nvPr/>
        </p:nvSpPr>
        <p:spPr bwMode="auto">
          <a:xfrm>
            <a:off x="1000100" y="3214686"/>
            <a:ext cx="70723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2800" b="1" dirty="0">
                <a:cs typeface="B Nazanin" pitchFamily="2" charset="-78"/>
              </a:rPr>
              <a:t>در نتیجه</a:t>
            </a:r>
            <a:r>
              <a:rPr lang="en-US" sz="2800" b="1" dirty="0">
                <a:cs typeface="B Nazanin" pitchFamily="2" charset="-78"/>
              </a:rPr>
              <a:t> :  </a:t>
            </a:r>
            <a:r>
              <a:rPr lang="fa-IR" sz="2800" b="1" dirty="0">
                <a:cs typeface="B Nazanin" pitchFamily="2" charset="-78"/>
              </a:rPr>
              <a:t> بهره وری یعنی انجام صحیحِ کارِ درست</a:t>
            </a:r>
          </a:p>
          <a:p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857884" y="4071942"/>
            <a:ext cx="2821411" cy="37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eaLnBrk="1" hangingPunct="1"/>
            <a:r>
              <a:rPr lang="fa-IR" b="1" dirty="0">
                <a:cs typeface="B Nazanin" pitchFamily="2" charset="-78"/>
              </a:rPr>
              <a:t>فرمول معروف بهره وری</a:t>
            </a:r>
            <a:endParaRPr lang="en-US" b="1" dirty="0">
              <a:cs typeface="B Nazanin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14480" y="4572008"/>
          <a:ext cx="6286543" cy="1428760"/>
        </p:xfrm>
        <a:graphic>
          <a:graphicData uri="http://schemas.openxmlformats.org/drawingml/2006/table">
            <a:tbl>
              <a:tblPr rtl="1"/>
              <a:tblGrid>
                <a:gridCol w="3458930"/>
                <a:gridCol w="2827613"/>
              </a:tblGrid>
              <a:tr h="7143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ستاده (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Output</a:t>
                      </a:r>
                      <a:r>
                        <a:rPr kumimoji="0" lang="fa-I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)</a:t>
                      </a:r>
                      <a:endParaRPr kumimoji="0" lang="fa-IR" sz="6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= بهره وری</a:t>
                      </a:r>
                      <a:endParaRPr kumimoji="0" lang="ar-SA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143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داده (</a:t>
                      </a: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Input</a:t>
                      </a:r>
                      <a:r>
                        <a:rPr kumimoji="0" lang="fa-I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B Nazanin" panose="00000400000000000000" pitchFamily="2" charset="-78"/>
                        </a:rPr>
                        <a:t>)</a:t>
                      </a:r>
                      <a:endParaRPr kumimoji="0" lang="fa-IR" sz="6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381000"/>
            <a:ext cx="7429552" cy="46166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/>
            <a:r>
              <a:rPr lang="fa-IR" sz="2400" b="1" dirty="0" smtClean="0">
                <a:ln w="11430"/>
                <a:solidFill>
                  <a:schemeClr val="bg2">
                    <a:lumMod val="9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Nazanin" pitchFamily="2" charset="-78"/>
              </a:rPr>
              <a:t>بهره وری </a:t>
            </a:r>
            <a:endParaRPr lang="en-US" sz="2400" b="1" dirty="0">
              <a:ln w="11430"/>
              <a:solidFill>
                <a:schemeClr val="bg2">
                  <a:lumMod val="9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9B19-BABC-4937-95AF-D1A004ED55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7" grpId="1"/>
      <p:bldP spid="1028" grpId="0"/>
      <p:bldP spid="1028" grpId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stom 1">
      <a:majorFont>
        <a:latin typeface="Century Schoolbook"/>
        <a:ea typeface=""/>
        <a:cs typeface="B Nazanin"/>
      </a:majorFont>
      <a:minorFont>
        <a:latin typeface="Century Schoolbook"/>
        <a:ea typeface=""/>
        <a:cs typeface="B Nazani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</TotalTime>
  <Words>898</Words>
  <Application>Microsoft Office PowerPoint</Application>
  <PresentationFormat>On-screen Show (4:3)</PresentationFormat>
  <Paragraphs>162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ارزيابي کار و زمان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ارزيابي کار و زمان</dc:title>
  <dc:creator>sam</dc:creator>
  <cp:lastModifiedBy>User</cp:lastModifiedBy>
  <cp:revision>23</cp:revision>
  <dcterms:created xsi:type="dcterms:W3CDTF">2014-10-06T20:17:24Z</dcterms:created>
  <dcterms:modified xsi:type="dcterms:W3CDTF">2015-09-27T03:13:57Z</dcterms:modified>
</cp:coreProperties>
</file>