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906000" cy="6858000" type="A4"/>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350" y="-96"/>
      </p:cViewPr>
      <p:guideLst>
        <p:guide orient="horz" pos="2160"/>
        <p:guide pos="312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57199" y="1371600"/>
            <a:ext cx="89154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E3A92575-CF9B-4590-8188-97C98521B0B4}" type="datetimeFigureOut">
              <a:rPr lang="fa-IR" smtClean="0"/>
              <a:t>01/20/1437</a:t>
            </a:fld>
            <a:endParaRPr lang="fa-IR"/>
          </a:p>
        </p:txBody>
      </p:sp>
      <p:sp>
        <p:nvSpPr>
          <p:cNvPr id="17" name="Footer Placeholder 16"/>
          <p:cNvSpPr>
            <a:spLocks noGrp="1"/>
          </p:cNvSpPr>
          <p:nvPr>
            <p:ph type="ftr" sz="quarter" idx="11"/>
          </p:nvPr>
        </p:nvSpPr>
        <p:spPr/>
        <p:txBody>
          <a:bodyPr/>
          <a:lstStyle/>
          <a:p>
            <a:endParaRPr lang="fa-IR"/>
          </a:p>
        </p:txBody>
      </p:sp>
      <p:sp>
        <p:nvSpPr>
          <p:cNvPr id="29" name="Slide Number Placeholder 28"/>
          <p:cNvSpPr>
            <a:spLocks noGrp="1"/>
          </p:cNvSpPr>
          <p:nvPr>
            <p:ph type="sldNum" sz="quarter" idx="12"/>
          </p:nvPr>
        </p:nvSpPr>
        <p:spPr/>
        <p:txBody>
          <a:bodyPr/>
          <a:lstStyle/>
          <a:p>
            <a:fld id="{28C95EC2-20A2-4682-B4A1-5A1E0CD58792}" type="slidenum">
              <a:rPr lang="fa-IR" smtClean="0"/>
              <a:t>‹#›</a:t>
            </a:fld>
            <a:endParaRPr lang="fa-IR"/>
          </a:p>
        </p:txBody>
      </p:sp>
      <p:sp>
        <p:nvSpPr>
          <p:cNvPr id="9" name="Subtitle 8"/>
          <p:cNvSpPr>
            <a:spLocks noGrp="1"/>
          </p:cNvSpPr>
          <p:nvPr>
            <p:ph type="subTitle" idx="1"/>
          </p:nvPr>
        </p:nvSpPr>
        <p:spPr>
          <a:xfrm>
            <a:off x="1485900" y="3331698"/>
            <a:ext cx="69342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A92575-CF9B-4590-8188-97C98521B0B4}" type="datetimeFigureOut">
              <a:rPr lang="fa-IR" smtClean="0"/>
              <a:t>01/20/1437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8C95EC2-20A2-4682-B4A1-5A1E0CD58792}"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95300" y="274639"/>
            <a:ext cx="652145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A92575-CF9B-4590-8188-97C98521B0B4}" type="datetimeFigureOut">
              <a:rPr lang="fa-IR" smtClean="0"/>
              <a:t>01/20/1437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8C95EC2-20A2-4682-B4A1-5A1E0CD58792}"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A92575-CF9B-4590-8188-97C98521B0B4}" type="datetimeFigureOut">
              <a:rPr lang="fa-IR" smtClean="0"/>
              <a:t>01/20/1437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8C95EC2-20A2-4682-B4A1-5A1E0CD58792}" type="slidenum">
              <a:rPr lang="fa-IR" smtClean="0"/>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733550" y="609600"/>
            <a:ext cx="767715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733550" y="2507786"/>
            <a:ext cx="767715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3A92575-CF9B-4590-8188-97C98521B0B4}" type="datetimeFigureOut">
              <a:rPr lang="fa-IR" smtClean="0"/>
              <a:t>01/20/1437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a:xfrm>
            <a:off x="8585200" y="6416676"/>
            <a:ext cx="825500" cy="365125"/>
          </a:xfrm>
        </p:spPr>
        <p:txBody>
          <a:bodyPr/>
          <a:lstStyle/>
          <a:p>
            <a:fld id="{28C95EC2-20A2-4682-B4A1-5A1E0CD58792}" type="slidenum">
              <a:rPr lang="fa-IR" smtClean="0"/>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95300" y="1600201"/>
            <a:ext cx="437515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035550" y="1600201"/>
            <a:ext cx="437515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3A92575-CF9B-4590-8188-97C98521B0B4}" type="datetimeFigureOut">
              <a:rPr lang="fa-IR" smtClean="0"/>
              <a:t>01/20/1437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8C95EC2-20A2-4682-B4A1-5A1E0CD58792}" type="slidenum">
              <a:rPr lang="fa-IR" smtClean="0"/>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89154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95300" y="1535113"/>
            <a:ext cx="4376870"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032111" y="1535113"/>
            <a:ext cx="4378590"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95300" y="2362201"/>
            <a:ext cx="4376870"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032111" y="2362201"/>
            <a:ext cx="4378590"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3A92575-CF9B-4590-8188-97C98521B0B4}" type="datetimeFigureOut">
              <a:rPr lang="fa-IR" smtClean="0"/>
              <a:t>01/20/1437</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28C95EC2-20A2-4682-B4A1-5A1E0CD58792}" type="slidenum">
              <a:rPr lang="fa-IR" smtClean="0"/>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3A92575-CF9B-4590-8188-97C98521B0B4}" type="datetimeFigureOut">
              <a:rPr lang="fa-IR" smtClean="0"/>
              <a:t>01/20/1437</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28C95EC2-20A2-4682-B4A1-5A1E0CD58792}" type="slidenum">
              <a:rPr lang="fa-IR" smtClean="0"/>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A92575-CF9B-4590-8188-97C98521B0B4}" type="datetimeFigureOut">
              <a:rPr lang="fa-IR" smtClean="0"/>
              <a:t>01/20/1437</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28C95EC2-20A2-4682-B4A1-5A1E0CD58792}" type="slidenum">
              <a:rPr lang="fa-IR" smtClean="0"/>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95300" y="1524001"/>
            <a:ext cx="3259006"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872971" y="273051"/>
            <a:ext cx="5537729"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3A92575-CF9B-4590-8188-97C98521B0B4}" type="datetimeFigureOut">
              <a:rPr lang="fa-IR" smtClean="0"/>
              <a:t>01/20/1437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8C95EC2-20A2-4682-B4A1-5A1E0CD58792}" type="slidenum">
              <a:rPr lang="fa-IR" smtClean="0"/>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1200" y="609600"/>
            <a:ext cx="59436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981200" y="1831975"/>
            <a:ext cx="59436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981200" y="1166787"/>
            <a:ext cx="59436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3A92575-CF9B-4590-8188-97C98521B0B4}" type="datetimeFigureOut">
              <a:rPr lang="fa-IR" smtClean="0"/>
              <a:t>01/20/1437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8C95EC2-20A2-4682-B4A1-5A1E0CD58792}" type="slidenum">
              <a:rPr lang="fa-IR" smtClean="0"/>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95300" y="274638"/>
            <a:ext cx="89154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95300" y="1600200"/>
            <a:ext cx="89154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95300" y="6416676"/>
            <a:ext cx="23114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3A92575-CF9B-4590-8188-97C98521B0B4}" type="datetimeFigureOut">
              <a:rPr lang="fa-IR" smtClean="0"/>
              <a:t>01/20/1437</a:t>
            </a:fld>
            <a:endParaRPr lang="fa-IR"/>
          </a:p>
        </p:txBody>
      </p:sp>
      <p:sp>
        <p:nvSpPr>
          <p:cNvPr id="3" name="Footer Placeholder 2"/>
          <p:cNvSpPr>
            <a:spLocks noGrp="1"/>
          </p:cNvSpPr>
          <p:nvPr>
            <p:ph type="ftr" sz="quarter" idx="3"/>
          </p:nvPr>
        </p:nvSpPr>
        <p:spPr>
          <a:xfrm>
            <a:off x="3384550" y="6416676"/>
            <a:ext cx="31369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fa-IR"/>
          </a:p>
        </p:txBody>
      </p:sp>
      <p:sp>
        <p:nvSpPr>
          <p:cNvPr id="23" name="Slide Number Placeholder 22"/>
          <p:cNvSpPr>
            <a:spLocks noGrp="1"/>
          </p:cNvSpPr>
          <p:nvPr>
            <p:ph type="sldNum" sz="quarter" idx="4"/>
          </p:nvPr>
        </p:nvSpPr>
        <p:spPr>
          <a:xfrm>
            <a:off x="8585200" y="6416676"/>
            <a:ext cx="8255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8C95EC2-20A2-4682-B4A1-5A1E0CD58792}" type="slidenum">
              <a:rPr lang="fa-IR" smtClean="0"/>
              <a:t>‹#›</a:t>
            </a:fld>
            <a:endParaRPr lang="fa-IR"/>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fa.wikipedia.org/w/index.php?title=%D8%AD%D9%85%DB%8C%D8%AF_%D9%85%D8%AD%D9%85%D8%AF%DB%8C&amp;action=edit&amp;redlink=1&amp;preload=%D8%A7%D9%84%DA%AF%D9%88%3A%D8%A7%DB%8C%D8%AC%D8%A7%D8%AF%2B%D9%85%D9%82%D8%A7%D9%84%D9%87%2F%D8%A7%D8%B3%D8%AA%D8%AE%D9%88%D8%A7%D9%86%E2%80%8C%D8%A8%D9%86%D8%AF%DB%8C&amp;editintro=%D8%A7%D9%84%DA%AF%D9%88%3A%D8%A7%DB%8C%D8%AC%D8%A7%D8%AF%2B%D9%85%D9%82%D8%A7%D9%84%D9%87%2F%D8%A7%D8%AF%DB%8C%D8%AA%E2%80%8C%D9%86%D9%88%D8%AA%DB%8C%D8%B3&amp;summary=%D8%A7%DB%8C%D8%AC%D8%A7%D8%AF%2B%DB%8C%DA%A9%2B%D9%85%D9%82%D8%A7%D9%84%D9%87%2B%D9%86%D9%88%2B%D8%A7%D8%B2%2B%D8%B7%D8%B1%DB%8C%D9%82%2B%D8%A7%DB%8C%D8%AC%D8%A7%D8%AF%DA%AF%D8%B1&amp;nosummary=&amp;prefix=&amp;minor=&amp;create=%D8%AF%D8%B1%D8%B3%D8%AA%2B%DA%A9%D8%B1%D8%AF%D9%86%2B%D9%85%D9%82%D8%A7%D9%84%D9%87%2B%D8%AC%D8%AF%DB%8C%D8%A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fa-IR" sz="2800" dirty="0" smtClean="0"/>
              <a:t>به نام خدا</a:t>
            </a:r>
            <a:endParaRPr lang="fa-IR" sz="2800" dirty="0"/>
          </a:p>
        </p:txBody>
      </p:sp>
      <p:sp>
        <p:nvSpPr>
          <p:cNvPr id="5" name="Content Placeholder 4"/>
          <p:cNvSpPr>
            <a:spLocks noGrp="1"/>
          </p:cNvSpPr>
          <p:nvPr>
            <p:ph idx="1"/>
          </p:nvPr>
        </p:nvSpPr>
        <p:spPr/>
        <p:txBody>
          <a:bodyPr/>
          <a:lstStyle/>
          <a:p>
            <a:pPr algn="ctr">
              <a:buNone/>
            </a:pPr>
            <a:r>
              <a:rPr lang="fa-IR" dirty="0" smtClean="0"/>
              <a:t>فناوری اطلاعات در تجارت</a:t>
            </a:r>
          </a:p>
          <a:p>
            <a:pPr>
              <a:buNone/>
            </a:pPr>
            <a:endParaRPr lang="fa-IR" sz="2000" dirty="0" smtClean="0"/>
          </a:p>
          <a:p>
            <a:pPr>
              <a:buNone/>
            </a:pPr>
            <a:endParaRPr lang="fa-IR" sz="2000" dirty="0" smtClean="0"/>
          </a:p>
          <a:p>
            <a:pPr>
              <a:buNone/>
            </a:pPr>
            <a:endParaRPr lang="fa-IR" sz="2000" dirty="0" smtClean="0"/>
          </a:p>
          <a:p>
            <a:pPr>
              <a:buNone/>
            </a:pPr>
            <a:endParaRPr lang="fa-IR" sz="2000" dirty="0" smtClean="0"/>
          </a:p>
          <a:p>
            <a:pPr algn="ctr">
              <a:buNone/>
            </a:pPr>
            <a:r>
              <a:rPr lang="fa-IR" sz="2400" dirty="0" smtClean="0"/>
              <a:t>استاد بهناز نحوی</a:t>
            </a:r>
          </a:p>
          <a:p>
            <a:pPr algn="ctr">
              <a:buNone/>
            </a:pPr>
            <a:r>
              <a:rPr lang="fa-IR" sz="2400" dirty="0" smtClean="0"/>
              <a:t>گرد آورندگان:سید محمد رضا موسوی خوشنود</a:t>
            </a:r>
          </a:p>
          <a:p>
            <a:pPr algn="ctr">
              <a:buNone/>
            </a:pPr>
            <a:r>
              <a:rPr lang="fa-IR" sz="2400" dirty="0" smtClean="0"/>
              <a:t>سید امیر حسام حدادی</a:t>
            </a:r>
          </a:p>
          <a:p>
            <a:pPr algn="ctr">
              <a:buNone/>
            </a:pPr>
            <a:r>
              <a:rPr lang="fa-IR" sz="2400" dirty="0" smtClean="0"/>
              <a:t>آریان سحر خیز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endParaRPr lang="fa-IR" sz="2800" dirty="0"/>
          </a:p>
        </p:txBody>
      </p:sp>
      <p:sp>
        <p:nvSpPr>
          <p:cNvPr id="3" name="Content Placeholder 2"/>
          <p:cNvSpPr>
            <a:spLocks noGrp="1"/>
          </p:cNvSpPr>
          <p:nvPr>
            <p:ph idx="1"/>
          </p:nvPr>
        </p:nvSpPr>
        <p:spPr/>
        <p:txBody>
          <a:bodyPr/>
          <a:lstStyle/>
          <a:p>
            <a:r>
              <a:rPr lang="fa-IR" sz="2400" dirty="0" smtClean="0"/>
              <a:t>5.مشتری به بنگاه : این طبقه بندی شامل افرادی می شود که اد اینترنت برای فروش </a:t>
            </a:r>
            <a:r>
              <a:rPr lang="fa-IR" sz="2400" dirty="0" smtClean="0"/>
              <a:t>محصول خود به شرکت هایی که در انتظار خرید محصول هستند قرار می گیرد.</a:t>
            </a:r>
          </a:p>
          <a:p>
            <a:endParaRPr lang="fa-IR" sz="2400" dirty="0" smtClean="0"/>
          </a:p>
          <a:p>
            <a:endParaRPr lang="fa-I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dirty="0" smtClean="0"/>
              <a:t>جایگاه تجارت الکترونیکی</a:t>
            </a:r>
            <a:endParaRPr lang="fa-IR" sz="2800" dirty="0"/>
          </a:p>
        </p:txBody>
      </p:sp>
      <p:sp>
        <p:nvSpPr>
          <p:cNvPr id="3" name="Content Placeholder 2"/>
          <p:cNvSpPr>
            <a:spLocks noGrp="1"/>
          </p:cNvSpPr>
          <p:nvPr>
            <p:ph idx="1"/>
          </p:nvPr>
        </p:nvSpPr>
        <p:spPr/>
        <p:txBody>
          <a:bodyPr>
            <a:normAutofit/>
          </a:bodyPr>
          <a:lstStyle/>
          <a:p>
            <a:r>
              <a:rPr lang="fa-IR" sz="2400" dirty="0" smtClean="0"/>
              <a:t>در ایران بیشتر از اینترنت دانشگاهیان برای انجام امور تحقیقاتی و به منظورگفتگوی انترنتی استفاده می کنند . به دلیل اینکه بسیاری از قوانین تجارت الکترونیکی کاملا و به صورت صحیح  شکل نگرفته نمی توان انتظار داشت که تجارت االکترونیکی در جامعه گسترش یابد . اما در ایران بانکداری الکترونیکی روند رو به رشد و خوبی داشته است .</a:t>
            </a:r>
            <a:endParaRPr lang="fa-IR"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dirty="0" smtClean="0"/>
              <a:t>بازار های الکترونیکی</a:t>
            </a:r>
            <a:endParaRPr lang="fa-IR" sz="2800" dirty="0"/>
          </a:p>
        </p:txBody>
      </p:sp>
      <p:sp>
        <p:nvSpPr>
          <p:cNvPr id="3" name="Content Placeholder 2"/>
          <p:cNvSpPr>
            <a:spLocks noGrp="1"/>
          </p:cNvSpPr>
          <p:nvPr>
            <p:ph idx="1"/>
          </p:nvPr>
        </p:nvSpPr>
        <p:spPr/>
        <p:txBody>
          <a:bodyPr>
            <a:normAutofit/>
          </a:bodyPr>
          <a:lstStyle/>
          <a:p>
            <a:r>
              <a:rPr lang="fa-IR" sz="2400" dirty="0" smtClean="0"/>
              <a:t>باکوس در سال 1998 بازار ها را کلید موثر در اقتصاد هر کشور یا جامعه می داند</a:t>
            </a:r>
          </a:p>
          <a:p>
            <a:r>
              <a:rPr lang="fa-IR" sz="2400" dirty="0" smtClean="0"/>
              <a:t>که مبادلات اطلاعات ، خدمات و پرداخت ها را هدایت می کند . پس می توتن گفت که بازار ها براب خریداری و فروشندگان اعتبار اقتصادی به همراه دارد به طور کلی چه بازار های الکترونیکی چه بازار های فیزیکی سه وظیفه را دنبال می کنند :</a:t>
            </a:r>
          </a:p>
          <a:p>
            <a:r>
              <a:rPr lang="fa-IR" sz="2400" dirty="0" smtClean="0"/>
              <a:t>1. هماهنگی و آشنایی بین خریدار و فروشنده</a:t>
            </a:r>
          </a:p>
          <a:p>
            <a:r>
              <a:rPr lang="fa-IR" sz="2400" dirty="0" smtClean="0"/>
              <a:t>2. فراهم کردن امکانات لازم برای مبادلات</a:t>
            </a:r>
          </a:p>
          <a:p>
            <a:r>
              <a:rPr lang="fa-IR" sz="2400" dirty="0" smtClean="0"/>
              <a:t>3.فراهم کردن زیر ساخت ها و چاچوب های قانونی لازم براب بازار</a:t>
            </a:r>
          </a:p>
          <a:p>
            <a:r>
              <a:rPr lang="fa-IR" sz="2400" dirty="0" smtClean="0"/>
              <a:t>افزایش استفاده از فناوری اطلاعات و تجارت الکترونیکی است باعث:</a:t>
            </a:r>
          </a:p>
          <a:p>
            <a:r>
              <a:rPr lang="fa-IR" sz="2400" dirty="0" smtClean="0"/>
              <a:t>1.کاهش هزینه ها برای جستجو</a:t>
            </a:r>
          </a:p>
          <a:p>
            <a:r>
              <a:rPr lang="fa-IR" sz="2400" dirty="0" smtClean="0"/>
              <a:t>2.کاهش اطلاعات تا منطبق و اشتباه بین خریدار و فروشنده </a:t>
            </a:r>
          </a:p>
          <a:p>
            <a:r>
              <a:rPr lang="fa-IR" sz="2400" dirty="0" smtClean="0"/>
              <a:t>3.قابلیت معامله بین طرفین در مکان ها مختلف می شود</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dirty="0" smtClean="0"/>
              <a:t>اجزای بازار های الکترونیکی</a:t>
            </a:r>
            <a:endParaRPr lang="fa-IR" sz="2800" dirty="0"/>
          </a:p>
        </p:txBody>
      </p:sp>
      <p:sp>
        <p:nvSpPr>
          <p:cNvPr id="3" name="Content Placeholder 2"/>
          <p:cNvSpPr>
            <a:spLocks noGrp="1"/>
          </p:cNvSpPr>
          <p:nvPr>
            <p:ph idx="1"/>
          </p:nvPr>
        </p:nvSpPr>
        <p:spPr/>
        <p:txBody>
          <a:bodyPr>
            <a:normAutofit/>
          </a:bodyPr>
          <a:lstStyle/>
          <a:p>
            <a:r>
              <a:rPr lang="fa-IR" sz="2400" dirty="0" smtClean="0"/>
              <a:t>1.خریداران</a:t>
            </a:r>
          </a:p>
          <a:p>
            <a:r>
              <a:rPr lang="fa-IR" sz="2400" dirty="0" smtClean="0"/>
              <a:t>2.فروشندگان</a:t>
            </a:r>
          </a:p>
          <a:p>
            <a:r>
              <a:rPr lang="fa-IR" sz="2400" dirty="0" smtClean="0"/>
              <a:t>3.محصولات و خدمات</a:t>
            </a:r>
          </a:p>
          <a:p>
            <a:r>
              <a:rPr lang="fa-IR" sz="2400" dirty="0" smtClean="0"/>
              <a:t>4.پشتیبانی اولیه </a:t>
            </a:r>
          </a:p>
          <a:p>
            <a:r>
              <a:rPr lang="fa-IR" sz="2400" dirty="0" smtClean="0"/>
              <a:t>5.پشتیبانی نهایی </a:t>
            </a:r>
          </a:p>
          <a:p>
            <a:r>
              <a:rPr lang="fa-IR" sz="2400" dirty="0" smtClean="0"/>
              <a:t>7.زیر ساخت ها </a:t>
            </a:r>
            <a:endParaRPr lang="fa-IR"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dirty="0" smtClean="0"/>
              <a:t>انواع بازار های الکترونیکی</a:t>
            </a:r>
            <a:endParaRPr lang="fa-IR" sz="2800" dirty="0"/>
          </a:p>
        </p:txBody>
      </p:sp>
      <p:sp>
        <p:nvSpPr>
          <p:cNvPr id="3" name="Content Placeholder 2"/>
          <p:cNvSpPr>
            <a:spLocks noGrp="1"/>
          </p:cNvSpPr>
          <p:nvPr>
            <p:ph idx="1"/>
          </p:nvPr>
        </p:nvSpPr>
        <p:spPr/>
        <p:txBody>
          <a:bodyPr>
            <a:normAutofit/>
          </a:bodyPr>
          <a:lstStyle/>
          <a:p>
            <a:r>
              <a:rPr lang="fa-IR" sz="2400" dirty="0" smtClean="0"/>
              <a:t>بازار های الکترونیکی به چندین شکل تقسیم می شود </a:t>
            </a:r>
          </a:p>
          <a:p>
            <a:r>
              <a:rPr lang="fa-IR" sz="2400" dirty="0" smtClean="0"/>
              <a:t>1.بازار های الکترونیکی</a:t>
            </a:r>
          </a:p>
          <a:p>
            <a:r>
              <a:rPr lang="fa-IR" sz="2400" dirty="0" smtClean="0"/>
              <a:t>2.فروشگاها و مراکز الترونیکی</a:t>
            </a:r>
          </a:p>
          <a:p>
            <a:r>
              <a:rPr lang="fa-IR" sz="2400" dirty="0" smtClean="0"/>
              <a:t>3.بازار های الکترونیکی طرف خرید</a:t>
            </a:r>
          </a:p>
          <a:p>
            <a:r>
              <a:rPr lang="fa-IR" sz="2400" dirty="0" smtClean="0"/>
              <a:t>4.بازار های الکترونیکی طرف فروس</a:t>
            </a:r>
            <a:endParaRPr lang="fa-IR"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dirty="0" smtClean="0"/>
              <a:t>دو مورد از بازار های الکترونیکی</a:t>
            </a:r>
            <a:endParaRPr lang="fa-IR" sz="2800" dirty="0"/>
          </a:p>
        </p:txBody>
      </p:sp>
      <p:sp>
        <p:nvSpPr>
          <p:cNvPr id="3" name="Content Placeholder 2"/>
          <p:cNvSpPr>
            <a:spLocks noGrp="1"/>
          </p:cNvSpPr>
          <p:nvPr>
            <p:ph idx="1"/>
          </p:nvPr>
        </p:nvSpPr>
        <p:spPr/>
        <p:txBody>
          <a:bodyPr>
            <a:normAutofit/>
          </a:bodyPr>
          <a:lstStyle/>
          <a:p>
            <a:r>
              <a:rPr lang="fa-IR" dirty="0" smtClean="0"/>
              <a:t>1</a:t>
            </a:r>
            <a:r>
              <a:rPr lang="fa-IR" sz="2400" dirty="0" smtClean="0"/>
              <a:t>. دی جی کالا (</a:t>
            </a:r>
            <a:r>
              <a:rPr lang="en-US" sz="2400" dirty="0" err="1" smtClean="0"/>
              <a:t>digikala</a:t>
            </a:r>
            <a:r>
              <a:rPr lang="fa-IR" sz="2400" dirty="0" smtClean="0"/>
              <a:t>) :این وب‌گاه بزرگ‌ترین فروشگاه آنلاین در ایران است و به طور میانگین روزانه بیش از ۸۵۰ هزار بازدید کننده دارد. حمید و سعید محمدی در سال ۱۳۸۴ هر دو </a:t>
            </a:r>
            <a:r>
              <a:rPr lang="fa-IR" sz="2400" dirty="0" smtClean="0"/>
              <a:t>عکاسی دیجیتال را </a:t>
            </a:r>
            <a:r>
              <a:rPr lang="fa-IR" sz="2400" dirty="0" smtClean="0"/>
              <a:t>پیگیری می‌کردند. مدیران این سایت از سال ۸۳ تصمیم به راه‌اندازی آن </a:t>
            </a:r>
            <a:r>
              <a:rPr lang="fa-IR" sz="2400" dirty="0" smtClean="0"/>
              <a:t>گرفته</a:t>
            </a:r>
            <a:r>
              <a:rPr lang="fa-IR" sz="2400" baseline="30000" dirty="0" smtClean="0"/>
              <a:t> </a:t>
            </a:r>
            <a:r>
              <a:rPr lang="fa-IR" sz="2400" dirty="0" smtClean="0"/>
              <a:t>و </a:t>
            </a:r>
            <a:r>
              <a:rPr lang="fa-IR" sz="2400" dirty="0" smtClean="0"/>
              <a:t>در سال ۱۳۸۵ توسط </a:t>
            </a:r>
            <a:r>
              <a:rPr lang="fa-IR" sz="2400" dirty="0" smtClean="0"/>
              <a:t>حمید</a:t>
            </a:r>
            <a:r>
              <a:rPr lang="fa-IR" sz="2400" dirty="0" smtClean="0">
                <a:hlinkClick r:id="rId2" tooltip="حمید محمدی (صفحه وجود ندارد)"/>
              </a:rPr>
              <a:t> </a:t>
            </a:r>
            <a:r>
              <a:rPr lang="fa-IR" sz="2400" dirty="0" smtClean="0"/>
              <a:t>محمدی </a:t>
            </a:r>
            <a:r>
              <a:rPr lang="fa-IR" sz="2400" dirty="0" smtClean="0"/>
              <a:t>و </a:t>
            </a:r>
            <a:r>
              <a:rPr lang="fa-IR" sz="2400" dirty="0" smtClean="0"/>
              <a:t>سعید محمدی بنیانگذاری </a:t>
            </a:r>
            <a:r>
              <a:rPr lang="fa-IR" sz="2400" dirty="0" smtClean="0"/>
              <a:t>شد</a:t>
            </a:r>
            <a:r>
              <a:rPr lang="fa-IR" sz="2400" dirty="0" smtClean="0"/>
              <a:t>.</a:t>
            </a:r>
            <a:r>
              <a:rPr lang="fa-IR" sz="2400" baseline="30000" dirty="0" smtClean="0"/>
              <a:t> </a:t>
            </a:r>
            <a:r>
              <a:rPr lang="fa-IR" sz="2400" baseline="30000" dirty="0" smtClean="0"/>
              <a:t> </a:t>
            </a:r>
            <a:r>
              <a:rPr lang="fa-IR" sz="2400" dirty="0" smtClean="0"/>
              <a:t>پرسنل </a:t>
            </a:r>
            <a:r>
              <a:rPr lang="fa-IR" sz="2400" dirty="0" smtClean="0"/>
              <a:t>اولیه آن ۵ نفر بودند که تا اسفند ۱۳۹۲ به ۲۰۰ نفر افزایش پیدا کرد و طبق گفته مدیران تا پایان سال ۹۳ به ۷۰۰ نفر می‌رسد. سهمی بیش از ۸۵درصد از بازار خورده فروشی آنلاین ایران را در دست دارد. دیجی کالا توانسته است در طی ده سال نزدیک به هزار شغل مستقیم ایجاد کند. </a:t>
            </a:r>
            <a:endParaRPr lang="fa-IR" sz="2400"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idx="1"/>
          </p:nvPr>
        </p:nvSpPr>
        <p:spPr>
          <a:xfrm>
            <a:off x="488950" y="908050"/>
            <a:ext cx="8915400" cy="4710113"/>
          </a:xfrm>
        </p:spPr>
        <p:txBody>
          <a:bodyPr>
            <a:normAutofit/>
          </a:bodyPr>
          <a:lstStyle/>
          <a:p>
            <a:r>
              <a:rPr lang="fa-IR" sz="2400" dirty="0" smtClean="0"/>
              <a:t>از جمله اقلام به‌فروش رسیده در فروشگاه آنلاین دیجی‌کالا می‌توان به گوشی‌های </a:t>
            </a:r>
            <a:r>
              <a:rPr lang="fa-IR" sz="2400" dirty="0" smtClean="0"/>
              <a:t>موبایل، تبلتلب تاپ و </a:t>
            </a:r>
            <a:r>
              <a:rPr lang="fa-IR" sz="2400" dirty="0" smtClean="0"/>
              <a:t>انواع </a:t>
            </a:r>
            <a:r>
              <a:rPr lang="fa-IR" sz="2400" dirty="0" smtClean="0"/>
              <a:t>رایانه، دوربین دیجیتال، </a:t>
            </a:r>
            <a:r>
              <a:rPr lang="fa-IR" sz="2400" dirty="0" smtClean="0"/>
              <a:t>ماشین‌های اداری، </a:t>
            </a:r>
            <a:r>
              <a:rPr lang="fa-IR" sz="2400" dirty="0" smtClean="0"/>
              <a:t>کنسول های بازی، ساعت ،لوازم خانگی و </a:t>
            </a:r>
            <a:r>
              <a:rPr lang="fa-IR" sz="2400" dirty="0" smtClean="0"/>
              <a:t>نیز ادوات موسیقی و زیور آلات و اسباب بازی و پوشاک و </a:t>
            </a:r>
            <a:r>
              <a:rPr lang="fa-IR" sz="2400" dirty="0" smtClean="0"/>
              <a:t>کتاب اشاره </a:t>
            </a:r>
            <a:r>
              <a:rPr lang="fa-IR" sz="2400" dirty="0" smtClean="0"/>
              <a:t>کرد. از ویژگی‌های دیجی‌کالا می‌توان به نقد و بررسی‌های مفصل و کامل آن در مورد انواع محصولات دیجیتال اشاره کرد</a:t>
            </a:r>
            <a:r>
              <a:rPr lang="fa-IR" sz="2400" dirty="0" smtClean="0"/>
              <a:t>.</a:t>
            </a:r>
            <a:r>
              <a:rPr lang="fa-IR" sz="2400" baseline="30000" dirty="0" smtClean="0"/>
              <a:t> </a:t>
            </a:r>
            <a:r>
              <a:rPr lang="fa-IR" sz="2400" baseline="30000" dirty="0" smtClean="0"/>
              <a:t> </a:t>
            </a:r>
            <a:r>
              <a:rPr lang="fa-IR" sz="2400" dirty="0" smtClean="0"/>
              <a:t>دیجی‌کالا </a:t>
            </a:r>
            <a:r>
              <a:rPr lang="fa-IR" sz="2400" dirty="0" smtClean="0"/>
              <a:t>خدمات پس از فروشی برای کالاهایی که می‌فروشد ندارد اما خریداران هفت‌روز فرصت دارند تا اگر کالای خریداری شده ایرادی داشت آن را تعویض کنند</a:t>
            </a:r>
            <a:r>
              <a:rPr lang="fa-IR" sz="2400" dirty="0" smtClean="0"/>
              <a:t>. </a:t>
            </a:r>
            <a:r>
              <a:rPr lang="fa-IR" sz="2400" baseline="30000" dirty="0" smtClean="0"/>
              <a:t> </a:t>
            </a:r>
            <a:r>
              <a:rPr lang="fa-IR" sz="2400" dirty="0" smtClean="0"/>
              <a:t>تمامی </a:t>
            </a:r>
            <a:r>
              <a:rPr lang="fa-IR" sz="2400" dirty="0" smtClean="0"/>
              <a:t>محصولات دارای گارانتی از نمایندگی‌های مختلف هستند</a:t>
            </a:r>
            <a:r>
              <a:rPr lang="fa-IR" sz="2400" dirty="0" smtClean="0"/>
              <a:t>.</a:t>
            </a:r>
          </a:p>
          <a:p>
            <a:r>
              <a:rPr lang="fa-IR" sz="2400" dirty="0" smtClean="0"/>
              <a:t>2.سایت آمازون : شرکت تجارت الکترونیک آمازون در </a:t>
            </a:r>
            <a:r>
              <a:rPr lang="fa-IR" sz="2400" dirty="0" smtClean="0"/>
              <a:t>سال </a:t>
            </a:r>
            <a:r>
              <a:rPr lang="fa-IR" sz="2400" dirty="0" smtClean="0"/>
              <a:t>1994 </a:t>
            </a:r>
            <a:r>
              <a:rPr lang="fa-IR" sz="2400" dirty="0" smtClean="0"/>
              <a:t>توسط </a:t>
            </a:r>
            <a:r>
              <a:rPr lang="fa-IR" sz="2400" dirty="0" smtClean="0"/>
              <a:t>جف بروس، </a:t>
            </a:r>
            <a:r>
              <a:rPr lang="fa-IR" sz="2400" dirty="0" smtClean="0"/>
              <a:t>در </a:t>
            </a:r>
            <a:r>
              <a:rPr lang="fa-IR" sz="2400" dirty="0" smtClean="0"/>
              <a:t>شهرسیاتل ، ایالت واشینگتن تأسیس </a:t>
            </a:r>
            <a:r>
              <a:rPr lang="fa-IR" sz="2400" dirty="0" smtClean="0"/>
              <a:t>شد.</a:t>
            </a:r>
          </a:p>
          <a:p>
            <a:r>
              <a:rPr lang="fa-IR" sz="2400" dirty="0" smtClean="0"/>
              <a:t>این شرکت فعالیت جدی خود را در سال </a:t>
            </a:r>
            <a:r>
              <a:rPr lang="fa-IR" sz="2400" dirty="0" smtClean="0"/>
              <a:t>1995 </a:t>
            </a:r>
            <a:r>
              <a:rPr lang="fa-IR" sz="2400" dirty="0" smtClean="0"/>
              <a:t>با عنوان فروشگاه </a:t>
            </a:r>
            <a:r>
              <a:rPr lang="fa-IR" sz="2400" dirty="0" smtClean="0"/>
              <a:t>آنلاین </a:t>
            </a:r>
            <a:r>
              <a:rPr lang="fa-IR" sz="2400" dirty="0" smtClean="0"/>
              <a:t>کتاب، آغاز کرد، سپس اقدام به فروش محصولات نو یا دست‌دوم از طریق </a:t>
            </a:r>
            <a:r>
              <a:rPr lang="fa-IR" sz="2400" dirty="0" smtClean="0"/>
              <a:t>اینترنت  </a:t>
            </a:r>
            <a:r>
              <a:rPr lang="fa-IR" sz="2400" dirty="0" smtClean="0"/>
              <a:t>نمود</a:t>
            </a:r>
          </a:p>
          <a:p>
            <a:endParaRPr lang="fa-IR"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dirty="0" smtClean="0"/>
              <a:t>تجارت الکترونیکی</a:t>
            </a:r>
            <a:endParaRPr lang="fa-IR" sz="2800" dirty="0"/>
          </a:p>
        </p:txBody>
      </p:sp>
      <p:sp>
        <p:nvSpPr>
          <p:cNvPr id="3" name="Content Placeholder 2"/>
          <p:cNvSpPr>
            <a:spLocks noGrp="1"/>
          </p:cNvSpPr>
          <p:nvPr>
            <p:ph idx="1"/>
          </p:nvPr>
        </p:nvSpPr>
        <p:spPr/>
        <p:txBody>
          <a:bodyPr>
            <a:normAutofit/>
          </a:bodyPr>
          <a:lstStyle/>
          <a:p>
            <a:r>
              <a:rPr lang="fa-IR" sz="2400" dirty="0" smtClean="0"/>
              <a:t>تجارت الکترونیک در این سال ها با استقبال بسیاری مواجه شده است که کلیه شبکه های روزنامه ای و رسانه ای با استفاده  از کارشناسان به بررسی این مسئله پرداخته اند ، حالا ما به تعریف مختصری از تجارت که ساده ترین آن به مبادله ی محصول یا خدمات به منظور کسب درآمد است.</a:t>
            </a:r>
          </a:p>
          <a:p>
            <a:r>
              <a:rPr lang="fa-IR" sz="2400" dirty="0" smtClean="0"/>
              <a:t>تجارت با هر روش دارای 3 ویژگی کلی است :</a:t>
            </a:r>
          </a:p>
          <a:p>
            <a:r>
              <a:rPr lang="fa-IR" sz="2400" dirty="0" smtClean="0"/>
              <a:t>1. خریداران : به افرادی گفته می شود که با توجه به توتن مالی خود اقدام به خرید کالایی را می کنند</a:t>
            </a:r>
          </a:p>
          <a:p>
            <a:r>
              <a:rPr lang="fa-IR" sz="2400" dirty="0" smtClean="0"/>
              <a:t>2.فروشندگان : کسانی که محصول یا خدمات مورد نیاز خریداران را تامین می کند</a:t>
            </a:r>
          </a:p>
          <a:p>
            <a:r>
              <a:rPr lang="fa-IR" sz="2400" dirty="0" smtClean="0"/>
              <a:t>3.تولید کنندگان : کسانی که محصول یا خدماتی را ایجاد کرده و در اختیار فروشندگان قرار می دهند.</a:t>
            </a:r>
          </a:p>
          <a:p>
            <a:endParaRPr lang="fa-IR" sz="2400" dirty="0" smtClean="0"/>
          </a:p>
          <a:p>
            <a:endParaRPr lang="fa-IR"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dirty="0" smtClean="0"/>
              <a:t>تاریخچه تجارت الکترونیک</a:t>
            </a:r>
            <a:endParaRPr lang="fa-IR" sz="2800" dirty="0"/>
          </a:p>
        </p:txBody>
      </p:sp>
      <p:sp>
        <p:nvSpPr>
          <p:cNvPr id="3" name="Content Placeholder 2"/>
          <p:cNvSpPr>
            <a:spLocks noGrp="1"/>
          </p:cNvSpPr>
          <p:nvPr>
            <p:ph idx="1"/>
          </p:nvPr>
        </p:nvSpPr>
        <p:spPr/>
        <p:txBody>
          <a:bodyPr>
            <a:normAutofit/>
          </a:bodyPr>
          <a:lstStyle/>
          <a:p>
            <a:r>
              <a:rPr lang="fa-IR" sz="2400" dirty="0" smtClean="0"/>
              <a:t>فناوری الکترونی در امور بازرگانی دارای قدمت زیادی می باشد که بر اساس تقاضای بخش عمومی و خصوصی از تکنولوژی اطلاعات گرفته شده است.</a:t>
            </a:r>
          </a:p>
          <a:p>
            <a:r>
              <a:rPr lang="fa-IR" sz="2400" dirty="0" smtClean="0"/>
              <a:t>تجارت الکترونی از حدود سال 1965 شروع شد که تا به حال  نوآوری های زیادی </a:t>
            </a:r>
            <a:r>
              <a:rPr lang="fa-IR" sz="2400" dirty="0" smtClean="0"/>
              <a:t> </a:t>
            </a:r>
            <a:r>
              <a:rPr lang="fa-IR" sz="2400" dirty="0" smtClean="0"/>
              <a:t>داشته مانند  : پرداخت با خود پرداز، خرید با کارت های الکتریکی اعتباری ، شرکت ها برای مبادله اطلاعات تجاری میان خود یک روشی را طراحی کردند که بعد ها به نام </a:t>
            </a:r>
            <a:r>
              <a:rPr lang="en-US" sz="2400" dirty="0" smtClean="0"/>
              <a:t>EDL </a:t>
            </a:r>
            <a:r>
              <a:rPr lang="fa-IR" sz="2400" dirty="0" smtClean="0"/>
              <a:t> نام گرفت و در سال 1969 دولت آمریکا اینترنت را ساخت که ابتدا فقط سازمان های دولتی محققان دانشگاهی آمریکا از آن استفاده می کرد ند و در سال 1990 اینترنت تجاری شد که باعث شد مشتریان زیادی داشته باشد.</a:t>
            </a:r>
          </a:p>
          <a:p>
            <a:r>
              <a:rPr lang="fa-IR" sz="2400" dirty="0" smtClean="0"/>
              <a:t>از شرکت های موفق در این زمینه می توان سیسکو جنرال الکتریک </a:t>
            </a:r>
            <a:r>
              <a:rPr lang="en-US" sz="2400" dirty="0" smtClean="0"/>
              <a:t>IBM</a:t>
            </a:r>
            <a:r>
              <a:rPr lang="fa-IR" sz="2400" dirty="0" smtClean="0"/>
              <a:t> و </a:t>
            </a:r>
            <a:r>
              <a:rPr lang="en-US" sz="2400" dirty="0" smtClean="0"/>
              <a:t>INTEL</a:t>
            </a:r>
            <a:r>
              <a:rPr lang="fa-IR" sz="2400" dirty="0" smtClean="0"/>
              <a:t> را نام برد. از شرکت های مجازی موفق هم می توان </a:t>
            </a:r>
            <a:r>
              <a:rPr lang="en-US" sz="2400" dirty="0" err="1" smtClean="0"/>
              <a:t>google</a:t>
            </a:r>
            <a:r>
              <a:rPr lang="fa-IR" sz="2400" dirty="0" smtClean="0"/>
              <a:t> و </a:t>
            </a:r>
            <a:r>
              <a:rPr lang="en-US" sz="2400" dirty="0" smtClean="0"/>
              <a:t>yahoo  </a:t>
            </a:r>
            <a:r>
              <a:rPr lang="fa-IR" sz="2400" dirty="0" smtClean="0"/>
              <a:t>را نام برد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dirty="0" smtClean="0"/>
              <a:t>تعریف تجارت الکترونیک</a:t>
            </a:r>
            <a:endParaRPr lang="fa-IR" sz="2800" dirty="0"/>
          </a:p>
        </p:txBody>
      </p:sp>
      <p:sp>
        <p:nvSpPr>
          <p:cNvPr id="3" name="Content Placeholder 2"/>
          <p:cNvSpPr>
            <a:spLocks noGrp="1"/>
          </p:cNvSpPr>
          <p:nvPr>
            <p:ph idx="1"/>
          </p:nvPr>
        </p:nvSpPr>
        <p:spPr/>
        <p:txBody>
          <a:bodyPr>
            <a:normAutofit/>
          </a:bodyPr>
          <a:lstStyle/>
          <a:p>
            <a:r>
              <a:rPr lang="fa-IR" sz="2400" dirty="0" smtClean="0"/>
              <a:t>تجارت الکترونیکی از دیدگاه کلی به راه و روش جدید کسب و کار به صورت الکترونیک با استفاده از اینترنت گفته می شود .</a:t>
            </a:r>
          </a:p>
          <a:p>
            <a:r>
              <a:rPr lang="fa-IR" sz="2400" dirty="0" smtClean="0"/>
              <a:t>تجارت الکترونیکی از دیدگاه های مختلف :</a:t>
            </a:r>
          </a:p>
          <a:p>
            <a:r>
              <a:rPr lang="fa-IR" sz="2400" dirty="0" smtClean="0"/>
              <a:t>1.از دیدگاه ارتباطات</a:t>
            </a:r>
          </a:p>
          <a:p>
            <a:r>
              <a:rPr lang="fa-IR" sz="2400" dirty="0" smtClean="0"/>
              <a:t>2.از دیدگاه آموزشی</a:t>
            </a:r>
          </a:p>
          <a:p>
            <a:r>
              <a:rPr lang="fa-IR" sz="2400" dirty="0" smtClean="0"/>
              <a:t>3.از دیدگاه فناوری اطلاعت</a:t>
            </a:r>
          </a:p>
          <a:p>
            <a:r>
              <a:rPr lang="fa-IR" sz="2400" dirty="0" smtClean="0"/>
              <a:t>4.از دیدگاه جامعه</a:t>
            </a:r>
          </a:p>
          <a:p>
            <a:r>
              <a:rPr lang="fa-IR" sz="2400" dirty="0" smtClean="0"/>
              <a:t>5.از دیدگاه فرآیند کسب و کار</a:t>
            </a:r>
            <a:endParaRPr lang="fa-IR"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dirty="0" smtClean="0"/>
              <a:t>کسب و کار الکترونیکی و ارتباط آن با تجارت الکترونیک</a:t>
            </a:r>
            <a:endParaRPr lang="fa-IR" sz="2800" dirty="0"/>
          </a:p>
        </p:txBody>
      </p:sp>
      <p:sp>
        <p:nvSpPr>
          <p:cNvPr id="3" name="Content Placeholder 2"/>
          <p:cNvSpPr>
            <a:spLocks noGrp="1"/>
          </p:cNvSpPr>
          <p:nvPr>
            <p:ph idx="1"/>
          </p:nvPr>
        </p:nvSpPr>
        <p:spPr/>
        <p:txBody>
          <a:bodyPr>
            <a:normAutofit/>
          </a:bodyPr>
          <a:lstStyle/>
          <a:p>
            <a:r>
              <a:rPr lang="fa-IR" sz="2400" dirty="0" smtClean="0"/>
              <a:t>کسب و کار الکترونیکی تعریف گسترده و عمیقی از تجارت الکترونیکی است نه تنها شامل خرید و فروش محصولات و خدمات می شود بلکه شامل ارائه خدمات به مشتری می شود که بر اساس تحقیقات مک کی و مارشال کسب و کار الکترونیکی برای بهبود فرآیند کسب و کار است.</a:t>
            </a:r>
            <a:endParaRPr lang="fa-IR"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dirty="0" smtClean="0"/>
              <a:t>چارچوب تجارت الکترونیکی</a:t>
            </a:r>
            <a:endParaRPr lang="fa-IR" sz="2800" dirty="0"/>
          </a:p>
        </p:txBody>
      </p:sp>
      <p:sp>
        <p:nvSpPr>
          <p:cNvPr id="3" name="Content Placeholder 2"/>
          <p:cNvSpPr>
            <a:spLocks noGrp="1"/>
          </p:cNvSpPr>
          <p:nvPr>
            <p:ph idx="1"/>
          </p:nvPr>
        </p:nvSpPr>
        <p:spPr/>
        <p:txBody>
          <a:bodyPr>
            <a:normAutofit/>
          </a:bodyPr>
          <a:lstStyle/>
          <a:p>
            <a:r>
              <a:rPr lang="fa-IR" sz="2400" dirty="0" smtClean="0"/>
              <a:t>تجارت الکترونیک به معنای وبسایت داشتن نیست بلکه بسیار فراتر از آن است. مانند بانکداری الکترونیک ، کارایی الکترونیکی ؛ خرید و فروش سهام به صورت الکترونیکی ، تبلیغات الکترونیک ، جراحی های الکترونیکی و ... می شود .</a:t>
            </a:r>
          </a:p>
          <a:p>
            <a:r>
              <a:rPr lang="fa-IR" sz="2400" dirty="0" smtClean="0"/>
              <a:t>یکی از زیر ساخت های مهم در تجارت الکترونیکی نقش مدیریت تجارت الکترونیکی به عنوان هماهنگ کننده است.</a:t>
            </a:r>
            <a:endParaRPr lang="fa-IR"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dirty="0" smtClean="0"/>
              <a:t>تجارت الکترونیکی در برابر تجارت سنتی</a:t>
            </a:r>
            <a:endParaRPr lang="fa-IR" sz="2800" dirty="0"/>
          </a:p>
        </p:txBody>
      </p:sp>
      <p:sp>
        <p:nvSpPr>
          <p:cNvPr id="3" name="Content Placeholder 2"/>
          <p:cNvSpPr>
            <a:spLocks noGrp="1"/>
          </p:cNvSpPr>
          <p:nvPr>
            <p:ph idx="1"/>
          </p:nvPr>
        </p:nvSpPr>
        <p:spPr/>
        <p:txBody>
          <a:bodyPr>
            <a:normAutofit/>
          </a:bodyPr>
          <a:lstStyle/>
          <a:p>
            <a:r>
              <a:rPr lang="fa-IR" sz="2400" dirty="0" smtClean="0"/>
              <a:t>هر فناوری جدیدی باعث ایجاد تهدیدات و فرصت های جدیدی برای سازمان ها دارد.</a:t>
            </a:r>
          </a:p>
          <a:p>
            <a:r>
              <a:rPr lang="fa-IR" sz="2400" dirty="0" smtClean="0"/>
              <a:t>فواید تجارت الکترونیکی در مقایسه با تجارت سنتی :</a:t>
            </a:r>
          </a:p>
          <a:p>
            <a:r>
              <a:rPr lang="fa-IR" sz="2400" dirty="0" smtClean="0"/>
              <a:t>1.حضور در بازار با سیاست</a:t>
            </a:r>
          </a:p>
          <a:p>
            <a:r>
              <a:rPr lang="fa-IR" sz="2400" dirty="0" smtClean="0"/>
              <a:t>2.از بین بردن واسطه ها در بازار و فروش مستقیم</a:t>
            </a:r>
          </a:p>
          <a:p>
            <a:r>
              <a:rPr lang="fa-IR" sz="2400" dirty="0" smtClean="0"/>
              <a:t>3.کاهش هزینه های مربوط به فروش ، نیروی انسانی ، زمان ، عرضه و ...</a:t>
            </a:r>
          </a:p>
          <a:p>
            <a:r>
              <a:rPr lang="fa-IR" sz="2400" dirty="0" smtClean="0"/>
              <a:t>4.امکان ارتباط دو طرفه برای ارائه خدمات پس از فروش</a:t>
            </a:r>
          </a:p>
          <a:p>
            <a:r>
              <a:rPr lang="fa-IR" sz="2400" dirty="0" smtClean="0"/>
              <a:t>5.ورود به بازار های جدید و جهانی بدون مرز</a:t>
            </a:r>
          </a:p>
          <a:p>
            <a:endParaRPr lang="fa-IR"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dirty="0" smtClean="0"/>
              <a:t>مشکلات تجارت الکترونیک</a:t>
            </a:r>
            <a:endParaRPr lang="fa-IR" sz="2800" dirty="0"/>
          </a:p>
        </p:txBody>
      </p:sp>
      <p:sp>
        <p:nvSpPr>
          <p:cNvPr id="3" name="Content Placeholder 2"/>
          <p:cNvSpPr>
            <a:spLocks noGrp="1"/>
          </p:cNvSpPr>
          <p:nvPr>
            <p:ph idx="1"/>
          </p:nvPr>
        </p:nvSpPr>
        <p:spPr/>
        <p:txBody>
          <a:bodyPr>
            <a:normAutofit/>
          </a:bodyPr>
          <a:lstStyle/>
          <a:p>
            <a:r>
              <a:rPr lang="fa-IR" sz="2400" dirty="0" smtClean="0"/>
              <a:t>1.سرقت اسرار محرمانه ی سازمان ها</a:t>
            </a:r>
          </a:p>
          <a:p>
            <a:r>
              <a:rPr lang="fa-IR" sz="2400" dirty="0" smtClean="0"/>
              <a:t>2. عدم آشنایی با آداب و رسوم و قوانین کشور ها</a:t>
            </a:r>
          </a:p>
          <a:p>
            <a:r>
              <a:rPr lang="fa-IR" sz="2400" dirty="0" smtClean="0"/>
              <a:t>3.کلاهبرداری از طریق کارت های اعتباری</a:t>
            </a:r>
          </a:p>
          <a:p>
            <a:r>
              <a:rPr lang="fa-IR" sz="2400" dirty="0" smtClean="0"/>
              <a:t>4.عدم اعتماد</a:t>
            </a:r>
            <a:endParaRPr lang="fa-IR"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dirty="0" smtClean="0"/>
              <a:t>طبقه بندی تجارت الکترونیکی با توجه به ماهیت آن</a:t>
            </a:r>
            <a:endParaRPr lang="fa-IR" sz="2800" dirty="0"/>
          </a:p>
        </p:txBody>
      </p:sp>
      <p:sp>
        <p:nvSpPr>
          <p:cNvPr id="3" name="Content Placeholder 2"/>
          <p:cNvSpPr>
            <a:spLocks noGrp="1"/>
          </p:cNvSpPr>
          <p:nvPr>
            <p:ph idx="1"/>
          </p:nvPr>
        </p:nvSpPr>
        <p:spPr/>
        <p:txBody>
          <a:bodyPr>
            <a:normAutofit/>
          </a:bodyPr>
          <a:lstStyle/>
          <a:p>
            <a:r>
              <a:rPr lang="fa-IR" sz="2400" dirty="0" smtClean="0"/>
              <a:t>این طبقه بندی بر اساس تحقیقات توربان و همکارانش در سال 2006 صورت می گیرد.</a:t>
            </a:r>
          </a:p>
          <a:p>
            <a:r>
              <a:rPr lang="fa-IR" sz="2400" dirty="0" smtClean="0"/>
              <a:t>1.بنگاه به بنگاه  که بیشتر تبادلات در تجارت الکترونیکی در این بخش صورت می گیرد.</a:t>
            </a:r>
          </a:p>
          <a:p>
            <a:r>
              <a:rPr lang="fa-IR" sz="2400" dirty="0" smtClean="0"/>
              <a:t>2.بنگاه به مشتری تمامی تبادلات خرده فروشی و انفرادی در این بخش قرار میگیرد و هچنین ارائیه ی خدمات دولتی به مشتریان جزء این طبقه قرار می گیرد</a:t>
            </a:r>
          </a:p>
          <a:p>
            <a:r>
              <a:rPr lang="fa-IR" sz="2400" dirty="0" smtClean="0"/>
              <a:t>3.بنگاه به بنگاه به مشتری : این طبقه بندی به این صورت است که تولید کننده محصول خود را به مشتری شرکت دیگر می دهد و هیچ گونه افزایش قیمتی بر محصول ندارد .</a:t>
            </a:r>
          </a:p>
          <a:p>
            <a:r>
              <a:rPr lang="fa-IR" sz="2400" dirty="0" smtClean="0"/>
              <a:t>4.مشتری به مشتری : در این طبقه خریداران و فروشندگان مردم می باشند که به فروش لوازم خانگی و ... می پردازند</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161</TotalTime>
  <Words>1272</Words>
  <Application>Microsoft Office PowerPoint</Application>
  <PresentationFormat>A4 Paper (210x297 mm)</PresentationFormat>
  <Paragraphs>83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Apex</vt:lpstr>
      <vt:lpstr>به نام خدا</vt:lpstr>
      <vt:lpstr>تجارت الکترونیکی</vt:lpstr>
      <vt:lpstr>تاریخچه تجارت الکترونیک</vt:lpstr>
      <vt:lpstr>تعریف تجارت الکترونیک</vt:lpstr>
      <vt:lpstr>کسب و کار الکترونیکی و ارتباط آن با تجارت الکترونیک</vt:lpstr>
      <vt:lpstr>چارچوب تجارت الکترونیکی</vt:lpstr>
      <vt:lpstr>تجارت الکترونیکی در برابر تجارت سنتی</vt:lpstr>
      <vt:lpstr>مشکلات تجارت الکترونیک</vt:lpstr>
      <vt:lpstr>طبقه بندی تجارت الکترونیکی با توجه به ماهیت آن</vt:lpstr>
      <vt:lpstr>Slide 10</vt:lpstr>
      <vt:lpstr>جایگاه تجارت الکترونیکی</vt:lpstr>
      <vt:lpstr>بازار های الکترونیکی</vt:lpstr>
      <vt:lpstr>اجزای بازار های الکترونیکی</vt:lpstr>
      <vt:lpstr>انواع بازار های الکترونیکی</vt:lpstr>
      <vt:lpstr>دو مورد از بازار های الکترونیکی</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خدا</dc:title>
  <dc:creator>Roya</dc:creator>
  <cp:lastModifiedBy>Roya</cp:lastModifiedBy>
  <cp:revision>17</cp:revision>
  <dcterms:created xsi:type="dcterms:W3CDTF">2015-11-02T07:33:57Z</dcterms:created>
  <dcterms:modified xsi:type="dcterms:W3CDTF">2015-11-02T10:14:58Z</dcterms:modified>
</cp:coreProperties>
</file>