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notesMasterIdLst>
    <p:notesMasterId r:id="rId40"/>
  </p:notesMasterIdLst>
  <p:sldIdLst>
    <p:sldId id="256" r:id="rId2"/>
    <p:sldId id="257" r:id="rId3"/>
    <p:sldId id="258" r:id="rId4"/>
    <p:sldId id="259" r:id="rId5"/>
    <p:sldId id="265" r:id="rId6"/>
    <p:sldId id="261" r:id="rId7"/>
    <p:sldId id="270" r:id="rId8"/>
    <p:sldId id="260" r:id="rId9"/>
    <p:sldId id="266" r:id="rId10"/>
    <p:sldId id="271" r:id="rId11"/>
    <p:sldId id="268" r:id="rId12"/>
    <p:sldId id="267" r:id="rId13"/>
    <p:sldId id="272" r:id="rId14"/>
    <p:sldId id="273" r:id="rId15"/>
    <p:sldId id="262" r:id="rId16"/>
    <p:sldId id="26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5"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750" y="25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DA1BCE-E8A0-4BA4-A090-D3D89C2A7AE9}" type="doc">
      <dgm:prSet loTypeId="urn:microsoft.com/office/officeart/2005/8/layout/hierarchy2" loCatId="hierarchy" qsTypeId="urn:microsoft.com/office/officeart/2005/8/quickstyle/simple1" qsCatId="simple" csTypeId="urn:microsoft.com/office/officeart/2005/8/colors/colorful5" csCatId="colorful" phldr="1"/>
      <dgm:spPr/>
      <dgm:t>
        <a:bodyPr/>
        <a:lstStyle/>
        <a:p>
          <a:endParaRPr lang="en-US"/>
        </a:p>
      </dgm:t>
    </dgm:pt>
    <dgm:pt modelId="{790DE1CA-3506-4310-9F99-33379072D4E3}">
      <dgm:prSet phldrT="[Text]" custT="1"/>
      <dgm:spPr/>
      <dgm:t>
        <a:bodyPr/>
        <a:lstStyle/>
        <a:p>
          <a:r>
            <a:rPr lang="fa-IR" sz="2500" b="1" dirty="0" smtClean="0">
              <a:cs typeface="B Nazanin" panose="00000400000000000000" pitchFamily="2" charset="-78"/>
            </a:rPr>
            <a:t>حوزه کلاس</a:t>
          </a:r>
          <a:endParaRPr lang="en-US" sz="2500" b="1" dirty="0">
            <a:cs typeface="B Nazanin" panose="00000400000000000000" pitchFamily="2" charset="-78"/>
          </a:endParaRPr>
        </a:p>
      </dgm:t>
    </dgm:pt>
    <dgm:pt modelId="{3519F47F-372F-4DA8-96E2-BF28B144A040}" type="parTrans" cxnId="{5FA13876-3D4A-4B7C-A0FA-5EC5A10D6A29}">
      <dgm:prSet/>
      <dgm:spPr/>
      <dgm:t>
        <a:bodyPr/>
        <a:lstStyle/>
        <a:p>
          <a:endParaRPr lang="en-US"/>
        </a:p>
      </dgm:t>
    </dgm:pt>
    <dgm:pt modelId="{1DA280BC-8AD4-4562-B08F-0C3BD564E596}" type="sibTrans" cxnId="{5FA13876-3D4A-4B7C-A0FA-5EC5A10D6A29}">
      <dgm:prSet/>
      <dgm:spPr/>
      <dgm:t>
        <a:bodyPr/>
        <a:lstStyle/>
        <a:p>
          <a:endParaRPr lang="en-US"/>
        </a:p>
      </dgm:t>
    </dgm:pt>
    <dgm:pt modelId="{5C5D47EE-5FE9-4207-8D8C-5D66BCFDC9BC}">
      <dgm:prSet phldrT="[Text]" custT="1"/>
      <dgm:spPr/>
      <dgm:t>
        <a:bodyPr/>
        <a:lstStyle/>
        <a:p>
          <a:r>
            <a:rPr lang="fa-IR" sz="2500" b="1" dirty="0" smtClean="0">
              <a:cs typeface="B Nazanin" panose="00000400000000000000" pitchFamily="2" charset="-78"/>
            </a:rPr>
            <a:t>حوزه متد</a:t>
          </a:r>
          <a:endParaRPr lang="en-US" sz="2500" b="1" dirty="0">
            <a:cs typeface="B Nazanin" panose="00000400000000000000" pitchFamily="2" charset="-78"/>
          </a:endParaRPr>
        </a:p>
      </dgm:t>
    </dgm:pt>
    <dgm:pt modelId="{C75A61E6-1C21-4BB8-8B1A-49EA6D4DA420}" type="parTrans" cxnId="{65640715-B53D-4001-8F48-5C09F5B0B4B8}">
      <dgm:prSet/>
      <dgm:spPr/>
      <dgm:t>
        <a:bodyPr/>
        <a:lstStyle/>
        <a:p>
          <a:endParaRPr lang="en-US"/>
        </a:p>
      </dgm:t>
    </dgm:pt>
    <dgm:pt modelId="{BB561A61-0F3E-4EFF-97D8-96CF45A9A1AC}" type="sibTrans" cxnId="{65640715-B53D-4001-8F48-5C09F5B0B4B8}">
      <dgm:prSet/>
      <dgm:spPr/>
      <dgm:t>
        <a:bodyPr/>
        <a:lstStyle/>
        <a:p>
          <a:endParaRPr lang="en-US"/>
        </a:p>
      </dgm:t>
    </dgm:pt>
    <dgm:pt modelId="{38720C64-B1F1-4F60-A82B-D15AB3614B9B}">
      <dgm:prSet phldrT="[Text]" custT="1"/>
      <dgm:spPr/>
      <dgm:t>
        <a:bodyPr/>
        <a:lstStyle/>
        <a:p>
          <a:r>
            <a:rPr lang="fa-IR" sz="2500" b="1" dirty="0" smtClean="0">
              <a:cs typeface="B Nazanin" panose="00000400000000000000" pitchFamily="2" charset="-78"/>
            </a:rPr>
            <a:t>حوزه بلوک</a:t>
          </a:r>
          <a:endParaRPr lang="en-US" sz="2500" b="1" dirty="0">
            <a:cs typeface="B Nazanin" panose="00000400000000000000" pitchFamily="2" charset="-78"/>
          </a:endParaRPr>
        </a:p>
      </dgm:t>
    </dgm:pt>
    <dgm:pt modelId="{7C13BAC9-1EDE-4177-98F9-4456C7AC43CE}" type="parTrans" cxnId="{CF896F62-C397-43DE-BFBE-981C4136916F}">
      <dgm:prSet/>
      <dgm:spPr/>
      <dgm:t>
        <a:bodyPr/>
        <a:lstStyle/>
        <a:p>
          <a:endParaRPr lang="en-US"/>
        </a:p>
      </dgm:t>
    </dgm:pt>
    <dgm:pt modelId="{1ABCA734-6BB4-4344-8E41-26F4CE86EAC9}" type="sibTrans" cxnId="{CF896F62-C397-43DE-BFBE-981C4136916F}">
      <dgm:prSet/>
      <dgm:spPr/>
      <dgm:t>
        <a:bodyPr/>
        <a:lstStyle/>
        <a:p>
          <a:endParaRPr lang="en-US"/>
        </a:p>
      </dgm:t>
    </dgm:pt>
    <dgm:pt modelId="{14260CBB-0F26-41DE-8CEB-8D4A2FDADA0F}">
      <dgm:prSet phldrT="[Text]" custT="1"/>
      <dgm:spPr/>
      <dgm:t>
        <a:bodyPr/>
        <a:lstStyle/>
        <a:p>
          <a:pPr algn="just" rtl="1"/>
          <a:r>
            <a:rPr lang="fa-IR" sz="2200" b="0" i="0" dirty="0" smtClean="0">
              <a:cs typeface="B Nazanin" panose="00000400000000000000" pitchFamily="2" charset="-78"/>
            </a:rPr>
            <a:t>برخی اوقات متغیرها را درون حلقه‌های تکرار یا برخی دیگر از ساختارهای شرطی درون یک متد تعریف می‌کنیم. این متغیرها خارج از آن بلوک قابل دسترسی نیستند.</a:t>
          </a:r>
          <a:endParaRPr lang="en-US" sz="2200" dirty="0">
            <a:cs typeface="B Nazanin" panose="00000400000000000000" pitchFamily="2" charset="-78"/>
          </a:endParaRPr>
        </a:p>
      </dgm:t>
    </dgm:pt>
    <dgm:pt modelId="{565DE748-BC22-42D8-A2D1-0D9FE27CF5D1}" type="parTrans" cxnId="{30C94976-7428-4D36-9956-42938CC09F23}">
      <dgm:prSet/>
      <dgm:spPr/>
      <dgm:t>
        <a:bodyPr/>
        <a:lstStyle/>
        <a:p>
          <a:endParaRPr lang="en-US"/>
        </a:p>
      </dgm:t>
    </dgm:pt>
    <dgm:pt modelId="{EA6A7420-A920-4EE0-B4A1-861A804468BC}" type="sibTrans" cxnId="{30C94976-7428-4D36-9956-42938CC09F23}">
      <dgm:prSet/>
      <dgm:spPr/>
      <dgm:t>
        <a:bodyPr/>
        <a:lstStyle/>
        <a:p>
          <a:endParaRPr lang="en-US"/>
        </a:p>
      </dgm:t>
    </dgm:pt>
    <dgm:pt modelId="{D0DD8F61-F9AD-4678-A813-18C0461D2B71}">
      <dgm:prSet phldrT="[Text]" custT="1"/>
      <dgm:spPr/>
      <dgm:t>
        <a:bodyPr/>
        <a:lstStyle/>
        <a:p>
          <a:pPr algn="just" rtl="1"/>
          <a:r>
            <a:rPr lang="fa-IR" sz="2200" b="0" i="0" dirty="0" smtClean="0">
              <a:cs typeface="B Nazanin" panose="00000400000000000000" pitchFamily="2" charset="-78"/>
            </a:rPr>
            <a:t>متغیرهایی هستند که در سرتاسر یک کلاس قابل دسترسی‌اند.  اگر یک متغیر در حوزه کلاس باشد، همه متدهای آن کلاس به آن دسترسی دارند و هر کدام از متدها که آن متغیر را تغییر دهند، مقدار آن در سایر متدها نیز تغییر می‌کند. </a:t>
          </a:r>
          <a:r>
            <a:rPr lang="fa-IR" sz="2200" b="1" i="0" dirty="0" smtClean="0">
              <a:cs typeface="B Nazanin" panose="00000400000000000000" pitchFamily="2" charset="-78"/>
            </a:rPr>
            <a:t>به این نوع متغییرها فیلد هم میگویند.</a:t>
          </a:r>
          <a:endParaRPr lang="en-US" sz="2200" b="1" dirty="0">
            <a:cs typeface="B Nazanin" panose="00000400000000000000" pitchFamily="2" charset="-78"/>
          </a:endParaRPr>
        </a:p>
      </dgm:t>
    </dgm:pt>
    <dgm:pt modelId="{C6AB5213-5625-4407-9588-171EB59CED5F}" type="parTrans" cxnId="{4B6A2CAE-8E23-4AF8-B1CA-13E55B7B56A7}">
      <dgm:prSet/>
      <dgm:spPr/>
      <dgm:t>
        <a:bodyPr/>
        <a:lstStyle/>
        <a:p>
          <a:endParaRPr lang="en-US"/>
        </a:p>
      </dgm:t>
    </dgm:pt>
    <dgm:pt modelId="{BC93671E-6926-4B85-9428-DE352ACA74D3}" type="sibTrans" cxnId="{4B6A2CAE-8E23-4AF8-B1CA-13E55B7B56A7}">
      <dgm:prSet/>
      <dgm:spPr/>
      <dgm:t>
        <a:bodyPr/>
        <a:lstStyle/>
        <a:p>
          <a:endParaRPr lang="en-US"/>
        </a:p>
      </dgm:t>
    </dgm:pt>
    <dgm:pt modelId="{9C2BF760-6679-4FC7-9BE0-D00A5FC0DCC1}">
      <dgm:prSet phldrT="[Text]" custT="1"/>
      <dgm:spPr/>
      <dgm:t>
        <a:bodyPr/>
        <a:lstStyle/>
        <a:p>
          <a:pPr algn="just" rtl="1"/>
          <a:r>
            <a:rPr lang="fa-IR" sz="2200" b="0" i="0" dirty="0" smtClean="0">
              <a:cs typeface="B Nazanin" panose="00000400000000000000" pitchFamily="2" charset="-78"/>
            </a:rPr>
            <a:t>این دسته متغیرهایی هستند که در یک متد تعریف شده‌اند. این متغیرها فقط در همان متدی که تعریف شده‌اند قابل دسترسی‌اند.</a:t>
          </a:r>
          <a:endParaRPr lang="en-US" sz="2200" dirty="0">
            <a:cs typeface="B Nazanin" panose="00000400000000000000" pitchFamily="2" charset="-78"/>
          </a:endParaRPr>
        </a:p>
      </dgm:t>
    </dgm:pt>
    <dgm:pt modelId="{0AE95495-6015-483A-9A78-AE9941F6731E}" type="parTrans" cxnId="{81BF2483-55B5-48DA-AEF4-B7C570F053D7}">
      <dgm:prSet/>
      <dgm:spPr/>
      <dgm:t>
        <a:bodyPr/>
        <a:lstStyle/>
        <a:p>
          <a:endParaRPr lang="en-US"/>
        </a:p>
      </dgm:t>
    </dgm:pt>
    <dgm:pt modelId="{79CFCC24-EAAA-4FD6-B641-DDBACFC93E56}" type="sibTrans" cxnId="{81BF2483-55B5-48DA-AEF4-B7C570F053D7}">
      <dgm:prSet/>
      <dgm:spPr/>
      <dgm:t>
        <a:bodyPr/>
        <a:lstStyle/>
        <a:p>
          <a:endParaRPr lang="en-US"/>
        </a:p>
      </dgm:t>
    </dgm:pt>
    <dgm:pt modelId="{767C4A26-79FA-4192-A4CE-5ECD82BCD282}" type="pres">
      <dgm:prSet presAssocID="{63DA1BCE-E8A0-4BA4-A090-D3D89C2A7AE9}" presName="diagram" presStyleCnt="0">
        <dgm:presLayoutVars>
          <dgm:chPref val="1"/>
          <dgm:dir val="rev"/>
          <dgm:animOne val="branch"/>
          <dgm:animLvl val="lvl"/>
          <dgm:resizeHandles val="exact"/>
        </dgm:presLayoutVars>
      </dgm:prSet>
      <dgm:spPr/>
      <dgm:t>
        <a:bodyPr/>
        <a:lstStyle/>
        <a:p>
          <a:endParaRPr lang="en-US"/>
        </a:p>
      </dgm:t>
    </dgm:pt>
    <dgm:pt modelId="{675990C9-2ED3-4809-AEBE-047B6A3F2A47}" type="pres">
      <dgm:prSet presAssocID="{790DE1CA-3506-4310-9F99-33379072D4E3}" presName="root1" presStyleCnt="0"/>
      <dgm:spPr/>
    </dgm:pt>
    <dgm:pt modelId="{1EE0D3E6-8D21-497B-A15C-7242F13067B1}" type="pres">
      <dgm:prSet presAssocID="{790DE1CA-3506-4310-9F99-33379072D4E3}" presName="LevelOneTextNode" presStyleLbl="node0" presStyleIdx="0" presStyleCnt="3">
        <dgm:presLayoutVars>
          <dgm:chPref val="3"/>
        </dgm:presLayoutVars>
      </dgm:prSet>
      <dgm:spPr/>
      <dgm:t>
        <a:bodyPr/>
        <a:lstStyle/>
        <a:p>
          <a:endParaRPr lang="en-US"/>
        </a:p>
      </dgm:t>
    </dgm:pt>
    <dgm:pt modelId="{FD4D170B-3BB3-43C6-B466-9D6FF1A32A0A}" type="pres">
      <dgm:prSet presAssocID="{790DE1CA-3506-4310-9F99-33379072D4E3}" presName="level2hierChild" presStyleCnt="0"/>
      <dgm:spPr/>
    </dgm:pt>
    <dgm:pt modelId="{424C8953-1072-414B-A50D-02B52F4D67E4}" type="pres">
      <dgm:prSet presAssocID="{C6AB5213-5625-4407-9588-171EB59CED5F}" presName="conn2-1" presStyleLbl="parChTrans1D2" presStyleIdx="0" presStyleCnt="3"/>
      <dgm:spPr/>
      <dgm:t>
        <a:bodyPr/>
        <a:lstStyle/>
        <a:p>
          <a:endParaRPr lang="en-US"/>
        </a:p>
      </dgm:t>
    </dgm:pt>
    <dgm:pt modelId="{5BBA79A0-0904-4DA5-96E8-C8C3699580F7}" type="pres">
      <dgm:prSet presAssocID="{C6AB5213-5625-4407-9588-171EB59CED5F}" presName="connTx" presStyleLbl="parChTrans1D2" presStyleIdx="0" presStyleCnt="3"/>
      <dgm:spPr/>
      <dgm:t>
        <a:bodyPr/>
        <a:lstStyle/>
        <a:p>
          <a:endParaRPr lang="en-US"/>
        </a:p>
      </dgm:t>
    </dgm:pt>
    <dgm:pt modelId="{37F07C1A-7B64-46E4-B4DC-4C23530DF893}" type="pres">
      <dgm:prSet presAssocID="{D0DD8F61-F9AD-4678-A813-18C0461D2B71}" presName="root2" presStyleCnt="0"/>
      <dgm:spPr/>
    </dgm:pt>
    <dgm:pt modelId="{ADB0F1AC-F8E1-4094-8DDF-8A1A8AE8BEB7}" type="pres">
      <dgm:prSet presAssocID="{D0DD8F61-F9AD-4678-A813-18C0461D2B71}" presName="LevelTwoTextNode" presStyleLbl="node2" presStyleIdx="0" presStyleCnt="3" custScaleX="450232" custScaleY="252804">
        <dgm:presLayoutVars>
          <dgm:chPref val="3"/>
        </dgm:presLayoutVars>
      </dgm:prSet>
      <dgm:spPr/>
      <dgm:t>
        <a:bodyPr/>
        <a:lstStyle/>
        <a:p>
          <a:endParaRPr lang="en-US"/>
        </a:p>
      </dgm:t>
    </dgm:pt>
    <dgm:pt modelId="{D395AE87-8E4A-4BC4-9C4E-C3873E18C21D}" type="pres">
      <dgm:prSet presAssocID="{D0DD8F61-F9AD-4678-A813-18C0461D2B71}" presName="level3hierChild" presStyleCnt="0"/>
      <dgm:spPr/>
    </dgm:pt>
    <dgm:pt modelId="{699C94F1-9847-49F7-92F0-38C12C756466}" type="pres">
      <dgm:prSet presAssocID="{5C5D47EE-5FE9-4207-8D8C-5D66BCFDC9BC}" presName="root1" presStyleCnt="0"/>
      <dgm:spPr/>
    </dgm:pt>
    <dgm:pt modelId="{6A46F54C-8059-425A-BDE6-3CA3772F82E2}" type="pres">
      <dgm:prSet presAssocID="{5C5D47EE-5FE9-4207-8D8C-5D66BCFDC9BC}" presName="LevelOneTextNode" presStyleLbl="node0" presStyleIdx="1" presStyleCnt="3">
        <dgm:presLayoutVars>
          <dgm:chPref val="3"/>
        </dgm:presLayoutVars>
      </dgm:prSet>
      <dgm:spPr/>
      <dgm:t>
        <a:bodyPr/>
        <a:lstStyle/>
        <a:p>
          <a:endParaRPr lang="en-US"/>
        </a:p>
      </dgm:t>
    </dgm:pt>
    <dgm:pt modelId="{3D5A13F2-1ADB-437C-8474-043304FCE1B1}" type="pres">
      <dgm:prSet presAssocID="{5C5D47EE-5FE9-4207-8D8C-5D66BCFDC9BC}" presName="level2hierChild" presStyleCnt="0"/>
      <dgm:spPr/>
    </dgm:pt>
    <dgm:pt modelId="{C978534E-FFE2-4A76-B20C-FB9F154C725C}" type="pres">
      <dgm:prSet presAssocID="{0AE95495-6015-483A-9A78-AE9941F6731E}" presName="conn2-1" presStyleLbl="parChTrans1D2" presStyleIdx="1" presStyleCnt="3"/>
      <dgm:spPr/>
      <dgm:t>
        <a:bodyPr/>
        <a:lstStyle/>
        <a:p>
          <a:endParaRPr lang="en-US"/>
        </a:p>
      </dgm:t>
    </dgm:pt>
    <dgm:pt modelId="{4F873233-1241-4DD0-889E-90D4CDB6A117}" type="pres">
      <dgm:prSet presAssocID="{0AE95495-6015-483A-9A78-AE9941F6731E}" presName="connTx" presStyleLbl="parChTrans1D2" presStyleIdx="1" presStyleCnt="3"/>
      <dgm:spPr/>
      <dgm:t>
        <a:bodyPr/>
        <a:lstStyle/>
        <a:p>
          <a:endParaRPr lang="en-US"/>
        </a:p>
      </dgm:t>
    </dgm:pt>
    <dgm:pt modelId="{47875FD5-F865-4A5D-8E7B-AE608463384D}" type="pres">
      <dgm:prSet presAssocID="{9C2BF760-6679-4FC7-9BE0-D00A5FC0DCC1}" presName="root2" presStyleCnt="0"/>
      <dgm:spPr/>
    </dgm:pt>
    <dgm:pt modelId="{53D52750-CB7C-4344-9DB7-781C0CDFB4EF}" type="pres">
      <dgm:prSet presAssocID="{9C2BF760-6679-4FC7-9BE0-D00A5FC0DCC1}" presName="LevelTwoTextNode" presStyleLbl="node2" presStyleIdx="1" presStyleCnt="3" custScaleX="450232" custScaleY="186744">
        <dgm:presLayoutVars>
          <dgm:chPref val="3"/>
        </dgm:presLayoutVars>
      </dgm:prSet>
      <dgm:spPr/>
      <dgm:t>
        <a:bodyPr/>
        <a:lstStyle/>
        <a:p>
          <a:endParaRPr lang="en-US"/>
        </a:p>
      </dgm:t>
    </dgm:pt>
    <dgm:pt modelId="{28349EE5-CCFC-49F1-8C5F-522AC87758A5}" type="pres">
      <dgm:prSet presAssocID="{9C2BF760-6679-4FC7-9BE0-D00A5FC0DCC1}" presName="level3hierChild" presStyleCnt="0"/>
      <dgm:spPr/>
    </dgm:pt>
    <dgm:pt modelId="{5994E145-E280-4DD1-9CAC-17952D355CD3}" type="pres">
      <dgm:prSet presAssocID="{38720C64-B1F1-4F60-A82B-D15AB3614B9B}" presName="root1" presStyleCnt="0"/>
      <dgm:spPr/>
    </dgm:pt>
    <dgm:pt modelId="{CE0CB839-9FC4-4093-8D04-C72C846E3622}" type="pres">
      <dgm:prSet presAssocID="{38720C64-B1F1-4F60-A82B-D15AB3614B9B}" presName="LevelOneTextNode" presStyleLbl="node0" presStyleIdx="2" presStyleCnt="3">
        <dgm:presLayoutVars>
          <dgm:chPref val="3"/>
        </dgm:presLayoutVars>
      </dgm:prSet>
      <dgm:spPr/>
      <dgm:t>
        <a:bodyPr/>
        <a:lstStyle/>
        <a:p>
          <a:endParaRPr lang="en-US"/>
        </a:p>
      </dgm:t>
    </dgm:pt>
    <dgm:pt modelId="{DA8F6369-1734-4C5E-A7B0-5B37C0F3AA36}" type="pres">
      <dgm:prSet presAssocID="{38720C64-B1F1-4F60-A82B-D15AB3614B9B}" presName="level2hierChild" presStyleCnt="0"/>
      <dgm:spPr/>
    </dgm:pt>
    <dgm:pt modelId="{F594DE86-F9FE-4325-A905-7402644B3E21}" type="pres">
      <dgm:prSet presAssocID="{565DE748-BC22-42D8-A2D1-0D9FE27CF5D1}" presName="conn2-1" presStyleLbl="parChTrans1D2" presStyleIdx="2" presStyleCnt="3"/>
      <dgm:spPr/>
      <dgm:t>
        <a:bodyPr/>
        <a:lstStyle/>
        <a:p>
          <a:endParaRPr lang="en-US"/>
        </a:p>
      </dgm:t>
    </dgm:pt>
    <dgm:pt modelId="{B8B1FB8E-D786-4680-ABB0-688E39331A59}" type="pres">
      <dgm:prSet presAssocID="{565DE748-BC22-42D8-A2D1-0D9FE27CF5D1}" presName="connTx" presStyleLbl="parChTrans1D2" presStyleIdx="2" presStyleCnt="3"/>
      <dgm:spPr/>
      <dgm:t>
        <a:bodyPr/>
        <a:lstStyle/>
        <a:p>
          <a:endParaRPr lang="en-US"/>
        </a:p>
      </dgm:t>
    </dgm:pt>
    <dgm:pt modelId="{CDEA12F4-29B8-4876-8025-DF1CE7B2573C}" type="pres">
      <dgm:prSet presAssocID="{14260CBB-0F26-41DE-8CEB-8D4A2FDADA0F}" presName="root2" presStyleCnt="0"/>
      <dgm:spPr/>
    </dgm:pt>
    <dgm:pt modelId="{E6419EC5-221C-4B63-8268-7ED855C618B0}" type="pres">
      <dgm:prSet presAssocID="{14260CBB-0F26-41DE-8CEB-8D4A2FDADA0F}" presName="LevelTwoTextNode" presStyleLbl="node2" presStyleIdx="2" presStyleCnt="3" custScaleX="450232" custScaleY="186744">
        <dgm:presLayoutVars>
          <dgm:chPref val="3"/>
        </dgm:presLayoutVars>
      </dgm:prSet>
      <dgm:spPr/>
      <dgm:t>
        <a:bodyPr/>
        <a:lstStyle/>
        <a:p>
          <a:endParaRPr lang="en-US"/>
        </a:p>
      </dgm:t>
    </dgm:pt>
    <dgm:pt modelId="{DD7E9985-4F72-4E56-951B-F5CE387DBA23}" type="pres">
      <dgm:prSet presAssocID="{14260CBB-0F26-41DE-8CEB-8D4A2FDADA0F}" presName="level3hierChild" presStyleCnt="0"/>
      <dgm:spPr/>
    </dgm:pt>
  </dgm:ptLst>
  <dgm:cxnLst>
    <dgm:cxn modelId="{4B6A2CAE-8E23-4AF8-B1CA-13E55B7B56A7}" srcId="{790DE1CA-3506-4310-9F99-33379072D4E3}" destId="{D0DD8F61-F9AD-4678-A813-18C0461D2B71}" srcOrd="0" destOrd="0" parTransId="{C6AB5213-5625-4407-9588-171EB59CED5F}" sibTransId="{BC93671E-6926-4B85-9428-DE352ACA74D3}"/>
    <dgm:cxn modelId="{81A2384F-EE86-4DF1-8D7A-B8BE2C4D3653}" type="presOf" srcId="{565DE748-BC22-42D8-A2D1-0D9FE27CF5D1}" destId="{F594DE86-F9FE-4325-A905-7402644B3E21}" srcOrd="0" destOrd="0" presId="urn:microsoft.com/office/officeart/2005/8/layout/hierarchy2"/>
    <dgm:cxn modelId="{E387BAFC-FB54-44C2-99A2-CB820991013D}" type="presOf" srcId="{0AE95495-6015-483A-9A78-AE9941F6731E}" destId="{4F873233-1241-4DD0-889E-90D4CDB6A117}" srcOrd="1" destOrd="0" presId="urn:microsoft.com/office/officeart/2005/8/layout/hierarchy2"/>
    <dgm:cxn modelId="{CC391652-527B-4750-952E-B6F93E180A6C}" type="presOf" srcId="{D0DD8F61-F9AD-4678-A813-18C0461D2B71}" destId="{ADB0F1AC-F8E1-4094-8DDF-8A1A8AE8BEB7}" srcOrd="0" destOrd="0" presId="urn:microsoft.com/office/officeart/2005/8/layout/hierarchy2"/>
    <dgm:cxn modelId="{25296333-C2FF-4CD5-A9F4-708019117072}" type="presOf" srcId="{790DE1CA-3506-4310-9F99-33379072D4E3}" destId="{1EE0D3E6-8D21-497B-A15C-7242F13067B1}" srcOrd="0" destOrd="0" presId="urn:microsoft.com/office/officeart/2005/8/layout/hierarchy2"/>
    <dgm:cxn modelId="{8D39F8FC-E230-4D1F-BF69-33B98666CE7F}" type="presOf" srcId="{5C5D47EE-5FE9-4207-8D8C-5D66BCFDC9BC}" destId="{6A46F54C-8059-425A-BDE6-3CA3772F82E2}" srcOrd="0" destOrd="0" presId="urn:microsoft.com/office/officeart/2005/8/layout/hierarchy2"/>
    <dgm:cxn modelId="{F4C7427F-B7BC-450D-A51F-511FAD9B1DD0}" type="presOf" srcId="{38720C64-B1F1-4F60-A82B-D15AB3614B9B}" destId="{CE0CB839-9FC4-4093-8D04-C72C846E3622}" srcOrd="0" destOrd="0" presId="urn:microsoft.com/office/officeart/2005/8/layout/hierarchy2"/>
    <dgm:cxn modelId="{2806D77F-5578-42A2-A510-3B8AA0DA525B}" type="presOf" srcId="{9C2BF760-6679-4FC7-9BE0-D00A5FC0DCC1}" destId="{53D52750-CB7C-4344-9DB7-781C0CDFB4EF}" srcOrd="0" destOrd="0" presId="urn:microsoft.com/office/officeart/2005/8/layout/hierarchy2"/>
    <dgm:cxn modelId="{3F063E19-2577-4403-9D86-31064CB6133D}" type="presOf" srcId="{63DA1BCE-E8A0-4BA4-A090-D3D89C2A7AE9}" destId="{767C4A26-79FA-4192-A4CE-5ECD82BCD282}" srcOrd="0" destOrd="0" presId="urn:microsoft.com/office/officeart/2005/8/layout/hierarchy2"/>
    <dgm:cxn modelId="{65640715-B53D-4001-8F48-5C09F5B0B4B8}" srcId="{63DA1BCE-E8A0-4BA4-A090-D3D89C2A7AE9}" destId="{5C5D47EE-5FE9-4207-8D8C-5D66BCFDC9BC}" srcOrd="1" destOrd="0" parTransId="{C75A61E6-1C21-4BB8-8B1A-49EA6D4DA420}" sibTransId="{BB561A61-0F3E-4EFF-97D8-96CF45A9A1AC}"/>
    <dgm:cxn modelId="{C3F93534-10E7-4855-A64A-3020DAAFA7BB}" type="presOf" srcId="{0AE95495-6015-483A-9A78-AE9941F6731E}" destId="{C978534E-FFE2-4A76-B20C-FB9F154C725C}" srcOrd="0" destOrd="0" presId="urn:microsoft.com/office/officeart/2005/8/layout/hierarchy2"/>
    <dgm:cxn modelId="{62192A37-225D-4713-96A6-1B7E5C6FDB2C}" type="presOf" srcId="{C6AB5213-5625-4407-9588-171EB59CED5F}" destId="{424C8953-1072-414B-A50D-02B52F4D67E4}" srcOrd="0" destOrd="0" presId="urn:microsoft.com/office/officeart/2005/8/layout/hierarchy2"/>
    <dgm:cxn modelId="{7DFA63BC-CA0A-4D1D-8B75-B2DA995EE6BC}" type="presOf" srcId="{14260CBB-0F26-41DE-8CEB-8D4A2FDADA0F}" destId="{E6419EC5-221C-4B63-8268-7ED855C618B0}" srcOrd="0" destOrd="0" presId="urn:microsoft.com/office/officeart/2005/8/layout/hierarchy2"/>
    <dgm:cxn modelId="{81BF2483-55B5-48DA-AEF4-B7C570F053D7}" srcId="{5C5D47EE-5FE9-4207-8D8C-5D66BCFDC9BC}" destId="{9C2BF760-6679-4FC7-9BE0-D00A5FC0DCC1}" srcOrd="0" destOrd="0" parTransId="{0AE95495-6015-483A-9A78-AE9941F6731E}" sibTransId="{79CFCC24-EAAA-4FD6-B641-DDBACFC93E56}"/>
    <dgm:cxn modelId="{5FA13876-3D4A-4B7C-A0FA-5EC5A10D6A29}" srcId="{63DA1BCE-E8A0-4BA4-A090-D3D89C2A7AE9}" destId="{790DE1CA-3506-4310-9F99-33379072D4E3}" srcOrd="0" destOrd="0" parTransId="{3519F47F-372F-4DA8-96E2-BF28B144A040}" sibTransId="{1DA280BC-8AD4-4562-B08F-0C3BD564E596}"/>
    <dgm:cxn modelId="{7525D041-91AD-4615-A7F9-A9264DC4DCA3}" type="presOf" srcId="{C6AB5213-5625-4407-9588-171EB59CED5F}" destId="{5BBA79A0-0904-4DA5-96E8-C8C3699580F7}" srcOrd="1" destOrd="0" presId="urn:microsoft.com/office/officeart/2005/8/layout/hierarchy2"/>
    <dgm:cxn modelId="{CF896F62-C397-43DE-BFBE-981C4136916F}" srcId="{63DA1BCE-E8A0-4BA4-A090-D3D89C2A7AE9}" destId="{38720C64-B1F1-4F60-A82B-D15AB3614B9B}" srcOrd="2" destOrd="0" parTransId="{7C13BAC9-1EDE-4177-98F9-4456C7AC43CE}" sibTransId="{1ABCA734-6BB4-4344-8E41-26F4CE86EAC9}"/>
    <dgm:cxn modelId="{30C94976-7428-4D36-9956-42938CC09F23}" srcId="{38720C64-B1F1-4F60-A82B-D15AB3614B9B}" destId="{14260CBB-0F26-41DE-8CEB-8D4A2FDADA0F}" srcOrd="0" destOrd="0" parTransId="{565DE748-BC22-42D8-A2D1-0D9FE27CF5D1}" sibTransId="{EA6A7420-A920-4EE0-B4A1-861A804468BC}"/>
    <dgm:cxn modelId="{1F758DD3-CDDF-46D9-B283-C7456755116F}" type="presOf" srcId="{565DE748-BC22-42D8-A2D1-0D9FE27CF5D1}" destId="{B8B1FB8E-D786-4680-ABB0-688E39331A59}" srcOrd="1" destOrd="0" presId="urn:microsoft.com/office/officeart/2005/8/layout/hierarchy2"/>
    <dgm:cxn modelId="{44F1DB58-B1E4-4A9A-B063-27E95795DC32}" type="presParOf" srcId="{767C4A26-79FA-4192-A4CE-5ECD82BCD282}" destId="{675990C9-2ED3-4809-AEBE-047B6A3F2A47}" srcOrd="0" destOrd="0" presId="urn:microsoft.com/office/officeart/2005/8/layout/hierarchy2"/>
    <dgm:cxn modelId="{EC25ECBD-1536-43B2-8494-DAB355007ACE}" type="presParOf" srcId="{675990C9-2ED3-4809-AEBE-047B6A3F2A47}" destId="{1EE0D3E6-8D21-497B-A15C-7242F13067B1}" srcOrd="0" destOrd="0" presId="urn:microsoft.com/office/officeart/2005/8/layout/hierarchy2"/>
    <dgm:cxn modelId="{E1D66EEA-5B16-4CE4-973B-CF0FD9323626}" type="presParOf" srcId="{675990C9-2ED3-4809-AEBE-047B6A3F2A47}" destId="{FD4D170B-3BB3-43C6-B466-9D6FF1A32A0A}" srcOrd="1" destOrd="0" presId="urn:microsoft.com/office/officeart/2005/8/layout/hierarchy2"/>
    <dgm:cxn modelId="{C71AED2E-1C2E-4BD0-8F97-08CA436E5F74}" type="presParOf" srcId="{FD4D170B-3BB3-43C6-B466-9D6FF1A32A0A}" destId="{424C8953-1072-414B-A50D-02B52F4D67E4}" srcOrd="0" destOrd="0" presId="urn:microsoft.com/office/officeart/2005/8/layout/hierarchy2"/>
    <dgm:cxn modelId="{F8900AD0-CE88-49B7-AD11-A04693DD7A3E}" type="presParOf" srcId="{424C8953-1072-414B-A50D-02B52F4D67E4}" destId="{5BBA79A0-0904-4DA5-96E8-C8C3699580F7}" srcOrd="0" destOrd="0" presId="urn:microsoft.com/office/officeart/2005/8/layout/hierarchy2"/>
    <dgm:cxn modelId="{93879601-EC1C-422B-BCBA-22D0C1F22F29}" type="presParOf" srcId="{FD4D170B-3BB3-43C6-B466-9D6FF1A32A0A}" destId="{37F07C1A-7B64-46E4-B4DC-4C23530DF893}" srcOrd="1" destOrd="0" presId="urn:microsoft.com/office/officeart/2005/8/layout/hierarchy2"/>
    <dgm:cxn modelId="{0D389CC0-DF65-4DDD-B979-A04B30120747}" type="presParOf" srcId="{37F07C1A-7B64-46E4-B4DC-4C23530DF893}" destId="{ADB0F1AC-F8E1-4094-8DDF-8A1A8AE8BEB7}" srcOrd="0" destOrd="0" presId="urn:microsoft.com/office/officeart/2005/8/layout/hierarchy2"/>
    <dgm:cxn modelId="{32A4B8CA-598B-4302-BC6E-8FB1935DD0C8}" type="presParOf" srcId="{37F07C1A-7B64-46E4-B4DC-4C23530DF893}" destId="{D395AE87-8E4A-4BC4-9C4E-C3873E18C21D}" srcOrd="1" destOrd="0" presId="urn:microsoft.com/office/officeart/2005/8/layout/hierarchy2"/>
    <dgm:cxn modelId="{E344EAEA-1655-428A-AE27-A94D8AFDBF10}" type="presParOf" srcId="{767C4A26-79FA-4192-A4CE-5ECD82BCD282}" destId="{699C94F1-9847-49F7-92F0-38C12C756466}" srcOrd="1" destOrd="0" presId="urn:microsoft.com/office/officeart/2005/8/layout/hierarchy2"/>
    <dgm:cxn modelId="{EB1FFAC9-8FEA-4401-83A5-183719FF1FEC}" type="presParOf" srcId="{699C94F1-9847-49F7-92F0-38C12C756466}" destId="{6A46F54C-8059-425A-BDE6-3CA3772F82E2}" srcOrd="0" destOrd="0" presId="urn:microsoft.com/office/officeart/2005/8/layout/hierarchy2"/>
    <dgm:cxn modelId="{D5069BE5-D4A5-4CD6-B67D-A5C8105E2515}" type="presParOf" srcId="{699C94F1-9847-49F7-92F0-38C12C756466}" destId="{3D5A13F2-1ADB-437C-8474-043304FCE1B1}" srcOrd="1" destOrd="0" presId="urn:microsoft.com/office/officeart/2005/8/layout/hierarchy2"/>
    <dgm:cxn modelId="{B8866094-A12D-4C09-A366-59E6BE8244D3}" type="presParOf" srcId="{3D5A13F2-1ADB-437C-8474-043304FCE1B1}" destId="{C978534E-FFE2-4A76-B20C-FB9F154C725C}" srcOrd="0" destOrd="0" presId="urn:microsoft.com/office/officeart/2005/8/layout/hierarchy2"/>
    <dgm:cxn modelId="{2604FF19-B49A-49ED-B88E-A8387DBE0712}" type="presParOf" srcId="{C978534E-FFE2-4A76-B20C-FB9F154C725C}" destId="{4F873233-1241-4DD0-889E-90D4CDB6A117}" srcOrd="0" destOrd="0" presId="urn:microsoft.com/office/officeart/2005/8/layout/hierarchy2"/>
    <dgm:cxn modelId="{F2AE414D-5A3D-4CA6-B79F-F1C9DF138F53}" type="presParOf" srcId="{3D5A13F2-1ADB-437C-8474-043304FCE1B1}" destId="{47875FD5-F865-4A5D-8E7B-AE608463384D}" srcOrd="1" destOrd="0" presId="urn:microsoft.com/office/officeart/2005/8/layout/hierarchy2"/>
    <dgm:cxn modelId="{2221D62D-D280-444F-8779-D4A524630560}" type="presParOf" srcId="{47875FD5-F865-4A5D-8E7B-AE608463384D}" destId="{53D52750-CB7C-4344-9DB7-781C0CDFB4EF}" srcOrd="0" destOrd="0" presId="urn:microsoft.com/office/officeart/2005/8/layout/hierarchy2"/>
    <dgm:cxn modelId="{917B1BCE-9083-425F-91AD-0EF2BDC8E46A}" type="presParOf" srcId="{47875FD5-F865-4A5D-8E7B-AE608463384D}" destId="{28349EE5-CCFC-49F1-8C5F-522AC87758A5}" srcOrd="1" destOrd="0" presId="urn:microsoft.com/office/officeart/2005/8/layout/hierarchy2"/>
    <dgm:cxn modelId="{6EC9B49F-78E0-481F-8DF8-D5421DBFE7C4}" type="presParOf" srcId="{767C4A26-79FA-4192-A4CE-5ECD82BCD282}" destId="{5994E145-E280-4DD1-9CAC-17952D355CD3}" srcOrd="2" destOrd="0" presId="urn:microsoft.com/office/officeart/2005/8/layout/hierarchy2"/>
    <dgm:cxn modelId="{2A9891BD-5DB6-4FD2-BE42-17BBECC72315}" type="presParOf" srcId="{5994E145-E280-4DD1-9CAC-17952D355CD3}" destId="{CE0CB839-9FC4-4093-8D04-C72C846E3622}" srcOrd="0" destOrd="0" presId="urn:microsoft.com/office/officeart/2005/8/layout/hierarchy2"/>
    <dgm:cxn modelId="{FE81095D-9A3E-4B6A-BC31-8BD14BACC83C}" type="presParOf" srcId="{5994E145-E280-4DD1-9CAC-17952D355CD3}" destId="{DA8F6369-1734-4C5E-A7B0-5B37C0F3AA36}" srcOrd="1" destOrd="0" presId="urn:microsoft.com/office/officeart/2005/8/layout/hierarchy2"/>
    <dgm:cxn modelId="{593C1775-FC0E-4F16-8B23-71CE95006A18}" type="presParOf" srcId="{DA8F6369-1734-4C5E-A7B0-5B37C0F3AA36}" destId="{F594DE86-F9FE-4325-A905-7402644B3E21}" srcOrd="0" destOrd="0" presId="urn:microsoft.com/office/officeart/2005/8/layout/hierarchy2"/>
    <dgm:cxn modelId="{97F05478-D81A-4300-8CE8-925F89A2AA1A}" type="presParOf" srcId="{F594DE86-F9FE-4325-A905-7402644B3E21}" destId="{B8B1FB8E-D786-4680-ABB0-688E39331A59}" srcOrd="0" destOrd="0" presId="urn:microsoft.com/office/officeart/2005/8/layout/hierarchy2"/>
    <dgm:cxn modelId="{30334AFE-A998-4814-B6E8-E83AE832764E}" type="presParOf" srcId="{DA8F6369-1734-4C5E-A7B0-5B37C0F3AA36}" destId="{CDEA12F4-29B8-4876-8025-DF1CE7B2573C}" srcOrd="1" destOrd="0" presId="urn:microsoft.com/office/officeart/2005/8/layout/hierarchy2"/>
    <dgm:cxn modelId="{97199055-E255-44ED-944B-48C95D9B0056}" type="presParOf" srcId="{CDEA12F4-29B8-4876-8025-DF1CE7B2573C}" destId="{E6419EC5-221C-4B63-8268-7ED855C618B0}" srcOrd="0" destOrd="0" presId="urn:microsoft.com/office/officeart/2005/8/layout/hierarchy2"/>
    <dgm:cxn modelId="{96B9BC16-C28A-4365-B18E-256EDC08CFA5}" type="presParOf" srcId="{CDEA12F4-29B8-4876-8025-DF1CE7B2573C}" destId="{DD7E9985-4F72-4E56-951B-F5CE387DBA23}" srcOrd="1" destOrd="0" presId="urn:microsoft.com/office/officeart/2005/8/layout/hierarchy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A39A6B-D60A-49DA-A037-1518CD51B871}" type="doc">
      <dgm:prSet loTypeId="urn:microsoft.com/office/officeart/2005/8/layout/funnel1" loCatId="process" qsTypeId="urn:microsoft.com/office/officeart/2005/8/quickstyle/simple1" qsCatId="simple" csTypeId="urn:microsoft.com/office/officeart/2005/8/colors/colorful5" csCatId="colorful" phldr="1"/>
      <dgm:spPr/>
      <dgm:t>
        <a:bodyPr/>
        <a:lstStyle/>
        <a:p>
          <a:endParaRPr lang="en-US"/>
        </a:p>
      </dgm:t>
    </dgm:pt>
    <dgm:pt modelId="{1DEC9E71-1C1A-4538-B5A1-88CB88F54EA5}">
      <dgm:prSet phldrT="[Text]" custT="1"/>
      <dgm:spPr/>
      <dgm:t>
        <a:bodyPr/>
        <a:lstStyle/>
        <a:p>
          <a:r>
            <a:rPr lang="fa-IR" sz="1600" dirty="0" smtClean="0">
              <a:latin typeface="Calibri" panose="020F0502020204030204" pitchFamily="34" charset="0"/>
              <a:cs typeface="B Nazanin" panose="00000400000000000000" pitchFamily="2" charset="-78"/>
            </a:rPr>
            <a:t>توالی</a:t>
          </a:r>
        </a:p>
        <a:p>
          <a:r>
            <a:rPr lang="en-US" sz="1600" b="1" i="0" dirty="0" smtClean="0">
              <a:latin typeface="Calibri" panose="020F0502020204030204" pitchFamily="34" charset="0"/>
              <a:cs typeface="B Nazanin" panose="00000400000000000000" pitchFamily="2" charset="-78"/>
            </a:rPr>
            <a:t>Sequence</a:t>
          </a:r>
          <a:endParaRPr lang="en-US" sz="1600" b="1" dirty="0">
            <a:latin typeface="Calibri" panose="020F0502020204030204" pitchFamily="34" charset="0"/>
            <a:cs typeface="B Nazanin" panose="00000400000000000000" pitchFamily="2" charset="-78"/>
          </a:endParaRPr>
        </a:p>
      </dgm:t>
    </dgm:pt>
    <dgm:pt modelId="{00067723-3402-4E5B-B461-A36CCAD4A797}" type="parTrans" cxnId="{56FC88B5-6ABA-4219-BD47-71388C4DEC25}">
      <dgm:prSet/>
      <dgm:spPr/>
      <dgm:t>
        <a:bodyPr/>
        <a:lstStyle/>
        <a:p>
          <a:endParaRPr lang="en-US"/>
        </a:p>
      </dgm:t>
    </dgm:pt>
    <dgm:pt modelId="{94648B51-B2A3-4D5C-8C9C-1F6FF3456BC2}" type="sibTrans" cxnId="{56FC88B5-6ABA-4219-BD47-71388C4DEC25}">
      <dgm:prSet/>
      <dgm:spPr/>
      <dgm:t>
        <a:bodyPr/>
        <a:lstStyle/>
        <a:p>
          <a:endParaRPr lang="en-US"/>
        </a:p>
      </dgm:t>
    </dgm:pt>
    <dgm:pt modelId="{557616BE-797C-4065-A872-852A8B736ED7}">
      <dgm:prSet phldrT="[Text]" custT="1"/>
      <dgm:spPr/>
      <dgm:t>
        <a:bodyPr/>
        <a:lstStyle/>
        <a:p>
          <a:r>
            <a:rPr lang="fa-IR" sz="1600" b="1" dirty="0" smtClean="0">
              <a:latin typeface="Calibri" panose="020F0502020204030204" pitchFamily="34" charset="0"/>
              <a:cs typeface="B Nazanin" panose="00000400000000000000" pitchFamily="2" charset="-78"/>
            </a:rPr>
            <a:t>انتخاب</a:t>
          </a:r>
        </a:p>
        <a:p>
          <a:r>
            <a:rPr lang="en-US" sz="1600" b="0" i="0" dirty="0" smtClean="0">
              <a:latin typeface="Calibri" panose="020F0502020204030204" pitchFamily="34" charset="0"/>
              <a:cs typeface="B Nazanin" panose="00000400000000000000" pitchFamily="2" charset="-78"/>
            </a:rPr>
            <a:t>Selection</a:t>
          </a:r>
          <a:endParaRPr lang="en-US" sz="1600" dirty="0">
            <a:latin typeface="Calibri" panose="020F0502020204030204" pitchFamily="34" charset="0"/>
            <a:cs typeface="B Nazanin" panose="00000400000000000000" pitchFamily="2" charset="-78"/>
          </a:endParaRPr>
        </a:p>
      </dgm:t>
    </dgm:pt>
    <dgm:pt modelId="{358BADEE-3B22-4BC4-8904-0E121DB0C19C}" type="parTrans" cxnId="{EBAB3F7A-CAD0-4E5A-AB2D-75531DDFCFBF}">
      <dgm:prSet/>
      <dgm:spPr/>
      <dgm:t>
        <a:bodyPr/>
        <a:lstStyle/>
        <a:p>
          <a:endParaRPr lang="en-US"/>
        </a:p>
      </dgm:t>
    </dgm:pt>
    <dgm:pt modelId="{F325E9CD-DF11-4B9A-A707-85BE0AA8CC99}" type="sibTrans" cxnId="{EBAB3F7A-CAD0-4E5A-AB2D-75531DDFCFBF}">
      <dgm:prSet/>
      <dgm:spPr/>
      <dgm:t>
        <a:bodyPr/>
        <a:lstStyle/>
        <a:p>
          <a:endParaRPr lang="en-US"/>
        </a:p>
      </dgm:t>
    </dgm:pt>
    <dgm:pt modelId="{69ABF12B-EA34-42FB-AEBF-D4E0155577E8}">
      <dgm:prSet phldrT="[Text]" custT="1"/>
      <dgm:spPr/>
      <dgm:t>
        <a:bodyPr/>
        <a:lstStyle/>
        <a:p>
          <a:r>
            <a:rPr lang="fa-IR" sz="1600" dirty="0" smtClean="0">
              <a:latin typeface="Calibri" panose="020F0502020204030204" pitchFamily="34" charset="0"/>
              <a:cs typeface="B Nazanin" panose="00000400000000000000" pitchFamily="2" charset="-78"/>
            </a:rPr>
            <a:t>تکرار</a:t>
          </a:r>
        </a:p>
        <a:p>
          <a:r>
            <a:rPr lang="en-US" sz="1500" b="1" i="0" dirty="0" smtClean="0">
              <a:latin typeface="Calibri" panose="020F0502020204030204" pitchFamily="34" charset="0"/>
              <a:cs typeface="B Nazanin" panose="00000400000000000000" pitchFamily="2" charset="-78"/>
            </a:rPr>
            <a:t>Repetition</a:t>
          </a:r>
          <a:endParaRPr lang="en-US" sz="1500" b="1" dirty="0">
            <a:latin typeface="Calibri" panose="020F0502020204030204" pitchFamily="34" charset="0"/>
            <a:cs typeface="B Nazanin" panose="00000400000000000000" pitchFamily="2" charset="-78"/>
          </a:endParaRPr>
        </a:p>
      </dgm:t>
    </dgm:pt>
    <dgm:pt modelId="{3339DC29-9E54-4978-A40C-79FA0E30DBB8}" type="parTrans" cxnId="{454575CC-F534-4E73-924F-195AA3F5315A}">
      <dgm:prSet/>
      <dgm:spPr/>
      <dgm:t>
        <a:bodyPr/>
        <a:lstStyle/>
        <a:p>
          <a:endParaRPr lang="en-US"/>
        </a:p>
      </dgm:t>
    </dgm:pt>
    <dgm:pt modelId="{DB44313D-831B-4A39-B15D-EBB6B987100C}" type="sibTrans" cxnId="{454575CC-F534-4E73-924F-195AA3F5315A}">
      <dgm:prSet/>
      <dgm:spPr/>
      <dgm:t>
        <a:bodyPr/>
        <a:lstStyle/>
        <a:p>
          <a:endParaRPr lang="en-US"/>
        </a:p>
      </dgm:t>
    </dgm:pt>
    <dgm:pt modelId="{4BC4EC72-9C2D-40B4-B688-89DECEF01B0C}">
      <dgm:prSet phldrT="[Text]" custT="1"/>
      <dgm:spPr/>
      <dgm:t>
        <a:bodyPr/>
        <a:lstStyle/>
        <a:p>
          <a:pPr rtl="1"/>
          <a:r>
            <a:rPr lang="fa-IR" sz="2000" b="1" dirty="0" smtClean="0">
              <a:cs typeface="B Nazanin" panose="00000400000000000000" pitchFamily="2" charset="-78"/>
            </a:rPr>
            <a:t>برنامه</a:t>
          </a:r>
          <a:r>
            <a:rPr lang="fa-IR" sz="2000" dirty="0" smtClean="0"/>
            <a:t>‌</a:t>
          </a:r>
          <a:r>
            <a:rPr lang="fa-IR" sz="2000" b="1" dirty="0" smtClean="0">
              <a:cs typeface="B Nazanin" panose="00000400000000000000" pitchFamily="2" charset="-78"/>
            </a:rPr>
            <a:t>ی رایانه</a:t>
          </a:r>
          <a:r>
            <a:rPr lang="fa-IR" sz="2000" dirty="0" smtClean="0"/>
            <a:t>‌</a:t>
          </a:r>
          <a:r>
            <a:rPr lang="fa-IR" sz="2000" b="1" dirty="0" smtClean="0">
              <a:cs typeface="B Nazanin" panose="00000400000000000000" pitchFamily="2" charset="-78"/>
            </a:rPr>
            <a:t>ای</a:t>
          </a:r>
          <a:endParaRPr lang="en-US" sz="2000" b="1" dirty="0">
            <a:cs typeface="B Nazanin" panose="00000400000000000000" pitchFamily="2" charset="-78"/>
          </a:endParaRPr>
        </a:p>
      </dgm:t>
    </dgm:pt>
    <dgm:pt modelId="{9AF8C980-829A-4DBD-9AE8-21E0CA7BE736}" type="parTrans" cxnId="{87F25CCA-71D1-4044-AE55-97A9EFA05169}">
      <dgm:prSet/>
      <dgm:spPr/>
      <dgm:t>
        <a:bodyPr/>
        <a:lstStyle/>
        <a:p>
          <a:endParaRPr lang="en-US"/>
        </a:p>
      </dgm:t>
    </dgm:pt>
    <dgm:pt modelId="{D9ED2DF0-04AF-4F97-B6E7-F79F678896C7}" type="sibTrans" cxnId="{87F25CCA-71D1-4044-AE55-97A9EFA05169}">
      <dgm:prSet/>
      <dgm:spPr/>
      <dgm:t>
        <a:bodyPr/>
        <a:lstStyle/>
        <a:p>
          <a:endParaRPr lang="en-US"/>
        </a:p>
      </dgm:t>
    </dgm:pt>
    <dgm:pt modelId="{96839622-7C3A-48A2-8966-221A17EE0DDC}" type="pres">
      <dgm:prSet presAssocID="{54A39A6B-D60A-49DA-A037-1518CD51B871}" presName="Name0" presStyleCnt="0">
        <dgm:presLayoutVars>
          <dgm:chMax val="4"/>
          <dgm:resizeHandles val="exact"/>
        </dgm:presLayoutVars>
      </dgm:prSet>
      <dgm:spPr/>
      <dgm:t>
        <a:bodyPr/>
        <a:lstStyle/>
        <a:p>
          <a:pPr rtl="1"/>
          <a:endParaRPr lang="fa-IR"/>
        </a:p>
      </dgm:t>
    </dgm:pt>
    <dgm:pt modelId="{A5BA8366-DFE6-4B27-9A5E-6E31A190C374}" type="pres">
      <dgm:prSet presAssocID="{54A39A6B-D60A-49DA-A037-1518CD51B871}" presName="ellipse" presStyleLbl="trBgShp" presStyleIdx="0" presStyleCnt="1"/>
      <dgm:spPr/>
      <dgm:t>
        <a:bodyPr/>
        <a:lstStyle/>
        <a:p>
          <a:pPr rtl="1"/>
          <a:endParaRPr lang="fa-IR"/>
        </a:p>
      </dgm:t>
    </dgm:pt>
    <dgm:pt modelId="{EF2E27C0-180F-48F6-A321-068B4D9934CC}" type="pres">
      <dgm:prSet presAssocID="{54A39A6B-D60A-49DA-A037-1518CD51B871}" presName="arrow1" presStyleLbl="fgShp" presStyleIdx="0" presStyleCnt="1"/>
      <dgm:spPr/>
      <dgm:t>
        <a:bodyPr/>
        <a:lstStyle/>
        <a:p>
          <a:pPr rtl="1"/>
          <a:endParaRPr lang="fa-IR"/>
        </a:p>
      </dgm:t>
    </dgm:pt>
    <dgm:pt modelId="{B36705D5-4F5D-4D40-B998-89E5D0EEE115}" type="pres">
      <dgm:prSet presAssocID="{54A39A6B-D60A-49DA-A037-1518CD51B871}" presName="rectangle" presStyleLbl="revTx" presStyleIdx="0" presStyleCnt="1">
        <dgm:presLayoutVars>
          <dgm:bulletEnabled val="1"/>
        </dgm:presLayoutVars>
      </dgm:prSet>
      <dgm:spPr/>
      <dgm:t>
        <a:bodyPr/>
        <a:lstStyle/>
        <a:p>
          <a:endParaRPr lang="en-US"/>
        </a:p>
      </dgm:t>
    </dgm:pt>
    <dgm:pt modelId="{31F13595-535B-4C9F-B92F-D9EAF8AE5025}" type="pres">
      <dgm:prSet presAssocID="{557616BE-797C-4065-A872-852A8B736ED7}" presName="item1" presStyleLbl="node1" presStyleIdx="0" presStyleCnt="3" custScaleX="110874">
        <dgm:presLayoutVars>
          <dgm:bulletEnabled val="1"/>
        </dgm:presLayoutVars>
      </dgm:prSet>
      <dgm:spPr/>
      <dgm:t>
        <a:bodyPr/>
        <a:lstStyle/>
        <a:p>
          <a:endParaRPr lang="en-US"/>
        </a:p>
      </dgm:t>
    </dgm:pt>
    <dgm:pt modelId="{D8736982-F1D0-4D64-9F46-D4C06FC006B0}" type="pres">
      <dgm:prSet presAssocID="{69ABF12B-EA34-42FB-AEBF-D4E0155577E8}" presName="item2" presStyleLbl="node1" presStyleIdx="1" presStyleCnt="3" custScaleX="110874" custLinFactNeighborX="2524">
        <dgm:presLayoutVars>
          <dgm:bulletEnabled val="1"/>
        </dgm:presLayoutVars>
      </dgm:prSet>
      <dgm:spPr/>
      <dgm:t>
        <a:bodyPr/>
        <a:lstStyle/>
        <a:p>
          <a:endParaRPr lang="en-US"/>
        </a:p>
      </dgm:t>
    </dgm:pt>
    <dgm:pt modelId="{B91E32E3-D897-416D-810C-50E844D0F273}" type="pres">
      <dgm:prSet presAssocID="{4BC4EC72-9C2D-40B4-B688-89DECEF01B0C}" presName="item3" presStyleLbl="node1" presStyleIdx="2" presStyleCnt="3" custScaleX="110874" custLinFactNeighborX="7401">
        <dgm:presLayoutVars>
          <dgm:bulletEnabled val="1"/>
        </dgm:presLayoutVars>
      </dgm:prSet>
      <dgm:spPr/>
      <dgm:t>
        <a:bodyPr/>
        <a:lstStyle/>
        <a:p>
          <a:endParaRPr lang="en-US"/>
        </a:p>
      </dgm:t>
    </dgm:pt>
    <dgm:pt modelId="{2288DDA2-3A9F-43A4-8316-B8421D0F9FC7}" type="pres">
      <dgm:prSet presAssocID="{54A39A6B-D60A-49DA-A037-1518CD51B871}" presName="funnel" presStyleLbl="trAlignAcc1" presStyleIdx="0" presStyleCnt="1" custLinFactNeighborX="388" custLinFactNeighborY="1638"/>
      <dgm:spPr/>
      <dgm:t>
        <a:bodyPr/>
        <a:lstStyle/>
        <a:p>
          <a:pPr rtl="1"/>
          <a:endParaRPr lang="fa-IR"/>
        </a:p>
      </dgm:t>
    </dgm:pt>
  </dgm:ptLst>
  <dgm:cxnLst>
    <dgm:cxn modelId="{454575CC-F534-4E73-924F-195AA3F5315A}" srcId="{54A39A6B-D60A-49DA-A037-1518CD51B871}" destId="{69ABF12B-EA34-42FB-AEBF-D4E0155577E8}" srcOrd="2" destOrd="0" parTransId="{3339DC29-9E54-4978-A40C-79FA0E30DBB8}" sibTransId="{DB44313D-831B-4A39-B15D-EBB6B987100C}"/>
    <dgm:cxn modelId="{56FC88B5-6ABA-4219-BD47-71388C4DEC25}" srcId="{54A39A6B-D60A-49DA-A037-1518CD51B871}" destId="{1DEC9E71-1C1A-4538-B5A1-88CB88F54EA5}" srcOrd="0" destOrd="0" parTransId="{00067723-3402-4E5B-B461-A36CCAD4A797}" sibTransId="{94648B51-B2A3-4D5C-8C9C-1F6FF3456BC2}"/>
    <dgm:cxn modelId="{EBAB3F7A-CAD0-4E5A-AB2D-75531DDFCFBF}" srcId="{54A39A6B-D60A-49DA-A037-1518CD51B871}" destId="{557616BE-797C-4065-A872-852A8B736ED7}" srcOrd="1" destOrd="0" parTransId="{358BADEE-3B22-4BC4-8904-0E121DB0C19C}" sibTransId="{F325E9CD-DF11-4B9A-A707-85BE0AA8CC99}"/>
    <dgm:cxn modelId="{B09CDA62-0433-457C-9943-9A9F549A1D5A}" type="presOf" srcId="{54A39A6B-D60A-49DA-A037-1518CD51B871}" destId="{96839622-7C3A-48A2-8966-221A17EE0DDC}" srcOrd="0" destOrd="0" presId="urn:microsoft.com/office/officeart/2005/8/layout/funnel1"/>
    <dgm:cxn modelId="{17673F70-F75E-4948-A90E-0C52355C35EF}" type="presOf" srcId="{4BC4EC72-9C2D-40B4-B688-89DECEF01B0C}" destId="{B36705D5-4F5D-4D40-B998-89E5D0EEE115}" srcOrd="0" destOrd="0" presId="urn:microsoft.com/office/officeart/2005/8/layout/funnel1"/>
    <dgm:cxn modelId="{386799F5-2537-4A0D-BAF7-0AF996CB04F1}" type="presOf" srcId="{69ABF12B-EA34-42FB-AEBF-D4E0155577E8}" destId="{31F13595-535B-4C9F-B92F-D9EAF8AE5025}" srcOrd="0" destOrd="0" presId="urn:microsoft.com/office/officeart/2005/8/layout/funnel1"/>
    <dgm:cxn modelId="{81047C69-E3B4-47E8-9F26-93A94A74C29B}" type="presOf" srcId="{1DEC9E71-1C1A-4538-B5A1-88CB88F54EA5}" destId="{B91E32E3-D897-416D-810C-50E844D0F273}" srcOrd="0" destOrd="0" presId="urn:microsoft.com/office/officeart/2005/8/layout/funnel1"/>
    <dgm:cxn modelId="{6554F469-7622-4242-A845-D4F8F5BA4291}" type="presOf" srcId="{557616BE-797C-4065-A872-852A8B736ED7}" destId="{D8736982-F1D0-4D64-9F46-D4C06FC006B0}" srcOrd="0" destOrd="0" presId="urn:microsoft.com/office/officeart/2005/8/layout/funnel1"/>
    <dgm:cxn modelId="{87F25CCA-71D1-4044-AE55-97A9EFA05169}" srcId="{54A39A6B-D60A-49DA-A037-1518CD51B871}" destId="{4BC4EC72-9C2D-40B4-B688-89DECEF01B0C}" srcOrd="3" destOrd="0" parTransId="{9AF8C980-829A-4DBD-9AE8-21E0CA7BE736}" sibTransId="{D9ED2DF0-04AF-4F97-B6E7-F79F678896C7}"/>
    <dgm:cxn modelId="{041F5787-1082-4B7D-867A-7A974C9A0F29}" type="presParOf" srcId="{96839622-7C3A-48A2-8966-221A17EE0DDC}" destId="{A5BA8366-DFE6-4B27-9A5E-6E31A190C374}" srcOrd="0" destOrd="0" presId="urn:microsoft.com/office/officeart/2005/8/layout/funnel1"/>
    <dgm:cxn modelId="{E4599ADE-B0C8-45A7-853B-2A14F7DE45C2}" type="presParOf" srcId="{96839622-7C3A-48A2-8966-221A17EE0DDC}" destId="{EF2E27C0-180F-48F6-A321-068B4D9934CC}" srcOrd="1" destOrd="0" presId="urn:microsoft.com/office/officeart/2005/8/layout/funnel1"/>
    <dgm:cxn modelId="{91912C65-8ED9-4B77-9E39-7DF85F0C3F3C}" type="presParOf" srcId="{96839622-7C3A-48A2-8966-221A17EE0DDC}" destId="{B36705D5-4F5D-4D40-B998-89E5D0EEE115}" srcOrd="2" destOrd="0" presId="urn:microsoft.com/office/officeart/2005/8/layout/funnel1"/>
    <dgm:cxn modelId="{DCA542E5-B891-4014-A5FC-AD09381249DA}" type="presParOf" srcId="{96839622-7C3A-48A2-8966-221A17EE0DDC}" destId="{31F13595-535B-4C9F-B92F-D9EAF8AE5025}" srcOrd="3" destOrd="0" presId="urn:microsoft.com/office/officeart/2005/8/layout/funnel1"/>
    <dgm:cxn modelId="{061C1327-78ED-4D31-87C8-DEB2AE4C573E}" type="presParOf" srcId="{96839622-7C3A-48A2-8966-221A17EE0DDC}" destId="{D8736982-F1D0-4D64-9F46-D4C06FC006B0}" srcOrd="4" destOrd="0" presId="urn:microsoft.com/office/officeart/2005/8/layout/funnel1"/>
    <dgm:cxn modelId="{88715360-4801-4F8A-8B37-4993261F8A52}" type="presParOf" srcId="{96839622-7C3A-48A2-8966-221A17EE0DDC}" destId="{B91E32E3-D897-416D-810C-50E844D0F273}" srcOrd="5" destOrd="0" presId="urn:microsoft.com/office/officeart/2005/8/layout/funnel1"/>
    <dgm:cxn modelId="{1DD4BFA5-E7BC-45B1-A379-F365DE3FAC74}" type="presParOf" srcId="{96839622-7C3A-48A2-8966-221A17EE0DDC}" destId="{2288DDA2-3A9F-43A4-8316-B8421D0F9FC7}" srcOrd="6" destOrd="0" presId="urn:microsoft.com/office/officeart/2005/8/layout/funnel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E0D3E6-8D21-497B-A15C-7242F13067B1}">
      <dsp:nvSpPr>
        <dsp:cNvPr id="0" name=""/>
        <dsp:cNvSpPr/>
      </dsp:nvSpPr>
      <dsp:spPr>
        <a:xfrm>
          <a:off x="7021533" y="538542"/>
          <a:ext cx="1402784" cy="701392"/>
        </a:xfrm>
        <a:prstGeom prst="roundRect">
          <a:avLst>
            <a:gd name="adj" fmla="val 10000"/>
          </a:avLst>
        </a:prstGeom>
        <a:solidFill>
          <a:schemeClr val="accent4">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a-IR" sz="2500" b="1" kern="1200" dirty="0" smtClean="0">
              <a:cs typeface="B Nazanin" panose="00000400000000000000" pitchFamily="2" charset="-78"/>
            </a:rPr>
            <a:t>حوزه کلاس</a:t>
          </a:r>
          <a:endParaRPr lang="en-US" sz="2500" b="1" kern="1200" dirty="0">
            <a:cs typeface="B Nazanin" panose="00000400000000000000" pitchFamily="2" charset="-78"/>
          </a:endParaRPr>
        </a:p>
      </dsp:txBody>
      <dsp:txXfrm>
        <a:off x="7042076" y="559085"/>
        <a:ext cx="1361698" cy="660306"/>
      </dsp:txXfrm>
    </dsp:sp>
    <dsp:sp modelId="{424C8953-1072-414B-A50D-02B52F4D67E4}">
      <dsp:nvSpPr>
        <dsp:cNvPr id="0" name=""/>
        <dsp:cNvSpPr/>
      </dsp:nvSpPr>
      <dsp:spPr>
        <a:xfrm rot="10800000">
          <a:off x="6460419" y="875541"/>
          <a:ext cx="561113" cy="27395"/>
        </a:xfrm>
        <a:custGeom>
          <a:avLst/>
          <a:gdLst/>
          <a:ahLst/>
          <a:cxnLst/>
          <a:rect l="0" t="0" r="0" b="0"/>
          <a:pathLst>
            <a:path>
              <a:moveTo>
                <a:pt x="0" y="13697"/>
              </a:moveTo>
              <a:lnTo>
                <a:pt x="561113" y="13697"/>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726948" y="875211"/>
        <a:ext cx="28055" cy="28055"/>
      </dsp:txXfrm>
    </dsp:sp>
    <dsp:sp modelId="{ADB0F1AC-F8E1-4094-8DDF-8A1A8AE8BEB7}">
      <dsp:nvSpPr>
        <dsp:cNvPr id="0" name=""/>
        <dsp:cNvSpPr/>
      </dsp:nvSpPr>
      <dsp:spPr>
        <a:xfrm>
          <a:off x="144633" y="2664"/>
          <a:ext cx="6315785" cy="1773147"/>
        </a:xfrm>
        <a:prstGeom prst="roundRect">
          <a:avLst>
            <a:gd name="adj" fmla="val 10000"/>
          </a:avLst>
        </a:prstGeom>
        <a:solidFill>
          <a:schemeClr val="accent6">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977900" rtl="1">
            <a:lnSpc>
              <a:spcPct val="90000"/>
            </a:lnSpc>
            <a:spcBef>
              <a:spcPct val="0"/>
            </a:spcBef>
            <a:spcAft>
              <a:spcPct val="35000"/>
            </a:spcAft>
          </a:pPr>
          <a:r>
            <a:rPr lang="fa-IR" sz="2200" b="0" i="0" kern="1200" dirty="0" smtClean="0">
              <a:cs typeface="B Nazanin" panose="00000400000000000000" pitchFamily="2" charset="-78"/>
            </a:rPr>
            <a:t>متغیرهایی هستند که در سرتاسر یک کلاس قابل دسترسی‌اند.  اگر یک متغیر در حوزه کلاس باشد، همه متدهای آن کلاس به آن دسترسی دارند و هر کدام از متدها که آن متغیر را تغییر دهند، مقدار آن در سایر متدها نیز تغییر می‌کند. </a:t>
          </a:r>
          <a:r>
            <a:rPr lang="fa-IR" sz="2200" b="1" i="0" kern="1200" dirty="0" smtClean="0">
              <a:cs typeface="B Nazanin" panose="00000400000000000000" pitchFamily="2" charset="-78"/>
            </a:rPr>
            <a:t>به این نوع متغییرها فیلد هم میگویند.</a:t>
          </a:r>
          <a:endParaRPr lang="en-US" sz="2200" b="1" kern="1200" dirty="0">
            <a:cs typeface="B Nazanin" panose="00000400000000000000" pitchFamily="2" charset="-78"/>
          </a:endParaRPr>
        </a:p>
      </dsp:txBody>
      <dsp:txXfrm>
        <a:off x="196567" y="54598"/>
        <a:ext cx="6211917" cy="1669279"/>
      </dsp:txXfrm>
    </dsp:sp>
    <dsp:sp modelId="{6A46F54C-8059-425A-BDE6-3CA3772F82E2}">
      <dsp:nvSpPr>
        <dsp:cNvPr id="0" name=""/>
        <dsp:cNvSpPr/>
      </dsp:nvSpPr>
      <dsp:spPr>
        <a:xfrm>
          <a:off x="7021533" y="2185229"/>
          <a:ext cx="1402784" cy="701392"/>
        </a:xfrm>
        <a:prstGeom prst="roundRect">
          <a:avLst>
            <a:gd name="adj" fmla="val 10000"/>
          </a:avLst>
        </a:prstGeom>
        <a:solidFill>
          <a:schemeClr val="accent4">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a-IR" sz="2500" b="1" kern="1200" dirty="0" smtClean="0">
              <a:cs typeface="B Nazanin" panose="00000400000000000000" pitchFamily="2" charset="-78"/>
            </a:rPr>
            <a:t>حوزه متد</a:t>
          </a:r>
          <a:endParaRPr lang="en-US" sz="2500" b="1" kern="1200" dirty="0">
            <a:cs typeface="B Nazanin" panose="00000400000000000000" pitchFamily="2" charset="-78"/>
          </a:endParaRPr>
        </a:p>
      </dsp:txBody>
      <dsp:txXfrm>
        <a:off x="7042076" y="2205772"/>
        <a:ext cx="1361698" cy="660306"/>
      </dsp:txXfrm>
    </dsp:sp>
    <dsp:sp modelId="{C978534E-FFE2-4A76-B20C-FB9F154C725C}">
      <dsp:nvSpPr>
        <dsp:cNvPr id="0" name=""/>
        <dsp:cNvSpPr/>
      </dsp:nvSpPr>
      <dsp:spPr>
        <a:xfrm rot="10800000">
          <a:off x="6460419" y="2522228"/>
          <a:ext cx="561113" cy="27395"/>
        </a:xfrm>
        <a:custGeom>
          <a:avLst/>
          <a:gdLst/>
          <a:ahLst/>
          <a:cxnLst/>
          <a:rect l="0" t="0" r="0" b="0"/>
          <a:pathLst>
            <a:path>
              <a:moveTo>
                <a:pt x="0" y="13697"/>
              </a:moveTo>
              <a:lnTo>
                <a:pt x="561113" y="13697"/>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726948" y="2521898"/>
        <a:ext cx="28055" cy="28055"/>
      </dsp:txXfrm>
    </dsp:sp>
    <dsp:sp modelId="{53D52750-CB7C-4344-9DB7-781C0CDFB4EF}">
      <dsp:nvSpPr>
        <dsp:cNvPr id="0" name=""/>
        <dsp:cNvSpPr/>
      </dsp:nvSpPr>
      <dsp:spPr>
        <a:xfrm>
          <a:off x="144633" y="1881021"/>
          <a:ext cx="6315785" cy="1309808"/>
        </a:xfrm>
        <a:prstGeom prst="roundRect">
          <a:avLst>
            <a:gd name="adj" fmla="val 10000"/>
          </a:avLst>
        </a:prstGeom>
        <a:solidFill>
          <a:schemeClr val="accent6">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977900" rtl="1">
            <a:lnSpc>
              <a:spcPct val="90000"/>
            </a:lnSpc>
            <a:spcBef>
              <a:spcPct val="0"/>
            </a:spcBef>
            <a:spcAft>
              <a:spcPct val="35000"/>
            </a:spcAft>
          </a:pPr>
          <a:r>
            <a:rPr lang="fa-IR" sz="2200" b="0" i="0" kern="1200" dirty="0" smtClean="0">
              <a:cs typeface="B Nazanin" panose="00000400000000000000" pitchFamily="2" charset="-78"/>
            </a:rPr>
            <a:t>این دسته متغیرهایی هستند که در یک متد تعریف شده‌اند. این متغیرها فقط در همان متدی که تعریف شده‌اند قابل دسترسی‌اند.</a:t>
          </a:r>
          <a:endParaRPr lang="en-US" sz="2200" kern="1200" dirty="0">
            <a:cs typeface="B Nazanin" panose="00000400000000000000" pitchFamily="2" charset="-78"/>
          </a:endParaRPr>
        </a:p>
      </dsp:txBody>
      <dsp:txXfrm>
        <a:off x="182996" y="1919384"/>
        <a:ext cx="6239059" cy="1233082"/>
      </dsp:txXfrm>
    </dsp:sp>
    <dsp:sp modelId="{CE0CB839-9FC4-4093-8D04-C72C846E3622}">
      <dsp:nvSpPr>
        <dsp:cNvPr id="0" name=""/>
        <dsp:cNvSpPr/>
      </dsp:nvSpPr>
      <dsp:spPr>
        <a:xfrm>
          <a:off x="7021533" y="3600246"/>
          <a:ext cx="1402784" cy="701392"/>
        </a:xfrm>
        <a:prstGeom prst="roundRect">
          <a:avLst>
            <a:gd name="adj" fmla="val 10000"/>
          </a:avLst>
        </a:prstGeom>
        <a:solidFill>
          <a:schemeClr val="accent4">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fa-IR" sz="2500" b="1" kern="1200" dirty="0" smtClean="0">
              <a:cs typeface="B Nazanin" panose="00000400000000000000" pitchFamily="2" charset="-78"/>
            </a:rPr>
            <a:t>حوزه بلوک</a:t>
          </a:r>
          <a:endParaRPr lang="en-US" sz="2500" b="1" kern="1200" dirty="0">
            <a:cs typeface="B Nazanin" panose="00000400000000000000" pitchFamily="2" charset="-78"/>
          </a:endParaRPr>
        </a:p>
      </dsp:txBody>
      <dsp:txXfrm>
        <a:off x="7042076" y="3620789"/>
        <a:ext cx="1361698" cy="660306"/>
      </dsp:txXfrm>
    </dsp:sp>
    <dsp:sp modelId="{F594DE86-F9FE-4325-A905-7402644B3E21}">
      <dsp:nvSpPr>
        <dsp:cNvPr id="0" name=""/>
        <dsp:cNvSpPr/>
      </dsp:nvSpPr>
      <dsp:spPr>
        <a:xfrm rot="10800000">
          <a:off x="6460419" y="3937245"/>
          <a:ext cx="561113" cy="27395"/>
        </a:xfrm>
        <a:custGeom>
          <a:avLst/>
          <a:gdLst/>
          <a:ahLst/>
          <a:cxnLst/>
          <a:rect l="0" t="0" r="0" b="0"/>
          <a:pathLst>
            <a:path>
              <a:moveTo>
                <a:pt x="0" y="13697"/>
              </a:moveTo>
              <a:lnTo>
                <a:pt x="561113" y="13697"/>
              </a:lnTo>
            </a:path>
          </a:pathLst>
        </a:custGeom>
        <a:noFill/>
        <a:ln w="2642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6726948" y="3936915"/>
        <a:ext cx="28055" cy="28055"/>
      </dsp:txXfrm>
    </dsp:sp>
    <dsp:sp modelId="{E6419EC5-221C-4B63-8268-7ED855C618B0}">
      <dsp:nvSpPr>
        <dsp:cNvPr id="0" name=""/>
        <dsp:cNvSpPr/>
      </dsp:nvSpPr>
      <dsp:spPr>
        <a:xfrm>
          <a:off x="144633" y="3296038"/>
          <a:ext cx="6315785" cy="1309808"/>
        </a:xfrm>
        <a:prstGeom prst="roundRect">
          <a:avLst>
            <a:gd name="adj" fmla="val 10000"/>
          </a:avLst>
        </a:prstGeom>
        <a:solidFill>
          <a:schemeClr val="accent6">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just" defTabSz="977900" rtl="1">
            <a:lnSpc>
              <a:spcPct val="90000"/>
            </a:lnSpc>
            <a:spcBef>
              <a:spcPct val="0"/>
            </a:spcBef>
            <a:spcAft>
              <a:spcPct val="35000"/>
            </a:spcAft>
          </a:pPr>
          <a:r>
            <a:rPr lang="fa-IR" sz="2200" b="0" i="0" kern="1200" dirty="0" smtClean="0">
              <a:cs typeface="B Nazanin" panose="00000400000000000000" pitchFamily="2" charset="-78"/>
            </a:rPr>
            <a:t>برخی اوقات متغیرها را درون حلقه‌های تکرار یا برخی دیگر از ساختارهای شرطی درون یک متد تعریف می‌کنیم. این متغیرها خارج از آن بلوک قابل دسترسی نیستند.</a:t>
          </a:r>
          <a:endParaRPr lang="en-US" sz="2200" kern="1200" dirty="0">
            <a:cs typeface="B Nazanin" panose="00000400000000000000" pitchFamily="2" charset="-78"/>
          </a:endParaRPr>
        </a:p>
      </dsp:txBody>
      <dsp:txXfrm>
        <a:off x="182996" y="3334401"/>
        <a:ext cx="6239059" cy="12330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BA8366-DFE6-4B27-9A5E-6E31A190C374}">
      <dsp:nvSpPr>
        <dsp:cNvPr id="0" name=""/>
        <dsp:cNvSpPr/>
      </dsp:nvSpPr>
      <dsp:spPr>
        <a:xfrm>
          <a:off x="915077" y="254908"/>
          <a:ext cx="3344051" cy="1161345"/>
        </a:xfrm>
        <a:prstGeom prst="ellipse">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2E27C0-180F-48F6-A321-068B4D9934CC}">
      <dsp:nvSpPr>
        <dsp:cNvPr id="0" name=""/>
        <dsp:cNvSpPr/>
      </dsp:nvSpPr>
      <dsp:spPr>
        <a:xfrm>
          <a:off x="2268252" y="3098648"/>
          <a:ext cx="648072" cy="414766"/>
        </a:xfrm>
        <a:prstGeom prst="downArrow">
          <a:avLst/>
        </a:prstGeom>
        <a:solidFill>
          <a:schemeClr val="accent5">
            <a:tint val="40000"/>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6705D5-4F5D-4D40-B998-89E5D0EEE115}">
      <dsp:nvSpPr>
        <dsp:cNvPr id="0" name=""/>
        <dsp:cNvSpPr/>
      </dsp:nvSpPr>
      <dsp:spPr>
        <a:xfrm>
          <a:off x="1036915" y="3430461"/>
          <a:ext cx="3110745" cy="7776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fa-IR" sz="2000" b="1" kern="1200" dirty="0" smtClean="0">
              <a:cs typeface="B Nazanin" panose="00000400000000000000" pitchFamily="2" charset="-78"/>
            </a:rPr>
            <a:t>برنامه</a:t>
          </a:r>
          <a:r>
            <a:rPr lang="fa-IR" sz="2000" kern="1200" dirty="0" smtClean="0"/>
            <a:t>‌</a:t>
          </a:r>
          <a:r>
            <a:rPr lang="fa-IR" sz="2000" b="1" kern="1200" dirty="0" smtClean="0">
              <a:cs typeface="B Nazanin" panose="00000400000000000000" pitchFamily="2" charset="-78"/>
            </a:rPr>
            <a:t>ی رایانه</a:t>
          </a:r>
          <a:r>
            <a:rPr lang="fa-IR" sz="2000" kern="1200" dirty="0" smtClean="0"/>
            <a:t>‌</a:t>
          </a:r>
          <a:r>
            <a:rPr lang="fa-IR" sz="2000" b="1" kern="1200" dirty="0" smtClean="0">
              <a:cs typeface="B Nazanin" panose="00000400000000000000" pitchFamily="2" charset="-78"/>
            </a:rPr>
            <a:t>ای</a:t>
          </a:r>
          <a:endParaRPr lang="en-US" sz="2000" b="1" kern="1200" dirty="0">
            <a:cs typeface="B Nazanin" panose="00000400000000000000" pitchFamily="2" charset="-78"/>
          </a:endParaRPr>
        </a:p>
      </dsp:txBody>
      <dsp:txXfrm>
        <a:off x="1036915" y="3430461"/>
        <a:ext cx="3110745" cy="777686"/>
      </dsp:txXfrm>
    </dsp:sp>
    <dsp:sp modelId="{31F13595-535B-4C9F-B92F-D9EAF8AE5025}">
      <dsp:nvSpPr>
        <dsp:cNvPr id="0" name=""/>
        <dsp:cNvSpPr/>
      </dsp:nvSpPr>
      <dsp:spPr>
        <a:xfrm>
          <a:off x="2067436" y="1505946"/>
          <a:ext cx="1293378" cy="1166529"/>
        </a:xfrm>
        <a:prstGeom prst="ellipse">
          <a:avLst/>
        </a:prstGeom>
        <a:solidFill>
          <a:schemeClr val="accent5">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a-IR" sz="1600" kern="1200" dirty="0" smtClean="0">
              <a:latin typeface="Calibri" panose="020F0502020204030204" pitchFamily="34" charset="0"/>
              <a:cs typeface="B Nazanin" panose="00000400000000000000" pitchFamily="2" charset="-78"/>
            </a:rPr>
            <a:t>تکرار</a:t>
          </a:r>
        </a:p>
        <a:p>
          <a:pPr lvl="0" algn="ctr" defTabSz="711200">
            <a:lnSpc>
              <a:spcPct val="90000"/>
            </a:lnSpc>
            <a:spcBef>
              <a:spcPct val="0"/>
            </a:spcBef>
            <a:spcAft>
              <a:spcPct val="35000"/>
            </a:spcAft>
          </a:pPr>
          <a:r>
            <a:rPr lang="en-US" sz="1500" b="1" i="0" kern="1200" dirty="0" smtClean="0">
              <a:latin typeface="Calibri" panose="020F0502020204030204" pitchFamily="34" charset="0"/>
              <a:cs typeface="B Nazanin" panose="00000400000000000000" pitchFamily="2" charset="-78"/>
            </a:rPr>
            <a:t>Repetition</a:t>
          </a:r>
          <a:endParaRPr lang="en-US" sz="1500" b="1" kern="1200" dirty="0">
            <a:latin typeface="Calibri" panose="020F0502020204030204" pitchFamily="34" charset="0"/>
            <a:cs typeface="B Nazanin" panose="00000400000000000000" pitchFamily="2" charset="-78"/>
          </a:endParaRPr>
        </a:p>
      </dsp:txBody>
      <dsp:txXfrm>
        <a:off x="2256847" y="1676780"/>
        <a:ext cx="914556" cy="824861"/>
      </dsp:txXfrm>
    </dsp:sp>
    <dsp:sp modelId="{D8736982-F1D0-4D64-9F46-D4C06FC006B0}">
      <dsp:nvSpPr>
        <dsp:cNvPr id="0" name=""/>
        <dsp:cNvSpPr/>
      </dsp:nvSpPr>
      <dsp:spPr>
        <a:xfrm>
          <a:off x="1262162" y="630790"/>
          <a:ext cx="1293378" cy="1166529"/>
        </a:xfrm>
        <a:prstGeom prst="ellipse">
          <a:avLst/>
        </a:prstGeom>
        <a:solidFill>
          <a:schemeClr val="accent5">
            <a:hueOff val="-6198687"/>
            <a:satOff val="9275"/>
            <a:lumOff val="-10392"/>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a-IR" sz="1600" b="1" kern="1200" dirty="0" smtClean="0">
              <a:latin typeface="Calibri" panose="020F0502020204030204" pitchFamily="34" charset="0"/>
              <a:cs typeface="B Nazanin" panose="00000400000000000000" pitchFamily="2" charset="-78"/>
            </a:rPr>
            <a:t>انتخاب</a:t>
          </a:r>
        </a:p>
        <a:p>
          <a:pPr lvl="0" algn="ctr" defTabSz="711200">
            <a:lnSpc>
              <a:spcPct val="90000"/>
            </a:lnSpc>
            <a:spcBef>
              <a:spcPct val="0"/>
            </a:spcBef>
            <a:spcAft>
              <a:spcPct val="35000"/>
            </a:spcAft>
          </a:pPr>
          <a:r>
            <a:rPr lang="en-US" sz="1600" b="0" i="0" kern="1200" dirty="0" smtClean="0">
              <a:latin typeface="Calibri" panose="020F0502020204030204" pitchFamily="34" charset="0"/>
              <a:cs typeface="B Nazanin" panose="00000400000000000000" pitchFamily="2" charset="-78"/>
            </a:rPr>
            <a:t>Selection</a:t>
          </a:r>
          <a:endParaRPr lang="en-US" sz="1600" kern="1200" dirty="0">
            <a:latin typeface="Calibri" panose="020F0502020204030204" pitchFamily="34" charset="0"/>
            <a:cs typeface="B Nazanin" panose="00000400000000000000" pitchFamily="2" charset="-78"/>
          </a:endParaRPr>
        </a:p>
      </dsp:txBody>
      <dsp:txXfrm>
        <a:off x="1451573" y="801624"/>
        <a:ext cx="914556" cy="824861"/>
      </dsp:txXfrm>
    </dsp:sp>
    <dsp:sp modelId="{B91E32E3-D897-416D-810C-50E844D0F273}">
      <dsp:nvSpPr>
        <dsp:cNvPr id="0" name=""/>
        <dsp:cNvSpPr/>
      </dsp:nvSpPr>
      <dsp:spPr>
        <a:xfrm>
          <a:off x="2511507" y="348749"/>
          <a:ext cx="1293378" cy="1166529"/>
        </a:xfrm>
        <a:prstGeom prst="ellipse">
          <a:avLst/>
        </a:prstGeom>
        <a:solidFill>
          <a:schemeClr val="accent5">
            <a:hueOff val="-12397374"/>
            <a:satOff val="18550"/>
            <a:lumOff val="-20783"/>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fa-IR" sz="1600" kern="1200" dirty="0" smtClean="0">
              <a:latin typeface="Calibri" panose="020F0502020204030204" pitchFamily="34" charset="0"/>
              <a:cs typeface="B Nazanin" panose="00000400000000000000" pitchFamily="2" charset="-78"/>
            </a:rPr>
            <a:t>توالی</a:t>
          </a:r>
        </a:p>
        <a:p>
          <a:pPr lvl="0" algn="ctr" defTabSz="711200">
            <a:lnSpc>
              <a:spcPct val="90000"/>
            </a:lnSpc>
            <a:spcBef>
              <a:spcPct val="0"/>
            </a:spcBef>
            <a:spcAft>
              <a:spcPct val="35000"/>
            </a:spcAft>
          </a:pPr>
          <a:r>
            <a:rPr lang="en-US" sz="1600" b="1" i="0" kern="1200" dirty="0" smtClean="0">
              <a:latin typeface="Calibri" panose="020F0502020204030204" pitchFamily="34" charset="0"/>
              <a:cs typeface="B Nazanin" panose="00000400000000000000" pitchFamily="2" charset="-78"/>
            </a:rPr>
            <a:t>Sequence</a:t>
          </a:r>
          <a:endParaRPr lang="en-US" sz="1600" b="1" kern="1200" dirty="0">
            <a:latin typeface="Calibri" panose="020F0502020204030204" pitchFamily="34" charset="0"/>
            <a:cs typeface="B Nazanin" panose="00000400000000000000" pitchFamily="2" charset="-78"/>
          </a:endParaRPr>
        </a:p>
      </dsp:txBody>
      <dsp:txXfrm>
        <a:off x="2700918" y="519583"/>
        <a:ext cx="914556" cy="824861"/>
      </dsp:txXfrm>
    </dsp:sp>
    <dsp:sp modelId="{2288DDA2-3A9F-43A4-8316-B8421D0F9FC7}">
      <dsp:nvSpPr>
        <dsp:cNvPr id="0" name=""/>
        <dsp:cNvSpPr/>
      </dsp:nvSpPr>
      <dsp:spPr>
        <a:xfrm>
          <a:off x="791767" y="159889"/>
          <a:ext cx="3629203" cy="2903362"/>
        </a:xfrm>
        <a:prstGeom prst="funnel">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DE9B25-9444-4794-9400-AC0CE1E0F49D}" type="datetimeFigureOut">
              <a:rPr lang="en-US" smtClean="0"/>
              <a:pPr/>
              <a:t>12/3/2015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F65E5E-3A65-40A5-94CC-0B7AC8524435}" type="slidenum">
              <a:rPr lang="en-US" smtClean="0"/>
              <a:pPr/>
              <a:t>‹#›</a:t>
            </a:fld>
            <a:endParaRPr lang="en-US"/>
          </a:p>
        </p:txBody>
      </p:sp>
    </p:spTree>
    <p:extLst>
      <p:ext uri="{BB962C8B-B14F-4D97-AF65-F5344CB8AC3E}">
        <p14:creationId xmlns="" xmlns:p14="http://schemas.microsoft.com/office/powerpoint/2010/main" val="2764238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0" i="0" kern="1200" dirty="0" smtClean="0">
                <a:solidFill>
                  <a:schemeClr val="tx1"/>
                </a:solidFill>
                <a:effectLst/>
                <a:latin typeface="+mn-lt"/>
                <a:ea typeface="+mn-ea"/>
                <a:cs typeface="+mn-cs"/>
              </a:rPr>
              <a:t>به عبارت دیگر ماشین های مجازی تمام تلاش خود را به کار خواهند بست تا از روی کد یکسانی نتایج نسبتاً یکسانی را در پلتفرم های مختلف ایجاد کنند</a:t>
            </a:r>
          </a:p>
          <a:p>
            <a:pPr algn="r" rtl="1"/>
            <a:endParaRPr lang="fa-IR" dirty="0" smtClean="0"/>
          </a:p>
          <a:p>
            <a:pPr algn="r" rtl="1"/>
            <a:r>
              <a:rPr lang="fa-IR" sz="1200" b="0" i="0" kern="1200" dirty="0" smtClean="0">
                <a:solidFill>
                  <a:schemeClr val="tx1"/>
                </a:solidFill>
                <a:effectLst/>
                <a:latin typeface="+mn-lt"/>
                <a:ea typeface="+mn-ea"/>
                <a:cs typeface="+mn-cs"/>
              </a:rPr>
              <a:t>ماشین مجازی جاوا را می توانیم به عنوان یک لایه مجازی مابین برنامه جاوای نوشته شده و سیستم عاملی که قرار است آن برنامه روی آن اجرا شود تلقی کرد. از سوی دیگر این ماشین مجازی هیچ کاری با سورس برنامه ما نخواهد داشت چرا که برنامه ما ابتدا </a:t>
            </a:r>
            <a:r>
              <a:rPr lang="en-US" sz="1200" b="0" i="0" kern="1200" dirty="0" smtClean="0">
                <a:solidFill>
                  <a:schemeClr val="tx1"/>
                </a:solidFill>
                <a:effectLst/>
                <a:latin typeface="+mn-lt"/>
                <a:ea typeface="+mn-ea"/>
                <a:cs typeface="+mn-cs"/>
              </a:rPr>
              <a:t>Compile </a:t>
            </a:r>
            <a:r>
              <a:rPr lang="fa-IR" sz="1200" b="0" i="0" kern="1200" dirty="0" smtClean="0">
                <a:solidFill>
                  <a:schemeClr val="tx1"/>
                </a:solidFill>
                <a:effectLst/>
                <a:latin typeface="+mn-lt"/>
                <a:ea typeface="+mn-ea"/>
                <a:cs typeface="+mn-cs"/>
              </a:rPr>
              <a:t>خواهد شد که در این پروسه همان طور که قبلاً گفته شد، به زبان قابل فهم برای سیستم تبدیل می شود که اصطلاحاً </a:t>
            </a:r>
            <a:r>
              <a:rPr lang="en-US" sz="1200" b="0" i="0" kern="1200" dirty="0" err="1" smtClean="0">
                <a:solidFill>
                  <a:schemeClr val="tx1"/>
                </a:solidFill>
                <a:effectLst/>
                <a:latin typeface="+mn-lt"/>
                <a:ea typeface="+mn-ea"/>
                <a:cs typeface="+mn-cs"/>
              </a:rPr>
              <a:t>Bytecode</a:t>
            </a:r>
            <a:r>
              <a:rPr lang="en-US" sz="1200" b="0" i="0" kern="1200" dirty="0" smtClean="0">
                <a:solidFill>
                  <a:schemeClr val="tx1"/>
                </a:solidFill>
                <a:effectLst/>
                <a:latin typeface="+mn-lt"/>
                <a:ea typeface="+mn-ea"/>
                <a:cs typeface="+mn-cs"/>
              </a:rPr>
              <a:t> </a:t>
            </a:r>
            <a:r>
              <a:rPr lang="fa-IR" sz="1200" b="0" i="0" kern="1200" dirty="0" smtClean="0">
                <a:solidFill>
                  <a:schemeClr val="tx1"/>
                </a:solidFill>
                <a:effectLst/>
                <a:latin typeface="+mn-lt"/>
                <a:ea typeface="+mn-ea"/>
                <a:cs typeface="+mn-cs"/>
              </a:rPr>
              <a:t>نامیده می شود. سپس این زبان قابل فهم برای سیستم مورد استفاده ماشین مجازی قرار می گیرد تا برای سیستم عامل های مختلف بهینه شود.</a:t>
            </a:r>
          </a:p>
          <a:p>
            <a:pPr algn="r" rtl="1"/>
            <a:endParaRPr lang="fa-IR" sz="1200" b="0" i="0" kern="1200" dirty="0" smtClean="0">
              <a:solidFill>
                <a:schemeClr val="tx1"/>
              </a:solidFill>
              <a:effectLst/>
              <a:latin typeface="+mn-lt"/>
              <a:ea typeface="+mn-ea"/>
              <a:cs typeface="+mn-cs"/>
            </a:endParaRPr>
          </a:p>
          <a:p>
            <a:pPr algn="r" rtl="1"/>
            <a:r>
              <a:rPr lang="fa-IR" sz="1200" b="0" i="0" kern="1200" dirty="0" smtClean="0">
                <a:solidFill>
                  <a:schemeClr val="tx1"/>
                </a:solidFill>
                <a:effectLst/>
                <a:latin typeface="+mn-lt"/>
                <a:ea typeface="+mn-ea"/>
                <a:cs typeface="+mn-cs"/>
              </a:rPr>
              <a:t>یکی از مزایای به کارگیری از </a:t>
            </a:r>
            <a:r>
              <a:rPr lang="en-US" sz="1200" b="0" i="0" kern="1200" dirty="0" err="1" smtClean="0">
                <a:solidFill>
                  <a:schemeClr val="tx1"/>
                </a:solidFill>
                <a:effectLst/>
                <a:latin typeface="+mn-lt"/>
                <a:ea typeface="+mn-ea"/>
                <a:cs typeface="+mn-cs"/>
              </a:rPr>
              <a:t>Bytecode</a:t>
            </a:r>
            <a:r>
              <a:rPr lang="en-US" sz="1200" b="0" i="0" kern="1200" dirty="0" smtClean="0">
                <a:solidFill>
                  <a:schemeClr val="tx1"/>
                </a:solidFill>
                <a:effectLst/>
                <a:latin typeface="+mn-lt"/>
                <a:ea typeface="+mn-ea"/>
                <a:cs typeface="+mn-cs"/>
              </a:rPr>
              <a:t> </a:t>
            </a:r>
            <a:r>
              <a:rPr lang="fa-IR" sz="1200" b="0" i="0" kern="1200" dirty="0" smtClean="0">
                <a:solidFill>
                  <a:schemeClr val="tx1"/>
                </a:solidFill>
                <a:effectLst/>
                <a:latin typeface="+mn-lt"/>
                <a:ea typeface="+mn-ea"/>
                <a:cs typeface="+mn-cs"/>
              </a:rPr>
              <a:t>این است که از این طریق می توان دیگر زبان های برنامه نویسی را نیز داخل جاوا به کار برد. به عبارت دیگر، چنانچه زبان برنامه نویسی یی وجود داشته باشد که بتواند خود را به </a:t>
            </a:r>
            <a:r>
              <a:rPr lang="en-US" sz="1200" b="0" i="0" kern="1200" dirty="0" err="1" smtClean="0">
                <a:solidFill>
                  <a:schemeClr val="tx1"/>
                </a:solidFill>
                <a:effectLst/>
                <a:latin typeface="+mn-lt"/>
                <a:ea typeface="+mn-ea"/>
                <a:cs typeface="+mn-cs"/>
              </a:rPr>
              <a:t>Bytecode</a:t>
            </a:r>
            <a:r>
              <a:rPr lang="en-US" sz="1200" b="0" i="0" kern="1200" dirty="0" smtClean="0">
                <a:solidFill>
                  <a:schemeClr val="tx1"/>
                </a:solidFill>
                <a:effectLst/>
                <a:latin typeface="+mn-lt"/>
                <a:ea typeface="+mn-ea"/>
                <a:cs typeface="+mn-cs"/>
              </a:rPr>
              <a:t> </a:t>
            </a:r>
            <a:r>
              <a:rPr lang="fa-IR" sz="1200" b="0" i="0" kern="1200" dirty="0" smtClean="0">
                <a:solidFill>
                  <a:schemeClr val="tx1"/>
                </a:solidFill>
                <a:effectLst/>
                <a:latin typeface="+mn-lt"/>
                <a:ea typeface="+mn-ea"/>
                <a:cs typeface="+mn-cs"/>
              </a:rPr>
              <a:t>قابل فهم برای جاوا </a:t>
            </a:r>
            <a:r>
              <a:rPr lang="en-US" sz="1200" b="0" i="0" kern="1200" dirty="0" smtClean="0">
                <a:solidFill>
                  <a:schemeClr val="tx1"/>
                </a:solidFill>
                <a:effectLst/>
                <a:latin typeface="+mn-lt"/>
                <a:ea typeface="+mn-ea"/>
                <a:cs typeface="+mn-cs"/>
              </a:rPr>
              <a:t>Compile </a:t>
            </a:r>
            <a:r>
              <a:rPr lang="fa-IR" sz="1200" b="0" i="0" kern="1200" dirty="0" smtClean="0">
                <a:solidFill>
                  <a:schemeClr val="tx1"/>
                </a:solidFill>
                <a:effectLst/>
                <a:latin typeface="+mn-lt"/>
                <a:ea typeface="+mn-ea"/>
                <a:cs typeface="+mn-cs"/>
              </a:rPr>
              <a:t>کند، ماشین مجازی جاوا خواهد توانست  آن بخش از کدی را که در زبان دیگری نوشته شده است را نیز در کنار کدهای جاوا اجرا سازد.</a:t>
            </a:r>
            <a:endParaRPr lang="en-US" dirty="0"/>
          </a:p>
        </p:txBody>
      </p:sp>
      <p:sp>
        <p:nvSpPr>
          <p:cNvPr id="4" name="Slide Number Placeholder 3"/>
          <p:cNvSpPr>
            <a:spLocks noGrp="1"/>
          </p:cNvSpPr>
          <p:nvPr>
            <p:ph type="sldNum" sz="quarter" idx="10"/>
          </p:nvPr>
        </p:nvSpPr>
        <p:spPr/>
        <p:txBody>
          <a:bodyPr/>
          <a:lstStyle/>
          <a:p>
            <a:fld id="{0CF65E5E-3A65-40A5-94CC-0B7AC8524435}" type="slidenum">
              <a:rPr lang="en-US" smtClean="0"/>
              <a:pPr/>
              <a:t>4</a:t>
            </a:fld>
            <a:endParaRPr lang="en-US"/>
          </a:p>
        </p:txBody>
      </p:sp>
    </p:spTree>
    <p:extLst>
      <p:ext uri="{BB962C8B-B14F-4D97-AF65-F5344CB8AC3E}">
        <p14:creationId xmlns="" xmlns:p14="http://schemas.microsoft.com/office/powerpoint/2010/main" val="1272664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DF6629-DCE4-4A28-AFBB-8E0AB4A69977}"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33093-A575-4FB8-B196-7D7F32282B36}"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DF6629-DCE4-4A28-AFBB-8E0AB4A69977}"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33093-A575-4FB8-B196-7D7F32282B3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DF6629-DCE4-4A28-AFBB-8E0AB4A69977}"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33093-A575-4FB8-B196-7D7F32282B3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r" rtl="1">
              <a:defRPr sz="2800">
                <a:cs typeface="B Titr" panose="00000700000000000000"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gn="r" rtl="1">
              <a:defRPr>
                <a:latin typeface="Calibri" panose="020F0502020204030204" pitchFamily="34" charset="0"/>
                <a:cs typeface="B Nazanin" panose="00000400000000000000" pitchFamily="2" charset="-78"/>
              </a:defRPr>
            </a:lvl1pPr>
            <a:lvl2pPr algn="r" rtl="1">
              <a:defRPr>
                <a:latin typeface="Calibri" panose="020F0502020204030204" pitchFamily="34" charset="0"/>
                <a:cs typeface="B Nazanin" panose="00000400000000000000" pitchFamily="2" charset="-78"/>
              </a:defRPr>
            </a:lvl2pPr>
            <a:lvl3pPr algn="r" rtl="1">
              <a:defRPr>
                <a:latin typeface="Calibri" panose="020F0502020204030204" pitchFamily="34" charset="0"/>
                <a:cs typeface="B Nazanin" panose="00000400000000000000" pitchFamily="2" charset="-78"/>
              </a:defRPr>
            </a:lvl3pPr>
            <a:lvl4pPr algn="r" rtl="1">
              <a:defRPr>
                <a:latin typeface="Calibri" panose="020F0502020204030204" pitchFamily="34" charset="0"/>
                <a:cs typeface="B Nazanin" panose="00000400000000000000" pitchFamily="2" charset="-78"/>
              </a:defRPr>
            </a:lvl4pPr>
            <a:lvl5pPr algn="r" rtl="1">
              <a:defRPr>
                <a:latin typeface="Calibri" panose="020F0502020204030204" pitchFamily="34" charset="0"/>
                <a:cs typeface="B Nazanin" panose="00000400000000000000"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EDF6629-DCE4-4A28-AFBB-8E0AB4A69977}"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33093-A575-4FB8-B196-7D7F32282B3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DF6629-DCE4-4A28-AFBB-8E0AB4A69977}" type="datetimeFigureOut">
              <a:rPr lang="en-US" smtClean="0"/>
              <a:pPr/>
              <a:t>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C33093-A575-4FB8-B196-7D7F32282B36}"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r" rtl="1">
              <a:defRPr sz="2800">
                <a:cs typeface="B Titr" panose="00000700000000000000" pitchFamily="2" charset="-78"/>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DF6629-DCE4-4A28-AFBB-8E0AB4A69977}" type="datetimeFigureOut">
              <a:rPr lang="en-US" smtClean="0"/>
              <a:pPr/>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C33093-A575-4FB8-B196-7D7F32282B3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r" rtl="1">
              <a:defRPr sz="2800">
                <a:cs typeface="B Titr" panose="00000700000000000000" pitchFamily="2" charset="-78"/>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DF6629-DCE4-4A28-AFBB-8E0AB4A69977}" type="datetimeFigureOut">
              <a:rPr lang="en-US" smtClean="0"/>
              <a:pPr/>
              <a:t>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C33093-A575-4FB8-B196-7D7F32282B36}"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r" rtl="1">
              <a:defRPr sz="2800">
                <a:cs typeface="B Titr" panose="00000700000000000000" pitchFamily="2" charset="-78"/>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8EDF6629-DCE4-4A28-AFBB-8E0AB4A69977}" type="datetimeFigureOut">
              <a:rPr lang="en-US" smtClean="0"/>
              <a:pPr/>
              <a:t>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C33093-A575-4FB8-B196-7D7F32282B3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DF6629-DCE4-4A28-AFBB-8E0AB4A69977}" type="datetimeFigureOut">
              <a:rPr lang="en-US" smtClean="0"/>
              <a:pPr/>
              <a:t>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C33093-A575-4FB8-B196-7D7F32282B3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DF6629-DCE4-4A28-AFBB-8E0AB4A69977}" type="datetimeFigureOut">
              <a:rPr lang="en-US" smtClean="0"/>
              <a:pPr/>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C33093-A575-4FB8-B196-7D7F32282B36}"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DF6629-DCE4-4A28-AFBB-8E0AB4A69977}" type="datetimeFigureOut">
              <a:rPr lang="en-US" smtClean="0"/>
              <a:pPr/>
              <a:t>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C33093-A575-4FB8-B196-7D7F32282B36}"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8EDF6629-DCE4-4A28-AFBB-8E0AB4A69977}" type="datetimeFigureOut">
              <a:rPr lang="en-US" smtClean="0"/>
              <a:pPr/>
              <a:t>12/3/2015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DC33093-A575-4FB8-B196-7D7F32282B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iming>
    <p:tnLst>
      <p:par>
        <p:cTn id="1" dur="indefinite" restart="never" nodeType="tmRoot"/>
      </p:par>
    </p:tnLst>
  </p:timing>
  <p:txStyles>
    <p:titleStyle>
      <a:lvl1pPr algn="r" defTabSz="914400" rtl="1" eaLnBrk="1" latinLnBrk="0" hangingPunct="1">
        <a:spcBef>
          <a:spcPct val="0"/>
        </a:spcBef>
        <a:buNone/>
        <a:defRPr sz="2800" kern="1200" spc="-100" baseline="0">
          <a:solidFill>
            <a:schemeClr val="tx2"/>
          </a:solidFill>
          <a:latin typeface="+mj-lt"/>
          <a:ea typeface="+mj-ea"/>
          <a:cs typeface="B Titr" panose="00000700000000000000" pitchFamily="2" charset="-78"/>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Calibri" panose="020F0502020204030204" pitchFamily="34" charset="0"/>
          <a:ea typeface="+mn-ea"/>
          <a:cs typeface="B Nazanin" panose="00000400000000000000" pitchFamily="2" charset="-78"/>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Calibri" panose="020F0502020204030204" pitchFamily="34" charset="0"/>
          <a:ea typeface="+mn-ea"/>
          <a:cs typeface="B Nazanin" panose="00000400000000000000" pitchFamily="2" charset="-78"/>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Calibri" panose="020F0502020204030204" pitchFamily="34" charset="0"/>
          <a:ea typeface="+mn-ea"/>
          <a:cs typeface="B Nazanin" panose="00000400000000000000" pitchFamily="2" charset="-78"/>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Calibri" panose="020F0502020204030204" pitchFamily="34" charset="0"/>
          <a:ea typeface="+mn-ea"/>
          <a:cs typeface="B Nazanin" panose="00000400000000000000" pitchFamily="2" charset="-78"/>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Calibri" panose="020F0502020204030204" pitchFamily="34" charset="0"/>
          <a:ea typeface="+mn-ea"/>
          <a:cs typeface="B Nazanin" panose="00000400000000000000" pitchFamily="2" charset="-78"/>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2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31.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3594" y="3429001"/>
            <a:ext cx="7848600" cy="1296144"/>
          </a:xfrm>
        </p:spPr>
        <p:txBody>
          <a:bodyPr/>
          <a:lstStyle/>
          <a:p>
            <a:pPr algn="ctr" rtl="1"/>
            <a:r>
              <a:rPr lang="fa-IR" dirty="0" smtClean="0">
                <a:latin typeface="Calibri" panose="020F0502020204030204" pitchFamily="34" charset="0"/>
                <a:cs typeface="B Titr" panose="00000700000000000000" pitchFamily="2" charset="-78"/>
              </a:rPr>
              <a:t>مقدمه ای بر </a:t>
            </a:r>
            <a:r>
              <a:rPr lang="en-US" dirty="0" smtClean="0">
                <a:latin typeface="Calibri" panose="020F0502020204030204" pitchFamily="34" charset="0"/>
                <a:cs typeface="B Titr" panose="00000700000000000000" pitchFamily="2" charset="-78"/>
              </a:rPr>
              <a:t>Java</a:t>
            </a:r>
            <a:endParaRPr lang="en-US" dirty="0">
              <a:latin typeface="Calibri" panose="020F0502020204030204" pitchFamily="34" charset="0"/>
              <a:cs typeface="B Titr" panose="00000700000000000000" pitchFamily="2" charset="-78"/>
            </a:endParaRPr>
          </a:p>
        </p:txBody>
      </p:sp>
      <p:sp>
        <p:nvSpPr>
          <p:cNvPr id="3" name="Subtitle 2"/>
          <p:cNvSpPr>
            <a:spLocks noGrp="1"/>
          </p:cNvSpPr>
          <p:nvPr>
            <p:ph type="subTitle" idx="1"/>
          </p:nvPr>
        </p:nvSpPr>
        <p:spPr>
          <a:xfrm>
            <a:off x="685800" y="6064696"/>
            <a:ext cx="6400800" cy="532656"/>
          </a:xfrm>
        </p:spPr>
        <p:txBody>
          <a:bodyPr>
            <a:normAutofit/>
          </a:bodyPr>
          <a:lstStyle/>
          <a:p>
            <a:r>
              <a:rPr lang="en-US" sz="1200" dirty="0" smtClean="0">
                <a:latin typeface="Calibri" panose="020F0502020204030204" pitchFamily="34" charset="0"/>
              </a:rPr>
              <a:t>Provider : Mahmoud </a:t>
            </a:r>
            <a:r>
              <a:rPr lang="en-US" sz="1200" dirty="0" err="1" smtClean="0">
                <a:latin typeface="Calibri" panose="020F0502020204030204" pitchFamily="34" charset="0"/>
              </a:rPr>
              <a:t>Miandari</a:t>
            </a:r>
            <a:endParaRPr lang="en-US" sz="1200" dirty="0" smtClean="0">
              <a:latin typeface="Calibri" panose="020F0502020204030204" pitchFamily="34" charset="0"/>
            </a:endParaRPr>
          </a:p>
          <a:p>
            <a:r>
              <a:rPr lang="en-US" sz="1200" dirty="0" smtClean="0">
                <a:latin typeface="Calibri" panose="020F0502020204030204" pitchFamily="34" charset="0"/>
              </a:rPr>
              <a:t>Email : Miyandari@yahoo.com</a:t>
            </a:r>
            <a:endParaRPr lang="en-US" sz="1200" dirty="0">
              <a:latin typeface="Calibri" panose="020F0502020204030204" pitchFamily="34" charset="0"/>
            </a:endParaRPr>
          </a:p>
        </p:txBody>
      </p:sp>
      <p:pic>
        <p:nvPicPr>
          <p:cNvPr id="1026" name="Picture 2" descr="http://www.jprogrammers.com/article/image/2.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352800" y="702568"/>
            <a:ext cx="2438400" cy="24384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26187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JDK</a:t>
            </a:r>
            <a:endParaRPr lang="fa-IR" b="1" dirty="0"/>
          </a:p>
        </p:txBody>
      </p:sp>
      <p:sp>
        <p:nvSpPr>
          <p:cNvPr id="3" name="Content Placeholder 2"/>
          <p:cNvSpPr>
            <a:spLocks noGrp="1"/>
          </p:cNvSpPr>
          <p:nvPr>
            <p:ph idx="1"/>
          </p:nvPr>
        </p:nvSpPr>
        <p:spPr>
          <a:xfrm>
            <a:off x="457200" y="1357298"/>
            <a:ext cx="8229600" cy="5286412"/>
          </a:xfrm>
        </p:spPr>
        <p:txBody>
          <a:bodyPr>
            <a:noAutofit/>
          </a:bodyPr>
          <a:lstStyle/>
          <a:p>
            <a:pPr algn="just">
              <a:spcAft>
                <a:spcPts val="600"/>
              </a:spcAft>
            </a:pPr>
            <a:r>
              <a:rPr lang="fa-IR" sz="2000" dirty="0" smtClean="0"/>
              <a:t>مجموعه ای از کلاسها و ابزارهاست که با استفاده از آن می توان یک برنامه جاوا را کامپایل و اجرا کرد.</a:t>
            </a:r>
          </a:p>
          <a:p>
            <a:pPr marL="1005840" lvl="2" indent="-457200" algn="just">
              <a:spcAft>
                <a:spcPts val="600"/>
              </a:spcAft>
              <a:buFont typeface="+mj-lt"/>
              <a:buAutoNum type="arabicPeriod"/>
            </a:pPr>
            <a:r>
              <a:rPr lang="fa-IR" sz="2000" dirty="0" smtClean="0"/>
              <a:t>مجموعه ای از کلاسها (که در واقع کتابخانه یا </a:t>
            </a:r>
            <a:r>
              <a:rPr lang="en-US" sz="2000" dirty="0" smtClean="0"/>
              <a:t>library</a:t>
            </a:r>
            <a:r>
              <a:rPr lang="fa-IR" sz="2000" dirty="0" smtClean="0"/>
              <a:t> جاوا محسوب می شوند)</a:t>
            </a:r>
          </a:p>
          <a:p>
            <a:pPr marL="1005840" lvl="2" indent="-457200" algn="just">
              <a:spcAft>
                <a:spcPts val="600"/>
              </a:spcAft>
              <a:buFont typeface="+mj-lt"/>
              <a:buAutoNum type="arabicPeriod"/>
            </a:pPr>
            <a:r>
              <a:rPr lang="fa-IR" sz="2000" dirty="0" smtClean="0"/>
              <a:t>کامپایلر </a:t>
            </a:r>
          </a:p>
          <a:p>
            <a:pPr marL="1005840" lvl="2" indent="-457200" algn="just">
              <a:spcAft>
                <a:spcPts val="600"/>
              </a:spcAft>
              <a:buFont typeface="+mj-lt"/>
              <a:buAutoNum type="arabicPeriod"/>
            </a:pPr>
            <a:r>
              <a:rPr lang="en-US" sz="2000" dirty="0" smtClean="0"/>
              <a:t>Debugger</a:t>
            </a:r>
            <a:r>
              <a:rPr lang="fa-IR" sz="2000" dirty="0" smtClean="0"/>
              <a:t> یا اشکالزدا</a:t>
            </a:r>
          </a:p>
          <a:p>
            <a:pPr marL="1005840" lvl="2" indent="-457200" algn="just">
              <a:spcAft>
                <a:spcPts val="600"/>
              </a:spcAft>
              <a:buFont typeface="+mj-lt"/>
              <a:buAutoNum type="arabicPeriod"/>
            </a:pPr>
            <a:r>
              <a:rPr lang="fa-IR" sz="2000" dirty="0" smtClean="0"/>
              <a:t>محیط اجرایی جاوا </a:t>
            </a:r>
            <a:r>
              <a:rPr lang="en-US" sz="2000" dirty="0" smtClean="0"/>
              <a:t>(JRE)</a:t>
            </a:r>
            <a:endParaRPr lang="fa-IR" sz="2000" dirty="0" smtClean="0"/>
          </a:p>
          <a:p>
            <a:pPr marL="268288" indent="-268288" algn="just">
              <a:spcAft>
                <a:spcPts val="600"/>
              </a:spcAft>
            </a:pPr>
            <a:r>
              <a:rPr lang="en-US" sz="2000" dirty="0" smtClean="0"/>
              <a:t>JDK</a:t>
            </a:r>
            <a:r>
              <a:rPr lang="fa-IR" sz="2000" dirty="0" smtClean="0"/>
              <a:t> همچنین حاوی ابزارهایی است که با استفاده از هر یک از آنها می توان عملیات مختلفی را انجام داد برخی از آنها عبارتند از :</a:t>
            </a:r>
          </a:p>
          <a:p>
            <a:pPr marL="630238" lvl="1" indent="-268288" algn="just">
              <a:spcAft>
                <a:spcPts val="600"/>
              </a:spcAft>
              <a:buFont typeface="Wingdings" pitchFamily="2" charset="2"/>
              <a:buChar char="§"/>
            </a:pPr>
            <a:r>
              <a:rPr lang="en-US" sz="1600" b="1" dirty="0" err="1" smtClean="0">
                <a:solidFill>
                  <a:srgbClr val="FF0000"/>
                </a:solidFill>
              </a:rPr>
              <a:t>J</a:t>
            </a:r>
            <a:r>
              <a:rPr lang="en-US" b="1" dirty="0" err="1" smtClean="0">
                <a:solidFill>
                  <a:srgbClr val="FF0000"/>
                </a:solidFill>
              </a:rPr>
              <a:t>avac</a:t>
            </a:r>
            <a:r>
              <a:rPr lang="fa-IR" dirty="0" smtClean="0"/>
              <a:t> : ابزاری برای کامپایل کردن کدهای جاواست این ابزار از روی فایلهای </a:t>
            </a:r>
            <a:r>
              <a:rPr lang="en-US" dirty="0" smtClean="0"/>
              <a:t>*.java</a:t>
            </a:r>
            <a:r>
              <a:rPr lang="fa-IR" dirty="0" smtClean="0"/>
              <a:t> فایلهای </a:t>
            </a:r>
            <a:r>
              <a:rPr lang="en-US" dirty="0" smtClean="0"/>
              <a:t>*.class</a:t>
            </a:r>
            <a:r>
              <a:rPr lang="fa-IR" dirty="0" smtClean="0"/>
              <a:t> می سازد.</a:t>
            </a:r>
          </a:p>
          <a:p>
            <a:pPr marL="630238" lvl="1" indent="-268288" algn="just">
              <a:spcAft>
                <a:spcPts val="600"/>
              </a:spcAft>
              <a:buFont typeface="Wingdings" pitchFamily="2" charset="2"/>
              <a:buChar char="§"/>
            </a:pPr>
            <a:r>
              <a:rPr lang="en-US" b="1" dirty="0" smtClean="0">
                <a:solidFill>
                  <a:srgbClr val="FF0000"/>
                </a:solidFill>
              </a:rPr>
              <a:t>Java</a:t>
            </a:r>
            <a:r>
              <a:rPr lang="fa-IR" dirty="0" smtClean="0"/>
              <a:t> : این ابزار برنامه ای را که کامپایل شده را اجرا می کند.</a:t>
            </a:r>
          </a:p>
          <a:p>
            <a:pPr marL="630238" lvl="1" indent="-268288" algn="just">
              <a:spcAft>
                <a:spcPts val="600"/>
              </a:spcAft>
              <a:buFont typeface="Wingdings" pitchFamily="2" charset="2"/>
              <a:buChar char="§"/>
            </a:pPr>
            <a:r>
              <a:rPr lang="en-US" b="1" dirty="0" smtClean="0">
                <a:solidFill>
                  <a:srgbClr val="FF0000"/>
                </a:solidFill>
              </a:rPr>
              <a:t>Jar</a:t>
            </a:r>
            <a:r>
              <a:rPr lang="fa-IR" dirty="0" smtClean="0"/>
              <a:t> : از روی مجموعه ای از فایلها یک فایل </a:t>
            </a:r>
            <a:r>
              <a:rPr lang="en-US" dirty="0" smtClean="0"/>
              <a:t>*.jar</a:t>
            </a:r>
            <a:r>
              <a:rPr lang="fa-IR" dirty="0" smtClean="0"/>
              <a:t> می سازد. (فایلهای </a:t>
            </a:r>
            <a:r>
              <a:rPr lang="en-US" dirty="0" smtClean="0"/>
              <a:t>jar</a:t>
            </a:r>
            <a:r>
              <a:rPr lang="fa-IR" dirty="0" smtClean="0"/>
              <a:t> همانند</a:t>
            </a:r>
            <a:r>
              <a:rPr lang="en-US" dirty="0" smtClean="0"/>
              <a:t> zip </a:t>
            </a:r>
            <a:r>
              <a:rPr lang="fa-IR" dirty="0" smtClean="0"/>
              <a:t> هستند)</a:t>
            </a:r>
          </a:p>
          <a:p>
            <a:pPr marL="630238" lvl="1" indent="-268288" algn="just">
              <a:spcAft>
                <a:spcPts val="600"/>
              </a:spcAft>
              <a:buFont typeface="Wingdings" pitchFamily="2" charset="2"/>
              <a:buChar char="§"/>
            </a:pPr>
            <a:r>
              <a:rPr lang="en-US" b="1" dirty="0" err="1" smtClean="0">
                <a:solidFill>
                  <a:srgbClr val="FF0000"/>
                </a:solidFill>
              </a:rPr>
              <a:t>Javadoc</a:t>
            </a:r>
            <a:r>
              <a:rPr lang="fa-IR" dirty="0" smtClean="0"/>
              <a:t> : از این ابزار برای تولید مستندات کلاسهای جاوا استفاده می شود.</a:t>
            </a:r>
          </a:p>
          <a:p>
            <a:pPr marL="630238" lvl="1" indent="-268288" algn="just">
              <a:spcAft>
                <a:spcPts val="600"/>
              </a:spcAft>
              <a:buFont typeface="Wingdings" pitchFamily="2" charset="2"/>
              <a:buChar char="§"/>
            </a:pPr>
            <a:r>
              <a:rPr lang="en-US" b="1" dirty="0" err="1" smtClean="0">
                <a:solidFill>
                  <a:srgbClr val="FF0000"/>
                </a:solidFill>
              </a:rPr>
              <a:t>Jdb</a:t>
            </a:r>
            <a:r>
              <a:rPr lang="fa-IR" dirty="0" smtClean="0"/>
              <a:t> : ابزاری برای اشکالزدایی برنامه هاست.</a:t>
            </a:r>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90600"/>
          </a:xfrm>
        </p:spPr>
        <p:txBody>
          <a:bodyPr/>
          <a:lstStyle/>
          <a:p>
            <a:pPr algn="r" rtl="1"/>
            <a:r>
              <a:rPr lang="fa-IR" dirty="0" smtClean="0"/>
              <a:t>نصب جاوا</a:t>
            </a:r>
            <a:endParaRPr lang="en-US" dirty="0"/>
          </a:p>
        </p:txBody>
      </p:sp>
      <p:sp>
        <p:nvSpPr>
          <p:cNvPr id="3" name="Content Placeholder 2"/>
          <p:cNvSpPr>
            <a:spLocks noGrp="1"/>
          </p:cNvSpPr>
          <p:nvPr>
            <p:ph idx="1"/>
          </p:nvPr>
        </p:nvSpPr>
        <p:spPr>
          <a:xfrm>
            <a:off x="457200" y="1340768"/>
            <a:ext cx="8229600" cy="2908920"/>
          </a:xfrm>
        </p:spPr>
        <p:txBody>
          <a:bodyPr>
            <a:normAutofit/>
          </a:bodyPr>
          <a:lstStyle/>
          <a:p>
            <a:pPr algn="just"/>
            <a:r>
              <a:rPr lang="fa-IR" dirty="0" smtClean="0">
                <a:latin typeface="Calibri" panose="020F0502020204030204" pitchFamily="34" charset="0"/>
                <a:cs typeface="B Nazanin" panose="00000400000000000000" pitchFamily="2" charset="-78"/>
              </a:rPr>
              <a:t>پس از نصب جاوا در قسمت تنظیمات </a:t>
            </a:r>
            <a:r>
              <a:rPr lang="en-US" dirty="0" smtClean="0">
                <a:solidFill>
                  <a:srgbClr val="0070C0"/>
                </a:solidFill>
                <a:latin typeface="Calibri" panose="020F0502020204030204" pitchFamily="34" charset="0"/>
                <a:cs typeface="B Nazanin" panose="00000400000000000000" pitchFamily="2" charset="-78"/>
              </a:rPr>
              <a:t>Environment Variables</a:t>
            </a:r>
            <a:r>
              <a:rPr lang="fa-IR" dirty="0" smtClean="0">
                <a:solidFill>
                  <a:srgbClr val="0070C0"/>
                </a:solidFill>
                <a:latin typeface="Calibri" panose="020F0502020204030204" pitchFamily="34" charset="0"/>
                <a:cs typeface="B Nazanin" panose="00000400000000000000" pitchFamily="2" charset="-78"/>
              </a:rPr>
              <a:t> </a:t>
            </a:r>
            <a:r>
              <a:rPr lang="fa-IR" dirty="0" smtClean="0">
                <a:latin typeface="Calibri" panose="020F0502020204030204" pitchFamily="34" charset="0"/>
                <a:cs typeface="B Nazanin" panose="00000400000000000000" pitchFamily="2" charset="-78"/>
              </a:rPr>
              <a:t>ویندوز مقادیر زیر را چک کرده در صورت موجود نبودن مطابق مشخصات داده شده ایجاد می</a:t>
            </a:r>
            <a:r>
              <a:rPr lang="fa-IR" dirty="0"/>
              <a:t>‌</a:t>
            </a:r>
            <a:r>
              <a:rPr lang="fa-IR" dirty="0" smtClean="0">
                <a:latin typeface="Calibri" panose="020F0502020204030204" pitchFamily="34" charset="0"/>
                <a:cs typeface="B Nazanin" panose="00000400000000000000" pitchFamily="2" charset="-78"/>
              </a:rPr>
              <a:t>کنیم :</a:t>
            </a:r>
          </a:p>
          <a:p>
            <a:pPr algn="just" rtl="1"/>
            <a:r>
              <a:rPr lang="fa-IR" dirty="0" smtClean="0">
                <a:latin typeface="Calibri" panose="020F0502020204030204" pitchFamily="34" charset="0"/>
                <a:cs typeface="B Nazanin" panose="00000400000000000000" pitchFamily="2" charset="-78"/>
              </a:rPr>
              <a:t>متغیر</a:t>
            </a:r>
            <a:r>
              <a:rPr lang="en-US" dirty="0" smtClean="0">
                <a:solidFill>
                  <a:srgbClr val="FF0000"/>
                </a:solidFill>
                <a:latin typeface="Calibri" panose="020F0502020204030204" pitchFamily="34" charset="0"/>
                <a:cs typeface="B Nazanin" panose="00000400000000000000" pitchFamily="2" charset="-78"/>
              </a:rPr>
              <a:t>JAVA_HOME</a:t>
            </a:r>
            <a:r>
              <a:rPr lang="en-US" dirty="0">
                <a:solidFill>
                  <a:srgbClr val="FF0000"/>
                </a:solidFill>
              </a:rPr>
              <a:t> </a:t>
            </a:r>
            <a:r>
              <a:rPr lang="fa-IR" dirty="0" smtClean="0">
                <a:solidFill>
                  <a:srgbClr val="FF0000"/>
                </a:solidFill>
                <a:latin typeface="Calibri" panose="020F0502020204030204" pitchFamily="34" charset="0"/>
                <a:cs typeface="B Nazanin" panose="00000400000000000000" pitchFamily="2" charset="-78"/>
              </a:rPr>
              <a:t> </a:t>
            </a:r>
            <a:r>
              <a:rPr lang="fa-IR" dirty="0" smtClean="0">
                <a:latin typeface="Calibri" panose="020F0502020204030204" pitchFamily="34" charset="0"/>
                <a:cs typeface="B Nazanin" panose="00000400000000000000" pitchFamily="2" charset="-78"/>
              </a:rPr>
              <a:t>را </a:t>
            </a:r>
            <a:r>
              <a:rPr lang="fa-IR" dirty="0">
                <a:latin typeface="Calibri" panose="020F0502020204030204" pitchFamily="34" charset="0"/>
                <a:cs typeface="B Nazanin" panose="00000400000000000000" pitchFamily="2" charset="-78"/>
              </a:rPr>
              <a:t>تعریف نموده و مقدار آن را برابر مسیر نصب جاوا قرار دهید (سایر برنامه‌ها برای استفاده از امکانات جاوا باید بدانند جاوا کجا است</a:t>
            </a:r>
            <a:r>
              <a:rPr lang="fa-IR" dirty="0" smtClean="0">
                <a:latin typeface="Calibri" panose="020F0502020204030204" pitchFamily="34" charset="0"/>
                <a:cs typeface="B Nazanin" panose="00000400000000000000" pitchFamily="2" charset="-78"/>
              </a:rPr>
              <a:t>)</a:t>
            </a:r>
          </a:p>
          <a:p>
            <a:pPr algn="just" rtl="1"/>
            <a:r>
              <a:rPr lang="fa-IR" dirty="0">
                <a:latin typeface="Calibri" panose="020F0502020204030204" pitchFamily="34" charset="0"/>
                <a:cs typeface="B Nazanin" panose="00000400000000000000" pitchFamily="2" charset="-78"/>
              </a:rPr>
              <a:t>متغیر سیستمی </a:t>
            </a:r>
            <a:r>
              <a:rPr lang="en-US" dirty="0" smtClean="0">
                <a:solidFill>
                  <a:srgbClr val="FF0000"/>
                </a:solidFill>
                <a:latin typeface="Calibri" panose="020F0502020204030204" pitchFamily="34" charset="0"/>
                <a:cs typeface="B Nazanin" panose="00000400000000000000" pitchFamily="2" charset="-78"/>
              </a:rPr>
              <a:t>path</a:t>
            </a:r>
            <a:r>
              <a:rPr lang="fa-IR" dirty="0" smtClean="0">
                <a:solidFill>
                  <a:srgbClr val="FF0000"/>
                </a:solidFill>
                <a:latin typeface="Calibri" panose="020F0502020204030204" pitchFamily="34" charset="0"/>
                <a:cs typeface="B Nazanin" panose="00000400000000000000" pitchFamily="2" charset="-78"/>
              </a:rPr>
              <a:t> </a:t>
            </a:r>
            <a:r>
              <a:rPr lang="fa-IR" dirty="0" smtClean="0">
                <a:latin typeface="Calibri" panose="020F0502020204030204" pitchFamily="34" charset="0"/>
                <a:cs typeface="B Nazanin" panose="00000400000000000000" pitchFamily="2" charset="-78"/>
              </a:rPr>
              <a:t>را </a:t>
            </a:r>
            <a:r>
              <a:rPr lang="fa-IR" dirty="0">
                <a:latin typeface="Calibri" panose="020F0502020204030204" pitchFamily="34" charset="0"/>
                <a:cs typeface="B Nazanin" panose="00000400000000000000" pitchFamily="2" charset="-78"/>
              </a:rPr>
              <a:t>اصلاح </a:t>
            </a:r>
            <a:r>
              <a:rPr lang="en-US" dirty="0" smtClean="0">
                <a:latin typeface="Calibri" panose="020F0502020204030204" pitchFamily="34" charset="0"/>
                <a:cs typeface="B Nazanin" panose="00000400000000000000" pitchFamily="2" charset="-78"/>
              </a:rPr>
              <a:t>Edit</a:t>
            </a:r>
            <a:r>
              <a:rPr lang="fa-IR" dirty="0" smtClean="0">
                <a:latin typeface="Calibri" panose="020F0502020204030204" pitchFamily="34" charset="0"/>
                <a:cs typeface="B Nazanin" panose="00000400000000000000" pitchFamily="2" charset="-78"/>
              </a:rPr>
              <a:t> کنید </a:t>
            </a:r>
            <a:r>
              <a:rPr lang="fa-IR" dirty="0">
                <a:latin typeface="Calibri" panose="020F0502020204030204" pitchFamily="34" charset="0"/>
                <a:cs typeface="B Nazanin" panose="00000400000000000000" pitchFamily="2" charset="-78"/>
              </a:rPr>
              <a:t>و </a:t>
            </a:r>
            <a:r>
              <a:rPr lang="fa-IR" dirty="0" smtClean="0">
                <a:latin typeface="Calibri" panose="020F0502020204030204" pitchFamily="34" charset="0"/>
                <a:cs typeface="B Nazanin" panose="00000400000000000000" pitchFamily="2" charset="-78"/>
              </a:rPr>
              <a:t>عبارت</a:t>
            </a:r>
            <a:r>
              <a:rPr lang="en-US" dirty="0" smtClean="0">
                <a:latin typeface="Calibri" panose="020F0502020204030204" pitchFamily="34" charset="0"/>
                <a:cs typeface="B Nazanin" panose="00000400000000000000" pitchFamily="2" charset="-78"/>
              </a:rPr>
              <a:t>%JAVA_HOME</a:t>
            </a:r>
            <a:r>
              <a:rPr lang="en-US" dirty="0">
                <a:latin typeface="Calibri" panose="020F0502020204030204" pitchFamily="34" charset="0"/>
                <a:cs typeface="B Nazanin" panose="00000400000000000000" pitchFamily="2" charset="-78"/>
              </a:rPr>
              <a:t>%\</a:t>
            </a:r>
            <a:r>
              <a:rPr lang="en-US" dirty="0" smtClean="0">
                <a:latin typeface="Calibri" panose="020F0502020204030204" pitchFamily="34" charset="0"/>
                <a:cs typeface="B Nazanin" panose="00000400000000000000" pitchFamily="2" charset="-78"/>
              </a:rPr>
              <a:t>bin;</a:t>
            </a:r>
            <a:r>
              <a:rPr lang="en-US" dirty="0">
                <a:latin typeface="Calibri" panose="020F0502020204030204" pitchFamily="34" charset="0"/>
                <a:cs typeface="B Nazanin" panose="00000400000000000000" pitchFamily="2" charset="-78"/>
              </a:rPr>
              <a:t> </a:t>
            </a:r>
            <a:r>
              <a:rPr lang="fa-IR" dirty="0" smtClean="0">
                <a:latin typeface="Calibri" panose="020F0502020204030204" pitchFamily="34" charset="0"/>
                <a:cs typeface="B Nazanin" panose="00000400000000000000" pitchFamily="2" charset="-78"/>
              </a:rPr>
              <a:t> را </a:t>
            </a:r>
            <a:r>
              <a:rPr lang="fa-IR" dirty="0">
                <a:latin typeface="Calibri" panose="020F0502020204030204" pitchFamily="34" charset="0"/>
                <a:cs typeface="B Nazanin" panose="00000400000000000000" pitchFamily="2" charset="-78"/>
              </a:rPr>
              <a:t>به انتهای آن </a:t>
            </a:r>
            <a:r>
              <a:rPr lang="fa-IR" dirty="0" smtClean="0">
                <a:latin typeface="Calibri" panose="020F0502020204030204" pitchFamily="34" charset="0"/>
                <a:cs typeface="B Nazanin" panose="00000400000000000000" pitchFamily="2" charset="-78"/>
              </a:rPr>
              <a:t>بیافزایید.</a:t>
            </a:r>
            <a:endParaRPr lang="en-US" dirty="0">
              <a:latin typeface="Calibri" panose="020F0502020204030204" pitchFamily="34" charset="0"/>
              <a:cs typeface="B Nazanin" panose="00000400000000000000" pitchFamily="2" charset="-78"/>
            </a:endParaRPr>
          </a:p>
        </p:txBody>
      </p:sp>
      <p:pic>
        <p:nvPicPr>
          <p:cNvPr id="3074" name="Picture 2" descr="http://smartlab.ir/wp-content/uploads/2014/07/ch02_011.gif"/>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148064" y="3861047"/>
            <a:ext cx="2518522" cy="2818657"/>
          </a:xfrm>
          <a:prstGeom prst="rect">
            <a:avLst/>
          </a:prstGeom>
          <a:noFill/>
          <a:extLst>
            <a:ext uri="{909E8E84-426E-40DD-AFC4-6F175D3DCCD1}">
              <a14:hiddenFill xmlns="" xmlns:a14="http://schemas.microsoft.com/office/drawing/2010/main">
                <a:solidFill>
                  <a:srgbClr val="FFFFFF"/>
                </a:solidFill>
              </a14:hiddenFill>
            </a:ext>
          </a:extLst>
        </p:spPr>
      </p:pic>
      <p:pic>
        <p:nvPicPr>
          <p:cNvPr id="3076" name="Picture 4" descr="http://smartlab.ir/wp-content/uploads/2014/07/ch02_010.gif"/>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475656" y="3826872"/>
            <a:ext cx="2518522" cy="281865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318400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ساختار یک برنامه ساده در جاوا</a:t>
            </a:r>
            <a:endParaRPr lang="en-US" dirty="0"/>
          </a:p>
        </p:txBody>
      </p:sp>
      <p:sp>
        <p:nvSpPr>
          <p:cNvPr id="3" name="Content Placeholder 2"/>
          <p:cNvSpPr>
            <a:spLocks noGrp="1"/>
          </p:cNvSpPr>
          <p:nvPr>
            <p:ph idx="1"/>
          </p:nvPr>
        </p:nvSpPr>
        <p:spPr/>
        <p:txBody>
          <a:bodyPr/>
          <a:lstStyle/>
          <a:p>
            <a:pPr marL="0" indent="0" algn="just" rtl="0" fontAlgn="base">
              <a:spcBef>
                <a:spcPts val="0"/>
              </a:spcBef>
              <a:buNone/>
            </a:pPr>
            <a:r>
              <a:rPr lang="en-US" dirty="0"/>
              <a:t>public class </a:t>
            </a:r>
            <a:r>
              <a:rPr lang="en-US" dirty="0" err="1" smtClean="0"/>
              <a:t>FisrtProject</a:t>
            </a:r>
            <a:r>
              <a:rPr lang="en-US" dirty="0" smtClean="0"/>
              <a:t> </a:t>
            </a:r>
            <a:r>
              <a:rPr lang="en-US" dirty="0"/>
              <a:t>{</a:t>
            </a:r>
          </a:p>
          <a:p>
            <a:pPr marL="0" indent="0" algn="just" rtl="0" fontAlgn="base">
              <a:spcBef>
                <a:spcPts val="0"/>
              </a:spcBef>
              <a:buNone/>
            </a:pPr>
            <a:r>
              <a:rPr lang="en-US" dirty="0"/>
              <a:t>    public static void main ( String [] </a:t>
            </a:r>
            <a:r>
              <a:rPr lang="en-US" dirty="0" err="1"/>
              <a:t>args</a:t>
            </a:r>
            <a:r>
              <a:rPr lang="en-US" dirty="0"/>
              <a:t> ) {</a:t>
            </a:r>
          </a:p>
          <a:p>
            <a:pPr marL="0" indent="0" algn="just" rtl="0" fontAlgn="base">
              <a:spcBef>
                <a:spcPts val="0"/>
              </a:spcBef>
              <a:buNone/>
            </a:pPr>
            <a:r>
              <a:rPr lang="en-US" dirty="0"/>
              <a:t>        </a:t>
            </a:r>
            <a:r>
              <a:rPr lang="en-US" dirty="0" err="1"/>
              <a:t>System.out.println</a:t>
            </a:r>
            <a:r>
              <a:rPr lang="en-US" dirty="0"/>
              <a:t>("My first </a:t>
            </a:r>
            <a:r>
              <a:rPr lang="en-US" dirty="0" smtClean="0"/>
              <a:t>Project of </a:t>
            </a:r>
            <a:r>
              <a:rPr lang="en-US" dirty="0"/>
              <a:t>Java!");</a:t>
            </a:r>
          </a:p>
          <a:p>
            <a:pPr marL="0" indent="0" algn="just" rtl="0" fontAlgn="base">
              <a:spcBef>
                <a:spcPts val="0"/>
              </a:spcBef>
              <a:buNone/>
            </a:pPr>
            <a:r>
              <a:rPr lang="en-US" dirty="0"/>
              <a:t>    }</a:t>
            </a:r>
          </a:p>
          <a:p>
            <a:pPr marL="0" indent="0" algn="just" rtl="0" fontAlgn="base">
              <a:spcBef>
                <a:spcPts val="0"/>
              </a:spcBef>
              <a:buNone/>
            </a:pPr>
            <a:r>
              <a:rPr lang="en-US" dirty="0"/>
              <a:t>}</a:t>
            </a:r>
          </a:p>
          <a:p>
            <a:pPr algn="just"/>
            <a:r>
              <a:rPr lang="fa-IR" dirty="0"/>
              <a:t>ا</a:t>
            </a:r>
            <a:r>
              <a:rPr lang="fa-IR" dirty="0" smtClean="0"/>
              <a:t>ین </a:t>
            </a:r>
            <a:r>
              <a:rPr lang="fa-IR" dirty="0"/>
              <a:t>برنامه شامل یک کلاس است. کلاس اصلی‌ترین سنگ بنای برنامه نویسی شیءگرا است</a:t>
            </a:r>
            <a:r>
              <a:rPr lang="fa-IR" dirty="0" smtClean="0"/>
              <a:t>.</a:t>
            </a:r>
          </a:p>
          <a:p>
            <a:pPr algn="just"/>
            <a:r>
              <a:rPr lang="fa-IR" dirty="0"/>
              <a:t>در این کلاس یک متد به نام </a:t>
            </a:r>
            <a:r>
              <a:rPr lang="en-US" dirty="0" smtClean="0"/>
              <a:t> main</a:t>
            </a:r>
            <a:r>
              <a:rPr lang="en-US" dirty="0"/>
              <a:t>() </a:t>
            </a:r>
            <a:r>
              <a:rPr lang="fa-IR" dirty="0"/>
              <a:t>وجود دارد. این متد نقطه شروع همه برنامه‌های جاوا است. ماشین مجازی جاوا برای شروع یک برنامه جاوا این متد را اجرا می‌کند و به محض اتمام این متد، اجرای برنامه نیز به انتها می‌رسد</a:t>
            </a:r>
            <a:r>
              <a:rPr lang="fa-IR" dirty="0" smtClean="0"/>
              <a:t>.</a:t>
            </a:r>
          </a:p>
          <a:p>
            <a:pPr algn="just"/>
            <a:r>
              <a:rPr lang="fa-IR" dirty="0"/>
              <a:t>در داخل این متد یک عبارت </a:t>
            </a:r>
            <a:r>
              <a:rPr lang="en-US" dirty="0" smtClean="0"/>
              <a:t>Statement</a:t>
            </a:r>
            <a:r>
              <a:rPr lang="fa-IR" dirty="0" smtClean="0"/>
              <a:t> وجود </a:t>
            </a:r>
            <a:r>
              <a:rPr lang="fa-IR" dirty="0"/>
              <a:t>دارد. اجرای این خط عبارت </a:t>
            </a:r>
            <a:r>
              <a:rPr lang="en-US" dirty="0"/>
              <a:t>My first </a:t>
            </a:r>
            <a:r>
              <a:rPr lang="en-US" dirty="0" smtClean="0"/>
              <a:t>Project of Java</a:t>
            </a:r>
            <a:r>
              <a:rPr lang="fa-IR" dirty="0" smtClean="0"/>
              <a:t> را </a:t>
            </a:r>
            <a:r>
              <a:rPr lang="fa-IR" dirty="0"/>
              <a:t>در پنجره خروجی نشان می‌دهد.</a:t>
            </a:r>
            <a:endParaRPr lang="en-US" dirty="0"/>
          </a:p>
        </p:txBody>
      </p:sp>
    </p:spTree>
    <p:extLst>
      <p:ext uri="{BB962C8B-B14F-4D97-AF65-F5344CB8AC3E}">
        <p14:creationId xmlns="" xmlns:p14="http://schemas.microsoft.com/office/powerpoint/2010/main" val="40530029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ساختار یک برنامه ساده در جاوا</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pPr algn="just"/>
            <a:r>
              <a:rPr lang="fa-IR" dirty="0" smtClean="0"/>
              <a:t>هر کلاس ممکن است از یک یا چند متد تشکیل شده باشد.</a:t>
            </a:r>
          </a:p>
          <a:p>
            <a:pPr algn="just"/>
            <a:r>
              <a:rPr lang="fa-IR" dirty="0" smtClean="0"/>
              <a:t>متدها در حقیقت قسمت‌هایی از کلاس هستند که عملیات خاصی را انجام می‌دهند. آنها همانند ماشین‌هایی هستند که داده‌هایی را دریافت می‌کنند ، پردازشی روی آن انجام می‌دهند و در نهایت نتیجه‌ای را تولید کرده و بر می‌گردانند.</a:t>
            </a:r>
          </a:p>
          <a:p>
            <a:pPr algn="just">
              <a:buNone/>
            </a:pPr>
            <a:endParaRPr lang="fa-IR" sz="1600" dirty="0" smtClean="0"/>
          </a:p>
          <a:p>
            <a:pPr algn="just">
              <a:buNone/>
            </a:pPr>
            <a:r>
              <a:rPr lang="fa-IR" dirty="0" smtClean="0"/>
              <a:t>هر متد دارای :</a:t>
            </a:r>
          </a:p>
          <a:p>
            <a:pPr marL="803275" lvl="1" indent="-361950" algn="just">
              <a:buFont typeface="Wingdings" pitchFamily="2" charset="2"/>
              <a:buChar char="q"/>
            </a:pPr>
            <a:r>
              <a:rPr lang="fa-IR" sz="2200" b="1" dirty="0" smtClean="0"/>
              <a:t>یک نام </a:t>
            </a:r>
            <a:r>
              <a:rPr lang="en-US" sz="2200" b="1" dirty="0" smtClean="0"/>
              <a:t>(</a:t>
            </a:r>
            <a:r>
              <a:rPr lang="en-US" sz="2200" b="1" dirty="0" err="1" smtClean="0"/>
              <a:t>methodName</a:t>
            </a:r>
            <a:r>
              <a:rPr lang="en-US" sz="2200" b="1" dirty="0" smtClean="0"/>
              <a:t>)</a:t>
            </a:r>
            <a:r>
              <a:rPr lang="fa-IR" sz="2200" b="1" dirty="0" smtClean="0"/>
              <a:t> </a:t>
            </a:r>
          </a:p>
          <a:p>
            <a:pPr marL="803275" lvl="1" indent="-361950" algn="just">
              <a:buFont typeface="Wingdings" pitchFamily="2" charset="2"/>
              <a:buChar char="q"/>
            </a:pPr>
            <a:r>
              <a:rPr lang="fa-IR" sz="2200" b="1" dirty="0" smtClean="0"/>
              <a:t>مقدار برگشتی </a:t>
            </a:r>
            <a:r>
              <a:rPr lang="en-US" sz="2200" b="1" dirty="0" smtClean="0"/>
              <a:t>(</a:t>
            </a:r>
            <a:r>
              <a:rPr lang="en-US" sz="2200" b="1" dirty="0" err="1" smtClean="0"/>
              <a:t>returnType</a:t>
            </a:r>
            <a:r>
              <a:rPr lang="en-US" sz="2200" b="1" dirty="0" smtClean="0"/>
              <a:t>)</a:t>
            </a:r>
            <a:r>
              <a:rPr lang="fa-IR" sz="2200" b="1" dirty="0" smtClean="0"/>
              <a:t> یا حاصل اجرای متد </a:t>
            </a:r>
          </a:p>
          <a:p>
            <a:pPr marL="803275" lvl="1" indent="-361950" algn="just">
              <a:buFont typeface="Wingdings" pitchFamily="2" charset="2"/>
              <a:buChar char="q"/>
            </a:pPr>
            <a:r>
              <a:rPr lang="fa-IR" sz="2200" b="1" dirty="0" smtClean="0"/>
              <a:t>لیستی از پارامترهای ورودی </a:t>
            </a:r>
            <a:r>
              <a:rPr lang="en-US" sz="2200" b="1" dirty="0" smtClean="0"/>
              <a:t>(parameter-list)</a:t>
            </a:r>
            <a:endParaRPr lang="fa-IR" sz="2200" b="1" dirty="0" smtClean="0"/>
          </a:p>
          <a:p>
            <a:pPr marL="95250" lvl="1" indent="0" algn="just">
              <a:buNone/>
            </a:pPr>
            <a:endParaRPr lang="fa-IR" sz="2400" dirty="0" smtClean="0"/>
          </a:p>
          <a:p>
            <a:pPr marL="95250" lvl="1" indent="0" algn="just">
              <a:buNone/>
            </a:pPr>
            <a:r>
              <a:rPr lang="fa-IR" sz="2400" dirty="0" smtClean="0"/>
              <a:t>در صورت استفاده از کلمه کلیدی </a:t>
            </a:r>
            <a:r>
              <a:rPr lang="en-US" sz="2400" dirty="0" smtClean="0"/>
              <a:t>void</a:t>
            </a:r>
            <a:r>
              <a:rPr lang="fa-IR" sz="2400" dirty="0" smtClean="0"/>
              <a:t> در تعریف نام متد مشخص می‌کنیم که با اجرای این متد، مقداری برگردانده نخواهد شد.</a:t>
            </a:r>
          </a:p>
        </p:txBody>
      </p:sp>
    </p:spTree>
    <p:extLst>
      <p:ext uri="{BB962C8B-B14F-4D97-AF65-F5344CB8AC3E}">
        <p14:creationId xmlns="" xmlns:p14="http://schemas.microsoft.com/office/powerpoint/2010/main" val="4053002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کلمات کلیدی زبان جاوا</a:t>
            </a:r>
            <a:endParaRPr lang="fa-IR" dirty="0"/>
          </a:p>
        </p:txBody>
      </p:sp>
      <p:sp>
        <p:nvSpPr>
          <p:cNvPr id="3" name="Content Placeholder 2"/>
          <p:cNvSpPr>
            <a:spLocks noGrp="1"/>
          </p:cNvSpPr>
          <p:nvPr>
            <p:ph idx="1"/>
          </p:nvPr>
        </p:nvSpPr>
        <p:spPr>
          <a:xfrm>
            <a:off x="457200" y="1428736"/>
            <a:ext cx="8229600" cy="1714512"/>
          </a:xfrm>
        </p:spPr>
        <p:txBody>
          <a:bodyPr/>
          <a:lstStyle/>
          <a:p>
            <a:pPr algn="just"/>
            <a:r>
              <a:rPr lang="fa-IR" dirty="0" smtClean="0"/>
              <a:t>به کلماتی در زبانهای برنامه نویسی که برای منظوری خاص تعریف شده‌اند و نمی‌توان به منظور دیگری از آن استفاده کرد کلمات کلیدی آن زبان می‌گویند.</a:t>
            </a:r>
          </a:p>
          <a:p>
            <a:pPr algn="just"/>
            <a:r>
              <a:rPr lang="fa-IR" dirty="0" smtClean="0"/>
              <a:t>در زبان برنامه نویسی جاوا این کلمات عبارتند از :</a:t>
            </a:r>
            <a:endParaRPr lang="fa-IR" dirty="0"/>
          </a:p>
        </p:txBody>
      </p:sp>
      <p:pic>
        <p:nvPicPr>
          <p:cNvPr id="1026" name="Picture 2" descr="http://www.f5java.com/images/java-tutorial-keywords-in-java.jpg"/>
          <p:cNvPicPr>
            <a:picLocks noChangeAspect="1" noChangeArrowheads="1"/>
          </p:cNvPicPr>
          <p:nvPr/>
        </p:nvPicPr>
        <p:blipFill>
          <a:blip r:embed="rId2"/>
          <a:srcRect/>
          <a:stretch>
            <a:fillRect/>
          </a:stretch>
        </p:blipFill>
        <p:spPr bwMode="auto">
          <a:xfrm>
            <a:off x="442913" y="2709885"/>
            <a:ext cx="8258175" cy="4076701"/>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t>آشنایی با متغیرها در جاوا</a:t>
            </a:r>
            <a:endParaRPr lang="fa-IR" b="1" dirty="0"/>
          </a:p>
        </p:txBody>
      </p:sp>
      <p:sp>
        <p:nvSpPr>
          <p:cNvPr id="3" name="Content Placeholder 2"/>
          <p:cNvSpPr>
            <a:spLocks noGrp="1"/>
          </p:cNvSpPr>
          <p:nvPr>
            <p:ph idx="1"/>
          </p:nvPr>
        </p:nvSpPr>
        <p:spPr>
          <a:xfrm>
            <a:off x="457200" y="1600200"/>
            <a:ext cx="8229600" cy="4925144"/>
          </a:xfrm>
        </p:spPr>
        <p:txBody>
          <a:bodyPr>
            <a:normAutofit/>
          </a:bodyPr>
          <a:lstStyle/>
          <a:p>
            <a:pPr algn="just"/>
            <a:r>
              <a:rPr lang="fa-IR" dirty="0"/>
              <a:t>در زبان برنامه نویسی جاوا ما ۸ نوع متغیر </a:t>
            </a:r>
            <a:r>
              <a:rPr lang="fa-IR" dirty="0" smtClean="0"/>
              <a:t>داریم. </a:t>
            </a:r>
            <a:r>
              <a:rPr lang="fa-IR" dirty="0"/>
              <a:t>هر متغیر همچون ظرفی است که می‌تواند </a:t>
            </a:r>
            <a:r>
              <a:rPr lang="fa-IR" dirty="0" smtClean="0"/>
              <a:t>صرفاً </a:t>
            </a:r>
            <a:r>
              <a:rPr lang="fa-IR" dirty="0"/>
              <a:t>نوع خاصی از </a:t>
            </a:r>
            <a:r>
              <a:rPr lang="en-US" dirty="0" smtClean="0"/>
              <a:t>Data</a:t>
            </a:r>
            <a:r>
              <a:rPr lang="fa-IR" dirty="0" smtClean="0"/>
              <a:t> یا</a:t>
            </a:r>
            <a:r>
              <a:rPr lang="fa-IR" dirty="0"/>
              <a:t> </a:t>
            </a:r>
            <a:r>
              <a:rPr lang="fa-IR" b="1" dirty="0"/>
              <a:t>داده</a:t>
            </a:r>
            <a:r>
              <a:rPr lang="fa-IR" dirty="0"/>
              <a:t> را در خود ذخیره سازد</a:t>
            </a:r>
            <a:r>
              <a:rPr lang="fa-IR" dirty="0" smtClean="0"/>
              <a:t>.</a:t>
            </a:r>
          </a:p>
          <a:p>
            <a:pPr algn="just"/>
            <a:r>
              <a:rPr lang="fa-IR" dirty="0"/>
              <a:t>هر متغیر شامل نوع، نام و مقدار متغیر می‌باشد</a:t>
            </a:r>
            <a:r>
              <a:rPr lang="fa-IR" dirty="0" smtClean="0"/>
              <a:t>.</a:t>
            </a:r>
          </a:p>
          <a:p>
            <a:pPr algn="just" rtl="1"/>
            <a:r>
              <a:rPr lang="fa-IR" dirty="0"/>
              <a:t>برای اختصاص دادن مقداری به یک متغیر، ما نیاز داریم تا از علامت </a:t>
            </a:r>
            <a:r>
              <a:rPr lang="fa-IR" sz="2800" b="1" dirty="0">
                <a:solidFill>
                  <a:srgbClr val="FF0000"/>
                </a:solidFill>
              </a:rPr>
              <a:t>=</a:t>
            </a:r>
            <a:r>
              <a:rPr lang="fa-IR" dirty="0"/>
              <a:t> پس از نام متغیر و قرار دادن علامت </a:t>
            </a:r>
            <a:r>
              <a:rPr lang="fa-IR" b="1" dirty="0">
                <a:solidFill>
                  <a:srgbClr val="FF0000"/>
                </a:solidFill>
              </a:rPr>
              <a:t>;</a:t>
            </a:r>
            <a:r>
              <a:rPr lang="fa-IR" dirty="0"/>
              <a:t> در انتهای دستور استفاده کنیم</a:t>
            </a:r>
            <a:r>
              <a:rPr lang="fa-IR" dirty="0" smtClean="0"/>
              <a:t>.</a:t>
            </a:r>
          </a:p>
          <a:p>
            <a:pPr algn="just" rtl="1"/>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582122328"/>
              </p:ext>
            </p:extLst>
          </p:nvPr>
        </p:nvGraphicFramePr>
        <p:xfrm>
          <a:off x="323528" y="4509120"/>
          <a:ext cx="8568952" cy="2016224"/>
        </p:xfrm>
        <a:graphic>
          <a:graphicData uri="http://schemas.openxmlformats.org/drawingml/2006/table">
            <a:tbl>
              <a:tblPr>
                <a:tableStyleId>{284E427A-3D55-4303-BF80-6455036E1DE7}</a:tableStyleId>
              </a:tblPr>
              <a:tblGrid>
                <a:gridCol w="5688632"/>
                <a:gridCol w="2880320"/>
              </a:tblGrid>
              <a:tr h="504056">
                <a:tc>
                  <a:txBody>
                    <a:bodyPr/>
                    <a:lstStyle/>
                    <a:p>
                      <a:pPr algn="l" rtl="1" fontAlgn="base"/>
                      <a:r>
                        <a:rPr lang="fa-IR" b="1" dirty="0">
                          <a:effectLst/>
                          <a:latin typeface="Calibri" panose="020F0502020204030204" pitchFamily="34" charset="0"/>
                          <a:cs typeface="B Nazanin" panose="00000400000000000000" pitchFamily="2" charset="-78"/>
                        </a:rPr>
                        <a:t>متغیری از نوع صحیح و با مقدار </a:t>
                      </a:r>
                      <a:r>
                        <a:rPr lang="fa-IR" b="1" dirty="0" smtClean="0">
                          <a:effectLst/>
                          <a:latin typeface="Calibri" panose="020F0502020204030204" pitchFamily="34" charset="0"/>
                          <a:cs typeface="B Nazanin" panose="00000400000000000000" pitchFamily="2" charset="-78"/>
                        </a:rPr>
                        <a:t>اولیه  </a:t>
                      </a:r>
                      <a:r>
                        <a:rPr lang="fa-IR" b="1" dirty="0">
                          <a:effectLst/>
                          <a:latin typeface="Calibri" panose="020F0502020204030204" pitchFamily="34" charset="0"/>
                          <a:cs typeface="B Nazanin" panose="00000400000000000000" pitchFamily="2" charset="-78"/>
                        </a:rPr>
                        <a:t>۵</a:t>
                      </a:r>
                    </a:p>
                  </a:txBody>
                  <a:tcPr marL="95250" marT="57150" marB="57150" anchor="ctr"/>
                </a:tc>
                <a:tc>
                  <a:txBody>
                    <a:bodyPr/>
                    <a:lstStyle/>
                    <a:p>
                      <a:pPr algn="l" rtl="1" fontAlgn="base"/>
                      <a:r>
                        <a:rPr lang="en-US" dirty="0" err="1">
                          <a:effectLst/>
                          <a:latin typeface="Calibri" panose="020F0502020204030204" pitchFamily="34" charset="0"/>
                          <a:cs typeface="B Nazanin" panose="00000400000000000000" pitchFamily="2" charset="-78"/>
                        </a:rPr>
                        <a:t>int</a:t>
                      </a:r>
                      <a:r>
                        <a:rPr lang="en-US" dirty="0">
                          <a:effectLst/>
                          <a:latin typeface="Calibri" panose="020F0502020204030204" pitchFamily="34" charset="0"/>
                          <a:cs typeface="B Nazanin" panose="00000400000000000000" pitchFamily="2" charset="-78"/>
                        </a:rPr>
                        <a:t> a = 5;</a:t>
                      </a:r>
                      <a:endParaRPr lang="en-US" b="0" dirty="0">
                        <a:effectLst/>
                        <a:latin typeface="Calibri" panose="020F0502020204030204" pitchFamily="34" charset="0"/>
                        <a:cs typeface="B Nazanin" panose="00000400000000000000" pitchFamily="2" charset="-78"/>
                      </a:endParaRPr>
                    </a:p>
                  </a:txBody>
                  <a:tcPr marL="95250" marT="57150" marB="57150" anchor="ctr"/>
                </a:tc>
              </a:tr>
              <a:tr h="504056">
                <a:tc>
                  <a:txBody>
                    <a:bodyPr/>
                    <a:lstStyle/>
                    <a:p>
                      <a:pPr algn="l" rtl="1" fontAlgn="base"/>
                      <a:r>
                        <a:rPr lang="fa-IR" b="1" dirty="0">
                          <a:effectLst/>
                          <a:latin typeface="Calibri" panose="020F0502020204030204" pitchFamily="34" charset="0"/>
                          <a:cs typeface="B Nazanin" panose="00000400000000000000" pitchFamily="2" charset="-78"/>
                        </a:rPr>
                        <a:t>متغیری از نوع نویسه (کاراکتر) و با </a:t>
                      </a:r>
                      <a:r>
                        <a:rPr lang="fa-IR" b="1" dirty="0" smtClean="0">
                          <a:effectLst/>
                          <a:latin typeface="Calibri" panose="020F0502020204030204" pitchFamily="34" charset="0"/>
                          <a:cs typeface="B Nazanin" panose="00000400000000000000" pitchFamily="2" charset="-78"/>
                        </a:rPr>
                        <a:t>مقدار اولیه  </a:t>
                      </a:r>
                      <a:r>
                        <a:rPr lang="en-US" b="1" dirty="0">
                          <a:effectLst/>
                          <a:latin typeface="Calibri" panose="020F0502020204030204" pitchFamily="34" charset="0"/>
                          <a:cs typeface="B Nazanin" panose="00000400000000000000" pitchFamily="2" charset="-78"/>
                        </a:rPr>
                        <a:t>A</a:t>
                      </a:r>
                    </a:p>
                  </a:txBody>
                  <a:tcPr marL="95250" marT="57150" marB="57150" anchor="ctr"/>
                </a:tc>
                <a:tc>
                  <a:txBody>
                    <a:bodyPr/>
                    <a:lstStyle/>
                    <a:p>
                      <a:pPr algn="l" rtl="1" fontAlgn="base"/>
                      <a:r>
                        <a:rPr lang="en-US" dirty="0">
                          <a:effectLst/>
                          <a:latin typeface="Calibri" panose="020F0502020204030204" pitchFamily="34" charset="0"/>
                          <a:cs typeface="B Nazanin" panose="00000400000000000000" pitchFamily="2" charset="-78"/>
                        </a:rPr>
                        <a:t>char </a:t>
                      </a:r>
                      <a:r>
                        <a:rPr lang="en-US" dirty="0" err="1">
                          <a:effectLst/>
                          <a:latin typeface="Calibri" panose="020F0502020204030204" pitchFamily="34" charset="0"/>
                          <a:cs typeface="B Nazanin" panose="00000400000000000000" pitchFamily="2" charset="-78"/>
                        </a:rPr>
                        <a:t>someChar</a:t>
                      </a:r>
                      <a:r>
                        <a:rPr lang="en-US" dirty="0">
                          <a:effectLst/>
                          <a:latin typeface="Calibri" panose="020F0502020204030204" pitchFamily="34" charset="0"/>
                          <a:cs typeface="B Nazanin" panose="00000400000000000000" pitchFamily="2" charset="-78"/>
                        </a:rPr>
                        <a:t> = ‘A’;</a:t>
                      </a:r>
                      <a:endParaRPr lang="en-US" b="0" dirty="0">
                        <a:effectLst/>
                        <a:latin typeface="Calibri" panose="020F0502020204030204" pitchFamily="34" charset="0"/>
                        <a:cs typeface="B Nazanin" panose="00000400000000000000" pitchFamily="2" charset="-78"/>
                      </a:endParaRPr>
                    </a:p>
                  </a:txBody>
                  <a:tcPr marL="95250" marT="57150" marB="57150" anchor="ctr"/>
                </a:tc>
              </a:tr>
              <a:tr h="504056">
                <a:tc>
                  <a:txBody>
                    <a:bodyPr/>
                    <a:lstStyle/>
                    <a:p>
                      <a:pPr algn="l" rtl="1" fontAlgn="base"/>
                      <a:r>
                        <a:rPr lang="fa-IR" b="1" dirty="0">
                          <a:effectLst/>
                          <a:latin typeface="Calibri" panose="020F0502020204030204" pitchFamily="34" charset="0"/>
                          <a:cs typeface="B Nazanin" panose="00000400000000000000" pitchFamily="2" charset="-78"/>
                        </a:rPr>
                        <a:t>متغیری از نوع اعشاری و با مقدار اولیه ۳٫۱۴</a:t>
                      </a:r>
                    </a:p>
                  </a:txBody>
                  <a:tcPr marL="95250" marT="57150" marB="57150" anchor="ctr"/>
                </a:tc>
                <a:tc>
                  <a:txBody>
                    <a:bodyPr/>
                    <a:lstStyle/>
                    <a:p>
                      <a:pPr algn="l" rtl="1" fontAlgn="base"/>
                      <a:r>
                        <a:rPr lang="en-US" dirty="0">
                          <a:effectLst/>
                          <a:latin typeface="Calibri" panose="020F0502020204030204" pitchFamily="34" charset="0"/>
                          <a:cs typeface="B Nazanin" panose="00000400000000000000" pitchFamily="2" charset="-78"/>
                        </a:rPr>
                        <a:t>float PI = </a:t>
                      </a:r>
                      <a:r>
                        <a:rPr lang="en-US" dirty="0" smtClean="0">
                          <a:effectLst/>
                          <a:latin typeface="Calibri" panose="020F0502020204030204" pitchFamily="34" charset="0"/>
                          <a:cs typeface="B Nazanin" panose="00000400000000000000" pitchFamily="2" charset="-78"/>
                        </a:rPr>
                        <a:t>3.14f;</a:t>
                      </a:r>
                      <a:endParaRPr lang="en-US" b="0" dirty="0">
                        <a:effectLst/>
                        <a:latin typeface="Calibri" panose="020F0502020204030204" pitchFamily="34" charset="0"/>
                        <a:cs typeface="B Nazanin" panose="00000400000000000000" pitchFamily="2" charset="-78"/>
                      </a:endParaRPr>
                    </a:p>
                  </a:txBody>
                  <a:tcPr marL="95250" marT="57150" marB="57150" anchor="ctr"/>
                </a:tc>
              </a:tr>
              <a:tr h="504056">
                <a:tc>
                  <a:txBody>
                    <a:bodyPr/>
                    <a:lstStyle/>
                    <a:p>
                      <a:pPr algn="l" rtl="1" fontAlgn="base"/>
                      <a:r>
                        <a:rPr lang="fa-IR" b="1" dirty="0">
                          <a:effectLst/>
                          <a:latin typeface="Calibri" panose="020F0502020204030204" pitchFamily="34" charset="0"/>
                          <a:cs typeface="B Nazanin" panose="00000400000000000000" pitchFamily="2" charset="-78"/>
                        </a:rPr>
                        <a:t>متغیری از نوع رشته‌ای </a:t>
                      </a:r>
                      <a:r>
                        <a:rPr lang="fa-IR" b="1" dirty="0" smtClean="0">
                          <a:effectLst/>
                          <a:latin typeface="Calibri" panose="020F0502020204030204" pitchFamily="34" charset="0"/>
                          <a:cs typeface="B Nazanin" panose="00000400000000000000" pitchFamily="2" charset="-78"/>
                        </a:rPr>
                        <a:t>«</a:t>
                      </a:r>
                      <a:r>
                        <a:rPr lang="en-US" b="1" dirty="0" smtClean="0">
                          <a:effectLst/>
                          <a:latin typeface="Calibri" panose="020F0502020204030204" pitchFamily="34" charset="0"/>
                          <a:cs typeface="B Nazanin" panose="00000400000000000000" pitchFamily="2" charset="-78"/>
                        </a:rPr>
                        <a:t>String</a:t>
                      </a:r>
                      <a:r>
                        <a:rPr lang="fa-IR" b="1" dirty="0" smtClean="0">
                          <a:effectLst/>
                          <a:latin typeface="Calibri" panose="020F0502020204030204" pitchFamily="34" charset="0"/>
                          <a:cs typeface="B Nazanin" panose="00000400000000000000" pitchFamily="2" charset="-78"/>
                        </a:rPr>
                        <a:t>» و </a:t>
                      </a:r>
                      <a:r>
                        <a:rPr lang="fa-IR" b="1" dirty="0">
                          <a:effectLst/>
                          <a:latin typeface="Calibri" panose="020F0502020204030204" pitchFamily="34" charset="0"/>
                          <a:cs typeface="B Nazanin" panose="00000400000000000000" pitchFamily="2" charset="-78"/>
                        </a:rPr>
                        <a:t>با مقدار اولیه </a:t>
                      </a:r>
                      <a:r>
                        <a:rPr lang="en-US" b="1" dirty="0" smtClean="0">
                          <a:effectLst/>
                          <a:latin typeface="Calibri" panose="020F0502020204030204" pitchFamily="34" charset="0"/>
                          <a:cs typeface="B Nazanin" panose="00000400000000000000" pitchFamily="2" charset="-78"/>
                        </a:rPr>
                        <a:t>Hello Java</a:t>
                      </a:r>
                      <a:endParaRPr lang="en-US" b="1"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en-US" dirty="0">
                          <a:effectLst/>
                          <a:latin typeface="Calibri" panose="020F0502020204030204" pitchFamily="34" charset="0"/>
                          <a:cs typeface="B Nazanin" panose="00000400000000000000" pitchFamily="2" charset="-78"/>
                        </a:rPr>
                        <a:t>String hello = “Hello Java”;</a:t>
                      </a:r>
                      <a:endParaRPr lang="en-US" b="0" dirty="0">
                        <a:effectLst/>
                        <a:latin typeface="Calibri" panose="020F0502020204030204" pitchFamily="34" charset="0"/>
                        <a:cs typeface="B Nazanin" panose="00000400000000000000" pitchFamily="2" charset="-78"/>
                      </a:endParaRPr>
                    </a:p>
                  </a:txBody>
                  <a:tcPr marL="95250" marT="57150" marB="57150" anchor="ctr"/>
                </a:tc>
              </a:tr>
            </a:tbl>
          </a:graphicData>
        </a:graphic>
      </p:graphicFrame>
      <p:sp>
        <p:nvSpPr>
          <p:cNvPr id="5" name="Rectangle 1"/>
          <p:cNvSpPr>
            <a:spLocks noChangeArrowheads="1"/>
          </p:cNvSpPr>
          <p:nvPr/>
        </p:nvSpPr>
        <p:spPr bwMode="auto">
          <a:xfrm>
            <a:off x="4248857" y="3928120"/>
            <a:ext cx="4512774" cy="40011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altLang="en-US" sz="2000" b="1" i="0" u="none" strike="noStrike" cap="none" normalizeH="0" baseline="0" dirty="0" smtClean="0">
                <a:ln>
                  <a:noFill/>
                </a:ln>
                <a:solidFill>
                  <a:srgbClr val="444444"/>
                </a:solidFill>
                <a:effectLst/>
                <a:latin typeface="Tahoma" pitchFamily="34" charset="0"/>
                <a:cs typeface="B Nazanin" panose="00000400000000000000" pitchFamily="2" charset="-78"/>
              </a:rPr>
              <a:t>اکنون چند مثال از تعریف و مقداردهی به متغیرها</a:t>
            </a:r>
            <a:r>
              <a:rPr kumimoji="0" lang="en-US" altLang="en-US" sz="2000" b="1" i="0" u="none" strike="noStrike" cap="none" normalizeH="0" baseline="0" dirty="0" smtClean="0">
                <a:ln>
                  <a:noFill/>
                </a:ln>
                <a:solidFill>
                  <a:srgbClr val="444444"/>
                </a:solidFill>
                <a:effectLst/>
                <a:latin typeface="Tahoma" pitchFamily="34" charset="0"/>
                <a:cs typeface="B Nazanin" panose="00000400000000000000" pitchFamily="2" charset="-78"/>
              </a:rPr>
              <a:t>:</a:t>
            </a:r>
            <a:endParaRPr kumimoji="0" lang="en-US" altLang="en-US" sz="2000" b="1" i="0" u="none" strike="noStrike" cap="none" normalizeH="0" baseline="0" dirty="0" smtClean="0">
              <a:ln>
                <a:noFill/>
              </a:ln>
              <a:solidFill>
                <a:schemeClr val="tx1"/>
              </a:solidFill>
              <a:effectLst/>
              <a:cs typeface="B Nazanin" panose="00000400000000000000" pitchFamily="2" charset="-78"/>
            </a:endParaRPr>
          </a:p>
        </p:txBody>
      </p:sp>
    </p:spTree>
    <p:extLst>
      <p:ext uri="{BB962C8B-B14F-4D97-AF65-F5344CB8AC3E}">
        <p14:creationId xmlns="" xmlns:p14="http://schemas.microsoft.com/office/powerpoint/2010/main" val="7301558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35360"/>
          </a:xfrm>
        </p:spPr>
        <p:txBody>
          <a:bodyPr/>
          <a:lstStyle/>
          <a:p>
            <a:pPr algn="r" rtl="1"/>
            <a:r>
              <a:rPr lang="fa-IR" b="1" dirty="0" smtClean="0"/>
              <a:t>انواع متغیرها در جاوا</a:t>
            </a:r>
            <a:endParaRPr lang="fa-IR" b="1"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3850633681"/>
              </p:ext>
            </p:extLst>
          </p:nvPr>
        </p:nvGraphicFramePr>
        <p:xfrm>
          <a:off x="323527" y="1196752"/>
          <a:ext cx="8496945" cy="5328593"/>
        </p:xfrm>
        <a:graphic>
          <a:graphicData uri="http://schemas.openxmlformats.org/drawingml/2006/table">
            <a:tbl>
              <a:tblPr>
                <a:tableStyleId>{284E427A-3D55-4303-BF80-6455036E1DE7}</a:tableStyleId>
              </a:tblPr>
              <a:tblGrid>
                <a:gridCol w="5256585"/>
                <a:gridCol w="1944216"/>
                <a:gridCol w="1296144"/>
              </a:tblGrid>
              <a:tr h="346166">
                <a:tc>
                  <a:txBody>
                    <a:bodyPr/>
                    <a:lstStyle/>
                    <a:p>
                      <a:pPr algn="ctr" rtl="1" fontAlgn="base"/>
                      <a:r>
                        <a:rPr lang="fa-IR" sz="1800" b="1" dirty="0" smtClean="0">
                          <a:effectLst/>
                          <a:cs typeface="B Nazanin" panose="00000400000000000000" pitchFamily="2" charset="-78"/>
                        </a:rPr>
                        <a:t>توضیحات</a:t>
                      </a:r>
                      <a:endParaRPr lang="fa-IR" sz="1800" b="1" dirty="0">
                        <a:effectLst/>
                        <a:cs typeface="B Nazanin" panose="00000400000000000000" pitchFamily="2" charset="-78"/>
                      </a:endParaRPr>
                    </a:p>
                  </a:txBody>
                  <a:tcPr marL="38340" marR="36806" marT="23004" marB="23004" anchor="ctr"/>
                </a:tc>
                <a:tc>
                  <a:txBody>
                    <a:bodyPr/>
                    <a:lstStyle/>
                    <a:p>
                      <a:pPr algn="ctr" rtl="1" fontAlgn="base"/>
                      <a:r>
                        <a:rPr lang="fa-IR" sz="1800" b="1" dirty="0">
                          <a:effectLst/>
                          <a:cs typeface="B Nazanin" panose="00000400000000000000" pitchFamily="2" charset="-78"/>
                        </a:rPr>
                        <a:t>محدوده مقادیر مجاز</a:t>
                      </a:r>
                    </a:p>
                  </a:txBody>
                  <a:tcPr marL="38340" marR="36806" marT="23004" marB="23004" anchor="ctr"/>
                </a:tc>
                <a:tc>
                  <a:txBody>
                    <a:bodyPr/>
                    <a:lstStyle/>
                    <a:p>
                      <a:pPr algn="ctr" rtl="1" fontAlgn="base"/>
                      <a:r>
                        <a:rPr lang="fa-IR" sz="1800" b="1" dirty="0">
                          <a:effectLst/>
                          <a:cs typeface="B Nazanin" panose="00000400000000000000" pitchFamily="2" charset="-78"/>
                        </a:rPr>
                        <a:t>نوع متغیر</a:t>
                      </a:r>
                    </a:p>
                  </a:txBody>
                  <a:tcPr marL="38340" marR="36806" marT="23004" marB="23004" anchor="ctr"/>
                </a:tc>
              </a:tr>
              <a:tr h="642613">
                <a:tc>
                  <a:txBody>
                    <a:bodyPr/>
                    <a:lstStyle/>
                    <a:p>
                      <a:pPr algn="just" rtl="1" fontAlgn="base"/>
                      <a:r>
                        <a:rPr lang="fa-IR" sz="1800" b="1" dirty="0">
                          <a:effectLst/>
                          <a:cs typeface="B Nazanin" panose="00000400000000000000" pitchFamily="2" charset="-78"/>
                        </a:rPr>
                        <a:t>مناسب برای متغیرهای منطقی </a:t>
                      </a:r>
                      <a:r>
                        <a:rPr lang="fa-IR" sz="1800" b="1" dirty="0" smtClean="0">
                          <a:effectLst/>
                          <a:cs typeface="B Nazanin" panose="00000400000000000000" pitchFamily="2" charset="-78"/>
                        </a:rPr>
                        <a:t>که همواره </a:t>
                      </a:r>
                      <a:r>
                        <a:rPr lang="fa-IR" sz="1800" b="1" dirty="0">
                          <a:effectLst/>
                          <a:cs typeface="B Nazanin" panose="00000400000000000000" pitchFamily="2" charset="-78"/>
                        </a:rPr>
                        <a:t>یکی از دو مقدار درست یا غلط دارند</a:t>
                      </a:r>
                    </a:p>
                  </a:txBody>
                  <a:tcPr marL="38340" marR="36806" marT="23004" marB="23004" anchor="ctr"/>
                </a:tc>
                <a:tc>
                  <a:txBody>
                    <a:bodyPr/>
                    <a:lstStyle/>
                    <a:p>
                      <a:pPr algn="ctr" rtl="1" fontAlgn="base"/>
                      <a:r>
                        <a:rPr lang="en-US" sz="1800" b="1" dirty="0" smtClean="0">
                          <a:effectLst/>
                          <a:cs typeface="B Nazanin" panose="00000400000000000000" pitchFamily="2" charset="-78"/>
                        </a:rPr>
                        <a:t>False</a:t>
                      </a:r>
                      <a:r>
                        <a:rPr lang="fa-IR" sz="1800" b="1" dirty="0" smtClean="0">
                          <a:effectLst/>
                          <a:cs typeface="B Nazanin" panose="00000400000000000000" pitchFamily="2" charset="-78"/>
                        </a:rPr>
                        <a:t> و </a:t>
                      </a:r>
                      <a:r>
                        <a:rPr lang="en-US" sz="1800" b="1" dirty="0" smtClean="0">
                          <a:effectLst/>
                          <a:cs typeface="B Nazanin" panose="00000400000000000000" pitchFamily="2" charset="-78"/>
                        </a:rPr>
                        <a:t>True</a:t>
                      </a:r>
                      <a:endParaRPr lang="en-US" sz="1800" b="1" dirty="0">
                        <a:effectLst/>
                        <a:cs typeface="B Nazanin" panose="00000400000000000000" pitchFamily="2" charset="-78"/>
                      </a:endParaRPr>
                    </a:p>
                  </a:txBody>
                  <a:tcPr marL="38340" marR="36806" marT="23004" marB="23004" anchor="ctr"/>
                </a:tc>
                <a:tc>
                  <a:txBody>
                    <a:bodyPr/>
                    <a:lstStyle/>
                    <a:p>
                      <a:pPr algn="r" rtl="1" fontAlgn="base"/>
                      <a:r>
                        <a:rPr lang="en-US" sz="1800" b="1" dirty="0" err="1">
                          <a:effectLst/>
                          <a:cs typeface="B Nazanin" panose="00000400000000000000" pitchFamily="2" charset="-78"/>
                        </a:rPr>
                        <a:t>boolean</a:t>
                      </a:r>
                      <a:endParaRPr lang="en-US" sz="1800" b="1" dirty="0">
                        <a:effectLst/>
                        <a:cs typeface="B Nazanin" panose="00000400000000000000" pitchFamily="2" charset="-78"/>
                      </a:endParaRPr>
                    </a:p>
                  </a:txBody>
                  <a:tcPr marL="38340" marR="36806" marT="23004" marB="23004" anchor="ctr"/>
                </a:tc>
              </a:tr>
              <a:tr h="939061">
                <a:tc>
                  <a:txBody>
                    <a:bodyPr/>
                    <a:lstStyle/>
                    <a:p>
                      <a:pPr algn="just" rtl="1" fontAlgn="base"/>
                      <a:r>
                        <a:rPr lang="fa-IR" sz="1800" b="1" dirty="0">
                          <a:effectLst/>
                          <a:cs typeface="B Nazanin" panose="00000400000000000000" pitchFamily="2" charset="-78"/>
                        </a:rPr>
                        <a:t>مناسب برای انواع </a:t>
                      </a:r>
                      <a:r>
                        <a:rPr lang="fa-IR" sz="1800" b="1" dirty="0" smtClean="0">
                          <a:effectLst/>
                          <a:cs typeface="B Nazanin" panose="00000400000000000000" pitchFamily="2" charset="-78"/>
                        </a:rPr>
                        <a:t>متغیرهای حرفی</a:t>
                      </a:r>
                      <a:r>
                        <a:rPr lang="fa-IR" sz="1800" b="1" dirty="0">
                          <a:effectLst/>
                          <a:cs typeface="B Nazanin" panose="00000400000000000000" pitchFamily="2" charset="-78"/>
                        </a:rPr>
                        <a:t>. با توجه به این که متغیرهای حرفی در </a:t>
                      </a:r>
                      <a:r>
                        <a:rPr lang="fa-IR" sz="1800" b="1" dirty="0" smtClean="0">
                          <a:effectLst/>
                          <a:cs typeface="B Nazanin" panose="00000400000000000000" pitchFamily="2" charset="-78"/>
                        </a:rPr>
                        <a:t>جاوا یونیکد </a:t>
                      </a:r>
                      <a:r>
                        <a:rPr lang="fa-IR" sz="1800" b="1" dirty="0">
                          <a:effectLst/>
                          <a:cs typeface="B Nazanin" panose="00000400000000000000" pitchFamily="2" charset="-78"/>
                        </a:rPr>
                        <a:t>۱۶ بیتی هستند، از آن‌ها می‌توان برای </a:t>
                      </a:r>
                      <a:r>
                        <a:rPr lang="fa-IR" sz="1800" b="1" dirty="0" smtClean="0">
                          <a:effectLst/>
                          <a:cs typeface="B Nazanin" panose="00000400000000000000" pitchFamily="2" charset="-78"/>
                        </a:rPr>
                        <a:t>کلیه حروف </a:t>
                      </a:r>
                      <a:r>
                        <a:rPr lang="fa-IR" sz="1800" b="1" dirty="0">
                          <a:effectLst/>
                          <a:cs typeface="B Nazanin" panose="00000400000000000000" pitchFamily="2" charset="-78"/>
                        </a:rPr>
                        <a:t>کلیه زبان‌ها (از جمله فارسی) استفاده کرد.</a:t>
                      </a:r>
                    </a:p>
                  </a:txBody>
                  <a:tcPr marL="38340" marR="36806" marT="23004" marB="23004" anchor="ctr"/>
                </a:tc>
                <a:tc>
                  <a:txBody>
                    <a:bodyPr/>
                    <a:lstStyle/>
                    <a:p>
                      <a:pPr algn="ctr" rtl="1" fontAlgn="base"/>
                      <a:r>
                        <a:rPr lang="fa-IR" sz="1800" b="1" dirty="0">
                          <a:effectLst/>
                          <a:cs typeface="B Nazanin" panose="00000400000000000000" pitchFamily="2" charset="-78"/>
                        </a:rPr>
                        <a:t>از صفر یونیکد تا</a:t>
                      </a:r>
                      <a:br>
                        <a:rPr lang="fa-IR" sz="1800" b="1" dirty="0">
                          <a:effectLst/>
                          <a:cs typeface="B Nazanin" panose="00000400000000000000" pitchFamily="2" charset="-78"/>
                        </a:rPr>
                      </a:br>
                      <a:r>
                        <a:rPr lang="fa-IR" sz="1800" b="1" dirty="0" smtClean="0">
                          <a:effectLst/>
                          <a:cs typeface="B Nazanin" panose="00000400000000000000" pitchFamily="2" charset="-78"/>
                        </a:rPr>
                        <a:t>۲</a:t>
                      </a:r>
                      <a:r>
                        <a:rPr lang="fa-IR" sz="1800" b="1" baseline="30000" dirty="0" smtClean="0">
                          <a:effectLst/>
                          <a:cs typeface="B Nazanin" panose="00000400000000000000" pitchFamily="2" charset="-78"/>
                        </a:rPr>
                        <a:t>۱۶</a:t>
                      </a:r>
                      <a:r>
                        <a:rPr lang="fa-IR" sz="1800" b="1" dirty="0" smtClean="0">
                          <a:effectLst/>
                          <a:cs typeface="B Nazanin" panose="00000400000000000000" pitchFamily="2" charset="-78"/>
                        </a:rPr>
                        <a:t>-۱ یونیکد</a:t>
                      </a:r>
                      <a:endParaRPr lang="fa-IR" sz="1800" b="1" dirty="0">
                        <a:effectLst/>
                        <a:cs typeface="B Nazanin" panose="00000400000000000000" pitchFamily="2" charset="-78"/>
                      </a:endParaRPr>
                    </a:p>
                  </a:txBody>
                  <a:tcPr marL="38340" marR="36806" marT="23004" marB="23004" anchor="ctr"/>
                </a:tc>
                <a:tc>
                  <a:txBody>
                    <a:bodyPr/>
                    <a:lstStyle/>
                    <a:p>
                      <a:pPr algn="r" rtl="1" fontAlgn="base"/>
                      <a:r>
                        <a:rPr lang="en-US" sz="1800" b="1">
                          <a:effectLst/>
                          <a:cs typeface="B Nazanin" panose="00000400000000000000" pitchFamily="2" charset="-78"/>
                        </a:rPr>
                        <a:t>char</a:t>
                      </a:r>
                    </a:p>
                  </a:txBody>
                  <a:tcPr marL="38340" marR="36806" marT="23004" marB="23004" anchor="ctr"/>
                </a:tc>
              </a:tr>
              <a:tr h="527017">
                <a:tc>
                  <a:txBody>
                    <a:bodyPr/>
                    <a:lstStyle/>
                    <a:p>
                      <a:pPr algn="just" rtl="1" fontAlgn="base"/>
                      <a:r>
                        <a:rPr lang="fa-IR" sz="1800" b="1" dirty="0">
                          <a:effectLst/>
                          <a:cs typeface="B Nazanin" panose="00000400000000000000" pitchFamily="2" charset="-78"/>
                        </a:rPr>
                        <a:t>مناسب برای متغیرهای عددی </a:t>
                      </a:r>
                      <a:r>
                        <a:rPr lang="fa-IR" sz="1800" b="1" dirty="0" smtClean="0">
                          <a:effectLst/>
                          <a:cs typeface="B Nazanin" panose="00000400000000000000" pitchFamily="2" charset="-78"/>
                        </a:rPr>
                        <a:t>صحیح .</a:t>
                      </a:r>
                      <a:endParaRPr lang="fa-IR" sz="1800" b="1" dirty="0">
                        <a:effectLst/>
                        <a:cs typeface="B Nazanin" panose="00000400000000000000" pitchFamily="2" charset="-78"/>
                      </a:endParaRPr>
                    </a:p>
                  </a:txBody>
                  <a:tcPr marL="38340" marR="36806" marT="23004" marB="23004" anchor="ctr"/>
                </a:tc>
                <a:tc>
                  <a:txBody>
                    <a:bodyPr/>
                    <a:lstStyle/>
                    <a:p>
                      <a:pPr algn="ctr" rtl="1" fontAlgn="base"/>
                      <a:r>
                        <a:rPr lang="fa-IR" sz="1800" b="1" dirty="0">
                          <a:effectLst/>
                          <a:cs typeface="B Nazanin" panose="00000400000000000000" pitchFamily="2" charset="-78"/>
                        </a:rPr>
                        <a:t>از ۱۲۸- تا ۱۲۷</a:t>
                      </a:r>
                    </a:p>
                  </a:txBody>
                  <a:tcPr marL="38340" marR="36806" marT="23004" marB="23004" anchor="ctr"/>
                </a:tc>
                <a:tc>
                  <a:txBody>
                    <a:bodyPr/>
                    <a:lstStyle/>
                    <a:p>
                      <a:pPr algn="r" rtl="1" fontAlgn="base"/>
                      <a:r>
                        <a:rPr lang="en-US" sz="1800" b="1">
                          <a:effectLst/>
                          <a:cs typeface="B Nazanin" panose="00000400000000000000" pitchFamily="2" charset="-78"/>
                        </a:rPr>
                        <a:t>byte</a:t>
                      </a:r>
                    </a:p>
                  </a:txBody>
                  <a:tcPr marL="38340" marR="36806" marT="23004" marB="23004" anchor="ctr"/>
                </a:tc>
              </a:tr>
              <a:tr h="646342">
                <a:tc>
                  <a:txBody>
                    <a:bodyPr/>
                    <a:lstStyle/>
                    <a:p>
                      <a:pPr algn="just" rtl="1" fontAlgn="base"/>
                      <a:r>
                        <a:rPr lang="fa-IR" sz="1800" b="1" dirty="0">
                          <a:effectLst/>
                          <a:cs typeface="B Nazanin" panose="00000400000000000000" pitchFamily="2" charset="-78"/>
                        </a:rPr>
                        <a:t>مناسب برای متغیرهای عددی صحیح </a:t>
                      </a:r>
                      <a:r>
                        <a:rPr lang="fa-IR" sz="1800" b="1" dirty="0" smtClean="0">
                          <a:effectLst/>
                          <a:cs typeface="B Nazanin" panose="00000400000000000000" pitchFamily="2" charset="-78"/>
                        </a:rPr>
                        <a:t>.</a:t>
                      </a:r>
                      <a:endParaRPr lang="fa-IR" sz="1800" b="1" dirty="0">
                        <a:effectLst/>
                        <a:cs typeface="B Nazanin" panose="00000400000000000000" pitchFamily="2" charset="-78"/>
                      </a:endParaRPr>
                    </a:p>
                  </a:txBody>
                  <a:tcPr marL="38340" marR="36806" marT="23004" marB="23004" anchor="ctr"/>
                </a:tc>
                <a:tc>
                  <a:txBody>
                    <a:bodyPr/>
                    <a:lstStyle/>
                    <a:p>
                      <a:pPr algn="ctr" rtl="1" fontAlgn="base"/>
                      <a:r>
                        <a:rPr lang="fa-IR" sz="1800" b="1" dirty="0">
                          <a:effectLst/>
                          <a:cs typeface="B Nazanin" panose="00000400000000000000" pitchFamily="2" charset="-78"/>
                        </a:rPr>
                        <a:t>از ۲</a:t>
                      </a:r>
                      <a:r>
                        <a:rPr lang="fa-IR" sz="1800" b="1" baseline="30000" dirty="0">
                          <a:effectLst/>
                          <a:cs typeface="B Nazanin" panose="00000400000000000000" pitchFamily="2" charset="-78"/>
                        </a:rPr>
                        <a:t>۱۵</a:t>
                      </a:r>
                      <a:r>
                        <a:rPr lang="fa-IR" sz="1800" b="1" dirty="0">
                          <a:effectLst/>
                          <a:cs typeface="B Nazanin" panose="00000400000000000000" pitchFamily="2" charset="-78"/>
                        </a:rPr>
                        <a:t>- </a:t>
                      </a:r>
                      <a:r>
                        <a:rPr lang="fa-IR" sz="1800" b="1" dirty="0" smtClean="0">
                          <a:effectLst/>
                          <a:cs typeface="B Nazanin" panose="00000400000000000000" pitchFamily="2" charset="-78"/>
                        </a:rPr>
                        <a:t>تا ۲</a:t>
                      </a:r>
                      <a:r>
                        <a:rPr lang="fa-IR" sz="1800" b="1" baseline="30000" dirty="0" smtClean="0">
                          <a:effectLst/>
                          <a:cs typeface="B Nazanin" panose="00000400000000000000" pitchFamily="2" charset="-78"/>
                        </a:rPr>
                        <a:t>۱۵</a:t>
                      </a:r>
                      <a:r>
                        <a:rPr lang="fa-IR" sz="1800" b="1" dirty="0" smtClean="0">
                          <a:effectLst/>
                          <a:cs typeface="B Nazanin" panose="00000400000000000000" pitchFamily="2" charset="-78"/>
                        </a:rPr>
                        <a:t>-۱</a:t>
                      </a:r>
                      <a:endParaRPr lang="fa-IR" sz="1800" b="1" dirty="0">
                        <a:effectLst/>
                        <a:cs typeface="B Nazanin" panose="00000400000000000000" pitchFamily="2" charset="-78"/>
                      </a:endParaRPr>
                    </a:p>
                  </a:txBody>
                  <a:tcPr marL="38340" marR="36806" marT="23004" marB="23004" anchor="ctr"/>
                </a:tc>
                <a:tc>
                  <a:txBody>
                    <a:bodyPr/>
                    <a:lstStyle/>
                    <a:p>
                      <a:pPr algn="r" rtl="1" fontAlgn="base"/>
                      <a:r>
                        <a:rPr lang="en-US" sz="1800" b="1">
                          <a:effectLst/>
                          <a:cs typeface="B Nazanin" panose="00000400000000000000" pitchFamily="2" charset="-78"/>
                        </a:rPr>
                        <a:t>short</a:t>
                      </a:r>
                    </a:p>
                  </a:txBody>
                  <a:tcPr marL="38340" marR="36806" marT="23004" marB="23004" anchor="ctr"/>
                </a:tc>
              </a:tr>
              <a:tr h="646342">
                <a:tc>
                  <a:txBody>
                    <a:bodyPr/>
                    <a:lstStyle/>
                    <a:p>
                      <a:pPr algn="just" rtl="1" fontAlgn="base"/>
                      <a:r>
                        <a:rPr lang="fa-IR" sz="1800" b="1" dirty="0">
                          <a:effectLst/>
                          <a:cs typeface="B Nazanin" panose="00000400000000000000" pitchFamily="2" charset="-78"/>
                        </a:rPr>
                        <a:t>مناسب برای متغیرهای عددی صحیح </a:t>
                      </a:r>
                      <a:r>
                        <a:rPr lang="fa-IR" sz="1800" b="1" dirty="0" smtClean="0">
                          <a:effectLst/>
                          <a:cs typeface="B Nazanin" panose="00000400000000000000" pitchFamily="2" charset="-78"/>
                        </a:rPr>
                        <a:t>.</a:t>
                      </a:r>
                      <a:endParaRPr lang="fa-IR" sz="1800" b="1" dirty="0">
                        <a:effectLst/>
                        <a:cs typeface="B Nazanin" panose="00000400000000000000" pitchFamily="2" charset="-78"/>
                      </a:endParaRPr>
                    </a:p>
                  </a:txBody>
                  <a:tcPr marL="38340" marR="36806" marT="23004" marB="23004" anchor="ctr"/>
                </a:tc>
                <a:tc>
                  <a:txBody>
                    <a:bodyPr/>
                    <a:lstStyle/>
                    <a:p>
                      <a:pPr algn="ctr" rtl="1" fontAlgn="base"/>
                      <a:r>
                        <a:rPr lang="fa-IR" sz="1800" b="1" dirty="0">
                          <a:effectLst/>
                          <a:cs typeface="B Nazanin" panose="00000400000000000000" pitchFamily="2" charset="-78"/>
                        </a:rPr>
                        <a:t>از ۲</a:t>
                      </a:r>
                      <a:r>
                        <a:rPr lang="fa-IR" sz="1800" b="1" baseline="30000" dirty="0">
                          <a:effectLst/>
                          <a:cs typeface="B Nazanin" panose="00000400000000000000" pitchFamily="2" charset="-78"/>
                        </a:rPr>
                        <a:t>۳۱</a:t>
                      </a:r>
                      <a:r>
                        <a:rPr lang="fa-IR" sz="1800" b="1" dirty="0">
                          <a:effectLst/>
                          <a:cs typeface="B Nazanin" panose="00000400000000000000" pitchFamily="2" charset="-78"/>
                        </a:rPr>
                        <a:t>- </a:t>
                      </a:r>
                      <a:r>
                        <a:rPr lang="fa-IR" sz="1800" b="1" dirty="0" smtClean="0">
                          <a:effectLst/>
                          <a:cs typeface="B Nazanin" panose="00000400000000000000" pitchFamily="2" charset="-78"/>
                        </a:rPr>
                        <a:t>تا ۲</a:t>
                      </a:r>
                      <a:r>
                        <a:rPr lang="fa-IR" sz="1800" b="1" baseline="30000" dirty="0" smtClean="0">
                          <a:effectLst/>
                          <a:cs typeface="B Nazanin" panose="00000400000000000000" pitchFamily="2" charset="-78"/>
                        </a:rPr>
                        <a:t>۳۱</a:t>
                      </a:r>
                      <a:r>
                        <a:rPr lang="fa-IR" sz="1800" b="1" dirty="0" smtClean="0">
                          <a:effectLst/>
                          <a:cs typeface="B Nazanin" panose="00000400000000000000" pitchFamily="2" charset="-78"/>
                        </a:rPr>
                        <a:t>-۱</a:t>
                      </a:r>
                      <a:endParaRPr lang="fa-IR" sz="1800" b="1" dirty="0">
                        <a:effectLst/>
                        <a:cs typeface="B Nazanin" panose="00000400000000000000" pitchFamily="2" charset="-78"/>
                      </a:endParaRPr>
                    </a:p>
                  </a:txBody>
                  <a:tcPr marL="38340" marR="36806" marT="23004" marB="23004" anchor="ctr"/>
                </a:tc>
                <a:tc>
                  <a:txBody>
                    <a:bodyPr/>
                    <a:lstStyle/>
                    <a:p>
                      <a:pPr algn="r" rtl="1" fontAlgn="base"/>
                      <a:r>
                        <a:rPr lang="en-US" sz="1800" b="1">
                          <a:effectLst/>
                          <a:cs typeface="B Nazanin" panose="00000400000000000000" pitchFamily="2" charset="-78"/>
                        </a:rPr>
                        <a:t>int</a:t>
                      </a:r>
                    </a:p>
                  </a:txBody>
                  <a:tcPr marL="38340" marR="36806" marT="23004" marB="23004" anchor="ctr"/>
                </a:tc>
              </a:tr>
              <a:tr h="407693">
                <a:tc>
                  <a:txBody>
                    <a:bodyPr/>
                    <a:lstStyle/>
                    <a:p>
                      <a:pPr algn="just" rtl="1" fontAlgn="base"/>
                      <a:r>
                        <a:rPr lang="fa-IR" sz="1800" b="1" dirty="0">
                          <a:effectLst/>
                          <a:cs typeface="B Nazanin" panose="00000400000000000000" pitchFamily="2" charset="-78"/>
                        </a:rPr>
                        <a:t>مناسب برای متغیرهای عددی </a:t>
                      </a:r>
                      <a:r>
                        <a:rPr lang="fa-IR" sz="1800" b="1" dirty="0" smtClean="0">
                          <a:effectLst/>
                          <a:cs typeface="B Nazanin" panose="00000400000000000000" pitchFamily="2" charset="-78"/>
                        </a:rPr>
                        <a:t>صحیح بسیار </a:t>
                      </a:r>
                      <a:r>
                        <a:rPr lang="fa-IR" sz="1800" b="1" dirty="0">
                          <a:effectLst/>
                          <a:cs typeface="B Nazanin" panose="00000400000000000000" pitchFamily="2" charset="-78"/>
                        </a:rPr>
                        <a:t>بسیار بزرگ!</a:t>
                      </a:r>
                    </a:p>
                  </a:txBody>
                  <a:tcPr marL="38340" marR="36806" marT="23004" marB="23004" anchor="ctr"/>
                </a:tc>
                <a:tc>
                  <a:txBody>
                    <a:bodyPr/>
                    <a:lstStyle/>
                    <a:p>
                      <a:pPr algn="ctr" rtl="1" fontAlgn="base"/>
                      <a:r>
                        <a:rPr lang="fa-IR" sz="1800" b="1" dirty="0">
                          <a:effectLst/>
                          <a:cs typeface="B Nazanin" panose="00000400000000000000" pitchFamily="2" charset="-78"/>
                        </a:rPr>
                        <a:t>از ۲</a:t>
                      </a:r>
                      <a:r>
                        <a:rPr lang="fa-IR" sz="1800" b="1" baseline="30000" dirty="0">
                          <a:effectLst/>
                          <a:cs typeface="B Nazanin" panose="00000400000000000000" pitchFamily="2" charset="-78"/>
                        </a:rPr>
                        <a:t>۶۳</a:t>
                      </a:r>
                      <a:r>
                        <a:rPr lang="fa-IR" sz="1800" b="1" dirty="0">
                          <a:effectLst/>
                          <a:cs typeface="B Nazanin" panose="00000400000000000000" pitchFamily="2" charset="-78"/>
                        </a:rPr>
                        <a:t>- </a:t>
                      </a:r>
                      <a:r>
                        <a:rPr lang="fa-IR" sz="1800" b="1" dirty="0" smtClean="0">
                          <a:effectLst/>
                          <a:cs typeface="B Nazanin" panose="00000400000000000000" pitchFamily="2" charset="-78"/>
                        </a:rPr>
                        <a:t>تا</a:t>
                      </a:r>
                      <a:r>
                        <a:rPr lang="en-US" sz="1800" b="1" dirty="0" smtClean="0">
                          <a:effectLst/>
                          <a:cs typeface="B Nazanin" panose="00000400000000000000" pitchFamily="2" charset="-78"/>
                        </a:rPr>
                        <a:t> </a:t>
                      </a:r>
                      <a:r>
                        <a:rPr lang="fa-IR" sz="1800" b="1" dirty="0" smtClean="0">
                          <a:effectLst/>
                          <a:cs typeface="B Nazanin" panose="00000400000000000000" pitchFamily="2" charset="-78"/>
                        </a:rPr>
                        <a:t>۲</a:t>
                      </a:r>
                      <a:r>
                        <a:rPr lang="fa-IR" sz="1800" b="1" baseline="30000" dirty="0" smtClean="0">
                          <a:effectLst/>
                          <a:cs typeface="B Nazanin" panose="00000400000000000000" pitchFamily="2" charset="-78"/>
                        </a:rPr>
                        <a:t>۶۳</a:t>
                      </a:r>
                      <a:r>
                        <a:rPr lang="fa-IR" sz="1800" b="1" dirty="0" smtClean="0">
                          <a:effectLst/>
                          <a:cs typeface="B Nazanin" panose="00000400000000000000" pitchFamily="2" charset="-78"/>
                        </a:rPr>
                        <a:t>-۱</a:t>
                      </a:r>
                      <a:endParaRPr lang="fa-IR" sz="1800" b="1" dirty="0">
                        <a:effectLst/>
                        <a:cs typeface="B Nazanin" panose="00000400000000000000" pitchFamily="2" charset="-78"/>
                      </a:endParaRPr>
                    </a:p>
                  </a:txBody>
                  <a:tcPr marL="38340" marR="36806" marT="23004" marB="23004" anchor="ctr"/>
                </a:tc>
                <a:tc>
                  <a:txBody>
                    <a:bodyPr/>
                    <a:lstStyle/>
                    <a:p>
                      <a:pPr algn="r" rtl="1" fontAlgn="base"/>
                      <a:r>
                        <a:rPr lang="en-US" sz="1800" b="1">
                          <a:effectLst/>
                          <a:cs typeface="B Nazanin" panose="00000400000000000000" pitchFamily="2" charset="-78"/>
                        </a:rPr>
                        <a:t>long</a:t>
                      </a:r>
                    </a:p>
                  </a:txBody>
                  <a:tcPr marL="38340" marR="36806" marT="23004" marB="23004" anchor="ctr"/>
                </a:tc>
              </a:tr>
              <a:tr h="527017">
                <a:tc>
                  <a:txBody>
                    <a:bodyPr/>
                    <a:lstStyle/>
                    <a:p>
                      <a:pPr algn="just" rtl="1" fontAlgn="base"/>
                      <a:r>
                        <a:rPr lang="fa-IR" sz="1800" b="1" dirty="0" smtClean="0">
                          <a:effectLst/>
                          <a:cs typeface="B Nazanin" panose="00000400000000000000" pitchFamily="2" charset="-78"/>
                        </a:rPr>
                        <a:t>متغیرهای </a:t>
                      </a:r>
                      <a:r>
                        <a:rPr lang="fa-IR" sz="1800" b="1" dirty="0">
                          <a:effectLst/>
                          <a:cs typeface="B Nazanin" panose="00000400000000000000" pitchFamily="2" charset="-78"/>
                        </a:rPr>
                        <a:t>اعشاری </a:t>
                      </a:r>
                      <a:r>
                        <a:rPr lang="fa-IR" sz="1800" b="1" dirty="0" smtClean="0">
                          <a:effectLst/>
                          <a:cs typeface="B Nazanin" panose="00000400000000000000" pitchFamily="2" charset="-78"/>
                        </a:rPr>
                        <a:t>با دقت </a:t>
                      </a:r>
                      <a:r>
                        <a:rPr lang="fa-IR" sz="1800" b="1" dirty="0">
                          <a:effectLst/>
                          <a:cs typeface="B Nazanin" panose="00000400000000000000" pitchFamily="2" charset="-78"/>
                        </a:rPr>
                        <a:t>خوب برای محاسبات معمولی</a:t>
                      </a:r>
                    </a:p>
                  </a:txBody>
                  <a:tcPr marL="38340" marR="36806" marT="23004" marB="23004" anchor="ctr"/>
                </a:tc>
                <a:tc>
                  <a:txBody>
                    <a:bodyPr/>
                    <a:lstStyle/>
                    <a:p>
                      <a:pPr algn="ctr" rtl="1" fontAlgn="base"/>
                      <a:r>
                        <a:rPr lang="fa-IR" sz="1800" b="1" dirty="0" smtClean="0">
                          <a:effectLst/>
                          <a:cs typeface="B Nazanin" panose="00000400000000000000" pitchFamily="2" charset="-78"/>
                        </a:rPr>
                        <a:t>با </a:t>
                      </a:r>
                      <a:r>
                        <a:rPr lang="fa-IR" sz="1800" b="1" dirty="0">
                          <a:effectLst/>
                          <a:cs typeface="B Nazanin" panose="00000400000000000000" pitchFamily="2" charset="-78"/>
                        </a:rPr>
                        <a:t>۸ رقم دقت </a:t>
                      </a:r>
                      <a:r>
                        <a:rPr lang="fa-IR" sz="1800" b="1" dirty="0" smtClean="0">
                          <a:effectLst/>
                          <a:cs typeface="B Nazanin" panose="00000400000000000000" pitchFamily="2" charset="-78"/>
                        </a:rPr>
                        <a:t>اعشاری</a:t>
                      </a:r>
                      <a:endParaRPr lang="fa-IR" sz="1800" b="1" dirty="0">
                        <a:effectLst/>
                        <a:cs typeface="B Nazanin" panose="00000400000000000000" pitchFamily="2" charset="-78"/>
                      </a:endParaRPr>
                    </a:p>
                  </a:txBody>
                  <a:tcPr marL="38340" marR="36806" marT="23004" marB="23004" anchor="ctr"/>
                </a:tc>
                <a:tc>
                  <a:txBody>
                    <a:bodyPr/>
                    <a:lstStyle/>
                    <a:p>
                      <a:pPr algn="r" rtl="1" fontAlgn="base"/>
                      <a:r>
                        <a:rPr lang="en-US" sz="1800" b="1" dirty="0">
                          <a:effectLst/>
                          <a:cs typeface="B Nazanin" panose="00000400000000000000" pitchFamily="2" charset="-78"/>
                        </a:rPr>
                        <a:t>float</a:t>
                      </a:r>
                    </a:p>
                  </a:txBody>
                  <a:tcPr marL="38340" marR="36806" marT="23004" marB="23004" anchor="ctr"/>
                </a:tc>
              </a:tr>
              <a:tr h="646342">
                <a:tc>
                  <a:txBody>
                    <a:bodyPr/>
                    <a:lstStyle/>
                    <a:p>
                      <a:pPr algn="just" rtl="1" fontAlgn="base"/>
                      <a:r>
                        <a:rPr lang="fa-IR" sz="1800" b="1" dirty="0" smtClean="0">
                          <a:effectLst/>
                          <a:cs typeface="B Nazanin" panose="00000400000000000000" pitchFamily="2" charset="-78"/>
                        </a:rPr>
                        <a:t>متغیرهای </a:t>
                      </a:r>
                      <a:r>
                        <a:rPr lang="fa-IR" sz="1800" b="1" dirty="0">
                          <a:effectLst/>
                          <a:cs typeface="B Nazanin" panose="00000400000000000000" pitchFamily="2" charset="-78"/>
                        </a:rPr>
                        <a:t>اعشاری با دقت بسیار </a:t>
                      </a:r>
                      <a:r>
                        <a:rPr lang="fa-IR" sz="1800" b="1" dirty="0" smtClean="0">
                          <a:effectLst/>
                          <a:cs typeface="B Nazanin" panose="00000400000000000000" pitchFamily="2" charset="-78"/>
                        </a:rPr>
                        <a:t>زیاد برای </a:t>
                      </a:r>
                      <a:r>
                        <a:rPr lang="fa-IR" sz="1800" b="1" dirty="0">
                          <a:effectLst/>
                          <a:cs typeface="B Nazanin" panose="00000400000000000000" pitchFamily="2" charset="-78"/>
                        </a:rPr>
                        <a:t>محاسبات با دقت مضاعف</a:t>
                      </a:r>
                    </a:p>
                  </a:txBody>
                  <a:tcPr marL="38340" marR="36806" marT="23004" marB="23004" anchor="ctr"/>
                </a:tc>
                <a:tc>
                  <a:txBody>
                    <a:bodyPr/>
                    <a:lstStyle/>
                    <a:p>
                      <a:pPr algn="ctr" rtl="1" fontAlgn="base"/>
                      <a:r>
                        <a:rPr lang="fa-IR" sz="1800" b="1" dirty="0" smtClean="0">
                          <a:effectLst/>
                          <a:cs typeface="B Nazanin" panose="00000400000000000000" pitchFamily="2" charset="-78"/>
                        </a:rPr>
                        <a:t>با 16 رقم دقت اعشاری</a:t>
                      </a:r>
                      <a:endParaRPr lang="fa-IR" sz="1800" b="1" dirty="0">
                        <a:effectLst/>
                        <a:cs typeface="B Nazanin" panose="00000400000000000000" pitchFamily="2" charset="-78"/>
                      </a:endParaRPr>
                    </a:p>
                  </a:txBody>
                  <a:tcPr marL="38340" marR="36806" marT="23004" marB="23004" anchor="ctr"/>
                </a:tc>
                <a:tc>
                  <a:txBody>
                    <a:bodyPr/>
                    <a:lstStyle/>
                    <a:p>
                      <a:pPr algn="r" rtl="1" fontAlgn="base"/>
                      <a:r>
                        <a:rPr lang="en-US" sz="1800" b="1" dirty="0">
                          <a:effectLst/>
                          <a:cs typeface="B Nazanin" panose="00000400000000000000" pitchFamily="2" charset="-78"/>
                        </a:rPr>
                        <a:t>double</a:t>
                      </a:r>
                    </a:p>
                  </a:txBody>
                  <a:tcPr marL="38340" marR="36806" marT="23004" marB="23004" anchor="ctr"/>
                </a:tc>
              </a:tr>
            </a:tbl>
          </a:graphicData>
        </a:graphic>
      </p:graphicFrame>
    </p:spTree>
    <p:extLst>
      <p:ext uri="{BB962C8B-B14F-4D97-AF65-F5344CB8AC3E}">
        <p14:creationId xmlns="" xmlns:p14="http://schemas.microsoft.com/office/powerpoint/2010/main" val="40822834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کار با انواع داده ها در جاوا</a:t>
            </a:r>
            <a:endParaRPr lang="en-US" dirty="0"/>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79512" y="1700808"/>
            <a:ext cx="7032781" cy="482453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Rectangular Callout 3"/>
          <p:cNvSpPr/>
          <p:nvPr/>
        </p:nvSpPr>
        <p:spPr>
          <a:xfrm>
            <a:off x="3419872" y="1700808"/>
            <a:ext cx="5472608" cy="1152128"/>
          </a:xfrm>
          <a:prstGeom prst="wedgeRectCallout">
            <a:avLst>
              <a:gd name="adj1" fmla="val -56823"/>
              <a:gd name="adj2" fmla="val 333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fa-IR" dirty="0" smtClean="0">
                <a:cs typeface="B Nazanin" panose="00000400000000000000" pitchFamily="2" charset="-78"/>
              </a:rPr>
              <a:t>برای استفاده از کلاسهای تعریف شده خارجی می بایست پکیج مربوطه را در ابتدای پروژه خود </a:t>
            </a:r>
            <a:r>
              <a:rPr lang="en-US" dirty="0" smtClean="0">
                <a:cs typeface="B Nazanin" panose="00000400000000000000" pitchFamily="2" charset="-78"/>
              </a:rPr>
              <a:t>import</a:t>
            </a:r>
            <a:r>
              <a:rPr lang="fa-IR" dirty="0" smtClean="0">
                <a:cs typeface="B Nazanin" panose="00000400000000000000" pitchFamily="2" charset="-78"/>
              </a:rPr>
              <a:t> کنیم .</a:t>
            </a:r>
          </a:p>
          <a:p>
            <a:pPr algn="just" rtl="1"/>
            <a:r>
              <a:rPr lang="fa-IR" b="1" dirty="0" smtClean="0">
                <a:solidFill>
                  <a:srgbClr val="FFFF00"/>
                </a:solidFill>
                <a:cs typeface="B Nazanin" panose="00000400000000000000" pitchFamily="2" charset="-78"/>
              </a:rPr>
              <a:t>فقط جهت اطلاع : </a:t>
            </a:r>
            <a:r>
              <a:rPr lang="fa-IR" dirty="0">
                <a:cs typeface="B Nazanin" panose="00000400000000000000" pitchFamily="2" charset="-78"/>
              </a:rPr>
              <a:t>برای خواندن ورودی‌های برنامه از متدهای این کلاس استفاده می‌کنیم. </a:t>
            </a:r>
            <a:endParaRPr lang="en-US" dirty="0">
              <a:cs typeface="B Nazanin" panose="00000400000000000000" pitchFamily="2" charset="-78"/>
            </a:endParaRPr>
          </a:p>
        </p:txBody>
      </p:sp>
      <p:sp>
        <p:nvSpPr>
          <p:cNvPr id="5" name="Rectangular Callout 4"/>
          <p:cNvSpPr/>
          <p:nvPr/>
        </p:nvSpPr>
        <p:spPr>
          <a:xfrm>
            <a:off x="5580112" y="3645024"/>
            <a:ext cx="3384376" cy="720080"/>
          </a:xfrm>
          <a:prstGeom prst="wedgeRectCallout">
            <a:avLst>
              <a:gd name="adj1" fmla="val -60060"/>
              <a:gd name="adj2" fmla="val 121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dirty="0">
                <a:cs typeface="B Nazanin" panose="00000400000000000000" pitchFamily="2" charset="-78"/>
              </a:rPr>
              <a:t>برای استفاده از یک کلاس دیگر در </a:t>
            </a:r>
            <a:r>
              <a:rPr lang="fa-IR">
                <a:cs typeface="B Nazanin" panose="00000400000000000000" pitchFamily="2" charset="-78"/>
              </a:rPr>
              <a:t>پروژه </a:t>
            </a:r>
            <a:r>
              <a:rPr lang="fa-IR" smtClean="0">
                <a:cs typeface="B Nazanin" panose="00000400000000000000" pitchFamily="2" charset="-78"/>
              </a:rPr>
              <a:t>باید </a:t>
            </a:r>
            <a:r>
              <a:rPr lang="fa-IR" dirty="0">
                <a:cs typeface="B Nazanin" panose="00000400000000000000" pitchFamily="2" charset="-78"/>
              </a:rPr>
              <a:t>یک </a:t>
            </a:r>
            <a:r>
              <a:rPr lang="fa-IR">
                <a:cs typeface="B Nazanin" panose="00000400000000000000" pitchFamily="2" charset="-78"/>
              </a:rPr>
              <a:t>آبجکت </a:t>
            </a:r>
            <a:r>
              <a:rPr lang="fa-IR" smtClean="0">
                <a:cs typeface="B Nazanin" panose="00000400000000000000" pitchFamily="2" charset="-78"/>
              </a:rPr>
              <a:t>نمونه ‌از روی ‌آن ‌ساخته ‌شود</a:t>
            </a:r>
            <a:r>
              <a:rPr lang="fa-IR" dirty="0" smtClean="0"/>
              <a:t>.</a:t>
            </a:r>
            <a:endParaRPr lang="en-US" dirty="0"/>
          </a:p>
        </p:txBody>
      </p:sp>
      <p:sp>
        <p:nvSpPr>
          <p:cNvPr id="6" name="Rectangular Callout 5"/>
          <p:cNvSpPr/>
          <p:nvPr/>
        </p:nvSpPr>
        <p:spPr>
          <a:xfrm>
            <a:off x="7524328" y="5373216"/>
            <a:ext cx="1440160" cy="1152128"/>
          </a:xfrm>
          <a:prstGeom prst="wedgeRectCallout">
            <a:avLst>
              <a:gd name="adj1" fmla="val -69069"/>
              <a:gd name="adj2" fmla="val 50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cs typeface="B Nazanin" panose="00000400000000000000" pitchFamily="2" charset="-78"/>
              </a:rPr>
              <a:t>اعمال ریاضی با استفاده از متغیرها</a:t>
            </a:r>
            <a:endParaRPr lang="en-US" dirty="0">
              <a:cs typeface="B Nazanin" panose="00000400000000000000" pitchFamily="2" charset="-78"/>
            </a:endParaRPr>
          </a:p>
        </p:txBody>
      </p:sp>
      <p:sp>
        <p:nvSpPr>
          <p:cNvPr id="8" name="Rectangular Callout 7"/>
          <p:cNvSpPr/>
          <p:nvPr/>
        </p:nvSpPr>
        <p:spPr>
          <a:xfrm>
            <a:off x="2687790" y="3429000"/>
            <a:ext cx="2016224" cy="432048"/>
          </a:xfrm>
          <a:prstGeom prst="wedgeRectCallout">
            <a:avLst>
              <a:gd name="adj1" fmla="val -64621"/>
              <a:gd name="adj2" fmla="val -141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cs typeface="B Nazanin" panose="00000400000000000000" pitchFamily="2" charset="-78"/>
              </a:rPr>
              <a:t>تعریف متغیر</a:t>
            </a:r>
            <a:endParaRPr lang="en-US" dirty="0">
              <a:cs typeface="B Nazanin" panose="00000400000000000000" pitchFamily="2" charset="-78"/>
            </a:endParaRPr>
          </a:p>
        </p:txBody>
      </p:sp>
    </p:spTree>
    <p:extLst>
      <p:ext uri="{BB962C8B-B14F-4D97-AF65-F5344CB8AC3E}">
        <p14:creationId xmlns="" xmlns:p14="http://schemas.microsoft.com/office/powerpoint/2010/main" val="3572368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مقادیر لفضی یا لیترال </a:t>
            </a:r>
            <a:r>
              <a:rPr lang="en-US" b="1" dirty="0"/>
              <a:t>literal</a:t>
            </a:r>
            <a:endParaRPr lang="en-US" dirty="0"/>
          </a:p>
        </p:txBody>
      </p:sp>
      <p:sp>
        <p:nvSpPr>
          <p:cNvPr id="3" name="Content Placeholder 2"/>
          <p:cNvSpPr>
            <a:spLocks noGrp="1"/>
          </p:cNvSpPr>
          <p:nvPr>
            <p:ph idx="1"/>
          </p:nvPr>
        </p:nvSpPr>
        <p:spPr/>
        <p:txBody>
          <a:bodyPr>
            <a:normAutofit fontScale="92500" lnSpcReduction="10000"/>
          </a:bodyPr>
          <a:lstStyle/>
          <a:p>
            <a:pPr algn="just"/>
            <a:r>
              <a:rPr lang="fa-IR" dirty="0"/>
              <a:t>کامپایلر جاوا برای متغیرهای لفظی تعدادی پیش‌فرض دارد. </a:t>
            </a:r>
            <a:endParaRPr lang="fa-IR" dirty="0" smtClean="0"/>
          </a:p>
          <a:p>
            <a:pPr algn="just"/>
            <a:r>
              <a:rPr lang="fa-IR" b="1" dirty="0" smtClean="0">
                <a:solidFill>
                  <a:srgbClr val="00B050"/>
                </a:solidFill>
              </a:rPr>
              <a:t>متغیرهای </a:t>
            </a:r>
            <a:r>
              <a:rPr lang="fa-IR" b="1" dirty="0">
                <a:solidFill>
                  <a:srgbClr val="00B050"/>
                </a:solidFill>
              </a:rPr>
              <a:t>لفظی صحیح </a:t>
            </a:r>
            <a:r>
              <a:rPr lang="fa-IR" dirty="0" smtClean="0"/>
              <a:t>به </a:t>
            </a:r>
            <a:r>
              <a:rPr lang="fa-IR" dirty="0"/>
              <a:t>صورت پیش‌فرض از نوع </a:t>
            </a:r>
            <a:r>
              <a:rPr lang="en-US" dirty="0" err="1" smtClean="0"/>
              <a:t>int</a:t>
            </a:r>
            <a:r>
              <a:rPr lang="fa-IR" dirty="0" smtClean="0"/>
              <a:t> می‌شناسد</a:t>
            </a:r>
            <a:r>
              <a:rPr lang="fa-IR" dirty="0"/>
              <a:t>. </a:t>
            </a:r>
            <a:r>
              <a:rPr lang="fa-IR" dirty="0" smtClean="0"/>
              <a:t>اگر </a:t>
            </a:r>
            <a:r>
              <a:rPr lang="fa-IR" dirty="0"/>
              <a:t>بخواهید عدد ۵ را در یک دستور انتساب با استفاده از عملگر = به یک متغیر از نوع </a:t>
            </a:r>
            <a:r>
              <a:rPr lang="en-US" dirty="0" smtClean="0"/>
              <a:t>long</a:t>
            </a:r>
            <a:r>
              <a:rPr lang="fa-IR" dirty="0" smtClean="0"/>
              <a:t> نسبت </a:t>
            </a:r>
            <a:r>
              <a:rPr lang="fa-IR" dirty="0"/>
              <a:t>دهید باید به صورت زیر عمل کنید</a:t>
            </a:r>
            <a:r>
              <a:rPr lang="fa-IR" dirty="0" smtClean="0"/>
              <a:t>:</a:t>
            </a:r>
          </a:p>
          <a:p>
            <a:pPr algn="just" rtl="0"/>
            <a:r>
              <a:rPr lang="en-US" dirty="0" smtClean="0"/>
              <a:t>long a = 5L</a:t>
            </a:r>
          </a:p>
          <a:p>
            <a:pPr algn="just"/>
            <a:r>
              <a:rPr lang="fa-IR" dirty="0"/>
              <a:t>حرف </a:t>
            </a:r>
            <a:r>
              <a:rPr lang="en-US" dirty="0" smtClean="0"/>
              <a:t>L</a:t>
            </a:r>
            <a:r>
              <a:rPr lang="fa-IR" dirty="0" smtClean="0"/>
              <a:t> که </a:t>
            </a:r>
            <a:r>
              <a:rPr lang="fa-IR" dirty="0"/>
              <a:t>بلافاصله بعد از عدد ۵ آمده است به کامپایلر جاوا می‌فهماند که متغیر لفظی ۵ از نوع </a:t>
            </a:r>
            <a:r>
              <a:rPr lang="en-US" dirty="0"/>
              <a:t>long </a:t>
            </a:r>
            <a:r>
              <a:rPr lang="fa-IR" dirty="0"/>
              <a:t> </a:t>
            </a:r>
            <a:r>
              <a:rPr lang="fa-IR" dirty="0" smtClean="0"/>
              <a:t>است.</a:t>
            </a:r>
          </a:p>
          <a:p>
            <a:pPr marL="0" indent="0" algn="just">
              <a:buNone/>
            </a:pPr>
            <a:r>
              <a:rPr lang="fa-IR" dirty="0"/>
              <a:t> </a:t>
            </a:r>
            <a:endParaRPr lang="en-US" dirty="0" smtClean="0"/>
          </a:p>
          <a:p>
            <a:pPr algn="just"/>
            <a:r>
              <a:rPr lang="fa-IR" dirty="0"/>
              <a:t>همچنین پیش‌فرض </a:t>
            </a:r>
            <a:r>
              <a:rPr lang="fa-IR" b="1" dirty="0">
                <a:solidFill>
                  <a:srgbClr val="00B050"/>
                </a:solidFill>
              </a:rPr>
              <a:t>متغیرهای لفظی اعشاری</a:t>
            </a:r>
            <a:r>
              <a:rPr lang="fa-IR" dirty="0"/>
              <a:t> در جاوا از نوع </a:t>
            </a:r>
            <a:r>
              <a:rPr lang="en-US" dirty="0" smtClean="0"/>
              <a:t>double</a:t>
            </a:r>
            <a:r>
              <a:rPr lang="fa-IR" dirty="0" smtClean="0"/>
              <a:t> است</a:t>
            </a:r>
            <a:r>
              <a:rPr lang="fa-IR" dirty="0"/>
              <a:t>. دستور زیر را در نظر بگیرید</a:t>
            </a:r>
            <a:r>
              <a:rPr lang="fa-IR" dirty="0" smtClean="0"/>
              <a:t>:</a:t>
            </a:r>
            <a:endParaRPr lang="en-US" dirty="0" smtClean="0"/>
          </a:p>
          <a:p>
            <a:pPr algn="just" rtl="0"/>
            <a:r>
              <a:rPr lang="en-US" dirty="0" smtClean="0"/>
              <a:t>float a = 3.14;</a:t>
            </a:r>
          </a:p>
          <a:p>
            <a:pPr algn="just"/>
            <a:r>
              <a:rPr lang="fa-IR" dirty="0"/>
              <a:t>آیا به نظر شما این دستور کامپایل خواهد شد؟ آن را در یکی از مثال‌هایی که تاکنون نوشته‌اید امتحان کنید. </a:t>
            </a:r>
            <a:endParaRPr lang="en-US" dirty="0"/>
          </a:p>
        </p:txBody>
      </p:sp>
      <p:cxnSp>
        <p:nvCxnSpPr>
          <p:cNvPr id="5" name="Straight Connector 4"/>
          <p:cNvCxnSpPr/>
          <p:nvPr/>
        </p:nvCxnSpPr>
        <p:spPr>
          <a:xfrm>
            <a:off x="1043608" y="4149080"/>
            <a:ext cx="6984776" cy="0"/>
          </a:xfrm>
          <a:prstGeom prst="line">
            <a:avLst/>
          </a:prstGeom>
          <a:ln w="28575" cmpd="thickThin">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41154553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حوزه ی متغییرها</a:t>
            </a:r>
            <a:endParaRPr lang="en-US" dirty="0"/>
          </a:p>
        </p:txBody>
      </p:sp>
      <p:sp>
        <p:nvSpPr>
          <p:cNvPr id="3" name="Content Placeholder 2"/>
          <p:cNvSpPr>
            <a:spLocks noGrp="1"/>
          </p:cNvSpPr>
          <p:nvPr>
            <p:ph idx="1"/>
          </p:nvPr>
        </p:nvSpPr>
        <p:spPr/>
        <p:txBody>
          <a:bodyPr/>
          <a:lstStyle/>
          <a:p>
            <a:pPr algn="just"/>
            <a:r>
              <a:rPr lang="fa-IR" dirty="0"/>
              <a:t>متغیرها فقط در همان حوزه‌ای که تعریف شوند، معتبرند. برای مثال اگر متغیری را درون یک متد تعریف کنیم،‌در متدهای دیگر به آن دسترسی نداریم و نمی‌توانیم مقدار آن را ببینیم یا آن را تغییر دهیم. به مثال زیر دقت کنید:</a:t>
            </a:r>
            <a:endParaRPr lang="en-US" dirty="0"/>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7504" y="2924944"/>
            <a:ext cx="4328416" cy="316835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500312" y="2996952"/>
            <a:ext cx="4608192" cy="316835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3282142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cs typeface="B Titr" panose="00000700000000000000" pitchFamily="2" charset="-78"/>
              </a:rPr>
              <a:t>معرفی</a:t>
            </a:r>
            <a:endParaRPr lang="en-US" sz="2800" dirty="0">
              <a:cs typeface="B Titr" panose="00000700000000000000" pitchFamily="2" charset="-78"/>
            </a:endParaRPr>
          </a:p>
        </p:txBody>
      </p:sp>
      <p:sp>
        <p:nvSpPr>
          <p:cNvPr id="3" name="Content Placeholder 2"/>
          <p:cNvSpPr>
            <a:spLocks noGrp="1"/>
          </p:cNvSpPr>
          <p:nvPr>
            <p:ph idx="1"/>
          </p:nvPr>
        </p:nvSpPr>
        <p:spPr/>
        <p:txBody>
          <a:bodyPr/>
          <a:lstStyle/>
          <a:p>
            <a:pPr algn="r" rtl="1">
              <a:spcAft>
                <a:spcPts val="1200"/>
              </a:spcAft>
            </a:pPr>
            <a:r>
              <a:rPr lang="fa-IR" dirty="0"/>
              <a:t>زبان جاوا یک زبان </a:t>
            </a:r>
            <a:r>
              <a:rPr lang="en-US" dirty="0" smtClean="0"/>
              <a:t>OOP</a:t>
            </a:r>
            <a:r>
              <a:rPr lang="fa-IR" dirty="0" smtClean="0"/>
              <a:t> یا</a:t>
            </a:r>
            <a:r>
              <a:rPr lang="fa-IR" dirty="0"/>
              <a:t> </a:t>
            </a:r>
            <a:r>
              <a:rPr lang="fa-IR" b="1" dirty="0"/>
              <a:t>شیئ گرا</a:t>
            </a:r>
            <a:r>
              <a:rPr lang="fa-IR" dirty="0"/>
              <a:t> </a:t>
            </a:r>
            <a:r>
              <a:rPr lang="fa-IR" dirty="0" smtClean="0"/>
              <a:t>است.</a:t>
            </a:r>
            <a:endParaRPr lang="en-US" dirty="0" smtClean="0"/>
          </a:p>
          <a:p>
            <a:pPr algn="r" rtl="1">
              <a:spcAft>
                <a:spcPts val="1200"/>
              </a:spcAft>
            </a:pPr>
            <a:r>
              <a:rPr lang="fa-IR" dirty="0" smtClean="0"/>
              <a:t>جاوا حافظه </a:t>
            </a:r>
            <a:r>
              <a:rPr lang="fa-IR" dirty="0"/>
              <a:t>تخصیص داده شده را مدیریت کرده و به موقع آزاد می </a:t>
            </a:r>
            <a:r>
              <a:rPr lang="fa-IR" dirty="0" smtClean="0"/>
              <a:t>کند.</a:t>
            </a:r>
          </a:p>
          <a:p>
            <a:pPr algn="r" rtl="1">
              <a:spcAft>
                <a:spcPts val="1200"/>
              </a:spcAft>
            </a:pPr>
            <a:r>
              <a:rPr lang="fa-IR" dirty="0" smtClean="0"/>
              <a:t>جاوا زبانی مستقل از سخت افزار است که این امر باعث توسعه اینترنت نیز شد.</a:t>
            </a:r>
          </a:p>
          <a:p>
            <a:pPr algn="r" rtl="1">
              <a:spcAft>
                <a:spcPts val="1200"/>
              </a:spcAft>
            </a:pPr>
            <a:r>
              <a:rPr lang="fa-IR" dirty="0"/>
              <a:t>برنامه های نوشته شده توسط جاوا </a:t>
            </a:r>
            <a:r>
              <a:rPr lang="fa-IR" dirty="0" smtClean="0"/>
              <a:t>اصطلاحاً </a:t>
            </a:r>
            <a:r>
              <a:rPr lang="en-US" dirty="0"/>
              <a:t>Multi Platform </a:t>
            </a:r>
            <a:r>
              <a:rPr lang="fa-IR" dirty="0" smtClean="0"/>
              <a:t> هستند.</a:t>
            </a:r>
          </a:p>
          <a:p>
            <a:pPr algn="r" rtl="1">
              <a:spcAft>
                <a:spcPts val="1200"/>
              </a:spcAft>
            </a:pPr>
            <a:r>
              <a:rPr lang="fa-IR" dirty="0" smtClean="0"/>
              <a:t>جاوا یک زبان </a:t>
            </a:r>
            <a:r>
              <a:rPr lang="en-US" dirty="0" smtClean="0"/>
              <a:t>case-sensitive</a:t>
            </a:r>
            <a:r>
              <a:rPr lang="fa-IR" dirty="0" smtClean="0"/>
              <a:t> است یعنی به حروف کوچک و بزرگ حساس است. مثلا در جاوا </a:t>
            </a:r>
            <a:r>
              <a:rPr lang="en-US" dirty="0" smtClean="0"/>
              <a:t>A1</a:t>
            </a:r>
            <a:r>
              <a:rPr lang="fa-IR" dirty="0" smtClean="0"/>
              <a:t> و </a:t>
            </a:r>
            <a:r>
              <a:rPr lang="en-US" dirty="0" smtClean="0"/>
              <a:t>a1</a:t>
            </a:r>
            <a:r>
              <a:rPr lang="fa-IR" dirty="0" smtClean="0"/>
              <a:t> با یکدیگر متفاوت هستند.</a:t>
            </a:r>
          </a:p>
          <a:p>
            <a:pPr algn="r" rtl="1">
              <a:spcAft>
                <a:spcPts val="1200"/>
              </a:spcAft>
            </a:pPr>
            <a:r>
              <a:rPr lang="fa-IR" dirty="0"/>
              <a:t>شعار آقای گاسلینگ و سایر توسعه دهندگان این زبان برنامه نویسی این </a:t>
            </a:r>
            <a:r>
              <a:rPr lang="fa-IR" dirty="0" smtClean="0"/>
              <a:t>بود </a:t>
            </a:r>
            <a:r>
              <a:rPr lang="fa-IR" dirty="0"/>
              <a:t>که </a:t>
            </a:r>
            <a:r>
              <a:rPr lang="fa-IR" b="1" dirty="0"/>
              <a:t>یک بار بنویس، همه جا اجراش کن</a:t>
            </a:r>
            <a:r>
              <a:rPr lang="fa-IR" b="1" dirty="0" smtClean="0"/>
              <a:t>! </a:t>
            </a:r>
            <a:r>
              <a:rPr lang="en-US" dirty="0"/>
              <a:t>Write One, Run </a:t>
            </a:r>
            <a:r>
              <a:rPr lang="en-US" dirty="0" smtClean="0"/>
              <a:t>Anywhere!</a:t>
            </a:r>
            <a:endParaRPr lang="fa-IR" dirty="0" smtClean="0"/>
          </a:p>
          <a:p>
            <a:pPr algn="r" rtl="1"/>
            <a:endParaRPr lang="en-US" dirty="0"/>
          </a:p>
        </p:txBody>
      </p:sp>
    </p:spTree>
    <p:extLst>
      <p:ext uri="{BB962C8B-B14F-4D97-AF65-F5344CB8AC3E}">
        <p14:creationId xmlns="" xmlns:p14="http://schemas.microsoft.com/office/powerpoint/2010/main" val="31281110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حوزه ی متغییرها</a:t>
            </a:r>
            <a:endParaRPr lang="en-US" dirty="0"/>
          </a:p>
        </p:txBody>
      </p:sp>
      <p:sp>
        <p:nvSpPr>
          <p:cNvPr id="3" name="Content Placeholder 2"/>
          <p:cNvSpPr>
            <a:spLocks noGrp="1"/>
          </p:cNvSpPr>
          <p:nvPr>
            <p:ph idx="1"/>
          </p:nvPr>
        </p:nvSpPr>
        <p:spPr>
          <a:xfrm>
            <a:off x="457200" y="1484784"/>
            <a:ext cx="8229600" cy="4876800"/>
          </a:xfrm>
        </p:spPr>
        <p:txBody>
          <a:bodyPr/>
          <a:lstStyle/>
          <a:p>
            <a:pPr lvl="0" algn="just"/>
            <a:r>
              <a:rPr lang="fa-IR" dirty="0" smtClean="0"/>
              <a:t>حوزه متغییرها در زبان جاوا به سه دسته زیر تقسیم می‌شوند:</a:t>
            </a:r>
            <a:endParaRPr lang="en-US" dirty="0"/>
          </a:p>
        </p:txBody>
      </p:sp>
      <p:graphicFrame>
        <p:nvGraphicFramePr>
          <p:cNvPr id="4" name="Diagram 3"/>
          <p:cNvGraphicFramePr/>
          <p:nvPr>
            <p:extLst>
              <p:ext uri="{D42A27DB-BD31-4B8C-83A1-F6EECF244321}">
                <p14:modId xmlns="" xmlns:p14="http://schemas.microsoft.com/office/powerpoint/2010/main" val="2904270209"/>
              </p:ext>
            </p:extLst>
          </p:nvPr>
        </p:nvGraphicFramePr>
        <p:xfrm>
          <a:off x="179512" y="2060848"/>
          <a:ext cx="8568952"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3004221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51520" y="3789040"/>
            <a:ext cx="4596392" cy="151216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51520" y="5961684"/>
            <a:ext cx="6336704" cy="77968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251520" y="2348880"/>
            <a:ext cx="5676910" cy="72008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fa-IR" b="1" dirty="0"/>
              <a:t>قواعد نامگذاری متغیرها در جاوا</a:t>
            </a:r>
            <a:endParaRPr lang="en-US" dirty="0"/>
          </a:p>
        </p:txBody>
      </p:sp>
      <p:sp>
        <p:nvSpPr>
          <p:cNvPr id="3" name="Content Placeholder 2"/>
          <p:cNvSpPr>
            <a:spLocks noGrp="1"/>
          </p:cNvSpPr>
          <p:nvPr>
            <p:ph idx="1"/>
          </p:nvPr>
        </p:nvSpPr>
        <p:spPr>
          <a:xfrm>
            <a:off x="395536" y="1412776"/>
            <a:ext cx="8291264" cy="4876800"/>
          </a:xfrm>
        </p:spPr>
        <p:txBody>
          <a:bodyPr/>
          <a:lstStyle/>
          <a:p>
            <a:r>
              <a:rPr lang="fa-IR" dirty="0" smtClean="0"/>
              <a:t>برای نامگذاری </a:t>
            </a:r>
            <a:r>
              <a:rPr lang="fa-IR" dirty="0"/>
              <a:t>متغیرها در جاوا </a:t>
            </a:r>
            <a:r>
              <a:rPr lang="fa-IR" dirty="0" smtClean="0"/>
              <a:t>هیچ </a:t>
            </a:r>
            <a:r>
              <a:rPr lang="fa-IR" dirty="0"/>
              <a:t>محدودیتی نیست. متغیرها با حروف </a:t>
            </a:r>
            <a:r>
              <a:rPr lang="en-US" dirty="0" smtClean="0"/>
              <a:t>a-z</a:t>
            </a:r>
            <a:r>
              <a:rPr lang="fa-IR" dirty="0" smtClean="0"/>
              <a:t> و</a:t>
            </a:r>
            <a:r>
              <a:rPr lang="en-US" dirty="0" smtClean="0"/>
              <a:t>A-Z </a:t>
            </a:r>
            <a:r>
              <a:rPr lang="fa-IR" dirty="0" smtClean="0"/>
              <a:t> و </a:t>
            </a:r>
            <a:r>
              <a:rPr lang="fa-IR" dirty="0"/>
              <a:t>خط زیر (ـ) آغاز می‌شوند و بعد از آن هر تعداد حرف یا عدد می‌تواند بیاید</a:t>
            </a:r>
            <a:r>
              <a:rPr lang="fa-IR" dirty="0" smtClean="0"/>
              <a:t>.</a:t>
            </a:r>
          </a:p>
          <a:p>
            <a:r>
              <a:rPr lang="fa-IR" dirty="0"/>
              <a:t>چند مثال از نام‌های غلط برای متغیرها در جاوا</a:t>
            </a:r>
            <a:r>
              <a:rPr lang="fa-IR" dirty="0" smtClean="0"/>
              <a:t>:</a:t>
            </a:r>
          </a:p>
          <a:p>
            <a:endParaRPr lang="fa-IR" dirty="0"/>
          </a:p>
          <a:p>
            <a:pPr algn="just"/>
            <a:r>
              <a:rPr lang="fa-IR" dirty="0" smtClean="0"/>
              <a:t>برای </a:t>
            </a:r>
            <a:r>
              <a:rPr lang="fa-IR" dirty="0"/>
              <a:t>نامگذاری متغیرها در زبان جاوا قواعدی وجود دارد که اکثر برنامه‌نویسان جاوا آن‌ها را </a:t>
            </a:r>
            <a:r>
              <a:rPr lang="fa-IR" dirty="0" smtClean="0"/>
              <a:t>پذیرفته‌اند. </a:t>
            </a:r>
            <a:r>
              <a:rPr lang="fa-IR" dirty="0"/>
              <a:t>قسمتی از این قواعد این‌ها </a:t>
            </a:r>
            <a:r>
              <a:rPr lang="fa-IR" dirty="0" smtClean="0"/>
              <a:t>است </a:t>
            </a:r>
            <a:r>
              <a:rPr lang="en-US" dirty="0" smtClean="0"/>
              <a:t>(Camel case)</a:t>
            </a:r>
            <a:r>
              <a:rPr lang="fa-IR" dirty="0" smtClean="0"/>
              <a:t>:</a:t>
            </a:r>
            <a:endParaRPr lang="en-US" dirty="0" smtClean="0"/>
          </a:p>
          <a:p>
            <a:pPr algn="just"/>
            <a:endParaRPr lang="en-US" dirty="0"/>
          </a:p>
          <a:p>
            <a:pPr algn="just"/>
            <a:endParaRPr lang="en-US" dirty="0" smtClean="0"/>
          </a:p>
          <a:p>
            <a:pPr algn="just"/>
            <a:endParaRPr lang="en-US" dirty="0"/>
          </a:p>
          <a:p>
            <a:pPr algn="just"/>
            <a:r>
              <a:rPr lang="fa-IR" dirty="0"/>
              <a:t>متغیرهای </a:t>
            </a:r>
            <a:r>
              <a:rPr lang="fa-IR" dirty="0" smtClean="0"/>
              <a:t>ثابت</a:t>
            </a:r>
            <a:r>
              <a:rPr lang="en-US" dirty="0" smtClean="0"/>
              <a:t>(final</a:t>
            </a:r>
            <a:r>
              <a:rPr lang="en-US" dirty="0"/>
              <a:t>)</a:t>
            </a:r>
            <a:r>
              <a:rPr lang="en-US" dirty="0" smtClean="0"/>
              <a:t> </a:t>
            </a:r>
            <a:r>
              <a:rPr lang="fa-IR" dirty="0" smtClean="0"/>
              <a:t> معمولاً </a:t>
            </a:r>
            <a:r>
              <a:rPr lang="fa-IR" dirty="0"/>
              <a:t>با حروف بزرگ نوشته شده و در صورتی که تعداد کلمات بیشتر از یک کلمه باشد، با خط زیر (ـ) از هم جدا می‌شوند:</a:t>
            </a:r>
            <a:endParaRPr lang="en-US" dirty="0"/>
          </a:p>
        </p:txBody>
      </p:sp>
    </p:spTree>
    <p:extLst>
      <p:ext uri="{BB962C8B-B14F-4D97-AF65-F5344CB8AC3E}">
        <p14:creationId xmlns="" xmlns:p14="http://schemas.microsoft.com/office/powerpoint/2010/main" val="38683373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آرایه‌ها</a:t>
            </a:r>
            <a:endParaRPr lang="en-US" dirty="0"/>
          </a:p>
        </p:txBody>
      </p:sp>
      <p:sp>
        <p:nvSpPr>
          <p:cNvPr id="3" name="Content Placeholder 2"/>
          <p:cNvSpPr>
            <a:spLocks noGrp="1"/>
          </p:cNvSpPr>
          <p:nvPr>
            <p:ph idx="1"/>
          </p:nvPr>
        </p:nvSpPr>
        <p:spPr/>
        <p:txBody>
          <a:bodyPr/>
          <a:lstStyle/>
          <a:p>
            <a:pPr algn="just"/>
            <a:r>
              <a:rPr lang="fa-IR" dirty="0" smtClean="0"/>
              <a:t>آرایه </a:t>
            </a:r>
            <a:r>
              <a:rPr lang="en-US" dirty="0"/>
              <a:t>(</a:t>
            </a:r>
            <a:r>
              <a:rPr lang="en-US" dirty="0" smtClean="0"/>
              <a:t>Array)</a:t>
            </a:r>
            <a:r>
              <a:rPr lang="fa-IR" dirty="0" smtClean="0"/>
              <a:t> مجموعه‌ای </a:t>
            </a:r>
            <a:r>
              <a:rPr lang="fa-IR" dirty="0"/>
              <a:t>از متغیرها است که عنصر </a:t>
            </a:r>
            <a:r>
              <a:rPr lang="en-US" dirty="0" smtClean="0"/>
              <a:t>(element)</a:t>
            </a:r>
            <a:r>
              <a:rPr lang="fa-IR" dirty="0" smtClean="0"/>
              <a:t> یا </a:t>
            </a:r>
            <a:r>
              <a:rPr lang="fa-IR" dirty="0"/>
              <a:t>جزء </a:t>
            </a:r>
            <a:r>
              <a:rPr lang="en-US" dirty="0"/>
              <a:t>(</a:t>
            </a:r>
            <a:r>
              <a:rPr lang="en-US" dirty="0" smtClean="0"/>
              <a:t>Component)</a:t>
            </a:r>
            <a:r>
              <a:rPr lang="fa-IR" dirty="0" smtClean="0"/>
              <a:t> نامیده </a:t>
            </a:r>
            <a:r>
              <a:rPr lang="fa-IR" dirty="0"/>
              <a:t>می‌شوند و همگی از یک نوع </a:t>
            </a:r>
            <a:r>
              <a:rPr lang="en-US" dirty="0" smtClean="0"/>
              <a:t>(type)</a:t>
            </a:r>
            <a:r>
              <a:rPr lang="fa-IR" dirty="0" smtClean="0"/>
              <a:t> هستند</a:t>
            </a:r>
            <a:r>
              <a:rPr lang="fa-IR" dirty="0"/>
              <a:t>. </a:t>
            </a:r>
            <a:endParaRPr lang="fa-IR" dirty="0" smtClean="0"/>
          </a:p>
          <a:p>
            <a:pPr algn="just"/>
            <a:endParaRPr lang="en-US" dirty="0" smtClean="0"/>
          </a:p>
          <a:p>
            <a:pPr algn="just"/>
            <a:r>
              <a:rPr lang="fa-IR" dirty="0" smtClean="0"/>
              <a:t>یک </a:t>
            </a:r>
            <a:r>
              <a:rPr lang="fa-IR" dirty="0"/>
              <a:t>آرایه با چند چیز شناخته می‌شود: </a:t>
            </a:r>
            <a:endParaRPr lang="en-US" dirty="0" smtClean="0"/>
          </a:p>
          <a:p>
            <a:pPr marL="1005840" lvl="2" indent="-457200" algn="just">
              <a:buFont typeface="+mj-lt"/>
              <a:buAutoNum type="arabicPeriod"/>
            </a:pPr>
            <a:r>
              <a:rPr lang="fa-IR" sz="2400" dirty="0" smtClean="0"/>
              <a:t>نام آن </a:t>
            </a:r>
            <a:r>
              <a:rPr lang="en-US" sz="2400" dirty="0" smtClean="0"/>
              <a:t>.</a:t>
            </a:r>
          </a:p>
          <a:p>
            <a:pPr marL="1005840" lvl="2" indent="-457200" algn="just">
              <a:buFont typeface="+mj-lt"/>
              <a:buAutoNum type="arabicPeriod"/>
            </a:pPr>
            <a:r>
              <a:rPr lang="fa-IR" sz="2400" dirty="0" smtClean="0"/>
              <a:t>تعداد </a:t>
            </a:r>
            <a:r>
              <a:rPr lang="fa-IR" sz="2400" dirty="0"/>
              <a:t>متغیرهایی که نگهداری می‌کند که طول آرایه نامیده می‌شود </a:t>
            </a:r>
            <a:r>
              <a:rPr lang="en-US" sz="2400" dirty="0" smtClean="0"/>
              <a:t>.</a:t>
            </a:r>
          </a:p>
          <a:p>
            <a:pPr marL="1005840" lvl="2" indent="-457200" algn="just">
              <a:buFont typeface="+mj-lt"/>
              <a:buAutoNum type="arabicPeriod"/>
            </a:pPr>
            <a:r>
              <a:rPr lang="fa-IR" sz="2400" dirty="0" smtClean="0"/>
              <a:t>نوع </a:t>
            </a:r>
            <a:r>
              <a:rPr lang="fa-IR" sz="2400" dirty="0"/>
              <a:t>متغیرهایی که آرایه در خود نگه می‌دارد. </a:t>
            </a:r>
            <a:endParaRPr lang="en-US" sz="2400" dirty="0" smtClean="0"/>
          </a:p>
          <a:p>
            <a:pPr algn="just"/>
            <a:endParaRPr lang="en-US" dirty="0" smtClean="0"/>
          </a:p>
          <a:p>
            <a:pPr algn="just"/>
            <a:r>
              <a:rPr lang="fa-IR" dirty="0" smtClean="0"/>
              <a:t>بنابراین </a:t>
            </a:r>
            <a:r>
              <a:rPr lang="fa-IR" dirty="0"/>
              <a:t>برای تعریف یک آرایه که نمره‌های </a:t>
            </a:r>
            <a:r>
              <a:rPr lang="fa-IR" dirty="0" smtClean="0"/>
              <a:t>25 دانشجو را </a:t>
            </a:r>
            <a:r>
              <a:rPr lang="fa-IR" dirty="0"/>
              <a:t>نگهداری کند به شکل زیر عمل می‌کنیم:</a:t>
            </a:r>
            <a:endParaRPr lang="en-US" dirty="0"/>
          </a:p>
        </p:txBody>
      </p:sp>
      <p:pic>
        <p:nvPicPr>
          <p:cNvPr id="409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95536" y="2924944"/>
            <a:ext cx="3032808" cy="57606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95536" y="5404246"/>
            <a:ext cx="3032808" cy="126511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cxnSp>
        <p:nvCxnSpPr>
          <p:cNvPr id="6" name="Straight Connector 5"/>
          <p:cNvCxnSpPr/>
          <p:nvPr/>
        </p:nvCxnSpPr>
        <p:spPr>
          <a:xfrm>
            <a:off x="1079612" y="2636912"/>
            <a:ext cx="6984776" cy="0"/>
          </a:xfrm>
          <a:prstGeom prst="line">
            <a:avLst/>
          </a:prstGeom>
          <a:ln w="28575" cmpd="thickThin">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079612" y="4869160"/>
            <a:ext cx="6984776" cy="0"/>
          </a:xfrm>
          <a:prstGeom prst="line">
            <a:avLst/>
          </a:prstGeom>
          <a:ln w="28575" cmpd="thickThin">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0147746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عملگرهای ریاضی </a:t>
            </a:r>
            <a:r>
              <a:rPr lang="en-US" b="1" dirty="0" smtClean="0"/>
              <a:t>Arithmetic Operators</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4250430895"/>
              </p:ext>
            </p:extLst>
          </p:nvPr>
        </p:nvGraphicFramePr>
        <p:xfrm>
          <a:off x="935596" y="1700808"/>
          <a:ext cx="7272808" cy="2720340"/>
        </p:xfrm>
        <a:graphic>
          <a:graphicData uri="http://schemas.openxmlformats.org/drawingml/2006/table">
            <a:tbl>
              <a:tblPr>
                <a:tableStyleId>{284E427A-3D55-4303-BF80-6455036E1DE7}</a:tableStyleId>
              </a:tblPr>
              <a:tblGrid>
                <a:gridCol w="1038973"/>
                <a:gridCol w="1818202"/>
                <a:gridCol w="1753266"/>
                <a:gridCol w="2662367"/>
              </a:tblGrid>
              <a:tr h="0">
                <a:tc>
                  <a:txBody>
                    <a:bodyPr/>
                    <a:lstStyle/>
                    <a:p>
                      <a:pPr algn="ctr" rtl="1" fontAlgn="base"/>
                      <a:r>
                        <a:rPr lang="fa-IR" b="1" dirty="0" smtClean="0">
                          <a:effectLst/>
                          <a:latin typeface="Calibri" panose="020F0502020204030204" pitchFamily="34" charset="0"/>
                          <a:cs typeface="B Nazanin" panose="00000400000000000000" pitchFamily="2" charset="-78"/>
                        </a:rPr>
                        <a:t>نام </a:t>
                      </a:r>
                      <a:r>
                        <a:rPr lang="fa-IR" b="1" dirty="0">
                          <a:effectLst/>
                          <a:latin typeface="Calibri" panose="020F0502020204030204" pitchFamily="34" charset="0"/>
                          <a:cs typeface="B Nazanin" panose="00000400000000000000" pitchFamily="2" charset="-78"/>
                        </a:rPr>
                        <a:t>عملگر</a:t>
                      </a:r>
                    </a:p>
                  </a:txBody>
                  <a:tcPr marL="95250" marT="57150" marB="57150" anchor="ctr"/>
                </a:tc>
                <a:tc>
                  <a:txBody>
                    <a:bodyPr/>
                    <a:lstStyle/>
                    <a:p>
                      <a:pPr algn="ctr" rtl="1" fontAlgn="base"/>
                      <a:r>
                        <a:rPr lang="fa-IR" b="1">
                          <a:effectLst/>
                          <a:latin typeface="Calibri" panose="020F0502020204030204" pitchFamily="34" charset="0"/>
                          <a:cs typeface="B Nazanin" panose="00000400000000000000" pitchFamily="2" charset="-78"/>
                        </a:rPr>
                        <a:t>معنی</a:t>
                      </a:r>
                    </a:p>
                  </a:txBody>
                  <a:tcPr marL="95250" marT="57150" marB="57150" anchor="ctr"/>
                </a:tc>
                <a:tc>
                  <a:txBody>
                    <a:bodyPr/>
                    <a:lstStyle/>
                    <a:p>
                      <a:pPr algn="ctr" rtl="1" fontAlgn="base"/>
                      <a:r>
                        <a:rPr lang="fa-IR" b="1">
                          <a:effectLst/>
                          <a:latin typeface="Calibri" panose="020F0502020204030204" pitchFamily="34" charset="0"/>
                          <a:cs typeface="B Nazanin" panose="00000400000000000000" pitchFamily="2" charset="-78"/>
                        </a:rPr>
                        <a:t>مثال</a:t>
                      </a:r>
                    </a:p>
                  </a:txBody>
                  <a:tcPr marL="95250" marT="57150" marB="57150" anchor="ctr"/>
                </a:tc>
                <a:tc>
                  <a:txBody>
                    <a:bodyPr/>
                    <a:lstStyle/>
                    <a:p>
                      <a:pPr algn="ctr" rtl="1" fontAlgn="base"/>
                      <a:r>
                        <a:rPr lang="fa-IR" b="1" dirty="0">
                          <a:effectLst/>
                          <a:latin typeface="Calibri" panose="020F0502020204030204" pitchFamily="34" charset="0"/>
                          <a:cs typeface="B Nazanin" panose="00000400000000000000" pitchFamily="2" charset="-78"/>
                        </a:rPr>
                        <a:t>مقدار بازگشتی عبارت مثال</a:t>
                      </a:r>
                    </a:p>
                  </a:txBody>
                  <a:tcPr marL="95250" marT="57150" marB="57150" anchor="ctr"/>
                </a:tc>
              </a:tr>
              <a:tr h="0">
                <a:tc>
                  <a:txBody>
                    <a:bodyPr/>
                    <a:lstStyle/>
                    <a:p>
                      <a:pPr algn="ctr" rtl="1" fontAlgn="base"/>
                      <a:r>
                        <a:rPr lang="en-US" dirty="0">
                          <a:effectLst/>
                          <a:latin typeface="Calibri" panose="020F0502020204030204" pitchFamily="34" charset="0"/>
                          <a:cs typeface="B Nazanin" panose="00000400000000000000" pitchFamily="2" charset="-78"/>
                        </a:rPr>
                        <a:t>+</a:t>
                      </a:r>
                      <a:endParaRPr lang="en-US"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a:effectLst/>
                          <a:latin typeface="Calibri" panose="020F0502020204030204" pitchFamily="34" charset="0"/>
                          <a:cs typeface="B Nazanin" panose="00000400000000000000" pitchFamily="2" charset="-78"/>
                        </a:rPr>
                        <a:t>حاصل جمع</a:t>
                      </a:r>
                      <a:endParaRPr lang="fa-IR" b="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dirty="0">
                          <a:effectLst/>
                          <a:latin typeface="Calibri" panose="020F0502020204030204" pitchFamily="34" charset="0"/>
                          <a:cs typeface="B Nazanin" panose="00000400000000000000" pitchFamily="2" charset="-78"/>
                        </a:rPr>
                        <a:t>۵ </a:t>
                      </a:r>
                      <a:r>
                        <a:rPr lang="fa-IR" dirty="0" smtClean="0">
                          <a:effectLst/>
                          <a:latin typeface="Calibri" panose="020F0502020204030204" pitchFamily="34" charset="0"/>
                          <a:cs typeface="B Nazanin" panose="00000400000000000000" pitchFamily="2" charset="-78"/>
                        </a:rPr>
                        <a:t>+  </a:t>
                      </a:r>
                      <a:r>
                        <a:rPr lang="fa-IR" dirty="0">
                          <a:effectLst/>
                          <a:latin typeface="Calibri" panose="020F0502020204030204" pitchFamily="34" charset="0"/>
                          <a:cs typeface="B Nazanin" panose="00000400000000000000" pitchFamily="2" charset="-78"/>
                        </a:rPr>
                        <a:t>۷</a:t>
                      </a:r>
                      <a:endParaRPr lang="fa-IR"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a:effectLst/>
                          <a:latin typeface="Calibri" panose="020F0502020204030204" pitchFamily="34" charset="0"/>
                          <a:cs typeface="B Nazanin" panose="00000400000000000000" pitchFamily="2" charset="-78"/>
                        </a:rPr>
                        <a:t>۱۲</a:t>
                      </a:r>
                      <a:endParaRPr lang="fa-IR" b="0">
                        <a:effectLst/>
                        <a:latin typeface="Calibri" panose="020F0502020204030204" pitchFamily="34" charset="0"/>
                        <a:cs typeface="B Nazanin" panose="00000400000000000000" pitchFamily="2" charset="-78"/>
                      </a:endParaRPr>
                    </a:p>
                  </a:txBody>
                  <a:tcPr marL="95250" marT="57150" marB="57150" anchor="ctr"/>
                </a:tc>
              </a:tr>
              <a:tr h="0">
                <a:tc>
                  <a:txBody>
                    <a:bodyPr/>
                    <a:lstStyle/>
                    <a:p>
                      <a:pPr algn="ctr" rtl="1" fontAlgn="base"/>
                      <a:r>
                        <a:rPr lang="en-US" dirty="0">
                          <a:effectLst/>
                          <a:latin typeface="Calibri" panose="020F0502020204030204" pitchFamily="34" charset="0"/>
                          <a:cs typeface="B Nazanin" panose="00000400000000000000" pitchFamily="2" charset="-78"/>
                        </a:rPr>
                        <a:t>-</a:t>
                      </a:r>
                      <a:endParaRPr lang="en-US"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a:effectLst/>
                          <a:latin typeface="Calibri" panose="020F0502020204030204" pitchFamily="34" charset="0"/>
                          <a:cs typeface="B Nazanin" panose="00000400000000000000" pitchFamily="2" charset="-78"/>
                        </a:rPr>
                        <a:t>حاصل تفریق</a:t>
                      </a:r>
                      <a:endParaRPr lang="fa-IR" b="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dirty="0" smtClean="0">
                          <a:effectLst/>
                          <a:latin typeface="Calibri" panose="020F0502020204030204" pitchFamily="34" charset="0"/>
                          <a:cs typeface="B Nazanin" panose="00000400000000000000" pitchFamily="2" charset="-78"/>
                        </a:rPr>
                        <a:t>3 -  9</a:t>
                      </a:r>
                      <a:endParaRPr lang="fa-IR"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a:effectLst/>
                          <a:latin typeface="Calibri" panose="020F0502020204030204" pitchFamily="34" charset="0"/>
                          <a:cs typeface="B Nazanin" panose="00000400000000000000" pitchFamily="2" charset="-78"/>
                        </a:rPr>
                        <a:t>۶</a:t>
                      </a:r>
                      <a:endParaRPr lang="fa-IR" b="0">
                        <a:effectLst/>
                        <a:latin typeface="Calibri" panose="020F0502020204030204" pitchFamily="34" charset="0"/>
                        <a:cs typeface="B Nazanin" panose="00000400000000000000" pitchFamily="2" charset="-78"/>
                      </a:endParaRPr>
                    </a:p>
                  </a:txBody>
                  <a:tcPr marL="95250" marT="57150" marB="57150" anchor="ctr"/>
                </a:tc>
              </a:tr>
              <a:tr h="0">
                <a:tc>
                  <a:txBody>
                    <a:bodyPr/>
                    <a:lstStyle/>
                    <a:p>
                      <a:pPr algn="ctr" rtl="1" fontAlgn="base"/>
                      <a:r>
                        <a:rPr lang="en-US" dirty="0">
                          <a:effectLst/>
                          <a:latin typeface="Calibri" panose="020F0502020204030204" pitchFamily="34" charset="0"/>
                          <a:cs typeface="B Nazanin" panose="00000400000000000000" pitchFamily="2" charset="-78"/>
                        </a:rPr>
                        <a:t>-</a:t>
                      </a:r>
                      <a:endParaRPr lang="en-US"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a:effectLst/>
                          <a:latin typeface="Calibri" panose="020F0502020204030204" pitchFamily="34" charset="0"/>
                          <a:cs typeface="B Nazanin" panose="00000400000000000000" pitchFamily="2" charset="-78"/>
                        </a:rPr>
                        <a:t>منفی</a:t>
                      </a:r>
                      <a:endParaRPr lang="fa-IR" b="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b="0" dirty="0" smtClean="0">
                          <a:effectLst/>
                          <a:latin typeface="Calibri" panose="020F0502020204030204" pitchFamily="34" charset="0"/>
                          <a:cs typeface="B Nazanin" panose="00000400000000000000" pitchFamily="2" charset="-78"/>
                        </a:rPr>
                        <a:t>3-</a:t>
                      </a:r>
                      <a:endParaRPr lang="fa-IR"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b="0" dirty="0" smtClean="0">
                          <a:effectLst/>
                          <a:latin typeface="Calibri" panose="020F0502020204030204" pitchFamily="34" charset="0"/>
                          <a:cs typeface="B Nazanin" panose="00000400000000000000" pitchFamily="2" charset="-78"/>
                        </a:rPr>
                        <a:t>3</a:t>
                      </a:r>
                      <a:r>
                        <a:rPr lang="fa-IR" b="0" baseline="0" dirty="0" smtClean="0">
                          <a:effectLst/>
                          <a:latin typeface="Calibri" panose="020F0502020204030204" pitchFamily="34" charset="0"/>
                          <a:cs typeface="B Nazanin" panose="00000400000000000000" pitchFamily="2" charset="-78"/>
                        </a:rPr>
                        <a:t>-</a:t>
                      </a:r>
                      <a:endParaRPr lang="fa-IR" b="0" dirty="0">
                        <a:effectLst/>
                        <a:latin typeface="Calibri" panose="020F0502020204030204" pitchFamily="34" charset="0"/>
                        <a:cs typeface="B Nazanin" panose="00000400000000000000" pitchFamily="2" charset="-78"/>
                      </a:endParaRPr>
                    </a:p>
                  </a:txBody>
                  <a:tcPr marL="95250" marT="57150" marB="57150" anchor="ctr"/>
                </a:tc>
              </a:tr>
              <a:tr h="0">
                <a:tc>
                  <a:txBody>
                    <a:bodyPr/>
                    <a:lstStyle/>
                    <a:p>
                      <a:pPr algn="ctr" rtl="1" fontAlgn="base"/>
                      <a:r>
                        <a:rPr lang="en-US" dirty="0">
                          <a:effectLst/>
                          <a:latin typeface="Calibri" panose="020F0502020204030204" pitchFamily="34" charset="0"/>
                          <a:cs typeface="B Nazanin" panose="00000400000000000000" pitchFamily="2" charset="-78"/>
                        </a:rPr>
                        <a:t>*</a:t>
                      </a:r>
                      <a:endParaRPr lang="en-US"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a:effectLst/>
                          <a:latin typeface="Calibri" panose="020F0502020204030204" pitchFamily="34" charset="0"/>
                          <a:cs typeface="B Nazanin" panose="00000400000000000000" pitchFamily="2" charset="-78"/>
                        </a:rPr>
                        <a:t>حاصل ضرب</a:t>
                      </a:r>
                      <a:endParaRPr lang="fa-IR" b="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dirty="0" smtClean="0">
                          <a:effectLst/>
                          <a:latin typeface="Calibri" panose="020F0502020204030204" pitchFamily="34" charset="0"/>
                          <a:cs typeface="B Nazanin" panose="00000400000000000000" pitchFamily="2" charset="-78"/>
                        </a:rPr>
                        <a:t>۳</a:t>
                      </a:r>
                      <a:r>
                        <a:rPr lang="en-US" dirty="0" smtClean="0">
                          <a:effectLst/>
                          <a:latin typeface="Calibri" panose="020F0502020204030204" pitchFamily="34" charset="0"/>
                          <a:cs typeface="B Nazanin" panose="00000400000000000000" pitchFamily="2" charset="-78"/>
                        </a:rPr>
                        <a:t> </a:t>
                      </a:r>
                      <a:r>
                        <a:rPr lang="fa-IR" dirty="0" smtClean="0">
                          <a:effectLst/>
                          <a:latin typeface="Calibri" panose="020F0502020204030204" pitchFamily="34" charset="0"/>
                          <a:cs typeface="B Nazanin" panose="00000400000000000000" pitchFamily="2" charset="-78"/>
                        </a:rPr>
                        <a:t>*  </a:t>
                      </a:r>
                      <a:r>
                        <a:rPr lang="fa-IR" dirty="0">
                          <a:effectLst/>
                          <a:latin typeface="Calibri" panose="020F0502020204030204" pitchFamily="34" charset="0"/>
                          <a:cs typeface="B Nazanin" panose="00000400000000000000" pitchFamily="2" charset="-78"/>
                        </a:rPr>
                        <a:t>۵</a:t>
                      </a:r>
                      <a:endParaRPr lang="fa-IR"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a:effectLst/>
                          <a:latin typeface="Calibri" panose="020F0502020204030204" pitchFamily="34" charset="0"/>
                          <a:cs typeface="B Nazanin" panose="00000400000000000000" pitchFamily="2" charset="-78"/>
                        </a:rPr>
                        <a:t>۱۵</a:t>
                      </a:r>
                      <a:endParaRPr lang="fa-IR" b="0">
                        <a:effectLst/>
                        <a:latin typeface="Calibri" panose="020F0502020204030204" pitchFamily="34" charset="0"/>
                        <a:cs typeface="B Nazanin" panose="00000400000000000000" pitchFamily="2" charset="-78"/>
                      </a:endParaRPr>
                    </a:p>
                  </a:txBody>
                  <a:tcPr marL="95250" marT="57150" marB="57150" anchor="ctr"/>
                </a:tc>
              </a:tr>
              <a:tr h="0">
                <a:tc>
                  <a:txBody>
                    <a:bodyPr/>
                    <a:lstStyle/>
                    <a:p>
                      <a:pPr algn="ctr" rtl="1" fontAlgn="base"/>
                      <a:r>
                        <a:rPr lang="en-US" dirty="0">
                          <a:effectLst/>
                          <a:latin typeface="Calibri" panose="020F0502020204030204" pitchFamily="34" charset="0"/>
                          <a:cs typeface="B Nazanin" panose="00000400000000000000" pitchFamily="2" charset="-78"/>
                        </a:rPr>
                        <a:t>/</a:t>
                      </a:r>
                      <a:endParaRPr lang="en-US"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a:effectLst/>
                          <a:latin typeface="Calibri" panose="020F0502020204030204" pitchFamily="34" charset="0"/>
                          <a:cs typeface="B Nazanin" panose="00000400000000000000" pitchFamily="2" charset="-78"/>
                        </a:rPr>
                        <a:t>حاصل تقسیم</a:t>
                      </a:r>
                      <a:endParaRPr lang="fa-IR" b="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b="0" dirty="0" smtClean="0">
                          <a:effectLst/>
                          <a:latin typeface="Calibri" panose="020F0502020204030204" pitchFamily="34" charset="0"/>
                          <a:cs typeface="B Nazanin" panose="00000400000000000000" pitchFamily="2" charset="-78"/>
                        </a:rPr>
                        <a:t>3</a:t>
                      </a:r>
                      <a:r>
                        <a:rPr lang="fa-IR" b="0" baseline="0" dirty="0" smtClean="0">
                          <a:effectLst/>
                          <a:latin typeface="Calibri" panose="020F0502020204030204" pitchFamily="34" charset="0"/>
                          <a:cs typeface="B Nazanin" panose="00000400000000000000" pitchFamily="2" charset="-78"/>
                        </a:rPr>
                        <a:t> /  15</a:t>
                      </a:r>
                      <a:endParaRPr lang="fa-IR"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dirty="0">
                          <a:effectLst/>
                          <a:latin typeface="Calibri" panose="020F0502020204030204" pitchFamily="34" charset="0"/>
                          <a:cs typeface="B Nazanin" panose="00000400000000000000" pitchFamily="2" charset="-78"/>
                        </a:rPr>
                        <a:t>۵</a:t>
                      </a:r>
                      <a:endParaRPr lang="fa-IR" b="0" dirty="0">
                        <a:effectLst/>
                        <a:latin typeface="Calibri" panose="020F0502020204030204" pitchFamily="34" charset="0"/>
                        <a:cs typeface="B Nazanin" panose="00000400000000000000" pitchFamily="2" charset="-78"/>
                      </a:endParaRPr>
                    </a:p>
                  </a:txBody>
                  <a:tcPr marL="95250" marT="57150" marB="57150" anchor="ctr"/>
                </a:tc>
              </a:tr>
              <a:tr h="0">
                <a:tc>
                  <a:txBody>
                    <a:bodyPr/>
                    <a:lstStyle/>
                    <a:p>
                      <a:pPr algn="ctr" rtl="1" fontAlgn="base"/>
                      <a:r>
                        <a:rPr lang="en-US" dirty="0">
                          <a:effectLst/>
                          <a:latin typeface="Calibri" panose="020F0502020204030204" pitchFamily="34" charset="0"/>
                          <a:cs typeface="B Nazanin" panose="00000400000000000000" pitchFamily="2" charset="-78"/>
                        </a:rPr>
                        <a:t>%</a:t>
                      </a:r>
                      <a:endParaRPr lang="en-US"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dirty="0">
                          <a:effectLst/>
                          <a:latin typeface="Calibri" panose="020F0502020204030204" pitchFamily="34" charset="0"/>
                          <a:cs typeface="B Nazanin" panose="00000400000000000000" pitchFamily="2" charset="-78"/>
                        </a:rPr>
                        <a:t>باقیمانده تقسیم</a:t>
                      </a:r>
                      <a:endParaRPr lang="fa-IR"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dirty="0" smtClean="0">
                          <a:effectLst/>
                          <a:latin typeface="Calibri" panose="020F0502020204030204" pitchFamily="34" charset="0"/>
                          <a:cs typeface="B Nazanin" panose="00000400000000000000" pitchFamily="2" charset="-78"/>
                        </a:rPr>
                        <a:t>3 %  8</a:t>
                      </a:r>
                      <a:endParaRPr lang="fa-IR" b="0" dirty="0">
                        <a:effectLst/>
                        <a:latin typeface="Calibri" panose="020F0502020204030204" pitchFamily="34" charset="0"/>
                        <a:cs typeface="B Nazanin" panose="00000400000000000000" pitchFamily="2" charset="-78"/>
                      </a:endParaRPr>
                    </a:p>
                  </a:txBody>
                  <a:tcPr marL="95250" marT="57150" marB="57150" anchor="ctr"/>
                </a:tc>
                <a:tc>
                  <a:txBody>
                    <a:bodyPr/>
                    <a:lstStyle/>
                    <a:p>
                      <a:pPr algn="l" rtl="1" fontAlgn="base"/>
                      <a:r>
                        <a:rPr lang="fa-IR" dirty="0">
                          <a:effectLst/>
                          <a:latin typeface="Calibri" panose="020F0502020204030204" pitchFamily="34" charset="0"/>
                          <a:cs typeface="B Nazanin" panose="00000400000000000000" pitchFamily="2" charset="-78"/>
                        </a:rPr>
                        <a:t>۲</a:t>
                      </a:r>
                      <a:endParaRPr lang="fa-IR" b="0" dirty="0">
                        <a:effectLst/>
                        <a:latin typeface="Calibri" panose="020F0502020204030204" pitchFamily="34" charset="0"/>
                        <a:cs typeface="B Nazanin" panose="00000400000000000000" pitchFamily="2" charset="-78"/>
                      </a:endParaRPr>
                    </a:p>
                  </a:txBody>
                  <a:tcPr marL="95250" marT="57150" marB="57150" anchor="ctr"/>
                </a:tc>
              </a:tr>
            </a:tbl>
          </a:graphicData>
        </a:graphic>
      </p:graphicFrame>
      <p:pic>
        <p:nvPicPr>
          <p:cNvPr id="1025" name="Picture 1"/>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95536" y="4653136"/>
            <a:ext cx="5544616" cy="97767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24763" y="5702818"/>
            <a:ext cx="5587397" cy="89453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5" name="Right Brace 4"/>
          <p:cNvSpPr/>
          <p:nvPr/>
        </p:nvSpPr>
        <p:spPr>
          <a:xfrm>
            <a:off x="5940152" y="4725144"/>
            <a:ext cx="432048" cy="1944216"/>
          </a:xfrm>
          <a:prstGeom prst="rightBrace">
            <a:avLst>
              <a:gd name="adj1" fmla="val 102173"/>
              <a:gd name="adj2" fmla="val 5081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Cloud Callout 5"/>
          <p:cNvSpPr/>
          <p:nvPr/>
        </p:nvSpPr>
        <p:spPr>
          <a:xfrm>
            <a:off x="6767736" y="4725144"/>
            <a:ext cx="2124744" cy="1872208"/>
          </a:xfrm>
          <a:prstGeom prst="cloudCallout">
            <a:avLst>
              <a:gd name="adj1" fmla="val -62631"/>
              <a:gd name="adj2" fmla="val 51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b="1" dirty="0" smtClean="0">
                <a:cs typeface="B Nazanin" panose="00000400000000000000" pitchFamily="2" charset="-78"/>
              </a:rPr>
              <a:t>کدام روش نتیجه صحیحی را ارائه میدهد؟</a:t>
            </a:r>
            <a:endParaRPr lang="en-US" b="1" dirty="0">
              <a:cs typeface="B Nazanin" panose="00000400000000000000" pitchFamily="2" charset="-78"/>
            </a:endParaRPr>
          </a:p>
        </p:txBody>
      </p:sp>
    </p:spTree>
    <p:extLst>
      <p:ext uri="{BB962C8B-B14F-4D97-AF65-F5344CB8AC3E}">
        <p14:creationId xmlns="" xmlns:p14="http://schemas.microsoft.com/office/powerpoint/2010/main" val="26483028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عملگر انتساب (=)</a:t>
            </a:r>
            <a:endParaRPr lang="en-US" dirty="0"/>
          </a:p>
        </p:txBody>
      </p:sp>
      <p:sp>
        <p:nvSpPr>
          <p:cNvPr id="3" name="Content Placeholder 2"/>
          <p:cNvSpPr>
            <a:spLocks noGrp="1"/>
          </p:cNvSpPr>
          <p:nvPr>
            <p:ph idx="1"/>
          </p:nvPr>
        </p:nvSpPr>
        <p:spPr>
          <a:xfrm>
            <a:off x="457200" y="1412776"/>
            <a:ext cx="8229600" cy="4876800"/>
          </a:xfrm>
        </p:spPr>
        <p:txBody>
          <a:bodyPr/>
          <a:lstStyle/>
          <a:p>
            <a:r>
              <a:rPr lang="fa-IR" dirty="0"/>
              <a:t>کار اصلی این عملگر نسبت دادن مقدار عبارت سمت راست (عملوند راست) به متغیر (عملوند) سمت چپ خود است.</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1279187597"/>
              </p:ext>
            </p:extLst>
          </p:nvPr>
        </p:nvGraphicFramePr>
        <p:xfrm>
          <a:off x="1475656" y="2348880"/>
          <a:ext cx="6264696" cy="1943100"/>
        </p:xfrm>
        <a:graphic>
          <a:graphicData uri="http://schemas.openxmlformats.org/drawingml/2006/table">
            <a:tbl>
              <a:tblPr>
                <a:tableStyleId>{616DA210-FB5B-4158-B5E0-FEB733F419BA}</a:tableStyleId>
              </a:tblPr>
              <a:tblGrid>
                <a:gridCol w="2088232"/>
                <a:gridCol w="2088232"/>
                <a:gridCol w="2088232"/>
              </a:tblGrid>
              <a:tr h="0">
                <a:tc>
                  <a:txBody>
                    <a:bodyPr/>
                    <a:lstStyle/>
                    <a:p>
                      <a:pPr algn="ctr" fontAlgn="base"/>
                      <a:r>
                        <a:rPr lang="fa-IR">
                          <a:effectLst/>
                        </a:rPr>
                        <a:t>عملگر</a:t>
                      </a:r>
                      <a:endParaRPr lang="fa-IR" b="0">
                        <a:effectLst/>
                      </a:endParaRPr>
                    </a:p>
                  </a:txBody>
                  <a:tcPr marL="95250" marT="57150" marB="57150" anchor="ctr"/>
                </a:tc>
                <a:tc>
                  <a:txBody>
                    <a:bodyPr/>
                    <a:lstStyle/>
                    <a:p>
                      <a:pPr algn="ctr" fontAlgn="base"/>
                      <a:r>
                        <a:rPr lang="fa-IR">
                          <a:effectLst/>
                        </a:rPr>
                        <a:t>مثال</a:t>
                      </a:r>
                      <a:endParaRPr lang="fa-IR" b="0">
                        <a:effectLst/>
                      </a:endParaRPr>
                    </a:p>
                  </a:txBody>
                  <a:tcPr marL="95250" marT="57150" marB="57150" anchor="ctr"/>
                </a:tc>
                <a:tc>
                  <a:txBody>
                    <a:bodyPr/>
                    <a:lstStyle/>
                    <a:p>
                      <a:pPr algn="ctr" fontAlgn="base"/>
                      <a:r>
                        <a:rPr lang="fa-IR" dirty="0">
                          <a:effectLst/>
                        </a:rPr>
                        <a:t>معادل</a:t>
                      </a:r>
                      <a:endParaRPr lang="fa-IR" b="0" dirty="0">
                        <a:effectLst/>
                      </a:endParaRPr>
                    </a:p>
                  </a:txBody>
                  <a:tcPr marL="95250" marT="57150" marB="57150" anchor="ctr"/>
                </a:tc>
              </a:tr>
              <a:tr h="0">
                <a:tc>
                  <a:txBody>
                    <a:bodyPr/>
                    <a:lstStyle/>
                    <a:p>
                      <a:pPr algn="ctr" fontAlgn="base"/>
                      <a:r>
                        <a:rPr lang="en-US" dirty="0">
                          <a:effectLst/>
                        </a:rPr>
                        <a:t>+=</a:t>
                      </a:r>
                      <a:endParaRPr lang="en-US" b="0" dirty="0">
                        <a:effectLst/>
                      </a:endParaRPr>
                    </a:p>
                  </a:txBody>
                  <a:tcPr marL="95250" marT="57150" marB="57150" anchor="ctr"/>
                </a:tc>
                <a:tc>
                  <a:txBody>
                    <a:bodyPr/>
                    <a:lstStyle/>
                    <a:p>
                      <a:pPr algn="r" fontAlgn="base"/>
                      <a:r>
                        <a:rPr lang="en-US">
                          <a:effectLst/>
                        </a:rPr>
                        <a:t>x += y</a:t>
                      </a:r>
                      <a:endParaRPr lang="en-US" b="0">
                        <a:effectLst/>
                      </a:endParaRPr>
                    </a:p>
                  </a:txBody>
                  <a:tcPr marL="95250" marT="57150" marB="57150" anchor="ctr"/>
                </a:tc>
                <a:tc>
                  <a:txBody>
                    <a:bodyPr/>
                    <a:lstStyle/>
                    <a:p>
                      <a:pPr algn="r" fontAlgn="base"/>
                      <a:r>
                        <a:rPr lang="en-US">
                          <a:effectLst/>
                        </a:rPr>
                        <a:t>x = x + y</a:t>
                      </a:r>
                      <a:endParaRPr lang="en-US" b="0">
                        <a:effectLst/>
                      </a:endParaRPr>
                    </a:p>
                  </a:txBody>
                  <a:tcPr marL="95250" marT="57150" marB="57150" anchor="ctr"/>
                </a:tc>
              </a:tr>
              <a:tr h="0">
                <a:tc>
                  <a:txBody>
                    <a:bodyPr/>
                    <a:lstStyle/>
                    <a:p>
                      <a:pPr algn="ctr" fontAlgn="base"/>
                      <a:r>
                        <a:rPr lang="en-US" dirty="0">
                          <a:effectLst/>
                        </a:rPr>
                        <a:t>-=</a:t>
                      </a:r>
                      <a:endParaRPr lang="en-US" b="0" dirty="0">
                        <a:effectLst/>
                      </a:endParaRPr>
                    </a:p>
                  </a:txBody>
                  <a:tcPr marL="95250" marT="57150" marB="57150" anchor="ctr"/>
                </a:tc>
                <a:tc>
                  <a:txBody>
                    <a:bodyPr/>
                    <a:lstStyle/>
                    <a:p>
                      <a:pPr algn="r" fontAlgn="base"/>
                      <a:r>
                        <a:rPr lang="en-US">
                          <a:effectLst/>
                        </a:rPr>
                        <a:t>x -= y</a:t>
                      </a:r>
                      <a:endParaRPr lang="en-US" b="0">
                        <a:effectLst/>
                      </a:endParaRPr>
                    </a:p>
                  </a:txBody>
                  <a:tcPr marL="95250" marT="57150" marB="57150" anchor="ctr"/>
                </a:tc>
                <a:tc>
                  <a:txBody>
                    <a:bodyPr/>
                    <a:lstStyle/>
                    <a:p>
                      <a:pPr algn="r" fontAlgn="base"/>
                      <a:r>
                        <a:rPr lang="en-US" dirty="0">
                          <a:effectLst/>
                        </a:rPr>
                        <a:t>x = x </a:t>
                      </a:r>
                      <a:r>
                        <a:rPr lang="en-US" dirty="0" smtClean="0">
                          <a:effectLst/>
                        </a:rPr>
                        <a:t>-</a:t>
                      </a:r>
                      <a:r>
                        <a:rPr lang="fa-IR" dirty="0" smtClean="0">
                          <a:effectLst/>
                        </a:rPr>
                        <a:t> </a:t>
                      </a:r>
                      <a:r>
                        <a:rPr lang="en-US" dirty="0" smtClean="0">
                          <a:effectLst/>
                        </a:rPr>
                        <a:t>y</a:t>
                      </a:r>
                      <a:endParaRPr lang="en-US" b="0" dirty="0">
                        <a:effectLst/>
                      </a:endParaRPr>
                    </a:p>
                  </a:txBody>
                  <a:tcPr marL="95250" marT="57150" marB="57150" anchor="ctr"/>
                </a:tc>
              </a:tr>
              <a:tr h="0">
                <a:tc>
                  <a:txBody>
                    <a:bodyPr/>
                    <a:lstStyle/>
                    <a:p>
                      <a:pPr algn="ctr" fontAlgn="base"/>
                      <a:r>
                        <a:rPr lang="en-US" dirty="0">
                          <a:effectLst/>
                        </a:rPr>
                        <a:t>*=</a:t>
                      </a:r>
                      <a:endParaRPr lang="en-US" b="0" dirty="0">
                        <a:effectLst/>
                      </a:endParaRPr>
                    </a:p>
                  </a:txBody>
                  <a:tcPr marL="95250" marT="57150" marB="57150" anchor="ctr"/>
                </a:tc>
                <a:tc>
                  <a:txBody>
                    <a:bodyPr/>
                    <a:lstStyle/>
                    <a:p>
                      <a:pPr algn="r" fontAlgn="base"/>
                      <a:r>
                        <a:rPr lang="en-US">
                          <a:effectLst/>
                        </a:rPr>
                        <a:t>x *= y</a:t>
                      </a:r>
                      <a:endParaRPr lang="en-US" b="0">
                        <a:effectLst/>
                      </a:endParaRPr>
                    </a:p>
                  </a:txBody>
                  <a:tcPr marL="95250" marT="57150" marB="57150" anchor="ctr"/>
                </a:tc>
                <a:tc>
                  <a:txBody>
                    <a:bodyPr/>
                    <a:lstStyle/>
                    <a:p>
                      <a:pPr algn="r" fontAlgn="base"/>
                      <a:r>
                        <a:rPr lang="en-US">
                          <a:effectLst/>
                        </a:rPr>
                        <a:t>x = x * y</a:t>
                      </a:r>
                      <a:endParaRPr lang="en-US" b="0">
                        <a:effectLst/>
                      </a:endParaRPr>
                    </a:p>
                  </a:txBody>
                  <a:tcPr marL="95250" marT="57150" marB="57150" anchor="ctr"/>
                </a:tc>
              </a:tr>
              <a:tr h="0">
                <a:tc>
                  <a:txBody>
                    <a:bodyPr/>
                    <a:lstStyle/>
                    <a:p>
                      <a:pPr algn="ctr" fontAlgn="base"/>
                      <a:r>
                        <a:rPr lang="en-US" dirty="0">
                          <a:effectLst/>
                        </a:rPr>
                        <a:t>/=</a:t>
                      </a:r>
                      <a:endParaRPr lang="en-US" b="0" dirty="0">
                        <a:effectLst/>
                      </a:endParaRPr>
                    </a:p>
                  </a:txBody>
                  <a:tcPr marL="95250" marT="57150" marB="57150" anchor="ctr"/>
                </a:tc>
                <a:tc>
                  <a:txBody>
                    <a:bodyPr/>
                    <a:lstStyle/>
                    <a:p>
                      <a:pPr algn="r" fontAlgn="base"/>
                      <a:r>
                        <a:rPr lang="en-US">
                          <a:effectLst/>
                        </a:rPr>
                        <a:t>x /= y</a:t>
                      </a:r>
                      <a:endParaRPr lang="en-US" b="0">
                        <a:effectLst/>
                      </a:endParaRPr>
                    </a:p>
                  </a:txBody>
                  <a:tcPr marL="95250" marT="57150" marB="57150" anchor="ctr"/>
                </a:tc>
                <a:tc>
                  <a:txBody>
                    <a:bodyPr/>
                    <a:lstStyle/>
                    <a:p>
                      <a:pPr algn="r" fontAlgn="base"/>
                      <a:r>
                        <a:rPr lang="en-US" dirty="0">
                          <a:effectLst/>
                        </a:rPr>
                        <a:t>x = x / y</a:t>
                      </a:r>
                      <a:endParaRPr lang="en-US" b="0" dirty="0">
                        <a:effectLst/>
                      </a:endParaRPr>
                    </a:p>
                  </a:txBody>
                  <a:tcPr marL="95250" marT="57150" marB="57150" anchor="ctr"/>
                </a:tc>
              </a:tr>
            </a:tbl>
          </a:graphicData>
        </a:graphic>
      </p:graphicFrame>
      <p:sp>
        <p:nvSpPr>
          <p:cNvPr id="5" name="Rectangle 1"/>
          <p:cNvSpPr>
            <a:spLocks noChangeArrowheads="1"/>
          </p:cNvSpPr>
          <p:nvPr/>
        </p:nvSpPr>
        <p:spPr bwMode="auto">
          <a:xfrm>
            <a:off x="1600200" y="2792413"/>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95536" y="4581128"/>
            <a:ext cx="2352710" cy="165618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347864" y="4581128"/>
            <a:ext cx="2105513" cy="122413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6039559" y="4581128"/>
            <a:ext cx="2636897" cy="2204864"/>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41710517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عملگرهای مقایسه‌ای</a:t>
            </a:r>
            <a:endParaRPr lang="en-US" dirty="0"/>
          </a:p>
        </p:txBody>
      </p:sp>
      <p:sp>
        <p:nvSpPr>
          <p:cNvPr id="3" name="Content Placeholder 2"/>
          <p:cNvSpPr>
            <a:spLocks noGrp="1"/>
          </p:cNvSpPr>
          <p:nvPr>
            <p:ph idx="1"/>
          </p:nvPr>
        </p:nvSpPr>
        <p:spPr/>
        <p:txBody>
          <a:bodyPr/>
          <a:lstStyle/>
          <a:p>
            <a:pPr algn="just"/>
            <a:r>
              <a:rPr lang="fa-IR" dirty="0"/>
              <a:t>جاوا عملگرهایی برای مقایسه متغیرها </a:t>
            </a:r>
            <a:r>
              <a:rPr lang="fa-IR" dirty="0" smtClean="0"/>
              <a:t>(</a:t>
            </a:r>
            <a:r>
              <a:rPr lang="en-US" dirty="0" smtClean="0"/>
              <a:t>Variables</a:t>
            </a:r>
            <a:r>
              <a:rPr lang="fa-IR" dirty="0"/>
              <a:t>)</a:t>
            </a:r>
            <a:r>
              <a:rPr lang="en-US" dirty="0" smtClean="0"/>
              <a:t>، </a:t>
            </a:r>
            <a:r>
              <a:rPr lang="fa-IR" dirty="0"/>
              <a:t>متغیرها و متغیرهای لفظی </a:t>
            </a:r>
            <a:r>
              <a:rPr lang="fa-IR" dirty="0" smtClean="0"/>
              <a:t>(</a:t>
            </a:r>
            <a:r>
              <a:rPr lang="en-US" dirty="0" smtClean="0"/>
              <a:t>Literals</a:t>
            </a:r>
            <a:r>
              <a:rPr lang="fa-IR" dirty="0" smtClean="0"/>
              <a:t>) و </a:t>
            </a:r>
            <a:r>
              <a:rPr lang="fa-IR" dirty="0"/>
              <a:t>سایر انواع داده‌ها در برنامه دارد. حاصل این عملگرها یک متغیر بولین است که همواره دارای مقدار </a:t>
            </a:r>
            <a:r>
              <a:rPr lang="en-US" dirty="0" smtClean="0"/>
              <a:t>true</a:t>
            </a:r>
            <a:r>
              <a:rPr lang="fa-IR" dirty="0" smtClean="0"/>
              <a:t> یا </a:t>
            </a:r>
            <a:r>
              <a:rPr lang="en-US" dirty="0" smtClean="0"/>
              <a:t>false</a:t>
            </a:r>
            <a:r>
              <a:rPr lang="fa-IR" dirty="0" smtClean="0"/>
              <a:t> است</a:t>
            </a:r>
            <a:r>
              <a:rPr lang="fa-IR" dirty="0"/>
              <a:t>. </a:t>
            </a:r>
            <a:endParaRPr lang="en-US" dirty="0"/>
          </a:p>
        </p:txBody>
      </p:sp>
      <p:graphicFrame>
        <p:nvGraphicFramePr>
          <p:cNvPr id="4" name="Table 3"/>
          <p:cNvGraphicFramePr>
            <a:graphicFrameLocks noGrp="1"/>
          </p:cNvGraphicFramePr>
          <p:nvPr>
            <p:extLst>
              <p:ext uri="{D42A27DB-BD31-4B8C-83A1-F6EECF244321}">
                <p14:modId xmlns="" xmlns:p14="http://schemas.microsoft.com/office/powerpoint/2010/main" val="3864889169"/>
              </p:ext>
            </p:extLst>
          </p:nvPr>
        </p:nvGraphicFramePr>
        <p:xfrm>
          <a:off x="445084" y="3068960"/>
          <a:ext cx="8231372" cy="3353832"/>
        </p:xfrm>
        <a:graphic>
          <a:graphicData uri="http://schemas.openxmlformats.org/drawingml/2006/table">
            <a:tbl>
              <a:tblPr>
                <a:tableStyleId>{3C2FFA5D-87B4-456A-9821-1D502468CF0F}</a:tableStyleId>
              </a:tblPr>
              <a:tblGrid>
                <a:gridCol w="1224136"/>
                <a:gridCol w="1440160"/>
                <a:gridCol w="936104"/>
                <a:gridCol w="4630972"/>
              </a:tblGrid>
              <a:tr h="203256">
                <a:tc>
                  <a:txBody>
                    <a:bodyPr/>
                    <a:lstStyle/>
                    <a:p>
                      <a:pPr algn="ctr" fontAlgn="base"/>
                      <a:r>
                        <a:rPr lang="fa-IR" sz="1800" b="0" dirty="0" smtClean="0">
                          <a:effectLst/>
                          <a:cs typeface="B Nazanin" panose="00000400000000000000" pitchFamily="2" charset="-78"/>
                        </a:rPr>
                        <a:t>عملگر</a:t>
                      </a:r>
                      <a:endParaRPr lang="fa-IR" sz="1800" b="0" dirty="0">
                        <a:effectLst/>
                        <a:cs typeface="B Nazanin" panose="00000400000000000000" pitchFamily="2" charset="-78"/>
                      </a:endParaRPr>
                    </a:p>
                  </a:txBody>
                  <a:tcPr marL="35339" marR="33926" marT="21203" marB="21203" anchor="ctr"/>
                </a:tc>
                <a:tc>
                  <a:txBody>
                    <a:bodyPr/>
                    <a:lstStyle/>
                    <a:p>
                      <a:pPr algn="ctr" fontAlgn="base"/>
                      <a:r>
                        <a:rPr lang="fa-IR" sz="1800">
                          <a:effectLst/>
                          <a:cs typeface="B Nazanin" panose="00000400000000000000" pitchFamily="2" charset="-78"/>
                        </a:rPr>
                        <a:t>معنی</a:t>
                      </a:r>
                      <a:endParaRPr lang="fa-IR" sz="1800" b="0">
                        <a:effectLst/>
                        <a:cs typeface="B Nazanin" panose="00000400000000000000" pitchFamily="2" charset="-78"/>
                      </a:endParaRPr>
                    </a:p>
                  </a:txBody>
                  <a:tcPr marL="35339" marR="33926" marT="21203" marB="21203" anchor="ctr"/>
                </a:tc>
                <a:tc>
                  <a:txBody>
                    <a:bodyPr/>
                    <a:lstStyle/>
                    <a:p>
                      <a:pPr algn="ctr" fontAlgn="base"/>
                      <a:r>
                        <a:rPr lang="fa-IR" sz="1800">
                          <a:effectLst/>
                          <a:cs typeface="B Nazanin" panose="00000400000000000000" pitchFamily="2" charset="-78"/>
                        </a:rPr>
                        <a:t>مثال</a:t>
                      </a:r>
                      <a:endParaRPr lang="fa-IR" sz="1800" b="0">
                        <a:effectLst/>
                        <a:cs typeface="B Nazanin" panose="00000400000000000000" pitchFamily="2" charset="-78"/>
                      </a:endParaRPr>
                    </a:p>
                  </a:txBody>
                  <a:tcPr marL="35339" marR="33926" marT="21203" marB="21203" anchor="ctr"/>
                </a:tc>
                <a:tc>
                  <a:txBody>
                    <a:bodyPr/>
                    <a:lstStyle/>
                    <a:p>
                      <a:pPr algn="ctr" fontAlgn="base"/>
                      <a:r>
                        <a:rPr lang="fa-IR" sz="1800" dirty="0">
                          <a:effectLst/>
                          <a:cs typeface="B Nazanin" panose="00000400000000000000" pitchFamily="2" charset="-78"/>
                        </a:rPr>
                        <a:t>توضیح مثال</a:t>
                      </a:r>
                      <a:endParaRPr lang="fa-IR" sz="1800" b="0" dirty="0">
                        <a:effectLst/>
                        <a:cs typeface="B Nazanin" panose="00000400000000000000" pitchFamily="2" charset="-78"/>
                      </a:endParaRPr>
                    </a:p>
                  </a:txBody>
                  <a:tcPr marL="35339" marR="33926" marT="21203" marB="21203" anchor="ctr"/>
                </a:tc>
              </a:tr>
              <a:tr h="419099">
                <a:tc>
                  <a:txBody>
                    <a:bodyPr/>
                    <a:lstStyle/>
                    <a:p>
                      <a:pPr algn="ctr" rtl="0" fontAlgn="base"/>
                      <a:r>
                        <a:rPr lang="en-US" sz="1800">
                          <a:effectLst/>
                          <a:cs typeface="B Nazanin" panose="00000400000000000000" pitchFamily="2" charset="-78"/>
                        </a:rPr>
                        <a:t>==</a:t>
                      </a:r>
                      <a:endParaRPr lang="en-US" sz="1800" b="0">
                        <a:effectLst/>
                        <a:cs typeface="B Nazanin" panose="00000400000000000000" pitchFamily="2" charset="-78"/>
                      </a:endParaRPr>
                    </a:p>
                  </a:txBody>
                  <a:tcPr marL="35339" marR="33926" marT="21203" marB="21203" anchor="ctr"/>
                </a:tc>
                <a:tc>
                  <a:txBody>
                    <a:bodyPr/>
                    <a:lstStyle/>
                    <a:p>
                      <a:pPr algn="ctr" fontAlgn="base"/>
                      <a:r>
                        <a:rPr lang="fa-IR" sz="1800" dirty="0">
                          <a:effectLst/>
                          <a:cs typeface="B Nazanin" panose="00000400000000000000" pitchFamily="2" charset="-78"/>
                        </a:rPr>
                        <a:t>تساوی</a:t>
                      </a:r>
                      <a:endParaRPr lang="fa-IR" sz="1800" b="0" dirty="0">
                        <a:effectLst/>
                        <a:cs typeface="B Nazanin" panose="00000400000000000000" pitchFamily="2" charset="-78"/>
                      </a:endParaRPr>
                    </a:p>
                  </a:txBody>
                  <a:tcPr marL="35339" marR="33926" marT="21203" marB="21203" anchor="ctr"/>
                </a:tc>
                <a:tc>
                  <a:txBody>
                    <a:bodyPr/>
                    <a:lstStyle/>
                    <a:p>
                      <a:pPr algn="ctr" rtl="0" fontAlgn="base"/>
                      <a:r>
                        <a:rPr lang="en-US" sz="1800">
                          <a:effectLst/>
                          <a:cs typeface="B Nazanin" panose="00000400000000000000" pitchFamily="2" charset="-78"/>
                        </a:rPr>
                        <a:t>x == 5</a:t>
                      </a:r>
                      <a:endParaRPr lang="en-US" sz="1800" b="0">
                        <a:effectLst/>
                        <a:cs typeface="B Nazanin" panose="00000400000000000000" pitchFamily="2" charset="-78"/>
                      </a:endParaRPr>
                    </a:p>
                  </a:txBody>
                  <a:tcPr marL="35339" marR="33926" marT="21203" marB="21203" anchor="ctr"/>
                </a:tc>
                <a:tc>
                  <a:txBody>
                    <a:bodyPr/>
                    <a:lstStyle/>
                    <a:p>
                      <a:pPr algn="just" rtl="1" fontAlgn="base"/>
                      <a:r>
                        <a:rPr lang="fa-IR" sz="1200" dirty="0" smtClean="0">
                          <a:effectLst/>
                          <a:cs typeface="B Nazanin" panose="00000400000000000000" pitchFamily="2" charset="-78"/>
                        </a:rPr>
                        <a:t>اگر </a:t>
                      </a:r>
                      <a:r>
                        <a:rPr lang="en-US" sz="1200" dirty="0" smtClean="0">
                          <a:effectLst/>
                          <a:cs typeface="B Nazanin" panose="00000400000000000000" pitchFamily="2" charset="-78"/>
                        </a:rPr>
                        <a:t>x</a:t>
                      </a:r>
                      <a:r>
                        <a:rPr lang="fa-IR" sz="1200" dirty="0" smtClean="0">
                          <a:effectLst/>
                          <a:cs typeface="B Nazanin" panose="00000400000000000000" pitchFamily="2" charset="-78"/>
                        </a:rPr>
                        <a:t> برابر ۵ باشد حاصل عبارت </a:t>
                      </a:r>
                      <a:r>
                        <a:rPr lang="en-US" sz="1200" dirty="0" smtClean="0">
                          <a:effectLst/>
                          <a:cs typeface="B Nazanin" panose="00000400000000000000" pitchFamily="2" charset="-78"/>
                        </a:rPr>
                        <a:t>true</a:t>
                      </a:r>
                      <a:r>
                        <a:rPr lang="fa-IR" sz="1200" dirty="0" smtClean="0">
                          <a:effectLst/>
                          <a:cs typeface="B Nazanin" panose="00000400000000000000" pitchFamily="2" charset="-78"/>
                        </a:rPr>
                        <a:t> و در غیر این صورت </a:t>
                      </a:r>
                      <a:r>
                        <a:rPr lang="en-US" sz="1200" dirty="0" smtClean="0">
                          <a:effectLst/>
                          <a:cs typeface="B Nazanin" panose="00000400000000000000" pitchFamily="2" charset="-78"/>
                        </a:rPr>
                        <a:t>false</a:t>
                      </a:r>
                      <a:r>
                        <a:rPr lang="fa-IR" sz="1200" dirty="0" smtClean="0">
                          <a:effectLst/>
                          <a:cs typeface="B Nazanin" panose="00000400000000000000" pitchFamily="2" charset="-78"/>
                        </a:rPr>
                        <a:t> است</a:t>
                      </a:r>
                      <a:endParaRPr lang="fa-IR" sz="1200" b="0" dirty="0">
                        <a:effectLst/>
                        <a:cs typeface="B Nazanin" panose="00000400000000000000" pitchFamily="2" charset="-78"/>
                      </a:endParaRPr>
                    </a:p>
                  </a:txBody>
                  <a:tcPr marL="35339" marR="33926" marT="21203" marB="21203" anchor="ctr"/>
                </a:tc>
              </a:tr>
              <a:tr h="419099">
                <a:tc>
                  <a:txBody>
                    <a:bodyPr/>
                    <a:lstStyle/>
                    <a:p>
                      <a:pPr algn="ctr" rtl="0" fontAlgn="base"/>
                      <a:r>
                        <a:rPr lang="en-US" sz="1800">
                          <a:effectLst/>
                          <a:cs typeface="B Nazanin" panose="00000400000000000000" pitchFamily="2" charset="-78"/>
                        </a:rPr>
                        <a:t>!=</a:t>
                      </a:r>
                      <a:endParaRPr lang="en-US" sz="1800" b="0">
                        <a:effectLst/>
                        <a:cs typeface="B Nazanin" panose="00000400000000000000" pitchFamily="2" charset="-78"/>
                      </a:endParaRPr>
                    </a:p>
                  </a:txBody>
                  <a:tcPr marL="35339" marR="33926" marT="21203" marB="21203" anchor="ctr"/>
                </a:tc>
                <a:tc>
                  <a:txBody>
                    <a:bodyPr/>
                    <a:lstStyle/>
                    <a:p>
                      <a:pPr algn="ctr" fontAlgn="base"/>
                      <a:r>
                        <a:rPr lang="fa-IR" sz="1800">
                          <a:effectLst/>
                          <a:cs typeface="B Nazanin" panose="00000400000000000000" pitchFamily="2" charset="-78"/>
                        </a:rPr>
                        <a:t>نامساوی</a:t>
                      </a:r>
                      <a:endParaRPr lang="fa-IR" sz="1800" b="0">
                        <a:effectLst/>
                        <a:cs typeface="B Nazanin" panose="00000400000000000000" pitchFamily="2" charset="-78"/>
                      </a:endParaRPr>
                    </a:p>
                  </a:txBody>
                  <a:tcPr marL="35339" marR="33926" marT="21203" marB="21203" anchor="ctr"/>
                </a:tc>
                <a:tc>
                  <a:txBody>
                    <a:bodyPr/>
                    <a:lstStyle/>
                    <a:p>
                      <a:pPr algn="ctr" rtl="0" fontAlgn="base"/>
                      <a:r>
                        <a:rPr lang="en-US" sz="1800">
                          <a:effectLst/>
                          <a:cs typeface="B Nazanin" panose="00000400000000000000" pitchFamily="2" charset="-78"/>
                        </a:rPr>
                        <a:t>x != 5</a:t>
                      </a:r>
                      <a:endParaRPr lang="en-US" sz="1800" b="0">
                        <a:effectLst/>
                        <a:cs typeface="B Nazanin" panose="00000400000000000000" pitchFamily="2" charset="-78"/>
                      </a:endParaRPr>
                    </a:p>
                  </a:txBody>
                  <a:tcPr marL="35339" marR="33926" marT="21203" marB="21203" anchor="ctr"/>
                </a:tc>
                <a:tc>
                  <a:txBody>
                    <a:bodyPr/>
                    <a:lstStyle/>
                    <a:p>
                      <a:pPr algn="just" rtl="1" fontAlgn="base"/>
                      <a:r>
                        <a:rPr lang="fa-IR" sz="1200" dirty="0">
                          <a:effectLst/>
                          <a:cs typeface="B Nazanin" panose="00000400000000000000" pitchFamily="2" charset="-78"/>
                        </a:rPr>
                        <a:t>اگر </a:t>
                      </a:r>
                      <a:r>
                        <a:rPr lang="en-US" sz="1200" dirty="0" smtClean="0">
                          <a:effectLst/>
                          <a:cs typeface="B Nazanin" panose="00000400000000000000" pitchFamily="2" charset="-78"/>
                        </a:rPr>
                        <a:t>x</a:t>
                      </a:r>
                      <a:r>
                        <a:rPr lang="fa-IR" sz="1200" dirty="0" smtClean="0">
                          <a:effectLst/>
                          <a:cs typeface="B Nazanin" panose="00000400000000000000" pitchFamily="2" charset="-78"/>
                        </a:rPr>
                        <a:t> برابر </a:t>
                      </a:r>
                      <a:r>
                        <a:rPr lang="fa-IR" sz="1200" dirty="0">
                          <a:effectLst/>
                          <a:cs typeface="B Nazanin" panose="00000400000000000000" pitchFamily="2" charset="-78"/>
                        </a:rPr>
                        <a:t>۵ باشد حاصل </a:t>
                      </a:r>
                      <a:r>
                        <a:rPr lang="fa-IR" sz="1200" dirty="0" smtClean="0">
                          <a:effectLst/>
                          <a:cs typeface="B Nazanin" panose="00000400000000000000" pitchFamily="2" charset="-78"/>
                        </a:rPr>
                        <a:t>عبارت </a:t>
                      </a:r>
                      <a:r>
                        <a:rPr lang="en-US" sz="1200" dirty="0" smtClean="0">
                          <a:effectLst/>
                          <a:cs typeface="B Nazanin" panose="00000400000000000000" pitchFamily="2" charset="-78"/>
                        </a:rPr>
                        <a:t>false</a:t>
                      </a:r>
                      <a:r>
                        <a:rPr lang="fa-IR" sz="1200" dirty="0" smtClean="0">
                          <a:effectLst/>
                          <a:cs typeface="B Nazanin" panose="00000400000000000000" pitchFamily="2" charset="-78"/>
                        </a:rPr>
                        <a:t> و </a:t>
                      </a:r>
                      <a:r>
                        <a:rPr lang="fa-IR" sz="1200" dirty="0">
                          <a:effectLst/>
                          <a:cs typeface="B Nazanin" panose="00000400000000000000" pitchFamily="2" charset="-78"/>
                        </a:rPr>
                        <a:t>در غیر این </a:t>
                      </a:r>
                      <a:r>
                        <a:rPr lang="fa-IR" sz="1200" dirty="0" smtClean="0">
                          <a:effectLst/>
                          <a:cs typeface="B Nazanin" panose="00000400000000000000" pitchFamily="2" charset="-78"/>
                        </a:rPr>
                        <a:t>صورت </a:t>
                      </a:r>
                      <a:r>
                        <a:rPr lang="en-US" sz="1200" dirty="0" smtClean="0">
                          <a:effectLst/>
                          <a:cs typeface="B Nazanin" panose="00000400000000000000" pitchFamily="2" charset="-78"/>
                        </a:rPr>
                        <a:t>true</a:t>
                      </a:r>
                      <a:r>
                        <a:rPr lang="fa-IR" sz="1200" dirty="0" smtClean="0">
                          <a:effectLst/>
                          <a:cs typeface="B Nazanin" panose="00000400000000000000" pitchFamily="2" charset="-78"/>
                        </a:rPr>
                        <a:t> است</a:t>
                      </a:r>
                      <a:endParaRPr lang="fa-IR" sz="1200" b="0" dirty="0">
                        <a:effectLst/>
                        <a:cs typeface="B Nazanin" panose="00000400000000000000" pitchFamily="2" charset="-78"/>
                      </a:endParaRPr>
                    </a:p>
                  </a:txBody>
                  <a:tcPr marL="35339" marR="33926" marT="21203" marB="21203" anchor="ctr"/>
                </a:tc>
              </a:tr>
              <a:tr h="549727">
                <a:tc>
                  <a:txBody>
                    <a:bodyPr/>
                    <a:lstStyle/>
                    <a:p>
                      <a:pPr algn="ctr" rtl="0" fontAlgn="base"/>
                      <a:r>
                        <a:rPr lang="en-US" sz="1800">
                          <a:effectLst/>
                          <a:cs typeface="B Nazanin" panose="00000400000000000000" pitchFamily="2" charset="-78"/>
                        </a:rPr>
                        <a:t>&lt;</a:t>
                      </a:r>
                      <a:endParaRPr lang="en-US" sz="1800" b="0">
                        <a:effectLst/>
                        <a:cs typeface="B Nazanin" panose="00000400000000000000" pitchFamily="2" charset="-78"/>
                      </a:endParaRPr>
                    </a:p>
                  </a:txBody>
                  <a:tcPr marL="35339" marR="33926" marT="21203" marB="21203" anchor="ctr"/>
                </a:tc>
                <a:tc>
                  <a:txBody>
                    <a:bodyPr/>
                    <a:lstStyle/>
                    <a:p>
                      <a:pPr algn="ctr" fontAlgn="base"/>
                      <a:r>
                        <a:rPr lang="fa-IR" sz="1800" dirty="0">
                          <a:effectLst/>
                          <a:cs typeface="B Nazanin" panose="00000400000000000000" pitchFamily="2" charset="-78"/>
                        </a:rPr>
                        <a:t>کوچک‌تر</a:t>
                      </a:r>
                      <a:endParaRPr lang="fa-IR" sz="1800" b="0" dirty="0">
                        <a:effectLst/>
                        <a:cs typeface="B Nazanin" panose="00000400000000000000" pitchFamily="2" charset="-78"/>
                      </a:endParaRPr>
                    </a:p>
                  </a:txBody>
                  <a:tcPr marL="35339" marR="33926" marT="21203" marB="21203" anchor="ctr"/>
                </a:tc>
                <a:tc>
                  <a:txBody>
                    <a:bodyPr/>
                    <a:lstStyle/>
                    <a:p>
                      <a:pPr algn="ctr" rtl="0" fontAlgn="base"/>
                      <a:r>
                        <a:rPr lang="en-US" sz="1800" dirty="0">
                          <a:effectLst/>
                          <a:cs typeface="B Nazanin" panose="00000400000000000000" pitchFamily="2" charset="-78"/>
                        </a:rPr>
                        <a:t>x &lt; 5</a:t>
                      </a:r>
                      <a:endParaRPr lang="en-US" sz="1800" b="0" dirty="0">
                        <a:effectLst/>
                        <a:cs typeface="B Nazanin" panose="00000400000000000000" pitchFamily="2" charset="-78"/>
                      </a:endParaRPr>
                    </a:p>
                  </a:txBody>
                  <a:tcPr marL="35339" marR="33926" marT="21203" marB="21203" anchor="ctr"/>
                </a:tc>
                <a:tc>
                  <a:txBody>
                    <a:bodyPr/>
                    <a:lstStyle/>
                    <a:p>
                      <a:pPr algn="just" rtl="1" fontAlgn="base"/>
                      <a:r>
                        <a:rPr lang="fa-IR" sz="1200" dirty="0">
                          <a:effectLst/>
                          <a:cs typeface="B Nazanin" panose="00000400000000000000" pitchFamily="2" charset="-78"/>
                        </a:rPr>
                        <a:t>اگر </a:t>
                      </a:r>
                      <a:r>
                        <a:rPr lang="en-US" sz="1200" dirty="0" smtClean="0">
                          <a:effectLst/>
                          <a:cs typeface="B Nazanin" panose="00000400000000000000" pitchFamily="2" charset="-78"/>
                        </a:rPr>
                        <a:t>x</a:t>
                      </a:r>
                      <a:r>
                        <a:rPr lang="fa-IR" sz="1200" dirty="0" smtClean="0">
                          <a:effectLst/>
                          <a:cs typeface="B Nazanin" panose="00000400000000000000" pitchFamily="2" charset="-78"/>
                        </a:rPr>
                        <a:t> کوچک‌تر </a:t>
                      </a:r>
                      <a:r>
                        <a:rPr lang="fa-IR" sz="1200" dirty="0">
                          <a:effectLst/>
                          <a:cs typeface="B Nazanin" panose="00000400000000000000" pitchFamily="2" charset="-78"/>
                        </a:rPr>
                        <a:t>از ۵ باشد حاصل </a:t>
                      </a:r>
                      <a:r>
                        <a:rPr lang="fa-IR" sz="1200" dirty="0" smtClean="0">
                          <a:effectLst/>
                          <a:cs typeface="B Nazanin" panose="00000400000000000000" pitchFamily="2" charset="-78"/>
                        </a:rPr>
                        <a:t>عبارت </a:t>
                      </a:r>
                      <a:r>
                        <a:rPr lang="en-US" sz="1200" dirty="0" smtClean="0">
                          <a:effectLst/>
                          <a:cs typeface="B Nazanin" panose="00000400000000000000" pitchFamily="2" charset="-78"/>
                        </a:rPr>
                        <a:t>true</a:t>
                      </a:r>
                      <a:r>
                        <a:rPr lang="fa-IR" sz="1200" dirty="0" smtClean="0">
                          <a:effectLst/>
                          <a:cs typeface="B Nazanin" panose="00000400000000000000" pitchFamily="2" charset="-78"/>
                        </a:rPr>
                        <a:t> و </a:t>
                      </a:r>
                      <a:r>
                        <a:rPr lang="fa-IR" sz="1200" dirty="0">
                          <a:effectLst/>
                          <a:cs typeface="B Nazanin" panose="00000400000000000000" pitchFamily="2" charset="-78"/>
                        </a:rPr>
                        <a:t>در غیر </a:t>
                      </a:r>
                      <a:r>
                        <a:rPr lang="fa-IR" sz="1200" dirty="0" smtClean="0">
                          <a:effectLst/>
                          <a:cs typeface="B Nazanin" panose="00000400000000000000" pitchFamily="2" charset="-78"/>
                        </a:rPr>
                        <a:t>این صورت </a:t>
                      </a:r>
                      <a:r>
                        <a:rPr lang="en-US" sz="1200" dirty="0" smtClean="0">
                          <a:effectLst/>
                          <a:cs typeface="B Nazanin" panose="00000400000000000000" pitchFamily="2" charset="-78"/>
                        </a:rPr>
                        <a:t>false</a:t>
                      </a:r>
                      <a:r>
                        <a:rPr lang="fa-IR" sz="1200" dirty="0" smtClean="0">
                          <a:effectLst/>
                          <a:cs typeface="B Nazanin" panose="00000400000000000000" pitchFamily="2" charset="-78"/>
                        </a:rPr>
                        <a:t> است</a:t>
                      </a:r>
                      <a:endParaRPr lang="fa-IR" sz="1200" b="0" dirty="0">
                        <a:effectLst/>
                        <a:cs typeface="B Nazanin" panose="00000400000000000000" pitchFamily="2" charset="-78"/>
                      </a:endParaRPr>
                    </a:p>
                  </a:txBody>
                  <a:tcPr marL="35339" marR="33926" marT="21203" marB="21203" anchor="ctr"/>
                </a:tc>
              </a:tr>
              <a:tr h="549727">
                <a:tc>
                  <a:txBody>
                    <a:bodyPr/>
                    <a:lstStyle/>
                    <a:p>
                      <a:pPr algn="ctr" rtl="0" fontAlgn="base"/>
                      <a:r>
                        <a:rPr lang="en-US" sz="1800" dirty="0">
                          <a:effectLst/>
                          <a:cs typeface="B Nazanin" panose="00000400000000000000" pitchFamily="2" charset="-78"/>
                        </a:rPr>
                        <a:t>&gt;</a:t>
                      </a:r>
                      <a:endParaRPr lang="en-US" sz="1800" b="0" dirty="0">
                        <a:effectLst/>
                        <a:cs typeface="B Nazanin" panose="00000400000000000000" pitchFamily="2" charset="-78"/>
                      </a:endParaRPr>
                    </a:p>
                  </a:txBody>
                  <a:tcPr marL="35339" marR="33926" marT="21203" marB="21203" anchor="ctr"/>
                </a:tc>
                <a:tc>
                  <a:txBody>
                    <a:bodyPr/>
                    <a:lstStyle/>
                    <a:p>
                      <a:pPr algn="ctr" fontAlgn="base"/>
                      <a:r>
                        <a:rPr lang="fa-IR" sz="1800">
                          <a:effectLst/>
                          <a:cs typeface="B Nazanin" panose="00000400000000000000" pitchFamily="2" charset="-78"/>
                        </a:rPr>
                        <a:t>بزرگ‌تر</a:t>
                      </a:r>
                      <a:endParaRPr lang="fa-IR" sz="1800" b="0">
                        <a:effectLst/>
                        <a:cs typeface="B Nazanin" panose="00000400000000000000" pitchFamily="2" charset="-78"/>
                      </a:endParaRPr>
                    </a:p>
                  </a:txBody>
                  <a:tcPr marL="35339" marR="33926" marT="21203" marB="21203" anchor="ctr"/>
                </a:tc>
                <a:tc>
                  <a:txBody>
                    <a:bodyPr/>
                    <a:lstStyle/>
                    <a:p>
                      <a:pPr algn="ctr" rtl="0" fontAlgn="base"/>
                      <a:r>
                        <a:rPr lang="en-US" sz="1800">
                          <a:effectLst/>
                          <a:cs typeface="B Nazanin" panose="00000400000000000000" pitchFamily="2" charset="-78"/>
                        </a:rPr>
                        <a:t>x &gt; 5</a:t>
                      </a:r>
                      <a:endParaRPr lang="en-US" sz="1800" b="0">
                        <a:effectLst/>
                        <a:cs typeface="B Nazanin" panose="00000400000000000000" pitchFamily="2" charset="-78"/>
                      </a:endParaRPr>
                    </a:p>
                  </a:txBody>
                  <a:tcPr marL="35339" marR="33926" marT="21203" marB="21203" anchor="ctr"/>
                </a:tc>
                <a:tc>
                  <a:txBody>
                    <a:bodyPr/>
                    <a:lstStyle/>
                    <a:p>
                      <a:pPr algn="just" rtl="1" fontAlgn="base"/>
                      <a:r>
                        <a:rPr lang="fa-IR" sz="1200" dirty="0">
                          <a:effectLst/>
                          <a:cs typeface="B Nazanin" panose="00000400000000000000" pitchFamily="2" charset="-78"/>
                        </a:rPr>
                        <a:t>اگر </a:t>
                      </a:r>
                      <a:r>
                        <a:rPr lang="en-US" sz="1200" dirty="0" smtClean="0">
                          <a:effectLst/>
                          <a:cs typeface="B Nazanin" panose="00000400000000000000" pitchFamily="2" charset="-78"/>
                        </a:rPr>
                        <a:t>x</a:t>
                      </a:r>
                      <a:r>
                        <a:rPr lang="fa-IR" sz="1200" dirty="0" smtClean="0">
                          <a:effectLst/>
                          <a:cs typeface="B Nazanin" panose="00000400000000000000" pitchFamily="2" charset="-78"/>
                        </a:rPr>
                        <a:t> بزرگ‌تر </a:t>
                      </a:r>
                      <a:r>
                        <a:rPr lang="fa-IR" sz="1200" dirty="0">
                          <a:effectLst/>
                          <a:cs typeface="B Nazanin" panose="00000400000000000000" pitchFamily="2" charset="-78"/>
                        </a:rPr>
                        <a:t>از ۵ باشد حاصل </a:t>
                      </a:r>
                      <a:r>
                        <a:rPr lang="fa-IR" sz="1200" dirty="0" smtClean="0">
                          <a:effectLst/>
                          <a:cs typeface="B Nazanin" panose="00000400000000000000" pitchFamily="2" charset="-78"/>
                        </a:rPr>
                        <a:t>عبارت </a:t>
                      </a:r>
                      <a:r>
                        <a:rPr lang="en-US" sz="1200" dirty="0" smtClean="0">
                          <a:effectLst/>
                          <a:cs typeface="B Nazanin" panose="00000400000000000000" pitchFamily="2" charset="-78"/>
                        </a:rPr>
                        <a:t>true</a:t>
                      </a:r>
                      <a:r>
                        <a:rPr lang="fa-IR" sz="1200" dirty="0" smtClean="0">
                          <a:effectLst/>
                          <a:cs typeface="B Nazanin" panose="00000400000000000000" pitchFamily="2" charset="-78"/>
                        </a:rPr>
                        <a:t> و </a:t>
                      </a:r>
                      <a:r>
                        <a:rPr lang="fa-IR" sz="1200" dirty="0">
                          <a:effectLst/>
                          <a:cs typeface="B Nazanin" panose="00000400000000000000" pitchFamily="2" charset="-78"/>
                        </a:rPr>
                        <a:t>در غیر </a:t>
                      </a:r>
                      <a:r>
                        <a:rPr lang="fa-IR" sz="1200" dirty="0" smtClean="0">
                          <a:effectLst/>
                          <a:cs typeface="B Nazanin" panose="00000400000000000000" pitchFamily="2" charset="-78"/>
                        </a:rPr>
                        <a:t>این صورت  </a:t>
                      </a:r>
                      <a:r>
                        <a:rPr lang="en-US" sz="1200" dirty="0" smtClean="0">
                          <a:effectLst/>
                          <a:cs typeface="B Nazanin" panose="00000400000000000000" pitchFamily="2" charset="-78"/>
                        </a:rPr>
                        <a:t>false</a:t>
                      </a:r>
                      <a:r>
                        <a:rPr lang="fa-IR" sz="1200" dirty="0" smtClean="0">
                          <a:effectLst/>
                          <a:cs typeface="B Nazanin" panose="00000400000000000000" pitchFamily="2" charset="-78"/>
                        </a:rPr>
                        <a:t> است</a:t>
                      </a:r>
                      <a:endParaRPr lang="fa-IR" sz="1200" b="0" dirty="0">
                        <a:effectLst/>
                        <a:cs typeface="B Nazanin" panose="00000400000000000000" pitchFamily="2" charset="-78"/>
                      </a:endParaRPr>
                    </a:p>
                  </a:txBody>
                  <a:tcPr marL="35339" marR="33926" marT="21203" marB="21203" anchor="ctr"/>
                </a:tc>
              </a:tr>
              <a:tr h="549727">
                <a:tc>
                  <a:txBody>
                    <a:bodyPr/>
                    <a:lstStyle/>
                    <a:p>
                      <a:pPr algn="ctr" rtl="0" fontAlgn="base"/>
                      <a:r>
                        <a:rPr lang="en-US" sz="1800" dirty="0">
                          <a:effectLst/>
                          <a:cs typeface="B Nazanin" panose="00000400000000000000" pitchFamily="2" charset="-78"/>
                        </a:rPr>
                        <a:t>&lt;=</a:t>
                      </a:r>
                      <a:endParaRPr lang="en-US" sz="1800" b="0" dirty="0">
                        <a:effectLst/>
                        <a:cs typeface="B Nazanin" panose="00000400000000000000" pitchFamily="2" charset="-78"/>
                      </a:endParaRPr>
                    </a:p>
                  </a:txBody>
                  <a:tcPr marL="35339" marR="33926" marT="21203" marB="21203" anchor="ctr"/>
                </a:tc>
                <a:tc>
                  <a:txBody>
                    <a:bodyPr/>
                    <a:lstStyle/>
                    <a:p>
                      <a:pPr algn="ctr" fontAlgn="base"/>
                      <a:r>
                        <a:rPr lang="fa-IR" sz="1800">
                          <a:effectLst/>
                          <a:cs typeface="B Nazanin" panose="00000400000000000000" pitchFamily="2" charset="-78"/>
                        </a:rPr>
                        <a:t>کوچک‌تر یا مساوی</a:t>
                      </a:r>
                      <a:endParaRPr lang="fa-IR" sz="1800" b="0">
                        <a:effectLst/>
                        <a:cs typeface="B Nazanin" panose="00000400000000000000" pitchFamily="2" charset="-78"/>
                      </a:endParaRPr>
                    </a:p>
                  </a:txBody>
                  <a:tcPr marL="35339" marR="33926" marT="21203" marB="21203" anchor="ctr"/>
                </a:tc>
                <a:tc>
                  <a:txBody>
                    <a:bodyPr/>
                    <a:lstStyle/>
                    <a:p>
                      <a:pPr algn="ctr" rtl="0" fontAlgn="base"/>
                      <a:r>
                        <a:rPr lang="en-US" sz="1800">
                          <a:effectLst/>
                          <a:cs typeface="B Nazanin" panose="00000400000000000000" pitchFamily="2" charset="-78"/>
                        </a:rPr>
                        <a:t>x &lt;= 5</a:t>
                      </a:r>
                      <a:endParaRPr lang="en-US" sz="1800" b="0">
                        <a:effectLst/>
                        <a:cs typeface="B Nazanin" panose="00000400000000000000" pitchFamily="2" charset="-78"/>
                      </a:endParaRPr>
                    </a:p>
                  </a:txBody>
                  <a:tcPr marL="35339" marR="33926" marT="21203" marB="21203" anchor="ctr"/>
                </a:tc>
                <a:tc>
                  <a:txBody>
                    <a:bodyPr/>
                    <a:lstStyle/>
                    <a:p>
                      <a:pPr algn="just" rtl="1" fontAlgn="base"/>
                      <a:r>
                        <a:rPr lang="fa-IR" sz="1200" dirty="0">
                          <a:effectLst/>
                          <a:cs typeface="B Nazanin" panose="00000400000000000000" pitchFamily="2" charset="-78"/>
                        </a:rPr>
                        <a:t>اگر </a:t>
                      </a:r>
                      <a:r>
                        <a:rPr lang="en-US" sz="1200" dirty="0" smtClean="0">
                          <a:effectLst/>
                          <a:cs typeface="B Nazanin" panose="00000400000000000000" pitchFamily="2" charset="-78"/>
                        </a:rPr>
                        <a:t>x</a:t>
                      </a:r>
                      <a:r>
                        <a:rPr lang="fa-IR" sz="1200" dirty="0" smtClean="0">
                          <a:effectLst/>
                          <a:cs typeface="B Nazanin" panose="00000400000000000000" pitchFamily="2" charset="-78"/>
                        </a:rPr>
                        <a:t> کوچک‌تر </a:t>
                      </a:r>
                      <a:r>
                        <a:rPr lang="fa-IR" sz="1200" dirty="0">
                          <a:effectLst/>
                          <a:cs typeface="B Nazanin" panose="00000400000000000000" pitchFamily="2" charset="-78"/>
                        </a:rPr>
                        <a:t>از ۵ یا مساوی ۵ باشد، حاصل </a:t>
                      </a:r>
                      <a:r>
                        <a:rPr lang="fa-IR" sz="1200" dirty="0" smtClean="0">
                          <a:effectLst/>
                          <a:cs typeface="B Nazanin" panose="00000400000000000000" pitchFamily="2" charset="-78"/>
                        </a:rPr>
                        <a:t>عبارت </a:t>
                      </a:r>
                      <a:r>
                        <a:rPr lang="en-US" sz="1200" dirty="0" smtClean="0">
                          <a:effectLst/>
                          <a:cs typeface="B Nazanin" panose="00000400000000000000" pitchFamily="2" charset="-78"/>
                        </a:rPr>
                        <a:t>true</a:t>
                      </a:r>
                      <a:r>
                        <a:rPr lang="fa-IR" sz="1200" dirty="0" smtClean="0">
                          <a:effectLst/>
                          <a:cs typeface="B Nazanin" panose="00000400000000000000" pitchFamily="2" charset="-78"/>
                        </a:rPr>
                        <a:t> و </a:t>
                      </a:r>
                      <a:r>
                        <a:rPr lang="fa-IR" sz="1200" dirty="0">
                          <a:effectLst/>
                          <a:cs typeface="B Nazanin" panose="00000400000000000000" pitchFamily="2" charset="-78"/>
                        </a:rPr>
                        <a:t>در غیر </a:t>
                      </a:r>
                      <a:r>
                        <a:rPr lang="fa-IR" sz="1200" dirty="0" smtClean="0">
                          <a:effectLst/>
                          <a:cs typeface="B Nazanin" panose="00000400000000000000" pitchFamily="2" charset="-78"/>
                        </a:rPr>
                        <a:t>این صورت </a:t>
                      </a:r>
                      <a:r>
                        <a:rPr lang="en-US" sz="1200" dirty="0" smtClean="0">
                          <a:effectLst/>
                          <a:cs typeface="B Nazanin" panose="00000400000000000000" pitchFamily="2" charset="-78"/>
                        </a:rPr>
                        <a:t>false‌</a:t>
                      </a:r>
                      <a:r>
                        <a:rPr lang="fa-IR" sz="1200" dirty="0" smtClean="0">
                          <a:effectLst/>
                          <a:cs typeface="B Nazanin" panose="00000400000000000000" pitchFamily="2" charset="-78"/>
                        </a:rPr>
                        <a:t> است</a:t>
                      </a:r>
                      <a:endParaRPr lang="fa-IR" sz="1200" b="0" dirty="0">
                        <a:effectLst/>
                        <a:cs typeface="B Nazanin" panose="00000400000000000000" pitchFamily="2" charset="-78"/>
                      </a:endParaRPr>
                    </a:p>
                  </a:txBody>
                  <a:tcPr marL="35339" marR="33926" marT="21203" marB="21203" anchor="ctr"/>
                </a:tc>
              </a:tr>
              <a:tr h="549727">
                <a:tc>
                  <a:txBody>
                    <a:bodyPr/>
                    <a:lstStyle/>
                    <a:p>
                      <a:pPr algn="ctr" rtl="0" fontAlgn="base"/>
                      <a:r>
                        <a:rPr lang="en-US" sz="1800">
                          <a:effectLst/>
                          <a:cs typeface="B Nazanin" panose="00000400000000000000" pitchFamily="2" charset="-78"/>
                        </a:rPr>
                        <a:t>&gt;=</a:t>
                      </a:r>
                      <a:endParaRPr lang="en-US" sz="1800" b="0">
                        <a:effectLst/>
                        <a:cs typeface="B Nazanin" panose="00000400000000000000" pitchFamily="2" charset="-78"/>
                      </a:endParaRPr>
                    </a:p>
                  </a:txBody>
                  <a:tcPr marL="35339" marR="33926" marT="21203" marB="21203" anchor="ctr"/>
                </a:tc>
                <a:tc>
                  <a:txBody>
                    <a:bodyPr/>
                    <a:lstStyle/>
                    <a:p>
                      <a:pPr algn="ctr" fontAlgn="base"/>
                      <a:r>
                        <a:rPr lang="fa-IR" sz="1800">
                          <a:effectLst/>
                          <a:cs typeface="B Nazanin" panose="00000400000000000000" pitchFamily="2" charset="-78"/>
                        </a:rPr>
                        <a:t>بزرگ‌تر یا مساوی</a:t>
                      </a:r>
                      <a:endParaRPr lang="fa-IR" sz="1800" b="0">
                        <a:effectLst/>
                        <a:cs typeface="B Nazanin" panose="00000400000000000000" pitchFamily="2" charset="-78"/>
                      </a:endParaRPr>
                    </a:p>
                  </a:txBody>
                  <a:tcPr marL="35339" marR="33926" marT="21203" marB="21203" anchor="ctr"/>
                </a:tc>
                <a:tc>
                  <a:txBody>
                    <a:bodyPr/>
                    <a:lstStyle/>
                    <a:p>
                      <a:pPr algn="ctr" rtl="0" fontAlgn="base"/>
                      <a:r>
                        <a:rPr lang="en-US" sz="1800">
                          <a:effectLst/>
                          <a:cs typeface="B Nazanin" panose="00000400000000000000" pitchFamily="2" charset="-78"/>
                        </a:rPr>
                        <a:t>x &gt;= 5</a:t>
                      </a:r>
                      <a:endParaRPr lang="en-US" sz="1800" b="0">
                        <a:effectLst/>
                        <a:cs typeface="B Nazanin" panose="00000400000000000000" pitchFamily="2" charset="-78"/>
                      </a:endParaRPr>
                    </a:p>
                  </a:txBody>
                  <a:tcPr marL="35339" marR="33926" marT="21203" marB="21203" anchor="ctr"/>
                </a:tc>
                <a:tc>
                  <a:txBody>
                    <a:bodyPr/>
                    <a:lstStyle/>
                    <a:p>
                      <a:pPr algn="just" rtl="1" fontAlgn="base"/>
                      <a:r>
                        <a:rPr lang="fa-IR" sz="1200" dirty="0">
                          <a:effectLst/>
                          <a:cs typeface="B Nazanin" panose="00000400000000000000" pitchFamily="2" charset="-78"/>
                        </a:rPr>
                        <a:t>اگر </a:t>
                      </a:r>
                      <a:r>
                        <a:rPr lang="en-US" sz="1200" dirty="0" smtClean="0">
                          <a:effectLst/>
                          <a:cs typeface="B Nazanin" panose="00000400000000000000" pitchFamily="2" charset="-78"/>
                        </a:rPr>
                        <a:t>x</a:t>
                      </a:r>
                      <a:r>
                        <a:rPr lang="fa-IR" sz="1200" dirty="0" smtClean="0">
                          <a:effectLst/>
                          <a:cs typeface="B Nazanin" panose="00000400000000000000" pitchFamily="2" charset="-78"/>
                        </a:rPr>
                        <a:t> بزرگ‌تر </a:t>
                      </a:r>
                      <a:r>
                        <a:rPr lang="fa-IR" sz="1200" dirty="0">
                          <a:effectLst/>
                          <a:cs typeface="B Nazanin" panose="00000400000000000000" pitchFamily="2" charset="-78"/>
                        </a:rPr>
                        <a:t>از ۵ یا مساوی ۵ باشد، حاصل </a:t>
                      </a:r>
                      <a:r>
                        <a:rPr lang="fa-IR" sz="1200" dirty="0" smtClean="0">
                          <a:effectLst/>
                          <a:cs typeface="B Nazanin" panose="00000400000000000000" pitchFamily="2" charset="-78"/>
                        </a:rPr>
                        <a:t>عبارت </a:t>
                      </a:r>
                      <a:r>
                        <a:rPr lang="en-US" sz="1200" dirty="0" smtClean="0">
                          <a:effectLst/>
                          <a:cs typeface="B Nazanin" panose="00000400000000000000" pitchFamily="2" charset="-78"/>
                        </a:rPr>
                        <a:t>true</a:t>
                      </a:r>
                      <a:r>
                        <a:rPr lang="fa-IR" sz="1200" dirty="0" smtClean="0">
                          <a:effectLst/>
                          <a:cs typeface="B Nazanin" panose="00000400000000000000" pitchFamily="2" charset="-78"/>
                        </a:rPr>
                        <a:t> و </a:t>
                      </a:r>
                      <a:r>
                        <a:rPr lang="fa-IR" sz="1200" dirty="0">
                          <a:effectLst/>
                          <a:cs typeface="B Nazanin" panose="00000400000000000000" pitchFamily="2" charset="-78"/>
                        </a:rPr>
                        <a:t>در غیر </a:t>
                      </a:r>
                      <a:r>
                        <a:rPr lang="fa-IR" sz="1200" dirty="0" smtClean="0">
                          <a:effectLst/>
                          <a:cs typeface="B Nazanin" panose="00000400000000000000" pitchFamily="2" charset="-78"/>
                        </a:rPr>
                        <a:t>این صورت </a:t>
                      </a:r>
                      <a:r>
                        <a:rPr lang="en-US" sz="1200" dirty="0" smtClean="0">
                          <a:effectLst/>
                          <a:cs typeface="B Nazanin" panose="00000400000000000000" pitchFamily="2" charset="-78"/>
                        </a:rPr>
                        <a:t>false</a:t>
                      </a:r>
                      <a:r>
                        <a:rPr lang="fa-IR" sz="1200" dirty="0" smtClean="0">
                          <a:effectLst/>
                          <a:cs typeface="B Nazanin" panose="00000400000000000000" pitchFamily="2" charset="-78"/>
                        </a:rPr>
                        <a:t> است</a:t>
                      </a:r>
                      <a:endParaRPr lang="fa-IR" sz="1200" b="0" dirty="0">
                        <a:effectLst/>
                        <a:cs typeface="B Nazanin" panose="00000400000000000000" pitchFamily="2" charset="-78"/>
                      </a:endParaRPr>
                    </a:p>
                  </a:txBody>
                  <a:tcPr marL="35339" marR="33926" marT="21203" marB="21203" anchor="ctr"/>
                </a:tc>
              </a:tr>
            </a:tbl>
          </a:graphicData>
        </a:graphic>
      </p:graphicFrame>
    </p:spTree>
    <p:extLst>
      <p:ext uri="{BB962C8B-B14F-4D97-AF65-F5344CB8AC3E}">
        <p14:creationId xmlns="" xmlns:p14="http://schemas.microsoft.com/office/powerpoint/2010/main" val="17568078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t>عملگرهای منطقی</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86749249"/>
              </p:ext>
            </p:extLst>
          </p:nvPr>
        </p:nvGraphicFramePr>
        <p:xfrm>
          <a:off x="467544" y="1484786"/>
          <a:ext cx="8352929" cy="3694438"/>
        </p:xfrm>
        <a:graphic>
          <a:graphicData uri="http://schemas.openxmlformats.org/drawingml/2006/table">
            <a:tbl>
              <a:tblPr>
                <a:tableStyleId>{E8B1032C-EA38-4F05-BA0D-38AFFFC7BED3}</a:tableStyleId>
              </a:tblPr>
              <a:tblGrid>
                <a:gridCol w="1008114"/>
                <a:gridCol w="1296142"/>
                <a:gridCol w="936104"/>
                <a:gridCol w="5112569"/>
              </a:tblGrid>
              <a:tr h="283795">
                <a:tc>
                  <a:txBody>
                    <a:bodyPr/>
                    <a:lstStyle/>
                    <a:p>
                      <a:pPr algn="ctr" fontAlgn="base"/>
                      <a:r>
                        <a:rPr lang="fa-IR" sz="1400" b="1" dirty="0" smtClean="0">
                          <a:effectLst/>
                          <a:latin typeface="Calibri" panose="020F0502020204030204" pitchFamily="34" charset="0"/>
                          <a:cs typeface="B Nazanin" panose="00000400000000000000" pitchFamily="2" charset="-78"/>
                        </a:rPr>
                        <a:t>عملگر</a:t>
                      </a:r>
                      <a:endParaRPr lang="fa-IR" sz="1400" b="1" dirty="0">
                        <a:effectLst/>
                        <a:latin typeface="Calibri" panose="020F0502020204030204" pitchFamily="34" charset="0"/>
                        <a:cs typeface="B Nazanin" panose="00000400000000000000" pitchFamily="2" charset="-78"/>
                      </a:endParaRPr>
                    </a:p>
                  </a:txBody>
                  <a:tcPr marL="35649" marR="34223" marT="21389" marB="21389" anchor="ctr">
                    <a:solidFill>
                      <a:schemeClr val="accent5">
                        <a:lumMod val="40000"/>
                        <a:lumOff val="60000"/>
                      </a:schemeClr>
                    </a:solidFill>
                  </a:tcPr>
                </a:tc>
                <a:tc>
                  <a:txBody>
                    <a:bodyPr/>
                    <a:lstStyle/>
                    <a:p>
                      <a:pPr algn="ctr" fontAlgn="base"/>
                      <a:r>
                        <a:rPr lang="fa-IR" sz="1400" b="1">
                          <a:effectLst/>
                          <a:latin typeface="Calibri" panose="020F0502020204030204" pitchFamily="34" charset="0"/>
                          <a:cs typeface="B Nazanin" panose="00000400000000000000" pitchFamily="2" charset="-78"/>
                        </a:rPr>
                        <a:t>معنی</a:t>
                      </a:r>
                    </a:p>
                  </a:txBody>
                  <a:tcPr marL="35649" marR="34223" marT="21389" marB="21389" anchor="ctr">
                    <a:solidFill>
                      <a:schemeClr val="accent5">
                        <a:lumMod val="40000"/>
                        <a:lumOff val="60000"/>
                      </a:schemeClr>
                    </a:solidFill>
                  </a:tcPr>
                </a:tc>
                <a:tc>
                  <a:txBody>
                    <a:bodyPr/>
                    <a:lstStyle/>
                    <a:p>
                      <a:pPr algn="ctr" fontAlgn="base"/>
                      <a:r>
                        <a:rPr lang="fa-IR" sz="1400" b="1">
                          <a:effectLst/>
                          <a:latin typeface="Calibri" panose="020F0502020204030204" pitchFamily="34" charset="0"/>
                          <a:cs typeface="B Nazanin" panose="00000400000000000000" pitchFamily="2" charset="-78"/>
                        </a:rPr>
                        <a:t>مثال</a:t>
                      </a:r>
                    </a:p>
                  </a:txBody>
                  <a:tcPr marL="35649" marR="34223" marT="21389" marB="21389" anchor="ctr">
                    <a:solidFill>
                      <a:schemeClr val="accent5">
                        <a:lumMod val="40000"/>
                        <a:lumOff val="60000"/>
                      </a:schemeClr>
                    </a:solidFill>
                  </a:tcPr>
                </a:tc>
                <a:tc>
                  <a:txBody>
                    <a:bodyPr/>
                    <a:lstStyle/>
                    <a:p>
                      <a:pPr algn="ctr" fontAlgn="base"/>
                      <a:r>
                        <a:rPr lang="fa-IR" sz="1400" b="1" dirty="0">
                          <a:effectLst/>
                          <a:latin typeface="Calibri" panose="020F0502020204030204" pitchFamily="34" charset="0"/>
                          <a:cs typeface="B Nazanin" panose="00000400000000000000" pitchFamily="2" charset="-78"/>
                        </a:rPr>
                        <a:t>توضیح مثال</a:t>
                      </a:r>
                    </a:p>
                  </a:txBody>
                  <a:tcPr marL="35649" marR="34223" marT="21389" marB="21389" anchor="ctr">
                    <a:solidFill>
                      <a:schemeClr val="accent5">
                        <a:lumMod val="40000"/>
                        <a:lumOff val="60000"/>
                      </a:schemeClr>
                    </a:solidFill>
                  </a:tcPr>
                </a:tc>
              </a:tr>
              <a:tr h="622920">
                <a:tc>
                  <a:txBody>
                    <a:bodyPr/>
                    <a:lstStyle/>
                    <a:p>
                      <a:pPr algn="ctr" rtl="0" fontAlgn="base"/>
                      <a:r>
                        <a:rPr lang="en-US" sz="1400" dirty="0">
                          <a:effectLst/>
                          <a:latin typeface="Calibri" panose="020F0502020204030204" pitchFamily="34" charset="0"/>
                          <a:cs typeface="B Nazanin" panose="00000400000000000000" pitchFamily="2" charset="-78"/>
                        </a:rPr>
                        <a:t>&amp;</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1" fontAlgn="base"/>
                      <a:r>
                        <a:rPr lang="en-US" sz="1400" dirty="0" smtClean="0">
                          <a:effectLst/>
                          <a:latin typeface="Calibri" panose="020F0502020204030204" pitchFamily="34" charset="0"/>
                          <a:cs typeface="B Nazanin" panose="00000400000000000000" pitchFamily="2" charset="-78"/>
                        </a:rPr>
                        <a:t>AND</a:t>
                      </a:r>
                      <a:r>
                        <a:rPr lang="fa-IR" sz="1400" dirty="0" smtClean="0">
                          <a:effectLst/>
                          <a:latin typeface="Calibri" panose="020F0502020204030204" pitchFamily="34" charset="0"/>
                          <a:cs typeface="B Nazanin" panose="00000400000000000000" pitchFamily="2" charset="-78"/>
                        </a:rPr>
                        <a:t> (و)</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0" fontAlgn="base"/>
                      <a:r>
                        <a:rPr lang="en-US" sz="1400" dirty="0">
                          <a:effectLst/>
                          <a:latin typeface="Calibri" panose="020F0502020204030204" pitchFamily="34" charset="0"/>
                          <a:cs typeface="B Nazanin" panose="00000400000000000000" pitchFamily="2" charset="-78"/>
                        </a:rPr>
                        <a:t>A &amp; B</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just" rtl="1" fontAlgn="base"/>
                      <a:r>
                        <a:rPr lang="fa-IR" sz="1600" dirty="0">
                          <a:effectLst/>
                          <a:latin typeface="Calibri" panose="020F0502020204030204" pitchFamily="34" charset="0"/>
                          <a:cs typeface="B Nazanin" panose="00000400000000000000" pitchFamily="2" charset="-78"/>
                        </a:rPr>
                        <a:t>اگر هر دو </a:t>
                      </a:r>
                      <a:r>
                        <a:rPr lang="fa-IR" sz="1600" dirty="0" smtClean="0">
                          <a:effectLst/>
                          <a:latin typeface="Calibri" panose="020F0502020204030204" pitchFamily="34" charset="0"/>
                          <a:cs typeface="B Nazanin" panose="00000400000000000000" pitchFamily="2" charset="-78"/>
                        </a:rPr>
                        <a:t>عبارت 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باشند، مقدار </a:t>
                      </a:r>
                      <a:r>
                        <a:rPr lang="fa-IR" sz="1600" dirty="0">
                          <a:effectLst/>
                          <a:latin typeface="Calibri" panose="020F0502020204030204" pitchFamily="34" charset="0"/>
                          <a:cs typeface="B Nazanin" panose="00000400000000000000" pitchFamily="2" charset="-78"/>
                        </a:rPr>
                        <a:t>بازگشتی عبارت، 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و </a:t>
                      </a:r>
                      <a:r>
                        <a:rPr lang="fa-IR" sz="1600" dirty="0">
                          <a:effectLst/>
                          <a:latin typeface="Calibri" panose="020F0502020204030204" pitchFamily="34" charset="0"/>
                          <a:cs typeface="B Nazanin" panose="00000400000000000000" pitchFamily="2" charset="-78"/>
                        </a:rPr>
                        <a:t>در غیر این صورت مقدار بازگشتی عبارت غلط </a:t>
                      </a:r>
                      <a:r>
                        <a:rPr lang="en-US" sz="1600" dirty="0" smtClean="0">
                          <a:effectLst/>
                          <a:latin typeface="Calibri" panose="020F0502020204030204" pitchFamily="34" charset="0"/>
                          <a:cs typeface="B Nazanin" panose="00000400000000000000" pitchFamily="2" charset="-78"/>
                        </a:rPr>
                        <a:t>(false)</a:t>
                      </a:r>
                      <a:r>
                        <a:rPr lang="fa-IR" sz="1600" dirty="0" smtClean="0">
                          <a:effectLst/>
                          <a:latin typeface="Calibri" panose="020F0502020204030204" pitchFamily="34" charset="0"/>
                          <a:cs typeface="B Nazanin" panose="00000400000000000000" pitchFamily="2" charset="-78"/>
                        </a:rPr>
                        <a:t> است</a:t>
                      </a:r>
                      <a:r>
                        <a:rPr lang="fa-IR" sz="1600" dirty="0">
                          <a:effectLst/>
                          <a:latin typeface="Calibri" panose="020F0502020204030204" pitchFamily="34" charset="0"/>
                          <a:cs typeface="B Nazanin" panose="00000400000000000000" pitchFamily="2" charset="-78"/>
                        </a:rPr>
                        <a:t>.</a:t>
                      </a:r>
                      <a:endParaRPr lang="fa-IR" sz="1600" b="0" dirty="0">
                        <a:effectLst/>
                        <a:latin typeface="Calibri" panose="020F0502020204030204" pitchFamily="34" charset="0"/>
                        <a:cs typeface="B Nazanin" panose="00000400000000000000" pitchFamily="2" charset="-78"/>
                      </a:endParaRPr>
                    </a:p>
                  </a:txBody>
                  <a:tcPr marL="35649" marR="34223" marT="21389" marB="21389" anchor="ctr"/>
                </a:tc>
              </a:tr>
              <a:tr h="622920">
                <a:tc>
                  <a:txBody>
                    <a:bodyPr/>
                    <a:lstStyle/>
                    <a:p>
                      <a:pPr algn="ctr" rtl="0" fontAlgn="base"/>
                      <a:r>
                        <a:rPr lang="en-US" sz="1400" dirty="0">
                          <a:effectLst/>
                          <a:latin typeface="Calibri" panose="020F0502020204030204" pitchFamily="34" charset="0"/>
                          <a:cs typeface="B Nazanin" panose="00000400000000000000" pitchFamily="2" charset="-78"/>
                        </a:rPr>
                        <a:t>&amp;&amp;</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1" fontAlgn="base"/>
                      <a:r>
                        <a:rPr lang="en-US" sz="1400" dirty="0" smtClean="0">
                          <a:effectLst/>
                          <a:latin typeface="Calibri" panose="020F0502020204030204" pitchFamily="34" charset="0"/>
                          <a:cs typeface="B Nazanin" panose="00000400000000000000" pitchFamily="2" charset="-78"/>
                        </a:rPr>
                        <a:t>AND</a:t>
                      </a:r>
                      <a:r>
                        <a:rPr lang="fa-IR" sz="1400" dirty="0" smtClean="0">
                          <a:effectLst/>
                          <a:latin typeface="Calibri" panose="020F0502020204030204" pitchFamily="34" charset="0"/>
                          <a:cs typeface="B Nazanin" panose="00000400000000000000" pitchFamily="2" charset="-78"/>
                        </a:rPr>
                        <a:t> (و)</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0" fontAlgn="base"/>
                      <a:r>
                        <a:rPr lang="en-US" sz="1400" dirty="0">
                          <a:effectLst/>
                          <a:latin typeface="Calibri" panose="020F0502020204030204" pitchFamily="34" charset="0"/>
                          <a:cs typeface="B Nazanin" panose="00000400000000000000" pitchFamily="2" charset="-78"/>
                        </a:rPr>
                        <a:t>A &amp;&amp; B</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just" rtl="1" fontAlgn="base"/>
                      <a:r>
                        <a:rPr lang="fa-IR" sz="1600" dirty="0">
                          <a:effectLst/>
                          <a:latin typeface="Calibri" panose="020F0502020204030204" pitchFamily="34" charset="0"/>
                          <a:cs typeface="B Nazanin" panose="00000400000000000000" pitchFamily="2" charset="-78"/>
                        </a:rPr>
                        <a:t>اگر هر دو </a:t>
                      </a:r>
                      <a:r>
                        <a:rPr lang="fa-IR" sz="1600" dirty="0" smtClean="0">
                          <a:effectLst/>
                          <a:latin typeface="Calibri" panose="020F0502020204030204" pitchFamily="34" charset="0"/>
                          <a:cs typeface="B Nazanin" panose="00000400000000000000" pitchFamily="2" charset="-78"/>
                        </a:rPr>
                        <a:t>عبارت 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باشند، مقدار </a:t>
                      </a:r>
                      <a:r>
                        <a:rPr lang="fa-IR" sz="1600" dirty="0">
                          <a:effectLst/>
                          <a:latin typeface="Calibri" panose="020F0502020204030204" pitchFamily="34" charset="0"/>
                          <a:cs typeface="B Nazanin" panose="00000400000000000000" pitchFamily="2" charset="-78"/>
                        </a:rPr>
                        <a:t>بازگشتی عبارت، 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و </a:t>
                      </a:r>
                      <a:r>
                        <a:rPr lang="fa-IR" sz="1600" dirty="0">
                          <a:effectLst/>
                          <a:latin typeface="Calibri" panose="020F0502020204030204" pitchFamily="34" charset="0"/>
                          <a:cs typeface="B Nazanin" panose="00000400000000000000" pitchFamily="2" charset="-78"/>
                        </a:rPr>
                        <a:t>در غیر این صورت مقدار بازگشتی عبارت غلط </a:t>
                      </a:r>
                      <a:r>
                        <a:rPr lang="en-US" sz="1600" dirty="0" smtClean="0">
                          <a:effectLst/>
                          <a:latin typeface="Calibri" panose="020F0502020204030204" pitchFamily="34" charset="0"/>
                          <a:cs typeface="B Nazanin" panose="00000400000000000000" pitchFamily="2" charset="-78"/>
                        </a:rPr>
                        <a:t>(false)</a:t>
                      </a:r>
                      <a:r>
                        <a:rPr lang="fa-IR" sz="1600" baseline="0" dirty="0" smtClean="0">
                          <a:effectLst/>
                          <a:latin typeface="Calibri" panose="020F0502020204030204" pitchFamily="34" charset="0"/>
                          <a:cs typeface="B Nazanin" panose="00000400000000000000" pitchFamily="2" charset="-78"/>
                        </a:rPr>
                        <a:t> </a:t>
                      </a:r>
                      <a:r>
                        <a:rPr lang="fa-IR" sz="1600" dirty="0" smtClean="0">
                          <a:effectLst/>
                          <a:latin typeface="Calibri" panose="020F0502020204030204" pitchFamily="34" charset="0"/>
                          <a:cs typeface="B Nazanin" panose="00000400000000000000" pitchFamily="2" charset="-78"/>
                        </a:rPr>
                        <a:t>است</a:t>
                      </a:r>
                      <a:r>
                        <a:rPr lang="fa-IR" sz="1600" dirty="0">
                          <a:effectLst/>
                          <a:latin typeface="Calibri" panose="020F0502020204030204" pitchFamily="34" charset="0"/>
                          <a:cs typeface="B Nazanin" panose="00000400000000000000" pitchFamily="2" charset="-78"/>
                        </a:rPr>
                        <a:t>.</a:t>
                      </a:r>
                      <a:endParaRPr lang="fa-IR" sz="1600" b="0" dirty="0">
                        <a:effectLst/>
                        <a:latin typeface="Calibri" panose="020F0502020204030204" pitchFamily="34" charset="0"/>
                        <a:cs typeface="B Nazanin" panose="00000400000000000000" pitchFamily="2" charset="-78"/>
                      </a:endParaRPr>
                    </a:p>
                  </a:txBody>
                  <a:tcPr marL="35649" marR="34223" marT="21389" marB="21389" anchor="ctr"/>
                </a:tc>
              </a:tr>
              <a:tr h="622920">
                <a:tc>
                  <a:txBody>
                    <a:bodyPr/>
                    <a:lstStyle/>
                    <a:p>
                      <a:pPr algn="ctr" rtl="0" fontAlgn="base"/>
                      <a:r>
                        <a:rPr lang="en-US" sz="1400" dirty="0">
                          <a:effectLst/>
                          <a:latin typeface="Calibri" panose="020F0502020204030204" pitchFamily="34" charset="0"/>
                          <a:cs typeface="B Nazanin" panose="00000400000000000000" pitchFamily="2" charset="-78"/>
                        </a:rPr>
                        <a:t>|</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1" fontAlgn="base"/>
                      <a:r>
                        <a:rPr lang="en-US" sz="1400" dirty="0" smtClean="0">
                          <a:effectLst/>
                          <a:latin typeface="Calibri" panose="020F0502020204030204" pitchFamily="34" charset="0"/>
                          <a:cs typeface="B Nazanin" panose="00000400000000000000" pitchFamily="2" charset="-78"/>
                        </a:rPr>
                        <a:t>OR</a:t>
                      </a:r>
                      <a:r>
                        <a:rPr lang="fa-IR" sz="1400" dirty="0" smtClean="0">
                          <a:effectLst/>
                          <a:latin typeface="Calibri" panose="020F0502020204030204" pitchFamily="34" charset="0"/>
                          <a:cs typeface="B Nazanin" panose="00000400000000000000" pitchFamily="2" charset="-78"/>
                        </a:rPr>
                        <a:t> (یا)</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0" fontAlgn="base"/>
                      <a:r>
                        <a:rPr lang="en-US" sz="1400" dirty="0">
                          <a:effectLst/>
                          <a:latin typeface="Calibri" panose="020F0502020204030204" pitchFamily="34" charset="0"/>
                          <a:cs typeface="B Nazanin" panose="00000400000000000000" pitchFamily="2" charset="-78"/>
                        </a:rPr>
                        <a:t>A | B</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just" rtl="1" fontAlgn="base"/>
                      <a:r>
                        <a:rPr lang="fa-IR" sz="1600" dirty="0" smtClean="0">
                          <a:effectLst/>
                          <a:latin typeface="Calibri" panose="020F0502020204030204" pitchFamily="34" charset="0"/>
                          <a:cs typeface="B Nazanin" panose="00000400000000000000" pitchFamily="2" charset="-78"/>
                        </a:rPr>
                        <a:t>اگر </a:t>
                      </a:r>
                      <a:r>
                        <a:rPr lang="fa-IR" sz="1600" dirty="0">
                          <a:effectLst/>
                          <a:latin typeface="Calibri" panose="020F0502020204030204" pitchFamily="34" charset="0"/>
                          <a:cs typeface="B Nazanin" panose="00000400000000000000" pitchFamily="2" charset="-78"/>
                        </a:rPr>
                        <a:t>یکی از </a:t>
                      </a:r>
                      <a:r>
                        <a:rPr lang="fa-IR" sz="1600" dirty="0" smtClean="0">
                          <a:effectLst/>
                          <a:latin typeface="Calibri" panose="020F0502020204030204" pitchFamily="34" charset="0"/>
                          <a:cs typeface="B Nazanin" panose="00000400000000000000" pitchFamily="2" charset="-78"/>
                        </a:rPr>
                        <a:t>دو عبارت </a:t>
                      </a:r>
                      <a:r>
                        <a:rPr lang="fa-IR" sz="1600" dirty="0">
                          <a:effectLst/>
                          <a:latin typeface="Calibri" panose="020F0502020204030204" pitchFamily="34" charset="0"/>
                          <a:cs typeface="B Nazanin" panose="00000400000000000000" pitchFamily="2" charset="-78"/>
                        </a:rPr>
                        <a:t>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باشد</a:t>
                      </a:r>
                      <a:r>
                        <a:rPr lang="fa-IR" sz="1600" dirty="0">
                          <a:effectLst/>
                          <a:latin typeface="Calibri" panose="020F0502020204030204" pitchFamily="34" charset="0"/>
                          <a:cs typeface="B Nazanin" panose="00000400000000000000" pitchFamily="2" charset="-78"/>
                        </a:rPr>
                        <a:t>، مقدار بازگشتی عبارت، 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و </a:t>
                      </a:r>
                      <a:r>
                        <a:rPr lang="fa-IR" sz="1600" dirty="0">
                          <a:effectLst/>
                          <a:latin typeface="Calibri" panose="020F0502020204030204" pitchFamily="34" charset="0"/>
                          <a:cs typeface="B Nazanin" panose="00000400000000000000" pitchFamily="2" charset="-78"/>
                        </a:rPr>
                        <a:t>در غیر این صورت مقدار بازگشتی عبارت غلط </a:t>
                      </a:r>
                      <a:r>
                        <a:rPr lang="en-US" sz="1600" dirty="0" smtClean="0">
                          <a:effectLst/>
                          <a:latin typeface="Calibri" panose="020F0502020204030204" pitchFamily="34" charset="0"/>
                          <a:cs typeface="B Nazanin" panose="00000400000000000000" pitchFamily="2" charset="-78"/>
                        </a:rPr>
                        <a:t>(false)</a:t>
                      </a:r>
                      <a:r>
                        <a:rPr lang="fa-IR" sz="1600" dirty="0" smtClean="0">
                          <a:effectLst/>
                          <a:latin typeface="Calibri" panose="020F0502020204030204" pitchFamily="34" charset="0"/>
                          <a:cs typeface="B Nazanin" panose="00000400000000000000" pitchFamily="2" charset="-78"/>
                        </a:rPr>
                        <a:t> است</a:t>
                      </a:r>
                      <a:r>
                        <a:rPr lang="fa-IR" sz="1600" dirty="0">
                          <a:effectLst/>
                          <a:latin typeface="Calibri" panose="020F0502020204030204" pitchFamily="34" charset="0"/>
                          <a:cs typeface="B Nazanin" panose="00000400000000000000" pitchFamily="2" charset="-78"/>
                        </a:rPr>
                        <a:t>.</a:t>
                      </a:r>
                      <a:endParaRPr lang="fa-IR" sz="1600" b="0" dirty="0">
                        <a:effectLst/>
                        <a:latin typeface="Calibri" panose="020F0502020204030204" pitchFamily="34" charset="0"/>
                        <a:cs typeface="B Nazanin" panose="00000400000000000000" pitchFamily="2" charset="-78"/>
                      </a:endParaRPr>
                    </a:p>
                  </a:txBody>
                  <a:tcPr marL="35649" marR="34223" marT="21389" marB="21389" anchor="ctr"/>
                </a:tc>
              </a:tr>
              <a:tr h="622920">
                <a:tc>
                  <a:txBody>
                    <a:bodyPr/>
                    <a:lstStyle/>
                    <a:p>
                      <a:pPr algn="ctr" rtl="0" fontAlgn="base"/>
                      <a:r>
                        <a:rPr lang="en-US" sz="1400" dirty="0">
                          <a:effectLst/>
                          <a:latin typeface="Calibri" panose="020F0502020204030204" pitchFamily="34" charset="0"/>
                          <a:cs typeface="B Nazanin" panose="00000400000000000000" pitchFamily="2" charset="-78"/>
                        </a:rPr>
                        <a:t>||</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1" fontAlgn="base"/>
                      <a:r>
                        <a:rPr lang="en-US" sz="1400" dirty="0" smtClean="0">
                          <a:effectLst/>
                          <a:latin typeface="Calibri" panose="020F0502020204030204" pitchFamily="34" charset="0"/>
                          <a:cs typeface="B Nazanin" panose="00000400000000000000" pitchFamily="2" charset="-78"/>
                        </a:rPr>
                        <a:t>OR</a:t>
                      </a:r>
                      <a:r>
                        <a:rPr lang="fa-IR" sz="1400" dirty="0" smtClean="0">
                          <a:effectLst/>
                          <a:latin typeface="Calibri" panose="020F0502020204030204" pitchFamily="34" charset="0"/>
                          <a:cs typeface="B Nazanin" panose="00000400000000000000" pitchFamily="2" charset="-78"/>
                        </a:rPr>
                        <a:t> (یا)</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0" fontAlgn="base"/>
                      <a:r>
                        <a:rPr lang="en-US" sz="1400" dirty="0">
                          <a:effectLst/>
                          <a:latin typeface="Calibri" panose="020F0502020204030204" pitchFamily="34" charset="0"/>
                          <a:cs typeface="B Nazanin" panose="00000400000000000000" pitchFamily="2" charset="-78"/>
                        </a:rPr>
                        <a:t>A || B</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just" rtl="1" fontAlgn="base"/>
                      <a:r>
                        <a:rPr lang="fa-IR" sz="1600" dirty="0">
                          <a:effectLst/>
                          <a:latin typeface="Calibri" panose="020F0502020204030204" pitchFamily="34" charset="0"/>
                          <a:cs typeface="B Nazanin" panose="00000400000000000000" pitchFamily="2" charset="-78"/>
                        </a:rPr>
                        <a:t>اگر یکی از </a:t>
                      </a:r>
                      <a:r>
                        <a:rPr lang="fa-IR" sz="1600" dirty="0" smtClean="0">
                          <a:effectLst/>
                          <a:latin typeface="Calibri" panose="020F0502020204030204" pitchFamily="34" charset="0"/>
                          <a:cs typeface="B Nazanin" panose="00000400000000000000" pitchFamily="2" charset="-78"/>
                        </a:rPr>
                        <a:t>دو عبارت </a:t>
                      </a:r>
                      <a:r>
                        <a:rPr lang="fa-IR" sz="1600" dirty="0">
                          <a:effectLst/>
                          <a:latin typeface="Calibri" panose="020F0502020204030204" pitchFamily="34" charset="0"/>
                          <a:cs typeface="B Nazanin" panose="00000400000000000000" pitchFamily="2" charset="-78"/>
                        </a:rPr>
                        <a:t>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باشد</a:t>
                      </a:r>
                      <a:r>
                        <a:rPr lang="fa-IR" sz="1600" dirty="0">
                          <a:effectLst/>
                          <a:latin typeface="Calibri" panose="020F0502020204030204" pitchFamily="34" charset="0"/>
                          <a:cs typeface="B Nazanin" panose="00000400000000000000" pitchFamily="2" charset="-78"/>
                        </a:rPr>
                        <a:t>، مقدار بازگشتی عبارت، 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و </a:t>
                      </a:r>
                      <a:r>
                        <a:rPr lang="fa-IR" sz="1600" dirty="0">
                          <a:effectLst/>
                          <a:latin typeface="Calibri" panose="020F0502020204030204" pitchFamily="34" charset="0"/>
                          <a:cs typeface="B Nazanin" panose="00000400000000000000" pitchFamily="2" charset="-78"/>
                        </a:rPr>
                        <a:t>در غیر این صورت مقدار بازگشتی عبارت غلط </a:t>
                      </a:r>
                      <a:r>
                        <a:rPr lang="en-US" sz="1600" dirty="0" smtClean="0">
                          <a:effectLst/>
                          <a:latin typeface="Calibri" panose="020F0502020204030204" pitchFamily="34" charset="0"/>
                          <a:cs typeface="B Nazanin" panose="00000400000000000000" pitchFamily="2" charset="-78"/>
                        </a:rPr>
                        <a:t>(false)</a:t>
                      </a:r>
                      <a:r>
                        <a:rPr lang="fa-IR" sz="1600" dirty="0" smtClean="0">
                          <a:effectLst/>
                          <a:latin typeface="Calibri" panose="020F0502020204030204" pitchFamily="34" charset="0"/>
                          <a:cs typeface="B Nazanin" panose="00000400000000000000" pitchFamily="2" charset="-78"/>
                        </a:rPr>
                        <a:t> است</a:t>
                      </a:r>
                      <a:r>
                        <a:rPr lang="fa-IR" sz="1600" dirty="0">
                          <a:effectLst/>
                          <a:latin typeface="Calibri" panose="020F0502020204030204" pitchFamily="34" charset="0"/>
                          <a:cs typeface="B Nazanin" panose="00000400000000000000" pitchFamily="2" charset="-78"/>
                        </a:rPr>
                        <a:t>.</a:t>
                      </a:r>
                      <a:endParaRPr lang="fa-IR" sz="1600" b="0" dirty="0">
                        <a:effectLst/>
                        <a:latin typeface="Calibri" panose="020F0502020204030204" pitchFamily="34" charset="0"/>
                        <a:cs typeface="B Nazanin" panose="00000400000000000000" pitchFamily="2" charset="-78"/>
                      </a:endParaRPr>
                    </a:p>
                  </a:txBody>
                  <a:tcPr marL="35649" marR="34223" marT="21389" marB="21389" anchor="ctr"/>
                </a:tc>
              </a:tr>
              <a:tr h="918963">
                <a:tc>
                  <a:txBody>
                    <a:bodyPr/>
                    <a:lstStyle/>
                    <a:p>
                      <a:pPr algn="ctr" rtl="0" fontAlgn="base"/>
                      <a:r>
                        <a:rPr lang="en-US" sz="1400" dirty="0">
                          <a:effectLst/>
                          <a:latin typeface="Calibri" panose="020F0502020204030204" pitchFamily="34" charset="0"/>
                          <a:cs typeface="B Nazanin" panose="00000400000000000000" pitchFamily="2" charset="-78"/>
                        </a:rPr>
                        <a:t>^</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1" fontAlgn="base"/>
                      <a:r>
                        <a:rPr lang="en-US" sz="1400" dirty="0" smtClean="0">
                          <a:effectLst/>
                          <a:latin typeface="Calibri" panose="020F0502020204030204" pitchFamily="34" charset="0"/>
                          <a:cs typeface="B Nazanin" panose="00000400000000000000" pitchFamily="2" charset="-78"/>
                        </a:rPr>
                        <a:t>XOR</a:t>
                      </a:r>
                      <a:r>
                        <a:rPr lang="fa-IR" sz="1400" dirty="0" smtClean="0">
                          <a:effectLst/>
                          <a:latin typeface="Calibri" panose="020F0502020204030204" pitchFamily="34" charset="0"/>
                          <a:cs typeface="B Nazanin" panose="00000400000000000000" pitchFamily="2" charset="-78"/>
                        </a:rPr>
                        <a:t> (یای انحصاری)</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ctr" rtl="0" fontAlgn="base"/>
                      <a:r>
                        <a:rPr lang="en-US" sz="1400" dirty="0">
                          <a:effectLst/>
                          <a:latin typeface="Calibri" panose="020F0502020204030204" pitchFamily="34" charset="0"/>
                          <a:cs typeface="B Nazanin" panose="00000400000000000000" pitchFamily="2" charset="-78"/>
                        </a:rPr>
                        <a:t>A ^ B</a:t>
                      </a:r>
                      <a:endParaRPr lang="en-US" sz="1400" b="0" dirty="0">
                        <a:effectLst/>
                        <a:latin typeface="Calibri" panose="020F0502020204030204" pitchFamily="34" charset="0"/>
                        <a:cs typeface="B Nazanin" panose="00000400000000000000" pitchFamily="2" charset="-78"/>
                      </a:endParaRPr>
                    </a:p>
                  </a:txBody>
                  <a:tcPr marL="35649" marR="34223" marT="21389" marB="21389" anchor="ctr"/>
                </a:tc>
                <a:tc>
                  <a:txBody>
                    <a:bodyPr/>
                    <a:lstStyle/>
                    <a:p>
                      <a:pPr algn="just" rtl="1" fontAlgn="base"/>
                      <a:r>
                        <a:rPr lang="fa-IR" sz="1600" dirty="0">
                          <a:effectLst/>
                          <a:latin typeface="Calibri" panose="020F0502020204030204" pitchFamily="34" charset="0"/>
                          <a:cs typeface="B Nazanin" panose="00000400000000000000" pitchFamily="2" charset="-78"/>
                        </a:rPr>
                        <a:t>فقط و فقط </a:t>
                      </a:r>
                      <a:r>
                        <a:rPr lang="fa-IR" sz="1600" dirty="0" smtClean="0">
                          <a:effectLst/>
                          <a:latin typeface="Calibri" panose="020F0502020204030204" pitchFamily="34" charset="0"/>
                          <a:cs typeface="B Nazanin" panose="00000400000000000000" pitchFamily="2" charset="-78"/>
                        </a:rPr>
                        <a:t>در صورتی </a:t>
                      </a:r>
                      <a:r>
                        <a:rPr lang="fa-IR" sz="1600" dirty="0">
                          <a:effectLst/>
                          <a:latin typeface="Calibri" panose="020F0502020204030204" pitchFamily="34" charset="0"/>
                          <a:cs typeface="B Nazanin" panose="00000400000000000000" pitchFamily="2" charset="-78"/>
                        </a:rPr>
                        <a:t>مقدار بازگشتی عبارت 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است </a:t>
                      </a:r>
                      <a:r>
                        <a:rPr lang="fa-IR" sz="1600" dirty="0">
                          <a:effectLst/>
                          <a:latin typeface="Calibri" panose="020F0502020204030204" pitchFamily="34" charset="0"/>
                          <a:cs typeface="B Nazanin" panose="00000400000000000000" pitchFamily="2" charset="-78"/>
                        </a:rPr>
                        <a:t>که یکی از دو عبارت صحیح و دیگری </a:t>
                      </a:r>
                      <a:r>
                        <a:rPr lang="fa-IR" sz="1600" dirty="0" smtClean="0">
                          <a:effectLst/>
                          <a:latin typeface="Calibri" panose="020F0502020204030204" pitchFamily="34" charset="0"/>
                          <a:cs typeface="B Nazanin" panose="00000400000000000000" pitchFamily="2" charset="-78"/>
                        </a:rPr>
                        <a:t>غلط باشد</a:t>
                      </a:r>
                      <a:r>
                        <a:rPr lang="fa-IR" sz="1600" dirty="0">
                          <a:effectLst/>
                          <a:latin typeface="Calibri" panose="020F0502020204030204" pitchFamily="34" charset="0"/>
                          <a:cs typeface="B Nazanin" panose="00000400000000000000" pitchFamily="2" charset="-78"/>
                        </a:rPr>
                        <a:t>. اگر هر دو عبارت درست </a:t>
                      </a:r>
                      <a:r>
                        <a:rPr lang="en-US" sz="1600" dirty="0" smtClean="0">
                          <a:effectLst/>
                          <a:latin typeface="Calibri" panose="020F0502020204030204" pitchFamily="34" charset="0"/>
                          <a:cs typeface="B Nazanin" panose="00000400000000000000" pitchFamily="2" charset="-78"/>
                        </a:rPr>
                        <a:t>(true)</a:t>
                      </a:r>
                      <a:r>
                        <a:rPr lang="fa-IR" sz="1600" dirty="0" smtClean="0">
                          <a:effectLst/>
                          <a:latin typeface="Calibri" panose="020F0502020204030204" pitchFamily="34" charset="0"/>
                          <a:cs typeface="B Nazanin" panose="00000400000000000000" pitchFamily="2" charset="-78"/>
                        </a:rPr>
                        <a:t> یا </a:t>
                      </a:r>
                      <a:r>
                        <a:rPr lang="fa-IR" sz="1600" dirty="0">
                          <a:effectLst/>
                          <a:latin typeface="Calibri" panose="020F0502020204030204" pitchFamily="34" charset="0"/>
                          <a:cs typeface="B Nazanin" panose="00000400000000000000" pitchFamily="2" charset="-78"/>
                        </a:rPr>
                        <a:t>هر دو عبارت غلط </a:t>
                      </a:r>
                      <a:r>
                        <a:rPr lang="en-US" sz="1600" dirty="0" smtClean="0">
                          <a:effectLst/>
                          <a:latin typeface="Calibri" panose="020F0502020204030204" pitchFamily="34" charset="0"/>
                          <a:cs typeface="B Nazanin" panose="00000400000000000000" pitchFamily="2" charset="-78"/>
                        </a:rPr>
                        <a:t>(false)</a:t>
                      </a:r>
                      <a:r>
                        <a:rPr lang="fa-IR" sz="1600" dirty="0" smtClean="0">
                          <a:effectLst/>
                          <a:latin typeface="Calibri" panose="020F0502020204030204" pitchFamily="34" charset="0"/>
                          <a:cs typeface="B Nazanin" panose="00000400000000000000" pitchFamily="2" charset="-78"/>
                        </a:rPr>
                        <a:t> باشند</a:t>
                      </a:r>
                      <a:r>
                        <a:rPr lang="fa-IR" sz="1600" dirty="0">
                          <a:effectLst/>
                          <a:latin typeface="Calibri" panose="020F0502020204030204" pitchFamily="34" charset="0"/>
                          <a:cs typeface="B Nazanin" panose="00000400000000000000" pitchFamily="2" charset="-78"/>
                        </a:rPr>
                        <a:t>، مقدار بازگشتی عبارت غلط </a:t>
                      </a:r>
                      <a:r>
                        <a:rPr lang="en-US" sz="1600" dirty="0" smtClean="0">
                          <a:effectLst/>
                          <a:latin typeface="Calibri" panose="020F0502020204030204" pitchFamily="34" charset="0"/>
                          <a:cs typeface="B Nazanin" panose="00000400000000000000" pitchFamily="2" charset="-78"/>
                        </a:rPr>
                        <a:t>(false)</a:t>
                      </a:r>
                      <a:r>
                        <a:rPr lang="fa-IR" sz="1600" dirty="0" smtClean="0">
                          <a:effectLst/>
                          <a:latin typeface="Calibri" panose="020F0502020204030204" pitchFamily="34" charset="0"/>
                          <a:cs typeface="B Nazanin" panose="00000400000000000000" pitchFamily="2" charset="-78"/>
                        </a:rPr>
                        <a:t> خواهد </a:t>
                      </a:r>
                      <a:r>
                        <a:rPr lang="fa-IR" sz="1600" dirty="0">
                          <a:effectLst/>
                          <a:latin typeface="Calibri" panose="020F0502020204030204" pitchFamily="34" charset="0"/>
                          <a:cs typeface="B Nazanin" panose="00000400000000000000" pitchFamily="2" charset="-78"/>
                        </a:rPr>
                        <a:t>شد.</a:t>
                      </a:r>
                      <a:endParaRPr lang="fa-IR" sz="1600" b="0" dirty="0">
                        <a:effectLst/>
                        <a:latin typeface="Calibri" panose="020F0502020204030204" pitchFamily="34" charset="0"/>
                        <a:cs typeface="B Nazanin" panose="00000400000000000000" pitchFamily="2" charset="-78"/>
                      </a:endParaRPr>
                    </a:p>
                  </a:txBody>
                  <a:tcPr marL="35649" marR="34223" marT="21389" marB="21389" anchor="ctr"/>
                </a:tc>
              </a:tr>
            </a:tbl>
          </a:graphicData>
        </a:graphic>
      </p:graphicFrame>
      <p:sp>
        <p:nvSpPr>
          <p:cNvPr id="5" name="Rectangle 4"/>
          <p:cNvSpPr/>
          <p:nvPr/>
        </p:nvSpPr>
        <p:spPr>
          <a:xfrm>
            <a:off x="395536" y="5530006"/>
            <a:ext cx="8460432" cy="923330"/>
          </a:xfrm>
          <a:prstGeom prst="rect">
            <a:avLst/>
          </a:prstGeom>
        </p:spPr>
        <p:txBody>
          <a:bodyPr wrap="square">
            <a:spAutoFit/>
          </a:bodyPr>
          <a:lstStyle/>
          <a:p>
            <a:pPr algn="just" rtl="1"/>
            <a:r>
              <a:rPr lang="fa-IR" b="1" dirty="0">
                <a:solidFill>
                  <a:srgbClr val="C00000"/>
                </a:solidFill>
                <a:latin typeface="Calibri" panose="020F0502020204030204" pitchFamily="34" charset="0"/>
                <a:cs typeface="B Nazanin" panose="00000400000000000000" pitchFamily="2" charset="-78"/>
              </a:rPr>
              <a:t>تفاوت </a:t>
            </a:r>
            <a:r>
              <a:rPr lang="fa-IR" b="1" dirty="0">
                <a:solidFill>
                  <a:srgbClr val="C00000"/>
                </a:solidFill>
                <a:cs typeface="B Nazanin" panose="00000400000000000000" pitchFamily="2" charset="-78"/>
              </a:rPr>
              <a:t>|</a:t>
            </a:r>
            <a:r>
              <a:rPr lang="fa-IR" b="1" dirty="0" smtClean="0">
                <a:solidFill>
                  <a:srgbClr val="C00000"/>
                </a:solidFill>
                <a:latin typeface="Calibri" panose="020F0502020204030204" pitchFamily="34" charset="0"/>
                <a:cs typeface="B Nazanin" panose="00000400000000000000" pitchFamily="2" charset="-78"/>
              </a:rPr>
              <a:t> </a:t>
            </a:r>
            <a:r>
              <a:rPr lang="fa-IR" b="1" dirty="0">
                <a:solidFill>
                  <a:srgbClr val="C00000"/>
                </a:solidFill>
                <a:latin typeface="Calibri" panose="020F0502020204030204" pitchFamily="34" charset="0"/>
                <a:cs typeface="B Nazanin" panose="00000400000000000000" pitchFamily="2" charset="-78"/>
              </a:rPr>
              <a:t>و </a:t>
            </a:r>
            <a:r>
              <a:rPr lang="fa-IR" b="1" dirty="0">
                <a:solidFill>
                  <a:srgbClr val="C00000"/>
                </a:solidFill>
                <a:cs typeface="B Nazanin" panose="00000400000000000000" pitchFamily="2" charset="-78"/>
              </a:rPr>
              <a:t>|| </a:t>
            </a:r>
            <a:r>
              <a:rPr lang="fa-IR" b="1" dirty="0" smtClean="0">
                <a:solidFill>
                  <a:srgbClr val="C00000"/>
                </a:solidFill>
                <a:latin typeface="Calibri" panose="020F0502020204030204" pitchFamily="34" charset="0"/>
                <a:cs typeface="B Nazanin" panose="00000400000000000000" pitchFamily="2" charset="-78"/>
              </a:rPr>
              <a:t>:</a:t>
            </a:r>
            <a:r>
              <a:rPr lang="fa-IR" b="1" dirty="0">
                <a:solidFill>
                  <a:srgbClr val="C00000"/>
                </a:solidFill>
                <a:latin typeface="Calibri" panose="020F0502020204030204" pitchFamily="34" charset="0"/>
                <a:cs typeface="B Nazanin" panose="00000400000000000000" pitchFamily="2" charset="-78"/>
              </a:rPr>
              <a:t> </a:t>
            </a:r>
            <a:r>
              <a:rPr lang="fa-IR" dirty="0">
                <a:solidFill>
                  <a:srgbClr val="002060"/>
                </a:solidFill>
                <a:cs typeface="B Nazanin" panose="00000400000000000000" pitchFamily="2" charset="-78"/>
              </a:rPr>
              <a:t>جاوا در هنگام بررسی عبارت‌های منطقی شامل عملگر || برای افزایش کارایی اگر یکی از عملوندها درست باشد، از آنجایی که کل عبارت درست می‌شود، سایر عملوندها را بررسی نمی‌کند. اگر بخواهیم جاوا هنگام بررسی چنین عبارت‌هایی همه عملوندها را بررسی کند به جای || از عملگر | استفاده می‌کنیم.</a:t>
            </a:r>
            <a:endParaRPr lang="en-US" dirty="0">
              <a:solidFill>
                <a:srgbClr val="002060"/>
              </a:solidFill>
              <a:latin typeface="Calibri" panose="020F0502020204030204" pitchFamily="34" charset="0"/>
              <a:cs typeface="B Nazanin" panose="00000400000000000000" pitchFamily="2" charset="-78"/>
            </a:endParaRPr>
          </a:p>
        </p:txBody>
      </p:sp>
    </p:spTree>
    <p:extLst>
      <p:ext uri="{BB962C8B-B14F-4D97-AF65-F5344CB8AC3E}">
        <p14:creationId xmlns="" xmlns:p14="http://schemas.microsoft.com/office/powerpoint/2010/main" val="40408070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 xmlns:p14="http://schemas.microsoft.com/office/powerpoint/2010/main" val="944689751"/>
              </p:ext>
            </p:extLst>
          </p:nvPr>
        </p:nvGraphicFramePr>
        <p:xfrm>
          <a:off x="-540568" y="2420888"/>
          <a:ext cx="5184576"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fa-IR" dirty="0" smtClean="0"/>
              <a:t>ساختارهای کنترلی</a:t>
            </a:r>
            <a:endParaRPr lang="en-US" dirty="0"/>
          </a:p>
        </p:txBody>
      </p:sp>
      <p:sp>
        <p:nvSpPr>
          <p:cNvPr id="3" name="Content Placeholder 2"/>
          <p:cNvSpPr>
            <a:spLocks noGrp="1"/>
          </p:cNvSpPr>
          <p:nvPr>
            <p:ph idx="1"/>
          </p:nvPr>
        </p:nvSpPr>
        <p:spPr>
          <a:xfrm>
            <a:off x="457200" y="1600200"/>
            <a:ext cx="8229600" cy="892696"/>
          </a:xfrm>
        </p:spPr>
        <p:txBody>
          <a:bodyPr/>
          <a:lstStyle/>
          <a:p>
            <a:pPr algn="just"/>
            <a:r>
              <a:rPr lang="fa-IR" dirty="0"/>
              <a:t>برنامه‌های رایانه‌ای نوشته شده با هر زبان برنامه نویسی -از جمله جاوا- از سه جزء سازنده اصلی تشکیل می‌شوند که اجرای برنامه را کنترل می‌کنند</a:t>
            </a:r>
            <a:r>
              <a:rPr lang="fa-IR" dirty="0" smtClean="0"/>
              <a:t>:</a:t>
            </a:r>
          </a:p>
          <a:p>
            <a:pPr algn="just"/>
            <a:endParaRPr lang="en-US" dirty="0"/>
          </a:p>
        </p:txBody>
      </p:sp>
      <p:sp>
        <p:nvSpPr>
          <p:cNvPr id="5" name="Rectangle 4"/>
          <p:cNvSpPr/>
          <p:nvPr/>
        </p:nvSpPr>
        <p:spPr>
          <a:xfrm>
            <a:off x="3923928" y="2636912"/>
            <a:ext cx="4716016" cy="3785652"/>
          </a:xfrm>
          <a:prstGeom prst="rect">
            <a:avLst/>
          </a:prstGeom>
        </p:spPr>
        <p:txBody>
          <a:bodyPr wrap="square">
            <a:spAutoFit/>
          </a:bodyPr>
          <a:lstStyle/>
          <a:p>
            <a:pPr marL="177800" indent="-177800" algn="just" rtl="1">
              <a:spcAft>
                <a:spcPts val="1200"/>
              </a:spcAft>
              <a:buFont typeface="Arial" panose="020B0604020202020204" pitchFamily="34" charset="0"/>
              <a:buChar char="•"/>
            </a:pPr>
            <a:r>
              <a:rPr lang="fa-IR" sz="2200" b="1" dirty="0">
                <a:solidFill>
                  <a:srgbClr val="C00000"/>
                </a:solidFill>
                <a:latin typeface="Calibri" panose="020F0502020204030204" pitchFamily="34" charset="0"/>
                <a:cs typeface="B Nazanin" panose="00000400000000000000" pitchFamily="2" charset="-78"/>
              </a:rPr>
              <a:t>توالی </a:t>
            </a:r>
            <a:r>
              <a:rPr lang="en-US" sz="2200" b="1" dirty="0" smtClean="0">
                <a:solidFill>
                  <a:srgbClr val="C00000"/>
                </a:solidFill>
                <a:latin typeface="Calibri" panose="020F0502020204030204" pitchFamily="34" charset="0"/>
                <a:cs typeface="B Nazanin" panose="00000400000000000000" pitchFamily="2" charset="-78"/>
              </a:rPr>
              <a:t>(Sequence</a:t>
            </a:r>
            <a:r>
              <a:rPr lang="en-US" sz="2200" b="1" dirty="0">
                <a:solidFill>
                  <a:srgbClr val="C00000"/>
                </a:solidFill>
                <a:latin typeface="Calibri" panose="020F0502020204030204" pitchFamily="34" charset="0"/>
                <a:cs typeface="B Nazanin" panose="00000400000000000000" pitchFamily="2" charset="-78"/>
              </a:rPr>
              <a:t>)</a:t>
            </a:r>
            <a:r>
              <a:rPr lang="fa-IR" sz="2200" b="1" dirty="0" smtClean="0">
                <a:solidFill>
                  <a:srgbClr val="C00000"/>
                </a:solidFill>
                <a:latin typeface="Calibri" panose="020F0502020204030204" pitchFamily="34" charset="0"/>
                <a:cs typeface="B Nazanin" panose="00000400000000000000" pitchFamily="2" charset="-78"/>
              </a:rPr>
              <a:t> </a:t>
            </a:r>
            <a:r>
              <a:rPr lang="fa-IR" sz="2200" b="1" dirty="0">
                <a:solidFill>
                  <a:srgbClr val="C00000"/>
                </a:solidFill>
                <a:latin typeface="Calibri" panose="020F0502020204030204" pitchFamily="34" charset="0"/>
                <a:cs typeface="B Nazanin" panose="00000400000000000000" pitchFamily="2" charset="-78"/>
              </a:rPr>
              <a:t>: </a:t>
            </a:r>
            <a:r>
              <a:rPr lang="fa-IR" sz="2200" dirty="0">
                <a:latin typeface="Calibri" panose="020F0502020204030204" pitchFamily="34" charset="0"/>
                <a:cs typeface="B Nazanin" panose="00000400000000000000" pitchFamily="2" charset="-78"/>
              </a:rPr>
              <a:t>توالی به معنی اجرای دستورات برنامه به صورت پشت سر هم و پیاپی است. </a:t>
            </a:r>
          </a:p>
          <a:p>
            <a:pPr marL="177800" indent="-177800" algn="just" rtl="1">
              <a:spcAft>
                <a:spcPts val="1200"/>
              </a:spcAft>
              <a:buFont typeface="Arial" panose="020B0604020202020204" pitchFamily="34" charset="0"/>
              <a:buChar char="•"/>
            </a:pPr>
            <a:r>
              <a:rPr lang="fa-IR" sz="2200" b="1" dirty="0">
                <a:solidFill>
                  <a:srgbClr val="C00000"/>
                </a:solidFill>
                <a:latin typeface="Calibri" panose="020F0502020204030204" pitchFamily="34" charset="0"/>
                <a:cs typeface="B Nazanin" panose="00000400000000000000" pitchFamily="2" charset="-78"/>
              </a:rPr>
              <a:t>انتخاب </a:t>
            </a:r>
            <a:r>
              <a:rPr lang="en-US" sz="2200" b="1" dirty="0" smtClean="0">
                <a:solidFill>
                  <a:srgbClr val="C00000"/>
                </a:solidFill>
                <a:latin typeface="Calibri" panose="020F0502020204030204" pitchFamily="34" charset="0"/>
                <a:cs typeface="B Nazanin" panose="00000400000000000000" pitchFamily="2" charset="-78"/>
              </a:rPr>
              <a:t>(Selection)</a:t>
            </a:r>
            <a:r>
              <a:rPr lang="fa-IR" sz="2200" b="1" dirty="0" smtClean="0">
                <a:solidFill>
                  <a:srgbClr val="C00000"/>
                </a:solidFill>
                <a:latin typeface="Calibri" panose="020F0502020204030204" pitchFamily="34" charset="0"/>
                <a:cs typeface="B Nazanin" panose="00000400000000000000" pitchFamily="2" charset="-78"/>
              </a:rPr>
              <a:t> </a:t>
            </a:r>
            <a:r>
              <a:rPr lang="fa-IR" sz="2200" b="1" dirty="0">
                <a:solidFill>
                  <a:srgbClr val="C00000"/>
                </a:solidFill>
                <a:latin typeface="Calibri" panose="020F0502020204030204" pitchFamily="34" charset="0"/>
                <a:cs typeface="B Nazanin" panose="00000400000000000000" pitchFamily="2" charset="-78"/>
              </a:rPr>
              <a:t>: </a:t>
            </a:r>
            <a:r>
              <a:rPr lang="fa-IR" sz="2200" dirty="0">
                <a:latin typeface="Calibri" panose="020F0502020204030204" pitchFamily="34" charset="0"/>
                <a:cs typeface="B Nazanin" panose="00000400000000000000" pitchFamily="2" charset="-78"/>
              </a:rPr>
              <a:t>گاهی مواقع می‌خواهیم مسیر اجرای برنامه را از بین چند مسیر مختلف انتخاب کنیم. </a:t>
            </a:r>
          </a:p>
          <a:p>
            <a:pPr marL="177800" indent="-177800" algn="just" rtl="1">
              <a:spcAft>
                <a:spcPts val="1200"/>
              </a:spcAft>
              <a:buFont typeface="Arial" panose="020B0604020202020204" pitchFamily="34" charset="0"/>
              <a:buChar char="•"/>
            </a:pPr>
            <a:r>
              <a:rPr lang="fa-IR" sz="2200" b="1" dirty="0">
                <a:solidFill>
                  <a:srgbClr val="C00000"/>
                </a:solidFill>
                <a:latin typeface="Calibri" panose="020F0502020204030204" pitchFamily="34" charset="0"/>
                <a:cs typeface="B Nazanin" panose="00000400000000000000" pitchFamily="2" charset="-78"/>
              </a:rPr>
              <a:t>تکرار </a:t>
            </a:r>
            <a:r>
              <a:rPr lang="en-US" sz="2200" b="1" dirty="0" smtClean="0">
                <a:solidFill>
                  <a:srgbClr val="C00000"/>
                </a:solidFill>
                <a:latin typeface="Calibri" panose="020F0502020204030204" pitchFamily="34" charset="0"/>
                <a:cs typeface="B Nazanin" panose="00000400000000000000" pitchFamily="2" charset="-78"/>
              </a:rPr>
              <a:t>(Repetition)</a:t>
            </a:r>
            <a:r>
              <a:rPr lang="fa-IR" sz="2200" b="1" dirty="0" smtClean="0">
                <a:solidFill>
                  <a:srgbClr val="C00000"/>
                </a:solidFill>
                <a:latin typeface="Calibri" panose="020F0502020204030204" pitchFamily="34" charset="0"/>
                <a:cs typeface="B Nazanin" panose="00000400000000000000" pitchFamily="2" charset="-78"/>
              </a:rPr>
              <a:t> </a:t>
            </a:r>
            <a:r>
              <a:rPr lang="fa-IR" sz="2200" b="1" dirty="0">
                <a:solidFill>
                  <a:srgbClr val="C00000"/>
                </a:solidFill>
                <a:latin typeface="Calibri" panose="020F0502020204030204" pitchFamily="34" charset="0"/>
                <a:cs typeface="B Nazanin" panose="00000400000000000000" pitchFamily="2" charset="-78"/>
              </a:rPr>
              <a:t>: </a:t>
            </a:r>
            <a:r>
              <a:rPr lang="fa-IR" sz="2200" dirty="0" smtClean="0">
                <a:latin typeface="Calibri" panose="020F0502020204030204" pitchFamily="34" charset="0"/>
                <a:cs typeface="B Nazanin" panose="00000400000000000000" pitchFamily="2" charset="-78"/>
              </a:rPr>
              <a:t>توالی </a:t>
            </a:r>
            <a:r>
              <a:rPr lang="fa-IR" sz="2200" dirty="0">
                <a:latin typeface="Calibri" panose="020F0502020204030204" pitchFamily="34" charset="0"/>
                <a:cs typeface="B Nazanin" panose="00000400000000000000" pitchFamily="2" charset="-78"/>
              </a:rPr>
              <a:t>و انتخاب برای اجرای بسیاری از الگوریتم‌ها کافی است با این حال موارد زیادی پیش می‌آید که می‌خواهیم یک فعالیت را به تعداد زیادی تکرار کنیم.</a:t>
            </a:r>
            <a:endParaRPr lang="en-US" sz="2200" dirty="0">
              <a:latin typeface="Calibri" panose="020F0502020204030204" pitchFamily="34" charset="0"/>
              <a:cs typeface="B Nazanin" panose="00000400000000000000" pitchFamily="2" charset="-78"/>
            </a:endParaRPr>
          </a:p>
        </p:txBody>
      </p:sp>
    </p:spTree>
    <p:extLst>
      <p:ext uri="{BB962C8B-B14F-4D97-AF65-F5344CB8AC3E}">
        <p14:creationId xmlns="" xmlns:p14="http://schemas.microsoft.com/office/powerpoint/2010/main" val="20851716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ساختار تک انتخابی یا  </a:t>
            </a:r>
            <a:r>
              <a:rPr lang="en-US" b="1" dirty="0" smtClean="0"/>
              <a:t>if</a:t>
            </a:r>
            <a:r>
              <a:rPr lang="fa-IR" b="1" dirty="0" smtClean="0"/>
              <a:t> </a:t>
            </a:r>
            <a:endParaRPr lang="fa-IR" dirty="0"/>
          </a:p>
        </p:txBody>
      </p:sp>
      <p:sp>
        <p:nvSpPr>
          <p:cNvPr id="3" name="Content Placeholder 2"/>
          <p:cNvSpPr>
            <a:spLocks noGrp="1"/>
          </p:cNvSpPr>
          <p:nvPr>
            <p:ph idx="1"/>
          </p:nvPr>
        </p:nvSpPr>
        <p:spPr/>
        <p:txBody>
          <a:bodyPr/>
          <a:lstStyle/>
          <a:p>
            <a:pPr algn="just"/>
            <a:r>
              <a:rPr lang="fa-IR" dirty="0" smtClean="0"/>
              <a:t>مواقعی پیش می‌آید که می‌خواهیم در صورت درست بودن یک شرط، یک دستور (</a:t>
            </a:r>
            <a:r>
              <a:rPr lang="en-US" dirty="0" smtClean="0"/>
              <a:t>Statement</a:t>
            </a:r>
            <a:r>
              <a:rPr lang="fa-IR" dirty="0" smtClean="0"/>
              <a:t>) را اجرا کنیم و اگر شرط غلط بود، بدون توجه به دستور، ادامه برنامه را اجرا کنیم.</a:t>
            </a:r>
          </a:p>
          <a:p>
            <a:pPr algn="just"/>
            <a:r>
              <a:rPr lang="fa-IR" dirty="0" smtClean="0"/>
              <a:t>شرط </a:t>
            </a:r>
            <a:r>
              <a:rPr lang="en-US" dirty="0" smtClean="0"/>
              <a:t>(condition)</a:t>
            </a:r>
            <a:r>
              <a:rPr lang="fa-IR" dirty="0" smtClean="0"/>
              <a:t> می‌تواند هر عبـارت منطقی با مقدار </a:t>
            </a:r>
          </a:p>
          <a:p>
            <a:pPr algn="just">
              <a:buNone/>
            </a:pPr>
            <a:r>
              <a:rPr lang="fa-IR" dirty="0" smtClean="0"/>
              <a:t>  بازگشتی </a:t>
            </a:r>
            <a:r>
              <a:rPr lang="en-US" dirty="0" smtClean="0"/>
              <a:t>true</a:t>
            </a:r>
            <a:r>
              <a:rPr lang="fa-IR" dirty="0" smtClean="0"/>
              <a:t> یا </a:t>
            </a:r>
            <a:r>
              <a:rPr lang="en-US" dirty="0" smtClean="0"/>
              <a:t>false</a:t>
            </a:r>
            <a:r>
              <a:rPr lang="fa-IR" dirty="0" smtClean="0"/>
              <a:t> باشد. بنابراین می‌توان در دستور</a:t>
            </a:r>
          </a:p>
          <a:p>
            <a:pPr algn="just">
              <a:buNone/>
            </a:pPr>
            <a:r>
              <a:rPr lang="fa-IR" dirty="0" smtClean="0"/>
              <a:t> </a:t>
            </a:r>
            <a:r>
              <a:rPr lang="en-US" dirty="0" smtClean="0"/>
              <a:t>if</a:t>
            </a:r>
            <a:r>
              <a:rPr lang="fa-IR" dirty="0" smtClean="0"/>
              <a:t> عبارت‌های منطقی را با هم ترکیب کرد:</a:t>
            </a:r>
          </a:p>
          <a:p>
            <a:pPr algn="just">
              <a:buNone/>
            </a:pPr>
            <a:endParaRPr lang="fa-IR" dirty="0" smtClean="0"/>
          </a:p>
          <a:p>
            <a:pPr algn="just">
              <a:buNone/>
            </a:pPr>
            <a:endParaRPr lang="fa-IR" dirty="0" smtClean="0"/>
          </a:p>
          <a:p>
            <a:pPr algn="just"/>
            <a:r>
              <a:rPr lang="fa-IR" dirty="0" smtClean="0"/>
              <a:t>مثال :</a:t>
            </a:r>
            <a:endParaRPr lang="fa-IR" dirty="0"/>
          </a:p>
        </p:txBody>
      </p:sp>
      <p:pic>
        <p:nvPicPr>
          <p:cNvPr id="1026" name="Picture 2"/>
          <p:cNvPicPr>
            <a:picLocks noChangeAspect="1" noChangeArrowheads="1"/>
          </p:cNvPicPr>
          <p:nvPr/>
        </p:nvPicPr>
        <p:blipFill>
          <a:blip r:embed="rId2"/>
          <a:srcRect/>
          <a:stretch>
            <a:fillRect/>
          </a:stretch>
        </p:blipFill>
        <p:spPr bwMode="auto">
          <a:xfrm>
            <a:off x="428595" y="2571744"/>
            <a:ext cx="2567647" cy="1500198"/>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28596" y="4214818"/>
            <a:ext cx="5866537" cy="785818"/>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428595" y="5214950"/>
            <a:ext cx="6361849" cy="15001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ساختار دو انتخابی یا  </a:t>
            </a:r>
            <a:r>
              <a:rPr lang="en-US" b="1" dirty="0" smtClean="0"/>
              <a:t>if - else</a:t>
            </a:r>
            <a:endParaRPr lang="fa-IR" dirty="0"/>
          </a:p>
        </p:txBody>
      </p:sp>
      <p:sp>
        <p:nvSpPr>
          <p:cNvPr id="3" name="Content Placeholder 2"/>
          <p:cNvSpPr>
            <a:spLocks noGrp="1"/>
          </p:cNvSpPr>
          <p:nvPr>
            <p:ph idx="1"/>
          </p:nvPr>
        </p:nvSpPr>
        <p:spPr/>
        <p:txBody>
          <a:bodyPr/>
          <a:lstStyle/>
          <a:p>
            <a:pPr algn="just"/>
            <a:r>
              <a:rPr lang="fa-IR" dirty="0" smtClean="0"/>
              <a:t>مواقعی پیش می‌آید که می‌خواهیم در صورت غلط بودن شرط دستور </a:t>
            </a:r>
            <a:r>
              <a:rPr lang="en-US" dirty="0" smtClean="0"/>
              <a:t>if</a:t>
            </a:r>
            <a:r>
              <a:rPr lang="fa-IR" dirty="0" smtClean="0"/>
              <a:t> دستور خاصی را اجرا کنیم.</a:t>
            </a:r>
          </a:p>
          <a:p>
            <a:pPr algn="just"/>
            <a:endParaRPr lang="fa-IR" dirty="0"/>
          </a:p>
        </p:txBody>
      </p:sp>
      <p:pic>
        <p:nvPicPr>
          <p:cNvPr id="2050" name="Picture 2"/>
          <p:cNvPicPr>
            <a:picLocks noChangeAspect="1" noChangeArrowheads="1"/>
          </p:cNvPicPr>
          <p:nvPr/>
        </p:nvPicPr>
        <p:blipFill>
          <a:blip r:embed="rId2"/>
          <a:srcRect/>
          <a:stretch>
            <a:fillRect/>
          </a:stretch>
        </p:blipFill>
        <p:spPr bwMode="auto">
          <a:xfrm>
            <a:off x="357158" y="2214554"/>
            <a:ext cx="2437368" cy="2357454"/>
          </a:xfrm>
          <a:prstGeom prst="rect">
            <a:avLst/>
          </a:prstGeom>
          <a:noFill/>
          <a:ln w="9525">
            <a:noFill/>
            <a:miter lim="800000"/>
            <a:headEnd/>
            <a:tailEnd/>
          </a:ln>
          <a:effectLst/>
        </p:spPr>
      </p:pic>
      <p:sp>
        <p:nvSpPr>
          <p:cNvPr id="5" name="Rectangle 4"/>
          <p:cNvSpPr/>
          <p:nvPr/>
        </p:nvSpPr>
        <p:spPr>
          <a:xfrm>
            <a:off x="2714612" y="2571744"/>
            <a:ext cx="6072230" cy="2308324"/>
          </a:xfrm>
          <a:prstGeom prst="rect">
            <a:avLst/>
          </a:prstGeom>
        </p:spPr>
        <p:txBody>
          <a:bodyPr wrap="square">
            <a:spAutoFit/>
          </a:bodyPr>
          <a:lstStyle/>
          <a:p>
            <a:pPr marL="273050" indent="-273050" algn="just" rtl="1">
              <a:buFont typeface="Arial" pitchFamily="34" charset="0"/>
              <a:buChar char="•"/>
            </a:pPr>
            <a:r>
              <a:rPr lang="fa-IR" sz="2400" dirty="0" smtClean="0">
                <a:latin typeface="Calibri" panose="020F0502020204030204" pitchFamily="34" charset="0"/>
                <a:cs typeface="B Nazanin" panose="00000400000000000000" pitchFamily="2" charset="-78"/>
              </a:rPr>
              <a:t>در این الگو اگر شرط </a:t>
            </a:r>
            <a:r>
              <a:rPr lang="en-US" sz="2400" dirty="0" smtClean="0">
                <a:latin typeface="Calibri" panose="020F0502020204030204" pitchFamily="34" charset="0"/>
                <a:cs typeface="B Nazanin" panose="00000400000000000000" pitchFamily="2" charset="-78"/>
              </a:rPr>
              <a:t>condition</a:t>
            </a:r>
            <a:r>
              <a:rPr lang="fa-IR" sz="2400" dirty="0" smtClean="0">
                <a:latin typeface="Calibri" panose="020F0502020204030204" pitchFamily="34" charset="0"/>
                <a:cs typeface="B Nazanin" panose="00000400000000000000" pitchFamily="2" charset="-78"/>
              </a:rPr>
              <a:t> درست باشد، دستورات </a:t>
            </a:r>
            <a:r>
              <a:rPr lang="en-US" sz="2400" dirty="0" smtClean="0">
                <a:latin typeface="Calibri" panose="020F0502020204030204" pitchFamily="34" charset="0"/>
                <a:cs typeface="B Nazanin" panose="00000400000000000000" pitchFamily="2" charset="-78"/>
              </a:rPr>
              <a:t>statement</a:t>
            </a:r>
            <a:r>
              <a:rPr lang="fa-IR" sz="2400" dirty="0" smtClean="0">
                <a:latin typeface="Calibri" panose="020F0502020204030204" pitchFamily="34" charset="0"/>
                <a:cs typeface="B Nazanin" panose="00000400000000000000" pitchFamily="2" charset="-78"/>
              </a:rPr>
              <a:t> داخل </a:t>
            </a:r>
            <a:r>
              <a:rPr lang="en-US" sz="2400" dirty="0" smtClean="0">
                <a:latin typeface="Calibri" panose="020F0502020204030204" pitchFamily="34" charset="0"/>
                <a:cs typeface="B Nazanin" panose="00000400000000000000" pitchFamily="2" charset="-78"/>
              </a:rPr>
              <a:t>if</a:t>
            </a:r>
            <a:r>
              <a:rPr lang="fa-IR" sz="2400" dirty="0" smtClean="0">
                <a:latin typeface="Calibri" panose="020F0502020204030204" pitchFamily="34" charset="0"/>
                <a:cs typeface="B Nazanin" panose="00000400000000000000" pitchFamily="2" charset="-78"/>
              </a:rPr>
              <a:t> اجرا خواهد شد. اما اگر شرط </a:t>
            </a:r>
            <a:r>
              <a:rPr lang="en-US" sz="2400" dirty="0" smtClean="0">
                <a:latin typeface="Calibri" panose="020F0502020204030204" pitchFamily="34" charset="0"/>
                <a:cs typeface="B Nazanin" panose="00000400000000000000" pitchFamily="2" charset="-78"/>
              </a:rPr>
              <a:t>condition</a:t>
            </a:r>
            <a:r>
              <a:rPr lang="fa-IR" sz="2400" dirty="0" smtClean="0">
                <a:latin typeface="Calibri" panose="020F0502020204030204" pitchFamily="34" charset="0"/>
                <a:cs typeface="B Nazanin" panose="00000400000000000000" pitchFamily="2" charset="-78"/>
              </a:rPr>
              <a:t> غلط باشد، دستورات </a:t>
            </a:r>
            <a:r>
              <a:rPr lang="en-US" sz="2400" dirty="0" smtClean="0">
                <a:latin typeface="Calibri" panose="020F0502020204030204" pitchFamily="34" charset="0"/>
                <a:cs typeface="B Nazanin" panose="00000400000000000000" pitchFamily="2" charset="-78"/>
              </a:rPr>
              <a:t>statement</a:t>
            </a:r>
            <a:r>
              <a:rPr lang="fa-IR" sz="2400" dirty="0" smtClean="0">
                <a:latin typeface="Calibri" panose="020F0502020204030204" pitchFamily="34" charset="0"/>
                <a:cs typeface="B Nazanin" panose="00000400000000000000" pitchFamily="2" charset="-78"/>
              </a:rPr>
              <a:t> داخل </a:t>
            </a:r>
            <a:r>
              <a:rPr lang="en-US" sz="2400" dirty="0" smtClean="0">
                <a:latin typeface="Calibri" panose="020F0502020204030204" pitchFamily="34" charset="0"/>
                <a:cs typeface="B Nazanin" panose="00000400000000000000" pitchFamily="2" charset="-78"/>
              </a:rPr>
              <a:t>else</a:t>
            </a:r>
            <a:r>
              <a:rPr lang="fa-IR" sz="2400" dirty="0" smtClean="0">
                <a:latin typeface="Calibri" panose="020F0502020204030204" pitchFamily="34" charset="0"/>
                <a:cs typeface="B Nazanin" panose="00000400000000000000" pitchFamily="2" charset="-78"/>
              </a:rPr>
              <a:t> اجرا خواهد شد.</a:t>
            </a:r>
          </a:p>
          <a:p>
            <a:pPr marL="273050" indent="-273050" algn="just" rtl="1">
              <a:buFont typeface="Arial" pitchFamily="34" charset="0"/>
              <a:buChar char="•"/>
            </a:pPr>
            <a:endParaRPr lang="fa-IR" sz="2400" dirty="0" smtClean="0">
              <a:latin typeface="Calibri" panose="020F0502020204030204" pitchFamily="34" charset="0"/>
              <a:cs typeface="B Nazanin" panose="00000400000000000000" pitchFamily="2" charset="-78"/>
            </a:endParaRPr>
          </a:p>
          <a:p>
            <a:pPr marL="273050" indent="-273050" algn="just" rtl="1">
              <a:buFont typeface="Arial" pitchFamily="34" charset="0"/>
              <a:buChar char="•"/>
            </a:pPr>
            <a:r>
              <a:rPr lang="fa-IR" sz="2400" dirty="0" smtClean="0">
                <a:latin typeface="Calibri" panose="020F0502020204030204" pitchFamily="34" charset="0"/>
                <a:cs typeface="B Nazanin" panose="00000400000000000000" pitchFamily="2" charset="-78"/>
              </a:rPr>
              <a:t>مثالی از کاربرد دستور </a:t>
            </a:r>
            <a:r>
              <a:rPr lang="en-US" sz="2400" dirty="0" smtClean="0">
                <a:latin typeface="Calibri" panose="020F0502020204030204" pitchFamily="34" charset="0"/>
                <a:cs typeface="B Nazanin" panose="00000400000000000000" pitchFamily="2" charset="-78"/>
              </a:rPr>
              <a:t>if-else</a:t>
            </a:r>
            <a:r>
              <a:rPr lang="fa-IR" sz="2400" dirty="0" smtClean="0">
                <a:latin typeface="Calibri" panose="020F0502020204030204" pitchFamily="34" charset="0"/>
                <a:cs typeface="B Nazanin" panose="00000400000000000000" pitchFamily="2" charset="-78"/>
              </a:rPr>
              <a:t> :</a:t>
            </a:r>
          </a:p>
        </p:txBody>
      </p:sp>
      <p:pic>
        <p:nvPicPr>
          <p:cNvPr id="2051" name="Picture 3"/>
          <p:cNvPicPr>
            <a:picLocks noChangeAspect="1" noChangeArrowheads="1"/>
          </p:cNvPicPr>
          <p:nvPr/>
        </p:nvPicPr>
        <p:blipFill>
          <a:blip r:embed="rId3"/>
          <a:srcRect/>
          <a:stretch>
            <a:fillRect/>
          </a:stretch>
        </p:blipFill>
        <p:spPr bwMode="auto">
          <a:xfrm>
            <a:off x="428595" y="5143512"/>
            <a:ext cx="4214843" cy="1264453"/>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ابزارهای برنامه نویسی جاوا</a:t>
            </a:r>
            <a:endParaRPr lang="en-US" dirty="0"/>
          </a:p>
        </p:txBody>
      </p:sp>
      <p:sp>
        <p:nvSpPr>
          <p:cNvPr id="3" name="Content Placeholder 2"/>
          <p:cNvSpPr>
            <a:spLocks noGrp="1"/>
          </p:cNvSpPr>
          <p:nvPr>
            <p:ph idx="1"/>
          </p:nvPr>
        </p:nvSpPr>
        <p:spPr/>
        <p:txBody>
          <a:bodyPr>
            <a:normAutofit/>
          </a:bodyPr>
          <a:lstStyle/>
          <a:p>
            <a:pPr algn="just">
              <a:lnSpc>
                <a:spcPct val="200000"/>
              </a:lnSpc>
            </a:pPr>
            <a:r>
              <a:rPr lang="fa-IR" sz="2200" b="1" dirty="0"/>
              <a:t>محیط‌های توسعه‌ی یکپارچه برنامه نویسی یا </a:t>
            </a:r>
            <a:r>
              <a:rPr lang="en-US" sz="2200" b="1" dirty="0"/>
              <a:t>IDE </a:t>
            </a:r>
            <a:r>
              <a:rPr lang="fa-IR" sz="2200" b="1" dirty="0"/>
              <a:t>های </a:t>
            </a:r>
            <a:r>
              <a:rPr lang="fa-IR" sz="2200" b="1" dirty="0" smtClean="0"/>
              <a:t>زیادی همچون</a:t>
            </a:r>
            <a:r>
              <a:rPr lang="fa-IR" sz="2200" b="1" dirty="0"/>
              <a:t>  </a:t>
            </a:r>
            <a:r>
              <a:rPr lang="en-US" sz="2200" b="1" dirty="0"/>
              <a:t>Eclipse، </a:t>
            </a:r>
            <a:r>
              <a:rPr lang="en-US" sz="2200" b="1" dirty="0" err="1"/>
              <a:t>IntelliJ</a:t>
            </a:r>
            <a:r>
              <a:rPr lang="en-US" sz="2200" b="1" dirty="0"/>
              <a:t> IDEA </a:t>
            </a:r>
            <a:r>
              <a:rPr lang="fa-IR" sz="2200" b="1" dirty="0" smtClean="0"/>
              <a:t> و </a:t>
            </a:r>
            <a:r>
              <a:rPr lang="en-US" sz="2200" b="1" dirty="0" smtClean="0"/>
              <a:t> </a:t>
            </a:r>
            <a:r>
              <a:rPr lang="en-US" sz="2200" b="1" dirty="0" err="1" smtClean="0"/>
              <a:t>NetBeans</a:t>
            </a:r>
            <a:r>
              <a:rPr lang="en-US" sz="2200" b="1" dirty="0" smtClean="0"/>
              <a:t> </a:t>
            </a:r>
            <a:r>
              <a:rPr lang="fa-IR" sz="2200" b="1" dirty="0" smtClean="0"/>
              <a:t>هستند.</a:t>
            </a:r>
          </a:p>
          <a:p>
            <a:pPr algn="just" rtl="1">
              <a:lnSpc>
                <a:spcPct val="200000"/>
              </a:lnSpc>
            </a:pPr>
            <a:r>
              <a:rPr lang="fa-IR" sz="2200" b="1" dirty="0" smtClean="0"/>
              <a:t>به </a:t>
            </a:r>
            <a:r>
              <a:rPr lang="fa-IR" sz="2200" b="1" dirty="0"/>
              <a:t>منظور آماده سازی محیط برنامه نویسی جاوا شما حتماً به </a:t>
            </a:r>
            <a:r>
              <a:rPr lang="en-US" sz="2200" b="1" dirty="0"/>
              <a:t>JRE </a:t>
            </a:r>
            <a:r>
              <a:rPr lang="fa-IR" sz="2200" b="1" dirty="0"/>
              <a:t>و </a:t>
            </a:r>
            <a:r>
              <a:rPr lang="en-US" sz="2200" b="1" dirty="0"/>
              <a:t>JDK </a:t>
            </a:r>
            <a:r>
              <a:rPr lang="fa-IR" sz="2200" b="1" dirty="0"/>
              <a:t>نیاز </a:t>
            </a:r>
            <a:r>
              <a:rPr lang="fa-IR" sz="2200" b="1" dirty="0" smtClean="0"/>
              <a:t>دارید.</a:t>
            </a:r>
          </a:p>
          <a:p>
            <a:pPr algn="just">
              <a:lnSpc>
                <a:spcPct val="200000"/>
              </a:lnSpc>
            </a:pPr>
            <a:r>
              <a:rPr lang="fa-IR" sz="2200" b="1" dirty="0"/>
              <a:t>می‌توان نسخه‌های </a:t>
            </a:r>
            <a:r>
              <a:rPr lang="fa-IR" sz="2200" b="1" dirty="0" smtClean="0"/>
              <a:t>متعدد </a:t>
            </a:r>
            <a:r>
              <a:rPr lang="en-US" sz="2200" b="1" dirty="0" smtClean="0"/>
              <a:t>JDK</a:t>
            </a:r>
            <a:r>
              <a:rPr lang="fa-IR" sz="2200" b="1" dirty="0" smtClean="0"/>
              <a:t> را روی سیستم نصب کرد ولی یک نسخه را </a:t>
            </a:r>
            <a:r>
              <a:rPr lang="fa-IR" sz="2200" b="1" dirty="0"/>
              <a:t>می‌بایست </a:t>
            </a:r>
            <a:r>
              <a:rPr lang="fa-IR" sz="2200" b="1" dirty="0" smtClean="0"/>
              <a:t>به عنوان مرجع کامپایلر فایلها به سیستم معرفی کرد.</a:t>
            </a:r>
            <a:endParaRPr lang="en-US" sz="2200" b="1" dirty="0"/>
          </a:p>
        </p:txBody>
      </p:sp>
    </p:spTree>
    <p:extLst>
      <p:ext uri="{BB962C8B-B14F-4D97-AF65-F5344CB8AC3E}">
        <p14:creationId xmlns="" xmlns:p14="http://schemas.microsoft.com/office/powerpoint/2010/main" val="34382347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ترکیب دستور </a:t>
            </a:r>
            <a:r>
              <a:rPr lang="en-US" b="1" dirty="0" smtClean="0"/>
              <a:t>if </a:t>
            </a:r>
            <a:r>
              <a:rPr lang="fa-IR" b="1" dirty="0" smtClean="0"/>
              <a:t>و </a:t>
            </a:r>
            <a:r>
              <a:rPr lang="en-US" b="1" dirty="0" smtClean="0"/>
              <a:t>else</a:t>
            </a:r>
            <a:endParaRPr lang="fa-IR" b="1" dirty="0"/>
          </a:p>
        </p:txBody>
      </p:sp>
      <p:sp>
        <p:nvSpPr>
          <p:cNvPr id="3" name="Content Placeholder 2"/>
          <p:cNvSpPr>
            <a:spLocks noGrp="1"/>
          </p:cNvSpPr>
          <p:nvPr>
            <p:ph idx="1"/>
          </p:nvPr>
        </p:nvSpPr>
        <p:spPr/>
        <p:txBody>
          <a:bodyPr/>
          <a:lstStyle/>
          <a:p>
            <a:r>
              <a:rPr lang="fa-IR" dirty="0" smtClean="0"/>
              <a:t>می‌توان در درون دستور </a:t>
            </a:r>
            <a:r>
              <a:rPr lang="en-US" dirty="0" smtClean="0"/>
              <a:t>if</a:t>
            </a:r>
            <a:r>
              <a:rPr lang="fa-IR" dirty="0" smtClean="0"/>
              <a:t> و دستور </a:t>
            </a:r>
            <a:r>
              <a:rPr lang="en-US" dirty="0" smtClean="0"/>
              <a:t>else</a:t>
            </a:r>
            <a:r>
              <a:rPr lang="fa-IR" dirty="0" smtClean="0"/>
              <a:t> مجدداً از دستورات </a:t>
            </a:r>
            <a:r>
              <a:rPr lang="en-US" dirty="0" smtClean="0"/>
              <a:t>if</a:t>
            </a:r>
            <a:r>
              <a:rPr lang="fa-IR" dirty="0" smtClean="0"/>
              <a:t> و </a:t>
            </a:r>
            <a:r>
              <a:rPr lang="en-US" dirty="0" smtClean="0"/>
              <a:t>else</a:t>
            </a:r>
            <a:r>
              <a:rPr lang="fa-IR" dirty="0" smtClean="0"/>
              <a:t> استفاده کرد.</a:t>
            </a:r>
          </a:p>
          <a:p>
            <a:endParaRPr lang="fa-IR" dirty="0" smtClean="0"/>
          </a:p>
          <a:p>
            <a:endParaRPr lang="fa-IR" dirty="0" smtClean="0"/>
          </a:p>
          <a:p>
            <a:endParaRPr lang="fa-IR" dirty="0" smtClean="0"/>
          </a:p>
          <a:p>
            <a:endParaRPr lang="fa-IR" dirty="0" smtClean="0"/>
          </a:p>
          <a:p>
            <a:endParaRPr lang="fa-IR" dirty="0" smtClean="0"/>
          </a:p>
          <a:p>
            <a:r>
              <a:rPr lang="fa-IR" dirty="0" smtClean="0"/>
              <a:t>برای سادگی بیشتر می‌توان آن‌ها را ترکیب کرده و به شکل زیر نوشت:</a:t>
            </a:r>
            <a:endParaRPr lang="fa-IR" dirty="0"/>
          </a:p>
        </p:txBody>
      </p:sp>
      <p:pic>
        <p:nvPicPr>
          <p:cNvPr id="3074" name="Picture 2"/>
          <p:cNvPicPr>
            <a:picLocks noChangeAspect="1" noChangeArrowheads="1"/>
          </p:cNvPicPr>
          <p:nvPr/>
        </p:nvPicPr>
        <p:blipFill>
          <a:blip r:embed="rId2"/>
          <a:srcRect/>
          <a:stretch>
            <a:fillRect/>
          </a:stretch>
        </p:blipFill>
        <p:spPr bwMode="auto">
          <a:xfrm>
            <a:off x="357158" y="2214554"/>
            <a:ext cx="5392840" cy="1928826"/>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28595" y="4786322"/>
            <a:ext cx="4929223" cy="1505411"/>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a:srcRect/>
          <a:stretch>
            <a:fillRect/>
          </a:stretch>
        </p:blipFill>
        <p:spPr bwMode="auto">
          <a:xfrm>
            <a:off x="5510348" y="4714884"/>
            <a:ext cx="3419370" cy="2000264"/>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ساختار انتخاب چندتایی با </a:t>
            </a:r>
            <a:r>
              <a:rPr lang="en-US" b="1" dirty="0" smtClean="0"/>
              <a:t>switch</a:t>
            </a:r>
            <a:endParaRPr lang="fa-IR" dirty="0"/>
          </a:p>
        </p:txBody>
      </p:sp>
      <p:sp>
        <p:nvSpPr>
          <p:cNvPr id="3" name="Content Placeholder 2"/>
          <p:cNvSpPr>
            <a:spLocks noGrp="1"/>
          </p:cNvSpPr>
          <p:nvPr>
            <p:ph idx="1"/>
          </p:nvPr>
        </p:nvSpPr>
        <p:spPr/>
        <p:txBody>
          <a:bodyPr/>
          <a:lstStyle/>
          <a:p>
            <a:pPr algn="just"/>
            <a:r>
              <a:rPr lang="fa-IR" dirty="0" smtClean="0"/>
              <a:t>ساختار انتخاب چندتایی در جاوا دستور </a:t>
            </a:r>
            <a:r>
              <a:rPr lang="en-US" dirty="0" smtClean="0"/>
              <a:t> if - else - if</a:t>
            </a:r>
            <a:r>
              <a:rPr lang="fa-IR" dirty="0" smtClean="0"/>
              <a:t>است. اگر تعداد شرط‌های این دستور زیاد باشد ممکن است پیچیدگی آن از خوانایی برنامه بکاهد. برای حل این مشکل، در جاوا ساختار انتخاب چندتایی </a:t>
            </a:r>
            <a:r>
              <a:rPr lang="en-US" dirty="0" smtClean="0"/>
              <a:t>switch</a:t>
            </a:r>
            <a:r>
              <a:rPr lang="fa-IR" dirty="0" smtClean="0"/>
              <a:t> معرفی شده است. </a:t>
            </a:r>
            <a:endParaRPr lang="fa-IR" dirty="0"/>
          </a:p>
        </p:txBody>
      </p:sp>
      <p:pic>
        <p:nvPicPr>
          <p:cNvPr id="4098" name="Picture 2"/>
          <p:cNvPicPr>
            <a:picLocks noChangeAspect="1" noChangeArrowheads="1"/>
          </p:cNvPicPr>
          <p:nvPr/>
        </p:nvPicPr>
        <p:blipFill>
          <a:blip r:embed="rId2"/>
          <a:srcRect/>
          <a:stretch>
            <a:fillRect/>
          </a:stretch>
        </p:blipFill>
        <p:spPr bwMode="auto">
          <a:xfrm>
            <a:off x="357158" y="3000372"/>
            <a:ext cx="3292952" cy="3143272"/>
          </a:xfrm>
          <a:prstGeom prst="rect">
            <a:avLst/>
          </a:prstGeom>
          <a:noFill/>
          <a:ln w="9525">
            <a:noFill/>
            <a:miter lim="800000"/>
            <a:headEnd/>
            <a:tailEnd/>
          </a:ln>
          <a:effectLst/>
        </p:spPr>
      </p:pic>
      <p:sp>
        <p:nvSpPr>
          <p:cNvPr id="5" name="Rectangle 4"/>
          <p:cNvSpPr/>
          <p:nvPr/>
        </p:nvSpPr>
        <p:spPr>
          <a:xfrm>
            <a:off x="3643306" y="2928934"/>
            <a:ext cx="5000628" cy="3477875"/>
          </a:xfrm>
          <a:prstGeom prst="rect">
            <a:avLst/>
          </a:prstGeom>
        </p:spPr>
        <p:txBody>
          <a:bodyPr wrap="square">
            <a:spAutoFit/>
          </a:bodyPr>
          <a:lstStyle/>
          <a:p>
            <a:pPr marL="177800" indent="-177800" algn="just" rtl="1">
              <a:buFont typeface="Arial" pitchFamily="34" charset="0"/>
              <a:buChar char="•"/>
            </a:pPr>
            <a:r>
              <a:rPr lang="fa-IR" sz="2200" dirty="0" smtClean="0">
                <a:latin typeface="Calibri" panose="020F0502020204030204" pitchFamily="34" charset="0"/>
                <a:cs typeface="B Nazanin" panose="00000400000000000000" pitchFamily="2" charset="-78"/>
              </a:rPr>
              <a:t>عبارت داخل پرانتز مقابل </a:t>
            </a:r>
            <a:r>
              <a:rPr lang="en-US" sz="2200" dirty="0" smtClean="0">
                <a:latin typeface="Calibri" panose="020F0502020204030204" pitchFamily="34" charset="0"/>
                <a:cs typeface="B Nazanin" panose="00000400000000000000" pitchFamily="2" charset="-78"/>
              </a:rPr>
              <a:t>switch</a:t>
            </a:r>
            <a:r>
              <a:rPr lang="fa-IR" sz="2200" dirty="0" smtClean="0">
                <a:latin typeface="Calibri" panose="020F0502020204030204" pitchFamily="34" charset="0"/>
                <a:cs typeface="B Nazanin" panose="00000400000000000000" pitchFamily="2" charset="-78"/>
              </a:rPr>
              <a:t> را ارزیابی می‌کند. ماحصل این عبارت باید یکی از انواع داده اولیه </a:t>
            </a:r>
            <a:r>
              <a:rPr lang="en-US" sz="2200" dirty="0" smtClean="0">
                <a:latin typeface="Calibri" panose="020F0502020204030204" pitchFamily="34" charset="0"/>
                <a:cs typeface="B Nazanin" panose="00000400000000000000" pitchFamily="2" charset="-78"/>
              </a:rPr>
              <a:t>byte</a:t>
            </a:r>
            <a:r>
              <a:rPr lang="fa-IR" sz="2200" dirty="0" smtClean="0">
                <a:latin typeface="Calibri" panose="020F0502020204030204" pitchFamily="34" charset="0"/>
                <a:cs typeface="B Nazanin" panose="00000400000000000000" pitchFamily="2" charset="-78"/>
              </a:rPr>
              <a:t> یا </a:t>
            </a:r>
            <a:r>
              <a:rPr lang="en-US" sz="2200" dirty="0" smtClean="0">
                <a:latin typeface="Calibri" panose="020F0502020204030204" pitchFamily="34" charset="0"/>
                <a:cs typeface="B Nazanin" panose="00000400000000000000" pitchFamily="2" charset="-78"/>
              </a:rPr>
              <a:t>char</a:t>
            </a:r>
            <a:r>
              <a:rPr lang="fa-IR" sz="2200" dirty="0" smtClean="0">
                <a:latin typeface="Calibri" panose="020F0502020204030204" pitchFamily="34" charset="0"/>
                <a:cs typeface="B Nazanin" panose="00000400000000000000" pitchFamily="2" charset="-78"/>
              </a:rPr>
              <a:t> یا </a:t>
            </a:r>
            <a:r>
              <a:rPr lang="en-US" sz="2200" dirty="0" smtClean="0">
                <a:latin typeface="Calibri" panose="020F0502020204030204" pitchFamily="34" charset="0"/>
                <a:cs typeface="B Nazanin" panose="00000400000000000000" pitchFamily="2" charset="-78"/>
              </a:rPr>
              <a:t>short</a:t>
            </a:r>
            <a:r>
              <a:rPr lang="fa-IR" sz="2200" dirty="0" smtClean="0">
                <a:latin typeface="Calibri" panose="020F0502020204030204" pitchFamily="34" charset="0"/>
                <a:cs typeface="B Nazanin" panose="00000400000000000000" pitchFamily="2" charset="-78"/>
              </a:rPr>
              <a:t> یا </a:t>
            </a:r>
            <a:r>
              <a:rPr lang="en-US" sz="2200" dirty="0" err="1" smtClean="0">
                <a:latin typeface="Calibri" panose="020F0502020204030204" pitchFamily="34" charset="0"/>
                <a:cs typeface="B Nazanin" panose="00000400000000000000" pitchFamily="2" charset="-78"/>
              </a:rPr>
              <a:t>int</a:t>
            </a:r>
            <a:r>
              <a:rPr lang="fa-IR" sz="2200" dirty="0" smtClean="0">
                <a:latin typeface="Calibri" panose="020F0502020204030204" pitchFamily="34" charset="0"/>
                <a:cs typeface="B Nazanin" panose="00000400000000000000" pitchFamily="2" charset="-78"/>
              </a:rPr>
              <a:t> باشد. سپس ماحصل این عبارت را با مقادیر مقابل </a:t>
            </a:r>
            <a:r>
              <a:rPr lang="en-US" sz="2200" dirty="0" smtClean="0">
                <a:latin typeface="Calibri" panose="020F0502020204030204" pitchFamily="34" charset="0"/>
                <a:cs typeface="B Nazanin" panose="00000400000000000000" pitchFamily="2" charset="-78"/>
              </a:rPr>
              <a:t>case</a:t>
            </a:r>
            <a:r>
              <a:rPr lang="fa-IR" sz="2200" dirty="0" smtClean="0">
                <a:latin typeface="Calibri" panose="020F0502020204030204" pitchFamily="34" charset="0"/>
                <a:cs typeface="B Nazanin" panose="00000400000000000000" pitchFamily="2" charset="-78"/>
              </a:rPr>
              <a:t>های دستور مقایسه می‌کند. در صورتی که این دو مقدار با هم برابر باشند، کنترل اجرای برنامه به دستورات داخلی </a:t>
            </a:r>
            <a:r>
              <a:rPr lang="en-US" sz="2200" dirty="0" smtClean="0">
                <a:latin typeface="Calibri" panose="020F0502020204030204" pitchFamily="34" charset="0"/>
                <a:cs typeface="B Nazanin" panose="00000400000000000000" pitchFamily="2" charset="-78"/>
              </a:rPr>
              <a:t>case</a:t>
            </a:r>
            <a:r>
              <a:rPr lang="fa-IR" sz="2200" dirty="0" smtClean="0">
                <a:latin typeface="Calibri" panose="020F0502020204030204" pitchFamily="34" charset="0"/>
                <a:cs typeface="B Nazanin" panose="00000400000000000000" pitchFamily="2" charset="-78"/>
              </a:rPr>
              <a:t> منتقل شده و تارسیدن به دستور </a:t>
            </a:r>
            <a:r>
              <a:rPr lang="en-US" sz="2200" dirty="0" smtClean="0">
                <a:latin typeface="Calibri" panose="020F0502020204030204" pitchFamily="34" charset="0"/>
                <a:cs typeface="B Nazanin" panose="00000400000000000000" pitchFamily="2" charset="-78"/>
              </a:rPr>
              <a:t>break</a:t>
            </a:r>
            <a:r>
              <a:rPr lang="fa-IR" sz="2200" dirty="0" smtClean="0">
                <a:latin typeface="Calibri" panose="020F0502020204030204" pitchFamily="34" charset="0"/>
                <a:cs typeface="B Nazanin" panose="00000400000000000000" pitchFamily="2" charset="-78"/>
              </a:rPr>
              <a:t> ادامه می‌یابد. اگر حاصل عبارت </a:t>
            </a:r>
            <a:r>
              <a:rPr lang="en-US" sz="2200" dirty="0" smtClean="0">
                <a:latin typeface="Calibri" panose="020F0502020204030204" pitchFamily="34" charset="0"/>
                <a:cs typeface="B Nazanin" panose="00000400000000000000" pitchFamily="2" charset="-78"/>
              </a:rPr>
              <a:t>switch</a:t>
            </a:r>
            <a:r>
              <a:rPr lang="fa-IR" sz="2200" dirty="0" smtClean="0">
                <a:latin typeface="Calibri" panose="020F0502020204030204" pitchFamily="34" charset="0"/>
                <a:cs typeface="B Nazanin" panose="00000400000000000000" pitchFamily="2" charset="-78"/>
              </a:rPr>
              <a:t> با هیچکدام از مقادیر </a:t>
            </a:r>
            <a:r>
              <a:rPr lang="en-US" sz="2200" dirty="0" smtClean="0">
                <a:latin typeface="Calibri" panose="020F0502020204030204" pitchFamily="34" charset="0"/>
                <a:cs typeface="B Nazanin" panose="00000400000000000000" pitchFamily="2" charset="-78"/>
              </a:rPr>
              <a:t>case</a:t>
            </a:r>
            <a:r>
              <a:rPr lang="fa-IR" sz="2200" dirty="0" smtClean="0">
                <a:latin typeface="Calibri" panose="020F0502020204030204" pitchFamily="34" charset="0"/>
                <a:cs typeface="B Nazanin" panose="00000400000000000000" pitchFamily="2" charset="-78"/>
              </a:rPr>
              <a:t>ها برابر نبود، دستورات داخلی </a:t>
            </a:r>
            <a:r>
              <a:rPr lang="en-US" sz="2200" dirty="0" smtClean="0">
                <a:latin typeface="Calibri" panose="020F0502020204030204" pitchFamily="34" charset="0"/>
                <a:cs typeface="B Nazanin" panose="00000400000000000000" pitchFamily="2" charset="-78"/>
              </a:rPr>
              <a:t>default</a:t>
            </a:r>
            <a:r>
              <a:rPr lang="fa-IR" sz="2200" dirty="0" smtClean="0">
                <a:latin typeface="Calibri" panose="020F0502020204030204" pitchFamily="34" charset="0"/>
                <a:cs typeface="B Nazanin" panose="00000400000000000000" pitchFamily="2" charset="-78"/>
              </a:rPr>
              <a:t> اجرا می‌شود. البته </a:t>
            </a:r>
            <a:r>
              <a:rPr lang="en-US" sz="2200" dirty="0" smtClean="0">
                <a:latin typeface="Calibri" panose="020F0502020204030204" pitchFamily="34" charset="0"/>
                <a:cs typeface="B Nazanin" panose="00000400000000000000" pitchFamily="2" charset="-78"/>
              </a:rPr>
              <a:t>default</a:t>
            </a:r>
            <a:r>
              <a:rPr lang="fa-IR" sz="2200" dirty="0" smtClean="0">
                <a:latin typeface="Calibri" panose="020F0502020204030204" pitchFamily="34" charset="0"/>
                <a:cs typeface="B Nazanin" panose="00000400000000000000" pitchFamily="2" charset="-78"/>
              </a:rPr>
              <a:t> اختیاری است و می‌توانیم آن را ننویسیم.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ساختار تکرار با </a:t>
            </a:r>
            <a:r>
              <a:rPr lang="en-US" b="1" dirty="0" smtClean="0"/>
              <a:t>while</a:t>
            </a:r>
            <a:endParaRPr lang="fa-IR" dirty="0"/>
          </a:p>
        </p:txBody>
      </p:sp>
      <p:sp>
        <p:nvSpPr>
          <p:cNvPr id="3" name="Content Placeholder 2"/>
          <p:cNvSpPr>
            <a:spLocks noGrp="1"/>
          </p:cNvSpPr>
          <p:nvPr>
            <p:ph idx="1"/>
          </p:nvPr>
        </p:nvSpPr>
        <p:spPr/>
        <p:txBody>
          <a:bodyPr>
            <a:normAutofit/>
          </a:bodyPr>
          <a:lstStyle/>
          <a:p>
            <a:r>
              <a:rPr lang="fa-IR" dirty="0" smtClean="0"/>
              <a:t>در ساختار تکرار </a:t>
            </a:r>
            <a:r>
              <a:rPr lang="en-US" dirty="0" smtClean="0"/>
              <a:t>while</a:t>
            </a:r>
            <a:r>
              <a:rPr lang="fa-IR" dirty="0" smtClean="0"/>
              <a:t> تا زمانی که شرط </a:t>
            </a:r>
            <a:r>
              <a:rPr lang="en-US" dirty="0" smtClean="0"/>
              <a:t>condition</a:t>
            </a:r>
            <a:r>
              <a:rPr lang="fa-IR" dirty="0" smtClean="0"/>
              <a:t> درست (</a:t>
            </a:r>
            <a:r>
              <a:rPr lang="en-US" dirty="0" smtClean="0"/>
              <a:t>true</a:t>
            </a:r>
            <a:r>
              <a:rPr lang="fa-IR" dirty="0" smtClean="0"/>
              <a:t>) باشد، دستور یا دستورات داخلی </a:t>
            </a:r>
            <a:r>
              <a:rPr lang="en-US" dirty="0" smtClean="0"/>
              <a:t>while</a:t>
            </a:r>
            <a:r>
              <a:rPr lang="fa-IR" dirty="0" smtClean="0"/>
              <a:t> تکرار خواهند شد. </a:t>
            </a:r>
          </a:p>
          <a:p>
            <a:endParaRPr lang="fa-IR" dirty="0" smtClean="0"/>
          </a:p>
          <a:p>
            <a:endParaRPr lang="fa-IR" dirty="0" smtClean="0"/>
          </a:p>
          <a:p>
            <a:endParaRPr lang="fa-IR" dirty="0" smtClean="0"/>
          </a:p>
          <a:p>
            <a:endParaRPr lang="fa-IR" dirty="0" smtClean="0"/>
          </a:p>
          <a:p>
            <a:pPr algn="just"/>
            <a:r>
              <a:rPr lang="fa-IR" sz="2200" dirty="0" smtClean="0"/>
              <a:t>نکته: به حلقه‌های تکرار که از یک متغیر به عنوان شمارنده استفاده می‌کنند، حلقه‌های تکرار با شمارنده می‌گویند. در این نوع حلقه‌های تکرار، نیازمند یک متغیر شمارنده به همراه سه ویژگی زیر هستیم:</a:t>
            </a:r>
          </a:p>
          <a:p>
            <a:pPr marL="731520" lvl="1" indent="-457200" algn="just">
              <a:buFont typeface="+mj-lt"/>
              <a:buAutoNum type="arabicPeriod"/>
            </a:pPr>
            <a:r>
              <a:rPr lang="fa-IR" dirty="0" smtClean="0"/>
              <a:t>متغیر شمارنده دارای مقدار اولیه معتبر باشد.</a:t>
            </a:r>
          </a:p>
          <a:p>
            <a:pPr marL="731520" lvl="1" indent="-457200" algn="just">
              <a:buFont typeface="+mj-lt"/>
              <a:buAutoNum type="arabicPeriod"/>
            </a:pPr>
            <a:r>
              <a:rPr lang="fa-IR" dirty="0" smtClean="0"/>
              <a:t>میزان گام افزایش یا کاهش شمارنده مشخص باشد. </a:t>
            </a:r>
          </a:p>
          <a:p>
            <a:pPr marL="731520" lvl="1" indent="-457200" algn="just">
              <a:buFont typeface="+mj-lt"/>
              <a:buAutoNum type="arabicPeriod"/>
            </a:pPr>
            <a:r>
              <a:rPr lang="fa-IR" dirty="0" smtClean="0"/>
              <a:t>شرط خاتمه حلقه تکرار، دست‌یافتنی باشد.</a:t>
            </a:r>
            <a:endParaRPr lang="fa-IR" dirty="0"/>
          </a:p>
        </p:txBody>
      </p:sp>
      <p:pic>
        <p:nvPicPr>
          <p:cNvPr id="5122" name="Picture 2"/>
          <p:cNvPicPr>
            <a:picLocks noChangeAspect="1" noChangeArrowheads="1"/>
          </p:cNvPicPr>
          <p:nvPr/>
        </p:nvPicPr>
        <p:blipFill>
          <a:blip r:embed="rId2"/>
          <a:srcRect/>
          <a:stretch>
            <a:fillRect/>
          </a:stretch>
        </p:blipFill>
        <p:spPr bwMode="auto">
          <a:xfrm>
            <a:off x="428596" y="2428868"/>
            <a:ext cx="6314293" cy="1643074"/>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ساختار تکرار با </a:t>
            </a:r>
            <a:r>
              <a:rPr lang="en-US" b="1" dirty="0" smtClean="0"/>
              <a:t>do – while </a:t>
            </a:r>
            <a:endParaRPr lang="fa-IR" dirty="0"/>
          </a:p>
        </p:txBody>
      </p:sp>
      <p:sp>
        <p:nvSpPr>
          <p:cNvPr id="3" name="Content Placeholder 2"/>
          <p:cNvSpPr>
            <a:spLocks noGrp="1"/>
          </p:cNvSpPr>
          <p:nvPr>
            <p:ph idx="1"/>
          </p:nvPr>
        </p:nvSpPr>
        <p:spPr/>
        <p:txBody>
          <a:bodyPr/>
          <a:lstStyle/>
          <a:p>
            <a:pPr algn="just"/>
            <a:r>
              <a:rPr lang="fa-IR" dirty="0" smtClean="0"/>
              <a:t>بزرگ‌ترین تفاوت بین حلقه‌های تکرار </a:t>
            </a:r>
            <a:r>
              <a:rPr lang="en-US" dirty="0" smtClean="0"/>
              <a:t>while</a:t>
            </a:r>
            <a:r>
              <a:rPr lang="fa-IR" dirty="0" smtClean="0"/>
              <a:t> و </a:t>
            </a:r>
            <a:r>
              <a:rPr lang="en-US" dirty="0" smtClean="0"/>
              <a:t>do-while</a:t>
            </a:r>
            <a:r>
              <a:rPr lang="fa-IR" dirty="0" smtClean="0"/>
              <a:t> در این است که در حلقه‌‌های </a:t>
            </a:r>
            <a:r>
              <a:rPr lang="en-US" dirty="0" smtClean="0"/>
              <a:t>while</a:t>
            </a:r>
            <a:r>
              <a:rPr lang="fa-IR" dirty="0" smtClean="0"/>
              <a:t> شرط حلقه در ابتدای هر تکرار بررسی می‌شود ولی در حلقه </a:t>
            </a:r>
            <a:r>
              <a:rPr lang="en-US" dirty="0" smtClean="0"/>
              <a:t>do-while</a:t>
            </a:r>
            <a:r>
              <a:rPr lang="fa-IR" dirty="0" smtClean="0"/>
              <a:t> ابتدا یک تکرار انجام شده و سپس شرط حلقه بررسی می‌شود.</a:t>
            </a:r>
            <a:endParaRPr lang="fa-IR" dirty="0"/>
          </a:p>
        </p:txBody>
      </p:sp>
      <p:pic>
        <p:nvPicPr>
          <p:cNvPr id="6146" name="Picture 2"/>
          <p:cNvPicPr>
            <a:picLocks noChangeAspect="1" noChangeArrowheads="1"/>
          </p:cNvPicPr>
          <p:nvPr/>
        </p:nvPicPr>
        <p:blipFill>
          <a:blip r:embed="rId2"/>
          <a:srcRect/>
          <a:stretch>
            <a:fillRect/>
          </a:stretch>
        </p:blipFill>
        <p:spPr bwMode="auto">
          <a:xfrm>
            <a:off x="428596" y="2786058"/>
            <a:ext cx="5845383" cy="3786214"/>
          </a:xfrm>
          <a:prstGeom prst="rect">
            <a:avLst/>
          </a:prstGeom>
          <a:noFill/>
          <a:ln w="9525">
            <a:noFill/>
            <a:miter lim="800000"/>
            <a:headEnd/>
            <a:tailEnd/>
          </a:ln>
          <a:effectLst/>
        </p:spPr>
      </p:pic>
      <p:sp>
        <p:nvSpPr>
          <p:cNvPr id="5" name="Rectangle 4"/>
          <p:cNvSpPr/>
          <p:nvPr/>
        </p:nvSpPr>
        <p:spPr>
          <a:xfrm>
            <a:off x="4214810" y="2928934"/>
            <a:ext cx="4572000" cy="2092881"/>
          </a:xfrm>
          <a:prstGeom prst="rect">
            <a:avLst/>
          </a:prstGeom>
        </p:spPr>
        <p:txBody>
          <a:bodyPr>
            <a:spAutoFit/>
          </a:bodyPr>
          <a:lstStyle/>
          <a:p>
            <a:pPr marL="273050" indent="-190500" algn="just" rtl="1" fontAlgn="base">
              <a:spcAft>
                <a:spcPts val="1200"/>
              </a:spcAft>
              <a:buFont typeface="Arial" pitchFamily="34" charset="0"/>
              <a:buChar char="•"/>
            </a:pPr>
            <a:r>
              <a:rPr lang="fa-IR" sz="2400" dirty="0" smtClean="0">
                <a:latin typeface="Calibri" panose="020F0502020204030204" pitchFamily="34" charset="0"/>
                <a:cs typeface="B Nazanin" panose="00000400000000000000" pitchFamily="2" charset="-78"/>
              </a:rPr>
              <a:t>دستورات داخلی حلقه تکرار </a:t>
            </a:r>
            <a:r>
              <a:rPr lang="en-US" sz="2400" dirty="0" smtClean="0">
                <a:latin typeface="Calibri" panose="020F0502020204030204" pitchFamily="34" charset="0"/>
                <a:cs typeface="B Nazanin" panose="00000400000000000000" pitchFamily="2" charset="-78"/>
              </a:rPr>
              <a:t>do-while</a:t>
            </a:r>
            <a:r>
              <a:rPr lang="fa-IR" sz="2400" dirty="0" smtClean="0">
                <a:latin typeface="Calibri" panose="020F0502020204030204" pitchFamily="34" charset="0"/>
                <a:cs typeface="B Nazanin" panose="00000400000000000000" pitchFamily="2" charset="-78"/>
              </a:rPr>
              <a:t> حداقل یک بار انجام می‌شوند در حالی که در حلقه </a:t>
            </a:r>
            <a:r>
              <a:rPr lang="en-US" sz="2400" dirty="0" smtClean="0">
                <a:latin typeface="Calibri" panose="020F0502020204030204" pitchFamily="34" charset="0"/>
                <a:cs typeface="B Nazanin" panose="00000400000000000000" pitchFamily="2" charset="-78"/>
              </a:rPr>
              <a:t>while</a:t>
            </a:r>
            <a:r>
              <a:rPr lang="fa-IR" sz="2400" dirty="0" smtClean="0">
                <a:latin typeface="Calibri" panose="020F0502020204030204" pitchFamily="34" charset="0"/>
                <a:cs typeface="B Nazanin" panose="00000400000000000000" pitchFamily="2" charset="-78"/>
              </a:rPr>
              <a:t> ممکن است این اتفاق نیافتد.</a:t>
            </a:r>
          </a:p>
          <a:p>
            <a:pPr marL="273050" indent="-190500" algn="just" rtl="1" fontAlgn="base">
              <a:spcAft>
                <a:spcPts val="1200"/>
              </a:spcAft>
              <a:buFont typeface="Arial" pitchFamily="34" charset="0"/>
              <a:buChar char="•"/>
            </a:pPr>
            <a:r>
              <a:rPr lang="fa-IR" sz="2400" dirty="0" smtClean="0">
                <a:latin typeface="Calibri" panose="020F0502020204030204" pitchFamily="34" charset="0"/>
                <a:cs typeface="B Nazanin" panose="00000400000000000000" pitchFamily="2" charset="-78"/>
              </a:rPr>
              <a:t>نکته: در انتهای عبارت </a:t>
            </a:r>
            <a:r>
              <a:rPr lang="en-US" sz="2400" dirty="0" smtClean="0">
                <a:latin typeface="Calibri" panose="020F0502020204030204" pitchFamily="34" charset="0"/>
                <a:cs typeface="B Nazanin" panose="00000400000000000000" pitchFamily="2" charset="-78"/>
              </a:rPr>
              <a:t>while</a:t>
            </a:r>
            <a:r>
              <a:rPr lang="fa-IR" sz="2400" dirty="0" smtClean="0">
                <a:latin typeface="Calibri" panose="020F0502020204030204" pitchFamily="34" charset="0"/>
                <a:cs typeface="B Nazanin" panose="00000400000000000000" pitchFamily="2" charset="-78"/>
              </a:rPr>
              <a:t> در دستور </a:t>
            </a:r>
            <a:r>
              <a:rPr lang="en-US" sz="2400" dirty="0" smtClean="0">
                <a:latin typeface="Calibri" panose="020F0502020204030204" pitchFamily="34" charset="0"/>
                <a:cs typeface="B Nazanin" panose="00000400000000000000" pitchFamily="2" charset="-78"/>
              </a:rPr>
              <a:t>do-while</a:t>
            </a:r>
            <a:r>
              <a:rPr lang="fa-IR" sz="2400" dirty="0" smtClean="0">
                <a:latin typeface="Calibri" panose="020F0502020204030204" pitchFamily="34" charset="0"/>
                <a:cs typeface="B Nazanin" panose="00000400000000000000" pitchFamily="2" charset="-78"/>
              </a:rPr>
              <a:t> حتماً سمی‌کالن «;» بگذارید.</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ساختار تکرار با </a:t>
            </a:r>
            <a:r>
              <a:rPr lang="en-US" b="1" dirty="0" smtClean="0"/>
              <a:t>for</a:t>
            </a:r>
            <a:endParaRPr lang="fa-IR" dirty="0"/>
          </a:p>
        </p:txBody>
      </p:sp>
      <p:sp>
        <p:nvSpPr>
          <p:cNvPr id="3" name="Content Placeholder 2"/>
          <p:cNvSpPr>
            <a:spLocks noGrp="1"/>
          </p:cNvSpPr>
          <p:nvPr>
            <p:ph idx="1"/>
          </p:nvPr>
        </p:nvSpPr>
        <p:spPr/>
        <p:txBody>
          <a:bodyPr/>
          <a:lstStyle/>
          <a:p>
            <a:pPr algn="just"/>
            <a:r>
              <a:rPr lang="fa-IR" dirty="0" smtClean="0"/>
              <a:t>ساختار تکرار </a:t>
            </a:r>
            <a:r>
              <a:rPr lang="en-US" dirty="0" smtClean="0"/>
              <a:t>for</a:t>
            </a:r>
            <a:r>
              <a:rPr lang="fa-IR" dirty="0" smtClean="0"/>
              <a:t> پرکاربردترین ساختار تکرار در زبان جاوا است. در این ساختار تکرار، بر خلاف ساختار </a:t>
            </a:r>
            <a:r>
              <a:rPr lang="en-US" dirty="0" smtClean="0"/>
              <a:t>while، </a:t>
            </a:r>
            <a:r>
              <a:rPr lang="fa-IR" dirty="0" smtClean="0"/>
              <a:t>متغیر شمارنده به همراه مقدار اولیه آن، میزان گام افزایش یا کاهش شمارنده و همچنین شرط خاتمه حلقه تکرار در داخل </a:t>
            </a:r>
            <a:r>
              <a:rPr lang="en-US" dirty="0" smtClean="0"/>
              <a:t>for</a:t>
            </a:r>
            <a:r>
              <a:rPr lang="fa-IR" dirty="0" smtClean="0"/>
              <a:t> تعریف می‌شوند و این باعث می‌شود که حلقه تکرار با </a:t>
            </a:r>
            <a:r>
              <a:rPr lang="en-US" dirty="0" smtClean="0"/>
              <a:t>for</a:t>
            </a:r>
            <a:r>
              <a:rPr lang="fa-IR" dirty="0" smtClean="0"/>
              <a:t> بسیار خواناتر از حلقه‌های تکرار </a:t>
            </a:r>
            <a:r>
              <a:rPr lang="en-US" dirty="0" smtClean="0"/>
              <a:t>while</a:t>
            </a:r>
            <a:r>
              <a:rPr lang="fa-IR" dirty="0" smtClean="0"/>
              <a:t> و </a:t>
            </a:r>
            <a:r>
              <a:rPr lang="en-US" dirty="0" smtClean="0"/>
              <a:t>do-while</a:t>
            </a:r>
            <a:r>
              <a:rPr lang="fa-IR" dirty="0" smtClean="0"/>
              <a:t> باشد.</a:t>
            </a:r>
          </a:p>
          <a:p>
            <a:pPr algn="just"/>
            <a:endParaRPr lang="fa-IR" dirty="0" smtClean="0"/>
          </a:p>
          <a:p>
            <a:pPr algn="just"/>
            <a:endParaRPr lang="fa-IR" dirty="0" smtClean="0"/>
          </a:p>
          <a:p>
            <a:pPr algn="just"/>
            <a:endParaRPr lang="fa-IR" dirty="0" smtClean="0"/>
          </a:p>
          <a:p>
            <a:pPr algn="just"/>
            <a:r>
              <a:rPr lang="fa-IR" dirty="0" smtClean="0"/>
              <a:t>یکی از ویژگی‌های جالب ساختار تکرار </a:t>
            </a:r>
            <a:r>
              <a:rPr lang="en-US" dirty="0" smtClean="0"/>
              <a:t>for</a:t>
            </a:r>
            <a:r>
              <a:rPr lang="fa-IR" dirty="0" smtClean="0"/>
              <a:t> در جاوا این است که می‌توان در یک حلقه تکرار، از چندین مقدار اولیه و چندین گام پرش مختلف استفاده کرد. به مثال زیر دقت کنید:</a:t>
            </a:r>
            <a:endParaRPr lang="fa-IR" dirty="0"/>
          </a:p>
        </p:txBody>
      </p:sp>
      <p:pic>
        <p:nvPicPr>
          <p:cNvPr id="7170" name="Picture 2"/>
          <p:cNvPicPr>
            <a:picLocks noChangeAspect="1" noChangeArrowheads="1"/>
          </p:cNvPicPr>
          <p:nvPr/>
        </p:nvPicPr>
        <p:blipFill>
          <a:blip r:embed="rId2"/>
          <a:srcRect/>
          <a:stretch>
            <a:fillRect/>
          </a:stretch>
        </p:blipFill>
        <p:spPr bwMode="auto">
          <a:xfrm>
            <a:off x="428595" y="3357562"/>
            <a:ext cx="5000661" cy="1444041"/>
          </a:xfrm>
          <a:prstGeom prst="rect">
            <a:avLst/>
          </a:prstGeom>
          <a:noFill/>
          <a:ln w="9525">
            <a:noFill/>
            <a:miter lim="800000"/>
            <a:headEnd/>
            <a:tailEnd/>
          </a:ln>
          <a:effectLst/>
        </p:spPr>
      </p:pic>
      <p:pic>
        <p:nvPicPr>
          <p:cNvPr id="7172" name="Picture 4"/>
          <p:cNvPicPr>
            <a:picLocks noChangeAspect="1" noChangeArrowheads="1"/>
          </p:cNvPicPr>
          <p:nvPr/>
        </p:nvPicPr>
        <p:blipFill>
          <a:blip r:embed="rId3"/>
          <a:srcRect/>
          <a:stretch>
            <a:fillRect/>
          </a:stretch>
        </p:blipFill>
        <p:spPr bwMode="auto">
          <a:xfrm>
            <a:off x="357158" y="5851110"/>
            <a:ext cx="6215106" cy="721162"/>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t>حلقه‌های تکرار تو در تو  (</a:t>
            </a:r>
            <a:r>
              <a:rPr lang="en-US" b="1" dirty="0" smtClean="0"/>
              <a:t>Nested loop</a:t>
            </a:r>
            <a:r>
              <a:rPr lang="fa-IR" b="1" dirty="0" smtClean="0"/>
              <a:t>)</a:t>
            </a:r>
            <a:endParaRPr lang="fa-IR" dirty="0"/>
          </a:p>
        </p:txBody>
      </p:sp>
      <p:sp>
        <p:nvSpPr>
          <p:cNvPr id="3" name="Content Placeholder 2"/>
          <p:cNvSpPr>
            <a:spLocks noGrp="1"/>
          </p:cNvSpPr>
          <p:nvPr>
            <p:ph idx="1"/>
          </p:nvPr>
        </p:nvSpPr>
        <p:spPr/>
        <p:txBody>
          <a:bodyPr/>
          <a:lstStyle/>
          <a:p>
            <a:r>
              <a:rPr lang="fa-IR" dirty="0" smtClean="0"/>
              <a:t>در هر ساختار تکرار می‌توانیم تعدادی دستور جاوا را اجرا کنیم، ولی آیا امکان دارد که در یک حلقه تکرار، یک حلقه تکرار دیگر داشته باشیم؟ قطعاً ، بله </a:t>
            </a:r>
          </a:p>
          <a:p>
            <a:endParaRPr lang="fa-IR" dirty="0" smtClean="0"/>
          </a:p>
          <a:p>
            <a:endParaRPr lang="fa-IR" dirty="0" smtClean="0"/>
          </a:p>
          <a:p>
            <a:endParaRPr lang="fa-IR" dirty="0" smtClean="0"/>
          </a:p>
          <a:p>
            <a:r>
              <a:rPr lang="fa-IR" dirty="0" smtClean="0"/>
              <a:t>نمونه خروجی این قطعه کد :</a:t>
            </a:r>
            <a:endParaRPr lang="fa-IR" dirty="0"/>
          </a:p>
        </p:txBody>
      </p:sp>
      <p:pic>
        <p:nvPicPr>
          <p:cNvPr id="8194" name="Picture 2"/>
          <p:cNvPicPr>
            <a:picLocks noChangeAspect="1" noChangeArrowheads="1"/>
          </p:cNvPicPr>
          <p:nvPr/>
        </p:nvPicPr>
        <p:blipFill>
          <a:blip r:embed="rId2"/>
          <a:srcRect/>
          <a:stretch>
            <a:fillRect/>
          </a:stretch>
        </p:blipFill>
        <p:spPr bwMode="auto">
          <a:xfrm>
            <a:off x="357157" y="2428868"/>
            <a:ext cx="5105523" cy="1357322"/>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a:srcRect/>
          <a:stretch>
            <a:fillRect/>
          </a:stretch>
        </p:blipFill>
        <p:spPr bwMode="auto">
          <a:xfrm>
            <a:off x="357157" y="4214818"/>
            <a:ext cx="4877491" cy="2357454"/>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458012" y="2357430"/>
            <a:ext cx="7614450" cy="1500198"/>
          </a:xfrm>
          <a:prstGeom prst="rect">
            <a:avLst/>
          </a:prstGeom>
          <a:noFill/>
          <a:ln w="9525">
            <a:noFill/>
            <a:miter lim="800000"/>
            <a:headEnd/>
            <a:tailEnd/>
          </a:ln>
          <a:effectLst/>
        </p:spPr>
      </p:pic>
      <p:sp>
        <p:nvSpPr>
          <p:cNvPr id="2" name="Title 1"/>
          <p:cNvSpPr>
            <a:spLocks noGrp="1"/>
          </p:cNvSpPr>
          <p:nvPr>
            <p:ph type="title"/>
          </p:nvPr>
        </p:nvSpPr>
        <p:spPr/>
        <p:txBody>
          <a:bodyPr/>
          <a:lstStyle/>
          <a:p>
            <a:r>
              <a:rPr lang="fa-IR" b="1" dirty="0" smtClean="0"/>
              <a:t>دستورهای </a:t>
            </a:r>
            <a:r>
              <a:rPr lang="en-US" b="1" dirty="0" smtClean="0"/>
              <a:t>break </a:t>
            </a:r>
            <a:r>
              <a:rPr lang="fa-IR" b="1" dirty="0" smtClean="0"/>
              <a:t> و </a:t>
            </a:r>
            <a:r>
              <a:rPr lang="en-US" b="1" dirty="0" smtClean="0"/>
              <a:t>continue</a:t>
            </a:r>
            <a:endParaRPr lang="fa-IR" dirty="0"/>
          </a:p>
        </p:txBody>
      </p:sp>
      <p:sp>
        <p:nvSpPr>
          <p:cNvPr id="3" name="Content Placeholder 2"/>
          <p:cNvSpPr>
            <a:spLocks noGrp="1"/>
          </p:cNvSpPr>
          <p:nvPr>
            <p:ph idx="1"/>
          </p:nvPr>
        </p:nvSpPr>
        <p:spPr>
          <a:xfrm>
            <a:off x="571472" y="1571612"/>
            <a:ext cx="8229600" cy="4876800"/>
          </a:xfrm>
        </p:spPr>
        <p:txBody>
          <a:bodyPr/>
          <a:lstStyle/>
          <a:p>
            <a:pPr algn="just"/>
            <a:r>
              <a:rPr lang="fa-IR" sz="2200" dirty="0" smtClean="0"/>
              <a:t>ممکن است در میانه اجرای یک حلقه‌ی تکرار از ادامه‌ی اجرای حلقه تکرار منصرف شویم. برای خروج از حلقه تکرار می‌توان از دستور </a:t>
            </a:r>
            <a:r>
              <a:rPr lang="en-US" sz="2200" dirty="0" smtClean="0"/>
              <a:t>break</a:t>
            </a:r>
            <a:r>
              <a:rPr lang="fa-IR" sz="2200" dirty="0" smtClean="0"/>
              <a:t> استفاده کرد. به مثال زیر دقت کنید:</a:t>
            </a:r>
          </a:p>
          <a:p>
            <a:pPr algn="just"/>
            <a:endParaRPr lang="fa-IR" dirty="0" smtClean="0"/>
          </a:p>
          <a:p>
            <a:pPr algn="just"/>
            <a:endParaRPr lang="fa-IR" dirty="0" smtClean="0"/>
          </a:p>
          <a:p>
            <a:pPr algn="just"/>
            <a:endParaRPr lang="fa-IR" dirty="0" smtClean="0"/>
          </a:p>
          <a:p>
            <a:pPr algn="just"/>
            <a:endParaRPr lang="fa-IR" dirty="0" smtClean="0"/>
          </a:p>
          <a:p>
            <a:pPr algn="just"/>
            <a:r>
              <a:rPr lang="fa-IR" dirty="0" smtClean="0"/>
              <a:t>کارکرد دستور </a:t>
            </a:r>
            <a:r>
              <a:rPr lang="en-US" dirty="0" smtClean="0"/>
              <a:t>continue</a:t>
            </a:r>
            <a:r>
              <a:rPr lang="fa-IR" dirty="0" smtClean="0"/>
              <a:t> هم به نوعی مشابه است. این بار می‌خواهیم تا انتهای دستورات حلقه پیش نرفته و مجدداً از ابتدای حلقه، دستورات را اجرا کنیم، البته با مقادیر جدید شمارنده! مثال زیر را ببینید:</a:t>
            </a:r>
            <a:endParaRPr lang="fa-IR" dirty="0"/>
          </a:p>
        </p:txBody>
      </p:sp>
      <p:pic>
        <p:nvPicPr>
          <p:cNvPr id="9219" name="Picture 3"/>
          <p:cNvPicPr>
            <a:picLocks noChangeAspect="1" noChangeArrowheads="1"/>
          </p:cNvPicPr>
          <p:nvPr/>
        </p:nvPicPr>
        <p:blipFill>
          <a:blip r:embed="rId3"/>
          <a:srcRect/>
          <a:stretch>
            <a:fillRect/>
          </a:stretch>
        </p:blipFill>
        <p:spPr bwMode="auto">
          <a:xfrm>
            <a:off x="428595" y="5286388"/>
            <a:ext cx="7532321" cy="142876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کلاس دریافت ورودی </a:t>
            </a:r>
            <a:r>
              <a:rPr lang="en-US" dirty="0" smtClean="0"/>
              <a:t>(Scanner)</a:t>
            </a:r>
            <a:endParaRPr lang="fa-IR" dirty="0"/>
          </a:p>
        </p:txBody>
      </p:sp>
      <p:sp>
        <p:nvSpPr>
          <p:cNvPr id="3" name="Content Placeholder 2"/>
          <p:cNvSpPr>
            <a:spLocks noGrp="1"/>
          </p:cNvSpPr>
          <p:nvPr>
            <p:ph idx="1"/>
          </p:nvPr>
        </p:nvSpPr>
        <p:spPr/>
        <p:txBody>
          <a:bodyPr>
            <a:normAutofit/>
          </a:bodyPr>
          <a:lstStyle/>
          <a:p>
            <a:r>
              <a:rPr lang="fa-IR" dirty="0" smtClean="0"/>
              <a:t>با استفاده از این کلاس می توان مقادیر ورودی را از کاربر دریافت کرد.</a:t>
            </a:r>
          </a:p>
          <a:p>
            <a:endParaRPr lang="fa-IR" dirty="0" smtClean="0"/>
          </a:p>
          <a:p>
            <a:endParaRPr lang="fa-IR" dirty="0" smtClean="0"/>
          </a:p>
          <a:p>
            <a:endParaRPr lang="fa-IR" dirty="0" smtClean="0"/>
          </a:p>
          <a:p>
            <a:endParaRPr lang="fa-IR" dirty="0" smtClean="0"/>
          </a:p>
          <a:p>
            <a:pPr algn="just"/>
            <a:r>
              <a:rPr lang="fa-IR" dirty="0" smtClean="0"/>
              <a:t>قبل از ساختن آبجکت از روی کلاس می بایست پکیج این کلاس را در ابتدای برنامه معرفی کرد. </a:t>
            </a:r>
            <a:r>
              <a:rPr lang="en-US" dirty="0" smtClean="0"/>
              <a:t>(import </a:t>
            </a:r>
            <a:r>
              <a:rPr lang="en-US" dirty="0" err="1" smtClean="0"/>
              <a:t>java.util.Scanner</a:t>
            </a:r>
            <a:r>
              <a:rPr lang="en-US" dirty="0" smtClean="0"/>
              <a:t>;)</a:t>
            </a:r>
            <a:endParaRPr lang="fa-IR" dirty="0" smtClean="0"/>
          </a:p>
          <a:p>
            <a:pPr algn="just"/>
            <a:r>
              <a:rPr lang="fa-IR" dirty="0" smtClean="0"/>
              <a:t>معادل گرافیکی مقادیر ورودی (کلاس </a:t>
            </a:r>
            <a:r>
              <a:rPr lang="en-US" dirty="0" smtClean="0"/>
              <a:t>Scanner</a:t>
            </a:r>
            <a:r>
              <a:rPr lang="fa-IR" dirty="0" smtClean="0"/>
              <a:t>) کلاس </a:t>
            </a:r>
            <a:r>
              <a:rPr lang="en-US" dirty="0" err="1" smtClean="0"/>
              <a:t>JOptionPane</a:t>
            </a:r>
            <a:r>
              <a:rPr lang="fa-IR" dirty="0" smtClean="0"/>
              <a:t> از پکیج </a:t>
            </a:r>
            <a:r>
              <a:rPr lang="en-US" dirty="0" err="1" smtClean="0"/>
              <a:t>javax.swing.JOptionPane</a:t>
            </a:r>
            <a:r>
              <a:rPr lang="fa-IR" dirty="0" smtClean="0"/>
              <a:t> می‌باشد. که دارای دیالوگ‌های متعددی برای دریافت ورودی و نمایش مقادیر خروجی می‌باشد.</a:t>
            </a:r>
          </a:p>
          <a:p>
            <a:pPr algn="just"/>
            <a:r>
              <a:rPr lang="en-US" sz="2000" dirty="0" err="1" smtClean="0"/>
              <a:t>JOptionPane.showMessageDialog</a:t>
            </a:r>
            <a:r>
              <a:rPr lang="en-US" sz="2000" dirty="0" smtClean="0"/>
              <a:t>(null , "A basic </a:t>
            </a:r>
            <a:r>
              <a:rPr lang="en-US" sz="2000" dirty="0" err="1" smtClean="0"/>
              <a:t>JOptionPane</a:t>
            </a:r>
            <a:r>
              <a:rPr lang="en-US" sz="2000" dirty="0" smtClean="0"/>
              <a:t> </a:t>
            </a:r>
            <a:r>
              <a:rPr lang="en-US" sz="2000" smtClean="0"/>
              <a:t>message ");</a:t>
            </a:r>
            <a:endParaRPr lang="fa-IR" sz="2000" dirty="0" smtClean="0"/>
          </a:p>
        </p:txBody>
      </p:sp>
      <p:pic>
        <p:nvPicPr>
          <p:cNvPr id="1026" name="Picture 2"/>
          <p:cNvPicPr>
            <a:picLocks noChangeAspect="1" noChangeArrowheads="1"/>
          </p:cNvPicPr>
          <p:nvPr/>
        </p:nvPicPr>
        <p:blipFill>
          <a:blip r:embed="rId2"/>
          <a:srcRect/>
          <a:stretch>
            <a:fillRect/>
          </a:stretch>
        </p:blipFill>
        <p:spPr bwMode="auto">
          <a:xfrm>
            <a:off x="285720" y="2000240"/>
            <a:ext cx="5824106" cy="1714512"/>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تمارین</a:t>
            </a:r>
            <a:endParaRPr lang="fa-IR" dirty="0"/>
          </a:p>
        </p:txBody>
      </p:sp>
      <p:sp>
        <p:nvSpPr>
          <p:cNvPr id="3" name="Content Placeholder 2"/>
          <p:cNvSpPr>
            <a:spLocks noGrp="1"/>
          </p:cNvSpPr>
          <p:nvPr>
            <p:ph idx="1"/>
          </p:nvPr>
        </p:nvSpPr>
        <p:spPr/>
        <p:txBody>
          <a:bodyPr/>
          <a:lstStyle/>
          <a:p>
            <a:pPr marL="457200" indent="-457200" algn="just"/>
            <a:r>
              <a:rPr lang="fa-IR" dirty="0" smtClean="0"/>
              <a:t>بهترین کاری که در حال حاضر و قبل از وارد شدن به مبحث شیءگرایی </a:t>
            </a:r>
            <a:r>
              <a:rPr lang="en-US" dirty="0" smtClean="0"/>
              <a:t>Object Orientation </a:t>
            </a:r>
            <a:r>
              <a:rPr lang="fa-IR" dirty="0" smtClean="0"/>
              <a:t> لازم است انجام دهید، کمی تمرین است. در این جا چند برنامه به عنوان تمرین معرفی می‌شوند. سعی کنید بر اساس مطالب آموخته تا این مرحله ، تمرین‌ها را حل کنید و برنامه‌های کاربردی برای حل این تمرین‌ها را بنویسید. </a:t>
            </a:r>
          </a:p>
          <a:p>
            <a:pPr marL="457200" indent="-457200"/>
            <a:endParaRPr lang="fa-IR" dirty="0" smtClean="0"/>
          </a:p>
          <a:p>
            <a:pPr marL="457200" indent="-457200">
              <a:buFont typeface="+mj-lt"/>
              <a:buAutoNum type="arabicPeriod"/>
            </a:pPr>
            <a:r>
              <a:rPr lang="fa-IR" dirty="0" smtClean="0"/>
              <a:t>یک عدد از ورودی گرفته و مقسوم علیه های آن را در خروجی نشان دهد.</a:t>
            </a:r>
          </a:p>
          <a:p>
            <a:pPr marL="457200" indent="-457200" algn="just">
              <a:buFont typeface="+mj-lt"/>
              <a:buAutoNum type="arabicPeriod"/>
            </a:pPr>
            <a:r>
              <a:rPr lang="fa-IR" dirty="0" smtClean="0"/>
              <a:t>برنامه‌ای بنویسید که بیست جمله اول سری </a:t>
            </a:r>
            <a:r>
              <a:rPr lang="fa-IR" dirty="0" smtClean="0"/>
              <a:t>فیبوناچی </a:t>
            </a:r>
            <a:r>
              <a:rPr lang="fa-IR" dirty="0" smtClean="0"/>
              <a:t>را تولید و چاپ کند. دو جمله اول </a:t>
            </a:r>
            <a:r>
              <a:rPr lang="fa-IR" smtClean="0"/>
              <a:t>سری </a:t>
            </a:r>
            <a:r>
              <a:rPr lang="fa-IR" smtClean="0"/>
              <a:t>فیبوناچی </a:t>
            </a:r>
            <a:r>
              <a:rPr lang="fa-IR" dirty="0" smtClean="0"/>
              <a:t>یک و سایر جملات آن از مجموع دو جمله قبلی به دست </a:t>
            </a:r>
            <a:r>
              <a:rPr lang="fa-IR" dirty="0" smtClean="0"/>
              <a:t>می‌آید </a:t>
            </a:r>
            <a:r>
              <a:rPr lang="en-US" dirty="0" smtClean="0"/>
              <a:t>{1,1,2,3,5,8,13,21,34</a:t>
            </a:r>
            <a:r>
              <a:rPr lang="en-US" dirty="0" smtClean="0"/>
              <a:t>,….}</a:t>
            </a:r>
            <a:endParaRPr lang="fa-IR" dirty="0" smtClean="0"/>
          </a:p>
          <a:p>
            <a:pPr marL="457200" indent="-457200">
              <a:buFont typeface="+mj-lt"/>
              <a:buAutoNum type="arabicPeriod"/>
            </a:pPr>
            <a:r>
              <a:rPr lang="fa-IR" dirty="0" smtClean="0"/>
              <a:t>متدی تعریف کنید که با فراخوانی آن دو عدد ورودی را در هم ضرب و نتیجه را در خروجی نمایش دهد.</a:t>
            </a:r>
          </a:p>
          <a:p>
            <a:pPr marL="457200" indent="-457200">
              <a:buFont typeface="+mj-lt"/>
              <a:buAutoNum type="arabicPeriod"/>
            </a:pPr>
            <a:r>
              <a:rPr lang="fa-IR" dirty="0" smtClean="0"/>
              <a:t>عددی بین 1 تا 10 گرفته و فاکتوریل آن را نمایش دهد.</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آشنایی با ماشین مجازی جاوا</a:t>
            </a:r>
            <a:endParaRPr lang="en-US" dirty="0"/>
          </a:p>
        </p:txBody>
      </p:sp>
      <p:pic>
        <p:nvPicPr>
          <p:cNvPr id="1027"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51520" y="1556792"/>
            <a:ext cx="4599589" cy="399803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4985445" y="1556793"/>
            <a:ext cx="3941837" cy="3941837"/>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Rectangle 3"/>
          <p:cNvSpPr/>
          <p:nvPr/>
        </p:nvSpPr>
        <p:spPr>
          <a:xfrm>
            <a:off x="395536" y="5570619"/>
            <a:ext cx="8531746" cy="1338828"/>
          </a:xfrm>
          <a:prstGeom prst="rect">
            <a:avLst/>
          </a:prstGeom>
        </p:spPr>
        <p:txBody>
          <a:bodyPr wrap="square">
            <a:spAutoFit/>
          </a:bodyPr>
          <a:lstStyle/>
          <a:p>
            <a:pPr marL="285750" indent="-285750" algn="r" rtl="1">
              <a:lnSpc>
                <a:spcPct val="150000"/>
              </a:lnSpc>
              <a:buFont typeface="Arial" panose="020B0604020202020204" pitchFamily="34" charset="0"/>
              <a:buChar char="•"/>
            </a:pPr>
            <a:r>
              <a:rPr lang="fa-IR" b="1" dirty="0" smtClean="0">
                <a:cs typeface="B Nazanin" panose="00000400000000000000" pitchFamily="2" charset="-78"/>
              </a:rPr>
              <a:t>برنامه </a:t>
            </a:r>
            <a:r>
              <a:rPr lang="fa-IR" b="1" dirty="0">
                <a:cs typeface="B Nazanin" panose="00000400000000000000" pitchFamily="2" charset="-78"/>
              </a:rPr>
              <a:t>جاوایی که ما </a:t>
            </a:r>
            <a:r>
              <a:rPr lang="fa-IR" b="1" dirty="0" smtClean="0">
                <a:cs typeface="B Nazanin" panose="00000400000000000000" pitchFamily="2" charset="-78"/>
              </a:rPr>
              <a:t>می</a:t>
            </a:r>
            <a:r>
              <a:rPr lang="fa-IR" dirty="0"/>
              <a:t>‌</a:t>
            </a:r>
            <a:r>
              <a:rPr lang="fa-IR" b="1" dirty="0" smtClean="0">
                <a:cs typeface="B Nazanin" panose="00000400000000000000" pitchFamily="2" charset="-78"/>
              </a:rPr>
              <a:t>نویسیم </a:t>
            </a:r>
            <a:r>
              <a:rPr lang="fa-IR" b="1" dirty="0">
                <a:cs typeface="B Nazanin" panose="00000400000000000000" pitchFamily="2" charset="-78"/>
              </a:rPr>
              <a:t>یا همان </a:t>
            </a:r>
            <a:r>
              <a:rPr lang="en-US" b="1" dirty="0">
                <a:cs typeface="B Nazanin" panose="00000400000000000000" pitchFamily="2" charset="-78"/>
              </a:rPr>
              <a:t>Source Code </a:t>
            </a:r>
            <a:r>
              <a:rPr lang="fa-IR" b="1" dirty="0">
                <a:cs typeface="B Nazanin" panose="00000400000000000000" pitchFamily="2" charset="-78"/>
              </a:rPr>
              <a:t>برنامه ابتدا توسط جاوا </a:t>
            </a:r>
            <a:r>
              <a:rPr lang="en-US" b="1" dirty="0">
                <a:cs typeface="B Nazanin" panose="00000400000000000000" pitchFamily="2" charset="-78"/>
              </a:rPr>
              <a:t>Compile </a:t>
            </a:r>
            <a:r>
              <a:rPr lang="fa-IR" b="1" dirty="0" smtClean="0">
                <a:cs typeface="B Nazanin" panose="00000400000000000000" pitchFamily="2" charset="-78"/>
              </a:rPr>
              <a:t>می</a:t>
            </a:r>
            <a:r>
              <a:rPr lang="fa-IR" dirty="0"/>
              <a:t>‌</a:t>
            </a:r>
            <a:r>
              <a:rPr lang="fa-IR" b="1" dirty="0" smtClean="0">
                <a:cs typeface="B Nazanin" panose="00000400000000000000" pitchFamily="2" charset="-78"/>
              </a:rPr>
              <a:t>شود.</a:t>
            </a:r>
          </a:p>
          <a:p>
            <a:pPr marL="285750" indent="-285750" algn="r" rtl="1">
              <a:lnSpc>
                <a:spcPct val="150000"/>
              </a:lnSpc>
              <a:buFont typeface="Arial" panose="020B0604020202020204" pitchFamily="34" charset="0"/>
              <a:buChar char="•"/>
            </a:pPr>
            <a:r>
              <a:rPr lang="fa-IR" b="1" dirty="0">
                <a:cs typeface="B Nazanin" panose="00000400000000000000" pitchFamily="2" charset="-78"/>
              </a:rPr>
              <a:t>از این پس این وظیفه ماشین های مجازی است که برنامه </a:t>
            </a:r>
            <a:r>
              <a:rPr lang="en-US" b="1" dirty="0">
                <a:cs typeface="B Nazanin" panose="00000400000000000000" pitchFamily="2" charset="-78"/>
              </a:rPr>
              <a:t>Compiled </a:t>
            </a:r>
            <a:r>
              <a:rPr lang="fa-IR" b="1" dirty="0">
                <a:cs typeface="B Nazanin" panose="00000400000000000000" pitchFamily="2" charset="-78"/>
              </a:rPr>
              <a:t>شده را به شکلی که برای پلتفرم مد نظر قابل فهم است تبدیل نماید.</a:t>
            </a:r>
            <a:endParaRPr lang="en-US" b="1" dirty="0">
              <a:cs typeface="B Nazanin" panose="00000400000000000000" pitchFamily="2" charset="-78"/>
            </a:endParaRPr>
          </a:p>
        </p:txBody>
      </p:sp>
    </p:spTree>
    <p:extLst>
      <p:ext uri="{BB962C8B-B14F-4D97-AF65-F5344CB8AC3E}">
        <p14:creationId xmlns="" xmlns:p14="http://schemas.microsoft.com/office/powerpoint/2010/main" val="2966246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روند اجرای نرم افزار</a:t>
            </a:r>
            <a:endParaRPr lang="en-US" dirty="0"/>
          </a:p>
        </p:txBody>
      </p:sp>
      <p:pic>
        <p:nvPicPr>
          <p:cNvPr id="1026" name="Picture 2" descr="http://smartlab.ir/wp-content/uploads/2014/07/ch01_001.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79512" y="905166"/>
            <a:ext cx="4980663" cy="5692186"/>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p:cNvSpPr/>
          <p:nvPr/>
        </p:nvSpPr>
        <p:spPr>
          <a:xfrm>
            <a:off x="5710646" y="2428001"/>
            <a:ext cx="2965810" cy="923330"/>
          </a:xfrm>
          <a:prstGeom prst="rect">
            <a:avLst/>
          </a:prstGeom>
        </p:spPr>
        <p:txBody>
          <a:bodyPr wrap="square">
            <a:spAutoFit/>
          </a:bodyPr>
          <a:lstStyle/>
          <a:p>
            <a:pPr algn="r" rtl="1"/>
            <a:r>
              <a:rPr lang="fa-IR" b="1" dirty="0">
                <a:latin typeface="Calibri" panose="020F0502020204030204" pitchFamily="34" charset="0"/>
                <a:cs typeface="B Nazanin" panose="00000400000000000000" pitchFamily="2" charset="-78"/>
              </a:rPr>
              <a:t>بارگذار کلاس </a:t>
            </a:r>
            <a:r>
              <a:rPr lang="en-US" b="1" dirty="0" smtClean="0">
                <a:latin typeface="Calibri" panose="020F0502020204030204" pitchFamily="34" charset="0"/>
                <a:cs typeface="B Nazanin" panose="00000400000000000000" pitchFamily="2" charset="-78"/>
              </a:rPr>
              <a:t>Class </a:t>
            </a:r>
            <a:r>
              <a:rPr lang="en-US" b="1" dirty="0">
                <a:latin typeface="Calibri" panose="020F0502020204030204" pitchFamily="34" charset="0"/>
                <a:cs typeface="B Nazanin" panose="00000400000000000000" pitchFamily="2" charset="-78"/>
              </a:rPr>
              <a:t>Loader</a:t>
            </a:r>
            <a:r>
              <a:rPr lang="en-US" b="1" dirty="0" smtClean="0">
                <a:latin typeface="Calibri" panose="020F0502020204030204" pitchFamily="34" charset="0"/>
                <a:cs typeface="B Nazanin" panose="00000400000000000000" pitchFamily="2" charset="-78"/>
              </a:rPr>
              <a:t>) </a:t>
            </a:r>
            <a:r>
              <a:rPr lang="fa-IR" b="1" dirty="0" smtClean="0">
                <a:latin typeface="Calibri" panose="020F0502020204030204" pitchFamily="34" charset="0"/>
                <a:cs typeface="B Nazanin" panose="00000400000000000000" pitchFamily="2" charset="-78"/>
              </a:rPr>
              <a:t>) که </a:t>
            </a:r>
            <a:r>
              <a:rPr lang="fa-IR" b="1" dirty="0">
                <a:latin typeface="Calibri" panose="020F0502020204030204" pitchFamily="34" charset="0"/>
                <a:cs typeface="B Nazanin" panose="00000400000000000000" pitchFamily="2" charset="-78"/>
              </a:rPr>
              <a:t>یکی از اجزای اصلی ماشین مجازی جاوا </a:t>
            </a:r>
            <a:r>
              <a:rPr lang="fa-IR" b="1" dirty="0" smtClean="0">
                <a:latin typeface="Calibri" panose="020F0502020204030204" pitchFamily="34" charset="0"/>
                <a:cs typeface="B Nazanin" panose="00000400000000000000" pitchFamily="2" charset="-78"/>
              </a:rPr>
              <a:t>است</a:t>
            </a:r>
            <a:r>
              <a:rPr lang="en-US" b="1" dirty="0" smtClean="0">
                <a:latin typeface="Calibri" panose="020F0502020204030204" pitchFamily="34" charset="0"/>
                <a:cs typeface="B Nazanin" panose="00000400000000000000" pitchFamily="2" charset="-78"/>
              </a:rPr>
              <a:t>.</a:t>
            </a:r>
            <a:endParaRPr lang="en-US" b="1" dirty="0">
              <a:latin typeface="Calibri" panose="020F0502020204030204" pitchFamily="34" charset="0"/>
              <a:cs typeface="B Nazanin" panose="00000400000000000000" pitchFamily="2" charset="-78"/>
            </a:endParaRPr>
          </a:p>
        </p:txBody>
      </p:sp>
      <p:cxnSp>
        <p:nvCxnSpPr>
          <p:cNvPr id="6" name="Straight Arrow Connector 5"/>
          <p:cNvCxnSpPr>
            <a:stCxn id="4" idx="1"/>
          </p:cNvCxnSpPr>
          <p:nvPr/>
        </p:nvCxnSpPr>
        <p:spPr>
          <a:xfrm flipH="1">
            <a:off x="4427984" y="2889666"/>
            <a:ext cx="1282662" cy="17929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5710646" y="4139788"/>
            <a:ext cx="2965810" cy="369332"/>
          </a:xfrm>
          <a:prstGeom prst="rect">
            <a:avLst/>
          </a:prstGeom>
        </p:spPr>
        <p:txBody>
          <a:bodyPr wrap="square">
            <a:spAutoFit/>
          </a:bodyPr>
          <a:lstStyle/>
          <a:p>
            <a:pPr algn="r" rtl="1"/>
            <a:r>
              <a:rPr lang="fa-IR" b="1" dirty="0">
                <a:latin typeface="Calibri" panose="020F0502020204030204" pitchFamily="34" charset="0"/>
                <a:cs typeface="B Nazanin" panose="00000400000000000000" pitchFamily="2" charset="-78"/>
              </a:rPr>
              <a:t>اعتبارسنج کلاس </a:t>
            </a:r>
            <a:r>
              <a:rPr lang="en-US" b="1" dirty="0" smtClean="0">
                <a:latin typeface="Calibri" panose="020F0502020204030204" pitchFamily="34" charset="0"/>
                <a:cs typeface="B Nazanin" panose="00000400000000000000" pitchFamily="2" charset="-78"/>
              </a:rPr>
              <a:t>Class Verifier</a:t>
            </a:r>
            <a:r>
              <a:rPr lang="en-US" b="1" dirty="0">
                <a:latin typeface="Calibri" panose="020F0502020204030204" pitchFamily="34" charset="0"/>
                <a:cs typeface="B Nazanin" panose="00000400000000000000" pitchFamily="2" charset="-78"/>
              </a:rPr>
              <a:t> </a:t>
            </a:r>
          </a:p>
        </p:txBody>
      </p:sp>
      <p:cxnSp>
        <p:nvCxnSpPr>
          <p:cNvPr id="10" name="Straight Arrow Connector 9"/>
          <p:cNvCxnSpPr/>
          <p:nvPr/>
        </p:nvCxnSpPr>
        <p:spPr>
          <a:xfrm flipH="1">
            <a:off x="4499992" y="4329826"/>
            <a:ext cx="1282662" cy="17929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037491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a:t>آشنایی با بایت کد در زبان برنامه نویسی جاوا</a:t>
            </a:r>
          </a:p>
        </p:txBody>
      </p:sp>
      <p:sp>
        <p:nvSpPr>
          <p:cNvPr id="3" name="Content Placeholder 2"/>
          <p:cNvSpPr>
            <a:spLocks noGrp="1"/>
          </p:cNvSpPr>
          <p:nvPr>
            <p:ph idx="1"/>
          </p:nvPr>
        </p:nvSpPr>
        <p:spPr>
          <a:xfrm>
            <a:off x="457200" y="1600200"/>
            <a:ext cx="8229600" cy="2044824"/>
          </a:xfrm>
        </p:spPr>
        <p:txBody>
          <a:bodyPr/>
          <a:lstStyle/>
          <a:p>
            <a:pPr algn="just" rtl="1"/>
            <a:r>
              <a:rPr lang="fa-IR" dirty="0"/>
              <a:t>نیاز داریم تا برنامه </a:t>
            </a:r>
            <a:r>
              <a:rPr lang="fa-IR" dirty="0" smtClean="0"/>
              <a:t>جاوا </a:t>
            </a:r>
            <a:r>
              <a:rPr lang="fa-IR" dirty="0"/>
              <a:t>را ابتدا </a:t>
            </a:r>
            <a:r>
              <a:rPr lang="en-US" dirty="0" smtClean="0"/>
              <a:t>Compile</a:t>
            </a:r>
            <a:r>
              <a:rPr lang="fa-IR" dirty="0" smtClean="0"/>
              <a:t> کنیم</a:t>
            </a:r>
            <a:r>
              <a:rPr lang="fa-IR" dirty="0"/>
              <a:t>. به عبارت دیگر آن را به </a:t>
            </a:r>
            <a:r>
              <a:rPr lang="en-US" dirty="0" err="1"/>
              <a:t>Bytecode</a:t>
            </a:r>
            <a:r>
              <a:rPr lang="en-US" dirty="0"/>
              <a:t> </a:t>
            </a:r>
            <a:r>
              <a:rPr lang="fa-IR" dirty="0" smtClean="0"/>
              <a:t> یا </a:t>
            </a:r>
            <a:r>
              <a:rPr lang="fa-IR" dirty="0"/>
              <a:t>همان زبان قابل فهم برای سیستم تبدیل </a:t>
            </a:r>
            <a:r>
              <a:rPr lang="fa-IR" dirty="0" smtClean="0"/>
              <a:t>کنیم.</a:t>
            </a:r>
          </a:p>
          <a:p>
            <a:pPr algn="just" rtl="1"/>
            <a:r>
              <a:rPr lang="fa-IR" dirty="0"/>
              <a:t>در واقع کد فوق به منزله کدی است که برای ماشین مجازی جاوا قابل فهم خواهد </a:t>
            </a:r>
            <a:r>
              <a:rPr lang="fa-IR" dirty="0" smtClean="0"/>
              <a:t>بود.</a:t>
            </a:r>
            <a:endParaRPr lang="en-US" dirty="0"/>
          </a:p>
        </p:txBody>
      </p:sp>
      <p:pic>
        <p:nvPicPr>
          <p:cNvPr id="2050" name="Picture 2" descr="http://www.sokanacademy.com/images/tutorials/99ff462b54d854897735ea6e647cd12d.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195736" y="2996952"/>
            <a:ext cx="4762500" cy="353377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22582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sz="2800" b="1" dirty="0" smtClean="0">
                <a:cs typeface="B Titr" panose="00000700000000000000" pitchFamily="2" charset="-78"/>
              </a:rPr>
              <a:t>Robust</a:t>
            </a:r>
            <a:endParaRPr lang="en-US" sz="2800" b="1" dirty="0">
              <a:cs typeface="B Titr" panose="00000700000000000000" pitchFamily="2" charset="-78"/>
            </a:endParaRPr>
          </a:p>
        </p:txBody>
      </p:sp>
      <p:sp>
        <p:nvSpPr>
          <p:cNvPr id="3" name="Content Placeholder 2"/>
          <p:cNvSpPr>
            <a:spLocks noGrp="1"/>
          </p:cNvSpPr>
          <p:nvPr>
            <p:ph idx="1"/>
          </p:nvPr>
        </p:nvSpPr>
        <p:spPr>
          <a:xfrm>
            <a:off x="285720" y="1600200"/>
            <a:ext cx="8572560" cy="4876800"/>
          </a:xfrm>
        </p:spPr>
        <p:txBody>
          <a:bodyPr/>
          <a:lstStyle/>
          <a:p>
            <a:pPr algn="just"/>
            <a:r>
              <a:rPr lang="fa-IR" dirty="0" smtClean="0"/>
              <a:t>جاوا دارای چهارچوب محکمی است، یعنی هر کدی که می نویسید کاملا تحت کنترل محیط جاوا قرار دارد.</a:t>
            </a:r>
          </a:p>
          <a:p>
            <a:pPr marL="457200" indent="-457200" algn="just">
              <a:buFont typeface="+mj-lt"/>
              <a:buAutoNum type="arabicPeriod"/>
            </a:pPr>
            <a:r>
              <a:rPr lang="fa-IR" dirty="0" smtClean="0"/>
              <a:t>کامپایلر جاوا در زمان کامپایل کردن برنامه، درستی کد را بررسی می‌کند، مفسر جاوا نیز هنگام تفسیر بایت کدها به زبان ماشین، برخی از اشکالات برنامه‌نویسی را گزارش می‌کند.</a:t>
            </a:r>
          </a:p>
          <a:p>
            <a:pPr marL="457200" indent="-457200" algn="just">
              <a:buFont typeface="+mj-lt"/>
              <a:buAutoNum type="arabicPeriod"/>
            </a:pPr>
            <a:r>
              <a:rPr lang="fa-IR" dirty="0" smtClean="0"/>
              <a:t>جاوا دارای اشاره‌گر نیست تا برنامه نویسان از طریق آن بتوانند به خانه‌های غیر مجاز از حافظه دسترسی پیدا کنند.</a:t>
            </a:r>
          </a:p>
          <a:p>
            <a:pPr marL="457200" indent="-457200" algn="just">
              <a:buFont typeface="+mj-lt"/>
              <a:buAutoNum type="arabicPeriod"/>
            </a:pPr>
            <a:r>
              <a:rPr lang="fa-IR" dirty="0" smtClean="0"/>
              <a:t>دسترسی به عناصر آرایه و کاراکترهای یک رشته در زمان اجرای برنامه کنترل می‌شود تا اطمینان حاصل شود که عنصر خواسته شده در محدوده آن آرایه یا رشته موجود است.</a:t>
            </a:r>
          </a:p>
          <a:p>
            <a:pPr marL="457200" indent="-457200" algn="just">
              <a:buFont typeface="+mj-lt"/>
              <a:buAutoNum type="arabicPeriod"/>
            </a:pPr>
            <a:r>
              <a:rPr lang="fa-IR" dirty="0" smtClean="0"/>
              <a:t>در جاوا قسمتی برای جمع آوری و حذف اتوماتیک آبجکت‌های اضافه تعبیه شده است که به آن </a:t>
            </a:r>
            <a:r>
              <a:rPr lang="en-US" dirty="0" err="1" smtClean="0"/>
              <a:t>grabage</a:t>
            </a:r>
            <a:r>
              <a:rPr lang="en-US" dirty="0" smtClean="0"/>
              <a:t> collection</a:t>
            </a:r>
            <a:r>
              <a:rPr lang="fa-IR" dirty="0" smtClean="0"/>
              <a:t> گفته می‌شود.</a:t>
            </a:r>
            <a:endParaRPr lang="en-US" dirty="0"/>
          </a:p>
        </p:txBody>
      </p:sp>
    </p:spTree>
    <p:extLst>
      <p:ext uri="{BB962C8B-B14F-4D97-AF65-F5344CB8AC3E}">
        <p14:creationId xmlns="" xmlns:p14="http://schemas.microsoft.com/office/powerpoint/2010/main" val="3128111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a:t>آشنایی با مفهوم </a:t>
            </a:r>
            <a:r>
              <a:rPr lang="en-US" b="1" dirty="0"/>
              <a:t>Garbage Collection</a:t>
            </a:r>
            <a:endParaRPr lang="en-US" dirty="0"/>
          </a:p>
        </p:txBody>
      </p:sp>
      <p:sp>
        <p:nvSpPr>
          <p:cNvPr id="3" name="Content Placeholder 2"/>
          <p:cNvSpPr>
            <a:spLocks noGrp="1"/>
          </p:cNvSpPr>
          <p:nvPr>
            <p:ph idx="1"/>
          </p:nvPr>
        </p:nvSpPr>
        <p:spPr/>
        <p:txBody>
          <a:bodyPr/>
          <a:lstStyle/>
          <a:p>
            <a:pPr algn="just"/>
            <a:r>
              <a:rPr lang="fa-IR" dirty="0"/>
              <a:t>برنامه نویس جاوا نیازی نیست تا خود را درگیر مسائل مربوط به </a:t>
            </a:r>
            <a:r>
              <a:rPr lang="en-US" dirty="0" smtClean="0"/>
              <a:t>Memory</a:t>
            </a:r>
            <a:r>
              <a:rPr lang="fa-IR" dirty="0" smtClean="0"/>
              <a:t> یا </a:t>
            </a:r>
            <a:r>
              <a:rPr lang="fa-IR" dirty="0"/>
              <a:t>"</a:t>
            </a:r>
            <a:r>
              <a:rPr lang="fa-IR" b="1" dirty="0"/>
              <a:t>حافظه</a:t>
            </a:r>
            <a:r>
              <a:rPr lang="fa-IR" dirty="0"/>
              <a:t>" </a:t>
            </a:r>
            <a:r>
              <a:rPr lang="fa-IR" dirty="0" smtClean="0"/>
              <a:t>کند </a:t>
            </a:r>
            <a:r>
              <a:rPr lang="fa-IR" dirty="0"/>
              <a:t>چرا که این وظیفه‌ای است که بر عهده خود ماشین مجازی جاوا گذاشته شده </a:t>
            </a:r>
            <a:r>
              <a:rPr lang="fa-IR" dirty="0" smtClean="0"/>
              <a:t>است.</a:t>
            </a:r>
          </a:p>
          <a:p>
            <a:pPr algn="just"/>
            <a:r>
              <a:rPr lang="fa-IR" dirty="0"/>
              <a:t>در حقیقت </a:t>
            </a:r>
            <a:r>
              <a:rPr lang="en-US" dirty="0"/>
              <a:t>Garbage </a:t>
            </a:r>
            <a:r>
              <a:rPr lang="en-US" dirty="0" smtClean="0"/>
              <a:t>Collection</a:t>
            </a:r>
            <a:r>
              <a:rPr lang="fa-IR" dirty="0" smtClean="0"/>
              <a:t> در </a:t>
            </a:r>
            <a:r>
              <a:rPr lang="fa-IR" dirty="0"/>
              <a:t>پشت پرده فعال است و به محض این که بفهمد ما قصد داریم یک شیئ جدید ایجاد کنیم اما حافظه‌ای برای این شیئ جدید موجود نیست به صورت خودکار بخش‌های مختلف برنامه را مورد بررسی قرار خواهد داد تا ببیند که آیا شیئی یا چیزی در برنامه وجود دارد که قبلاً ایجاد شده است ولیکن دیگر مورد استفاده قرار نمی‌گیرد یا خیر! و به محض مواجهه با چنین موقعیتی حافظه اختصاص داده شده به آن شیئ دیگر را گرفته و به شیئ جدیدی که قصد داریم ایجاد کنیم اختصاص می‌دهد. </a:t>
            </a:r>
            <a:endParaRPr lang="fa-IR" dirty="0" smtClean="0"/>
          </a:p>
          <a:p>
            <a:pPr algn="just"/>
            <a:r>
              <a:rPr lang="fa-IR" dirty="0" smtClean="0"/>
              <a:t>به </a:t>
            </a:r>
            <a:r>
              <a:rPr lang="fa-IR" dirty="0"/>
              <a:t>طور کلی مفهوم </a:t>
            </a:r>
            <a:r>
              <a:rPr lang="en-US" dirty="0"/>
              <a:t>Garbage Collection </a:t>
            </a:r>
            <a:r>
              <a:rPr lang="fa-IR" dirty="0"/>
              <a:t>را می‌توان یکی از قابلیت بسیار مهم دیگر ماشین مجازی جاوا تلقی نمود.</a:t>
            </a:r>
            <a:endParaRPr lang="en-US" dirty="0"/>
          </a:p>
        </p:txBody>
      </p:sp>
    </p:spTree>
    <p:extLst>
      <p:ext uri="{BB962C8B-B14F-4D97-AF65-F5344CB8AC3E}">
        <p14:creationId xmlns="" xmlns:p14="http://schemas.microsoft.com/office/powerpoint/2010/main" val="206719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90600"/>
          </a:xfrm>
        </p:spPr>
        <p:txBody>
          <a:bodyPr/>
          <a:lstStyle/>
          <a:p>
            <a:pPr algn="r" rtl="1"/>
            <a:r>
              <a:rPr lang="fa-IR" dirty="0" smtClean="0"/>
              <a:t>نصب جاوا</a:t>
            </a:r>
            <a:endParaRPr lang="en-US" dirty="0"/>
          </a:p>
        </p:txBody>
      </p:sp>
      <p:sp>
        <p:nvSpPr>
          <p:cNvPr id="3" name="Content Placeholder 2"/>
          <p:cNvSpPr>
            <a:spLocks noGrp="1"/>
          </p:cNvSpPr>
          <p:nvPr>
            <p:ph idx="1"/>
          </p:nvPr>
        </p:nvSpPr>
        <p:spPr>
          <a:xfrm>
            <a:off x="457200" y="1340768"/>
            <a:ext cx="8229600" cy="2908920"/>
          </a:xfrm>
        </p:spPr>
        <p:txBody>
          <a:bodyPr/>
          <a:lstStyle/>
          <a:p>
            <a:pPr algn="just" rtl="1"/>
            <a:r>
              <a:rPr lang="fa-IR" dirty="0"/>
              <a:t>برای دانلود ماشین مجازی جاوا باید به سایت اینترنتی شرکت سان مراجعه و از آنجا آخرین نسخه </a:t>
            </a:r>
            <a:r>
              <a:rPr lang="en-US" dirty="0"/>
              <a:t>JDK </a:t>
            </a:r>
            <a:r>
              <a:rPr lang="fa-IR" dirty="0"/>
              <a:t>را دریافت </a:t>
            </a:r>
            <a:r>
              <a:rPr lang="fa-IR" dirty="0" smtClean="0"/>
              <a:t>کرد.</a:t>
            </a:r>
          </a:p>
          <a:p>
            <a:pPr algn="just" rtl="1"/>
            <a:r>
              <a:rPr lang="fa-IR" dirty="0"/>
              <a:t>ماشین مجازی جاوا که توسط شرکت سان ارائه شده </a:t>
            </a:r>
            <a:r>
              <a:rPr lang="fa-IR" dirty="0" smtClean="0"/>
              <a:t>است به </a:t>
            </a:r>
            <a:r>
              <a:rPr lang="en-US" dirty="0" smtClean="0"/>
              <a:t>JDK</a:t>
            </a:r>
            <a:r>
              <a:rPr lang="fa-IR" dirty="0" smtClean="0"/>
              <a:t> یا </a:t>
            </a:r>
            <a:r>
              <a:rPr lang="en-US" dirty="0"/>
              <a:t>Java Development Kit </a:t>
            </a:r>
            <a:r>
              <a:rPr lang="fa-IR" dirty="0" smtClean="0"/>
              <a:t> مشهور است.</a:t>
            </a:r>
          </a:p>
          <a:p>
            <a:pPr algn="just" rtl="1"/>
            <a:r>
              <a:rPr lang="fa-IR" dirty="0"/>
              <a:t>پس از </a:t>
            </a:r>
            <a:r>
              <a:rPr lang="fa-IR" dirty="0" smtClean="0"/>
              <a:t>تکمیل </a:t>
            </a:r>
            <a:r>
              <a:rPr lang="fa-IR" dirty="0"/>
              <a:t>نصب برنامه </a:t>
            </a:r>
            <a:r>
              <a:rPr lang="en-US" dirty="0"/>
              <a:t>JDK، </a:t>
            </a:r>
            <a:r>
              <a:rPr lang="fa-IR" dirty="0"/>
              <a:t>نصب برنامه </a:t>
            </a:r>
            <a:r>
              <a:rPr lang="en-US" dirty="0" smtClean="0"/>
              <a:t>JRE</a:t>
            </a:r>
            <a:r>
              <a:rPr lang="fa-IR" dirty="0" smtClean="0"/>
              <a:t> آغاز </a:t>
            </a:r>
            <a:r>
              <a:rPr lang="fa-IR" dirty="0"/>
              <a:t>می‌شود. </a:t>
            </a:r>
            <a:r>
              <a:rPr lang="en-US" dirty="0" smtClean="0"/>
              <a:t>JRE</a:t>
            </a:r>
            <a:r>
              <a:rPr lang="fa-IR" dirty="0" smtClean="0"/>
              <a:t> شامل </a:t>
            </a:r>
            <a:r>
              <a:rPr lang="fa-IR" dirty="0"/>
              <a:t>برنامه‌هایی است که برای اجرای جاوا در روی رایانه نیاز </a:t>
            </a:r>
            <a:r>
              <a:rPr lang="fa-IR" dirty="0" smtClean="0"/>
              <a:t>است.</a:t>
            </a:r>
            <a:endParaRPr lang="en-US" dirty="0"/>
          </a:p>
        </p:txBody>
      </p:sp>
      <p:pic>
        <p:nvPicPr>
          <p:cNvPr id="2050" name="Picture 2" descr="http://smartlab.ir/wp-content/uploads/2014/07/ch02_004.gif"/>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131840" y="4149080"/>
            <a:ext cx="3088908" cy="2451432"/>
          </a:xfrm>
          <a:prstGeom prst="rect">
            <a:avLst/>
          </a:prstGeom>
          <a:noFill/>
          <a:extLst>
            <a:ext uri="{909E8E84-426E-40DD-AFC4-6F175D3DCCD1}">
              <a14:hiddenFill xmlns="" xmlns:a14="http://schemas.microsoft.com/office/drawing/2010/main">
                <a:solidFill>
                  <a:srgbClr val="FFFFFF"/>
                </a:solidFill>
              </a14:hiddenFill>
            </a:ext>
          </a:extLst>
        </p:spPr>
      </p:pic>
      <p:pic>
        <p:nvPicPr>
          <p:cNvPr id="2052" name="Picture 4" descr="http://smartlab.ir/wp-content/uploads/2014/07/ch02_002.gif"/>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79512" y="4344751"/>
            <a:ext cx="2843763" cy="2180593"/>
          </a:xfrm>
          <a:prstGeom prst="rect">
            <a:avLst/>
          </a:prstGeom>
          <a:noFill/>
          <a:extLst>
            <a:ext uri="{909E8E84-426E-40DD-AFC4-6F175D3DCCD1}">
              <a14:hiddenFill xmlns="" xmlns:a14="http://schemas.microsoft.com/office/drawing/2010/main">
                <a:solidFill>
                  <a:srgbClr val="FFFFFF"/>
                </a:solidFill>
              </a14:hiddenFill>
            </a:ext>
          </a:extLst>
        </p:spPr>
      </p:pic>
      <p:pic>
        <p:nvPicPr>
          <p:cNvPr id="2054" name="Picture 6" descr="http://smartlab.ir/wp-content/uploads/2014/07/ch02_006.gif"/>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6300192" y="4319033"/>
            <a:ext cx="2748246" cy="21115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555814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971</TotalTime>
  <Words>3234</Words>
  <Application>Microsoft Office PowerPoint</Application>
  <PresentationFormat>On-screen Show (4:3)</PresentationFormat>
  <Paragraphs>354</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Clarity</vt:lpstr>
      <vt:lpstr>مقدمه ای بر Java</vt:lpstr>
      <vt:lpstr>معرفی</vt:lpstr>
      <vt:lpstr>ابزارهای برنامه نویسی جاوا</vt:lpstr>
      <vt:lpstr>آشنایی با ماشین مجازی جاوا</vt:lpstr>
      <vt:lpstr>روند اجرای نرم افزار</vt:lpstr>
      <vt:lpstr>آشنایی با بایت کد در زبان برنامه نویسی جاوا</vt:lpstr>
      <vt:lpstr>Robust</vt:lpstr>
      <vt:lpstr>آشنایی با مفهوم Garbage Collection</vt:lpstr>
      <vt:lpstr>نصب جاوا</vt:lpstr>
      <vt:lpstr>JDK</vt:lpstr>
      <vt:lpstr>نصب جاوا</vt:lpstr>
      <vt:lpstr>ساختار یک برنامه ساده در جاوا</vt:lpstr>
      <vt:lpstr>ساختار یک برنامه ساده در جاوا</vt:lpstr>
      <vt:lpstr>کلمات کلیدی زبان جاوا</vt:lpstr>
      <vt:lpstr>آشنایی با متغیرها در جاوا</vt:lpstr>
      <vt:lpstr>انواع متغیرها در جاوا</vt:lpstr>
      <vt:lpstr>کار با انواع داده ها در جاوا</vt:lpstr>
      <vt:lpstr>مقادیر لفضی یا لیترال literal</vt:lpstr>
      <vt:lpstr>حوزه ی متغییرها</vt:lpstr>
      <vt:lpstr>حوزه ی متغییرها</vt:lpstr>
      <vt:lpstr>قواعد نامگذاری متغیرها در جاوا</vt:lpstr>
      <vt:lpstr>آرایه‌ها</vt:lpstr>
      <vt:lpstr>عملگرهای ریاضی Arithmetic Operators</vt:lpstr>
      <vt:lpstr>عملگر انتساب (=)</vt:lpstr>
      <vt:lpstr>عملگرهای مقایسه‌ای</vt:lpstr>
      <vt:lpstr>عملگرهای منطقی</vt:lpstr>
      <vt:lpstr>ساختارهای کنترلی</vt:lpstr>
      <vt:lpstr>ساختار تک انتخابی یا  if </vt:lpstr>
      <vt:lpstr>ساختار دو انتخابی یا  if - else</vt:lpstr>
      <vt:lpstr>ترکیب دستور if و else</vt:lpstr>
      <vt:lpstr>ساختار انتخاب چندتایی با switch</vt:lpstr>
      <vt:lpstr>ساختار تکرار با while</vt:lpstr>
      <vt:lpstr>ساختار تکرار با do – while </vt:lpstr>
      <vt:lpstr>ساختار تکرار با for</vt:lpstr>
      <vt:lpstr>حلقه‌های تکرار تو در تو  (Nested loop)</vt:lpstr>
      <vt:lpstr>دستورهای break  و continue</vt:lpstr>
      <vt:lpstr>کلاس دریافت ورودی (Scanner)</vt:lpstr>
      <vt:lpstr>تمارین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مقدمه ای بر Java</dc:title>
  <dc:creator>User4</dc:creator>
  <cp:lastModifiedBy>Shahed</cp:lastModifiedBy>
  <cp:revision>77</cp:revision>
  <dcterms:created xsi:type="dcterms:W3CDTF">2015-11-23T11:22:13Z</dcterms:created>
  <dcterms:modified xsi:type="dcterms:W3CDTF">2015-12-03T12:01:04Z</dcterms:modified>
</cp:coreProperties>
</file>