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media/image6.jpg" ContentType="image/jpeg"/>
  <Override PartName="/ppt/media/image12.jpg" ContentType="image/jpeg"/>
  <Override PartName="/ppt/theme/themeOverride1.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media/image13.jpg" ContentType="image/jpeg"/>
  <Override PartName="/ppt/media/image14.jpg" ContentType="image/jpeg"/>
  <Override PartName="/ppt/media/image15.jpg" ContentType="image/jpeg"/>
  <Override PartName="/ppt/theme/themeOverride2.xml" ContentType="application/vnd.openxmlformats-officedocument.themeOverr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media/image16.jpg" ContentType="image/jpeg"/>
  <Override PartName="/ppt/media/image17.jpg" ContentType="image/jpeg"/>
  <Override PartName="/ppt/theme/themeOverride3.xml" ContentType="application/vnd.openxmlformats-officedocument.themeOverride+xml"/>
  <Override PartName="/ppt/media/image20.jpg" ContentType="image/jpeg"/>
  <Override PartName="/ppt/media/image21.jpg" ContentType="image/jpeg"/>
  <Override PartName="/ppt/theme/themeOverride4.xml" ContentType="application/vnd.openxmlformats-officedocument.themeOverride+xml"/>
  <Override PartName="/ppt/media/image22.jpg" ContentType="image/jpeg"/>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media/image24.jpg" ContentType="image/jpeg"/>
  <Override PartName="/ppt/media/image25.jpg" ContentType="image/jpeg"/>
  <Override PartName="/ppt/theme/themeOverride8.xml" ContentType="application/vnd.openxmlformats-officedocument.themeOverride+xml"/>
  <Override PartName="/ppt/media/image26.jpg" ContentType="image/jpeg"/>
  <Override PartName="/ppt/theme/themeOverride9.xml" ContentType="application/vnd.openxmlformats-officedocument.themeOverride+xml"/>
  <Override PartName="/ppt/media/image27.jpg" ContentType="image/png"/>
  <Override PartName="/ppt/media/image29.jpg" ContentType="image/png"/>
  <Override PartName="/ppt/media/image30.jpg" ContentType="image/pn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6" r:id="rId1"/>
    <p:sldMasterId id="2147483866" r:id="rId2"/>
  </p:sldMasterIdLst>
  <p:sldIdLst>
    <p:sldId id="256" r:id="rId3"/>
    <p:sldId id="257" r:id="rId4"/>
    <p:sldId id="262" r:id="rId5"/>
    <p:sldId id="259" r:id="rId6"/>
    <p:sldId id="260" r:id="rId7"/>
    <p:sldId id="261" r:id="rId8"/>
    <p:sldId id="263" r:id="rId9"/>
    <p:sldId id="264" r:id="rId10"/>
    <p:sldId id="265" r:id="rId11"/>
    <p:sldId id="266" r:id="rId12"/>
    <p:sldId id="267" r:id="rId13"/>
    <p:sldId id="268" r:id="rId14"/>
    <p:sldId id="269" r:id="rId15"/>
    <p:sldId id="270" r:id="rId16"/>
    <p:sldId id="271"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iagrams/_rels/data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image" Target="../media/image13.jpg"/></Relationships>
</file>

<file path=ppt/diagrams/_rels/data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g"/><Relationship Id="rId1" Type="http://schemas.openxmlformats.org/officeDocument/2006/relationships/image" Target="../media/image16.jpg"/></Relationships>
</file>

<file path=ppt/diagrams/_rels/drawing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image" Target="../media/image13.jpg"/></Relationships>
</file>

<file path=ppt/diagrams/_rels/drawing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g"/><Relationship Id="rId1" Type="http://schemas.openxmlformats.org/officeDocument/2006/relationships/image" Target="../media/image16.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E3E7F26-A287-4920-B8AB-F002BD528608}" type="doc">
      <dgm:prSet loTypeId="urn:microsoft.com/office/officeart/2005/8/layout/pList2" loCatId="picture" qsTypeId="urn:microsoft.com/office/officeart/2005/8/quickstyle/simple1" qsCatId="simple" csTypeId="urn:microsoft.com/office/officeart/2005/8/colors/accent1_2" csCatId="accent1" phldr="1"/>
      <dgm:spPr/>
    </dgm:pt>
    <dgm:pt modelId="{89FF2DA6-0DD7-4DF5-B4DE-0C3DE71D62B0}">
      <dgm:prSet phldrT="[Text]" custT="1"/>
      <dgm:spPr/>
      <dgm:t>
        <a:bodyPr/>
        <a:lstStyle/>
        <a:p>
          <a:pPr algn="ctr" rtl="1"/>
          <a:r>
            <a:rPr lang="en-US" sz="1600" b="1" dirty="0" smtClean="0">
              <a:cs typeface="B Nazanin" panose="00000400000000000000" pitchFamily="2" charset="-78"/>
            </a:rPr>
            <a:t>LGA 775-H</a:t>
          </a:r>
        </a:p>
        <a:p>
          <a:pPr algn="ctr" rtl="1"/>
          <a:r>
            <a:rPr lang="fa-IR" sz="1800" b="1" dirty="0" smtClean="0">
              <a:cs typeface="B Nazanin" panose="00000400000000000000" pitchFamily="2" charset="-78"/>
            </a:rPr>
            <a:t>سال 2004 معرفی شد و انقلابی در شکل سوکت بود که 755 خار دارد از معایب آن شکستگی و کند شدن خارها بودند از مدل هایی که از این پردازنده استفاده می کنند می توان </a:t>
          </a:r>
          <a:r>
            <a:rPr lang="en-US" sz="1800" b="1" dirty="0" smtClean="0">
              <a:cs typeface="B Nazanin" panose="00000400000000000000" pitchFamily="2" charset="-78"/>
            </a:rPr>
            <a:t>Pentium D</a:t>
          </a:r>
          <a:r>
            <a:rPr lang="fa-IR" sz="1800" b="1" dirty="0" smtClean="0">
              <a:cs typeface="B Nazanin" panose="00000400000000000000" pitchFamily="2" charset="-78"/>
            </a:rPr>
            <a:t> را نام برد.</a:t>
          </a:r>
          <a:endParaRPr lang="en-US" sz="1800" b="1" dirty="0">
            <a:cs typeface="B Nazanin" panose="00000400000000000000" pitchFamily="2" charset="-78"/>
          </a:endParaRPr>
        </a:p>
      </dgm:t>
    </dgm:pt>
    <dgm:pt modelId="{A67D2544-2EFC-44FF-AB08-86E7E32C6C9F}" type="parTrans" cxnId="{5D689D65-2FEC-4F40-B1CD-9B0D831853A3}">
      <dgm:prSet/>
      <dgm:spPr/>
      <dgm:t>
        <a:bodyPr/>
        <a:lstStyle/>
        <a:p>
          <a:pPr algn="ctr"/>
          <a:endParaRPr lang="en-US"/>
        </a:p>
      </dgm:t>
    </dgm:pt>
    <dgm:pt modelId="{6497741D-8A17-488C-9D2A-1B3C3ED446EB}" type="sibTrans" cxnId="{5D689D65-2FEC-4F40-B1CD-9B0D831853A3}">
      <dgm:prSet/>
      <dgm:spPr/>
      <dgm:t>
        <a:bodyPr/>
        <a:lstStyle/>
        <a:p>
          <a:pPr algn="ctr"/>
          <a:endParaRPr lang="en-US"/>
        </a:p>
      </dgm:t>
    </dgm:pt>
    <dgm:pt modelId="{E8402ABE-AAF5-42CA-8D95-C023BBC6A204}">
      <dgm:prSet phldrT="[Text]" custT="1"/>
      <dgm:spPr/>
      <dgm:t>
        <a:bodyPr/>
        <a:lstStyle/>
        <a:p>
          <a:pPr algn="ctr"/>
          <a:r>
            <a:rPr lang="en-US" sz="1600" b="1" dirty="0" smtClean="0">
              <a:cs typeface="B Nazanin" panose="00000400000000000000" pitchFamily="2" charset="-78"/>
            </a:rPr>
            <a:t>LGA 1156-H</a:t>
          </a:r>
        </a:p>
        <a:p>
          <a:pPr algn="ctr" rtl="1"/>
          <a:r>
            <a:rPr lang="fa-IR" sz="1600" b="1" dirty="0" smtClean="0">
              <a:cs typeface="B Nazanin" panose="00000400000000000000" pitchFamily="2" charset="-78"/>
            </a:rPr>
            <a:t>این سوکت در سال 2009 معرفی شد و مخصوص پردازنده نسل اول </a:t>
          </a:r>
          <a:r>
            <a:rPr lang="en-US" sz="1600" b="1" dirty="0" smtClean="0">
              <a:cs typeface="B Nazanin" panose="00000400000000000000" pitchFamily="2" charset="-78"/>
            </a:rPr>
            <a:t>Core </a:t>
          </a:r>
          <a:r>
            <a:rPr lang="en-US" sz="1600" b="1" dirty="0" err="1" smtClean="0">
              <a:cs typeface="B Nazanin" panose="00000400000000000000" pitchFamily="2" charset="-78"/>
            </a:rPr>
            <a:t>i</a:t>
          </a:r>
          <a:r>
            <a:rPr lang="fa-IR" sz="1600" b="1" dirty="0" smtClean="0">
              <a:cs typeface="B Nazanin" panose="00000400000000000000" pitchFamily="2" charset="-78"/>
            </a:rPr>
            <a:t>   می باشد و دارای 1156 خار فلزی          می باشد و فرق آن با نسل قبلی این است که در نسل قبل از طریق مادر برد به چیپ </a:t>
          </a:r>
          <a:r>
            <a:rPr lang="en-US" sz="1600" b="1" dirty="0" smtClean="0">
              <a:cs typeface="B Nazanin" panose="00000400000000000000" pitchFamily="2" charset="-78"/>
            </a:rPr>
            <a:t>North Bridge</a:t>
          </a:r>
          <a:r>
            <a:rPr lang="fa-IR" sz="1600" b="1" dirty="0" smtClean="0">
              <a:cs typeface="B Nazanin" panose="00000400000000000000" pitchFamily="2" charset="-78"/>
            </a:rPr>
            <a:t> وصل می شد ولی در این نسل داخل خود </a:t>
          </a:r>
          <a:r>
            <a:rPr lang="en-US" sz="1600" b="1" dirty="0" smtClean="0">
              <a:cs typeface="B Nazanin" panose="00000400000000000000" pitchFamily="2" charset="-78"/>
            </a:rPr>
            <a:t>North Bridge</a:t>
          </a:r>
          <a:r>
            <a:rPr lang="fa-IR" sz="1600" b="1" dirty="0" smtClean="0">
              <a:cs typeface="B Nazanin" panose="00000400000000000000" pitchFamily="2" charset="-78"/>
            </a:rPr>
            <a:t> را دارد.</a:t>
          </a:r>
          <a:endParaRPr lang="en-US" sz="1600" b="1" dirty="0">
            <a:cs typeface="B Nazanin" panose="00000400000000000000" pitchFamily="2" charset="-78"/>
          </a:endParaRPr>
        </a:p>
      </dgm:t>
    </dgm:pt>
    <dgm:pt modelId="{7E96B44C-8E19-49E1-92C9-76A55296B6FE}" type="parTrans" cxnId="{B0CE9AB9-127A-44C5-AEBE-5701E4D45114}">
      <dgm:prSet/>
      <dgm:spPr/>
      <dgm:t>
        <a:bodyPr/>
        <a:lstStyle/>
        <a:p>
          <a:pPr algn="ctr"/>
          <a:endParaRPr lang="en-US"/>
        </a:p>
      </dgm:t>
    </dgm:pt>
    <dgm:pt modelId="{EDA82024-E6F8-432F-B784-01567382B018}" type="sibTrans" cxnId="{B0CE9AB9-127A-44C5-AEBE-5701E4D45114}">
      <dgm:prSet/>
      <dgm:spPr/>
      <dgm:t>
        <a:bodyPr/>
        <a:lstStyle/>
        <a:p>
          <a:pPr algn="ctr"/>
          <a:endParaRPr lang="en-US"/>
        </a:p>
      </dgm:t>
    </dgm:pt>
    <dgm:pt modelId="{6CE0BAB7-540B-4B9D-80FE-B49531A9CE2C}">
      <dgm:prSet phldrT="[Text]" custT="1"/>
      <dgm:spPr/>
      <dgm:t>
        <a:bodyPr/>
        <a:lstStyle/>
        <a:p>
          <a:pPr algn="ctr"/>
          <a:r>
            <a:rPr lang="en-US" sz="1600" b="1" dirty="0" smtClean="0"/>
            <a:t>LGA 1155-H2</a:t>
          </a:r>
          <a:endParaRPr lang="fa-IR" sz="1600" b="1" dirty="0" smtClean="0"/>
        </a:p>
        <a:p>
          <a:pPr algn="ctr" rtl="1"/>
          <a:r>
            <a:rPr lang="fa-IR" sz="1800" b="1" dirty="0" smtClean="0">
              <a:cs typeface="B Nazanin" panose="00000400000000000000" pitchFamily="2" charset="-78"/>
            </a:rPr>
            <a:t>این سوکت در 2011 معرفی شد که مخصوص نسل سندی بریج و ای وی بریج بود. از سلرون تا </a:t>
          </a:r>
          <a:r>
            <a:rPr lang="en-US" sz="1800" b="1" dirty="0" smtClean="0">
              <a:cs typeface="B Nazanin" panose="00000400000000000000" pitchFamily="2" charset="-78"/>
            </a:rPr>
            <a:t>Core i7</a:t>
          </a:r>
          <a:r>
            <a:rPr lang="fa-IR" sz="1800" b="1" dirty="0" smtClean="0">
              <a:cs typeface="B Nazanin" panose="00000400000000000000" pitchFamily="2" charset="-78"/>
            </a:rPr>
            <a:t>. این </a:t>
          </a:r>
          <a:r>
            <a:rPr lang="fa-IR" sz="1800" b="1" dirty="0" err="1" smtClean="0">
              <a:cs typeface="B Nazanin" panose="00000400000000000000" pitchFamily="2" charset="-78"/>
            </a:rPr>
            <a:t>سوکت</a:t>
          </a:r>
          <a:r>
            <a:rPr lang="fa-IR" sz="1800" b="1" dirty="0" smtClean="0">
              <a:cs typeface="B Nazanin" panose="00000400000000000000" pitchFamily="2" charset="-78"/>
            </a:rPr>
            <a:t> دارای 1155 خار بوده و به دلیل هم شکل بودن با </a:t>
          </a:r>
          <a:r>
            <a:rPr lang="en-US" sz="1800" b="1" dirty="0" smtClean="0">
              <a:cs typeface="B Nazanin" panose="00000400000000000000" pitchFamily="2" charset="-78"/>
            </a:rPr>
            <a:t>LGA 1156-H</a:t>
          </a:r>
          <a:r>
            <a:rPr lang="fa-IR" sz="1800" b="1" dirty="0" smtClean="0">
              <a:cs typeface="B Nazanin" panose="00000400000000000000" pitchFamily="2" charset="-78"/>
            </a:rPr>
            <a:t> از سیستم خنک سازی یکسانی برخوردار است.</a:t>
          </a:r>
          <a:endParaRPr lang="en-US" sz="1800" b="1" dirty="0">
            <a:cs typeface="B Nazanin" panose="00000400000000000000" pitchFamily="2" charset="-78"/>
          </a:endParaRPr>
        </a:p>
      </dgm:t>
    </dgm:pt>
    <dgm:pt modelId="{4A1C672C-8977-4316-8F10-A3B92C105C53}" type="parTrans" cxnId="{B961F43A-F082-4ECE-A141-FB770CFC392A}">
      <dgm:prSet/>
      <dgm:spPr/>
      <dgm:t>
        <a:bodyPr/>
        <a:lstStyle/>
        <a:p>
          <a:pPr algn="ctr"/>
          <a:endParaRPr lang="en-US"/>
        </a:p>
      </dgm:t>
    </dgm:pt>
    <dgm:pt modelId="{AB0312B9-D674-4B09-AF7F-0FC8936173D4}" type="sibTrans" cxnId="{B961F43A-F082-4ECE-A141-FB770CFC392A}">
      <dgm:prSet/>
      <dgm:spPr/>
      <dgm:t>
        <a:bodyPr/>
        <a:lstStyle/>
        <a:p>
          <a:pPr algn="ctr"/>
          <a:endParaRPr lang="en-US"/>
        </a:p>
      </dgm:t>
    </dgm:pt>
    <dgm:pt modelId="{11C5A2A8-5400-4026-A153-DED46C4CC013}" type="pres">
      <dgm:prSet presAssocID="{FE3E7F26-A287-4920-B8AB-F002BD528608}" presName="Name0" presStyleCnt="0">
        <dgm:presLayoutVars>
          <dgm:dir/>
          <dgm:resizeHandles val="exact"/>
        </dgm:presLayoutVars>
      </dgm:prSet>
      <dgm:spPr/>
    </dgm:pt>
    <dgm:pt modelId="{D8F8D621-16B5-47F5-A988-1F046A7F602A}" type="pres">
      <dgm:prSet presAssocID="{FE3E7F26-A287-4920-B8AB-F002BD528608}" presName="bkgdShp" presStyleLbl="alignAccFollowNode1" presStyleIdx="0" presStyleCnt="1" custLinFactNeighborX="1778" custLinFactNeighborY="-3563"/>
      <dgm:spPr/>
    </dgm:pt>
    <dgm:pt modelId="{EFD33CBB-606C-4A71-858F-10A030FA5606}" type="pres">
      <dgm:prSet presAssocID="{FE3E7F26-A287-4920-B8AB-F002BD528608}" presName="linComp" presStyleCnt="0"/>
      <dgm:spPr/>
    </dgm:pt>
    <dgm:pt modelId="{62123556-988F-4460-9234-A3C6DD3700F9}" type="pres">
      <dgm:prSet presAssocID="{89FF2DA6-0DD7-4DF5-B4DE-0C3DE71D62B0}" presName="compNode" presStyleCnt="0"/>
      <dgm:spPr/>
    </dgm:pt>
    <dgm:pt modelId="{C1232312-3714-47AA-BBD9-FD3DC95F3F10}" type="pres">
      <dgm:prSet presAssocID="{89FF2DA6-0DD7-4DF5-B4DE-0C3DE71D62B0}" presName="node" presStyleLbl="node1" presStyleIdx="0" presStyleCnt="3">
        <dgm:presLayoutVars>
          <dgm:bulletEnabled val="1"/>
        </dgm:presLayoutVars>
      </dgm:prSet>
      <dgm:spPr/>
      <dgm:t>
        <a:bodyPr/>
        <a:lstStyle/>
        <a:p>
          <a:endParaRPr lang="en-US"/>
        </a:p>
      </dgm:t>
    </dgm:pt>
    <dgm:pt modelId="{213E8541-2E47-48B8-833F-8600295F4BDC}" type="pres">
      <dgm:prSet presAssocID="{89FF2DA6-0DD7-4DF5-B4DE-0C3DE71D62B0}" presName="invisiNode" presStyleLbl="node1" presStyleIdx="0" presStyleCnt="3"/>
      <dgm:spPr/>
    </dgm:pt>
    <dgm:pt modelId="{96F11AC9-89D1-42D3-A4F2-C99FA3C84315}" type="pres">
      <dgm:prSet presAssocID="{89FF2DA6-0DD7-4DF5-B4DE-0C3DE71D62B0}" presName="imagNode"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t="-10000" b="-10000"/>
          </a:stretch>
        </a:blipFill>
      </dgm:spPr>
    </dgm:pt>
    <dgm:pt modelId="{B70EFE7C-2939-42FC-98EC-0595490B9734}" type="pres">
      <dgm:prSet presAssocID="{6497741D-8A17-488C-9D2A-1B3C3ED446EB}" presName="sibTrans" presStyleLbl="sibTrans2D1" presStyleIdx="0" presStyleCnt="0"/>
      <dgm:spPr/>
      <dgm:t>
        <a:bodyPr/>
        <a:lstStyle/>
        <a:p>
          <a:endParaRPr lang="en-US"/>
        </a:p>
      </dgm:t>
    </dgm:pt>
    <dgm:pt modelId="{ABDA4999-B0E8-42DD-BDED-CA65A2C68CFB}" type="pres">
      <dgm:prSet presAssocID="{E8402ABE-AAF5-42CA-8D95-C023BBC6A204}" presName="compNode" presStyleCnt="0"/>
      <dgm:spPr/>
    </dgm:pt>
    <dgm:pt modelId="{9323BC45-2125-4D97-B481-1F353D5C9634}" type="pres">
      <dgm:prSet presAssocID="{E8402ABE-AAF5-42CA-8D95-C023BBC6A204}" presName="node" presStyleLbl="node1" presStyleIdx="1" presStyleCnt="3">
        <dgm:presLayoutVars>
          <dgm:bulletEnabled val="1"/>
        </dgm:presLayoutVars>
      </dgm:prSet>
      <dgm:spPr/>
      <dgm:t>
        <a:bodyPr/>
        <a:lstStyle/>
        <a:p>
          <a:endParaRPr lang="en-US"/>
        </a:p>
      </dgm:t>
    </dgm:pt>
    <dgm:pt modelId="{A294DABC-1B0C-4854-B7EC-DB44463110B7}" type="pres">
      <dgm:prSet presAssocID="{E8402ABE-AAF5-42CA-8D95-C023BBC6A204}" presName="invisiNode" presStyleLbl="node1" presStyleIdx="1" presStyleCnt="3"/>
      <dgm:spPr/>
    </dgm:pt>
    <dgm:pt modelId="{CDB9F5A8-5BDA-4095-97AF-8906EF4ABE31}" type="pres">
      <dgm:prSet presAssocID="{E8402ABE-AAF5-42CA-8D95-C023BBC6A204}" presName="imagNode"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l="-3000" r="-3000"/>
          </a:stretch>
        </a:blipFill>
      </dgm:spPr>
    </dgm:pt>
    <dgm:pt modelId="{49659808-CDAB-4FFB-B695-065CDAC1E76B}" type="pres">
      <dgm:prSet presAssocID="{EDA82024-E6F8-432F-B784-01567382B018}" presName="sibTrans" presStyleLbl="sibTrans2D1" presStyleIdx="0" presStyleCnt="0"/>
      <dgm:spPr/>
      <dgm:t>
        <a:bodyPr/>
        <a:lstStyle/>
        <a:p>
          <a:endParaRPr lang="en-US"/>
        </a:p>
      </dgm:t>
    </dgm:pt>
    <dgm:pt modelId="{3849D03A-4287-4B76-BDC2-2255F163F4BB}" type="pres">
      <dgm:prSet presAssocID="{6CE0BAB7-540B-4B9D-80FE-B49531A9CE2C}" presName="compNode" presStyleCnt="0"/>
      <dgm:spPr/>
    </dgm:pt>
    <dgm:pt modelId="{7D651284-CE81-4EC6-964F-4468651BBE53}" type="pres">
      <dgm:prSet presAssocID="{6CE0BAB7-540B-4B9D-80FE-B49531A9CE2C}" presName="node" presStyleLbl="node1" presStyleIdx="2" presStyleCnt="3">
        <dgm:presLayoutVars>
          <dgm:bulletEnabled val="1"/>
        </dgm:presLayoutVars>
      </dgm:prSet>
      <dgm:spPr/>
      <dgm:t>
        <a:bodyPr/>
        <a:lstStyle/>
        <a:p>
          <a:endParaRPr lang="en-US"/>
        </a:p>
      </dgm:t>
    </dgm:pt>
    <dgm:pt modelId="{D4421325-00CA-463C-AE31-40BF479FD59C}" type="pres">
      <dgm:prSet presAssocID="{6CE0BAB7-540B-4B9D-80FE-B49531A9CE2C}" presName="invisiNode" presStyleLbl="node1" presStyleIdx="2" presStyleCnt="3"/>
      <dgm:spPr/>
    </dgm:pt>
    <dgm:pt modelId="{02025D51-8051-44E9-9CC7-9095B3AAE387}" type="pres">
      <dgm:prSet presAssocID="{6CE0BAB7-540B-4B9D-80FE-B49531A9CE2C}" presName="imagNode" presStyleLbl="fgImgPlace1" presStyleIdx="2" presStyleCnt="3"/>
      <dgm:spPr>
        <a:blipFill dpi="0" rotWithShape="1">
          <a:blip xmlns:r="http://schemas.openxmlformats.org/officeDocument/2006/relationships" r:embed="rId3">
            <a:extLst>
              <a:ext uri="{28A0092B-C50C-407E-A947-70E740481C1C}">
                <a14:useLocalDpi xmlns:a14="http://schemas.microsoft.com/office/drawing/2010/main" val="0"/>
              </a:ext>
            </a:extLst>
          </a:blip>
          <a:srcRect/>
          <a:stretch>
            <a:fillRect l="1114" r="-866"/>
          </a:stretch>
        </a:blipFill>
      </dgm:spPr>
    </dgm:pt>
  </dgm:ptLst>
  <dgm:cxnLst>
    <dgm:cxn modelId="{7DE1B957-F713-4554-87E6-DAF14441C74E}" type="presOf" srcId="{6CE0BAB7-540B-4B9D-80FE-B49531A9CE2C}" destId="{7D651284-CE81-4EC6-964F-4468651BBE53}" srcOrd="0" destOrd="0" presId="urn:microsoft.com/office/officeart/2005/8/layout/pList2"/>
    <dgm:cxn modelId="{62B42D4C-4A1E-4FA3-ACF0-C9CA616DEB26}" type="presOf" srcId="{FE3E7F26-A287-4920-B8AB-F002BD528608}" destId="{11C5A2A8-5400-4026-A153-DED46C4CC013}" srcOrd="0" destOrd="0" presId="urn:microsoft.com/office/officeart/2005/8/layout/pList2"/>
    <dgm:cxn modelId="{E027446A-1FE4-429B-8921-3CDF84BF7B2A}" type="presOf" srcId="{E8402ABE-AAF5-42CA-8D95-C023BBC6A204}" destId="{9323BC45-2125-4D97-B481-1F353D5C9634}" srcOrd="0" destOrd="0" presId="urn:microsoft.com/office/officeart/2005/8/layout/pList2"/>
    <dgm:cxn modelId="{47A65A8E-4EAB-4A0C-95E2-0A003DBAE7A6}" type="presOf" srcId="{89FF2DA6-0DD7-4DF5-B4DE-0C3DE71D62B0}" destId="{C1232312-3714-47AA-BBD9-FD3DC95F3F10}" srcOrd="0" destOrd="0" presId="urn:microsoft.com/office/officeart/2005/8/layout/pList2"/>
    <dgm:cxn modelId="{5D689D65-2FEC-4F40-B1CD-9B0D831853A3}" srcId="{FE3E7F26-A287-4920-B8AB-F002BD528608}" destId="{89FF2DA6-0DD7-4DF5-B4DE-0C3DE71D62B0}" srcOrd="0" destOrd="0" parTransId="{A67D2544-2EFC-44FF-AB08-86E7E32C6C9F}" sibTransId="{6497741D-8A17-488C-9D2A-1B3C3ED446EB}"/>
    <dgm:cxn modelId="{B0CE9AB9-127A-44C5-AEBE-5701E4D45114}" srcId="{FE3E7F26-A287-4920-B8AB-F002BD528608}" destId="{E8402ABE-AAF5-42CA-8D95-C023BBC6A204}" srcOrd="1" destOrd="0" parTransId="{7E96B44C-8E19-49E1-92C9-76A55296B6FE}" sibTransId="{EDA82024-E6F8-432F-B784-01567382B018}"/>
    <dgm:cxn modelId="{B961F43A-F082-4ECE-A141-FB770CFC392A}" srcId="{FE3E7F26-A287-4920-B8AB-F002BD528608}" destId="{6CE0BAB7-540B-4B9D-80FE-B49531A9CE2C}" srcOrd="2" destOrd="0" parTransId="{4A1C672C-8977-4316-8F10-A3B92C105C53}" sibTransId="{AB0312B9-D674-4B09-AF7F-0FC8936173D4}"/>
    <dgm:cxn modelId="{71D384E4-D1A6-4300-B58B-2833EC544EC4}" type="presOf" srcId="{6497741D-8A17-488C-9D2A-1B3C3ED446EB}" destId="{B70EFE7C-2939-42FC-98EC-0595490B9734}" srcOrd="0" destOrd="0" presId="urn:microsoft.com/office/officeart/2005/8/layout/pList2"/>
    <dgm:cxn modelId="{27E1D532-7D34-4210-B980-C5165C0F0890}" type="presOf" srcId="{EDA82024-E6F8-432F-B784-01567382B018}" destId="{49659808-CDAB-4FFB-B695-065CDAC1E76B}" srcOrd="0" destOrd="0" presId="urn:microsoft.com/office/officeart/2005/8/layout/pList2"/>
    <dgm:cxn modelId="{71A0DED3-B476-4508-AE12-A2D158444BBC}" type="presParOf" srcId="{11C5A2A8-5400-4026-A153-DED46C4CC013}" destId="{D8F8D621-16B5-47F5-A988-1F046A7F602A}" srcOrd="0" destOrd="0" presId="urn:microsoft.com/office/officeart/2005/8/layout/pList2"/>
    <dgm:cxn modelId="{35E28C21-D18A-4C77-AECB-4805B251CAB1}" type="presParOf" srcId="{11C5A2A8-5400-4026-A153-DED46C4CC013}" destId="{EFD33CBB-606C-4A71-858F-10A030FA5606}" srcOrd="1" destOrd="0" presId="urn:microsoft.com/office/officeart/2005/8/layout/pList2"/>
    <dgm:cxn modelId="{C5336487-B9EB-4DFC-A8FF-C522CA042A47}" type="presParOf" srcId="{EFD33CBB-606C-4A71-858F-10A030FA5606}" destId="{62123556-988F-4460-9234-A3C6DD3700F9}" srcOrd="0" destOrd="0" presId="urn:microsoft.com/office/officeart/2005/8/layout/pList2"/>
    <dgm:cxn modelId="{AD578FD8-911B-4B10-AB5D-9BBE0C287B43}" type="presParOf" srcId="{62123556-988F-4460-9234-A3C6DD3700F9}" destId="{C1232312-3714-47AA-BBD9-FD3DC95F3F10}" srcOrd="0" destOrd="0" presId="urn:microsoft.com/office/officeart/2005/8/layout/pList2"/>
    <dgm:cxn modelId="{BE438A85-18AC-466F-84D0-519CECC2A6EA}" type="presParOf" srcId="{62123556-988F-4460-9234-A3C6DD3700F9}" destId="{213E8541-2E47-48B8-833F-8600295F4BDC}" srcOrd="1" destOrd="0" presId="urn:microsoft.com/office/officeart/2005/8/layout/pList2"/>
    <dgm:cxn modelId="{5D594D2D-1B01-4DFC-A804-A1F99C4F5414}" type="presParOf" srcId="{62123556-988F-4460-9234-A3C6DD3700F9}" destId="{96F11AC9-89D1-42D3-A4F2-C99FA3C84315}" srcOrd="2" destOrd="0" presId="urn:microsoft.com/office/officeart/2005/8/layout/pList2"/>
    <dgm:cxn modelId="{70FB2B82-8A55-4F17-9C02-F681C502CD20}" type="presParOf" srcId="{EFD33CBB-606C-4A71-858F-10A030FA5606}" destId="{B70EFE7C-2939-42FC-98EC-0595490B9734}" srcOrd="1" destOrd="0" presId="urn:microsoft.com/office/officeart/2005/8/layout/pList2"/>
    <dgm:cxn modelId="{FA1B3FFD-3545-44C4-917A-E9A6F33A3221}" type="presParOf" srcId="{EFD33CBB-606C-4A71-858F-10A030FA5606}" destId="{ABDA4999-B0E8-42DD-BDED-CA65A2C68CFB}" srcOrd="2" destOrd="0" presId="urn:microsoft.com/office/officeart/2005/8/layout/pList2"/>
    <dgm:cxn modelId="{C869FE8F-1BCC-4B40-9550-18930E1BF6AF}" type="presParOf" srcId="{ABDA4999-B0E8-42DD-BDED-CA65A2C68CFB}" destId="{9323BC45-2125-4D97-B481-1F353D5C9634}" srcOrd="0" destOrd="0" presId="urn:microsoft.com/office/officeart/2005/8/layout/pList2"/>
    <dgm:cxn modelId="{0EAA1769-594B-45F9-B941-9C599D89CFB5}" type="presParOf" srcId="{ABDA4999-B0E8-42DD-BDED-CA65A2C68CFB}" destId="{A294DABC-1B0C-4854-B7EC-DB44463110B7}" srcOrd="1" destOrd="0" presId="urn:microsoft.com/office/officeart/2005/8/layout/pList2"/>
    <dgm:cxn modelId="{97106849-AE17-4A97-BEEA-6E56B6C37A0D}" type="presParOf" srcId="{ABDA4999-B0E8-42DD-BDED-CA65A2C68CFB}" destId="{CDB9F5A8-5BDA-4095-97AF-8906EF4ABE31}" srcOrd="2" destOrd="0" presId="urn:microsoft.com/office/officeart/2005/8/layout/pList2"/>
    <dgm:cxn modelId="{D23F5857-C766-4E2F-9800-845E27D221B6}" type="presParOf" srcId="{EFD33CBB-606C-4A71-858F-10A030FA5606}" destId="{49659808-CDAB-4FFB-B695-065CDAC1E76B}" srcOrd="3" destOrd="0" presId="urn:microsoft.com/office/officeart/2005/8/layout/pList2"/>
    <dgm:cxn modelId="{BC26F035-1BB7-41B9-82FB-46EFB10AAD1E}" type="presParOf" srcId="{EFD33CBB-606C-4A71-858F-10A030FA5606}" destId="{3849D03A-4287-4B76-BDC2-2255F163F4BB}" srcOrd="4" destOrd="0" presId="urn:microsoft.com/office/officeart/2005/8/layout/pList2"/>
    <dgm:cxn modelId="{0009C2F7-62C8-4A3A-AEA4-B11435F9A63A}" type="presParOf" srcId="{3849D03A-4287-4B76-BDC2-2255F163F4BB}" destId="{7D651284-CE81-4EC6-964F-4468651BBE53}" srcOrd="0" destOrd="0" presId="urn:microsoft.com/office/officeart/2005/8/layout/pList2"/>
    <dgm:cxn modelId="{2F7D52D6-B772-456B-908C-D12C0936B142}" type="presParOf" srcId="{3849D03A-4287-4B76-BDC2-2255F163F4BB}" destId="{D4421325-00CA-463C-AE31-40BF479FD59C}" srcOrd="1" destOrd="0" presId="urn:microsoft.com/office/officeart/2005/8/layout/pList2"/>
    <dgm:cxn modelId="{7FF10DBD-BA44-432F-99E2-CF4E4A934708}" type="presParOf" srcId="{3849D03A-4287-4B76-BDC2-2255F163F4BB}" destId="{02025D51-8051-44E9-9CC7-9095B3AAE387}" srcOrd="2" destOrd="0" presId="urn:microsoft.com/office/officeart/2005/8/layout/pList2"/>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7AD8A32-6C9B-41CD-865B-F8EB3772D9F0}" type="doc">
      <dgm:prSet loTypeId="urn:microsoft.com/office/officeart/2005/8/layout/pList2" loCatId="picture" qsTypeId="urn:microsoft.com/office/officeart/2005/8/quickstyle/simple1" qsCatId="simple" csTypeId="urn:microsoft.com/office/officeart/2005/8/colors/accent1_2" csCatId="accent1" phldr="1"/>
      <dgm:spPr/>
    </dgm:pt>
    <dgm:pt modelId="{E504808A-2FAF-4DEE-A897-F28E4BC8E879}">
      <dgm:prSet phldrT="[Text]" custT="1"/>
      <dgm:spPr/>
      <dgm:t>
        <a:bodyPr/>
        <a:lstStyle/>
        <a:p>
          <a:r>
            <a:rPr lang="en-US" sz="1800" b="1" dirty="0" smtClean="0"/>
            <a:t>LGA 2011-R</a:t>
          </a:r>
        </a:p>
        <a:p>
          <a:pPr rtl="1"/>
          <a:r>
            <a:rPr lang="fa-IR" sz="2000" b="1" dirty="0" smtClean="0">
              <a:cs typeface="B Nazanin" panose="00000400000000000000" pitchFamily="2" charset="-78"/>
            </a:rPr>
            <a:t>در سال 2011 معرفی شد و دارای 2011 خار که بیشتر برای </a:t>
          </a:r>
          <a:r>
            <a:rPr lang="en-US" sz="2000" b="1" dirty="0" smtClean="0">
              <a:cs typeface="B Nazanin" panose="00000400000000000000" pitchFamily="2" charset="-78"/>
            </a:rPr>
            <a:t>Desktop</a:t>
          </a:r>
          <a:r>
            <a:rPr lang="fa-IR" sz="2000" b="1" dirty="0" smtClean="0">
              <a:cs typeface="B Nazanin" panose="00000400000000000000" pitchFamily="2" charset="-78"/>
            </a:rPr>
            <a:t> و </a:t>
          </a:r>
          <a:r>
            <a:rPr lang="en-US" sz="2000" b="1" dirty="0" smtClean="0">
              <a:cs typeface="B Nazanin" panose="00000400000000000000" pitchFamily="2" charset="-78"/>
            </a:rPr>
            <a:t>Server</a:t>
          </a:r>
          <a:r>
            <a:rPr lang="fa-IR" sz="2000" b="1" dirty="0" smtClean="0">
              <a:cs typeface="B Nazanin" panose="00000400000000000000" pitchFamily="2" charset="-78"/>
            </a:rPr>
            <a:t> طراحی شده و مخصوص نسل دوم سوم و نسل </a:t>
          </a:r>
          <a:r>
            <a:rPr lang="en-US" sz="2000" b="1" dirty="0" smtClean="0">
              <a:cs typeface="B Nazanin" panose="00000400000000000000" pitchFamily="2" charset="-78"/>
            </a:rPr>
            <a:t>E</a:t>
          </a:r>
          <a:r>
            <a:rPr lang="fa-IR" sz="2000" b="1" dirty="0" smtClean="0">
              <a:cs typeface="B Nazanin" panose="00000400000000000000" pitchFamily="2" charset="-78"/>
            </a:rPr>
            <a:t> می باشد.</a:t>
          </a:r>
        </a:p>
        <a:p>
          <a:pPr rtl="1"/>
          <a:endParaRPr lang="en-US" sz="1600" dirty="0"/>
        </a:p>
      </dgm:t>
    </dgm:pt>
    <dgm:pt modelId="{DF3F930E-1B93-4B76-BCF5-5A3275AEEB7F}" type="parTrans" cxnId="{6C90624D-E011-47D2-A95C-2A64A2A8B1BA}">
      <dgm:prSet/>
      <dgm:spPr/>
      <dgm:t>
        <a:bodyPr/>
        <a:lstStyle/>
        <a:p>
          <a:endParaRPr lang="en-US"/>
        </a:p>
      </dgm:t>
    </dgm:pt>
    <dgm:pt modelId="{D226FA26-E857-4D16-B700-D5FD947282C3}" type="sibTrans" cxnId="{6C90624D-E011-47D2-A95C-2A64A2A8B1BA}">
      <dgm:prSet/>
      <dgm:spPr/>
      <dgm:t>
        <a:bodyPr/>
        <a:lstStyle/>
        <a:p>
          <a:endParaRPr lang="en-US"/>
        </a:p>
      </dgm:t>
    </dgm:pt>
    <dgm:pt modelId="{A8B75242-A8DE-466D-9920-4E90A375AA87}">
      <dgm:prSet phldrT="[Text]" custT="1"/>
      <dgm:spPr/>
      <dgm:t>
        <a:bodyPr/>
        <a:lstStyle/>
        <a:p>
          <a:r>
            <a:rPr lang="en-US" sz="1800" b="1" dirty="0" smtClean="0"/>
            <a:t>LGA 1150-H3</a:t>
          </a:r>
          <a:endParaRPr lang="fa-IR" sz="1800" b="1" dirty="0" smtClean="0"/>
        </a:p>
        <a:p>
          <a:pPr rtl="1"/>
          <a:r>
            <a:rPr lang="fa-IR" sz="1800" b="1" dirty="0" smtClean="0">
              <a:cs typeface="B Nazanin" panose="00000400000000000000" pitchFamily="2" charset="-78"/>
            </a:rPr>
            <a:t>در سال 2013 معرفی شد و دارای 1150 خار بوده و مخصوص پردازنده های </a:t>
          </a:r>
          <a:r>
            <a:rPr lang="en-US" sz="1800" b="1" dirty="0" smtClean="0">
              <a:cs typeface="B Nazanin" panose="00000400000000000000" pitchFamily="2" charset="-78"/>
            </a:rPr>
            <a:t>Haswell</a:t>
          </a:r>
          <a:r>
            <a:rPr lang="fa-IR" sz="1800" b="1" dirty="0" smtClean="0">
              <a:cs typeface="B Nazanin" panose="00000400000000000000" pitchFamily="2" charset="-78"/>
            </a:rPr>
            <a:t> و </a:t>
          </a:r>
          <a:r>
            <a:rPr lang="en-US" sz="1800" b="1" dirty="0" smtClean="0">
              <a:cs typeface="B Nazanin" panose="00000400000000000000" pitchFamily="2" charset="-78"/>
            </a:rPr>
            <a:t>Broadwell</a:t>
          </a:r>
          <a:r>
            <a:rPr lang="fa-IR" sz="1800" b="1" dirty="0" smtClean="0">
              <a:cs typeface="B Nazanin" panose="00000400000000000000" pitchFamily="2" charset="-78"/>
            </a:rPr>
            <a:t> است. </a:t>
          </a:r>
          <a:r>
            <a:rPr lang="en-US" sz="1800" b="1" dirty="0" smtClean="0">
              <a:cs typeface="B Nazanin" panose="00000400000000000000" pitchFamily="2" charset="-78"/>
            </a:rPr>
            <a:t>Broadwell</a:t>
          </a:r>
          <a:r>
            <a:rPr lang="fa-IR" sz="1800" b="1" dirty="0" smtClean="0">
              <a:cs typeface="B Nazanin" panose="00000400000000000000" pitchFamily="2" charset="-78"/>
            </a:rPr>
            <a:t> نسل بعدی </a:t>
          </a:r>
          <a:r>
            <a:rPr lang="en-US" sz="1800" b="1" dirty="0" smtClean="0">
              <a:cs typeface="B Nazanin" panose="00000400000000000000" pitchFamily="2" charset="-78"/>
            </a:rPr>
            <a:t>Haswell</a:t>
          </a:r>
          <a:r>
            <a:rPr lang="fa-IR" sz="1800" b="1" dirty="0" smtClean="0">
              <a:cs typeface="B Nazanin" panose="00000400000000000000" pitchFamily="2" charset="-78"/>
            </a:rPr>
            <a:t> می باشد.</a:t>
          </a:r>
          <a:endParaRPr lang="en-US" sz="1800" b="1" dirty="0">
            <a:cs typeface="B Nazanin" panose="00000400000000000000" pitchFamily="2" charset="-78"/>
          </a:endParaRPr>
        </a:p>
      </dgm:t>
    </dgm:pt>
    <dgm:pt modelId="{F09E16EF-DBEE-4528-B9B0-8BF9F092C004}" type="parTrans" cxnId="{BA5AAD09-473F-4385-81BC-2D42F370B526}">
      <dgm:prSet/>
      <dgm:spPr/>
      <dgm:t>
        <a:bodyPr/>
        <a:lstStyle/>
        <a:p>
          <a:endParaRPr lang="en-US"/>
        </a:p>
      </dgm:t>
    </dgm:pt>
    <dgm:pt modelId="{B51D7B67-3F9B-439A-A606-1ADD3255DFCC}" type="sibTrans" cxnId="{BA5AAD09-473F-4385-81BC-2D42F370B526}">
      <dgm:prSet/>
      <dgm:spPr/>
      <dgm:t>
        <a:bodyPr/>
        <a:lstStyle/>
        <a:p>
          <a:endParaRPr lang="en-US"/>
        </a:p>
      </dgm:t>
    </dgm:pt>
    <dgm:pt modelId="{20897809-BCC1-4A0E-9D35-E3A2F78D1E78}">
      <dgm:prSet phldrT="[Text]" custT="1"/>
      <dgm:spPr/>
      <dgm:t>
        <a:bodyPr/>
        <a:lstStyle/>
        <a:p>
          <a:r>
            <a:rPr lang="en-US" sz="1800" b="1" dirty="0" smtClean="0"/>
            <a:t>LGA 1151-H3</a:t>
          </a:r>
          <a:endParaRPr lang="fa-IR" sz="1800" b="1" dirty="0" smtClean="0"/>
        </a:p>
        <a:p>
          <a:pPr rtl="1"/>
          <a:r>
            <a:rPr lang="fa-IR" sz="2000" b="1" dirty="0" smtClean="0">
              <a:cs typeface="B Nazanin" panose="00000400000000000000" pitchFamily="2" charset="-78"/>
            </a:rPr>
            <a:t>در سال 2015 معرفی شده و دارای 1151 خار بوده و مخصوص نسل </a:t>
          </a:r>
          <a:r>
            <a:rPr lang="en-US" sz="2000" b="1" dirty="0" smtClean="0">
              <a:cs typeface="B Nazanin" panose="00000400000000000000" pitchFamily="2" charset="-78"/>
            </a:rPr>
            <a:t>Skylake</a:t>
          </a:r>
          <a:r>
            <a:rPr lang="fa-IR" sz="2000" b="1" dirty="0" smtClean="0">
              <a:cs typeface="B Nazanin" panose="00000400000000000000" pitchFamily="2" charset="-78"/>
            </a:rPr>
            <a:t> اینتل  بوده و از قویترین نسل </a:t>
          </a:r>
          <a:r>
            <a:rPr lang="en-US" sz="2000" b="1" dirty="0" smtClean="0">
              <a:cs typeface="B Nazanin" panose="00000400000000000000" pitchFamily="2" charset="-78"/>
            </a:rPr>
            <a:t>CPU</a:t>
          </a:r>
          <a:r>
            <a:rPr lang="fa-IR" sz="2000" b="1" dirty="0" smtClean="0">
              <a:cs typeface="B Nazanin" panose="00000400000000000000" pitchFamily="2" charset="-78"/>
            </a:rPr>
            <a:t> می باشد.</a:t>
          </a:r>
          <a:endParaRPr lang="en-US" sz="2000" b="1" dirty="0">
            <a:cs typeface="B Nazanin" panose="00000400000000000000" pitchFamily="2" charset="-78"/>
          </a:endParaRPr>
        </a:p>
      </dgm:t>
    </dgm:pt>
    <dgm:pt modelId="{5ECCAFE5-5346-4063-9533-D1E989E994A4}" type="parTrans" cxnId="{5E83C595-C366-4B37-8B2E-0675FA47D8F2}">
      <dgm:prSet/>
      <dgm:spPr/>
      <dgm:t>
        <a:bodyPr/>
        <a:lstStyle/>
        <a:p>
          <a:endParaRPr lang="en-US"/>
        </a:p>
      </dgm:t>
    </dgm:pt>
    <dgm:pt modelId="{EC92FC6D-A822-4E30-84F2-4A6D48656BF1}" type="sibTrans" cxnId="{5E83C595-C366-4B37-8B2E-0675FA47D8F2}">
      <dgm:prSet/>
      <dgm:spPr/>
      <dgm:t>
        <a:bodyPr/>
        <a:lstStyle/>
        <a:p>
          <a:endParaRPr lang="en-US"/>
        </a:p>
      </dgm:t>
    </dgm:pt>
    <dgm:pt modelId="{4B2427A9-4DAE-4783-A589-869DC4524D43}" type="pres">
      <dgm:prSet presAssocID="{F7AD8A32-6C9B-41CD-865B-F8EB3772D9F0}" presName="Name0" presStyleCnt="0">
        <dgm:presLayoutVars>
          <dgm:dir/>
          <dgm:resizeHandles val="exact"/>
        </dgm:presLayoutVars>
      </dgm:prSet>
      <dgm:spPr/>
    </dgm:pt>
    <dgm:pt modelId="{AFF5A23F-AABC-4886-BAC0-391B0FDB0478}" type="pres">
      <dgm:prSet presAssocID="{F7AD8A32-6C9B-41CD-865B-F8EB3772D9F0}" presName="bkgdShp" presStyleLbl="alignAccFollowNode1" presStyleIdx="0" presStyleCnt="1"/>
      <dgm:spPr/>
    </dgm:pt>
    <dgm:pt modelId="{5303B0C6-5A90-4327-B073-9392A935CC0C}" type="pres">
      <dgm:prSet presAssocID="{F7AD8A32-6C9B-41CD-865B-F8EB3772D9F0}" presName="linComp" presStyleCnt="0"/>
      <dgm:spPr/>
    </dgm:pt>
    <dgm:pt modelId="{D23ED9D4-4992-41DE-A79F-A048BBC6BAC0}" type="pres">
      <dgm:prSet presAssocID="{E504808A-2FAF-4DEE-A897-F28E4BC8E879}" presName="compNode" presStyleCnt="0"/>
      <dgm:spPr/>
    </dgm:pt>
    <dgm:pt modelId="{B553D0C6-4314-463B-AD82-5DDE9FDFD020}" type="pres">
      <dgm:prSet presAssocID="{E504808A-2FAF-4DEE-A897-F28E4BC8E879}" presName="node" presStyleLbl="node1" presStyleIdx="0" presStyleCnt="3">
        <dgm:presLayoutVars>
          <dgm:bulletEnabled val="1"/>
        </dgm:presLayoutVars>
      </dgm:prSet>
      <dgm:spPr/>
      <dgm:t>
        <a:bodyPr/>
        <a:lstStyle/>
        <a:p>
          <a:endParaRPr lang="en-US"/>
        </a:p>
      </dgm:t>
    </dgm:pt>
    <dgm:pt modelId="{879128E6-3901-472C-9920-5D31B7A7BCC5}" type="pres">
      <dgm:prSet presAssocID="{E504808A-2FAF-4DEE-A897-F28E4BC8E879}" presName="invisiNode" presStyleLbl="node1" presStyleIdx="0" presStyleCnt="3"/>
      <dgm:spPr/>
    </dgm:pt>
    <dgm:pt modelId="{9C6D505C-135D-4A36-B853-98153247A72A}" type="pres">
      <dgm:prSet presAssocID="{E504808A-2FAF-4DEE-A897-F28E4BC8E879}" presName="imagNode" presStyleLbl="fgImgPlace1" presStyleIdx="0" presStyleCnt="3" custScaleX="85430"/>
      <dgm:spPr>
        <a:blipFill dpi="0" rotWithShape="1">
          <a:blip xmlns:r="http://schemas.openxmlformats.org/officeDocument/2006/relationships" r:embed="rId1">
            <a:extLst>
              <a:ext uri="{28A0092B-C50C-407E-A947-70E740481C1C}">
                <a14:useLocalDpi xmlns:a14="http://schemas.microsoft.com/office/drawing/2010/main" val="0"/>
              </a:ext>
            </a:extLst>
          </a:blip>
          <a:srcRect/>
          <a:stretch>
            <a:fillRect l="841" r="2559"/>
          </a:stretch>
        </a:blipFill>
      </dgm:spPr>
    </dgm:pt>
    <dgm:pt modelId="{5629413E-3E2B-4E60-80F5-A067FCF073ED}" type="pres">
      <dgm:prSet presAssocID="{D226FA26-E857-4D16-B700-D5FD947282C3}" presName="sibTrans" presStyleLbl="sibTrans2D1" presStyleIdx="0" presStyleCnt="0"/>
      <dgm:spPr/>
      <dgm:t>
        <a:bodyPr/>
        <a:lstStyle/>
        <a:p>
          <a:endParaRPr lang="en-US"/>
        </a:p>
      </dgm:t>
    </dgm:pt>
    <dgm:pt modelId="{FFC281C6-7E94-4CB0-80F0-5F47A9B50CD7}" type="pres">
      <dgm:prSet presAssocID="{A8B75242-A8DE-466D-9920-4E90A375AA87}" presName="compNode" presStyleCnt="0"/>
      <dgm:spPr/>
    </dgm:pt>
    <dgm:pt modelId="{A9CDAA1C-8AB7-438E-A96E-37D82486EE71}" type="pres">
      <dgm:prSet presAssocID="{A8B75242-A8DE-466D-9920-4E90A375AA87}" presName="node" presStyleLbl="node1" presStyleIdx="1" presStyleCnt="3" custScaleX="117705">
        <dgm:presLayoutVars>
          <dgm:bulletEnabled val="1"/>
        </dgm:presLayoutVars>
      </dgm:prSet>
      <dgm:spPr/>
      <dgm:t>
        <a:bodyPr/>
        <a:lstStyle/>
        <a:p>
          <a:endParaRPr lang="en-US"/>
        </a:p>
      </dgm:t>
    </dgm:pt>
    <dgm:pt modelId="{122EBC86-BF61-4CA5-8657-0BE6B47184FE}" type="pres">
      <dgm:prSet presAssocID="{A8B75242-A8DE-466D-9920-4E90A375AA87}" presName="invisiNode" presStyleLbl="node1" presStyleIdx="1" presStyleCnt="3"/>
      <dgm:spPr/>
    </dgm:pt>
    <dgm:pt modelId="{08328135-9D0E-4F60-9644-00D46562A2A4}" type="pres">
      <dgm:prSet presAssocID="{A8B75242-A8DE-466D-9920-4E90A375AA87}" presName="imagNode" presStyleLbl="fgImgPlace1" presStyleIdx="1" presStyleCnt="3" custScaleX="88702"/>
      <dgm:spPr>
        <a:blipFill dpi="0" rotWithShape="1">
          <a:blip xmlns:r="http://schemas.openxmlformats.org/officeDocument/2006/relationships" r:embed="rId2">
            <a:extLst>
              <a:ext uri="{28A0092B-C50C-407E-A947-70E740481C1C}">
                <a14:useLocalDpi xmlns:a14="http://schemas.microsoft.com/office/drawing/2010/main" val="0"/>
              </a:ext>
            </a:extLst>
          </a:blip>
          <a:srcRect/>
          <a:stretch>
            <a:fillRect l="-1700" t="-20918" r="-1190"/>
          </a:stretch>
        </a:blipFill>
      </dgm:spPr>
    </dgm:pt>
    <dgm:pt modelId="{8F1D5177-A541-49BD-A390-0C1592EF82C4}" type="pres">
      <dgm:prSet presAssocID="{B51D7B67-3F9B-439A-A606-1ADD3255DFCC}" presName="sibTrans" presStyleLbl="sibTrans2D1" presStyleIdx="0" presStyleCnt="0"/>
      <dgm:spPr/>
      <dgm:t>
        <a:bodyPr/>
        <a:lstStyle/>
        <a:p>
          <a:endParaRPr lang="en-US"/>
        </a:p>
      </dgm:t>
    </dgm:pt>
    <dgm:pt modelId="{A8742D6E-BB80-4919-8A61-E0E9824185F6}" type="pres">
      <dgm:prSet presAssocID="{20897809-BCC1-4A0E-9D35-E3A2F78D1E78}" presName="compNode" presStyleCnt="0"/>
      <dgm:spPr/>
    </dgm:pt>
    <dgm:pt modelId="{15A51DF2-5D59-4F20-8AA4-7A5511992C5E}" type="pres">
      <dgm:prSet presAssocID="{20897809-BCC1-4A0E-9D35-E3A2F78D1E78}" presName="node" presStyleLbl="node1" presStyleIdx="2" presStyleCnt="3" custScaleX="111618">
        <dgm:presLayoutVars>
          <dgm:bulletEnabled val="1"/>
        </dgm:presLayoutVars>
      </dgm:prSet>
      <dgm:spPr/>
      <dgm:t>
        <a:bodyPr/>
        <a:lstStyle/>
        <a:p>
          <a:endParaRPr lang="en-US"/>
        </a:p>
      </dgm:t>
    </dgm:pt>
    <dgm:pt modelId="{F9B46924-C846-4D7A-9914-5ADF00E8A13B}" type="pres">
      <dgm:prSet presAssocID="{20897809-BCC1-4A0E-9D35-E3A2F78D1E78}" presName="invisiNode" presStyleLbl="node1" presStyleIdx="2" presStyleCnt="3"/>
      <dgm:spPr/>
    </dgm:pt>
    <dgm:pt modelId="{C0F049C5-71C0-46E7-A20C-CA8E498E7B13}" type="pres">
      <dgm:prSet presAssocID="{20897809-BCC1-4A0E-9D35-E3A2F78D1E78}" presName="imagNode" presStyleLbl="fgImgPlace1" presStyleIdx="2" presStyleCnt="3" custScaleX="91464"/>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6000" r="-6000"/>
          </a:stretch>
        </a:blipFill>
      </dgm:spPr>
    </dgm:pt>
  </dgm:ptLst>
  <dgm:cxnLst>
    <dgm:cxn modelId="{5E83C595-C366-4B37-8B2E-0675FA47D8F2}" srcId="{F7AD8A32-6C9B-41CD-865B-F8EB3772D9F0}" destId="{20897809-BCC1-4A0E-9D35-E3A2F78D1E78}" srcOrd="2" destOrd="0" parTransId="{5ECCAFE5-5346-4063-9533-D1E989E994A4}" sibTransId="{EC92FC6D-A822-4E30-84F2-4A6D48656BF1}"/>
    <dgm:cxn modelId="{7B110675-DA07-4175-B548-DFE9B0D155AD}" type="presOf" srcId="{F7AD8A32-6C9B-41CD-865B-F8EB3772D9F0}" destId="{4B2427A9-4DAE-4783-A589-869DC4524D43}" srcOrd="0" destOrd="0" presId="urn:microsoft.com/office/officeart/2005/8/layout/pList2"/>
    <dgm:cxn modelId="{2BCF2012-F794-4D8A-9A87-F2C5D21EE4DA}" type="presOf" srcId="{A8B75242-A8DE-466D-9920-4E90A375AA87}" destId="{A9CDAA1C-8AB7-438E-A96E-37D82486EE71}" srcOrd="0" destOrd="0" presId="urn:microsoft.com/office/officeart/2005/8/layout/pList2"/>
    <dgm:cxn modelId="{6C90624D-E011-47D2-A95C-2A64A2A8B1BA}" srcId="{F7AD8A32-6C9B-41CD-865B-F8EB3772D9F0}" destId="{E504808A-2FAF-4DEE-A897-F28E4BC8E879}" srcOrd="0" destOrd="0" parTransId="{DF3F930E-1B93-4B76-BCF5-5A3275AEEB7F}" sibTransId="{D226FA26-E857-4D16-B700-D5FD947282C3}"/>
    <dgm:cxn modelId="{8D70A485-FA4B-42C3-8763-C3E037778564}" type="presOf" srcId="{20897809-BCC1-4A0E-9D35-E3A2F78D1E78}" destId="{15A51DF2-5D59-4F20-8AA4-7A5511992C5E}" srcOrd="0" destOrd="0" presId="urn:microsoft.com/office/officeart/2005/8/layout/pList2"/>
    <dgm:cxn modelId="{E70E9B6D-260D-4079-933E-229A36138F3E}" type="presOf" srcId="{B51D7B67-3F9B-439A-A606-1ADD3255DFCC}" destId="{8F1D5177-A541-49BD-A390-0C1592EF82C4}" srcOrd="0" destOrd="0" presId="urn:microsoft.com/office/officeart/2005/8/layout/pList2"/>
    <dgm:cxn modelId="{CAFDC8B6-9098-433D-8BB2-353CF89BCDB6}" type="presOf" srcId="{D226FA26-E857-4D16-B700-D5FD947282C3}" destId="{5629413E-3E2B-4E60-80F5-A067FCF073ED}" srcOrd="0" destOrd="0" presId="urn:microsoft.com/office/officeart/2005/8/layout/pList2"/>
    <dgm:cxn modelId="{2B3A9364-D533-49D3-B58D-D5B31F67A8E2}" type="presOf" srcId="{E504808A-2FAF-4DEE-A897-F28E4BC8E879}" destId="{B553D0C6-4314-463B-AD82-5DDE9FDFD020}" srcOrd="0" destOrd="0" presId="urn:microsoft.com/office/officeart/2005/8/layout/pList2"/>
    <dgm:cxn modelId="{BA5AAD09-473F-4385-81BC-2D42F370B526}" srcId="{F7AD8A32-6C9B-41CD-865B-F8EB3772D9F0}" destId="{A8B75242-A8DE-466D-9920-4E90A375AA87}" srcOrd="1" destOrd="0" parTransId="{F09E16EF-DBEE-4528-B9B0-8BF9F092C004}" sibTransId="{B51D7B67-3F9B-439A-A606-1ADD3255DFCC}"/>
    <dgm:cxn modelId="{EFA6EA29-E8E0-4D90-B2DD-F823174886DF}" type="presParOf" srcId="{4B2427A9-4DAE-4783-A589-869DC4524D43}" destId="{AFF5A23F-AABC-4886-BAC0-391B0FDB0478}" srcOrd="0" destOrd="0" presId="urn:microsoft.com/office/officeart/2005/8/layout/pList2"/>
    <dgm:cxn modelId="{D975807C-9E6E-49FF-9466-AB40717507E8}" type="presParOf" srcId="{4B2427A9-4DAE-4783-A589-869DC4524D43}" destId="{5303B0C6-5A90-4327-B073-9392A935CC0C}" srcOrd="1" destOrd="0" presId="urn:microsoft.com/office/officeart/2005/8/layout/pList2"/>
    <dgm:cxn modelId="{CF69DE65-BAD3-4716-A62E-75932331D1E2}" type="presParOf" srcId="{5303B0C6-5A90-4327-B073-9392A935CC0C}" destId="{D23ED9D4-4992-41DE-A79F-A048BBC6BAC0}" srcOrd="0" destOrd="0" presId="urn:microsoft.com/office/officeart/2005/8/layout/pList2"/>
    <dgm:cxn modelId="{843CCE6F-2A05-4084-843A-59DB56912300}" type="presParOf" srcId="{D23ED9D4-4992-41DE-A79F-A048BBC6BAC0}" destId="{B553D0C6-4314-463B-AD82-5DDE9FDFD020}" srcOrd="0" destOrd="0" presId="urn:microsoft.com/office/officeart/2005/8/layout/pList2"/>
    <dgm:cxn modelId="{0E884FA8-08DC-43F5-B9B7-22E745C09BBF}" type="presParOf" srcId="{D23ED9D4-4992-41DE-A79F-A048BBC6BAC0}" destId="{879128E6-3901-472C-9920-5D31B7A7BCC5}" srcOrd="1" destOrd="0" presId="urn:microsoft.com/office/officeart/2005/8/layout/pList2"/>
    <dgm:cxn modelId="{6ED136BD-D569-4037-84B1-2E7C4222423E}" type="presParOf" srcId="{D23ED9D4-4992-41DE-A79F-A048BBC6BAC0}" destId="{9C6D505C-135D-4A36-B853-98153247A72A}" srcOrd="2" destOrd="0" presId="urn:microsoft.com/office/officeart/2005/8/layout/pList2"/>
    <dgm:cxn modelId="{58890B1E-4673-47AB-99BE-450B82BC2128}" type="presParOf" srcId="{5303B0C6-5A90-4327-B073-9392A935CC0C}" destId="{5629413E-3E2B-4E60-80F5-A067FCF073ED}" srcOrd="1" destOrd="0" presId="urn:microsoft.com/office/officeart/2005/8/layout/pList2"/>
    <dgm:cxn modelId="{CA76AA11-8D7C-4594-BCDA-650B1BCFEB66}" type="presParOf" srcId="{5303B0C6-5A90-4327-B073-9392A935CC0C}" destId="{FFC281C6-7E94-4CB0-80F0-5F47A9B50CD7}" srcOrd="2" destOrd="0" presId="urn:microsoft.com/office/officeart/2005/8/layout/pList2"/>
    <dgm:cxn modelId="{B20502CA-B79A-472B-A93B-888F2770F226}" type="presParOf" srcId="{FFC281C6-7E94-4CB0-80F0-5F47A9B50CD7}" destId="{A9CDAA1C-8AB7-438E-A96E-37D82486EE71}" srcOrd="0" destOrd="0" presId="urn:microsoft.com/office/officeart/2005/8/layout/pList2"/>
    <dgm:cxn modelId="{EB9A38C3-385D-45F8-8E27-E595891CA0EC}" type="presParOf" srcId="{FFC281C6-7E94-4CB0-80F0-5F47A9B50CD7}" destId="{122EBC86-BF61-4CA5-8657-0BE6B47184FE}" srcOrd="1" destOrd="0" presId="urn:microsoft.com/office/officeart/2005/8/layout/pList2"/>
    <dgm:cxn modelId="{D8E0281C-7AC8-4EA8-8FA5-3D7C1835B97B}" type="presParOf" srcId="{FFC281C6-7E94-4CB0-80F0-5F47A9B50CD7}" destId="{08328135-9D0E-4F60-9644-00D46562A2A4}" srcOrd="2" destOrd="0" presId="urn:microsoft.com/office/officeart/2005/8/layout/pList2"/>
    <dgm:cxn modelId="{B1DD5AA5-F255-47A8-9465-E931BC8683CC}" type="presParOf" srcId="{5303B0C6-5A90-4327-B073-9392A935CC0C}" destId="{8F1D5177-A541-49BD-A390-0C1592EF82C4}" srcOrd="3" destOrd="0" presId="urn:microsoft.com/office/officeart/2005/8/layout/pList2"/>
    <dgm:cxn modelId="{2897B28B-E5AD-48B6-9645-2EEE7E4AB2B1}" type="presParOf" srcId="{5303B0C6-5A90-4327-B073-9392A935CC0C}" destId="{A8742D6E-BB80-4919-8A61-E0E9824185F6}" srcOrd="4" destOrd="0" presId="urn:microsoft.com/office/officeart/2005/8/layout/pList2"/>
    <dgm:cxn modelId="{6B62A2D5-46B3-48C9-A348-D2C6D1E8B194}" type="presParOf" srcId="{A8742D6E-BB80-4919-8A61-E0E9824185F6}" destId="{15A51DF2-5D59-4F20-8AA4-7A5511992C5E}" srcOrd="0" destOrd="0" presId="urn:microsoft.com/office/officeart/2005/8/layout/pList2"/>
    <dgm:cxn modelId="{77ABFA7D-7766-4DDD-ADED-3013A480CC74}" type="presParOf" srcId="{A8742D6E-BB80-4919-8A61-E0E9824185F6}" destId="{F9B46924-C846-4D7A-9914-5ADF00E8A13B}" srcOrd="1" destOrd="0" presId="urn:microsoft.com/office/officeart/2005/8/layout/pList2"/>
    <dgm:cxn modelId="{E75CB97F-F276-4F8E-9520-9328E9593224}" type="presParOf" srcId="{A8742D6E-BB80-4919-8A61-E0E9824185F6}" destId="{C0F049C5-71C0-46E7-A20C-CA8E498E7B13}" srcOrd="2" destOrd="0" presId="urn:microsoft.com/office/officeart/2005/8/layout/p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F8D621-16B5-47F5-A988-1F046A7F602A}">
      <dsp:nvSpPr>
        <dsp:cNvPr id="0" name=""/>
        <dsp:cNvSpPr/>
      </dsp:nvSpPr>
      <dsp:spPr>
        <a:xfrm>
          <a:off x="0" y="0"/>
          <a:ext cx="11068365" cy="2488966"/>
        </a:xfrm>
        <a:prstGeom prst="roundRect">
          <a:avLst>
            <a:gd name="adj" fmla="val 10000"/>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6F11AC9-89D1-42D3-A4F2-C99FA3C84315}">
      <dsp:nvSpPr>
        <dsp:cNvPr id="0" name=""/>
        <dsp:cNvSpPr/>
      </dsp:nvSpPr>
      <dsp:spPr>
        <a:xfrm>
          <a:off x="332050" y="331862"/>
          <a:ext cx="3251332" cy="1825242"/>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10000" b="-10000"/>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1232312-3714-47AA-BBD9-FD3DC95F3F10}">
      <dsp:nvSpPr>
        <dsp:cNvPr id="0" name=""/>
        <dsp:cNvSpPr/>
      </dsp:nvSpPr>
      <dsp:spPr>
        <a:xfrm rot="10800000">
          <a:off x="332050" y="2488966"/>
          <a:ext cx="3251332" cy="3042070"/>
        </a:xfrm>
        <a:prstGeom prst="round2SameRect">
          <a:avLst>
            <a:gd name="adj1" fmla="val 10500"/>
            <a:gd name="adj2" fmla="val 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t" anchorCtr="0">
          <a:noAutofit/>
        </a:bodyPr>
        <a:lstStyle/>
        <a:p>
          <a:pPr lvl="0" algn="ctr" defTabSz="711200" rtl="1">
            <a:lnSpc>
              <a:spcPct val="90000"/>
            </a:lnSpc>
            <a:spcBef>
              <a:spcPct val="0"/>
            </a:spcBef>
            <a:spcAft>
              <a:spcPct val="35000"/>
            </a:spcAft>
          </a:pPr>
          <a:r>
            <a:rPr lang="en-US" sz="1600" b="1" kern="1200" dirty="0" smtClean="0">
              <a:cs typeface="B Nazanin" panose="00000400000000000000" pitchFamily="2" charset="-78"/>
            </a:rPr>
            <a:t>LGA 775-H</a:t>
          </a:r>
        </a:p>
        <a:p>
          <a:pPr lvl="0" algn="ctr" defTabSz="711200" rtl="1">
            <a:lnSpc>
              <a:spcPct val="90000"/>
            </a:lnSpc>
            <a:spcBef>
              <a:spcPct val="0"/>
            </a:spcBef>
            <a:spcAft>
              <a:spcPct val="35000"/>
            </a:spcAft>
          </a:pPr>
          <a:r>
            <a:rPr lang="fa-IR" sz="1800" b="1" kern="1200" dirty="0" smtClean="0">
              <a:cs typeface="B Nazanin" panose="00000400000000000000" pitchFamily="2" charset="-78"/>
            </a:rPr>
            <a:t>سال 2004 معرفی شد و انقلابی در شکل سوکت بود که 755 خار دارد از معایب آن شکستگی و کند شدن خارها بودند از مدل هایی که از این پردازنده استفاده می کنند می توان </a:t>
          </a:r>
          <a:r>
            <a:rPr lang="en-US" sz="1800" b="1" kern="1200" dirty="0" smtClean="0">
              <a:cs typeface="B Nazanin" panose="00000400000000000000" pitchFamily="2" charset="-78"/>
            </a:rPr>
            <a:t>Pentium D</a:t>
          </a:r>
          <a:r>
            <a:rPr lang="fa-IR" sz="1800" b="1" kern="1200" dirty="0" smtClean="0">
              <a:cs typeface="B Nazanin" panose="00000400000000000000" pitchFamily="2" charset="-78"/>
            </a:rPr>
            <a:t> را نام برد.</a:t>
          </a:r>
          <a:endParaRPr lang="en-US" sz="1800" b="1" kern="1200" dirty="0">
            <a:cs typeface="B Nazanin" panose="00000400000000000000" pitchFamily="2" charset="-78"/>
          </a:endParaRPr>
        </a:p>
      </dsp:txBody>
      <dsp:txXfrm rot="10800000">
        <a:off x="425604" y="2488966"/>
        <a:ext cx="3064224" cy="2948516"/>
      </dsp:txXfrm>
    </dsp:sp>
    <dsp:sp modelId="{CDB9F5A8-5BDA-4095-97AF-8906EF4ABE31}">
      <dsp:nvSpPr>
        <dsp:cNvPr id="0" name=""/>
        <dsp:cNvSpPr/>
      </dsp:nvSpPr>
      <dsp:spPr>
        <a:xfrm>
          <a:off x="3908516" y="331862"/>
          <a:ext cx="3251332" cy="1825242"/>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3000" r="-3000"/>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323BC45-2125-4D97-B481-1F353D5C9634}">
      <dsp:nvSpPr>
        <dsp:cNvPr id="0" name=""/>
        <dsp:cNvSpPr/>
      </dsp:nvSpPr>
      <dsp:spPr>
        <a:xfrm rot="10800000">
          <a:off x="3908516" y="2488966"/>
          <a:ext cx="3251332" cy="3042070"/>
        </a:xfrm>
        <a:prstGeom prst="round2SameRect">
          <a:avLst>
            <a:gd name="adj1" fmla="val 10500"/>
            <a:gd name="adj2" fmla="val 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t" anchorCtr="0">
          <a:noAutofit/>
        </a:bodyPr>
        <a:lstStyle/>
        <a:p>
          <a:pPr lvl="0" algn="ctr" defTabSz="711200">
            <a:lnSpc>
              <a:spcPct val="90000"/>
            </a:lnSpc>
            <a:spcBef>
              <a:spcPct val="0"/>
            </a:spcBef>
            <a:spcAft>
              <a:spcPct val="35000"/>
            </a:spcAft>
          </a:pPr>
          <a:r>
            <a:rPr lang="en-US" sz="1600" b="1" kern="1200" dirty="0" smtClean="0">
              <a:cs typeface="B Nazanin" panose="00000400000000000000" pitchFamily="2" charset="-78"/>
            </a:rPr>
            <a:t>LGA 1156-H</a:t>
          </a:r>
        </a:p>
        <a:p>
          <a:pPr lvl="0" algn="ctr" defTabSz="711200" rtl="1">
            <a:lnSpc>
              <a:spcPct val="90000"/>
            </a:lnSpc>
            <a:spcBef>
              <a:spcPct val="0"/>
            </a:spcBef>
            <a:spcAft>
              <a:spcPct val="35000"/>
            </a:spcAft>
          </a:pPr>
          <a:r>
            <a:rPr lang="fa-IR" sz="1600" b="1" kern="1200" dirty="0" smtClean="0">
              <a:cs typeface="B Nazanin" panose="00000400000000000000" pitchFamily="2" charset="-78"/>
            </a:rPr>
            <a:t>این سوکت در سال 2009 معرفی شد و مخصوص پردازنده نسل اول </a:t>
          </a:r>
          <a:r>
            <a:rPr lang="en-US" sz="1600" b="1" kern="1200" dirty="0" smtClean="0">
              <a:cs typeface="B Nazanin" panose="00000400000000000000" pitchFamily="2" charset="-78"/>
            </a:rPr>
            <a:t>Core </a:t>
          </a:r>
          <a:r>
            <a:rPr lang="en-US" sz="1600" b="1" kern="1200" dirty="0" err="1" smtClean="0">
              <a:cs typeface="B Nazanin" panose="00000400000000000000" pitchFamily="2" charset="-78"/>
            </a:rPr>
            <a:t>i</a:t>
          </a:r>
          <a:r>
            <a:rPr lang="fa-IR" sz="1600" b="1" kern="1200" dirty="0" smtClean="0">
              <a:cs typeface="B Nazanin" panose="00000400000000000000" pitchFamily="2" charset="-78"/>
            </a:rPr>
            <a:t>   می باشد و دارای 1156 خار فلزی          می باشد و فرق آن با نسل قبلی این است که در نسل قبل از طریق مادر برد به چیپ </a:t>
          </a:r>
          <a:r>
            <a:rPr lang="en-US" sz="1600" b="1" kern="1200" dirty="0" smtClean="0">
              <a:cs typeface="B Nazanin" panose="00000400000000000000" pitchFamily="2" charset="-78"/>
            </a:rPr>
            <a:t>North Bridge</a:t>
          </a:r>
          <a:r>
            <a:rPr lang="fa-IR" sz="1600" b="1" kern="1200" dirty="0" smtClean="0">
              <a:cs typeface="B Nazanin" panose="00000400000000000000" pitchFamily="2" charset="-78"/>
            </a:rPr>
            <a:t> وصل می شد ولی در این نسل داخل خود </a:t>
          </a:r>
          <a:r>
            <a:rPr lang="en-US" sz="1600" b="1" kern="1200" dirty="0" smtClean="0">
              <a:cs typeface="B Nazanin" panose="00000400000000000000" pitchFamily="2" charset="-78"/>
            </a:rPr>
            <a:t>North Bridge</a:t>
          </a:r>
          <a:r>
            <a:rPr lang="fa-IR" sz="1600" b="1" kern="1200" dirty="0" smtClean="0">
              <a:cs typeface="B Nazanin" panose="00000400000000000000" pitchFamily="2" charset="-78"/>
            </a:rPr>
            <a:t> را دارد.</a:t>
          </a:r>
          <a:endParaRPr lang="en-US" sz="1600" b="1" kern="1200" dirty="0">
            <a:cs typeface="B Nazanin" panose="00000400000000000000" pitchFamily="2" charset="-78"/>
          </a:endParaRPr>
        </a:p>
      </dsp:txBody>
      <dsp:txXfrm rot="10800000">
        <a:off x="4002070" y="2488966"/>
        <a:ext cx="3064224" cy="2948516"/>
      </dsp:txXfrm>
    </dsp:sp>
    <dsp:sp modelId="{02025D51-8051-44E9-9CC7-9095B3AAE387}">
      <dsp:nvSpPr>
        <dsp:cNvPr id="0" name=""/>
        <dsp:cNvSpPr/>
      </dsp:nvSpPr>
      <dsp:spPr>
        <a:xfrm>
          <a:off x="7484981" y="331862"/>
          <a:ext cx="3251332" cy="1825242"/>
        </a:xfrm>
        <a:prstGeom prst="roundRect">
          <a:avLst>
            <a:gd name="adj" fmla="val 10000"/>
          </a:avLst>
        </a:prstGeom>
        <a:blipFill dpi="0" rotWithShape="1">
          <a:blip xmlns:r="http://schemas.openxmlformats.org/officeDocument/2006/relationships" r:embed="rId3">
            <a:extLst>
              <a:ext uri="{28A0092B-C50C-407E-A947-70E740481C1C}">
                <a14:useLocalDpi xmlns:a14="http://schemas.microsoft.com/office/drawing/2010/main" val="0"/>
              </a:ext>
            </a:extLst>
          </a:blip>
          <a:srcRect/>
          <a:stretch>
            <a:fillRect l="1114" r="-866"/>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D651284-CE81-4EC6-964F-4468651BBE53}">
      <dsp:nvSpPr>
        <dsp:cNvPr id="0" name=""/>
        <dsp:cNvSpPr/>
      </dsp:nvSpPr>
      <dsp:spPr>
        <a:xfrm rot="10800000">
          <a:off x="7484981" y="2488966"/>
          <a:ext cx="3251332" cy="3042070"/>
        </a:xfrm>
        <a:prstGeom prst="round2SameRect">
          <a:avLst>
            <a:gd name="adj1" fmla="val 10500"/>
            <a:gd name="adj2" fmla="val 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t" anchorCtr="0">
          <a:noAutofit/>
        </a:bodyPr>
        <a:lstStyle/>
        <a:p>
          <a:pPr lvl="0" algn="ctr" defTabSz="711200">
            <a:lnSpc>
              <a:spcPct val="90000"/>
            </a:lnSpc>
            <a:spcBef>
              <a:spcPct val="0"/>
            </a:spcBef>
            <a:spcAft>
              <a:spcPct val="35000"/>
            </a:spcAft>
          </a:pPr>
          <a:r>
            <a:rPr lang="en-US" sz="1600" b="1" kern="1200" dirty="0" smtClean="0"/>
            <a:t>LGA 1155-H2</a:t>
          </a:r>
          <a:endParaRPr lang="fa-IR" sz="1600" b="1" kern="1200" dirty="0" smtClean="0"/>
        </a:p>
        <a:p>
          <a:pPr lvl="0" algn="ctr" defTabSz="711200" rtl="1">
            <a:lnSpc>
              <a:spcPct val="90000"/>
            </a:lnSpc>
            <a:spcBef>
              <a:spcPct val="0"/>
            </a:spcBef>
            <a:spcAft>
              <a:spcPct val="35000"/>
            </a:spcAft>
          </a:pPr>
          <a:r>
            <a:rPr lang="fa-IR" sz="1800" b="1" kern="1200" dirty="0" smtClean="0">
              <a:cs typeface="B Nazanin" panose="00000400000000000000" pitchFamily="2" charset="-78"/>
            </a:rPr>
            <a:t>این سوکت در 2011 معرفی شد که مخصوص نسل سندی بریج و ای وی بریج بود. از سلرون تا </a:t>
          </a:r>
          <a:r>
            <a:rPr lang="en-US" sz="1800" b="1" kern="1200" dirty="0" smtClean="0">
              <a:cs typeface="B Nazanin" panose="00000400000000000000" pitchFamily="2" charset="-78"/>
            </a:rPr>
            <a:t>Core i7</a:t>
          </a:r>
          <a:r>
            <a:rPr lang="fa-IR" sz="1800" b="1" kern="1200" dirty="0" smtClean="0">
              <a:cs typeface="B Nazanin" panose="00000400000000000000" pitchFamily="2" charset="-78"/>
            </a:rPr>
            <a:t>. این </a:t>
          </a:r>
          <a:r>
            <a:rPr lang="fa-IR" sz="1800" b="1" kern="1200" dirty="0" err="1" smtClean="0">
              <a:cs typeface="B Nazanin" panose="00000400000000000000" pitchFamily="2" charset="-78"/>
            </a:rPr>
            <a:t>سوکت</a:t>
          </a:r>
          <a:r>
            <a:rPr lang="fa-IR" sz="1800" b="1" kern="1200" dirty="0" smtClean="0">
              <a:cs typeface="B Nazanin" panose="00000400000000000000" pitchFamily="2" charset="-78"/>
            </a:rPr>
            <a:t> دارای 1155 خار بوده و به دلیل هم شکل بودن با </a:t>
          </a:r>
          <a:r>
            <a:rPr lang="en-US" sz="1800" b="1" kern="1200" dirty="0" smtClean="0">
              <a:cs typeface="B Nazanin" panose="00000400000000000000" pitchFamily="2" charset="-78"/>
            </a:rPr>
            <a:t>LGA 1156-H</a:t>
          </a:r>
          <a:r>
            <a:rPr lang="fa-IR" sz="1800" b="1" kern="1200" dirty="0" smtClean="0">
              <a:cs typeface="B Nazanin" panose="00000400000000000000" pitchFamily="2" charset="-78"/>
            </a:rPr>
            <a:t> از سیستم خنک سازی یکسانی برخوردار است.</a:t>
          </a:r>
          <a:endParaRPr lang="en-US" sz="1800" b="1" kern="1200" dirty="0">
            <a:cs typeface="B Nazanin" panose="00000400000000000000" pitchFamily="2" charset="-78"/>
          </a:endParaRPr>
        </a:p>
      </dsp:txBody>
      <dsp:txXfrm rot="10800000">
        <a:off x="7578535" y="2488966"/>
        <a:ext cx="3064224" cy="294851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F5A23F-AABC-4886-BAC0-391B0FDB0478}">
      <dsp:nvSpPr>
        <dsp:cNvPr id="0" name=""/>
        <dsp:cNvSpPr/>
      </dsp:nvSpPr>
      <dsp:spPr>
        <a:xfrm>
          <a:off x="0" y="0"/>
          <a:ext cx="10972799" cy="2478923"/>
        </a:xfrm>
        <a:prstGeom prst="roundRect">
          <a:avLst>
            <a:gd name="adj" fmla="val 10000"/>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C6D505C-135D-4A36-B853-98153247A72A}">
      <dsp:nvSpPr>
        <dsp:cNvPr id="0" name=""/>
        <dsp:cNvSpPr/>
      </dsp:nvSpPr>
      <dsp:spPr>
        <a:xfrm>
          <a:off x="546621" y="330523"/>
          <a:ext cx="2521293" cy="1817877"/>
        </a:xfrm>
        <a:prstGeom prst="roundRect">
          <a:avLst>
            <a:gd name="adj" fmla="val 10000"/>
          </a:avLst>
        </a:prstGeom>
        <a:blipFill dpi="0" rotWithShape="1">
          <a:blip xmlns:r="http://schemas.openxmlformats.org/officeDocument/2006/relationships" r:embed="rId1">
            <a:extLst>
              <a:ext uri="{28A0092B-C50C-407E-A947-70E740481C1C}">
                <a14:useLocalDpi xmlns:a14="http://schemas.microsoft.com/office/drawing/2010/main" val="0"/>
              </a:ext>
            </a:extLst>
          </a:blip>
          <a:srcRect/>
          <a:stretch>
            <a:fillRect l="841" r="2559"/>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553D0C6-4314-463B-AD82-5DDE9FDFD020}">
      <dsp:nvSpPr>
        <dsp:cNvPr id="0" name=""/>
        <dsp:cNvSpPr/>
      </dsp:nvSpPr>
      <dsp:spPr>
        <a:xfrm rot="10800000">
          <a:off x="331619" y="2478923"/>
          <a:ext cx="2951297" cy="3029795"/>
        </a:xfrm>
        <a:prstGeom prst="round2SameRect">
          <a:avLst>
            <a:gd name="adj1" fmla="val 10500"/>
            <a:gd name="adj2" fmla="val 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t" anchorCtr="0">
          <a:noAutofit/>
        </a:bodyPr>
        <a:lstStyle/>
        <a:p>
          <a:pPr lvl="0" algn="ctr" defTabSz="800100">
            <a:lnSpc>
              <a:spcPct val="90000"/>
            </a:lnSpc>
            <a:spcBef>
              <a:spcPct val="0"/>
            </a:spcBef>
            <a:spcAft>
              <a:spcPct val="35000"/>
            </a:spcAft>
          </a:pPr>
          <a:r>
            <a:rPr lang="en-US" sz="1800" b="1" kern="1200" dirty="0" smtClean="0"/>
            <a:t>LGA 2011-R</a:t>
          </a:r>
        </a:p>
        <a:p>
          <a:pPr lvl="0" algn="ctr" defTabSz="800100" rtl="1">
            <a:lnSpc>
              <a:spcPct val="90000"/>
            </a:lnSpc>
            <a:spcBef>
              <a:spcPct val="0"/>
            </a:spcBef>
            <a:spcAft>
              <a:spcPct val="35000"/>
            </a:spcAft>
          </a:pPr>
          <a:r>
            <a:rPr lang="fa-IR" sz="2000" b="1" kern="1200" dirty="0" smtClean="0">
              <a:cs typeface="B Nazanin" panose="00000400000000000000" pitchFamily="2" charset="-78"/>
            </a:rPr>
            <a:t>در سال 2011 معرفی شد و دارای 2011 خار که بیشتر برای </a:t>
          </a:r>
          <a:r>
            <a:rPr lang="en-US" sz="2000" b="1" kern="1200" dirty="0" smtClean="0">
              <a:cs typeface="B Nazanin" panose="00000400000000000000" pitchFamily="2" charset="-78"/>
            </a:rPr>
            <a:t>Desktop</a:t>
          </a:r>
          <a:r>
            <a:rPr lang="fa-IR" sz="2000" b="1" kern="1200" dirty="0" smtClean="0">
              <a:cs typeface="B Nazanin" panose="00000400000000000000" pitchFamily="2" charset="-78"/>
            </a:rPr>
            <a:t> و </a:t>
          </a:r>
          <a:r>
            <a:rPr lang="en-US" sz="2000" b="1" kern="1200" dirty="0" smtClean="0">
              <a:cs typeface="B Nazanin" panose="00000400000000000000" pitchFamily="2" charset="-78"/>
            </a:rPr>
            <a:t>Server</a:t>
          </a:r>
          <a:r>
            <a:rPr lang="fa-IR" sz="2000" b="1" kern="1200" dirty="0" smtClean="0">
              <a:cs typeface="B Nazanin" panose="00000400000000000000" pitchFamily="2" charset="-78"/>
            </a:rPr>
            <a:t> طراحی شده و مخصوص نسل دوم سوم و نسل </a:t>
          </a:r>
          <a:r>
            <a:rPr lang="en-US" sz="2000" b="1" kern="1200" dirty="0" smtClean="0">
              <a:cs typeface="B Nazanin" panose="00000400000000000000" pitchFamily="2" charset="-78"/>
            </a:rPr>
            <a:t>E</a:t>
          </a:r>
          <a:r>
            <a:rPr lang="fa-IR" sz="2000" b="1" kern="1200" dirty="0" smtClean="0">
              <a:cs typeface="B Nazanin" panose="00000400000000000000" pitchFamily="2" charset="-78"/>
            </a:rPr>
            <a:t> می باشد.</a:t>
          </a:r>
        </a:p>
        <a:p>
          <a:pPr lvl="0" algn="ctr" defTabSz="800100" rtl="1">
            <a:lnSpc>
              <a:spcPct val="90000"/>
            </a:lnSpc>
            <a:spcBef>
              <a:spcPct val="0"/>
            </a:spcBef>
            <a:spcAft>
              <a:spcPct val="35000"/>
            </a:spcAft>
          </a:pPr>
          <a:endParaRPr lang="en-US" sz="1600" kern="1200" dirty="0"/>
        </a:p>
      </dsp:txBody>
      <dsp:txXfrm rot="10800000">
        <a:off x="422382" y="2478923"/>
        <a:ext cx="2769771" cy="2939032"/>
      </dsp:txXfrm>
    </dsp:sp>
    <dsp:sp modelId="{08328135-9D0E-4F60-9644-00D46562A2A4}">
      <dsp:nvSpPr>
        <dsp:cNvPr id="0" name=""/>
        <dsp:cNvSpPr/>
      </dsp:nvSpPr>
      <dsp:spPr>
        <a:xfrm>
          <a:off x="4006028" y="330523"/>
          <a:ext cx="2617859" cy="1817877"/>
        </a:xfrm>
        <a:prstGeom prst="roundRect">
          <a:avLst>
            <a:gd name="adj" fmla="val 10000"/>
          </a:avLst>
        </a:prstGeom>
        <a:blipFill dpi="0" rotWithShape="1">
          <a:blip xmlns:r="http://schemas.openxmlformats.org/officeDocument/2006/relationships" r:embed="rId2">
            <a:extLst>
              <a:ext uri="{28A0092B-C50C-407E-A947-70E740481C1C}">
                <a14:useLocalDpi xmlns:a14="http://schemas.microsoft.com/office/drawing/2010/main" val="0"/>
              </a:ext>
            </a:extLst>
          </a:blip>
          <a:srcRect/>
          <a:stretch>
            <a:fillRect l="-1700" t="-20918" r="-1190"/>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9CDAA1C-8AB7-438E-A96E-37D82486EE71}">
      <dsp:nvSpPr>
        <dsp:cNvPr id="0" name=""/>
        <dsp:cNvSpPr/>
      </dsp:nvSpPr>
      <dsp:spPr>
        <a:xfrm rot="10800000">
          <a:off x="3578046" y="2478923"/>
          <a:ext cx="3473824" cy="3029795"/>
        </a:xfrm>
        <a:prstGeom prst="round2SameRect">
          <a:avLst>
            <a:gd name="adj1" fmla="val 10500"/>
            <a:gd name="adj2" fmla="val 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t" anchorCtr="0">
          <a:noAutofit/>
        </a:bodyPr>
        <a:lstStyle/>
        <a:p>
          <a:pPr lvl="0" algn="ctr" defTabSz="800100">
            <a:lnSpc>
              <a:spcPct val="90000"/>
            </a:lnSpc>
            <a:spcBef>
              <a:spcPct val="0"/>
            </a:spcBef>
            <a:spcAft>
              <a:spcPct val="35000"/>
            </a:spcAft>
          </a:pPr>
          <a:r>
            <a:rPr lang="en-US" sz="1800" b="1" kern="1200" dirty="0" smtClean="0"/>
            <a:t>LGA 1150-H3</a:t>
          </a:r>
          <a:endParaRPr lang="fa-IR" sz="1800" b="1" kern="1200" dirty="0" smtClean="0"/>
        </a:p>
        <a:p>
          <a:pPr lvl="0" algn="ctr" defTabSz="800100" rtl="1">
            <a:lnSpc>
              <a:spcPct val="90000"/>
            </a:lnSpc>
            <a:spcBef>
              <a:spcPct val="0"/>
            </a:spcBef>
            <a:spcAft>
              <a:spcPct val="35000"/>
            </a:spcAft>
          </a:pPr>
          <a:r>
            <a:rPr lang="fa-IR" sz="1800" b="1" kern="1200" dirty="0" smtClean="0">
              <a:cs typeface="B Nazanin" panose="00000400000000000000" pitchFamily="2" charset="-78"/>
            </a:rPr>
            <a:t>در سال 2013 معرفی شد و دارای 1150 خار بوده و مخصوص پردازنده های </a:t>
          </a:r>
          <a:r>
            <a:rPr lang="en-US" sz="1800" b="1" kern="1200" dirty="0" smtClean="0">
              <a:cs typeface="B Nazanin" panose="00000400000000000000" pitchFamily="2" charset="-78"/>
            </a:rPr>
            <a:t>Haswell</a:t>
          </a:r>
          <a:r>
            <a:rPr lang="fa-IR" sz="1800" b="1" kern="1200" dirty="0" smtClean="0">
              <a:cs typeface="B Nazanin" panose="00000400000000000000" pitchFamily="2" charset="-78"/>
            </a:rPr>
            <a:t> و </a:t>
          </a:r>
          <a:r>
            <a:rPr lang="en-US" sz="1800" b="1" kern="1200" dirty="0" smtClean="0">
              <a:cs typeface="B Nazanin" panose="00000400000000000000" pitchFamily="2" charset="-78"/>
            </a:rPr>
            <a:t>Broadwell</a:t>
          </a:r>
          <a:r>
            <a:rPr lang="fa-IR" sz="1800" b="1" kern="1200" dirty="0" smtClean="0">
              <a:cs typeface="B Nazanin" panose="00000400000000000000" pitchFamily="2" charset="-78"/>
            </a:rPr>
            <a:t> است. </a:t>
          </a:r>
          <a:r>
            <a:rPr lang="en-US" sz="1800" b="1" kern="1200" dirty="0" smtClean="0">
              <a:cs typeface="B Nazanin" panose="00000400000000000000" pitchFamily="2" charset="-78"/>
            </a:rPr>
            <a:t>Broadwell</a:t>
          </a:r>
          <a:r>
            <a:rPr lang="fa-IR" sz="1800" b="1" kern="1200" dirty="0" smtClean="0">
              <a:cs typeface="B Nazanin" panose="00000400000000000000" pitchFamily="2" charset="-78"/>
            </a:rPr>
            <a:t> نسل بعدی </a:t>
          </a:r>
          <a:r>
            <a:rPr lang="en-US" sz="1800" b="1" kern="1200" dirty="0" smtClean="0">
              <a:cs typeface="B Nazanin" panose="00000400000000000000" pitchFamily="2" charset="-78"/>
            </a:rPr>
            <a:t>Haswell</a:t>
          </a:r>
          <a:r>
            <a:rPr lang="fa-IR" sz="1800" b="1" kern="1200" dirty="0" smtClean="0">
              <a:cs typeface="B Nazanin" panose="00000400000000000000" pitchFamily="2" charset="-78"/>
            </a:rPr>
            <a:t> می باشد.</a:t>
          </a:r>
          <a:endParaRPr lang="en-US" sz="1800" b="1" kern="1200" dirty="0">
            <a:cs typeface="B Nazanin" panose="00000400000000000000" pitchFamily="2" charset="-78"/>
          </a:endParaRPr>
        </a:p>
      </dsp:txBody>
      <dsp:txXfrm rot="10800000">
        <a:off x="3671223" y="2478923"/>
        <a:ext cx="3287470" cy="2936618"/>
      </dsp:txXfrm>
    </dsp:sp>
    <dsp:sp modelId="{C0F049C5-71C0-46E7-A20C-CA8E498E7B13}">
      <dsp:nvSpPr>
        <dsp:cNvPr id="0" name=""/>
        <dsp:cNvSpPr/>
      </dsp:nvSpPr>
      <dsp:spPr>
        <a:xfrm>
          <a:off x="7644402" y="330523"/>
          <a:ext cx="2699374" cy="1817877"/>
        </a:xfrm>
        <a:prstGeom prst="roundRect">
          <a:avLst>
            <a:gd name="adj" fmla="val 10000"/>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6000" r="-6000"/>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5A51DF2-5D59-4F20-8AA4-7A5511992C5E}">
      <dsp:nvSpPr>
        <dsp:cNvPr id="0" name=""/>
        <dsp:cNvSpPr/>
      </dsp:nvSpPr>
      <dsp:spPr>
        <a:xfrm rot="10800000">
          <a:off x="7347000" y="2478923"/>
          <a:ext cx="3294178" cy="3029795"/>
        </a:xfrm>
        <a:prstGeom prst="round2SameRect">
          <a:avLst>
            <a:gd name="adj1" fmla="val 10500"/>
            <a:gd name="adj2" fmla="val 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t" anchorCtr="0">
          <a:noAutofit/>
        </a:bodyPr>
        <a:lstStyle/>
        <a:p>
          <a:pPr lvl="0" algn="ctr" defTabSz="800100">
            <a:lnSpc>
              <a:spcPct val="90000"/>
            </a:lnSpc>
            <a:spcBef>
              <a:spcPct val="0"/>
            </a:spcBef>
            <a:spcAft>
              <a:spcPct val="35000"/>
            </a:spcAft>
          </a:pPr>
          <a:r>
            <a:rPr lang="en-US" sz="1800" b="1" kern="1200" dirty="0" smtClean="0"/>
            <a:t>LGA 1151-H3</a:t>
          </a:r>
          <a:endParaRPr lang="fa-IR" sz="1800" b="1" kern="1200" dirty="0" smtClean="0"/>
        </a:p>
        <a:p>
          <a:pPr lvl="0" algn="ctr" defTabSz="800100" rtl="1">
            <a:lnSpc>
              <a:spcPct val="90000"/>
            </a:lnSpc>
            <a:spcBef>
              <a:spcPct val="0"/>
            </a:spcBef>
            <a:spcAft>
              <a:spcPct val="35000"/>
            </a:spcAft>
          </a:pPr>
          <a:r>
            <a:rPr lang="fa-IR" sz="2000" b="1" kern="1200" dirty="0" smtClean="0">
              <a:cs typeface="B Nazanin" panose="00000400000000000000" pitchFamily="2" charset="-78"/>
            </a:rPr>
            <a:t>در سال 2015 معرفی شده و دارای 1151 خار بوده و مخصوص نسل </a:t>
          </a:r>
          <a:r>
            <a:rPr lang="en-US" sz="2000" b="1" kern="1200" dirty="0" smtClean="0">
              <a:cs typeface="B Nazanin" panose="00000400000000000000" pitchFamily="2" charset="-78"/>
            </a:rPr>
            <a:t>Skylake</a:t>
          </a:r>
          <a:r>
            <a:rPr lang="fa-IR" sz="2000" b="1" kern="1200" dirty="0" smtClean="0">
              <a:cs typeface="B Nazanin" panose="00000400000000000000" pitchFamily="2" charset="-78"/>
            </a:rPr>
            <a:t> اینتل  بوده و از قویترین نسل </a:t>
          </a:r>
          <a:r>
            <a:rPr lang="en-US" sz="2000" b="1" kern="1200" dirty="0" smtClean="0">
              <a:cs typeface="B Nazanin" panose="00000400000000000000" pitchFamily="2" charset="-78"/>
            </a:rPr>
            <a:t>CPU</a:t>
          </a:r>
          <a:r>
            <a:rPr lang="fa-IR" sz="2000" b="1" kern="1200" dirty="0" smtClean="0">
              <a:cs typeface="B Nazanin" panose="00000400000000000000" pitchFamily="2" charset="-78"/>
            </a:rPr>
            <a:t> می باشد.</a:t>
          </a:r>
          <a:endParaRPr lang="en-US" sz="2000" b="1" kern="1200" dirty="0">
            <a:cs typeface="B Nazanin" panose="00000400000000000000" pitchFamily="2" charset="-78"/>
          </a:endParaRPr>
        </a:p>
      </dsp:txBody>
      <dsp:txXfrm rot="10800000">
        <a:off x="7440177" y="2478923"/>
        <a:ext cx="3107824" cy="2936618"/>
      </dsp:txXfrm>
    </dsp:sp>
  </dsp:spTree>
</dsp:drawing>
</file>

<file path=ppt/diagrams/layout1.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2.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1FECF4B-22CE-412D-85FD-F38E78C10207}" type="datetimeFigureOut">
              <a:rPr lang="en-US" smtClean="0"/>
              <a:t>10/10/2015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D17231-5972-4546-B57F-54EEBED93275}" type="slidenum">
              <a:rPr lang="en-US" smtClean="0"/>
              <a:t>‹#›</a:t>
            </a:fld>
            <a:endParaRPr lang="en-US"/>
          </a:p>
        </p:txBody>
      </p:sp>
    </p:spTree>
    <p:extLst>
      <p:ext uri="{BB962C8B-B14F-4D97-AF65-F5344CB8AC3E}">
        <p14:creationId xmlns:p14="http://schemas.microsoft.com/office/powerpoint/2010/main" val="975626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1FECF4B-22CE-412D-85FD-F38E78C10207}" type="datetimeFigureOut">
              <a:rPr lang="en-US" smtClean="0"/>
              <a:t>10/10/2015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D17231-5972-4546-B57F-54EEBED93275}" type="slidenum">
              <a:rPr lang="en-US" smtClean="0"/>
              <a:t>‹#›</a:t>
            </a:fld>
            <a:endParaRPr lang="en-US"/>
          </a:p>
        </p:txBody>
      </p:sp>
    </p:spTree>
    <p:extLst>
      <p:ext uri="{BB962C8B-B14F-4D97-AF65-F5344CB8AC3E}">
        <p14:creationId xmlns:p14="http://schemas.microsoft.com/office/powerpoint/2010/main" val="25861671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1FECF4B-22CE-412D-85FD-F38E78C10207}" type="datetimeFigureOut">
              <a:rPr lang="en-US" smtClean="0"/>
              <a:t>10/10/2015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D17231-5972-4546-B57F-54EEBED93275}"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3027474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1FECF4B-22CE-412D-85FD-F38E78C10207}" type="datetimeFigureOut">
              <a:rPr lang="en-US" smtClean="0"/>
              <a:t>10/10/2015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D17231-5972-4546-B57F-54EEBED93275}" type="slidenum">
              <a:rPr lang="en-US" smtClean="0"/>
              <a:t>‹#›</a:t>
            </a:fld>
            <a:endParaRPr lang="en-US"/>
          </a:p>
        </p:txBody>
      </p:sp>
    </p:spTree>
    <p:extLst>
      <p:ext uri="{BB962C8B-B14F-4D97-AF65-F5344CB8AC3E}">
        <p14:creationId xmlns:p14="http://schemas.microsoft.com/office/powerpoint/2010/main" val="14927977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1FECF4B-22CE-412D-85FD-F38E78C10207}" type="datetimeFigureOut">
              <a:rPr lang="en-US" smtClean="0"/>
              <a:t>10/10/2015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D17231-5972-4546-B57F-54EEBED93275}"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0237647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1FECF4B-22CE-412D-85FD-F38E78C10207}" type="datetimeFigureOut">
              <a:rPr lang="en-US" smtClean="0"/>
              <a:t>10/10/2015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D17231-5972-4546-B57F-54EEBED93275}" type="slidenum">
              <a:rPr lang="en-US" smtClean="0"/>
              <a:t>‹#›</a:t>
            </a:fld>
            <a:endParaRPr lang="en-US"/>
          </a:p>
        </p:txBody>
      </p:sp>
    </p:spTree>
    <p:extLst>
      <p:ext uri="{BB962C8B-B14F-4D97-AF65-F5344CB8AC3E}">
        <p14:creationId xmlns:p14="http://schemas.microsoft.com/office/powerpoint/2010/main" val="3115098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1FECF4B-22CE-412D-85FD-F38E78C10207}" type="datetimeFigureOut">
              <a:rPr lang="en-US" smtClean="0"/>
              <a:t>10/10/2015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D17231-5972-4546-B57F-54EEBED93275}" type="slidenum">
              <a:rPr lang="en-US" smtClean="0"/>
              <a:t>‹#›</a:t>
            </a:fld>
            <a:endParaRPr lang="en-US"/>
          </a:p>
        </p:txBody>
      </p:sp>
    </p:spTree>
    <p:extLst>
      <p:ext uri="{BB962C8B-B14F-4D97-AF65-F5344CB8AC3E}">
        <p14:creationId xmlns:p14="http://schemas.microsoft.com/office/powerpoint/2010/main" val="27108883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1FECF4B-22CE-412D-85FD-F38E78C10207}" type="datetimeFigureOut">
              <a:rPr lang="en-US" smtClean="0"/>
              <a:t>10/10/2015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D17231-5972-4546-B57F-54EEBED93275}" type="slidenum">
              <a:rPr lang="en-US" smtClean="0"/>
              <a:t>‹#›</a:t>
            </a:fld>
            <a:endParaRPr lang="en-US"/>
          </a:p>
        </p:txBody>
      </p:sp>
    </p:spTree>
    <p:extLst>
      <p:ext uri="{BB962C8B-B14F-4D97-AF65-F5344CB8AC3E}">
        <p14:creationId xmlns:p14="http://schemas.microsoft.com/office/powerpoint/2010/main" val="25831368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1FECF4B-22CE-412D-85FD-F38E78C10207}" type="datetimeFigureOut">
              <a:rPr lang="en-US" smtClean="0"/>
              <a:t>10/10/2015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D17231-5972-4546-B57F-54EEBED93275}" type="slidenum">
              <a:rPr lang="en-US" smtClean="0"/>
              <a:t>‹#›</a:t>
            </a:fld>
            <a:endParaRPr lang="en-US"/>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713176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1FECF4B-22CE-412D-85FD-F38E78C10207}" type="datetimeFigureOut">
              <a:rPr lang="en-US" smtClean="0"/>
              <a:t>10/10/2015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D17231-5972-4546-B57F-54EEBED93275}" type="slidenum">
              <a:rPr lang="en-US" smtClean="0"/>
              <a:t>‹#›</a:t>
            </a:fld>
            <a:endParaRPr lang="en-US"/>
          </a:p>
        </p:txBody>
      </p:sp>
    </p:spTree>
    <p:extLst>
      <p:ext uri="{BB962C8B-B14F-4D97-AF65-F5344CB8AC3E}">
        <p14:creationId xmlns:p14="http://schemas.microsoft.com/office/powerpoint/2010/main" val="21664828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1FECF4B-22CE-412D-85FD-F38E78C10207}" type="datetimeFigureOut">
              <a:rPr lang="en-US" smtClean="0"/>
              <a:t>10/10/2015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D17231-5972-4546-B57F-54EEBED93275}" type="slidenum">
              <a:rPr lang="en-US" smtClean="0"/>
              <a:t>‹#›</a:t>
            </a:fld>
            <a:endParaRPr lang="en-US"/>
          </a:p>
        </p:txBody>
      </p:sp>
    </p:spTree>
    <p:extLst>
      <p:ext uri="{BB962C8B-B14F-4D97-AF65-F5344CB8AC3E}">
        <p14:creationId xmlns:p14="http://schemas.microsoft.com/office/powerpoint/2010/main" val="21465132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1FECF4B-22CE-412D-85FD-F38E78C10207}" type="datetimeFigureOut">
              <a:rPr lang="en-US" smtClean="0"/>
              <a:t>10/10/2015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D17231-5972-4546-B57F-54EEBED93275}" type="slidenum">
              <a:rPr lang="en-US" smtClean="0"/>
              <a:t>‹#›</a:t>
            </a:fld>
            <a:endParaRPr lang="en-US"/>
          </a:p>
        </p:txBody>
      </p:sp>
    </p:spTree>
    <p:extLst>
      <p:ext uri="{BB962C8B-B14F-4D97-AF65-F5344CB8AC3E}">
        <p14:creationId xmlns:p14="http://schemas.microsoft.com/office/powerpoint/2010/main" val="321857265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1FECF4B-22CE-412D-85FD-F38E78C10207}" type="datetimeFigureOut">
              <a:rPr lang="en-US" smtClean="0"/>
              <a:t>10/10/2015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D17231-5972-4546-B57F-54EEBED93275}" type="slidenum">
              <a:rPr lang="en-US" smtClean="0"/>
              <a:t>‹#›</a:t>
            </a:fld>
            <a:endParaRPr lang="en-US"/>
          </a:p>
        </p:txBody>
      </p:sp>
    </p:spTree>
    <p:extLst>
      <p:ext uri="{BB962C8B-B14F-4D97-AF65-F5344CB8AC3E}">
        <p14:creationId xmlns:p14="http://schemas.microsoft.com/office/powerpoint/2010/main" val="33864611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1FECF4B-22CE-412D-85FD-F38E78C10207}" type="datetimeFigureOut">
              <a:rPr lang="en-US" smtClean="0"/>
              <a:t>10/10/2015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BD17231-5972-4546-B57F-54EEBED93275}" type="slidenum">
              <a:rPr lang="en-US" smtClean="0"/>
              <a:t>‹#›</a:t>
            </a:fld>
            <a:endParaRPr lang="en-US"/>
          </a:p>
        </p:txBody>
      </p:sp>
    </p:spTree>
    <p:extLst>
      <p:ext uri="{BB962C8B-B14F-4D97-AF65-F5344CB8AC3E}">
        <p14:creationId xmlns:p14="http://schemas.microsoft.com/office/powerpoint/2010/main" val="26083567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1FECF4B-22CE-412D-85FD-F38E78C10207}" type="datetimeFigureOut">
              <a:rPr lang="en-US" smtClean="0"/>
              <a:t>10/10/2015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BD17231-5972-4546-B57F-54EEBED93275}" type="slidenum">
              <a:rPr lang="en-US" smtClean="0"/>
              <a:t>‹#›</a:t>
            </a:fld>
            <a:endParaRPr lang="en-US"/>
          </a:p>
        </p:txBody>
      </p:sp>
    </p:spTree>
    <p:extLst>
      <p:ext uri="{BB962C8B-B14F-4D97-AF65-F5344CB8AC3E}">
        <p14:creationId xmlns:p14="http://schemas.microsoft.com/office/powerpoint/2010/main" val="38301109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FECF4B-22CE-412D-85FD-F38E78C10207}" type="datetimeFigureOut">
              <a:rPr lang="en-US" smtClean="0"/>
              <a:t>10/10/2015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BD17231-5972-4546-B57F-54EEBED93275}" type="slidenum">
              <a:rPr lang="en-US" smtClean="0"/>
              <a:t>‹#›</a:t>
            </a:fld>
            <a:endParaRPr lang="en-US"/>
          </a:p>
        </p:txBody>
      </p:sp>
    </p:spTree>
    <p:extLst>
      <p:ext uri="{BB962C8B-B14F-4D97-AF65-F5344CB8AC3E}">
        <p14:creationId xmlns:p14="http://schemas.microsoft.com/office/powerpoint/2010/main" val="4165610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FECF4B-22CE-412D-85FD-F38E78C10207}" type="datetimeFigureOut">
              <a:rPr lang="en-US" smtClean="0"/>
              <a:t>10/10/2015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D17231-5972-4546-B57F-54EEBED93275}" type="slidenum">
              <a:rPr lang="en-US" smtClean="0"/>
              <a:t>‹#›</a:t>
            </a:fld>
            <a:endParaRPr lang="en-US"/>
          </a:p>
        </p:txBody>
      </p:sp>
    </p:spTree>
    <p:extLst>
      <p:ext uri="{BB962C8B-B14F-4D97-AF65-F5344CB8AC3E}">
        <p14:creationId xmlns:p14="http://schemas.microsoft.com/office/powerpoint/2010/main" val="153951979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FECF4B-22CE-412D-85FD-F38E78C10207}" type="datetimeFigureOut">
              <a:rPr lang="en-US" smtClean="0"/>
              <a:t>10/10/2015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D17231-5972-4546-B57F-54EEBED93275}" type="slidenum">
              <a:rPr lang="en-US" smtClean="0"/>
              <a:t>‹#›</a:t>
            </a:fld>
            <a:endParaRPr lang="en-US"/>
          </a:p>
        </p:txBody>
      </p:sp>
    </p:spTree>
    <p:extLst>
      <p:ext uri="{BB962C8B-B14F-4D97-AF65-F5344CB8AC3E}">
        <p14:creationId xmlns:p14="http://schemas.microsoft.com/office/powerpoint/2010/main" val="26197252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Date Placeholder 2"/>
          <p:cNvSpPr>
            <a:spLocks noGrp="1"/>
          </p:cNvSpPr>
          <p:nvPr>
            <p:ph type="dt" sz="half" idx="10"/>
          </p:nvPr>
        </p:nvSpPr>
        <p:spPr/>
        <p:txBody>
          <a:bodyPr/>
          <a:lstStyle/>
          <a:p>
            <a:fld id="{11FECF4B-22CE-412D-85FD-F38E78C10207}" type="datetimeFigureOut">
              <a:rPr lang="en-US" smtClean="0"/>
              <a:t>10/10/2015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BD17231-5972-4546-B57F-54EEBED93275}" type="slidenum">
              <a:rPr lang="en-US" smtClean="0"/>
              <a:t>‹#›</a:t>
            </a:fld>
            <a:endParaRPr lang="en-US"/>
          </a:p>
        </p:txBody>
      </p:sp>
    </p:spTree>
    <p:extLst>
      <p:ext uri="{BB962C8B-B14F-4D97-AF65-F5344CB8AC3E}">
        <p14:creationId xmlns:p14="http://schemas.microsoft.com/office/powerpoint/2010/main" val="350334746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1FECF4B-22CE-412D-85FD-F38E78C10207}" type="datetimeFigureOut">
              <a:rPr lang="en-US" smtClean="0"/>
              <a:t>10/10/2015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D17231-5972-4546-B57F-54EEBED93275}" type="slidenum">
              <a:rPr lang="en-US" smtClean="0"/>
              <a:t>‹#›</a:t>
            </a:fld>
            <a:endParaRPr lang="en-US"/>
          </a:p>
        </p:txBody>
      </p:sp>
    </p:spTree>
    <p:extLst>
      <p:ext uri="{BB962C8B-B14F-4D97-AF65-F5344CB8AC3E}">
        <p14:creationId xmlns:p14="http://schemas.microsoft.com/office/powerpoint/2010/main" val="277059279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1FECF4B-22CE-412D-85FD-F38E78C10207}" type="datetimeFigureOut">
              <a:rPr lang="en-US" smtClean="0"/>
              <a:t>10/10/2015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D17231-5972-4546-B57F-54EEBED93275}" type="slidenum">
              <a:rPr lang="en-US" smtClean="0"/>
              <a:t>‹#›</a:t>
            </a:fld>
            <a:endParaRPr lang="en-US"/>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46290235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1FECF4B-22CE-412D-85FD-F38E78C10207}" type="datetimeFigureOut">
              <a:rPr lang="en-US" smtClean="0"/>
              <a:t>10/10/2015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D17231-5972-4546-B57F-54EEBED93275}" type="slidenum">
              <a:rPr lang="en-US" smtClean="0"/>
              <a:t>‹#›</a:t>
            </a:fld>
            <a:endParaRPr lang="en-US"/>
          </a:p>
        </p:txBody>
      </p:sp>
    </p:spTree>
    <p:extLst>
      <p:ext uri="{BB962C8B-B14F-4D97-AF65-F5344CB8AC3E}">
        <p14:creationId xmlns:p14="http://schemas.microsoft.com/office/powerpoint/2010/main" val="4148796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1FECF4B-22CE-412D-85FD-F38E78C10207}" type="datetimeFigureOut">
              <a:rPr lang="en-US" smtClean="0"/>
              <a:t>10/10/2015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D17231-5972-4546-B57F-54EEBED93275}" type="slidenum">
              <a:rPr lang="en-US" smtClean="0"/>
              <a:t>‹#›</a:t>
            </a:fld>
            <a:endParaRPr lang="en-US"/>
          </a:p>
        </p:txBody>
      </p:sp>
    </p:spTree>
    <p:extLst>
      <p:ext uri="{BB962C8B-B14F-4D97-AF65-F5344CB8AC3E}">
        <p14:creationId xmlns:p14="http://schemas.microsoft.com/office/powerpoint/2010/main" val="168256343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1FECF4B-22CE-412D-85FD-F38E78C10207}" type="datetimeFigureOut">
              <a:rPr lang="en-US" smtClean="0"/>
              <a:t>10/10/2015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D17231-5972-4546-B57F-54EEBED93275}" type="slidenum">
              <a:rPr lang="en-US" smtClean="0"/>
              <a:t>‹#›</a:t>
            </a:fld>
            <a:endParaRPr lang="en-US"/>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42112109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1FECF4B-22CE-412D-85FD-F38E78C10207}" type="datetimeFigureOut">
              <a:rPr lang="en-US" smtClean="0"/>
              <a:t>10/10/2015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D17231-5972-4546-B57F-54EEBED93275}" type="slidenum">
              <a:rPr lang="en-US" smtClean="0"/>
              <a:t>‹#›</a:t>
            </a:fld>
            <a:endParaRPr lang="en-US"/>
          </a:p>
        </p:txBody>
      </p:sp>
    </p:spTree>
    <p:extLst>
      <p:ext uri="{BB962C8B-B14F-4D97-AF65-F5344CB8AC3E}">
        <p14:creationId xmlns:p14="http://schemas.microsoft.com/office/powerpoint/2010/main" val="287102586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1FECF4B-22CE-412D-85FD-F38E78C10207}" type="datetimeFigureOut">
              <a:rPr lang="en-US" smtClean="0"/>
              <a:t>10/10/2015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D17231-5972-4546-B57F-54EEBED93275}" type="slidenum">
              <a:rPr lang="en-US" smtClean="0"/>
              <a:t>‹#›</a:t>
            </a:fld>
            <a:endParaRPr lang="en-US"/>
          </a:p>
        </p:txBody>
      </p:sp>
    </p:spTree>
    <p:extLst>
      <p:ext uri="{BB962C8B-B14F-4D97-AF65-F5344CB8AC3E}">
        <p14:creationId xmlns:p14="http://schemas.microsoft.com/office/powerpoint/2010/main" val="373102403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1FECF4B-22CE-412D-85FD-F38E78C10207}" type="datetimeFigureOut">
              <a:rPr lang="en-US" smtClean="0"/>
              <a:t>10/10/2015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D17231-5972-4546-B57F-54EEBED93275}" type="slidenum">
              <a:rPr lang="en-US" smtClean="0"/>
              <a:t>‹#›</a:t>
            </a:fld>
            <a:endParaRPr lang="en-US"/>
          </a:p>
        </p:txBody>
      </p:sp>
    </p:spTree>
    <p:extLst>
      <p:ext uri="{BB962C8B-B14F-4D97-AF65-F5344CB8AC3E}">
        <p14:creationId xmlns:p14="http://schemas.microsoft.com/office/powerpoint/2010/main" val="28783114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1FECF4B-22CE-412D-85FD-F38E78C10207}" type="datetimeFigureOut">
              <a:rPr lang="en-US" smtClean="0"/>
              <a:t>10/10/2015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D17231-5972-4546-B57F-54EEBED93275}" type="slidenum">
              <a:rPr lang="en-US" smtClean="0"/>
              <a:t>‹#›</a:t>
            </a:fld>
            <a:endParaRPr lang="en-US"/>
          </a:p>
        </p:txBody>
      </p:sp>
    </p:spTree>
    <p:extLst>
      <p:ext uri="{BB962C8B-B14F-4D97-AF65-F5344CB8AC3E}">
        <p14:creationId xmlns:p14="http://schemas.microsoft.com/office/powerpoint/2010/main" val="22044648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1FECF4B-22CE-412D-85FD-F38E78C10207}" type="datetimeFigureOut">
              <a:rPr lang="en-US" smtClean="0"/>
              <a:t>10/10/2015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BD17231-5972-4546-B57F-54EEBED93275}" type="slidenum">
              <a:rPr lang="en-US" smtClean="0"/>
              <a:t>‹#›</a:t>
            </a:fld>
            <a:endParaRPr lang="en-US"/>
          </a:p>
        </p:txBody>
      </p:sp>
    </p:spTree>
    <p:extLst>
      <p:ext uri="{BB962C8B-B14F-4D97-AF65-F5344CB8AC3E}">
        <p14:creationId xmlns:p14="http://schemas.microsoft.com/office/powerpoint/2010/main" val="21029200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1FECF4B-22CE-412D-85FD-F38E78C10207}" type="datetimeFigureOut">
              <a:rPr lang="en-US" smtClean="0"/>
              <a:t>10/10/2015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BD17231-5972-4546-B57F-54EEBED93275}" type="slidenum">
              <a:rPr lang="en-US" smtClean="0"/>
              <a:t>‹#›</a:t>
            </a:fld>
            <a:endParaRPr lang="en-US"/>
          </a:p>
        </p:txBody>
      </p:sp>
    </p:spTree>
    <p:extLst>
      <p:ext uri="{BB962C8B-B14F-4D97-AF65-F5344CB8AC3E}">
        <p14:creationId xmlns:p14="http://schemas.microsoft.com/office/powerpoint/2010/main" val="18209399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FECF4B-22CE-412D-85FD-F38E78C10207}" type="datetimeFigureOut">
              <a:rPr lang="en-US" smtClean="0"/>
              <a:t>10/10/2015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BD17231-5972-4546-B57F-54EEBED93275}" type="slidenum">
              <a:rPr lang="en-US" smtClean="0"/>
              <a:t>‹#›</a:t>
            </a:fld>
            <a:endParaRPr lang="en-US"/>
          </a:p>
        </p:txBody>
      </p:sp>
    </p:spTree>
    <p:extLst>
      <p:ext uri="{BB962C8B-B14F-4D97-AF65-F5344CB8AC3E}">
        <p14:creationId xmlns:p14="http://schemas.microsoft.com/office/powerpoint/2010/main" val="9105798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FECF4B-22CE-412D-85FD-F38E78C10207}" type="datetimeFigureOut">
              <a:rPr lang="en-US" smtClean="0"/>
              <a:t>10/10/2015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D17231-5972-4546-B57F-54EEBED93275}" type="slidenum">
              <a:rPr lang="en-US" smtClean="0"/>
              <a:t>‹#›</a:t>
            </a:fld>
            <a:endParaRPr lang="en-US"/>
          </a:p>
        </p:txBody>
      </p:sp>
    </p:spTree>
    <p:extLst>
      <p:ext uri="{BB962C8B-B14F-4D97-AF65-F5344CB8AC3E}">
        <p14:creationId xmlns:p14="http://schemas.microsoft.com/office/powerpoint/2010/main" val="40179714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FECF4B-22CE-412D-85FD-F38E78C10207}" type="datetimeFigureOut">
              <a:rPr lang="en-US" smtClean="0"/>
              <a:t>10/10/2015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D17231-5972-4546-B57F-54EEBED93275}" type="slidenum">
              <a:rPr lang="en-US" smtClean="0"/>
              <a:t>‹#›</a:t>
            </a:fld>
            <a:endParaRPr lang="en-US"/>
          </a:p>
        </p:txBody>
      </p:sp>
    </p:spTree>
    <p:extLst>
      <p:ext uri="{BB962C8B-B14F-4D97-AF65-F5344CB8AC3E}">
        <p14:creationId xmlns:p14="http://schemas.microsoft.com/office/powerpoint/2010/main" val="35177724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theme" Target="../theme/theme2.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1FECF4B-22CE-412D-85FD-F38E78C10207}" type="datetimeFigureOut">
              <a:rPr lang="en-US" smtClean="0"/>
              <a:t>10/10/2015</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EBD17231-5972-4546-B57F-54EEBED93275}" type="slidenum">
              <a:rPr lang="en-US" smtClean="0"/>
              <a:t>‹#›</a:t>
            </a:fld>
            <a:endParaRPr lang="en-US"/>
          </a:p>
        </p:txBody>
      </p:sp>
    </p:spTree>
    <p:extLst>
      <p:ext uri="{BB962C8B-B14F-4D97-AF65-F5344CB8AC3E}">
        <p14:creationId xmlns:p14="http://schemas.microsoft.com/office/powerpoint/2010/main" val="352846026"/>
      </p:ext>
    </p:extLst>
  </p:cSld>
  <p:clrMap bg1="dk1" tx1="lt1" bg2="dk2" tx2="lt2" accent1="accent1" accent2="accent2" accent3="accent3" accent4="accent4" accent5="accent5" accent6="accent6" hlink="hlink" folHlink="folHlink"/>
  <p:sldLayoutIdLst>
    <p:sldLayoutId id="2147483797" r:id="rId1"/>
    <p:sldLayoutId id="2147483798" r:id="rId2"/>
    <p:sldLayoutId id="2147483799" r:id="rId3"/>
    <p:sldLayoutId id="2147483800" r:id="rId4"/>
    <p:sldLayoutId id="2147483801" r:id="rId5"/>
    <p:sldLayoutId id="2147483802" r:id="rId6"/>
    <p:sldLayoutId id="2147483803" r:id="rId7"/>
    <p:sldLayoutId id="2147483804" r:id="rId8"/>
    <p:sldLayoutId id="2147483805" r:id="rId9"/>
    <p:sldLayoutId id="2147483806" r:id="rId10"/>
    <p:sldLayoutId id="2147483807" r:id="rId11"/>
    <p:sldLayoutId id="2147483808" r:id="rId12"/>
    <p:sldLayoutId id="2147483809" r:id="rId13"/>
    <p:sldLayoutId id="2147483810" r:id="rId14"/>
    <p:sldLayoutId id="2147483811" r:id="rId15"/>
    <p:sldLayoutId id="2147483812"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11FECF4B-22CE-412D-85FD-F38E78C10207}" type="datetimeFigureOut">
              <a:rPr lang="en-US" smtClean="0"/>
              <a:t>10/10/2015</a:t>
            </a:fld>
            <a:endParaRPr lang="en-US"/>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EBD17231-5972-4546-B57F-54EEBED93275}" type="slidenum">
              <a:rPr lang="en-US" smtClean="0"/>
              <a:t>‹#›</a:t>
            </a:fld>
            <a:endParaRPr lang="en-US"/>
          </a:p>
        </p:txBody>
      </p:sp>
    </p:spTree>
    <p:extLst>
      <p:ext uri="{BB962C8B-B14F-4D97-AF65-F5344CB8AC3E}">
        <p14:creationId xmlns:p14="http://schemas.microsoft.com/office/powerpoint/2010/main" val="1215363011"/>
      </p:ext>
    </p:extLst>
  </p:cSld>
  <p:clrMap bg1="dk1" tx1="lt1" bg2="dk2" tx2="lt2" accent1="accent1" accent2="accent2" accent3="accent3" accent4="accent4" accent5="accent5" accent6="accent6" hlink="hlink" folHlink="folHlink"/>
  <p:sldLayoutIdLst>
    <p:sldLayoutId id="2147483867" r:id="rId1"/>
    <p:sldLayoutId id="2147483868" r:id="rId2"/>
    <p:sldLayoutId id="2147483869" r:id="rId3"/>
    <p:sldLayoutId id="2147483870" r:id="rId4"/>
    <p:sldLayoutId id="2147483871" r:id="rId5"/>
    <p:sldLayoutId id="2147483872" r:id="rId6"/>
    <p:sldLayoutId id="2147483873" r:id="rId7"/>
    <p:sldLayoutId id="2147483874" r:id="rId8"/>
    <p:sldLayoutId id="2147483875" r:id="rId9"/>
    <p:sldLayoutId id="2147483876" r:id="rId10"/>
    <p:sldLayoutId id="2147483877" r:id="rId11"/>
    <p:sldLayoutId id="2147483878" r:id="rId12"/>
    <p:sldLayoutId id="2147483879" r:id="rId13"/>
    <p:sldLayoutId id="2147483880" r:id="rId14"/>
    <p:sldLayoutId id="2147483881" r:id="rId15"/>
    <p:sldLayoutId id="2147483882" r:id="rId16"/>
    <p:sldLayoutId id="2147483883"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slideLayout" Target="../slideLayouts/slideLayout18.xml"/><Relationship Id="rId1" Type="http://schemas.openxmlformats.org/officeDocument/2006/relationships/themeOverride" Target="../theme/themeOverride4.xm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Layout" Target="../slideLayouts/slideLayout18.xml"/><Relationship Id="rId1" Type="http://schemas.openxmlformats.org/officeDocument/2006/relationships/themeOverride" Target="../theme/themeOverride5.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themeOverride" Target="../theme/themeOverride6.xml"/></Relationships>
</file>

<file path=ppt/slides/_rels/slide13.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slideLayout" Target="../slideLayouts/slideLayout18.xml"/><Relationship Id="rId1" Type="http://schemas.openxmlformats.org/officeDocument/2006/relationships/themeOverride" Target="../theme/themeOverride7.xml"/><Relationship Id="rId4" Type="http://schemas.openxmlformats.org/officeDocument/2006/relationships/image" Target="../media/image25.jpg"/></Relationships>
</file>

<file path=ppt/slides/_rels/slide1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slideLayout" Target="../slideLayouts/slideLayout18.xml"/><Relationship Id="rId1" Type="http://schemas.openxmlformats.org/officeDocument/2006/relationships/themeOverride" Target="../theme/themeOverride8.xml"/></Relationships>
</file>

<file path=ppt/slides/_rels/slide15.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slideLayout" Target="../slideLayouts/slideLayout18.xml"/><Relationship Id="rId1" Type="http://schemas.openxmlformats.org/officeDocument/2006/relationships/themeOverride" Target="../theme/themeOverride9.xml"/><Relationship Id="rId6" Type="http://schemas.openxmlformats.org/officeDocument/2006/relationships/image" Target="../media/image30.jpg"/><Relationship Id="rId5" Type="http://schemas.openxmlformats.org/officeDocument/2006/relationships/image" Target="../media/image29.jpg"/><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18.xml"/><Relationship Id="rId5" Type="http://schemas.openxmlformats.org/officeDocument/2006/relationships/image" Target="../media/image4.jp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e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8.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slideLayout" Target="../slideLayouts/slideLayout18.xml"/><Relationship Id="rId1" Type="http://schemas.openxmlformats.org/officeDocument/2006/relationships/themeOverride" Target="../theme/themeOverride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slideLayout" Target="../slideLayouts/slideLayout18.xml"/><Relationship Id="rId1" Type="http://schemas.openxmlformats.org/officeDocument/2006/relationships/themeOverride" Target="../theme/themeOverride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slideLayout" Target="../slideLayouts/slideLayout18.xml"/><Relationship Id="rId1" Type="http://schemas.openxmlformats.org/officeDocument/2006/relationships/themeOverride" Target="../theme/themeOverride3.xml"/><Relationship Id="rId5" Type="http://schemas.openxmlformats.org/officeDocument/2006/relationships/image" Target="../media/image21.jpg"/><Relationship Id="rId4" Type="http://schemas.openxmlformats.org/officeDocument/2006/relationships/image" Target="../media/image20.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070461" y="1786695"/>
            <a:ext cx="7766936" cy="577564"/>
          </a:xfrm>
        </p:spPr>
        <p:txBody>
          <a:bodyPr/>
          <a:lstStyle/>
          <a:p>
            <a:pPr algn="ctr" rtl="1"/>
            <a:r>
              <a:rPr lang="fa-IR" sz="3600" b="1" dirty="0" smtClean="0">
                <a:effectLst>
                  <a:outerShdw blurRad="38100" dist="38100" dir="2700000" algn="tl">
                    <a:srgbClr val="000000">
                      <a:alpha val="43137"/>
                    </a:srgbClr>
                  </a:outerShdw>
                </a:effectLst>
                <a:cs typeface="B Nazanin" panose="00000400000000000000" pitchFamily="2" charset="-78"/>
              </a:rPr>
              <a:t>فناوری اطلاعات</a:t>
            </a:r>
            <a:endParaRPr lang="en-US" sz="3600" b="1" dirty="0">
              <a:effectLst>
                <a:outerShdw blurRad="38100" dist="38100" dir="2700000" algn="tl">
                  <a:srgbClr val="000000">
                    <a:alpha val="43137"/>
                  </a:srgbClr>
                </a:outerShdw>
              </a:effectLst>
              <a:cs typeface="B Nazanin" panose="00000400000000000000" pitchFamily="2" charset="-78"/>
            </a:endParaRPr>
          </a:p>
        </p:txBody>
      </p:sp>
      <p:sp>
        <p:nvSpPr>
          <p:cNvPr id="5" name="Subtitle 4"/>
          <p:cNvSpPr>
            <a:spLocks noGrp="1"/>
          </p:cNvSpPr>
          <p:nvPr>
            <p:ph type="subTitle" idx="1"/>
          </p:nvPr>
        </p:nvSpPr>
        <p:spPr>
          <a:xfrm>
            <a:off x="1070461" y="2625688"/>
            <a:ext cx="7766936" cy="2226398"/>
          </a:xfrm>
        </p:spPr>
        <p:txBody>
          <a:bodyPr>
            <a:noAutofit/>
          </a:bodyPr>
          <a:lstStyle/>
          <a:p>
            <a:pPr algn="ctr"/>
            <a:r>
              <a:rPr lang="fa-IR" sz="2800" dirty="0">
                <a:solidFill>
                  <a:schemeClr val="accent3"/>
                </a:solidFill>
                <a:cs typeface="B Nazanin" panose="00000400000000000000" pitchFamily="2" charset="-78"/>
              </a:rPr>
              <a:t>سخت افزار</a:t>
            </a:r>
          </a:p>
          <a:p>
            <a:pPr algn="ctr"/>
            <a:r>
              <a:rPr lang="fa-IR" sz="2400" b="1" dirty="0" smtClean="0">
                <a:effectLst>
                  <a:outerShdw blurRad="38100" dist="38100" dir="2700000" algn="tl">
                    <a:srgbClr val="000000">
                      <a:alpha val="43137"/>
                    </a:srgbClr>
                  </a:outerShdw>
                </a:effectLst>
                <a:cs typeface="B Nazanin" panose="00000400000000000000" pitchFamily="2" charset="-78"/>
              </a:rPr>
              <a:t>استاد : علی علی جماعت</a:t>
            </a:r>
          </a:p>
          <a:p>
            <a:pPr algn="ctr"/>
            <a:r>
              <a:rPr lang="fa-IR" sz="2400" b="1" dirty="0" smtClean="0">
                <a:effectLst>
                  <a:outerShdw blurRad="38100" dist="38100" dir="2700000" algn="tl">
                    <a:srgbClr val="000000">
                      <a:alpha val="43137"/>
                    </a:srgbClr>
                  </a:outerShdw>
                </a:effectLst>
                <a:cs typeface="B Nazanin" panose="00000400000000000000" pitchFamily="2" charset="-78"/>
              </a:rPr>
              <a:t>گردآورنده : محمّد حسین سخن فر</a:t>
            </a:r>
          </a:p>
          <a:p>
            <a:pPr algn="ctr"/>
            <a:r>
              <a:rPr lang="fa-IR" sz="2400" b="1" dirty="0" smtClean="0">
                <a:effectLst>
                  <a:outerShdw blurRad="38100" dist="38100" dir="2700000" algn="tl">
                    <a:srgbClr val="000000">
                      <a:alpha val="43137"/>
                    </a:srgbClr>
                  </a:outerShdw>
                </a:effectLst>
                <a:cs typeface="B Nazanin" panose="00000400000000000000" pitchFamily="2" charset="-78"/>
              </a:rPr>
              <a:t>نیم سال اوّل سال تحصیلی 95-94</a:t>
            </a:r>
            <a:endParaRPr lang="en-US" sz="2400" b="1" dirty="0">
              <a:effectLst>
                <a:outerShdw blurRad="38100" dist="38100" dir="2700000" algn="tl">
                  <a:srgbClr val="000000">
                    <a:alpha val="43137"/>
                  </a:srgbClr>
                </a:outerShdw>
              </a:effectLst>
              <a:cs typeface="B Nazanin" panose="00000400000000000000" pitchFamily="2" charset="-78"/>
            </a:endParaRPr>
          </a:p>
          <a:p>
            <a:endParaRPr lang="en-US" sz="2400" b="1" dirty="0">
              <a:effectLst>
                <a:outerShdw blurRad="38100" dist="38100" dir="2700000" algn="tl">
                  <a:srgbClr val="000000">
                    <a:alpha val="43137"/>
                  </a:srgbClr>
                </a:outerShdw>
              </a:effectLst>
            </a:endParaRPr>
          </a:p>
        </p:txBody>
      </p:sp>
      <p:sp>
        <p:nvSpPr>
          <p:cNvPr id="6" name="Rectangle 5"/>
          <p:cNvSpPr/>
          <p:nvPr/>
        </p:nvSpPr>
        <p:spPr>
          <a:xfrm>
            <a:off x="4246043" y="931331"/>
            <a:ext cx="1415772" cy="523220"/>
          </a:xfrm>
          <a:prstGeom prst="rect">
            <a:avLst/>
          </a:prstGeom>
        </p:spPr>
        <p:txBody>
          <a:bodyPr wrap="none">
            <a:spAutoFit/>
          </a:bodyPr>
          <a:lstStyle/>
          <a:p>
            <a:r>
              <a:rPr lang="fa-IR" sz="2800" dirty="0" smtClean="0">
                <a:cs typeface="B Nazanin" panose="00000400000000000000" pitchFamily="2" charset="-78"/>
              </a:rPr>
              <a:t>بسمه تعالی</a:t>
            </a:r>
            <a:endParaRPr lang="en-US" sz="2800" dirty="0">
              <a:cs typeface="B Nazanin" panose="00000400000000000000" pitchFamily="2" charset="-78"/>
            </a:endParaRPr>
          </a:p>
        </p:txBody>
      </p:sp>
    </p:spTree>
    <p:extLst>
      <p:ext uri="{BB962C8B-B14F-4D97-AF65-F5344CB8AC3E}">
        <p14:creationId xmlns:p14="http://schemas.microsoft.com/office/powerpoint/2010/main" val="1552874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75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fade">
                                      <p:cBhvr>
                                        <p:cTn id="17" dur="500"/>
                                        <p:tgtEl>
                                          <p:spTgt spid="5">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1" end="1"/>
                                            </p:txEl>
                                          </p:spTgt>
                                        </p:tgtEl>
                                        <p:attrNameLst>
                                          <p:attrName>style.visibility</p:attrName>
                                        </p:attrNameLst>
                                      </p:cBhvr>
                                      <p:to>
                                        <p:strVal val="visible"/>
                                      </p:to>
                                    </p:set>
                                    <p:animEffect transition="in" filter="fade">
                                      <p:cBhvr>
                                        <p:cTn id="22" dur="500"/>
                                        <p:tgtEl>
                                          <p:spTgt spid="5">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animEffect transition="in" filter="fade">
                                      <p:cBhvr>
                                        <p:cTn id="27" dur="500"/>
                                        <p:tgtEl>
                                          <p:spTgt spid="5">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txEl>
                                              <p:pRg st="3" end="3"/>
                                            </p:txEl>
                                          </p:spTgt>
                                        </p:tgtEl>
                                        <p:attrNameLst>
                                          <p:attrName>style.visibility</p:attrName>
                                        </p:attrNameLst>
                                      </p:cBhvr>
                                      <p:to>
                                        <p:strVal val="visible"/>
                                      </p:to>
                                    </p:set>
                                    <p:animEffect transition="in" filter="fade">
                                      <p:cBhvr>
                                        <p:cTn id="32"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uiExpand="1" build="p"/>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39756" y="76252"/>
            <a:ext cx="9261628" cy="523220"/>
          </a:xfrm>
          <a:prstGeom prst="rect">
            <a:avLst/>
          </a:prstGeom>
          <a:noFill/>
        </p:spPr>
        <p:txBody>
          <a:bodyPr wrap="square" rtlCol="0">
            <a:spAutoFit/>
          </a:bodyPr>
          <a:lstStyle/>
          <a:p>
            <a:pPr algn="r" rtl="1"/>
            <a:r>
              <a:rPr lang="fa-IR" sz="2800" b="1" spc="50" dirty="0" smtClean="0">
                <a:ln w="9525" cmpd="sng">
                  <a:solidFill>
                    <a:schemeClr val="accent1"/>
                  </a:solidFill>
                  <a:prstDash val="solid"/>
                </a:ln>
                <a:solidFill>
                  <a:srgbClr val="70AD47">
                    <a:tint val="1000"/>
                  </a:srgbClr>
                </a:solidFill>
                <a:effectLst>
                  <a:glow rad="228600">
                    <a:schemeClr val="accent6">
                      <a:satMod val="175000"/>
                      <a:alpha val="40000"/>
                    </a:schemeClr>
                  </a:glow>
                </a:effectLst>
                <a:cs typeface="B Nazanin" panose="00000400000000000000" pitchFamily="2" charset="-78"/>
              </a:rPr>
              <a:t>تفاوت اسلات های </a:t>
            </a:r>
            <a:r>
              <a:rPr lang="en-US" sz="2800" b="1" spc="50" dirty="0" smtClean="0">
                <a:ln w="9525" cmpd="sng">
                  <a:solidFill>
                    <a:schemeClr val="accent1"/>
                  </a:solidFill>
                  <a:prstDash val="solid"/>
                </a:ln>
                <a:solidFill>
                  <a:srgbClr val="70AD47">
                    <a:tint val="1000"/>
                  </a:srgbClr>
                </a:solidFill>
                <a:effectLst>
                  <a:glow rad="228600">
                    <a:schemeClr val="accent6">
                      <a:satMod val="175000"/>
                      <a:alpha val="40000"/>
                    </a:schemeClr>
                  </a:glow>
                </a:effectLst>
                <a:cs typeface="B Nazanin" panose="00000400000000000000" pitchFamily="2" charset="-78"/>
              </a:rPr>
              <a:t>PCI-Express</a:t>
            </a:r>
            <a:r>
              <a:rPr lang="fa-IR" sz="2800" b="1" spc="50" dirty="0" smtClean="0">
                <a:ln w="9525" cmpd="sng">
                  <a:solidFill>
                    <a:schemeClr val="accent1"/>
                  </a:solidFill>
                  <a:prstDash val="solid"/>
                </a:ln>
                <a:solidFill>
                  <a:srgbClr val="70AD47">
                    <a:tint val="1000"/>
                  </a:srgbClr>
                </a:solidFill>
                <a:effectLst>
                  <a:glow rad="228600">
                    <a:schemeClr val="accent6">
                      <a:satMod val="175000"/>
                      <a:alpha val="40000"/>
                    </a:schemeClr>
                  </a:glow>
                </a:effectLst>
                <a:cs typeface="B Nazanin" panose="00000400000000000000" pitchFamily="2" charset="-78"/>
              </a:rPr>
              <a:t> با</a:t>
            </a:r>
            <a:r>
              <a:rPr lang="en-US" sz="2800" b="1" spc="50" dirty="0" smtClean="0">
                <a:ln w="9525" cmpd="sng">
                  <a:solidFill>
                    <a:schemeClr val="accent1"/>
                  </a:solidFill>
                  <a:prstDash val="solid"/>
                </a:ln>
                <a:solidFill>
                  <a:srgbClr val="70AD47">
                    <a:tint val="1000"/>
                  </a:srgbClr>
                </a:solidFill>
                <a:effectLst>
                  <a:glow rad="228600">
                    <a:schemeClr val="accent6">
                      <a:satMod val="175000"/>
                      <a:alpha val="40000"/>
                    </a:schemeClr>
                  </a:glow>
                </a:effectLst>
                <a:cs typeface="B Nazanin" panose="00000400000000000000" pitchFamily="2" charset="-78"/>
              </a:rPr>
              <a:t> PCI </a:t>
            </a:r>
            <a:r>
              <a:rPr lang="fa-IR" sz="2800" b="1" spc="50" dirty="0" smtClean="0">
                <a:ln w="9525" cmpd="sng">
                  <a:solidFill>
                    <a:schemeClr val="accent1"/>
                  </a:solidFill>
                  <a:prstDash val="solid"/>
                </a:ln>
                <a:solidFill>
                  <a:srgbClr val="70AD47">
                    <a:tint val="1000"/>
                  </a:srgbClr>
                </a:solidFill>
                <a:effectLst>
                  <a:glow rad="228600">
                    <a:schemeClr val="accent6">
                      <a:satMod val="175000"/>
                      <a:alpha val="40000"/>
                    </a:schemeClr>
                  </a:glow>
                </a:effectLst>
                <a:cs typeface="B Nazanin" panose="00000400000000000000" pitchFamily="2" charset="-78"/>
              </a:rPr>
              <a:t> و </a:t>
            </a:r>
            <a:r>
              <a:rPr lang="en-US" sz="2800" b="1" spc="50" dirty="0" smtClean="0">
                <a:ln w="9525" cmpd="sng">
                  <a:solidFill>
                    <a:schemeClr val="accent1"/>
                  </a:solidFill>
                  <a:prstDash val="solid"/>
                </a:ln>
                <a:solidFill>
                  <a:srgbClr val="70AD47">
                    <a:tint val="1000"/>
                  </a:srgbClr>
                </a:solidFill>
                <a:effectLst>
                  <a:glow rad="228600">
                    <a:schemeClr val="accent6">
                      <a:satMod val="175000"/>
                      <a:alpha val="40000"/>
                    </a:schemeClr>
                  </a:glow>
                </a:effectLst>
                <a:cs typeface="B Nazanin" panose="00000400000000000000" pitchFamily="2" charset="-78"/>
              </a:rPr>
              <a:t>AGP</a:t>
            </a:r>
            <a:endParaRPr lang="en-US" sz="2800" b="1" spc="50" dirty="0">
              <a:ln w="9525" cmpd="sng">
                <a:solidFill>
                  <a:schemeClr val="accent1"/>
                </a:solidFill>
                <a:prstDash val="solid"/>
              </a:ln>
              <a:solidFill>
                <a:srgbClr val="70AD47">
                  <a:tint val="1000"/>
                </a:srgbClr>
              </a:solidFill>
              <a:effectLst>
                <a:glow rad="228600">
                  <a:schemeClr val="accent6">
                    <a:satMod val="175000"/>
                    <a:alpha val="40000"/>
                  </a:schemeClr>
                </a:glow>
              </a:effectLst>
              <a:cs typeface="B Nazanin" panose="00000400000000000000" pitchFamily="2" charset="-78"/>
            </a:endParaRPr>
          </a:p>
        </p:txBody>
      </p:sp>
      <p:sp>
        <p:nvSpPr>
          <p:cNvPr id="5" name="TextBox 4"/>
          <p:cNvSpPr txBox="1"/>
          <p:nvPr/>
        </p:nvSpPr>
        <p:spPr>
          <a:xfrm>
            <a:off x="0" y="599472"/>
            <a:ext cx="12101384" cy="1938992"/>
          </a:xfrm>
          <a:prstGeom prst="rect">
            <a:avLst/>
          </a:prstGeom>
          <a:noFill/>
        </p:spPr>
        <p:txBody>
          <a:bodyPr wrap="square" rtlCol="0">
            <a:spAutoFit/>
          </a:bodyPr>
          <a:lstStyle/>
          <a:p>
            <a:pPr algn="just" rtl="1"/>
            <a:r>
              <a:rPr lang="en-US" sz="2400" b="1" dirty="0" smtClean="0">
                <a:ln w="9525">
                  <a:solidFill>
                    <a:schemeClr val="bg1"/>
                  </a:solidFill>
                  <a:prstDash val="solid"/>
                </a:ln>
                <a:effectLst>
                  <a:outerShdw blurRad="12700" dist="38100" dir="2700000" algn="tl" rotWithShape="0">
                    <a:schemeClr val="bg1">
                      <a:lumMod val="50000"/>
                    </a:schemeClr>
                  </a:outerShdw>
                </a:effectLst>
              </a:rPr>
              <a:t>PCI </a:t>
            </a:r>
            <a:r>
              <a:rPr lang="fa-IR" sz="2400" b="1" dirty="0" smtClean="0">
                <a:ln w="9525">
                  <a:solidFill>
                    <a:schemeClr val="bg1"/>
                  </a:solidFill>
                  <a:prstDash val="solid"/>
                </a:ln>
                <a:effectLst>
                  <a:outerShdw blurRad="12700" dist="38100" dir="2700000" algn="tl" rotWithShape="0">
                    <a:schemeClr val="bg1">
                      <a:lumMod val="50000"/>
                    </a:schemeClr>
                  </a:outerShdw>
                </a:effectLst>
              </a:rPr>
              <a:t> </a:t>
            </a:r>
            <a:r>
              <a:rPr lang="fa-IR" sz="24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در اصل یک باس مشترک است به این شکل که همه دستگاه ها از یک باس استفاده می کند و پهنای باند بین آن تقسیم می شود اما </a:t>
            </a:r>
            <a:r>
              <a:rPr lang="en-US" sz="24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PCI-Express</a:t>
            </a:r>
            <a:r>
              <a:rPr lang="fa-IR" sz="2400"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a:t>
            </a:r>
            <a:r>
              <a:rPr lang="fa-IR" sz="24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یک باس نیست بلکه یک کانکشن نظیر به نظیر بین دستگاه مثل کارت گرافیک و... می باشد در ضمن </a:t>
            </a:r>
            <a:r>
              <a:rPr lang="en-US" sz="24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PCI </a:t>
            </a:r>
            <a:r>
              <a:rPr lang="fa-IR" sz="24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به صورت موازی اطلاعات را جابجا می کند در صورتی که </a:t>
            </a:r>
            <a:r>
              <a:rPr lang="en-US" sz="24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PCI-Express </a:t>
            </a:r>
            <a:r>
              <a:rPr lang="fa-IR" sz="24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به صورت سری و با سرعت بیشتر جابجا می کند. </a:t>
            </a:r>
            <a:r>
              <a:rPr lang="en-US" sz="24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AGP</a:t>
            </a:r>
            <a:r>
              <a:rPr lang="fa-IR" sz="24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فقط برای ارتباط کامپیوتر با کارت گرافیک بوده و اگر از استاندارد</a:t>
            </a:r>
            <a:r>
              <a:rPr lang="en-US" sz="24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PCI-Express</a:t>
            </a:r>
            <a:r>
              <a:rPr lang="fa-IR" sz="24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بر خوردار باشد دستگاه های دیگر نیز به آن وصل می شود.</a:t>
            </a:r>
            <a:endParaRPr lang="en-US" sz="2400" b="1" dirty="0">
              <a:ln w="9525">
                <a:solidFill>
                  <a:schemeClr val="bg1"/>
                </a:solidFill>
                <a:prstDash val="solid"/>
              </a:ln>
              <a:effectLst>
                <a:outerShdw blurRad="12700" dist="38100" dir="2700000" algn="tl" rotWithShape="0">
                  <a:schemeClr val="bg1">
                    <a:lumMod val="50000"/>
                  </a:schemeClr>
                </a:outerShdw>
              </a:effectLst>
            </a:endParaRPr>
          </a:p>
        </p:txBody>
      </p:sp>
      <p:sp>
        <p:nvSpPr>
          <p:cNvPr id="6" name="TextBox 5"/>
          <p:cNvSpPr txBox="1"/>
          <p:nvPr/>
        </p:nvSpPr>
        <p:spPr>
          <a:xfrm>
            <a:off x="4386734" y="2748939"/>
            <a:ext cx="7714650" cy="492443"/>
          </a:xfrm>
          <a:prstGeom prst="rect">
            <a:avLst/>
          </a:prstGeom>
          <a:noFill/>
        </p:spPr>
        <p:txBody>
          <a:bodyPr wrap="square" rtlCol="0">
            <a:spAutoFit/>
          </a:bodyPr>
          <a:lstStyle/>
          <a:p>
            <a:pPr algn="r" rtl="1"/>
            <a:r>
              <a:rPr lang="fa-IR" sz="2600" b="1" dirty="0" smtClean="0">
                <a:ln w="9525">
                  <a:solidFill>
                    <a:schemeClr val="bg1"/>
                  </a:solidFill>
                  <a:prstDash val="solid"/>
                </a:ln>
                <a:effectLst>
                  <a:glow rad="101600">
                    <a:schemeClr val="accent6">
                      <a:satMod val="175000"/>
                      <a:alpha val="40000"/>
                    </a:schemeClr>
                  </a:glow>
                  <a:outerShdw blurRad="12700" dist="38100" dir="2700000" algn="tl" rotWithShape="0">
                    <a:schemeClr val="bg1">
                      <a:lumMod val="50000"/>
                    </a:schemeClr>
                  </a:outerShdw>
                </a:effectLst>
                <a:cs typeface="B Nazanin" panose="00000400000000000000" pitchFamily="2" charset="-78"/>
              </a:rPr>
              <a:t>پل شمالی </a:t>
            </a:r>
            <a:r>
              <a:rPr lang="en-US" sz="2600" b="1" dirty="0" smtClean="0">
                <a:ln w="9525">
                  <a:solidFill>
                    <a:schemeClr val="bg1"/>
                  </a:solidFill>
                  <a:prstDash val="solid"/>
                </a:ln>
                <a:effectLst>
                  <a:glow rad="101600">
                    <a:schemeClr val="accent6">
                      <a:satMod val="175000"/>
                      <a:alpha val="40000"/>
                    </a:schemeClr>
                  </a:glow>
                  <a:outerShdw blurRad="12700" dist="38100" dir="2700000" algn="tl" rotWithShape="0">
                    <a:schemeClr val="bg1">
                      <a:lumMod val="50000"/>
                    </a:schemeClr>
                  </a:outerShdw>
                </a:effectLst>
                <a:cs typeface="B Nazanin" panose="00000400000000000000" pitchFamily="2" charset="-78"/>
              </a:rPr>
              <a:t> (</a:t>
            </a:r>
            <a:r>
              <a:rPr lang="en-US" sz="2600" b="1" dirty="0">
                <a:ln w="9525">
                  <a:solidFill>
                    <a:schemeClr val="bg1"/>
                  </a:solidFill>
                  <a:prstDash val="solid"/>
                </a:ln>
                <a:effectLst>
                  <a:glow rad="101600">
                    <a:schemeClr val="accent6">
                      <a:satMod val="175000"/>
                      <a:alpha val="40000"/>
                    </a:schemeClr>
                  </a:glow>
                  <a:outerShdw blurRad="12700" dist="38100" dir="2700000" algn="tl" rotWithShape="0">
                    <a:schemeClr val="bg1">
                      <a:lumMod val="50000"/>
                    </a:schemeClr>
                  </a:outerShdw>
                </a:effectLst>
                <a:cs typeface="B Nazanin" panose="00000400000000000000" pitchFamily="2" charset="-78"/>
              </a:rPr>
              <a:t>North bridge</a:t>
            </a:r>
            <a:r>
              <a:rPr lang="en-US" sz="2600" b="1" dirty="0" smtClean="0">
                <a:ln w="9525">
                  <a:solidFill>
                    <a:schemeClr val="bg1"/>
                  </a:solidFill>
                  <a:prstDash val="solid"/>
                </a:ln>
                <a:effectLst>
                  <a:glow rad="101600">
                    <a:schemeClr val="accent6">
                      <a:satMod val="175000"/>
                      <a:alpha val="40000"/>
                    </a:schemeClr>
                  </a:glow>
                  <a:outerShdw blurRad="12700" dist="38100" dir="2700000" algn="tl" rotWithShape="0">
                    <a:schemeClr val="bg1">
                      <a:lumMod val="50000"/>
                    </a:schemeClr>
                  </a:outerShdw>
                </a:effectLst>
                <a:cs typeface="B Nazanin" panose="00000400000000000000" pitchFamily="2" charset="-78"/>
              </a:rPr>
              <a:t>)</a:t>
            </a:r>
            <a:r>
              <a:rPr lang="fa-IR" sz="2600" b="1" dirty="0" smtClean="0">
                <a:ln w="9525">
                  <a:solidFill>
                    <a:schemeClr val="bg1"/>
                  </a:solidFill>
                  <a:prstDash val="solid"/>
                </a:ln>
                <a:effectLst>
                  <a:glow rad="101600">
                    <a:schemeClr val="accent6">
                      <a:satMod val="175000"/>
                      <a:alpha val="40000"/>
                    </a:schemeClr>
                  </a:glow>
                  <a:outerShdw blurRad="12700" dist="38100" dir="2700000" algn="tl" rotWithShape="0">
                    <a:schemeClr val="bg1">
                      <a:lumMod val="50000"/>
                    </a:schemeClr>
                  </a:outerShdw>
                </a:effectLst>
                <a:cs typeface="B Nazanin" panose="00000400000000000000" pitchFamily="2" charset="-78"/>
              </a:rPr>
              <a:t>پل جنوبی</a:t>
            </a:r>
            <a:r>
              <a:rPr lang="en-US" sz="2600" b="1" dirty="0" smtClean="0">
                <a:ln w="9525">
                  <a:solidFill>
                    <a:schemeClr val="bg1"/>
                  </a:solidFill>
                  <a:prstDash val="solid"/>
                </a:ln>
                <a:effectLst>
                  <a:glow rad="101600">
                    <a:schemeClr val="accent6">
                      <a:satMod val="175000"/>
                      <a:alpha val="40000"/>
                    </a:schemeClr>
                  </a:glow>
                  <a:outerShdw blurRad="12700" dist="38100" dir="2700000" algn="tl" rotWithShape="0">
                    <a:schemeClr val="bg1">
                      <a:lumMod val="50000"/>
                    </a:schemeClr>
                  </a:outerShdw>
                </a:effectLst>
                <a:cs typeface="B Nazanin" panose="00000400000000000000" pitchFamily="2" charset="-78"/>
              </a:rPr>
              <a:t>(</a:t>
            </a:r>
            <a:r>
              <a:rPr lang="en-US" sz="2600" b="1" dirty="0">
                <a:ln w="9525">
                  <a:solidFill>
                    <a:schemeClr val="bg1"/>
                  </a:solidFill>
                  <a:prstDash val="solid"/>
                </a:ln>
                <a:effectLst>
                  <a:glow rad="101600">
                    <a:schemeClr val="accent6">
                      <a:satMod val="175000"/>
                      <a:alpha val="40000"/>
                    </a:schemeClr>
                  </a:glow>
                  <a:outerShdw blurRad="12700" dist="38100" dir="2700000" algn="tl" rotWithShape="0">
                    <a:schemeClr val="bg1">
                      <a:lumMod val="50000"/>
                    </a:schemeClr>
                  </a:outerShdw>
                </a:effectLst>
                <a:cs typeface="B Nazanin" panose="00000400000000000000" pitchFamily="2" charset="-78"/>
              </a:rPr>
              <a:t>South </a:t>
            </a:r>
            <a:r>
              <a:rPr lang="en-US" sz="2600" b="1" dirty="0" smtClean="0">
                <a:ln w="9525">
                  <a:solidFill>
                    <a:schemeClr val="bg1"/>
                  </a:solidFill>
                  <a:prstDash val="solid"/>
                </a:ln>
                <a:effectLst>
                  <a:glow rad="101600">
                    <a:schemeClr val="accent6">
                      <a:satMod val="175000"/>
                      <a:alpha val="40000"/>
                    </a:schemeClr>
                  </a:glow>
                  <a:outerShdw blurRad="12700" dist="38100" dir="2700000" algn="tl" rotWithShape="0">
                    <a:schemeClr val="bg1">
                      <a:lumMod val="50000"/>
                    </a:schemeClr>
                  </a:outerShdw>
                </a:effectLst>
                <a:cs typeface="B Nazanin" panose="00000400000000000000" pitchFamily="2" charset="-78"/>
              </a:rPr>
              <a:t>bridge)</a:t>
            </a:r>
            <a:endParaRPr lang="en-US" sz="2600" b="1" dirty="0">
              <a:ln w="9525">
                <a:solidFill>
                  <a:schemeClr val="bg1"/>
                </a:solidFill>
                <a:prstDash val="solid"/>
              </a:ln>
              <a:effectLst>
                <a:glow rad="101600">
                  <a:schemeClr val="accent6">
                    <a:satMod val="175000"/>
                    <a:alpha val="40000"/>
                  </a:schemeClr>
                </a:glow>
                <a:outerShdw blurRad="12700" dist="38100" dir="2700000" algn="tl" rotWithShape="0">
                  <a:schemeClr val="bg1">
                    <a:lumMod val="50000"/>
                  </a:schemeClr>
                </a:outerShdw>
              </a:effectLst>
              <a:cs typeface="B Nazanin" panose="00000400000000000000" pitchFamily="2" charset="-78"/>
            </a:endParaRPr>
          </a:p>
        </p:txBody>
      </p:sp>
      <p:sp>
        <p:nvSpPr>
          <p:cNvPr id="7" name="TextBox 6"/>
          <p:cNvSpPr txBox="1"/>
          <p:nvPr/>
        </p:nvSpPr>
        <p:spPr>
          <a:xfrm>
            <a:off x="5049279" y="3241382"/>
            <a:ext cx="7052106" cy="2308324"/>
          </a:xfrm>
          <a:prstGeom prst="rect">
            <a:avLst/>
          </a:prstGeom>
          <a:noFill/>
        </p:spPr>
        <p:txBody>
          <a:bodyPr wrap="square" rtlCol="0">
            <a:spAutoFit/>
          </a:bodyPr>
          <a:lstStyle/>
          <a:p>
            <a:pPr algn="just" rtl="1"/>
            <a:r>
              <a:rPr lang="fa-IR" sz="24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مدیریت تمام اتفاقات موجود در کامپیوتر از یک پردازنده مرکزی به همراه </a:t>
            </a:r>
            <a:r>
              <a:rPr lang="en-US" sz="24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2 Chipset</a:t>
            </a:r>
            <a:r>
              <a:rPr lang="fa-IR" sz="24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بزرگ به نام پل شمالی</a:t>
            </a:r>
            <a:r>
              <a:rPr lang="en-US" sz="24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a:t>
            </a:r>
            <a:r>
              <a:rPr lang="en-US" sz="2400"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North bridge</a:t>
            </a:r>
            <a:r>
              <a:rPr lang="en-US" sz="24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a:t>
            </a:r>
            <a:r>
              <a:rPr lang="fa-IR" sz="24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و پل جنوبی</a:t>
            </a:r>
            <a:r>
              <a:rPr lang="en-US" sz="24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a:t>
            </a:r>
            <a:r>
              <a:rPr lang="fa-IR" sz="24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a:t>
            </a:r>
            <a:r>
              <a:rPr lang="en-US" sz="24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(South </a:t>
            </a:r>
            <a:r>
              <a:rPr lang="en-US" sz="2400"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bridge</a:t>
            </a:r>
            <a:r>
              <a:rPr lang="en-US" sz="24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a:t>
            </a:r>
            <a:r>
              <a:rPr lang="fa-IR" sz="24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استفاده می</a:t>
            </a:r>
            <a:r>
              <a:rPr lang="en-US" sz="24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a:t>
            </a:r>
            <a:r>
              <a:rPr lang="fa-IR" sz="24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شود پل شمال به </a:t>
            </a:r>
            <a:r>
              <a:rPr lang="en-US" sz="24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CPU</a:t>
            </a:r>
            <a:r>
              <a:rPr lang="fa-IR" sz="24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متصل بوده و وظیفه هماهنگی بین </a:t>
            </a:r>
            <a:r>
              <a:rPr lang="en-US" sz="24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RAM</a:t>
            </a:r>
            <a:r>
              <a:rPr lang="fa-IR" sz="24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 </a:t>
            </a:r>
            <a:r>
              <a:rPr lang="en-US" sz="24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CPU</a:t>
            </a:r>
            <a:r>
              <a:rPr lang="fa-IR" sz="24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و کارت گرافیک را دارد و پل جنوبی ارتباط بین پورت های ورودی و خروجی به علاوه </a:t>
            </a:r>
            <a:r>
              <a:rPr lang="en-US" sz="24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BIOS</a:t>
            </a:r>
            <a:r>
              <a:rPr lang="fa-IR" sz="24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را دارد.  </a:t>
            </a:r>
            <a:endParaRPr lang="en-US" sz="2400"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1290" y="2538464"/>
            <a:ext cx="4786698" cy="4218031"/>
          </a:xfrm>
          <a:prstGeom prst="rect">
            <a:avLst/>
          </a:prstGeom>
        </p:spPr>
      </p:pic>
    </p:spTree>
    <p:extLst>
      <p:ext uri="{BB962C8B-B14F-4D97-AF65-F5344CB8AC3E}">
        <p14:creationId xmlns:p14="http://schemas.microsoft.com/office/powerpoint/2010/main" val="1297941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down)">
                                      <p:cBhvr>
                                        <p:cTn id="24" dur="5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down)">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641557" y="8238"/>
            <a:ext cx="4684295" cy="646331"/>
          </a:xfrm>
          <a:prstGeom prst="rect">
            <a:avLst/>
          </a:prstGeom>
          <a:noFill/>
        </p:spPr>
        <p:txBody>
          <a:bodyPr wrap="square" rtlCol="0">
            <a:spAutoFit/>
          </a:bodyPr>
          <a:lstStyle/>
          <a:p>
            <a:pPr algn="r" rtl="1"/>
            <a:r>
              <a:rPr lang="fa-IR" sz="3600" b="1" dirty="0" smtClean="0">
                <a:ln w="9525">
                  <a:solidFill>
                    <a:schemeClr val="bg1"/>
                  </a:solidFill>
                  <a:prstDash val="solid"/>
                </a:ln>
                <a:solidFill>
                  <a:srgbClr val="FFFF00"/>
                </a:solidFill>
                <a:effectLst>
                  <a:glow rad="101600">
                    <a:srgbClr val="FFC000">
                      <a:alpha val="60000"/>
                    </a:srgbClr>
                  </a:glow>
                  <a:outerShdw blurRad="12700" dist="38100" dir="2700000" algn="tl" rotWithShape="0">
                    <a:schemeClr val="bg1">
                      <a:lumMod val="50000"/>
                    </a:schemeClr>
                  </a:outerShdw>
                </a:effectLst>
                <a:cs typeface="B Nazanin" panose="00000400000000000000" pitchFamily="2" charset="-78"/>
              </a:rPr>
              <a:t>واحد پردازش مرکزی </a:t>
            </a:r>
            <a:r>
              <a:rPr lang="en-US" sz="3600" b="1" dirty="0" smtClean="0">
                <a:ln w="9525">
                  <a:solidFill>
                    <a:schemeClr val="bg1"/>
                  </a:solidFill>
                  <a:prstDash val="solid"/>
                </a:ln>
                <a:solidFill>
                  <a:srgbClr val="FFFF00"/>
                </a:solidFill>
                <a:effectLst>
                  <a:glow rad="101600">
                    <a:srgbClr val="FFC000">
                      <a:alpha val="60000"/>
                    </a:srgbClr>
                  </a:glow>
                  <a:outerShdw blurRad="12700" dist="38100" dir="2700000" algn="tl" rotWithShape="0">
                    <a:schemeClr val="bg1">
                      <a:lumMod val="50000"/>
                    </a:schemeClr>
                  </a:outerShdw>
                </a:effectLst>
                <a:cs typeface="B Nazanin" panose="00000400000000000000" pitchFamily="2" charset="-78"/>
              </a:rPr>
              <a:t>CPU</a:t>
            </a:r>
            <a:r>
              <a:rPr lang="fa-IR" sz="3600" b="1" dirty="0" smtClean="0">
                <a:ln w="9525">
                  <a:solidFill>
                    <a:schemeClr val="bg1"/>
                  </a:solidFill>
                  <a:prstDash val="solid"/>
                </a:ln>
                <a:solidFill>
                  <a:srgbClr val="FFFF00"/>
                </a:solidFill>
                <a:effectLst>
                  <a:glow rad="101600">
                    <a:srgbClr val="FFC000">
                      <a:alpha val="60000"/>
                    </a:srgbClr>
                  </a:glow>
                  <a:outerShdw blurRad="12700" dist="38100" dir="2700000" algn="tl" rotWithShape="0">
                    <a:schemeClr val="bg1">
                      <a:lumMod val="50000"/>
                    </a:schemeClr>
                  </a:outerShdw>
                </a:effectLst>
                <a:cs typeface="B Nazanin" panose="00000400000000000000" pitchFamily="2" charset="-78"/>
              </a:rPr>
              <a:t> </a:t>
            </a:r>
            <a:endParaRPr lang="en-US" sz="3600" b="1" dirty="0">
              <a:ln w="9525">
                <a:solidFill>
                  <a:schemeClr val="bg1"/>
                </a:solidFill>
                <a:prstDash val="solid"/>
              </a:ln>
              <a:solidFill>
                <a:srgbClr val="FFFF00"/>
              </a:solidFill>
              <a:effectLst>
                <a:glow rad="101600">
                  <a:srgbClr val="FFC000">
                    <a:alpha val="60000"/>
                  </a:srgbClr>
                </a:glow>
                <a:outerShdw blurRad="12700" dist="38100" dir="2700000" algn="tl" rotWithShape="0">
                  <a:schemeClr val="bg1">
                    <a:lumMod val="50000"/>
                  </a:schemeClr>
                </a:outerShdw>
              </a:effectLst>
              <a:cs typeface="B Nazanin" panose="00000400000000000000" pitchFamily="2" charset="-78"/>
            </a:endParaRPr>
          </a:p>
        </p:txBody>
      </p:sp>
      <p:sp>
        <p:nvSpPr>
          <p:cNvPr id="5" name="TextBox 4"/>
          <p:cNvSpPr txBox="1"/>
          <p:nvPr/>
        </p:nvSpPr>
        <p:spPr>
          <a:xfrm>
            <a:off x="0" y="646331"/>
            <a:ext cx="11967411" cy="1200329"/>
          </a:xfrm>
          <a:prstGeom prst="rect">
            <a:avLst/>
          </a:prstGeom>
          <a:noFill/>
        </p:spPr>
        <p:txBody>
          <a:bodyPr wrap="square" rtlCol="0">
            <a:spAutoFit/>
          </a:bodyPr>
          <a:lstStyle/>
          <a:p>
            <a:pPr algn="r" rtl="1"/>
            <a:r>
              <a:rPr lang="en-US" dirty="0">
                <a:cs typeface="B Nazanin" panose="00000400000000000000" pitchFamily="2" charset="-78"/>
              </a:rPr>
              <a:t>CPU</a:t>
            </a:r>
            <a:r>
              <a:rPr lang="fa-IR" dirty="0">
                <a:cs typeface="B Nazanin" panose="00000400000000000000" pitchFamily="2" charset="-78"/>
              </a:rPr>
              <a:t>یا واحد پردازش مرکزی </a:t>
            </a:r>
            <a:r>
              <a:rPr lang="fa-IR" dirty="0" smtClean="0">
                <a:cs typeface="B Nazanin" panose="00000400000000000000" pitchFamily="2" charset="-78"/>
              </a:rPr>
              <a:t>(</a:t>
            </a:r>
            <a:r>
              <a:rPr lang="en-US" dirty="0">
                <a:cs typeface="B Nazanin" panose="00000400000000000000" pitchFamily="2" charset="-78"/>
              </a:rPr>
              <a:t>Central Process Unit</a:t>
            </a:r>
            <a:r>
              <a:rPr lang="fa-IR" dirty="0" smtClean="0">
                <a:cs typeface="B Nazanin" panose="00000400000000000000" pitchFamily="2" charset="-78"/>
              </a:rPr>
              <a:t>)</a:t>
            </a:r>
            <a:r>
              <a:rPr lang="en-US" dirty="0" smtClean="0">
                <a:cs typeface="B Nazanin" panose="00000400000000000000" pitchFamily="2" charset="-78"/>
              </a:rPr>
              <a:t>، </a:t>
            </a:r>
            <a:r>
              <a:rPr lang="fa-IR" dirty="0" smtClean="0">
                <a:cs typeface="B Nazanin" panose="00000400000000000000" pitchFamily="2" charset="-78"/>
              </a:rPr>
              <a:t>بخشی </a:t>
            </a:r>
            <a:r>
              <a:rPr lang="fa-IR" dirty="0">
                <a:cs typeface="B Nazanin" panose="00000400000000000000" pitchFamily="2" charset="-78"/>
              </a:rPr>
              <a:t>از </a:t>
            </a:r>
            <a:r>
              <a:rPr lang="fa-IR" dirty="0" smtClean="0">
                <a:cs typeface="B Nazanin" panose="00000400000000000000" pitchFamily="2" charset="-78"/>
              </a:rPr>
              <a:t>سیستم </a:t>
            </a:r>
            <a:r>
              <a:rPr lang="fa-IR" dirty="0" err="1" smtClean="0">
                <a:cs typeface="B Nazanin" panose="00000400000000000000" pitchFamily="2" charset="-78"/>
              </a:rPr>
              <a:t>پردازشی</a:t>
            </a:r>
            <a:r>
              <a:rPr lang="fa-IR" dirty="0" smtClean="0">
                <a:cs typeface="B Nazanin" panose="00000400000000000000" pitchFamily="2" charset="-78"/>
              </a:rPr>
              <a:t> در رایانه است </a:t>
            </a:r>
            <a:r>
              <a:rPr lang="fa-IR" dirty="0">
                <a:cs typeface="B Nazanin" panose="00000400000000000000" pitchFamily="2" charset="-78"/>
              </a:rPr>
              <a:t>که </a:t>
            </a:r>
            <a:r>
              <a:rPr lang="fa-IR" dirty="0" smtClean="0">
                <a:cs typeface="B Nazanin" panose="00000400000000000000" pitchFamily="2" charset="-78"/>
              </a:rPr>
              <a:t>وظیفه </a:t>
            </a:r>
            <a:r>
              <a:rPr lang="fa-IR" dirty="0">
                <a:cs typeface="B Nazanin" panose="00000400000000000000" pitchFamily="2" charset="-78"/>
              </a:rPr>
              <a:t>آن پردازش اطلاعات ، </a:t>
            </a:r>
            <a:r>
              <a:rPr lang="fa-IR" dirty="0" smtClean="0">
                <a:cs typeface="B Nazanin" panose="00000400000000000000" pitchFamily="2" charset="-78"/>
              </a:rPr>
              <a:t>بر اساس برنامه </a:t>
            </a:r>
            <a:r>
              <a:rPr lang="fa-IR" dirty="0">
                <a:cs typeface="B Nazanin" panose="00000400000000000000" pitchFamily="2" charset="-78"/>
              </a:rPr>
              <a:t>در نظر گرفته شده </a:t>
            </a:r>
            <a:r>
              <a:rPr lang="fa-IR" dirty="0" smtClean="0">
                <a:cs typeface="B Nazanin" panose="00000400000000000000" pitchFamily="2" charset="-78"/>
              </a:rPr>
              <a:t>برای آن </a:t>
            </a:r>
            <a:r>
              <a:rPr lang="fa-IR" dirty="0">
                <a:cs typeface="B Nazanin" panose="00000400000000000000" pitchFamily="2" charset="-78"/>
              </a:rPr>
              <a:t>است . یک </a:t>
            </a:r>
            <a:r>
              <a:rPr lang="en-US" dirty="0">
                <a:cs typeface="B Nazanin" panose="00000400000000000000" pitchFamily="2" charset="-78"/>
              </a:rPr>
              <a:t>CPU </a:t>
            </a:r>
            <a:r>
              <a:rPr lang="fa-IR" dirty="0" smtClean="0">
                <a:cs typeface="B Nazanin" panose="00000400000000000000" pitchFamily="2" charset="-78"/>
              </a:rPr>
              <a:t> از </a:t>
            </a:r>
            <a:r>
              <a:rPr lang="en-US" dirty="0" smtClean="0">
                <a:cs typeface="B Nazanin" panose="00000400000000000000" pitchFamily="2" charset="-78"/>
              </a:rPr>
              <a:t>1chip</a:t>
            </a:r>
            <a:r>
              <a:rPr lang="fa-IR" dirty="0" smtClean="0">
                <a:cs typeface="B Nazanin" panose="00000400000000000000" pitchFamily="2" charset="-78"/>
              </a:rPr>
              <a:t> که </a:t>
            </a:r>
            <a:r>
              <a:rPr lang="fa-IR" dirty="0">
                <a:cs typeface="B Nazanin" panose="00000400000000000000" pitchFamily="2" charset="-78"/>
              </a:rPr>
              <a:t>متشکل از تعداد زیادی ترانزیستور است (بین چند هزار تا چند میلیون که بستگی به مشخصات </a:t>
            </a:r>
            <a:r>
              <a:rPr lang="en-US" dirty="0">
                <a:cs typeface="B Nazanin" panose="00000400000000000000" pitchFamily="2" charset="-78"/>
              </a:rPr>
              <a:t>CPU </a:t>
            </a:r>
            <a:r>
              <a:rPr lang="fa-IR" dirty="0">
                <a:cs typeface="B Nazanin" panose="00000400000000000000" pitchFamily="2" charset="-78"/>
              </a:rPr>
              <a:t>دارد) تشکیل شده است </a:t>
            </a:r>
            <a:r>
              <a:rPr lang="fa-IR" dirty="0" smtClean="0">
                <a:cs typeface="B Nazanin" panose="00000400000000000000" pitchFamily="2" charset="-78"/>
              </a:rPr>
              <a:t>.</a:t>
            </a:r>
            <a:endParaRPr lang="fa-IR" sz="1600" dirty="0">
              <a:cs typeface="B Nazanin" panose="00000400000000000000" pitchFamily="2" charset="-78"/>
            </a:endParaRPr>
          </a:p>
          <a:p>
            <a:pPr algn="r" rtl="1"/>
            <a:r>
              <a:rPr lang="fa-IR" dirty="0" smtClean="0">
                <a:cs typeface="B Nazanin" panose="00000400000000000000" pitchFamily="2" charset="-78"/>
              </a:rPr>
              <a:t>اجزای </a:t>
            </a:r>
            <a:r>
              <a:rPr lang="en-US" dirty="0" smtClean="0">
                <a:cs typeface="B Nazanin" panose="00000400000000000000" pitchFamily="2" charset="-78"/>
              </a:rPr>
              <a:t>CPU</a:t>
            </a:r>
            <a:r>
              <a:rPr lang="fa-IR" dirty="0" smtClean="0">
                <a:cs typeface="B Nazanin" panose="00000400000000000000" pitchFamily="2" charset="-78"/>
              </a:rPr>
              <a:t> شامل:</a:t>
            </a:r>
            <a:r>
              <a:rPr lang="en-US" sz="1600" dirty="0">
                <a:cs typeface="B Nazanin" panose="00000400000000000000" pitchFamily="2" charset="-78"/>
              </a:rPr>
              <a:t>ALU(Arithmetic Logic </a:t>
            </a:r>
            <a:r>
              <a:rPr lang="en-US" sz="1600" dirty="0" smtClean="0">
                <a:cs typeface="B Nazanin" panose="00000400000000000000" pitchFamily="2" charset="-78"/>
              </a:rPr>
              <a:t>Unit) ,Registers</a:t>
            </a:r>
            <a:r>
              <a:rPr lang="en-US" sz="1600" dirty="0">
                <a:cs typeface="B Nazanin" panose="00000400000000000000" pitchFamily="2" charset="-78"/>
              </a:rPr>
              <a:t>, Memory Interface, Instruction Fetcher , Instruction Decoder </a:t>
            </a:r>
            <a:endParaRPr lang="en-US" sz="1600" dirty="0" smtClean="0">
              <a:cs typeface="B Nazanin" panose="00000400000000000000" pitchFamily="2" charset="-78"/>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2996" y="1846660"/>
            <a:ext cx="3404082" cy="4920070"/>
          </a:xfrm>
          <a:prstGeom prst="rect">
            <a:avLst/>
          </a:prstGeom>
        </p:spPr>
      </p:pic>
      <p:sp>
        <p:nvSpPr>
          <p:cNvPr id="8" name="TextBox 7"/>
          <p:cNvSpPr txBox="1"/>
          <p:nvPr/>
        </p:nvSpPr>
        <p:spPr>
          <a:xfrm>
            <a:off x="3904735" y="1846660"/>
            <a:ext cx="8024365" cy="4185761"/>
          </a:xfrm>
          <a:prstGeom prst="rect">
            <a:avLst/>
          </a:prstGeom>
          <a:noFill/>
        </p:spPr>
        <p:txBody>
          <a:bodyPr wrap="square" rtlCol="0">
            <a:spAutoFit/>
          </a:bodyPr>
          <a:lstStyle/>
          <a:p>
            <a:pPr algn="r" rtl="1"/>
            <a:r>
              <a:rPr lang="en-US" sz="1900" b="1" dirty="0" smtClean="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ALU</a:t>
            </a:r>
            <a:r>
              <a:rPr lang="fa-IR" sz="19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واحد </a:t>
            </a:r>
            <a:r>
              <a:rPr lang="fa-IR" sz="1900"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محاسبات و منطق </a:t>
            </a:r>
            <a:r>
              <a:rPr lang="fa-IR" sz="19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است </a:t>
            </a:r>
            <a:r>
              <a:rPr lang="fa-IR" sz="1900"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که </a:t>
            </a:r>
            <a:r>
              <a:rPr lang="fa-IR" sz="19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وظیفه </a:t>
            </a:r>
            <a:r>
              <a:rPr lang="fa-IR" sz="1900"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آن انجام عملیات منطقی نظیر جمع ، تفریق و … و همچنین عملیاتی نظیر </a:t>
            </a:r>
            <a:r>
              <a:rPr lang="en-US" sz="1900"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AND ، OR </a:t>
            </a:r>
            <a:r>
              <a:rPr lang="fa-IR" sz="1900"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و … بر روی داده ها </a:t>
            </a:r>
            <a:r>
              <a:rPr lang="fa-IR" sz="19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است.</a:t>
            </a:r>
          </a:p>
          <a:p>
            <a:pPr algn="r" rtl="1"/>
            <a:endParaRPr lang="fa-IR" sz="19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endParaRPr>
          </a:p>
          <a:p>
            <a:pPr algn="r" rtl="1"/>
            <a:r>
              <a:rPr lang="en-US" sz="1900" b="1" dirty="0" smtClean="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Register</a:t>
            </a:r>
            <a:r>
              <a:rPr lang="en-US" sz="19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a:t>
            </a:r>
            <a:r>
              <a:rPr lang="fa-IR" sz="19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وظیفه </a:t>
            </a:r>
            <a:r>
              <a:rPr lang="fa-IR" sz="1900"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نگهداری اطلاعات را به صورت موقت در </a:t>
            </a:r>
            <a:r>
              <a:rPr lang="fa-IR" sz="19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داخل </a:t>
            </a:r>
            <a:r>
              <a:rPr lang="en-US" sz="19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CPU</a:t>
            </a:r>
            <a:r>
              <a:rPr lang="fa-IR" sz="19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بر </a:t>
            </a:r>
            <a:r>
              <a:rPr lang="fa-IR" sz="1900"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عهده دارند که این اطلاعات می تواند اطلاعات دریافتی از درگاه های ورودی باشد (پورتها) و یا اطلاعات حاصل از انجام عملیات منطقی </a:t>
            </a:r>
            <a:r>
              <a:rPr lang="fa-IR" sz="19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a:t>
            </a:r>
          </a:p>
          <a:p>
            <a:pPr algn="r" rtl="1"/>
            <a:endParaRPr lang="fa-IR" sz="19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endParaRPr>
          </a:p>
          <a:p>
            <a:pPr algn="r" rtl="1"/>
            <a:r>
              <a:rPr lang="en-US" sz="1900" b="1" dirty="0" smtClean="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Memory </a:t>
            </a:r>
            <a:r>
              <a:rPr lang="en-US" sz="1900" b="1" dirty="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Interface </a:t>
            </a:r>
            <a:r>
              <a:rPr lang="fa-IR" sz="1900" b="1" dirty="0" smtClean="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 </a:t>
            </a:r>
            <a:r>
              <a:rPr lang="fa-IR" sz="19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وظیفه </a:t>
            </a:r>
            <a:r>
              <a:rPr lang="fa-IR" sz="1900"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ایجاد ارتباط با </a:t>
            </a:r>
            <a:r>
              <a:rPr lang="fa-IR" sz="19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حافظه </a:t>
            </a:r>
            <a:r>
              <a:rPr lang="fa-IR" sz="1900"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جانبی را بر عهده دارد که عمل خواندن و یا نوشتن از حافظه و انتقال اطلاعات </a:t>
            </a:r>
            <a:r>
              <a:rPr lang="fa-IR" sz="19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بین </a:t>
            </a:r>
            <a:r>
              <a:rPr lang="en-US" sz="19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CPU</a:t>
            </a:r>
            <a:r>
              <a:rPr lang="fa-IR" sz="19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a:t>
            </a:r>
            <a:r>
              <a:rPr lang="en-US" sz="19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a:t>
            </a:r>
            <a:r>
              <a:rPr lang="fa-IR" sz="19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و </a:t>
            </a:r>
            <a:r>
              <a:rPr lang="fa-IR" sz="1900"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حافظه نیز از وظایف مربوط به این بخش </a:t>
            </a:r>
            <a:r>
              <a:rPr lang="fa-IR" sz="19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است.</a:t>
            </a:r>
          </a:p>
          <a:p>
            <a:pPr algn="r" rtl="1"/>
            <a:endParaRPr lang="fa-IR" sz="19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endParaRPr>
          </a:p>
          <a:p>
            <a:pPr algn="r" rtl="1"/>
            <a:r>
              <a:rPr lang="en-US" sz="1900" b="1" dirty="0" smtClean="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Instruction </a:t>
            </a:r>
            <a:r>
              <a:rPr lang="en-US" sz="1900" b="1" dirty="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Fetcher </a:t>
            </a:r>
            <a:r>
              <a:rPr lang="fa-IR" sz="1900" b="1" dirty="0" smtClean="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 </a:t>
            </a:r>
            <a:r>
              <a:rPr lang="fa-IR" sz="19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:اطلاعات </a:t>
            </a:r>
            <a:r>
              <a:rPr lang="fa-IR" sz="1900"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مربوط به دستور العمل های اجرایی را از واحد حافظه دریافت و به واحد رمز گشایی </a:t>
            </a:r>
            <a:r>
              <a:rPr lang="fa-IR" sz="19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a:t>
            </a:r>
            <a:r>
              <a:rPr lang="en-US" sz="1900"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Instruction Decoder </a:t>
            </a:r>
            <a:r>
              <a:rPr lang="fa-IR" sz="19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)تحویل </a:t>
            </a:r>
            <a:r>
              <a:rPr lang="fa-IR" sz="1900"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می دهد . به عبارت دیگر </a:t>
            </a:r>
            <a:r>
              <a:rPr lang="fa-IR" sz="19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وظیفه </a:t>
            </a:r>
            <a:r>
              <a:rPr lang="fa-IR" sz="1900"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بخش </a:t>
            </a:r>
            <a:r>
              <a:rPr lang="en-US" sz="1900"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Instruction Fetcher ، </a:t>
            </a:r>
            <a:r>
              <a:rPr lang="fa-IR" sz="19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استخراج کد های دستوری </a:t>
            </a:r>
            <a:r>
              <a:rPr lang="fa-IR" sz="1900"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از حافظه با کمک </a:t>
            </a:r>
            <a:r>
              <a:rPr lang="fa-IR" sz="19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بخش</a:t>
            </a:r>
            <a:r>
              <a:rPr lang="en-US" sz="19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Memory </a:t>
            </a:r>
            <a:r>
              <a:rPr lang="en-US" sz="1900"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Interface </a:t>
            </a:r>
            <a:r>
              <a:rPr lang="fa-IR" sz="19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و </a:t>
            </a:r>
            <a:r>
              <a:rPr lang="fa-IR" sz="1900"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اعمال آن به بخش رمزگشایی است .</a:t>
            </a:r>
            <a:endParaRPr lang="en-US" sz="1900"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endParaRPr>
          </a:p>
        </p:txBody>
      </p:sp>
    </p:spTree>
    <p:extLst>
      <p:ext uri="{BB962C8B-B14F-4D97-AF65-F5344CB8AC3E}">
        <p14:creationId xmlns:p14="http://schemas.microsoft.com/office/powerpoint/2010/main" val="3020384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heel(1)">
                                      <p:cBhvr>
                                        <p:cTn id="19" dur="20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barn(inVertical)">
                                      <p:cBhvr>
                                        <p:cTn id="2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821903" y="16476"/>
            <a:ext cx="2340704" cy="769441"/>
          </a:xfrm>
          <a:prstGeom prst="rect">
            <a:avLst/>
          </a:prstGeom>
        </p:spPr>
        <p:txBody>
          <a:bodyPr wrap="none">
            <a:spAutoFit/>
          </a:bodyPr>
          <a:lstStyle/>
          <a:p>
            <a:pPr algn="r" rtl="1">
              <a:lnSpc>
                <a:spcPct val="150000"/>
              </a:lnSpc>
            </a:pPr>
            <a:r>
              <a:rPr lang="fa-IR" sz="3200" b="1" dirty="0">
                <a:solidFill>
                  <a:srgbClr val="FFFF00"/>
                </a:solidFill>
                <a:cs typeface="B Nazanin" panose="00000400000000000000" pitchFamily="2" charset="-78"/>
              </a:rPr>
              <a:t>حافظه کامپیوتر</a:t>
            </a:r>
            <a:endParaRPr lang="en-US" sz="3200" b="1" dirty="0">
              <a:solidFill>
                <a:srgbClr val="FFFF00"/>
              </a:solidFill>
              <a:cs typeface="B Nazanin" panose="00000400000000000000" pitchFamily="2" charset="-78"/>
            </a:endParaRPr>
          </a:p>
        </p:txBody>
      </p:sp>
      <p:sp>
        <p:nvSpPr>
          <p:cNvPr id="5" name="TextBox 4"/>
          <p:cNvSpPr txBox="1"/>
          <p:nvPr/>
        </p:nvSpPr>
        <p:spPr>
          <a:xfrm>
            <a:off x="107093" y="785917"/>
            <a:ext cx="12002528" cy="4247317"/>
          </a:xfrm>
          <a:prstGeom prst="rect">
            <a:avLst/>
          </a:prstGeom>
          <a:noFill/>
        </p:spPr>
        <p:txBody>
          <a:bodyPr wrap="square" rtlCol="0">
            <a:spAutoFit/>
          </a:bodyPr>
          <a:lstStyle/>
          <a:p>
            <a:pPr algn="r" rtl="1"/>
            <a:r>
              <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هر وسيله اي كه توانايي حفظ و نگهداري </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داده ها </a:t>
            </a:r>
            <a:r>
              <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را به </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گونه </a:t>
            </a:r>
            <a:r>
              <a:rPr lang="fa-IR" b="1" dirty="0" err="1"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اي</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داشته </a:t>
            </a:r>
            <a:r>
              <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باشد كه </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اجزای رايانه بتوانند </a:t>
            </a:r>
            <a:r>
              <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در هر زمان به داده </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ها دسترسی یابند، </a:t>
            </a:r>
            <a:r>
              <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حافظه </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می گویند.</a:t>
            </a:r>
            <a:endPar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endParaRPr>
          </a:p>
          <a:p>
            <a:pPr algn="r" rtl="1"/>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حافظه </a:t>
            </a:r>
            <a:r>
              <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هاي رايانه به دو دسته ی كلي </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تقسیم </a:t>
            </a:r>
            <a:r>
              <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مي شوند :</a:t>
            </a:r>
          </a:p>
          <a:p>
            <a:pPr algn="r" rtl="1"/>
            <a:r>
              <a:rPr lang="fa-IR" b="1" dirty="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 حافظه ی اصلی (اوليه - درونی) : </a:t>
            </a:r>
            <a:r>
              <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اين نوع </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حافظه ها </a:t>
            </a:r>
            <a:r>
              <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در داخل </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رايانه </a:t>
            </a:r>
            <a:r>
              <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قرار دارند و </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برای اجرای برنامه </a:t>
            </a:r>
            <a:r>
              <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به طور </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مستقیم </a:t>
            </a:r>
            <a:r>
              <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به </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وسیله </a:t>
            </a:r>
            <a:r>
              <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ی پردازنده مورد استفاده قرار مي گيرند.</a:t>
            </a:r>
          </a:p>
          <a:p>
            <a:pPr algn="r" rtl="1"/>
            <a:r>
              <a:rPr lang="fa-IR" b="1" dirty="0" smtClean="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 حافظه ی </a:t>
            </a:r>
            <a:r>
              <a:rPr lang="fa-IR" b="1" dirty="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جانبی (ثانویه - خارجی): </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این </a:t>
            </a:r>
            <a:r>
              <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نوع حافظه ها </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برای نگهداری </a:t>
            </a:r>
            <a:r>
              <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داده ها و </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اطلاعات پرونده ها </a:t>
            </a:r>
            <a:r>
              <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براي مدت زمان </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طولانی </a:t>
            </a:r>
            <a:r>
              <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به كار مي روند و در خارج </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از رایانه </a:t>
            </a:r>
            <a:r>
              <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قرار مي گيرند تا از </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طریق ماژول هاي ورودی/ خروجی برای </a:t>
            </a:r>
            <a:r>
              <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پردازنده قابل دسترس باشند. بخشي از اين نوع </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حافظه ها كه براي </a:t>
            </a:r>
            <a:r>
              <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آرشيو و </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بایگانی </a:t>
            </a:r>
            <a:r>
              <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داده ها به كار مي روند به صورت نوع سوم شناخته مي شوند</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a:t>
            </a:r>
            <a:endParaRPr lang="en-US"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endParaRPr>
          </a:p>
          <a:p>
            <a:pPr algn="r" rtl="1"/>
            <a:r>
              <a:rPr lang="fa-IR" b="1" dirty="0" smtClean="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حافظه های اصلی:</a:t>
            </a:r>
            <a:r>
              <a:rPr lang="en-US" b="1" dirty="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 RAM · ROM · </a:t>
            </a:r>
            <a:r>
              <a:rPr lang="en-US" b="1" dirty="0" smtClean="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HDD </a:t>
            </a:r>
            <a:r>
              <a:rPr lang="en-US" b="1" dirty="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 </a:t>
            </a:r>
            <a:r>
              <a:rPr lang="en-US" b="1" dirty="0" smtClean="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SSD· BIOS </a:t>
            </a:r>
            <a:r>
              <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استفاده از حافظه </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صرفاً </a:t>
            </a:r>
            <a:r>
              <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محدود به کامپیوترهای شخصی نبوده و در </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دستگاه های </a:t>
            </a:r>
            <a:r>
              <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متفاوتی نظیر : تلفن های </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هوشمند و </a:t>
            </a:r>
            <a:r>
              <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نیز در ابعاد وسیعی از آنها استفاده می شود</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a:t>
            </a:r>
            <a:endParaRPr lang="en-US"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endParaRPr>
          </a:p>
          <a:p>
            <a:pPr algn="r" rtl="1"/>
            <a:r>
              <a:rPr lang="fa-IR" b="1" dirty="0" smtClean="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حافظه جانبی: </a:t>
            </a:r>
            <a:r>
              <a:rPr lang="en-US" b="1" dirty="0" smtClean="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Flash memory, SD Cards</a:t>
            </a:r>
            <a:r>
              <a:rPr lang="fa-IR" b="1" dirty="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 </a:t>
            </a:r>
            <a:r>
              <a:rPr lang="fa-IR" b="1" dirty="0" smtClean="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و...</a:t>
            </a:r>
            <a:endParaRPr lang="en-US" b="1" dirty="0" smtClean="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endParaRPr>
          </a:p>
          <a:p>
            <a:pPr algn="r" rtl="1"/>
            <a:r>
              <a:rPr lang="en-US" b="1" dirty="0" smtClean="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RAM</a:t>
            </a:r>
            <a:r>
              <a:rPr lang="fa-IR" b="1" dirty="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 </a:t>
            </a:r>
            <a:r>
              <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مخفف </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عبارت</a:t>
            </a:r>
            <a:r>
              <a:rPr lang="en-US"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Random </a:t>
            </a:r>
            <a:r>
              <a:rPr lang="en-US"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Access Memory </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است از </a:t>
            </a:r>
            <a:r>
              <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نوع خواندنی-نوشتی می </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باشند و برای ذخیره سازی </a:t>
            </a:r>
            <a:r>
              <a:rPr lang="fa-IR" b="1" dirty="0" err="1"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اطّلاعات</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a:t>
            </a:r>
            <a:r>
              <a:rPr lang="fa-IR" b="1" dirty="0" err="1"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موقّت</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طبقه بندی بر اساس </a:t>
            </a:r>
            <a:r>
              <a:rPr lang="en-US"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DDR,DDR2,DDR3,DDR4</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می باشد</a:t>
            </a:r>
            <a:r>
              <a:rPr lang="fa-IR" dirty="0" smtClean="0">
                <a:cs typeface="B Nazanin" panose="00000400000000000000" pitchFamily="2" charset="-78"/>
              </a:rPr>
              <a:t>.</a:t>
            </a:r>
          </a:p>
          <a:p>
            <a:pPr algn="r" rtl="1"/>
            <a:r>
              <a:rPr lang="en-US" b="1" dirty="0" smtClean="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ROM</a:t>
            </a:r>
            <a:r>
              <a:rPr lang="fa-IR" b="1" dirty="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a:t>
            </a:r>
            <a:r>
              <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مخفف </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عبارت</a:t>
            </a:r>
            <a:r>
              <a:rPr lang="en-US"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a:t>
            </a:r>
            <a:r>
              <a:rPr lang="en-US"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Read Only Memory</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این حافظه برای ذخیره </a:t>
            </a:r>
            <a:r>
              <a:rPr lang="fa-IR" b="1" dirty="0" err="1"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اطّلاعات</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مهم استفاده می شود</a:t>
            </a:r>
          </a:p>
          <a:p>
            <a:pPr algn="r" rtl="1"/>
            <a:r>
              <a:rPr lang="en-US" b="1" dirty="0" smtClean="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BIOS</a:t>
            </a:r>
            <a:r>
              <a:rPr lang="fa-IR" b="1" dirty="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 </a:t>
            </a:r>
            <a:r>
              <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مخفف </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عبارت </a:t>
            </a:r>
            <a:r>
              <a:rPr lang="en-US"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(basic input/output system</a:t>
            </a:r>
            <a:r>
              <a:rPr lang="en-US"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می باشد این حافظه نوعی </a:t>
            </a:r>
            <a:r>
              <a:rPr lang="en-US"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ROM</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محسوب می شود و جهت هر بار راه اندازی سیستم مورد استفاده است.</a:t>
            </a:r>
            <a:endParaRPr lang="en-US"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endParaRPr>
          </a:p>
        </p:txBody>
      </p:sp>
    </p:spTree>
    <p:extLst>
      <p:ext uri="{BB962C8B-B14F-4D97-AF65-F5344CB8AC3E}">
        <p14:creationId xmlns:p14="http://schemas.microsoft.com/office/powerpoint/2010/main" val="2196640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90769" y="0"/>
            <a:ext cx="3080952" cy="686030"/>
          </a:xfrm>
        </p:spPr>
        <p:txBody>
          <a:bodyPr>
            <a:noAutofit/>
          </a:bodyPr>
          <a:lstStyle/>
          <a:p>
            <a:pPr marL="400050" lvl="0" indent="-400050" rtl="1">
              <a:lnSpc>
                <a:spcPct val="150000"/>
              </a:lnSpc>
              <a:spcBef>
                <a:spcPts val="1000"/>
              </a:spcBef>
            </a:pPr>
            <a:r>
              <a:rPr lang="fa-IR" sz="2800" b="1" cap="none" dirty="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latin typeface="Trebuchet MS" panose="020B0603020202020204"/>
                <a:ea typeface="+mn-ea"/>
                <a:cs typeface="B Nazanin" panose="00000400000000000000" pitchFamily="2" charset="-78"/>
              </a:rPr>
              <a:t>گرافیک </a:t>
            </a:r>
            <a:r>
              <a:rPr lang="en-US" sz="2800" b="1" cap="none" dirty="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latin typeface="Denver-ExtraBoldIta" pitchFamily="2" charset="0"/>
                <a:ea typeface="+mn-ea"/>
                <a:cs typeface="B Nazanin" panose="00000400000000000000" pitchFamily="2" charset="-78"/>
              </a:rPr>
              <a:t>(Graphic)</a:t>
            </a:r>
            <a:endParaRPr lang="fa-IR" sz="2800" b="1" cap="none" dirty="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latin typeface="Denver-ExtraBoldIta" pitchFamily="2" charset="0"/>
              <a:ea typeface="+mn-ea"/>
              <a:cs typeface="B Nazanin" panose="00000400000000000000" pitchFamily="2" charset="-78"/>
            </a:endParaRPr>
          </a:p>
        </p:txBody>
      </p:sp>
      <p:sp>
        <p:nvSpPr>
          <p:cNvPr id="4" name="TextBox 3"/>
          <p:cNvSpPr txBox="1"/>
          <p:nvPr/>
        </p:nvSpPr>
        <p:spPr>
          <a:xfrm>
            <a:off x="-123568" y="518754"/>
            <a:ext cx="12374535" cy="3170099"/>
          </a:xfrm>
          <a:prstGeom prst="rect">
            <a:avLst/>
          </a:prstGeom>
          <a:noFill/>
        </p:spPr>
        <p:txBody>
          <a:bodyPr wrap="square" rtlCol="0">
            <a:spAutoFit/>
          </a:bodyPr>
          <a:lstStyle/>
          <a:p>
            <a:pPr algn="r" rtl="1"/>
            <a:r>
              <a:rPr lang="fa-IR" sz="2000" dirty="0">
                <a:cs typeface="B Nazanin" panose="00000400000000000000" pitchFamily="2" charset="-78"/>
              </a:rPr>
              <a:t>عبارت است از </a:t>
            </a:r>
            <a:r>
              <a:rPr lang="fa-IR" sz="2000" dirty="0" smtClean="0">
                <a:cs typeface="B Nazanin" panose="00000400000000000000" pitchFamily="2" charset="-78"/>
              </a:rPr>
              <a:t>بردی </a:t>
            </a:r>
            <a:r>
              <a:rPr lang="fa-IR" sz="2000" dirty="0">
                <a:cs typeface="B Nazanin" panose="00000400000000000000" pitchFamily="2" charset="-78"/>
              </a:rPr>
              <a:t>با مدار چاپی پیچیده و خاص که تمامی </a:t>
            </a:r>
            <a:r>
              <a:rPr lang="fa-IR" sz="2000" dirty="0" smtClean="0">
                <a:cs typeface="B Nazanin" panose="00000400000000000000" pitchFamily="2" charset="-78"/>
              </a:rPr>
              <a:t>اجزای </a:t>
            </a:r>
            <a:r>
              <a:rPr lang="fa-IR" sz="2000" dirty="0">
                <a:cs typeface="B Nazanin" panose="00000400000000000000" pitchFamily="2" charset="-78"/>
              </a:rPr>
              <a:t>اصلی اعم از پردازنده ي </a:t>
            </a:r>
            <a:r>
              <a:rPr lang="fa-IR" sz="2000" dirty="0" smtClean="0">
                <a:cs typeface="B Nazanin" panose="00000400000000000000" pitchFamily="2" charset="-78"/>
              </a:rPr>
              <a:t>گرافیک (</a:t>
            </a:r>
            <a:r>
              <a:rPr lang="en-US" sz="2000" dirty="0" smtClean="0">
                <a:cs typeface="B Nazanin" panose="00000400000000000000" pitchFamily="2" charset="-78"/>
              </a:rPr>
              <a:t>GPU</a:t>
            </a:r>
            <a:r>
              <a:rPr lang="fa-IR" sz="2000" dirty="0" smtClean="0">
                <a:cs typeface="B Nazanin" panose="00000400000000000000" pitchFamily="2" charset="-78"/>
              </a:rPr>
              <a:t>) حافظه گرافیکی</a:t>
            </a:r>
            <a:r>
              <a:rPr lang="fa-IR" sz="2000" dirty="0">
                <a:cs typeface="B Nazanin" panose="00000400000000000000" pitchFamily="2" charset="-78"/>
              </a:rPr>
              <a:t> </a:t>
            </a:r>
            <a:r>
              <a:rPr lang="fa-IR" sz="2000" dirty="0" smtClean="0">
                <a:cs typeface="B Nazanin" panose="00000400000000000000" pitchFamily="2" charset="-78"/>
              </a:rPr>
              <a:t>(</a:t>
            </a:r>
            <a:r>
              <a:rPr lang="en-US" sz="2000" dirty="0" smtClean="0">
                <a:cs typeface="B Nazanin" panose="00000400000000000000" pitchFamily="2" charset="-78"/>
              </a:rPr>
              <a:t>VRAM</a:t>
            </a:r>
            <a:r>
              <a:rPr lang="fa-IR" sz="2000" dirty="0" smtClean="0">
                <a:cs typeface="B Nazanin" panose="00000400000000000000" pitchFamily="2" charset="-78"/>
              </a:rPr>
              <a:t>) و... بر روی آن قرار می گیرد.</a:t>
            </a:r>
          </a:p>
          <a:p>
            <a:pPr algn="r" rtl="1"/>
            <a:r>
              <a:rPr lang="fa-IR" sz="2000" dirty="0">
                <a:cs typeface="B Nazanin" panose="00000400000000000000" pitchFamily="2" charset="-78"/>
              </a:rPr>
              <a:t>پردازنده می تواند یکی از سه حالت پیکربندي زیر را داشته باشد </a:t>
            </a:r>
            <a:r>
              <a:rPr lang="fa-IR" sz="2000" dirty="0" smtClean="0">
                <a:cs typeface="B Nazanin" panose="00000400000000000000" pitchFamily="2" charset="-78"/>
              </a:rPr>
              <a:t>:</a:t>
            </a:r>
          </a:p>
          <a:p>
            <a:pPr algn="r" rtl="1"/>
            <a:r>
              <a:rPr lang="en-US" sz="2000" b="1" dirty="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Graphic </a:t>
            </a:r>
            <a:r>
              <a:rPr lang="en-US" sz="2000" b="1" dirty="0" smtClean="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Co-Processor</a:t>
            </a:r>
            <a:r>
              <a:rPr lang="fa-IR" sz="2000" b="1" dirty="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a:t>
            </a:r>
            <a:r>
              <a:rPr lang="fa-IR" sz="2000"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کارت هایی از این نوع قادر به انجام هر نوع عملیات گرافیکی بدون کمک گرفتن از </a:t>
            </a:r>
            <a:r>
              <a:rPr lang="fa-IR" sz="20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پردازنده اصلی انجام می دهد.</a:t>
            </a:r>
          </a:p>
          <a:p>
            <a:pPr algn="r" rtl="1"/>
            <a:r>
              <a:rPr lang="en-US" sz="2000" b="1" dirty="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Graphics </a:t>
            </a:r>
            <a:r>
              <a:rPr lang="en-US" sz="2000" b="1" dirty="0" smtClean="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Accelerator</a:t>
            </a:r>
            <a:r>
              <a:rPr lang="fa-IR" sz="2000" b="1" dirty="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 </a:t>
            </a:r>
            <a:r>
              <a:rPr lang="fa-IR" sz="2000"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تراشه موجود بر روي این نوع </a:t>
            </a:r>
            <a:r>
              <a:rPr lang="fa-IR" sz="20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کارت ها </a:t>
            </a:r>
            <a:r>
              <a:rPr lang="fa-IR" sz="2000"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عملیات گرافیکی را براساس دستورات صادر شده توسط از پردازنده اصلی انجام می دهد.</a:t>
            </a:r>
          </a:p>
          <a:p>
            <a:pPr algn="r" rtl="1"/>
            <a:r>
              <a:rPr lang="en-US" sz="2000" b="1" dirty="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Frame </a:t>
            </a:r>
            <a:r>
              <a:rPr lang="en-US" sz="2000" b="1" dirty="0" smtClean="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Buffer</a:t>
            </a:r>
            <a:r>
              <a:rPr lang="fa-IR" sz="2000" b="1" dirty="0" smtClean="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 </a:t>
            </a:r>
            <a:r>
              <a:rPr lang="fa-IR" sz="20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فوق </a:t>
            </a:r>
            <a:r>
              <a:rPr lang="fa-IR" sz="2000"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حافظه موجود بر روي کارت را کنترل و اطلاعاتی را </a:t>
            </a:r>
            <a:r>
              <a:rPr lang="fa-IR" sz="20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برای «مبدل </a:t>
            </a:r>
            <a:r>
              <a:rPr lang="fa-IR" sz="2000"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دیجیتال به </a:t>
            </a:r>
            <a:r>
              <a:rPr lang="fa-IR" sz="20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آنالوگ» (</a:t>
            </a:r>
            <a:r>
              <a:rPr lang="en-US" sz="20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DAC</a:t>
            </a:r>
            <a:r>
              <a:rPr lang="fa-IR" sz="20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a:t>
            </a:r>
            <a:r>
              <a:rPr lang="fa-IR" sz="2000"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ارسال خواهد کرد عملاً </a:t>
            </a:r>
            <a:r>
              <a:rPr lang="fa-IR" sz="20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پرداز شی </a:t>
            </a:r>
            <a:r>
              <a:rPr lang="fa-IR" sz="2000"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توسط تراشه فوق انجام نخواهد شد</a:t>
            </a:r>
            <a:r>
              <a:rPr lang="fa-IR" sz="20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a:t>
            </a:r>
          </a:p>
          <a:p>
            <a:pPr algn="r" rtl="1"/>
            <a:r>
              <a:rPr lang="fa-IR" sz="2000" b="1" dirty="0" smtClean="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حافظه گرافیکی(</a:t>
            </a:r>
            <a:r>
              <a:rPr lang="en-US" sz="2000" b="1" dirty="0" smtClean="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VRAM</a:t>
            </a:r>
            <a:r>
              <a:rPr lang="fa-IR" sz="2000" b="1" dirty="0" smtClean="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a:t>
            </a:r>
            <a:r>
              <a:rPr lang="fa-IR" sz="20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اطلاعات پردازش شده در این حافظه ذخیره می شود که سرعت آن بر اساس</a:t>
            </a:r>
            <a:r>
              <a:rPr lang="en-US" sz="20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GDDR</a:t>
            </a:r>
            <a:r>
              <a:rPr lang="fa-IR" sz="2000"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a:t>
            </a:r>
            <a:r>
              <a:rPr lang="fa-IR" sz="20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می باشد. </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8969" y="3688853"/>
            <a:ext cx="4675190" cy="3118766"/>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57788" y="3623904"/>
            <a:ext cx="4675190" cy="3118766"/>
          </a:xfrm>
          <a:prstGeom prst="rect">
            <a:avLst/>
          </a:prstGeom>
        </p:spPr>
      </p:pic>
    </p:spTree>
    <p:extLst>
      <p:ext uri="{BB962C8B-B14F-4D97-AF65-F5344CB8AC3E}">
        <p14:creationId xmlns:p14="http://schemas.microsoft.com/office/powerpoint/2010/main" val="4089026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randombar(horizontal)">
                                      <p:cBhvr>
                                        <p:cTn id="18" dur="500"/>
                                        <p:tgtEl>
                                          <p:spTgt spid="5"/>
                                        </p:tgtEl>
                                      </p:cBhvr>
                                    </p:animEffect>
                                  </p:childTnLst>
                                </p:cTn>
                              </p:par>
                              <p:par>
                                <p:cTn id="19" presetID="14" presetClass="entr" presetSubtype="1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randombar(horizontal)">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16194" y="65905"/>
            <a:ext cx="6557791" cy="650788"/>
          </a:xfrm>
        </p:spPr>
        <p:txBody>
          <a:bodyPr>
            <a:normAutofit fontScale="90000"/>
          </a:bodyPr>
          <a:lstStyle/>
          <a:p>
            <a:pPr algn="r" rtl="1"/>
            <a:r>
              <a:rPr lang="fa-IR" sz="2400" b="1" cap="none" dirty="0" smtClean="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تجهیزات ورودی </a:t>
            </a:r>
            <a:r>
              <a:rPr lang="fa-IR" sz="2400" b="1" cap="none" dirty="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و </a:t>
            </a:r>
            <a:r>
              <a:rPr lang="fa-IR" sz="2400" b="1" cap="none" dirty="0" smtClean="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خروجی (</a:t>
            </a:r>
            <a:r>
              <a:rPr lang="en-US" sz="2400" b="1" cap="none" dirty="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Input &amp; Output Devices</a:t>
            </a:r>
            <a:r>
              <a:rPr lang="fa-IR" sz="2400" b="1" cap="none" dirty="0" smtClean="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a:t>
            </a:r>
            <a:endParaRPr lang="en-US" sz="2400" b="1" cap="none" dirty="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endParaRPr>
          </a:p>
        </p:txBody>
      </p:sp>
      <p:sp>
        <p:nvSpPr>
          <p:cNvPr id="4" name="TextBox 3"/>
          <p:cNvSpPr txBox="1"/>
          <p:nvPr/>
        </p:nvSpPr>
        <p:spPr>
          <a:xfrm>
            <a:off x="5093729" y="576649"/>
            <a:ext cx="6941752" cy="4939814"/>
          </a:xfrm>
          <a:prstGeom prst="rect">
            <a:avLst/>
          </a:prstGeom>
          <a:noFill/>
        </p:spPr>
        <p:txBody>
          <a:bodyPr wrap="square" rtlCol="0">
            <a:spAutoFit/>
          </a:bodyPr>
          <a:lstStyle/>
          <a:p>
            <a:pPr algn="r" rtl="1"/>
            <a:r>
              <a:rPr lang="fa-IR" sz="1750" b="1" dirty="0">
                <a:cs typeface="B Nazanin" panose="00000400000000000000" pitchFamily="2" charset="-78"/>
              </a:rPr>
              <a:t>پورت ها را با اعداد نام گزاری </a:t>
            </a:r>
            <a:r>
              <a:rPr lang="fa-IR" sz="1750" b="1" dirty="0" smtClean="0">
                <a:cs typeface="B Nazanin" panose="00000400000000000000" pitchFamily="2" charset="-78"/>
              </a:rPr>
              <a:t>می کنند که </a:t>
            </a:r>
            <a:r>
              <a:rPr lang="fa-IR" sz="1750" b="1" dirty="0">
                <a:cs typeface="B Nazanin" panose="00000400000000000000" pitchFamily="2" charset="-78"/>
              </a:rPr>
              <a:t>این اعداد از بین ۱ تا ۶۵۵۳۵ </a:t>
            </a:r>
            <a:r>
              <a:rPr lang="fa-IR" sz="1750" b="1" dirty="0" smtClean="0">
                <a:cs typeface="B Nazanin" panose="00000400000000000000" pitchFamily="2" charset="-78"/>
              </a:rPr>
              <a:t>هستند.</a:t>
            </a:r>
          </a:p>
          <a:p>
            <a:pPr algn="r" rtl="1"/>
            <a:endParaRPr lang="fa-IR" sz="1750" b="1" dirty="0" smtClean="0">
              <a:cs typeface="B Nazanin" panose="00000400000000000000" pitchFamily="2" charset="-78"/>
            </a:endParaRPr>
          </a:p>
          <a:p>
            <a:pPr algn="just" rtl="1"/>
            <a:r>
              <a:rPr lang="en-US" sz="1750" b="1" dirty="0" smtClean="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PS2</a:t>
            </a:r>
            <a:r>
              <a:rPr lang="fa-IR" sz="1750" b="1" dirty="0" smtClean="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 </a:t>
            </a:r>
            <a:r>
              <a:rPr lang="fa-IR" sz="1750" b="1" dirty="0" smtClean="0">
                <a:cs typeface="B Nazanin" panose="00000400000000000000" pitchFamily="2" charset="-78"/>
              </a:rPr>
              <a:t>یکی </a:t>
            </a:r>
            <a:r>
              <a:rPr lang="fa-IR" sz="1750" b="1" dirty="0">
                <a:cs typeface="B Nazanin" panose="00000400000000000000" pitchFamily="2" charset="-78"/>
              </a:rPr>
              <a:t>از قدیمی ترین پورت های روی کامپیوتر هست که دایره ای شکل با 6 پین مشخصه اصلی آن است و برای اتصال موس و صفحه کلید به کامپیوتر استفاده میشود و این پورت در دو رنگ ایجاد شده رنگ سبز برای اتصال موس و رنگ بنفش برای اتصال کیبورد به کار </a:t>
            </a:r>
            <a:r>
              <a:rPr lang="fa-IR" sz="1750" b="1" dirty="0" smtClean="0">
                <a:cs typeface="B Nazanin" panose="00000400000000000000" pitchFamily="2" charset="-78"/>
              </a:rPr>
              <a:t>میرود.</a:t>
            </a:r>
          </a:p>
          <a:p>
            <a:pPr algn="just" rtl="1"/>
            <a:endParaRPr lang="fa-IR" sz="1750" b="1" dirty="0">
              <a:cs typeface="B Nazanin" panose="00000400000000000000" pitchFamily="2" charset="-78"/>
            </a:endParaRPr>
          </a:p>
          <a:p>
            <a:pPr algn="just" rtl="1"/>
            <a:r>
              <a:rPr lang="en-US" sz="1750" b="1" dirty="0" smtClean="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USB</a:t>
            </a:r>
            <a:r>
              <a:rPr lang="fa-IR" sz="1750" b="1" dirty="0" smtClean="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 </a:t>
            </a:r>
            <a:r>
              <a:rPr lang="fa-IR" sz="1750" b="1" dirty="0" smtClean="0">
                <a:cs typeface="B Nazanin" panose="00000400000000000000" pitchFamily="2" charset="-78"/>
              </a:rPr>
              <a:t>این </a:t>
            </a:r>
            <a:r>
              <a:rPr lang="fa-IR" sz="1750" b="1" dirty="0">
                <a:cs typeface="B Nazanin" panose="00000400000000000000" pitchFamily="2" charset="-78"/>
              </a:rPr>
              <a:t>پورت یکی از پرکاربرد ترین پورت ها بر روی رایانه ها و حتی موبایل ها و تبلت ها </a:t>
            </a:r>
            <a:r>
              <a:rPr lang="fa-IR" sz="1750" b="1" dirty="0" smtClean="0">
                <a:cs typeface="B Nazanin" panose="00000400000000000000" pitchFamily="2" charset="-78"/>
              </a:rPr>
              <a:t>است </a:t>
            </a:r>
            <a:r>
              <a:rPr lang="fa-IR" sz="1750" b="1" dirty="0">
                <a:cs typeface="B Nazanin" panose="00000400000000000000" pitchFamily="2" charset="-78"/>
              </a:rPr>
              <a:t>و تقریباً اکثر </a:t>
            </a:r>
            <a:r>
              <a:rPr lang="fa-IR" sz="1750" b="1" dirty="0" smtClean="0">
                <a:cs typeface="B Nazanin" panose="00000400000000000000" pitchFamily="2" charset="-78"/>
              </a:rPr>
              <a:t>وسایل </a:t>
            </a:r>
            <a:r>
              <a:rPr lang="fa-IR" sz="1750" b="1" dirty="0">
                <a:cs typeface="B Nazanin" panose="00000400000000000000" pitchFamily="2" charset="-78"/>
              </a:rPr>
              <a:t>الکترونیکی از این پورت استفاده </a:t>
            </a:r>
            <a:r>
              <a:rPr lang="fa-IR" sz="1750" b="1" dirty="0" smtClean="0">
                <a:cs typeface="B Nazanin" panose="00000400000000000000" pitchFamily="2" charset="-78"/>
              </a:rPr>
              <a:t>می کنند</a:t>
            </a:r>
            <a:r>
              <a:rPr lang="fa-IR" sz="1750" b="1" dirty="0">
                <a:cs typeface="B Nazanin" panose="00000400000000000000" pitchFamily="2" charset="-78"/>
              </a:rPr>
              <a:t>. نسخه های این پورت که از 1 تا 3 نام گزاری </a:t>
            </a:r>
            <a:r>
              <a:rPr lang="fa-IR" sz="1750" b="1" dirty="0" smtClean="0">
                <a:cs typeface="B Nazanin" panose="00000400000000000000" pitchFamily="2" charset="-78"/>
              </a:rPr>
              <a:t>شده و سرعت </a:t>
            </a:r>
            <a:r>
              <a:rPr lang="fa-IR" sz="1750" b="1" dirty="0">
                <a:cs typeface="B Nazanin" panose="00000400000000000000" pitchFamily="2" charset="-78"/>
              </a:rPr>
              <a:t>آنها را معین </a:t>
            </a:r>
            <a:r>
              <a:rPr lang="fa-IR" sz="1750" b="1" dirty="0" smtClean="0">
                <a:cs typeface="B Nazanin" panose="00000400000000000000" pitchFamily="2" charset="-78"/>
              </a:rPr>
              <a:t>می کند .</a:t>
            </a:r>
          </a:p>
          <a:p>
            <a:pPr algn="just" rtl="1"/>
            <a:endParaRPr lang="fa-IR" sz="1750" b="1" dirty="0">
              <a:cs typeface="B Nazanin" panose="00000400000000000000" pitchFamily="2" charset="-78"/>
            </a:endParaRPr>
          </a:p>
          <a:p>
            <a:pPr algn="just" rtl="1"/>
            <a:r>
              <a:rPr lang="en-US" sz="1750" b="1" dirty="0" smtClean="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D-SUB</a:t>
            </a:r>
            <a:r>
              <a:rPr lang="fa-IR" sz="1750" b="1" dirty="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 </a:t>
            </a:r>
            <a:r>
              <a:rPr lang="fa-IR" sz="1750" b="1" dirty="0">
                <a:cs typeface="B Nazanin" panose="00000400000000000000" pitchFamily="2" charset="-78"/>
              </a:rPr>
              <a:t>یکی از </a:t>
            </a:r>
            <a:r>
              <a:rPr lang="fa-IR" sz="1750" b="1" dirty="0" smtClean="0">
                <a:cs typeface="B Nazanin" panose="00000400000000000000" pitchFamily="2" charset="-78"/>
              </a:rPr>
              <a:t>پورت های </a:t>
            </a:r>
            <a:r>
              <a:rPr lang="fa-IR" sz="1750" b="1" dirty="0">
                <a:cs typeface="B Nazanin" panose="00000400000000000000" pitchFamily="2" charset="-78"/>
              </a:rPr>
              <a:t>مخصوص نقل و انتقال تصویر بین کامپیوتر و </a:t>
            </a:r>
            <a:r>
              <a:rPr lang="fa-IR" sz="1750" b="1" dirty="0" smtClean="0">
                <a:cs typeface="B Nazanin" panose="00000400000000000000" pitchFamily="2" charset="-78"/>
              </a:rPr>
              <a:t>مانیتور است </a:t>
            </a:r>
            <a:r>
              <a:rPr lang="fa-IR" sz="1750" b="1" dirty="0">
                <a:cs typeface="B Nazanin" panose="00000400000000000000" pitchFamily="2" charset="-78"/>
              </a:rPr>
              <a:t>رنگ آبی اون باعث شده تا همه </a:t>
            </a:r>
            <a:r>
              <a:rPr lang="fa-IR" sz="1750" b="1" dirty="0" smtClean="0">
                <a:cs typeface="B Nazanin" panose="00000400000000000000" pitchFamily="2" charset="-78"/>
              </a:rPr>
              <a:t>کاربرهای </a:t>
            </a:r>
            <a:r>
              <a:rPr lang="fa-IR" sz="1750" b="1" dirty="0">
                <a:cs typeface="B Nazanin" panose="00000400000000000000" pitchFamily="2" charset="-78"/>
              </a:rPr>
              <a:t>قدیمی </a:t>
            </a:r>
            <a:r>
              <a:rPr lang="fa-IR" sz="1750" b="1" dirty="0" smtClean="0">
                <a:cs typeface="B Nazanin" panose="00000400000000000000" pitchFamily="2" charset="-78"/>
              </a:rPr>
              <a:t>آن را </a:t>
            </a:r>
            <a:r>
              <a:rPr lang="fa-IR" sz="1750" b="1" dirty="0">
                <a:cs typeface="B Nazanin" panose="00000400000000000000" pitchFamily="2" charset="-78"/>
              </a:rPr>
              <a:t>به راحتی </a:t>
            </a:r>
            <a:r>
              <a:rPr lang="fa-IR" sz="1750" b="1" dirty="0" smtClean="0">
                <a:cs typeface="B Nazanin" panose="00000400000000000000" pitchFamily="2" charset="-78"/>
              </a:rPr>
              <a:t>بشناسند </a:t>
            </a:r>
            <a:r>
              <a:rPr lang="fa-IR" sz="1750" b="1" dirty="0">
                <a:cs typeface="B Nazanin" panose="00000400000000000000" pitchFamily="2" charset="-78"/>
              </a:rPr>
              <a:t>نام دیگه این پورت </a:t>
            </a:r>
            <a:r>
              <a:rPr lang="en-US" sz="1750" b="1" u="sng" dirty="0">
                <a:solidFill>
                  <a:srgbClr val="FFFF00"/>
                </a:solidFill>
                <a:cs typeface="B Nazanin" panose="00000400000000000000" pitchFamily="2" charset="-78"/>
              </a:rPr>
              <a:t>RGB</a:t>
            </a:r>
            <a:r>
              <a:rPr lang="en-US" sz="1750" b="1" dirty="0">
                <a:cs typeface="B Nazanin" panose="00000400000000000000" pitchFamily="2" charset="-78"/>
              </a:rPr>
              <a:t> </a:t>
            </a:r>
            <a:r>
              <a:rPr lang="fa-IR" sz="1750" b="1" dirty="0" smtClean="0">
                <a:cs typeface="B Nazanin" panose="00000400000000000000" pitchFamily="2" charset="-78"/>
              </a:rPr>
              <a:t>یا</a:t>
            </a:r>
            <a:r>
              <a:rPr lang="en-US" sz="1750" b="1" u="sng" dirty="0" smtClean="0">
                <a:solidFill>
                  <a:srgbClr val="FFFF00"/>
                </a:solidFill>
                <a:cs typeface="B Nazanin" panose="00000400000000000000" pitchFamily="2" charset="-78"/>
              </a:rPr>
              <a:t>VGA</a:t>
            </a:r>
            <a:r>
              <a:rPr lang="fa-IR" sz="1750" b="1" dirty="0" smtClean="0">
                <a:solidFill>
                  <a:srgbClr val="FFFF00"/>
                </a:solidFill>
                <a:cs typeface="B Nazanin" panose="00000400000000000000" pitchFamily="2" charset="-78"/>
              </a:rPr>
              <a:t> </a:t>
            </a:r>
            <a:r>
              <a:rPr lang="fa-IR" sz="1750" b="1" dirty="0" smtClean="0">
                <a:cs typeface="B Nazanin" panose="00000400000000000000" pitchFamily="2" charset="-78"/>
              </a:rPr>
              <a:t>است و تعداد </a:t>
            </a:r>
            <a:r>
              <a:rPr lang="fa-IR" sz="1750" b="1" dirty="0">
                <a:cs typeface="B Nazanin" panose="00000400000000000000" pitchFamily="2" charset="-78"/>
              </a:rPr>
              <a:t>پین های این پورت 15 عدد ا</a:t>
            </a:r>
            <a:r>
              <a:rPr lang="fa-IR" sz="1750" b="1" dirty="0" smtClean="0">
                <a:cs typeface="B Nazanin" panose="00000400000000000000" pitchFamily="2" charset="-78"/>
              </a:rPr>
              <a:t>ست.</a:t>
            </a:r>
          </a:p>
          <a:p>
            <a:pPr algn="just" rtl="1"/>
            <a:endParaRPr lang="fa-IR" sz="1750" b="1" dirty="0" smtClean="0">
              <a:cs typeface="B Nazanin" panose="00000400000000000000" pitchFamily="2" charset="-78"/>
            </a:endParaRPr>
          </a:p>
          <a:p>
            <a:pPr algn="just" rtl="1"/>
            <a:r>
              <a:rPr lang="en-US" sz="1750" b="1" dirty="0" smtClean="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DVI</a:t>
            </a:r>
            <a:r>
              <a:rPr lang="fa-IR" sz="1750" b="1" dirty="0" smtClean="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 </a:t>
            </a:r>
            <a:r>
              <a:rPr lang="en-US" sz="1750" b="1" dirty="0" smtClean="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 </a:t>
            </a:r>
            <a:r>
              <a:rPr lang="fa-IR" sz="1750" b="1" dirty="0" smtClean="0">
                <a:cs typeface="B Nazanin" panose="00000400000000000000" pitchFamily="2" charset="-78"/>
              </a:rPr>
              <a:t>پورتی که </a:t>
            </a:r>
            <a:r>
              <a:rPr lang="fa-IR" sz="1750" b="1" dirty="0">
                <a:cs typeface="B Nazanin" panose="00000400000000000000" pitchFamily="2" charset="-78"/>
              </a:rPr>
              <a:t>رنگ سفید اون باعث متمایز شدنش شده و نسل بعد از </a:t>
            </a:r>
            <a:r>
              <a:rPr lang="en-US" sz="1750" b="1" dirty="0">
                <a:cs typeface="B Nazanin" panose="00000400000000000000" pitchFamily="2" charset="-78"/>
              </a:rPr>
              <a:t>D-Sub </a:t>
            </a:r>
            <a:r>
              <a:rPr lang="fa-IR" sz="1750" b="1" dirty="0" smtClean="0">
                <a:cs typeface="B Nazanin" panose="00000400000000000000" pitchFamily="2" charset="-78"/>
              </a:rPr>
              <a:t>است </a:t>
            </a:r>
            <a:r>
              <a:rPr lang="fa-IR" sz="1750" b="1" dirty="0">
                <a:cs typeface="B Nazanin" panose="00000400000000000000" pitchFamily="2" charset="-78"/>
              </a:rPr>
              <a:t>و این پورت هم برای انتقال تصویر به مانیتور </a:t>
            </a:r>
            <a:r>
              <a:rPr lang="fa-IR" sz="1750" b="1" dirty="0" smtClean="0">
                <a:cs typeface="B Nazanin" panose="00000400000000000000" pitchFamily="2" charset="-78"/>
              </a:rPr>
              <a:t>است </a:t>
            </a:r>
            <a:r>
              <a:rPr lang="fa-IR" sz="1750" b="1" dirty="0">
                <a:cs typeface="B Nazanin" panose="00000400000000000000" pitchFamily="2" charset="-78"/>
              </a:rPr>
              <a:t>با این تفاوت که این پورت دارای 29 پین </a:t>
            </a:r>
            <a:r>
              <a:rPr lang="fa-IR" sz="1750" b="1" dirty="0" smtClean="0">
                <a:cs typeface="B Nazanin" panose="00000400000000000000" pitchFamily="2" charset="-78"/>
              </a:rPr>
              <a:t>است.</a:t>
            </a:r>
            <a:endParaRPr lang="en-US" sz="1750" b="1" dirty="0">
              <a:cs typeface="B Nazanin" panose="00000400000000000000" pitchFamily="2" charset="-78"/>
            </a:endParaRPr>
          </a:p>
        </p:txBody>
      </p:sp>
      <p:sp>
        <p:nvSpPr>
          <p:cNvPr id="6" name="TextBox 5"/>
          <p:cNvSpPr txBox="1"/>
          <p:nvPr/>
        </p:nvSpPr>
        <p:spPr>
          <a:xfrm>
            <a:off x="296562" y="5626443"/>
            <a:ext cx="11738919" cy="646331"/>
          </a:xfrm>
          <a:prstGeom prst="rect">
            <a:avLst/>
          </a:prstGeom>
          <a:noFill/>
        </p:spPr>
        <p:txBody>
          <a:bodyPr wrap="square" rtlCol="0">
            <a:spAutoFit/>
          </a:bodyPr>
          <a:lstStyle/>
          <a:p>
            <a:pPr algn="r" rtl="1"/>
            <a:r>
              <a:rPr lang="en-US" b="1" dirty="0" smtClean="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HDMI</a:t>
            </a:r>
            <a:r>
              <a:rPr lang="fa-IR" b="1" dirty="0" smtClean="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a:t>
            </a:r>
            <a:r>
              <a:rPr lang="fa-IR" b="1" dirty="0" smtClean="0">
                <a:cs typeface="B Nazanin" panose="00000400000000000000" pitchFamily="2" charset="-78"/>
              </a:rPr>
              <a:t> از آخرین </a:t>
            </a:r>
            <a:r>
              <a:rPr lang="fa-IR" b="1" dirty="0">
                <a:cs typeface="B Nazanin" panose="00000400000000000000" pitchFamily="2" charset="-78"/>
              </a:rPr>
              <a:t>و به روز ترین نسل پورت های </a:t>
            </a:r>
            <a:r>
              <a:rPr lang="fa-IR" b="1" dirty="0" smtClean="0">
                <a:cs typeface="B Nazanin" panose="00000400000000000000" pitchFamily="2" charset="-78"/>
              </a:rPr>
              <a:t>تصویری می باشد و برای انتقال تصویر است نسل جدید </a:t>
            </a:r>
            <a:r>
              <a:rPr lang="en-US" b="1" dirty="0" smtClean="0">
                <a:cs typeface="B Nazanin" panose="00000400000000000000" pitchFamily="2" charset="-78"/>
              </a:rPr>
              <a:t>HDMI</a:t>
            </a:r>
            <a:r>
              <a:rPr lang="fa-IR" b="1" dirty="0" smtClean="0">
                <a:cs typeface="B Nazanin" panose="00000400000000000000" pitchFamily="2" charset="-78"/>
              </a:rPr>
              <a:t> </a:t>
            </a:r>
            <a:r>
              <a:rPr lang="fa-IR" b="1" dirty="0">
                <a:cs typeface="B Nazanin" panose="00000400000000000000" pitchFamily="2" charset="-78"/>
              </a:rPr>
              <a:t>یعنی </a:t>
            </a:r>
            <a:r>
              <a:rPr lang="en-US" b="1" dirty="0">
                <a:cs typeface="B Nazanin" panose="00000400000000000000" pitchFamily="2" charset="-78"/>
              </a:rPr>
              <a:t>HTMI </a:t>
            </a:r>
            <a:r>
              <a:rPr lang="fa-IR" b="1" dirty="0">
                <a:cs typeface="B Nazanin" panose="00000400000000000000" pitchFamily="2" charset="-78"/>
              </a:rPr>
              <a:t> </a:t>
            </a:r>
            <a:r>
              <a:rPr lang="fa-IR" b="1" dirty="0" smtClean="0">
                <a:cs typeface="B Nazanin" panose="00000400000000000000" pitchFamily="2" charset="-78"/>
              </a:rPr>
              <a:t>می باشد و </a:t>
            </a:r>
            <a:r>
              <a:rPr lang="fa-IR" b="1" dirty="0">
                <a:cs typeface="B Nazanin" panose="00000400000000000000" pitchFamily="2" charset="-78"/>
              </a:rPr>
              <a:t>یکی از بزرگترین تفاوت </a:t>
            </a:r>
            <a:r>
              <a:rPr lang="fa-IR" b="1" dirty="0" smtClean="0">
                <a:cs typeface="B Nazanin" panose="00000400000000000000" pitchFamily="2" charset="-78"/>
              </a:rPr>
              <a:t>های آن </a:t>
            </a:r>
            <a:r>
              <a:rPr lang="fa-IR" b="1" dirty="0">
                <a:cs typeface="B Nazanin" panose="00000400000000000000" pitchFamily="2" charset="-78"/>
              </a:rPr>
              <a:t>نسبت به نسل های </a:t>
            </a:r>
            <a:r>
              <a:rPr lang="fa-IR" b="1" dirty="0" smtClean="0">
                <a:cs typeface="B Nazanin" panose="00000400000000000000" pitchFamily="2" charset="-78"/>
              </a:rPr>
              <a:t>قبلی خود این است </a:t>
            </a:r>
            <a:r>
              <a:rPr lang="fa-IR" b="1" dirty="0">
                <a:cs typeface="B Nazanin" panose="00000400000000000000" pitchFamily="2" charset="-78"/>
              </a:rPr>
              <a:t>که علاوه بر تصویر صدا هم از این پورت عبور </a:t>
            </a:r>
            <a:r>
              <a:rPr lang="fa-IR" b="1" dirty="0" smtClean="0">
                <a:cs typeface="B Nazanin" panose="00000400000000000000" pitchFamily="2" charset="-78"/>
              </a:rPr>
              <a:t>می دهد.</a:t>
            </a:r>
            <a:endParaRPr lang="en-US" b="1" dirty="0">
              <a:cs typeface="B Nazanin" panose="00000400000000000000" pitchFamily="2" charset="-78"/>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091" y="716692"/>
            <a:ext cx="4986638" cy="3904735"/>
          </a:xfrm>
          <a:prstGeom prst="rect">
            <a:avLst/>
          </a:prstGeom>
        </p:spPr>
      </p:pic>
    </p:spTree>
    <p:extLst>
      <p:ext uri="{BB962C8B-B14F-4D97-AF65-F5344CB8AC3E}">
        <p14:creationId xmlns:p14="http://schemas.microsoft.com/office/powerpoint/2010/main" val="4277320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ppt_w</p:attrName>
                                        </p:attrNameLst>
                                      </p:cBhvr>
                                      <p:tavLst>
                                        <p:tav tm="0">
                                          <p:val>
                                            <p:fltVal val="0"/>
                                          </p:val>
                                        </p:tav>
                                        <p:tav tm="100000">
                                          <p:val>
                                            <p:strVal val="#ppt_w"/>
                                          </p:val>
                                        </p:tav>
                                      </p:tavLst>
                                    </p:anim>
                                    <p:anim calcmode="lin" valueType="num">
                                      <p:cBhvr>
                                        <p:cTn id="25" dur="500" fill="hold"/>
                                        <p:tgtEl>
                                          <p:spTgt spid="6"/>
                                        </p:tgtEl>
                                        <p:attrNameLst>
                                          <p:attrName>ppt_h</p:attrName>
                                        </p:attrNameLst>
                                      </p:cBhvr>
                                      <p:tavLst>
                                        <p:tav tm="0">
                                          <p:val>
                                            <p:fltVal val="0"/>
                                          </p:val>
                                        </p:tav>
                                        <p:tav tm="100000">
                                          <p:val>
                                            <p:strVal val="#ppt_h"/>
                                          </p:val>
                                        </p:tav>
                                      </p:tavLst>
                                    </p:anim>
                                    <p:animEffect transition="in" filter="fade">
                                      <p:cBhvr>
                                        <p:cTn id="2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784389" y="0"/>
            <a:ext cx="6557791" cy="650788"/>
          </a:xfrm>
          <a:prstGeom prst="rect">
            <a:avLst/>
          </a:prstGeom>
          <a:effectLst/>
        </p:spPr>
        <p:txBody>
          <a:bodyPr vert="horz" lIns="91440" tIns="45720" rIns="91440" bIns="45720" rtlCol="0" anchor="ctr">
            <a:normAutofit fontScale="97500"/>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r" defTabSz="457200" rtl="1" eaLnBrk="1" fontAlgn="auto" latinLnBrk="0" hangingPunct="1">
              <a:lnSpc>
                <a:spcPct val="100000"/>
              </a:lnSpc>
              <a:spcBef>
                <a:spcPct val="0"/>
              </a:spcBef>
              <a:spcAft>
                <a:spcPts val="0"/>
              </a:spcAft>
              <a:buClrTx/>
              <a:buSzTx/>
              <a:buFontTx/>
              <a:buNone/>
              <a:tabLst/>
              <a:defRPr/>
            </a:pPr>
            <a:r>
              <a:rPr kumimoji="0" lang="fa-IR" sz="2400" b="1" i="0" u="none" strike="noStrike" kern="1200" cap="none" spc="0" normalizeH="0" baseline="0" noProof="0" dirty="0" smtClean="0">
                <a:ln w="9525">
                  <a:solidFill>
                    <a:sysClr val="windowText" lastClr="000000"/>
                  </a:solidFill>
                  <a:prstDash val="solid"/>
                </a:ln>
                <a:solidFill>
                  <a:sysClr val="window" lastClr="FFFFFF"/>
                </a:solidFill>
                <a:effectLst>
                  <a:glow rad="101600">
                    <a:srgbClr val="FFFF00">
                      <a:alpha val="60000"/>
                    </a:srgbClr>
                  </a:glow>
                  <a:outerShdw blurRad="12700" dist="38100" dir="2700000" algn="tl" rotWithShape="0">
                    <a:sysClr val="windowText" lastClr="000000">
                      <a:lumMod val="50000"/>
                    </a:sysClr>
                  </a:outerShdw>
                </a:effectLst>
                <a:uLnTx/>
                <a:uFillTx/>
                <a:latin typeface="Century Gothic" panose="020B0502020202020204"/>
                <a:ea typeface="+mj-ea"/>
                <a:cs typeface="B Nazanin" panose="00000400000000000000" pitchFamily="2" charset="-78"/>
              </a:rPr>
              <a:t>تجهیزات ورودی و خروجی (</a:t>
            </a:r>
            <a:r>
              <a:rPr kumimoji="0" lang="en-US" sz="2400" b="1" i="0" u="none" strike="noStrike" kern="1200" cap="none" spc="0" normalizeH="0" baseline="0" noProof="0" dirty="0" smtClean="0">
                <a:ln w="9525">
                  <a:solidFill>
                    <a:sysClr val="windowText" lastClr="000000"/>
                  </a:solidFill>
                  <a:prstDash val="solid"/>
                </a:ln>
                <a:solidFill>
                  <a:sysClr val="window" lastClr="FFFFFF"/>
                </a:solidFill>
                <a:effectLst>
                  <a:glow rad="101600">
                    <a:srgbClr val="FFFF00">
                      <a:alpha val="60000"/>
                    </a:srgbClr>
                  </a:glow>
                  <a:outerShdw blurRad="12700" dist="38100" dir="2700000" algn="tl" rotWithShape="0">
                    <a:sysClr val="windowText" lastClr="000000">
                      <a:lumMod val="50000"/>
                    </a:sysClr>
                  </a:outerShdw>
                </a:effectLst>
                <a:uLnTx/>
                <a:uFillTx/>
                <a:latin typeface="Century Gothic" panose="020B0502020202020204"/>
                <a:ea typeface="+mj-ea"/>
                <a:cs typeface="B Nazanin" panose="00000400000000000000" pitchFamily="2" charset="-78"/>
              </a:rPr>
              <a:t>Input &amp; Output Devices</a:t>
            </a:r>
            <a:r>
              <a:rPr kumimoji="0" lang="fa-IR" sz="2400" b="1" i="0" u="none" strike="noStrike" kern="1200" cap="none" spc="0" normalizeH="0" baseline="0" noProof="0" dirty="0" smtClean="0">
                <a:ln w="9525">
                  <a:solidFill>
                    <a:sysClr val="windowText" lastClr="000000"/>
                  </a:solidFill>
                  <a:prstDash val="solid"/>
                </a:ln>
                <a:solidFill>
                  <a:sysClr val="window" lastClr="FFFFFF"/>
                </a:solidFill>
                <a:effectLst>
                  <a:glow rad="101600">
                    <a:srgbClr val="FFFF00">
                      <a:alpha val="60000"/>
                    </a:srgbClr>
                  </a:glow>
                  <a:outerShdw blurRad="12700" dist="38100" dir="2700000" algn="tl" rotWithShape="0">
                    <a:sysClr val="windowText" lastClr="000000">
                      <a:lumMod val="50000"/>
                    </a:sysClr>
                  </a:outerShdw>
                </a:effectLst>
                <a:uLnTx/>
                <a:uFillTx/>
                <a:latin typeface="Century Gothic" panose="020B0502020202020204"/>
                <a:ea typeface="+mj-ea"/>
                <a:cs typeface="B Nazanin" panose="00000400000000000000" pitchFamily="2" charset="-78"/>
              </a:rPr>
              <a:t>)</a:t>
            </a:r>
            <a:endParaRPr kumimoji="0" lang="en-US" sz="2400" b="1" i="0" u="none" strike="noStrike" kern="1200" cap="none" spc="0" normalizeH="0" baseline="0" noProof="0" dirty="0">
              <a:ln w="9525">
                <a:solidFill>
                  <a:sysClr val="windowText" lastClr="000000"/>
                </a:solidFill>
                <a:prstDash val="solid"/>
              </a:ln>
              <a:solidFill>
                <a:sysClr val="window" lastClr="FFFFFF"/>
              </a:solidFill>
              <a:effectLst>
                <a:glow rad="101600">
                  <a:srgbClr val="FFFF00">
                    <a:alpha val="60000"/>
                  </a:srgbClr>
                </a:glow>
                <a:outerShdw blurRad="12700" dist="38100" dir="2700000" algn="tl" rotWithShape="0">
                  <a:sysClr val="windowText" lastClr="000000">
                    <a:lumMod val="50000"/>
                  </a:sysClr>
                </a:outerShdw>
              </a:effectLst>
              <a:uLnTx/>
              <a:uFillTx/>
              <a:latin typeface="Century Gothic" panose="020B0502020202020204"/>
              <a:ea typeface="+mj-ea"/>
              <a:cs typeface="B Nazanin" panose="00000400000000000000" pitchFamily="2" charset="-78"/>
            </a:endParaRPr>
          </a:p>
        </p:txBody>
      </p:sp>
      <p:sp>
        <p:nvSpPr>
          <p:cNvPr id="5" name="TextBox 4"/>
          <p:cNvSpPr txBox="1"/>
          <p:nvPr/>
        </p:nvSpPr>
        <p:spPr>
          <a:xfrm>
            <a:off x="1935893" y="650788"/>
            <a:ext cx="10132540" cy="5324535"/>
          </a:xfrm>
          <a:prstGeom prst="rect">
            <a:avLst/>
          </a:prstGeom>
          <a:noFill/>
        </p:spPr>
        <p:txBody>
          <a:bodyPr wrap="square" rtlCol="0">
            <a:spAutoFit/>
          </a:bodyPr>
          <a:lstStyle/>
          <a:p>
            <a:pPr algn="just" rtl="1"/>
            <a:r>
              <a:rPr lang="en-US" sz="2000" b="1" dirty="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Ethernet </a:t>
            </a:r>
            <a:r>
              <a:rPr lang="fa-IR" sz="2000" b="1" dirty="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یا شبکه </a:t>
            </a:r>
            <a:r>
              <a:rPr lang="fa-IR" sz="2000" b="1" dirty="0" smtClean="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یا </a:t>
            </a:r>
            <a:r>
              <a:rPr lang="en-US" sz="2000" b="1" dirty="0" smtClean="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RJ-45</a:t>
            </a:r>
            <a:r>
              <a:rPr lang="fa-IR" sz="2000" b="1" dirty="0" smtClean="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 : </a:t>
            </a:r>
            <a:r>
              <a:rPr lang="fa-IR" sz="2000" b="1" dirty="0" smtClean="0">
                <a:cs typeface="B Nazanin" panose="00000400000000000000" pitchFamily="2" charset="-78"/>
              </a:rPr>
              <a:t>این </a:t>
            </a:r>
            <a:r>
              <a:rPr lang="fa-IR" sz="2000" b="1" dirty="0">
                <a:cs typeface="B Nazanin" panose="00000400000000000000" pitchFamily="2" charset="-78"/>
              </a:rPr>
              <a:t>اسم مخصوص شبکه </a:t>
            </a:r>
            <a:r>
              <a:rPr lang="fa-IR" sz="2000" b="1" dirty="0" smtClean="0">
                <a:cs typeface="B Nazanin" panose="00000400000000000000" pitchFamily="2" charset="-78"/>
              </a:rPr>
              <a:t>است </a:t>
            </a:r>
            <a:r>
              <a:rPr lang="fa-IR" sz="2000" b="1" dirty="0">
                <a:cs typeface="B Nazanin" panose="00000400000000000000" pitchFamily="2" charset="-78"/>
              </a:rPr>
              <a:t>و به </a:t>
            </a:r>
            <a:r>
              <a:rPr lang="fa-IR" sz="2000" b="1" dirty="0" smtClean="0">
                <a:cs typeface="B Nazanin" panose="00000400000000000000" pitchFamily="2" charset="-78"/>
              </a:rPr>
              <a:t>آن</a:t>
            </a:r>
            <a:r>
              <a:rPr lang="en-US" sz="2000" b="1" dirty="0" smtClean="0">
                <a:cs typeface="B Nazanin" panose="00000400000000000000" pitchFamily="2" charset="-78"/>
              </a:rPr>
              <a:t>Rj45 </a:t>
            </a:r>
            <a:r>
              <a:rPr lang="fa-IR" sz="2000" b="1" dirty="0" smtClean="0">
                <a:cs typeface="B Nazanin" panose="00000400000000000000" pitchFamily="2" charset="-78"/>
              </a:rPr>
              <a:t> هم می گویند </a:t>
            </a:r>
            <a:r>
              <a:rPr lang="fa-IR" sz="2000" b="1" dirty="0">
                <a:cs typeface="B Nazanin" panose="00000400000000000000" pitchFamily="2" charset="-78"/>
              </a:rPr>
              <a:t>از این پورت برای ارتباط دو یا چند کامپیوتر به شبکه استفاده </a:t>
            </a:r>
            <a:r>
              <a:rPr lang="fa-IR" sz="2000" b="1" dirty="0" smtClean="0">
                <a:cs typeface="B Nazanin" panose="00000400000000000000" pitchFamily="2" charset="-78"/>
              </a:rPr>
              <a:t>میشود</a:t>
            </a:r>
            <a:r>
              <a:rPr lang="en-US" sz="2000" b="1" dirty="0">
                <a:cs typeface="B Nazanin" panose="00000400000000000000" pitchFamily="2" charset="-78"/>
              </a:rPr>
              <a:t>;</a:t>
            </a:r>
            <a:r>
              <a:rPr lang="fa-IR" sz="2000" b="1" dirty="0" smtClean="0">
                <a:cs typeface="B Nazanin" panose="00000400000000000000" pitchFamily="2" charset="-78"/>
              </a:rPr>
              <a:t> </a:t>
            </a:r>
            <a:r>
              <a:rPr lang="fa-IR" sz="2000" b="1" dirty="0">
                <a:cs typeface="B Nazanin" panose="00000400000000000000" pitchFamily="2" charset="-78"/>
              </a:rPr>
              <a:t>مودم </a:t>
            </a:r>
            <a:r>
              <a:rPr lang="fa-IR" sz="2000" b="1" dirty="0" smtClean="0">
                <a:cs typeface="B Nazanin" panose="00000400000000000000" pitchFamily="2" charset="-78"/>
              </a:rPr>
              <a:t>های</a:t>
            </a:r>
            <a:r>
              <a:rPr lang="en-US" sz="2000" b="1" dirty="0" smtClean="0">
                <a:cs typeface="B Nazanin" panose="00000400000000000000" pitchFamily="2" charset="-78"/>
              </a:rPr>
              <a:t>ADSL </a:t>
            </a:r>
            <a:r>
              <a:rPr lang="fa-IR" sz="2000" b="1" dirty="0" smtClean="0">
                <a:cs typeface="B Nazanin" panose="00000400000000000000" pitchFamily="2" charset="-78"/>
              </a:rPr>
              <a:t> با استفاده از این </a:t>
            </a:r>
            <a:r>
              <a:rPr lang="fa-IR" sz="2000" b="1" dirty="0">
                <a:cs typeface="B Nazanin" panose="00000400000000000000" pitchFamily="2" charset="-78"/>
              </a:rPr>
              <a:t>پورت </a:t>
            </a:r>
            <a:r>
              <a:rPr lang="fa-IR" sz="2000" b="1" dirty="0" smtClean="0">
                <a:cs typeface="B Nazanin" panose="00000400000000000000" pitchFamily="2" charset="-78"/>
              </a:rPr>
              <a:t>می توانند </a:t>
            </a:r>
            <a:r>
              <a:rPr lang="fa-IR" sz="2000" b="1" dirty="0">
                <a:cs typeface="B Nazanin" panose="00000400000000000000" pitchFamily="2" charset="-78"/>
              </a:rPr>
              <a:t>سرعت های 10 تا 1000 </a:t>
            </a:r>
            <a:r>
              <a:rPr lang="en-US" sz="2000" b="1" dirty="0">
                <a:cs typeface="B Nazanin" panose="00000400000000000000" pitchFamily="2" charset="-78"/>
              </a:rPr>
              <a:t>Mbps </a:t>
            </a:r>
            <a:r>
              <a:rPr lang="fa-IR" sz="2000" b="1" dirty="0" smtClean="0">
                <a:cs typeface="B Nazanin" panose="00000400000000000000" pitchFamily="2" charset="-78"/>
              </a:rPr>
              <a:t> را انتقال دهند و بهترین </a:t>
            </a:r>
            <a:r>
              <a:rPr lang="fa-IR" sz="2000" b="1" dirty="0">
                <a:cs typeface="B Nazanin" panose="00000400000000000000" pitchFamily="2" charset="-78"/>
              </a:rPr>
              <a:t>روش برای اتصال دو کامپیوتر در شبکه محسوب </a:t>
            </a:r>
            <a:r>
              <a:rPr lang="fa-IR" sz="2000" b="1" dirty="0" smtClean="0">
                <a:cs typeface="B Nazanin" panose="00000400000000000000" pitchFamily="2" charset="-78"/>
              </a:rPr>
              <a:t>می شود.</a:t>
            </a:r>
          </a:p>
          <a:p>
            <a:pPr algn="just" rtl="1"/>
            <a:endParaRPr lang="fa-IR" sz="2000" b="1" dirty="0">
              <a:cs typeface="B Nazanin" panose="00000400000000000000" pitchFamily="2" charset="-78"/>
            </a:endParaRPr>
          </a:p>
          <a:p>
            <a:pPr algn="just" rtl="1"/>
            <a:r>
              <a:rPr lang="en-US" sz="2000" b="1" dirty="0" smtClean="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LPT</a:t>
            </a:r>
            <a:r>
              <a:rPr lang="fa-IR" sz="2000" b="1" dirty="0" smtClean="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 : </a:t>
            </a:r>
            <a:r>
              <a:rPr lang="fa-IR" sz="2000" b="1" dirty="0" smtClean="0">
                <a:cs typeface="B Nazanin" panose="00000400000000000000" pitchFamily="2" charset="-78"/>
              </a:rPr>
              <a:t>این </a:t>
            </a:r>
            <a:r>
              <a:rPr lang="fa-IR" sz="2000" b="1" dirty="0">
                <a:cs typeface="B Nazanin" panose="00000400000000000000" pitchFamily="2" charset="-78"/>
              </a:rPr>
              <a:t>نام مخفف </a:t>
            </a:r>
            <a:r>
              <a:rPr lang="en-US" sz="2000" b="1" dirty="0">
                <a:cs typeface="B Nazanin" panose="00000400000000000000" pitchFamily="2" charset="-78"/>
              </a:rPr>
              <a:t>Line Print Terminal </a:t>
            </a:r>
            <a:r>
              <a:rPr lang="fa-IR" sz="2000" b="1" dirty="0" smtClean="0">
                <a:cs typeface="B Nazanin" panose="00000400000000000000" pitchFamily="2" charset="-78"/>
              </a:rPr>
              <a:t> است </a:t>
            </a:r>
            <a:r>
              <a:rPr lang="fa-IR" sz="2000" b="1" dirty="0">
                <a:cs typeface="B Nazanin" panose="00000400000000000000" pitchFamily="2" charset="-78"/>
              </a:rPr>
              <a:t>که </a:t>
            </a:r>
            <a:r>
              <a:rPr lang="fa-IR" sz="2000" b="1" dirty="0" smtClean="0">
                <a:cs typeface="B Nazanin" panose="00000400000000000000" pitchFamily="2" charset="-78"/>
              </a:rPr>
              <a:t>به آن پارالل </a:t>
            </a:r>
            <a:r>
              <a:rPr lang="fa-IR" sz="2000" b="1" dirty="0">
                <a:cs typeface="B Nazanin" panose="00000400000000000000" pitchFamily="2" charset="-78"/>
              </a:rPr>
              <a:t>یا موازی </a:t>
            </a:r>
            <a:r>
              <a:rPr lang="fa-IR" sz="2000" b="1" dirty="0" smtClean="0">
                <a:cs typeface="B Nazanin" panose="00000400000000000000" pitchFamily="2" charset="-78"/>
              </a:rPr>
              <a:t>می گویند این </a:t>
            </a:r>
            <a:r>
              <a:rPr lang="fa-IR" sz="2000" b="1" dirty="0">
                <a:cs typeface="B Nazanin" panose="00000400000000000000" pitchFamily="2" charset="-78"/>
              </a:rPr>
              <a:t>پورت 25 پین دارد و اکثر پرینتر ها از این پورت ها استفاده </a:t>
            </a:r>
            <a:r>
              <a:rPr lang="fa-IR" sz="2000" b="1" dirty="0" smtClean="0">
                <a:cs typeface="B Nazanin" panose="00000400000000000000" pitchFamily="2" charset="-78"/>
              </a:rPr>
              <a:t>می کردند </a:t>
            </a:r>
            <a:r>
              <a:rPr lang="fa-IR" sz="2000" b="1" dirty="0">
                <a:cs typeface="B Nazanin" panose="00000400000000000000" pitchFamily="2" charset="-78"/>
              </a:rPr>
              <a:t>که البته </a:t>
            </a:r>
            <a:r>
              <a:rPr lang="en-US" sz="2000" b="1" dirty="0">
                <a:cs typeface="B Nazanin" panose="00000400000000000000" pitchFamily="2" charset="-78"/>
              </a:rPr>
              <a:t>USB </a:t>
            </a:r>
            <a:r>
              <a:rPr lang="fa-IR" sz="2000" b="1" dirty="0" smtClean="0">
                <a:cs typeface="B Nazanin" panose="00000400000000000000" pitchFamily="2" charset="-78"/>
              </a:rPr>
              <a:t> جای آن </a:t>
            </a:r>
            <a:r>
              <a:rPr lang="fa-IR" sz="2000" b="1" dirty="0">
                <a:cs typeface="B Nazanin" panose="00000400000000000000" pitchFamily="2" charset="-78"/>
              </a:rPr>
              <a:t>گرفته </a:t>
            </a:r>
            <a:r>
              <a:rPr lang="fa-IR" sz="2000" b="1" dirty="0" smtClean="0">
                <a:cs typeface="B Nazanin" panose="00000400000000000000" pitchFamily="2" charset="-78"/>
              </a:rPr>
              <a:t>است.</a:t>
            </a:r>
          </a:p>
          <a:p>
            <a:pPr algn="just" rtl="1"/>
            <a:endParaRPr lang="fa-IR" sz="2000" b="1" dirty="0">
              <a:cs typeface="B Nazanin" panose="00000400000000000000" pitchFamily="2" charset="-78"/>
            </a:endParaRPr>
          </a:p>
          <a:p>
            <a:pPr algn="just" rtl="1"/>
            <a:endParaRPr lang="fa-IR" sz="2000" b="1" dirty="0" smtClean="0">
              <a:cs typeface="B Nazanin" panose="00000400000000000000" pitchFamily="2" charset="-78"/>
            </a:endParaRPr>
          </a:p>
          <a:p>
            <a:pPr algn="just" rtl="1"/>
            <a:endParaRPr lang="en-US" sz="2000" b="1" dirty="0">
              <a:cs typeface="B Nazanin" panose="00000400000000000000" pitchFamily="2" charset="-78"/>
            </a:endParaRPr>
          </a:p>
          <a:p>
            <a:pPr algn="just" rtl="1"/>
            <a:r>
              <a:rPr lang="en-US" sz="2000" b="1" dirty="0" smtClean="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e-SATA</a:t>
            </a:r>
            <a:r>
              <a:rPr lang="fa-IR" sz="2000" b="1" dirty="0" smtClean="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 : </a:t>
            </a:r>
            <a:r>
              <a:rPr lang="fa-IR" sz="2000" b="1" dirty="0" smtClean="0">
                <a:cs typeface="B Nazanin" panose="00000400000000000000" pitchFamily="2" charset="-78"/>
              </a:rPr>
              <a:t>یکی </a:t>
            </a:r>
            <a:r>
              <a:rPr lang="fa-IR" sz="2000" b="1" dirty="0">
                <a:cs typeface="B Nazanin" panose="00000400000000000000" pitchFamily="2" charset="-78"/>
              </a:rPr>
              <a:t>دیگه از پورت های مورد استفاده در تجهیزات سخت افزاری رایانه </a:t>
            </a:r>
            <a:r>
              <a:rPr lang="fa-IR" sz="2000" b="1" dirty="0" smtClean="0">
                <a:cs typeface="B Nazanin" panose="00000400000000000000" pitchFamily="2" charset="-78"/>
              </a:rPr>
              <a:t>است </a:t>
            </a:r>
            <a:r>
              <a:rPr lang="fa-IR" sz="2000" b="1" dirty="0">
                <a:cs typeface="B Nazanin" panose="00000400000000000000" pitchFamily="2" charset="-78"/>
              </a:rPr>
              <a:t>که برای </a:t>
            </a:r>
            <a:r>
              <a:rPr lang="fa-IR" sz="2000" b="1" dirty="0" smtClean="0">
                <a:cs typeface="B Nazanin" panose="00000400000000000000" pitchFamily="2" charset="-78"/>
              </a:rPr>
              <a:t>اتصال </a:t>
            </a:r>
            <a:r>
              <a:rPr lang="fa-IR" sz="2000" b="1" dirty="0">
                <a:cs typeface="B Nazanin" panose="00000400000000000000" pitchFamily="2" charset="-78"/>
              </a:rPr>
              <a:t>هارد کامپیوتر مورد استفاده قرار </a:t>
            </a:r>
            <a:r>
              <a:rPr lang="fa-IR" sz="2000" b="1" dirty="0" smtClean="0">
                <a:cs typeface="B Nazanin" panose="00000400000000000000" pitchFamily="2" charset="-78"/>
              </a:rPr>
              <a:t>میگیرد.</a:t>
            </a:r>
          </a:p>
          <a:p>
            <a:pPr algn="just" rtl="1"/>
            <a:endParaRPr lang="fa-IR" sz="2000" b="1" dirty="0" smtClean="0">
              <a:cs typeface="B Nazanin" panose="00000400000000000000" pitchFamily="2" charset="-78"/>
            </a:endParaRPr>
          </a:p>
          <a:p>
            <a:pPr algn="just" rtl="1"/>
            <a:endParaRPr lang="fa-IR" sz="2000" b="1" dirty="0">
              <a:cs typeface="B Nazanin" panose="00000400000000000000" pitchFamily="2" charset="-78"/>
            </a:endParaRPr>
          </a:p>
          <a:p>
            <a:pPr algn="just" rtl="1"/>
            <a:endParaRPr lang="fa-IR" sz="2000" b="1" dirty="0">
              <a:cs typeface="B Nazanin" panose="00000400000000000000" pitchFamily="2" charset="-78"/>
            </a:endParaRPr>
          </a:p>
          <a:p>
            <a:pPr algn="just" rtl="1"/>
            <a:r>
              <a:rPr lang="en-US" sz="2000" b="1" dirty="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FireWire </a:t>
            </a:r>
            <a:r>
              <a:rPr lang="fa-IR" sz="2000" b="1" dirty="0" smtClean="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یا (</a:t>
            </a:r>
            <a:r>
              <a:rPr lang="en-US" sz="2000" b="1" dirty="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IEEE 1394</a:t>
            </a:r>
            <a:r>
              <a:rPr lang="fa-IR" sz="2000" b="1" dirty="0" smtClean="0">
                <a:ln w="9525">
                  <a:solidFill>
                    <a:schemeClr val="bg1"/>
                  </a:solidFill>
                  <a:prstDash val="solid"/>
                </a:ln>
                <a:effectLst>
                  <a:glow rad="101600">
                    <a:srgbClr val="FFFF00">
                      <a:alpha val="60000"/>
                    </a:srgbClr>
                  </a:glow>
                  <a:outerShdw blurRad="12700" dist="38100" dir="2700000" algn="tl" rotWithShape="0">
                    <a:schemeClr val="bg1">
                      <a:lumMod val="50000"/>
                    </a:schemeClr>
                  </a:outerShdw>
                </a:effectLst>
                <a:cs typeface="B Nazanin" panose="00000400000000000000" pitchFamily="2" charset="-78"/>
              </a:rPr>
              <a:t>): </a:t>
            </a:r>
            <a:r>
              <a:rPr lang="fa-IR" sz="2000" b="1" dirty="0" smtClean="0">
                <a:cs typeface="B Nazanin" panose="00000400000000000000" pitchFamily="2" charset="-78"/>
              </a:rPr>
              <a:t>این </a:t>
            </a:r>
            <a:r>
              <a:rPr lang="fa-IR" sz="2000" b="1" dirty="0">
                <a:cs typeface="B Nazanin" panose="00000400000000000000" pitchFamily="2" charset="-78"/>
              </a:rPr>
              <a:t>پورت ابتدا روی هارد های خارجی مورد استفاده بود و برخی هم برای اتصال در شبکه از آن استفاده میکردند یعنی به جای </a:t>
            </a:r>
            <a:r>
              <a:rPr lang="fa-IR" sz="2000" b="1" dirty="0" smtClean="0">
                <a:cs typeface="B Nazanin" panose="00000400000000000000" pitchFamily="2" charset="-78"/>
              </a:rPr>
              <a:t>کابل </a:t>
            </a:r>
            <a:r>
              <a:rPr lang="en-US" sz="2000" b="1" dirty="0" smtClean="0">
                <a:cs typeface="B Nazanin" panose="00000400000000000000" pitchFamily="2" charset="-78"/>
              </a:rPr>
              <a:t>cross</a:t>
            </a:r>
            <a:r>
              <a:rPr lang="fa-IR" sz="2000" b="1" dirty="0" smtClean="0">
                <a:cs typeface="B Nazanin" panose="00000400000000000000" pitchFamily="2" charset="-78"/>
              </a:rPr>
              <a:t> اما </a:t>
            </a:r>
            <a:r>
              <a:rPr lang="fa-IR" sz="2000" b="1" dirty="0">
                <a:cs typeface="B Nazanin" panose="00000400000000000000" pitchFamily="2" charset="-78"/>
              </a:rPr>
              <a:t>در حال حاظر برای متصل کردن ویدئو دیجیتال به کامپیوتر استفاده </a:t>
            </a:r>
            <a:r>
              <a:rPr lang="fa-IR" sz="2000" b="1" dirty="0" smtClean="0">
                <a:cs typeface="B Nazanin" panose="00000400000000000000" pitchFamily="2" charset="-78"/>
              </a:rPr>
              <a:t>می شود.</a:t>
            </a:r>
            <a:endParaRPr lang="en-US" sz="2000" b="1" dirty="0">
              <a:cs typeface="B Nazanin" panose="00000400000000000000" pitchFamily="2" charset="-78"/>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4320" y="466038"/>
            <a:ext cx="1526242" cy="1272914"/>
          </a:xfrm>
          <a:prstGeom prst="rect">
            <a:avLst/>
          </a:prstGeom>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94320" y="1923702"/>
            <a:ext cx="1526243" cy="1272914"/>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4320" y="3473741"/>
            <a:ext cx="1526242" cy="1272914"/>
          </a:xfrm>
          <a:prstGeom prst="rect">
            <a:avLst/>
          </a:prstGeom>
        </p:spPr>
      </p:pic>
      <p:pic>
        <p:nvPicPr>
          <p:cNvPr id="6" name="Pictur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4320" y="5023780"/>
            <a:ext cx="1526242" cy="1231375"/>
          </a:xfrm>
          <a:prstGeom prst="rect">
            <a:avLst/>
          </a:prstGeom>
        </p:spPr>
      </p:pic>
    </p:spTree>
    <p:extLst>
      <p:ext uri="{BB962C8B-B14F-4D97-AF65-F5344CB8AC3E}">
        <p14:creationId xmlns:p14="http://schemas.microsoft.com/office/powerpoint/2010/main" val="2309535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1000"/>
                                        <p:tgtEl>
                                          <p:spTgt spid="5">
                                            <p:txEl>
                                              <p:pRg st="0" end="0"/>
                                            </p:txEl>
                                          </p:spTgt>
                                        </p:tgtEl>
                                      </p:cBhvr>
                                    </p:animEffect>
                                    <p:anim calcmode="lin" valueType="num">
                                      <p:cBhvr>
                                        <p:cTn id="13"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nodeType="clickEffect">
                                  <p:stCondLst>
                                    <p:cond delay="0"/>
                                  </p:stCondLst>
                                  <p:childTnLst>
                                    <p:set>
                                      <p:cBhvr>
                                        <p:cTn id="25" dur="1" fill="hold">
                                          <p:stCondLst>
                                            <p:cond delay="0"/>
                                          </p:stCondLst>
                                        </p:cTn>
                                        <p:tgtEl>
                                          <p:spTgt spid="5">
                                            <p:txEl>
                                              <p:pRg st="2" end="2"/>
                                            </p:txEl>
                                          </p:spTgt>
                                        </p:tgtEl>
                                        <p:attrNameLst>
                                          <p:attrName>style.visibility</p:attrName>
                                        </p:attrNameLst>
                                      </p:cBhvr>
                                      <p:to>
                                        <p:strVal val="visible"/>
                                      </p:to>
                                    </p:set>
                                    <p:animEffect transition="in" filter="randombar(horizontal)">
                                      <p:cBhvr>
                                        <p:cTn id="26" dur="500"/>
                                        <p:tgtEl>
                                          <p:spTgt spid="5">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nodeType="click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randombar(horizontal)">
                                      <p:cBhvr>
                                        <p:cTn id="31" dur="500"/>
                                        <p:tgtEl>
                                          <p:spTgt spid="2"/>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nodeType="clickEffect">
                                  <p:stCondLst>
                                    <p:cond delay="0"/>
                                  </p:stCondLst>
                                  <p:childTnLst>
                                    <p:set>
                                      <p:cBhvr>
                                        <p:cTn id="35" dur="1" fill="hold">
                                          <p:stCondLst>
                                            <p:cond delay="0"/>
                                          </p:stCondLst>
                                        </p:cTn>
                                        <p:tgtEl>
                                          <p:spTgt spid="5">
                                            <p:txEl>
                                              <p:pRg st="6" end="6"/>
                                            </p:txEl>
                                          </p:spTgt>
                                        </p:tgtEl>
                                        <p:attrNameLst>
                                          <p:attrName>style.visibility</p:attrName>
                                        </p:attrNameLst>
                                      </p:cBhvr>
                                      <p:to>
                                        <p:strVal val="visible"/>
                                      </p:to>
                                    </p:set>
                                    <p:animEffect transition="in" filter="wipe(down)">
                                      <p:cBhvr>
                                        <p:cTn id="36" dur="500"/>
                                        <p:tgtEl>
                                          <p:spTgt spid="5">
                                            <p:txEl>
                                              <p:pRg st="6" end="6"/>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nodeType="click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wipe(down)">
                                      <p:cBhvr>
                                        <p:cTn id="41" dur="500"/>
                                        <p:tgtEl>
                                          <p:spTgt spid="3"/>
                                        </p:tgtEl>
                                      </p:cBhvr>
                                    </p:animEffect>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5">
                                            <p:txEl>
                                              <p:pRg st="10" end="10"/>
                                            </p:txEl>
                                          </p:spTgt>
                                        </p:tgtEl>
                                        <p:attrNameLst>
                                          <p:attrName>style.visibility</p:attrName>
                                        </p:attrNameLst>
                                      </p:cBhvr>
                                      <p:to>
                                        <p:strVal val="visible"/>
                                      </p:to>
                                    </p:set>
                                    <p:animEffect transition="in" filter="fade">
                                      <p:cBhvr>
                                        <p:cTn id="46" dur="1000"/>
                                        <p:tgtEl>
                                          <p:spTgt spid="5">
                                            <p:txEl>
                                              <p:pRg st="10" end="10"/>
                                            </p:txEl>
                                          </p:spTgt>
                                        </p:tgtEl>
                                      </p:cBhvr>
                                    </p:animEffect>
                                    <p:anim calcmode="lin" valueType="num">
                                      <p:cBhvr>
                                        <p:cTn id="47" dur="1000" fill="hold"/>
                                        <p:tgtEl>
                                          <p:spTgt spid="5">
                                            <p:txEl>
                                              <p:pRg st="10" end="10"/>
                                            </p:txEl>
                                          </p:spTgt>
                                        </p:tgtEl>
                                        <p:attrNameLst>
                                          <p:attrName>ppt_x</p:attrName>
                                        </p:attrNameLst>
                                      </p:cBhvr>
                                      <p:tavLst>
                                        <p:tav tm="0">
                                          <p:val>
                                            <p:strVal val="#ppt_x"/>
                                          </p:val>
                                        </p:tav>
                                        <p:tav tm="100000">
                                          <p:val>
                                            <p:strVal val="#ppt_x"/>
                                          </p:val>
                                        </p:tav>
                                      </p:tavLst>
                                    </p:anim>
                                    <p:anim calcmode="lin" valueType="num">
                                      <p:cBhvr>
                                        <p:cTn id="48" dur="1000" fill="hold"/>
                                        <p:tgtEl>
                                          <p:spTgt spid="5">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nodeType="click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fade">
                                      <p:cBhvr>
                                        <p:cTn id="53" dur="1000"/>
                                        <p:tgtEl>
                                          <p:spTgt spid="6"/>
                                        </p:tgtEl>
                                      </p:cBhvr>
                                    </p:animEffect>
                                    <p:anim calcmode="lin" valueType="num">
                                      <p:cBhvr>
                                        <p:cTn id="54" dur="1000" fill="hold"/>
                                        <p:tgtEl>
                                          <p:spTgt spid="6"/>
                                        </p:tgtEl>
                                        <p:attrNameLst>
                                          <p:attrName>ppt_x</p:attrName>
                                        </p:attrNameLst>
                                      </p:cBhvr>
                                      <p:tavLst>
                                        <p:tav tm="0">
                                          <p:val>
                                            <p:strVal val="#ppt_x"/>
                                          </p:val>
                                        </p:tav>
                                        <p:tav tm="100000">
                                          <p:val>
                                            <p:strVal val="#ppt_x"/>
                                          </p:val>
                                        </p:tav>
                                      </p:tavLst>
                                    </p:anim>
                                    <p:anim calcmode="lin" valueType="num">
                                      <p:cBhvr>
                                        <p:cTn id="5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16692"/>
          </a:xfrm>
        </p:spPr>
        <p:txBody>
          <a:bodyPr/>
          <a:lstStyle/>
          <a:p>
            <a:pPr algn="ctr" rtl="1"/>
            <a:r>
              <a:rPr lang="fa-IR" b="1" dirty="0" smtClean="0">
                <a:effectLst>
                  <a:outerShdw blurRad="38100" dist="38100" dir="2700000" algn="tl">
                    <a:srgbClr val="000000">
                      <a:alpha val="43137"/>
                    </a:srgbClr>
                  </a:outerShdw>
                </a:effectLst>
                <a:cs typeface="2  Elm" panose="00000400000000000000" pitchFamily="2" charset="-78"/>
              </a:rPr>
              <a:t>فهرست قطعات کامپیوتر</a:t>
            </a:r>
            <a:endParaRPr lang="en-US" b="1" dirty="0">
              <a:effectLst>
                <a:outerShdw blurRad="38100" dist="38100" dir="2700000" algn="tl">
                  <a:srgbClr val="000000">
                    <a:alpha val="43137"/>
                  </a:srgbClr>
                </a:outerShdw>
              </a:effectLst>
              <a:cs typeface="2  Elm" panose="00000400000000000000" pitchFamily="2" charset="-78"/>
            </a:endParaRPr>
          </a:p>
        </p:txBody>
      </p:sp>
      <p:sp>
        <p:nvSpPr>
          <p:cNvPr id="3" name="Content Placeholder 2"/>
          <p:cNvSpPr>
            <a:spLocks noGrp="1"/>
          </p:cNvSpPr>
          <p:nvPr>
            <p:ph idx="1"/>
          </p:nvPr>
        </p:nvSpPr>
        <p:spPr>
          <a:xfrm>
            <a:off x="677334" y="1441623"/>
            <a:ext cx="8596668" cy="4599740"/>
          </a:xfrm>
        </p:spPr>
        <p:txBody>
          <a:bodyPr/>
          <a:lstStyle/>
          <a:p>
            <a:pPr algn="r" rtl="1">
              <a:lnSpc>
                <a:spcPct val="150000"/>
              </a:lnSpc>
              <a:buFont typeface="+mj-lt"/>
              <a:buAutoNum type="arabicPeriod"/>
            </a:pPr>
            <a:r>
              <a:rPr lang="fa-IR" b="1" dirty="0" smtClean="0">
                <a:cs typeface="B Nazanin" panose="00000400000000000000" pitchFamily="2" charset="-78"/>
              </a:rPr>
              <a:t> کیس </a:t>
            </a:r>
            <a:r>
              <a:rPr lang="en-US" b="1" dirty="0" smtClean="0">
                <a:latin typeface="Denver-ExtraBoldIta" pitchFamily="2" charset="0"/>
                <a:cs typeface="B Nazanin" panose="00000400000000000000" pitchFamily="2" charset="-78"/>
              </a:rPr>
              <a:t>(Case)</a:t>
            </a:r>
            <a:endParaRPr lang="fa-IR" b="1" dirty="0" smtClean="0">
              <a:latin typeface="Denver-ExtraBoldIta" pitchFamily="2" charset="0"/>
              <a:cs typeface="B Nazanin" panose="00000400000000000000" pitchFamily="2" charset="-78"/>
            </a:endParaRPr>
          </a:p>
          <a:p>
            <a:pPr algn="r" rtl="1">
              <a:lnSpc>
                <a:spcPct val="150000"/>
              </a:lnSpc>
              <a:buFont typeface="+mj-lt"/>
              <a:buAutoNum type="arabicPeriod"/>
            </a:pPr>
            <a:r>
              <a:rPr lang="fa-IR" b="1" dirty="0" smtClean="0">
                <a:latin typeface="Denver-ExtraBoldIta" pitchFamily="2" charset="0"/>
                <a:cs typeface="B Nazanin" panose="00000400000000000000" pitchFamily="2" charset="-78"/>
              </a:rPr>
              <a:t>پاور </a:t>
            </a:r>
            <a:r>
              <a:rPr lang="en-US" b="1" dirty="0" smtClean="0">
                <a:latin typeface="Denver-ExtraBoldIta" pitchFamily="2" charset="0"/>
                <a:cs typeface="B Nazanin" panose="00000400000000000000" pitchFamily="2" charset="-78"/>
              </a:rPr>
              <a:t>(Power)</a:t>
            </a:r>
          </a:p>
          <a:p>
            <a:pPr marL="400050" indent="-400050" algn="r" rtl="1">
              <a:lnSpc>
                <a:spcPct val="150000"/>
              </a:lnSpc>
              <a:buFont typeface="+mj-lt"/>
              <a:buAutoNum type="arabicPeriod"/>
            </a:pPr>
            <a:r>
              <a:rPr lang="fa-IR" b="1" dirty="0" smtClean="0">
                <a:cs typeface="B Nazanin" panose="00000400000000000000" pitchFamily="2" charset="-78"/>
              </a:rPr>
              <a:t>مادر بورد </a:t>
            </a:r>
            <a:r>
              <a:rPr lang="en-US" b="1" dirty="0" smtClean="0">
                <a:latin typeface="Denver-ExtraBoldIta" pitchFamily="2" charset="0"/>
                <a:cs typeface="B Nazanin" panose="00000400000000000000" pitchFamily="2" charset="-78"/>
              </a:rPr>
              <a:t>(Motherboard)</a:t>
            </a:r>
          </a:p>
          <a:p>
            <a:pPr marL="400050" indent="-400050" algn="r" rtl="1">
              <a:lnSpc>
                <a:spcPct val="150000"/>
              </a:lnSpc>
              <a:buFont typeface="+mj-lt"/>
              <a:buAutoNum type="arabicPeriod"/>
            </a:pPr>
            <a:r>
              <a:rPr lang="fa-IR" b="1" dirty="0" smtClean="0">
                <a:cs typeface="B Nazanin" panose="00000400000000000000" pitchFamily="2" charset="-78"/>
              </a:rPr>
              <a:t>واحد </a:t>
            </a:r>
            <a:r>
              <a:rPr lang="fa-IR" b="1" dirty="0" err="1" smtClean="0">
                <a:cs typeface="B Nazanin" panose="00000400000000000000" pitchFamily="2" charset="-78"/>
              </a:rPr>
              <a:t>پردازشی</a:t>
            </a:r>
            <a:r>
              <a:rPr lang="fa-IR" b="1" dirty="0" smtClean="0">
                <a:cs typeface="B Nazanin" panose="00000400000000000000" pitchFamily="2" charset="-78"/>
              </a:rPr>
              <a:t> مرکزی</a:t>
            </a:r>
            <a:r>
              <a:rPr lang="fa-IR" b="1" dirty="0" smtClean="0">
                <a:latin typeface="Denver-ExtraBoldIta" pitchFamily="2" charset="0"/>
                <a:cs typeface="B Nazanin" panose="00000400000000000000" pitchFamily="2" charset="-78"/>
              </a:rPr>
              <a:t> </a:t>
            </a:r>
            <a:r>
              <a:rPr lang="en-US" b="1" dirty="0" smtClean="0">
                <a:latin typeface="Denver-ExtraBoldIta" pitchFamily="2" charset="0"/>
                <a:cs typeface="B Nazanin" panose="00000400000000000000" pitchFamily="2" charset="-78"/>
              </a:rPr>
              <a:t>(Cpu)</a:t>
            </a:r>
            <a:endParaRPr lang="fa-IR" b="1" dirty="0" smtClean="0">
              <a:latin typeface="Denver-ExtraBoldIta" pitchFamily="2" charset="0"/>
              <a:cs typeface="B Nazanin" panose="00000400000000000000" pitchFamily="2" charset="-78"/>
            </a:endParaRPr>
          </a:p>
          <a:p>
            <a:pPr marL="400050" indent="-400050" algn="r" rtl="1">
              <a:lnSpc>
                <a:spcPct val="150000"/>
              </a:lnSpc>
              <a:buFont typeface="+mj-lt"/>
              <a:buAutoNum type="arabicPeriod"/>
            </a:pPr>
            <a:r>
              <a:rPr lang="fa-IR" b="1" dirty="0" smtClean="0">
                <a:cs typeface="B Nazanin" panose="00000400000000000000" pitchFamily="2" charset="-78"/>
              </a:rPr>
              <a:t>حافظه کامپیوتر</a:t>
            </a:r>
            <a:endParaRPr lang="en-US" b="1" dirty="0" smtClean="0">
              <a:cs typeface="B Nazanin" panose="00000400000000000000" pitchFamily="2" charset="-78"/>
            </a:endParaRPr>
          </a:p>
          <a:p>
            <a:pPr marL="400050" indent="-400050" algn="r" rtl="1">
              <a:lnSpc>
                <a:spcPct val="150000"/>
              </a:lnSpc>
              <a:buFont typeface="+mj-lt"/>
              <a:buAutoNum type="arabicPeriod"/>
            </a:pPr>
            <a:r>
              <a:rPr lang="fa-IR" b="1" dirty="0" smtClean="0">
                <a:cs typeface="B Nazanin" panose="00000400000000000000" pitchFamily="2" charset="-78"/>
              </a:rPr>
              <a:t>گرافیک </a:t>
            </a:r>
            <a:r>
              <a:rPr lang="en-US" b="1" dirty="0" smtClean="0">
                <a:latin typeface="Denver-ExtraBoldIta" pitchFamily="2" charset="0"/>
                <a:cs typeface="B Nazanin" panose="00000400000000000000" pitchFamily="2" charset="-78"/>
              </a:rPr>
              <a:t>(Graphic)</a:t>
            </a:r>
            <a:endParaRPr lang="fa-IR" b="1" dirty="0" smtClean="0">
              <a:latin typeface="Denver-ExtraBoldIta" pitchFamily="2" charset="0"/>
              <a:cs typeface="B Nazanin" panose="00000400000000000000" pitchFamily="2" charset="-78"/>
            </a:endParaRPr>
          </a:p>
          <a:p>
            <a:pPr marL="400050" indent="-400050" algn="r" rtl="1">
              <a:lnSpc>
                <a:spcPct val="150000"/>
              </a:lnSpc>
              <a:buFont typeface="+mj-lt"/>
              <a:buAutoNum type="arabicPeriod"/>
            </a:pPr>
            <a:r>
              <a:rPr lang="fa-IR" b="1" dirty="0" smtClean="0">
                <a:latin typeface="Denver-ExtraBoldIta" pitchFamily="2" charset="0"/>
                <a:cs typeface="B Nazanin" panose="00000400000000000000" pitchFamily="2" charset="-78"/>
              </a:rPr>
              <a:t>تجهیزات ورودی و خروجی </a:t>
            </a:r>
            <a:r>
              <a:rPr lang="en-US" b="1" dirty="0" smtClean="0">
                <a:latin typeface="Denver-ExtraBoldIta" pitchFamily="2" charset="0"/>
                <a:cs typeface="B Nazanin" panose="00000400000000000000" pitchFamily="2" charset="-78"/>
              </a:rPr>
              <a:t>(Input &amp; Output Devices)</a:t>
            </a:r>
          </a:p>
        </p:txBody>
      </p:sp>
    </p:spTree>
    <p:extLst>
      <p:ext uri="{BB962C8B-B14F-4D97-AF65-F5344CB8AC3E}">
        <p14:creationId xmlns:p14="http://schemas.microsoft.com/office/powerpoint/2010/main" val="3717663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wipe(down)">
                                      <p:cBhvr>
                                        <p:cTn id="15" dur="580">
                                          <p:stCondLst>
                                            <p:cond delay="0"/>
                                          </p:stCondLst>
                                        </p:cTn>
                                        <p:tgtEl>
                                          <p:spTgt spid="3">
                                            <p:txEl>
                                              <p:pRg st="0" end="0"/>
                                            </p:txEl>
                                          </p:spTgt>
                                        </p:tgtEl>
                                      </p:cBhvr>
                                    </p:animEffect>
                                    <p:anim calcmode="lin" valueType="num">
                                      <p:cBhvr>
                                        <p:cTn id="16"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21" dur="26">
                                          <p:stCondLst>
                                            <p:cond delay="650"/>
                                          </p:stCondLst>
                                        </p:cTn>
                                        <p:tgtEl>
                                          <p:spTgt spid="3">
                                            <p:txEl>
                                              <p:pRg st="0" end="0"/>
                                            </p:txEl>
                                          </p:spTgt>
                                        </p:tgtEl>
                                      </p:cBhvr>
                                      <p:to x="100000" y="60000"/>
                                    </p:animScale>
                                    <p:animScale>
                                      <p:cBhvr>
                                        <p:cTn id="22" dur="166" decel="50000">
                                          <p:stCondLst>
                                            <p:cond delay="676"/>
                                          </p:stCondLst>
                                        </p:cTn>
                                        <p:tgtEl>
                                          <p:spTgt spid="3">
                                            <p:txEl>
                                              <p:pRg st="0" end="0"/>
                                            </p:txEl>
                                          </p:spTgt>
                                        </p:tgtEl>
                                      </p:cBhvr>
                                      <p:to x="100000" y="100000"/>
                                    </p:animScale>
                                    <p:animScale>
                                      <p:cBhvr>
                                        <p:cTn id="23" dur="26">
                                          <p:stCondLst>
                                            <p:cond delay="1312"/>
                                          </p:stCondLst>
                                        </p:cTn>
                                        <p:tgtEl>
                                          <p:spTgt spid="3">
                                            <p:txEl>
                                              <p:pRg st="0" end="0"/>
                                            </p:txEl>
                                          </p:spTgt>
                                        </p:tgtEl>
                                      </p:cBhvr>
                                      <p:to x="100000" y="80000"/>
                                    </p:animScale>
                                    <p:animScale>
                                      <p:cBhvr>
                                        <p:cTn id="24" dur="166" decel="50000">
                                          <p:stCondLst>
                                            <p:cond delay="1338"/>
                                          </p:stCondLst>
                                        </p:cTn>
                                        <p:tgtEl>
                                          <p:spTgt spid="3">
                                            <p:txEl>
                                              <p:pRg st="0" end="0"/>
                                            </p:txEl>
                                          </p:spTgt>
                                        </p:tgtEl>
                                      </p:cBhvr>
                                      <p:to x="100000" y="100000"/>
                                    </p:animScale>
                                    <p:animScale>
                                      <p:cBhvr>
                                        <p:cTn id="25" dur="26">
                                          <p:stCondLst>
                                            <p:cond delay="1642"/>
                                          </p:stCondLst>
                                        </p:cTn>
                                        <p:tgtEl>
                                          <p:spTgt spid="3">
                                            <p:txEl>
                                              <p:pRg st="0" end="0"/>
                                            </p:txEl>
                                          </p:spTgt>
                                        </p:tgtEl>
                                      </p:cBhvr>
                                      <p:to x="100000" y="90000"/>
                                    </p:animScale>
                                    <p:animScale>
                                      <p:cBhvr>
                                        <p:cTn id="26" dur="166" decel="50000">
                                          <p:stCondLst>
                                            <p:cond delay="1668"/>
                                          </p:stCondLst>
                                        </p:cTn>
                                        <p:tgtEl>
                                          <p:spTgt spid="3">
                                            <p:txEl>
                                              <p:pRg st="0" end="0"/>
                                            </p:txEl>
                                          </p:spTgt>
                                        </p:tgtEl>
                                      </p:cBhvr>
                                      <p:to x="100000" y="100000"/>
                                    </p:animScale>
                                    <p:animScale>
                                      <p:cBhvr>
                                        <p:cTn id="27" dur="26">
                                          <p:stCondLst>
                                            <p:cond delay="1808"/>
                                          </p:stCondLst>
                                        </p:cTn>
                                        <p:tgtEl>
                                          <p:spTgt spid="3">
                                            <p:txEl>
                                              <p:pRg st="0" end="0"/>
                                            </p:txEl>
                                          </p:spTgt>
                                        </p:tgtEl>
                                      </p:cBhvr>
                                      <p:to x="100000" y="95000"/>
                                    </p:animScale>
                                    <p:animScale>
                                      <p:cBhvr>
                                        <p:cTn id="28" dur="166" decel="50000">
                                          <p:stCondLst>
                                            <p:cond delay="1834"/>
                                          </p:stCondLst>
                                        </p:cTn>
                                        <p:tgtEl>
                                          <p:spTgt spid="3">
                                            <p:txEl>
                                              <p:pRg st="0" end="0"/>
                                            </p:txEl>
                                          </p:spTgt>
                                        </p:tgtEl>
                                      </p:cBhvr>
                                      <p:to x="100000" y="100000"/>
                                    </p:animScale>
                                  </p:childTnLst>
                                </p:cTn>
                              </p:par>
                            </p:childTnLst>
                          </p:cTn>
                        </p:par>
                      </p:childTnLst>
                    </p:cTn>
                  </p:par>
                  <p:par>
                    <p:cTn id="29" fill="hold">
                      <p:stCondLst>
                        <p:cond delay="indefinite"/>
                      </p:stCondLst>
                      <p:childTnLst>
                        <p:par>
                          <p:cTn id="30" fill="hold">
                            <p:stCondLst>
                              <p:cond delay="0"/>
                            </p:stCondLst>
                            <p:childTnLst>
                              <p:par>
                                <p:cTn id="31" presetID="26" presetClass="entr" presetSubtype="0" fill="hold" grpId="0" nodeType="clickEffect">
                                  <p:stCondLst>
                                    <p:cond delay="0"/>
                                  </p:stCondLst>
                                  <p:childTnLst>
                                    <p:set>
                                      <p:cBhvr>
                                        <p:cTn id="32" dur="1" fill="hold">
                                          <p:stCondLst>
                                            <p:cond delay="0"/>
                                          </p:stCondLst>
                                        </p:cTn>
                                        <p:tgtEl>
                                          <p:spTgt spid="3">
                                            <p:txEl>
                                              <p:pRg st="1" end="1"/>
                                            </p:txEl>
                                          </p:spTgt>
                                        </p:tgtEl>
                                        <p:attrNameLst>
                                          <p:attrName>style.visibility</p:attrName>
                                        </p:attrNameLst>
                                      </p:cBhvr>
                                      <p:to>
                                        <p:strVal val="visible"/>
                                      </p:to>
                                    </p:set>
                                    <p:animEffect transition="in" filter="wipe(down)">
                                      <p:cBhvr>
                                        <p:cTn id="33" dur="580">
                                          <p:stCondLst>
                                            <p:cond delay="0"/>
                                          </p:stCondLst>
                                        </p:cTn>
                                        <p:tgtEl>
                                          <p:spTgt spid="3">
                                            <p:txEl>
                                              <p:pRg st="1" end="1"/>
                                            </p:txEl>
                                          </p:spTgt>
                                        </p:tgtEl>
                                      </p:cBhvr>
                                    </p:animEffect>
                                    <p:anim calcmode="lin" valueType="num">
                                      <p:cBhvr>
                                        <p:cTn id="34"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35"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36"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37"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8"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9" dur="26">
                                          <p:stCondLst>
                                            <p:cond delay="650"/>
                                          </p:stCondLst>
                                        </p:cTn>
                                        <p:tgtEl>
                                          <p:spTgt spid="3">
                                            <p:txEl>
                                              <p:pRg st="1" end="1"/>
                                            </p:txEl>
                                          </p:spTgt>
                                        </p:tgtEl>
                                      </p:cBhvr>
                                      <p:to x="100000" y="60000"/>
                                    </p:animScale>
                                    <p:animScale>
                                      <p:cBhvr>
                                        <p:cTn id="40" dur="166" decel="50000">
                                          <p:stCondLst>
                                            <p:cond delay="676"/>
                                          </p:stCondLst>
                                        </p:cTn>
                                        <p:tgtEl>
                                          <p:spTgt spid="3">
                                            <p:txEl>
                                              <p:pRg st="1" end="1"/>
                                            </p:txEl>
                                          </p:spTgt>
                                        </p:tgtEl>
                                      </p:cBhvr>
                                      <p:to x="100000" y="100000"/>
                                    </p:animScale>
                                    <p:animScale>
                                      <p:cBhvr>
                                        <p:cTn id="41" dur="26">
                                          <p:stCondLst>
                                            <p:cond delay="1312"/>
                                          </p:stCondLst>
                                        </p:cTn>
                                        <p:tgtEl>
                                          <p:spTgt spid="3">
                                            <p:txEl>
                                              <p:pRg st="1" end="1"/>
                                            </p:txEl>
                                          </p:spTgt>
                                        </p:tgtEl>
                                      </p:cBhvr>
                                      <p:to x="100000" y="80000"/>
                                    </p:animScale>
                                    <p:animScale>
                                      <p:cBhvr>
                                        <p:cTn id="42" dur="166" decel="50000">
                                          <p:stCondLst>
                                            <p:cond delay="1338"/>
                                          </p:stCondLst>
                                        </p:cTn>
                                        <p:tgtEl>
                                          <p:spTgt spid="3">
                                            <p:txEl>
                                              <p:pRg st="1" end="1"/>
                                            </p:txEl>
                                          </p:spTgt>
                                        </p:tgtEl>
                                      </p:cBhvr>
                                      <p:to x="100000" y="100000"/>
                                    </p:animScale>
                                    <p:animScale>
                                      <p:cBhvr>
                                        <p:cTn id="43" dur="26">
                                          <p:stCondLst>
                                            <p:cond delay="1642"/>
                                          </p:stCondLst>
                                        </p:cTn>
                                        <p:tgtEl>
                                          <p:spTgt spid="3">
                                            <p:txEl>
                                              <p:pRg st="1" end="1"/>
                                            </p:txEl>
                                          </p:spTgt>
                                        </p:tgtEl>
                                      </p:cBhvr>
                                      <p:to x="100000" y="90000"/>
                                    </p:animScale>
                                    <p:animScale>
                                      <p:cBhvr>
                                        <p:cTn id="44" dur="166" decel="50000">
                                          <p:stCondLst>
                                            <p:cond delay="1668"/>
                                          </p:stCondLst>
                                        </p:cTn>
                                        <p:tgtEl>
                                          <p:spTgt spid="3">
                                            <p:txEl>
                                              <p:pRg st="1" end="1"/>
                                            </p:txEl>
                                          </p:spTgt>
                                        </p:tgtEl>
                                      </p:cBhvr>
                                      <p:to x="100000" y="100000"/>
                                    </p:animScale>
                                    <p:animScale>
                                      <p:cBhvr>
                                        <p:cTn id="45" dur="26">
                                          <p:stCondLst>
                                            <p:cond delay="1808"/>
                                          </p:stCondLst>
                                        </p:cTn>
                                        <p:tgtEl>
                                          <p:spTgt spid="3">
                                            <p:txEl>
                                              <p:pRg st="1" end="1"/>
                                            </p:txEl>
                                          </p:spTgt>
                                        </p:tgtEl>
                                      </p:cBhvr>
                                      <p:to x="100000" y="95000"/>
                                    </p:animScale>
                                    <p:animScale>
                                      <p:cBhvr>
                                        <p:cTn id="46" dur="166" decel="50000">
                                          <p:stCondLst>
                                            <p:cond delay="1834"/>
                                          </p:stCondLst>
                                        </p:cTn>
                                        <p:tgtEl>
                                          <p:spTgt spid="3">
                                            <p:txEl>
                                              <p:pRg st="1" end="1"/>
                                            </p:txEl>
                                          </p:spTgt>
                                        </p:tgtEl>
                                      </p:cBhvr>
                                      <p:to x="100000" y="100000"/>
                                    </p:animScale>
                                  </p:childTnLst>
                                </p:cTn>
                              </p:par>
                            </p:childTnLst>
                          </p:cTn>
                        </p:par>
                      </p:childTnLst>
                    </p:cTn>
                  </p:par>
                  <p:par>
                    <p:cTn id="47" fill="hold">
                      <p:stCondLst>
                        <p:cond delay="indefinite"/>
                      </p:stCondLst>
                      <p:childTnLst>
                        <p:par>
                          <p:cTn id="48" fill="hold">
                            <p:stCondLst>
                              <p:cond delay="0"/>
                            </p:stCondLst>
                            <p:childTnLst>
                              <p:par>
                                <p:cTn id="49" presetID="26" presetClass="entr" presetSubtype="0" fill="hold" grpId="0" nodeType="clickEffect">
                                  <p:stCondLst>
                                    <p:cond delay="0"/>
                                  </p:stCondLst>
                                  <p:childTnLst>
                                    <p:set>
                                      <p:cBhvr>
                                        <p:cTn id="50" dur="1" fill="hold">
                                          <p:stCondLst>
                                            <p:cond delay="0"/>
                                          </p:stCondLst>
                                        </p:cTn>
                                        <p:tgtEl>
                                          <p:spTgt spid="3">
                                            <p:txEl>
                                              <p:pRg st="2" end="2"/>
                                            </p:txEl>
                                          </p:spTgt>
                                        </p:tgtEl>
                                        <p:attrNameLst>
                                          <p:attrName>style.visibility</p:attrName>
                                        </p:attrNameLst>
                                      </p:cBhvr>
                                      <p:to>
                                        <p:strVal val="visible"/>
                                      </p:to>
                                    </p:set>
                                    <p:animEffect transition="in" filter="wipe(down)">
                                      <p:cBhvr>
                                        <p:cTn id="51" dur="580">
                                          <p:stCondLst>
                                            <p:cond delay="0"/>
                                          </p:stCondLst>
                                        </p:cTn>
                                        <p:tgtEl>
                                          <p:spTgt spid="3">
                                            <p:txEl>
                                              <p:pRg st="2" end="2"/>
                                            </p:txEl>
                                          </p:spTgt>
                                        </p:tgtEl>
                                      </p:cBhvr>
                                    </p:animEffect>
                                    <p:anim calcmode="lin" valueType="num">
                                      <p:cBhvr>
                                        <p:cTn id="52"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53"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54"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55"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56"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57" dur="26">
                                          <p:stCondLst>
                                            <p:cond delay="650"/>
                                          </p:stCondLst>
                                        </p:cTn>
                                        <p:tgtEl>
                                          <p:spTgt spid="3">
                                            <p:txEl>
                                              <p:pRg st="2" end="2"/>
                                            </p:txEl>
                                          </p:spTgt>
                                        </p:tgtEl>
                                      </p:cBhvr>
                                      <p:to x="100000" y="60000"/>
                                    </p:animScale>
                                    <p:animScale>
                                      <p:cBhvr>
                                        <p:cTn id="58" dur="166" decel="50000">
                                          <p:stCondLst>
                                            <p:cond delay="676"/>
                                          </p:stCondLst>
                                        </p:cTn>
                                        <p:tgtEl>
                                          <p:spTgt spid="3">
                                            <p:txEl>
                                              <p:pRg st="2" end="2"/>
                                            </p:txEl>
                                          </p:spTgt>
                                        </p:tgtEl>
                                      </p:cBhvr>
                                      <p:to x="100000" y="100000"/>
                                    </p:animScale>
                                    <p:animScale>
                                      <p:cBhvr>
                                        <p:cTn id="59" dur="26">
                                          <p:stCondLst>
                                            <p:cond delay="1312"/>
                                          </p:stCondLst>
                                        </p:cTn>
                                        <p:tgtEl>
                                          <p:spTgt spid="3">
                                            <p:txEl>
                                              <p:pRg st="2" end="2"/>
                                            </p:txEl>
                                          </p:spTgt>
                                        </p:tgtEl>
                                      </p:cBhvr>
                                      <p:to x="100000" y="80000"/>
                                    </p:animScale>
                                    <p:animScale>
                                      <p:cBhvr>
                                        <p:cTn id="60" dur="166" decel="50000">
                                          <p:stCondLst>
                                            <p:cond delay="1338"/>
                                          </p:stCondLst>
                                        </p:cTn>
                                        <p:tgtEl>
                                          <p:spTgt spid="3">
                                            <p:txEl>
                                              <p:pRg st="2" end="2"/>
                                            </p:txEl>
                                          </p:spTgt>
                                        </p:tgtEl>
                                      </p:cBhvr>
                                      <p:to x="100000" y="100000"/>
                                    </p:animScale>
                                    <p:animScale>
                                      <p:cBhvr>
                                        <p:cTn id="61" dur="26">
                                          <p:stCondLst>
                                            <p:cond delay="1642"/>
                                          </p:stCondLst>
                                        </p:cTn>
                                        <p:tgtEl>
                                          <p:spTgt spid="3">
                                            <p:txEl>
                                              <p:pRg st="2" end="2"/>
                                            </p:txEl>
                                          </p:spTgt>
                                        </p:tgtEl>
                                      </p:cBhvr>
                                      <p:to x="100000" y="90000"/>
                                    </p:animScale>
                                    <p:animScale>
                                      <p:cBhvr>
                                        <p:cTn id="62" dur="166" decel="50000">
                                          <p:stCondLst>
                                            <p:cond delay="1668"/>
                                          </p:stCondLst>
                                        </p:cTn>
                                        <p:tgtEl>
                                          <p:spTgt spid="3">
                                            <p:txEl>
                                              <p:pRg st="2" end="2"/>
                                            </p:txEl>
                                          </p:spTgt>
                                        </p:tgtEl>
                                      </p:cBhvr>
                                      <p:to x="100000" y="100000"/>
                                    </p:animScale>
                                    <p:animScale>
                                      <p:cBhvr>
                                        <p:cTn id="63" dur="26">
                                          <p:stCondLst>
                                            <p:cond delay="1808"/>
                                          </p:stCondLst>
                                        </p:cTn>
                                        <p:tgtEl>
                                          <p:spTgt spid="3">
                                            <p:txEl>
                                              <p:pRg st="2" end="2"/>
                                            </p:txEl>
                                          </p:spTgt>
                                        </p:tgtEl>
                                      </p:cBhvr>
                                      <p:to x="100000" y="95000"/>
                                    </p:animScale>
                                    <p:animScale>
                                      <p:cBhvr>
                                        <p:cTn id="64" dur="166" decel="50000">
                                          <p:stCondLst>
                                            <p:cond delay="1834"/>
                                          </p:stCondLst>
                                        </p:cTn>
                                        <p:tgtEl>
                                          <p:spTgt spid="3">
                                            <p:txEl>
                                              <p:pRg st="2" end="2"/>
                                            </p:txEl>
                                          </p:spTgt>
                                        </p:tgtEl>
                                      </p:cBhvr>
                                      <p:to x="100000" y="100000"/>
                                    </p:animScale>
                                  </p:childTnLst>
                                </p:cTn>
                              </p:par>
                            </p:childTnLst>
                          </p:cTn>
                        </p:par>
                      </p:childTnLst>
                    </p:cTn>
                  </p:par>
                  <p:par>
                    <p:cTn id="65" fill="hold">
                      <p:stCondLst>
                        <p:cond delay="indefinite"/>
                      </p:stCondLst>
                      <p:childTnLst>
                        <p:par>
                          <p:cTn id="66" fill="hold">
                            <p:stCondLst>
                              <p:cond delay="0"/>
                            </p:stCondLst>
                            <p:childTnLst>
                              <p:par>
                                <p:cTn id="67" presetID="26" presetClass="entr" presetSubtype="0" fill="hold" grpId="0" nodeType="clickEffect">
                                  <p:stCondLst>
                                    <p:cond delay="0"/>
                                  </p:stCondLst>
                                  <p:childTnLst>
                                    <p:set>
                                      <p:cBhvr>
                                        <p:cTn id="68" dur="1" fill="hold">
                                          <p:stCondLst>
                                            <p:cond delay="0"/>
                                          </p:stCondLst>
                                        </p:cTn>
                                        <p:tgtEl>
                                          <p:spTgt spid="3">
                                            <p:txEl>
                                              <p:pRg st="3" end="3"/>
                                            </p:txEl>
                                          </p:spTgt>
                                        </p:tgtEl>
                                        <p:attrNameLst>
                                          <p:attrName>style.visibility</p:attrName>
                                        </p:attrNameLst>
                                      </p:cBhvr>
                                      <p:to>
                                        <p:strVal val="visible"/>
                                      </p:to>
                                    </p:set>
                                    <p:animEffect transition="in" filter="wipe(down)">
                                      <p:cBhvr>
                                        <p:cTn id="69" dur="580">
                                          <p:stCondLst>
                                            <p:cond delay="0"/>
                                          </p:stCondLst>
                                        </p:cTn>
                                        <p:tgtEl>
                                          <p:spTgt spid="3">
                                            <p:txEl>
                                              <p:pRg st="3" end="3"/>
                                            </p:txEl>
                                          </p:spTgt>
                                        </p:tgtEl>
                                      </p:cBhvr>
                                    </p:animEffect>
                                    <p:anim calcmode="lin" valueType="num">
                                      <p:cBhvr>
                                        <p:cTn id="70"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71"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72"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73"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74"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75" dur="26">
                                          <p:stCondLst>
                                            <p:cond delay="650"/>
                                          </p:stCondLst>
                                        </p:cTn>
                                        <p:tgtEl>
                                          <p:spTgt spid="3">
                                            <p:txEl>
                                              <p:pRg st="3" end="3"/>
                                            </p:txEl>
                                          </p:spTgt>
                                        </p:tgtEl>
                                      </p:cBhvr>
                                      <p:to x="100000" y="60000"/>
                                    </p:animScale>
                                    <p:animScale>
                                      <p:cBhvr>
                                        <p:cTn id="76" dur="166" decel="50000">
                                          <p:stCondLst>
                                            <p:cond delay="676"/>
                                          </p:stCondLst>
                                        </p:cTn>
                                        <p:tgtEl>
                                          <p:spTgt spid="3">
                                            <p:txEl>
                                              <p:pRg st="3" end="3"/>
                                            </p:txEl>
                                          </p:spTgt>
                                        </p:tgtEl>
                                      </p:cBhvr>
                                      <p:to x="100000" y="100000"/>
                                    </p:animScale>
                                    <p:animScale>
                                      <p:cBhvr>
                                        <p:cTn id="77" dur="26">
                                          <p:stCondLst>
                                            <p:cond delay="1312"/>
                                          </p:stCondLst>
                                        </p:cTn>
                                        <p:tgtEl>
                                          <p:spTgt spid="3">
                                            <p:txEl>
                                              <p:pRg st="3" end="3"/>
                                            </p:txEl>
                                          </p:spTgt>
                                        </p:tgtEl>
                                      </p:cBhvr>
                                      <p:to x="100000" y="80000"/>
                                    </p:animScale>
                                    <p:animScale>
                                      <p:cBhvr>
                                        <p:cTn id="78" dur="166" decel="50000">
                                          <p:stCondLst>
                                            <p:cond delay="1338"/>
                                          </p:stCondLst>
                                        </p:cTn>
                                        <p:tgtEl>
                                          <p:spTgt spid="3">
                                            <p:txEl>
                                              <p:pRg st="3" end="3"/>
                                            </p:txEl>
                                          </p:spTgt>
                                        </p:tgtEl>
                                      </p:cBhvr>
                                      <p:to x="100000" y="100000"/>
                                    </p:animScale>
                                    <p:animScale>
                                      <p:cBhvr>
                                        <p:cTn id="79" dur="26">
                                          <p:stCondLst>
                                            <p:cond delay="1642"/>
                                          </p:stCondLst>
                                        </p:cTn>
                                        <p:tgtEl>
                                          <p:spTgt spid="3">
                                            <p:txEl>
                                              <p:pRg st="3" end="3"/>
                                            </p:txEl>
                                          </p:spTgt>
                                        </p:tgtEl>
                                      </p:cBhvr>
                                      <p:to x="100000" y="90000"/>
                                    </p:animScale>
                                    <p:animScale>
                                      <p:cBhvr>
                                        <p:cTn id="80" dur="166" decel="50000">
                                          <p:stCondLst>
                                            <p:cond delay="1668"/>
                                          </p:stCondLst>
                                        </p:cTn>
                                        <p:tgtEl>
                                          <p:spTgt spid="3">
                                            <p:txEl>
                                              <p:pRg st="3" end="3"/>
                                            </p:txEl>
                                          </p:spTgt>
                                        </p:tgtEl>
                                      </p:cBhvr>
                                      <p:to x="100000" y="100000"/>
                                    </p:animScale>
                                    <p:animScale>
                                      <p:cBhvr>
                                        <p:cTn id="81" dur="26">
                                          <p:stCondLst>
                                            <p:cond delay="1808"/>
                                          </p:stCondLst>
                                        </p:cTn>
                                        <p:tgtEl>
                                          <p:spTgt spid="3">
                                            <p:txEl>
                                              <p:pRg st="3" end="3"/>
                                            </p:txEl>
                                          </p:spTgt>
                                        </p:tgtEl>
                                      </p:cBhvr>
                                      <p:to x="100000" y="95000"/>
                                    </p:animScale>
                                    <p:animScale>
                                      <p:cBhvr>
                                        <p:cTn id="82" dur="166" decel="50000">
                                          <p:stCondLst>
                                            <p:cond delay="1834"/>
                                          </p:stCondLst>
                                        </p:cTn>
                                        <p:tgtEl>
                                          <p:spTgt spid="3">
                                            <p:txEl>
                                              <p:pRg st="3" end="3"/>
                                            </p:txEl>
                                          </p:spTgt>
                                        </p:tgtEl>
                                      </p:cBhvr>
                                      <p:to x="100000" y="100000"/>
                                    </p:animScale>
                                  </p:childTnLst>
                                </p:cTn>
                              </p:par>
                            </p:childTnLst>
                          </p:cTn>
                        </p:par>
                      </p:childTnLst>
                    </p:cTn>
                  </p:par>
                  <p:par>
                    <p:cTn id="83" fill="hold">
                      <p:stCondLst>
                        <p:cond delay="indefinite"/>
                      </p:stCondLst>
                      <p:childTnLst>
                        <p:par>
                          <p:cTn id="84" fill="hold">
                            <p:stCondLst>
                              <p:cond delay="0"/>
                            </p:stCondLst>
                            <p:childTnLst>
                              <p:par>
                                <p:cTn id="85" presetID="26" presetClass="entr" presetSubtype="0" fill="hold" grpId="0" nodeType="clickEffect">
                                  <p:stCondLst>
                                    <p:cond delay="0"/>
                                  </p:stCondLst>
                                  <p:childTnLst>
                                    <p:set>
                                      <p:cBhvr>
                                        <p:cTn id="86" dur="1" fill="hold">
                                          <p:stCondLst>
                                            <p:cond delay="0"/>
                                          </p:stCondLst>
                                        </p:cTn>
                                        <p:tgtEl>
                                          <p:spTgt spid="3">
                                            <p:txEl>
                                              <p:pRg st="4" end="4"/>
                                            </p:txEl>
                                          </p:spTgt>
                                        </p:tgtEl>
                                        <p:attrNameLst>
                                          <p:attrName>style.visibility</p:attrName>
                                        </p:attrNameLst>
                                      </p:cBhvr>
                                      <p:to>
                                        <p:strVal val="visible"/>
                                      </p:to>
                                    </p:set>
                                    <p:animEffect transition="in" filter="wipe(down)">
                                      <p:cBhvr>
                                        <p:cTn id="87" dur="580">
                                          <p:stCondLst>
                                            <p:cond delay="0"/>
                                          </p:stCondLst>
                                        </p:cTn>
                                        <p:tgtEl>
                                          <p:spTgt spid="3">
                                            <p:txEl>
                                              <p:pRg st="4" end="4"/>
                                            </p:txEl>
                                          </p:spTgt>
                                        </p:tgtEl>
                                      </p:cBhvr>
                                    </p:animEffect>
                                    <p:anim calcmode="lin" valueType="num">
                                      <p:cBhvr>
                                        <p:cTn id="88"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89"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90"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91"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92"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93" dur="26">
                                          <p:stCondLst>
                                            <p:cond delay="650"/>
                                          </p:stCondLst>
                                        </p:cTn>
                                        <p:tgtEl>
                                          <p:spTgt spid="3">
                                            <p:txEl>
                                              <p:pRg st="4" end="4"/>
                                            </p:txEl>
                                          </p:spTgt>
                                        </p:tgtEl>
                                      </p:cBhvr>
                                      <p:to x="100000" y="60000"/>
                                    </p:animScale>
                                    <p:animScale>
                                      <p:cBhvr>
                                        <p:cTn id="94" dur="166" decel="50000">
                                          <p:stCondLst>
                                            <p:cond delay="676"/>
                                          </p:stCondLst>
                                        </p:cTn>
                                        <p:tgtEl>
                                          <p:spTgt spid="3">
                                            <p:txEl>
                                              <p:pRg st="4" end="4"/>
                                            </p:txEl>
                                          </p:spTgt>
                                        </p:tgtEl>
                                      </p:cBhvr>
                                      <p:to x="100000" y="100000"/>
                                    </p:animScale>
                                    <p:animScale>
                                      <p:cBhvr>
                                        <p:cTn id="95" dur="26">
                                          <p:stCondLst>
                                            <p:cond delay="1312"/>
                                          </p:stCondLst>
                                        </p:cTn>
                                        <p:tgtEl>
                                          <p:spTgt spid="3">
                                            <p:txEl>
                                              <p:pRg st="4" end="4"/>
                                            </p:txEl>
                                          </p:spTgt>
                                        </p:tgtEl>
                                      </p:cBhvr>
                                      <p:to x="100000" y="80000"/>
                                    </p:animScale>
                                    <p:animScale>
                                      <p:cBhvr>
                                        <p:cTn id="96" dur="166" decel="50000">
                                          <p:stCondLst>
                                            <p:cond delay="1338"/>
                                          </p:stCondLst>
                                        </p:cTn>
                                        <p:tgtEl>
                                          <p:spTgt spid="3">
                                            <p:txEl>
                                              <p:pRg st="4" end="4"/>
                                            </p:txEl>
                                          </p:spTgt>
                                        </p:tgtEl>
                                      </p:cBhvr>
                                      <p:to x="100000" y="100000"/>
                                    </p:animScale>
                                    <p:animScale>
                                      <p:cBhvr>
                                        <p:cTn id="97" dur="26">
                                          <p:stCondLst>
                                            <p:cond delay="1642"/>
                                          </p:stCondLst>
                                        </p:cTn>
                                        <p:tgtEl>
                                          <p:spTgt spid="3">
                                            <p:txEl>
                                              <p:pRg st="4" end="4"/>
                                            </p:txEl>
                                          </p:spTgt>
                                        </p:tgtEl>
                                      </p:cBhvr>
                                      <p:to x="100000" y="90000"/>
                                    </p:animScale>
                                    <p:animScale>
                                      <p:cBhvr>
                                        <p:cTn id="98" dur="166" decel="50000">
                                          <p:stCondLst>
                                            <p:cond delay="1668"/>
                                          </p:stCondLst>
                                        </p:cTn>
                                        <p:tgtEl>
                                          <p:spTgt spid="3">
                                            <p:txEl>
                                              <p:pRg st="4" end="4"/>
                                            </p:txEl>
                                          </p:spTgt>
                                        </p:tgtEl>
                                      </p:cBhvr>
                                      <p:to x="100000" y="100000"/>
                                    </p:animScale>
                                    <p:animScale>
                                      <p:cBhvr>
                                        <p:cTn id="99" dur="26">
                                          <p:stCondLst>
                                            <p:cond delay="1808"/>
                                          </p:stCondLst>
                                        </p:cTn>
                                        <p:tgtEl>
                                          <p:spTgt spid="3">
                                            <p:txEl>
                                              <p:pRg st="4" end="4"/>
                                            </p:txEl>
                                          </p:spTgt>
                                        </p:tgtEl>
                                      </p:cBhvr>
                                      <p:to x="100000" y="95000"/>
                                    </p:animScale>
                                    <p:animScale>
                                      <p:cBhvr>
                                        <p:cTn id="100" dur="166" decel="50000">
                                          <p:stCondLst>
                                            <p:cond delay="1834"/>
                                          </p:stCondLst>
                                        </p:cTn>
                                        <p:tgtEl>
                                          <p:spTgt spid="3">
                                            <p:txEl>
                                              <p:pRg st="4" end="4"/>
                                            </p:txEl>
                                          </p:spTgt>
                                        </p:tgtEl>
                                      </p:cBhvr>
                                      <p:to x="100000" y="100000"/>
                                    </p:animScale>
                                  </p:childTnLst>
                                </p:cTn>
                              </p:par>
                            </p:childTnLst>
                          </p:cTn>
                        </p:par>
                      </p:childTnLst>
                    </p:cTn>
                  </p:par>
                  <p:par>
                    <p:cTn id="101" fill="hold">
                      <p:stCondLst>
                        <p:cond delay="indefinite"/>
                      </p:stCondLst>
                      <p:childTnLst>
                        <p:par>
                          <p:cTn id="102" fill="hold">
                            <p:stCondLst>
                              <p:cond delay="0"/>
                            </p:stCondLst>
                            <p:childTnLst>
                              <p:par>
                                <p:cTn id="103" presetID="26" presetClass="entr" presetSubtype="0" fill="hold" grpId="0" nodeType="clickEffect">
                                  <p:stCondLst>
                                    <p:cond delay="0"/>
                                  </p:stCondLst>
                                  <p:childTnLst>
                                    <p:set>
                                      <p:cBhvr>
                                        <p:cTn id="104" dur="1" fill="hold">
                                          <p:stCondLst>
                                            <p:cond delay="0"/>
                                          </p:stCondLst>
                                        </p:cTn>
                                        <p:tgtEl>
                                          <p:spTgt spid="3">
                                            <p:txEl>
                                              <p:pRg st="5" end="5"/>
                                            </p:txEl>
                                          </p:spTgt>
                                        </p:tgtEl>
                                        <p:attrNameLst>
                                          <p:attrName>style.visibility</p:attrName>
                                        </p:attrNameLst>
                                      </p:cBhvr>
                                      <p:to>
                                        <p:strVal val="visible"/>
                                      </p:to>
                                    </p:set>
                                    <p:animEffect transition="in" filter="wipe(down)">
                                      <p:cBhvr>
                                        <p:cTn id="105" dur="580">
                                          <p:stCondLst>
                                            <p:cond delay="0"/>
                                          </p:stCondLst>
                                        </p:cTn>
                                        <p:tgtEl>
                                          <p:spTgt spid="3">
                                            <p:txEl>
                                              <p:pRg st="5" end="5"/>
                                            </p:txEl>
                                          </p:spTgt>
                                        </p:tgtEl>
                                      </p:cBhvr>
                                    </p:animEffect>
                                    <p:anim calcmode="lin" valueType="num">
                                      <p:cBhvr>
                                        <p:cTn id="106" dur="1822"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107" dur="664"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108" dur="664" tmFilter="0, 0; 0.125,0.2665; 0.25,0.4; 0.375,0.465; 0.5,0.5;  0.625,0.535; 0.75,0.6; 0.875,0.7335; 1,1">
                                          <p:stCondLst>
                                            <p:cond delay="664"/>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109" dur="332" tmFilter="0, 0; 0.125,0.2665; 0.25,0.4; 0.375,0.465; 0.5,0.5;  0.625,0.535; 0.75,0.6; 0.875,0.7335; 1,1">
                                          <p:stCondLst>
                                            <p:cond delay="1324"/>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110" dur="164" tmFilter="0, 0; 0.125,0.2665; 0.25,0.4; 0.375,0.465; 0.5,0.5;  0.625,0.535; 0.75,0.6; 0.875,0.7335; 1,1">
                                          <p:stCondLst>
                                            <p:cond delay="1656"/>
                                          </p:stCondLst>
                                        </p:cTn>
                                        <p:tgtEl>
                                          <p:spTgt spid="3">
                                            <p:txEl>
                                              <p:pRg st="5" end="5"/>
                                            </p:txEl>
                                          </p:spTgt>
                                        </p:tgtEl>
                                        <p:attrNameLst>
                                          <p:attrName>ppt_y</p:attrName>
                                        </p:attrNameLst>
                                      </p:cBhvr>
                                      <p:tavLst>
                                        <p:tav tm="0" fmla="#ppt_y-sin(pi*$)/81">
                                          <p:val>
                                            <p:fltVal val="0"/>
                                          </p:val>
                                        </p:tav>
                                        <p:tav tm="100000">
                                          <p:val>
                                            <p:fltVal val="1"/>
                                          </p:val>
                                        </p:tav>
                                      </p:tavLst>
                                    </p:anim>
                                    <p:animScale>
                                      <p:cBhvr>
                                        <p:cTn id="111" dur="26">
                                          <p:stCondLst>
                                            <p:cond delay="650"/>
                                          </p:stCondLst>
                                        </p:cTn>
                                        <p:tgtEl>
                                          <p:spTgt spid="3">
                                            <p:txEl>
                                              <p:pRg st="5" end="5"/>
                                            </p:txEl>
                                          </p:spTgt>
                                        </p:tgtEl>
                                      </p:cBhvr>
                                      <p:to x="100000" y="60000"/>
                                    </p:animScale>
                                    <p:animScale>
                                      <p:cBhvr>
                                        <p:cTn id="112" dur="166" decel="50000">
                                          <p:stCondLst>
                                            <p:cond delay="676"/>
                                          </p:stCondLst>
                                        </p:cTn>
                                        <p:tgtEl>
                                          <p:spTgt spid="3">
                                            <p:txEl>
                                              <p:pRg st="5" end="5"/>
                                            </p:txEl>
                                          </p:spTgt>
                                        </p:tgtEl>
                                      </p:cBhvr>
                                      <p:to x="100000" y="100000"/>
                                    </p:animScale>
                                    <p:animScale>
                                      <p:cBhvr>
                                        <p:cTn id="113" dur="26">
                                          <p:stCondLst>
                                            <p:cond delay="1312"/>
                                          </p:stCondLst>
                                        </p:cTn>
                                        <p:tgtEl>
                                          <p:spTgt spid="3">
                                            <p:txEl>
                                              <p:pRg st="5" end="5"/>
                                            </p:txEl>
                                          </p:spTgt>
                                        </p:tgtEl>
                                      </p:cBhvr>
                                      <p:to x="100000" y="80000"/>
                                    </p:animScale>
                                    <p:animScale>
                                      <p:cBhvr>
                                        <p:cTn id="114" dur="166" decel="50000">
                                          <p:stCondLst>
                                            <p:cond delay="1338"/>
                                          </p:stCondLst>
                                        </p:cTn>
                                        <p:tgtEl>
                                          <p:spTgt spid="3">
                                            <p:txEl>
                                              <p:pRg st="5" end="5"/>
                                            </p:txEl>
                                          </p:spTgt>
                                        </p:tgtEl>
                                      </p:cBhvr>
                                      <p:to x="100000" y="100000"/>
                                    </p:animScale>
                                    <p:animScale>
                                      <p:cBhvr>
                                        <p:cTn id="115" dur="26">
                                          <p:stCondLst>
                                            <p:cond delay="1642"/>
                                          </p:stCondLst>
                                        </p:cTn>
                                        <p:tgtEl>
                                          <p:spTgt spid="3">
                                            <p:txEl>
                                              <p:pRg st="5" end="5"/>
                                            </p:txEl>
                                          </p:spTgt>
                                        </p:tgtEl>
                                      </p:cBhvr>
                                      <p:to x="100000" y="90000"/>
                                    </p:animScale>
                                    <p:animScale>
                                      <p:cBhvr>
                                        <p:cTn id="116" dur="166" decel="50000">
                                          <p:stCondLst>
                                            <p:cond delay="1668"/>
                                          </p:stCondLst>
                                        </p:cTn>
                                        <p:tgtEl>
                                          <p:spTgt spid="3">
                                            <p:txEl>
                                              <p:pRg st="5" end="5"/>
                                            </p:txEl>
                                          </p:spTgt>
                                        </p:tgtEl>
                                      </p:cBhvr>
                                      <p:to x="100000" y="100000"/>
                                    </p:animScale>
                                    <p:animScale>
                                      <p:cBhvr>
                                        <p:cTn id="117" dur="26">
                                          <p:stCondLst>
                                            <p:cond delay="1808"/>
                                          </p:stCondLst>
                                        </p:cTn>
                                        <p:tgtEl>
                                          <p:spTgt spid="3">
                                            <p:txEl>
                                              <p:pRg st="5" end="5"/>
                                            </p:txEl>
                                          </p:spTgt>
                                        </p:tgtEl>
                                      </p:cBhvr>
                                      <p:to x="100000" y="95000"/>
                                    </p:animScale>
                                    <p:animScale>
                                      <p:cBhvr>
                                        <p:cTn id="118" dur="166" decel="50000">
                                          <p:stCondLst>
                                            <p:cond delay="1834"/>
                                          </p:stCondLst>
                                        </p:cTn>
                                        <p:tgtEl>
                                          <p:spTgt spid="3">
                                            <p:txEl>
                                              <p:pRg st="5" end="5"/>
                                            </p:txEl>
                                          </p:spTgt>
                                        </p:tgtEl>
                                      </p:cBhvr>
                                      <p:to x="100000" y="100000"/>
                                    </p:animScale>
                                  </p:childTnLst>
                                </p:cTn>
                              </p:par>
                            </p:childTnLst>
                          </p:cTn>
                        </p:par>
                      </p:childTnLst>
                    </p:cTn>
                  </p:par>
                  <p:par>
                    <p:cTn id="119" fill="hold">
                      <p:stCondLst>
                        <p:cond delay="indefinite"/>
                      </p:stCondLst>
                      <p:childTnLst>
                        <p:par>
                          <p:cTn id="120" fill="hold">
                            <p:stCondLst>
                              <p:cond delay="0"/>
                            </p:stCondLst>
                            <p:childTnLst>
                              <p:par>
                                <p:cTn id="121" presetID="26" presetClass="entr" presetSubtype="0" fill="hold" grpId="0" nodeType="clickEffect">
                                  <p:stCondLst>
                                    <p:cond delay="0"/>
                                  </p:stCondLst>
                                  <p:childTnLst>
                                    <p:set>
                                      <p:cBhvr>
                                        <p:cTn id="122" dur="1" fill="hold">
                                          <p:stCondLst>
                                            <p:cond delay="0"/>
                                          </p:stCondLst>
                                        </p:cTn>
                                        <p:tgtEl>
                                          <p:spTgt spid="3">
                                            <p:txEl>
                                              <p:pRg st="6" end="6"/>
                                            </p:txEl>
                                          </p:spTgt>
                                        </p:tgtEl>
                                        <p:attrNameLst>
                                          <p:attrName>style.visibility</p:attrName>
                                        </p:attrNameLst>
                                      </p:cBhvr>
                                      <p:to>
                                        <p:strVal val="visible"/>
                                      </p:to>
                                    </p:set>
                                    <p:animEffect transition="in" filter="wipe(down)">
                                      <p:cBhvr>
                                        <p:cTn id="123" dur="580">
                                          <p:stCondLst>
                                            <p:cond delay="0"/>
                                          </p:stCondLst>
                                        </p:cTn>
                                        <p:tgtEl>
                                          <p:spTgt spid="3">
                                            <p:txEl>
                                              <p:pRg st="6" end="6"/>
                                            </p:txEl>
                                          </p:spTgt>
                                        </p:tgtEl>
                                      </p:cBhvr>
                                    </p:animEffect>
                                    <p:anim calcmode="lin" valueType="num">
                                      <p:cBhvr>
                                        <p:cTn id="124" dur="1822" tmFilter="0,0; 0.14,0.36; 0.43,0.73; 0.71,0.91; 1.0,1.0">
                                          <p:stCondLst>
                                            <p:cond delay="0"/>
                                          </p:stCondLst>
                                        </p:cTn>
                                        <p:tgtEl>
                                          <p:spTgt spid="3">
                                            <p:txEl>
                                              <p:pRg st="6" end="6"/>
                                            </p:txEl>
                                          </p:spTgt>
                                        </p:tgtEl>
                                        <p:attrNameLst>
                                          <p:attrName>ppt_x</p:attrName>
                                        </p:attrNameLst>
                                      </p:cBhvr>
                                      <p:tavLst>
                                        <p:tav tm="0">
                                          <p:val>
                                            <p:strVal val="#ppt_x-0.25"/>
                                          </p:val>
                                        </p:tav>
                                        <p:tav tm="100000">
                                          <p:val>
                                            <p:strVal val="#ppt_x"/>
                                          </p:val>
                                        </p:tav>
                                      </p:tavLst>
                                    </p:anim>
                                    <p:anim calcmode="lin" valueType="num">
                                      <p:cBhvr>
                                        <p:cTn id="125" dur="664" tmFilter="0.0,0.0; 0.25,0.07; 0.50,0.2; 0.75,0.467; 1.0,1.0">
                                          <p:stCondLst>
                                            <p:cond delay="0"/>
                                          </p:stCondLst>
                                        </p:cTn>
                                        <p:tgtEl>
                                          <p:spTgt spid="3">
                                            <p:txEl>
                                              <p:pRg st="6" end="6"/>
                                            </p:txEl>
                                          </p:spTgt>
                                        </p:tgtEl>
                                        <p:attrNameLst>
                                          <p:attrName>ppt_y</p:attrName>
                                        </p:attrNameLst>
                                      </p:cBhvr>
                                      <p:tavLst>
                                        <p:tav tm="0" fmla="#ppt_y-sin(pi*$)/3">
                                          <p:val>
                                            <p:fltVal val="0.5"/>
                                          </p:val>
                                        </p:tav>
                                        <p:tav tm="100000">
                                          <p:val>
                                            <p:fltVal val="1"/>
                                          </p:val>
                                        </p:tav>
                                      </p:tavLst>
                                    </p:anim>
                                    <p:anim calcmode="lin" valueType="num">
                                      <p:cBhvr>
                                        <p:cTn id="126" dur="664" tmFilter="0, 0; 0.125,0.2665; 0.25,0.4; 0.375,0.465; 0.5,0.5;  0.625,0.535; 0.75,0.6; 0.875,0.7335; 1,1">
                                          <p:stCondLst>
                                            <p:cond delay="664"/>
                                          </p:stCondLst>
                                        </p:cTn>
                                        <p:tgtEl>
                                          <p:spTgt spid="3">
                                            <p:txEl>
                                              <p:pRg st="6" end="6"/>
                                            </p:txEl>
                                          </p:spTgt>
                                        </p:tgtEl>
                                        <p:attrNameLst>
                                          <p:attrName>ppt_y</p:attrName>
                                        </p:attrNameLst>
                                      </p:cBhvr>
                                      <p:tavLst>
                                        <p:tav tm="0" fmla="#ppt_y-sin(pi*$)/9">
                                          <p:val>
                                            <p:fltVal val="0"/>
                                          </p:val>
                                        </p:tav>
                                        <p:tav tm="100000">
                                          <p:val>
                                            <p:fltVal val="1"/>
                                          </p:val>
                                        </p:tav>
                                      </p:tavLst>
                                    </p:anim>
                                    <p:anim calcmode="lin" valueType="num">
                                      <p:cBhvr>
                                        <p:cTn id="127" dur="332" tmFilter="0, 0; 0.125,0.2665; 0.25,0.4; 0.375,0.465; 0.5,0.5;  0.625,0.535; 0.75,0.6; 0.875,0.7335; 1,1">
                                          <p:stCondLst>
                                            <p:cond delay="1324"/>
                                          </p:stCondLst>
                                        </p:cTn>
                                        <p:tgtEl>
                                          <p:spTgt spid="3">
                                            <p:txEl>
                                              <p:pRg st="6" end="6"/>
                                            </p:txEl>
                                          </p:spTgt>
                                        </p:tgtEl>
                                        <p:attrNameLst>
                                          <p:attrName>ppt_y</p:attrName>
                                        </p:attrNameLst>
                                      </p:cBhvr>
                                      <p:tavLst>
                                        <p:tav tm="0" fmla="#ppt_y-sin(pi*$)/27">
                                          <p:val>
                                            <p:fltVal val="0"/>
                                          </p:val>
                                        </p:tav>
                                        <p:tav tm="100000">
                                          <p:val>
                                            <p:fltVal val="1"/>
                                          </p:val>
                                        </p:tav>
                                      </p:tavLst>
                                    </p:anim>
                                    <p:anim calcmode="lin" valueType="num">
                                      <p:cBhvr>
                                        <p:cTn id="128" dur="164" tmFilter="0, 0; 0.125,0.2665; 0.25,0.4; 0.375,0.465; 0.5,0.5;  0.625,0.535; 0.75,0.6; 0.875,0.7335; 1,1">
                                          <p:stCondLst>
                                            <p:cond delay="1656"/>
                                          </p:stCondLst>
                                        </p:cTn>
                                        <p:tgtEl>
                                          <p:spTgt spid="3">
                                            <p:txEl>
                                              <p:pRg st="6" end="6"/>
                                            </p:txEl>
                                          </p:spTgt>
                                        </p:tgtEl>
                                        <p:attrNameLst>
                                          <p:attrName>ppt_y</p:attrName>
                                        </p:attrNameLst>
                                      </p:cBhvr>
                                      <p:tavLst>
                                        <p:tav tm="0" fmla="#ppt_y-sin(pi*$)/81">
                                          <p:val>
                                            <p:fltVal val="0"/>
                                          </p:val>
                                        </p:tav>
                                        <p:tav tm="100000">
                                          <p:val>
                                            <p:fltVal val="1"/>
                                          </p:val>
                                        </p:tav>
                                      </p:tavLst>
                                    </p:anim>
                                    <p:animScale>
                                      <p:cBhvr>
                                        <p:cTn id="129" dur="26">
                                          <p:stCondLst>
                                            <p:cond delay="650"/>
                                          </p:stCondLst>
                                        </p:cTn>
                                        <p:tgtEl>
                                          <p:spTgt spid="3">
                                            <p:txEl>
                                              <p:pRg st="6" end="6"/>
                                            </p:txEl>
                                          </p:spTgt>
                                        </p:tgtEl>
                                      </p:cBhvr>
                                      <p:to x="100000" y="60000"/>
                                    </p:animScale>
                                    <p:animScale>
                                      <p:cBhvr>
                                        <p:cTn id="130" dur="166" decel="50000">
                                          <p:stCondLst>
                                            <p:cond delay="676"/>
                                          </p:stCondLst>
                                        </p:cTn>
                                        <p:tgtEl>
                                          <p:spTgt spid="3">
                                            <p:txEl>
                                              <p:pRg st="6" end="6"/>
                                            </p:txEl>
                                          </p:spTgt>
                                        </p:tgtEl>
                                      </p:cBhvr>
                                      <p:to x="100000" y="100000"/>
                                    </p:animScale>
                                    <p:animScale>
                                      <p:cBhvr>
                                        <p:cTn id="131" dur="26">
                                          <p:stCondLst>
                                            <p:cond delay="1312"/>
                                          </p:stCondLst>
                                        </p:cTn>
                                        <p:tgtEl>
                                          <p:spTgt spid="3">
                                            <p:txEl>
                                              <p:pRg st="6" end="6"/>
                                            </p:txEl>
                                          </p:spTgt>
                                        </p:tgtEl>
                                      </p:cBhvr>
                                      <p:to x="100000" y="80000"/>
                                    </p:animScale>
                                    <p:animScale>
                                      <p:cBhvr>
                                        <p:cTn id="132" dur="166" decel="50000">
                                          <p:stCondLst>
                                            <p:cond delay="1338"/>
                                          </p:stCondLst>
                                        </p:cTn>
                                        <p:tgtEl>
                                          <p:spTgt spid="3">
                                            <p:txEl>
                                              <p:pRg st="6" end="6"/>
                                            </p:txEl>
                                          </p:spTgt>
                                        </p:tgtEl>
                                      </p:cBhvr>
                                      <p:to x="100000" y="100000"/>
                                    </p:animScale>
                                    <p:animScale>
                                      <p:cBhvr>
                                        <p:cTn id="133" dur="26">
                                          <p:stCondLst>
                                            <p:cond delay="1642"/>
                                          </p:stCondLst>
                                        </p:cTn>
                                        <p:tgtEl>
                                          <p:spTgt spid="3">
                                            <p:txEl>
                                              <p:pRg st="6" end="6"/>
                                            </p:txEl>
                                          </p:spTgt>
                                        </p:tgtEl>
                                      </p:cBhvr>
                                      <p:to x="100000" y="90000"/>
                                    </p:animScale>
                                    <p:animScale>
                                      <p:cBhvr>
                                        <p:cTn id="134" dur="166" decel="50000">
                                          <p:stCondLst>
                                            <p:cond delay="1668"/>
                                          </p:stCondLst>
                                        </p:cTn>
                                        <p:tgtEl>
                                          <p:spTgt spid="3">
                                            <p:txEl>
                                              <p:pRg st="6" end="6"/>
                                            </p:txEl>
                                          </p:spTgt>
                                        </p:tgtEl>
                                      </p:cBhvr>
                                      <p:to x="100000" y="100000"/>
                                    </p:animScale>
                                    <p:animScale>
                                      <p:cBhvr>
                                        <p:cTn id="135" dur="26">
                                          <p:stCondLst>
                                            <p:cond delay="1808"/>
                                          </p:stCondLst>
                                        </p:cTn>
                                        <p:tgtEl>
                                          <p:spTgt spid="3">
                                            <p:txEl>
                                              <p:pRg st="6" end="6"/>
                                            </p:txEl>
                                          </p:spTgt>
                                        </p:tgtEl>
                                      </p:cBhvr>
                                      <p:to x="100000" y="95000"/>
                                    </p:animScale>
                                    <p:animScale>
                                      <p:cBhvr>
                                        <p:cTn id="136" dur="166" decel="50000">
                                          <p:stCondLst>
                                            <p:cond delay="1834"/>
                                          </p:stCondLst>
                                        </p:cTn>
                                        <p:tgtEl>
                                          <p:spTgt spid="3">
                                            <p:txEl>
                                              <p:pRg st="6" end="6"/>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365039" y="561064"/>
            <a:ext cx="5384971" cy="5818198"/>
            <a:chOff x="711029" y="171898"/>
            <a:chExt cx="5805483" cy="6272541"/>
          </a:xfrm>
        </p:grpSpPr>
        <p:sp>
          <p:nvSpPr>
            <p:cNvPr id="10" name="Rectangle 9"/>
            <p:cNvSpPr/>
            <p:nvPr/>
          </p:nvSpPr>
          <p:spPr>
            <a:xfrm>
              <a:off x="726263" y="171898"/>
              <a:ext cx="2754642" cy="2361054"/>
            </a:xfrm>
            <a:prstGeom prst="rect">
              <a:avLst/>
            </a:prstGeom>
            <a:blipFill>
              <a:blip r:embed="rId2" cstate="print">
                <a:extLst>
                  <a:ext uri="{28A0092B-C50C-407E-A947-70E740481C1C}">
                    <a14:useLocalDpi xmlns:a14="http://schemas.microsoft.com/office/drawing/2010/main" val="0"/>
                  </a:ext>
                </a:extLst>
              </a:blip>
              <a:srcRect/>
              <a:stretch>
                <a:fillRect t="-3000" b="-3000"/>
              </a:stretch>
            </a:blipFill>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1" name="Freeform 10"/>
            <p:cNvSpPr/>
            <p:nvPr/>
          </p:nvSpPr>
          <p:spPr>
            <a:xfrm>
              <a:off x="711029" y="2548172"/>
              <a:ext cx="2754642" cy="566653"/>
            </a:xfrm>
            <a:custGeom>
              <a:avLst/>
              <a:gdLst>
                <a:gd name="connsiteX0" fmla="*/ 0 w 2754642"/>
                <a:gd name="connsiteY0" fmla="*/ 0 h 566653"/>
                <a:gd name="connsiteX1" fmla="*/ 2754642 w 2754642"/>
                <a:gd name="connsiteY1" fmla="*/ 0 h 566653"/>
                <a:gd name="connsiteX2" fmla="*/ 2754642 w 2754642"/>
                <a:gd name="connsiteY2" fmla="*/ 566653 h 566653"/>
                <a:gd name="connsiteX3" fmla="*/ 0 w 2754642"/>
                <a:gd name="connsiteY3" fmla="*/ 566653 h 566653"/>
                <a:gd name="connsiteX4" fmla="*/ 0 w 2754642"/>
                <a:gd name="connsiteY4" fmla="*/ 0 h 566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42" h="566653">
                  <a:moveTo>
                    <a:pt x="0" y="0"/>
                  </a:moveTo>
                  <a:lnTo>
                    <a:pt x="2754642" y="0"/>
                  </a:lnTo>
                  <a:lnTo>
                    <a:pt x="2754642" y="566653"/>
                  </a:lnTo>
                  <a:lnTo>
                    <a:pt x="0" y="566653"/>
                  </a:lnTo>
                  <a:lnTo>
                    <a:pt x="0" y="0"/>
                  </a:lnTo>
                  <a:close/>
                </a:path>
              </a:pathLst>
            </a:custGeom>
          </p:spPr>
          <p:style>
            <a:lnRef idx="0">
              <a:schemeClr val="accent1">
                <a:hueOff val="0"/>
                <a:satOff val="0"/>
                <a:lumOff val="0"/>
                <a:alphaOff val="0"/>
              </a:schemeClr>
            </a:lnRef>
            <a:fillRef idx="1">
              <a:schemeClr val="accent1">
                <a:tint val="50000"/>
                <a:alpha val="40000"/>
                <a:hueOff val="0"/>
                <a:satOff val="0"/>
                <a:lumOff val="0"/>
                <a:alphaOff val="0"/>
              </a:schemeClr>
            </a:fillRef>
            <a:effectRef idx="0">
              <a:schemeClr val="accent1">
                <a:tint val="50000"/>
                <a:alpha val="40000"/>
                <a:hueOff val="0"/>
                <a:satOff val="0"/>
                <a:lumOff val="0"/>
                <a:alphaOff val="0"/>
              </a:schemeClr>
            </a:effectRef>
            <a:fontRef idx="minor">
              <a:schemeClr val="lt1">
                <a:hueOff val="0"/>
                <a:satOff val="0"/>
                <a:lumOff val="0"/>
                <a:alphaOff val="0"/>
              </a:schemeClr>
            </a:fontRef>
          </p:style>
          <p:txBody>
            <a:bodyPr spcFirstLastPara="0" vert="horz" wrap="square" lIns="81280" tIns="81280" rIns="81280" bIns="81280" numCol="1" spcCol="1270" anchor="ctr" anchorCtr="0">
              <a:noAutofit/>
            </a:bodyPr>
            <a:lstStyle/>
            <a:p>
              <a:pPr lvl="0" algn="ctr" defTabSz="1422400">
                <a:lnSpc>
                  <a:spcPct val="90000"/>
                </a:lnSpc>
                <a:spcBef>
                  <a:spcPct val="0"/>
                </a:spcBef>
                <a:spcAft>
                  <a:spcPct val="35000"/>
                </a:spcAft>
              </a:pPr>
              <a:r>
                <a:rPr lang="fa-IR" sz="2000" b="1" kern="1200" dirty="0" smtClean="0">
                  <a:solidFill>
                    <a:schemeClr val="tx1"/>
                  </a:solidFill>
                  <a:effectLst>
                    <a:glow rad="228600">
                      <a:srgbClr val="FF0000">
                        <a:alpha val="40000"/>
                      </a:srgbClr>
                    </a:glow>
                  </a:effectLst>
                  <a:cs typeface="B Nazanin" panose="00000400000000000000" pitchFamily="2" charset="-78"/>
                </a:rPr>
                <a:t>1-سرور</a:t>
              </a:r>
              <a:endParaRPr lang="en-US" sz="2000" b="1" kern="1200" dirty="0">
                <a:solidFill>
                  <a:schemeClr val="tx1"/>
                </a:solidFill>
                <a:effectLst>
                  <a:glow rad="228600">
                    <a:srgbClr val="FF0000">
                      <a:alpha val="40000"/>
                    </a:srgbClr>
                  </a:glow>
                </a:effectLst>
                <a:cs typeface="B Nazanin" panose="00000400000000000000" pitchFamily="2" charset="-78"/>
              </a:endParaRPr>
            </a:p>
          </p:txBody>
        </p:sp>
        <p:sp>
          <p:nvSpPr>
            <p:cNvPr id="12" name="Rectangle 11"/>
            <p:cNvSpPr/>
            <p:nvPr/>
          </p:nvSpPr>
          <p:spPr>
            <a:xfrm>
              <a:off x="3761870" y="171898"/>
              <a:ext cx="2754642" cy="2361054"/>
            </a:xfrm>
            <a:prstGeom prst="rect">
              <a:avLst/>
            </a:prstGeom>
            <a:blipFill>
              <a:blip r:embed="rId3">
                <a:extLst>
                  <a:ext uri="{28A0092B-C50C-407E-A947-70E740481C1C}">
                    <a14:useLocalDpi xmlns:a14="http://schemas.microsoft.com/office/drawing/2010/main" val="0"/>
                  </a:ext>
                </a:extLst>
              </a:blip>
              <a:srcRect/>
              <a:stretch>
                <a:fillRect l="-7000" r="-7000"/>
              </a:stretch>
            </a:blipFill>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3" name="Freeform 12"/>
            <p:cNvSpPr/>
            <p:nvPr/>
          </p:nvSpPr>
          <p:spPr>
            <a:xfrm>
              <a:off x="3761870" y="2532952"/>
              <a:ext cx="2754642" cy="566653"/>
            </a:xfrm>
            <a:custGeom>
              <a:avLst/>
              <a:gdLst>
                <a:gd name="connsiteX0" fmla="*/ 0 w 2754642"/>
                <a:gd name="connsiteY0" fmla="*/ 0 h 566653"/>
                <a:gd name="connsiteX1" fmla="*/ 2754642 w 2754642"/>
                <a:gd name="connsiteY1" fmla="*/ 0 h 566653"/>
                <a:gd name="connsiteX2" fmla="*/ 2754642 w 2754642"/>
                <a:gd name="connsiteY2" fmla="*/ 566653 h 566653"/>
                <a:gd name="connsiteX3" fmla="*/ 0 w 2754642"/>
                <a:gd name="connsiteY3" fmla="*/ 566653 h 566653"/>
                <a:gd name="connsiteX4" fmla="*/ 0 w 2754642"/>
                <a:gd name="connsiteY4" fmla="*/ 0 h 566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42" h="566653">
                  <a:moveTo>
                    <a:pt x="0" y="0"/>
                  </a:moveTo>
                  <a:lnTo>
                    <a:pt x="2754642" y="0"/>
                  </a:lnTo>
                  <a:lnTo>
                    <a:pt x="2754642" y="566653"/>
                  </a:lnTo>
                  <a:lnTo>
                    <a:pt x="0" y="566653"/>
                  </a:lnTo>
                  <a:lnTo>
                    <a:pt x="0" y="0"/>
                  </a:lnTo>
                  <a:close/>
                </a:path>
              </a:pathLst>
            </a:custGeom>
          </p:spPr>
          <p:style>
            <a:lnRef idx="0">
              <a:schemeClr val="accent1">
                <a:hueOff val="0"/>
                <a:satOff val="0"/>
                <a:lumOff val="0"/>
                <a:alphaOff val="0"/>
              </a:schemeClr>
            </a:lnRef>
            <a:fillRef idx="1">
              <a:schemeClr val="accent1">
                <a:tint val="50000"/>
                <a:alpha val="40000"/>
                <a:hueOff val="0"/>
                <a:satOff val="0"/>
                <a:lumOff val="0"/>
                <a:alphaOff val="0"/>
              </a:schemeClr>
            </a:fillRef>
            <a:effectRef idx="0">
              <a:schemeClr val="accent1">
                <a:tint val="50000"/>
                <a:alpha val="40000"/>
                <a:hueOff val="0"/>
                <a:satOff val="0"/>
                <a:lumOff val="0"/>
                <a:alphaOff val="0"/>
              </a:schemeClr>
            </a:effectRef>
            <a:fontRef idx="minor">
              <a:schemeClr val="lt1">
                <a:hueOff val="0"/>
                <a:satOff val="0"/>
                <a:lumOff val="0"/>
                <a:alphaOff val="0"/>
              </a:schemeClr>
            </a:fontRef>
          </p:style>
          <p:txBody>
            <a:bodyPr spcFirstLastPara="0" vert="horz" wrap="square" lIns="60960" tIns="60960" rIns="60960" bIns="60960" numCol="1" spcCol="1270" anchor="ctr" anchorCtr="0">
              <a:noAutofit/>
            </a:bodyPr>
            <a:lstStyle/>
            <a:p>
              <a:pPr lvl="0" algn="ctr" defTabSz="1066800" rtl="1">
                <a:lnSpc>
                  <a:spcPct val="90000"/>
                </a:lnSpc>
                <a:spcBef>
                  <a:spcPct val="0"/>
                </a:spcBef>
                <a:spcAft>
                  <a:spcPct val="35000"/>
                </a:spcAft>
              </a:pPr>
              <a:r>
                <a:rPr lang="fa-IR" sz="1600" b="1" kern="1200" dirty="0" smtClean="0">
                  <a:ln w="10160">
                    <a:solidFill>
                      <a:schemeClr val="accent5"/>
                    </a:solidFill>
                    <a:prstDash val="solid"/>
                  </a:ln>
                  <a:solidFill>
                    <a:srgbClr val="FFFFFF"/>
                  </a:solidFill>
                  <a:effectLst>
                    <a:glow rad="228600">
                      <a:schemeClr val="accent6">
                        <a:satMod val="175000"/>
                        <a:alpha val="40000"/>
                      </a:schemeClr>
                    </a:glow>
                    <a:outerShdw blurRad="38100" dist="22860" dir="5400000" algn="tl" rotWithShape="0">
                      <a:srgbClr val="000000">
                        <a:alpha val="30000"/>
                      </a:srgbClr>
                    </a:outerShdw>
                  </a:effectLst>
                  <a:latin typeface="Denver-ExtraBoldIta" pitchFamily="2" charset="0"/>
                  <a:cs typeface="B Nazanin" panose="00000400000000000000" pitchFamily="2" charset="-78"/>
                </a:rPr>
                <a:t>2- خوابیده </a:t>
              </a:r>
              <a:r>
                <a:rPr lang="en-US" sz="1600" b="1" kern="1200" dirty="0" smtClean="0">
                  <a:ln w="10160">
                    <a:solidFill>
                      <a:schemeClr val="accent5"/>
                    </a:solidFill>
                    <a:prstDash val="solid"/>
                  </a:ln>
                  <a:solidFill>
                    <a:srgbClr val="FFFFFF"/>
                  </a:solidFill>
                  <a:effectLst>
                    <a:glow rad="228600">
                      <a:schemeClr val="accent6">
                        <a:satMod val="175000"/>
                        <a:alpha val="40000"/>
                      </a:schemeClr>
                    </a:glow>
                    <a:outerShdw blurRad="38100" dist="22860" dir="5400000" algn="tl" rotWithShape="0">
                      <a:srgbClr val="000000">
                        <a:alpha val="30000"/>
                      </a:srgbClr>
                    </a:outerShdw>
                  </a:effectLst>
                  <a:latin typeface="Denver-ExtraBoldIta" pitchFamily="2" charset="0"/>
                  <a:cs typeface="B Nazanin" panose="00000400000000000000" pitchFamily="2" charset="-78"/>
                </a:rPr>
                <a:t>(Desktop)</a:t>
              </a:r>
              <a:endParaRPr lang="en-US" sz="1600" b="1" kern="1200" dirty="0">
                <a:ln w="10160">
                  <a:solidFill>
                    <a:schemeClr val="accent5"/>
                  </a:solidFill>
                  <a:prstDash val="solid"/>
                </a:ln>
                <a:solidFill>
                  <a:srgbClr val="FFFFFF"/>
                </a:solidFill>
                <a:effectLst>
                  <a:glow rad="228600">
                    <a:schemeClr val="accent6">
                      <a:satMod val="175000"/>
                      <a:alpha val="40000"/>
                    </a:schemeClr>
                  </a:glow>
                  <a:outerShdw blurRad="38100" dist="22860" dir="5400000" algn="tl" rotWithShape="0">
                    <a:srgbClr val="000000">
                      <a:alpha val="30000"/>
                    </a:srgbClr>
                  </a:outerShdw>
                </a:effectLst>
                <a:cs typeface="B Nazanin" panose="00000400000000000000" pitchFamily="2" charset="-78"/>
              </a:endParaRPr>
            </a:p>
          </p:txBody>
        </p:sp>
        <p:sp>
          <p:nvSpPr>
            <p:cNvPr id="14" name="Rectangle 13"/>
            <p:cNvSpPr/>
            <p:nvPr/>
          </p:nvSpPr>
          <p:spPr>
            <a:xfrm>
              <a:off x="726263" y="3516732"/>
              <a:ext cx="2754642" cy="2361054"/>
            </a:xfrm>
            <a:prstGeom prst="rect">
              <a:avLst/>
            </a:prstGeom>
            <a:blipFill>
              <a:blip r:embed="rId4">
                <a:extLst>
                  <a:ext uri="{28A0092B-C50C-407E-A947-70E740481C1C}">
                    <a14:useLocalDpi xmlns:a14="http://schemas.microsoft.com/office/drawing/2010/main" val="0"/>
                  </a:ext>
                </a:extLst>
              </a:blip>
              <a:srcRect/>
              <a:stretch>
                <a:fillRect l="-1000" r="-1000"/>
              </a:stretch>
            </a:blipFill>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5" name="Freeform 14"/>
            <p:cNvSpPr/>
            <p:nvPr/>
          </p:nvSpPr>
          <p:spPr>
            <a:xfrm>
              <a:off x="726263" y="5877786"/>
              <a:ext cx="2754642" cy="566653"/>
            </a:xfrm>
            <a:custGeom>
              <a:avLst/>
              <a:gdLst>
                <a:gd name="connsiteX0" fmla="*/ 0 w 2754642"/>
                <a:gd name="connsiteY0" fmla="*/ 0 h 566653"/>
                <a:gd name="connsiteX1" fmla="*/ 2754642 w 2754642"/>
                <a:gd name="connsiteY1" fmla="*/ 0 h 566653"/>
                <a:gd name="connsiteX2" fmla="*/ 2754642 w 2754642"/>
                <a:gd name="connsiteY2" fmla="*/ 566653 h 566653"/>
                <a:gd name="connsiteX3" fmla="*/ 0 w 2754642"/>
                <a:gd name="connsiteY3" fmla="*/ 566653 h 566653"/>
                <a:gd name="connsiteX4" fmla="*/ 0 w 2754642"/>
                <a:gd name="connsiteY4" fmla="*/ 0 h 566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42" h="566653">
                  <a:moveTo>
                    <a:pt x="0" y="0"/>
                  </a:moveTo>
                  <a:lnTo>
                    <a:pt x="2754642" y="0"/>
                  </a:lnTo>
                  <a:lnTo>
                    <a:pt x="2754642" y="566653"/>
                  </a:lnTo>
                  <a:lnTo>
                    <a:pt x="0" y="566653"/>
                  </a:lnTo>
                  <a:lnTo>
                    <a:pt x="0" y="0"/>
                  </a:lnTo>
                  <a:close/>
                </a:path>
              </a:pathLst>
            </a:custGeom>
          </p:spPr>
          <p:style>
            <a:lnRef idx="0">
              <a:schemeClr val="accent1">
                <a:hueOff val="0"/>
                <a:satOff val="0"/>
                <a:lumOff val="0"/>
                <a:alphaOff val="0"/>
              </a:schemeClr>
            </a:lnRef>
            <a:fillRef idx="1">
              <a:schemeClr val="accent1">
                <a:tint val="50000"/>
                <a:alpha val="40000"/>
                <a:hueOff val="0"/>
                <a:satOff val="0"/>
                <a:lumOff val="0"/>
                <a:alphaOff val="0"/>
              </a:schemeClr>
            </a:fillRef>
            <a:effectRef idx="0">
              <a:schemeClr val="accent1">
                <a:tint val="50000"/>
                <a:alpha val="40000"/>
                <a:hueOff val="0"/>
                <a:satOff val="0"/>
                <a:lumOff val="0"/>
                <a:alphaOff val="0"/>
              </a:schemeClr>
            </a:effectRef>
            <a:fontRef idx="minor">
              <a:schemeClr val="lt1">
                <a:hueOff val="0"/>
                <a:satOff val="0"/>
                <a:lumOff val="0"/>
                <a:alphaOff val="0"/>
              </a:schemeClr>
            </a:fontRef>
          </p:style>
          <p:txBody>
            <a:bodyPr spcFirstLastPara="0" vert="horz" wrap="square" lIns="43180" tIns="43180" rIns="43180" bIns="43180" numCol="1" spcCol="1270" anchor="ctr" anchorCtr="0">
              <a:noAutofit/>
            </a:bodyPr>
            <a:lstStyle/>
            <a:p>
              <a:pPr lvl="0" algn="ctr" defTabSz="755650" rtl="1">
                <a:lnSpc>
                  <a:spcPct val="90000"/>
                </a:lnSpc>
                <a:spcBef>
                  <a:spcPct val="0"/>
                </a:spcBef>
                <a:spcAft>
                  <a:spcPct val="35000"/>
                </a:spcAft>
              </a:pPr>
              <a:r>
                <a:rPr lang="fa-IR" sz="1600" b="1" kern="1200" dirty="0" smtClean="0">
                  <a:solidFill>
                    <a:schemeClr val="tx1"/>
                  </a:solidFill>
                  <a:effectLst>
                    <a:glow rad="228600">
                      <a:schemeClr val="accent6">
                        <a:satMod val="175000"/>
                        <a:alpha val="40000"/>
                      </a:schemeClr>
                    </a:glow>
                  </a:effectLst>
                  <a:latin typeface="Denver-ExtraBoldIta" pitchFamily="2" charset="0"/>
                  <a:cs typeface="B Nazanin" panose="00000400000000000000" pitchFamily="2" charset="-78"/>
                </a:rPr>
                <a:t>4-خانگی </a:t>
              </a:r>
              <a:r>
                <a:rPr lang="en-US" sz="1600" b="1" kern="1200" dirty="0" smtClean="0">
                  <a:solidFill>
                    <a:schemeClr val="tx1"/>
                  </a:solidFill>
                  <a:effectLst>
                    <a:glow rad="228600">
                      <a:schemeClr val="accent6">
                        <a:satMod val="175000"/>
                        <a:alpha val="40000"/>
                      </a:schemeClr>
                    </a:glow>
                  </a:effectLst>
                  <a:latin typeface="Denver-ExtraBoldIta" pitchFamily="2" charset="0"/>
                  <a:cs typeface="B Nazanin" panose="00000400000000000000" pitchFamily="2" charset="-78"/>
                </a:rPr>
                <a:t>(Middle Tower)</a:t>
              </a:r>
              <a:r>
                <a:rPr lang="fa-IR" sz="1600" b="1" kern="1200" dirty="0" smtClean="0">
                  <a:solidFill>
                    <a:schemeClr val="tx1"/>
                  </a:solidFill>
                  <a:effectLst>
                    <a:glow rad="228600">
                      <a:schemeClr val="accent6">
                        <a:satMod val="175000"/>
                        <a:alpha val="40000"/>
                      </a:schemeClr>
                    </a:glow>
                  </a:effectLst>
                  <a:latin typeface="Denver-ExtraBoldIta" pitchFamily="2" charset="0"/>
                  <a:cs typeface="B Nazanin" panose="00000400000000000000" pitchFamily="2" charset="-78"/>
                </a:rPr>
                <a:t> </a:t>
              </a:r>
              <a:endParaRPr lang="en-US" sz="1600" b="1" kern="1200" dirty="0">
                <a:solidFill>
                  <a:schemeClr val="tx1"/>
                </a:solidFill>
                <a:effectLst>
                  <a:glow rad="228600">
                    <a:schemeClr val="accent6">
                      <a:satMod val="175000"/>
                      <a:alpha val="40000"/>
                    </a:schemeClr>
                  </a:glow>
                </a:effectLst>
              </a:endParaRPr>
            </a:p>
          </p:txBody>
        </p:sp>
        <p:sp>
          <p:nvSpPr>
            <p:cNvPr id="16" name="Rectangle 15"/>
            <p:cNvSpPr/>
            <p:nvPr/>
          </p:nvSpPr>
          <p:spPr>
            <a:xfrm>
              <a:off x="3761870" y="3516732"/>
              <a:ext cx="2754642" cy="2361054"/>
            </a:xfrm>
            <a:prstGeom prst="rect">
              <a:avLst/>
            </a:prstGeom>
            <a:blipFill>
              <a:blip r:embed="rId5">
                <a:extLst>
                  <a:ext uri="{28A0092B-C50C-407E-A947-70E740481C1C}">
                    <a14:useLocalDpi xmlns:a14="http://schemas.microsoft.com/office/drawing/2010/main" val="0"/>
                  </a:ext>
                </a:extLst>
              </a:blip>
              <a:srcRect/>
              <a:stretch>
                <a:fillRect l="-4000" r="-4000"/>
              </a:stretch>
            </a:blipFill>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7" name="Freeform 16"/>
            <p:cNvSpPr/>
            <p:nvPr/>
          </p:nvSpPr>
          <p:spPr>
            <a:xfrm>
              <a:off x="3761870" y="5877786"/>
              <a:ext cx="2754642" cy="566653"/>
            </a:xfrm>
            <a:custGeom>
              <a:avLst/>
              <a:gdLst>
                <a:gd name="connsiteX0" fmla="*/ 0 w 2754642"/>
                <a:gd name="connsiteY0" fmla="*/ 0 h 566653"/>
                <a:gd name="connsiteX1" fmla="*/ 2754642 w 2754642"/>
                <a:gd name="connsiteY1" fmla="*/ 0 h 566653"/>
                <a:gd name="connsiteX2" fmla="*/ 2754642 w 2754642"/>
                <a:gd name="connsiteY2" fmla="*/ 566653 h 566653"/>
                <a:gd name="connsiteX3" fmla="*/ 0 w 2754642"/>
                <a:gd name="connsiteY3" fmla="*/ 566653 h 566653"/>
                <a:gd name="connsiteX4" fmla="*/ 0 w 2754642"/>
                <a:gd name="connsiteY4" fmla="*/ 0 h 566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642" h="566653">
                  <a:moveTo>
                    <a:pt x="0" y="0"/>
                  </a:moveTo>
                  <a:lnTo>
                    <a:pt x="2754642" y="0"/>
                  </a:lnTo>
                  <a:lnTo>
                    <a:pt x="2754642" y="566653"/>
                  </a:lnTo>
                  <a:lnTo>
                    <a:pt x="0" y="566653"/>
                  </a:lnTo>
                  <a:lnTo>
                    <a:pt x="0" y="0"/>
                  </a:lnTo>
                  <a:close/>
                </a:path>
              </a:pathLst>
            </a:custGeom>
          </p:spPr>
          <p:style>
            <a:lnRef idx="0">
              <a:schemeClr val="accent1">
                <a:hueOff val="0"/>
                <a:satOff val="0"/>
                <a:lumOff val="0"/>
                <a:alphaOff val="0"/>
              </a:schemeClr>
            </a:lnRef>
            <a:fillRef idx="1">
              <a:schemeClr val="accent1">
                <a:tint val="50000"/>
                <a:alpha val="40000"/>
                <a:hueOff val="0"/>
                <a:satOff val="0"/>
                <a:lumOff val="0"/>
                <a:alphaOff val="0"/>
              </a:schemeClr>
            </a:fillRef>
            <a:effectRef idx="0">
              <a:schemeClr val="accent1">
                <a:tint val="50000"/>
                <a:alpha val="40000"/>
                <a:hueOff val="0"/>
                <a:satOff val="0"/>
                <a:lumOff val="0"/>
                <a:alphaOff val="0"/>
              </a:schemeClr>
            </a:effectRef>
            <a:fontRef idx="minor">
              <a:schemeClr val="lt1">
                <a:hueOff val="0"/>
                <a:satOff val="0"/>
                <a:lumOff val="0"/>
                <a:alphaOff val="0"/>
              </a:schemeClr>
            </a:fontRef>
          </p:style>
          <p:txBody>
            <a:bodyPr spcFirstLastPara="0" vert="horz" wrap="square" lIns="45720" tIns="45720" rIns="45720" bIns="45720" numCol="1" spcCol="1270" anchor="ctr" anchorCtr="0">
              <a:noAutofit/>
            </a:bodyPr>
            <a:lstStyle/>
            <a:p>
              <a:pPr lvl="0" algn="ctr" defTabSz="800100" rtl="1">
                <a:lnSpc>
                  <a:spcPct val="90000"/>
                </a:lnSpc>
                <a:spcBef>
                  <a:spcPct val="0"/>
                </a:spcBef>
                <a:spcAft>
                  <a:spcPct val="35000"/>
                </a:spcAft>
              </a:pPr>
              <a:r>
                <a:rPr lang="fa-IR" sz="1800" b="1" kern="1200" dirty="0" smtClean="0">
                  <a:effectLst>
                    <a:glow rad="228600">
                      <a:schemeClr val="accent6">
                        <a:satMod val="175000"/>
                        <a:alpha val="40000"/>
                      </a:schemeClr>
                    </a:glow>
                  </a:effectLst>
                  <a:latin typeface="Denver-ExtraBoldIta" pitchFamily="2" charset="0"/>
                  <a:cs typeface="B Nazanin" panose="00000400000000000000" pitchFamily="2" charset="-78"/>
                </a:rPr>
                <a:t>3- اورکلاک </a:t>
              </a:r>
              <a:r>
                <a:rPr lang="en-US" sz="1800" b="1" kern="1200" dirty="0" smtClean="0">
                  <a:effectLst>
                    <a:glow rad="228600">
                      <a:schemeClr val="accent6">
                        <a:satMod val="175000"/>
                        <a:alpha val="40000"/>
                      </a:schemeClr>
                    </a:glow>
                  </a:effectLst>
                  <a:latin typeface="Denver-ExtraBoldIta" pitchFamily="2" charset="0"/>
                  <a:cs typeface="B Nazanin" panose="00000400000000000000" pitchFamily="2" charset="-78"/>
                </a:rPr>
                <a:t>(Open Frames)</a:t>
              </a:r>
              <a:r>
                <a:rPr lang="fa-IR" sz="1800" b="1" kern="1200" dirty="0" smtClean="0">
                  <a:effectLst>
                    <a:glow rad="228600">
                      <a:schemeClr val="accent6">
                        <a:satMod val="175000"/>
                        <a:alpha val="40000"/>
                      </a:schemeClr>
                    </a:glow>
                  </a:effectLst>
                  <a:latin typeface="Denver-ExtraBoldIta" pitchFamily="2" charset="0"/>
                  <a:cs typeface="B Nazanin" panose="00000400000000000000" pitchFamily="2" charset="-78"/>
                </a:rPr>
                <a:t> </a:t>
              </a:r>
              <a:endParaRPr lang="en-US" sz="1800" b="1" kern="1200" dirty="0">
                <a:solidFill>
                  <a:srgbClr val="002060"/>
                </a:solidFill>
                <a:effectLst>
                  <a:glow rad="228600">
                    <a:schemeClr val="accent6">
                      <a:satMod val="175000"/>
                      <a:alpha val="40000"/>
                    </a:schemeClr>
                  </a:glow>
                </a:effectLst>
              </a:endParaRPr>
            </a:p>
          </p:txBody>
        </p:sp>
      </p:grpSp>
      <p:sp>
        <p:nvSpPr>
          <p:cNvPr id="7" name="Title 1"/>
          <p:cNvSpPr>
            <a:spLocks noGrp="1"/>
          </p:cNvSpPr>
          <p:nvPr>
            <p:ph type="title"/>
          </p:nvPr>
        </p:nvSpPr>
        <p:spPr>
          <a:xfrm>
            <a:off x="6634517" y="923528"/>
            <a:ext cx="3682314" cy="519404"/>
          </a:xfrm>
        </p:spPr>
        <p:txBody>
          <a:bodyPr>
            <a:normAutofit fontScale="90000"/>
          </a:bodyPr>
          <a:lstStyle/>
          <a:p>
            <a:pPr algn="r" rtl="1"/>
            <a:r>
              <a:rPr lang="fa-IR" dirty="0" smtClean="0">
                <a:solidFill>
                  <a:schemeClr val="bg1"/>
                </a:solidFill>
                <a:cs typeface="B Nazanin" panose="00000400000000000000" pitchFamily="2" charset="-78"/>
              </a:rPr>
              <a:t>کیس </a:t>
            </a:r>
            <a:r>
              <a:rPr lang="en-US" dirty="0" smtClean="0">
                <a:solidFill>
                  <a:schemeClr val="bg1"/>
                </a:solidFill>
                <a:latin typeface="Denver-ExtraBoldIta" pitchFamily="2" charset="0"/>
                <a:cs typeface="B Nazanin" panose="00000400000000000000" pitchFamily="2" charset="-78"/>
              </a:rPr>
              <a:t>(Case)</a:t>
            </a:r>
            <a:endParaRPr lang="en-US" dirty="0">
              <a:solidFill>
                <a:schemeClr val="bg1"/>
              </a:solidFill>
              <a:cs typeface="B Nazanin" panose="00000400000000000000" pitchFamily="2" charset="-78"/>
            </a:endParaRPr>
          </a:p>
        </p:txBody>
      </p:sp>
      <p:sp>
        <p:nvSpPr>
          <p:cNvPr id="6" name="Content Placeholder 2"/>
          <p:cNvSpPr>
            <a:spLocks noGrp="1"/>
          </p:cNvSpPr>
          <p:nvPr>
            <p:ph idx="1"/>
          </p:nvPr>
        </p:nvSpPr>
        <p:spPr>
          <a:xfrm>
            <a:off x="8610374" y="2016051"/>
            <a:ext cx="3407569" cy="3295135"/>
          </a:xfrm>
        </p:spPr>
        <p:txBody>
          <a:bodyPr>
            <a:normAutofit/>
          </a:bodyPr>
          <a:lstStyle/>
          <a:p>
            <a:pPr marL="0" indent="0" algn="just" rtl="1">
              <a:buNone/>
            </a:pPr>
            <a:r>
              <a:rPr lang="fa-IR" b="1" dirty="0" smtClean="0">
                <a:ln w="10160">
                  <a:solidFill>
                    <a:schemeClr val="accent5"/>
                  </a:solidFill>
                  <a:prstDash val="solid"/>
                </a:ln>
                <a:solidFill>
                  <a:srgbClr val="FFFFFF"/>
                </a:solidFill>
                <a:latin typeface="Bzar"/>
                <a:cs typeface="B Nazanin" panose="00000400000000000000" pitchFamily="2" charset="-78"/>
              </a:rPr>
              <a:t>یک جعبه فلزی و پلاستیکی است که قطعات اصلی یک کامپیوتر را در خود جای می دهد ولی نمی توان به آن صرفا به عنوان یک جعبه نگاه کرد زیرا بر اساس اندازه مادربُرد </a:t>
            </a:r>
            <a:r>
              <a:rPr lang="en-US" b="1" dirty="0" smtClean="0">
                <a:ln w="10160">
                  <a:solidFill>
                    <a:schemeClr val="accent5"/>
                  </a:solidFill>
                  <a:prstDash val="solid"/>
                </a:ln>
                <a:solidFill>
                  <a:srgbClr val="FFFFFF"/>
                </a:solidFill>
                <a:latin typeface="Bzar"/>
                <a:cs typeface="B Nazanin" panose="00000400000000000000" pitchFamily="2" charset="-78"/>
              </a:rPr>
              <a:t>cooling</a:t>
            </a:r>
            <a:r>
              <a:rPr lang="fa-IR" b="1" dirty="0" smtClean="0">
                <a:ln w="10160">
                  <a:solidFill>
                    <a:schemeClr val="accent5"/>
                  </a:solidFill>
                  <a:prstDash val="solid"/>
                </a:ln>
                <a:solidFill>
                  <a:srgbClr val="FFFFFF"/>
                </a:solidFill>
                <a:latin typeface="Bzar"/>
                <a:cs typeface="B Nazanin" panose="00000400000000000000" pitchFamily="2" charset="-78"/>
              </a:rPr>
              <a:t> ، </a:t>
            </a:r>
            <a:r>
              <a:rPr lang="en-US" b="1" dirty="0" smtClean="0">
                <a:ln w="10160">
                  <a:solidFill>
                    <a:schemeClr val="accent5"/>
                  </a:solidFill>
                  <a:prstDash val="solid"/>
                </a:ln>
                <a:solidFill>
                  <a:srgbClr val="FFFFFF"/>
                </a:solidFill>
                <a:latin typeface="Bzar"/>
                <a:cs typeface="B Nazanin" panose="00000400000000000000" pitchFamily="2" charset="-78"/>
              </a:rPr>
              <a:t>Anti-Dust</a:t>
            </a:r>
            <a:r>
              <a:rPr lang="fa-IR" b="1" dirty="0" smtClean="0">
                <a:ln w="10160">
                  <a:solidFill>
                    <a:schemeClr val="accent5"/>
                  </a:solidFill>
                  <a:prstDash val="solid"/>
                </a:ln>
                <a:solidFill>
                  <a:srgbClr val="FFFFFF"/>
                </a:solidFill>
                <a:latin typeface="Bzar"/>
                <a:cs typeface="B Nazanin" panose="00000400000000000000" pitchFamily="2" charset="-78"/>
              </a:rPr>
              <a:t> ، نوع نگهداری هارد دیسک و قابلیت </a:t>
            </a:r>
            <a:r>
              <a:rPr lang="en-US" b="1" dirty="0" smtClean="0">
                <a:ln w="10160">
                  <a:solidFill>
                    <a:schemeClr val="accent5"/>
                  </a:solidFill>
                  <a:prstDash val="solid"/>
                </a:ln>
                <a:solidFill>
                  <a:srgbClr val="FFFFFF"/>
                </a:solidFill>
                <a:latin typeface="Bzar"/>
                <a:cs typeface="B Nazanin" panose="00000400000000000000" pitchFamily="2" charset="-78"/>
              </a:rPr>
              <a:t>water cooling</a:t>
            </a:r>
            <a:r>
              <a:rPr lang="fa-IR" b="1" dirty="0" smtClean="0">
                <a:ln w="10160">
                  <a:solidFill>
                    <a:schemeClr val="accent5"/>
                  </a:solidFill>
                  <a:prstDash val="solid"/>
                </a:ln>
                <a:solidFill>
                  <a:srgbClr val="FFFFFF"/>
                </a:solidFill>
                <a:latin typeface="Bzar"/>
                <a:cs typeface="B Nazanin" panose="00000400000000000000" pitchFamily="2" charset="-78"/>
              </a:rPr>
              <a:t> متغیر بوده و از </a:t>
            </a:r>
            <a:r>
              <a:rPr lang="fa-IR" b="1" dirty="0" err="1" smtClean="0">
                <a:ln w="10160">
                  <a:solidFill>
                    <a:schemeClr val="accent5"/>
                  </a:solidFill>
                  <a:prstDash val="solid"/>
                </a:ln>
                <a:solidFill>
                  <a:srgbClr val="FFFFFF"/>
                </a:solidFill>
                <a:latin typeface="Bzar"/>
                <a:cs typeface="B Nazanin" panose="00000400000000000000" pitchFamily="2" charset="-78"/>
              </a:rPr>
              <a:t>اهمیّت</a:t>
            </a:r>
            <a:r>
              <a:rPr lang="fa-IR" b="1" dirty="0" smtClean="0">
                <a:ln w="10160">
                  <a:solidFill>
                    <a:schemeClr val="accent5"/>
                  </a:solidFill>
                  <a:prstDash val="solid"/>
                </a:ln>
                <a:solidFill>
                  <a:srgbClr val="FFFFFF"/>
                </a:solidFill>
                <a:latin typeface="Bzar"/>
                <a:cs typeface="B Nazanin" panose="00000400000000000000" pitchFamily="2" charset="-78"/>
              </a:rPr>
              <a:t> بالایی برخوردار است.</a:t>
            </a:r>
          </a:p>
        </p:txBody>
      </p:sp>
      <p:sp>
        <p:nvSpPr>
          <p:cNvPr id="8" name="Left Arrow 7"/>
          <p:cNvSpPr/>
          <p:nvPr/>
        </p:nvSpPr>
        <p:spPr>
          <a:xfrm>
            <a:off x="6024755" y="2487827"/>
            <a:ext cx="2310875" cy="2090192"/>
          </a:xfrm>
          <a:prstGeom prst="lef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fa-IR" sz="3600" b="1" dirty="0" smtClean="0">
                <a:cs typeface="B Arshia" panose="00000400000000000000" pitchFamily="2" charset="-78"/>
              </a:rPr>
              <a:t>انواع کیس:</a:t>
            </a:r>
            <a:endParaRPr lang="en-US" sz="3600" b="1" dirty="0">
              <a:cs typeface="B Arshia" panose="00000400000000000000" pitchFamily="2" charset="-78"/>
            </a:endParaRPr>
          </a:p>
        </p:txBody>
      </p:sp>
    </p:spTree>
    <p:extLst>
      <p:ext uri="{BB962C8B-B14F-4D97-AF65-F5344CB8AC3E}">
        <p14:creationId xmlns:p14="http://schemas.microsoft.com/office/powerpoint/2010/main" val="871939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Effect transition="in" filter="barn(inVertical)">
                                      <p:cBhvr>
                                        <p:cTn id="14" dur="500"/>
                                        <p:tgtEl>
                                          <p:spTgt spid="6">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1000"/>
                                        <p:tgtEl>
                                          <p:spTgt spid="18"/>
                                        </p:tgtEl>
                                      </p:cBhvr>
                                    </p:animEffect>
                                    <p:anim calcmode="lin" valueType="num">
                                      <p:cBhvr>
                                        <p:cTn id="25" dur="1000" fill="hold"/>
                                        <p:tgtEl>
                                          <p:spTgt spid="18"/>
                                        </p:tgtEl>
                                        <p:attrNameLst>
                                          <p:attrName>ppt_x</p:attrName>
                                        </p:attrNameLst>
                                      </p:cBhvr>
                                      <p:tavLst>
                                        <p:tav tm="0">
                                          <p:val>
                                            <p:strVal val="#ppt_x"/>
                                          </p:val>
                                        </p:tav>
                                        <p:tav tm="100000">
                                          <p:val>
                                            <p:strVal val="#ppt_x"/>
                                          </p:val>
                                        </p:tav>
                                      </p:tavLst>
                                    </p:anim>
                                    <p:anim calcmode="lin" valueType="num">
                                      <p:cBhvr>
                                        <p:cTn id="2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build="p"/>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94205" y="306837"/>
            <a:ext cx="3814119" cy="613675"/>
          </a:xfrm>
        </p:spPr>
        <p:txBody>
          <a:bodyPr>
            <a:normAutofit fontScale="90000"/>
          </a:bodyPr>
          <a:lstStyle/>
          <a:p>
            <a:pPr algn="ctr" rtl="1"/>
            <a:r>
              <a:rPr lang="fa-IR" dirty="0" smtClean="0">
                <a:solidFill>
                  <a:schemeClr val="bg1"/>
                </a:solidFill>
                <a:cs typeface="B Nazanin" panose="00000400000000000000" pitchFamily="2" charset="-78"/>
              </a:rPr>
              <a:t>پاور</a:t>
            </a:r>
            <a:r>
              <a:rPr lang="fa-IR" dirty="0" smtClean="0">
                <a:cs typeface="B Nazanin" panose="00000400000000000000" pitchFamily="2" charset="-78"/>
              </a:rPr>
              <a:t> </a:t>
            </a:r>
            <a:r>
              <a:rPr lang="en-US" dirty="0" smtClean="0">
                <a:solidFill>
                  <a:schemeClr val="bg1"/>
                </a:solidFill>
                <a:latin typeface="Denver-ExtraBoldIta" pitchFamily="2" charset="0"/>
                <a:cs typeface="B Nazanin" panose="00000400000000000000" pitchFamily="2" charset="-78"/>
              </a:rPr>
              <a:t>(Power)</a:t>
            </a:r>
            <a:endParaRPr lang="en-US" dirty="0">
              <a:solidFill>
                <a:schemeClr val="bg1"/>
              </a:solidFill>
              <a:cs typeface="B Nazanin" panose="00000400000000000000" pitchFamily="2" charset="-78"/>
            </a:endParaRPr>
          </a:p>
        </p:txBody>
      </p:sp>
      <p:sp>
        <p:nvSpPr>
          <p:cNvPr id="3" name="Content Placeholder 2"/>
          <p:cNvSpPr>
            <a:spLocks noGrp="1"/>
          </p:cNvSpPr>
          <p:nvPr>
            <p:ph idx="1"/>
          </p:nvPr>
        </p:nvSpPr>
        <p:spPr>
          <a:xfrm>
            <a:off x="669073" y="861338"/>
            <a:ext cx="11374244" cy="1382393"/>
          </a:xfrm>
        </p:spPr>
        <p:txBody>
          <a:bodyPr>
            <a:normAutofit/>
          </a:bodyPr>
          <a:lstStyle/>
          <a:p>
            <a:pPr algn="r" rtl="1"/>
            <a:r>
              <a:rPr lang="fa-IR" sz="2400" b="1" dirty="0" smtClean="0">
                <a:ln w="9525">
                  <a:solidFill>
                    <a:schemeClr val="bg1"/>
                  </a:solidFill>
                  <a:prstDash val="solid"/>
                </a:ln>
                <a:solidFill>
                  <a:schemeClr val="tx1"/>
                </a:solidFill>
                <a:effectLst>
                  <a:glow rad="63500">
                    <a:schemeClr val="bg1">
                      <a:alpha val="40000"/>
                    </a:schemeClr>
                  </a:glow>
                  <a:outerShdw blurRad="12700" dist="38100" dir="2700000" algn="tl" rotWithShape="0">
                    <a:schemeClr val="bg1">
                      <a:lumMod val="50000"/>
                    </a:schemeClr>
                  </a:outerShdw>
                </a:effectLst>
                <a:cs typeface="B Nazanin" panose="00000400000000000000" pitchFamily="2" charset="-78"/>
              </a:rPr>
              <a:t>تعریف </a:t>
            </a:r>
            <a:r>
              <a:rPr lang="fa-IR" sz="1800" b="1" dirty="0" smtClean="0">
                <a:ln w="9525">
                  <a:solidFill>
                    <a:schemeClr val="bg1"/>
                  </a:solidFill>
                  <a:prstDash val="solid"/>
                </a:ln>
                <a:solidFill>
                  <a:schemeClr val="tx1"/>
                </a:solidFill>
                <a:effectLst>
                  <a:glow rad="63500">
                    <a:schemeClr val="bg1">
                      <a:alpha val="40000"/>
                    </a:schemeClr>
                  </a:glow>
                  <a:outerShdw blurRad="12700" dist="38100" dir="2700000" algn="tl" rotWithShape="0">
                    <a:schemeClr val="bg1">
                      <a:lumMod val="50000"/>
                    </a:schemeClr>
                  </a:outerShdw>
                </a:effectLst>
                <a:cs typeface="B Nazanin" panose="00000400000000000000" pitchFamily="2" charset="-78"/>
              </a:rPr>
              <a:t>: </a:t>
            </a:r>
            <a:r>
              <a:rPr lang="fa-IR" sz="2400" b="1" dirty="0" smtClean="0">
                <a:ln w="9525">
                  <a:solidFill>
                    <a:schemeClr val="bg1"/>
                  </a:solidFill>
                  <a:prstDash val="solid"/>
                </a:ln>
                <a:solidFill>
                  <a:schemeClr val="tx1"/>
                </a:solidFill>
                <a:effectLst>
                  <a:glow rad="63500">
                    <a:schemeClr val="bg1">
                      <a:alpha val="40000"/>
                    </a:schemeClr>
                  </a:glow>
                  <a:outerShdw blurRad="12700" dist="38100" dir="2700000" algn="tl" rotWithShape="0">
                    <a:schemeClr val="bg1">
                      <a:lumMod val="50000"/>
                    </a:schemeClr>
                  </a:outerShdw>
                </a:effectLst>
                <a:cs typeface="B Nazanin" panose="00000400000000000000" pitchFamily="2" charset="-78"/>
              </a:rPr>
              <a:t>کامپیوتر </a:t>
            </a:r>
            <a:r>
              <a:rPr lang="fa-IR" sz="2400" b="1" dirty="0">
                <a:ln w="9525">
                  <a:solidFill>
                    <a:schemeClr val="bg1"/>
                  </a:solidFill>
                  <a:prstDash val="solid"/>
                </a:ln>
                <a:solidFill>
                  <a:schemeClr val="tx1"/>
                </a:solidFill>
                <a:effectLst>
                  <a:glow rad="63500">
                    <a:schemeClr val="bg1">
                      <a:alpha val="40000"/>
                    </a:schemeClr>
                  </a:glow>
                  <a:outerShdw blurRad="12700" dist="38100" dir="2700000" algn="tl" rotWithShape="0">
                    <a:schemeClr val="bg1">
                      <a:lumMod val="50000"/>
                    </a:schemeClr>
                  </a:outerShdw>
                </a:effectLst>
                <a:cs typeface="B Nazanin" panose="00000400000000000000" pitchFamily="2" charset="-78"/>
              </a:rPr>
              <a:t>های شخصی نیز مانند هر وسیله الکترونیکی جهت کار به منبع تغذیه خاص خود نیاز دارند، منبع تغذیه ای که بتواند ولتاژ های مورد نیاز بخش های داخلی یک کامپیوتر را </a:t>
            </a:r>
            <a:r>
              <a:rPr lang="fa-IR" sz="2400" b="1" dirty="0" smtClean="0">
                <a:ln w="9525">
                  <a:solidFill>
                    <a:schemeClr val="bg1"/>
                  </a:solidFill>
                  <a:prstDash val="solid"/>
                </a:ln>
                <a:solidFill>
                  <a:schemeClr val="tx1"/>
                </a:solidFill>
                <a:effectLst>
                  <a:glow rad="63500">
                    <a:schemeClr val="bg1">
                      <a:alpha val="40000"/>
                    </a:schemeClr>
                  </a:glow>
                  <a:outerShdw blurRad="12700" dist="38100" dir="2700000" algn="tl" rotWithShape="0">
                    <a:schemeClr val="bg1">
                      <a:lumMod val="50000"/>
                    </a:schemeClr>
                  </a:outerShdw>
                </a:effectLst>
                <a:cs typeface="B Nazanin" panose="00000400000000000000" pitchFamily="2" charset="-78"/>
              </a:rPr>
              <a:t>تأمین </a:t>
            </a:r>
            <a:r>
              <a:rPr lang="fa-IR" sz="2400" b="1" dirty="0">
                <a:ln w="9525">
                  <a:solidFill>
                    <a:schemeClr val="bg1"/>
                  </a:solidFill>
                  <a:prstDash val="solid"/>
                </a:ln>
                <a:solidFill>
                  <a:schemeClr val="tx1"/>
                </a:solidFill>
                <a:effectLst>
                  <a:glow rad="63500">
                    <a:schemeClr val="bg1">
                      <a:alpha val="40000"/>
                    </a:schemeClr>
                  </a:glow>
                  <a:outerShdw blurRad="12700" dist="38100" dir="2700000" algn="tl" rotWithShape="0">
                    <a:schemeClr val="bg1">
                      <a:lumMod val="50000"/>
                    </a:schemeClr>
                  </a:outerShdw>
                </a:effectLst>
                <a:cs typeface="B Nazanin" panose="00000400000000000000" pitchFamily="2" charset="-78"/>
              </a:rPr>
              <a:t>نماید</a:t>
            </a:r>
            <a:r>
              <a:rPr lang="fa-IR" sz="2400" b="1" dirty="0" smtClean="0">
                <a:ln w="9525">
                  <a:solidFill>
                    <a:schemeClr val="bg1"/>
                  </a:solidFill>
                  <a:prstDash val="solid"/>
                </a:ln>
                <a:solidFill>
                  <a:schemeClr val="tx1"/>
                </a:solidFill>
                <a:effectLst>
                  <a:glow rad="63500">
                    <a:schemeClr val="bg1">
                      <a:alpha val="40000"/>
                    </a:schemeClr>
                  </a:glow>
                  <a:outerShdw blurRad="12700" dist="38100" dir="2700000" algn="tl" rotWithShape="0">
                    <a:schemeClr val="bg1">
                      <a:lumMod val="50000"/>
                    </a:schemeClr>
                  </a:outerShdw>
                </a:effectLst>
                <a:cs typeface="B Nazanin" panose="00000400000000000000" pitchFamily="2" charset="-78"/>
              </a:rPr>
              <a:t>.</a:t>
            </a:r>
          </a:p>
        </p:txBody>
      </p:sp>
      <p:pic>
        <p:nvPicPr>
          <p:cNvPr id="19" name="Picture 1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56195" y="2184870"/>
            <a:ext cx="4872188" cy="3752992"/>
          </a:xfrm>
          <a:prstGeom prst="rect">
            <a:avLst/>
          </a:prstGeom>
        </p:spPr>
      </p:pic>
      <p:pic>
        <p:nvPicPr>
          <p:cNvPr id="20" name="Picture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1347" y="2184557"/>
            <a:ext cx="4872188" cy="3753305"/>
          </a:xfrm>
          <a:prstGeom prst="rect">
            <a:avLst/>
          </a:prstGeom>
        </p:spPr>
      </p:pic>
    </p:spTree>
    <p:extLst>
      <p:ext uri="{BB962C8B-B14F-4D97-AF65-F5344CB8AC3E}">
        <p14:creationId xmlns:p14="http://schemas.microsoft.com/office/powerpoint/2010/main" val="3725432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circle(in)">
                                      <p:cBhvr>
                                        <p:cTn id="19" dur="2000"/>
                                        <p:tgtEl>
                                          <p:spTgt spid="19"/>
                                        </p:tgtEl>
                                      </p:cBhvr>
                                    </p:animEffect>
                                  </p:childTnLst>
                                </p:cTn>
                              </p:par>
                              <p:par>
                                <p:cTn id="20" presetID="6" presetClass="entr" presetSubtype="16" fill="hold"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circle(in)">
                                      <p:cBhvr>
                                        <p:cTn id="22" dur="2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Group 28"/>
          <p:cNvGrpSpPr/>
          <p:nvPr/>
        </p:nvGrpSpPr>
        <p:grpSpPr>
          <a:xfrm>
            <a:off x="1348370" y="1309816"/>
            <a:ext cx="9264597" cy="5191300"/>
            <a:chOff x="1348370" y="1309816"/>
            <a:chExt cx="9264597" cy="5191300"/>
          </a:xfrm>
        </p:grpSpPr>
        <p:sp>
          <p:nvSpPr>
            <p:cNvPr id="18" name="Rounded Rectangle 17"/>
            <p:cNvSpPr/>
            <p:nvPr/>
          </p:nvSpPr>
          <p:spPr>
            <a:xfrm>
              <a:off x="1348370" y="1309816"/>
              <a:ext cx="9264597" cy="2336085"/>
            </a:xfrm>
            <a:prstGeom prst="roundRect">
              <a:avLst>
                <a:gd name="adj" fmla="val 10000"/>
              </a:avLst>
            </a:prstGeom>
            <a:scene3d>
              <a:camera prst="orthographicFront">
                <a:rot lat="0" lon="0" rev="0"/>
              </a:camera>
              <a:lightRig rig="contrasting" dir="t">
                <a:rot lat="0" lon="0" rev="1200000"/>
              </a:lightRig>
            </a:scene3d>
            <a:sp3d contourW="19050" prstMaterial="metal">
              <a:bevelT w="88900" h="203200"/>
              <a:bevelB w="165100" h="254000"/>
            </a:sp3d>
          </p:spPr>
          <p:style>
            <a:lnRef idx="0">
              <a:schemeClr val="accent2">
                <a:tint val="40000"/>
                <a:alpha val="90000"/>
                <a:hueOff val="0"/>
                <a:satOff val="0"/>
                <a:lumOff val="0"/>
                <a:alphaOff val="0"/>
              </a:schemeClr>
            </a:lnRef>
            <a:fillRef idx="1">
              <a:schemeClr val="accent2">
                <a:tint val="40000"/>
                <a:alpha val="90000"/>
                <a:hueOff val="0"/>
                <a:satOff val="0"/>
                <a:lumOff val="0"/>
                <a:alphaOff val="0"/>
              </a:schemeClr>
            </a:fillRef>
            <a:effectRef idx="0">
              <a:schemeClr val="accent2">
                <a:tint val="40000"/>
                <a:alpha val="90000"/>
                <a:hueOff val="0"/>
                <a:satOff val="0"/>
                <a:lumOff val="0"/>
                <a:alphaOff val="0"/>
              </a:schemeClr>
            </a:effectRef>
            <a:fontRef idx="minor">
              <a:schemeClr val="dk1">
                <a:hueOff val="0"/>
                <a:satOff val="0"/>
                <a:lumOff val="0"/>
                <a:alphaOff val="0"/>
              </a:schemeClr>
            </a:fontRef>
          </p:style>
        </p:sp>
        <p:sp>
          <p:nvSpPr>
            <p:cNvPr id="19" name="Rounded Rectangle 18"/>
            <p:cNvSpPr/>
            <p:nvPr/>
          </p:nvSpPr>
          <p:spPr>
            <a:xfrm>
              <a:off x="1629284" y="1621294"/>
              <a:ext cx="1611623" cy="1713129"/>
            </a:xfrm>
            <a:prstGeom prst="roundRect">
              <a:avLst>
                <a:gd name="adj" fmla="val 10000"/>
              </a:avLst>
            </a:prstGeom>
            <a:blipFill>
              <a:blip r:embed="rId2" cstate="print">
                <a:extLst>
                  <a:ext uri="{28A0092B-C50C-407E-A947-70E740481C1C}">
                    <a14:useLocalDpi xmlns:a14="http://schemas.microsoft.com/office/drawing/2010/main" val="0"/>
                  </a:ext>
                </a:extLst>
              </a:blip>
              <a:srcRect/>
              <a:stretch>
                <a:fillRect l="-5000" r="-5000"/>
              </a:stretch>
            </a:blipFill>
            <a:scene3d>
              <a:camera prst="orthographicFront">
                <a:rot lat="0" lon="0" rev="0"/>
              </a:camera>
              <a:lightRig rig="contrasting" dir="t">
                <a:rot lat="0" lon="0" rev="1200000"/>
              </a:lightRig>
            </a:scene3d>
            <a:sp3d z="300000" contourW="19050" prstMaterial="metal">
              <a:bevelT w="88900" h="203200"/>
              <a:bevelB w="165100" h="254000"/>
            </a:sp3d>
          </p:spPr>
          <p:style>
            <a:lnRef idx="0">
              <a:schemeClr val="lt1">
                <a:hueOff val="0"/>
                <a:satOff val="0"/>
                <a:lumOff val="0"/>
                <a:alphaOff val="0"/>
              </a:schemeClr>
            </a:lnRef>
            <a:fillRef idx="1">
              <a:scrgbClr r="0" g="0" b="0"/>
            </a:fillRef>
            <a:effectRef idx="1">
              <a:schemeClr val="accent2">
                <a:tint val="50000"/>
                <a:hueOff val="0"/>
                <a:satOff val="0"/>
                <a:lumOff val="0"/>
                <a:alphaOff val="0"/>
              </a:schemeClr>
            </a:effectRef>
            <a:fontRef idx="minor">
              <a:schemeClr val="lt1">
                <a:hueOff val="0"/>
                <a:satOff val="0"/>
                <a:lumOff val="0"/>
                <a:alphaOff val="0"/>
              </a:schemeClr>
            </a:fontRef>
          </p:style>
        </p:sp>
        <p:sp>
          <p:nvSpPr>
            <p:cNvPr id="20" name="Freeform 19"/>
            <p:cNvSpPr/>
            <p:nvPr/>
          </p:nvSpPr>
          <p:spPr>
            <a:xfrm>
              <a:off x="1629283" y="3645901"/>
              <a:ext cx="1611625" cy="2855215"/>
            </a:xfrm>
            <a:custGeom>
              <a:avLst/>
              <a:gdLst>
                <a:gd name="connsiteX0" fmla="*/ 169220 w 1611623"/>
                <a:gd name="connsiteY0" fmla="*/ 0 h 2855215"/>
                <a:gd name="connsiteX1" fmla="*/ 1442403 w 1611623"/>
                <a:gd name="connsiteY1" fmla="*/ 0 h 2855215"/>
                <a:gd name="connsiteX2" fmla="*/ 1611623 w 1611623"/>
                <a:gd name="connsiteY2" fmla="*/ 169220 h 2855215"/>
                <a:gd name="connsiteX3" fmla="*/ 1611623 w 1611623"/>
                <a:gd name="connsiteY3" fmla="*/ 2855215 h 2855215"/>
                <a:gd name="connsiteX4" fmla="*/ 1611623 w 1611623"/>
                <a:gd name="connsiteY4" fmla="*/ 2855215 h 2855215"/>
                <a:gd name="connsiteX5" fmla="*/ 0 w 1611623"/>
                <a:gd name="connsiteY5" fmla="*/ 2855215 h 2855215"/>
                <a:gd name="connsiteX6" fmla="*/ 0 w 1611623"/>
                <a:gd name="connsiteY6" fmla="*/ 2855215 h 2855215"/>
                <a:gd name="connsiteX7" fmla="*/ 0 w 1611623"/>
                <a:gd name="connsiteY7" fmla="*/ 169220 h 2855215"/>
                <a:gd name="connsiteX8" fmla="*/ 169220 w 1611623"/>
                <a:gd name="connsiteY8" fmla="*/ 0 h 2855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1623" h="2855215">
                  <a:moveTo>
                    <a:pt x="1442402" y="2855215"/>
                  </a:moveTo>
                  <a:lnTo>
                    <a:pt x="169221" y="2855215"/>
                  </a:lnTo>
                  <a:cubicBezTo>
                    <a:pt x="75763" y="2855215"/>
                    <a:pt x="1" y="2779453"/>
                    <a:pt x="1" y="2685995"/>
                  </a:cubicBezTo>
                  <a:lnTo>
                    <a:pt x="1" y="0"/>
                  </a:lnTo>
                  <a:lnTo>
                    <a:pt x="1" y="0"/>
                  </a:lnTo>
                  <a:lnTo>
                    <a:pt x="1611622" y="0"/>
                  </a:lnTo>
                  <a:lnTo>
                    <a:pt x="1611622" y="0"/>
                  </a:lnTo>
                  <a:lnTo>
                    <a:pt x="1611622" y="2685995"/>
                  </a:lnTo>
                  <a:cubicBezTo>
                    <a:pt x="1611622" y="2779453"/>
                    <a:pt x="1535860" y="2855215"/>
                    <a:pt x="1442402" y="2855215"/>
                  </a:cubicBezTo>
                  <a:close/>
                </a:path>
              </a:pathLst>
            </a:custGeom>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hemeClr val="accent2">
                <a:hueOff val="0"/>
                <a:satOff val="0"/>
                <a:lumOff val="0"/>
                <a:alphaOff val="0"/>
              </a:schemeClr>
            </a:fillRef>
            <a:effectRef idx="2">
              <a:schemeClr val="accent2">
                <a:hueOff val="0"/>
                <a:satOff val="0"/>
                <a:lumOff val="0"/>
                <a:alphaOff val="0"/>
              </a:schemeClr>
            </a:effectRef>
            <a:fontRef idx="minor">
              <a:schemeClr val="lt1"/>
            </a:fontRef>
          </p:style>
          <p:txBody>
            <a:bodyPr spcFirstLastPara="0" vert="horz" wrap="square" lIns="142020" tIns="92456" rIns="142020" bIns="142019" numCol="1" spcCol="1270" anchor="t" anchorCtr="0">
              <a:noAutofit/>
            </a:bodyPr>
            <a:lstStyle/>
            <a:p>
              <a:pPr lvl="0" algn="ctr" defTabSz="577850" rtl="1">
                <a:lnSpc>
                  <a:spcPct val="90000"/>
                </a:lnSpc>
                <a:spcBef>
                  <a:spcPct val="0"/>
                </a:spcBef>
                <a:spcAft>
                  <a:spcPct val="35000"/>
                </a:spcAft>
              </a:pPr>
              <a:r>
                <a:rPr lang="fa-IR" sz="2400" b="1" u="sng" kern="1200" dirty="0" smtClean="0">
                  <a:latin typeface="tahoma" panose="020B0604030504040204" pitchFamily="34" charset="0"/>
                  <a:cs typeface="B Nazanin" panose="00000400000000000000" pitchFamily="2" charset="-78"/>
                </a:rPr>
                <a:t>4+20 پین</a:t>
              </a:r>
              <a:r>
                <a:rPr lang="fa-IR" b="1" kern="1200" dirty="0" smtClean="0">
                  <a:latin typeface="tahoma" panose="020B0604030504040204" pitchFamily="34" charset="0"/>
                  <a:cs typeface="B Nazanin" panose="00000400000000000000" pitchFamily="2" charset="-78"/>
                </a:rPr>
                <a:t>:</a:t>
              </a:r>
            </a:p>
            <a:p>
              <a:pPr lvl="0" algn="ctr" defTabSz="577850" rtl="1">
                <a:lnSpc>
                  <a:spcPct val="90000"/>
                </a:lnSpc>
                <a:spcBef>
                  <a:spcPct val="0"/>
                </a:spcBef>
                <a:spcAft>
                  <a:spcPct val="35000"/>
                </a:spcAft>
              </a:pPr>
              <a:r>
                <a:rPr lang="fa-IR" b="1" kern="1200" dirty="0" smtClean="0">
                  <a:latin typeface="tahoma" panose="020B0604030504040204" pitchFamily="34" charset="0"/>
                  <a:cs typeface="B Nazanin" panose="00000400000000000000" pitchFamily="2" charset="-78"/>
                </a:rPr>
                <a:t>برای اتصال به مادر برد و تامین توان مورد نیاز آن مورد استفاده قرار می گیرد. </a:t>
              </a:r>
              <a:endParaRPr lang="en-US" b="1" kern="1200" dirty="0"/>
            </a:p>
          </p:txBody>
        </p:sp>
        <p:sp>
          <p:nvSpPr>
            <p:cNvPr id="21" name="Rounded Rectangle 20"/>
            <p:cNvSpPr/>
            <p:nvPr/>
          </p:nvSpPr>
          <p:spPr>
            <a:xfrm>
              <a:off x="3402070" y="1621294"/>
              <a:ext cx="1611623" cy="1713129"/>
            </a:xfrm>
            <a:prstGeom prst="roundRect">
              <a:avLst>
                <a:gd name="adj" fmla="val 10000"/>
              </a:avLst>
            </a:prstGeom>
            <a:blipFill>
              <a:blip r:embed="rId3" cstate="print">
                <a:extLst>
                  <a:ext uri="{28A0092B-C50C-407E-A947-70E740481C1C}">
                    <a14:useLocalDpi xmlns:a14="http://schemas.microsoft.com/office/drawing/2010/main" val="0"/>
                  </a:ext>
                </a:extLst>
              </a:blip>
              <a:srcRect/>
              <a:stretch>
                <a:fillRect t="-2000" b="-2000"/>
              </a:stretch>
            </a:blipFill>
            <a:scene3d>
              <a:camera prst="orthographicFront">
                <a:rot lat="0" lon="0" rev="0"/>
              </a:camera>
              <a:lightRig rig="contrasting" dir="t">
                <a:rot lat="0" lon="0" rev="1200000"/>
              </a:lightRig>
            </a:scene3d>
            <a:sp3d z="300000" contourW="19050" prstMaterial="metal">
              <a:bevelT w="88900" h="203200"/>
              <a:bevelB w="165100" h="254000"/>
            </a:sp3d>
          </p:spPr>
          <p:style>
            <a:lnRef idx="0">
              <a:schemeClr val="lt1">
                <a:hueOff val="0"/>
                <a:satOff val="0"/>
                <a:lumOff val="0"/>
                <a:alphaOff val="0"/>
              </a:schemeClr>
            </a:lnRef>
            <a:fillRef idx="1">
              <a:scrgbClr r="0" g="0" b="0"/>
            </a:fillRef>
            <a:effectRef idx="1">
              <a:schemeClr val="accent3">
                <a:tint val="50000"/>
                <a:hueOff val="0"/>
                <a:satOff val="0"/>
                <a:lumOff val="0"/>
                <a:alphaOff val="0"/>
              </a:schemeClr>
            </a:effectRef>
            <a:fontRef idx="minor">
              <a:schemeClr val="lt1">
                <a:hueOff val="0"/>
                <a:satOff val="0"/>
                <a:lumOff val="0"/>
                <a:alphaOff val="0"/>
              </a:schemeClr>
            </a:fontRef>
          </p:style>
        </p:sp>
        <p:sp>
          <p:nvSpPr>
            <p:cNvPr id="22" name="Freeform 21"/>
            <p:cNvSpPr/>
            <p:nvPr/>
          </p:nvSpPr>
          <p:spPr>
            <a:xfrm>
              <a:off x="3402070" y="3645901"/>
              <a:ext cx="1611624" cy="2855215"/>
            </a:xfrm>
            <a:custGeom>
              <a:avLst/>
              <a:gdLst>
                <a:gd name="connsiteX0" fmla="*/ 169220 w 1611623"/>
                <a:gd name="connsiteY0" fmla="*/ 0 h 2855215"/>
                <a:gd name="connsiteX1" fmla="*/ 1442403 w 1611623"/>
                <a:gd name="connsiteY1" fmla="*/ 0 h 2855215"/>
                <a:gd name="connsiteX2" fmla="*/ 1611623 w 1611623"/>
                <a:gd name="connsiteY2" fmla="*/ 169220 h 2855215"/>
                <a:gd name="connsiteX3" fmla="*/ 1611623 w 1611623"/>
                <a:gd name="connsiteY3" fmla="*/ 2855215 h 2855215"/>
                <a:gd name="connsiteX4" fmla="*/ 1611623 w 1611623"/>
                <a:gd name="connsiteY4" fmla="*/ 2855215 h 2855215"/>
                <a:gd name="connsiteX5" fmla="*/ 0 w 1611623"/>
                <a:gd name="connsiteY5" fmla="*/ 2855215 h 2855215"/>
                <a:gd name="connsiteX6" fmla="*/ 0 w 1611623"/>
                <a:gd name="connsiteY6" fmla="*/ 2855215 h 2855215"/>
                <a:gd name="connsiteX7" fmla="*/ 0 w 1611623"/>
                <a:gd name="connsiteY7" fmla="*/ 169220 h 2855215"/>
                <a:gd name="connsiteX8" fmla="*/ 169220 w 1611623"/>
                <a:gd name="connsiteY8" fmla="*/ 0 h 2855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1623" h="2855215">
                  <a:moveTo>
                    <a:pt x="1442402" y="2855215"/>
                  </a:moveTo>
                  <a:lnTo>
                    <a:pt x="169221" y="2855215"/>
                  </a:lnTo>
                  <a:cubicBezTo>
                    <a:pt x="75763" y="2855215"/>
                    <a:pt x="1" y="2779453"/>
                    <a:pt x="1" y="2685995"/>
                  </a:cubicBezTo>
                  <a:lnTo>
                    <a:pt x="1" y="0"/>
                  </a:lnTo>
                  <a:lnTo>
                    <a:pt x="1" y="0"/>
                  </a:lnTo>
                  <a:lnTo>
                    <a:pt x="1611622" y="0"/>
                  </a:lnTo>
                  <a:lnTo>
                    <a:pt x="1611622" y="0"/>
                  </a:lnTo>
                  <a:lnTo>
                    <a:pt x="1611622" y="2685995"/>
                  </a:lnTo>
                  <a:cubicBezTo>
                    <a:pt x="1611622" y="2779453"/>
                    <a:pt x="1535860" y="2855215"/>
                    <a:pt x="1442402" y="2855215"/>
                  </a:cubicBezTo>
                  <a:close/>
                </a:path>
              </a:pathLst>
            </a:custGeom>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hemeClr val="accent3">
                <a:hueOff val="0"/>
                <a:satOff val="0"/>
                <a:lumOff val="0"/>
                <a:alphaOff val="0"/>
              </a:schemeClr>
            </a:fillRef>
            <a:effectRef idx="2">
              <a:schemeClr val="accent3">
                <a:hueOff val="0"/>
                <a:satOff val="0"/>
                <a:lumOff val="0"/>
                <a:alphaOff val="0"/>
              </a:schemeClr>
            </a:effectRef>
            <a:fontRef idx="minor">
              <a:schemeClr val="lt1"/>
            </a:fontRef>
          </p:style>
          <p:txBody>
            <a:bodyPr spcFirstLastPara="0" vert="horz" wrap="square" lIns="142019" tIns="92456" rIns="142020" bIns="142019" numCol="1" spcCol="1270" anchor="t" anchorCtr="0">
              <a:noAutofit/>
            </a:bodyPr>
            <a:lstStyle/>
            <a:p>
              <a:pPr lvl="0" algn="ctr" defTabSz="577850" rtl="1">
                <a:lnSpc>
                  <a:spcPct val="90000"/>
                </a:lnSpc>
                <a:spcBef>
                  <a:spcPct val="0"/>
                </a:spcBef>
                <a:spcAft>
                  <a:spcPct val="35000"/>
                </a:spcAft>
              </a:pPr>
              <a:r>
                <a:rPr lang="fa-IR" sz="2400" b="1" u="sng" kern="1200" dirty="0" smtClean="0">
                  <a:cs typeface="B Nazanin" panose="00000400000000000000" pitchFamily="2" charset="-78"/>
                </a:rPr>
                <a:t>8 پین: </a:t>
              </a:r>
            </a:p>
            <a:p>
              <a:pPr lvl="0" algn="ctr" defTabSz="577850" rtl="1">
                <a:lnSpc>
                  <a:spcPct val="90000"/>
                </a:lnSpc>
                <a:spcBef>
                  <a:spcPct val="0"/>
                </a:spcBef>
                <a:spcAft>
                  <a:spcPct val="35000"/>
                </a:spcAft>
              </a:pPr>
              <a:r>
                <a:rPr lang="fa-IR" b="1" kern="1200" dirty="0" smtClean="0">
                  <a:cs typeface="B Nazanin" panose="00000400000000000000" pitchFamily="2" charset="-78"/>
                </a:rPr>
                <a:t>در برخی پاورها به صورت 2+6 پین وجود دارد </a:t>
              </a:r>
              <a:r>
                <a:rPr lang="en-US" b="1" kern="1200" dirty="0" smtClean="0">
                  <a:latin typeface="Denver-ExtraBoldIta" pitchFamily="2" charset="0"/>
                  <a:cs typeface="B Nazanin" panose="00000400000000000000" pitchFamily="2" charset="-78"/>
                </a:rPr>
                <a:t>PCI</a:t>
              </a:r>
              <a:r>
                <a:rPr lang="fa-IR" b="1" kern="1200" dirty="0" smtClean="0">
                  <a:latin typeface="Denver-ExtraBoldIta" pitchFamily="2" charset="0"/>
                  <a:cs typeface="B Nazanin" panose="00000400000000000000" pitchFamily="2" charset="-78"/>
                </a:rPr>
                <a:t> </a:t>
              </a:r>
              <a:r>
                <a:rPr lang="fa-IR" b="1" kern="1200" dirty="0" smtClean="0">
                  <a:cs typeface="B Nazanin" panose="00000400000000000000" pitchFamily="2" charset="-78"/>
                </a:rPr>
                <a:t>این کانکتور برای اتصال به کارت گرافیک های قدرتمند به کار می رود.</a:t>
              </a:r>
              <a:endParaRPr lang="en-US" b="1" kern="1200" dirty="0"/>
            </a:p>
          </p:txBody>
        </p:sp>
        <p:sp>
          <p:nvSpPr>
            <p:cNvPr id="23" name="Rounded Rectangle 22"/>
            <p:cNvSpPr/>
            <p:nvPr/>
          </p:nvSpPr>
          <p:spPr>
            <a:xfrm>
              <a:off x="5174857" y="1621294"/>
              <a:ext cx="1611623" cy="1713129"/>
            </a:xfrm>
            <a:prstGeom prst="roundRect">
              <a:avLst>
                <a:gd name="adj" fmla="val 10000"/>
              </a:avLst>
            </a:prstGeom>
            <a:blipFill>
              <a:blip r:embed="rId4" cstate="print">
                <a:extLst>
                  <a:ext uri="{28A0092B-C50C-407E-A947-70E740481C1C}">
                    <a14:useLocalDpi xmlns:a14="http://schemas.microsoft.com/office/drawing/2010/main" val="0"/>
                  </a:ext>
                </a:extLst>
              </a:blip>
              <a:srcRect/>
              <a:stretch>
                <a:fillRect/>
              </a:stretch>
            </a:blipFill>
            <a:scene3d>
              <a:camera prst="orthographicFront">
                <a:rot lat="0" lon="0" rev="0"/>
              </a:camera>
              <a:lightRig rig="contrasting" dir="t">
                <a:rot lat="0" lon="0" rev="1200000"/>
              </a:lightRig>
            </a:scene3d>
            <a:sp3d z="300000" contourW="19050" prstMaterial="metal">
              <a:bevelT w="88900" h="203200"/>
              <a:bevelB w="165100" h="254000"/>
            </a:sp3d>
          </p:spPr>
          <p:style>
            <a:lnRef idx="0">
              <a:schemeClr val="lt1">
                <a:hueOff val="0"/>
                <a:satOff val="0"/>
                <a:lumOff val="0"/>
                <a:alphaOff val="0"/>
              </a:schemeClr>
            </a:lnRef>
            <a:fillRef idx="1">
              <a:scrgbClr r="0" g="0" b="0"/>
            </a:fillRef>
            <a:effectRef idx="1">
              <a:schemeClr val="accent4">
                <a:tint val="50000"/>
                <a:hueOff val="0"/>
                <a:satOff val="0"/>
                <a:lumOff val="0"/>
                <a:alphaOff val="0"/>
              </a:schemeClr>
            </a:effectRef>
            <a:fontRef idx="minor">
              <a:schemeClr val="lt1">
                <a:hueOff val="0"/>
                <a:satOff val="0"/>
                <a:lumOff val="0"/>
                <a:alphaOff val="0"/>
              </a:schemeClr>
            </a:fontRef>
          </p:style>
        </p:sp>
        <p:sp>
          <p:nvSpPr>
            <p:cNvPr id="24" name="Freeform 23"/>
            <p:cNvSpPr/>
            <p:nvPr/>
          </p:nvSpPr>
          <p:spPr>
            <a:xfrm>
              <a:off x="5174857" y="3645900"/>
              <a:ext cx="1611623" cy="2855216"/>
            </a:xfrm>
            <a:custGeom>
              <a:avLst/>
              <a:gdLst>
                <a:gd name="connsiteX0" fmla="*/ 169220 w 1611623"/>
                <a:gd name="connsiteY0" fmla="*/ 0 h 2855215"/>
                <a:gd name="connsiteX1" fmla="*/ 1442403 w 1611623"/>
                <a:gd name="connsiteY1" fmla="*/ 0 h 2855215"/>
                <a:gd name="connsiteX2" fmla="*/ 1611623 w 1611623"/>
                <a:gd name="connsiteY2" fmla="*/ 169220 h 2855215"/>
                <a:gd name="connsiteX3" fmla="*/ 1611623 w 1611623"/>
                <a:gd name="connsiteY3" fmla="*/ 2855215 h 2855215"/>
                <a:gd name="connsiteX4" fmla="*/ 1611623 w 1611623"/>
                <a:gd name="connsiteY4" fmla="*/ 2855215 h 2855215"/>
                <a:gd name="connsiteX5" fmla="*/ 0 w 1611623"/>
                <a:gd name="connsiteY5" fmla="*/ 2855215 h 2855215"/>
                <a:gd name="connsiteX6" fmla="*/ 0 w 1611623"/>
                <a:gd name="connsiteY6" fmla="*/ 2855215 h 2855215"/>
                <a:gd name="connsiteX7" fmla="*/ 0 w 1611623"/>
                <a:gd name="connsiteY7" fmla="*/ 169220 h 2855215"/>
                <a:gd name="connsiteX8" fmla="*/ 169220 w 1611623"/>
                <a:gd name="connsiteY8" fmla="*/ 0 h 2855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1623" h="2855215">
                  <a:moveTo>
                    <a:pt x="1442402" y="2855215"/>
                  </a:moveTo>
                  <a:lnTo>
                    <a:pt x="169221" y="2855215"/>
                  </a:lnTo>
                  <a:cubicBezTo>
                    <a:pt x="75763" y="2855215"/>
                    <a:pt x="1" y="2779453"/>
                    <a:pt x="1" y="2685995"/>
                  </a:cubicBezTo>
                  <a:lnTo>
                    <a:pt x="1" y="0"/>
                  </a:lnTo>
                  <a:lnTo>
                    <a:pt x="1" y="0"/>
                  </a:lnTo>
                  <a:lnTo>
                    <a:pt x="1611622" y="0"/>
                  </a:lnTo>
                  <a:lnTo>
                    <a:pt x="1611622" y="0"/>
                  </a:lnTo>
                  <a:lnTo>
                    <a:pt x="1611622" y="2685995"/>
                  </a:lnTo>
                  <a:cubicBezTo>
                    <a:pt x="1611622" y="2779453"/>
                    <a:pt x="1535860" y="2855215"/>
                    <a:pt x="1442402" y="2855215"/>
                  </a:cubicBezTo>
                  <a:close/>
                </a:path>
              </a:pathLst>
            </a:custGeom>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hemeClr val="accent4">
                <a:hueOff val="0"/>
                <a:satOff val="0"/>
                <a:lumOff val="0"/>
                <a:alphaOff val="0"/>
              </a:schemeClr>
            </a:fillRef>
            <a:effectRef idx="2">
              <a:schemeClr val="accent4">
                <a:hueOff val="0"/>
                <a:satOff val="0"/>
                <a:lumOff val="0"/>
                <a:alphaOff val="0"/>
              </a:schemeClr>
            </a:effectRef>
            <a:fontRef idx="minor">
              <a:schemeClr val="lt1"/>
            </a:fontRef>
          </p:style>
          <p:txBody>
            <a:bodyPr spcFirstLastPara="0" vert="horz" wrap="square" lIns="142019" tIns="92457" rIns="142019" bIns="142019" numCol="1" spcCol="1270" anchor="t" anchorCtr="0">
              <a:noAutofit/>
            </a:bodyPr>
            <a:lstStyle/>
            <a:p>
              <a:pPr lvl="0" algn="ctr" defTabSz="577850" rtl="1">
                <a:lnSpc>
                  <a:spcPct val="90000"/>
                </a:lnSpc>
                <a:spcBef>
                  <a:spcPct val="0"/>
                </a:spcBef>
                <a:spcAft>
                  <a:spcPct val="35000"/>
                </a:spcAft>
              </a:pPr>
              <a:r>
                <a:rPr lang="fa-IR" sz="2400" b="1" u="sng" kern="1200" dirty="0" smtClean="0">
                  <a:cs typeface="B Nazanin" panose="00000400000000000000" pitchFamily="2" charset="-78"/>
                </a:rPr>
                <a:t>4+4پین: </a:t>
              </a:r>
            </a:p>
            <a:p>
              <a:pPr lvl="0" algn="ctr" defTabSz="577850" rtl="1">
                <a:lnSpc>
                  <a:spcPct val="90000"/>
                </a:lnSpc>
                <a:spcBef>
                  <a:spcPct val="0"/>
                </a:spcBef>
                <a:spcAft>
                  <a:spcPct val="35000"/>
                </a:spcAft>
              </a:pPr>
              <a:r>
                <a:rPr lang="fa-IR" b="1" kern="1200" dirty="0" smtClean="0">
                  <a:cs typeface="B Nazanin" panose="00000400000000000000" pitchFamily="2" charset="-78"/>
                </a:rPr>
                <a:t>کاربرد کانکتور 4+4 یا 8 پین برای تامین توان</a:t>
              </a:r>
              <a:r>
                <a:rPr lang="en-US" b="1" kern="1200" dirty="0" smtClean="0">
                  <a:cs typeface="B Nazanin" panose="00000400000000000000" pitchFamily="2" charset="-78"/>
                </a:rPr>
                <a:t> </a:t>
              </a:r>
              <a:r>
                <a:rPr lang="fa-IR" b="1" kern="1200" dirty="0" smtClean="0">
                  <a:cs typeface="B Nazanin" panose="00000400000000000000" pitchFamily="2" charset="-78"/>
                </a:rPr>
                <a:t>مورد</a:t>
              </a:r>
              <a:r>
                <a:rPr lang="en-US" b="1" kern="1200" dirty="0" smtClean="0">
                  <a:cs typeface="B Nazanin" panose="00000400000000000000" pitchFamily="2" charset="-78"/>
                </a:rPr>
                <a:t> </a:t>
              </a:r>
              <a:r>
                <a:rPr lang="fa-IR" b="1" kern="1200" dirty="0" smtClean="0">
                  <a:cs typeface="B Nazanin" panose="00000400000000000000" pitchFamily="2" charset="-78"/>
                </a:rPr>
                <a:t>نیاز پردازنده است.</a:t>
              </a:r>
              <a:endParaRPr lang="en-US" b="1" kern="1200" dirty="0"/>
            </a:p>
          </p:txBody>
        </p:sp>
        <p:sp>
          <p:nvSpPr>
            <p:cNvPr id="25" name="Rounded Rectangle 24"/>
            <p:cNvSpPr/>
            <p:nvPr/>
          </p:nvSpPr>
          <p:spPr>
            <a:xfrm>
              <a:off x="6947643" y="1621294"/>
              <a:ext cx="1611623" cy="1713129"/>
            </a:xfrm>
            <a:prstGeom prst="roundRect">
              <a:avLst>
                <a:gd name="adj" fmla="val 10000"/>
              </a:avLst>
            </a:prstGeom>
            <a:blipFill>
              <a:blip r:embed="rId5" cstate="print">
                <a:extLst>
                  <a:ext uri="{28A0092B-C50C-407E-A947-70E740481C1C}">
                    <a14:useLocalDpi xmlns:a14="http://schemas.microsoft.com/office/drawing/2010/main" val="0"/>
                  </a:ext>
                </a:extLst>
              </a:blip>
              <a:srcRect/>
              <a:stretch>
                <a:fillRect l="-12000" r="-12000"/>
              </a:stretch>
            </a:blipFill>
            <a:scene3d>
              <a:camera prst="orthographicFront">
                <a:rot lat="0" lon="0" rev="0"/>
              </a:camera>
              <a:lightRig rig="contrasting" dir="t">
                <a:rot lat="0" lon="0" rev="1200000"/>
              </a:lightRig>
            </a:scene3d>
            <a:sp3d z="300000" contourW="19050" prstMaterial="metal">
              <a:bevelT w="88900" h="203200"/>
              <a:bevelB w="165100" h="254000"/>
            </a:sp3d>
          </p:spPr>
          <p:style>
            <a:lnRef idx="0">
              <a:schemeClr val="lt1">
                <a:hueOff val="0"/>
                <a:satOff val="0"/>
                <a:lumOff val="0"/>
                <a:alphaOff val="0"/>
              </a:schemeClr>
            </a:lnRef>
            <a:fillRef idx="1">
              <a:scrgbClr r="0" g="0" b="0"/>
            </a:fillRef>
            <a:effectRef idx="1">
              <a:schemeClr val="accent5">
                <a:tint val="50000"/>
                <a:hueOff val="0"/>
                <a:satOff val="0"/>
                <a:lumOff val="0"/>
                <a:alphaOff val="0"/>
              </a:schemeClr>
            </a:effectRef>
            <a:fontRef idx="minor">
              <a:schemeClr val="lt1">
                <a:hueOff val="0"/>
                <a:satOff val="0"/>
                <a:lumOff val="0"/>
                <a:alphaOff val="0"/>
              </a:schemeClr>
            </a:fontRef>
          </p:style>
        </p:sp>
        <p:sp>
          <p:nvSpPr>
            <p:cNvPr id="26" name="Freeform 25"/>
            <p:cNvSpPr/>
            <p:nvPr/>
          </p:nvSpPr>
          <p:spPr>
            <a:xfrm>
              <a:off x="6947643" y="3645901"/>
              <a:ext cx="1611624" cy="2855215"/>
            </a:xfrm>
            <a:custGeom>
              <a:avLst/>
              <a:gdLst>
                <a:gd name="connsiteX0" fmla="*/ 169220 w 1611623"/>
                <a:gd name="connsiteY0" fmla="*/ 0 h 2855215"/>
                <a:gd name="connsiteX1" fmla="*/ 1442403 w 1611623"/>
                <a:gd name="connsiteY1" fmla="*/ 0 h 2855215"/>
                <a:gd name="connsiteX2" fmla="*/ 1611623 w 1611623"/>
                <a:gd name="connsiteY2" fmla="*/ 169220 h 2855215"/>
                <a:gd name="connsiteX3" fmla="*/ 1611623 w 1611623"/>
                <a:gd name="connsiteY3" fmla="*/ 2855215 h 2855215"/>
                <a:gd name="connsiteX4" fmla="*/ 1611623 w 1611623"/>
                <a:gd name="connsiteY4" fmla="*/ 2855215 h 2855215"/>
                <a:gd name="connsiteX5" fmla="*/ 0 w 1611623"/>
                <a:gd name="connsiteY5" fmla="*/ 2855215 h 2855215"/>
                <a:gd name="connsiteX6" fmla="*/ 0 w 1611623"/>
                <a:gd name="connsiteY6" fmla="*/ 2855215 h 2855215"/>
                <a:gd name="connsiteX7" fmla="*/ 0 w 1611623"/>
                <a:gd name="connsiteY7" fmla="*/ 169220 h 2855215"/>
                <a:gd name="connsiteX8" fmla="*/ 169220 w 1611623"/>
                <a:gd name="connsiteY8" fmla="*/ 0 h 2855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1623" h="2855215">
                  <a:moveTo>
                    <a:pt x="1442402" y="2855215"/>
                  </a:moveTo>
                  <a:lnTo>
                    <a:pt x="169221" y="2855215"/>
                  </a:lnTo>
                  <a:cubicBezTo>
                    <a:pt x="75763" y="2855215"/>
                    <a:pt x="1" y="2779453"/>
                    <a:pt x="1" y="2685995"/>
                  </a:cubicBezTo>
                  <a:lnTo>
                    <a:pt x="1" y="0"/>
                  </a:lnTo>
                  <a:lnTo>
                    <a:pt x="1" y="0"/>
                  </a:lnTo>
                  <a:lnTo>
                    <a:pt x="1611622" y="0"/>
                  </a:lnTo>
                  <a:lnTo>
                    <a:pt x="1611622" y="0"/>
                  </a:lnTo>
                  <a:lnTo>
                    <a:pt x="1611622" y="2685995"/>
                  </a:lnTo>
                  <a:cubicBezTo>
                    <a:pt x="1611622" y="2779453"/>
                    <a:pt x="1535860" y="2855215"/>
                    <a:pt x="1442402" y="2855215"/>
                  </a:cubicBezTo>
                  <a:close/>
                </a:path>
              </a:pathLst>
            </a:custGeom>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hemeClr val="accent5">
                <a:hueOff val="0"/>
                <a:satOff val="0"/>
                <a:lumOff val="0"/>
                <a:alphaOff val="0"/>
              </a:schemeClr>
            </a:fillRef>
            <a:effectRef idx="2">
              <a:schemeClr val="accent5">
                <a:hueOff val="0"/>
                <a:satOff val="0"/>
                <a:lumOff val="0"/>
                <a:alphaOff val="0"/>
              </a:schemeClr>
            </a:effectRef>
            <a:fontRef idx="minor">
              <a:schemeClr val="lt1"/>
            </a:fontRef>
          </p:style>
          <p:txBody>
            <a:bodyPr spcFirstLastPara="0" vert="horz" wrap="square" lIns="142019" tIns="92456" rIns="142020" bIns="142019" numCol="1" spcCol="1270" anchor="t" anchorCtr="0">
              <a:noAutofit/>
            </a:bodyPr>
            <a:lstStyle/>
            <a:p>
              <a:pPr lvl="0" algn="ctr" defTabSz="577850" rtl="1">
                <a:lnSpc>
                  <a:spcPct val="90000"/>
                </a:lnSpc>
                <a:spcBef>
                  <a:spcPct val="0"/>
                </a:spcBef>
                <a:spcAft>
                  <a:spcPct val="35000"/>
                </a:spcAft>
              </a:pPr>
              <a:r>
                <a:rPr lang="en-US" b="1" u="sng" dirty="0" smtClean="0">
                  <a:cs typeface="B Nazanin" panose="00000400000000000000" pitchFamily="2" charset="-78"/>
                </a:rPr>
                <a:t>SATA:</a:t>
              </a:r>
              <a:endParaRPr lang="en-US" b="1" u="sng" kern="1200" dirty="0" smtClean="0">
                <a:cs typeface="B Nazanin" panose="00000400000000000000" pitchFamily="2" charset="-78"/>
              </a:endParaRPr>
            </a:p>
            <a:p>
              <a:pPr lvl="0" algn="ctr" defTabSz="577850" rtl="1">
                <a:lnSpc>
                  <a:spcPct val="90000"/>
                </a:lnSpc>
                <a:spcBef>
                  <a:spcPct val="0"/>
                </a:spcBef>
                <a:spcAft>
                  <a:spcPct val="35000"/>
                </a:spcAft>
              </a:pPr>
              <a:r>
                <a:rPr lang="fa-IR" sz="1600" b="1" kern="1200" dirty="0" smtClean="0">
                  <a:cs typeface="B Nazanin" panose="00000400000000000000" pitchFamily="2" charset="-78"/>
                </a:rPr>
                <a:t>مخصوص تامین توان تجهیزات مجهز به پورت</a:t>
              </a:r>
              <a:r>
                <a:rPr lang="en-US" sz="1600" b="1" dirty="0">
                  <a:cs typeface="B Nazanin" panose="00000400000000000000" pitchFamily="2" charset="-78"/>
                </a:rPr>
                <a:t> </a:t>
              </a:r>
              <a:r>
                <a:rPr lang="en-US" sz="1600" b="1" dirty="0" smtClean="0">
                  <a:cs typeface="B Nazanin" panose="00000400000000000000" pitchFamily="2" charset="-78"/>
                </a:rPr>
                <a:t>SATA</a:t>
              </a:r>
              <a:r>
                <a:rPr lang="fa-IR" sz="1600" b="1" dirty="0" smtClean="0">
                  <a:cs typeface="B Nazanin" panose="00000400000000000000" pitchFamily="2" charset="-78"/>
                </a:rPr>
                <a:t> </a:t>
              </a:r>
              <a:r>
                <a:rPr lang="fa-IR" sz="1600" b="1" kern="1200" dirty="0" smtClean="0">
                  <a:cs typeface="B Nazanin" panose="00000400000000000000" pitchFamily="2" charset="-78"/>
                </a:rPr>
                <a:t>مانند </a:t>
              </a:r>
              <a:r>
                <a:rPr lang="en-US" sz="1600" b="1" kern="1200" dirty="0" smtClean="0">
                  <a:cs typeface="B Nazanin" panose="00000400000000000000" pitchFamily="2" charset="-78"/>
                </a:rPr>
                <a:t>ODD</a:t>
              </a:r>
              <a:r>
                <a:rPr lang="fa-IR" sz="1600" b="1" kern="1200" dirty="0" smtClean="0">
                  <a:cs typeface="B Nazanin" panose="00000400000000000000" pitchFamily="2" charset="-78"/>
                </a:rPr>
                <a:t>، </a:t>
              </a:r>
              <a:r>
                <a:rPr lang="en-US" sz="1600" b="1" kern="1200" dirty="0" smtClean="0">
                  <a:cs typeface="B Nazanin" panose="00000400000000000000" pitchFamily="2" charset="-78"/>
                </a:rPr>
                <a:t>HDD</a:t>
              </a:r>
              <a:r>
                <a:rPr lang="fa-IR" sz="1600" b="1" kern="1200" dirty="0" smtClean="0">
                  <a:cs typeface="B Nazanin" panose="00000400000000000000" pitchFamily="2" charset="-78"/>
                </a:rPr>
                <a:t> و</a:t>
              </a:r>
              <a:r>
                <a:rPr lang="en-US" sz="1600" b="1" kern="1200" dirty="0" smtClean="0">
                  <a:cs typeface="B Nazanin" panose="00000400000000000000" pitchFamily="2" charset="-78"/>
                </a:rPr>
                <a:t> </a:t>
              </a:r>
              <a:r>
                <a:rPr lang="fa-IR" sz="1600" b="1" kern="1200" dirty="0" smtClean="0">
                  <a:cs typeface="B Nazanin" panose="00000400000000000000" pitchFamily="2" charset="-78"/>
                </a:rPr>
                <a:t>  </a:t>
              </a:r>
              <a:r>
                <a:rPr lang="en-US" sz="1600" b="1" kern="1200" dirty="0" smtClean="0">
                  <a:cs typeface="B Nazanin" panose="00000400000000000000" pitchFamily="2" charset="-78"/>
                </a:rPr>
                <a:t>SSD</a:t>
              </a:r>
              <a:r>
                <a:rPr lang="fa-IR" sz="1600" b="1" kern="1200" dirty="0" smtClean="0">
                  <a:cs typeface="B Nazanin" panose="00000400000000000000" pitchFamily="2" charset="-78"/>
                </a:rPr>
                <a:t> </a:t>
              </a:r>
              <a:r>
                <a:rPr lang="en-US" sz="1600" b="1" kern="1200" dirty="0" smtClean="0">
                  <a:cs typeface="B Nazanin" panose="00000400000000000000" pitchFamily="2" charset="-78"/>
                </a:rPr>
                <a:t> </a:t>
              </a:r>
              <a:r>
                <a:rPr lang="fa-IR" sz="1600" b="1" kern="1200" dirty="0" smtClean="0">
                  <a:cs typeface="B Nazanin" panose="00000400000000000000" pitchFamily="2" charset="-78"/>
                </a:rPr>
                <a:t>که امروزه تعداد حداقل 4 عدد از این کانکتور برای یک سیستم مورد نیاز است</a:t>
              </a:r>
              <a:r>
                <a:rPr lang="fa-IR" sz="1600" b="1" dirty="0">
                  <a:cs typeface="B Nazanin" panose="00000400000000000000" pitchFamily="2" charset="-78"/>
                </a:rPr>
                <a:t>.</a:t>
              </a:r>
              <a:endParaRPr lang="en-US" sz="1600" b="1" kern="1200" dirty="0">
                <a:cs typeface="B Nazanin" panose="00000400000000000000" pitchFamily="2" charset="-78"/>
              </a:endParaRPr>
            </a:p>
          </p:txBody>
        </p:sp>
        <p:sp>
          <p:nvSpPr>
            <p:cNvPr id="27" name="Rounded Rectangle 26"/>
            <p:cNvSpPr/>
            <p:nvPr/>
          </p:nvSpPr>
          <p:spPr>
            <a:xfrm>
              <a:off x="8720429" y="1621294"/>
              <a:ext cx="1611623" cy="1713129"/>
            </a:xfrm>
            <a:prstGeom prst="roundRect">
              <a:avLst>
                <a:gd name="adj" fmla="val 10000"/>
              </a:avLst>
            </a:prstGeom>
            <a:blipFill>
              <a:blip r:embed="rId6" cstate="print">
                <a:extLst>
                  <a:ext uri="{28A0092B-C50C-407E-A947-70E740481C1C}">
                    <a14:useLocalDpi xmlns:a14="http://schemas.microsoft.com/office/drawing/2010/main" val="0"/>
                  </a:ext>
                </a:extLst>
              </a:blip>
              <a:srcRect/>
              <a:stretch>
                <a:fillRect l="-14000" r="-14000"/>
              </a:stretch>
            </a:blipFill>
            <a:scene3d>
              <a:camera prst="orthographicFront">
                <a:rot lat="0" lon="0" rev="0"/>
              </a:camera>
              <a:lightRig rig="contrasting" dir="t">
                <a:rot lat="0" lon="0" rev="1200000"/>
              </a:lightRig>
            </a:scene3d>
            <a:sp3d z="300000" contourW="19050" prstMaterial="metal">
              <a:bevelT w="88900" h="203200"/>
              <a:bevelB w="165100" h="254000"/>
            </a:sp3d>
          </p:spPr>
          <p:style>
            <a:lnRef idx="0">
              <a:schemeClr val="lt1">
                <a:hueOff val="0"/>
                <a:satOff val="0"/>
                <a:lumOff val="0"/>
                <a:alphaOff val="0"/>
              </a:schemeClr>
            </a:lnRef>
            <a:fillRef idx="1">
              <a:scrgbClr r="0" g="0" b="0"/>
            </a:fillRef>
            <a:effectRef idx="1">
              <a:schemeClr val="accent6">
                <a:tint val="50000"/>
                <a:hueOff val="0"/>
                <a:satOff val="0"/>
                <a:lumOff val="0"/>
                <a:alphaOff val="0"/>
              </a:schemeClr>
            </a:effectRef>
            <a:fontRef idx="minor">
              <a:schemeClr val="lt1">
                <a:hueOff val="0"/>
                <a:satOff val="0"/>
                <a:lumOff val="0"/>
                <a:alphaOff val="0"/>
              </a:schemeClr>
            </a:fontRef>
          </p:style>
        </p:sp>
        <p:sp>
          <p:nvSpPr>
            <p:cNvPr id="28" name="Freeform 27"/>
            <p:cNvSpPr/>
            <p:nvPr/>
          </p:nvSpPr>
          <p:spPr>
            <a:xfrm>
              <a:off x="8720429" y="3645901"/>
              <a:ext cx="1611623" cy="2855215"/>
            </a:xfrm>
            <a:custGeom>
              <a:avLst/>
              <a:gdLst>
                <a:gd name="connsiteX0" fmla="*/ 169220 w 1611623"/>
                <a:gd name="connsiteY0" fmla="*/ 0 h 2855215"/>
                <a:gd name="connsiteX1" fmla="*/ 1442403 w 1611623"/>
                <a:gd name="connsiteY1" fmla="*/ 0 h 2855215"/>
                <a:gd name="connsiteX2" fmla="*/ 1611623 w 1611623"/>
                <a:gd name="connsiteY2" fmla="*/ 169220 h 2855215"/>
                <a:gd name="connsiteX3" fmla="*/ 1611623 w 1611623"/>
                <a:gd name="connsiteY3" fmla="*/ 2855215 h 2855215"/>
                <a:gd name="connsiteX4" fmla="*/ 1611623 w 1611623"/>
                <a:gd name="connsiteY4" fmla="*/ 2855215 h 2855215"/>
                <a:gd name="connsiteX5" fmla="*/ 0 w 1611623"/>
                <a:gd name="connsiteY5" fmla="*/ 2855215 h 2855215"/>
                <a:gd name="connsiteX6" fmla="*/ 0 w 1611623"/>
                <a:gd name="connsiteY6" fmla="*/ 2855215 h 2855215"/>
                <a:gd name="connsiteX7" fmla="*/ 0 w 1611623"/>
                <a:gd name="connsiteY7" fmla="*/ 169220 h 2855215"/>
                <a:gd name="connsiteX8" fmla="*/ 169220 w 1611623"/>
                <a:gd name="connsiteY8" fmla="*/ 0 h 2855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1623" h="2855215">
                  <a:moveTo>
                    <a:pt x="1442402" y="2855215"/>
                  </a:moveTo>
                  <a:lnTo>
                    <a:pt x="169221" y="2855215"/>
                  </a:lnTo>
                  <a:cubicBezTo>
                    <a:pt x="75763" y="2855215"/>
                    <a:pt x="1" y="2779453"/>
                    <a:pt x="1" y="2685995"/>
                  </a:cubicBezTo>
                  <a:lnTo>
                    <a:pt x="1" y="0"/>
                  </a:lnTo>
                  <a:lnTo>
                    <a:pt x="1" y="0"/>
                  </a:lnTo>
                  <a:lnTo>
                    <a:pt x="1611622" y="0"/>
                  </a:lnTo>
                  <a:lnTo>
                    <a:pt x="1611622" y="0"/>
                  </a:lnTo>
                  <a:lnTo>
                    <a:pt x="1611622" y="2685995"/>
                  </a:lnTo>
                  <a:cubicBezTo>
                    <a:pt x="1611622" y="2779453"/>
                    <a:pt x="1535860" y="2855215"/>
                    <a:pt x="1442402" y="2855215"/>
                  </a:cubicBezTo>
                  <a:close/>
                </a:path>
              </a:pathLst>
            </a:custGeom>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hemeClr val="accent6">
                <a:hueOff val="0"/>
                <a:satOff val="0"/>
                <a:lumOff val="0"/>
                <a:alphaOff val="0"/>
              </a:schemeClr>
            </a:fillRef>
            <a:effectRef idx="2">
              <a:schemeClr val="accent6">
                <a:hueOff val="0"/>
                <a:satOff val="0"/>
                <a:lumOff val="0"/>
                <a:alphaOff val="0"/>
              </a:schemeClr>
            </a:effectRef>
            <a:fontRef idx="minor">
              <a:schemeClr val="lt1"/>
            </a:fontRef>
          </p:style>
          <p:txBody>
            <a:bodyPr spcFirstLastPara="0" vert="horz" wrap="square" lIns="142019" tIns="92456" rIns="142019" bIns="142019" numCol="1" spcCol="1270" anchor="t" anchorCtr="0">
              <a:noAutofit/>
            </a:bodyPr>
            <a:lstStyle/>
            <a:p>
              <a:pPr lvl="0" algn="ctr" defTabSz="577850" rtl="1">
                <a:lnSpc>
                  <a:spcPct val="90000"/>
                </a:lnSpc>
                <a:spcBef>
                  <a:spcPct val="0"/>
                </a:spcBef>
                <a:spcAft>
                  <a:spcPct val="35000"/>
                </a:spcAft>
              </a:pPr>
              <a:r>
                <a:rPr lang="fa-IR" sz="1600" b="1" u="sng" dirty="0" smtClean="0">
                  <a:cs typeface="B Nazanin" panose="00000400000000000000" pitchFamily="2" charset="-78"/>
                </a:rPr>
                <a:t>4 پین یا </a:t>
              </a:r>
              <a:r>
                <a:rPr lang="en-US" sz="1600" b="1" u="sng" dirty="0" smtClean="0">
                  <a:cs typeface="B Nazanin" panose="00000400000000000000" pitchFamily="2" charset="-78"/>
                </a:rPr>
                <a:t>MOLEX:</a:t>
              </a:r>
              <a:endParaRPr lang="en-US" sz="1300" b="1" u="sng" kern="1200" dirty="0" smtClean="0">
                <a:cs typeface="B Nazanin" panose="00000400000000000000" pitchFamily="2" charset="-78"/>
              </a:endParaRPr>
            </a:p>
            <a:p>
              <a:pPr lvl="0" algn="ctr" defTabSz="577850" rtl="1">
                <a:lnSpc>
                  <a:spcPct val="90000"/>
                </a:lnSpc>
                <a:spcBef>
                  <a:spcPct val="0"/>
                </a:spcBef>
                <a:spcAft>
                  <a:spcPct val="35000"/>
                </a:spcAft>
              </a:pPr>
              <a:r>
                <a:rPr lang="fa-IR" sz="1600" b="1" kern="1200" dirty="0" smtClean="0">
                  <a:cs typeface="B Nazanin" panose="00000400000000000000" pitchFamily="2" charset="-78"/>
                </a:rPr>
                <a:t>کانکتور</a:t>
              </a:r>
              <a:r>
                <a:rPr lang="en-US" sz="1600" b="1" kern="1200" dirty="0" smtClean="0">
                  <a:cs typeface="B Nazanin" panose="00000400000000000000" pitchFamily="2" charset="-78"/>
                </a:rPr>
                <a:t> </a:t>
              </a:r>
              <a:r>
                <a:rPr lang="fa-IR" sz="1600" b="1" kern="1200" dirty="0" smtClean="0">
                  <a:cs typeface="B Nazanin" panose="00000400000000000000" pitchFamily="2" charset="-78"/>
                </a:rPr>
                <a:t>مخصوص برای تامین توان مورد نیاز برخی تجهیزات مانند فن، هارد دیسک و درایو نوری</a:t>
              </a:r>
              <a:r>
                <a:rPr lang="en-US" sz="1600" b="1" kern="1200" dirty="0" smtClean="0">
                  <a:cs typeface="B Nazanin" panose="00000400000000000000" pitchFamily="2" charset="-78"/>
                </a:rPr>
                <a:t> </a:t>
              </a:r>
              <a:r>
                <a:rPr lang="fa-IR" sz="1600" b="1" kern="1200" dirty="0" smtClean="0">
                  <a:cs typeface="B Nazanin" panose="00000400000000000000" pitchFamily="2" charset="-78"/>
                </a:rPr>
                <a:t> </a:t>
              </a:r>
              <a:r>
                <a:rPr lang="en-US" sz="1600" b="1" kern="1200" dirty="0" smtClean="0">
                  <a:cs typeface="B Nazanin" panose="00000400000000000000" pitchFamily="2" charset="-78"/>
                </a:rPr>
                <a:t>IDE</a:t>
              </a:r>
              <a:r>
                <a:rPr lang="fa-IR" sz="1600" b="1" kern="1200" dirty="0" smtClean="0">
                  <a:cs typeface="B Nazanin" panose="00000400000000000000" pitchFamily="2" charset="-78"/>
                </a:rPr>
                <a:t> مورد</a:t>
              </a:r>
              <a:r>
                <a:rPr lang="en-US" sz="1600" b="1" kern="1200" dirty="0" smtClean="0">
                  <a:cs typeface="B Nazanin" panose="00000400000000000000" pitchFamily="2" charset="-78"/>
                </a:rPr>
                <a:t> </a:t>
              </a:r>
              <a:r>
                <a:rPr lang="fa-IR" sz="1600" b="1" kern="1200" dirty="0" smtClean="0">
                  <a:cs typeface="B Nazanin" panose="00000400000000000000" pitchFamily="2" charset="-78"/>
                </a:rPr>
                <a:t>استفاده قرار می گیرد. </a:t>
              </a:r>
              <a:endParaRPr lang="en-US" sz="1600" b="1" kern="1200" dirty="0"/>
            </a:p>
          </p:txBody>
        </p:sp>
      </p:grpSp>
      <p:sp>
        <p:nvSpPr>
          <p:cNvPr id="3" name="Down Arrow 2"/>
          <p:cNvSpPr/>
          <p:nvPr/>
        </p:nvSpPr>
        <p:spPr>
          <a:xfrm>
            <a:off x="2232452" y="165536"/>
            <a:ext cx="7496431" cy="98854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b="1" dirty="0" smtClean="0">
                <a:cs typeface="B Nazanin" panose="00000400000000000000" pitchFamily="2" charset="-78"/>
              </a:rPr>
              <a:t>انواع کانکتور</a:t>
            </a:r>
            <a:endParaRPr lang="en-US" b="1" dirty="0">
              <a:cs typeface="B Nazanin" panose="00000400000000000000" pitchFamily="2" charset="-78"/>
            </a:endParaRPr>
          </a:p>
        </p:txBody>
      </p:sp>
    </p:spTree>
    <p:extLst>
      <p:ext uri="{BB962C8B-B14F-4D97-AF65-F5344CB8AC3E}">
        <p14:creationId xmlns:p14="http://schemas.microsoft.com/office/powerpoint/2010/main" val="1544734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barn(inVertical)">
                                      <p:cBhvr>
                                        <p:cTn id="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56187" y="117137"/>
            <a:ext cx="4713801" cy="624269"/>
          </a:xfrm>
        </p:spPr>
        <p:txBody>
          <a:bodyPr>
            <a:normAutofit/>
          </a:bodyPr>
          <a:lstStyle/>
          <a:p>
            <a:pPr algn="r" rtl="1"/>
            <a:r>
              <a:rPr lang="fa-IR" sz="3200" b="1" dirty="0">
                <a:solidFill>
                  <a:schemeClr val="bg1"/>
                </a:solidFill>
                <a:cs typeface="B Nazanin" panose="00000400000000000000" pitchFamily="2" charset="-78"/>
              </a:rPr>
              <a:t>مادر بورد </a:t>
            </a:r>
            <a:r>
              <a:rPr lang="en-US" sz="3200" b="1" dirty="0">
                <a:solidFill>
                  <a:schemeClr val="bg1"/>
                </a:solidFill>
                <a:latin typeface="Denver-ExtraBoldIta" pitchFamily="2" charset="0"/>
                <a:cs typeface="B Nazanin" panose="00000400000000000000" pitchFamily="2" charset="-78"/>
              </a:rPr>
              <a:t>(Motherboard</a:t>
            </a:r>
            <a:r>
              <a:rPr lang="en-US" sz="3200" b="1" dirty="0" smtClean="0">
                <a:solidFill>
                  <a:schemeClr val="bg1"/>
                </a:solidFill>
                <a:latin typeface="Denver-ExtraBoldIta" pitchFamily="2" charset="0"/>
                <a:cs typeface="B Nazanin" panose="00000400000000000000" pitchFamily="2" charset="-78"/>
              </a:rPr>
              <a:t>)</a:t>
            </a:r>
            <a:endParaRPr lang="en-US" sz="3200" dirty="0">
              <a:solidFill>
                <a:schemeClr val="bg1"/>
              </a:solidFill>
            </a:endParaRPr>
          </a:p>
        </p:txBody>
      </p:sp>
      <p:sp>
        <p:nvSpPr>
          <p:cNvPr id="4" name="TextBox 3"/>
          <p:cNvSpPr txBox="1"/>
          <p:nvPr/>
        </p:nvSpPr>
        <p:spPr>
          <a:xfrm>
            <a:off x="247134" y="741406"/>
            <a:ext cx="11854249" cy="6217087"/>
          </a:xfrm>
          <a:prstGeom prst="rect">
            <a:avLst/>
          </a:prstGeom>
          <a:noFill/>
        </p:spPr>
        <p:txBody>
          <a:bodyPr wrap="square" rtlCol="0">
            <a:spAutoFit/>
          </a:bodyPr>
          <a:lstStyle/>
          <a:p>
            <a:pPr algn="r" rtl="1"/>
            <a:r>
              <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مهمترین عوامل تعیین شکل در </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بورد های </a:t>
            </a:r>
            <a:r>
              <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اصلی شامل انواع زیر </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است: </a:t>
            </a:r>
            <a:r>
              <a:rPr lang="fa-IR" b="1" dirty="0" smtClean="0">
                <a:solidFill>
                  <a:schemeClr val="bg1"/>
                </a:solidFill>
                <a:cs typeface="B Nazanin" panose="00000400000000000000" pitchFamily="2" charset="-78"/>
              </a:rPr>
              <a:t>1- عوامل </a:t>
            </a:r>
            <a:r>
              <a:rPr lang="fa-IR" b="1" dirty="0">
                <a:solidFill>
                  <a:schemeClr val="bg1"/>
                </a:solidFill>
                <a:cs typeface="B Nazanin" panose="00000400000000000000" pitchFamily="2" charset="-78"/>
              </a:rPr>
              <a:t>تعیین شکل منسوخ شده: </a:t>
            </a:r>
            <a:r>
              <a:rPr lang="en-US" b="1" dirty="0">
                <a:solidFill>
                  <a:schemeClr val="bg1"/>
                </a:solidFill>
                <a:cs typeface="B Nazanin" panose="00000400000000000000" pitchFamily="2" charset="-78"/>
              </a:rPr>
              <a:t>Baby-AT </a:t>
            </a:r>
            <a:r>
              <a:rPr lang="en-US" b="1" dirty="0" smtClean="0">
                <a:solidFill>
                  <a:schemeClr val="bg1"/>
                </a:solidFill>
                <a:cs typeface="B Nazanin" panose="00000400000000000000" pitchFamily="2" charset="-78"/>
              </a:rPr>
              <a:t>,</a:t>
            </a:r>
            <a:r>
              <a:rPr lang="en-US" b="1" dirty="0">
                <a:solidFill>
                  <a:schemeClr val="bg1"/>
                </a:solidFill>
                <a:cs typeface="B Nazanin" panose="00000400000000000000" pitchFamily="2" charset="-78"/>
              </a:rPr>
              <a:t> </a:t>
            </a:r>
            <a:r>
              <a:rPr lang="en-US" b="1" dirty="0" smtClean="0">
                <a:solidFill>
                  <a:schemeClr val="bg1"/>
                </a:solidFill>
                <a:cs typeface="B Nazanin" panose="00000400000000000000" pitchFamily="2" charset="-78"/>
              </a:rPr>
              <a:t>Full-size </a:t>
            </a:r>
            <a:r>
              <a:rPr lang="en-US" b="1" dirty="0">
                <a:solidFill>
                  <a:schemeClr val="bg1"/>
                </a:solidFill>
                <a:cs typeface="B Nazanin" panose="00000400000000000000" pitchFamily="2" charset="-78"/>
              </a:rPr>
              <a:t>AT , </a:t>
            </a:r>
            <a:r>
              <a:rPr lang="en-US" b="1" dirty="0" smtClean="0">
                <a:solidFill>
                  <a:schemeClr val="bg1"/>
                </a:solidFill>
                <a:cs typeface="B Nazanin" panose="00000400000000000000" pitchFamily="2" charset="-78"/>
              </a:rPr>
              <a:t>LPX</a:t>
            </a:r>
            <a:endParaRPr lang="fa-IR" b="1" dirty="0" smtClean="0">
              <a:solidFill>
                <a:schemeClr val="bg1"/>
              </a:solidFill>
              <a:cs typeface="B Nazanin" panose="00000400000000000000" pitchFamily="2" charset="-78"/>
            </a:endParaRPr>
          </a:p>
          <a:p>
            <a:pPr algn="r" rtl="1"/>
            <a:endParaRPr lang="en-US" dirty="0">
              <a:cs typeface="B Nazanin" panose="00000400000000000000" pitchFamily="2" charset="-78"/>
            </a:endParaRPr>
          </a:p>
          <a:p>
            <a:pPr algn="r" rtl="1"/>
            <a:r>
              <a:rPr lang="fa-IR" b="1" dirty="0" smtClean="0">
                <a:solidFill>
                  <a:schemeClr val="bg1"/>
                </a:solidFill>
                <a:cs typeface="B Nazanin" panose="00000400000000000000" pitchFamily="2" charset="-78"/>
              </a:rPr>
              <a:t>1-1 </a:t>
            </a:r>
            <a:r>
              <a:rPr lang="en-US" b="1" dirty="0" smtClean="0">
                <a:solidFill>
                  <a:schemeClr val="bg1"/>
                </a:solidFill>
                <a:cs typeface="B Nazanin" panose="00000400000000000000" pitchFamily="2" charset="-78"/>
              </a:rPr>
              <a:t>Baby-AT</a:t>
            </a:r>
            <a:r>
              <a:rPr lang="fa-IR" b="1" dirty="0">
                <a:solidFill>
                  <a:schemeClr val="bg1"/>
                </a:solidFill>
                <a:cs typeface="B Nazanin" panose="00000400000000000000" pitchFamily="2" charset="-78"/>
              </a:rPr>
              <a:t> : </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اولین </a:t>
            </a:r>
            <a:r>
              <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مادر بورد </a:t>
            </a:r>
            <a:r>
              <a:rPr lang="en-US"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PC</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رایج </a:t>
            </a:r>
            <a:r>
              <a:rPr lang="en-US"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IBM PC </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می </a:t>
            </a:r>
            <a:r>
              <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باشد که در سال 1981 به </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بازار </a:t>
            </a:r>
            <a:r>
              <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عرضه شد</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a:t>
            </a:r>
            <a:endParaRPr lang="en-US"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endParaRPr>
          </a:p>
          <a:p>
            <a:pPr algn="r" rtl="1"/>
            <a:endParaRPr lang="fa-IR" dirty="0" smtClean="0">
              <a:cs typeface="B Nazanin" panose="00000400000000000000" pitchFamily="2" charset="-78"/>
            </a:endParaRPr>
          </a:p>
          <a:p>
            <a:pPr algn="r" rtl="1"/>
            <a:r>
              <a:rPr lang="fa-IR" b="1" dirty="0" smtClean="0">
                <a:solidFill>
                  <a:schemeClr val="bg1"/>
                </a:solidFill>
                <a:cs typeface="B Nazanin" panose="00000400000000000000" pitchFamily="2" charset="-78"/>
              </a:rPr>
              <a:t>2-1 </a:t>
            </a:r>
            <a:r>
              <a:rPr lang="en-US" b="1" dirty="0">
                <a:solidFill>
                  <a:schemeClr val="bg1"/>
                </a:solidFill>
                <a:cs typeface="B Nazanin" panose="00000400000000000000" pitchFamily="2" charset="-78"/>
              </a:rPr>
              <a:t>Full-size AT </a:t>
            </a:r>
            <a:r>
              <a:rPr lang="fa-IR" b="1" dirty="0">
                <a:solidFill>
                  <a:schemeClr val="bg1"/>
                </a:solidFill>
                <a:cs typeface="B Nazanin" panose="00000400000000000000" pitchFamily="2" charset="-78"/>
              </a:rPr>
              <a:t> : </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مادر بورد های </a:t>
            </a:r>
            <a:r>
              <a:rPr lang="en-US"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AT</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تمام </a:t>
            </a:r>
            <a:r>
              <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قد </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a:t>
            </a:r>
            <a:r>
              <a:rPr lang="en-US"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Full size</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)با </a:t>
            </a:r>
            <a:r>
              <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طراحی </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مادر بورد </a:t>
            </a:r>
            <a:r>
              <a:rPr lang="en-US"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IBM AT </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اصلی </a:t>
            </a:r>
            <a:r>
              <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مطابقت دارد بدین ترتیب که امکان ایجاد بوردهای خیلی بزرگ با حداکثر پهنای 12 اینچ </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و عمق </a:t>
            </a:r>
            <a:r>
              <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13.8 اینچ فراهم می </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شود و ساختاری 8 بیتی داشتند.</a:t>
            </a:r>
            <a:endParaRPr lang="en-US"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endParaRPr>
          </a:p>
          <a:p>
            <a:pPr algn="r" rtl="1"/>
            <a:endParaRPr lang="en-US" dirty="0">
              <a:solidFill>
                <a:prstClr val="white"/>
              </a:solidFill>
              <a:cs typeface="B Nazanin" panose="00000400000000000000" pitchFamily="2" charset="-78"/>
            </a:endParaRPr>
          </a:p>
          <a:p>
            <a:pPr algn="r" rtl="1"/>
            <a:r>
              <a:rPr lang="fa-IR" b="1" dirty="0" smtClean="0">
                <a:solidFill>
                  <a:schemeClr val="bg1"/>
                </a:solidFill>
                <a:cs typeface="B Nazanin" panose="00000400000000000000" pitchFamily="2" charset="-78"/>
              </a:rPr>
              <a:t>3-1 </a:t>
            </a:r>
            <a:r>
              <a:rPr lang="en-US" b="1" dirty="0" smtClean="0">
                <a:solidFill>
                  <a:schemeClr val="bg1"/>
                </a:solidFill>
                <a:cs typeface="B Nazanin" panose="00000400000000000000" pitchFamily="2" charset="-78"/>
              </a:rPr>
              <a:t>LPX</a:t>
            </a:r>
            <a:r>
              <a:rPr lang="fa-IR" b="1" dirty="0">
                <a:solidFill>
                  <a:schemeClr val="bg1"/>
                </a:solidFill>
                <a:cs typeface="B Nazanin" panose="00000400000000000000" pitchFamily="2" charset="-78"/>
              </a:rPr>
              <a:t> </a:t>
            </a:r>
            <a:r>
              <a:rPr lang="fa-IR" b="1" dirty="0" smtClean="0">
                <a:solidFill>
                  <a:schemeClr val="bg1"/>
                </a:solidFill>
                <a:cs typeface="B Nazanin" panose="00000400000000000000" pitchFamily="2" charset="-78"/>
              </a:rPr>
              <a:t>: </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بوردهای </a:t>
            </a:r>
            <a:r>
              <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عامل تعیین </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شکل</a:t>
            </a:r>
            <a:r>
              <a:rPr lang="en-US"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LPX</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a:t>
            </a:r>
            <a:r>
              <a:rPr lang="en-US"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Mini </a:t>
            </a:r>
            <a:r>
              <a:rPr lang="en-US"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LPX </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یک </a:t>
            </a:r>
            <a:r>
              <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طرح نیمه اختصاصی هستند که در اصل توسط شرکت </a:t>
            </a:r>
            <a:r>
              <a:rPr lang="en-US"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WESTERN DIGITAL </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در </a:t>
            </a:r>
            <a:r>
              <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سال 1987 برای برخی از مادر بوردهای این شرکت توسعه داده </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شد.</a:t>
            </a:r>
          </a:p>
          <a:p>
            <a:pPr algn="r" rtl="1"/>
            <a:endPar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endParaRPr>
          </a:p>
          <a:p>
            <a:pPr algn="r" rtl="1"/>
            <a:r>
              <a:rPr lang="fa-IR" b="1" dirty="0" smtClean="0">
                <a:ln w="0"/>
                <a:solidFill>
                  <a:schemeClr val="bg1"/>
                </a:solidFill>
                <a:effectLst>
                  <a:outerShdw blurRad="38100" dist="19050" dir="2700000" algn="tl" rotWithShape="0">
                    <a:schemeClr val="dk1">
                      <a:alpha val="40000"/>
                    </a:schemeClr>
                  </a:outerShdw>
                </a:effectLst>
                <a:cs typeface="B Nazanin" panose="00000400000000000000" pitchFamily="2" charset="-78"/>
              </a:rPr>
              <a:t>4-1 </a:t>
            </a:r>
            <a:r>
              <a:rPr lang="en-US" b="1" dirty="0" smtClean="0">
                <a:ln w="0"/>
                <a:solidFill>
                  <a:schemeClr val="bg1"/>
                </a:solidFill>
                <a:effectLst>
                  <a:outerShdw blurRad="38100" dist="19050" dir="2700000" algn="tl" rotWithShape="0">
                    <a:schemeClr val="dk1">
                      <a:alpha val="40000"/>
                    </a:schemeClr>
                  </a:outerShdw>
                </a:effectLst>
                <a:cs typeface="B Nazanin" panose="00000400000000000000" pitchFamily="2" charset="-78"/>
              </a:rPr>
              <a:t>BTX</a:t>
            </a:r>
            <a:r>
              <a:rPr lang="fa-IR" b="1" dirty="0">
                <a:ln w="0"/>
                <a:solidFill>
                  <a:schemeClr val="bg1"/>
                </a:solidFill>
                <a:effectLst>
                  <a:outerShdw blurRad="38100" dist="19050" dir="2700000" algn="tl" rotWithShape="0">
                    <a:schemeClr val="dk1">
                      <a:alpha val="40000"/>
                    </a:schemeClr>
                  </a:outerShdw>
                </a:effectLst>
                <a:cs typeface="B Nazanin" panose="00000400000000000000" pitchFamily="2" charset="-78"/>
              </a:rPr>
              <a:t> :</a:t>
            </a:r>
            <a:r>
              <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سال ها است که کیس ها و </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مادر </a:t>
            </a:r>
            <a:r>
              <a:rPr lang="fa-IR" b="1" dirty="0" err="1"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بُردهای</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a:t>
            </a:r>
            <a:r>
              <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منطبق با استاندارد </a:t>
            </a:r>
            <a:r>
              <a:rPr lang="en-US"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ATX</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a:t>
            </a:r>
            <a:r>
              <a:rPr lang="en-US"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a:t>
            </a:r>
            <a:r>
              <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جایگزین مدل های </a:t>
            </a:r>
            <a:r>
              <a:rPr lang="en-US"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AT</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a:t>
            </a:r>
            <a:r>
              <a:rPr lang="en-US"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شده </a:t>
            </a:r>
            <a:r>
              <a:rPr lang="fa-IR" b="1" dirty="0" err="1">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اند</a:t>
            </a:r>
            <a:r>
              <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علی رغم </a:t>
            </a:r>
            <a:r>
              <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مزایایی که نسبت به فاکتور </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فرم </a:t>
            </a:r>
            <a:r>
              <a:rPr lang="en-US"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AT</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a:t>
            </a:r>
            <a:r>
              <a:rPr lang="en-US"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a:t>
            </a:r>
            <a:r>
              <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دارد تولید </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کنند گان </a:t>
            </a:r>
            <a:r>
              <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قطعات کامپیوتر را در محدودیت های متعددی قرار داده و مانع از گسترش تکنولوژی های مدرن شده است . فاکتور فرم </a:t>
            </a:r>
            <a:r>
              <a:rPr lang="en-US"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BTX</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a:t>
            </a:r>
            <a:r>
              <a:rPr lang="en-US"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a:t>
            </a:r>
            <a:r>
              <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با هدف حذف </a:t>
            </a:r>
            <a:r>
              <a:rPr lang="fa-IR" b="1" dirty="0" err="1"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محدودیّت</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a:t>
            </a:r>
            <a:r>
              <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ها و نقایص </a:t>
            </a:r>
            <a:r>
              <a:rPr lang="en-US"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ATX</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a:t>
            </a:r>
            <a:r>
              <a:rPr lang="en-US"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a:t>
            </a:r>
            <a:r>
              <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برای اولین بار در همایش </a:t>
            </a:r>
            <a:r>
              <a:rPr lang="en-US"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IDF </a:t>
            </a:r>
            <a:r>
              <a:rPr lang="en-US"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2003</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a:t>
            </a:r>
            <a:r>
              <a:rPr lang="en-US"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a:t>
            </a:r>
            <a:r>
              <a:rPr lang="fa-IR"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توسط اینتل پیشنهاد </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شد.</a:t>
            </a:r>
          </a:p>
          <a:p>
            <a:pPr algn="r" rtl="1"/>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a:t>
            </a:r>
          </a:p>
          <a:p>
            <a:pPr algn="r" rtl="1"/>
            <a:r>
              <a:rPr lang="fa-IR" sz="2000" b="1" dirty="0" smtClean="0">
                <a:solidFill>
                  <a:schemeClr val="bg1"/>
                </a:solidFill>
                <a:cs typeface="B Nazanin" panose="00000400000000000000" pitchFamily="2" charset="-78"/>
              </a:rPr>
              <a:t>2- عوامل تعیین شکل های مادر </a:t>
            </a:r>
            <a:r>
              <a:rPr lang="fa-IR" sz="2000" b="1" dirty="0" err="1" smtClean="0">
                <a:solidFill>
                  <a:schemeClr val="bg1"/>
                </a:solidFill>
                <a:cs typeface="B Nazanin" panose="00000400000000000000" pitchFamily="2" charset="-78"/>
              </a:rPr>
              <a:t>بُرد</a:t>
            </a:r>
            <a:r>
              <a:rPr lang="fa-IR" sz="2000" b="1" dirty="0" smtClean="0">
                <a:solidFill>
                  <a:schemeClr val="bg1"/>
                </a:solidFill>
                <a:cs typeface="B Nazanin" panose="00000400000000000000" pitchFamily="2" charset="-78"/>
              </a:rPr>
              <a:t> جدید:</a:t>
            </a:r>
            <a:r>
              <a:rPr lang="fa-IR" sz="20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به سوکت های </a:t>
            </a:r>
            <a:r>
              <a:rPr lang="en-US"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CPU</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که توسط دو شرکت </a:t>
            </a:r>
            <a:r>
              <a:rPr lang="en-US"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Intel</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یا</a:t>
            </a:r>
            <a:r>
              <a:rPr lang="en-US"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a:t>
            </a:r>
            <a:r>
              <a:rPr lang="en-US"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AMD</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a:t>
            </a:r>
          </a:p>
          <a:p>
            <a:pPr algn="r" rtl="1"/>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تولید می شود بستگی دارد. </a:t>
            </a:r>
          </a:p>
          <a:p>
            <a:pPr algn="r" rtl="1"/>
            <a:endParaRPr lang="fa-IR" dirty="0" smtClean="0">
              <a:cs typeface="B Nazanin" panose="00000400000000000000" pitchFamily="2" charset="-78"/>
            </a:endParaRPr>
          </a:p>
          <a:p>
            <a:pPr algn="r" rtl="1"/>
            <a:r>
              <a:rPr lang="fa-IR" sz="2400" b="1" dirty="0" smtClean="0">
                <a:solidFill>
                  <a:schemeClr val="bg1"/>
                </a:solidFill>
                <a:cs typeface="B Nazanin" panose="00000400000000000000" pitchFamily="2" charset="-78"/>
              </a:rPr>
              <a:t>سوکت در مادر </a:t>
            </a:r>
            <a:r>
              <a:rPr lang="fa-IR" sz="2400" b="1" dirty="0" err="1" smtClean="0">
                <a:solidFill>
                  <a:schemeClr val="bg1"/>
                </a:solidFill>
                <a:cs typeface="B Nazanin" panose="00000400000000000000" pitchFamily="2" charset="-78"/>
              </a:rPr>
              <a:t>بُرد</a:t>
            </a:r>
            <a:r>
              <a:rPr lang="fa-IR" sz="2400" b="1" dirty="0" smtClean="0">
                <a:solidFill>
                  <a:schemeClr val="bg1"/>
                </a:solidFill>
                <a:cs typeface="B Nazanin" panose="00000400000000000000" pitchFamily="2" charset="-78"/>
              </a:rPr>
              <a:t> چیست؟ </a:t>
            </a:r>
            <a:r>
              <a:rPr lang="fa-IR" sz="20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سوکت بخشی از </a:t>
            </a:r>
            <a:r>
              <a:rPr lang="en-US" sz="20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Main board</a:t>
            </a:r>
            <a:r>
              <a:rPr lang="fa-IR" sz="20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است که </a:t>
            </a:r>
            <a:r>
              <a:rPr lang="en-US" sz="20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CPU</a:t>
            </a:r>
            <a:r>
              <a:rPr lang="fa-IR" sz="20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بر روی آن </a:t>
            </a:r>
          </a:p>
          <a:p>
            <a:pPr algn="r" rtl="1"/>
            <a:r>
              <a:rPr lang="fa-IR" sz="20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قرار می گیرد. </a:t>
            </a:r>
          </a:p>
          <a:p>
            <a:pPr algn="r" rtl="1"/>
            <a:endParaRPr lang="fa-IR" sz="2400" dirty="0" smtClean="0">
              <a:solidFill>
                <a:schemeClr val="bg1"/>
              </a:solidFill>
              <a:cs typeface="B Nazanin" panose="00000400000000000000" pitchFamily="2" charset="-78"/>
            </a:endParaRPr>
          </a:p>
          <a:p>
            <a:pPr algn="r" rtl="1"/>
            <a:endParaRPr lang="fa-IR" dirty="0">
              <a:cs typeface="B Nazanin" panose="00000400000000000000" pitchFamily="2" charset="-78"/>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6639" y="4346562"/>
            <a:ext cx="3282875" cy="2316926"/>
          </a:xfrm>
          <a:prstGeom prst="rect">
            <a:avLst/>
          </a:prstGeom>
        </p:spPr>
      </p:pic>
    </p:spTree>
    <p:extLst>
      <p:ext uri="{BB962C8B-B14F-4D97-AF65-F5344CB8AC3E}">
        <p14:creationId xmlns:p14="http://schemas.microsoft.com/office/powerpoint/2010/main" val="3581613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1000"/>
                                        <p:tgtEl>
                                          <p:spTgt spid="4">
                                            <p:txEl>
                                              <p:pRg st="0" end="0"/>
                                            </p:txEl>
                                          </p:spTgt>
                                        </p:tgtEl>
                                      </p:cBhvr>
                                    </p:animEffect>
                                    <p:anim calcmode="lin" valueType="num">
                                      <p:cBhvr>
                                        <p:cTn id="13"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Effect transition="in" filter="barn(inVertical)">
                                      <p:cBhvr>
                                        <p:cTn id="19" dur="500"/>
                                        <p:tgtEl>
                                          <p:spTgt spid="4">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4">
                                            <p:txEl>
                                              <p:pRg st="4" end="4"/>
                                            </p:txEl>
                                          </p:spTgt>
                                        </p:tgtEl>
                                        <p:attrNameLst>
                                          <p:attrName>style.visibility</p:attrName>
                                        </p:attrNameLst>
                                      </p:cBhvr>
                                      <p:to>
                                        <p:strVal val="visible"/>
                                      </p:to>
                                    </p:set>
                                    <p:animEffect transition="in" filter="fade">
                                      <p:cBhvr>
                                        <p:cTn id="24" dur="1000"/>
                                        <p:tgtEl>
                                          <p:spTgt spid="4">
                                            <p:txEl>
                                              <p:pRg st="4" end="4"/>
                                            </p:txEl>
                                          </p:spTgt>
                                        </p:tgtEl>
                                      </p:cBhvr>
                                    </p:animEffect>
                                    <p:anim calcmode="lin" valueType="num">
                                      <p:cBhvr>
                                        <p:cTn id="25"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26"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animEffect transition="in" filter="wipe(down)">
                                      <p:cBhvr>
                                        <p:cTn id="31" dur="500"/>
                                        <p:tgtEl>
                                          <p:spTgt spid="4">
                                            <p:txEl>
                                              <p:pRg st="6" end="6"/>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6" presetClass="entr" presetSubtype="16" fill="hold" nodeType="clickEffect">
                                  <p:stCondLst>
                                    <p:cond delay="0"/>
                                  </p:stCondLst>
                                  <p:childTnLst>
                                    <p:set>
                                      <p:cBhvr>
                                        <p:cTn id="35" dur="1" fill="hold">
                                          <p:stCondLst>
                                            <p:cond delay="0"/>
                                          </p:stCondLst>
                                        </p:cTn>
                                        <p:tgtEl>
                                          <p:spTgt spid="4">
                                            <p:txEl>
                                              <p:pRg st="8" end="8"/>
                                            </p:txEl>
                                          </p:spTgt>
                                        </p:tgtEl>
                                        <p:attrNameLst>
                                          <p:attrName>style.visibility</p:attrName>
                                        </p:attrNameLst>
                                      </p:cBhvr>
                                      <p:to>
                                        <p:strVal val="visible"/>
                                      </p:to>
                                    </p:set>
                                    <p:animEffect transition="in" filter="circle(in)">
                                      <p:cBhvr>
                                        <p:cTn id="36" dur="2000"/>
                                        <p:tgtEl>
                                          <p:spTgt spid="4">
                                            <p:txEl>
                                              <p:pRg st="8" end="8"/>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1" presetClass="entr" presetSubtype="1" fill="hold" nodeType="clickEffect">
                                  <p:stCondLst>
                                    <p:cond delay="0"/>
                                  </p:stCondLst>
                                  <p:childTnLst>
                                    <p:set>
                                      <p:cBhvr>
                                        <p:cTn id="40" dur="1" fill="hold">
                                          <p:stCondLst>
                                            <p:cond delay="0"/>
                                          </p:stCondLst>
                                        </p:cTn>
                                        <p:tgtEl>
                                          <p:spTgt spid="4">
                                            <p:txEl>
                                              <p:pRg st="10" end="10"/>
                                            </p:txEl>
                                          </p:spTgt>
                                        </p:tgtEl>
                                        <p:attrNameLst>
                                          <p:attrName>style.visibility</p:attrName>
                                        </p:attrNameLst>
                                      </p:cBhvr>
                                      <p:to>
                                        <p:strVal val="visible"/>
                                      </p:to>
                                    </p:set>
                                    <p:animEffect transition="in" filter="wheel(1)">
                                      <p:cBhvr>
                                        <p:cTn id="41" dur="2000"/>
                                        <p:tgtEl>
                                          <p:spTgt spid="4">
                                            <p:txEl>
                                              <p:pRg st="10" end="10"/>
                                            </p:txEl>
                                          </p:spTgt>
                                        </p:tgtEl>
                                      </p:cBhvr>
                                    </p:animEffect>
                                  </p:childTnLst>
                                </p:cTn>
                              </p:par>
                              <p:par>
                                <p:cTn id="42" presetID="21" presetClass="entr" presetSubtype="1" fill="hold" nodeType="withEffect">
                                  <p:stCondLst>
                                    <p:cond delay="0"/>
                                  </p:stCondLst>
                                  <p:childTnLst>
                                    <p:set>
                                      <p:cBhvr>
                                        <p:cTn id="43" dur="1" fill="hold">
                                          <p:stCondLst>
                                            <p:cond delay="0"/>
                                          </p:stCondLst>
                                        </p:cTn>
                                        <p:tgtEl>
                                          <p:spTgt spid="4">
                                            <p:txEl>
                                              <p:pRg st="11" end="11"/>
                                            </p:txEl>
                                          </p:spTgt>
                                        </p:tgtEl>
                                        <p:attrNameLst>
                                          <p:attrName>style.visibility</p:attrName>
                                        </p:attrNameLst>
                                      </p:cBhvr>
                                      <p:to>
                                        <p:strVal val="visible"/>
                                      </p:to>
                                    </p:set>
                                    <p:animEffect transition="in" filter="wheel(1)">
                                      <p:cBhvr>
                                        <p:cTn id="44" dur="2000"/>
                                        <p:tgtEl>
                                          <p:spTgt spid="4">
                                            <p:txEl>
                                              <p:pRg st="11" end="11"/>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nodeType="clickEffect">
                                  <p:stCondLst>
                                    <p:cond delay="0"/>
                                  </p:stCondLst>
                                  <p:childTnLst>
                                    <p:set>
                                      <p:cBhvr>
                                        <p:cTn id="48" dur="1" fill="hold">
                                          <p:stCondLst>
                                            <p:cond delay="0"/>
                                          </p:stCondLst>
                                        </p:cTn>
                                        <p:tgtEl>
                                          <p:spTgt spid="4">
                                            <p:txEl>
                                              <p:pRg st="13" end="13"/>
                                            </p:txEl>
                                          </p:spTgt>
                                        </p:tgtEl>
                                        <p:attrNameLst>
                                          <p:attrName>style.visibility</p:attrName>
                                        </p:attrNameLst>
                                      </p:cBhvr>
                                      <p:to>
                                        <p:strVal val="visible"/>
                                      </p:to>
                                    </p:set>
                                    <p:animEffect transition="in" filter="wipe(down)">
                                      <p:cBhvr>
                                        <p:cTn id="49" dur="500"/>
                                        <p:tgtEl>
                                          <p:spTgt spid="4">
                                            <p:txEl>
                                              <p:pRg st="13" end="13"/>
                                            </p:txEl>
                                          </p:spTgt>
                                        </p:tgtEl>
                                      </p:cBhvr>
                                    </p:animEffect>
                                  </p:childTnLst>
                                </p:cTn>
                              </p:par>
                              <p:par>
                                <p:cTn id="50" presetID="22" presetClass="entr" presetSubtype="4" fill="hold" nodeType="withEffect">
                                  <p:stCondLst>
                                    <p:cond delay="0"/>
                                  </p:stCondLst>
                                  <p:childTnLst>
                                    <p:set>
                                      <p:cBhvr>
                                        <p:cTn id="51" dur="1" fill="hold">
                                          <p:stCondLst>
                                            <p:cond delay="0"/>
                                          </p:stCondLst>
                                        </p:cTn>
                                        <p:tgtEl>
                                          <p:spTgt spid="4">
                                            <p:txEl>
                                              <p:pRg st="14" end="14"/>
                                            </p:txEl>
                                          </p:spTgt>
                                        </p:tgtEl>
                                        <p:attrNameLst>
                                          <p:attrName>style.visibility</p:attrName>
                                        </p:attrNameLst>
                                      </p:cBhvr>
                                      <p:to>
                                        <p:strVal val="visible"/>
                                      </p:to>
                                    </p:set>
                                    <p:animEffect transition="in" filter="wipe(down)">
                                      <p:cBhvr>
                                        <p:cTn id="52" dur="500"/>
                                        <p:tgtEl>
                                          <p:spTgt spid="4">
                                            <p:txEl>
                                              <p:pRg st="14" end="14"/>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4" presetClass="entr" presetSubtype="10" fill="hold" nodeType="click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randombar(horizontal)">
                                      <p:cBhvr>
                                        <p:cTn id="5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ouble Wave 4"/>
          <p:cNvSpPr/>
          <p:nvPr/>
        </p:nvSpPr>
        <p:spPr>
          <a:xfrm>
            <a:off x="4588475" y="0"/>
            <a:ext cx="2430162" cy="881449"/>
          </a:xfrm>
          <a:prstGeom prst="doubleWave">
            <a:avLst>
              <a:gd name="adj1" fmla="val 12500"/>
              <a:gd name="adj2" fmla="val 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fa-IR" sz="2800" dirty="0" smtClean="0">
                <a:solidFill>
                  <a:schemeClr val="bg1"/>
                </a:solidFill>
                <a:cs typeface="B Nazanin" panose="00000400000000000000" pitchFamily="2" charset="-78"/>
              </a:rPr>
              <a:t>انواع سوکت:</a:t>
            </a:r>
            <a:endParaRPr lang="en-US" sz="2800" dirty="0">
              <a:solidFill>
                <a:schemeClr val="bg1"/>
              </a:solidFill>
              <a:cs typeface="B Nazanin" panose="00000400000000000000" pitchFamily="2" charset="-78"/>
            </a:endParaRPr>
          </a:p>
        </p:txBody>
      </p:sp>
      <p:graphicFrame>
        <p:nvGraphicFramePr>
          <p:cNvPr id="6" name="Diagram 5"/>
          <p:cNvGraphicFramePr/>
          <p:nvPr>
            <p:extLst>
              <p:ext uri="{D42A27DB-BD31-4B8C-83A1-F6EECF244321}">
                <p14:modId xmlns:p14="http://schemas.microsoft.com/office/powerpoint/2010/main" val="1922895615"/>
              </p:ext>
            </p:extLst>
          </p:nvPr>
        </p:nvGraphicFramePr>
        <p:xfrm>
          <a:off x="627321" y="976089"/>
          <a:ext cx="11068365" cy="55310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53267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fltVal val="0"/>
                                          </p:val>
                                        </p:tav>
                                        <p:tav tm="100000">
                                          <p:val>
                                            <p:strVal val="#ppt_w"/>
                                          </p:val>
                                        </p:tav>
                                      </p:tavLst>
                                    </p:anim>
                                    <p:anim calcmode="lin" valueType="num">
                                      <p:cBhvr>
                                        <p:cTn id="14" dur="1000" fill="hold"/>
                                        <p:tgtEl>
                                          <p:spTgt spid="6"/>
                                        </p:tgtEl>
                                        <p:attrNameLst>
                                          <p:attrName>ppt_h</p:attrName>
                                        </p:attrNameLst>
                                      </p:cBhvr>
                                      <p:tavLst>
                                        <p:tav tm="0">
                                          <p:val>
                                            <p:fltVal val="0"/>
                                          </p:val>
                                        </p:tav>
                                        <p:tav tm="100000">
                                          <p:val>
                                            <p:strVal val="#ppt_h"/>
                                          </p:val>
                                        </p:tav>
                                      </p:tavLst>
                                    </p:anim>
                                    <p:anim calcmode="lin" valueType="num">
                                      <p:cBhvr>
                                        <p:cTn id="15" dur="1000" fill="hold"/>
                                        <p:tgtEl>
                                          <p:spTgt spid="6"/>
                                        </p:tgtEl>
                                        <p:attrNameLst>
                                          <p:attrName>style.rotation</p:attrName>
                                        </p:attrNameLst>
                                      </p:cBhvr>
                                      <p:tavLst>
                                        <p:tav tm="0">
                                          <p:val>
                                            <p:fltVal val="90"/>
                                          </p:val>
                                        </p:tav>
                                        <p:tav tm="100000">
                                          <p:val>
                                            <p:fltVal val="0"/>
                                          </p:val>
                                        </p:tav>
                                      </p:tavLst>
                                    </p:anim>
                                    <p:animEffect transition="in" filter="fade">
                                      <p:cBhvr>
                                        <p:cTn id="16"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Graphic spid="6"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ouble Wave 3"/>
          <p:cNvSpPr/>
          <p:nvPr/>
        </p:nvSpPr>
        <p:spPr>
          <a:xfrm>
            <a:off x="4588475" y="0"/>
            <a:ext cx="2430162" cy="881449"/>
          </a:xfrm>
          <a:prstGeom prst="doubleWave">
            <a:avLst>
              <a:gd name="adj1" fmla="val 12500"/>
              <a:gd name="adj2" fmla="val 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fa-IR" sz="2800" dirty="0" smtClean="0">
                <a:solidFill>
                  <a:schemeClr val="bg1"/>
                </a:solidFill>
                <a:cs typeface="B Nazanin" panose="00000400000000000000" pitchFamily="2" charset="-78"/>
              </a:rPr>
              <a:t>انواع سوکت:</a:t>
            </a:r>
            <a:endParaRPr lang="en-US" sz="2800" dirty="0">
              <a:solidFill>
                <a:schemeClr val="bg1"/>
              </a:solidFill>
              <a:cs typeface="B Nazanin" panose="00000400000000000000" pitchFamily="2" charset="-78"/>
            </a:endParaRPr>
          </a:p>
        </p:txBody>
      </p:sp>
      <p:graphicFrame>
        <p:nvGraphicFramePr>
          <p:cNvPr id="6" name="Diagram 5"/>
          <p:cNvGraphicFramePr/>
          <p:nvPr>
            <p:extLst>
              <p:ext uri="{D42A27DB-BD31-4B8C-83A1-F6EECF244321}">
                <p14:modId xmlns:p14="http://schemas.microsoft.com/office/powerpoint/2010/main" val="2029934314"/>
              </p:ext>
            </p:extLst>
          </p:nvPr>
        </p:nvGraphicFramePr>
        <p:xfrm>
          <a:off x="531629" y="939114"/>
          <a:ext cx="10972799" cy="550871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08862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666767" y="518995"/>
            <a:ext cx="8113407" cy="984885"/>
          </a:xfrm>
          <a:prstGeom prst="rect">
            <a:avLst/>
          </a:prstGeom>
          <a:noFill/>
        </p:spPr>
        <p:txBody>
          <a:bodyPr wrap="square" rtlCol="0">
            <a:spAutoFit/>
          </a:bodyPr>
          <a:lstStyle/>
          <a:p>
            <a:pPr algn="just" rtl="1"/>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جایگاهی که </a:t>
            </a:r>
            <a:r>
              <a:rPr lang="en-US"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RAM</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بر روی آن نصب می شود و هر نوع  </a:t>
            </a:r>
            <a:r>
              <a:rPr lang="en-US"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Slot</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مخصوص یک نوع </a:t>
            </a:r>
            <a:r>
              <a:rPr lang="en-US"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RAM</a:t>
            </a:r>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می باشد.</a:t>
            </a:r>
          </a:p>
          <a:p>
            <a:pPr algn="just" rtl="1"/>
            <a:r>
              <a:rPr lang="fa-IR"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a:t>
            </a:r>
            <a:r>
              <a:rPr lang="fa-IR" sz="20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انواع </a:t>
            </a:r>
            <a:r>
              <a:rPr lang="en-US" sz="20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Slot</a:t>
            </a:r>
            <a:r>
              <a:rPr lang="fa-IR" sz="20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 </a:t>
            </a:r>
            <a:r>
              <a:rPr lang="en-US" sz="20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DDR , DDR2 , DDR3 ,DDR4</a:t>
            </a:r>
            <a:r>
              <a:rPr lang="fa-IR" sz="20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که تفاوت در سرعت و جایگیری </a:t>
            </a:r>
            <a:r>
              <a:rPr lang="en-US" sz="20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Pin</a:t>
            </a:r>
            <a:r>
              <a:rPr lang="fa-IR" sz="20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متفاوت است .</a:t>
            </a:r>
            <a:endParaRPr lang="en-US" sz="3200"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endParaRPr>
          </a:p>
        </p:txBody>
      </p:sp>
      <p:sp>
        <p:nvSpPr>
          <p:cNvPr id="2" name="Rectangle 1"/>
          <p:cNvSpPr/>
          <p:nvPr/>
        </p:nvSpPr>
        <p:spPr>
          <a:xfrm>
            <a:off x="8508593" y="189698"/>
            <a:ext cx="2888932" cy="461665"/>
          </a:xfrm>
          <a:prstGeom prst="rect">
            <a:avLst/>
          </a:prstGeom>
        </p:spPr>
        <p:txBody>
          <a:bodyPr wrap="none">
            <a:spAutoFit/>
            <a:scene3d>
              <a:camera prst="orthographicFront"/>
              <a:lightRig rig="harsh" dir="t"/>
            </a:scene3d>
            <a:sp3d extrusionH="57150" prstMaterial="matte">
              <a:bevelT w="63500" h="12700" prst="angle"/>
              <a:contourClr>
                <a:schemeClr val="bg1">
                  <a:lumMod val="65000"/>
                </a:schemeClr>
              </a:contourClr>
            </a:sp3d>
          </a:bodyPr>
          <a:lstStyle/>
          <a:p>
            <a:pPr algn="r" rtl="1"/>
            <a:r>
              <a:rPr lang="fa-IR" sz="2400" b="1" dirty="0">
                <a:ln/>
                <a:solidFill>
                  <a:schemeClr val="accent3"/>
                </a:solidFill>
                <a:effectLst>
                  <a:glow rad="63500">
                    <a:schemeClr val="accent6">
                      <a:satMod val="175000"/>
                      <a:alpha val="40000"/>
                    </a:schemeClr>
                  </a:glow>
                </a:effectLst>
                <a:cs typeface="B Nazanin" panose="00000400000000000000" pitchFamily="2" charset="-78"/>
              </a:rPr>
              <a:t>اسلات رم </a:t>
            </a:r>
            <a:r>
              <a:rPr lang="en-US" sz="2400" b="1" dirty="0">
                <a:ln/>
                <a:solidFill>
                  <a:schemeClr val="accent3"/>
                </a:solidFill>
                <a:effectLst>
                  <a:glow rad="63500">
                    <a:schemeClr val="accent6">
                      <a:satMod val="175000"/>
                      <a:alpha val="40000"/>
                    </a:schemeClr>
                  </a:glow>
                </a:effectLst>
                <a:cs typeface="B Nazanin" panose="00000400000000000000" pitchFamily="2" charset="-78"/>
              </a:rPr>
              <a:t>RAM SLOT</a:t>
            </a:r>
            <a:r>
              <a:rPr lang="fa-IR" sz="2400" b="1" dirty="0">
                <a:ln/>
                <a:solidFill>
                  <a:schemeClr val="accent3"/>
                </a:solidFill>
                <a:effectLst>
                  <a:glow rad="63500">
                    <a:schemeClr val="accent6">
                      <a:satMod val="175000"/>
                      <a:alpha val="40000"/>
                    </a:schemeClr>
                  </a:glow>
                </a:effectLst>
                <a:cs typeface="B Nazanin" panose="00000400000000000000" pitchFamily="2" charset="-78"/>
              </a:rPr>
              <a:t> : </a:t>
            </a:r>
            <a:endParaRPr lang="en-US" sz="2400" b="1" dirty="0">
              <a:ln/>
              <a:solidFill>
                <a:schemeClr val="accent3"/>
              </a:solidFill>
              <a:effectLst>
                <a:glow rad="63500">
                  <a:schemeClr val="accent6">
                    <a:satMod val="175000"/>
                    <a:alpha val="40000"/>
                  </a:schemeClr>
                </a:glow>
              </a:effectLst>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0375" y="74787"/>
            <a:ext cx="2626435" cy="2108239"/>
          </a:xfrm>
          <a:prstGeom prst="rect">
            <a:avLst/>
          </a:prstGeom>
        </p:spPr>
      </p:pic>
      <p:sp>
        <p:nvSpPr>
          <p:cNvPr id="5" name="TextBox 4"/>
          <p:cNvSpPr txBox="1"/>
          <p:nvPr/>
        </p:nvSpPr>
        <p:spPr>
          <a:xfrm>
            <a:off x="7725727" y="1574431"/>
            <a:ext cx="4054447" cy="523220"/>
          </a:xfrm>
          <a:prstGeom prst="rect">
            <a:avLst/>
          </a:prstGeom>
          <a:noFill/>
        </p:spPr>
        <p:txBody>
          <a:bodyPr wrap="square" rtlCol="0">
            <a:spAutoFit/>
          </a:bodyPr>
          <a:lstStyle/>
          <a:p>
            <a:pPr algn="r" rtl="1"/>
            <a:r>
              <a:rPr lang="fa-IR" sz="2800" b="1" spc="50" dirty="0" smtClean="0">
                <a:ln w="9525" cmpd="sng">
                  <a:solidFill>
                    <a:schemeClr val="accent1"/>
                  </a:solidFill>
                  <a:prstDash val="solid"/>
                </a:ln>
                <a:solidFill>
                  <a:srgbClr val="70AD47">
                    <a:tint val="1000"/>
                  </a:srgbClr>
                </a:solidFill>
                <a:effectLst>
                  <a:glow rad="228600">
                    <a:schemeClr val="accent6">
                      <a:satMod val="175000"/>
                      <a:alpha val="40000"/>
                    </a:schemeClr>
                  </a:glow>
                </a:effectLst>
                <a:cs typeface="B Nazanin" panose="00000400000000000000" pitchFamily="2" charset="-78"/>
              </a:rPr>
              <a:t>اسلات های </a:t>
            </a:r>
            <a:r>
              <a:rPr lang="en-US" sz="2800" b="1" spc="50" dirty="0" smtClean="0">
                <a:ln w="9525" cmpd="sng">
                  <a:solidFill>
                    <a:schemeClr val="accent1"/>
                  </a:solidFill>
                  <a:prstDash val="solid"/>
                </a:ln>
                <a:solidFill>
                  <a:srgbClr val="70AD47">
                    <a:tint val="1000"/>
                  </a:srgbClr>
                </a:solidFill>
                <a:effectLst>
                  <a:glow rad="228600">
                    <a:schemeClr val="accent6">
                      <a:satMod val="175000"/>
                      <a:alpha val="40000"/>
                    </a:schemeClr>
                  </a:glow>
                </a:effectLst>
                <a:cs typeface="B Nazanin" panose="00000400000000000000" pitchFamily="2" charset="-78"/>
              </a:rPr>
              <a:t>PCI-Express</a:t>
            </a:r>
            <a:endParaRPr lang="en-US" sz="2800" b="1" spc="50" dirty="0">
              <a:ln w="9525" cmpd="sng">
                <a:solidFill>
                  <a:schemeClr val="accent1"/>
                </a:solidFill>
                <a:prstDash val="solid"/>
              </a:ln>
              <a:solidFill>
                <a:srgbClr val="70AD47">
                  <a:tint val="1000"/>
                </a:srgbClr>
              </a:solidFill>
              <a:effectLst>
                <a:glow rad="228600">
                  <a:schemeClr val="accent6">
                    <a:satMod val="175000"/>
                    <a:alpha val="40000"/>
                  </a:schemeClr>
                </a:glow>
              </a:effectLst>
              <a:cs typeface="B Nazanin" panose="00000400000000000000" pitchFamily="2" charset="-78"/>
            </a:endParaRPr>
          </a:p>
        </p:txBody>
      </p:sp>
      <p:sp>
        <p:nvSpPr>
          <p:cNvPr id="7" name="TextBox 6"/>
          <p:cNvSpPr txBox="1"/>
          <p:nvPr/>
        </p:nvSpPr>
        <p:spPr>
          <a:xfrm>
            <a:off x="3006810" y="2091708"/>
            <a:ext cx="8773364" cy="1015663"/>
          </a:xfrm>
          <a:prstGeom prst="rect">
            <a:avLst/>
          </a:prstGeom>
          <a:noFill/>
        </p:spPr>
        <p:txBody>
          <a:bodyPr wrap="square" rtlCol="0">
            <a:spAutoFit/>
          </a:bodyPr>
          <a:lstStyle/>
          <a:p>
            <a:pPr algn="just" rtl="1"/>
            <a:r>
              <a:rPr lang="fa-IR" sz="20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مخفف عبارت </a:t>
            </a:r>
            <a:r>
              <a:rPr lang="en-US" sz="20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Peripheral Component Interconnect</a:t>
            </a:r>
            <a:r>
              <a:rPr lang="fa-IR" sz="20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که به مفهوم اتصال سریع تجهیزات جانبی به کامپیوتر می باشد. استاندارد آن توسط گروه مهندسی </a:t>
            </a:r>
            <a:r>
              <a:rPr lang="en-US" sz="20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PCI-SIG</a:t>
            </a:r>
            <a:r>
              <a:rPr lang="fa-IR" sz="20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که متشکل از شرکت هایی همانند </a:t>
            </a:r>
            <a:r>
              <a:rPr lang="en-US" sz="20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Intel , HP , DELL , IBM</a:t>
            </a:r>
            <a:r>
              <a:rPr lang="fa-IR" sz="20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که شامل 800 نفر می باشد. </a:t>
            </a:r>
            <a:endParaRPr lang="en-US" sz="2000" dirty="0">
              <a:cs typeface="B Nazanin" panose="00000400000000000000" pitchFamily="2" charset="-78"/>
            </a:endParaRPr>
          </a:p>
        </p:txBody>
      </p:sp>
      <p:sp>
        <p:nvSpPr>
          <p:cNvPr id="8" name="TextBox 7"/>
          <p:cNvSpPr txBox="1"/>
          <p:nvPr/>
        </p:nvSpPr>
        <p:spPr>
          <a:xfrm>
            <a:off x="5406189" y="3136197"/>
            <a:ext cx="6373985" cy="523220"/>
          </a:xfrm>
          <a:prstGeom prst="rect">
            <a:avLst/>
          </a:prstGeom>
          <a:noFill/>
        </p:spPr>
        <p:txBody>
          <a:bodyPr wrap="square" rtlCol="0">
            <a:spAutoFit/>
          </a:bodyPr>
          <a:lstStyle/>
          <a:p>
            <a:pPr algn="r" rtl="1"/>
            <a:r>
              <a:rPr lang="fa-IR" sz="2800" b="1" spc="50" dirty="0" smtClean="0">
                <a:ln w="9525" cmpd="sng">
                  <a:solidFill>
                    <a:schemeClr val="accent1"/>
                  </a:solidFill>
                  <a:prstDash val="solid"/>
                </a:ln>
                <a:solidFill>
                  <a:srgbClr val="70AD47">
                    <a:tint val="1000"/>
                  </a:srgbClr>
                </a:solidFill>
                <a:effectLst>
                  <a:glow rad="228600">
                    <a:schemeClr val="accent6">
                      <a:satMod val="175000"/>
                      <a:alpha val="40000"/>
                    </a:schemeClr>
                  </a:glow>
                </a:effectLst>
                <a:cs typeface="B Nazanin" panose="00000400000000000000" pitchFamily="2" charset="-78"/>
              </a:rPr>
              <a:t>اسلات های </a:t>
            </a:r>
            <a:r>
              <a:rPr lang="en-US" sz="2800" b="1" spc="50" dirty="0" smtClean="0">
                <a:ln w="9525" cmpd="sng">
                  <a:solidFill>
                    <a:schemeClr val="accent1"/>
                  </a:solidFill>
                  <a:prstDash val="solid"/>
                </a:ln>
                <a:solidFill>
                  <a:srgbClr val="70AD47">
                    <a:tint val="1000"/>
                  </a:srgbClr>
                </a:solidFill>
                <a:effectLst>
                  <a:glow rad="228600">
                    <a:schemeClr val="accent6">
                      <a:satMod val="175000"/>
                      <a:alpha val="40000"/>
                    </a:schemeClr>
                  </a:glow>
                </a:effectLst>
                <a:cs typeface="B Nazanin" panose="00000400000000000000" pitchFamily="2" charset="-78"/>
              </a:rPr>
              <a:t>PCI-Express</a:t>
            </a:r>
            <a:r>
              <a:rPr lang="fa-IR" sz="2800" b="1" spc="50" dirty="0" smtClean="0">
                <a:ln w="9525" cmpd="sng">
                  <a:solidFill>
                    <a:schemeClr val="accent1"/>
                  </a:solidFill>
                  <a:prstDash val="solid"/>
                </a:ln>
                <a:solidFill>
                  <a:srgbClr val="70AD47">
                    <a:tint val="1000"/>
                  </a:srgbClr>
                </a:solidFill>
                <a:effectLst>
                  <a:glow rad="228600">
                    <a:schemeClr val="accent6">
                      <a:satMod val="175000"/>
                      <a:alpha val="40000"/>
                    </a:schemeClr>
                  </a:glow>
                </a:effectLst>
                <a:cs typeface="B Nazanin" panose="00000400000000000000" pitchFamily="2" charset="-78"/>
              </a:rPr>
              <a:t> چگونه کار می کند؟</a:t>
            </a:r>
            <a:endParaRPr lang="en-US" sz="2800" b="1" spc="50" dirty="0">
              <a:ln w="9525" cmpd="sng">
                <a:solidFill>
                  <a:schemeClr val="accent1"/>
                </a:solidFill>
                <a:prstDash val="solid"/>
              </a:ln>
              <a:solidFill>
                <a:srgbClr val="70AD47">
                  <a:tint val="1000"/>
                </a:srgbClr>
              </a:solidFill>
              <a:effectLst>
                <a:glow rad="228600">
                  <a:schemeClr val="accent6">
                    <a:satMod val="175000"/>
                    <a:alpha val="40000"/>
                  </a:schemeClr>
                </a:glow>
              </a:effectLst>
              <a:cs typeface="B Nazanin" panose="00000400000000000000" pitchFamily="2" charset="-78"/>
            </a:endParaRPr>
          </a:p>
        </p:txBody>
      </p:sp>
      <p:sp>
        <p:nvSpPr>
          <p:cNvPr id="9" name="TextBox 8"/>
          <p:cNvSpPr txBox="1"/>
          <p:nvPr/>
        </p:nvSpPr>
        <p:spPr>
          <a:xfrm>
            <a:off x="3176336" y="3545744"/>
            <a:ext cx="8603838" cy="1015663"/>
          </a:xfrm>
          <a:prstGeom prst="rect">
            <a:avLst/>
          </a:prstGeom>
          <a:noFill/>
        </p:spPr>
        <p:txBody>
          <a:bodyPr wrap="square" rtlCol="0">
            <a:spAutoFit/>
          </a:bodyPr>
          <a:lstStyle/>
          <a:p>
            <a:pPr algn="just" rtl="1"/>
            <a:r>
              <a:rPr lang="fa-IR" sz="20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بر اساس مسیر هایی به نام </a:t>
            </a:r>
            <a:r>
              <a:rPr lang="en-US" sz="20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Lane</a:t>
            </a:r>
            <a:r>
              <a:rPr lang="fa-IR" sz="2000"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a:t>
            </a:r>
            <a:r>
              <a:rPr lang="fa-IR" sz="20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کار می کند و هر </a:t>
            </a:r>
            <a:r>
              <a:rPr lang="en-US" sz="20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Lane</a:t>
            </a:r>
            <a:r>
              <a:rPr lang="fa-IR" sz="20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دو مسیر دارد یکی برای ارسال و یکی برای دریافت </a:t>
            </a:r>
            <a:r>
              <a:rPr lang="fa-IR" sz="2000" b="1" dirty="0" err="1"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اطّلاعات</a:t>
            </a:r>
            <a:r>
              <a:rPr lang="fa-IR" sz="20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که مجموعا 4 سیم می شود این خطوط تک بیتی بوده و هرچه تعداد </a:t>
            </a:r>
            <a:r>
              <a:rPr lang="en-US" sz="20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bit</a:t>
            </a:r>
            <a:r>
              <a:rPr lang="fa-IR" sz="20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بیشتر شود دیتای بیشتری عبور می کند.  </a:t>
            </a:r>
            <a:endParaRPr lang="en-US" sz="2000"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endParaRPr>
          </a:p>
        </p:txBody>
      </p:sp>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0375" y="2183027"/>
            <a:ext cx="2626435" cy="2284972"/>
          </a:xfrm>
          <a:prstGeom prst="rect">
            <a:avLst/>
          </a:prstGeom>
        </p:spPr>
      </p:pic>
      <p:sp>
        <p:nvSpPr>
          <p:cNvPr id="12" name="TextBox 11"/>
          <p:cNvSpPr txBox="1"/>
          <p:nvPr/>
        </p:nvSpPr>
        <p:spPr>
          <a:xfrm>
            <a:off x="6394233" y="4492443"/>
            <a:ext cx="5385941" cy="523220"/>
          </a:xfrm>
          <a:prstGeom prst="rect">
            <a:avLst/>
          </a:prstGeom>
          <a:noFill/>
        </p:spPr>
        <p:txBody>
          <a:bodyPr wrap="square" rtlCol="0">
            <a:spAutoFit/>
          </a:bodyPr>
          <a:lstStyle/>
          <a:p>
            <a:pPr algn="r" rtl="1"/>
            <a:r>
              <a:rPr lang="fa-IR" sz="2800" b="1" spc="50" dirty="0" smtClean="0">
                <a:ln w="9525" cmpd="sng">
                  <a:solidFill>
                    <a:schemeClr val="accent1"/>
                  </a:solidFill>
                  <a:prstDash val="solid"/>
                </a:ln>
                <a:solidFill>
                  <a:srgbClr val="70AD47">
                    <a:tint val="1000"/>
                  </a:srgbClr>
                </a:solidFill>
                <a:effectLst>
                  <a:glow rad="228600">
                    <a:schemeClr val="accent6">
                      <a:satMod val="175000"/>
                      <a:alpha val="40000"/>
                    </a:schemeClr>
                  </a:glow>
                </a:effectLst>
                <a:cs typeface="B Nazanin" panose="00000400000000000000" pitchFamily="2" charset="-78"/>
              </a:rPr>
              <a:t>انواع اسلات های </a:t>
            </a:r>
            <a:r>
              <a:rPr lang="en-US" sz="2800" b="1" spc="50" dirty="0" smtClean="0">
                <a:ln w="9525" cmpd="sng">
                  <a:solidFill>
                    <a:schemeClr val="accent1"/>
                  </a:solidFill>
                  <a:prstDash val="solid"/>
                </a:ln>
                <a:solidFill>
                  <a:srgbClr val="70AD47">
                    <a:tint val="1000"/>
                  </a:srgbClr>
                </a:solidFill>
                <a:effectLst>
                  <a:glow rad="228600">
                    <a:schemeClr val="accent6">
                      <a:satMod val="175000"/>
                      <a:alpha val="40000"/>
                    </a:schemeClr>
                  </a:glow>
                </a:effectLst>
                <a:cs typeface="B Nazanin" panose="00000400000000000000" pitchFamily="2" charset="-78"/>
              </a:rPr>
              <a:t>PCI-Express</a:t>
            </a:r>
            <a:endParaRPr lang="en-US" sz="2800" b="1" spc="50" dirty="0">
              <a:ln w="9525" cmpd="sng">
                <a:solidFill>
                  <a:schemeClr val="accent1"/>
                </a:solidFill>
                <a:prstDash val="solid"/>
              </a:ln>
              <a:solidFill>
                <a:srgbClr val="70AD47">
                  <a:tint val="1000"/>
                </a:srgbClr>
              </a:solidFill>
              <a:effectLst>
                <a:glow rad="228600">
                  <a:schemeClr val="accent6">
                    <a:satMod val="175000"/>
                    <a:alpha val="40000"/>
                  </a:schemeClr>
                </a:glow>
              </a:effectLst>
              <a:cs typeface="B Nazanin" panose="00000400000000000000" pitchFamily="2" charset="-78"/>
            </a:endParaRPr>
          </a:p>
        </p:txBody>
      </p:sp>
      <p:sp>
        <p:nvSpPr>
          <p:cNvPr id="13" name="TextBox 12"/>
          <p:cNvSpPr txBox="1"/>
          <p:nvPr/>
        </p:nvSpPr>
        <p:spPr>
          <a:xfrm>
            <a:off x="3286897" y="5124400"/>
            <a:ext cx="8493277" cy="707886"/>
          </a:xfrm>
          <a:prstGeom prst="rect">
            <a:avLst/>
          </a:prstGeom>
          <a:noFill/>
        </p:spPr>
        <p:txBody>
          <a:bodyPr wrap="square" rtlCol="0">
            <a:spAutoFit/>
          </a:bodyPr>
          <a:lstStyle/>
          <a:p>
            <a:pPr algn="r" rtl="1"/>
            <a:r>
              <a:rPr lang="en-US" sz="20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X1 , X4 , X8 , X16</a:t>
            </a:r>
            <a:r>
              <a:rPr lang="fa-IR" sz="20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به همان ترتیب که عدد آن زیاد می شود سرعت آن افزایش می یابد </a:t>
            </a:r>
            <a:r>
              <a:rPr lang="fa-IR" sz="2000" b="1" dirty="0" err="1"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اسلات</a:t>
            </a:r>
            <a:r>
              <a:rPr lang="fa-IR" sz="20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a:t>
            </a:r>
            <a:r>
              <a:rPr lang="en-US" sz="20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X16</a:t>
            </a:r>
            <a:r>
              <a:rPr lang="fa-IR" sz="20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مخصوص گرافیک می باشد و در این اسلات می توانید یک</a:t>
            </a:r>
            <a:r>
              <a:rPr lang="en-US" sz="20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a:t>
            </a:r>
            <a:r>
              <a:rPr lang="fa-IR" sz="20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دستگاه </a:t>
            </a:r>
            <a:r>
              <a:rPr lang="en-US" sz="20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X8</a:t>
            </a:r>
            <a:r>
              <a:rPr lang="fa-IR" sz="2000" b="1" dirty="0" smtClean="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rPr>
              <a:t> قرار دهید.</a:t>
            </a:r>
            <a:endParaRPr lang="en-US" sz="2000" b="1" dirty="0">
              <a:ln w="9525">
                <a:solidFill>
                  <a:schemeClr val="bg1"/>
                </a:solidFill>
                <a:prstDash val="solid"/>
              </a:ln>
              <a:effectLst>
                <a:outerShdw blurRad="12700" dist="38100" dir="2700000" algn="tl" rotWithShape="0">
                  <a:schemeClr val="bg1">
                    <a:lumMod val="50000"/>
                  </a:schemeClr>
                </a:outerShdw>
              </a:effectLst>
              <a:cs typeface="B Nazanin" panose="00000400000000000000" pitchFamily="2" charset="-78"/>
            </a:endParaRPr>
          </a:p>
        </p:txBody>
      </p:sp>
      <p:pic>
        <p:nvPicPr>
          <p:cNvPr id="14" name="Pictur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0374" y="4467999"/>
            <a:ext cx="2626435" cy="2284971"/>
          </a:xfrm>
          <a:prstGeom prst="rect">
            <a:avLst/>
          </a:prstGeom>
        </p:spPr>
      </p:pic>
    </p:spTree>
    <p:extLst>
      <p:ext uri="{BB962C8B-B14F-4D97-AF65-F5344CB8AC3E}">
        <p14:creationId xmlns:p14="http://schemas.microsoft.com/office/powerpoint/2010/main" val="351231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80">
                                          <p:stCondLst>
                                            <p:cond delay="0"/>
                                          </p:stCondLst>
                                        </p:cTn>
                                        <p:tgtEl>
                                          <p:spTgt spid="6"/>
                                        </p:tgtEl>
                                      </p:cBhvr>
                                    </p:animEffect>
                                    <p:anim calcmode="lin" valueType="num">
                                      <p:cBhvr>
                                        <p:cTn id="14"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9" dur="26">
                                          <p:stCondLst>
                                            <p:cond delay="650"/>
                                          </p:stCondLst>
                                        </p:cTn>
                                        <p:tgtEl>
                                          <p:spTgt spid="6"/>
                                        </p:tgtEl>
                                      </p:cBhvr>
                                      <p:to x="100000" y="60000"/>
                                    </p:animScale>
                                    <p:animScale>
                                      <p:cBhvr>
                                        <p:cTn id="20" dur="166" decel="50000">
                                          <p:stCondLst>
                                            <p:cond delay="676"/>
                                          </p:stCondLst>
                                        </p:cTn>
                                        <p:tgtEl>
                                          <p:spTgt spid="6"/>
                                        </p:tgtEl>
                                      </p:cBhvr>
                                      <p:to x="100000" y="100000"/>
                                    </p:animScale>
                                    <p:animScale>
                                      <p:cBhvr>
                                        <p:cTn id="21" dur="26">
                                          <p:stCondLst>
                                            <p:cond delay="1312"/>
                                          </p:stCondLst>
                                        </p:cTn>
                                        <p:tgtEl>
                                          <p:spTgt spid="6"/>
                                        </p:tgtEl>
                                      </p:cBhvr>
                                      <p:to x="100000" y="80000"/>
                                    </p:animScale>
                                    <p:animScale>
                                      <p:cBhvr>
                                        <p:cTn id="22" dur="166" decel="50000">
                                          <p:stCondLst>
                                            <p:cond delay="1338"/>
                                          </p:stCondLst>
                                        </p:cTn>
                                        <p:tgtEl>
                                          <p:spTgt spid="6"/>
                                        </p:tgtEl>
                                      </p:cBhvr>
                                      <p:to x="100000" y="100000"/>
                                    </p:animScale>
                                    <p:animScale>
                                      <p:cBhvr>
                                        <p:cTn id="23" dur="26">
                                          <p:stCondLst>
                                            <p:cond delay="1642"/>
                                          </p:stCondLst>
                                        </p:cTn>
                                        <p:tgtEl>
                                          <p:spTgt spid="6"/>
                                        </p:tgtEl>
                                      </p:cBhvr>
                                      <p:to x="100000" y="90000"/>
                                    </p:animScale>
                                    <p:animScale>
                                      <p:cBhvr>
                                        <p:cTn id="24" dur="166" decel="50000">
                                          <p:stCondLst>
                                            <p:cond delay="1668"/>
                                          </p:stCondLst>
                                        </p:cTn>
                                        <p:tgtEl>
                                          <p:spTgt spid="6"/>
                                        </p:tgtEl>
                                      </p:cBhvr>
                                      <p:to x="100000" y="100000"/>
                                    </p:animScale>
                                    <p:animScale>
                                      <p:cBhvr>
                                        <p:cTn id="25" dur="26">
                                          <p:stCondLst>
                                            <p:cond delay="1808"/>
                                          </p:stCondLst>
                                        </p:cTn>
                                        <p:tgtEl>
                                          <p:spTgt spid="6"/>
                                        </p:tgtEl>
                                      </p:cBhvr>
                                      <p:to x="100000" y="95000"/>
                                    </p:animScale>
                                    <p:animScale>
                                      <p:cBhvr>
                                        <p:cTn id="26" dur="166" decel="50000">
                                          <p:stCondLst>
                                            <p:cond delay="1834"/>
                                          </p:stCondLst>
                                        </p:cTn>
                                        <p:tgtEl>
                                          <p:spTgt spid="6"/>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500"/>
                                        <p:tgtEl>
                                          <p:spTgt spid="4"/>
                                        </p:tgtEl>
                                      </p:cBhvr>
                                    </p:animEffect>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grpId="0" nodeType="click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fade">
                                      <p:cBhvr>
                                        <p:cTn id="36" dur="1000"/>
                                        <p:tgtEl>
                                          <p:spTgt spid="5"/>
                                        </p:tgtEl>
                                      </p:cBhvr>
                                    </p:animEffect>
                                    <p:anim calcmode="lin" valueType="num">
                                      <p:cBhvr>
                                        <p:cTn id="37" dur="1000" fill="hold"/>
                                        <p:tgtEl>
                                          <p:spTgt spid="5"/>
                                        </p:tgtEl>
                                        <p:attrNameLst>
                                          <p:attrName>ppt_x</p:attrName>
                                        </p:attrNameLst>
                                      </p:cBhvr>
                                      <p:tavLst>
                                        <p:tav tm="0">
                                          <p:val>
                                            <p:strVal val="#ppt_x"/>
                                          </p:val>
                                        </p:tav>
                                        <p:tav tm="100000">
                                          <p:val>
                                            <p:strVal val="#ppt_x"/>
                                          </p:val>
                                        </p:tav>
                                      </p:tavLst>
                                    </p:anim>
                                    <p:anim calcmode="lin" valueType="num">
                                      <p:cBhvr>
                                        <p:cTn id="38"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2" presetClass="entr" presetSubtype="4" fill="hold" grpId="0" nodeType="click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down)">
                                      <p:cBhvr>
                                        <p:cTn id="43" dur="500"/>
                                        <p:tgtEl>
                                          <p:spTgt spid="7"/>
                                        </p:tgtEl>
                                      </p:cBhvr>
                                    </p:animEffect>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additive="base">
                                        <p:cTn id="48" dur="500" fill="hold"/>
                                        <p:tgtEl>
                                          <p:spTgt spid="8"/>
                                        </p:tgtEl>
                                        <p:attrNameLst>
                                          <p:attrName>ppt_x</p:attrName>
                                        </p:attrNameLst>
                                      </p:cBhvr>
                                      <p:tavLst>
                                        <p:tav tm="0">
                                          <p:val>
                                            <p:strVal val="#ppt_x"/>
                                          </p:val>
                                        </p:tav>
                                        <p:tav tm="100000">
                                          <p:val>
                                            <p:strVal val="#ppt_x"/>
                                          </p:val>
                                        </p:tav>
                                      </p:tavLst>
                                    </p:anim>
                                    <p:anim calcmode="lin" valueType="num">
                                      <p:cBhvr additive="base">
                                        <p:cTn id="4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1" presetClass="entr" presetSubtype="1" fill="hold" grpId="0" nodeType="clickEffect">
                                  <p:stCondLst>
                                    <p:cond delay="0"/>
                                  </p:stCondLst>
                                  <p:childTnLst>
                                    <p:set>
                                      <p:cBhvr>
                                        <p:cTn id="53" dur="1" fill="hold">
                                          <p:stCondLst>
                                            <p:cond delay="0"/>
                                          </p:stCondLst>
                                        </p:cTn>
                                        <p:tgtEl>
                                          <p:spTgt spid="9"/>
                                        </p:tgtEl>
                                        <p:attrNameLst>
                                          <p:attrName>style.visibility</p:attrName>
                                        </p:attrNameLst>
                                      </p:cBhvr>
                                      <p:to>
                                        <p:strVal val="visible"/>
                                      </p:to>
                                    </p:set>
                                    <p:animEffect transition="in" filter="wheel(1)">
                                      <p:cBhvr>
                                        <p:cTn id="54" dur="2000"/>
                                        <p:tgtEl>
                                          <p:spTgt spid="9"/>
                                        </p:tgtEl>
                                      </p:cBhvr>
                                    </p:animEffect>
                                  </p:childTnLst>
                                </p:cTn>
                              </p:par>
                            </p:childTnLst>
                          </p:cTn>
                        </p:par>
                      </p:childTnLst>
                    </p:cTn>
                  </p:par>
                  <p:par>
                    <p:cTn id="55" fill="hold">
                      <p:stCondLst>
                        <p:cond delay="indefinite"/>
                      </p:stCondLst>
                      <p:childTnLst>
                        <p:par>
                          <p:cTn id="56" fill="hold">
                            <p:stCondLst>
                              <p:cond delay="0"/>
                            </p:stCondLst>
                            <p:childTnLst>
                              <p:par>
                                <p:cTn id="57" presetID="14" presetClass="entr" presetSubtype="10" fill="hold" nodeType="click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randombar(horizontal)">
                                      <p:cBhvr>
                                        <p:cTn id="59" dur="500"/>
                                        <p:tgtEl>
                                          <p:spTgt spid="11"/>
                                        </p:tgtEl>
                                      </p:cBhvr>
                                    </p:animEffect>
                                  </p:childTnLst>
                                </p:cTn>
                              </p:par>
                            </p:childTnLst>
                          </p:cTn>
                        </p:par>
                      </p:childTnLst>
                    </p:cTn>
                  </p:par>
                  <p:par>
                    <p:cTn id="60" fill="hold">
                      <p:stCondLst>
                        <p:cond delay="indefinite"/>
                      </p:stCondLst>
                      <p:childTnLst>
                        <p:par>
                          <p:cTn id="61" fill="hold">
                            <p:stCondLst>
                              <p:cond delay="0"/>
                            </p:stCondLst>
                            <p:childTnLst>
                              <p:par>
                                <p:cTn id="62" presetID="2" presetClass="entr" presetSubtype="4" fill="hold" grpId="0" nodeType="clickEffect">
                                  <p:stCondLst>
                                    <p:cond delay="0"/>
                                  </p:stCondLst>
                                  <p:childTnLst>
                                    <p:set>
                                      <p:cBhvr>
                                        <p:cTn id="63" dur="1" fill="hold">
                                          <p:stCondLst>
                                            <p:cond delay="0"/>
                                          </p:stCondLst>
                                        </p:cTn>
                                        <p:tgtEl>
                                          <p:spTgt spid="12"/>
                                        </p:tgtEl>
                                        <p:attrNameLst>
                                          <p:attrName>style.visibility</p:attrName>
                                        </p:attrNameLst>
                                      </p:cBhvr>
                                      <p:to>
                                        <p:strVal val="visible"/>
                                      </p:to>
                                    </p:set>
                                    <p:anim calcmode="lin" valueType="num">
                                      <p:cBhvr additive="base">
                                        <p:cTn id="64" dur="500" fill="hold"/>
                                        <p:tgtEl>
                                          <p:spTgt spid="12"/>
                                        </p:tgtEl>
                                        <p:attrNameLst>
                                          <p:attrName>ppt_x</p:attrName>
                                        </p:attrNameLst>
                                      </p:cBhvr>
                                      <p:tavLst>
                                        <p:tav tm="0">
                                          <p:val>
                                            <p:strVal val="#ppt_x"/>
                                          </p:val>
                                        </p:tav>
                                        <p:tav tm="100000">
                                          <p:val>
                                            <p:strVal val="#ppt_x"/>
                                          </p:val>
                                        </p:tav>
                                      </p:tavLst>
                                    </p:anim>
                                    <p:anim calcmode="lin" valueType="num">
                                      <p:cBhvr additive="base">
                                        <p:cTn id="65"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6" presetClass="entr" presetSubtype="16" fill="hold" grpId="0" nodeType="clickEffect">
                                  <p:stCondLst>
                                    <p:cond delay="0"/>
                                  </p:stCondLst>
                                  <p:childTnLst>
                                    <p:set>
                                      <p:cBhvr>
                                        <p:cTn id="69" dur="1" fill="hold">
                                          <p:stCondLst>
                                            <p:cond delay="0"/>
                                          </p:stCondLst>
                                        </p:cTn>
                                        <p:tgtEl>
                                          <p:spTgt spid="13"/>
                                        </p:tgtEl>
                                        <p:attrNameLst>
                                          <p:attrName>style.visibility</p:attrName>
                                        </p:attrNameLst>
                                      </p:cBhvr>
                                      <p:to>
                                        <p:strVal val="visible"/>
                                      </p:to>
                                    </p:set>
                                    <p:animEffect transition="in" filter="circle(in)">
                                      <p:cBhvr>
                                        <p:cTn id="70" dur="2000"/>
                                        <p:tgtEl>
                                          <p:spTgt spid="13"/>
                                        </p:tgtEl>
                                      </p:cBhvr>
                                    </p:animEffect>
                                  </p:childTnLst>
                                </p:cTn>
                              </p:par>
                            </p:childTnLst>
                          </p:cTn>
                        </p:par>
                      </p:childTnLst>
                    </p:cTn>
                  </p:par>
                  <p:par>
                    <p:cTn id="71" fill="hold">
                      <p:stCondLst>
                        <p:cond delay="indefinite"/>
                      </p:stCondLst>
                      <p:childTnLst>
                        <p:par>
                          <p:cTn id="72" fill="hold">
                            <p:stCondLst>
                              <p:cond delay="0"/>
                            </p:stCondLst>
                            <p:childTnLst>
                              <p:par>
                                <p:cTn id="73" presetID="26" presetClass="entr" presetSubtype="0" fill="hold" nodeType="clickEffect">
                                  <p:stCondLst>
                                    <p:cond delay="0"/>
                                  </p:stCondLst>
                                  <p:childTnLst>
                                    <p:set>
                                      <p:cBhvr>
                                        <p:cTn id="74" dur="1" fill="hold">
                                          <p:stCondLst>
                                            <p:cond delay="0"/>
                                          </p:stCondLst>
                                        </p:cTn>
                                        <p:tgtEl>
                                          <p:spTgt spid="14"/>
                                        </p:tgtEl>
                                        <p:attrNameLst>
                                          <p:attrName>style.visibility</p:attrName>
                                        </p:attrNameLst>
                                      </p:cBhvr>
                                      <p:to>
                                        <p:strVal val="visible"/>
                                      </p:to>
                                    </p:set>
                                    <p:animEffect transition="in" filter="wipe(down)">
                                      <p:cBhvr>
                                        <p:cTn id="75" dur="580">
                                          <p:stCondLst>
                                            <p:cond delay="0"/>
                                          </p:stCondLst>
                                        </p:cTn>
                                        <p:tgtEl>
                                          <p:spTgt spid="14"/>
                                        </p:tgtEl>
                                      </p:cBhvr>
                                    </p:animEffect>
                                    <p:anim calcmode="lin" valueType="num">
                                      <p:cBhvr>
                                        <p:cTn id="76"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77"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78"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79"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80"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81" dur="26">
                                          <p:stCondLst>
                                            <p:cond delay="650"/>
                                          </p:stCondLst>
                                        </p:cTn>
                                        <p:tgtEl>
                                          <p:spTgt spid="14"/>
                                        </p:tgtEl>
                                      </p:cBhvr>
                                      <p:to x="100000" y="60000"/>
                                    </p:animScale>
                                    <p:animScale>
                                      <p:cBhvr>
                                        <p:cTn id="82" dur="166" decel="50000">
                                          <p:stCondLst>
                                            <p:cond delay="676"/>
                                          </p:stCondLst>
                                        </p:cTn>
                                        <p:tgtEl>
                                          <p:spTgt spid="14"/>
                                        </p:tgtEl>
                                      </p:cBhvr>
                                      <p:to x="100000" y="100000"/>
                                    </p:animScale>
                                    <p:animScale>
                                      <p:cBhvr>
                                        <p:cTn id="83" dur="26">
                                          <p:stCondLst>
                                            <p:cond delay="1312"/>
                                          </p:stCondLst>
                                        </p:cTn>
                                        <p:tgtEl>
                                          <p:spTgt spid="14"/>
                                        </p:tgtEl>
                                      </p:cBhvr>
                                      <p:to x="100000" y="80000"/>
                                    </p:animScale>
                                    <p:animScale>
                                      <p:cBhvr>
                                        <p:cTn id="84" dur="166" decel="50000">
                                          <p:stCondLst>
                                            <p:cond delay="1338"/>
                                          </p:stCondLst>
                                        </p:cTn>
                                        <p:tgtEl>
                                          <p:spTgt spid="14"/>
                                        </p:tgtEl>
                                      </p:cBhvr>
                                      <p:to x="100000" y="100000"/>
                                    </p:animScale>
                                    <p:animScale>
                                      <p:cBhvr>
                                        <p:cTn id="85" dur="26">
                                          <p:stCondLst>
                                            <p:cond delay="1642"/>
                                          </p:stCondLst>
                                        </p:cTn>
                                        <p:tgtEl>
                                          <p:spTgt spid="14"/>
                                        </p:tgtEl>
                                      </p:cBhvr>
                                      <p:to x="100000" y="90000"/>
                                    </p:animScale>
                                    <p:animScale>
                                      <p:cBhvr>
                                        <p:cTn id="86" dur="166" decel="50000">
                                          <p:stCondLst>
                                            <p:cond delay="1668"/>
                                          </p:stCondLst>
                                        </p:cTn>
                                        <p:tgtEl>
                                          <p:spTgt spid="14"/>
                                        </p:tgtEl>
                                      </p:cBhvr>
                                      <p:to x="100000" y="100000"/>
                                    </p:animScale>
                                    <p:animScale>
                                      <p:cBhvr>
                                        <p:cTn id="87" dur="26">
                                          <p:stCondLst>
                                            <p:cond delay="1808"/>
                                          </p:stCondLst>
                                        </p:cTn>
                                        <p:tgtEl>
                                          <p:spTgt spid="14"/>
                                        </p:tgtEl>
                                      </p:cBhvr>
                                      <p:to x="100000" y="95000"/>
                                    </p:animScale>
                                    <p:animScale>
                                      <p:cBhvr>
                                        <p:cTn id="88" dur="166" decel="50000">
                                          <p:stCondLst>
                                            <p:cond delay="1834"/>
                                          </p:stCondLst>
                                        </p:cTn>
                                        <p:tgtEl>
                                          <p:spTgt spid="1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p:bldP spid="5" grpId="0"/>
      <p:bldP spid="7" grpId="0"/>
      <p:bldP spid="8" grpId="0"/>
      <p:bldP spid="9" grpId="0"/>
      <p:bldP spid="12" grpId="0"/>
      <p:bldP spid="13" grpId="0"/>
    </p:bldLst>
  </p:timing>
</p:sld>
</file>

<file path=ppt/theme/theme1.xml><?xml version="1.0" encoding="utf-8"?>
<a:theme xmlns:a="http://schemas.openxmlformats.org/drawingml/2006/main" name="Facet">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8C59B386-999D-4CB6-B907-9F3997C027CC}"/>
    </a:ext>
  </a:extLst>
</a:theme>
</file>

<file path=ppt/theme/theme2.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Override1.xml><?xml version="1.0" encoding="utf-8"?>
<a:themeOverride xmlns:a="http://schemas.openxmlformats.org/drawingml/2006/main">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themeOverride>
</file>

<file path=ppt/theme/themeOverride2.xml><?xml version="1.0" encoding="utf-8"?>
<a:themeOverride xmlns:a="http://schemas.openxmlformats.org/drawingml/2006/main">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themeOverride>
</file>

<file path=ppt/theme/themeOverride3.xml><?xml version="1.0" encoding="utf-8"?>
<a:themeOverride xmlns:a="http://schemas.openxmlformats.org/drawingml/2006/main">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themeOverride>
</file>

<file path=ppt/theme/themeOverride4.xml><?xml version="1.0" encoding="utf-8"?>
<a:themeOverride xmlns:a="http://schemas.openxmlformats.org/drawingml/2006/main">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themeOverride>
</file>

<file path=ppt/theme/themeOverride5.xml><?xml version="1.0" encoding="utf-8"?>
<a:themeOverride xmlns:a="http://schemas.openxmlformats.org/drawingml/2006/main">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6.xml><?xml version="1.0" encoding="utf-8"?>
<a:themeOverride xmlns:a="http://schemas.openxmlformats.org/drawingml/2006/main">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7.xml><?xml version="1.0" encoding="utf-8"?>
<a:themeOverride xmlns:a="http://schemas.openxmlformats.org/drawingml/2006/main">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8.xml><?xml version="1.0" encoding="utf-8"?>
<a:themeOverride xmlns:a="http://schemas.openxmlformats.org/drawingml/2006/main">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themeOverride>
</file>

<file path=ppt/theme/themeOverride9.xml><?xml version="1.0" encoding="utf-8"?>
<a:themeOverride xmlns:a="http://schemas.openxmlformats.org/drawingml/2006/main">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themeOverride>
</file>

<file path=docProps/app.xml><?xml version="1.0" encoding="utf-8"?>
<Properties xmlns="http://schemas.openxmlformats.org/officeDocument/2006/extended-properties" xmlns:vt="http://schemas.openxmlformats.org/officeDocument/2006/docPropsVTypes">
  <Template>Slice</Template>
  <TotalTime>1859</TotalTime>
  <Words>2113</Words>
  <Application>Microsoft Office PowerPoint</Application>
  <PresentationFormat>Widescreen</PresentationFormat>
  <Paragraphs>127</Paragraphs>
  <Slides>15</Slides>
  <Notes>0</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15</vt:i4>
      </vt:variant>
    </vt:vector>
  </HeadingPairs>
  <TitlesOfParts>
    <vt:vector size="28" baseType="lpstr">
      <vt:lpstr>2  Elm</vt:lpstr>
      <vt:lpstr>Arial</vt:lpstr>
      <vt:lpstr>B Arshia</vt:lpstr>
      <vt:lpstr>B Nazanin</vt:lpstr>
      <vt:lpstr>Bzar</vt:lpstr>
      <vt:lpstr>Century Gothic</vt:lpstr>
      <vt:lpstr>Denver-ExtraBoldIta</vt:lpstr>
      <vt:lpstr>tahoma</vt:lpstr>
      <vt:lpstr>tahoma</vt:lpstr>
      <vt:lpstr>Trebuchet MS</vt:lpstr>
      <vt:lpstr>Wingdings 3</vt:lpstr>
      <vt:lpstr>Facet</vt:lpstr>
      <vt:lpstr>Slice</vt:lpstr>
      <vt:lpstr>فناوری اطلاعات</vt:lpstr>
      <vt:lpstr>فهرست قطعات کامپیوتر</vt:lpstr>
      <vt:lpstr>کیس (Case)</vt:lpstr>
      <vt:lpstr>پاور (Power)</vt:lpstr>
      <vt:lpstr>PowerPoint Presentation</vt:lpstr>
      <vt:lpstr>مادر بورد (Motherboard)</vt:lpstr>
      <vt:lpstr>PowerPoint Presentation</vt:lpstr>
      <vt:lpstr>PowerPoint Presentation</vt:lpstr>
      <vt:lpstr>PowerPoint Presentation</vt:lpstr>
      <vt:lpstr>PowerPoint Presentation</vt:lpstr>
      <vt:lpstr>PowerPoint Presentation</vt:lpstr>
      <vt:lpstr>PowerPoint Presentation</vt:lpstr>
      <vt:lpstr>گرافیک (Graphic)</vt:lpstr>
      <vt:lpstr>تجهیزات ورودی و خروجی (Input &amp; Output Devices)</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فناوری اطلاعات</dc:title>
  <dc:creator>joojoo6769@hotmail.com</dc:creator>
  <cp:lastModifiedBy>joojoo6769@hotmail.com</cp:lastModifiedBy>
  <cp:revision>141</cp:revision>
  <dcterms:created xsi:type="dcterms:W3CDTF">2015-09-30T09:02:06Z</dcterms:created>
  <dcterms:modified xsi:type="dcterms:W3CDTF">2015-10-10T12:37:43Z</dcterms:modified>
</cp:coreProperties>
</file>