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79" r:id="rId15"/>
    <p:sldId id="280" r:id="rId16"/>
    <p:sldId id="281" r:id="rId17"/>
    <p:sldId id="286" r:id="rId18"/>
    <p:sldId id="28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381F7F8-2365-4C7C-BFD8-CE0684B2F25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9"/>
            <p14:sldId id="267"/>
            <p14:sldId id="279"/>
            <p14:sldId id="280"/>
            <p14:sldId id="281"/>
            <p14:sldId id="286"/>
            <p14:sldId id="2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7" autoAdjust="0"/>
    <p:restoredTop sz="94590" autoAdjust="0"/>
  </p:normalViewPr>
  <p:slideViewPr>
    <p:cSldViewPr>
      <p:cViewPr varScale="1">
        <p:scale>
          <a:sx n="116" d="100"/>
          <a:sy n="116" d="100"/>
        </p:scale>
        <p:origin x="138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84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23466-606D-434C-B4B1-C0C9E41C4362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EAA05-77E6-42CB-A9CA-7B6EF8512B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799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EAA05-77E6-42CB-A9CA-7B6EF8512B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488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936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3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60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275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797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86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2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989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59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205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72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36EFB-7F7D-49C8-AF70-A953B0B365F6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3B7F8-F527-4AE0-83AD-9D44CF34CB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609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11" Type="http://schemas.openxmlformats.org/officeDocument/2006/relationships/slide" Target="slide2.xml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21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fa.wikipedia.org/wiki/%D8%AE%D9%88%D8%A7%D9%86%D8%AF%D9%86_%D9%88_%D9%86%D9%88%D8%B4%D8%AA%D9%8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38800" y="152400"/>
            <a:ext cx="3352800" cy="993775"/>
          </a:xfrm>
        </p:spPr>
        <p:txBody>
          <a:bodyPr>
            <a:normAutofit/>
          </a:bodyPr>
          <a:lstStyle/>
          <a:p>
            <a:r>
              <a:rPr lang="fa-IR" sz="3600" dirty="0" smtClean="0"/>
              <a:t>تعریف سخت افزار: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44601"/>
            <a:ext cx="6400800" cy="990600"/>
          </a:xfrm>
          <a:noFill/>
        </p:spPr>
        <p:txBody>
          <a:bodyPr>
            <a:normAutofit/>
          </a:bodyPr>
          <a:lstStyle/>
          <a:p>
            <a:r>
              <a:rPr lang="fa-IR" sz="2400" b="1" dirty="0" smtClean="0">
                <a:solidFill>
                  <a:schemeClr val="accent1"/>
                </a:solidFill>
              </a:rPr>
              <a:t>تجهیزات فیزیکی رایانه و به طور کلّی آنچه که در رایانه قابل لمس ودیدن است، سخت افزار رایانه نامیده می شود.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 rot="10800000">
            <a:off x="7708900" y="1206502"/>
            <a:ext cx="1066800" cy="533400"/>
          </a:xfrm>
          <a:prstGeom prst="rightArrow">
            <a:avLst>
              <a:gd name="adj1" fmla="val 38095"/>
              <a:gd name="adj2" fmla="val 6904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026" name="Picture 2" descr="F:\فایل کنفرانس سخت افزار\تصاویر استفاده شده در پاور پوینت\epson_ciss_printer_1800_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31" y="4152900"/>
            <a:ext cx="2133600" cy="128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فایل کنفرانس سخت افزار\تصاویر استفاده شده در پاور پوینت\MONIT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555798"/>
            <a:ext cx="1625863" cy="139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فایل کنفرانس سخت افزار\تصاویر استفاده شده در پاور پوینت\keyboar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765" y="4161407"/>
            <a:ext cx="2716330" cy="128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فایل کنفرانس سخت افزار\تصاویر استفاده شده در پاور پوینت\mous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005" y="2555798"/>
            <a:ext cx="1558925" cy="134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فایل کنفرانس سخت افزار\تصاویر استفاده شده در پاور پوینت\RA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594179"/>
            <a:ext cx="1905000" cy="126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فایل کنفرانس سخت افزار\تصاویر استفاده شده در پاور پوینت\scaner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395" y="2594179"/>
            <a:ext cx="2070100" cy="126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F:\فایل کنفرانس سخت افزار\تصاویر استفاده شده در پاور پوینت\WEBCAM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650" y="4161407"/>
            <a:ext cx="1873250" cy="128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ction Button: End 5">
            <a:hlinkClick r:id="rId11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۱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61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5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Action Button: End 5">
            <a:hlinkClick r:id="rId2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ction Button: End 6">
            <a:hlinkClick r:id="rId3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7126726" y="381000"/>
            <a:ext cx="1743543" cy="572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000" dirty="0" smtClean="0"/>
              <a:t>میکروفون:</a:t>
            </a:r>
            <a:endParaRPr lang="en-US" sz="30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17631" y="895349"/>
            <a:ext cx="8590523" cy="1238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2400" dirty="0" smtClean="0">
                <a:solidFill>
                  <a:schemeClr val="accent1"/>
                </a:solidFill>
              </a:rPr>
              <a:t>این وسیله برای دریافت داده ی صوتی و تبدیل آن به کدهای دیجیتال به کار می رود. متداول ترین وسیله ی ورود صدا،</a:t>
            </a:r>
            <a:r>
              <a:rPr lang="fa-IR" sz="2400" dirty="0" smtClean="0">
                <a:solidFill>
                  <a:srgbClr val="00B050"/>
                </a:solidFill>
              </a:rPr>
              <a:t>میکروفون</a:t>
            </a:r>
            <a:r>
              <a:rPr lang="fa-IR" sz="2400" dirty="0" smtClean="0">
                <a:solidFill>
                  <a:schemeClr val="accent1"/>
                </a:solidFill>
              </a:rPr>
              <a:t> است. برای استفاده از میکروفون، باید دستگاه رایانه، مجهّزبه کارت صوتی باشد.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16" name="Picture 2" descr="F:\فایل کنفرانس سخت افزار\تصاویر استفاده شده در پاور پوینت\microphone 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53" y="3827060"/>
            <a:ext cx="1975398" cy="189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F:\فایل کنفرانس سخت افزار\تصاویر استفاده شده در پاور پوینت\microphone 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951" y="3827060"/>
            <a:ext cx="2187870" cy="189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F:\فایل کنفرانس سخت افزار\تصاویر استفاده شده در پاور پوینت\microphone 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370" y="1904999"/>
            <a:ext cx="3811021" cy="402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F:\فایل کنفرانس سخت افزار\تصاویر استفاده شده در پاور پوینت\microphone 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827058"/>
            <a:ext cx="2667000" cy="189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Oval 19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۱۰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4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۱۱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Action Button: End 5">
            <a:hlinkClick r:id="rId2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ction Button: End 6">
            <a:hlinkClick r:id="rId3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286284" y="379863"/>
            <a:ext cx="2621870" cy="572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000" dirty="0" smtClean="0"/>
              <a:t>وبکم(           ):</a:t>
            </a:r>
            <a:endParaRPr lang="en-US" sz="30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997285" y="951934"/>
            <a:ext cx="7772400" cy="14668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2400" dirty="0" smtClean="0">
                <a:solidFill>
                  <a:schemeClr val="accent1"/>
                </a:solidFill>
              </a:rPr>
              <a:t>دوربینی است که به رایانه متصل می شود و برای ثبت تصاویرِ متحرک به کار می رود و می تواند همزمان ، تصاویر را به یک وبسایت ارسال کند. این </a:t>
            </a:r>
          </a:p>
          <a:p>
            <a:pPr algn="r"/>
            <a:r>
              <a:rPr lang="fa-IR" sz="2400" dirty="0" smtClean="0">
                <a:solidFill>
                  <a:schemeClr val="accent1"/>
                </a:solidFill>
              </a:rPr>
              <a:t>نوع دوربین ها در </a:t>
            </a:r>
            <a:r>
              <a:rPr lang="fa-IR" sz="2400" dirty="0" smtClean="0">
                <a:solidFill>
                  <a:srgbClr val="00B050"/>
                </a:solidFill>
              </a:rPr>
              <a:t>ویدیو کنفرانس </a:t>
            </a:r>
            <a:r>
              <a:rPr lang="fa-IR" sz="2400" dirty="0" smtClean="0">
                <a:solidFill>
                  <a:schemeClr val="accent1"/>
                </a:solidFill>
              </a:rPr>
              <a:t>و </a:t>
            </a:r>
            <a:r>
              <a:rPr lang="fa-IR" sz="2400" dirty="0" smtClean="0">
                <a:solidFill>
                  <a:srgbClr val="00B050"/>
                </a:solidFill>
              </a:rPr>
              <a:t>گفت وگو های اینترنتی </a:t>
            </a:r>
            <a:r>
              <a:rPr lang="fa-IR" sz="2400" dirty="0" smtClean="0">
                <a:solidFill>
                  <a:schemeClr val="accent1"/>
                </a:solidFill>
              </a:rPr>
              <a:t>کاربرد دارند.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705600" y="475398"/>
            <a:ext cx="1294314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Webcam</a:t>
            </a:r>
            <a:endParaRPr lang="en-US" sz="2400" dirty="0"/>
          </a:p>
        </p:txBody>
      </p:sp>
      <p:pic>
        <p:nvPicPr>
          <p:cNvPr id="19" name="Picture 2" descr="F:\فایل کنفرانس سخت افزار\تصاویر استفاده شده در پاور پوینت\WEBCA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46" y="3505200"/>
            <a:ext cx="2512685" cy="234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531" y="3505200"/>
            <a:ext cx="2460792" cy="234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 descr="F:\فایل کنفرانس سخت افزار\تصاویر استفاده شده در پاور پوینت\webcam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323" y="3505199"/>
            <a:ext cx="3050111" cy="234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32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8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9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F:\فایل کنفرانس سخت افزار\تصاویر استفاده شده در پاور پوینت\61yUKpaUf-L._SL1062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633" y="2969089"/>
            <a:ext cx="2692233" cy="287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۱۲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Action Button: End 9">
            <a:hlinkClick r:id="rId3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ction Button: End 10">
            <a:hlinkClick r:id="rId4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867400" y="379863"/>
            <a:ext cx="3040754" cy="572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000" dirty="0" smtClean="0"/>
              <a:t>اهرم بازی(              ):</a:t>
            </a:r>
            <a:endParaRPr lang="en-US" sz="3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341246" y="419666"/>
            <a:ext cx="3040754" cy="570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/>
              <a:t>Joystick</a:t>
            </a:r>
            <a:r>
              <a:rPr lang="fa-IR" sz="3000" dirty="0" smtClean="0"/>
              <a:t> 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85799" y="951934"/>
            <a:ext cx="8083885" cy="14668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2400" dirty="0" smtClean="0">
                <a:solidFill>
                  <a:schemeClr val="accent1"/>
                </a:solidFill>
              </a:rPr>
              <a:t>یک وسیله ی ورودی است ،که از کاربردها و ویژگی های بارز آن می توان به </a:t>
            </a:r>
            <a:r>
              <a:rPr lang="fa-IR" sz="2400" dirty="0" smtClean="0">
                <a:solidFill>
                  <a:srgbClr val="00B050"/>
                </a:solidFill>
              </a:rPr>
              <a:t>کنترل بازی های کامپیوتری</a:t>
            </a:r>
            <a:r>
              <a:rPr lang="fa-IR" sz="2400" dirty="0" smtClean="0">
                <a:solidFill>
                  <a:schemeClr val="accent1"/>
                </a:solidFill>
              </a:rPr>
              <a:t>،</a:t>
            </a:r>
            <a:r>
              <a:rPr lang="fa-IR" sz="2400" dirty="0" smtClean="0">
                <a:solidFill>
                  <a:srgbClr val="00B050"/>
                </a:solidFill>
              </a:rPr>
              <a:t>سهولت در هدایت جریان بازی</a:t>
            </a:r>
            <a:r>
              <a:rPr lang="fa-IR" sz="2400" dirty="0" smtClean="0">
                <a:solidFill>
                  <a:schemeClr val="accent1"/>
                </a:solidFill>
              </a:rPr>
              <a:t>، </a:t>
            </a:r>
            <a:r>
              <a:rPr lang="fa-IR" sz="2400" dirty="0" smtClean="0">
                <a:solidFill>
                  <a:srgbClr val="00B050"/>
                </a:solidFill>
              </a:rPr>
              <a:t>عدم صدمه دیدن ماوس و صفحه کلید</a:t>
            </a:r>
            <a:r>
              <a:rPr lang="fa-IR" sz="2400" dirty="0" smtClean="0">
                <a:solidFill>
                  <a:schemeClr val="accent1"/>
                </a:solidFill>
              </a:rPr>
              <a:t> اشاره کرد.</a:t>
            </a:r>
            <a:r>
              <a:rPr lang="fa-IR" sz="2400" dirty="0" smtClean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15" name="Picture 2" descr="F:\فایل کنفرانس سخت افزار\تصاویر استفاده شده در پاور پوینت\0097855018120_500X5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981" y="2969089"/>
            <a:ext cx="2819400" cy="287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F:\فایل کنفرانس سخت افزار\تصاویر استفاده شده در پاور پوینت\ساده ترین جوی استیک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35" y="2975344"/>
            <a:ext cx="2801937" cy="2861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2666999" y="2981599"/>
            <a:ext cx="603143" cy="572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000" dirty="0" smtClean="0"/>
              <a:t>1</a:t>
            </a:r>
            <a:endParaRPr lang="en-US" sz="300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276026" y="2969089"/>
            <a:ext cx="603143" cy="572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000" dirty="0" smtClean="0"/>
              <a:t>2</a:t>
            </a:r>
            <a:endParaRPr lang="en-US" sz="30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8080428" y="2991398"/>
            <a:ext cx="603143" cy="572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000" dirty="0" smtClean="0"/>
              <a:t>3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86326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۱۳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Action Button: End 12">
            <a:hlinkClick r:id="rId2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ction Button: End 13">
            <a:hlinkClick r:id="rId3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867400" y="379863"/>
            <a:ext cx="3040754" cy="572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000" dirty="0" smtClean="0"/>
              <a:t>پرزنتر(              ):</a:t>
            </a:r>
            <a:endParaRPr lang="en-US" sz="3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77973" y="379863"/>
            <a:ext cx="1441757" cy="572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presenter</a:t>
            </a:r>
            <a:endParaRPr lang="en-US" sz="2400" dirty="0"/>
          </a:p>
        </p:txBody>
      </p:sp>
      <p:pic>
        <p:nvPicPr>
          <p:cNvPr id="1027" name="Picture 3" descr="F:\فایل کنفرانس سخت افزار\تصاویر استفاده شده در پاور پوینت\Untitle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72" y="3591682"/>
            <a:ext cx="2476428" cy="225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85799" y="951934"/>
            <a:ext cx="8083885" cy="14668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2400" dirty="0" smtClean="0">
                <a:solidFill>
                  <a:schemeClr val="accent1"/>
                </a:solidFill>
              </a:rPr>
              <a:t>باید گفت که این وسیله نیز یک وسیله ی ورودی است که کاربرد بیشتر آن در </a:t>
            </a:r>
            <a:r>
              <a:rPr lang="fa-IR" sz="2400" dirty="0" smtClean="0">
                <a:solidFill>
                  <a:srgbClr val="00B050"/>
                </a:solidFill>
              </a:rPr>
              <a:t>سالن های اجتماعات </a:t>
            </a:r>
            <a:r>
              <a:rPr lang="fa-IR" sz="2400" dirty="0" smtClean="0">
                <a:solidFill>
                  <a:schemeClr val="accent1"/>
                </a:solidFill>
              </a:rPr>
              <a:t>و </a:t>
            </a:r>
            <a:r>
              <a:rPr lang="fa-IR" sz="2400" dirty="0" smtClean="0">
                <a:solidFill>
                  <a:srgbClr val="00B050"/>
                </a:solidFill>
              </a:rPr>
              <a:t>کلاس های درس </a:t>
            </a:r>
            <a:r>
              <a:rPr lang="fa-IR" sz="2400" dirty="0" smtClean="0">
                <a:solidFill>
                  <a:schemeClr val="accent1"/>
                </a:solidFill>
              </a:rPr>
              <a:t>می باشد. این وسیله مانند یک کنترل از راه دور عمل کرده و برای مثال، می توان با آن اسلاید های یک پاورپوینت را در کلاس به نمایش درآورد ویا آن ها را عوض کرده و تغییر داد. 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1028" name="Picture 4" descr="F:\فایل کنفرانس سخت افزار\تصاویر استفاده شده در پاور پوینت\csm_IMG_5395_Kopie_01_2f9dbb019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1" y="3591682"/>
            <a:ext cx="3124199" cy="225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فایل کنفرانس سخت افزار\تصاویر استفاده شده در پاور پوینت\logitech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591682"/>
            <a:ext cx="3040754" cy="2259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19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14</a:t>
            </a:r>
            <a:endParaRPr lang="en-US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038600" y="304800"/>
            <a:ext cx="5029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3600" dirty="0" smtClean="0"/>
              <a:t>:</a:t>
            </a:r>
            <a:r>
              <a:rPr lang="en-US" sz="3600" dirty="0" smtClean="0"/>
              <a:t>(</a:t>
            </a:r>
            <a:r>
              <a:rPr lang="en-US" sz="3600" b="1" dirty="0"/>
              <a:t>Optical Disk</a:t>
            </a:r>
            <a:r>
              <a:rPr lang="en-US" sz="3600" dirty="0" smtClean="0"/>
              <a:t>)</a:t>
            </a:r>
            <a:r>
              <a:rPr lang="fa-IR" sz="3600" dirty="0" smtClean="0"/>
              <a:t>دیسک نوری </a:t>
            </a:r>
            <a:endParaRPr lang="en-US" sz="3600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08296" y="914401"/>
            <a:ext cx="8578755" cy="18288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a-IR" sz="2400" dirty="0">
                <a:solidFill>
                  <a:schemeClr val="accent1"/>
                </a:solidFill>
                <a:cs typeface="+mj-cs"/>
              </a:rPr>
              <a:t>دیسک‌های نوری نوع دیگری از حافظه‌های غیر مغناطیسی است. برای </a:t>
            </a:r>
            <a:r>
              <a:rPr lang="fa-IR" sz="2400" dirty="0">
                <a:solidFill>
                  <a:schemeClr val="accent1"/>
                </a:solidFill>
                <a:cs typeface="+mj-cs"/>
                <a:hlinkClick r:id="rId2" tooltip="خواندن و نوشتن"/>
              </a:rPr>
              <a:t>خواندن و نوشتن</a:t>
            </a:r>
            <a:r>
              <a:rPr lang="fa-IR" sz="2400" dirty="0">
                <a:solidFill>
                  <a:schemeClr val="accent1"/>
                </a:solidFill>
                <a:cs typeface="+mj-cs"/>
              </a:rPr>
              <a:t> اطلاعات در این نوع دیسک‌ها، از پرتو لیزر استفاده می‌شود</a:t>
            </a: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. 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ها: این دیسک ها از صفحه ی دایره شکلی به قطر۱۲سانتی متر ساخته شده اند و</a:t>
            </a:r>
            <a:r>
              <a:rPr lang="en-US" sz="2400" dirty="0" smtClean="0">
                <a:solidFill>
                  <a:schemeClr val="accent1"/>
                </a:solidFill>
                <a:cs typeface="+mj-cs"/>
              </a:rPr>
              <a:t>CD</a:t>
            </a:r>
            <a:endParaRPr lang="fa-IR" sz="2400" dirty="0" smtClean="0">
              <a:solidFill>
                <a:schemeClr val="accent1"/>
              </a:solidFill>
              <a:cs typeface="+mj-cs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08295" y="2066740"/>
            <a:ext cx="8578755" cy="179885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می توانند تا حدود ۷۰۰ مگابایت اطلاعات را نگهداری کنند.</a:t>
            </a:r>
            <a:endParaRPr lang="en-US" sz="2400" dirty="0" smtClean="0">
              <a:solidFill>
                <a:schemeClr val="accent1"/>
              </a:solidFill>
              <a:cs typeface="+mj-cs"/>
            </a:endParaRPr>
          </a:p>
          <a:p>
            <a:pPr marL="0" indent="0" algn="r">
              <a:buNone/>
            </a:pPr>
            <a:endParaRPr lang="fa-IR" sz="2400" dirty="0">
              <a:solidFill>
                <a:schemeClr val="accent1"/>
              </a:solidFill>
              <a:cs typeface="+mj-cs"/>
            </a:endParaRPr>
          </a:p>
          <a:p>
            <a:pPr marL="0" indent="0" algn="r">
              <a:buNone/>
            </a:pPr>
            <a:r>
              <a:rPr lang="fa-IR" sz="2400" i="1" dirty="0" smtClean="0">
                <a:solidFill>
                  <a:schemeClr val="accent1"/>
                </a:solidFill>
                <a:cs typeface="+mj-cs"/>
              </a:rPr>
              <a:t>ها:</a:t>
            </a:r>
            <a:r>
              <a:rPr lang="en-US" sz="2400" i="1" dirty="0" smtClean="0">
                <a:solidFill>
                  <a:schemeClr val="accent1"/>
                </a:solidFill>
                <a:cs typeface="+mj-cs"/>
              </a:rPr>
              <a:t>DVD</a:t>
            </a:r>
            <a:endParaRPr lang="fa-IR" sz="2400" dirty="0" smtClean="0">
              <a:solidFill>
                <a:schemeClr val="accent1"/>
              </a:solidFill>
              <a:cs typeface="+mj-cs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290515" y="2921432"/>
            <a:ext cx="8750169" cy="179885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            نوع جدیدتری از دیسک های نوری به نام                  در حال گسترش است.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این دیسک، ظاهر و اندازه ای شبیه به        دارد، ولی برای آن ظرفیت های </a:t>
            </a:r>
            <a:r>
              <a:rPr lang="fa-IR" sz="2400" dirty="0">
                <a:solidFill>
                  <a:schemeClr val="accent1"/>
                </a:solidFill>
                <a:cs typeface="+mj-cs"/>
              </a:rPr>
              <a:t>۴/۵ </a:t>
            </a: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گیگا بایت (یک </a:t>
            </a:r>
            <a:r>
              <a:rPr lang="fa-IR" sz="2400" dirty="0">
                <a:solidFill>
                  <a:schemeClr val="accent1"/>
                </a:solidFill>
                <a:cs typeface="+mj-cs"/>
              </a:rPr>
              <a:t>رو – یک لایه ) </a:t>
            </a: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۷/۹ گیگابایت(یک </a:t>
            </a:r>
            <a:r>
              <a:rPr lang="fa-IR" sz="2400" dirty="0">
                <a:solidFill>
                  <a:schemeClr val="accent1"/>
                </a:solidFill>
                <a:cs typeface="+mj-cs"/>
              </a:rPr>
              <a:t>رو – دو لایه </a:t>
            </a: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)                               ۱۵/۸  گیگابایت </a:t>
            </a:r>
            <a:r>
              <a:rPr lang="fa-IR" sz="2400" dirty="0">
                <a:solidFill>
                  <a:schemeClr val="accent1"/>
                </a:solidFill>
                <a:cs typeface="+mj-cs"/>
              </a:rPr>
              <a:t>( دورو – دولایه ) در نظر گرفته شده است .</a:t>
            </a: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 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4572000" y="3366257"/>
            <a:ext cx="603913" cy="59614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400" dirty="0" smtClean="0">
                <a:solidFill>
                  <a:schemeClr val="accent1"/>
                </a:solidFill>
                <a:cs typeface="+mj-cs"/>
              </a:rPr>
              <a:t>CD</a:t>
            </a:r>
            <a:endParaRPr lang="fa-IR" sz="2400" dirty="0" smtClean="0">
              <a:solidFill>
                <a:schemeClr val="accent1"/>
              </a:solidFill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3856251"/>
            <a:ext cx="2438399" cy="2076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Action Button: End 15">
            <a:hlinkClick r:id="rId4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ction Button: End 17">
            <a:hlinkClick r:id="" action="ppaction://noaction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7431" y="2865064"/>
            <a:ext cx="1627773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97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 15</a:t>
            </a:r>
            <a:r>
              <a:rPr lang="fa-IR" b="1" dirty="0" smtClean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81000" y="1079801"/>
            <a:ext cx="8578755" cy="294185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a-IR" sz="2400" b="1" dirty="0" smtClean="0">
                <a:solidFill>
                  <a:schemeClr val="accent1"/>
                </a:solidFill>
              </a:rPr>
              <a:t> از صفحات فلزی سخت ساخته شده اند. ظرفیت دیسک های سخت خیلی بیشتر از دیسک های نرم است و به دلیل جود فاصله ی بین هد ها و سطح دیسک ها، سرعت آن ها به مراتب بیشتر از دیسک های نرم است.</a:t>
            </a:r>
            <a:endParaRPr lang="en-US" sz="2400" b="1" dirty="0" smtClean="0">
              <a:solidFill>
                <a:schemeClr val="accent1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976437" y="241601"/>
            <a:ext cx="6934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3600" dirty="0" smtClean="0"/>
              <a:t>:</a:t>
            </a:r>
            <a:r>
              <a:rPr lang="en-US" sz="3600" dirty="0" smtClean="0"/>
              <a:t>(HARD DISK)</a:t>
            </a:r>
            <a:r>
              <a:rPr lang="fa-IR" sz="3600" dirty="0" smtClean="0"/>
              <a:t>دیسک سخت </a:t>
            </a:r>
            <a:endParaRPr lang="en-US" sz="36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31" y="2895600"/>
            <a:ext cx="360997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193150"/>
            <a:ext cx="2200275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Action Button: End 9">
            <a:hlinkClick r:id="rId4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ction Button: End 10">
            <a:hlinkClick r:id="rId5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6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1۶</a:t>
            </a:r>
            <a:endParaRPr lang="en-US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419600" y="381000"/>
            <a:ext cx="4442992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4800" b="1" dirty="0" smtClean="0"/>
              <a:t>۴- وسایل خروجی:</a:t>
            </a:r>
            <a:endParaRPr lang="en-US" sz="4800" b="1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76344" y="1355441"/>
            <a:ext cx="8578755" cy="294185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a-IR" sz="2400" dirty="0">
                <a:solidFill>
                  <a:schemeClr val="accent1"/>
                </a:solidFill>
                <a:cs typeface="+mj-cs"/>
              </a:rPr>
              <a:t> </a:t>
            </a: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وسایلی هستند که به واسطه ی آنها می توانیم محصول پردازش شده را دریافت کنیم که این محصول می تواند موارد زیر باشد: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- تصویر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- صدا (صوت)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chemeClr val="accent1"/>
                </a:solidFill>
                <a:cs typeface="+mj-cs"/>
              </a:rPr>
              <a:t>- و ....</a:t>
            </a:r>
            <a:endParaRPr lang="fa-IR" sz="2400" dirty="0">
              <a:solidFill>
                <a:schemeClr val="accent1"/>
              </a:solidFill>
              <a:cs typeface="+mj-cs"/>
            </a:endParaRPr>
          </a:p>
        </p:txBody>
      </p:sp>
      <p:sp>
        <p:nvSpPr>
          <p:cNvPr id="6" name="Action Button: End 5">
            <a:hlinkClick r:id="" action="ppaction://noaction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ction Button: End 6">
            <a:hlinkClick r:id="rId2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62" y="1894069"/>
            <a:ext cx="1483726" cy="129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867" y="1894070"/>
            <a:ext cx="1428750" cy="129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62" y="3230904"/>
            <a:ext cx="1483726" cy="1393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777" y="3230904"/>
            <a:ext cx="1434929" cy="1393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617" y="3230904"/>
            <a:ext cx="1434929" cy="1393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871" y="1904366"/>
            <a:ext cx="1419675" cy="1280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6507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17</a:t>
            </a:r>
            <a:endParaRPr lang="en-US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7" name="Action Button: End 6">
            <a:hlinkClick r:id="" action="ppaction://noaction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End 7">
            <a:hlinkClick r:id="" action="ppaction://noaction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188" y="1295400"/>
            <a:ext cx="3593625" cy="279213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105400" y="685800"/>
            <a:ext cx="3390977" cy="4194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4000" b="1" dirty="0" smtClean="0"/>
              <a:t>کانال های ارتباطی:</a:t>
            </a:r>
          </a:p>
          <a:p>
            <a:pPr algn="r"/>
            <a:r>
              <a:rPr lang="fa-IR" sz="4000" b="1" dirty="0" smtClean="0">
                <a:solidFill>
                  <a:schemeClr val="accent1"/>
                </a:solidFill>
              </a:rPr>
              <a:t>۱- سیم تلفن</a:t>
            </a:r>
          </a:p>
          <a:p>
            <a:pPr algn="r"/>
            <a:r>
              <a:rPr lang="fa-IR" sz="4000" b="1" dirty="0" smtClean="0">
                <a:solidFill>
                  <a:schemeClr val="accent1"/>
                </a:solidFill>
              </a:rPr>
              <a:t>۲- کابل هم محور</a:t>
            </a:r>
          </a:p>
          <a:p>
            <a:pPr algn="r"/>
            <a:r>
              <a:rPr lang="fa-IR" sz="4000" b="1" dirty="0" smtClean="0">
                <a:solidFill>
                  <a:schemeClr val="accent1"/>
                </a:solidFill>
              </a:rPr>
              <a:t>۳- کابل نوری</a:t>
            </a:r>
          </a:p>
          <a:p>
            <a:pPr algn="r"/>
            <a:r>
              <a:rPr lang="fa-IR" sz="4000" b="1" dirty="0" smtClean="0">
                <a:solidFill>
                  <a:schemeClr val="accent1"/>
                </a:solidFill>
              </a:rPr>
              <a:t>۴- ماکرو ویو</a:t>
            </a:r>
          </a:p>
          <a:p>
            <a:pPr algn="r"/>
            <a:r>
              <a:rPr lang="fa-IR" sz="4000" b="1" dirty="0" smtClean="0">
                <a:solidFill>
                  <a:schemeClr val="accent1"/>
                </a:solidFill>
              </a:rPr>
              <a:t>۵- ماهواره</a:t>
            </a:r>
          </a:p>
        </p:txBody>
      </p:sp>
    </p:spTree>
    <p:extLst>
      <p:ext uri="{BB962C8B-B14F-4D97-AF65-F5344CB8AC3E}">
        <p14:creationId xmlns:p14="http://schemas.microsoft.com/office/powerpoint/2010/main" val="753903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smtClean="0">
                <a:solidFill>
                  <a:schemeClr val="tx1"/>
                </a:solidFill>
              </a:rPr>
              <a:t>صفحه </a:t>
            </a:r>
            <a:r>
              <a:rPr lang="fa-IR" b="1" smtClean="0">
                <a:solidFill>
                  <a:schemeClr val="tx1"/>
                </a:solidFill>
                <a:cs typeface="B Nazanin" panose="00000400000000000000" pitchFamily="2" charset="-78"/>
              </a:rPr>
              <a:t>18</a:t>
            </a:r>
            <a:endParaRPr lang="en-US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2" name="Vertical Scroll 1"/>
          <p:cNvSpPr/>
          <p:nvPr/>
        </p:nvSpPr>
        <p:spPr>
          <a:xfrm>
            <a:off x="304800" y="533400"/>
            <a:ext cx="8597900" cy="5181600"/>
          </a:xfrm>
          <a:prstGeom prst="vertic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295400"/>
            <a:ext cx="7567192" cy="4194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fa-IR" sz="5400" b="1" dirty="0" smtClean="0"/>
          </a:p>
          <a:p>
            <a:pPr algn="r"/>
            <a:endParaRPr lang="fa-IR" sz="5400" b="1" dirty="0"/>
          </a:p>
          <a:p>
            <a:pPr algn="r"/>
            <a:endParaRPr lang="fa-IR" sz="5400" b="1" dirty="0" smtClean="0"/>
          </a:p>
          <a:p>
            <a:pPr algn="r"/>
            <a:r>
              <a:rPr lang="fa-IR" sz="5400" b="1" dirty="0"/>
              <a:t> </a:t>
            </a:r>
            <a:r>
              <a:rPr lang="fa-IR" sz="5400" b="1" dirty="0" smtClean="0"/>
              <a:t>               </a:t>
            </a:r>
            <a:r>
              <a:rPr lang="fa-IR" sz="9600" b="1" dirty="0" smtClean="0"/>
              <a:t>پایان</a:t>
            </a:r>
            <a:endParaRPr lang="fa-IR" sz="9600" b="1" dirty="0"/>
          </a:p>
          <a:p>
            <a:pPr algn="r"/>
            <a:endParaRPr lang="fa-IR" sz="5400" b="1" dirty="0"/>
          </a:p>
          <a:p>
            <a:pPr algn="r"/>
            <a:endParaRPr lang="fa-IR" sz="5400" b="1" dirty="0" smtClean="0"/>
          </a:p>
          <a:p>
            <a:pPr algn="r"/>
            <a:r>
              <a:rPr lang="fa-IR" sz="5400" b="1" dirty="0" smtClean="0"/>
              <a:t>گرد آوری مطالب: میلاد شمس</a:t>
            </a:r>
          </a:p>
          <a:p>
            <a:pPr algn="r"/>
            <a:endParaRPr lang="fa-IR" sz="5400" b="1" dirty="0"/>
          </a:p>
          <a:p>
            <a:pPr algn="r"/>
            <a:endParaRPr lang="fa-IR" sz="5400" b="1" dirty="0" smtClean="0"/>
          </a:p>
          <a:p>
            <a:pPr algn="r"/>
            <a:r>
              <a:rPr lang="fa-IR" sz="5400" b="1" dirty="0" smtClean="0"/>
              <a:t>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636529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506506" y="380999"/>
            <a:ext cx="8382000" cy="21336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a-IR" b="1" dirty="0" smtClean="0">
                <a:solidFill>
                  <a:schemeClr val="accent1"/>
                </a:solidFill>
              </a:rPr>
              <a:t>امروزه سخت افزار رایانه ها،شامل وسایل و تجهیزات گوناگون و متنوعی است که هر روز بر تعداد آن افزوده می شود.</a:t>
            </a:r>
          </a:p>
          <a:p>
            <a:pPr marL="0" indent="0" algn="r">
              <a:buNone/>
            </a:pP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2017712"/>
            <a:ext cx="8278906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4000" dirty="0" smtClean="0"/>
              <a:t>به طور کلی، سخت افزار به ۵ دسته تقسیم می شود:</a:t>
            </a:r>
            <a:endParaRPr lang="en-US" sz="4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06506" y="2944252"/>
            <a:ext cx="8382000" cy="330414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a-IR" b="1" dirty="0" smtClean="0">
                <a:solidFill>
                  <a:schemeClr val="accent1"/>
                </a:solidFill>
              </a:rPr>
              <a:t>۱- وسایل ورودی</a:t>
            </a:r>
          </a:p>
          <a:p>
            <a:pPr marL="0" indent="0" algn="r">
              <a:buNone/>
            </a:pPr>
            <a:r>
              <a:rPr lang="fa-IR" b="1" dirty="0" smtClean="0">
                <a:solidFill>
                  <a:schemeClr val="accent1"/>
                </a:solidFill>
              </a:rPr>
              <a:t>۲- واحد سیستم</a:t>
            </a:r>
          </a:p>
          <a:p>
            <a:pPr marL="0" indent="0" algn="r">
              <a:buNone/>
            </a:pPr>
            <a:r>
              <a:rPr lang="fa-IR" b="1" dirty="0" smtClean="0">
                <a:solidFill>
                  <a:schemeClr val="accent1"/>
                </a:solidFill>
              </a:rPr>
              <a:t>۳- حافظه های جانبی</a:t>
            </a:r>
          </a:p>
          <a:p>
            <a:pPr marL="0" indent="0" algn="r">
              <a:buNone/>
            </a:pPr>
            <a:r>
              <a:rPr lang="fa-IR" b="1" dirty="0" smtClean="0">
                <a:solidFill>
                  <a:schemeClr val="accent1"/>
                </a:solidFill>
              </a:rPr>
              <a:t>۴- وسایل خروجی</a:t>
            </a:r>
          </a:p>
          <a:p>
            <a:pPr marL="0" indent="0" algn="r">
              <a:buNone/>
            </a:pPr>
            <a:r>
              <a:rPr lang="fa-IR" b="1" dirty="0" smtClean="0">
                <a:solidFill>
                  <a:schemeClr val="accent1"/>
                </a:solidFill>
              </a:rPr>
              <a:t>۵- وسایل ارتباطی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End 7">
            <a:hlinkClick r:id="rId2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۲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Action Button: End 9">
            <a:hlinkClick r:id="rId3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84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۳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Action Button: End 9">
            <a:hlinkClick r:id="rId2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ction Button: End 10">
            <a:hlinkClick r:id="rId3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65" y="250209"/>
            <a:ext cx="8597770" cy="381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565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۴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Action Button: End 4">
            <a:hlinkClick r:id="rId2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Action Button: End 5">
            <a:hlinkClick r:id="rId3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82" y="413266"/>
            <a:ext cx="8591418" cy="5421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02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۵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Action Button: End 5">
            <a:hlinkClick r:id="rId2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ction Button: End 6">
            <a:hlinkClick r:id="rId3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24" y="359601"/>
            <a:ext cx="8670402" cy="5623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790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۶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Action Button: End 6">
            <a:hlinkClick r:id="rId2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ction Button: End 7">
            <a:hlinkClick r:id="rId3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43" y="533400"/>
            <a:ext cx="8118670" cy="467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V="1">
            <a:off x="2351396" y="2610134"/>
            <a:ext cx="3505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01473" y="1524000"/>
            <a:ext cx="1825957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200" dirty="0" smtClean="0">
                <a:solidFill>
                  <a:schemeClr val="accent1"/>
                </a:solidFill>
              </a:rPr>
              <a:t>کلیدِ چپ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14400" y="3502925"/>
            <a:ext cx="1825957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200" dirty="0" smtClean="0">
                <a:solidFill>
                  <a:schemeClr val="accent1"/>
                </a:solidFill>
              </a:rPr>
              <a:t>  کلیدِ راست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14400" y="2539017"/>
            <a:ext cx="1652838" cy="360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200" dirty="0" smtClean="0">
                <a:solidFill>
                  <a:schemeClr val="accent1"/>
                </a:solidFill>
              </a:rPr>
              <a:t> </a:t>
            </a:r>
            <a:r>
              <a:rPr lang="fa-IR" sz="2400" dirty="0" smtClean="0">
                <a:solidFill>
                  <a:schemeClr val="accent1"/>
                </a:solidFill>
              </a:rPr>
              <a:t>کلید چرخشی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2611271"/>
            <a:ext cx="1279727" cy="341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(Scroll)</a:t>
            </a:r>
            <a:r>
              <a:rPr lang="fa-IR" sz="2400" dirty="0" smtClean="0">
                <a:solidFill>
                  <a:schemeClr val="accent1"/>
                </a:solidFill>
              </a:rPr>
              <a:t> 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36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۷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Action Button: End 5">
            <a:hlinkClick r:id="rId2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ction Button: End 6">
            <a:hlinkClick r:id="rId3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884387" y="266129"/>
            <a:ext cx="3031013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000" dirty="0" smtClean="0"/>
              <a:t>پویشگر(یا            ):</a:t>
            </a:r>
            <a:endParaRPr lang="en-US" sz="3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0" y="456630"/>
            <a:ext cx="1523999" cy="612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 smtClean="0"/>
              <a:t>Scaner</a:t>
            </a:r>
            <a:endParaRPr lang="en-US" sz="3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79746" y="895349"/>
            <a:ext cx="8562015" cy="22288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2400" dirty="0" smtClean="0">
                <a:solidFill>
                  <a:schemeClr val="accent1"/>
                </a:solidFill>
              </a:rPr>
              <a:t>این وسیله ، تصویر روی کاغذ را تشخیص داده و آن را به سیگنال های الکتریکی   تبدیل می کند. پویش تصاویر به وسیله ی نور و تقسیم آن به نقاط انجام می شود. سپس هر نقطه را به یک کد دیجیتال تبدیل کرده و در حافظه ی رایانه ذخیره می کند که برای تشکیل تصویر بر روی صفحه نمایش به کار می رود. از این وسیله  در نشر رومیزی، برای پویش تصاویر گرافیکی و قرار دادن آنها در متن استفاده می شود.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F:\فایل کنفرانس سخت افزار\تصاویر استفاده شده در پاور پوینت\پویشگر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91" y="3657600"/>
            <a:ext cx="3360441" cy="204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642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۸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Action Button: End 5">
            <a:hlinkClick r:id="rId2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ction Button: End 6">
            <a:hlinkClick r:id="rId3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394737" y="285749"/>
            <a:ext cx="1447024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000" dirty="0" smtClean="0"/>
              <a:t>قلم نوری:</a:t>
            </a:r>
            <a:endParaRPr lang="en-US" sz="3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66800" y="895349"/>
            <a:ext cx="7774962" cy="26860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2400" dirty="0" smtClean="0">
                <a:solidFill>
                  <a:schemeClr val="accent1"/>
                </a:solidFill>
              </a:rPr>
              <a:t>این قلم یک وسیله ی حساس به نور است. با قرار گیری قلم نوری بر روی صفحه ی  نمایش، یک مدار فوتوالکتریک تشکیل می شود و بدین وسیله عمل موردِ نظر مشخص می شود.</a:t>
            </a:r>
            <a:r>
              <a:rPr lang="fa-IR" sz="2400" dirty="0"/>
              <a:t> </a:t>
            </a:r>
            <a:r>
              <a:rPr lang="fa-IR" sz="2400" dirty="0">
                <a:solidFill>
                  <a:schemeClr val="accent1"/>
                </a:solidFill>
              </a:rPr>
              <a:t>اغلب در بدنه قلم‌های نوری کلیدهایی هست که عمل کلیدهای </a:t>
            </a:r>
            <a:r>
              <a:rPr lang="fa-IR" sz="2400" dirty="0" smtClean="0">
                <a:solidFill>
                  <a:srgbClr val="00B050"/>
                </a:solidFill>
              </a:rPr>
              <a:t>کلیک </a:t>
            </a:r>
            <a:r>
              <a:rPr lang="fa-IR" sz="2400" dirty="0">
                <a:solidFill>
                  <a:srgbClr val="00B050"/>
                </a:solidFill>
              </a:rPr>
              <a:t>راست </a:t>
            </a:r>
            <a:r>
              <a:rPr lang="fa-IR" sz="2400" dirty="0">
                <a:solidFill>
                  <a:schemeClr val="accent1"/>
                </a:solidFill>
              </a:rPr>
              <a:t>و </a:t>
            </a:r>
            <a:r>
              <a:rPr lang="fa-IR" sz="2400" dirty="0">
                <a:solidFill>
                  <a:srgbClr val="00B050"/>
                </a:solidFill>
              </a:rPr>
              <a:t>کلیک چپ </a:t>
            </a:r>
            <a:r>
              <a:rPr lang="fa-IR" sz="2400" dirty="0">
                <a:solidFill>
                  <a:schemeClr val="accent1"/>
                </a:solidFill>
              </a:rPr>
              <a:t>ماوس را انجام می‌دهند به ترتیبی که نیاز کاربر به استفاده از ماوس را به </a:t>
            </a:r>
            <a:r>
              <a:rPr lang="fa-IR" sz="2400" dirty="0" smtClean="0">
                <a:solidFill>
                  <a:schemeClr val="accent1"/>
                </a:solidFill>
              </a:rPr>
              <a:t>کلی </a:t>
            </a:r>
            <a:r>
              <a:rPr lang="fa-IR" sz="2400" dirty="0">
                <a:solidFill>
                  <a:schemeClr val="accent1"/>
                </a:solidFill>
              </a:rPr>
              <a:t>مرتفع می </a:t>
            </a:r>
            <a:r>
              <a:rPr lang="fa-IR" sz="2400" dirty="0" smtClean="0">
                <a:solidFill>
                  <a:schemeClr val="accent1"/>
                </a:solidFill>
              </a:rPr>
              <a:t>کند. </a:t>
            </a:r>
          </a:p>
          <a:p>
            <a:pPr algn="r"/>
            <a:r>
              <a:rPr lang="fa-IR" sz="2400" dirty="0" smtClean="0">
                <a:solidFill>
                  <a:schemeClr val="accent1"/>
                </a:solidFill>
              </a:rPr>
              <a:t>قلم </a:t>
            </a:r>
            <a:r>
              <a:rPr lang="fa-IR" sz="2400" dirty="0">
                <a:solidFill>
                  <a:schemeClr val="accent1"/>
                </a:solidFill>
              </a:rPr>
              <a:t>نوری به لحاظ شکل ارگونومیکی خود خیلی راحت تر از موشواره بین انگشتان دست جای می‌گیرد و برعکس ماوس، حساس به فشار است که این مزیت‌ها باعث می‌شود تا قلم نوری ابزار بسیار مناسبی برای کاربردهایی چون گرافیک، پویانمایی، طراحی صنعتی، آموزش الکترونیکی، اتوماسیون اداری و غیره باشد.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F:\فایل کنفرانس سخت افزار\تصاویر استفاده شده در پاور پوینت\HypertextEditingSystemConsoleBrownUniv19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98" y="3543692"/>
            <a:ext cx="3150851" cy="241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349" y="3543692"/>
            <a:ext cx="1295400" cy="241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6644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28600"/>
            <a:ext cx="89027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7631" y="61722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</a:rPr>
              <a:t>صفحه ۹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Action Button: End 5">
            <a:hlinkClick r:id="rId2" action="ppaction://hlinksldjump" highlightClick="1"/>
          </p:cNvPr>
          <p:cNvSpPr/>
          <p:nvPr/>
        </p:nvSpPr>
        <p:spPr>
          <a:xfrm>
            <a:off x="7754987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ction Button: End 6">
            <a:hlinkClick r:id="rId3" action="ppaction://hlinksldjump" highlightClick="1"/>
          </p:cNvPr>
          <p:cNvSpPr/>
          <p:nvPr/>
        </p:nvSpPr>
        <p:spPr>
          <a:xfrm rot="10800000">
            <a:off x="6578434" y="6248400"/>
            <a:ext cx="1032895" cy="457200"/>
          </a:xfrm>
          <a:prstGeom prst="actionButtonEnd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  <a:tint val="66000"/>
                  <a:satMod val="160000"/>
                </a:schemeClr>
              </a:gs>
              <a:gs pos="50000">
                <a:schemeClr val="tx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tx1">
                  <a:tint val="66000"/>
                  <a:satMod val="1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17632" y="285749"/>
            <a:ext cx="852413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000" dirty="0" smtClean="0"/>
              <a:t>نمونه هایی از موارد استفاده و کاربرد قلم نوری (در امروزه) را در تصاویر زیر می بینید.</a:t>
            </a:r>
            <a:endParaRPr lang="en-US" sz="3000" dirty="0"/>
          </a:p>
        </p:txBody>
      </p:sp>
      <p:pic>
        <p:nvPicPr>
          <p:cNvPr id="1030" name="Picture 6" descr="F:\فایل کنفرانس سخت افزار\تصاویر استفاده شده در پاور پوینت\05-nav-g-rangmagazi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16549"/>
            <a:ext cx="4800599" cy="471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فایل کنفرانس سخت افزار\تصاویر استفاده شده در پاور پوینت\06-nav-g-rangmagazin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475305"/>
            <a:ext cx="3583962" cy="235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:\فایل کنفرانس سخت افزار\تصاویر استفاده شده در پاور پوینت\wacom-cintiq-21ux-display-tablet-pe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1116548"/>
            <a:ext cx="3583962" cy="213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54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.9|2|2.1|2.1|2.1|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1107</TotalTime>
  <Words>812</Words>
  <Application>Microsoft Office PowerPoint</Application>
  <PresentationFormat>On-screen Show (4:3)</PresentationFormat>
  <Paragraphs>86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B Nazanin</vt:lpstr>
      <vt:lpstr>Calibri</vt:lpstr>
      <vt:lpstr>Times New Roman</vt:lpstr>
      <vt:lpstr>Office Theme</vt:lpstr>
      <vt:lpstr>تعریف سخت افزار: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تعریف سخت افزار:</dc:title>
  <dc:creator>MILAD SHAMS</dc:creator>
  <cp:lastModifiedBy>joojoo6769@hotmail.com</cp:lastModifiedBy>
  <cp:revision>83</cp:revision>
  <dcterms:created xsi:type="dcterms:W3CDTF">2015-09-28T18:02:51Z</dcterms:created>
  <dcterms:modified xsi:type="dcterms:W3CDTF">2015-10-07T08:16:10Z</dcterms:modified>
</cp:coreProperties>
</file>