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9" r:id="rId5"/>
    <p:sldId id="258" r:id="rId6"/>
    <p:sldId id="261" r:id="rId7"/>
    <p:sldId id="262" r:id="rId8"/>
    <p:sldId id="260" r:id="rId9"/>
    <p:sldId id="263" r:id="rId10"/>
    <p:sldId id="265" r:id="rId11"/>
    <p:sldId id="264" r:id="rId12"/>
    <p:sldId id="267" r:id="rId13"/>
    <p:sldId id="266" r:id="rId14"/>
    <p:sldId id="269" r:id="rId15"/>
    <p:sldId id="268" r:id="rId16"/>
    <p:sldId id="271" r:id="rId17"/>
    <p:sldId id="270" r:id="rId18"/>
    <p:sldId id="273" r:id="rId19"/>
    <p:sldId id="272" r:id="rId20"/>
    <p:sldId id="275" r:id="rId21"/>
    <p:sldId id="274" r:id="rId22"/>
    <p:sldId id="277" r:id="rId23"/>
    <p:sldId id="276" r:id="rId24"/>
    <p:sldId id="279" r:id="rId25"/>
    <p:sldId id="278" r:id="rId26"/>
    <p:sldId id="282" r:id="rId27"/>
    <p:sldId id="281" r:id="rId28"/>
    <p:sldId id="284" r:id="rId29"/>
    <p:sldId id="283" r:id="rId30"/>
    <p:sldId id="286" r:id="rId31"/>
    <p:sldId id="285" r:id="rId32"/>
    <p:sldId id="288" r:id="rId33"/>
    <p:sldId id="287" r:id="rId34"/>
    <p:sldId id="290" r:id="rId35"/>
    <p:sldId id="289" r:id="rId36"/>
    <p:sldId id="292" r:id="rId37"/>
    <p:sldId id="291" r:id="rId38"/>
    <p:sldId id="294" r:id="rId39"/>
    <p:sldId id="293" r:id="rId40"/>
    <p:sldId id="296" r:id="rId41"/>
    <p:sldId id="297" r:id="rId42"/>
    <p:sldId id="295" r:id="rId43"/>
    <p:sldId id="299" r:id="rId44"/>
    <p:sldId id="298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1" r:id="rId56"/>
    <p:sldId id="312" r:id="rId57"/>
    <p:sldId id="310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cs typeface="B Jadid" pitchFamily="2" charset="-78"/>
              </a:rPr>
              <a:t>قواعد </a:t>
            </a:r>
            <a:r>
              <a:rPr lang="fa-IR" sz="6000" dirty="0" err="1" smtClean="0">
                <a:cs typeface="B Jadid" pitchFamily="2" charset="-78"/>
              </a:rPr>
              <a:t>ساختاریابی</a:t>
            </a:r>
            <a:endParaRPr lang="fa-IR" sz="6000" dirty="0">
              <a:cs typeface="B Jadid" pitchFamily="2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سوره مجادله</a:t>
            </a:r>
            <a:endParaRPr lang="fa-IR" sz="96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95071"/>
            <a:ext cx="86868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يُحَادُّونَ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وَرَسُولَهُ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كُبِتُوا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كَمَا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كُبِتَ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قَبْلِهِمْ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5400" y="1752600"/>
            <a:ext cx="357822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وَقَدْ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أَنْزَلْنَا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آيَاتٍ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بَيِّنَاتٍ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36919" y="2819400"/>
            <a:ext cx="424988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عَذَابٌ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مُهِينٌ</a:t>
            </a:r>
            <a:r>
              <a:rPr lang="fa-IR" sz="3600" dirty="0" smtClean="0">
                <a:cs typeface="QuranTaha" pitchFamily="2" charset="-78"/>
              </a:rPr>
              <a:t> (٥)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2819400"/>
            <a:ext cx="61747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يَوْمَ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284084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يَبْعَثُهُمُ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جَمِيعًا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3505200"/>
            <a:ext cx="292099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فَيُنَبِّئُهُمْ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عَمِلُوا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4419600"/>
            <a:ext cx="193835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أَحْصَاهُ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419600"/>
            <a:ext cx="119776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وَنَسُوهُ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6086" y="5181600"/>
            <a:ext cx="448071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كُلِّ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شَيْءٍ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شَهِيدٌ</a:t>
            </a:r>
            <a:r>
              <a:rPr lang="fa-IR" sz="3600" dirty="0" smtClean="0">
                <a:cs typeface="QuranTaha" pitchFamily="2" charset="-78"/>
              </a:rPr>
              <a:t> (٦)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3" name="متصل کننده لولایی 12"/>
          <p:cNvCxnSpPr>
            <a:stCxn id="3" idx="3"/>
            <a:endCxn id="4" idx="3"/>
          </p:cNvCxnSpPr>
          <p:nvPr/>
        </p:nvCxnSpPr>
        <p:spPr>
          <a:xfrm flipH="1">
            <a:off x="8683624" y="695236"/>
            <a:ext cx="3176" cy="1380530"/>
          </a:xfrm>
          <a:prstGeom prst="bentConnector3">
            <a:avLst>
              <a:gd name="adj1" fmla="val -71977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متصل کننده لولایی 14"/>
          <p:cNvCxnSpPr>
            <a:stCxn id="4" idx="3"/>
            <a:endCxn id="5" idx="3"/>
          </p:cNvCxnSpPr>
          <p:nvPr/>
        </p:nvCxnSpPr>
        <p:spPr>
          <a:xfrm>
            <a:off x="8683624" y="2075766"/>
            <a:ext cx="3176" cy="1066800"/>
          </a:xfrm>
          <a:prstGeom prst="bentConnector3">
            <a:avLst>
              <a:gd name="adj1" fmla="val 72977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تصل کننده مستقیم 16"/>
          <p:cNvCxnSpPr>
            <a:stCxn id="6" idx="1"/>
            <a:endCxn id="7" idx="3"/>
          </p:cNvCxnSpPr>
          <p:nvPr/>
        </p:nvCxnSpPr>
        <p:spPr>
          <a:xfrm rot="10800000">
            <a:off x="3450442" y="2380566"/>
            <a:ext cx="359558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متصل کننده مستقیم 18"/>
          <p:cNvCxnSpPr>
            <a:stCxn id="6" idx="1"/>
            <a:endCxn id="8" idx="3"/>
          </p:cNvCxnSpPr>
          <p:nvPr/>
        </p:nvCxnSpPr>
        <p:spPr>
          <a:xfrm rot="10800000" flipV="1">
            <a:off x="3454392" y="3142566"/>
            <a:ext cx="355608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متصل کننده مستقیم 21"/>
          <p:cNvCxnSpPr>
            <a:stCxn id="8" idx="2"/>
            <a:endCxn id="9" idx="0"/>
          </p:cNvCxnSpPr>
          <p:nvPr/>
        </p:nvCxnSpPr>
        <p:spPr>
          <a:xfrm rot="16200000" flipH="1">
            <a:off x="2490502" y="3654925"/>
            <a:ext cx="268069" cy="1261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متصل کننده مستقیم 23"/>
          <p:cNvCxnSpPr>
            <a:stCxn id="8" idx="2"/>
            <a:endCxn id="10" idx="0"/>
          </p:cNvCxnSpPr>
          <p:nvPr/>
        </p:nvCxnSpPr>
        <p:spPr>
          <a:xfrm rot="5400000">
            <a:off x="1162355" y="3588058"/>
            <a:ext cx="268069" cy="1395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متصل کننده لولایی 26"/>
          <p:cNvCxnSpPr>
            <a:stCxn id="5" idx="3"/>
            <a:endCxn id="11" idx="3"/>
          </p:cNvCxnSpPr>
          <p:nvPr/>
        </p:nvCxnSpPr>
        <p:spPr>
          <a:xfrm>
            <a:off x="8686800" y="3142566"/>
            <a:ext cx="1588" cy="2362200"/>
          </a:xfrm>
          <a:prstGeom prst="bentConnector3">
            <a:avLst>
              <a:gd name="adj1" fmla="val 143954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کادر متن 27"/>
          <p:cNvSpPr txBox="1"/>
          <p:nvPr/>
        </p:nvSpPr>
        <p:spPr>
          <a:xfrm>
            <a:off x="2372596" y="5780782"/>
            <a:ext cx="6771404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مضاف </a:t>
            </a:r>
            <a:r>
              <a:rPr lang="fa-IR" sz="3200" dirty="0" err="1" smtClean="0">
                <a:cs typeface="B Mitra" pitchFamily="2" charset="-78"/>
              </a:rPr>
              <a:t>إلیه</a:t>
            </a:r>
            <a:r>
              <a:rPr lang="fa-IR" sz="3200" dirty="0" smtClean="0">
                <a:cs typeface="B Mitra" pitchFamily="2" charset="-78"/>
              </a:rPr>
              <a:t> و وصف – شاخه ای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-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فَمَنْ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يَجِدْ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فَصِيَامُ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شَهْرَيْنِ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مُتَتَابِعَيْنِ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قَبْلِ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يَتَمَاسَّا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فَمَنْ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يَسْتَطِعْ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فَإِطْعَامُ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سِتِّينَ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مِسْكِينًا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لِتُؤْمِنُوا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وَرَسُولِهِ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وَتِلْكَ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حُدُودُ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أَلِيمٌ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(٤)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يُحَادُّونَ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كُبِتُوا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كُبِتَ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قَبْلِهِمْ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وَقَدْ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أَنْزَلْنَا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آيَاتٍ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بَيِّنَاتٍ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مُهِينٌ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(٥)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يَبْعَثُهُمُ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جَمِيعًا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فَيُنَبِّئُهُمْ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عَمِلُوا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أَحْصَاهُ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وَنَسُوهُ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كُلِّ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شَهِيدٌ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(٦)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انفصال: </a:t>
            </a:r>
            <a:r>
              <a:rPr lang="fa-IR" sz="4000" dirty="0" smtClean="0">
                <a:cs typeface="B Mitra" pitchFamily="2" charset="-78"/>
              </a:rPr>
              <a:t>فقدان اتصال ادبی + تفاوت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15669"/>
            <a:ext cx="760817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أَلَمْ</a:t>
            </a:r>
            <a:r>
              <a:rPr lang="fa-IR" sz="3600" dirty="0" smtClean="0">
                <a:cs typeface="QuranTaha" pitchFamily="2" charset="-78"/>
              </a:rPr>
              <a:t> تَرَ </a:t>
            </a:r>
            <a:r>
              <a:rPr lang="fa-IR" sz="3600" dirty="0" err="1" smtClean="0">
                <a:cs typeface="QuranTaha" pitchFamily="2" charset="-78"/>
              </a:rPr>
              <a:t>أَنَّ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يَعْلَمُ</a:t>
            </a:r>
            <a:r>
              <a:rPr lang="fa-IR" sz="3600" dirty="0" smtClean="0">
                <a:cs typeface="QuranTaha" pitchFamily="2" charset="-78"/>
              </a:rPr>
              <a:t> مَا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السَّمَاوَاتِ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الأرْضِ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143000"/>
            <a:ext cx="80010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cs typeface="QuranTaha" pitchFamily="2" charset="-78"/>
              </a:rPr>
              <a:t>مَا </a:t>
            </a:r>
            <a:r>
              <a:rPr lang="fa-IR" sz="3600" dirty="0" err="1" smtClean="0">
                <a:cs typeface="QuranTaha" pitchFamily="2" charset="-78"/>
              </a:rPr>
              <a:t>يَكُونُ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نَجْوَى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ثَلاثَةٍ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هُوَ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رَابِعُهُمْ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خَمْسَةٍ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هُوَ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سَادِسُهُمْ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أَدْنَى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ذَلِكَ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أَكْثَرَ</a:t>
            </a:r>
            <a:r>
              <a:rPr lang="fa-IR" sz="3600" dirty="0" smtClean="0">
                <a:cs typeface="QuranTaha" pitchFamily="2" charset="-78"/>
              </a:rPr>
              <a:t> </a:t>
            </a:r>
          </a:p>
          <a:p>
            <a:pPr algn="r" rtl="1"/>
            <a:r>
              <a:rPr lang="fa-IR" sz="3600" dirty="0" err="1" smtClean="0">
                <a:cs typeface="QuranTaha" pitchFamily="2" charset="-78"/>
              </a:rPr>
              <a:t>إِلا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00400"/>
            <a:ext cx="352211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هُوَ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مَعَهُمْ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أَيْنَ</a:t>
            </a:r>
            <a:r>
              <a:rPr lang="fa-IR" sz="3600" dirty="0" smtClean="0">
                <a:cs typeface="QuranTaha" pitchFamily="2" charset="-78"/>
              </a:rPr>
              <a:t> مَا </a:t>
            </a:r>
            <a:r>
              <a:rPr lang="fa-IR" sz="3600" dirty="0" err="1" smtClean="0">
                <a:cs typeface="QuranTaha" pitchFamily="2" charset="-78"/>
              </a:rPr>
              <a:t>كَانُوا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4114800"/>
            <a:ext cx="35052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ثُمَّ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يُنَبِّئُهُمْ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عَمِلُوا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يَوْمَ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الْقِيَامَةِ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581471"/>
            <a:ext cx="2286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بِكُلِّ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شَيْءٍ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عَلِيمٌ</a:t>
            </a:r>
            <a:r>
              <a:rPr lang="fa-IR" sz="3600" dirty="0" smtClean="0">
                <a:cs typeface="QuranTaha" pitchFamily="2" charset="-78"/>
              </a:rPr>
              <a:t> (٧)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8" name="متصل کننده لولایی 7"/>
          <p:cNvCxnSpPr>
            <a:stCxn id="2" idx="3"/>
            <a:endCxn id="3" idx="3"/>
          </p:cNvCxnSpPr>
          <p:nvPr/>
        </p:nvCxnSpPr>
        <p:spPr>
          <a:xfrm>
            <a:off x="8598773" y="438835"/>
            <a:ext cx="11827" cy="1581328"/>
          </a:xfrm>
          <a:prstGeom prst="bentConnector3">
            <a:avLst>
              <a:gd name="adj1" fmla="val 20328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متصل کننده مستقیم 14"/>
          <p:cNvCxnSpPr>
            <a:stCxn id="3" idx="2"/>
            <a:endCxn id="4" idx="3"/>
          </p:cNvCxnSpPr>
          <p:nvPr/>
        </p:nvCxnSpPr>
        <p:spPr>
          <a:xfrm rot="5400000">
            <a:off x="3752989" y="2666455"/>
            <a:ext cx="626240" cy="1087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تصل کننده مستقیم 16"/>
          <p:cNvCxnSpPr>
            <a:stCxn id="3" idx="2"/>
            <a:endCxn id="5" idx="3"/>
          </p:cNvCxnSpPr>
          <p:nvPr/>
        </p:nvCxnSpPr>
        <p:spPr>
          <a:xfrm rot="5400000">
            <a:off x="3148832" y="3253696"/>
            <a:ext cx="1817639" cy="1104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شکل 20"/>
          <p:cNvCxnSpPr>
            <a:stCxn id="5" idx="2"/>
            <a:endCxn id="6" idx="3"/>
          </p:cNvCxnSpPr>
          <p:nvPr/>
        </p:nvCxnSpPr>
        <p:spPr>
          <a:xfrm rot="16200000" flipH="1">
            <a:off x="1586047" y="5481682"/>
            <a:ext cx="866507" cy="533399"/>
          </a:xfrm>
          <a:prstGeom prst="bentConnector4">
            <a:avLst>
              <a:gd name="adj1" fmla="val 15369"/>
              <a:gd name="adj2" fmla="val 3714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کادر متن 22"/>
          <p:cNvSpPr txBox="1"/>
          <p:nvPr/>
        </p:nvSpPr>
        <p:spPr>
          <a:xfrm>
            <a:off x="3680646" y="5288340"/>
            <a:ext cx="5463354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مستثنی – شاخه ای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– خطی</a:t>
            </a:r>
          </a:p>
          <a:p>
            <a:pPr marL="342900" indent="-342900" algn="r" rtl="1">
              <a:buAutoNum type="arabicPeriod"/>
            </a:pPr>
            <a:r>
              <a:rPr lang="fa-IR" sz="3200" dirty="0" err="1" smtClean="0">
                <a:cs typeface="B Mitra" pitchFamily="2" charset="-78"/>
              </a:rPr>
              <a:t>تعلیل</a:t>
            </a:r>
            <a:r>
              <a:rPr lang="fa-IR" sz="3200" dirty="0" smtClean="0">
                <a:cs typeface="B Mitra" pitchFamily="2" charset="-78"/>
              </a:rPr>
              <a:t> ـ آویزی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3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يُحَادُّونَ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كُبِتُوا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كَمَا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كُبِتَ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قَبْلِهِمْ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وَقَدْ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أَنْزَلْنَا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آيَاتٍ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بَيِّنَاتٍ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مُهِينٌ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(٥)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يَبْعَثُهُمُ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جَمِيعًا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فَيُنَبِّئُهُمْ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عَمِلُوا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أَحْصَاهُ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وَنَسُوهُ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كُلِّ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شَهِيدٌ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(٦)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يَعْلَمُ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السَّمَاوَاتِ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الأرْضِ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يَكُونُ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نَجْوَى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ثَلاثَةٍ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رَابِعُهُمْ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خَمْسَةٍ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سَادِسُهُمْ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أَدْنَى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أَكْثَرَ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مَعَهُمْ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أَيْنَ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كَانُوا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ثُمَّ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يُنَبِّئُهُمْ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عَمِلُوا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الْقِيَامَةِ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بِكُلِّ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عَلِيمٌ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(٧)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استشهاد + تطبیق + تکرار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685800"/>
            <a:ext cx="256672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أَلَمْ</a:t>
            </a:r>
            <a:r>
              <a:rPr lang="fa-IR" sz="3600" dirty="0" smtClean="0">
                <a:cs typeface="QuranTaha" pitchFamily="2" charset="-78"/>
              </a:rPr>
              <a:t> تَرَ </a:t>
            </a:r>
            <a:r>
              <a:rPr lang="fa-IR" sz="3600" dirty="0" err="1" smtClean="0">
                <a:cs typeface="QuranTaha" pitchFamily="2" charset="-78"/>
              </a:rPr>
              <a:t>إِلَى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2917" y="0"/>
            <a:ext cx="275588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نُهُوا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النَّجْوَى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990600"/>
            <a:ext cx="381226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ثُمَّ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يَعُودُونَ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نُهُوا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عَنْهُ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1200"/>
            <a:ext cx="56388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وَيَتَنَاجَوْنَ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بِالإثْمِ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وَالْعُدْوَانِ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وَمَعْصِيَةِ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الرَّسُولِ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1" y="3505200"/>
            <a:ext cx="16764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وَإِذَا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جَاءُوكَ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05200"/>
            <a:ext cx="3564826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حَيَّوْكَ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يُحَيِّكَ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992469"/>
            <a:ext cx="3553258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وَيَقُولُونَ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أَنْفُسِهِمْ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لَوْلا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يُعَذِّبُنَا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نَقُولُ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1828800"/>
            <a:ext cx="2581096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حَسْبُهُمْ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جَهَنَّمُ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يَصْلَوْنَهَا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3505200"/>
            <a:ext cx="2573655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فَبِئْسَ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الْمَصِيرُ</a:t>
            </a:r>
            <a:r>
              <a:rPr lang="fa-IR" sz="3600" dirty="0" smtClean="0">
                <a:cs typeface="QuranTaha" pitchFamily="2" charset="-78"/>
              </a:rPr>
              <a:t> (٨)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2" name="متصل کننده مستقیم 11"/>
          <p:cNvCxnSpPr>
            <a:stCxn id="2" idx="1"/>
            <a:endCxn id="3" idx="3"/>
          </p:cNvCxnSpPr>
          <p:nvPr/>
        </p:nvCxnSpPr>
        <p:spPr>
          <a:xfrm rot="10800000">
            <a:off x="5638800" y="323166"/>
            <a:ext cx="457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متصل کننده مستقیم 13"/>
          <p:cNvCxnSpPr>
            <a:stCxn id="2" idx="1"/>
            <a:endCxn id="4" idx="3"/>
          </p:cNvCxnSpPr>
          <p:nvPr/>
        </p:nvCxnSpPr>
        <p:spPr>
          <a:xfrm rot="10800000" flipV="1">
            <a:off x="5641062" y="1008966"/>
            <a:ext cx="454938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متصل کننده مستقیم 15"/>
          <p:cNvCxnSpPr>
            <a:stCxn id="2" idx="1"/>
            <a:endCxn id="5" idx="3"/>
          </p:cNvCxnSpPr>
          <p:nvPr/>
        </p:nvCxnSpPr>
        <p:spPr>
          <a:xfrm rot="10800000" flipV="1">
            <a:off x="5638800" y="1008965"/>
            <a:ext cx="457200" cy="1572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متصل کننده مستقیم 18"/>
          <p:cNvCxnSpPr>
            <a:stCxn id="2" idx="1"/>
            <a:endCxn id="6" idx="3"/>
          </p:cNvCxnSpPr>
          <p:nvPr/>
        </p:nvCxnSpPr>
        <p:spPr>
          <a:xfrm rot="10800000" flipV="1">
            <a:off x="5638802" y="1008965"/>
            <a:ext cx="457199" cy="3096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متصل کننده مستقیم 20"/>
          <p:cNvCxnSpPr>
            <a:stCxn id="6" idx="1"/>
            <a:endCxn id="7" idx="3"/>
          </p:cNvCxnSpPr>
          <p:nvPr/>
        </p:nvCxnSpPr>
        <p:spPr>
          <a:xfrm rot="10800000">
            <a:off x="3564827" y="4105365"/>
            <a:ext cx="39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متصل کننده مستقیم 22"/>
          <p:cNvCxnSpPr>
            <a:stCxn id="6" idx="1"/>
            <a:endCxn id="8" idx="3"/>
          </p:cNvCxnSpPr>
          <p:nvPr/>
        </p:nvCxnSpPr>
        <p:spPr>
          <a:xfrm rot="10800000" flipV="1">
            <a:off x="3553259" y="4105364"/>
            <a:ext cx="409143" cy="1764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متصل کننده مستقیم 25"/>
          <p:cNvCxnSpPr>
            <a:stCxn id="2" idx="2"/>
            <a:endCxn id="9" idx="0"/>
          </p:cNvCxnSpPr>
          <p:nvPr/>
        </p:nvCxnSpPr>
        <p:spPr>
          <a:xfrm rot="16200000" flipH="1">
            <a:off x="7134622" y="1576873"/>
            <a:ext cx="496669" cy="7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متصل کننده مستقیم 27"/>
          <p:cNvCxnSpPr>
            <a:stCxn id="9" idx="2"/>
            <a:endCxn id="10" idx="0"/>
          </p:cNvCxnSpPr>
          <p:nvPr/>
        </p:nvCxnSpPr>
        <p:spPr>
          <a:xfrm rot="5400000">
            <a:off x="7146653" y="3265304"/>
            <a:ext cx="476071" cy="3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کادر متن 28"/>
          <p:cNvSpPr txBox="1"/>
          <p:nvPr/>
        </p:nvSpPr>
        <p:spPr>
          <a:xfrm>
            <a:off x="3778429" y="5288340"/>
            <a:ext cx="5365571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صله و جواب شرط 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– شاخه ای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عطف جمله به جمله –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3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يَعْلَمُ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السَّمَاوَاتِ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الأرْضِ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يَكُونُ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نَجْوَى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ثَلاثَةٍ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رَابِعُهُمْ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خَمْسَةٍ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سَادِسُهُمْ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أَدْنَى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أَكْثَرَ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هُوَ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مَعَهُمْ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أَيْنَ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كَانُوا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ثُمَّ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يُنَبِّئُهُمْ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عَمِلُوا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الْقِيَامَةِ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بِكُلِّ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عَلِيمٌ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(٧)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نُهُوا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النَّجْوَى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ثُمَّ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يَعُودُونَ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نُهُوا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عَنْهُ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وَيَتَنَاجَوْنَ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بِالإثْمِ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وَالْعُدْوَانِ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وَمَعْصِيَةِ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الرَّسُولِ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وَإِذَا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جَاءُوكَ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حَيَّوْكَ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يُحَيِّكَ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وَيَقُولُونَ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أَنْفُسِهِمْ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لَوْلا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يُعَذِّبُنَا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نَقُولُ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حَسْبُهُمْ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جَهَنَّمُ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يَصْلَوْنَهَا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فَبِئْسَ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الْمَصِيرُ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(٨)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تطبیق 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1676400"/>
            <a:ext cx="195919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إِذَا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تَنَاجَيْتُمْ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74474"/>
            <a:ext cx="28956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فَلا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تَتَنَاجَوْا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بِالإثْمِ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وَالْعُدْوَانِ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وَمَعْصِيَةِ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الرَّسُولِ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62200"/>
            <a:ext cx="28956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وَتَنَاجَوْا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بِالْبِرِّ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وَالتَّقْوَى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230469"/>
            <a:ext cx="519885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وَاتَّقُوا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الَّذِي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إِلَيْهِ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تُحْشَرُونَ</a:t>
            </a:r>
            <a:r>
              <a:rPr lang="fa-IR" sz="3600" dirty="0" smtClean="0">
                <a:cs typeface="QuranTaha" pitchFamily="2" charset="-78"/>
              </a:rPr>
              <a:t> (٩)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5375" y="2858869"/>
            <a:ext cx="293862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أَيُّهَا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آمَنُوا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8" name="متصل کننده مستقیم 7"/>
          <p:cNvCxnSpPr>
            <a:stCxn id="6" idx="1"/>
            <a:endCxn id="2" idx="3"/>
          </p:cNvCxnSpPr>
          <p:nvPr/>
        </p:nvCxnSpPr>
        <p:spPr>
          <a:xfrm rot="10800000">
            <a:off x="5540591" y="1999567"/>
            <a:ext cx="664784" cy="1182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متصل کننده مستقیم 9"/>
          <p:cNvCxnSpPr>
            <a:stCxn id="6" idx="1"/>
            <a:endCxn id="5" idx="3"/>
          </p:cNvCxnSpPr>
          <p:nvPr/>
        </p:nvCxnSpPr>
        <p:spPr>
          <a:xfrm rot="10800000" flipV="1">
            <a:off x="5579859" y="3182035"/>
            <a:ext cx="625516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متصل کننده مستقیم 11"/>
          <p:cNvCxnSpPr>
            <a:stCxn id="2" idx="1"/>
            <a:endCxn id="3" idx="3"/>
          </p:cNvCxnSpPr>
          <p:nvPr/>
        </p:nvCxnSpPr>
        <p:spPr>
          <a:xfrm rot="10800000">
            <a:off x="2895600" y="951638"/>
            <a:ext cx="685800" cy="1047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متصل کننده مستقیم 13"/>
          <p:cNvCxnSpPr>
            <a:stCxn id="2" idx="1"/>
            <a:endCxn id="4" idx="3"/>
          </p:cNvCxnSpPr>
          <p:nvPr/>
        </p:nvCxnSpPr>
        <p:spPr>
          <a:xfrm rot="10800000" flipV="1">
            <a:off x="2895600" y="1999565"/>
            <a:ext cx="685800" cy="962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کادر متن 14"/>
          <p:cNvSpPr txBox="1"/>
          <p:nvPr/>
        </p:nvSpPr>
        <p:spPr>
          <a:xfrm>
            <a:off x="2172220" y="6248400"/>
            <a:ext cx="697178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</a:t>
            </a:r>
            <a:r>
              <a:rPr lang="fa-IR" sz="3200" dirty="0" err="1" smtClean="0">
                <a:cs typeface="B Mitra" pitchFamily="2" charset="-78"/>
              </a:rPr>
              <a:t>حیز</a:t>
            </a:r>
            <a:r>
              <a:rPr lang="fa-IR" sz="3200" dirty="0" smtClean="0">
                <a:cs typeface="B Mitra" pitchFamily="2" charset="-78"/>
              </a:rPr>
              <a:t> ندا و جواب شرط – شاخه ای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4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نُهُوا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النَّجْوَى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ثُمَّ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يَعُودُونَ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نُهُوا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عَنْهُ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وَيَتَنَاجَوْنَ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بِالإثْمِ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وَالْعُدْوَانِ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وَمَعْصِيَةِ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الرَّسُولِ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وَإِذَا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جَاءُوكَ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حَيَّوْكَ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يُحَيِّكَ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وَيَقُولُونَ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أَنْفُسِهِمْ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لَوْلا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يُعَذِّبُنَا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نَقُولُ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حَسْبُهُمْ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جَهَنَّمُ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يَصْلَوْنَهَا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فَبِئْسَ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الْمَصِيرُ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(٨)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تَنَاجَيْتُمْ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تَتَنَاجَوْا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بِالإثْمِ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وَالْعُدْوَانِ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وَمَعْصِيَةِ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الرَّسُولِ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وَتَنَاجَوْا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بِالْبِرِّ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وَالتَّقْوَى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وَاتَّقُوا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إِلَيْهِ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تُحْشَرُونَ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(٩)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وحدت موضوعی + ندا بر اساس گذشته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687399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إِنَّمَا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النَّجْوَى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لِيَحْزُنَ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آمَنُوا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1295400"/>
            <a:ext cx="521008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وَلَيْسَ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بِضَارِّهِمْ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شَيْئًا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بِإِذْنِ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5881" y="2286000"/>
            <a:ext cx="502733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وَعَلَى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فَلْيَتَوَكَّلِ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الْمُؤْمِنُونَ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١٠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6" name="متصل کننده مستقیم 5"/>
          <p:cNvCxnSpPr>
            <a:stCxn id="2" idx="2"/>
            <a:endCxn id="3" idx="0"/>
          </p:cNvCxnSpPr>
          <p:nvPr/>
        </p:nvCxnSpPr>
        <p:spPr>
          <a:xfrm rot="16200000" flipH="1">
            <a:off x="4410986" y="1120144"/>
            <a:ext cx="344269" cy="6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متصل کننده مستقیم 8"/>
          <p:cNvCxnSpPr>
            <a:stCxn id="3" idx="2"/>
            <a:endCxn id="4" idx="0"/>
          </p:cNvCxnSpPr>
          <p:nvPr/>
        </p:nvCxnSpPr>
        <p:spPr>
          <a:xfrm rot="16200000" flipH="1">
            <a:off x="4420761" y="2107210"/>
            <a:ext cx="344269" cy="13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کادر متن 9"/>
          <p:cNvSpPr txBox="1"/>
          <p:nvPr/>
        </p:nvSpPr>
        <p:spPr>
          <a:xfrm>
            <a:off x="5387844" y="6273225"/>
            <a:ext cx="375615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عطف جمله به جمله –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تَنَاجَيْتُمْ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تَتَنَاجَوْا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بِالإثْمِ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وَالْعُدْوَانِ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وَمَعْصِيَةِ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الرَّسُولِ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وَتَنَاجَوْا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بِالْبِرِّ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وَالتَّقْوَى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وَاتَّقُوا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إِلَيْهِ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تُحْشَرُونَ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(٩)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النَّجْوَى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الشَّيْطَانِ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لِيَحْزُنَ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وَلَيْسَ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بِضَارِّهِمْ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شَيْئًا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بِإِذْنِ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وَعَلَى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فَلْيَتَوَكَّلِ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الْمُؤْمِنُونَ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١٠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وحدت موضوعی + تکرار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fa-IR" sz="9600" dirty="0" err="1" smtClean="0">
                <a:latin typeface="IranNastaliq" pitchFamily="18" charset="0"/>
                <a:cs typeface="IranNastaliq" pitchFamily="18" charset="0"/>
              </a:rPr>
              <a:t>بسم</a:t>
            </a: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 الله </a:t>
            </a:r>
            <a:r>
              <a:rPr lang="fa-IR" sz="9600" dirty="0" err="1" smtClean="0">
                <a:latin typeface="IranNastaliq" pitchFamily="18" charset="0"/>
                <a:cs typeface="IranNastaliq" pitchFamily="18" charset="0"/>
              </a:rPr>
              <a:t>الرحمن</a:t>
            </a:r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9600" dirty="0" err="1" smtClean="0">
                <a:latin typeface="IranNastaliq" pitchFamily="18" charset="0"/>
                <a:cs typeface="IranNastaliq" pitchFamily="18" charset="0"/>
              </a:rPr>
              <a:t>الرحیم</a:t>
            </a:r>
            <a:endParaRPr lang="fa-IR" sz="96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5375" y="1905000"/>
            <a:ext cx="293862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أَيُّهَا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آمَنُوا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53340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إِذَا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قِيلَ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تَفَسَّحُوا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الْمَجَالِسِ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فَافْسَحُوا</a:t>
            </a:r>
            <a:r>
              <a:rPr lang="fa-IR" sz="3600" dirty="0" smtClean="0">
                <a:cs typeface="QuranTaha" pitchFamily="2" charset="-78"/>
              </a:rPr>
              <a:t> </a:t>
            </a:r>
          </a:p>
          <a:p>
            <a:pPr lvl="1" algn="r" rtl="1"/>
            <a:r>
              <a:rPr lang="fa-IR" sz="3600" dirty="0" err="1" smtClean="0">
                <a:cs typeface="QuranTaha" pitchFamily="2" charset="-78"/>
              </a:rPr>
              <a:t>يَفْسَحِ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لَكُمْ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43200"/>
            <a:ext cx="54102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وَإِذَا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قِيلَ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انْشُزُوا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فَانْشُزُوا</a:t>
            </a:r>
            <a:r>
              <a:rPr lang="fa-IR" sz="3600" dirty="0" smtClean="0">
                <a:cs typeface="QuranTaha" pitchFamily="2" charset="-78"/>
              </a:rPr>
              <a:t> </a:t>
            </a:r>
          </a:p>
          <a:p>
            <a:pPr lvl="1" algn="r" rtl="1"/>
            <a:r>
              <a:rPr lang="fa-IR" sz="3600" dirty="0" err="1" smtClean="0">
                <a:cs typeface="QuranTaha" pitchFamily="2" charset="-78"/>
              </a:rPr>
              <a:t>يَرْفَعِ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آمَنُوا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أُوتُوا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الْعِلْمَ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دَرَجَاتٍ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3276600"/>
            <a:ext cx="28956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تَعْمَلُونَ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خَبِيرٌ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١١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7" name="متصل کننده مستقیم 6"/>
          <p:cNvCxnSpPr>
            <a:stCxn id="2" idx="1"/>
            <a:endCxn id="3" idx="3"/>
          </p:cNvCxnSpPr>
          <p:nvPr/>
        </p:nvCxnSpPr>
        <p:spPr>
          <a:xfrm rot="10800000">
            <a:off x="5334001" y="877164"/>
            <a:ext cx="871375" cy="1351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متصل کننده مستقیم 9"/>
          <p:cNvCxnSpPr>
            <a:stCxn id="2" idx="1"/>
            <a:endCxn id="4" idx="3"/>
          </p:cNvCxnSpPr>
          <p:nvPr/>
        </p:nvCxnSpPr>
        <p:spPr>
          <a:xfrm rot="10800000" flipV="1">
            <a:off x="5410201" y="2228165"/>
            <a:ext cx="795175" cy="1392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متصل کننده مستقیم 11"/>
          <p:cNvCxnSpPr>
            <a:stCxn id="2" idx="2"/>
            <a:endCxn id="5" idx="0"/>
          </p:cNvCxnSpPr>
          <p:nvPr/>
        </p:nvCxnSpPr>
        <p:spPr>
          <a:xfrm rot="16200000" flipH="1">
            <a:off x="7322810" y="2903209"/>
            <a:ext cx="725269" cy="2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کادر متن 18"/>
          <p:cNvSpPr txBox="1"/>
          <p:nvPr/>
        </p:nvSpPr>
        <p:spPr>
          <a:xfrm>
            <a:off x="3664616" y="5780782"/>
            <a:ext cx="5479384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</a:t>
            </a:r>
            <a:r>
              <a:rPr lang="fa-IR" sz="3200" dirty="0" err="1" smtClean="0">
                <a:cs typeface="B Mitra" pitchFamily="2" charset="-78"/>
              </a:rPr>
              <a:t>حیز</a:t>
            </a:r>
            <a:r>
              <a:rPr lang="fa-IR" sz="3200" dirty="0" smtClean="0">
                <a:cs typeface="B Mitra" pitchFamily="2" charset="-78"/>
              </a:rPr>
              <a:t> ندا – شاخه ای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عطف جمله به جمله –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88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النَّجْوَى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الشَّيْطَانِ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لِيَحْزُنَ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وَلَيْسَ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بِضَارِّهِمْ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شَيْئًا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بِإِذْنِ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وَعَلَى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فَلْيَتَوَكَّلِ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الْمُؤْمِنُونَ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١٠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قِيلَ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تَفَسَّحُوا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الْمَجَالِسِ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فَافْسَحُوا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يَفْسَحِ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وَإِذَا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قِيلَ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انْشُزُوا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فَانْشُزُوا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يَرْفَعِ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أُوتُوا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الْعِلْمَ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دَرَجَاتٍ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تَعْمَلُونَ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خَبِيرٌ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١١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تطبیق + تکرار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5375" y="2020669"/>
            <a:ext cx="293862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أَيُّهَا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آمَنُوا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5334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إِذَا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نَاجَيْتُمُ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الرَّسُولَ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فَقَدِّمُوا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بَيْنَ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يَدَيْ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نَجْوَاكُمْ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صَدَقَةً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98474"/>
            <a:ext cx="17526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ذَلِكَ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خَيْرٌ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وَأَطْهَرُ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733800"/>
            <a:ext cx="5334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فَإِنْ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تَجِدُوا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فَإِنَّ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غَفُورٌ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رَحِيمٌ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١٢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7" name="متصل کننده مستقیم 6"/>
          <p:cNvCxnSpPr>
            <a:stCxn id="2" idx="1"/>
            <a:endCxn id="3" idx="3"/>
          </p:cNvCxnSpPr>
          <p:nvPr/>
        </p:nvCxnSpPr>
        <p:spPr>
          <a:xfrm rot="10800000">
            <a:off x="5334001" y="600165"/>
            <a:ext cx="871375" cy="174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متصل کننده مستقیم 8"/>
          <p:cNvCxnSpPr>
            <a:stCxn id="2" idx="1"/>
            <a:endCxn id="5" idx="3"/>
          </p:cNvCxnSpPr>
          <p:nvPr/>
        </p:nvCxnSpPr>
        <p:spPr>
          <a:xfrm rot="10800000" flipV="1">
            <a:off x="5334001" y="2343835"/>
            <a:ext cx="871375" cy="1990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شکل 10"/>
          <p:cNvCxnSpPr>
            <a:stCxn id="3" idx="2"/>
            <a:endCxn id="4" idx="3"/>
          </p:cNvCxnSpPr>
          <p:nvPr/>
        </p:nvCxnSpPr>
        <p:spPr>
          <a:xfrm rot="5400000">
            <a:off x="1572146" y="1380783"/>
            <a:ext cx="1275308" cy="914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کادر متن 11"/>
          <p:cNvSpPr txBox="1"/>
          <p:nvPr/>
        </p:nvSpPr>
        <p:spPr>
          <a:xfrm>
            <a:off x="3664616" y="5780782"/>
            <a:ext cx="5479384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</a:t>
            </a:r>
            <a:r>
              <a:rPr lang="fa-IR" sz="3200" dirty="0" err="1" smtClean="0">
                <a:cs typeface="B Mitra" pitchFamily="2" charset="-78"/>
              </a:rPr>
              <a:t>حیز</a:t>
            </a:r>
            <a:r>
              <a:rPr lang="fa-IR" sz="3200" dirty="0" smtClean="0">
                <a:cs typeface="B Mitra" pitchFamily="2" charset="-78"/>
              </a:rPr>
              <a:t> ندا – شاخه ای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اشاره ـ آویزی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508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قِيلَ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تَفَسَّحُوا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الْمَجَالِسِ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فَافْسَحُوا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يَفْسَحِ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وَإِذَا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قِيلَ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انْشُزُوا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فَانْشُزُوا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يَرْفَعِ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أُوتُوا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الْعِلْمَ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دَرَجَاتٍ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تَعْمَلُونَ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خَبِيرٌ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١١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نَاجَيْتُمُ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الرَّسُولَ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فَقَدِّمُوا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بَيْنَ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يَدَيْ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نَجْوَاكُمْ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صَدَقَةً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خَيْرٌ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وَأَطْهَرُ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فَإِنْ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تَجِدُوا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فَإِنَّ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غَفُورٌ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رَحِيمٌ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١٢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وحدت </a:t>
            </a:r>
            <a:r>
              <a:rPr lang="fa-IR" sz="4000" dirty="0" err="1" smtClean="0">
                <a:cs typeface="B Mitra" pitchFamily="2" charset="-78"/>
              </a:rPr>
              <a:t>اسلوبی</a:t>
            </a:r>
            <a:r>
              <a:rPr lang="fa-IR" sz="4000" dirty="0" smtClean="0">
                <a:cs typeface="B Mitra" pitchFamily="2" charset="-78"/>
              </a:rPr>
              <a:t> 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15669"/>
            <a:ext cx="691727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أَأَشْفَقْتُمْ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تُقَدِّمُوا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بَيْنَ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يَدَيْ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نَجْوَاكُمْ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صَدَقَاتٍ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21732" y="2136338"/>
            <a:ext cx="61266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فَإِذْ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1200" y="1411069"/>
            <a:ext cx="161775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لَمْ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تَفْعَلُوا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2935069"/>
            <a:ext cx="290175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وَتَابَ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عَلَيْكُمْ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124" y="1106269"/>
            <a:ext cx="243207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فَأَقِيمُوا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الصَّلاةَ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7909" y="2173069"/>
            <a:ext cx="190629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وَآتُوا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الزَّكَاةَ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3276600"/>
            <a:ext cx="318709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وَأَطِيعُوا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وَرَسُولَهُ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4267200"/>
            <a:ext cx="426911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خَبِيرٌ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تَعْمَلُونَ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١٣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1" name="متصل کننده لولایی 10"/>
          <p:cNvCxnSpPr>
            <a:stCxn id="2" idx="3"/>
            <a:endCxn id="3" idx="3"/>
          </p:cNvCxnSpPr>
          <p:nvPr/>
        </p:nvCxnSpPr>
        <p:spPr>
          <a:xfrm>
            <a:off x="8517478" y="438835"/>
            <a:ext cx="16922" cy="2020669"/>
          </a:xfrm>
          <a:prstGeom prst="bentConnector3">
            <a:avLst>
              <a:gd name="adj1" fmla="val 14509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متصل کننده لولایی 12"/>
          <p:cNvCxnSpPr>
            <a:stCxn id="2" idx="3"/>
            <a:endCxn id="9" idx="3"/>
          </p:cNvCxnSpPr>
          <p:nvPr/>
        </p:nvCxnSpPr>
        <p:spPr>
          <a:xfrm>
            <a:off x="8517478" y="438835"/>
            <a:ext cx="18839" cy="4151531"/>
          </a:xfrm>
          <a:prstGeom prst="bentConnector3">
            <a:avLst>
              <a:gd name="adj1" fmla="val 13134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متصل کننده مستقیم 14"/>
          <p:cNvCxnSpPr>
            <a:stCxn id="3" idx="1"/>
            <a:endCxn id="4" idx="3"/>
          </p:cNvCxnSpPr>
          <p:nvPr/>
        </p:nvCxnSpPr>
        <p:spPr>
          <a:xfrm rot="10800000">
            <a:off x="7408952" y="1734236"/>
            <a:ext cx="512781" cy="725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تصل کننده مستقیم 16"/>
          <p:cNvCxnSpPr>
            <a:stCxn id="3" idx="1"/>
            <a:endCxn id="5" idx="3"/>
          </p:cNvCxnSpPr>
          <p:nvPr/>
        </p:nvCxnSpPr>
        <p:spPr>
          <a:xfrm rot="10800000" flipV="1">
            <a:off x="7473756" y="2459503"/>
            <a:ext cx="447976" cy="798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>
            <a:off x="3962400" y="1371600"/>
            <a:ext cx="460248" cy="2209800"/>
          </a:xfrm>
          <a:prstGeom prst="leftBrace">
            <a:avLst>
              <a:gd name="adj1" fmla="val 3468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0" name="متصل کننده مستقیم 19"/>
          <p:cNvCxnSpPr>
            <a:stCxn id="18" idx="1"/>
            <a:endCxn id="6" idx="3"/>
          </p:cNvCxnSpPr>
          <p:nvPr/>
        </p:nvCxnSpPr>
        <p:spPr>
          <a:xfrm rot="10800000">
            <a:off x="3124200" y="1429436"/>
            <a:ext cx="838200" cy="104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متصل کننده مستقیم 21"/>
          <p:cNvCxnSpPr>
            <a:stCxn id="18" idx="1"/>
            <a:endCxn id="7" idx="3"/>
          </p:cNvCxnSpPr>
          <p:nvPr/>
        </p:nvCxnSpPr>
        <p:spPr>
          <a:xfrm rot="10800000" flipV="1">
            <a:off x="3124200" y="2476499"/>
            <a:ext cx="838200" cy="19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متصل کننده مستقیم 23"/>
          <p:cNvCxnSpPr>
            <a:stCxn id="18" idx="1"/>
            <a:endCxn id="8" idx="3"/>
          </p:cNvCxnSpPr>
          <p:nvPr/>
        </p:nvCxnSpPr>
        <p:spPr>
          <a:xfrm rot="10800000" flipV="1">
            <a:off x="3110892" y="2476500"/>
            <a:ext cx="851509" cy="112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کادر متن 24"/>
          <p:cNvSpPr txBox="1"/>
          <p:nvPr/>
        </p:nvSpPr>
        <p:spPr>
          <a:xfrm>
            <a:off x="1401175" y="5780782"/>
            <a:ext cx="7742825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</a:t>
            </a:r>
            <a:r>
              <a:rPr lang="fa-IR" sz="3200" dirty="0" err="1" smtClean="0">
                <a:cs typeface="B Mitra" pitchFamily="2" charset="-78"/>
              </a:rPr>
              <a:t>حیز</a:t>
            </a:r>
            <a:r>
              <a:rPr lang="fa-IR" sz="3200" dirty="0" smtClean="0">
                <a:cs typeface="B Mitra" pitchFamily="2" charset="-78"/>
              </a:rPr>
              <a:t> «</a:t>
            </a:r>
            <a:r>
              <a:rPr lang="fa-IR" sz="3200" dirty="0" err="1" smtClean="0">
                <a:cs typeface="B Mitra" pitchFamily="2" charset="-78"/>
              </a:rPr>
              <a:t>إذ</a:t>
            </a:r>
            <a:r>
              <a:rPr lang="fa-IR" sz="3200" dirty="0" smtClean="0">
                <a:cs typeface="B Mitra" pitchFamily="2" charset="-78"/>
              </a:rPr>
              <a:t>» و در جایگاه جواب – شاخه ای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عطف جمله به جمله ـ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8" grpId="0" animBg="1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أَيُّهَا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آمَنُوا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إِذَا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نَاجَيْتُمُ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الرَّسُولَ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فَقَدِّمُوا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بَيْنَ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يَدَيْ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نَجْوَاكُمْ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صَدَقَةً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خَيْرٌ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وَأَطْهَرُ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فَإِنْ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تَجِدُوا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غَفُورٌ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رَحِيمٌ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١٢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أَأَشْفَقْتُمْ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تُقَدِّمُوا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بَيْنَ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يَدَيْ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نَجْوَاكُمْ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صَدَقَاتٍ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فَإِذْ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تَفْعَلُوا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وَتَابَ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عَلَيْكُمْ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فَأَقِيمُوا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الصَّلاةَ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وَآتُوا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الزَّكَاةَ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وَأَطِيعُوا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خَبِيرٌ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تَعْمَلُونَ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١٣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وحدت موضوعی + ادامه خطاب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9370" y="304800"/>
            <a:ext cx="689163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أَلَمْ</a:t>
            </a:r>
            <a:r>
              <a:rPr lang="fa-IR" sz="3600" dirty="0" smtClean="0">
                <a:cs typeface="QuranTaha" pitchFamily="2" charset="-78"/>
              </a:rPr>
              <a:t> تَرَ </a:t>
            </a:r>
            <a:r>
              <a:rPr lang="fa-IR" sz="3600" dirty="0" err="1" smtClean="0">
                <a:cs typeface="QuranTaha" pitchFamily="2" charset="-78"/>
              </a:rPr>
              <a:t>إِلَى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تَوَلَّوْا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قَوْمًاغَضِبَ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عَلَيْهِمْ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747236" y="1371600"/>
            <a:ext cx="365356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smtClean="0">
                <a:cs typeface="QuranTaha" pitchFamily="2" charset="-78"/>
              </a:rPr>
              <a:t>مَا </a:t>
            </a:r>
            <a:r>
              <a:rPr lang="fa-IR" sz="3600" dirty="0" err="1" smtClean="0">
                <a:cs typeface="QuranTaha" pitchFamily="2" charset="-78"/>
              </a:rPr>
              <a:t>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مِنْهُمْ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82371" y="2438400"/>
            <a:ext cx="379462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وَيَحْلِفُونَ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الْكَذِبِ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468469"/>
            <a:ext cx="266932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يَعْلَمُونَ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١٤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1" name="شکل 10"/>
          <p:cNvCxnSpPr>
            <a:stCxn id="4" idx="2"/>
            <a:endCxn id="5" idx="3"/>
          </p:cNvCxnSpPr>
          <p:nvPr/>
        </p:nvCxnSpPr>
        <p:spPr>
          <a:xfrm rot="5400000">
            <a:off x="3385351" y="2597300"/>
            <a:ext cx="706904" cy="16817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کادر متن 11"/>
          <p:cNvSpPr txBox="1"/>
          <p:nvPr/>
        </p:nvSpPr>
        <p:spPr>
          <a:xfrm>
            <a:off x="4073380" y="5257800"/>
            <a:ext cx="5070620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جمله در ادامه جمله بدون عطف – خطی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عطف جمله به جمله ـ خطی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3. جمله حالیه ـ آویزی</a:t>
            </a:r>
          </a:p>
        </p:txBody>
      </p:sp>
      <p:cxnSp>
        <p:nvCxnSpPr>
          <p:cNvPr id="21" name="متصل کننده مستقیم 20"/>
          <p:cNvCxnSpPr>
            <a:stCxn id="3" idx="0"/>
            <a:endCxn id="2" idx="2"/>
          </p:cNvCxnSpPr>
          <p:nvPr/>
        </p:nvCxnSpPr>
        <p:spPr>
          <a:xfrm rot="16200000" flipV="1">
            <a:off x="4354368" y="1151949"/>
            <a:ext cx="420469" cy="18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متصل کننده مستقیم 23"/>
          <p:cNvCxnSpPr>
            <a:stCxn id="3" idx="2"/>
            <a:endCxn id="4" idx="0"/>
          </p:cNvCxnSpPr>
          <p:nvPr/>
        </p:nvCxnSpPr>
        <p:spPr>
          <a:xfrm rot="16200000" flipH="1">
            <a:off x="4366618" y="2225331"/>
            <a:ext cx="420469" cy="5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أَأَشْفَقْتُمْ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تُقَدِّمُوا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بَيْنَ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يَدَيْ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نَجْوَاكُمْ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صَدَقَاتٍ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فَإِذْ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تَفْعَلُوا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وَتَابَ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عَلَيْكُمْ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فَأَقِيمُوا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الصَّلاةَ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وَآتُوا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الزَّكَاةَ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وَأَطِيعُوا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خَبِيرٌ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تَعْمَلُونَ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١٣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تَوَلَّوْا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قَوْمًا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غَضِبَ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عَلَيْهِمْ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وَيَحْلِفُونَ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الْكَذِبِ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يَعْلَمُونَ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١٤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انفصال: </a:t>
            </a:r>
            <a:r>
              <a:rPr lang="fa-IR" sz="4000" dirty="0" smtClean="0">
                <a:cs typeface="B Mitra" pitchFamily="2" charset="-78"/>
              </a:rPr>
              <a:t>فقدان اتصال ادبی+ فقدان اتصال مفهومی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8313" y="228600"/>
            <a:ext cx="414568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أَعَدَّ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عَذَابًا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شَدِيدًا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371600"/>
            <a:ext cx="465063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إِنَّهُمْ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سَاءَ</a:t>
            </a:r>
            <a:r>
              <a:rPr lang="fa-IR" sz="3600" dirty="0" smtClean="0">
                <a:cs typeface="QuranTaha" pitchFamily="2" charset="-78"/>
              </a:rPr>
              <a:t> مَا </a:t>
            </a:r>
            <a:r>
              <a:rPr lang="fa-IR" sz="3600" dirty="0" err="1" smtClean="0">
                <a:cs typeface="QuranTaha" pitchFamily="2" charset="-78"/>
              </a:rPr>
              <a:t>كَانُوا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يَعْمَلُونَ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١٥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5" name="شکل 4"/>
          <p:cNvCxnSpPr>
            <a:stCxn id="2" idx="2"/>
            <a:endCxn id="3" idx="3"/>
          </p:cNvCxnSpPr>
          <p:nvPr/>
        </p:nvCxnSpPr>
        <p:spPr>
          <a:xfrm rot="5400000">
            <a:off x="6060578" y="684186"/>
            <a:ext cx="819835" cy="12013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کادر متن 5"/>
          <p:cNvSpPr txBox="1"/>
          <p:nvPr/>
        </p:nvSpPr>
        <p:spPr>
          <a:xfrm>
            <a:off x="7035730" y="6197025"/>
            <a:ext cx="210827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</a:t>
            </a:r>
            <a:r>
              <a:rPr lang="fa-IR" sz="3200" dirty="0" err="1" smtClean="0">
                <a:cs typeface="B Mitra" pitchFamily="2" charset="-78"/>
              </a:rPr>
              <a:t>تعلیل</a:t>
            </a:r>
            <a:r>
              <a:rPr lang="fa-IR" sz="3200" dirty="0" smtClean="0">
                <a:cs typeface="B Mitra" pitchFamily="2" charset="-78"/>
              </a:rPr>
              <a:t> ـ آویزی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أَلَمْ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تَرَ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تَوَلَّوْا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قَوْمًا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غَضِبَ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عَلَيْهِمْ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وَيَحْلِفُونَ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الْكَذِبِ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يَعْلَمُونَ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١٤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أَعَدَّ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عَذَابًا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شَدِيدًا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سَاءَ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كَانُوا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يَعْمَلُونَ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١٥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برگشت ضمیر+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85626" y="685800"/>
            <a:ext cx="365837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قَدْ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سَمِعَ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قَوْلَ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الَّتِي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76200"/>
            <a:ext cx="305885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تُجَادِلُكَ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زَوْجِهَا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3330" y="1371600"/>
            <a:ext cx="264207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وَتَشْتَكِي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2057400"/>
            <a:ext cx="35052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وَاللَّهُ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يَسْمَعُ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تَحَاوُرَكُمَا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2706469"/>
            <a:ext cx="365196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سَمِيعٌ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بَصِيرٌ</a:t>
            </a:r>
            <a:r>
              <a:rPr lang="fa-IR" sz="3600" dirty="0" smtClean="0">
                <a:cs typeface="QuranTaha" pitchFamily="2" charset="-78"/>
              </a:rPr>
              <a:t> (١)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3" name="متصل کننده مستقیم 12"/>
          <p:cNvCxnSpPr>
            <a:stCxn id="3" idx="2"/>
            <a:endCxn id="6" idx="0"/>
          </p:cNvCxnSpPr>
          <p:nvPr/>
        </p:nvCxnSpPr>
        <p:spPr>
          <a:xfrm rot="16200000" flipH="1">
            <a:off x="6952372" y="1694571"/>
            <a:ext cx="725269" cy="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شکل 16"/>
          <p:cNvCxnSpPr>
            <a:stCxn id="7" idx="3"/>
            <a:endCxn id="6" idx="2"/>
          </p:cNvCxnSpPr>
          <p:nvPr/>
        </p:nvCxnSpPr>
        <p:spPr>
          <a:xfrm flipV="1">
            <a:off x="5099762" y="2703731"/>
            <a:ext cx="2215438" cy="32590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متصل کننده مستقیم 18"/>
          <p:cNvCxnSpPr>
            <a:stCxn id="3" idx="1"/>
            <a:endCxn id="4" idx="3"/>
          </p:cNvCxnSpPr>
          <p:nvPr/>
        </p:nvCxnSpPr>
        <p:spPr>
          <a:xfrm rot="10800000">
            <a:off x="5116252" y="399366"/>
            <a:ext cx="36937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متصل کننده مستقیم 20"/>
          <p:cNvCxnSpPr>
            <a:stCxn id="3" idx="1"/>
            <a:endCxn id="5" idx="3"/>
          </p:cNvCxnSpPr>
          <p:nvPr/>
        </p:nvCxnSpPr>
        <p:spPr>
          <a:xfrm rot="10800000" flipV="1">
            <a:off x="5105400" y="1008966"/>
            <a:ext cx="380226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کادر متن 25"/>
          <p:cNvSpPr txBox="1"/>
          <p:nvPr/>
        </p:nvSpPr>
        <p:spPr>
          <a:xfrm>
            <a:off x="2871129" y="4842808"/>
            <a:ext cx="6272871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4000" dirty="0" smtClean="0">
                <a:cs typeface="B Mitra" pitchFamily="2" charset="-78"/>
              </a:rPr>
              <a:t>عطف جمله به جمله در صله – شاخه ای</a:t>
            </a:r>
          </a:p>
          <a:p>
            <a:pPr marL="342900" indent="-342900" algn="r" rtl="1">
              <a:buAutoNum type="arabicPeriod"/>
            </a:pPr>
            <a:r>
              <a:rPr lang="fa-IR" sz="4000" dirty="0" smtClean="0">
                <a:cs typeface="B Mitra" pitchFamily="2" charset="-78"/>
              </a:rPr>
              <a:t>عطف جمله به جمله - خطی</a:t>
            </a:r>
          </a:p>
          <a:p>
            <a:pPr marL="342900" indent="-342900" algn="r" rtl="1">
              <a:buAutoNum type="arabicPeriod"/>
            </a:pPr>
            <a:r>
              <a:rPr lang="fa-IR" sz="4000" dirty="0" err="1" smtClean="0">
                <a:cs typeface="B Mitra" pitchFamily="2" charset="-78"/>
              </a:rPr>
              <a:t>تعلیل</a:t>
            </a:r>
            <a:r>
              <a:rPr lang="fa-IR" sz="4000" dirty="0" smtClean="0">
                <a:cs typeface="B Mitra" pitchFamily="2" charset="-78"/>
              </a:rPr>
              <a:t> با جمله </a:t>
            </a:r>
            <a:r>
              <a:rPr lang="fa-IR" sz="4000" dirty="0" err="1" smtClean="0">
                <a:cs typeface="B Mitra" pitchFamily="2" charset="-78"/>
              </a:rPr>
              <a:t>مُصدّر</a:t>
            </a:r>
            <a:r>
              <a:rPr lang="fa-IR" sz="4000" dirty="0" smtClean="0">
                <a:cs typeface="B Mitra" pitchFamily="2" charset="-78"/>
              </a:rPr>
              <a:t> به «</a:t>
            </a:r>
            <a:r>
              <a:rPr lang="fa-IR" sz="4000" dirty="0" err="1" smtClean="0">
                <a:cs typeface="B Mitra" pitchFamily="2" charset="-78"/>
              </a:rPr>
              <a:t>إن</a:t>
            </a:r>
            <a:r>
              <a:rPr lang="fa-IR" sz="4000" dirty="0" smtClean="0">
                <a:cs typeface="B Mitra" pitchFamily="2" charset="-78"/>
              </a:rPr>
              <a:t>» - آویزی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1" y="381000"/>
            <a:ext cx="3429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اتَّخَذُوا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أَيْمَانَهُمْ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جُنَّةً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1447800"/>
            <a:ext cx="3429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فَصَدُّوا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سَبِيلِ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7000" y="2514600"/>
            <a:ext cx="37338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فَلَهُمْ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عَذَابٌ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مُهِينٌ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١٦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6" name="متصل کننده مستقیم 5"/>
          <p:cNvCxnSpPr>
            <a:stCxn id="2" idx="2"/>
            <a:endCxn id="3" idx="0"/>
          </p:cNvCxnSpPr>
          <p:nvPr/>
        </p:nvCxnSpPr>
        <p:spPr>
          <a:xfrm rot="5400000">
            <a:off x="4323667" y="1237565"/>
            <a:ext cx="4204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متصل کننده مستقیم 7"/>
          <p:cNvCxnSpPr>
            <a:stCxn id="3" idx="2"/>
            <a:endCxn id="4" idx="0"/>
          </p:cNvCxnSpPr>
          <p:nvPr/>
        </p:nvCxnSpPr>
        <p:spPr>
          <a:xfrm rot="5400000">
            <a:off x="4323666" y="2304365"/>
            <a:ext cx="420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کادر متن 15"/>
          <p:cNvSpPr txBox="1"/>
          <p:nvPr/>
        </p:nvSpPr>
        <p:spPr>
          <a:xfrm>
            <a:off x="5472802" y="6197025"/>
            <a:ext cx="367119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عطف جمله به جمله ـ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أَعَدَّ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عَذَابًا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شَدِيدًا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سَاءَ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كَانُوا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يَعْمَلُونَ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١٥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اتَّخَذُوا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أَيْمَانَهُمْ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جُنَّةً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فَصَدُّوا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سَبِيلِ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فَلَهُمْ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مُهِينٌ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١٦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توالی ضمایر+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0"/>
            <a:ext cx="746550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لَنْ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تُغْنِيَ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عَنْهُمْ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أَمْوَالُهُمْ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أَوْلادُهُمْ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شَيْئًا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873" y="798731"/>
            <a:ext cx="320632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أُولَئِكَ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أَصْحَابُ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النَّارِ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0" y="1600200"/>
            <a:ext cx="336181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فِيهَا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خَالِدُونَ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١٧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6" name="متصل کننده مستقیم 5"/>
          <p:cNvCxnSpPr>
            <a:stCxn id="2" idx="2"/>
            <a:endCxn id="3" idx="0"/>
          </p:cNvCxnSpPr>
          <p:nvPr/>
        </p:nvCxnSpPr>
        <p:spPr>
          <a:xfrm rot="5400000">
            <a:off x="4493795" y="721573"/>
            <a:ext cx="152400" cy="1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متصل کننده مستقیم 7"/>
          <p:cNvCxnSpPr>
            <a:stCxn id="3" idx="2"/>
            <a:endCxn id="4" idx="0"/>
          </p:cNvCxnSpPr>
          <p:nvPr/>
        </p:nvCxnSpPr>
        <p:spPr>
          <a:xfrm rot="16200000" flipH="1">
            <a:off x="4495204" y="1518895"/>
            <a:ext cx="155138" cy="7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کادر متن 8"/>
          <p:cNvSpPr txBox="1"/>
          <p:nvPr/>
        </p:nvSpPr>
        <p:spPr>
          <a:xfrm>
            <a:off x="620512" y="5780782"/>
            <a:ext cx="8523488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جمله در ادامه جمله بدون عطف ـ خطی    2. ظرف ـ آویزی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3. عطف جمله به جمله در مضاف </a:t>
            </a:r>
            <a:r>
              <a:rPr lang="fa-IR" sz="3200" dirty="0" err="1" smtClean="0">
                <a:cs typeface="B Mitra" pitchFamily="2" charset="-78"/>
              </a:rPr>
              <a:t>إلیه</a:t>
            </a:r>
            <a:r>
              <a:rPr lang="fa-IR" sz="3200" dirty="0" smtClean="0">
                <a:cs typeface="B Mitra" pitchFamily="2" charset="-78"/>
              </a:rPr>
              <a:t> ـ شاخه ای   4. جمله حالیه ـ آویزی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88323" y="2779931"/>
            <a:ext cx="61747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يَوْمَ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1869" y="2398931"/>
            <a:ext cx="299473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يَبْعَثُهُمُ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جَمِيعًا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0" y="3200400"/>
            <a:ext cx="480933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فَيَحْلِفُونَ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كَمَا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يَحْلِفُونَ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لَكُمْ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999131"/>
            <a:ext cx="40386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وَيَحْسَبُونَ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أَنَّهُمْ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عَلَى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شَيْءٍ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28429" y="4840069"/>
            <a:ext cx="397737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إِنَّهُمْ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الْكَاذِبُونَ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١٨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5" name="متصل کننده مستقیم 14"/>
          <p:cNvCxnSpPr>
            <a:stCxn id="10" idx="1"/>
            <a:endCxn id="11" idx="3"/>
          </p:cNvCxnSpPr>
          <p:nvPr/>
        </p:nvCxnSpPr>
        <p:spPr>
          <a:xfrm rot="10800000">
            <a:off x="7086601" y="2722097"/>
            <a:ext cx="601723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متصل کننده مستقیم 15"/>
          <p:cNvCxnSpPr>
            <a:stCxn id="10" idx="1"/>
            <a:endCxn id="12" idx="3"/>
          </p:cNvCxnSpPr>
          <p:nvPr/>
        </p:nvCxnSpPr>
        <p:spPr>
          <a:xfrm rot="10800000" flipV="1">
            <a:off x="7095331" y="3103096"/>
            <a:ext cx="592993" cy="420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شکل 16"/>
          <p:cNvCxnSpPr>
            <a:stCxn id="12" idx="2"/>
            <a:endCxn id="13" idx="3"/>
          </p:cNvCxnSpPr>
          <p:nvPr/>
        </p:nvCxnSpPr>
        <p:spPr>
          <a:xfrm rot="5400000">
            <a:off x="4126850" y="3758482"/>
            <a:ext cx="475566" cy="6520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متصل کننده لولایی 19"/>
          <p:cNvCxnSpPr>
            <a:stCxn id="2" idx="3"/>
            <a:endCxn id="10" idx="0"/>
          </p:cNvCxnSpPr>
          <p:nvPr/>
        </p:nvCxnSpPr>
        <p:spPr>
          <a:xfrm flipH="1">
            <a:off x="7997062" y="323166"/>
            <a:ext cx="306643" cy="2456765"/>
          </a:xfrm>
          <a:prstGeom prst="bentConnector4">
            <a:avLst>
              <a:gd name="adj1" fmla="val -74549"/>
              <a:gd name="adj2" fmla="val 565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متصل کننده لولایی 24"/>
          <p:cNvCxnSpPr>
            <a:stCxn id="2" idx="3"/>
            <a:endCxn id="14" idx="3"/>
          </p:cNvCxnSpPr>
          <p:nvPr/>
        </p:nvCxnSpPr>
        <p:spPr>
          <a:xfrm>
            <a:off x="8303705" y="323166"/>
            <a:ext cx="2095" cy="4840069"/>
          </a:xfrm>
          <a:prstGeom prst="bentConnector3">
            <a:avLst>
              <a:gd name="adj1" fmla="val 207109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6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اتَّخَذُوا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أَيْمَانَهُمْ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جُنَّةً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فَصَدُّوا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سَبِيلِ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فَلَهُمْ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مُهِينٌ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١٦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cs typeface="QuranTaha" pitchFamily="2" charset="-78"/>
              </a:rPr>
              <a:t>ل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تُغْنِيَ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عَنْهُمْ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أَمْوَالُهُمْ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أَوْلادُهُمْ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شَيْئًا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أَصْحَابُ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النَّارِ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خَالِدُونَ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يَبْعَثُهُمُ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جَمِيعًا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فَيَحْلِفُونَ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يَحْلِفُونَ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وَيَحْسَبُونَ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أَنَّهُمْ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الْكَاذِبُونَ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١٨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 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توالی ضمایر+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590800" y="115669"/>
            <a:ext cx="382989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اسْتَحْوَذَ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عَلَيْهِمُ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0" y="1219200"/>
            <a:ext cx="294183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فَأَنْسَاهُمْ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ذِكْرَ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19400" y="2362200"/>
            <a:ext cx="3429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أُولَئِكَ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71600" y="3468469"/>
            <a:ext cx="63246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أَلا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الْخَاسِرُونَ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١٩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21" name="متصل کننده مستقیم 20"/>
          <p:cNvCxnSpPr>
            <a:stCxn id="16" idx="2"/>
            <a:endCxn id="17" idx="0"/>
          </p:cNvCxnSpPr>
          <p:nvPr/>
        </p:nvCxnSpPr>
        <p:spPr>
          <a:xfrm rot="16200000" flipH="1">
            <a:off x="4283732" y="984016"/>
            <a:ext cx="457200" cy="13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متصل کننده مستقیم 22"/>
          <p:cNvCxnSpPr>
            <a:stCxn id="17" idx="2"/>
            <a:endCxn id="18" idx="0"/>
          </p:cNvCxnSpPr>
          <p:nvPr/>
        </p:nvCxnSpPr>
        <p:spPr>
          <a:xfrm rot="16200000" flipH="1">
            <a:off x="4278074" y="2106373"/>
            <a:ext cx="496669" cy="14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متصل کننده مستقیم 24"/>
          <p:cNvCxnSpPr>
            <a:stCxn id="18" idx="2"/>
            <a:endCxn id="19" idx="0"/>
          </p:cNvCxnSpPr>
          <p:nvPr/>
        </p:nvCxnSpPr>
        <p:spPr>
          <a:xfrm rot="5400000">
            <a:off x="4303931" y="3238500"/>
            <a:ext cx="459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کادر متن 29"/>
          <p:cNvSpPr txBox="1"/>
          <p:nvPr/>
        </p:nvSpPr>
        <p:spPr>
          <a:xfrm>
            <a:off x="4179179" y="5780782"/>
            <a:ext cx="4964821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عطف جمله به جمله ـ خطی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2. جمله در ادامه جمله بدون عطف ـ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تُغْنِيَ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عَنْهُمْ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أَمْوَالُهُمْ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أَوْلادُهُمْ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شَيْئًا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أَصْحَابُ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النَّارِ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خَالِدُونَ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يَوْمَ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يَبْعَثُهُمُ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جَمِيعًا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فَيَحْلِفُونَ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كَمَا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يَحْلِفُونَ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وَيَحْسَبُونَ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أَنَّهُمْ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شَيْءٍ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الْكَاذِبُونَ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١٨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اسْتَحْوَذَ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عَلَيْهِمُ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فَأَنْسَاهُمْ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ذِكْرَ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أُولَئِكَ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الشَّيْطَانِ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الْخَاسِرُونَ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١٩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solidFill>
                <a:srgbClr val="C0000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توالی ضمایر+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571" y="2935069"/>
            <a:ext cx="785182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يُحَادُّونَ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وَرَسُولَهُ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أُولَئِكَ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الأذَلِّينَ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٢٠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6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اسْتَحْوَذَ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عَلَيْهِمُ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الشَّيْطَانُ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فَأَنْسَاهُمْ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ذِكْرَ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حِزْبُ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الشَّيْطَانِ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حِزْبَ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الشَّيْطَانِ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هُمُ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الْخَاسِرُونَ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١٩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cs typeface="QuranTaha" pitchFamily="2" charset="-78"/>
              </a:rPr>
              <a:t>إ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يُحَادُّونَ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الأذَلِّينَ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٢٠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err="1" smtClean="0">
                <a:cs typeface="B Mitra" pitchFamily="2" charset="-78"/>
              </a:rPr>
              <a:t>تعلیل</a:t>
            </a:r>
            <a:r>
              <a:rPr lang="fa-IR" sz="4000" dirty="0" smtClean="0">
                <a:cs typeface="B Mitra" pitchFamily="2" charset="-78"/>
              </a:rPr>
              <a:t> + تطبیق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5082" y="838200"/>
            <a:ext cx="458971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كَتَبَ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لأغْلِبَنَّ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وَرُسُلِي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981200"/>
            <a:ext cx="361669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قَوِيٌّ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عَزِيزٌ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٢١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5" name="شکل 4"/>
          <p:cNvCxnSpPr>
            <a:stCxn id="2" idx="2"/>
            <a:endCxn id="3" idx="3"/>
          </p:cNvCxnSpPr>
          <p:nvPr/>
        </p:nvCxnSpPr>
        <p:spPr>
          <a:xfrm rot="5400000">
            <a:off x="4861102" y="1535526"/>
            <a:ext cx="819835" cy="717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کادر متن 6"/>
          <p:cNvSpPr txBox="1"/>
          <p:nvPr/>
        </p:nvSpPr>
        <p:spPr>
          <a:xfrm>
            <a:off x="7035731" y="6248400"/>
            <a:ext cx="210826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1. </a:t>
            </a:r>
            <a:r>
              <a:rPr lang="fa-IR" sz="3200" dirty="0" err="1" smtClean="0">
                <a:cs typeface="B Mitra" pitchFamily="2" charset="-78"/>
              </a:rPr>
              <a:t>تعلیل</a:t>
            </a:r>
            <a:r>
              <a:rPr lang="fa-IR" sz="3200" dirty="0" smtClean="0">
                <a:cs typeface="B Mitra" pitchFamily="2" charset="-78"/>
              </a:rPr>
              <a:t> ـ آویزی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50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يُحَادُّونَ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الأذَلِّينَ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٢٠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كَتَبَ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لأغْلِبَنَّ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وَرُسُلِي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قَوِيٌّ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عَزِيزٌ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٢١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err="1" smtClean="0">
                <a:cs typeface="B Mitra" pitchFamily="2" charset="-78"/>
              </a:rPr>
              <a:t>تعلیل</a:t>
            </a:r>
            <a:r>
              <a:rPr lang="fa-IR" sz="4000" dirty="0" smtClean="0">
                <a:cs typeface="B Mitra" pitchFamily="2" charset="-78"/>
              </a:rPr>
              <a:t> + تقابل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"/>
            <a:ext cx="7600157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الَّذِينَ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يُظَاهِرُونَ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نِسَائِهِمْ</a:t>
            </a:r>
            <a:r>
              <a:rPr lang="fa-IR" sz="3600" dirty="0" smtClean="0">
                <a:cs typeface="QuranTaha" pitchFamily="2" charset="-78"/>
              </a:rPr>
              <a:t> مَا </a:t>
            </a:r>
            <a:r>
              <a:rPr lang="fa-IR" sz="3600" dirty="0" err="1" smtClean="0">
                <a:cs typeface="QuranTaha" pitchFamily="2" charset="-78"/>
              </a:rPr>
              <a:t>هُنَّ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أُمَّهَاتِهِمْ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43000"/>
            <a:ext cx="44958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إِنْ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أُمَّهَاتُهُمْ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اللائِي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وَلَدْنَهُمْ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152471"/>
            <a:ext cx="44958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وَإِنَّهُمْ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لَيَقُولُونَ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مُنْكَرًا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الْقَوْلِ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وَزُورًا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3849469"/>
            <a:ext cx="3810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وَإِنَّ</a:t>
            </a:r>
            <a:r>
              <a:rPr lang="fa-IR" sz="3600" dirty="0" smtClean="0">
                <a:cs typeface="QuranTaha" pitchFamily="2" charset="-78"/>
              </a:rPr>
              <a:t> اللَّهَ </a:t>
            </a:r>
            <a:r>
              <a:rPr lang="fa-IR" sz="3600" dirty="0" err="1" smtClean="0">
                <a:cs typeface="QuranTaha" pitchFamily="2" charset="-78"/>
              </a:rPr>
              <a:t>لَعَفُوٌّ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غَفُورٌ</a:t>
            </a:r>
            <a:r>
              <a:rPr lang="fa-IR" sz="3600" dirty="0" smtClean="0">
                <a:cs typeface="QuranTaha" pitchFamily="2" charset="-78"/>
              </a:rPr>
              <a:t> (٢)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21" name="شکل 20"/>
          <p:cNvCxnSpPr>
            <a:stCxn id="2" idx="2"/>
            <a:endCxn id="3" idx="3"/>
          </p:cNvCxnSpPr>
          <p:nvPr/>
        </p:nvCxnSpPr>
        <p:spPr>
          <a:xfrm rot="5400000">
            <a:off x="4271423" y="946909"/>
            <a:ext cx="743635" cy="29487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شکل 23"/>
          <p:cNvCxnSpPr>
            <a:stCxn id="2" idx="2"/>
            <a:endCxn id="4" idx="3"/>
          </p:cNvCxnSpPr>
          <p:nvPr/>
        </p:nvCxnSpPr>
        <p:spPr>
          <a:xfrm rot="5400000">
            <a:off x="3628188" y="1590144"/>
            <a:ext cx="2030105" cy="29487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کادر متن 19"/>
          <p:cNvSpPr txBox="1"/>
          <p:nvPr/>
        </p:nvSpPr>
        <p:spPr>
          <a:xfrm>
            <a:off x="3932317" y="5704582"/>
            <a:ext cx="5211683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</a:t>
            </a:r>
            <a:r>
              <a:rPr lang="fa-IR" sz="3200" dirty="0" err="1" smtClean="0">
                <a:cs typeface="B Mitra" pitchFamily="2" charset="-78"/>
              </a:rPr>
              <a:t>تعلیل</a:t>
            </a:r>
            <a:r>
              <a:rPr lang="fa-IR" sz="3200" dirty="0" smtClean="0">
                <a:cs typeface="B Mitra" pitchFamily="2" charset="-78"/>
              </a:rPr>
              <a:t> – شاخه ای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- خطی</a:t>
            </a:r>
          </a:p>
        </p:txBody>
      </p:sp>
      <p:cxnSp>
        <p:nvCxnSpPr>
          <p:cNvPr id="23" name="متصل کننده لولایی 22"/>
          <p:cNvCxnSpPr>
            <a:stCxn id="2" idx="3"/>
            <a:endCxn id="5" idx="3"/>
          </p:cNvCxnSpPr>
          <p:nvPr/>
        </p:nvCxnSpPr>
        <p:spPr>
          <a:xfrm>
            <a:off x="8590757" y="399366"/>
            <a:ext cx="19843" cy="3773269"/>
          </a:xfrm>
          <a:prstGeom prst="bentConnector3">
            <a:avLst>
              <a:gd name="adj1" fmla="val 125204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200" y="533400"/>
            <a:ext cx="216277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QuranTaha" pitchFamily="2" charset="-78"/>
              </a:rPr>
              <a:t>لا </a:t>
            </a:r>
            <a:r>
              <a:rPr lang="fa-IR" sz="3600" dirty="0" err="1" smtClean="0">
                <a:cs typeface="QuranTaha" pitchFamily="2" charset="-78"/>
              </a:rPr>
              <a:t>تَجِدُ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قَوْمًا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152400"/>
            <a:ext cx="394691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يُؤْمِنُونَ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وَالْيَوْمِ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الآخِرِ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6125" y="914400"/>
            <a:ext cx="445987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يُوَادُّونَ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مَنْ</a:t>
            </a:r>
            <a:r>
              <a:rPr lang="fa-IR" sz="3600" dirty="0" smtClean="0">
                <a:cs typeface="QuranTaha" pitchFamily="2" charset="-78"/>
              </a:rPr>
              <a:t> حَادَّ اللَّهَ </a:t>
            </a:r>
            <a:r>
              <a:rPr lang="fa-IR" sz="3600" dirty="0" err="1" smtClean="0">
                <a:cs typeface="QuranTaha" pitchFamily="2" charset="-78"/>
              </a:rPr>
              <a:t>وَرَسُولَهُ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752600"/>
            <a:ext cx="243840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وَلَوْ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كَانُوا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آبَاءَهُمْ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أَوْ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أَبْنَاءَهُمْ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أَوْ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إِخْوَانَهُمْ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أَوْ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عَشِيرَتَهُمْ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96200" y="2858869"/>
            <a:ext cx="101021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أُولَئِكَ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1752600"/>
            <a:ext cx="396775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كَتَبَ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قُلُوبِهِمُ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الإيمَانَ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2514600"/>
            <a:ext cx="268054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وَأَيَّدَهُمْ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بِرُوحٍ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مِنْهُ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3276600"/>
            <a:ext cx="4283539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وَيُدْخِلُهُمْ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جَنَّاتٍ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تَجْرِي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تَحْتِهَا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الأنْهَارُ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خَالِدِينَ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فِيهَا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4572000"/>
            <a:ext cx="440857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رَضِيَ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عَنْهُمْ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وَرَضُوا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عَنْهُ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60385" y="5373469"/>
            <a:ext cx="2826415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أُولَئِكَ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6135469"/>
            <a:ext cx="561564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fa-IR" sz="3600" dirty="0" err="1" smtClean="0">
                <a:cs typeface="QuranTaha" pitchFamily="2" charset="-78"/>
              </a:rPr>
              <a:t>أَلا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إِنَّ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حِزْبَ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هُمُ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الْمُفْلِحُونَ</a:t>
            </a:r>
            <a:r>
              <a:rPr lang="fa-IR" sz="3600" dirty="0" smtClean="0">
                <a:cs typeface="QuranTaha" pitchFamily="2" charset="-78"/>
              </a:rPr>
              <a:t> (</a:t>
            </a:r>
            <a:r>
              <a:rPr lang="fa-IR" sz="3600" dirty="0" err="1" smtClean="0">
                <a:cs typeface="QuranTaha" pitchFamily="2" charset="-78"/>
              </a:rPr>
              <a:t>٢٢</a:t>
            </a:r>
            <a:r>
              <a:rPr lang="fa-IR" sz="3600" dirty="0" smtClean="0">
                <a:cs typeface="QuranTaha" pitchFamily="2" charset="-78"/>
              </a:rPr>
              <a:t>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4" name="متصل کننده مستقیم 13"/>
          <p:cNvCxnSpPr>
            <a:stCxn id="2" idx="1"/>
            <a:endCxn id="3" idx="3"/>
          </p:cNvCxnSpPr>
          <p:nvPr/>
        </p:nvCxnSpPr>
        <p:spPr>
          <a:xfrm rot="10800000">
            <a:off x="6080514" y="475566"/>
            <a:ext cx="472686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متصل کننده مستقیم 15"/>
          <p:cNvCxnSpPr>
            <a:stCxn id="2" idx="1"/>
            <a:endCxn id="4" idx="3"/>
          </p:cNvCxnSpPr>
          <p:nvPr/>
        </p:nvCxnSpPr>
        <p:spPr>
          <a:xfrm rot="10800000" flipV="1">
            <a:off x="6096000" y="856566"/>
            <a:ext cx="457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متصل کننده مستقیم 21"/>
          <p:cNvCxnSpPr>
            <a:stCxn id="6" idx="1"/>
            <a:endCxn id="7" idx="3"/>
          </p:cNvCxnSpPr>
          <p:nvPr/>
        </p:nvCxnSpPr>
        <p:spPr>
          <a:xfrm rot="10800000">
            <a:off x="7015754" y="2075767"/>
            <a:ext cx="680447" cy="1106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متصل کننده مستقیم 23"/>
          <p:cNvCxnSpPr>
            <a:stCxn id="6" idx="1"/>
            <a:endCxn id="8" idx="3"/>
          </p:cNvCxnSpPr>
          <p:nvPr/>
        </p:nvCxnSpPr>
        <p:spPr>
          <a:xfrm rot="10800000">
            <a:off x="7023942" y="2837767"/>
            <a:ext cx="672258" cy="344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متصل کننده مستقیم 25"/>
          <p:cNvCxnSpPr>
            <a:stCxn id="6" idx="1"/>
            <a:endCxn id="9" idx="3"/>
          </p:cNvCxnSpPr>
          <p:nvPr/>
        </p:nvCxnSpPr>
        <p:spPr>
          <a:xfrm rot="10800000" flipV="1">
            <a:off x="7026740" y="3182035"/>
            <a:ext cx="669461" cy="694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متصل کننده مستقیم 27"/>
          <p:cNvCxnSpPr>
            <a:stCxn id="6" idx="1"/>
            <a:endCxn id="10" idx="3"/>
          </p:cNvCxnSpPr>
          <p:nvPr/>
        </p:nvCxnSpPr>
        <p:spPr>
          <a:xfrm rot="10800000" flipV="1">
            <a:off x="6999380" y="3182034"/>
            <a:ext cx="696821" cy="17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شکل 29"/>
          <p:cNvCxnSpPr>
            <a:stCxn id="4" idx="2"/>
            <a:endCxn id="5" idx="0"/>
          </p:cNvCxnSpPr>
          <p:nvPr/>
        </p:nvCxnSpPr>
        <p:spPr>
          <a:xfrm rot="5400000">
            <a:off x="2446698" y="333234"/>
            <a:ext cx="191869" cy="264686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متصل کننده لولایی 32"/>
          <p:cNvCxnSpPr>
            <a:stCxn id="2" idx="3"/>
            <a:endCxn id="11" idx="3"/>
          </p:cNvCxnSpPr>
          <p:nvPr/>
        </p:nvCxnSpPr>
        <p:spPr>
          <a:xfrm flipH="1">
            <a:off x="8686800" y="856566"/>
            <a:ext cx="29172" cy="4840069"/>
          </a:xfrm>
          <a:prstGeom prst="bentConnector3">
            <a:avLst>
              <a:gd name="adj1" fmla="val -7836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متصل کننده لولایی 36"/>
          <p:cNvCxnSpPr>
            <a:stCxn id="2" idx="3"/>
            <a:endCxn id="6" idx="3"/>
          </p:cNvCxnSpPr>
          <p:nvPr/>
        </p:nvCxnSpPr>
        <p:spPr>
          <a:xfrm flipH="1">
            <a:off x="8706413" y="856566"/>
            <a:ext cx="9559" cy="2325469"/>
          </a:xfrm>
          <a:prstGeom prst="bentConnector3">
            <a:avLst>
              <a:gd name="adj1" fmla="val -23914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متصل کننده لولایی 38"/>
          <p:cNvCxnSpPr>
            <a:stCxn id="2" idx="3"/>
            <a:endCxn id="12" idx="3"/>
          </p:cNvCxnSpPr>
          <p:nvPr/>
        </p:nvCxnSpPr>
        <p:spPr>
          <a:xfrm flipH="1">
            <a:off x="8663640" y="856566"/>
            <a:ext cx="52332" cy="5602069"/>
          </a:xfrm>
          <a:prstGeom prst="bentConnector3">
            <a:avLst>
              <a:gd name="adj1" fmla="val -4368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کادر متن 1"/>
          <p:cNvSpPr txBox="1"/>
          <p:nvPr/>
        </p:nvSpPr>
        <p:spPr>
          <a:xfrm>
            <a:off x="942716" y="4719697"/>
            <a:ext cx="8201284" cy="206210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514350" indent="-51435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جمله در ادامه جمله بدون عطف در جایگاه وصف ـ شاخه ای   </a:t>
            </a:r>
          </a:p>
          <a:p>
            <a:pPr marL="514350" indent="-51435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جمله حالیه ـ آویزی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3. جمله در ادامه جمله ـ خطی </a:t>
            </a:r>
          </a:p>
          <a:p>
            <a:pPr marL="514350" indent="-514350" algn="r" rtl="1"/>
            <a:r>
              <a:rPr lang="fa-IR" sz="3200" dirty="0" smtClean="0">
                <a:cs typeface="B Mitra" pitchFamily="2" charset="-78"/>
              </a:rPr>
              <a:t>4. جمله در ادامه جمله با عطف و بدون عطف در جایگاه خبر ـ شاخه ای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347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كَتَبَ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لأغْلِبَنَّ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أَنَا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وَرُسُلِي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قَوِيٌّ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عَزِيزٌ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٢١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لا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تَجِدُ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قَوْمًا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يُؤْمِنُونَ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وَالْيَوْمِ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الآخِرِ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يُوَادُّونَ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حَادَّ اللَّهَ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وَرَسُولَهُ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وَلَوْ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كَانُوا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آبَاءَهُمْ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أَوْ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أَبْنَاءَهُمْ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أَوْ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إِخْوَانَهُمْ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أَوْ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عَشِيرَتَهُمْ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كَتَبَ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قُلُوبِهِمُ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الإيمَانَ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وَأَيَّدَهُمْ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بِرُوحٍ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وَيُدْخِلُهُمْ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جَنَّاتٍ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تَجْرِي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تَحْتِهَا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الأنْهَارُ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خَالِدِينَ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فِيهَا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رَضِيَ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عَنْهُمْ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وَرَضُوا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عَنْهُ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أُولَئِكَ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حِزْبُ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حِزْبَ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هُمُ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الْمُفْلِحُونَ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٢٢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تکرار واژگان 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سیاق اول. آیه 1 تا 4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19800" y="341055"/>
            <a:ext cx="3124200" cy="2554545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200" dirty="0" err="1" smtClean="0">
                <a:cs typeface="QuranTaha" pitchFamily="2" charset="-78"/>
              </a:rPr>
              <a:t>قَدْ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سَمِعَ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اللَّهُ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قَوْلَ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الَّتِي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تُجَادِلُكَ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فِي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زَوْجِهَا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وَتَشْتَكِي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إِلَى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اللَّهِ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وَاللَّهُ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يَسْمَعُ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تَحَاوُرَكُمَا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إِنَّ</a:t>
            </a:r>
            <a:r>
              <a:rPr lang="fa-IR" sz="3200" dirty="0" smtClean="0">
                <a:cs typeface="QuranTaha" pitchFamily="2" charset="-78"/>
              </a:rPr>
              <a:t> اللَّهَ </a:t>
            </a:r>
            <a:r>
              <a:rPr lang="fa-IR" sz="3200" dirty="0" err="1" smtClean="0">
                <a:cs typeface="QuranTaha" pitchFamily="2" charset="-78"/>
              </a:rPr>
              <a:t>سَمِيعٌ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بَصِيرٌ</a:t>
            </a:r>
            <a:r>
              <a:rPr lang="fa-IR" sz="3200" dirty="0" smtClean="0">
                <a:cs typeface="QuranTaha" pitchFamily="2" charset="-78"/>
              </a:rPr>
              <a:t> (١)</a:t>
            </a:r>
            <a:endParaRPr lang="fa-IR" sz="3200" dirty="0">
              <a:cs typeface="QuranTah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41055"/>
            <a:ext cx="4572000" cy="255454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الَّذِينَ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يُظَاهِرُونَ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مِنْكُمْ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مِنْ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نِسَائِهِمْ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مَا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هُنَّ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أُمَّهَاتِهِمْ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إِنْ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أُمَّهَاتُهُمْ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إِلا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اللائِي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وَلَدْنَهُمْ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وَإِنَّهُمْ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لَيَقُولُونَ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مُنْكَرًا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مِنَ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الْقَوْلِ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وَزُورًا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وَإِنَّ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اللَّهَ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لَعَفُوٌّ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3200" dirty="0" err="1" smtClean="0">
                <a:solidFill>
                  <a:schemeClr val="bg1"/>
                </a:solidFill>
                <a:cs typeface="QuranTaha" pitchFamily="2" charset="-78"/>
              </a:rPr>
              <a:t>غَفُورٌ</a:t>
            </a:r>
            <a:r>
              <a:rPr lang="fa-IR" sz="3200" dirty="0" smtClean="0">
                <a:solidFill>
                  <a:schemeClr val="bg1"/>
                </a:solidFill>
                <a:cs typeface="QuranTaha" pitchFamily="2" charset="-78"/>
              </a:rPr>
              <a:t> (٢)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895600"/>
            <a:ext cx="4572000" cy="35394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rtl="1"/>
            <a:r>
              <a:rPr lang="fa-IR" sz="3200" dirty="0" err="1" smtClean="0">
                <a:cs typeface="QuranTaha" pitchFamily="2" charset="-78"/>
              </a:rPr>
              <a:t>وَالَّذِينَ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يُظَاهِرُونَ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مِنْ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نِسَائِهِمْ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ثُمَّ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يَعُودُونَ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لِمَا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قَالُوا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فَتَحْرِيرُ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رَقَبَةٍ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مِنْ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قَبْلِ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أَنْ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يَتَمَاسَّا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ذَلِكُمْ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تُوعَظُونَ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بِهِ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وَاللَّهُ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بِمَا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تَعْمَلُونَ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خَبِيرٌ</a:t>
            </a:r>
            <a:r>
              <a:rPr lang="fa-IR" sz="3200" dirty="0" smtClean="0">
                <a:cs typeface="QuranTaha" pitchFamily="2" charset="-78"/>
              </a:rPr>
              <a:t> (٣)</a:t>
            </a:r>
            <a:r>
              <a:rPr lang="fa-IR" sz="3200" dirty="0" err="1" smtClean="0">
                <a:cs typeface="QuranTaha" pitchFamily="2" charset="-78"/>
              </a:rPr>
              <a:t>فَمَنْ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لَمْ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يَجِدْ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فَصِيَامُ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شَهْرَيْنِ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مُتَتَابِعَيْنِ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مِنْ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قَبْلِ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أَنْ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يَتَمَاسَّا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فَمَنْ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لَمْ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يَسْتَطِعْ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فَإِطْعَامُ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سِتِّينَ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مِسْكِينًا</a:t>
            </a:r>
            <a:r>
              <a:rPr lang="fa-IR" sz="3200" dirty="0" smtClean="0">
                <a:cs typeface="QuranTaha" pitchFamily="2" charset="-78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9800" y="3576697"/>
            <a:ext cx="3124200" cy="206210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 rtl="1"/>
            <a:r>
              <a:rPr lang="fa-IR" sz="3200" dirty="0" err="1" smtClean="0">
                <a:cs typeface="QuranTaha" pitchFamily="2" charset="-78"/>
              </a:rPr>
              <a:t>ذَلِكَ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لِتُؤْمِنُوا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بِاللَّهِ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وَرَسُولِهِ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وَتِلْكَ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حُدُودُ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اللَّهِ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وَلِلْكَافِرِينَ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عَذَابٌ</a:t>
            </a:r>
            <a:r>
              <a:rPr lang="fa-IR" sz="3200" dirty="0" smtClean="0">
                <a:cs typeface="QuranTaha" pitchFamily="2" charset="-78"/>
              </a:rPr>
              <a:t> </a:t>
            </a:r>
            <a:r>
              <a:rPr lang="fa-IR" sz="3200" dirty="0" err="1" smtClean="0">
                <a:cs typeface="QuranTaha" pitchFamily="2" charset="-78"/>
              </a:rPr>
              <a:t>أَلِيمٌ</a:t>
            </a:r>
            <a:r>
              <a:rPr lang="fa-IR" sz="3200" dirty="0" smtClean="0">
                <a:cs typeface="QuranTaha" pitchFamily="2" charset="-78"/>
              </a:rPr>
              <a:t> (٤)</a:t>
            </a:r>
            <a:endParaRPr lang="fa-IR" sz="3200" dirty="0">
              <a:cs typeface="QuranTaha" pitchFamily="2" charset="-78"/>
            </a:endParaRPr>
          </a:p>
        </p:txBody>
      </p:sp>
      <p:cxnSp>
        <p:nvCxnSpPr>
          <p:cNvPr id="29" name="متصل کننده مستقیم 28"/>
          <p:cNvCxnSpPr>
            <a:stCxn id="11" idx="1"/>
            <a:endCxn id="12" idx="3"/>
          </p:cNvCxnSpPr>
          <p:nvPr/>
        </p:nvCxnSpPr>
        <p:spPr>
          <a:xfrm rot="10800000">
            <a:off x="4572000" y="1618328"/>
            <a:ext cx="1447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Brace 29"/>
          <p:cNvSpPr/>
          <p:nvPr/>
        </p:nvSpPr>
        <p:spPr>
          <a:xfrm>
            <a:off x="4800600" y="228600"/>
            <a:ext cx="612648" cy="6400800"/>
          </a:xfrm>
          <a:prstGeom prst="rightBrace">
            <a:avLst>
              <a:gd name="adj1" fmla="val 45013"/>
              <a:gd name="adj2" fmla="val 683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2" name="متصل کننده مستقیم 31"/>
          <p:cNvCxnSpPr>
            <a:stCxn id="14" idx="1"/>
            <a:endCxn id="30" idx="1"/>
          </p:cNvCxnSpPr>
          <p:nvPr/>
        </p:nvCxnSpPr>
        <p:spPr>
          <a:xfrm rot="10800000">
            <a:off x="5413248" y="4602523"/>
            <a:ext cx="606552" cy="5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3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  <a:ln w="28575">
            <a:solidFill>
              <a:srgbClr val="C00000"/>
            </a:solidFill>
          </a:ln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سیاق اول: نفی </a:t>
            </a:r>
            <a:r>
              <a:rPr lang="fa-IR" dirty="0" err="1" smtClean="0">
                <a:cs typeface="B Homa" pitchFamily="2" charset="-78"/>
              </a:rPr>
              <a:t>ظهار</a:t>
            </a:r>
            <a:r>
              <a:rPr lang="fa-IR" dirty="0" smtClean="0">
                <a:cs typeface="B Homa" pitchFamily="2" charset="-78"/>
              </a:rPr>
              <a:t> و بیان کفاره آن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سیاق دوم. آیه 5 تا 13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9400" y="0"/>
            <a:ext cx="2514600" cy="286232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إِنَّ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الَّذِينَ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يُحَادُّونَ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اللَّهَ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وَرَسُولَهُ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كُبِتُوا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كَمَا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كُبِتَ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الَّذِينَ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مِنْ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قَبْلِهِمْ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وَقَدْ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أَنْزَلْنَا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آيَاتٍ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بَيِّنَاتٍ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وَلِلْكَافِرِينَ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عَذَابٌ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مُهِينٌ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(٥)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يَوْمَ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يَبْعَثُهُمُ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اللَّهُ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جَمِيعًا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فَيُنَبِّئُهُمْ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بِمَا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عَمِلُوا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أَحْصَاهُ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اللَّهُ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وَنَسُوهُ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وَاللَّهُ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عَلَى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كُلِّ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شَيْءٍ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cs typeface="QuranTaha" pitchFamily="2" charset="-78"/>
              </a:rPr>
              <a:t>شَهِيدٌ</a:t>
            </a:r>
            <a:r>
              <a:rPr lang="fa-IR" sz="2000" dirty="0" smtClean="0">
                <a:solidFill>
                  <a:schemeClr val="bg1"/>
                </a:solidFill>
                <a:cs typeface="QuranTaha" pitchFamily="2" charset="-78"/>
              </a:rPr>
              <a:t> (٦)</a:t>
            </a:r>
            <a:endParaRPr lang="fa-IR" sz="2000" dirty="0">
              <a:solidFill>
                <a:schemeClr val="bg1"/>
              </a:solidFill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5105400" cy="13234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cs typeface="QuranTaha" pitchFamily="2" charset="-78"/>
              </a:rPr>
              <a:t>أَلَمْ</a:t>
            </a:r>
            <a:r>
              <a:rPr lang="fa-IR" sz="2000" dirty="0" smtClean="0">
                <a:cs typeface="QuranTaha" pitchFamily="2" charset="-78"/>
              </a:rPr>
              <a:t> تَرَ </a:t>
            </a:r>
            <a:r>
              <a:rPr lang="fa-IR" sz="2000" dirty="0" err="1" smtClean="0">
                <a:cs typeface="QuranTaha" pitchFamily="2" charset="-78"/>
              </a:rPr>
              <a:t>أَنَّ</a:t>
            </a:r>
            <a:r>
              <a:rPr lang="fa-IR" sz="2000" dirty="0" smtClean="0">
                <a:cs typeface="QuranTaha" pitchFamily="2" charset="-78"/>
              </a:rPr>
              <a:t> اللَّهَ </a:t>
            </a:r>
            <a:r>
              <a:rPr lang="fa-IR" sz="2000" dirty="0" err="1" smtClean="0">
                <a:cs typeface="QuranTaha" pitchFamily="2" charset="-78"/>
              </a:rPr>
              <a:t>يَعْلَمُ</a:t>
            </a:r>
            <a:r>
              <a:rPr lang="fa-IR" sz="2000" dirty="0" smtClean="0">
                <a:cs typeface="QuranTaha" pitchFamily="2" charset="-78"/>
              </a:rPr>
              <a:t> مَا </a:t>
            </a:r>
            <a:r>
              <a:rPr lang="fa-IR" sz="2000" dirty="0" err="1" smtClean="0">
                <a:cs typeface="QuranTaha" pitchFamily="2" charset="-78"/>
              </a:rPr>
              <a:t>فِي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السَّمَاوَاتِ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فِي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الأرْضِ</a:t>
            </a:r>
            <a:r>
              <a:rPr lang="fa-IR" sz="2000" dirty="0" smtClean="0">
                <a:cs typeface="QuranTaha" pitchFamily="2" charset="-78"/>
              </a:rPr>
              <a:t> مَا </a:t>
            </a:r>
            <a:r>
              <a:rPr lang="fa-IR" sz="2000" dirty="0" err="1" smtClean="0">
                <a:cs typeface="QuranTaha" pitchFamily="2" charset="-78"/>
              </a:rPr>
              <a:t>يَكُونُ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مِنْ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نَجْوَى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ثَلاثَةٍ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هُوَ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رَابِعُهُمْ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خَمْسَةٍ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هُوَ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سَادِسُهُمْ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أَدْنَى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مِنْ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ذَلِكَ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أَكْثَرَ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هُوَ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مَعَهُمْ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أَيْنَ</a:t>
            </a:r>
            <a:r>
              <a:rPr lang="fa-IR" sz="2000" dirty="0" smtClean="0">
                <a:cs typeface="QuranTaha" pitchFamily="2" charset="-78"/>
              </a:rPr>
              <a:t> مَا </a:t>
            </a:r>
            <a:r>
              <a:rPr lang="fa-IR" sz="2000" dirty="0" err="1" smtClean="0">
                <a:cs typeface="QuranTaha" pitchFamily="2" charset="-78"/>
              </a:rPr>
              <a:t>كَانُوا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ثُمَّ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يُنَبِّئُهُمْ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عَمِلُوا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يَوْمَ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الْقِيَامَةِ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إِنَّ</a:t>
            </a:r>
            <a:r>
              <a:rPr lang="fa-IR" sz="2000" dirty="0" smtClean="0">
                <a:cs typeface="QuranTaha" pitchFamily="2" charset="-78"/>
              </a:rPr>
              <a:t> اللَّهَ </a:t>
            </a:r>
            <a:r>
              <a:rPr lang="fa-IR" sz="2000" dirty="0" err="1" smtClean="0">
                <a:cs typeface="QuranTaha" pitchFamily="2" charset="-78"/>
              </a:rPr>
              <a:t>بِكُلِّ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شَيْءٍ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عَلِيمٌ</a:t>
            </a:r>
            <a:r>
              <a:rPr lang="fa-IR" sz="2000" dirty="0" smtClean="0">
                <a:cs typeface="QuranTaha" pitchFamily="2" charset="-78"/>
              </a:rPr>
              <a:t> (٧)</a:t>
            </a:r>
            <a:endParaRPr lang="fa-IR" sz="20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72161"/>
            <a:ext cx="5105400" cy="13234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cs typeface="QuranTaha" pitchFamily="2" charset="-78"/>
              </a:rPr>
              <a:t>أَلَمْ</a:t>
            </a:r>
            <a:r>
              <a:rPr lang="fa-IR" sz="2000" dirty="0" smtClean="0">
                <a:cs typeface="QuranTaha" pitchFamily="2" charset="-78"/>
              </a:rPr>
              <a:t> تَرَ </a:t>
            </a:r>
            <a:r>
              <a:rPr lang="fa-IR" sz="2000" dirty="0" err="1" smtClean="0">
                <a:cs typeface="QuranTaha" pitchFamily="2" charset="-78"/>
              </a:rPr>
              <a:t>إِلَى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نُهُوا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عَنِ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النَّجْوَى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ثُمَّ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يَعُودُونَ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نُهُوا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عَنْهُ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وَيَتَنَاجَوْنَ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بِالإثْمِ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وَالْعُدْوَانِ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وَمَعْصِيَةِ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الرَّسُولِ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وَإِذَا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جَاءُوكَ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حَيَّوْكَ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يُحَيِّكَ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بِهِ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وَيَقُولُونَ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فِي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أَنْفُسِهِمْ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لَوْلا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يُعَذِّبُنَا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نَقُولُ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حَسْبُهُمْ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جَهَنَّمُ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يَصْلَوْنَهَا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فَبِئْسَ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الْمَصِيرُ</a:t>
            </a:r>
            <a:r>
              <a:rPr lang="fa-IR" sz="2000" dirty="0" smtClean="0">
                <a:cs typeface="QuranTaha" pitchFamily="2" charset="-78"/>
              </a:rPr>
              <a:t> (٨)</a:t>
            </a:r>
            <a:endParaRPr lang="fa-IR" sz="20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4600" y="3733800"/>
            <a:ext cx="2819400" cy="2862322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cs typeface="QuranTaha" pitchFamily="2" charset="-78"/>
              </a:rPr>
              <a:t>يَا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أَيُّهَا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آمَنُوا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إِذَا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تَنَاجَيْتُمْ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تَتَنَاجَوْا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بِالإثْمِ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وَالْعُدْوَانِ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وَمَعْصِيَةِ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الرَّسُولِ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وَتَنَاجَوْا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بِالْبِرِّ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وَالتَّقْوَى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وَاتَّقُوا</a:t>
            </a:r>
            <a:r>
              <a:rPr lang="fa-IR" sz="2000" dirty="0" smtClean="0">
                <a:cs typeface="QuranTaha" pitchFamily="2" charset="-78"/>
              </a:rPr>
              <a:t> اللَّهَ </a:t>
            </a:r>
            <a:r>
              <a:rPr lang="fa-IR" sz="2000" dirty="0" err="1" smtClean="0">
                <a:cs typeface="QuranTaha" pitchFamily="2" charset="-78"/>
              </a:rPr>
              <a:t>الَّذِي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إِلَيْهِ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تُحْشَرُونَ</a:t>
            </a:r>
            <a:r>
              <a:rPr lang="fa-IR" sz="2000" dirty="0" smtClean="0">
                <a:cs typeface="QuranTaha" pitchFamily="2" charset="-78"/>
              </a:rPr>
              <a:t> (٩)</a:t>
            </a:r>
            <a:r>
              <a:rPr lang="fa-IR" sz="2000" dirty="0" err="1" smtClean="0">
                <a:cs typeface="QuranTaha" pitchFamily="2" charset="-78"/>
              </a:rPr>
              <a:t>إِنَّمَا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النَّجْوَى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مِنَ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الشَّيْطَانِ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لِيَحْزُنَ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آمَنُوا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وَلَيْسَ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بِضَارِّهِمْ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شَيْئًا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إِلا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بِإِذْنِ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وَعَلَى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فَلْيَتَوَكَّلِ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الْمُؤْمِنُونَ</a:t>
            </a:r>
            <a:r>
              <a:rPr lang="fa-IR" sz="2000" dirty="0" smtClean="0">
                <a:cs typeface="QuranTaha" pitchFamily="2" charset="-78"/>
              </a:rPr>
              <a:t> (</a:t>
            </a:r>
            <a:r>
              <a:rPr lang="fa-IR" sz="2000" dirty="0" err="1" smtClean="0">
                <a:cs typeface="QuranTaha" pitchFamily="2" charset="-78"/>
              </a:rPr>
              <a:t>١٠</a:t>
            </a:r>
            <a:r>
              <a:rPr lang="fa-IR" sz="2000" dirty="0" smtClean="0">
                <a:cs typeface="QuranTaha" pitchFamily="2" charset="-78"/>
              </a:rPr>
              <a:t>)</a:t>
            </a:r>
            <a:endParaRPr lang="fa-IR" sz="20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3733800"/>
            <a:ext cx="2819400" cy="1938992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cs typeface="QuranTaha" pitchFamily="2" charset="-78"/>
              </a:rPr>
              <a:t>يَا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أَيُّهَا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آمَنُوا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إِذَا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قِيلَ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تَفَسَّحُوا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فِي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الْمَجَالِسِ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فَافْسَحُوا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يَفْسَحِ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وَإِذَا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قِيلَ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انْشُزُوا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فَانْشُزُوا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يَرْفَعِ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آمَنُوا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مِنْكُمْ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أُوتُوا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الْعِلْمَ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دَرَجَاتٍ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تَعْمَلُونَ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خَبِيرٌ</a:t>
            </a:r>
            <a:r>
              <a:rPr lang="fa-IR" sz="2000" dirty="0" smtClean="0">
                <a:cs typeface="QuranTaha" pitchFamily="2" charset="-78"/>
              </a:rPr>
              <a:t> (</a:t>
            </a:r>
            <a:r>
              <a:rPr lang="fa-IR" sz="2000" dirty="0" err="1" smtClean="0">
                <a:cs typeface="QuranTaha" pitchFamily="2" charset="-78"/>
              </a:rPr>
              <a:t>١١</a:t>
            </a:r>
            <a:r>
              <a:rPr lang="fa-IR" sz="2000" dirty="0" smtClean="0">
                <a:cs typeface="QuranTaha" pitchFamily="2" charset="-78"/>
              </a:rPr>
              <a:t>)</a:t>
            </a:r>
            <a:endParaRPr lang="fa-IR" sz="20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33800"/>
            <a:ext cx="2819400" cy="3170099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000" dirty="0" err="1" smtClean="0">
                <a:cs typeface="QuranTaha" pitchFamily="2" charset="-78"/>
              </a:rPr>
              <a:t>يَا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أَيُّهَا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الَّذِينَ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آمَنُوا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إِذَا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نَاجَيْتُمُ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الرَّسُولَ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فَقَدِّمُوا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بَيْنَ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يَدَيْ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نَجْوَاكُمْ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صَدَقَةً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ذَلِكَ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خَيْرٌ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وَأَطْهَرُ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فَإِنْ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تَجِدُوا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فَإِنَّ</a:t>
            </a:r>
            <a:r>
              <a:rPr lang="fa-IR" sz="2000" dirty="0" smtClean="0">
                <a:cs typeface="QuranTaha" pitchFamily="2" charset="-78"/>
              </a:rPr>
              <a:t> اللَّهَ </a:t>
            </a:r>
            <a:r>
              <a:rPr lang="fa-IR" sz="2000" dirty="0" err="1" smtClean="0">
                <a:cs typeface="QuranTaha" pitchFamily="2" charset="-78"/>
              </a:rPr>
              <a:t>غَفُورٌ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رَحِيمٌ</a:t>
            </a:r>
            <a:r>
              <a:rPr lang="fa-IR" sz="2000" dirty="0" smtClean="0">
                <a:cs typeface="QuranTaha" pitchFamily="2" charset="-78"/>
              </a:rPr>
              <a:t> (</a:t>
            </a:r>
            <a:r>
              <a:rPr lang="fa-IR" sz="2000" dirty="0" err="1" smtClean="0">
                <a:cs typeface="QuranTaha" pitchFamily="2" charset="-78"/>
              </a:rPr>
              <a:t>١٢</a:t>
            </a:r>
            <a:r>
              <a:rPr lang="fa-IR" sz="2000" dirty="0" smtClean="0">
                <a:cs typeface="QuranTaha" pitchFamily="2" charset="-78"/>
              </a:rPr>
              <a:t>)</a:t>
            </a:r>
            <a:r>
              <a:rPr lang="fa-IR" sz="2000" dirty="0" err="1" smtClean="0">
                <a:cs typeface="QuranTaha" pitchFamily="2" charset="-78"/>
              </a:rPr>
              <a:t>أَأَشْفَقْتُمْ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أَنْ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تُقَدِّمُوا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بَيْنَ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يَدَيْ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نَجْوَاكُمْ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صَدَقَاتٍ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فَإِذْ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لَمْ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تَفْعَلُوا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وَتَابَ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عَلَيْكُمْ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فَأَقِيمُوا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الصَّلاةَ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وَآتُوا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الزَّكَاةَ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وَأَطِيعُوا</a:t>
            </a:r>
            <a:r>
              <a:rPr lang="fa-IR" sz="2000" dirty="0" smtClean="0">
                <a:cs typeface="QuranTaha" pitchFamily="2" charset="-78"/>
              </a:rPr>
              <a:t> اللَّهَ </a:t>
            </a:r>
            <a:r>
              <a:rPr lang="fa-IR" sz="2000" dirty="0" err="1" smtClean="0">
                <a:cs typeface="QuranTaha" pitchFamily="2" charset="-78"/>
              </a:rPr>
              <a:t>وَرَسُولَهُ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وَاللَّهُ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خَبِيرٌ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بِمَا</a:t>
            </a:r>
            <a:r>
              <a:rPr lang="fa-IR" sz="2000" dirty="0" smtClean="0">
                <a:cs typeface="QuranTaha" pitchFamily="2" charset="-78"/>
              </a:rPr>
              <a:t> </a:t>
            </a:r>
            <a:r>
              <a:rPr lang="fa-IR" sz="2000" dirty="0" err="1" smtClean="0">
                <a:cs typeface="QuranTaha" pitchFamily="2" charset="-78"/>
              </a:rPr>
              <a:t>تَعْمَلُونَ</a:t>
            </a:r>
            <a:r>
              <a:rPr lang="fa-IR" sz="2000" dirty="0" smtClean="0">
                <a:cs typeface="QuranTaha" pitchFamily="2" charset="-78"/>
              </a:rPr>
              <a:t> (</a:t>
            </a:r>
            <a:r>
              <a:rPr lang="fa-IR" sz="2000" dirty="0" err="1" smtClean="0">
                <a:cs typeface="QuranTaha" pitchFamily="2" charset="-78"/>
              </a:rPr>
              <a:t>١٣</a:t>
            </a:r>
            <a:r>
              <a:rPr lang="fa-IR" sz="2000" dirty="0" smtClean="0">
                <a:cs typeface="QuranTaha" pitchFamily="2" charset="-78"/>
              </a:rPr>
              <a:t>)</a:t>
            </a:r>
            <a:endParaRPr lang="fa-IR" sz="2000" dirty="0">
              <a:cs typeface="QuranTaha" pitchFamily="2" charset="-78"/>
            </a:endParaRPr>
          </a:p>
        </p:txBody>
      </p:sp>
      <p:cxnSp>
        <p:nvCxnSpPr>
          <p:cNvPr id="9" name="متصل کننده مستقیم 8"/>
          <p:cNvCxnSpPr>
            <a:stCxn id="2" idx="1"/>
            <a:endCxn id="3" idx="3"/>
          </p:cNvCxnSpPr>
          <p:nvPr/>
        </p:nvCxnSpPr>
        <p:spPr>
          <a:xfrm rot="10800000">
            <a:off x="5105400" y="661721"/>
            <a:ext cx="1524000" cy="7694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متصل کننده مستقیم 10"/>
          <p:cNvCxnSpPr>
            <a:stCxn id="2" idx="1"/>
            <a:endCxn id="4" idx="3"/>
          </p:cNvCxnSpPr>
          <p:nvPr/>
        </p:nvCxnSpPr>
        <p:spPr>
          <a:xfrm rot="10800000" flipV="1">
            <a:off x="5105400" y="1431161"/>
            <a:ext cx="1524000" cy="8027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Brace 11"/>
          <p:cNvSpPr/>
          <p:nvPr/>
        </p:nvSpPr>
        <p:spPr>
          <a:xfrm rot="5400000">
            <a:off x="4341876" y="-1449325"/>
            <a:ext cx="460248" cy="9144000"/>
          </a:xfrm>
          <a:prstGeom prst="rightBrace">
            <a:avLst>
              <a:gd name="adj1" fmla="val 295309"/>
              <a:gd name="adj2" fmla="val 4968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4" name="متصل کننده مستقیم 13"/>
          <p:cNvCxnSpPr>
            <a:stCxn id="12" idx="1"/>
            <a:endCxn id="5" idx="0"/>
          </p:cNvCxnSpPr>
          <p:nvPr/>
        </p:nvCxnSpPr>
        <p:spPr>
          <a:xfrm rot="16200000" flipH="1">
            <a:off x="5977142" y="1976642"/>
            <a:ext cx="381001" cy="3133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تصل کننده مستقیم 16"/>
          <p:cNvCxnSpPr>
            <a:stCxn id="12" idx="1"/>
            <a:endCxn id="7" idx="0"/>
          </p:cNvCxnSpPr>
          <p:nvPr/>
        </p:nvCxnSpPr>
        <p:spPr>
          <a:xfrm rot="16200000" flipH="1" flipV="1">
            <a:off x="2814842" y="1947656"/>
            <a:ext cx="381001" cy="31912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متصل کننده مستقیم 18"/>
          <p:cNvCxnSpPr>
            <a:stCxn id="12" idx="1"/>
            <a:endCxn id="6" idx="0"/>
          </p:cNvCxnSpPr>
          <p:nvPr/>
        </p:nvCxnSpPr>
        <p:spPr>
          <a:xfrm rot="16200000" flipH="1">
            <a:off x="4415042" y="3538742"/>
            <a:ext cx="381001" cy="91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Homa" pitchFamily="2" charset="-78"/>
              </a:rPr>
              <a:t>سیاق دوم: روش </a:t>
            </a:r>
            <a:r>
              <a:rPr lang="fa-IR" dirty="0" err="1" smtClean="0">
                <a:cs typeface="B Homa" pitchFamily="2" charset="-78"/>
              </a:rPr>
              <a:t>محاده</a:t>
            </a:r>
            <a:r>
              <a:rPr lang="fa-IR" dirty="0" smtClean="0">
                <a:cs typeface="B Homa" pitchFamily="2" charset="-78"/>
              </a:rPr>
              <a:t> </a:t>
            </a:r>
            <a:r>
              <a:rPr lang="fa-IR" dirty="0" err="1" smtClean="0">
                <a:cs typeface="B Homa" pitchFamily="2" charset="-78"/>
              </a:rPr>
              <a:t>کنندگان</a:t>
            </a:r>
            <a:r>
              <a:rPr lang="fa-IR" dirty="0" smtClean="0">
                <a:cs typeface="B Homa" pitchFamily="2" charset="-78"/>
              </a:rPr>
              <a:t> (</a:t>
            </a:r>
            <a:r>
              <a:rPr lang="fa-IR" dirty="0" err="1" smtClean="0">
                <a:cs typeface="B Homa" pitchFamily="2" charset="-78"/>
              </a:rPr>
              <a:t>نجوا</a:t>
            </a:r>
            <a:r>
              <a:rPr lang="fa-IR" dirty="0" smtClean="0">
                <a:cs typeface="B Homa" pitchFamily="2" charset="-78"/>
              </a:rPr>
              <a:t>) و روشهای مقابله با آن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سیاق سوم. آیه 14 تا 22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قَدْ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سَمِعَ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قَوْلَ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الَّتِي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تُجَادِلُكَ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فِي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زَوْجِهَا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وَتَشْتَكِي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إِلَى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يَسْمَعُ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تَحَاوُرَكُمَا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سَمِيعٌ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بَصِيرٌ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(١)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يُظَاهِرُونَ مِنْكُمْ مِنْ نِسَائِهِمْ مَا هُنَّ أُمَّهَاتِهِمْ إِنْ أُمَّهَاتُهُمْ إِلا اللائِي وَلَدْنَهُمْ وَإِنَّهُمْ لَيَقُولُونَ مُنْكَرًا مِنَ الْقَوْلِ وَزُورًا وَإِنَّ اللَّهَ لَعَفُوٌّ غَفُورٌ (٢)</a:t>
            </a: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تطبیق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0" y="0"/>
            <a:ext cx="5334000" cy="409342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600" dirty="0" err="1" smtClean="0">
                <a:cs typeface="QuranTaha" pitchFamily="2" charset="-78"/>
              </a:rPr>
              <a:t>أَلَمْ</a:t>
            </a:r>
            <a:r>
              <a:rPr lang="fa-IR" sz="2600" dirty="0" smtClean="0">
                <a:cs typeface="QuranTaha" pitchFamily="2" charset="-78"/>
              </a:rPr>
              <a:t> تَرَ </a:t>
            </a:r>
            <a:r>
              <a:rPr lang="fa-IR" sz="2600" dirty="0" err="1" smtClean="0">
                <a:cs typeface="QuranTaha" pitchFamily="2" charset="-78"/>
              </a:rPr>
              <a:t>إِلَى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الَّذِينَ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تَوَلَّوْا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قَوْمًا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غَضِبَ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عَلَيْهِمْ</a:t>
            </a:r>
            <a:r>
              <a:rPr lang="fa-IR" sz="2600" dirty="0" smtClean="0">
                <a:cs typeface="QuranTaha" pitchFamily="2" charset="-78"/>
              </a:rPr>
              <a:t> مَا </a:t>
            </a:r>
            <a:r>
              <a:rPr lang="fa-IR" sz="2600" dirty="0" err="1" smtClean="0">
                <a:cs typeface="QuranTaha" pitchFamily="2" charset="-78"/>
              </a:rPr>
              <a:t>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مِنْكُمْ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وَلا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مِنْهُمْ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وَيَحْلِفُونَ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عَلَى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الْكَذِبِ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يَعْلَمُونَ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١٤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أَعَدَّ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لَهُمْ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عَذَابًا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شَدِيدًا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إِنَّهُمْ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سَاءَ</a:t>
            </a:r>
            <a:r>
              <a:rPr lang="fa-IR" sz="2600" dirty="0" smtClean="0">
                <a:cs typeface="QuranTaha" pitchFamily="2" charset="-78"/>
              </a:rPr>
              <a:t> مَا </a:t>
            </a:r>
            <a:r>
              <a:rPr lang="fa-IR" sz="2600" dirty="0" err="1" smtClean="0">
                <a:cs typeface="QuranTaha" pitchFamily="2" charset="-78"/>
              </a:rPr>
              <a:t>كَانُوا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يَعْمَلُونَ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١٥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اتَّخَذُوا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أَيْمَانَهُمْ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جُنَّةً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فَصَدُّوا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عَنْ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سَبِيلِ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فَلَهُمْ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عَذَابٌ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مُهِينٌ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١٦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لَنْ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تُغْنِيَ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عَنْهُمْ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أَمْوَالُهُمْ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وَلا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أَوْلادُهُمْ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مِنَ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شَيْئًا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أُولَئِكَ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أَصْحَابُ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النَّارِ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فِيهَا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خَالِدُونَ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١٧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يَوْمَ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يَبْعَثُهُمُ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جَمِيعًا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فَيَحْلِفُونَ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لَهُ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كَمَا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يَحْلِفُونَ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لَكُمْ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وَيَحْسَبُونَ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أَنَّهُمْ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عَلَى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شَيْءٍ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أَلا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إِنَّهُمْ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هُمُ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الْكَاذِبُونَ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١٨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اسْتَحْوَذَ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عَلَيْهِمُ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الشَّيْطَانُ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فَأَنْسَاهُمْ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ذِكْرَ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اللَّهِ</a:t>
            </a:r>
            <a:r>
              <a:rPr lang="fa-IR" sz="2600" dirty="0" smtClean="0">
                <a:cs typeface="QuranTaha" pitchFamily="2" charset="-78"/>
              </a:rPr>
              <a:t> </a:t>
            </a:r>
            <a:endParaRPr lang="fa-IR" sz="2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810000" cy="129266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أُولَئِكَ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حِزْبُ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الشَّيْطَانِ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أَلا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إِنَّ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حِزْبَ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الشَّيْطَانِ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هُمُ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الْخَاسِرُونَ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 (</a:t>
            </a:r>
            <a:r>
              <a:rPr lang="fa-IR" sz="2600" dirty="0" err="1" smtClean="0">
                <a:solidFill>
                  <a:schemeClr val="bg1"/>
                </a:solidFill>
                <a:cs typeface="QuranTaha" pitchFamily="2" charset="-78"/>
              </a:rPr>
              <a:t>١٩</a:t>
            </a:r>
            <a:r>
              <a:rPr lang="fa-IR" sz="2600" dirty="0" smtClean="0">
                <a:solidFill>
                  <a:schemeClr val="bg1"/>
                </a:solidFill>
                <a:cs typeface="QuranTaha" pitchFamily="2" charset="-78"/>
              </a:rPr>
              <a:t>)</a:t>
            </a:r>
            <a:endParaRPr lang="fa-IR" sz="2600" dirty="0">
              <a:solidFill>
                <a:schemeClr val="bg1"/>
              </a:solidFill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95400"/>
            <a:ext cx="2514600" cy="209288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600" dirty="0" err="1" smtClean="0">
                <a:cs typeface="QuranTaha" pitchFamily="2" charset="-78"/>
              </a:rPr>
              <a:t>إِنَّ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الَّذِينَ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يُحَادُّونَ</a:t>
            </a:r>
            <a:r>
              <a:rPr lang="fa-IR" sz="2600" dirty="0" smtClean="0">
                <a:cs typeface="QuranTaha" pitchFamily="2" charset="-78"/>
              </a:rPr>
              <a:t> اللَّهَ </a:t>
            </a:r>
            <a:r>
              <a:rPr lang="fa-IR" sz="2600" dirty="0" err="1" smtClean="0">
                <a:cs typeface="QuranTaha" pitchFamily="2" charset="-78"/>
              </a:rPr>
              <a:t>وَرَسُولَهُ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أُولَئِكَ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فِي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الأذَلِّينَ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٢٠</a:t>
            </a:r>
            <a:r>
              <a:rPr lang="fa-IR" sz="2600" dirty="0" smtClean="0">
                <a:cs typeface="QuranTaha" pitchFamily="2" charset="-78"/>
              </a:rPr>
              <a:t>)</a:t>
            </a:r>
            <a:r>
              <a:rPr lang="fa-IR" sz="2600" dirty="0" err="1" smtClean="0">
                <a:cs typeface="QuranTaha" pitchFamily="2" charset="-78"/>
              </a:rPr>
              <a:t>كَتَبَ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لأغْلِبَنَّ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أَنَا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وَرُسُلِي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إِنَّ</a:t>
            </a:r>
            <a:r>
              <a:rPr lang="fa-IR" sz="2600" dirty="0" smtClean="0">
                <a:cs typeface="QuranTaha" pitchFamily="2" charset="-78"/>
              </a:rPr>
              <a:t> اللَّهَ </a:t>
            </a:r>
            <a:r>
              <a:rPr lang="fa-IR" sz="2600" dirty="0" err="1" smtClean="0">
                <a:cs typeface="QuranTaha" pitchFamily="2" charset="-78"/>
              </a:rPr>
              <a:t>قَوِيٌّ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عَزِيزٌ</a:t>
            </a:r>
            <a:r>
              <a:rPr lang="fa-IR" sz="2600" dirty="0" smtClean="0">
                <a:cs typeface="QuranTaha" pitchFamily="2" charset="-78"/>
              </a:rPr>
              <a:t> (</a:t>
            </a:r>
            <a:r>
              <a:rPr lang="fa-IR" sz="2600" dirty="0" err="1" smtClean="0">
                <a:cs typeface="QuranTaha" pitchFamily="2" charset="-78"/>
              </a:rPr>
              <a:t>٢١</a:t>
            </a:r>
            <a:r>
              <a:rPr lang="fa-IR" sz="2600" dirty="0" smtClean="0">
                <a:cs typeface="QuranTaha" pitchFamily="2" charset="-78"/>
              </a:rPr>
              <a:t>)</a:t>
            </a:r>
            <a:endParaRPr lang="fa-IR" sz="2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0" y="4365010"/>
            <a:ext cx="5334000" cy="249299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600" dirty="0" smtClean="0">
                <a:cs typeface="QuranTaha" pitchFamily="2" charset="-78"/>
              </a:rPr>
              <a:t>لا </a:t>
            </a:r>
            <a:r>
              <a:rPr lang="fa-IR" sz="2600" dirty="0" err="1" smtClean="0">
                <a:cs typeface="QuranTaha" pitchFamily="2" charset="-78"/>
              </a:rPr>
              <a:t>تَجِدُ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قَوْمًا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يُؤْمِنُونَ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بِاللَّهِ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وَالْيَوْمِ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الآخِرِ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يُوَادُّونَ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مَنْ</a:t>
            </a:r>
            <a:r>
              <a:rPr lang="fa-IR" sz="2600" dirty="0" smtClean="0">
                <a:cs typeface="QuranTaha" pitchFamily="2" charset="-78"/>
              </a:rPr>
              <a:t> حَادَّ اللَّهَ </a:t>
            </a:r>
            <a:r>
              <a:rPr lang="fa-IR" sz="2600" dirty="0" err="1" smtClean="0">
                <a:cs typeface="QuranTaha" pitchFamily="2" charset="-78"/>
              </a:rPr>
              <a:t>وَرَسُولَهُ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وَلَوْ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كَانُوا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آبَاءَهُمْ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أَوْ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أَبْنَاءَهُمْ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أَوْ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إِخْوَانَهُمْ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أَوْ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عَشِيرَتَهُمْ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أُولَئِكَ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كَتَبَ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فِي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قُلُوبِهِمُ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الإيمَانَ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وَأَيَّدَهُمْ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بِرُوحٍ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مِنْهُ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وَيُدْخِلُهُمْ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جَنَّاتٍ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تَجْرِي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مِنْ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تَحْتِهَا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الأنْهَارُ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خَالِدِينَ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فِيهَا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رَضِيَ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اللَّهُ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عَنْهُمْ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وَرَضُوا</a:t>
            </a:r>
            <a:r>
              <a:rPr lang="fa-IR" sz="2600" dirty="0" smtClean="0">
                <a:cs typeface="QuranTaha" pitchFamily="2" charset="-78"/>
              </a:rPr>
              <a:t> </a:t>
            </a:r>
            <a:r>
              <a:rPr lang="fa-IR" sz="2600" dirty="0" err="1" smtClean="0">
                <a:cs typeface="QuranTaha" pitchFamily="2" charset="-78"/>
              </a:rPr>
              <a:t>عَنْهُ</a:t>
            </a:r>
            <a:r>
              <a:rPr lang="fa-IR" sz="2600" dirty="0" smtClean="0">
                <a:cs typeface="QuranTaha" pitchFamily="2" charset="-78"/>
              </a:rPr>
              <a:t> </a:t>
            </a:r>
            <a:endParaRPr lang="fa-IR" sz="2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65448"/>
            <a:ext cx="3810000" cy="892552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أُولَئِكَ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حِزْبُ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أَلا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إِنَّ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حِزْبَ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اللَّهِ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هُمُ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الْمُفْلِحُونَ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 (</a:t>
            </a:r>
            <a:r>
              <a:rPr lang="fa-IR" sz="2600" dirty="0" err="1" smtClean="0">
                <a:solidFill>
                  <a:srgbClr val="C00000"/>
                </a:solidFill>
                <a:cs typeface="QuranTaha" pitchFamily="2" charset="-78"/>
              </a:rPr>
              <a:t>٢٢</a:t>
            </a:r>
            <a:r>
              <a:rPr lang="fa-IR" sz="2600" dirty="0" smtClean="0">
                <a:solidFill>
                  <a:srgbClr val="C00000"/>
                </a:solidFill>
                <a:cs typeface="QuranTaha" pitchFamily="2" charset="-78"/>
              </a:rPr>
              <a:t>)</a:t>
            </a:r>
          </a:p>
        </p:txBody>
      </p:sp>
      <p:cxnSp>
        <p:nvCxnSpPr>
          <p:cNvPr id="41" name="متصل کننده لولایی 40"/>
          <p:cNvCxnSpPr>
            <a:stCxn id="4" idx="3"/>
            <a:endCxn id="5" idx="1"/>
          </p:cNvCxnSpPr>
          <p:nvPr/>
        </p:nvCxnSpPr>
        <p:spPr>
          <a:xfrm>
            <a:off x="2514600" y="2341841"/>
            <a:ext cx="1295400" cy="326966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981200"/>
          </a:xfrm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Homa" pitchFamily="2" charset="-78"/>
              </a:rPr>
              <a:t>سیاق سوم: جریان </a:t>
            </a:r>
            <a:r>
              <a:rPr lang="fa-IR" dirty="0" err="1" smtClean="0">
                <a:cs typeface="B Homa" pitchFamily="2" charset="-78"/>
              </a:rPr>
              <a:t>شناسی</a:t>
            </a:r>
            <a:r>
              <a:rPr lang="fa-IR" dirty="0" smtClean="0">
                <a:cs typeface="B Homa" pitchFamily="2" charset="-78"/>
              </a:rPr>
              <a:t> </a:t>
            </a:r>
            <a:r>
              <a:rPr lang="fa-IR" dirty="0" err="1" smtClean="0">
                <a:cs typeface="B Homa" pitchFamily="2" charset="-78"/>
              </a:rPr>
              <a:t>محاده</a:t>
            </a:r>
            <a:r>
              <a:rPr lang="fa-IR" dirty="0" smtClean="0">
                <a:cs typeface="B Homa" pitchFamily="2" charset="-78"/>
              </a:rPr>
              <a:t> </a:t>
            </a:r>
            <a:r>
              <a:rPr lang="fa-IR" dirty="0" err="1" smtClean="0">
                <a:cs typeface="B Homa" pitchFamily="2" charset="-78"/>
              </a:rPr>
              <a:t>کنندگان</a:t>
            </a:r>
            <a:r>
              <a:rPr lang="fa-IR" dirty="0" smtClean="0">
                <a:cs typeface="B Homa" pitchFamily="2" charset="-78"/>
              </a:rPr>
              <a:t> (حزب </a:t>
            </a:r>
            <a:r>
              <a:rPr lang="fa-IR" dirty="0" err="1" smtClean="0">
                <a:cs typeface="B Homa" pitchFamily="2" charset="-78"/>
              </a:rPr>
              <a:t>الشیطان</a:t>
            </a:r>
            <a:r>
              <a:rPr lang="fa-IR" dirty="0" smtClean="0">
                <a:cs typeface="B Homa" pitchFamily="2" charset="-78"/>
              </a:rPr>
              <a:t>) و جریان سازی مقابله با آن (حزب الله)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ارتباط سیاق اول و سیاق دوم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00800" y="149959"/>
            <a:ext cx="2743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قَدْ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سَمِعَ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اللَّهُ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قَوْلَ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الَّتِي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تُجَادِلُكَ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فِي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زَوْجِهَا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وَتَشْتَكِي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إِلَى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وَاللَّهُ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يَسْمَعُ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تَحَاوُرَكُمَا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إِنَّ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اللَّهَ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سَمِيعٌ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00B050"/>
                </a:solidFill>
                <a:cs typeface="QuranTaha" pitchFamily="2" charset="-78"/>
              </a:rPr>
              <a:t>بَصِيرٌ</a:t>
            </a:r>
            <a:r>
              <a:rPr lang="fa-IR" sz="2100" dirty="0" smtClean="0">
                <a:solidFill>
                  <a:srgbClr val="00B050"/>
                </a:solidFill>
                <a:cs typeface="QuranTaha" pitchFamily="2" charset="-78"/>
              </a:rPr>
              <a:t> (١)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يُظَاهِرُونَ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نِسَائِهِمْ</a:t>
            </a:r>
            <a:r>
              <a:rPr lang="fa-IR" sz="2100" dirty="0" smtClean="0">
                <a:cs typeface="QuranTaha" pitchFamily="2" charset="-78"/>
              </a:rPr>
              <a:t> مَا </a:t>
            </a:r>
            <a:r>
              <a:rPr lang="fa-IR" sz="2100" dirty="0" err="1" smtClean="0">
                <a:cs typeface="QuranTaha" pitchFamily="2" charset="-78"/>
              </a:rPr>
              <a:t>هُنَّ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أُمَّهَاتِهِمْ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أُمَّهَاتُهُمْ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اللائِي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وَلَدْنَهُمْ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وَإِنَّهُمْ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لَيَقُولُونَ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مُنْكَرًا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الْقَوْلِ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وَزُورًا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وَإِنَّ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لَعَفُوٌّ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غَفُورٌ</a:t>
            </a:r>
            <a:r>
              <a:rPr lang="fa-IR" sz="2100" dirty="0" smtClean="0">
                <a:cs typeface="QuranTaha" pitchFamily="2" charset="-78"/>
              </a:rPr>
              <a:t> (٢)</a:t>
            </a:r>
            <a:r>
              <a:rPr lang="fa-IR" sz="2100" dirty="0" err="1" smtClean="0">
                <a:cs typeface="QuranTaha" pitchFamily="2" charset="-78"/>
              </a:rPr>
              <a:t>وَالَّذِينَ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يُظَاهِرُونَ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نِسَائِهِمْ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ثُمَّ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يَعُودُونَ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قَالُوا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فَتَحْرِيرُ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رَقَبَةٍ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قَبْلِ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يَتَمَاسَّا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ذَلِكُمْ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تُوعَظُونَ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بِهِ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تَعْمَلُونَ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خَبِيرٌ</a:t>
            </a:r>
            <a:r>
              <a:rPr lang="fa-IR" sz="2100" dirty="0" smtClean="0">
                <a:cs typeface="QuranTaha" pitchFamily="2" charset="-78"/>
              </a:rPr>
              <a:t> (٣)</a:t>
            </a:r>
            <a:r>
              <a:rPr lang="fa-IR" sz="2100" dirty="0" err="1" smtClean="0">
                <a:cs typeface="QuranTaha" pitchFamily="2" charset="-78"/>
              </a:rPr>
              <a:t>فَمَنْ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يَجِدْ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فَصِيَامُ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شَهْرَيْنِ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مُتَتَابِعَيْنِ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قَبْلِ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يَتَمَاسَّا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فَمَنْ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يَسْتَطِعْ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فَإِطْعَامُ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سِتِّينَ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مِسْكِينًا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ذَلِكَ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لِتُؤْمِنُوا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بِاللَّهِ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وَرَسُولِهِ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وَتِلْكَ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حُدُودُ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وَلِلْكَافِرِينَ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عَذَابٌ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أَلِيمٌ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(٤)</a:t>
            </a:r>
            <a:endParaRPr lang="fa-IR" sz="2100" dirty="0">
              <a:solidFill>
                <a:srgbClr val="FF0000"/>
              </a:solidFill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49959"/>
            <a:ext cx="6324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يُحَادُّونَ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كُبِتُوا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كَمَا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كُبِتَ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مِنْ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قَبْلِهِمْ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وَقَدْ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أَنْزَلْنَا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آيَاتٍ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بَيِّنَاتٍ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وَلِلْكَافِرِينَ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عَذَابٌ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2100" dirty="0" err="1" smtClean="0">
                <a:solidFill>
                  <a:srgbClr val="FF0000"/>
                </a:solidFill>
                <a:cs typeface="QuranTaha" pitchFamily="2" charset="-78"/>
              </a:rPr>
              <a:t>مُهِينٌ</a:t>
            </a:r>
            <a:r>
              <a:rPr lang="fa-IR" sz="2100" dirty="0" smtClean="0">
                <a:solidFill>
                  <a:srgbClr val="FF0000"/>
                </a:solidFill>
                <a:cs typeface="QuranTaha" pitchFamily="2" charset="-78"/>
              </a:rPr>
              <a:t> (٥)</a:t>
            </a:r>
            <a:r>
              <a:rPr lang="fa-IR" sz="2100" dirty="0" err="1" smtClean="0">
                <a:cs typeface="QuranTaha" pitchFamily="2" charset="-78"/>
              </a:rPr>
              <a:t>يَوْمَ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يَبْعَثُهُمُ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جَمِيعًا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فَيُنَبِّئُهُمْ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عَمِلُوا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أَحْصَاهُ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وَنَسُوهُ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عَلَى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كُلِّ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شَيْءٍ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شَهِيدٌ</a:t>
            </a:r>
            <a:r>
              <a:rPr lang="fa-IR" sz="2100" dirty="0" smtClean="0">
                <a:cs typeface="QuranTaha" pitchFamily="2" charset="-78"/>
              </a:rPr>
              <a:t> (٦)</a:t>
            </a:r>
            <a:r>
              <a:rPr lang="fa-IR" sz="2100" dirty="0" err="1" smtClean="0">
                <a:cs typeface="QuranTaha" pitchFamily="2" charset="-78"/>
              </a:rPr>
              <a:t>أَلَمْ</a:t>
            </a:r>
            <a:r>
              <a:rPr lang="fa-IR" sz="2100" dirty="0" smtClean="0">
                <a:cs typeface="QuranTaha" pitchFamily="2" charset="-78"/>
              </a:rPr>
              <a:t> تَرَ </a:t>
            </a:r>
            <a:r>
              <a:rPr lang="fa-IR" sz="2100" dirty="0" err="1" smtClean="0">
                <a:cs typeface="QuranTaha" pitchFamily="2" charset="-78"/>
              </a:rPr>
              <a:t>أَنَّ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يَعْلَمُ</a:t>
            </a:r>
            <a:r>
              <a:rPr lang="fa-IR" sz="2100" dirty="0" smtClean="0">
                <a:cs typeface="QuranTaha" pitchFamily="2" charset="-78"/>
              </a:rPr>
              <a:t> مَا </a:t>
            </a:r>
            <a:r>
              <a:rPr lang="fa-IR" sz="2100" dirty="0" err="1" smtClean="0">
                <a:cs typeface="QuranTaha" pitchFamily="2" charset="-78"/>
              </a:rPr>
              <a:t>فِي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السَّمَاوَاتِ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الأرْضِ</a:t>
            </a:r>
            <a:r>
              <a:rPr lang="fa-IR" sz="2100" dirty="0" smtClean="0">
                <a:cs typeface="QuranTaha" pitchFamily="2" charset="-78"/>
              </a:rPr>
              <a:t> مَا </a:t>
            </a:r>
            <a:r>
              <a:rPr lang="fa-IR" sz="2100" dirty="0" err="1" smtClean="0">
                <a:cs typeface="QuranTaha" pitchFamily="2" charset="-78"/>
              </a:rPr>
              <a:t>يَكُونُ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نَجْوَى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ثَلاثَةٍ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هُوَ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رَابِعُهُمْ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خَمْسَةٍ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هُوَ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سَادِسُهُمْ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أَدْنَى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ذَلِكَ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أَكْثَرَ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هُوَ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مَعَهُمْ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أَيْنَ</a:t>
            </a:r>
            <a:r>
              <a:rPr lang="fa-IR" sz="2100" dirty="0" smtClean="0">
                <a:cs typeface="QuranTaha" pitchFamily="2" charset="-78"/>
              </a:rPr>
              <a:t> مَا </a:t>
            </a:r>
            <a:r>
              <a:rPr lang="fa-IR" sz="2100" dirty="0" err="1" smtClean="0">
                <a:cs typeface="QuranTaha" pitchFamily="2" charset="-78"/>
              </a:rPr>
              <a:t>كَانُوا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ثُمَّ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يُنَبِّئُهُمْ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عَمِلُوا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يَوْمَ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الْقِيَامَةِ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إِنَّ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بِكُلِّ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شَيْءٍ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عَلِيمٌ</a:t>
            </a:r>
            <a:r>
              <a:rPr lang="fa-IR" sz="2100" dirty="0" smtClean="0">
                <a:cs typeface="QuranTaha" pitchFamily="2" charset="-78"/>
              </a:rPr>
              <a:t> (٧)</a:t>
            </a:r>
            <a:r>
              <a:rPr lang="fa-IR" sz="2100" dirty="0" err="1" smtClean="0">
                <a:cs typeface="QuranTaha" pitchFamily="2" charset="-78"/>
              </a:rPr>
              <a:t>أَلَمْ</a:t>
            </a:r>
            <a:r>
              <a:rPr lang="fa-IR" sz="2100" dirty="0" smtClean="0">
                <a:cs typeface="QuranTaha" pitchFamily="2" charset="-78"/>
              </a:rPr>
              <a:t> تَرَ </a:t>
            </a:r>
            <a:r>
              <a:rPr lang="fa-IR" sz="2100" dirty="0" err="1" smtClean="0">
                <a:cs typeface="QuranTaha" pitchFamily="2" charset="-78"/>
              </a:rPr>
              <a:t>إِلَى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نُهُوا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النَّجْوَى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ثُمَّ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يَعُودُونَ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نُهُوا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عَنْهُ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وَيَتَنَاجَوْنَ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بِالإثْمِ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وَالْعُدْوَانِ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وَمَعْصِيَةِ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الرَّسُولِ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وَإِذَا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جَاءُوكَ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حَيَّوْكَ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يُحَيِّكَ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بِهِ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وَيَقُولُونَ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أَنْفُسِهِمْ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لَوْلا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يُعَذِّبُنَا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نَقُولُ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حَسْبُهُمْ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جَهَنَّمُ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يَصْلَوْنَهَا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فَبِئْسَ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الْمَصِيرُ</a:t>
            </a:r>
            <a:r>
              <a:rPr lang="fa-IR" sz="2100" dirty="0" smtClean="0">
                <a:cs typeface="QuranTaha" pitchFamily="2" charset="-78"/>
              </a:rPr>
              <a:t> (٨)</a:t>
            </a:r>
            <a:r>
              <a:rPr lang="fa-IR" sz="2100" dirty="0" err="1" smtClean="0">
                <a:cs typeface="QuranTaha" pitchFamily="2" charset="-78"/>
              </a:rPr>
              <a:t>يَا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أَيُّهَا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آمَنُوا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إِذَا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تَنَاجَيْتُمْ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تَتَنَاجَوْا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بِالإثْمِ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وَالْعُدْوَانِ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وَمَعْصِيَةِ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الرَّسُولِ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وَتَنَاجَوْا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بِالْبِرِّ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وَالتَّقْوَى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وَاتَّقُوا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الَّذِي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إِلَيْهِ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تُحْشَرُونَ</a:t>
            </a:r>
            <a:r>
              <a:rPr lang="fa-IR" sz="2100" dirty="0" smtClean="0">
                <a:cs typeface="QuranTaha" pitchFamily="2" charset="-78"/>
              </a:rPr>
              <a:t> (٩)</a:t>
            </a:r>
            <a:r>
              <a:rPr lang="fa-IR" sz="2100" dirty="0" err="1" smtClean="0">
                <a:cs typeface="QuranTaha" pitchFamily="2" charset="-78"/>
              </a:rPr>
              <a:t>إِنَّمَا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النَّجْوَى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الشَّيْطَانِ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لِيَحْزُنَ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آمَنُوا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وَلَيْسَ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بِضَارِّهِمْ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شَيْئًا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إِلا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بِإِذْنِ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وَعَلَى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فَلْيَتَوَكَّلِ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الْمُؤْمِنُونَ</a:t>
            </a:r>
            <a:r>
              <a:rPr lang="fa-IR" sz="2100" dirty="0" smtClean="0">
                <a:cs typeface="QuranTaha" pitchFamily="2" charset="-78"/>
              </a:rPr>
              <a:t> (</a:t>
            </a:r>
            <a:r>
              <a:rPr lang="fa-IR" sz="2100" dirty="0" err="1" smtClean="0">
                <a:cs typeface="QuranTaha" pitchFamily="2" charset="-78"/>
              </a:rPr>
              <a:t>١٠</a:t>
            </a:r>
            <a:r>
              <a:rPr lang="fa-IR" sz="2100" dirty="0" smtClean="0">
                <a:cs typeface="QuranTaha" pitchFamily="2" charset="-78"/>
              </a:rPr>
              <a:t>)</a:t>
            </a:r>
            <a:r>
              <a:rPr lang="fa-IR" sz="2100" dirty="0" err="1" smtClean="0">
                <a:cs typeface="QuranTaha" pitchFamily="2" charset="-78"/>
              </a:rPr>
              <a:t>يَا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أَيُّهَا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آمَنُوا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إِذَا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قِيلَ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تَفَسَّحُوا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فِي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الْمَجَالِسِ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فَافْسَحُوا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يَفْسَحِ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وَإِذَا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قِيلَ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انْشُزُوا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فَانْشُزُوا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يَرْفَعِ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آمَنُوا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مِنْكُمْ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أُوتُوا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الْعِلْمَ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دَرَجَاتٍ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تَعْمَلُونَ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خَبِيرٌ</a:t>
            </a:r>
            <a:r>
              <a:rPr lang="fa-IR" sz="2100" dirty="0" smtClean="0">
                <a:cs typeface="QuranTaha" pitchFamily="2" charset="-78"/>
              </a:rPr>
              <a:t> (</a:t>
            </a:r>
            <a:r>
              <a:rPr lang="fa-IR" sz="2100" dirty="0" err="1" smtClean="0">
                <a:cs typeface="QuranTaha" pitchFamily="2" charset="-78"/>
              </a:rPr>
              <a:t>١١</a:t>
            </a:r>
            <a:r>
              <a:rPr lang="fa-IR" sz="2100" dirty="0" smtClean="0">
                <a:cs typeface="QuranTaha" pitchFamily="2" charset="-78"/>
              </a:rPr>
              <a:t>)</a:t>
            </a:r>
            <a:r>
              <a:rPr lang="fa-IR" sz="2100" dirty="0" err="1" smtClean="0">
                <a:cs typeface="QuranTaha" pitchFamily="2" charset="-78"/>
              </a:rPr>
              <a:t>يَا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أَيُّهَا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الَّذِينَ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آمَنُوا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إِذَا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نَاجَيْتُمُ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الرَّسُولَ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فَقَدِّمُوا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بَيْنَ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يَدَيْ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نَجْوَاكُمْ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صَدَقَةً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ذَلِكَ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خَيْرٌ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وَأَطْهَرُ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فَإِنْ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تَجِدُوا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فَإِنَّ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غَفُورٌ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رَحِيمٌ</a:t>
            </a:r>
            <a:r>
              <a:rPr lang="fa-IR" sz="2100" dirty="0" smtClean="0">
                <a:cs typeface="QuranTaha" pitchFamily="2" charset="-78"/>
              </a:rPr>
              <a:t> (</a:t>
            </a:r>
            <a:r>
              <a:rPr lang="fa-IR" sz="2100" dirty="0" err="1" smtClean="0">
                <a:cs typeface="QuranTaha" pitchFamily="2" charset="-78"/>
              </a:rPr>
              <a:t>١٢</a:t>
            </a:r>
            <a:r>
              <a:rPr lang="fa-IR" sz="2100" dirty="0" smtClean="0">
                <a:cs typeface="QuranTaha" pitchFamily="2" charset="-78"/>
              </a:rPr>
              <a:t>)</a:t>
            </a:r>
            <a:r>
              <a:rPr lang="fa-IR" sz="2100" dirty="0" err="1" smtClean="0">
                <a:cs typeface="QuranTaha" pitchFamily="2" charset="-78"/>
              </a:rPr>
              <a:t>أَأَشْفَقْتُمْ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أَنْ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تُقَدِّمُوا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بَيْنَ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يَدَيْ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نَجْوَاكُمْ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صَدَقَاتٍ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فَإِذْ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لَمْ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تَفْعَلُوا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وَتَابَ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عَلَيْكُمْ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فَأَقِيمُوا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الصَّلاةَ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وَآتُوا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الزَّكَاةَ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وَأَطِيعُوا</a:t>
            </a:r>
            <a:r>
              <a:rPr lang="fa-IR" sz="2100" dirty="0" smtClean="0">
                <a:cs typeface="QuranTaha" pitchFamily="2" charset="-78"/>
              </a:rPr>
              <a:t> اللَّهَ </a:t>
            </a:r>
            <a:r>
              <a:rPr lang="fa-IR" sz="2100" dirty="0" err="1" smtClean="0">
                <a:cs typeface="QuranTaha" pitchFamily="2" charset="-78"/>
              </a:rPr>
              <a:t>وَرَسُولَهُ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وَاللَّهُ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خَبِيرٌ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بِمَا</a:t>
            </a:r>
            <a:r>
              <a:rPr lang="fa-IR" sz="2100" dirty="0" smtClean="0">
                <a:cs typeface="QuranTaha" pitchFamily="2" charset="-78"/>
              </a:rPr>
              <a:t> </a:t>
            </a:r>
            <a:r>
              <a:rPr lang="fa-IR" sz="2100" dirty="0" err="1" smtClean="0">
                <a:cs typeface="QuranTaha" pitchFamily="2" charset="-78"/>
              </a:rPr>
              <a:t>تَعْمَلُونَ</a:t>
            </a:r>
            <a:r>
              <a:rPr lang="fa-IR" sz="2100" dirty="0" smtClean="0">
                <a:cs typeface="QuranTaha" pitchFamily="2" charset="-78"/>
              </a:rPr>
              <a:t> (</a:t>
            </a:r>
            <a:r>
              <a:rPr lang="fa-IR" sz="2100" dirty="0" err="1" smtClean="0">
                <a:cs typeface="QuranTaha" pitchFamily="2" charset="-78"/>
              </a:rPr>
              <a:t>١٣</a:t>
            </a:r>
            <a:r>
              <a:rPr lang="fa-IR" sz="2100" dirty="0" smtClean="0">
                <a:cs typeface="QuranTaha" pitchFamily="2" charset="-78"/>
              </a:rPr>
              <a:t>)</a:t>
            </a:r>
            <a:endParaRPr lang="fa-IR" sz="2100" dirty="0">
              <a:cs typeface="QuranTah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ارتباط سیاق دوم و سیاق سوم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62400" y="4554"/>
            <a:ext cx="51816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يُحَادُّونَ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كُبِتُوا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كَمَا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كُبِتَ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مِنْ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قَبْلِهِمْ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وَقَدْ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أَنْزَلْنَا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آيَاتٍ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بَيِّنَاتٍ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وَلِلْكَافِرِينَ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عَذَابٌ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مُهِينٌ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(٥)</a:t>
            </a:r>
            <a:r>
              <a:rPr lang="fa-IR" sz="1900" dirty="0" err="1" smtClean="0">
                <a:cs typeface="QuranTaha" pitchFamily="2" charset="-78"/>
              </a:rPr>
              <a:t>يَوْمَ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يَبْعَثُهُمُ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جَمِيعًا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فَيُنَبِّئُهُمْ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عَمِلُوا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أَحْصَاهُ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وَنَسُوهُ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كُلِّ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شَيْءٍ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شَهِيدٌ</a:t>
            </a:r>
            <a:r>
              <a:rPr lang="fa-IR" sz="1900" dirty="0" smtClean="0">
                <a:cs typeface="QuranTaha" pitchFamily="2" charset="-78"/>
              </a:rPr>
              <a:t> (٦)</a:t>
            </a:r>
            <a:r>
              <a:rPr lang="fa-IR" sz="1900" dirty="0" err="1" smtClean="0">
                <a:cs typeface="QuranTaha" pitchFamily="2" charset="-78"/>
              </a:rPr>
              <a:t>أَلَمْ</a:t>
            </a:r>
            <a:r>
              <a:rPr lang="fa-IR" sz="1900" dirty="0" smtClean="0">
                <a:cs typeface="QuranTaha" pitchFamily="2" charset="-78"/>
              </a:rPr>
              <a:t> تَرَ </a:t>
            </a:r>
            <a:r>
              <a:rPr lang="fa-IR" sz="1900" dirty="0" err="1" smtClean="0">
                <a:cs typeface="QuranTaha" pitchFamily="2" charset="-78"/>
              </a:rPr>
              <a:t>أَنَّ</a:t>
            </a:r>
            <a:r>
              <a:rPr lang="fa-IR" sz="1900" dirty="0" smtClean="0">
                <a:cs typeface="QuranTaha" pitchFamily="2" charset="-78"/>
              </a:rPr>
              <a:t> اللَّهَ </a:t>
            </a:r>
            <a:r>
              <a:rPr lang="fa-IR" sz="1900" dirty="0" err="1" smtClean="0">
                <a:cs typeface="QuranTaha" pitchFamily="2" charset="-78"/>
              </a:rPr>
              <a:t>يَعْلَمُ</a:t>
            </a:r>
            <a:r>
              <a:rPr lang="fa-IR" sz="1900" dirty="0" smtClean="0">
                <a:cs typeface="QuranTaha" pitchFamily="2" charset="-78"/>
              </a:rPr>
              <a:t> مَا </a:t>
            </a:r>
            <a:r>
              <a:rPr lang="fa-IR" sz="1900" dirty="0" err="1" smtClean="0">
                <a:cs typeface="QuranTaha" pitchFamily="2" charset="-78"/>
              </a:rPr>
              <a:t>فِي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السَّمَاوَاتِ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فِي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الأرْضِ</a:t>
            </a:r>
            <a:r>
              <a:rPr lang="fa-IR" sz="1900" dirty="0" smtClean="0">
                <a:cs typeface="QuranTaha" pitchFamily="2" charset="-78"/>
              </a:rPr>
              <a:t> مَا </a:t>
            </a:r>
            <a:r>
              <a:rPr lang="fa-IR" sz="1900" dirty="0" err="1" smtClean="0">
                <a:cs typeface="QuranTaha" pitchFamily="2" charset="-78"/>
              </a:rPr>
              <a:t>يَكُونُ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نَجْوَى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ثَلاثَةٍ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هُوَ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رَابِعُهُمْ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خَمْسَةٍ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هُوَ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سَادِسُهُمْ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أَدْنَى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ذَلِكَ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أَكْثَرَ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هُوَ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مَعَهُمْ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أَيْنَ</a:t>
            </a:r>
            <a:r>
              <a:rPr lang="fa-IR" sz="1900" dirty="0" smtClean="0">
                <a:cs typeface="QuranTaha" pitchFamily="2" charset="-78"/>
              </a:rPr>
              <a:t> مَا </a:t>
            </a:r>
            <a:r>
              <a:rPr lang="fa-IR" sz="1900" dirty="0" err="1" smtClean="0">
                <a:cs typeface="QuranTaha" pitchFamily="2" charset="-78"/>
              </a:rPr>
              <a:t>كَانُوا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ثُمَّ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يُنَبِّئُهُمْ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عَمِلُوا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يَوْمَ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الْقِيَامَةِ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إِنَّ</a:t>
            </a:r>
            <a:r>
              <a:rPr lang="fa-IR" sz="1900" dirty="0" smtClean="0">
                <a:cs typeface="QuranTaha" pitchFamily="2" charset="-78"/>
              </a:rPr>
              <a:t> اللَّهَ </a:t>
            </a:r>
            <a:r>
              <a:rPr lang="fa-IR" sz="1900" dirty="0" err="1" smtClean="0">
                <a:cs typeface="QuranTaha" pitchFamily="2" charset="-78"/>
              </a:rPr>
              <a:t>بِكُلِّ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شَيْءٍ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عَلِيمٌ</a:t>
            </a:r>
            <a:r>
              <a:rPr lang="fa-IR" sz="1900" dirty="0" smtClean="0">
                <a:cs typeface="QuranTaha" pitchFamily="2" charset="-78"/>
              </a:rPr>
              <a:t> (٧)</a:t>
            </a:r>
            <a:r>
              <a:rPr lang="fa-IR" sz="1900" dirty="0" err="1" smtClean="0">
                <a:cs typeface="QuranTaha" pitchFamily="2" charset="-78"/>
              </a:rPr>
              <a:t>أَلَمْ</a:t>
            </a:r>
            <a:r>
              <a:rPr lang="fa-IR" sz="1900" dirty="0" smtClean="0">
                <a:cs typeface="QuranTaha" pitchFamily="2" charset="-78"/>
              </a:rPr>
              <a:t> تَرَ </a:t>
            </a:r>
            <a:r>
              <a:rPr lang="fa-IR" sz="1900" dirty="0" err="1" smtClean="0">
                <a:cs typeface="QuranTaha" pitchFamily="2" charset="-78"/>
              </a:rPr>
              <a:t>إِلَى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نُهُوا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عَنِ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النَّجْوَى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ثُمَّ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يَعُودُونَ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نُهُوا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عَنْهُ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وَيَتَنَاجَوْنَ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بِالإثْمِ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وَالْعُدْوَانِ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وَمَعْصِيَةِ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الرَّسُولِ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وَإِذَا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جَاءُوكَ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حَيَّوْكَ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يُحَيِّكَ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بِهِ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وَيَقُولُونَ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فِي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أَنْفُسِهِمْ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لَوْلا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يُعَذِّبُنَا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نَقُولُ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حَسْبُهُمْ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جَهَنَّمُ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يَصْلَوْنَهَا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فَبِئْسَ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الْمَصِيرُ</a:t>
            </a:r>
            <a:r>
              <a:rPr lang="fa-IR" sz="1900" dirty="0" smtClean="0">
                <a:cs typeface="QuranTaha" pitchFamily="2" charset="-78"/>
              </a:rPr>
              <a:t> (٨)</a:t>
            </a:r>
            <a:r>
              <a:rPr lang="fa-IR" sz="1900" dirty="0" err="1" smtClean="0">
                <a:cs typeface="QuranTaha" pitchFamily="2" charset="-78"/>
              </a:rPr>
              <a:t>يَا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أَيُّهَا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آمَنُوا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إِذَا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تَنَاجَيْتُمْ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تَتَنَاجَوْا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بِالإثْمِ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وَالْعُدْوَانِ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وَمَعْصِيَةِ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الرَّسُولِ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وَتَنَاجَوْا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بِالْبِرِّ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وَالتَّقْوَى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وَاتَّقُوا</a:t>
            </a:r>
            <a:r>
              <a:rPr lang="fa-IR" sz="1900" dirty="0" smtClean="0">
                <a:cs typeface="QuranTaha" pitchFamily="2" charset="-78"/>
              </a:rPr>
              <a:t> اللَّهَ </a:t>
            </a:r>
            <a:r>
              <a:rPr lang="fa-IR" sz="1900" dirty="0" err="1" smtClean="0">
                <a:cs typeface="QuranTaha" pitchFamily="2" charset="-78"/>
              </a:rPr>
              <a:t>الَّذِي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إِلَيْهِ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تُحْشَرُونَ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٩)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إِنَّمَا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النَّجْوَى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مِنَ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الشَّيْطَانِ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لِيَحْزُنَ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الَّذِينَ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آمَنُوا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وَلَيْسَ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بِضَارِّهِمْ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شَيْئًا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إِلا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بِإِذْنِ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وَعَلَى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فَلْيَتَوَكَّلِ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الْمُؤْمِنُونَ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 (</a:t>
            </a:r>
            <a:r>
              <a:rPr lang="fa-IR" sz="1900" dirty="0" err="1" smtClean="0">
                <a:solidFill>
                  <a:srgbClr val="00B050"/>
                </a:solidFill>
                <a:cs typeface="QuranTaha" pitchFamily="2" charset="-78"/>
              </a:rPr>
              <a:t>١٠</a:t>
            </a:r>
            <a:r>
              <a:rPr lang="fa-IR" sz="1900" dirty="0" smtClean="0">
                <a:solidFill>
                  <a:srgbClr val="00B050"/>
                </a:solidFill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يَا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أَيُّهَا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آمَنُوا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إِذَا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قِيلَ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تَفَسَّحُوا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فِي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الْمَجَالِسِ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فَافْسَحُوا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يَفْسَحِ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وَإِذَا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قِيلَ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انْشُزُوا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فَانْشُزُوا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يَرْفَعِ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آمَنُوا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مِنْكُمْ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أُوتُوا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الْعِلْمَ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دَرَجَاتٍ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تَعْمَلُونَ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خَبِيرٌ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١١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يَا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أَيُّهَا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آمَنُوا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إِذَا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نَاجَيْتُمُ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الرَّسُولَ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فَقَدِّمُوا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بَيْنَ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يَدَيْ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نَجْوَاكُمْ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صَدَقَةً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ذَلِكَ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خَيْرٌ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وَأَطْهَرُ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فَإِنْ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تَجِدُوا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فَإِنَّ</a:t>
            </a:r>
            <a:r>
              <a:rPr lang="fa-IR" sz="1900" dirty="0" smtClean="0">
                <a:cs typeface="QuranTaha" pitchFamily="2" charset="-78"/>
              </a:rPr>
              <a:t> اللَّهَ </a:t>
            </a:r>
            <a:r>
              <a:rPr lang="fa-IR" sz="1900" dirty="0" err="1" smtClean="0">
                <a:cs typeface="QuranTaha" pitchFamily="2" charset="-78"/>
              </a:rPr>
              <a:t>غَفُورٌ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رَحِيمٌ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١٢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أَأَشْفَقْتُمْ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تُقَدِّمُوا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بَيْنَ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يَدَيْ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نَجْوَاكُمْ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صَدَقَاتٍ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فَإِذْ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تَفْعَلُوا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وَتَابَ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عَلَيْكُمْ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فَأَقِيمُوا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الصَّلاةَ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وَآتُوا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الزَّكَاةَ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وَأَطِيعُوا</a:t>
            </a:r>
            <a:r>
              <a:rPr lang="fa-IR" sz="1900" dirty="0" smtClean="0">
                <a:cs typeface="QuranTaha" pitchFamily="2" charset="-78"/>
              </a:rPr>
              <a:t> اللَّهَ </a:t>
            </a:r>
            <a:r>
              <a:rPr lang="fa-IR" sz="1900" dirty="0" err="1" smtClean="0">
                <a:cs typeface="QuranTaha" pitchFamily="2" charset="-78"/>
              </a:rPr>
              <a:t>وَرَسُولَهُ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خَبِيرٌ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بِمَا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تَعْمَلُونَ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١٣</a:t>
            </a:r>
            <a:r>
              <a:rPr lang="fa-IR" sz="1900" dirty="0" smtClean="0">
                <a:cs typeface="QuranTaha" pitchFamily="2" charset="-78"/>
              </a:rPr>
              <a:t>)</a:t>
            </a:r>
            <a:endParaRPr lang="fa-IR" sz="19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0749"/>
            <a:ext cx="37338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900" dirty="0" err="1" smtClean="0">
                <a:cs typeface="QuranTaha" pitchFamily="2" charset="-78"/>
              </a:rPr>
              <a:t>أَلَمْ</a:t>
            </a:r>
            <a:r>
              <a:rPr lang="fa-IR" sz="1900" dirty="0" smtClean="0">
                <a:cs typeface="QuranTaha" pitchFamily="2" charset="-78"/>
              </a:rPr>
              <a:t> تَرَ </a:t>
            </a:r>
            <a:r>
              <a:rPr lang="fa-IR" sz="1900" dirty="0" err="1" smtClean="0">
                <a:cs typeface="QuranTaha" pitchFamily="2" charset="-78"/>
              </a:rPr>
              <a:t>إِلَى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الَّذِينَ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تَوَلَّوْا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قَوْمًا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غَضِبَ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عَلَيْهِمْ</a:t>
            </a:r>
            <a:r>
              <a:rPr lang="fa-IR" sz="1900" dirty="0" smtClean="0">
                <a:cs typeface="QuranTaha" pitchFamily="2" charset="-78"/>
              </a:rPr>
              <a:t> مَا </a:t>
            </a:r>
            <a:r>
              <a:rPr lang="fa-IR" sz="1900" dirty="0" err="1" smtClean="0">
                <a:cs typeface="QuranTaha" pitchFamily="2" charset="-78"/>
              </a:rPr>
              <a:t>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مِنْكُمْ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مِنْهُمْ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وَيَحْلِفُونَ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الْكَذِبِ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يَعْلَمُونَ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١٤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أَعَدَّ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عَذَابًا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شَدِيدًا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إِنَّهُمْ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سَاءَ</a:t>
            </a:r>
            <a:r>
              <a:rPr lang="fa-IR" sz="1900" dirty="0" smtClean="0">
                <a:cs typeface="QuranTaha" pitchFamily="2" charset="-78"/>
              </a:rPr>
              <a:t> مَا </a:t>
            </a:r>
            <a:r>
              <a:rPr lang="fa-IR" sz="1900" dirty="0" err="1" smtClean="0">
                <a:cs typeface="QuranTaha" pitchFamily="2" charset="-78"/>
              </a:rPr>
              <a:t>كَانُوا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يَعْمَلُونَ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١٥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اتَّخَذُوا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أَيْمَانَهُمْ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جُنَّةً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فَصَدُّوا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سَبِيلِ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فَلَهُمْ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عَذَابٌ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مُهِينٌ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١٦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لَنْ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تُغْنِيَ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عَنْهُمْ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أَمْوَالُهُمْ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أَوْلادُهُمْ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مِنَ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شَيْئًا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أُولَئِكَ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أَصْحَابُ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النَّارِ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فِيهَا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خَالِدُونَ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١٧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يَوْمَ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يَبْعَثُهُمُ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اللَّهُ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جَمِيعًا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فَيَحْلِفُونَ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لَهُ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كَمَا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يَحْلِفُونَ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لَكُمْ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وَيَحْسَبُونَ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أَنَّهُمْ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عَلَى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شَيْءٍ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أَلا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إِنَّهُمْ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هُمُ</a:t>
            </a:r>
            <a:r>
              <a:rPr lang="fa-IR" sz="1900" dirty="0" smtClean="0">
                <a:cs typeface="QuranTaha" pitchFamily="2" charset="-78"/>
              </a:rPr>
              <a:t> </a:t>
            </a:r>
            <a:r>
              <a:rPr lang="fa-IR" sz="1900" dirty="0" err="1" smtClean="0">
                <a:cs typeface="QuranTaha" pitchFamily="2" charset="-78"/>
              </a:rPr>
              <a:t>الْكَاذِبُونَ</a:t>
            </a:r>
            <a:r>
              <a:rPr lang="fa-IR" sz="1900" dirty="0" smtClean="0">
                <a:cs typeface="QuranTaha" pitchFamily="2" charset="-78"/>
              </a:rPr>
              <a:t> (</a:t>
            </a:r>
            <a:r>
              <a:rPr lang="fa-IR" sz="1900" dirty="0" err="1" smtClean="0">
                <a:cs typeface="QuranTaha" pitchFamily="2" charset="-78"/>
              </a:rPr>
              <a:t>١٨</a:t>
            </a:r>
            <a:r>
              <a:rPr lang="fa-IR" sz="1900" dirty="0" smtClean="0">
                <a:cs typeface="QuranTaha" pitchFamily="2" charset="-78"/>
              </a:rPr>
              <a:t>)</a:t>
            </a:r>
            <a:r>
              <a:rPr lang="fa-IR" sz="1900" dirty="0" err="1" smtClean="0">
                <a:cs typeface="QuranTaha" pitchFamily="2" charset="-78"/>
              </a:rPr>
              <a:t>ا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سْتَحْوَذَ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عَلَيْهِمُ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فَأَنْسَاهُمْ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ذِكْرَ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حِزْبُ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أَلا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حِزْبَ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هُمُ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الْخَاسِرُونَ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١٩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يُحَادُّونَ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فِي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الأذَلِّينَ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٢٠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كَتَبَ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اللَّهُ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لأغْلِبَنَّ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أَنَا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وَرُسُلِي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قَوِيٌّ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عَزِيزٌ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٢١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)لا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تَجِدُ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قَوْمًا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يُؤْمِنُونَ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بِاللَّهِ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وَالْيَوْمِ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الآخِرِ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يُوَادُّونَ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مَنْ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حَادَّ اللَّهَ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وَلَوْ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كَانُوا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آبَاءَهُمْ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أَبْنَاءَهُمْ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إِخْوَانَهُمْ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عَشِيرَتَهُمْ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كَتَبَ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فِي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قُلُوبِهِمُ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الإيمَانَ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وَأَيَّدَهُمْ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بِرُوحٍ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مِنْهُ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وَيُدْخِلُهُمْ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جَنَّاتٍ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تَجْرِي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مِنْ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تَحْتِهَا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الأنْهَارُ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خَالِدِينَ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فِيهَا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رَضِيَ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اللَّهُ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عَنْهُمْ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وَرَضُوا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عَنْهُ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حِزْبُ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أَلا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حِزْبَ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هُمُ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الْمُفْلِحُونَ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900" dirty="0" err="1" smtClean="0">
                <a:solidFill>
                  <a:srgbClr val="FF0000"/>
                </a:solidFill>
                <a:cs typeface="QuranTaha" pitchFamily="2" charset="-78"/>
              </a:rPr>
              <a:t>٢٢</a:t>
            </a:r>
            <a:r>
              <a:rPr lang="fa-IR" sz="19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endParaRPr lang="fa-IR" sz="1900" dirty="0">
              <a:solidFill>
                <a:srgbClr val="FF0000"/>
              </a:solidFill>
              <a:cs typeface="QuranTah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Homa" pitchFamily="2" charset="-78"/>
              </a:rPr>
              <a:t>ارتباط سیاق اول تا سوم</a:t>
            </a:r>
            <a:endParaRPr lang="fa-IR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24200" y="-36195"/>
            <a:ext cx="41148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يُحَادُّونَ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كُبِتُوا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كَمَا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كُبِتَ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مِنْ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قَبْلِهِمْ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وَقَدْ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أَنْزَلْنَا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آيَاتٍ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بَيِّنَاتٍ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وَلِلْكَافِرِينَ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عَذَابٌ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مُهِينٌ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(٥)</a:t>
            </a:r>
            <a:r>
              <a:rPr lang="fa-IR" sz="1700" dirty="0" err="1" smtClean="0">
                <a:cs typeface="QuranTaha" pitchFamily="2" charset="-78"/>
              </a:rPr>
              <a:t>يَوْمَ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يَبْعَثُهُمُ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جَمِيعًا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فَيُنَبِّئُهُمْ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عَمِلُوا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أَحْصَاهُ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وَنَسُوهُ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كُلِّ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شَيْءٍ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شَهِيدٌ</a:t>
            </a:r>
            <a:r>
              <a:rPr lang="fa-IR" sz="1700" dirty="0" smtClean="0">
                <a:cs typeface="QuranTaha" pitchFamily="2" charset="-78"/>
              </a:rPr>
              <a:t> (٦)</a:t>
            </a:r>
            <a:r>
              <a:rPr lang="fa-IR" sz="1700" dirty="0" err="1" smtClean="0">
                <a:cs typeface="QuranTaha" pitchFamily="2" charset="-78"/>
              </a:rPr>
              <a:t>أَلَمْ</a:t>
            </a:r>
            <a:r>
              <a:rPr lang="fa-IR" sz="1700" dirty="0" smtClean="0">
                <a:cs typeface="QuranTaha" pitchFamily="2" charset="-78"/>
              </a:rPr>
              <a:t> تَرَ </a:t>
            </a:r>
            <a:r>
              <a:rPr lang="fa-IR" sz="1700" dirty="0" err="1" smtClean="0">
                <a:cs typeface="QuranTaha" pitchFamily="2" charset="-78"/>
              </a:rPr>
              <a:t>أَنَّ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يَعْلَمُ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فِي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السَّمَاوَاتِ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الأرْضِ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يَكُونُ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نَجْوَى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ثَلاثَةٍ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هُوَ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رَابِعُهُمْ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خَمْسَةٍ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هُوَ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سَادِسُهُمْ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أَدْنَى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ذَلِكَ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أَكْثَرَ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هُوَ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مَعَهُمْ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أَيْنَ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كَانُوا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ثُمَّ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يُنَبِّئُهُمْ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عَمِلُوا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يَوْمَ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الْقِيَامَةِ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إِنَّ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بِكُلِّ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شَيْءٍ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عَلِيمٌ</a:t>
            </a:r>
            <a:r>
              <a:rPr lang="fa-IR" sz="1700" dirty="0" smtClean="0">
                <a:cs typeface="QuranTaha" pitchFamily="2" charset="-78"/>
              </a:rPr>
              <a:t> (٧)</a:t>
            </a:r>
            <a:r>
              <a:rPr lang="fa-IR" sz="1700" dirty="0" err="1" smtClean="0">
                <a:cs typeface="QuranTaha" pitchFamily="2" charset="-78"/>
              </a:rPr>
              <a:t>أَلَمْ</a:t>
            </a:r>
            <a:r>
              <a:rPr lang="fa-IR" sz="1700" dirty="0" smtClean="0">
                <a:cs typeface="QuranTaha" pitchFamily="2" charset="-78"/>
              </a:rPr>
              <a:t> تَرَ </a:t>
            </a:r>
            <a:r>
              <a:rPr lang="fa-IR" sz="1700" dirty="0" err="1" smtClean="0">
                <a:cs typeface="QuranTaha" pitchFamily="2" charset="-78"/>
              </a:rPr>
              <a:t>إِلَى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نُهُوا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عَنِ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النَّجْوَى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ثُمَّ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يَعُودُونَ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نُهُوا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عَنْهُ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وَيَتَنَاجَوْنَ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بِالإثْمِ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وَالْعُدْوَانِ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وَمَعْصِيَةِ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الرَّسُولِ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وَإِذَا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جَاءُوكَ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حَيَّوْكَ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يُحَيِّكَ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بِهِ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وَيَقُولُونَ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أَنْفُسِهِمْ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لَوْلا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يُعَذِّبُنَا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نَقُولُ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حَسْبُهُمْ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جَهَنَّمُ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يَصْلَوْنَهَا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فَبِئْسَ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الْمَصِيرُ</a:t>
            </a:r>
            <a:r>
              <a:rPr lang="fa-IR" sz="1700" dirty="0" smtClean="0">
                <a:cs typeface="QuranTaha" pitchFamily="2" charset="-78"/>
              </a:rPr>
              <a:t> (٨)</a:t>
            </a:r>
            <a:r>
              <a:rPr lang="fa-IR" sz="1700" dirty="0" err="1" smtClean="0">
                <a:cs typeface="QuranTaha" pitchFamily="2" charset="-78"/>
              </a:rPr>
              <a:t>يَا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أَيُّهَا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آمَنُوا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إِذَا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تَنَاجَيْتُمْ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تَتَنَاجَوْا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بِالإثْمِ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وَالْعُدْوَانِ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وَمَعْصِيَةِ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الرَّسُولِ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وَتَنَاجَوْا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بِالْبِرِّ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وَالتَّقْوَى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وَاتَّقُوا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الَّذِي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إِلَيْهِ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تُحْشَرُونَ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٩)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إِنَّمَا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النَّجْوَى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مِنَ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الشَّيْطَانِ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لِيَحْزُنَ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الَّذِينَ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آمَنُوا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وَلَيْسَ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بِضَارِّهِمْ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شَيْئًا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إِلا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بِإِذْنِ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وَعَلَى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فَلْيَتَوَكَّلِ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الْمُؤْمِنُونَ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(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١٠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يَا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أَيُّهَا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آمَنُوا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إِذَا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قِيلَ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تَفَسَّحُوا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الْمَجَالِسِ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فَافْسَحُوا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يَفْسَحِ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وَإِذَا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قِيلَ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انْشُزُوا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فَانْشُزُوا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يَرْفَعِ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آمَنُوا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أُوتُوا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الْعِلْمَ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دَرَجَاتٍ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تَعْمَلُونَ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خَبِيرٌ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١١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يَا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أَيُّهَا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آمَنُوا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إِذَا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نَاجَيْتُمُ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الرَّسُولَ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فَقَدِّمُوا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بَيْنَ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يَدَيْ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نَجْوَاكُمْ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صَدَقَةً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ذَلِكَ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خَيْرٌ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وَأَطْهَرُ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فَإِنْ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تَجِدُوا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فَإِنَّ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غَفُورٌ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رَحِيمٌ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١٢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أَأَشْفَقْتُمْ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تُقَدِّمُوا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بَيْنَ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يَدَيْ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نَجْوَاكُمْ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صَدَقَاتٍ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فَإِذْ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تَفْعَلُوا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وَتَابَ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عَلَيْكُمْ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فَأَقِيمُوا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الصَّلاةَ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وَآتُوا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الزَّكَاةَ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وَأَطِيعُوا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وَرَسُولَهُ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خَبِيرٌ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تَعْمَلُونَ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١٣</a:t>
            </a:r>
            <a:r>
              <a:rPr lang="fa-IR" sz="1700" dirty="0" smtClean="0">
                <a:cs typeface="QuranTaha" pitchFamily="2" charset="-78"/>
              </a:rPr>
              <a:t>)</a:t>
            </a:r>
            <a:endParaRPr lang="fa-IR" sz="17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981739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700" dirty="0" err="1" smtClean="0">
                <a:cs typeface="QuranTaha" pitchFamily="2" charset="-78"/>
              </a:rPr>
              <a:t>أَلَمْ</a:t>
            </a:r>
            <a:r>
              <a:rPr lang="fa-IR" sz="1700" dirty="0" smtClean="0">
                <a:cs typeface="QuranTaha" pitchFamily="2" charset="-78"/>
              </a:rPr>
              <a:t> تَرَ </a:t>
            </a:r>
            <a:r>
              <a:rPr lang="fa-IR" sz="1700" dirty="0" err="1" smtClean="0">
                <a:cs typeface="QuranTaha" pitchFamily="2" charset="-78"/>
              </a:rPr>
              <a:t>إِلَى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تَوَلَّوْا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قَوْمًا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غَضِبَ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عَلَيْهِمْ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وَيَحْلِفُونَ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الْكَذِبِ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يَعْلَمُونَ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١٤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أَعَدَّ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عَذَابًا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شَدِيدًا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إِنَّهُمْ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سَاءَ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كَانُوا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يَعْمَلُونَ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١٥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اتَّخَذُوا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أَيْمَانَهُمْ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جُنَّةً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فَصَدُّوا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سَبِيلِ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فَلَهُمْ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عَذَابٌ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مُهِينٌ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١٦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لَنْ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تُغْنِيَ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عَنْهُمْ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أَمْوَالُهُمْ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أَوْلادُهُمْ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شَيْئًا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أُولَئِكَ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أَصْحَابُ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النَّارِ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فِيهَا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خَالِدُونَ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١٧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يَوْمَ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يَبْعَثُهُمُ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جَمِيعًا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فَيَحْلِفُونَ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كَمَا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يَحْلِفُونَ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وَيَحْسَبُونَ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أَنَّهُمْ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عَلَى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شَيْءٍ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إِنَّهُمْ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هُمُ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الْكَاذِبُونَ</a:t>
            </a:r>
            <a:r>
              <a:rPr lang="fa-IR" sz="1700" dirty="0" smtClean="0">
                <a:cs typeface="QuranTaha" pitchFamily="2" charset="-78"/>
              </a:rPr>
              <a:t> (</a:t>
            </a:r>
            <a:r>
              <a:rPr lang="fa-IR" sz="1700" dirty="0" err="1" smtClean="0">
                <a:cs typeface="QuranTaha" pitchFamily="2" charset="-78"/>
              </a:rPr>
              <a:t>١٨</a:t>
            </a:r>
            <a:r>
              <a:rPr lang="fa-IR" sz="1700" dirty="0" smtClean="0">
                <a:cs typeface="QuranTaha" pitchFamily="2" charset="-78"/>
              </a:rPr>
              <a:t>)</a:t>
            </a:r>
            <a:r>
              <a:rPr lang="fa-IR" sz="1700" dirty="0" err="1" smtClean="0">
                <a:cs typeface="QuranTaha" pitchFamily="2" charset="-78"/>
              </a:rPr>
              <a:t>ا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سْتَحْوَذَ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عَلَيْهِمُ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فَأَنْسَاهُمْ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ذِكْرَ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حِزْبُ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أَلا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حِزْبَ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الشَّيْطَانِ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هُمُ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الْخَاسِرُونَ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١٩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الَّذِينَ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يُحَادُّونَ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فِي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الأذَلِّينَ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٢٠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كَتَبَ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لأغْلِبَنَّ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أَنَا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وَرُسُلِي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اللَّهَ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قَوِيٌّ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عَزِيزٌ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٢١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)لا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تَجِدُ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قَوْمًا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يُؤْمِنُونَ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بِاللَّهِ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وَالْيَوْمِ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الآخِرِ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يُوَادُّونَ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مَنْ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حَادَّ اللَّهَ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وَرَسُولَهُ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وَلَوْ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كَانُوا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آبَاءَهُمْ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أَبْنَاءَهُمْ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إِخْوَانَهُمْ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أَوْ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عَشِيرَتَهُمْ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كَتَبَ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فِي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قُلُوبِهِمُ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الإيمَانَ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وَأَيَّدَهُمْ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بِرُوحٍ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مِنْهُ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وَيُدْخِلُهُمْ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جَنَّاتٍ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تَجْرِي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مِنْ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تَحْتِهَا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الأنْهَارُ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خَالِدِينَ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فِيهَا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رَضِيَ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عَنْهُمْ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وَرَضُوا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عَنْهُ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أُولَئِكَ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حِزْبُ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أَلا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حِزْبَ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هُمُ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الْمُفْلِحُونَ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٢٢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)</a:t>
            </a:r>
            <a:endParaRPr lang="fa-IR" sz="1700" dirty="0">
              <a:solidFill>
                <a:srgbClr val="FF0000"/>
              </a:solidFill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91400" y="0"/>
            <a:ext cx="17526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قَدْ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سَمِعَ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اللَّهُ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قَوْلَ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الَّتِي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تُجَادِلُكَ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فِي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زَوْجِهَا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وَتَشْتَكِي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إِلَى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وَاللَّهُ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يَسْمَعُ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تَحَاوُرَكُمَا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إِنَّ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اللَّهَ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سَمِيعٌ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00B050"/>
                </a:solidFill>
                <a:cs typeface="QuranTaha" pitchFamily="2" charset="-78"/>
              </a:rPr>
              <a:t>بَصِيرٌ</a:t>
            </a:r>
            <a:r>
              <a:rPr lang="fa-IR" sz="1700" dirty="0" smtClean="0">
                <a:solidFill>
                  <a:srgbClr val="00B050"/>
                </a:solidFill>
                <a:cs typeface="QuranTaha" pitchFamily="2" charset="-78"/>
              </a:rPr>
              <a:t> (١)</a:t>
            </a:r>
            <a:r>
              <a:rPr lang="fa-IR" sz="1700" dirty="0" err="1" smtClean="0">
                <a:cs typeface="QuranTaha" pitchFamily="2" charset="-78"/>
              </a:rPr>
              <a:t>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يُظَاهِرُونَ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نِسَائِهِمْ</a:t>
            </a:r>
            <a:r>
              <a:rPr lang="fa-IR" sz="1700" dirty="0" smtClean="0">
                <a:cs typeface="QuranTaha" pitchFamily="2" charset="-78"/>
              </a:rPr>
              <a:t> مَا </a:t>
            </a:r>
            <a:r>
              <a:rPr lang="fa-IR" sz="1700" dirty="0" err="1" smtClean="0">
                <a:cs typeface="QuranTaha" pitchFamily="2" charset="-78"/>
              </a:rPr>
              <a:t>هُنَّ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أُمَّهَاتِهِمْ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أُمَّهَاتُهُمْ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إِلا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اللائِي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وَلَدْنَهُمْ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وَإِنَّهُمْ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لَيَقُولُونَ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مُنْكَرًا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الْقَوْلِ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وَزُورًا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وَإِنَّ</a:t>
            </a:r>
            <a:r>
              <a:rPr lang="fa-IR" sz="1700" dirty="0" smtClean="0">
                <a:cs typeface="QuranTaha" pitchFamily="2" charset="-78"/>
              </a:rPr>
              <a:t> اللَّهَ </a:t>
            </a:r>
            <a:r>
              <a:rPr lang="fa-IR" sz="1700" dirty="0" err="1" smtClean="0">
                <a:cs typeface="QuranTaha" pitchFamily="2" charset="-78"/>
              </a:rPr>
              <a:t>لَعَفُوٌّ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غَفُورٌ</a:t>
            </a:r>
            <a:r>
              <a:rPr lang="fa-IR" sz="1700" dirty="0" smtClean="0">
                <a:cs typeface="QuranTaha" pitchFamily="2" charset="-78"/>
              </a:rPr>
              <a:t> (٢)</a:t>
            </a:r>
            <a:r>
              <a:rPr lang="fa-IR" sz="1700" dirty="0" err="1" smtClean="0">
                <a:cs typeface="QuranTaha" pitchFamily="2" charset="-78"/>
              </a:rPr>
              <a:t>وَالَّذِينَ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يُظَاهِرُونَ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نِسَائِهِمْ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ثُمَّ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يَعُودُونَ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قَالُوا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فَتَحْرِيرُ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رَقَبَةٍ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قَبْلِ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يَتَمَاسَّا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ذَلِكُمْ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تُوعَظُونَ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بِهِ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وَاللَّهُ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بِمَا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تَعْمَلُونَ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خَبِيرٌ</a:t>
            </a:r>
            <a:r>
              <a:rPr lang="fa-IR" sz="1700" dirty="0" smtClean="0">
                <a:cs typeface="QuranTaha" pitchFamily="2" charset="-78"/>
              </a:rPr>
              <a:t> (٣)</a:t>
            </a:r>
            <a:r>
              <a:rPr lang="fa-IR" sz="1700" dirty="0" err="1" smtClean="0">
                <a:cs typeface="QuranTaha" pitchFamily="2" charset="-78"/>
              </a:rPr>
              <a:t>فَمَنْ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يَجِدْ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فَصِيَامُ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شَهْرَيْنِ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مُتَتَابِعَيْنِ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قَبْلِ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أَنْ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يَتَمَاسَّا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فَمَنْ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لَمْ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يَسْتَطِعْ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فَإِطْعَامُ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سِتِّينَ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cs typeface="QuranTaha" pitchFamily="2" charset="-78"/>
              </a:rPr>
              <a:t>مِسْكِينًا</a:t>
            </a:r>
            <a:r>
              <a:rPr lang="fa-IR" sz="1700" dirty="0" smtClean="0"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ذَلِكَ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لِتُؤْمِنُوا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بِاللَّهِ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وَرَسُولِهِ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وَتِلْكَ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حُدُودُ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اللَّهِ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وَلِلْكَافِرِينَ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عَذَابٌ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</a:t>
            </a:r>
            <a:r>
              <a:rPr lang="fa-IR" sz="1700" dirty="0" err="1" smtClean="0">
                <a:solidFill>
                  <a:srgbClr val="FF0000"/>
                </a:solidFill>
                <a:cs typeface="QuranTaha" pitchFamily="2" charset="-78"/>
              </a:rPr>
              <a:t>أَلِيمٌ</a:t>
            </a:r>
            <a:r>
              <a:rPr lang="fa-IR" sz="1700" dirty="0" smtClean="0">
                <a:solidFill>
                  <a:srgbClr val="FF0000"/>
                </a:solidFill>
                <a:cs typeface="QuranTaha" pitchFamily="2" charset="-78"/>
              </a:rPr>
              <a:t> (٤)</a:t>
            </a:r>
            <a:endParaRPr lang="fa-IR" sz="1700" dirty="0">
              <a:solidFill>
                <a:srgbClr val="FF0000"/>
              </a:solidFill>
              <a:cs typeface="QuranTah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5800" y="76200"/>
            <a:ext cx="323518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يُظَاهِرُونَ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نِسَائِهِمْ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42416" y="1106269"/>
            <a:ext cx="110158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وَالَّذِينَ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2133600"/>
            <a:ext cx="314380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ثُمَّ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يَعُودُونَ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قَالُوا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06269"/>
            <a:ext cx="502733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فَتَحْرِيرُ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رَقَبَةٍ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قَبْلِ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يَتَمَاسَّا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1" y="3124200"/>
            <a:ext cx="29718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ذَلِكُمْ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تُوعَظُونَ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1" y="4114800"/>
            <a:ext cx="4343399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وَاللَّهُ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بِمَا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تَعْمَلُونَ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خَبِيرٌ</a:t>
            </a:r>
            <a:r>
              <a:rPr lang="fa-IR" sz="3600" dirty="0" smtClean="0">
                <a:cs typeface="QuranTaha" pitchFamily="2" charset="-78"/>
              </a:rPr>
              <a:t> (٣)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4341876" y="-1677925"/>
            <a:ext cx="460248" cy="9144000"/>
          </a:xfrm>
          <a:prstGeom prst="leftBrace">
            <a:avLst>
              <a:gd name="adj1" fmla="val 14709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9" name="متصل کننده مستقیم 8"/>
          <p:cNvCxnSpPr>
            <a:stCxn id="3" idx="1"/>
            <a:endCxn id="2" idx="3"/>
          </p:cNvCxnSpPr>
          <p:nvPr/>
        </p:nvCxnSpPr>
        <p:spPr>
          <a:xfrm rot="10800000">
            <a:off x="7730982" y="399367"/>
            <a:ext cx="311435" cy="1030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متصل کننده مستقیم 9"/>
          <p:cNvCxnSpPr>
            <a:stCxn id="3" idx="1"/>
            <a:endCxn id="4" idx="3"/>
          </p:cNvCxnSpPr>
          <p:nvPr/>
        </p:nvCxnSpPr>
        <p:spPr>
          <a:xfrm rot="10800000" flipV="1">
            <a:off x="7715810" y="1429434"/>
            <a:ext cx="326607" cy="1027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متصل کننده مستقیم 10"/>
          <p:cNvCxnSpPr>
            <a:stCxn id="2" idx="2"/>
            <a:endCxn id="5" idx="3"/>
          </p:cNvCxnSpPr>
          <p:nvPr/>
        </p:nvCxnSpPr>
        <p:spPr>
          <a:xfrm rot="5400000">
            <a:off x="5216913" y="532957"/>
            <a:ext cx="706904" cy="1086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متصل کننده مستقیم 11"/>
          <p:cNvCxnSpPr>
            <a:stCxn id="4" idx="0"/>
            <a:endCxn id="5" idx="3"/>
          </p:cNvCxnSpPr>
          <p:nvPr/>
        </p:nvCxnSpPr>
        <p:spPr>
          <a:xfrm rot="16200000" flipV="1">
            <a:off x="5233540" y="1223234"/>
            <a:ext cx="704165" cy="1116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متصل کننده مستقیم 12"/>
          <p:cNvCxnSpPr>
            <a:stCxn id="6" idx="2"/>
            <a:endCxn id="7" idx="0"/>
          </p:cNvCxnSpPr>
          <p:nvPr/>
        </p:nvCxnSpPr>
        <p:spPr>
          <a:xfrm rot="5400000">
            <a:off x="4437967" y="3942665"/>
            <a:ext cx="344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کادر متن 16"/>
          <p:cNvSpPr txBox="1"/>
          <p:nvPr/>
        </p:nvSpPr>
        <p:spPr>
          <a:xfrm>
            <a:off x="4066968" y="5257800"/>
            <a:ext cx="5077032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در صله – شاخه ای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اشاره – آویزی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- خطی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الَّذِينَ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يُظَاهِرُونَ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مِنْكُمْ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نِسَائِهِمْ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مَا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هُنَّ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أُمَّهَاتِهِمْ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إِنْ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أُمَّهَاتُهُمْ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إِلا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اللائِي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وَلَدْنَهُمْ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وَإِنَّهُمْ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لَيَقُولُونَ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مُنْكَرًا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مِنَ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الْقَوْلِ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وَزُورًا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وَإِنَّ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اللَّهَ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لَعَفُوٌّ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غَفُورٌ</a:t>
            </a:r>
            <a:r>
              <a:rPr lang="fa-IR" sz="3600" dirty="0" smtClean="0">
                <a:solidFill>
                  <a:srgbClr val="C00000"/>
                </a:solidFill>
                <a:cs typeface="QuranTaha" pitchFamily="2" charset="-78"/>
              </a:rPr>
              <a:t> (٢)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وَالَّذِينَ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يُظَاهِرُونَ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نِسَائِهِمْ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ثُمَّ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يَعُودُونَ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قَالُوا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فَتَحْرِيرُ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رَقَبَةٍ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قَبْلِ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يَتَمَاسَّا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ذَلِكُمْ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تُوعَظُونَ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وَاللَّهُ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بِمَا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تَعْمَلُونَ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خَبِيرٌ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(٣)</a:t>
            </a:r>
            <a:endParaRPr lang="fa-IR" sz="3600" dirty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عطف 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861060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فَمَنْ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يَجِدْ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فَصِيَامُ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شَهْرَيْنِ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مُتَتَابِعَيْنِ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قَبْلِ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يَتَمَاسَّا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22450" y="1106269"/>
            <a:ext cx="588815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فَمَنْ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لَمْ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يَسْتَطِعْ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فَإِطْعَامُ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سِتِّينَ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مِسْكِينًا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4600" y="2438400"/>
            <a:ext cx="410967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ذَلِكَ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لِتُؤْمِنُوا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بِاللَّهِ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وَرَسُولِهِ</a:t>
            </a:r>
            <a:r>
              <a:rPr lang="fa-IR" sz="3600" dirty="0" smtClean="0">
                <a:cs typeface="QuranTaha" pitchFamily="2" charset="-78"/>
              </a:rPr>
              <a:t> 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1476" y="3429000"/>
            <a:ext cx="25908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وَتِلْكَ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حُدُودُ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اللَّهِ</a:t>
            </a:r>
            <a:endParaRPr lang="fa-IR" sz="3600" dirty="0">
              <a:cs typeface="QuranTah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85676" y="4419600"/>
            <a:ext cx="396615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just" rtl="1"/>
            <a:r>
              <a:rPr lang="fa-IR" sz="3600" dirty="0" err="1" smtClean="0"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عَذَابٌ</a:t>
            </a:r>
            <a:r>
              <a:rPr lang="fa-IR" sz="3600" dirty="0" smtClean="0">
                <a:cs typeface="QuranTaha" pitchFamily="2" charset="-78"/>
              </a:rPr>
              <a:t> </a:t>
            </a:r>
            <a:r>
              <a:rPr lang="fa-IR" sz="3600" dirty="0" err="1" smtClean="0">
                <a:cs typeface="QuranTaha" pitchFamily="2" charset="-78"/>
              </a:rPr>
              <a:t>أَلِيمٌ</a:t>
            </a:r>
            <a:r>
              <a:rPr lang="fa-IR" sz="3600" dirty="0" smtClean="0">
                <a:cs typeface="QuranTaha" pitchFamily="2" charset="-78"/>
              </a:rPr>
              <a:t> (٤)</a:t>
            </a:r>
            <a:endParaRPr lang="fa-IR" sz="3600" dirty="0">
              <a:cs typeface="QuranTaha" pitchFamily="2" charset="-78"/>
            </a:endParaRPr>
          </a:p>
        </p:txBody>
      </p:sp>
      <p:cxnSp>
        <p:nvCxnSpPr>
          <p:cNvPr id="10" name="متصل کننده لولایی 9"/>
          <p:cNvCxnSpPr>
            <a:stCxn id="2" idx="3"/>
            <a:endCxn id="3" idx="3"/>
          </p:cNvCxnSpPr>
          <p:nvPr/>
        </p:nvCxnSpPr>
        <p:spPr>
          <a:xfrm flipH="1">
            <a:off x="8610600" y="399366"/>
            <a:ext cx="1" cy="1030069"/>
          </a:xfrm>
          <a:prstGeom prst="bentConnector3">
            <a:avLst>
              <a:gd name="adj1" fmla="val -228600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 rot="16200000">
            <a:off x="4341876" y="-2439924"/>
            <a:ext cx="460248" cy="9144000"/>
          </a:xfrm>
          <a:prstGeom prst="leftBrace">
            <a:avLst>
              <a:gd name="adj1" fmla="val 14709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3" name="متصل کننده مستقیم 12"/>
          <p:cNvCxnSpPr>
            <a:stCxn id="4" idx="2"/>
            <a:endCxn id="5" idx="0"/>
          </p:cNvCxnSpPr>
          <p:nvPr/>
        </p:nvCxnSpPr>
        <p:spPr>
          <a:xfrm rot="5400000">
            <a:off x="4396023" y="3255584"/>
            <a:ext cx="344269" cy="2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متصل کننده مستقیم 14"/>
          <p:cNvCxnSpPr>
            <a:stCxn id="5" idx="2"/>
            <a:endCxn id="6" idx="0"/>
          </p:cNvCxnSpPr>
          <p:nvPr/>
        </p:nvCxnSpPr>
        <p:spPr>
          <a:xfrm rot="16200000" flipH="1">
            <a:off x="4395679" y="4246527"/>
            <a:ext cx="344269" cy="1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کادر متن 18"/>
          <p:cNvSpPr txBox="1"/>
          <p:nvPr/>
        </p:nvSpPr>
        <p:spPr>
          <a:xfrm>
            <a:off x="5367005" y="5715000"/>
            <a:ext cx="3776995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عطف جمله به جمله – خطی</a:t>
            </a:r>
          </a:p>
          <a:p>
            <a:pPr marL="342900" indent="-342900" algn="r" rtl="1">
              <a:buAutoNum type="arabicPeriod"/>
            </a:pPr>
            <a:r>
              <a:rPr lang="fa-IR" sz="3200" dirty="0" smtClean="0">
                <a:cs typeface="B Mitra" pitchFamily="2" charset="-78"/>
              </a:rPr>
              <a:t>اشاره - آویزی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1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94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3600" dirty="0" err="1" smtClean="0">
                <a:solidFill>
                  <a:srgbClr val="C00000"/>
                </a:solidFill>
                <a:cs typeface="QuranTaha" pitchFamily="2" charset="-78"/>
              </a:rPr>
              <a:t>وَالَّذِينَ يُظَاهِرُونَ مِنْ نِسَائِهِمْ ثُمَّ يَعُودُونَ لِمَا قَالُوا فَتَحْرِيرُ رَقَبَةٍ مِنْ قَبْلِ أَنْ يَتَمَاسَّا ذَلِكُمْ تُوعَظُونَ بِهِ وَاللَّهُ بِمَا تَعْمَلُونَ خَبِيرٌ (٣)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فَمَنْ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يَجِدْ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فَصِيَامُ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شَهْرَيْنِ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مُتَتَابِعَيْنِ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قَبْلِ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يَتَمَاسَّا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فَمَنْ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لَمْ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يَسْتَطِعْ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فَإِطْعَامُ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سِتِّينَ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مِسْكِينًا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ذَلِكَ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لِتُؤْمِنُوا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بِاللَّهِ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وَرَسُولِهِ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وَتِلْكَ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حُدُودُ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اللَّهِ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وَلِلْكَافِرِينَ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عَذَابٌ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</a:t>
            </a:r>
            <a:r>
              <a:rPr lang="fa-IR" sz="3600" dirty="0" err="1" smtClean="0">
                <a:solidFill>
                  <a:srgbClr val="002060"/>
                </a:solidFill>
                <a:cs typeface="QuranTaha" pitchFamily="2" charset="-78"/>
              </a:rPr>
              <a:t>أَلِيمٌ</a:t>
            </a:r>
            <a:r>
              <a:rPr lang="fa-IR" sz="3600" dirty="0" smtClean="0">
                <a:solidFill>
                  <a:srgbClr val="002060"/>
                </a:solidFill>
                <a:cs typeface="QuranTaha" pitchFamily="2" charset="-78"/>
              </a:rPr>
              <a:t> (٤)</a:t>
            </a:r>
            <a:endParaRPr lang="fa-IR" sz="3600" dirty="0" err="1" smtClean="0">
              <a:solidFill>
                <a:srgbClr val="002060"/>
              </a:solidFill>
              <a:cs typeface="QuranTaha" pitchFamily="2" charset="-78"/>
            </a:endParaRPr>
          </a:p>
        </p:txBody>
      </p:sp>
      <p:sp>
        <p:nvSpPr>
          <p:cNvPr id="3" name="کادر متن 2"/>
          <p:cNvSpPr txBox="1"/>
          <p:nvPr/>
        </p:nvSpPr>
        <p:spPr>
          <a:xfrm>
            <a:off x="0" y="5458361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وجه اتصال: </a:t>
            </a:r>
            <a:r>
              <a:rPr lang="fa-IR" sz="4000" dirty="0" smtClean="0">
                <a:cs typeface="B Mitra" pitchFamily="2" charset="-78"/>
              </a:rPr>
              <a:t>عطف + وحدت موضوعی</a:t>
            </a:r>
            <a:endParaRPr lang="fa-IR" sz="4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3846</Words>
  <Application>Microsoft Office PowerPoint</Application>
  <PresentationFormat>نمایش روی پرده (4:3)</PresentationFormat>
  <Paragraphs>217</Paragraphs>
  <Slides>57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57</vt:i4>
      </vt:variant>
    </vt:vector>
  </HeadingPairs>
  <TitlesOfParts>
    <vt:vector size="58" baseType="lpstr">
      <vt:lpstr>Office Theme</vt:lpstr>
      <vt:lpstr>قواعد ساختاریابی</vt:lpstr>
      <vt:lpstr>بسم الله الرحمن الرحیم</vt:lpstr>
      <vt:lpstr>اسلاید 3</vt:lpstr>
      <vt:lpstr>اسلاید 4</vt:lpstr>
      <vt:lpstr>اسلاید 5</vt:lpstr>
      <vt:lpstr>اسلاید 6</vt:lpstr>
      <vt:lpstr>اسلاید 7</vt:lpstr>
      <vt:lpstr>اسلاید 8</vt:lpstr>
      <vt:lpstr>اسلاید 9</vt:lpstr>
      <vt:lpstr>اسلاید 10</vt:lpstr>
      <vt:lpstr>اسلاید 11</vt:lpstr>
      <vt:lpstr>اسلاید 12</vt:lpstr>
      <vt:lpstr>اسلاید 13</vt:lpstr>
      <vt:lpstr>اسلاید 14</vt:lpstr>
      <vt:lpstr>اسلاید 15</vt:lpstr>
      <vt:lpstr>اسلاید 16</vt:lpstr>
      <vt:lpstr>اسلاید 17</vt:lpstr>
      <vt:lpstr>اسلاید 18</vt:lpstr>
      <vt:lpstr>اسلاید 19</vt:lpstr>
      <vt:lpstr>اسلاید 20</vt:lpstr>
      <vt:lpstr>اسلاید 21</vt:lpstr>
      <vt:lpstr>اسلاید 22</vt:lpstr>
      <vt:lpstr>اسلاید 23</vt:lpstr>
      <vt:lpstr>اسلاید 24</vt:lpstr>
      <vt:lpstr>اسلاید 25</vt:lpstr>
      <vt:lpstr>اسلاید 26</vt:lpstr>
      <vt:lpstr>اسلاید 27</vt:lpstr>
      <vt:lpstr>اسلاید 28</vt:lpstr>
      <vt:lpstr>اسلاید 29</vt:lpstr>
      <vt:lpstr>اسلاید 30</vt:lpstr>
      <vt:lpstr>اسلاید 31</vt:lpstr>
      <vt:lpstr>اسلاید 32</vt:lpstr>
      <vt:lpstr>اسلاید 33</vt:lpstr>
      <vt:lpstr>اسلاید 34</vt:lpstr>
      <vt:lpstr>اسلاید 35</vt:lpstr>
      <vt:lpstr>اسلاید 36</vt:lpstr>
      <vt:lpstr>اسلاید 37</vt:lpstr>
      <vt:lpstr>اسلاید 38</vt:lpstr>
      <vt:lpstr>اسلاید 39</vt:lpstr>
      <vt:lpstr>اسلاید 40</vt:lpstr>
      <vt:lpstr>اسلاید 41</vt:lpstr>
      <vt:lpstr>اسلاید 42</vt:lpstr>
      <vt:lpstr>سیاق اول. آیه 1 تا 4</vt:lpstr>
      <vt:lpstr>اسلاید 44</vt:lpstr>
      <vt:lpstr>سیاق اول: نفی ظهار و بیان کفاره آن</vt:lpstr>
      <vt:lpstr>سیاق دوم. آیه 5 تا 13</vt:lpstr>
      <vt:lpstr>اسلاید 47</vt:lpstr>
      <vt:lpstr>سیاق دوم: روش محاده کنندگان (نجوا) و روشهای مقابله با آن</vt:lpstr>
      <vt:lpstr>سیاق سوم. آیه 14 تا 22</vt:lpstr>
      <vt:lpstr>اسلاید 50</vt:lpstr>
      <vt:lpstr>سیاق سوم: جریان شناسی محاده کنندگان (حزب الشیطان) و جریان سازی مقابله با آن (حزب الله)</vt:lpstr>
      <vt:lpstr>ارتباط سیاق اول و سیاق دوم</vt:lpstr>
      <vt:lpstr>اسلاید 53</vt:lpstr>
      <vt:lpstr>ارتباط سیاق دوم و سیاق سوم</vt:lpstr>
      <vt:lpstr>اسلاید 55</vt:lpstr>
      <vt:lpstr>ارتباط سیاق اول تا سوم</vt:lpstr>
      <vt:lpstr>اسلاید 57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قواعد سیاق شناسی</dc:title>
  <dc:creator>aaa</dc:creator>
  <cp:lastModifiedBy>ASTQV</cp:lastModifiedBy>
  <cp:revision>178</cp:revision>
  <dcterms:created xsi:type="dcterms:W3CDTF">2006-08-16T00:00:00Z</dcterms:created>
  <dcterms:modified xsi:type="dcterms:W3CDTF">2016-11-07T14:00:19Z</dcterms:modified>
</cp:coreProperties>
</file>