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69" r:id="rId17"/>
    <p:sldId id="270" r:id="rId18"/>
    <p:sldId id="272" r:id="rId19"/>
    <p:sldId id="271" r:id="rId20"/>
    <p:sldId id="281" r:id="rId21"/>
    <p:sldId id="273" r:id="rId22"/>
    <p:sldId id="274" r:id="rId23"/>
    <p:sldId id="275" r:id="rId24"/>
    <p:sldId id="276" r:id="rId25"/>
    <p:sldId id="277" r:id="rId26"/>
    <p:sldId id="282" r:id="rId27"/>
    <p:sldId id="283" r:id="rId2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986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010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281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rink Text Over Pictur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0" y="0"/>
            <a:ext cx="12192000" cy="6858000"/>
          </a:xfrm>
          <a:prstGeom prst="round2DiagRect">
            <a:avLst>
              <a:gd name="adj1" fmla="val 6945"/>
              <a:gd name="adj2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0" y="0"/>
            <a:ext cx="12192000" cy="6858000"/>
          </a:xfrm>
          <a:prstGeom prst="round2DiagRect">
            <a:avLst>
              <a:gd name="adj1" fmla="val 6945"/>
              <a:gd name="adj2" fmla="val 0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666750"/>
            <a:ext cx="4511040" cy="2266950"/>
          </a:xfrm>
          <a:prstGeom prst="rect">
            <a:avLst/>
          </a:prstGeom>
          <a:noFill/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800" baseline="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</a:lstStyle>
          <a:p>
            <a:pPr lvl="0"/>
            <a:r>
              <a:rPr lang="en-US" dirty="0" smtClean="0"/>
              <a:t>Click to enter first statement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3895725"/>
            <a:ext cx="4511040" cy="2266950"/>
          </a:xfrm>
          <a:prstGeom prst="rect">
            <a:avLst/>
          </a:prstGeom>
          <a:noFill/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</a:lstStyle>
          <a:p>
            <a:pPr lvl="0"/>
            <a:r>
              <a:rPr lang="en-US" dirty="0" smtClean="0"/>
              <a:t>Click to enter second statement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background image, on the Design tab of the ribbon, click Format Background,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then 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Insert picture from File.</a:t>
            </a:r>
          </a:p>
          <a:p>
            <a:pPr>
              <a:spcBef>
                <a:spcPts val="600"/>
              </a:spcBef>
            </a:pP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11207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625 0.233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625 -0.233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4177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186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58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70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713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422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394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3232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C16C207-2AD8-428D-A3C2-3A0CB3F8C7F8}" type="datetimeFigureOut">
              <a:rPr lang="fa-IR" smtClean="0"/>
              <a:t>04/03/1436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9A8EC4C5-1782-4205-AA4B-BDFC315F09CE}" type="slidenum">
              <a:rPr lang="fa-IR" smtClean="0"/>
              <a:t>‹#›</a:t>
            </a:fld>
            <a:endParaRPr lang="fa-IR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7939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744">
          <p15:clr>
            <a:srgbClr val="F26B43"/>
          </p15:clr>
        </p15:guide>
        <p15:guide id="4294967295" pos="6960">
          <p15:clr>
            <a:srgbClr val="F26B43"/>
          </p15:clr>
        </p15:guide>
        <p15:guide id="4294967295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9%87%DB%8C%D8%AF%D8%B1%D9%88%DA%98%D9%86" TargetMode="External"/><Relationship Id="rId13" Type="http://schemas.openxmlformats.org/officeDocument/2006/relationships/slide" Target="slide2.xml"/><Relationship Id="rId18" Type="http://schemas.openxmlformats.org/officeDocument/2006/relationships/slide" Target="slide6.xml"/><Relationship Id="rId3" Type="http://schemas.openxmlformats.org/officeDocument/2006/relationships/hyperlink" Target="http://fa.wikipedia.org/wiki/%D8%B9%D8%AF%D8%AF_%D8%A7%D8%AA%D9%85%DB%8C" TargetMode="External"/><Relationship Id="rId21" Type="http://schemas.openxmlformats.org/officeDocument/2006/relationships/slide" Target="slide22.xml"/><Relationship Id="rId7" Type="http://schemas.openxmlformats.org/officeDocument/2006/relationships/hyperlink" Target="http://fa.wikipedia.org/wiki/%D9%86%D9%88%D8%AA%D8%B1%D9%88%D9%86" TargetMode="External"/><Relationship Id="rId12" Type="http://schemas.openxmlformats.org/officeDocument/2006/relationships/slide" Target="slide14.xml"/><Relationship Id="rId17" Type="http://schemas.openxmlformats.org/officeDocument/2006/relationships/slide" Target="slide4.xml"/><Relationship Id="rId2" Type="http://schemas.openxmlformats.org/officeDocument/2006/relationships/hyperlink" Target="http://fa.wikipedia.org/wiki/%D8%A7%D8%AA%D9%85" TargetMode="External"/><Relationship Id="rId16" Type="http://schemas.microsoft.com/office/2007/relationships/hdphoto" Target="../media/hdphoto2.wdp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8%B9%D9%86%D8%B5%D8%B1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fa.wikipedia.org/wiki/%D9%BE%D8%B1%D9%88%D8%AA%D9%88%D9%86" TargetMode="External"/><Relationship Id="rId15" Type="http://schemas.openxmlformats.org/officeDocument/2006/relationships/image" Target="../media/image9.png"/><Relationship Id="rId23" Type="http://schemas.openxmlformats.org/officeDocument/2006/relationships/slide" Target="slide12.xml"/><Relationship Id="rId10" Type="http://schemas.openxmlformats.org/officeDocument/2006/relationships/hyperlink" Target="http://fa.wikipedia.org/w/index.php?title=%D8%B3%D8%A7%D8%AE%D8%AA%D8%A7%D8%B1_%D8%A7%D9%84%DA%A9%D8%AA%D8%B1%D9%88%D9%86%DB%8C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9" Type="http://schemas.openxmlformats.org/officeDocument/2006/relationships/slide" Target="slide11.xml"/><Relationship Id="rId4" Type="http://schemas.openxmlformats.org/officeDocument/2006/relationships/hyperlink" Target="http://fa.wikipedia.org/wiki/%D8%B9%D8%AF%D8%AF_%D8%AC%D8%B1%D9%85%DB%8C" TargetMode="External"/><Relationship Id="rId9" Type="http://schemas.openxmlformats.org/officeDocument/2006/relationships/hyperlink" Target="http://fa.wikipedia.org/wiki/%D8%A7%D9%88%D8%B1%D8%A7%D9%86%DB%8C%D9%88%D9%85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11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hyperlink" Target="http://fa.wikipedia.org/wiki/%D9%87%DB%8C%D8%AF%D8%B1%D9%88%DA%98%D9%86" TargetMode="External"/><Relationship Id="rId9" Type="http://schemas.openxmlformats.org/officeDocument/2006/relationships/slide" Target="slide4.xml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22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8%B1%D8%A2%DA%A9%D8%AA%D9%88%D8%B1_%D9%87%D8%B3%D8%AA%D9%87%E2%80%8C%D8%A7%DB%8C" TargetMode="External"/><Relationship Id="rId13" Type="http://schemas.openxmlformats.org/officeDocument/2006/relationships/hyperlink" Target="http://fa.wikipedia.org/wiki/%D9%81%D9%85%D8%AA%D9%88%D9%85%D8%AA%D8%B1" TargetMode="External"/><Relationship Id="rId18" Type="http://schemas.openxmlformats.org/officeDocument/2006/relationships/image" Target="../media/image10.png"/><Relationship Id="rId26" Type="http://schemas.openxmlformats.org/officeDocument/2006/relationships/slide" Target="slide16.xml"/><Relationship Id="rId3" Type="http://schemas.openxmlformats.org/officeDocument/2006/relationships/hyperlink" Target="http://fa.wikipedia.org/wiki/%D8%B0%D8%B1%D8%A7%D8%AA_%D9%87%D8%B3%D8%AA%D9%87%E2%80%8C%D8%A7%DB%8C" TargetMode="External"/><Relationship Id="rId21" Type="http://schemas.openxmlformats.org/officeDocument/2006/relationships/slide" Target="slide4.xml"/><Relationship Id="rId7" Type="http://schemas.openxmlformats.org/officeDocument/2006/relationships/hyperlink" Target="http://fa.wikipedia.org/wiki/%D9%86%DB%8C%D8%B1%D9%88%DA%AF%D8%A7%D9%87_%D9%87%D8%B3%D8%AA%D9%87%E2%80%8C%D8%A7%DB%8C" TargetMode="External"/><Relationship Id="rId12" Type="http://schemas.openxmlformats.org/officeDocument/2006/relationships/hyperlink" Target="http://fa.wikipedia.org/wiki/%D9%86%DB%8C%D8%B1%D9%88%DB%8C_%D9%87%D8%B3%D8%AA%D9%87%E2%80%8C%D8%A7%DB%8C#cite_note-2" TargetMode="External"/><Relationship Id="rId17" Type="http://schemas.openxmlformats.org/officeDocument/2006/relationships/slide" Target="slide2.xml"/><Relationship Id="rId25" Type="http://schemas.openxmlformats.org/officeDocument/2006/relationships/slide" Target="slide22.xml"/><Relationship Id="rId2" Type="http://schemas.openxmlformats.org/officeDocument/2006/relationships/hyperlink" Target="http://fa.wikipedia.org/wiki/%D8%B2%D8%A8%D8%A7%D9%86_%D8%A7%D9%86%DA%AF%D9%84%DB%8C%D8%B3%DB%8C" TargetMode="External"/><Relationship Id="rId16" Type="http://schemas.openxmlformats.org/officeDocument/2006/relationships/hyperlink" Target="http://fa.wikipedia.org/wiki/%DA%AF%D9%84%D9%88%D8%A6%D9%88%D9%86" TargetMode="External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9%87%D8%B3%D8%AA%D9%87_%D8%A7%D8%AA%D9%85" TargetMode="External"/><Relationship Id="rId11" Type="http://schemas.openxmlformats.org/officeDocument/2006/relationships/hyperlink" Target="http://fa.wikipedia.org/wiki/%D9%86%DB%8C%D8%B1%D9%88%DB%8C_%D9%87%D8%B3%D8%AA%D9%87%E2%80%8C%D8%A7%DB%8C#cite_note-1" TargetMode="External"/><Relationship Id="rId24" Type="http://schemas.openxmlformats.org/officeDocument/2006/relationships/slide" Target="slide13.xml"/><Relationship Id="rId5" Type="http://schemas.openxmlformats.org/officeDocument/2006/relationships/hyperlink" Target="http://fa.wikipedia.org/wiki/%D9%86%D9%88%D8%AA%D8%B1%D9%88%D9%86" TargetMode="External"/><Relationship Id="rId15" Type="http://schemas.openxmlformats.org/officeDocument/2006/relationships/hyperlink" Target="http://fa.wikipedia.org/wiki/%DA%A9%D9%88%D8%A7%D8%B1%DA%A9" TargetMode="External"/><Relationship Id="rId23" Type="http://schemas.openxmlformats.org/officeDocument/2006/relationships/slide" Target="slide11.xml"/><Relationship Id="rId10" Type="http://schemas.openxmlformats.org/officeDocument/2006/relationships/hyperlink" Target="http://fa.wikipedia.org/wiki/%D8%A7%D9%86%D8%B1%DA%98%DB%8C_%D8%A7%D8%AA%D9%85%DB%8C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fa.wikipedia.org/wiki/%D9%BE%D8%B1%D9%88%D8%AA%D9%88%D9%86" TargetMode="External"/><Relationship Id="rId9" Type="http://schemas.openxmlformats.org/officeDocument/2006/relationships/hyperlink" Target="http://fa.wikipedia.org/wiki/%D8%AC%D9%86%DA%AF%E2%80%8C%D8%A7%D9%81%D8%B2%D8%A7%D8%B1_%D9%87%D8%B3%D8%AA%D9%87%E2%80%8C%D8%A7%DB%8C" TargetMode="External"/><Relationship Id="rId14" Type="http://schemas.openxmlformats.org/officeDocument/2006/relationships/hyperlink" Target="http://fa.wikipedia.org/wiki/%D9%86%DB%8C%D8%B1%D9%88%DB%8C_%D9%87%D8%B3%D8%AA%D9%87%E2%80%8C%D8%A7%DB%8C_%D9%82%D9%88%DB%8C" TargetMode="External"/><Relationship Id="rId22" Type="http://schemas.openxmlformats.org/officeDocument/2006/relationships/slide" Target="slide6.xml"/><Relationship Id="rId27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9%86%DB%8C%D8%B1%D9%88%DA%AF%D8%A7%D9%87_%D9%87%D8%B3%D8%AA%D9%87%E2%80%8C%D8%A7%DB%8C" TargetMode="External"/><Relationship Id="rId13" Type="http://schemas.openxmlformats.org/officeDocument/2006/relationships/image" Target="../media/image9.png"/><Relationship Id="rId18" Type="http://schemas.openxmlformats.org/officeDocument/2006/relationships/slide" Target="slide13.xml"/><Relationship Id="rId3" Type="http://schemas.openxmlformats.org/officeDocument/2006/relationships/hyperlink" Target="http://fa.wikipedia.org/wiki/%D8%A7%D9%88%D8%B1%D8%A7%D9%86%DB%8C%D9%88%D9%85" TargetMode="External"/><Relationship Id="rId21" Type="http://schemas.openxmlformats.org/officeDocument/2006/relationships/slide" Target="slide12.xml"/><Relationship Id="rId7" Type="http://schemas.openxmlformats.org/officeDocument/2006/relationships/hyperlink" Target="http://fa.wikipedia.org/wiki/%D8%A7%D9%86%D8%B1%DA%98%DB%8C" TargetMode="External"/><Relationship Id="rId12" Type="http://schemas.openxmlformats.org/officeDocument/2006/relationships/image" Target="../media/image10.png"/><Relationship Id="rId17" Type="http://schemas.openxmlformats.org/officeDocument/2006/relationships/slide" Target="slide11.xml"/><Relationship Id="rId2" Type="http://schemas.openxmlformats.org/officeDocument/2006/relationships/hyperlink" Target="http://fa.wikipedia.org/wiki/%D8%A7%D8%AA%D9%85" TargetMode="External"/><Relationship Id="rId16" Type="http://schemas.openxmlformats.org/officeDocument/2006/relationships/slide" Target="slide6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8%AC%D8%B1%D9%85" TargetMode="External"/><Relationship Id="rId11" Type="http://schemas.openxmlformats.org/officeDocument/2006/relationships/slide" Target="slide2.xml"/><Relationship Id="rId5" Type="http://schemas.openxmlformats.org/officeDocument/2006/relationships/hyperlink" Target="http://fa.wikipedia.org/wiki/%D9%87%D9%85%E2%80%8C%D8%A7%D8%B1%D8%B2%DB%8C_%D8%AC%D8%B1%D9%85_%D9%88_%D8%A7%D9%86%D8%B1%DA%98%DB%8C" TargetMode="External"/><Relationship Id="rId15" Type="http://schemas.openxmlformats.org/officeDocument/2006/relationships/slide" Target="slide4.xml"/><Relationship Id="rId10" Type="http://schemas.openxmlformats.org/officeDocument/2006/relationships/hyperlink" Target="http://fa.wikipedia.org/wiki/%D8%A2%D8%A8_%D8%B3%D9%86%DA%AF%DB%8C%D9%86" TargetMode="External"/><Relationship Id="rId19" Type="http://schemas.openxmlformats.org/officeDocument/2006/relationships/slide" Target="slide22.xml"/><Relationship Id="rId4" Type="http://schemas.openxmlformats.org/officeDocument/2006/relationships/hyperlink" Target="http://fa.wikipedia.org/wiki/%D8%B9%D8%AF%D8%AF_%D8%A7%D8%AA%D9%85%DB%8C" TargetMode="External"/><Relationship Id="rId9" Type="http://schemas.openxmlformats.org/officeDocument/2006/relationships/hyperlink" Target="http://fa.wikipedia.org/wiki/%D8%B3%D9%84%D8%A7%D8%AD%E2%80%8C%D9%87%D8%A7%DB%8C_%D9%87%D8%B3%D8%AA%D9%87%E2%80%8C%D8%A7%DB%8C" TargetMode="External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8%AA%D9%82%D8%B3%DB%8C%D9%85_%D8%B3%D9%84%D9%88%D9%84%DB%8C" TargetMode="External"/><Relationship Id="rId3" Type="http://schemas.openxmlformats.org/officeDocument/2006/relationships/hyperlink" Target="http://fa.wikipedia.org/wiki/%D8%A7%D9%88%D8%B1%D8%A7%D9%86%DB%8C%D9%88%D9%85" TargetMode="External"/><Relationship Id="rId7" Type="http://schemas.openxmlformats.org/officeDocument/2006/relationships/hyperlink" Target="http://fa.wikipedia.org/w/index.php?title=%D8%A7%D9%88%D8%AA%D9%88_%D9%81%D8%B1%DB%8C%D8%B4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2" Type="http://schemas.openxmlformats.org/officeDocument/2006/relationships/hyperlink" Target="http://fa.wikipedia.org/wiki/%D8%A7%D8%AA%D9%88_%D9%87%D8%A7%D9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/index.php?title=%D9%84%D8%A7%DB%8C%D8%B2_%D9%85%DB%8C%D8%AA%D9%86%D8%B1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fa.wikipedia.org/wiki/%D9%88%D8%A7%DA%A9%D9%86%D8%B4_%D9%87%D8%B3%D8%AA%D9%87%E2%80%8C%D8%A7%DB%8C" TargetMode="External"/><Relationship Id="rId10" Type="http://schemas.openxmlformats.org/officeDocument/2006/relationships/slide" Target="slide2.xml"/><Relationship Id="rId4" Type="http://schemas.openxmlformats.org/officeDocument/2006/relationships/hyperlink" Target="http://fa.wikipedia.org/wiki/%D8%B1%D8%A7%D8%AF%DB%8C%D9%85" TargetMode="External"/><Relationship Id="rId9" Type="http://schemas.openxmlformats.org/officeDocument/2006/relationships/hyperlink" Target="http://fa.wikipedia.org/wiki/%D9%86%DB%8C%DA%86%D8%B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hyperlink" Target="http://fa.wikipedia.org/wiki/%D9%BE%D8%B1%D8%AA%D9%88%D8%B2%D8%A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8%A7%D9%84%DA%A9%D8%AA%D8%B1%D9%88%D8%A7%D8%B3%D8%AA%D8%A7%D8%AA%DB%8C%DA%A9" TargetMode="External"/><Relationship Id="rId13" Type="http://schemas.openxmlformats.org/officeDocument/2006/relationships/hyperlink" Target="http://fa.wikipedia.org/wiki/%DA%A9%D9%84%D9%88%DB%8C%D9%86" TargetMode="External"/><Relationship Id="rId18" Type="http://schemas.openxmlformats.org/officeDocument/2006/relationships/image" Target="../media/image9.png"/><Relationship Id="rId26" Type="http://schemas.openxmlformats.org/officeDocument/2006/relationships/slide" Target="slide12.xml"/><Relationship Id="rId3" Type="http://schemas.openxmlformats.org/officeDocument/2006/relationships/hyperlink" Target="http://fa.wikipedia.org/wiki/%D9%87%DB%8C%D8%AF%D8%B1%D9%88%DA%98%D9%86" TargetMode="External"/><Relationship Id="rId21" Type="http://schemas.openxmlformats.org/officeDocument/2006/relationships/slide" Target="slide6.xml"/><Relationship Id="rId7" Type="http://schemas.openxmlformats.org/officeDocument/2006/relationships/hyperlink" Target="http://fa.wikipedia.org/wiki/%D8%A7%D9%86%D8%B1%DA%98%DB%8C_%D8%AC%D9%86%D8%A8%D8%B4%DB%8C" TargetMode="External"/><Relationship Id="rId12" Type="http://schemas.openxmlformats.org/officeDocument/2006/relationships/hyperlink" Target="http://fa.wikipedia.org/wiki/%DA%86%DA%AF%D8%A7%D9%84%DB%8C" TargetMode="External"/><Relationship Id="rId17" Type="http://schemas.openxmlformats.org/officeDocument/2006/relationships/image" Target="../media/image10.png"/><Relationship Id="rId25" Type="http://schemas.openxmlformats.org/officeDocument/2006/relationships/slide" Target="slide16.xml"/><Relationship Id="rId2" Type="http://schemas.openxmlformats.org/officeDocument/2006/relationships/hyperlink" Target="http://fa.wikipedia.org/wiki/%D8%B4%DA%A9%D8%A7%D9%81%D8%AA_%D9%87%D8%B3%D8%AA%D9%87%E2%80%8C%D8%A7%DB%8C" TargetMode="External"/><Relationship Id="rId16" Type="http://schemas.openxmlformats.org/officeDocument/2006/relationships/slide" Target="slide2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9%87%D8%B3%D8%AA%D9%87" TargetMode="External"/><Relationship Id="rId11" Type="http://schemas.openxmlformats.org/officeDocument/2006/relationships/hyperlink" Target="http://fa.wikipedia.org/wiki/%D9%BE%D9%84%D8%A7%D8%B3%D9%85%D8%A7_%28%D9%81%DB%8C%D8%B2%DB%8C%DA%A9%29" TargetMode="External"/><Relationship Id="rId24" Type="http://schemas.openxmlformats.org/officeDocument/2006/relationships/slide" Target="slide22.xml"/><Relationship Id="rId5" Type="http://schemas.openxmlformats.org/officeDocument/2006/relationships/hyperlink" Target="http://fa.wikipedia.org/wiki/%D8%AA%D8%B1%DB%8C%D8%AA%DB%8C%D9%88%D9%85" TargetMode="External"/><Relationship Id="rId15" Type="http://schemas.openxmlformats.org/officeDocument/2006/relationships/image" Target="../media/image19.png"/><Relationship Id="rId23" Type="http://schemas.openxmlformats.org/officeDocument/2006/relationships/slide" Target="slide13.xml"/><Relationship Id="rId10" Type="http://schemas.openxmlformats.org/officeDocument/2006/relationships/hyperlink" Target="http://fa.wikipedia.org/wiki/%D8%B0%D8%B1%D8%A7%D8%AA_%D8%A8%D8%A7%D8%B1%D8%AF%D8%A7%D8%B1" TargetMode="External"/><Relationship Id="rId19" Type="http://schemas.microsoft.com/office/2007/relationships/hdphoto" Target="../media/hdphoto2.wdp"/><Relationship Id="rId4" Type="http://schemas.openxmlformats.org/officeDocument/2006/relationships/hyperlink" Target="http://fa.wikipedia.org/wiki/%D8%AF%D9%88%D8%AA%D8%B1%DB%8C%D9%88%D9%85" TargetMode="External"/><Relationship Id="rId9" Type="http://schemas.openxmlformats.org/officeDocument/2006/relationships/hyperlink" Target="http://fa.wikipedia.org/wiki/%D8%AF%D9%85%D8%A7" TargetMode="External"/><Relationship Id="rId14" Type="http://schemas.openxmlformats.org/officeDocument/2006/relationships/hyperlink" Target="http://fa.wikipedia.org/wiki/%D8%A8%D9%85%D8%A8_%D9%87%DB%8C%D8%AF%D8%B1%D9%88%DA%98%D9%86%DB%8C" TargetMode="External"/><Relationship Id="rId22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22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22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22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microsoft.com/office/2007/relationships/hdphoto" Target="../media/hdphoto2.wdp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microsoft.com/office/2007/relationships/hdphoto" Target="../media/hdphoto2.wdp"/><Relationship Id="rId9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11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hyperlink" Target="http://fa.wikipedia.org/wiki/%D9%85%D8%AF%D9%84_%D8%A7%D8%AA%D9%85%DB%8C_%D8%B1%D8%A7%D8%AF%D8%B1%D9%81%D9%88%D8%B1%D8%AF" TargetMode="External"/><Relationship Id="rId9" Type="http://schemas.openxmlformats.org/officeDocument/2006/relationships/slide" Target="slide4.xml"/><Relationship Id="rId1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14" y1="53153" x2="15315" y2="85285"/>
                        <a14:backgroundMark x1="96997" y1="5405" x2="95796" y2="18619"/>
                        <a14:backgroundMark x1="87387" y1="6607" x2="95796" y2="11411"/>
                        <a14:backgroundMark x1="62162" y1="1802" x2="97898" y2="78378"/>
                        <a14:backgroundMark x1="65465" y1="14414" x2="75075" y2="42342"/>
                        <a14:backgroundMark x1="72973" y1="23123" x2="98198" y2="24324"/>
                        <a14:backgroundMark x1="80480" y1="26426" x2="99399" y2="51652"/>
                        <a14:backgroundMark x1="86186" y1="32733" x2="96997" y2="54354"/>
                        <a14:backgroundMark x1="84985" y1="41141" x2="99700" y2="69970"/>
                        <a14:backgroundMark x1="86486" y1="26126" x2="98198" y2="37237"/>
                        <a14:backgroundMark x1="93694" y1="26727" x2="98498" y2="30631"/>
                        <a14:backgroundMark x1="42643" y1="901" x2="1201" y2="57658"/>
                        <a14:backgroundMark x1="29730" y1="22222" x2="1201" y2="68468"/>
                        <a14:backgroundMark x1="27928" y1="26126" x2="26426" y2="37538"/>
                        <a14:backgroundMark x1="28529" y1="26727" x2="30330" y2="37838"/>
                        <a14:backgroundMark x1="9309" y1="53754" x2="9009" y2="95195"/>
                        <a14:backgroundMark x1="4805" y1="60060" x2="7808" y2="99700"/>
                        <a14:backgroundMark x1="84084" y1="51051" x2="89790" y2="98799"/>
                        <a14:backgroundMark x1="90090" y1="66967" x2="94294" y2="99099"/>
                        <a14:backgroundMark x1="84685" y1="73574" x2="82583" y2="99700"/>
                        <a14:backgroundMark x1="82282" y1="93994" x2="79279" y2="99099"/>
                        <a14:backgroundMark x1="9610" y1="76577" x2="12613" y2="99399"/>
                        <a14:backgroundMark x1="14114" y1="92192" x2="23423" y2="99399"/>
                        <a14:backgroundMark x1="68468" y1="3604" x2="94294" y2="32733"/>
                        <a14:backgroundMark x1="70270" y1="33333" x2="68168" y2="39940"/>
                        <a14:backgroundMark x1="11411" y1="51952" x2="10210" y2="70270"/>
                        <a14:backgroundMark x1="10511" y1="75075" x2="14114" y2="93393"/>
                        <a14:backgroundMark x1="12913" y1="87688" x2="29730" y2="99700"/>
                        <a14:backgroundMark x1="26126" y1="97598" x2="76877" y2="9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567717"/>
            <a:ext cx="5302250" cy="53022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1100" y="4120825"/>
            <a:ext cx="9862585" cy="230124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4000" dirty="0" smtClean="0">
                <a:hlinkClick r:id="rId4" action="ppaction://hlinksldjump"/>
              </a:rPr>
              <a:t>ورود به فهرست فصل سوم</a:t>
            </a:r>
            <a:endParaRPr lang="fa-IR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0080" y="3841847"/>
            <a:ext cx="4511040" cy="2266950"/>
          </a:xfrm>
        </p:spPr>
        <p:txBody>
          <a:bodyPr/>
          <a:lstStyle/>
          <a:p>
            <a:r>
              <a:rPr lang="fa-IR" sz="6600" dirty="0"/>
              <a:t>شیمی</a:t>
            </a:r>
          </a:p>
          <a:p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1309565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نحوه ی قرار گیری الکترون ها در سطوح انرژی مختلف اطراف هسته را آرایش </a:t>
            </a:r>
            <a:r>
              <a:rPr lang="fa-IR" dirty="0" err="1" smtClean="0"/>
              <a:t>الکترونی</a:t>
            </a:r>
            <a:r>
              <a:rPr lang="fa-IR" dirty="0" smtClean="0"/>
              <a:t> می نامند.</a:t>
            </a:r>
          </a:p>
          <a:p>
            <a:r>
              <a:rPr lang="fa-IR" dirty="0" smtClean="0"/>
              <a:t>به طور کلی نحوه ی قرار گیری و پر شدن لایه های اطراف هسته به ترتیب افزایش سطح </a:t>
            </a:r>
            <a:r>
              <a:rPr lang="fa-IR" dirty="0" err="1" smtClean="0"/>
              <a:t>میباشد.لایه</a:t>
            </a:r>
            <a:r>
              <a:rPr lang="fa-IR" dirty="0" smtClean="0"/>
              <a:t> ی آخر اتم حداکثر می تواند 8 الکترون داشته باشد.</a:t>
            </a:r>
          </a:p>
          <a:p>
            <a:r>
              <a:rPr lang="fa-IR" dirty="0" smtClean="0"/>
              <a:t>به همین دلیل با پر شدن 8 الکترون لایه ی سوم </a:t>
            </a:r>
            <a:r>
              <a:rPr lang="fa-IR" dirty="0" err="1" smtClean="0"/>
              <a:t>یعدی</a:t>
            </a:r>
            <a:r>
              <a:rPr lang="fa-IR" dirty="0" smtClean="0"/>
              <a:t> به لایه ی چهارمی میرود.</a:t>
            </a:r>
          </a:p>
          <a:p>
            <a:r>
              <a:rPr lang="fa-IR" dirty="0" smtClean="0"/>
              <a:t>مثال:</a:t>
            </a:r>
          </a:p>
          <a:p>
            <a:pPr algn="l"/>
            <a:r>
              <a:rPr lang="fa-IR" dirty="0" err="1" smtClean="0"/>
              <a:t>آرگون</a:t>
            </a:r>
            <a:endParaRPr lang="fa-IR" dirty="0"/>
          </a:p>
          <a:p>
            <a:pPr marL="36576" indent="0" algn="l">
              <a:buNone/>
            </a:pPr>
            <a:r>
              <a:rPr lang="fa-IR" dirty="0" smtClean="0"/>
              <a:t>8(8(2</a:t>
            </a:r>
          </a:p>
          <a:p>
            <a:pPr marL="36576" indent="0" algn="l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آرایش </a:t>
            </a:r>
            <a:r>
              <a:rPr lang="fa-IR" dirty="0" err="1" smtClean="0"/>
              <a:t>الکترونی</a:t>
            </a:r>
            <a:endParaRPr lang="fa-IR" dirty="0"/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11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4000" dirty="0" smtClean="0"/>
              <a:t>عدد اتمی</a:t>
            </a:r>
          </a:p>
          <a:p>
            <a:pPr marL="36576" indent="0">
              <a:buNone/>
            </a:pPr>
            <a:r>
              <a:rPr lang="fa-IR" sz="2800" dirty="0" smtClean="0"/>
              <a:t>مجموع تعداد پروتون های یک اتم را عدد اتمی میگویند.</a:t>
            </a:r>
          </a:p>
          <a:p>
            <a:pPr marL="36576" indent="0">
              <a:buNone/>
            </a:pPr>
            <a:r>
              <a:rPr lang="fa-IR" sz="2800" dirty="0" smtClean="0"/>
              <a:t>امروزه اتم های عناصر مختلف بر اساس عدد اتمی در جدول تناوبی قرار میگیرند.</a:t>
            </a:r>
          </a:p>
          <a:p>
            <a:pPr marL="36576" indent="0">
              <a:buNone/>
            </a:pPr>
            <a:r>
              <a:rPr lang="fa-IR" sz="2800" dirty="0" smtClean="0"/>
              <a:t>عدد جرمی</a:t>
            </a:r>
          </a:p>
          <a:p>
            <a:pPr marL="36576" indent="0">
              <a:buNone/>
            </a:pPr>
            <a:r>
              <a:rPr lang="fa-IR" sz="2800" dirty="0" smtClean="0"/>
              <a:t>مجموع تعداد پروتون ها و </a:t>
            </a:r>
            <a:r>
              <a:rPr lang="fa-IR" sz="2800" dirty="0" err="1" smtClean="0"/>
              <a:t>نوترون</a:t>
            </a:r>
            <a:r>
              <a:rPr lang="fa-IR" sz="2800" dirty="0" smtClean="0"/>
              <a:t> های یک اتم را عدد جرمی میگویند.</a:t>
            </a:r>
          </a:p>
          <a:p>
            <a:pPr marL="36576" indent="0">
              <a:buNone/>
            </a:pPr>
            <a:r>
              <a:rPr lang="fa-IR" sz="2800" dirty="0" smtClean="0"/>
              <a:t>تمام اتم ها دارای یک عدد اتمی یکسانی </a:t>
            </a:r>
            <a:r>
              <a:rPr lang="fa-IR" sz="2800" dirty="0" err="1" smtClean="0"/>
              <a:t>اند</a:t>
            </a:r>
            <a:r>
              <a:rPr lang="fa-IR" sz="2800" dirty="0" smtClean="0"/>
              <a:t> ولی عدد جرمی ممکن است تغییر کند.</a:t>
            </a:r>
          </a:p>
          <a:p>
            <a:pPr marL="36576" indent="0">
              <a:buNone/>
            </a:pPr>
            <a:endParaRPr lang="fa-IR" sz="2800" dirty="0"/>
          </a:p>
          <a:p>
            <a:pPr marL="36576" indent="0">
              <a:buNone/>
            </a:pPr>
            <a:r>
              <a:rPr lang="fa-IR" sz="2800" dirty="0" smtClean="0"/>
              <a:t>لازم به ذکر است که برای سهولت نمایش به طور قرار دادی عدد اتمی در گوشه ی سمت چپ پایین نماد شیمیایی اتم و عدد جرمی در گوشه ی سمت چپ بالای نماد شیمیایی عنصر نوشته میشود.</a:t>
            </a:r>
            <a:endParaRPr lang="fa-I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عدد اتمی و جرمی</a:t>
            </a:r>
            <a:endParaRPr lang="fa-IR" dirty="0"/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2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فرمول شیمیایی عبارتی است که از کنار هم قرار گرفتن نماد شیمیایی عنصر های سازنده یک ماده </a:t>
            </a:r>
            <a:r>
              <a:rPr lang="fa-IR" sz="3200" dirty="0" err="1" smtClean="0"/>
              <a:t>بوجود</a:t>
            </a:r>
            <a:r>
              <a:rPr lang="fa-IR" sz="3200" dirty="0" smtClean="0"/>
              <a:t> آمده و با کمک آن میتوان نوع عنصر های سازنده ی آن ترکیب و تعداد اتم های به کار رفته از آ</a:t>
            </a:r>
            <a:r>
              <a:rPr lang="fa-IR" sz="3200" dirty="0"/>
              <a:t>ن</a:t>
            </a:r>
            <a:r>
              <a:rPr lang="fa-IR" sz="3200" dirty="0" smtClean="0"/>
              <a:t> عنصر در ماده ی مورد نظر را تشخیص داد.</a:t>
            </a:r>
          </a:p>
          <a:p>
            <a:r>
              <a:rPr lang="fa-IR" sz="3200" dirty="0" smtClean="0"/>
              <a:t> مثال:</a:t>
            </a:r>
          </a:p>
          <a:p>
            <a:r>
              <a:rPr lang="en-US" sz="3200" dirty="0" smtClean="0"/>
              <a:t>H2o</a:t>
            </a:r>
            <a:r>
              <a:rPr lang="fa-IR" sz="3200" dirty="0" smtClean="0"/>
              <a:t>آب                   دو اتم هیدروژن  </a:t>
            </a:r>
            <a:r>
              <a:rPr lang="fa-IR" sz="3200" dirty="0" err="1" smtClean="0"/>
              <a:t>ویک</a:t>
            </a:r>
            <a:r>
              <a:rPr lang="fa-IR" sz="3200" dirty="0" smtClean="0"/>
              <a:t> اتم اکسیژن</a:t>
            </a:r>
          </a:p>
          <a:p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فرمول شیمیایی</a:t>
            </a:r>
            <a:endParaRPr lang="fa-IR" dirty="0"/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0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400" b="1" dirty="0" err="1"/>
              <a:t>ایزوتوپ‌ها</a:t>
            </a:r>
            <a:r>
              <a:rPr lang="fa-IR" sz="2400" dirty="0"/>
              <a:t> </a:t>
            </a:r>
            <a:r>
              <a:rPr lang="fa-IR" sz="2400" dirty="0" err="1" smtClean="0">
                <a:hlinkClick r:id="rId2" tooltip="اتم"/>
              </a:rPr>
              <a:t>اتمهای</a:t>
            </a:r>
            <a:r>
              <a:rPr lang="fa-IR" sz="2400" dirty="0" smtClean="0"/>
              <a:t> </a:t>
            </a:r>
            <a:r>
              <a:rPr lang="fa-IR" sz="2400" dirty="0"/>
              <a:t>یک نوع عنصر هستند که </a:t>
            </a:r>
            <a:r>
              <a:rPr lang="fa-IR" sz="2400" dirty="0">
                <a:hlinkClick r:id="rId3" tooltip="عدد اتمی"/>
              </a:rPr>
              <a:t>عدد </a:t>
            </a:r>
            <a:r>
              <a:rPr lang="fa-IR" sz="2400" dirty="0" smtClean="0">
                <a:hlinkClick r:id="rId3" tooltip="عدد اتمی"/>
              </a:rPr>
              <a:t>اتمی</a:t>
            </a:r>
            <a:r>
              <a:rPr lang="en-US" sz="2400" dirty="0" smtClean="0"/>
              <a:t> </a:t>
            </a:r>
            <a:r>
              <a:rPr lang="fa-IR" sz="2400" dirty="0"/>
              <a:t>یکسان و </a:t>
            </a:r>
            <a:r>
              <a:rPr lang="fa-IR" sz="2400" dirty="0">
                <a:hlinkClick r:id="rId4" tooltip="عدد جرمی"/>
              </a:rPr>
              <a:t>عدد </a:t>
            </a:r>
            <a:r>
              <a:rPr lang="fa-IR" sz="2400" dirty="0" smtClean="0">
                <a:hlinkClick r:id="rId4" tooltip="عدد جرمی"/>
              </a:rPr>
              <a:t>جرمی</a:t>
            </a:r>
            <a:r>
              <a:rPr lang="fa-IR" sz="2400" dirty="0" smtClean="0"/>
              <a:t> متفاوتی </a:t>
            </a:r>
            <a:r>
              <a:rPr lang="fa-IR" sz="2400" dirty="0"/>
              <a:t>دارند. عدد اتمی بیانگر تعداد </a:t>
            </a:r>
            <a:r>
              <a:rPr lang="fa-IR" sz="2400" dirty="0" err="1">
                <a:hlinkClick r:id="rId5" tooltip="پروتون"/>
              </a:rPr>
              <a:t>پروتونهای</a:t>
            </a:r>
            <a:r>
              <a:rPr lang="fa-IR" sz="2400" dirty="0"/>
              <a:t> هسته اتم است. بنابراین </a:t>
            </a:r>
            <a:r>
              <a:rPr lang="fa-IR" sz="2400" dirty="0" err="1"/>
              <a:t>ایزوتوپ‌های</a:t>
            </a:r>
            <a:r>
              <a:rPr lang="fa-IR" sz="2400" dirty="0"/>
              <a:t> یک </a:t>
            </a:r>
            <a:r>
              <a:rPr lang="fa-IR" sz="2400" dirty="0">
                <a:hlinkClick r:id="rId6" tooltip="عنصر"/>
              </a:rPr>
              <a:t>عنصر</a:t>
            </a:r>
            <a:r>
              <a:rPr lang="fa-IR" sz="2400" dirty="0"/>
              <a:t>، تعداد </a:t>
            </a:r>
            <a:r>
              <a:rPr lang="fa-IR" sz="2400" dirty="0" err="1"/>
              <a:t>پروتون‌های</a:t>
            </a:r>
            <a:r>
              <a:rPr lang="fa-IR" sz="2400" dirty="0"/>
              <a:t> مساوی دارند. اختلاف در جرم اتمی </a:t>
            </a:r>
            <a:r>
              <a:rPr lang="fa-IR" sz="2400" dirty="0" err="1"/>
              <a:t>ایزوتوپ‌ها</a:t>
            </a:r>
            <a:r>
              <a:rPr lang="fa-IR" sz="2400" dirty="0"/>
              <a:t> از اختلاف تعداد </a:t>
            </a:r>
            <a:r>
              <a:rPr lang="fa-IR" sz="2400" dirty="0" err="1">
                <a:hlinkClick r:id="rId7" tooltip="نوترون"/>
              </a:rPr>
              <a:t>نوترونهای</a:t>
            </a:r>
            <a:r>
              <a:rPr lang="fa-IR" sz="2400" dirty="0"/>
              <a:t> موجود در هسته آنها ناشی </a:t>
            </a:r>
            <a:r>
              <a:rPr lang="fa-IR" sz="2400" dirty="0" err="1"/>
              <a:t>می‌شود</a:t>
            </a:r>
            <a:r>
              <a:rPr lang="fa-IR" sz="2400" dirty="0"/>
              <a:t>.</a:t>
            </a:r>
          </a:p>
          <a:p>
            <a:r>
              <a:rPr lang="fa-IR" sz="2400" dirty="0"/>
              <a:t>برای نشان دادن </a:t>
            </a:r>
            <a:r>
              <a:rPr lang="fa-IR" sz="2400" dirty="0" err="1"/>
              <a:t>ایزوتوپ‌های</a:t>
            </a:r>
            <a:r>
              <a:rPr lang="fa-IR" sz="2400" dirty="0"/>
              <a:t> یک </a:t>
            </a:r>
            <a:r>
              <a:rPr lang="fa-IR" sz="2400" dirty="0">
                <a:hlinkClick r:id="rId6" tooltip="عنصر"/>
              </a:rPr>
              <a:t>عنصر</a:t>
            </a:r>
            <a:r>
              <a:rPr lang="fa-IR" sz="2400" dirty="0"/>
              <a:t>، ابتدا نام آن عنصر، سپس یک خط فاصله (-) و در آخر جرم اتمی آن ایزوتوپ نوشته </a:t>
            </a:r>
            <a:r>
              <a:rPr lang="fa-IR" sz="2400" dirty="0" err="1"/>
              <a:t>می‌شود</a:t>
            </a:r>
            <a:r>
              <a:rPr lang="fa-IR" sz="2400" dirty="0"/>
              <a:t>. مثلاً </a:t>
            </a:r>
            <a:r>
              <a:rPr lang="fa-IR" sz="2400" dirty="0">
                <a:hlinkClick r:id="rId8" tooltip="هیدروژن"/>
              </a:rPr>
              <a:t>هیدروژن</a:t>
            </a:r>
            <a:r>
              <a:rPr lang="fa-IR" sz="2400" dirty="0"/>
              <a:t> دارای سه ایزوتوپ هیدروژن-۱ (</a:t>
            </a:r>
            <a:r>
              <a:rPr lang="fa-IR" sz="2400" dirty="0" err="1"/>
              <a:t>پروتیوم</a:t>
            </a:r>
            <a:r>
              <a:rPr lang="fa-IR" sz="2400" dirty="0"/>
              <a:t>)، هیدروژن-۲ (</a:t>
            </a:r>
            <a:r>
              <a:rPr lang="fa-IR" sz="2400" dirty="0" err="1"/>
              <a:t>دوتریوم</a:t>
            </a:r>
            <a:r>
              <a:rPr lang="fa-IR" sz="2400" dirty="0"/>
              <a:t>) و هیدروژن-۳ (</a:t>
            </a:r>
            <a:r>
              <a:rPr lang="fa-IR" sz="2400" dirty="0" err="1"/>
              <a:t>تریتیوم</a:t>
            </a:r>
            <a:r>
              <a:rPr lang="fa-IR" sz="2400" dirty="0"/>
              <a:t>) است که هسته آنها به ترتیب حاوی ۰، ۱ و ۲ </a:t>
            </a:r>
            <a:r>
              <a:rPr lang="fa-IR" sz="2400" dirty="0" err="1"/>
              <a:t>نوترون</a:t>
            </a:r>
            <a:r>
              <a:rPr lang="fa-IR" sz="2400" dirty="0"/>
              <a:t> است. یا ایزوتوپ </a:t>
            </a:r>
            <a:r>
              <a:rPr lang="fa-IR" sz="2400" dirty="0">
                <a:hlinkClick r:id="rId9" tooltip="اورانیوم"/>
              </a:rPr>
              <a:t>اورانیوم</a:t>
            </a:r>
            <a:r>
              <a:rPr lang="fa-IR" sz="2400" dirty="0"/>
              <a:t> ۲۳۵ را به صورت </a:t>
            </a:r>
            <a:r>
              <a:rPr lang="en-US" sz="2400" dirty="0"/>
              <a:t>U-</a:t>
            </a:r>
            <a:r>
              <a:rPr lang="fa-IR" sz="2400" dirty="0"/>
              <a:t>۲۳۵ نمایش </a:t>
            </a:r>
            <a:r>
              <a:rPr lang="fa-IR" sz="2400" dirty="0" err="1"/>
              <a:t>می‌دهند</a:t>
            </a:r>
            <a:r>
              <a:rPr lang="fa-IR" sz="2400" dirty="0"/>
              <a:t>. روش دیگر، نوشتن جرم اتمی ایزوتوپ در قسمت بالا و سمت چپ نماد شیمیایی عنصر است مانند </a:t>
            </a:r>
            <a:r>
              <a:rPr lang="fa-IR" sz="2400" baseline="30000" dirty="0"/>
              <a:t>۲۳۵</a:t>
            </a:r>
            <a:r>
              <a:rPr lang="en-US" sz="2400" dirty="0"/>
              <a:t>U </a:t>
            </a:r>
            <a:r>
              <a:rPr lang="fa-IR" sz="2400" dirty="0"/>
              <a:t>که برای نمایش همان ایزوتوپ اورانیوم ۲۳۵ است.</a:t>
            </a:r>
          </a:p>
          <a:p>
            <a:r>
              <a:rPr lang="fa-IR" sz="2400" dirty="0"/>
              <a:t>از آنجا که </a:t>
            </a:r>
            <a:r>
              <a:rPr lang="fa-IR" sz="2400" dirty="0" err="1"/>
              <a:t>ایزوتوپ‌های</a:t>
            </a:r>
            <a:r>
              <a:rPr lang="fa-IR" sz="2400" dirty="0"/>
              <a:t> یک عنصر </a:t>
            </a:r>
            <a:r>
              <a:rPr lang="fa-IR" sz="2400" dirty="0">
                <a:hlinkClick r:id="rId10" tooltip="ساختار الکترونی (صفحه وجود ندارد)"/>
              </a:rPr>
              <a:t>ساختار </a:t>
            </a:r>
            <a:r>
              <a:rPr lang="fa-IR" sz="2400" dirty="0" err="1">
                <a:hlinkClick r:id="rId10" tooltip="ساختار الکترونی (صفحه وجود ندارد)"/>
              </a:rPr>
              <a:t>الکترونی</a:t>
            </a:r>
            <a:r>
              <a:rPr lang="fa-IR" sz="2400" dirty="0"/>
              <a:t> مشابهی دارند، بنابراین </a:t>
            </a:r>
            <a:r>
              <a:rPr lang="fa-IR" sz="2400" dirty="0" err="1"/>
              <a:t>ویژگی‌های</a:t>
            </a:r>
            <a:r>
              <a:rPr lang="fa-IR" sz="2400" dirty="0"/>
              <a:t> شیمیایی آنها نیز یکسان است، اما </a:t>
            </a:r>
            <a:r>
              <a:rPr lang="fa-IR" sz="2400" dirty="0" err="1"/>
              <a:t>ویژگی‌های</a:t>
            </a:r>
            <a:r>
              <a:rPr lang="fa-IR" sz="2400" dirty="0"/>
              <a:t> </a:t>
            </a:r>
            <a:r>
              <a:rPr lang="fa-IR" sz="2400" dirty="0" err="1"/>
              <a:t>هسته‌ای</a:t>
            </a:r>
            <a:r>
              <a:rPr lang="fa-IR" sz="2400" dirty="0"/>
              <a:t> آنها متفاوت است. اگر نسبت تعداد </a:t>
            </a:r>
            <a:r>
              <a:rPr lang="fa-IR" sz="2400" dirty="0" err="1"/>
              <a:t>نوترون‌های</a:t>
            </a:r>
            <a:r>
              <a:rPr lang="fa-IR" sz="2400" dirty="0"/>
              <a:t> موجود در یک ایزوتوپ به </a:t>
            </a:r>
            <a:r>
              <a:rPr lang="fa-IR" sz="2400" dirty="0" err="1"/>
              <a:t>پروتون‌های</a:t>
            </a:r>
            <a:r>
              <a:rPr lang="fa-IR" sz="2400" dirty="0"/>
              <a:t> آن خیلی کم یا خیلی زیاد باشد، هسته تمایل به متلاشی شدن پیدا </a:t>
            </a:r>
            <a:r>
              <a:rPr lang="fa-IR" sz="2400" dirty="0" err="1"/>
              <a:t>می‌کند</a:t>
            </a:r>
            <a:r>
              <a:rPr lang="fa-IR" sz="2400" dirty="0"/>
              <a:t>.</a:t>
            </a:r>
          </a:p>
          <a:p>
            <a:r>
              <a:rPr lang="fa-IR" sz="2400" dirty="0"/>
              <a:t>در فارسی </a:t>
            </a:r>
            <a:r>
              <a:rPr lang="fa-IR" sz="2400" dirty="0" err="1"/>
              <a:t>واژه‌های</a:t>
            </a:r>
            <a:r>
              <a:rPr lang="fa-IR" sz="2400" dirty="0"/>
              <a:t> «</a:t>
            </a:r>
            <a:r>
              <a:rPr lang="fa-IR" sz="2400" dirty="0" err="1"/>
              <a:t>همجا</a:t>
            </a:r>
            <a:r>
              <a:rPr lang="fa-IR" sz="2400" dirty="0"/>
              <a:t>» و «</a:t>
            </a:r>
            <a:r>
              <a:rPr lang="fa-IR" sz="2400" dirty="0" err="1"/>
              <a:t>هم‌مکان</a:t>
            </a:r>
            <a:r>
              <a:rPr lang="fa-IR" sz="2400" dirty="0"/>
              <a:t>» در برابر واژه ایزوتوپ پیشنهاد شده است.</a:t>
            </a:r>
          </a:p>
          <a:p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ایزوتوپ ها</a:t>
            </a:r>
            <a:endParaRPr lang="fa-IR" dirty="0"/>
          </a:p>
        </p:txBody>
      </p:sp>
      <p:pic>
        <p:nvPicPr>
          <p:cNvPr id="6146" name="Picture 2" descr="CNO Cycle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89084"/>
            <a:ext cx="787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fa-IR" dirty="0" smtClean="0">
                <a:hlinkClick r:id="rId12" action="ppaction://hlinksldjump"/>
              </a:rPr>
              <a:t>عکس ها</a:t>
            </a:r>
            <a:endParaRPr lang="fa-IR" dirty="0"/>
          </a:p>
        </p:txBody>
      </p:sp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3" y="3070744"/>
            <a:ext cx="1274237" cy="1397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17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17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18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9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0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1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1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2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3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8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CNO Cycle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6138"/>
            <a:ext cx="48704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a/aa/Hydrogen-2.png/220px-Hydrogen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1604963"/>
            <a:ext cx="3984625" cy="37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1886" y="56927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نمونه‌ای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از جدول </a:t>
            </a:r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ایزوتوپی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از عناصر ۱ تا ۲۹. </a:t>
            </a:r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خانه‌های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آبی رنگ </a:t>
            </a:r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ایزوتوپ‌های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پایدار و </a:t>
            </a:r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خانه‌های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صورتی رنگ </a:t>
            </a:r>
            <a:r>
              <a:rPr lang="fa-IR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ناپایدارند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4" tooltip="هیدروژن"/>
              </a:rPr>
              <a:t>هیدروژن</a:t>
            </a:r>
            <a:r>
              <a:rPr lang="fa-IR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فقط دو ایزوتوپ پایدار دارد.</a:t>
            </a:r>
            <a:endParaRPr lang="fa-IR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10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4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5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86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24237"/>
            <a:ext cx="10435238" cy="4584489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08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/>
              <a:t>نیروی </a:t>
            </a:r>
            <a:r>
              <a:rPr lang="fa-IR" b="1" dirty="0" err="1"/>
              <a:t>هسته‌ای</a:t>
            </a:r>
            <a:r>
              <a:rPr lang="fa-IR" dirty="0"/>
              <a:t> </a:t>
            </a:r>
            <a:r>
              <a:rPr lang="fa-IR" dirty="0" smtClean="0"/>
              <a:t>به </a:t>
            </a:r>
            <a:r>
              <a:rPr lang="fa-IR" dirty="0">
                <a:hlinkClick r:id="rId2" tooltip="زبان انگلیسی"/>
              </a:rPr>
              <a:t>انگلیسی</a:t>
            </a:r>
            <a:r>
              <a:rPr lang="fa-IR" dirty="0"/>
              <a:t>: </a:t>
            </a:r>
            <a:r>
              <a:rPr lang="fa-IR" dirty="0" smtClean="0"/>
              <a:t>یا </a:t>
            </a:r>
            <a:r>
              <a:rPr lang="fa-IR" b="1" dirty="0" err="1"/>
              <a:t>برهمکنش</a:t>
            </a:r>
            <a:r>
              <a:rPr lang="fa-IR" b="1" dirty="0"/>
              <a:t> </a:t>
            </a:r>
            <a:r>
              <a:rPr lang="fa-IR" b="1" dirty="0" err="1" smtClean="0"/>
              <a:t>نوکلئون-نوکلئون</a:t>
            </a:r>
            <a:r>
              <a:rPr lang="fa-IR" dirty="0" err="1" smtClean="0"/>
              <a:t>نیرویی</a:t>
            </a:r>
            <a:r>
              <a:rPr lang="fa-IR" dirty="0" smtClean="0"/>
              <a:t> </a:t>
            </a:r>
            <a:r>
              <a:rPr lang="fa-IR" dirty="0"/>
              <a:t>است که بین دو یا چند </a:t>
            </a:r>
            <a:r>
              <a:rPr lang="fa-IR" dirty="0" err="1">
                <a:hlinkClick r:id="rId3" tooltip="ذرات هسته‌ای"/>
              </a:rPr>
              <a:t>نوکلئون</a:t>
            </a:r>
            <a:r>
              <a:rPr lang="fa-IR" dirty="0"/>
              <a:t> اثر </a:t>
            </a:r>
            <a:r>
              <a:rPr lang="fa-IR" dirty="0" err="1"/>
              <a:t>می‌کند</a:t>
            </a:r>
            <a:r>
              <a:rPr lang="fa-IR" dirty="0"/>
              <a:t> و باعث چسبیدن </a:t>
            </a:r>
            <a:r>
              <a:rPr lang="fa-IR" dirty="0">
                <a:hlinkClick r:id="rId4" tooltip="پروتون"/>
              </a:rPr>
              <a:t>پروتون</a:t>
            </a:r>
            <a:r>
              <a:rPr lang="fa-IR" dirty="0"/>
              <a:t> و </a:t>
            </a:r>
            <a:r>
              <a:rPr lang="fa-IR" dirty="0" err="1">
                <a:hlinkClick r:id="rId5" tooltip="نوترون"/>
              </a:rPr>
              <a:t>نوترونها</a:t>
            </a:r>
            <a:r>
              <a:rPr lang="fa-IR" dirty="0"/>
              <a:t> به یکدیگر است که موجب تشکیل </a:t>
            </a:r>
            <a:r>
              <a:rPr lang="fa-IR" dirty="0">
                <a:hlinkClick r:id="rId6" tooltip="هسته اتم"/>
              </a:rPr>
              <a:t>هسته اتم</a:t>
            </a:r>
            <a:r>
              <a:rPr lang="fa-IR" dirty="0"/>
              <a:t> </a:t>
            </a:r>
            <a:r>
              <a:rPr lang="fa-IR" dirty="0" err="1"/>
              <a:t>می‌گردد</a:t>
            </a:r>
            <a:r>
              <a:rPr lang="fa-IR" dirty="0"/>
              <a:t>.</a:t>
            </a:r>
          </a:p>
          <a:p>
            <a:r>
              <a:rPr lang="fa-IR" dirty="0"/>
              <a:t>انرژی ناشی از نیرو انرژی بستگی هسته نام دارد که به خاطر </a:t>
            </a:r>
            <a:r>
              <a:rPr lang="fa-IR" dirty="0" err="1"/>
              <a:t>هم‌ارزی</a:t>
            </a:r>
            <a:r>
              <a:rPr lang="fa-IR" dirty="0"/>
              <a:t> جرم-انرژی باعث کاهش جرم هسته اتم نسبت به مجموع جرم </a:t>
            </a:r>
            <a:r>
              <a:rPr lang="fa-IR" dirty="0" err="1"/>
              <a:t>تک‌تک</a:t>
            </a:r>
            <a:r>
              <a:rPr lang="fa-IR" dirty="0"/>
              <a:t> اجزای آن </a:t>
            </a:r>
            <a:r>
              <a:rPr lang="fa-IR" dirty="0" err="1"/>
              <a:t>می‌شود</a:t>
            </a:r>
            <a:r>
              <a:rPr lang="fa-IR" dirty="0"/>
              <a:t> و این انرژی بنیاد ساخت </a:t>
            </a:r>
            <a:r>
              <a:rPr lang="fa-IR" dirty="0">
                <a:hlinkClick r:id="rId7" tooltip="نیروگاه هسته‌ای"/>
              </a:rPr>
              <a:t>نیروگاه </a:t>
            </a:r>
            <a:r>
              <a:rPr lang="fa-IR" dirty="0" err="1">
                <a:hlinkClick r:id="rId7" tooltip="نیروگاه هسته‌ای"/>
              </a:rPr>
              <a:t>هسته‌ای</a:t>
            </a:r>
            <a:r>
              <a:rPr lang="fa-IR" dirty="0"/>
              <a:t>، </a:t>
            </a:r>
            <a:r>
              <a:rPr lang="fa-IR" dirty="0" err="1">
                <a:hlinkClick r:id="rId8" tooltip="رآکتور هسته‌ای"/>
              </a:rPr>
              <a:t>رآکتور</a:t>
            </a:r>
            <a:r>
              <a:rPr lang="fa-IR" dirty="0">
                <a:hlinkClick r:id="rId8" tooltip="رآکتور هسته‌ای"/>
              </a:rPr>
              <a:t> </a:t>
            </a:r>
            <a:r>
              <a:rPr lang="fa-IR" dirty="0" err="1">
                <a:hlinkClick r:id="rId8" tooltip="رآکتور هسته‌ای"/>
              </a:rPr>
              <a:t>هسته‌ای</a:t>
            </a:r>
            <a:r>
              <a:rPr lang="fa-IR" dirty="0"/>
              <a:t>، </a:t>
            </a:r>
            <a:r>
              <a:rPr lang="fa-IR" dirty="0" err="1">
                <a:hlinkClick r:id="rId9" tooltip="جنگ‌افزار هسته‌ای"/>
              </a:rPr>
              <a:t>جنگ‌افزار</a:t>
            </a:r>
            <a:r>
              <a:rPr lang="fa-IR" dirty="0">
                <a:hlinkClick r:id="rId9" tooltip="جنگ‌افزار هسته‌ای"/>
              </a:rPr>
              <a:t> </a:t>
            </a:r>
            <a:r>
              <a:rPr lang="fa-IR" dirty="0" err="1">
                <a:hlinkClick r:id="rId9" tooltip="جنگ‌افزار هسته‌ای"/>
              </a:rPr>
              <a:t>هسته‌ای</a:t>
            </a:r>
            <a:r>
              <a:rPr lang="fa-IR" dirty="0"/>
              <a:t> و به طور کلی </a:t>
            </a:r>
            <a:r>
              <a:rPr lang="fa-IR" dirty="0">
                <a:hlinkClick r:id="rId10" tooltip="انرژی اتمی"/>
              </a:rPr>
              <a:t>انرژی اتمی</a:t>
            </a:r>
            <a:r>
              <a:rPr lang="fa-IR" dirty="0"/>
              <a:t> است. </a:t>
            </a:r>
            <a:r>
              <a:rPr lang="fa-IR" baseline="30000" dirty="0">
                <a:hlinkClick r:id="rId11"/>
              </a:rPr>
              <a:t>[۱]</a:t>
            </a:r>
            <a:r>
              <a:rPr lang="fa-IR" baseline="30000" dirty="0">
                <a:hlinkClick r:id="rId12"/>
              </a:rPr>
              <a:t>[۲]</a:t>
            </a:r>
            <a:r>
              <a:rPr lang="fa-IR" dirty="0"/>
              <a:t>.</a:t>
            </a:r>
          </a:p>
          <a:p>
            <a:r>
              <a:rPr lang="fa-IR" dirty="0"/>
              <a:t>این نیرو در فواصل حدود یک </a:t>
            </a:r>
            <a:r>
              <a:rPr lang="fa-IR" dirty="0" err="1">
                <a:hlinkClick r:id="rId13" tooltip="فمتومتر"/>
              </a:rPr>
              <a:t>فمتومتر</a:t>
            </a:r>
            <a:r>
              <a:rPr lang="fa-IR" dirty="0"/>
              <a:t>(‎۱۰</a:t>
            </a:r>
            <a:r>
              <a:rPr lang="fa-IR" baseline="30000" dirty="0"/>
              <a:t>-۱۵</a:t>
            </a:r>
            <a:r>
              <a:rPr lang="fa-IR" dirty="0"/>
              <a:t> متر) بسیار قوی عمل </a:t>
            </a:r>
            <a:r>
              <a:rPr lang="fa-IR" dirty="0" err="1"/>
              <a:t>می‌کند</a:t>
            </a:r>
            <a:r>
              <a:rPr lang="fa-IR" dirty="0"/>
              <a:t> اما از فواصل ۲.۵ </a:t>
            </a:r>
            <a:r>
              <a:rPr lang="fa-IR" dirty="0" err="1"/>
              <a:t>فمتومتر</a:t>
            </a:r>
            <a:r>
              <a:rPr lang="fa-IR" dirty="0"/>
              <a:t> به سرعت کاهش </a:t>
            </a:r>
            <a:r>
              <a:rPr lang="fa-IR" dirty="0" err="1"/>
              <a:t>می‌یابد</a:t>
            </a:r>
            <a:r>
              <a:rPr lang="fa-IR" dirty="0"/>
              <a:t> همچنین در </a:t>
            </a:r>
            <a:r>
              <a:rPr lang="fa-IR" dirty="0" err="1"/>
              <a:t>فوصال</a:t>
            </a:r>
            <a:r>
              <a:rPr lang="fa-IR" dirty="0"/>
              <a:t> کمتر ۰.۷ </a:t>
            </a:r>
            <a:r>
              <a:rPr lang="fa-IR" dirty="0" err="1"/>
              <a:t>فمتومتر</a:t>
            </a:r>
            <a:r>
              <a:rPr lang="fa-IR" dirty="0"/>
              <a:t> تبدیل به نیروی دافعه </a:t>
            </a:r>
            <a:r>
              <a:rPr lang="fa-IR" dirty="0" err="1"/>
              <a:t>می‌گردد</a:t>
            </a:r>
            <a:r>
              <a:rPr lang="fa-IR" dirty="0"/>
              <a:t> و به همین دلیل این نیرو مسئول اندازه فیزیک هسته است. زیرا که اجزای هسته </a:t>
            </a:r>
            <a:r>
              <a:rPr lang="fa-IR" dirty="0" err="1"/>
              <a:t>نمی‌توانند</a:t>
            </a:r>
            <a:r>
              <a:rPr lang="fa-IR" dirty="0"/>
              <a:t> بیشتر از آنکه این نیرو اجازه دهد به یکدیگر نزدیک شوند.</a:t>
            </a:r>
          </a:p>
          <a:p>
            <a:r>
              <a:rPr lang="fa-IR" dirty="0"/>
              <a:t>نیروی </a:t>
            </a:r>
            <a:r>
              <a:rPr lang="fa-IR" dirty="0" err="1"/>
              <a:t>هسته‌ای</a:t>
            </a:r>
            <a:r>
              <a:rPr lang="fa-IR" dirty="0"/>
              <a:t> یکی از </a:t>
            </a:r>
            <a:r>
              <a:rPr lang="fa-IR" dirty="0" err="1"/>
              <a:t>صورت‌های</a:t>
            </a:r>
            <a:r>
              <a:rPr lang="fa-IR" dirty="0"/>
              <a:t> یکی از چهار نیروی بنیادی یعنی </a:t>
            </a:r>
            <a:r>
              <a:rPr lang="fa-IR" dirty="0">
                <a:hlinkClick r:id="rId14" tooltip="نیروی هسته‌ای قوی"/>
              </a:rPr>
              <a:t>نیروی </a:t>
            </a:r>
            <a:r>
              <a:rPr lang="fa-IR" dirty="0" err="1">
                <a:hlinkClick r:id="rId14" tooltip="نیروی هسته‌ای قوی"/>
              </a:rPr>
              <a:t>هسته‌ای</a:t>
            </a:r>
            <a:r>
              <a:rPr lang="fa-IR" dirty="0">
                <a:hlinkClick r:id="rId14" tooltip="نیروی هسته‌ای قوی"/>
              </a:rPr>
              <a:t> قوی</a:t>
            </a:r>
            <a:r>
              <a:rPr lang="fa-IR" dirty="0"/>
              <a:t> است که باعث چسبیدن </a:t>
            </a:r>
            <a:r>
              <a:rPr lang="fa-IR" dirty="0" err="1">
                <a:hlinkClick r:id="rId15" tooltip="کوارک"/>
              </a:rPr>
              <a:t>کوارکها</a:t>
            </a:r>
            <a:r>
              <a:rPr lang="fa-IR" dirty="0"/>
              <a:t> به یکدیگر </a:t>
            </a:r>
            <a:r>
              <a:rPr lang="fa-IR" dirty="0" err="1"/>
              <a:t>می‌شود</a:t>
            </a:r>
            <a:r>
              <a:rPr lang="fa-IR" dirty="0"/>
              <a:t> و میانجی این نیرو </a:t>
            </a:r>
            <a:r>
              <a:rPr lang="fa-IR" dirty="0" err="1">
                <a:hlinkClick r:id="rId16" tooltip="گلوئون"/>
              </a:rPr>
              <a:t>گلوئون</a:t>
            </a:r>
            <a:r>
              <a:rPr lang="fa-IR" dirty="0"/>
              <a:t> است.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انرژی هسته ای</a:t>
            </a:r>
            <a:endParaRPr lang="fa-IR" dirty="0"/>
          </a:p>
        </p:txBody>
      </p:sp>
      <p:pic>
        <p:nvPicPr>
          <p:cNvPr id="12" name="Picture 1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21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21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22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3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4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5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5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6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7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1100" y="1574801"/>
            <a:ext cx="9867900" cy="4525963"/>
          </a:xfrm>
        </p:spPr>
        <p:txBody>
          <a:bodyPr>
            <a:noAutofit/>
          </a:bodyPr>
          <a:lstStyle/>
          <a:p>
            <a:r>
              <a:rPr lang="fa-IR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در این نوع واکنش ، هسته ی هسته ی یک اتم سنگین تر به هسته های سبک تر می شکنند.</a:t>
            </a:r>
          </a:p>
          <a:p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فرآیندی است که در آن یک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 tooltip="اتم"/>
              </a:rPr>
              <a:t>اتم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سنگین مانند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 tooltip="اورانیوم"/>
              </a:rPr>
              <a:t>اورانیوم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به دو اتم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سبکتر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تبدیل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می‌شود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وقتی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هسته‌ای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با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4" tooltip="عدد اتمی"/>
              </a:rPr>
              <a:t>عدد اتمی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زیاد شکافته شود، بر پایه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tooltip="هم‌ارزی جرم و انرژی"/>
              </a:rPr>
              <a:t>فرمول اینشتین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، مقداری از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tooltip="جرم"/>
              </a:rPr>
              <a:t>جرم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آن به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7" tooltip="انرژی"/>
              </a:rPr>
              <a:t>انرژی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تبدیل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می‌شود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از این انرژی در تولید برق (در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8" tooltip="نیروگاه هسته‌ای"/>
              </a:rPr>
              <a:t>نیروگاه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8" tooltip="نیروگاه هسته‌ای"/>
              </a:rPr>
              <a:t>هسته‌ای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یا تخریب (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 tooltip="سلاح‌های هسته‌ای"/>
              </a:rPr>
              <a:t>سلاح‌های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 tooltip="سلاح‌های هسته‌ای"/>
              </a:rPr>
              <a:t>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 tooltip="سلاح‌های هسته‌ای"/>
              </a:rPr>
              <a:t>هسته‌ای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استفاده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می‌شود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برای ایجاد شکافت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هسته‌ای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نیاز به بمب باران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است. یعنی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نوترونی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را که سرعت آن با سرعت نور برابری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می‌کند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توسط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10" tooltip="آب سنگین"/>
              </a:rPr>
              <a:t>آبهای سنگین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کاهش سرعت پیدا کنند تا بعد از ناپایدار شدن هسته اتم،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انم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نجزیه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شود.(در 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 tooltip="اورانیوم"/>
              </a:rPr>
              <a:t>اورانیوم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پس از تجزیه عناصر باریم و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کریپتون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۲/۵ عدد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پس داده </a:t>
            </a:r>
            <a:r>
              <a:rPr lang="fa-IR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می‌شود</a:t>
            </a:r>
            <a:r>
              <a:rPr lang="fa-IR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.)</a:t>
            </a:r>
          </a:p>
          <a:p>
            <a:endParaRPr lang="fa-IR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0"/>
            <a:ext cx="9867900" cy="1143000"/>
          </a:xfrm>
        </p:spPr>
        <p:txBody>
          <a:bodyPr/>
          <a:lstStyle/>
          <a:p>
            <a:pPr algn="ctr"/>
            <a:r>
              <a:rPr lang="fa-IR" dirty="0" err="1" smtClean="0"/>
              <a:t>فیسیون</a:t>
            </a:r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15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15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16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7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8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9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9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0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1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87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 tooltip="اتو هان"/>
              </a:rPr>
              <a:t>اوتوهان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زمانی که قصد داشت از بمباران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 tooltip="اورانیوم"/>
              </a:rPr>
              <a:t>اورانیوم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با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آن را به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4" tooltip="رادیم"/>
              </a:rPr>
              <a:t>رادیم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تبدیل کند دریافت که به اتم بسیار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کوچک‌تری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دست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یافته‌است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در تمام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tooltip="واکنش هسته‌ای"/>
              </a:rPr>
              <a:t>واکنش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tooltip="واکنش هسته‌ای"/>
              </a:rPr>
              <a:t>هسته‌ای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که تا ان زمان شناخته شده بود تنها ذرات کوچک از هسته جدا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می‌شدند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اما این بار یک تقسیم بزرگ رخ داده بود.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tooltip="لایز میتنر (صفحه وجود ندارد)"/>
              </a:rPr>
              <a:t>لایز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tooltip="لایز میتنر (صفحه وجود ندارد)"/>
              </a:rPr>
              <a:t>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tooltip="لایز میتنر (صفحه وجود ندارد)"/>
              </a:rPr>
              <a:t>میتنر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7" tooltip="اوتو فریش (صفحه وجود ندارد)"/>
              </a:rPr>
              <a:t>اوتو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7" tooltip="اوتو فریش (صفحه وجود ندارد)"/>
              </a:rPr>
              <a:t>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7" tooltip="اوتو فریش (صفحه وجود ندارد)"/>
              </a:rPr>
              <a:t>فریش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دریافتند که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فراوردهٔ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این بمباران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باریم است و جرم هر اتم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اورانیم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هنگام تبدیل شدن به ذرات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کوچک‌تر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به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اندازهٔ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یک پنجم جرم یک پروتون کاهش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می‌یابد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این جرم مطابق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رابطهٔ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اینشتین 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E=mc²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به انرژی تبدیل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شده‌است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به خاطر شباهت این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پدیدهٔ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تقسیم هسته با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8" tooltip="تقسیم سلولی"/>
              </a:rPr>
              <a:t>تقسیم سلولی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میتنر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فریش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آن را شکافت نامیدند.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مقالهٔ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این یافته در یازدهم فوریه، ۱۹۳۹ در نشریه،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 tooltip="نیچر"/>
              </a:rPr>
              <a:t>نیچر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با عنوان «واکنش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هسته‌ای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نوع جدید» منتشر شد.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/>
              <a:t>فیسیون</a:t>
            </a:r>
            <a:r>
              <a:rPr lang="fa-IR" dirty="0"/>
              <a:t> </a:t>
            </a: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2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در تصویر اتم اورانیم-۲۳۵ دیده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که پس از برخورد یک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متلاشی شده و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پرتوهای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 tooltip="پرتوزا"/>
              </a:rPr>
              <a:t>رادیو اکتیو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از خود صادر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می‌کند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سپس به دو عنصر باریم-۱۴۱ و کریپتون-۹۲ تقسیم شده و به پایداری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می‌رسد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در ضمن ۲/۵ عدد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نوترون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دیگر آزاد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می‌کند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که هر یک موجب شکافت یک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هستهٔ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اورانیوم دیگر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می‌شوند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 این واکنش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زنجیره‌ای</a:t>
            </a:r>
            <a:r>
              <a:rPr lang="fa-IR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مرتب ادامه پیدا </a:t>
            </a:r>
            <a:r>
              <a:rPr lang="fa-IR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می‌کند</a:t>
            </a:r>
            <a:r>
              <a:rPr lang="fa-IR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r>
              <a:rPr lang="fa-IR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توضیح تصویر </a:t>
            </a:r>
            <a:endParaRPr lang="fa-IR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/>
              <a:t>فیسیون</a:t>
            </a:r>
            <a:r>
              <a:rPr lang="fa-IR" dirty="0"/>
              <a:t> </a:t>
            </a:r>
          </a:p>
        </p:txBody>
      </p:sp>
      <p:pic>
        <p:nvPicPr>
          <p:cNvPr id="8194" name="Picture 2" descr="http://upload.wikimedia.org/wikipedia/commons/thumb/1/15/Nuclear_fission.svg/250px-Nuclear_fiss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005806"/>
            <a:ext cx="2971800" cy="46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99" y="5394879"/>
            <a:ext cx="1274237" cy="139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4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86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6700" y="1701799"/>
            <a:ext cx="723900" cy="981877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ysClr val="windowText" lastClr="000000"/>
                </a:solidFill>
              </a:rPr>
              <a:t>منو</a:t>
            </a:r>
            <a:endParaRPr lang="fa-IR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4024" y="2874176"/>
            <a:ext cx="12280509" cy="2301240"/>
          </a:xfrm>
        </p:spPr>
        <p:txBody>
          <a:bodyPr>
            <a:noAutofit/>
          </a:bodyPr>
          <a:lstStyle/>
          <a:p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تئوری اتمی </a:t>
            </a:r>
            <a:r>
              <a:rPr lang="fa-IR" sz="32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دالتون</a:t>
            </a: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/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مدل های اتمی </a:t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عدد های اتمی و جرمی</a:t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نماد های شیمیایی</a:t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فرمول شیمیایی</a:t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ایزوتوپ ها</a:t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مفهوم </a:t>
            </a:r>
            <a:r>
              <a:rPr lang="fa-IR" sz="32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یون</a:t>
            </a: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/>
            </a:r>
            <a:b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</a:br>
            <a:r>
              <a:rPr lang="fa-IR" sz="3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cs"/>
              </a:rPr>
              <a:t>انرژی هسته ای و واکنش های هسته ای</a:t>
            </a:r>
            <a:endParaRPr lang="fa-IR" sz="3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0700" y="4120864"/>
            <a:ext cx="2451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fa-I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فرمول شیمایی</a:t>
            </a:r>
            <a:endParaRPr lang="fa-IR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6083300"/>
            <a:ext cx="1193800" cy="774700"/>
          </a:xfrm>
          <a:prstGeom prst="actionButtonHom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968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427832"/>
            <a:ext cx="9867900" cy="4525963"/>
          </a:xfrm>
        </p:spPr>
        <p:txBody>
          <a:bodyPr>
            <a:normAutofit fontScale="92500" lnSpcReduction="20000"/>
          </a:bodyPr>
          <a:lstStyle/>
          <a:p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(گداخت)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یا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فیوژن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فرآیندی عکس عمل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tooltip="شکافت هسته‌ای"/>
              </a:rPr>
              <a:t>شکافت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tooltip="شکافت هسته‌ای"/>
              </a:rPr>
              <a:t>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است. در فرایند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هسته‌های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سبک مانند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tooltip="هیدروژن"/>
              </a:rPr>
              <a:t>هیدروژن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tooltip="دوتریوم"/>
              </a:rPr>
              <a:t>دوتریوم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tooltip="تریتیوم"/>
              </a:rPr>
              <a:t>تریتیوم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 یکدیگر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داده شده و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هسته‌های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سنگین‌تر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مقداری انرژی تولید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می‌شود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برای اینکه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امکان‌پذیر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باشد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tooltip="هسته"/>
              </a:rPr>
              <a:t>هسته‌هایی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که در واکنش وارد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می‌شوند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باید دارای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 tooltip="انرژی جنبشی"/>
              </a:rPr>
              <a:t>انرژی جنبشی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کافی باشند تا بر میدان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tooltip="الکترواستاتیک"/>
              </a:rPr>
              <a:t>الکترواستاتیکی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پیرامونشان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فائق آیند. بنابر این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tooltip="دما"/>
              </a:rPr>
              <a:t>دماهای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وابسته به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واکنش‌های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فوق‌العاده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بالاست.</a:t>
            </a:r>
          </a:p>
          <a:p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 سال ۱۹۵۲ اولین انفجار آزمایشی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گرماهسته‌ای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باعث آزاد شدن مقدار زیادی انرژی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کنترل‌نشده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شد. این آزمایش نشان داد که اگر دمای یک گاز متشکل از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tooltip="ذرات باردار"/>
              </a:rPr>
              <a:t>ذرات باردار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tooltip="پلاسما (فیزیک)"/>
              </a:rPr>
              <a:t>پلاسما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با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 tooltip="چگالی"/>
              </a:rPr>
              <a:t>چگالی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بالا تا حد ۵۰ میلیون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 tooltip="کلوین"/>
              </a:rPr>
              <a:t>درجه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 tooltip="کلوین"/>
              </a:rPr>
              <a:t>کلوین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افزایش یابد، باعث ایجاد واکنش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در گاز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یونیده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می‌شود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پس از انفجار موفقیت آمیز 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 tooltip="بمب هیدروژنی"/>
              </a:rPr>
              <a:t>بمب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 tooltip="بمب هیدروژنی"/>
              </a:rPr>
              <a:t>هیدروژنی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جستجو برای آزاد کردن کنترل شده انرژی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شروع شد.</a:t>
            </a:r>
          </a:p>
          <a:p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گرمای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به مفهوم گرمای حاصله از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همجوشی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هسته‌ای</a:t>
            </a:r>
            <a:r>
              <a:rPr lang="fa-IR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است</a:t>
            </a:r>
          </a:p>
          <a:p>
            <a:endParaRPr lang="fa-IR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http://upload.wikimedia.org/wikipedia/commons/thumb/a/aa/D-t-fusion.png/220px-D-t-fusi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08461"/>
            <a:ext cx="2647950" cy="26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5950" y="5758934"/>
            <a:ext cx="385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/>
              <a:t>چگونگی </a:t>
            </a:r>
            <a:r>
              <a:rPr lang="fa-IR" sz="2800" dirty="0" err="1" smtClean="0"/>
              <a:t>همجوشی</a:t>
            </a:r>
            <a:r>
              <a:rPr lang="fa-IR" sz="2800" dirty="0" smtClean="0"/>
              <a:t> </a:t>
            </a:r>
            <a:r>
              <a:rPr lang="fa-IR" sz="2800" dirty="0" err="1" smtClean="0"/>
              <a:t>دوتریوم</a:t>
            </a:r>
            <a:r>
              <a:rPr lang="fa-IR" sz="2800" dirty="0" smtClean="0"/>
              <a:t> و </a:t>
            </a:r>
            <a:r>
              <a:rPr lang="fa-IR" sz="2800" dirty="0" err="1" smtClean="0"/>
              <a:t>تریتیوم</a:t>
            </a:r>
            <a:endParaRPr lang="fa-IR" sz="2800" dirty="0"/>
          </a:p>
        </p:txBody>
      </p:sp>
      <p:pic>
        <p:nvPicPr>
          <p:cNvPr id="14" name="Picture 1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22589"/>
            <a:ext cx="1274237" cy="139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20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20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21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2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3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4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4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5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6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5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این نوع واکنش هسته های اتم سبک با یکدیگر ترکیب میشوند و هسته های سنگین تر را تشکیل میدهند.</a:t>
            </a:r>
          </a:p>
          <a:p>
            <a:r>
              <a:rPr lang="fa-IR" dirty="0" smtClean="0"/>
              <a:t>در طی این عمل انرژی زیادی آزاد میگردد . در این واکنش نیز بخشی از جرم به انرژی تبدیل می شود مانند </a:t>
            </a:r>
            <a:r>
              <a:rPr lang="fa-IR" dirty="0" err="1" smtClean="0"/>
              <a:t>تبدیلاتم</a:t>
            </a:r>
            <a:r>
              <a:rPr lang="fa-IR" dirty="0" smtClean="0"/>
              <a:t> های هیدروژن به </a:t>
            </a:r>
            <a:r>
              <a:rPr lang="fa-IR" dirty="0" err="1" smtClean="0"/>
              <a:t>هلیم</a:t>
            </a:r>
            <a:r>
              <a:rPr lang="fa-IR" dirty="0" smtClean="0"/>
              <a:t>.</a:t>
            </a:r>
          </a:p>
          <a:p>
            <a:r>
              <a:rPr lang="fa-IR" dirty="0" smtClean="0"/>
              <a:t>انرژی خورشید و دیگر ستارگان از واکنش </a:t>
            </a:r>
            <a:r>
              <a:rPr lang="fa-IR" dirty="0" err="1" smtClean="0"/>
              <a:t>همجوشی</a:t>
            </a:r>
            <a:r>
              <a:rPr lang="fa-IR" dirty="0" smtClean="0"/>
              <a:t> هسته ای تامین </a:t>
            </a:r>
            <a:r>
              <a:rPr lang="fa-IR" dirty="0" err="1" smtClean="0"/>
              <a:t>میشود.از</a:t>
            </a:r>
            <a:r>
              <a:rPr lang="fa-IR" dirty="0" smtClean="0"/>
              <a:t> این واکنش در بمب های </a:t>
            </a:r>
            <a:r>
              <a:rPr lang="fa-IR" dirty="0" err="1" smtClean="0"/>
              <a:t>هیدروژنی</a:t>
            </a:r>
            <a:r>
              <a:rPr lang="fa-IR" dirty="0" smtClean="0"/>
              <a:t> نیز استفاده شده است ولی دانشمندان تا به حال نتوانستند از انرژی آن برای تولی الکتریسیته در نیروگاه های </a:t>
            </a:r>
            <a:r>
              <a:rPr lang="fa-IR" dirty="0" err="1" smtClean="0"/>
              <a:t>همجوشی</a:t>
            </a:r>
            <a:r>
              <a:rPr lang="fa-IR" dirty="0" smtClean="0"/>
              <a:t> هسته ای استفاده نمایند.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فوزیون</a:t>
            </a:r>
            <a:endParaRPr lang="fa-IR" dirty="0"/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17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دانستید که در حالت عادی اتم خنثی است </a:t>
            </a:r>
            <a:r>
              <a:rPr lang="fa-IR" dirty="0" err="1" smtClean="0"/>
              <a:t>ذراتی</a:t>
            </a:r>
            <a:r>
              <a:rPr lang="fa-IR" dirty="0" smtClean="0"/>
              <a:t> که تعداد الکترون ها </a:t>
            </a:r>
            <a:r>
              <a:rPr lang="fa-IR" dirty="0" err="1" smtClean="0"/>
              <a:t>وپروتون</a:t>
            </a:r>
            <a:r>
              <a:rPr lang="fa-IR" dirty="0" smtClean="0"/>
              <a:t> های نیز برابر نیست ، </a:t>
            </a:r>
            <a:r>
              <a:rPr lang="fa-IR" dirty="0" err="1" smtClean="0"/>
              <a:t>یون</a:t>
            </a:r>
            <a:r>
              <a:rPr lang="fa-IR" dirty="0" smtClean="0"/>
              <a:t> نامیده میشوند. </a:t>
            </a:r>
            <a:r>
              <a:rPr lang="fa-IR" dirty="0" err="1" smtClean="0"/>
              <a:t>یون</a:t>
            </a:r>
            <a:r>
              <a:rPr lang="fa-IR" dirty="0" smtClean="0"/>
              <a:t> ها به دو دسته ی مثبت </a:t>
            </a:r>
            <a:r>
              <a:rPr lang="fa-IR" dirty="0" err="1" smtClean="0"/>
              <a:t>ومنفی</a:t>
            </a:r>
            <a:r>
              <a:rPr lang="fa-IR" dirty="0" smtClean="0"/>
              <a:t> تقسیم می شوند.</a:t>
            </a:r>
          </a:p>
          <a:p>
            <a:r>
              <a:rPr lang="fa-IR" dirty="0" err="1" smtClean="0"/>
              <a:t>یون</a:t>
            </a:r>
            <a:r>
              <a:rPr lang="fa-IR" dirty="0" smtClean="0"/>
              <a:t> های منفی(</a:t>
            </a:r>
            <a:r>
              <a:rPr lang="fa-IR" dirty="0" err="1" smtClean="0"/>
              <a:t>آنیون</a:t>
            </a:r>
            <a:r>
              <a:rPr lang="fa-IR" dirty="0" smtClean="0"/>
              <a:t>)</a:t>
            </a:r>
          </a:p>
          <a:p>
            <a:r>
              <a:rPr lang="fa-IR" dirty="0" err="1" smtClean="0"/>
              <a:t>یون</a:t>
            </a:r>
            <a:r>
              <a:rPr lang="fa-IR" dirty="0" smtClean="0"/>
              <a:t> های مثبت (</a:t>
            </a:r>
            <a:r>
              <a:rPr lang="fa-IR" dirty="0" err="1" smtClean="0"/>
              <a:t>کاتیون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مفهوم </a:t>
            </a:r>
            <a:r>
              <a:rPr lang="fa-IR" dirty="0" err="1" smtClean="0"/>
              <a:t>یون</a:t>
            </a:r>
            <a:endParaRPr lang="fa-IR" dirty="0"/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29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 smtClean="0"/>
                  <a:t>چنان چه اتمی الکترون جذب کند و تعداد الکترون های آن از پروتون </a:t>
                </a:r>
                <a:r>
                  <a:rPr lang="fa-IR" dirty="0" err="1" smtClean="0"/>
                  <a:t>هایش</a:t>
                </a:r>
                <a:r>
                  <a:rPr lang="fa-IR" dirty="0" smtClean="0"/>
                  <a:t> بیشتر شود آن ذره بار منفی پیدا خواهد کرد. تعداد بار منفی یک </a:t>
                </a:r>
                <a:r>
                  <a:rPr lang="fa-IR" dirty="0" err="1" smtClean="0"/>
                  <a:t>آنیون</a:t>
                </a:r>
                <a:r>
                  <a:rPr lang="fa-IR" dirty="0" smtClean="0"/>
                  <a:t> به تعداد </a:t>
                </a:r>
                <a:r>
                  <a:rPr lang="fa-IR" dirty="0" err="1" smtClean="0"/>
                  <a:t>الکترونی</a:t>
                </a:r>
                <a:r>
                  <a:rPr lang="fa-IR" dirty="0" smtClean="0"/>
                  <a:t> که بیشتر از پروتون </a:t>
                </a:r>
                <a:r>
                  <a:rPr lang="fa-IR" dirty="0" err="1" smtClean="0"/>
                  <a:t>هایش</a:t>
                </a:r>
                <a:r>
                  <a:rPr lang="fa-IR" dirty="0" smtClean="0"/>
                  <a:t> دارد بستگی دارد .برای نمایش نوع بار و تعداد آن اطلاعات مربوطه را در گوشه ی سمت راست بالای نماد شیمیایی عنصر می نویسند.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dirty="0" smtClean="0"/>
                  <a:t> دارای سه بار منفی می باشد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dirty="0" smtClean="0"/>
                  <a:t> دارای یک بار منفی است.</a:t>
                </a:r>
              </a:p>
              <a:p>
                <a:pPr algn="l"/>
                <a:r>
                  <a:rPr lang="fa-IR" dirty="0" smtClean="0"/>
                  <a:t>تعداد بار الکتریکی +</a:t>
                </a:r>
                <a:r>
                  <a:rPr lang="en-US" dirty="0" smtClean="0"/>
                  <a:t>=z</a:t>
                </a:r>
                <a:r>
                  <a:rPr lang="fa-IR" dirty="0" smtClean="0"/>
                  <a:t>تعداد الکترون ها در </a:t>
                </a:r>
                <a:r>
                  <a:rPr lang="fa-IR" dirty="0" err="1" smtClean="0"/>
                  <a:t>یون</a:t>
                </a:r>
                <a:r>
                  <a:rPr lang="fa-IR" dirty="0" smtClean="0"/>
                  <a:t> منفی</a:t>
                </a:r>
                <a:endParaRPr lang="fa-IR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2" t="-1617" r="-4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 smtClean="0"/>
              <a:t>آنیون</a:t>
            </a:r>
            <a:endParaRPr lang="fa-IR" dirty="0"/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94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 smtClean="0"/>
                  <a:t>فلز ها به از دست دادن الکترون تمایل دارند . زمانی که یک اتم الکترون از دست میدهد تعداد بار های منفی اتم کمتر بارهای مثبت آن شده و ذره های مورد نظر مثبت </a:t>
                </a:r>
                <a:r>
                  <a:rPr lang="fa-IR" dirty="0" err="1" smtClean="0"/>
                  <a:t>میگردد.تعداد</a:t>
                </a:r>
                <a:r>
                  <a:rPr lang="fa-IR" dirty="0" smtClean="0"/>
                  <a:t> بارهای مثبت به تعداد کمبود الکترون آ</a:t>
                </a:r>
                <a:r>
                  <a:rPr lang="fa-IR" dirty="0"/>
                  <a:t>ن</a:t>
                </a:r>
                <a:r>
                  <a:rPr lang="fa-IR" dirty="0" smtClean="0"/>
                  <a:t> ذره بستگی دارد.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a-IR" dirty="0"/>
                  <a:t> دارای سه بار منفی می باشد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a-IR" dirty="0"/>
                  <a:t> دارای یک بار منفی است.</a:t>
                </a:r>
              </a:p>
              <a:p>
                <a:pPr marL="36576" indent="0">
                  <a:buNone/>
                </a:pPr>
                <a:endParaRPr lang="fa-IR" dirty="0" smtClean="0"/>
              </a:p>
              <a:p>
                <a:endParaRPr lang="fa-IR" dirty="0" smtClean="0"/>
              </a:p>
              <a:p>
                <a:r>
                  <a:rPr lang="fa-IR" dirty="0" smtClean="0"/>
                  <a:t>  </a:t>
                </a:r>
                <a:endParaRPr lang="fa-IR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7" t="-1617" r="-4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 smtClean="0"/>
              <a:t>کاتیون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181100" y="3726934"/>
            <a:ext cx="663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2800" dirty="0" smtClean="0"/>
              <a:t>تعداد بار الکتریکی -</a:t>
            </a:r>
            <a:r>
              <a:rPr lang="en-US" sz="2800" dirty="0" smtClean="0"/>
              <a:t>=z</a:t>
            </a:r>
            <a:r>
              <a:rPr lang="fa-IR" sz="2800" dirty="0" smtClean="0"/>
              <a:t>تعداد الکترون ها در </a:t>
            </a:r>
            <a:r>
              <a:rPr lang="fa-IR" sz="2800" dirty="0" err="1" smtClean="0"/>
              <a:t>یون</a:t>
            </a:r>
            <a:r>
              <a:rPr lang="fa-IR" sz="2800" dirty="0" smtClean="0"/>
              <a:t> مثبت</a:t>
            </a:r>
            <a:endParaRPr lang="fa-IR" sz="2800" dirty="0"/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24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94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کم ترین میزان انرژی لازم برای جدا کردن یک مول الکترون                    از یک مول اتم خنثی در حال گاز را  انرژی </a:t>
            </a:r>
            <a:r>
              <a:rPr lang="fa-IR" dirty="0" err="1" smtClean="0"/>
              <a:t>یونش</a:t>
            </a:r>
            <a:r>
              <a:rPr lang="fa-IR" dirty="0" smtClean="0"/>
              <a:t>  می نامند. برای تعیین انرژی </a:t>
            </a:r>
            <a:r>
              <a:rPr lang="fa-IR" dirty="0" err="1" smtClean="0"/>
              <a:t>یونش</a:t>
            </a:r>
            <a:r>
              <a:rPr lang="fa-IR" dirty="0" smtClean="0"/>
              <a:t> یک عنصر، از بمباران </a:t>
            </a:r>
            <a:r>
              <a:rPr lang="fa-IR" dirty="0" err="1" smtClean="0"/>
              <a:t>الکترونی</a:t>
            </a:r>
            <a:r>
              <a:rPr lang="fa-IR" dirty="0" smtClean="0"/>
              <a:t> اتم های گازی یا بررسی طیف اتمی آن  عنصر استفاده میشود .</a:t>
            </a:r>
          </a:p>
          <a:p>
            <a:r>
              <a:rPr lang="fa-IR" dirty="0" smtClean="0"/>
              <a:t>مسلما دومین انرژی </a:t>
            </a:r>
            <a:r>
              <a:rPr lang="fa-IR" dirty="0" err="1" smtClean="0"/>
              <a:t>یونش</a:t>
            </a:r>
            <a:r>
              <a:rPr lang="fa-IR" dirty="0" smtClean="0"/>
              <a:t> یک اتم بیشتر از نخستین انرژی </a:t>
            </a:r>
            <a:r>
              <a:rPr lang="fa-IR" dirty="0" err="1" smtClean="0"/>
              <a:t>یونش</a:t>
            </a:r>
            <a:r>
              <a:rPr lang="fa-IR" dirty="0" smtClean="0"/>
              <a:t> آن است زیرا الکترون دوم از </a:t>
            </a:r>
            <a:r>
              <a:rPr lang="fa-IR" dirty="0" err="1" smtClean="0"/>
              <a:t>یون</a:t>
            </a:r>
            <a:r>
              <a:rPr lang="fa-IR" dirty="0" smtClean="0"/>
              <a:t> مثبت جدا </a:t>
            </a:r>
            <a:r>
              <a:rPr lang="fa-IR" dirty="0" err="1" smtClean="0"/>
              <a:t>میشود.چنان</a:t>
            </a:r>
            <a:r>
              <a:rPr lang="fa-IR" dirty="0" smtClean="0"/>
              <a:t> چه دومین الکترون (یا الکترون سوم) از لایه ای که به هسته نزدیکتر است جدا </a:t>
            </a:r>
            <a:r>
              <a:rPr lang="fa-IR" dirty="0" err="1" smtClean="0"/>
              <a:t>شود،انرژی</a:t>
            </a:r>
            <a:r>
              <a:rPr lang="fa-IR" dirty="0" smtClean="0"/>
              <a:t> </a:t>
            </a:r>
            <a:r>
              <a:rPr lang="fa-IR" dirty="0" err="1" smtClean="0"/>
              <a:t>یونش</a:t>
            </a:r>
            <a:r>
              <a:rPr lang="fa-IR" dirty="0" smtClean="0"/>
              <a:t> به شدت افزایش می یابد.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انرژی نخستین </a:t>
            </a:r>
            <a:r>
              <a:rPr lang="fa-IR" dirty="0" err="1" smtClean="0"/>
              <a:t>یونش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55"/>
          <a:stretch/>
        </p:blipFill>
        <p:spPr>
          <a:xfrm>
            <a:off x="2603581" y="1600201"/>
            <a:ext cx="1269919" cy="609524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4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90344"/>
            <a:ext cx="2231227" cy="4228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5185"/>
          <a:stretch/>
        </p:blipFill>
        <p:spPr>
          <a:xfrm>
            <a:off x="7699494" y="157163"/>
            <a:ext cx="2778005" cy="565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5000"/>
          <a:stretch/>
        </p:blipFill>
        <p:spPr>
          <a:xfrm>
            <a:off x="5076027" y="1600201"/>
            <a:ext cx="2623467" cy="4208462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4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0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خسته نباشید</a:t>
            </a:r>
          </a:p>
          <a:p>
            <a:pPr algn="ctr"/>
            <a:r>
              <a:rPr lang="fa-IR" dirty="0" smtClean="0"/>
              <a:t>قابل دریافت در</a:t>
            </a:r>
            <a:r>
              <a:rPr lang="en-US" dirty="0" smtClean="0"/>
              <a:t>htc93.blog.ir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4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4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5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7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8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8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4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File:Daltons 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46138"/>
            <a:ext cx="81248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31321" y="108525"/>
            <a:ext cx="4294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err="1" smtClean="0"/>
              <a:t>طراحی‌های</a:t>
            </a:r>
            <a:r>
              <a:rPr lang="fa-IR" sz="3600" dirty="0" smtClean="0"/>
              <a:t> مختلف </a:t>
            </a:r>
            <a:r>
              <a:rPr lang="fa-IR" sz="3600" dirty="0" err="1" smtClean="0"/>
              <a:t>دالتون</a:t>
            </a:r>
            <a:r>
              <a:rPr lang="fa-IR" sz="3600" dirty="0" smtClean="0"/>
              <a:t> از اتم</a:t>
            </a:r>
            <a:endParaRPr lang="fa-IR" sz="3600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438"/>
            <a:ext cx="1705272" cy="18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b/Gold_foil_experiment_conclusions.svg/240px-Gold_foil_experiment_conclus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4638"/>
            <a:ext cx="228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تمام مواد از اتم ساخته شده </a:t>
            </a:r>
            <a:r>
              <a:rPr lang="fa-IR" dirty="0" err="1" smtClean="0"/>
              <a:t>اند</a:t>
            </a:r>
            <a:r>
              <a:rPr lang="fa-IR" dirty="0" smtClean="0"/>
              <a:t> . اتم ها </a:t>
            </a:r>
            <a:r>
              <a:rPr lang="fa-IR" dirty="0" err="1" smtClean="0"/>
              <a:t>ذراتی</a:t>
            </a:r>
            <a:r>
              <a:rPr lang="fa-IR" dirty="0" smtClean="0"/>
              <a:t> تجزیه </a:t>
            </a:r>
            <a:r>
              <a:rPr lang="fa-IR" dirty="0" err="1" smtClean="0"/>
              <a:t>ناپذیرند</a:t>
            </a:r>
            <a:r>
              <a:rPr lang="fa-IR" dirty="0" smtClean="0"/>
              <a:t> که نمی توان آن ها را </a:t>
            </a:r>
            <a:r>
              <a:rPr lang="fa-IR" dirty="0" err="1" smtClean="0"/>
              <a:t>بوجود</a:t>
            </a:r>
            <a:r>
              <a:rPr lang="fa-IR" dirty="0" smtClean="0"/>
              <a:t> آورد یا از میان برد.</a:t>
            </a:r>
          </a:p>
          <a:p>
            <a:r>
              <a:rPr lang="fa-IR" dirty="0" smtClean="0"/>
              <a:t>اتم های یک عنصر را نمی توان به یکدیگر یا به اتم های عنصر دیگر تبدیل نمود.</a:t>
            </a:r>
          </a:p>
          <a:p>
            <a:r>
              <a:rPr lang="fa-IR" dirty="0" smtClean="0"/>
              <a:t>اتم های یک عنصر از هر نظر کاملا مشابه </a:t>
            </a:r>
            <a:r>
              <a:rPr lang="fa-IR" dirty="0" err="1" smtClean="0"/>
              <a:t>اند</a:t>
            </a:r>
            <a:r>
              <a:rPr lang="fa-IR" dirty="0" smtClean="0"/>
              <a:t> ولی اتم های عنصر های مختلف از نظر جرم </a:t>
            </a:r>
            <a:r>
              <a:rPr lang="fa-IR" dirty="0" err="1" smtClean="0"/>
              <a:t>وحجم</a:t>
            </a:r>
            <a:r>
              <a:rPr lang="fa-IR" dirty="0" smtClean="0"/>
              <a:t> با یکدیگر متفاوت </a:t>
            </a:r>
            <a:r>
              <a:rPr lang="fa-IR" dirty="0" err="1" smtClean="0"/>
              <a:t>اند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اتم های مختلف می توانند با نسبت های خاصی با یکدیگر ترکیب شوند . این بند تئوری اتمی </a:t>
            </a:r>
            <a:r>
              <a:rPr lang="fa-IR" dirty="0" err="1" smtClean="0"/>
              <a:t>دالتون</a:t>
            </a:r>
            <a:r>
              <a:rPr lang="fa-IR" dirty="0" smtClean="0"/>
              <a:t> بیانگر یکی از قوانین مهم علم شیمی به نام قانون نسبت های معین </a:t>
            </a:r>
            <a:r>
              <a:rPr lang="fa-IR" dirty="0" err="1" smtClean="0"/>
              <a:t>میباشد.طبق</a:t>
            </a:r>
            <a:r>
              <a:rPr lang="fa-IR" dirty="0" smtClean="0"/>
              <a:t> این قانون مواد مختلف در طی واکنش های شیمیایی با نسبت های ثابتی با هم واکنش میدهند.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تئوری اتمی </a:t>
            </a:r>
            <a:r>
              <a:rPr lang="fa-IR" dirty="0" err="1" smtClean="0"/>
              <a:t>دالتون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5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5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8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نظر </a:t>
            </a:r>
            <a:r>
              <a:rPr lang="fa-IR" dirty="0" err="1" smtClean="0"/>
              <a:t>دالتون</a:t>
            </a:r>
            <a:r>
              <a:rPr lang="fa-IR" dirty="0" smtClean="0"/>
              <a:t> اتم ها کروی شکل </a:t>
            </a:r>
            <a:r>
              <a:rPr lang="fa-IR" dirty="0" err="1" smtClean="0"/>
              <a:t>اند</a:t>
            </a:r>
            <a:r>
              <a:rPr lang="fa-IR" dirty="0" smtClean="0"/>
              <a:t> و شبیه گوی ها تو پر </a:t>
            </a:r>
            <a:r>
              <a:rPr lang="fa-IR" dirty="0" err="1" smtClean="0"/>
              <a:t>وساچمه</a:t>
            </a:r>
            <a:r>
              <a:rPr lang="fa-IR" dirty="0" smtClean="0"/>
              <a:t> مانند میباشند که فاقد ساختار درونی </a:t>
            </a:r>
            <a:r>
              <a:rPr lang="fa-IR" dirty="0" err="1" smtClean="0"/>
              <a:t>اند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23" name="Picture 22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34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مدل اتمی </a:t>
            </a:r>
            <a:r>
              <a:rPr lang="fa-IR" dirty="0" err="1" smtClean="0"/>
              <a:t>تامسون</a:t>
            </a:r>
            <a:endParaRPr lang="fa-IR" dirty="0" smtClean="0"/>
          </a:p>
          <a:p>
            <a:r>
              <a:rPr lang="fa-IR" dirty="0" smtClean="0"/>
              <a:t>مدل اتمی بور</a:t>
            </a:r>
          </a:p>
          <a:p>
            <a:r>
              <a:rPr lang="fa-IR" dirty="0" smtClean="0"/>
              <a:t>مدل اتمی لایه ای (ابر </a:t>
            </a:r>
            <a:r>
              <a:rPr lang="fa-IR" dirty="0" err="1" smtClean="0"/>
              <a:t>الکترونی</a:t>
            </a:r>
            <a:r>
              <a:rPr lang="fa-IR" dirty="0" smtClean="0"/>
              <a:t> یا </a:t>
            </a:r>
            <a:r>
              <a:rPr lang="fa-IR" dirty="0" err="1" smtClean="0"/>
              <a:t>اوربیتالی</a:t>
            </a:r>
            <a:r>
              <a:rPr lang="fa-IR" dirty="0" smtClean="0"/>
              <a:t>)</a:t>
            </a:r>
          </a:p>
          <a:p>
            <a:r>
              <a:rPr lang="fa-IR" dirty="0" smtClean="0"/>
              <a:t>مدل اتمی </a:t>
            </a:r>
            <a:r>
              <a:rPr lang="fa-IR" dirty="0" err="1" smtClean="0"/>
              <a:t>رادرفور</a:t>
            </a:r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مدل های اتمی</a:t>
            </a:r>
            <a:endParaRPr lang="fa-IR" dirty="0"/>
          </a:p>
        </p:txBody>
      </p:sp>
      <p:pic>
        <p:nvPicPr>
          <p:cNvPr id="25" name="Picture 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27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35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c/c3/Rutherford_gold_foil_experiment_results.svg/220px-Rutherford_gold_foil_experiment_resul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117851"/>
            <a:ext cx="2095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مدل اتمی </a:t>
            </a:r>
            <a:r>
              <a:rPr lang="fa-IR" sz="3600" dirty="0" err="1" smtClean="0"/>
              <a:t>تامسون</a:t>
            </a:r>
            <a:r>
              <a:rPr lang="fa-IR" sz="3600" dirty="0" smtClean="0"/>
              <a:t> را مدل کیک کشمشی می نامیدند زیرا الکترون ها مثل کشمش های یک کیک کشمشی در خمیر کیک یا خمیر مثبت پراکنده شده </a:t>
            </a:r>
            <a:r>
              <a:rPr lang="fa-IR" sz="3600" dirty="0" err="1" smtClean="0"/>
              <a:t>اند</a:t>
            </a:r>
            <a:r>
              <a:rPr lang="fa-IR" sz="3600" dirty="0" smtClean="0"/>
              <a:t>.</a:t>
            </a:r>
          </a:p>
          <a:p>
            <a:r>
              <a:rPr lang="fa-IR" sz="3600" dirty="0" err="1"/>
              <a:t>تامسون</a:t>
            </a:r>
            <a:r>
              <a:rPr lang="fa-IR" sz="3600" dirty="0"/>
              <a:t> معتقد بود که </a:t>
            </a:r>
            <a:r>
              <a:rPr lang="fa-IR" sz="3600" dirty="0" err="1" smtClean="0"/>
              <a:t>اتمها</a:t>
            </a:r>
            <a:r>
              <a:rPr lang="fa-IR" sz="3600" dirty="0" smtClean="0"/>
              <a:t> خنثی </a:t>
            </a:r>
            <a:r>
              <a:rPr lang="fa-IR" sz="3600" dirty="0" err="1" smtClean="0"/>
              <a:t>اند</a:t>
            </a:r>
            <a:r>
              <a:rPr lang="fa-IR" sz="3600" dirty="0" smtClean="0"/>
              <a:t> زیرا تعداد الکترون ها با پروتون ها برابر است.</a:t>
            </a: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/>
              <a:t>مدل اتمی </a:t>
            </a:r>
            <a:r>
              <a:rPr lang="fa-IR" dirty="0" err="1"/>
              <a:t>تامسون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3074" name="Picture 2" descr="Plum pudding ato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03066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57283" y="6126164"/>
            <a:ext cx="401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hlinkClick r:id="rId4" tooltip="مدل اتمی رادرفورد"/>
              </a:rPr>
              <a:t>مدل اتمی </a:t>
            </a:r>
            <a:r>
              <a:rPr lang="fa-IR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hlinkClick r:id="rId4" tooltip="مدل اتمی رادرفورد"/>
              </a:rPr>
              <a:t>رادرفورد</a:t>
            </a:r>
            <a:r>
              <a:rPr lang="fa-IR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در مقایسه با مدل </a:t>
            </a:r>
            <a:r>
              <a:rPr lang="fa-IR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تامسون</a:t>
            </a:r>
            <a:endParaRPr lang="fa-IR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10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4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5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8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مدل منظومه ی شمسی یا سیاره ای </a:t>
            </a:r>
          </a:p>
          <a:p>
            <a:r>
              <a:rPr lang="fa-IR" sz="2800" dirty="0" err="1" smtClean="0"/>
              <a:t>نیلز</a:t>
            </a:r>
            <a:r>
              <a:rPr lang="fa-IR" sz="2800" dirty="0" smtClean="0"/>
              <a:t> بور پس از ارائه مدل </a:t>
            </a:r>
            <a:r>
              <a:rPr lang="fa-IR" sz="2800" dirty="0" err="1" smtClean="0"/>
              <a:t>رادرفور</a:t>
            </a:r>
            <a:r>
              <a:rPr lang="fa-IR" sz="2800" dirty="0" smtClean="0"/>
              <a:t> مدل خود را ارائه داد .</a:t>
            </a:r>
          </a:p>
          <a:p>
            <a:r>
              <a:rPr lang="fa-IR" sz="2800" dirty="0" smtClean="0"/>
              <a:t>الکترون ها در این مدل در مدار های خاص با فواصل خاصی و مشخصی به دور خورشید در گردش </a:t>
            </a:r>
            <a:r>
              <a:rPr lang="fa-IR" sz="2800" dirty="0" err="1" smtClean="0"/>
              <a:t>اند</a:t>
            </a:r>
            <a:r>
              <a:rPr lang="fa-IR" sz="2800" dirty="0" smtClean="0"/>
              <a:t>.</a:t>
            </a:r>
          </a:p>
          <a:p>
            <a:r>
              <a:rPr lang="fa-IR" sz="2800" dirty="0" smtClean="0"/>
              <a:t>به نظر بور الکترون </a:t>
            </a:r>
            <a:r>
              <a:rPr lang="fa-IR" sz="2800" dirty="0" err="1" smtClean="0"/>
              <a:t>هایی</a:t>
            </a:r>
            <a:r>
              <a:rPr lang="fa-IR" sz="2800" dirty="0" smtClean="0"/>
              <a:t> که در فواصل مختلفی در حال گردش به دور هسته می باشند انرژی های متفاوتی دارند.</a:t>
            </a:r>
          </a:p>
          <a:p>
            <a:pPr marL="36576" indent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مدل اتمی بور</a:t>
            </a:r>
            <a:endParaRPr lang="fa-IR" dirty="0"/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6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7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9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0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1/11/Electron_orbitals.svg/350px-Electron_orbital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03300"/>
            <a:ext cx="5404491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651500" y="1357314"/>
                <a:ext cx="5397500" cy="5208586"/>
              </a:xfrm>
            </p:spPr>
            <p:txBody>
              <a:bodyPr>
                <a:noAutofit/>
              </a:bodyPr>
              <a:lstStyle/>
              <a:p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این مدل کامل ترین مدل ارائه شده توسط دانشمندان می باشد که به آن 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مدل </a:t>
                </a:r>
                <a:r>
                  <a:rPr lang="fa-IR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کوانتومی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نیز میگویند.</a:t>
                </a:r>
              </a:p>
              <a:p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حرکت الکترون ها در اطراف هسته را در فضایی 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ابر 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مانند در نظر میگیرد که این فضا را </a:t>
                </a:r>
                <a:r>
                  <a:rPr lang="fa-IR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اوربیتال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مینامند.</a:t>
                </a:r>
              </a:p>
              <a:p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از آن  جا که ترسی این مدل کمی سخت است کماکان از مدل بور استفاده میشود.</a:t>
                </a:r>
              </a:p>
              <a:p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حداکثر تعداد لایه های </a:t>
                </a:r>
                <a:r>
                  <a:rPr lang="fa-IR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الکترونی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اطراف اتم 7 عدد می باشد.</a:t>
                </a:r>
              </a:p>
              <a:p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حداکثر  تعداد </a:t>
                </a:r>
                <a:r>
                  <a:rPr lang="fa-IR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الکترونی</a:t>
                </a:r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که میتواند در هر مدار بگیرد از رابطه ی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بدست می آید.</a:t>
                </a:r>
                <a:endParaRPr lang="fa-I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1500" y="1357314"/>
                <a:ext cx="5397500" cy="520858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مدل لایه ای یا </a:t>
            </a:r>
            <a:r>
              <a:rPr lang="fa-IR" dirty="0" err="1" smtClean="0"/>
              <a:t>اوربیتالی</a:t>
            </a:r>
            <a:endParaRPr lang="fa-IR" dirty="0"/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1274237" cy="139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3900" y="1320800"/>
            <a:ext cx="13081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>
            <a:off x="11061700" y="1320800"/>
            <a:ext cx="533400" cy="635000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9594" l="10000" r="90000"/>
                    </a14:imgEffect>
                  </a14:imgLayer>
                </a14:imgProps>
              </a:ext>
            </a:extLst>
          </a:blip>
          <a:srcRect l="11616" r="46675" b="89340"/>
          <a:stretch/>
        </p:blipFill>
        <p:spPr>
          <a:xfrm rot="10800000">
            <a:off x="11506200" y="1673226"/>
            <a:ext cx="533400" cy="635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883900" y="2490789"/>
            <a:ext cx="1336288" cy="3539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a-IR" sz="1700" dirty="0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تئوری اتمی </a:t>
            </a:r>
            <a:r>
              <a:rPr lang="fa-IR" sz="1700" dirty="0" err="1" smtClean="0">
                <a:ln>
                  <a:solidFill>
                    <a:schemeClr val="bg1"/>
                  </a:solidFill>
                </a:ln>
                <a:noFill/>
                <a:hlinkClick r:id="rId8" action="ppaction://hlinksldjump"/>
              </a:rPr>
              <a:t>دالتون</a:t>
            </a:r>
            <a:endParaRPr lang="fa-IR" sz="17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3901" y="2875368"/>
            <a:ext cx="13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>
                  <a:solidFill>
                    <a:schemeClr val="bg1"/>
                  </a:solidFill>
                </a:ln>
                <a:noFill/>
                <a:hlinkClick r:id="rId9" action="ppaction://hlinksldjump"/>
              </a:rPr>
              <a:t>مدل های اتمی</a:t>
            </a:r>
            <a:endParaRPr lang="fa-IR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7599" y="3310088"/>
            <a:ext cx="134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عدد های اتمی و جرمی</a:t>
            </a:r>
            <a:endParaRPr lang="fa-IR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3900" y="3999578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1" action="ppaction://hlinksldjump"/>
              </a:rPr>
              <a:t>ایزوتوپ ها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67599" y="4435147"/>
            <a:ext cx="13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مفهوم </a:t>
            </a:r>
            <a:r>
              <a:rPr lang="fa-IR" cap="none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2" action="ppaction://hlinksldjump"/>
              </a:rPr>
              <a:t>یون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67599" y="5057401"/>
            <a:ext cx="132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3" action="ppaction://hlinksldjump"/>
              </a:rPr>
              <a:t>انرژی هسته ای </a:t>
            </a:r>
            <a:endParaRPr lang="fa-IR" dirty="0">
              <a:ln w="9525" cmpd="sng">
                <a:solidFill>
                  <a:schemeClr val="bg1"/>
                </a:solidFill>
                <a:prstDash val="solid"/>
              </a:ln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97067" y="5587484"/>
            <a:ext cx="139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14" action="ppaction://hlinksldjump"/>
              </a:rPr>
              <a:t>فرمول شیمایی</a:t>
            </a:r>
            <a:endParaRPr lang="fa-IR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9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7">
  <a:themeElements>
    <a:clrScheme name="Custom 13">
      <a:dk1>
        <a:sysClr val="windowText" lastClr="000000"/>
      </a:dk1>
      <a:lt1>
        <a:srgbClr val="000000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تم1">
      <a:majorFont>
        <a:latin typeface="Century Gothic"/>
        <a:ea typeface=""/>
        <a:cs typeface="2  Titr"/>
      </a:majorFont>
      <a:minorFont>
        <a:latin typeface="Century Gothic"/>
        <a:ea typeface=""/>
        <a:cs typeface="2  Mitr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7" id="{8B7F894E-E638-4E99-93AB-07C5B8FD490A}" vid="{03B427EE-A507-4340-888B-91B2195C014F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942E2788-9AE1-466A-8850-E3850F36DB9F}">
  <we:reference id="wa104374276" version="1.0.0.1" store="en-001" storeType="OMEX"/>
  <we:alternateReferences>
    <we:reference id="WA104374276" version="1.0.0.1" store="WA10437427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00D8137-DF61-4F4E-987D-57EE0DFA2F92}">
  <we:reference id="wa104187952" version="1.1.0.0" store="en-001" storeType="OMEX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9905D2B7-C40A-495D-9D09-263008CD7791}">
  <we:reference id="wa104379201" version="1.0.0.0" store="en-001" storeType="OMEX"/>
  <we:alternateReferences>
    <we:reference id="WA104379201" version="1.0.0.0" store="WA10437920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Theme17</Template>
  <TotalTime>204</TotalTime>
  <Words>2403</Words>
  <Application>Microsoft Office PowerPoint</Application>
  <PresentationFormat>Widescreen</PresentationFormat>
  <Paragraphs>263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2  Mitra</vt:lpstr>
      <vt:lpstr>2  Titr</vt:lpstr>
      <vt:lpstr>Arial</vt:lpstr>
      <vt:lpstr>Calibri</vt:lpstr>
      <vt:lpstr>Calibri Light</vt:lpstr>
      <vt:lpstr>Cambria Math</vt:lpstr>
      <vt:lpstr>Century Gothic</vt:lpstr>
      <vt:lpstr>Wingdings 2</vt:lpstr>
      <vt:lpstr>Theme17</vt:lpstr>
      <vt:lpstr>PowerPoint Presentation</vt:lpstr>
      <vt:lpstr>تئوری اتمی دالتون مدل های اتمی  عدد های اتمی و جرمی نماد های شیمیایی فرمول شیمیایی ایزوتوپ ها مفهوم یون انرژی هسته ای و واکنش های هسته ای</vt:lpstr>
      <vt:lpstr>PowerPoint Presentation</vt:lpstr>
      <vt:lpstr>تئوری اتمی دالتون</vt:lpstr>
      <vt:lpstr>PowerPoint Presentation</vt:lpstr>
      <vt:lpstr>مدل های اتمی</vt:lpstr>
      <vt:lpstr>مدل اتمی تامسون </vt:lpstr>
      <vt:lpstr>مدل اتمی بور</vt:lpstr>
      <vt:lpstr>مدل لایه ای یا اوربیتالی</vt:lpstr>
      <vt:lpstr>آرایش الکترونی</vt:lpstr>
      <vt:lpstr>عدد اتمی و جرمی</vt:lpstr>
      <vt:lpstr>فرمول شیمیایی</vt:lpstr>
      <vt:lpstr>ایزوتوپ ها</vt:lpstr>
      <vt:lpstr>PowerPoint Presentation</vt:lpstr>
      <vt:lpstr>PowerPoint Presentation</vt:lpstr>
      <vt:lpstr>انرژی هسته ای</vt:lpstr>
      <vt:lpstr>فیسیون </vt:lpstr>
      <vt:lpstr>فیسیون </vt:lpstr>
      <vt:lpstr>فیسیون </vt:lpstr>
      <vt:lpstr>PowerPoint Presentation</vt:lpstr>
      <vt:lpstr>فوزیون</vt:lpstr>
      <vt:lpstr>مفهوم یون</vt:lpstr>
      <vt:lpstr>آنیون</vt:lpstr>
      <vt:lpstr>کاتیون</vt:lpstr>
      <vt:lpstr>انرژی نخستین یونش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حامد بایرامی</dc:creator>
  <cp:lastModifiedBy>حامد بایرامی</cp:lastModifiedBy>
  <cp:revision>30</cp:revision>
  <dcterms:created xsi:type="dcterms:W3CDTF">2015-01-23T06:55:23Z</dcterms:created>
  <dcterms:modified xsi:type="dcterms:W3CDTF">2015-01-23T10:20:23Z</dcterms:modified>
</cp:coreProperties>
</file>