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8" r:id="rId1"/>
  </p:sldMasterIdLst>
  <p:notesMasterIdLst>
    <p:notesMasterId r:id="rId41"/>
  </p:notesMasterIdLst>
  <p:sldIdLst>
    <p:sldId id="256" r:id="rId2"/>
    <p:sldId id="337" r:id="rId3"/>
    <p:sldId id="338"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 id="372" r:id="rId38"/>
    <p:sldId id="373" r:id="rId39"/>
    <p:sldId id="374" r:id="rId40"/>
  </p:sldIdLst>
  <p:sldSz cx="9144000" cy="6858000" type="screen4x3"/>
  <p:notesSz cx="6858000" cy="9144000"/>
  <p:embeddedFontLst>
    <p:embeddedFont>
      <p:font typeface="B Titr" panose="00000700000000000000" pitchFamily="2" charset="-78"/>
      <p:bold r:id="rId42"/>
    </p:embeddedFont>
    <p:embeddedFont>
      <p:font typeface="SimSun" panose="02010600030101010101" pitchFamily="2" charset="-122"/>
      <p:regular r:id="rId43"/>
    </p:embeddedFont>
    <p:embeddedFont>
      <p:font typeface="Wingdings 2" panose="05020102010507070707" pitchFamily="18" charset="2"/>
      <p:regular r:id="rId44"/>
    </p:embeddedFont>
    <p:embeddedFont>
      <p:font typeface="Gulim" panose="020B0600000101010101" pitchFamily="34" charset="-127"/>
      <p:regular r:id="rId45"/>
    </p:embeddedFont>
    <p:embeddedFont>
      <p:font typeface="B Lotus" panose="00000400000000000000" pitchFamily="2" charset="-78"/>
      <p:regular r:id="rId46"/>
      <p:bold r:id="rId47"/>
    </p:embeddedFont>
    <p:embeddedFont>
      <p:font typeface="Gill Sans MT" panose="020B0502020104020203" pitchFamily="3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Verdana" panose="020B0604030504040204" pitchFamily="34" charset="0"/>
      <p:regular r:id="rId56"/>
      <p:bold r:id="rId57"/>
      <p:italic r:id="rId58"/>
      <p:boldItalic r:id="rId59"/>
    </p:embeddedFont>
    <p:embeddedFont>
      <p:font typeface="Titr" panose="00000700000000000000" pitchFamily="2" charset="-78"/>
      <p:bold r:id="rId60"/>
    </p:embeddedFont>
    <p:embeddedFont>
      <p:font typeface="B Nazanin" panose="00000400000000000000" pitchFamily="2" charset="-78"/>
      <p:regular r:id="rId61"/>
      <p:bold r:id="rId62"/>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modifyVerifier cryptProviderType="rsaFull" cryptAlgorithmClass="hash" cryptAlgorithmType="typeAny" cryptAlgorithmSid="4" spinCount="50000" saltData="rW/eVyF4yqsSKWyaEgHREw==" hashData="FqBqE+ecAy1ifaleFjj+1BDjeVI="/>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23" autoAdjust="0"/>
  </p:normalViewPr>
  <p:slideViewPr>
    <p:cSldViewPr>
      <p:cViewPr>
        <p:scale>
          <a:sx n="80" d="100"/>
          <a:sy n="80" d="100"/>
        </p:scale>
        <p:origin x="-147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186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CDC980D-357A-4F9E-8A07-353E589356AA}" type="datetimeFigureOut">
              <a:rPr lang="en-US"/>
              <a:pPr>
                <a:defRPr/>
              </a:pPr>
              <a:t>2/16/2016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1BAFB980-F476-4C7F-8FAB-22FE7D65DAA7}" type="slidenum">
              <a:rPr lang="en-US"/>
              <a:pPr>
                <a:defRPr/>
              </a:pPr>
              <a:t>‹#›</a:t>
            </a:fld>
            <a:endParaRPr lang="en-US"/>
          </a:p>
        </p:txBody>
      </p:sp>
    </p:spTree>
    <p:extLst>
      <p:ext uri="{BB962C8B-B14F-4D97-AF65-F5344CB8AC3E}">
        <p14:creationId xmlns:p14="http://schemas.microsoft.com/office/powerpoint/2010/main" val="2184418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p:nvSpPr>
        <p:spPr>
          <a:xfrm>
            <a:off x="0" y="1000125"/>
            <a:ext cx="9140825" cy="585787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latin typeface="Calibri" panose="020F0502020204030204" pitchFamily="34" charset="0"/>
              <a:cs typeface="B Nazanin" panose="00000400000000000000" pitchFamily="2" charset="-78"/>
            </a:endParaRPr>
          </a:p>
        </p:txBody>
      </p:sp>
      <p:sp>
        <p:nvSpPr>
          <p:cNvPr id="5" name="Rectangle 4"/>
          <p:cNvSpPr/>
          <p:nvPr/>
        </p:nvSpPr>
        <p:spPr bwMode="invGray">
          <a:xfrm rot="5400000">
            <a:off x="4464844" y="-3536156"/>
            <a:ext cx="214312" cy="9144000"/>
          </a:xfrm>
          <a:prstGeom prst="rect">
            <a:avLst/>
          </a:prstGeom>
          <a:solidFill>
            <a:schemeClr val="bg1"/>
          </a:solidFill>
          <a:ln w="25400" cap="rnd" cmpd="sng" algn="ctr">
            <a:noFill/>
            <a:prstDash val="solid"/>
          </a:ln>
          <a:effectLst>
            <a:outerShdw blurRad="38550" dist="38000" dir="162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5"/>
          <p:cNvSpPr/>
          <p:nvPr/>
        </p:nvSpPr>
        <p:spPr>
          <a:xfrm>
            <a:off x="367272" y="831477"/>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6"/>
          <p:cNvSpPr/>
          <p:nvPr/>
        </p:nvSpPr>
        <p:spPr>
          <a:xfrm>
            <a:off x="603250" y="762000"/>
            <a:ext cx="63500" cy="6508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42844" y="142852"/>
            <a:ext cx="8829692" cy="571504"/>
          </a:xfrm>
        </p:spPr>
        <p:txBody>
          <a:bodyPr anchor="b">
            <a:normAutofit/>
          </a:bodyPr>
          <a:lstStyle>
            <a:lvl1pPr marL="18288" indent="0" algn="r" rtl="1">
              <a:lnSpc>
                <a:spcPts val="2300"/>
              </a:lnSpc>
              <a:spcBef>
                <a:spcPts val="0"/>
              </a:spcBef>
              <a:buNone/>
              <a:defRPr sz="2800" b="1" baseline="0">
                <a:solidFill>
                  <a:srgbClr val="0070C0"/>
                </a:solidFill>
                <a:effectLst/>
                <a:latin typeface="Calibri" panose="020F0502020204030204" pitchFamily="34" charset="0"/>
                <a:cs typeface="B Nazanin" pitchFamily="2" charset="-78"/>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
        <p:nvSpPr>
          <p:cNvPr id="9" name="Slide Number Placeholder 5"/>
          <p:cNvSpPr>
            <a:spLocks noGrp="1"/>
          </p:cNvSpPr>
          <p:nvPr>
            <p:ph type="sldNum" sz="quarter" idx="11"/>
          </p:nvPr>
        </p:nvSpPr>
        <p:spPr>
          <a:xfrm>
            <a:off x="142875" y="6286500"/>
            <a:ext cx="457200" cy="404813"/>
          </a:xfrm>
        </p:spPr>
        <p:txBody>
          <a:bodyPr/>
          <a:lstStyle>
            <a:lvl1pPr rtl="1">
              <a:defRPr>
                <a:latin typeface="Calibri" panose="020F0502020204030204" pitchFamily="34" charset="0"/>
                <a:cs typeface="B Nazanin" panose="00000400000000000000" pitchFamily="2" charset="-78"/>
              </a:defRPr>
            </a:lvl1pPr>
            <a:extLst/>
          </a:lstStyle>
          <a:p>
            <a:pPr>
              <a:defRPr/>
            </a:pPr>
            <a:fld id="{69A725B6-B4B4-4C46-AFF8-C7469C57C7B5}"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Rectangle 1"/>
          <p:cNvSpPr/>
          <p:nvPr/>
        </p:nvSpPr>
        <p:spPr>
          <a:xfrm>
            <a:off x="1357290" y="1583792"/>
            <a:ext cx="6572296" cy="3362332"/>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gn="ctr"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3" name="Flowchart: Process 2"/>
          <p:cNvSpPr/>
          <p:nvPr/>
        </p:nvSpPr>
        <p:spPr>
          <a:xfrm rot="19468671">
            <a:off x="995363" y="1471613"/>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Flowchart: Process 3"/>
          <p:cNvSpPr/>
          <p:nvPr/>
        </p:nvSpPr>
        <p:spPr>
          <a:xfrm rot="2103354" flipH="1">
            <a:off x="7643813" y="1454150"/>
            <a:ext cx="649287" cy="20320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userDrawn="1"/>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userDrawn="1"/>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userDrawn="1"/>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userDrawn="1"/>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ea typeface="+mn-ea"/>
                <a:cs typeface="+mn-cs"/>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ea typeface="+mn-ea"/>
                <a:cs typeface="+mn-cs"/>
              </a:defRPr>
            </a:lvl1pPr>
            <a:extLst/>
          </a:lstStyle>
          <a:p>
            <a:pPr>
              <a:defRPr/>
            </a:pPr>
            <a:r>
              <a:rPr lang="fa-IR"/>
              <a:t>مباني فناوري اطلاعات و ارتباطات – جلسه 2</a:t>
            </a: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ea typeface="+mn-ea"/>
                <a:cs typeface="+mn-cs"/>
              </a:defRPr>
            </a:lvl1pPr>
            <a:extLst/>
          </a:lstStyle>
          <a:p>
            <a:pPr>
              <a:defRPr/>
            </a:pPr>
            <a:fld id="{7334ED4C-27BA-48AC-AB5A-46771B79BB91}" type="slidenum">
              <a:rPr lang="en-US"/>
              <a:pPr>
                <a:defRPr/>
              </a:pPr>
              <a:t>‹#›</a:t>
            </a:fld>
            <a:endParaRPr lang="en-US"/>
          </a:p>
        </p:txBody>
      </p:sp>
      <p:sp>
        <p:nvSpPr>
          <p:cNvPr id="15" name="Rectangle 14"/>
          <p:cNvSpPr/>
          <p:nvPr userDrawn="1"/>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Lst>
  <p:timing>
    <p:tnLst>
      <p:par>
        <p:cTn id="1" dur="indefinite" restart="never" nodeType="tmRoot"/>
      </p:par>
    </p:tnLst>
  </p:timing>
  <p:hf hd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a:defRPr>
      </a:lvl2pPr>
      <a:lvl3pPr algn="l" rtl="0" eaLnBrk="0" fontAlgn="base" hangingPunct="0">
        <a:spcBef>
          <a:spcPct val="0"/>
        </a:spcBef>
        <a:spcAft>
          <a:spcPct val="0"/>
        </a:spcAft>
        <a:defRPr sz="4300">
          <a:solidFill>
            <a:srgbClr val="572314"/>
          </a:solidFill>
          <a:latin typeface="Gill Sans MT"/>
        </a:defRPr>
      </a:lvl3pPr>
      <a:lvl4pPr algn="l" rtl="0" eaLnBrk="0" fontAlgn="base" hangingPunct="0">
        <a:spcBef>
          <a:spcPct val="0"/>
        </a:spcBef>
        <a:spcAft>
          <a:spcPct val="0"/>
        </a:spcAft>
        <a:defRPr sz="4300">
          <a:solidFill>
            <a:srgbClr val="572314"/>
          </a:solidFill>
          <a:latin typeface="Gill Sans MT"/>
        </a:defRPr>
      </a:lvl4pPr>
      <a:lvl5pPr algn="l" rtl="0" eaLnBrk="0" fontAlgn="base" hangingPunct="0">
        <a:spcBef>
          <a:spcPct val="0"/>
        </a:spcBef>
        <a:spcAft>
          <a:spcPct val="0"/>
        </a:spcAft>
        <a:defRPr sz="4300">
          <a:solidFill>
            <a:srgbClr val="572314"/>
          </a:solidFill>
          <a:latin typeface="Gill Sans MT"/>
        </a:defRPr>
      </a:lvl5pPr>
      <a:lvl6pPr marL="457200" algn="l" rtl="0" fontAlgn="base">
        <a:spcBef>
          <a:spcPct val="0"/>
        </a:spcBef>
        <a:spcAft>
          <a:spcPct val="0"/>
        </a:spcAft>
        <a:defRPr sz="4300">
          <a:solidFill>
            <a:srgbClr val="572314"/>
          </a:solidFill>
          <a:latin typeface="Gill Sans MT"/>
        </a:defRPr>
      </a:lvl6pPr>
      <a:lvl7pPr marL="914400" algn="l" rtl="0" fontAlgn="base">
        <a:spcBef>
          <a:spcPct val="0"/>
        </a:spcBef>
        <a:spcAft>
          <a:spcPct val="0"/>
        </a:spcAft>
        <a:defRPr sz="4300">
          <a:solidFill>
            <a:srgbClr val="572314"/>
          </a:solidFill>
          <a:latin typeface="Gill Sans MT"/>
        </a:defRPr>
      </a:lvl7pPr>
      <a:lvl8pPr marL="1371600" algn="l" rtl="0" fontAlgn="base">
        <a:spcBef>
          <a:spcPct val="0"/>
        </a:spcBef>
        <a:spcAft>
          <a:spcPct val="0"/>
        </a:spcAft>
        <a:defRPr sz="4300">
          <a:solidFill>
            <a:srgbClr val="572314"/>
          </a:solidFill>
          <a:latin typeface="Gill Sans MT"/>
        </a:defRPr>
      </a:lvl8pPr>
      <a:lvl9pPr marL="1828800" algn="l" rtl="0" fontAlgn="base">
        <a:spcBef>
          <a:spcPct val="0"/>
        </a:spcBef>
        <a:spcAft>
          <a:spcPct val="0"/>
        </a:spcAft>
        <a:defRPr sz="4300">
          <a:solidFill>
            <a:srgbClr val="572314"/>
          </a:solidFill>
          <a:latin typeface="Gill Sans MT"/>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285750"/>
            <a:ext cx="7772400" cy="642938"/>
          </a:xfrm>
          <a:prstGeom prst="rect">
            <a:avLst/>
          </a:prstGeom>
        </p:spPr>
        <p:txBody>
          <a:bodyPr anchor="ctr"/>
          <a:lstStyle/>
          <a:p>
            <a:pPr algn="ctr" fontAlgn="auto">
              <a:spcAft>
                <a:spcPts val="0"/>
              </a:spcAft>
              <a:defRPr/>
            </a:pPr>
            <a:r>
              <a:rPr lang="fa-IR" sz="3200" b="1" dirty="0">
                <a:latin typeface="Nazanin" pitchFamily="2" charset="-78"/>
                <a:ea typeface="+mj-ea"/>
                <a:cs typeface="B Nazanin" panose="00000400000000000000" pitchFamily="2" charset="-78"/>
              </a:rPr>
              <a:t>به نام خدا</a:t>
            </a:r>
            <a:endParaRPr lang="en-US" sz="3200" b="1" dirty="0">
              <a:latin typeface="Nazanin" pitchFamily="2" charset="-78"/>
              <a:ea typeface="+mj-ea"/>
              <a:cs typeface="B Nazanin" panose="00000400000000000000" pitchFamily="2" charset="-78"/>
            </a:endParaRPr>
          </a:p>
        </p:txBody>
      </p:sp>
      <p:sp>
        <p:nvSpPr>
          <p:cNvPr id="5" name="Rectangle 3"/>
          <p:cNvSpPr txBox="1">
            <a:spLocks noChangeArrowheads="1"/>
          </p:cNvSpPr>
          <p:nvPr/>
        </p:nvSpPr>
        <p:spPr bwMode="auto">
          <a:xfrm>
            <a:off x="1643063" y="1643063"/>
            <a:ext cx="5857875" cy="642937"/>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fa-IR" altLang="fa-IR" sz="3600" b="1" dirty="0" smtClean="0">
                <a:solidFill>
                  <a:srgbClr val="002060"/>
                </a:solidFill>
                <a:latin typeface="Nazanin" pitchFamily="2" charset="-78"/>
                <a:cs typeface="B Nazanin" panose="00000400000000000000" pitchFamily="2" charset="-78"/>
              </a:rPr>
              <a:t>پیاده سازی شبکه های محلی</a:t>
            </a:r>
            <a:endParaRPr lang="en-US" altLang="fa-IR" sz="3600" b="1" dirty="0">
              <a:solidFill>
                <a:srgbClr val="002060"/>
              </a:solidFill>
              <a:latin typeface="Nazanin" pitchFamily="2" charset="-78"/>
              <a:cs typeface="B Nazanin" panose="00000400000000000000" pitchFamily="2" charset="-78"/>
            </a:endParaRPr>
          </a:p>
        </p:txBody>
      </p:sp>
      <p:sp>
        <p:nvSpPr>
          <p:cNvPr id="6" name="Rectangle 3"/>
          <p:cNvSpPr txBox="1">
            <a:spLocks noChangeArrowheads="1"/>
          </p:cNvSpPr>
          <p:nvPr/>
        </p:nvSpPr>
        <p:spPr bwMode="auto">
          <a:xfrm>
            <a:off x="2606675" y="5956300"/>
            <a:ext cx="3930650" cy="785813"/>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80000"/>
              <a:buFont typeface="Wingdings" pitchFamily="2" charset="2"/>
              <a:buNone/>
              <a:defRPr/>
            </a:pPr>
            <a:r>
              <a:rPr lang="en-US" sz="2000" kern="0" dirty="0">
                <a:latin typeface="Calibri" panose="020F0502020204030204" pitchFamily="34" charset="0"/>
                <a:cs typeface="Nazanin" pitchFamily="2" charset="-78"/>
              </a:rPr>
              <a:t>Provider : </a:t>
            </a:r>
            <a:r>
              <a:rPr lang="en-US" sz="2000" kern="0" dirty="0" err="1">
                <a:latin typeface="Calibri" panose="020F0502020204030204" pitchFamily="34" charset="0"/>
                <a:cs typeface="Nazanin" pitchFamily="2" charset="-78"/>
              </a:rPr>
              <a:t>M.Miandari</a:t>
            </a:r>
            <a:endParaRPr lang="fa-IR" sz="2000" kern="0" dirty="0">
              <a:latin typeface="Calibri" panose="020F0502020204030204" pitchFamily="34" charset="0"/>
              <a:cs typeface="Nazanin" pitchFamily="2" charset="-78"/>
            </a:endParaRPr>
          </a:p>
          <a:p>
            <a:pPr algn="ctr" fontAlgn="auto">
              <a:spcBef>
                <a:spcPct val="20000"/>
              </a:spcBef>
              <a:spcAft>
                <a:spcPts val="0"/>
              </a:spcAft>
              <a:buClr>
                <a:schemeClr val="hlink"/>
              </a:buClr>
              <a:buSzPct val="80000"/>
              <a:buFont typeface="Wingdings" pitchFamily="2" charset="2"/>
              <a:buNone/>
              <a:defRPr/>
            </a:pPr>
            <a:r>
              <a:rPr lang="en-US" sz="1600" kern="0" dirty="0">
                <a:latin typeface="Calibri" panose="020F0502020204030204" pitchFamily="34" charset="0"/>
                <a:cs typeface="Nazanin" pitchFamily="2" charset="-78"/>
              </a:rPr>
              <a:t>Email:    miyandari@hotmail.com</a:t>
            </a:r>
          </a:p>
        </p:txBody>
      </p:sp>
      <p:sp>
        <p:nvSpPr>
          <p:cNvPr id="8" name="Rectangle 3"/>
          <p:cNvSpPr txBox="1">
            <a:spLocks noChangeArrowheads="1"/>
          </p:cNvSpPr>
          <p:nvPr/>
        </p:nvSpPr>
        <p:spPr bwMode="auto">
          <a:xfrm>
            <a:off x="2606675" y="5143500"/>
            <a:ext cx="3930650" cy="428625"/>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80000"/>
              <a:buFont typeface="Wingdings" pitchFamily="2" charset="2"/>
              <a:buNone/>
              <a:defRPr/>
            </a:pPr>
            <a:r>
              <a:rPr lang="fa-IR" sz="2000" b="1" kern="0" dirty="0">
                <a:latin typeface="Nazanin" pitchFamily="2" charset="-78"/>
                <a:cs typeface="B Nazanin" panose="00000400000000000000" pitchFamily="2" charset="-78"/>
              </a:rPr>
              <a:t>اسلايد اول</a:t>
            </a:r>
            <a:endParaRPr lang="en-US" sz="2000" b="1" kern="0" dirty="0">
              <a:latin typeface="Nazanin" pitchFamily="2" charset="-78"/>
              <a:cs typeface="B Nazanin" panose="00000400000000000000" pitchFamily="2" charset="-78"/>
            </a:endParaRPr>
          </a:p>
        </p:txBody>
      </p:sp>
      <p:pic>
        <p:nvPicPr>
          <p:cNvPr id="1026" name="Picture 2" descr="http://www.thedataschool.co.uk/wp-content/uploads/2015/08/vm-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447" y="2420888"/>
            <a:ext cx="2765106" cy="2304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5">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6">
                                            <p:txEl>
                                              <p:pRg st="1" end="1"/>
                                            </p:txEl>
                                          </p:spTgt>
                                        </p:tgtEl>
                                        <p:attrNameLst>
                                          <p:attrName>style.rotation</p:attrName>
                                        </p:attrNameLst>
                                      </p:cBhvr>
                                      <p:tavLst>
                                        <p:tav tm="0">
                                          <p:val>
                                            <p:fltVal val="360"/>
                                          </p:val>
                                        </p:tav>
                                        <p:tav tm="100000">
                                          <p:val>
                                            <p:fltVal val="0"/>
                                          </p:val>
                                        </p:tav>
                                      </p:tavLst>
                                    </p:anim>
                                    <p:animEffect transition="in" filter="fade">
                                      <p:cBhvr>
                                        <p:cTn id="16" dur="2000"/>
                                        <p:tgtEl>
                                          <p:spTgt spid="6">
                                            <p:txEl>
                                              <p:pRg st="1" end="1"/>
                                            </p:txEl>
                                          </p:spTgt>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1" dur="20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22" dur="2000"/>
                                        <p:tgtEl>
                                          <p:spTgt spid="6">
                                            <p:txEl>
                                              <p:pRg st="0" end="0"/>
                                            </p:txEl>
                                          </p:spTgt>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p:cTn id="25"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28"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t>توپولوژي</a:t>
            </a:r>
            <a:endParaRPr lang="en-US" altLang="fa-IR" dirty="0" smtClean="0"/>
          </a:p>
        </p:txBody>
      </p:sp>
      <p:sp>
        <p:nvSpPr>
          <p:cNvPr id="8" name="Slide Number Placeholder 7"/>
          <p:cNvSpPr>
            <a:spLocks noGrp="1"/>
          </p:cNvSpPr>
          <p:nvPr>
            <p:ph type="sldNum" sz="quarter" idx="11"/>
          </p:nvPr>
        </p:nvSpPr>
        <p:spPr>
          <a:xfrm>
            <a:off x="6105525" y="6238875"/>
            <a:ext cx="2895600" cy="476250"/>
          </a:xfrm>
        </p:spPr>
        <p:txBody>
          <a:bodyPr/>
          <a:lstStyle/>
          <a:p>
            <a:pPr algn="r" rtl="1">
              <a:defRPr/>
            </a:pPr>
            <a:fld id="{79E4AC5A-54E0-4BAC-8737-B3468F304AA4}" type="slidenum">
              <a:rPr lang="en-US">
                <a:latin typeface="Nazanin" pitchFamily="2" charset="-78"/>
                <a:cs typeface="Nazanin" pitchFamily="2" charset="-78"/>
              </a:rPr>
              <a:pPr algn="r" rtl="1">
                <a:defRPr/>
              </a:pPr>
              <a:t>10</a:t>
            </a:fld>
            <a:endParaRPr lang="en-US" dirty="0">
              <a:latin typeface="Nazanin" pitchFamily="2" charset="-78"/>
              <a:cs typeface="Nazanin" pitchFamily="2" charset="-78"/>
            </a:endParaRPr>
          </a:p>
        </p:txBody>
      </p:sp>
      <p:sp>
        <p:nvSpPr>
          <p:cNvPr id="34820" name="Rectangle 3"/>
          <p:cNvSpPr txBox="1">
            <a:spLocks noChangeArrowheads="1"/>
          </p:cNvSpPr>
          <p:nvPr/>
        </p:nvSpPr>
        <p:spPr bwMode="auto">
          <a:xfrm>
            <a:off x="357188" y="1143000"/>
            <a:ext cx="85725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algn="just" rtl="1" eaLnBrk="1" hangingPunct="1">
              <a:lnSpc>
                <a:spcPct val="150000"/>
              </a:lnSpc>
              <a:spcBef>
                <a:spcPct val="20000"/>
              </a:spcBef>
            </a:pPr>
            <a:r>
              <a:rPr lang="fa-IR" altLang="fa-IR" sz="2400" b="1" dirty="0">
                <a:solidFill>
                  <a:srgbClr val="000000"/>
                </a:solidFill>
                <a:latin typeface="Nazanin" pitchFamily="2" charset="-78"/>
                <a:cs typeface="B Nazanin" panose="00000400000000000000" pitchFamily="2" charset="-78"/>
              </a:rPr>
              <a:t>به نحوه اتصال كامپيوترها به شبكه و نحوه آرايش قرار گرفتن آنها در شبكه توپولوژي (فیزیکی) گوييم.</a:t>
            </a:r>
          </a:p>
        </p:txBody>
      </p:sp>
      <p:pic>
        <p:nvPicPr>
          <p:cNvPr id="9" name="Picture 8" descr="computers_network_consult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844675"/>
            <a:ext cx="41910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mputers_network_consult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2775" y="2576513"/>
            <a:ext cx="45069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fa-IR" altLang="fa-IR" sz="1200">
              <a:solidFill>
                <a:srgbClr val="B5A788"/>
              </a:solidFill>
              <a:latin typeface="Nazanin" pitchFamily="2" charset="-78"/>
              <a:cs typeface="Nazanin" pitchFamily="2" charset="-78"/>
            </a:endParaRPr>
          </a:p>
        </p:txBody>
      </p:sp>
      <p:sp>
        <p:nvSpPr>
          <p:cNvPr id="34824" name="TextBox 10"/>
          <p:cNvSpPr txBox="1">
            <a:spLocks noChangeArrowheads="1"/>
          </p:cNvSpPr>
          <p:nvPr/>
        </p:nvSpPr>
        <p:spPr bwMode="auto">
          <a:xfrm>
            <a:off x="357188" y="4997450"/>
            <a:ext cx="8429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rtl="1" eaLnBrk="1" hangingPunct="1">
              <a:buFont typeface="Arial" charset="0"/>
              <a:buChar char="•"/>
            </a:pPr>
            <a:r>
              <a:rPr lang="fa-IR" altLang="fa-IR" b="1" dirty="0">
                <a:cs typeface="B Nazanin" pitchFamily="2" charset="-78"/>
              </a:rPr>
              <a:t>      یک شبکه ممکن است دارای یک نوع توپولوژی فیزیکی شبکه باشد، در حالیکه از نظر منطقی دارای توپولوژی دیگری است. مثال :</a:t>
            </a:r>
          </a:p>
        </p:txBody>
      </p:sp>
      <p:sp>
        <p:nvSpPr>
          <p:cNvPr id="34825" name="Rectangle 11"/>
          <p:cNvSpPr>
            <a:spLocks noChangeArrowheads="1"/>
          </p:cNvSpPr>
          <p:nvPr/>
        </p:nvSpPr>
        <p:spPr bwMode="auto">
          <a:xfrm>
            <a:off x="214313" y="5715000"/>
            <a:ext cx="8501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altLang="fa-IR" dirty="0"/>
              <a:t>Ethernet 10Base-T uses an extended-star physical topology, but acts as though it uses a logical bus topology</a:t>
            </a:r>
          </a:p>
          <a:p>
            <a:pPr eaLnBrk="1" hangingPunct="1">
              <a:buFontTx/>
              <a:buChar char="-"/>
            </a:pPr>
            <a:r>
              <a:rPr lang="en-US" altLang="fa-IR" dirty="0"/>
              <a:t>Token Ring uses a physical star, and a logical ring</a:t>
            </a:r>
            <a:endParaRPr lang="fa-IR" altLang="fa-IR" dirty="0"/>
          </a:p>
        </p:txBody>
      </p:sp>
    </p:spTree>
    <p:extLst>
      <p:ext uri="{BB962C8B-B14F-4D97-AF65-F5344CB8AC3E}">
        <p14:creationId xmlns:p14="http://schemas.microsoft.com/office/powerpoint/2010/main" val="3903957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توپولوژي </a:t>
            </a:r>
            <a:r>
              <a:rPr lang="en-US" altLang="fa-IR" sz="2400" dirty="0" smtClean="0">
                <a:latin typeface="Calibri" pitchFamily="34" charset="0"/>
              </a:rPr>
              <a:t>BUS</a:t>
            </a:r>
            <a:endParaRPr lang="en-US" altLang="fa-IR" dirty="0" smtClean="0">
              <a:latin typeface="Calibri" pitchFamily="34" charset="0"/>
            </a:endParaRPr>
          </a:p>
        </p:txBody>
      </p:sp>
      <p:sp>
        <p:nvSpPr>
          <p:cNvPr id="8" name="Slide Number Placeholder 7"/>
          <p:cNvSpPr>
            <a:spLocks noGrp="1"/>
          </p:cNvSpPr>
          <p:nvPr>
            <p:ph type="sldNum" sz="quarter" idx="11"/>
          </p:nvPr>
        </p:nvSpPr>
        <p:spPr>
          <a:xfrm>
            <a:off x="6105525" y="6238875"/>
            <a:ext cx="2895600" cy="476250"/>
          </a:xfrm>
        </p:spPr>
        <p:txBody>
          <a:bodyPr/>
          <a:lstStyle/>
          <a:p>
            <a:pPr algn="r" rtl="1">
              <a:defRPr/>
            </a:pPr>
            <a:fld id="{B0E14D48-DF9D-4F59-9341-79C80ECE68C3}" type="slidenum">
              <a:rPr lang="en-US"/>
              <a:pPr algn="r" rtl="1">
                <a:defRPr/>
              </a:pPr>
              <a:t>11</a:t>
            </a:fld>
            <a:endParaRPr lang="en-US" dirty="0"/>
          </a:p>
        </p:txBody>
      </p:sp>
      <p:sp>
        <p:nvSpPr>
          <p:cNvPr id="20" name="Rectangle 3"/>
          <p:cNvSpPr txBox="1">
            <a:spLocks noChangeArrowheads="1"/>
          </p:cNvSpPr>
          <p:nvPr/>
        </p:nvSpPr>
        <p:spPr>
          <a:xfrm>
            <a:off x="500063" y="1214438"/>
            <a:ext cx="8286750" cy="2954337"/>
          </a:xfrm>
          <a:prstGeom prst="rect">
            <a:avLst/>
          </a:prstGeom>
        </p:spPr>
        <p:txBody>
          <a:bodyPr/>
          <a:lstStyle/>
          <a:p>
            <a:pPr indent="-457200" algn="just" rtl="1">
              <a:lnSpc>
                <a:spcPct val="150000"/>
              </a:lnSpc>
              <a:spcBef>
                <a:spcPct val="20000"/>
              </a:spcBef>
              <a:buClr>
                <a:srgbClr val="99FF99"/>
              </a:buClr>
              <a:buSzPct val="80000"/>
              <a:defRPr/>
            </a:pPr>
            <a:r>
              <a:rPr lang="fa-IR" sz="2400" b="1" kern="0" dirty="0">
                <a:solidFill>
                  <a:srgbClr val="C00000"/>
                </a:solidFill>
                <a:latin typeface="Calibri" panose="020F0502020204030204" pitchFamily="34" charset="0"/>
                <a:cs typeface="B Nazanin" pitchFamily="2" charset="-78"/>
              </a:rPr>
              <a:t>در مدل </a:t>
            </a:r>
            <a:r>
              <a:rPr lang="en-US" sz="2400" b="1" kern="0" dirty="0">
                <a:solidFill>
                  <a:srgbClr val="C00000"/>
                </a:solidFill>
                <a:latin typeface="Calibri" panose="020F0502020204030204" pitchFamily="34" charset="0"/>
                <a:cs typeface="B Nazanin" pitchFamily="2" charset="-78"/>
              </a:rPr>
              <a:t>bus</a:t>
            </a:r>
            <a:r>
              <a:rPr lang="fa-IR" sz="2400" b="1" kern="0" dirty="0">
                <a:solidFill>
                  <a:srgbClr val="C00000"/>
                </a:solidFill>
                <a:latin typeface="Calibri" panose="020F0502020204030204" pitchFamily="34" charset="0"/>
                <a:cs typeface="B Nazanin" pitchFamily="2" charset="-78"/>
              </a:rPr>
              <a:t> از يک کابل بعنوان ستون فقرات اصلی در شبکه استفاده شده و تمام کامپيوترهای موجود در شبکه ( سرويس دهنده ، سرويس گيرنده ) به آن متصل </a:t>
            </a:r>
            <a:r>
              <a:rPr lang="fa-IR" sz="2400" b="1" kern="0" dirty="0">
                <a:solidFill>
                  <a:srgbClr val="C00000"/>
                </a:solidFill>
                <a:latin typeface="Calibri" panose="020F0502020204030204" pitchFamily="34" charset="0"/>
                <a:cs typeface="B Nazanin" pitchFamily="2" charset="-78"/>
              </a:rPr>
              <a:t>می</a:t>
            </a:r>
            <a:r>
              <a:rPr lang="fa-IR" altLang="fa-IR" sz="2400" b="1" dirty="0">
                <a:solidFill>
                  <a:srgbClr val="232D47"/>
                </a:solidFill>
                <a:latin typeface="Calibri" pitchFamily="34" charset="0"/>
                <a:cs typeface="Nazanin" pitchFamily="2" charset="-78"/>
              </a:rPr>
              <a:t>‌</a:t>
            </a:r>
            <a:r>
              <a:rPr lang="fa-IR" sz="2400" b="1" kern="0" dirty="0">
                <a:solidFill>
                  <a:srgbClr val="C00000"/>
                </a:solidFill>
                <a:latin typeface="Calibri" panose="020F0502020204030204" pitchFamily="34" charset="0"/>
                <a:cs typeface="B Nazanin" pitchFamily="2" charset="-78"/>
              </a:rPr>
              <a:t>گردند</a:t>
            </a:r>
            <a:r>
              <a:rPr lang="en-US" sz="2400" b="1" kern="0" dirty="0">
                <a:solidFill>
                  <a:srgbClr val="C00000"/>
                </a:solidFill>
                <a:latin typeface="Calibri" panose="020F0502020204030204" pitchFamily="34" charset="0"/>
                <a:cs typeface="B Nazanin" pitchFamily="2" charset="-78"/>
              </a:rPr>
              <a:t>.</a:t>
            </a:r>
            <a:endParaRPr lang="fa-IR" sz="2400" b="1" kern="0" dirty="0">
              <a:solidFill>
                <a:srgbClr val="C00000"/>
              </a:solidFill>
              <a:latin typeface="Calibri" panose="020F0502020204030204" pitchFamily="34" charset="0"/>
              <a:cs typeface="B Nazanin" pitchFamily="2" charset="-78"/>
            </a:endParaRPr>
          </a:p>
          <a:p>
            <a:pPr indent="-457200" algn="just" rtl="1">
              <a:spcBef>
                <a:spcPct val="20000"/>
              </a:spcBef>
              <a:buClr>
                <a:srgbClr val="99FF99"/>
              </a:buClr>
              <a:buSzPct val="80000"/>
              <a:defRPr/>
            </a:pPr>
            <a:endParaRPr lang="fa-IR" sz="2800" kern="0" dirty="0">
              <a:solidFill>
                <a:srgbClr val="C00000"/>
              </a:solidFill>
              <a:latin typeface="Calibri" panose="020F0502020204030204" pitchFamily="34" charset="0"/>
              <a:cs typeface="Arial"/>
            </a:endParaRPr>
          </a:p>
          <a:p>
            <a:pPr indent="-457200" algn="just" rtl="1">
              <a:spcBef>
                <a:spcPct val="20000"/>
              </a:spcBef>
              <a:buClr>
                <a:srgbClr val="99FF99"/>
              </a:buClr>
              <a:buSzPct val="80000"/>
              <a:defRPr/>
            </a:pPr>
            <a:endParaRPr lang="fa-IR" sz="2800" kern="0" dirty="0">
              <a:solidFill>
                <a:srgbClr val="C00000"/>
              </a:solidFill>
              <a:latin typeface="Calibri" panose="020F0502020204030204" pitchFamily="34" charset="0"/>
              <a:cs typeface="Arial"/>
            </a:endParaRPr>
          </a:p>
          <a:p>
            <a:pPr indent="-457200" algn="just" rtl="1">
              <a:spcBef>
                <a:spcPct val="20000"/>
              </a:spcBef>
              <a:buClr>
                <a:srgbClr val="99FF99"/>
              </a:buClr>
              <a:buSzPct val="80000"/>
              <a:defRPr/>
            </a:pPr>
            <a:endParaRPr lang="fa-IR" sz="2800" kern="0" dirty="0">
              <a:solidFill>
                <a:srgbClr val="C00000"/>
              </a:solidFill>
              <a:latin typeface="Calibri" panose="020F0502020204030204" pitchFamily="34" charset="0"/>
              <a:cs typeface="Arial"/>
            </a:endParaRPr>
          </a:p>
          <a:p>
            <a:pPr indent="-457200" algn="just" rtl="1">
              <a:spcBef>
                <a:spcPct val="20000"/>
              </a:spcBef>
              <a:buClr>
                <a:srgbClr val="99FF99"/>
              </a:buClr>
              <a:buSzPct val="80000"/>
              <a:defRPr/>
            </a:pPr>
            <a:endParaRPr lang="fa-IR" sz="2800" kern="0" dirty="0">
              <a:solidFill>
                <a:srgbClr val="C00000"/>
              </a:solidFill>
              <a:latin typeface="Calibri" panose="020F0502020204030204" pitchFamily="34" charset="0"/>
              <a:cs typeface="Arial"/>
            </a:endParaRPr>
          </a:p>
        </p:txBody>
      </p:sp>
      <p:pic>
        <p:nvPicPr>
          <p:cNvPr id="35845" name="Picture 8" descr="computers_network_consult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405063"/>
            <a:ext cx="446405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computers_network_consult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974975"/>
            <a:ext cx="28575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fa-IR" altLang="fa-IR" sz="1200">
              <a:solidFill>
                <a:srgbClr val="B5A788"/>
              </a:solidFill>
              <a:latin typeface="Nazanin" pitchFamily="2" charset="-78"/>
              <a:cs typeface="Nazanin" pitchFamily="2" charset="-78"/>
            </a:endParaRPr>
          </a:p>
        </p:txBody>
      </p:sp>
      <p:sp>
        <p:nvSpPr>
          <p:cNvPr id="9" name="Oval Callout 8"/>
          <p:cNvSpPr/>
          <p:nvPr/>
        </p:nvSpPr>
        <p:spPr>
          <a:xfrm>
            <a:off x="7524750" y="4868863"/>
            <a:ext cx="1295400" cy="64770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000" b="1" dirty="0">
                <a:solidFill>
                  <a:schemeClr val="accent3"/>
                </a:solidFill>
                <a:cs typeface="B Nazanin" pitchFamily="2" charset="-78"/>
              </a:rPr>
              <a:t>مزایا</a:t>
            </a:r>
          </a:p>
        </p:txBody>
      </p:sp>
      <p:sp>
        <p:nvSpPr>
          <p:cNvPr id="10" name="TextBox 9"/>
          <p:cNvSpPr txBox="1"/>
          <p:nvPr/>
        </p:nvSpPr>
        <p:spPr>
          <a:xfrm>
            <a:off x="6199188" y="5661025"/>
            <a:ext cx="2189162" cy="701675"/>
          </a:xfrm>
          <a:prstGeom prst="rect">
            <a:avLst/>
          </a:prstGeom>
          <a:noFill/>
        </p:spPr>
        <p:txBody>
          <a:bodyPr wrap="none" rtlCol="1">
            <a:spAutoFit/>
          </a:bodyPr>
          <a:lstStyle/>
          <a:p>
            <a:pPr marL="457200" indent="-457200" algn="just" rtl="1">
              <a:spcBef>
                <a:spcPct val="20000"/>
              </a:spcBef>
              <a:buClr>
                <a:srgbClr val="99FF99"/>
              </a:buClr>
              <a:buSzPct val="80000"/>
              <a:buFont typeface="Arial" pitchFamily="34" charset="0"/>
              <a:buChar char="•"/>
              <a:defRPr/>
            </a:pPr>
            <a:r>
              <a:rPr lang="fa-IR" b="1" kern="0" dirty="0">
                <a:solidFill>
                  <a:schemeClr val="accent1">
                    <a:lumMod val="50000"/>
                  </a:schemeClr>
                </a:solidFill>
                <a:latin typeface="Arial"/>
                <a:cs typeface="B Nazanin" pitchFamily="2" charset="-78"/>
              </a:rPr>
              <a:t>هزينه راه اندازی كم</a:t>
            </a:r>
          </a:p>
          <a:p>
            <a:pPr marL="457200" indent="-457200" algn="just" rtl="1">
              <a:spcBef>
                <a:spcPct val="20000"/>
              </a:spcBef>
              <a:buClr>
                <a:srgbClr val="99FF99"/>
              </a:buClr>
              <a:buSzPct val="80000"/>
              <a:buFont typeface="Arial" pitchFamily="34" charset="0"/>
              <a:buChar char="•"/>
              <a:defRPr/>
            </a:pPr>
            <a:r>
              <a:rPr lang="fa-IR" b="1" kern="0" dirty="0">
                <a:solidFill>
                  <a:schemeClr val="accent1">
                    <a:lumMod val="50000"/>
                  </a:schemeClr>
                </a:solidFill>
                <a:latin typeface="Arial"/>
                <a:cs typeface="B Nazanin" pitchFamily="2" charset="-78"/>
              </a:rPr>
              <a:t>برپاسازي ساده</a:t>
            </a:r>
            <a:endParaRPr lang="fa-IR" b="1" dirty="0">
              <a:latin typeface="Arial" pitchFamily="34" charset="0"/>
              <a:cs typeface="B Nazanin" pitchFamily="2" charset="-78"/>
            </a:endParaRPr>
          </a:p>
        </p:txBody>
      </p:sp>
      <p:sp>
        <p:nvSpPr>
          <p:cNvPr id="11" name="TextBox 10"/>
          <p:cNvSpPr txBox="1"/>
          <p:nvPr/>
        </p:nvSpPr>
        <p:spPr>
          <a:xfrm>
            <a:off x="258763" y="5661025"/>
            <a:ext cx="5651500" cy="701675"/>
          </a:xfrm>
          <a:prstGeom prst="rect">
            <a:avLst/>
          </a:prstGeom>
          <a:noFill/>
        </p:spPr>
        <p:txBody>
          <a:bodyPr rtlCol="1">
            <a:spAutoFit/>
          </a:bodyPr>
          <a:lstStyle/>
          <a:p>
            <a:pPr marL="457200" indent="-457200" algn="just" rtl="1">
              <a:spcBef>
                <a:spcPct val="20000"/>
              </a:spcBef>
              <a:buClr>
                <a:srgbClr val="99FF99"/>
              </a:buClr>
              <a:buSzPct val="80000"/>
              <a:buFont typeface="Arial" pitchFamily="34" charset="0"/>
              <a:buChar char="•"/>
              <a:defRPr/>
            </a:pPr>
            <a:r>
              <a:rPr lang="fa-IR" b="1" kern="0" dirty="0">
                <a:solidFill>
                  <a:schemeClr val="accent1">
                    <a:lumMod val="50000"/>
                  </a:schemeClr>
                </a:solidFill>
                <a:latin typeface="Arial"/>
                <a:cs typeface="B Nazanin" pitchFamily="2" charset="-78"/>
              </a:rPr>
              <a:t>در صورتی که کانال دچار اشکال شود، کل شبکه مختل می</a:t>
            </a:r>
            <a:r>
              <a:rPr lang="fa-IR" dirty="0">
                <a:solidFill>
                  <a:srgbClr val="000000"/>
                </a:solidFill>
                <a:latin typeface="Nazanin" pitchFamily="2" charset="-78"/>
                <a:cs typeface="Nazanin" pitchFamily="2" charset="-78"/>
              </a:rPr>
              <a:t>‌</a:t>
            </a:r>
            <a:r>
              <a:rPr lang="fa-IR" b="1" kern="0" dirty="0">
                <a:solidFill>
                  <a:schemeClr val="accent1">
                    <a:lumMod val="50000"/>
                  </a:schemeClr>
                </a:solidFill>
                <a:latin typeface="Arial"/>
                <a:cs typeface="B Nazanin" pitchFamily="2" charset="-78"/>
              </a:rPr>
              <a:t>شود.</a:t>
            </a:r>
          </a:p>
          <a:p>
            <a:pPr marL="457200" indent="-457200" algn="just" rtl="1">
              <a:spcBef>
                <a:spcPct val="20000"/>
              </a:spcBef>
              <a:buClr>
                <a:srgbClr val="99FF99"/>
              </a:buClr>
              <a:buSzPct val="80000"/>
              <a:buFont typeface="Arial" pitchFamily="34" charset="0"/>
              <a:buChar char="•"/>
              <a:defRPr/>
            </a:pPr>
            <a:r>
              <a:rPr lang="fa-IR" b="1" kern="0" dirty="0">
                <a:solidFill>
                  <a:schemeClr val="accent1">
                    <a:lumMod val="50000"/>
                  </a:schemeClr>
                </a:solidFill>
                <a:latin typeface="Arial"/>
                <a:cs typeface="B Nazanin" pitchFamily="2" charset="-78"/>
              </a:rPr>
              <a:t>عیب یابی آن مشکل است.</a:t>
            </a:r>
          </a:p>
        </p:txBody>
      </p:sp>
      <p:sp>
        <p:nvSpPr>
          <p:cNvPr id="12" name="Oval Callout 11"/>
          <p:cNvSpPr/>
          <p:nvPr/>
        </p:nvSpPr>
        <p:spPr>
          <a:xfrm>
            <a:off x="5003800" y="4868863"/>
            <a:ext cx="1296988" cy="64770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000" b="1" dirty="0">
                <a:solidFill>
                  <a:schemeClr val="accent3"/>
                </a:solidFill>
                <a:cs typeface="B Nazanin" pitchFamily="2" charset="-78"/>
              </a:rPr>
              <a:t>معایب</a:t>
            </a:r>
          </a:p>
        </p:txBody>
      </p:sp>
    </p:spTree>
    <p:extLst>
      <p:ext uri="{BB962C8B-B14F-4D97-AF65-F5344CB8AC3E}">
        <p14:creationId xmlns:p14="http://schemas.microsoft.com/office/powerpoint/2010/main" val="1637653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computers_network_consult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284538"/>
            <a:ext cx="346710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توپولوژي</a:t>
            </a:r>
            <a:r>
              <a:rPr lang="en-US" altLang="fa-IR" dirty="0" smtClean="0">
                <a:latin typeface="Calibri" pitchFamily="34" charset="0"/>
              </a:rPr>
              <a:t> </a:t>
            </a:r>
            <a:r>
              <a:rPr lang="fa-IR" altLang="fa-IR" dirty="0" smtClean="0">
                <a:latin typeface="Calibri" pitchFamily="34" charset="0"/>
              </a:rPr>
              <a:t>حلقه - </a:t>
            </a:r>
            <a:r>
              <a:rPr lang="en-US" altLang="fa-IR" sz="2400" dirty="0" smtClean="0">
                <a:latin typeface="Calibri" pitchFamily="34" charset="0"/>
              </a:rPr>
              <a:t>Ring</a:t>
            </a:r>
            <a:endParaRPr lang="en-US" altLang="fa-IR" dirty="0" smtClean="0">
              <a:latin typeface="Calibri" pitchFamily="34" charset="0"/>
            </a:endParaRPr>
          </a:p>
        </p:txBody>
      </p:sp>
      <p:sp>
        <p:nvSpPr>
          <p:cNvPr id="8" name="Slide Number Placeholder 7"/>
          <p:cNvSpPr>
            <a:spLocks noGrp="1"/>
          </p:cNvSpPr>
          <p:nvPr>
            <p:ph type="sldNum" sz="quarter" idx="11"/>
          </p:nvPr>
        </p:nvSpPr>
        <p:spPr>
          <a:xfrm>
            <a:off x="6105525" y="6238875"/>
            <a:ext cx="2895600" cy="476250"/>
          </a:xfrm>
        </p:spPr>
        <p:txBody>
          <a:bodyPr/>
          <a:lstStyle/>
          <a:p>
            <a:pPr algn="r" rtl="1">
              <a:defRPr/>
            </a:pPr>
            <a:fld id="{C94A6E2F-D1DC-4BBB-8D73-C43F0A669047}" type="slidenum">
              <a:rPr lang="en-US"/>
              <a:pPr algn="r" rtl="1">
                <a:defRPr/>
              </a:pPr>
              <a:t>12</a:t>
            </a:fld>
            <a:endParaRPr lang="en-US" dirty="0"/>
          </a:p>
        </p:txBody>
      </p:sp>
      <p:sp>
        <p:nvSpPr>
          <p:cNvPr id="20" name="Rectangle 3"/>
          <p:cNvSpPr txBox="1">
            <a:spLocks noChangeArrowheads="1"/>
          </p:cNvSpPr>
          <p:nvPr/>
        </p:nvSpPr>
        <p:spPr>
          <a:xfrm>
            <a:off x="323850" y="1214438"/>
            <a:ext cx="8462963" cy="2954337"/>
          </a:xfrm>
          <a:prstGeom prst="rect">
            <a:avLst/>
          </a:prstGeom>
        </p:spPr>
        <p:txBody>
          <a:bodyPr/>
          <a:lstStyle/>
          <a:p>
            <a:pPr indent="-457200" algn="just" rtl="1">
              <a:spcBef>
                <a:spcPct val="20000"/>
              </a:spcBef>
              <a:buClr>
                <a:srgbClr val="99FF99"/>
              </a:buClr>
              <a:buSzPct val="80000"/>
              <a:buFont typeface="Arial" pitchFamily="34" charset="0"/>
              <a:buChar char="•"/>
              <a:defRPr/>
            </a:pPr>
            <a:r>
              <a:rPr lang="fa-IR" sz="2400" b="1" kern="0" dirty="0">
                <a:solidFill>
                  <a:schemeClr val="accent4">
                    <a:lumMod val="75000"/>
                  </a:schemeClr>
                </a:solidFill>
                <a:latin typeface="Arial"/>
                <a:cs typeface="B Nazanin" pitchFamily="2" charset="-78"/>
              </a:rPr>
              <a:t>در اين نوع توپولوژی تمام کامپيوترها بصورت يک حلقه به يکديگر مرتبط می</a:t>
            </a:r>
            <a:r>
              <a:rPr lang="fa-IR" sz="2400" dirty="0">
                <a:solidFill>
                  <a:schemeClr val="accent4">
                    <a:lumMod val="75000"/>
                  </a:schemeClr>
                </a:solidFill>
                <a:latin typeface="Nazanin" pitchFamily="2" charset="-78"/>
                <a:cs typeface="Nazanin" pitchFamily="2" charset="-78"/>
              </a:rPr>
              <a:t>‌</a:t>
            </a:r>
            <a:r>
              <a:rPr lang="fa-IR" sz="2400" b="1" kern="0" dirty="0">
                <a:solidFill>
                  <a:schemeClr val="accent4">
                    <a:lumMod val="75000"/>
                  </a:schemeClr>
                </a:solidFill>
                <a:latin typeface="Arial"/>
                <a:cs typeface="B Nazanin" pitchFamily="2" charset="-78"/>
              </a:rPr>
              <a:t>گردند. تمام کامپيوترهای موجود در شبکه (سرويس دهنده، سرويس گيرنده) به يک کابل که بصورت يک دايره بسته است ، متصل می</a:t>
            </a:r>
            <a:r>
              <a:rPr lang="fa-IR" sz="2400" dirty="0">
                <a:solidFill>
                  <a:schemeClr val="accent4">
                    <a:lumMod val="75000"/>
                  </a:schemeClr>
                </a:solidFill>
                <a:latin typeface="Nazanin" pitchFamily="2" charset="-78"/>
                <a:cs typeface="Nazanin" pitchFamily="2" charset="-78"/>
              </a:rPr>
              <a:t>‌</a:t>
            </a:r>
            <a:r>
              <a:rPr lang="fa-IR" sz="2400" b="1" kern="0" dirty="0">
                <a:solidFill>
                  <a:schemeClr val="accent4">
                    <a:lumMod val="75000"/>
                  </a:schemeClr>
                </a:solidFill>
                <a:latin typeface="Arial"/>
                <a:cs typeface="B Nazanin" pitchFamily="2" charset="-78"/>
              </a:rPr>
              <a:t>گردند.</a:t>
            </a:r>
          </a:p>
          <a:p>
            <a:pPr indent="-457200" algn="just" rtl="1">
              <a:spcBef>
                <a:spcPct val="20000"/>
              </a:spcBef>
              <a:buClr>
                <a:srgbClr val="99FF99"/>
              </a:buClr>
              <a:buSzPct val="80000"/>
              <a:buFont typeface="Arial" pitchFamily="34" charset="0"/>
              <a:buChar char="•"/>
              <a:defRPr/>
            </a:pPr>
            <a:r>
              <a:rPr lang="fa-IR" sz="2400" b="1" kern="0" dirty="0">
                <a:solidFill>
                  <a:schemeClr val="accent4">
                    <a:lumMod val="75000"/>
                  </a:schemeClr>
                </a:solidFill>
                <a:latin typeface="Arial"/>
                <a:cs typeface="B Nazanin" pitchFamily="2" charset="-78"/>
              </a:rPr>
              <a:t>هر كامپيوتر به دو كامپيوتر مجاورش متصل است. هر کامپیوتر اطلاعات را برای سایر کامپیوترها ارسال می</a:t>
            </a:r>
            <a:r>
              <a:rPr lang="fa-IR" sz="2400" dirty="0">
                <a:solidFill>
                  <a:schemeClr val="accent4">
                    <a:lumMod val="75000"/>
                  </a:schemeClr>
                </a:solidFill>
                <a:latin typeface="Nazanin" pitchFamily="2" charset="-78"/>
                <a:cs typeface="Nazanin" pitchFamily="2" charset="-78"/>
              </a:rPr>
              <a:t>‌</a:t>
            </a:r>
            <a:r>
              <a:rPr lang="fa-IR" sz="2400" b="1" kern="0" dirty="0">
                <a:solidFill>
                  <a:schemeClr val="accent4">
                    <a:lumMod val="75000"/>
                  </a:schemeClr>
                </a:solidFill>
                <a:latin typeface="Arial"/>
                <a:cs typeface="B Nazanin" pitchFamily="2" charset="-78"/>
              </a:rPr>
              <a:t>کند تا نهایتاً گیرنده آن را دریافت کند.</a:t>
            </a:r>
            <a:endParaRPr lang="en-US" sz="2400" b="1" kern="0" dirty="0">
              <a:solidFill>
                <a:schemeClr val="accent4">
                  <a:lumMod val="75000"/>
                </a:schemeClr>
              </a:solidFill>
              <a:latin typeface="Arial"/>
              <a:cs typeface="B Nazanin" pitchFamily="2" charset="-78"/>
            </a:endParaRPr>
          </a:p>
          <a:p>
            <a:pPr indent="-457200" algn="just" rtl="1">
              <a:spcBef>
                <a:spcPct val="20000"/>
              </a:spcBef>
              <a:buClr>
                <a:srgbClr val="99FF99"/>
              </a:buClr>
              <a:buSzPct val="80000"/>
              <a:buFont typeface="Arial" pitchFamily="34" charset="0"/>
              <a:buChar char="•"/>
              <a:defRPr/>
            </a:pPr>
            <a:endParaRPr lang="fa-IR" sz="2400" b="1" kern="0" dirty="0">
              <a:solidFill>
                <a:schemeClr val="accent1">
                  <a:lumMod val="50000"/>
                </a:schemeClr>
              </a:solidFill>
              <a:latin typeface="Arial"/>
              <a:cs typeface="B Nazanin" pitchFamily="2" charset="-78"/>
            </a:endParaRPr>
          </a:p>
        </p:txBody>
      </p:sp>
      <p:sp>
        <p:nvSpPr>
          <p:cNvPr id="36870"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fa-IR" altLang="fa-IR" sz="1200">
              <a:solidFill>
                <a:srgbClr val="B5A788"/>
              </a:solidFill>
              <a:latin typeface="Nazanin" pitchFamily="2" charset="-78"/>
              <a:cs typeface="Nazanin" pitchFamily="2" charset="-78"/>
            </a:endParaRPr>
          </a:p>
        </p:txBody>
      </p:sp>
      <p:sp>
        <p:nvSpPr>
          <p:cNvPr id="9" name="Oval Callout 8"/>
          <p:cNvSpPr/>
          <p:nvPr/>
        </p:nvSpPr>
        <p:spPr>
          <a:xfrm>
            <a:off x="7596188" y="3284538"/>
            <a:ext cx="1296987" cy="64928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000" b="1" dirty="0">
                <a:solidFill>
                  <a:schemeClr val="accent3"/>
                </a:solidFill>
                <a:cs typeface="B Nazanin" pitchFamily="2" charset="-78"/>
              </a:rPr>
              <a:t>مزایا</a:t>
            </a:r>
          </a:p>
        </p:txBody>
      </p:sp>
      <p:sp>
        <p:nvSpPr>
          <p:cNvPr id="10" name="TextBox 9"/>
          <p:cNvSpPr txBox="1"/>
          <p:nvPr/>
        </p:nvSpPr>
        <p:spPr>
          <a:xfrm>
            <a:off x="6391275" y="4076700"/>
            <a:ext cx="1804988" cy="701675"/>
          </a:xfrm>
          <a:prstGeom prst="rect">
            <a:avLst/>
          </a:prstGeom>
          <a:noFill/>
        </p:spPr>
        <p:txBody>
          <a:bodyPr wrap="none" rtlCol="1">
            <a:spAutoFit/>
          </a:bodyPr>
          <a:lstStyle/>
          <a:p>
            <a:pPr marL="457200" indent="-457200" algn="just" rtl="1">
              <a:spcBef>
                <a:spcPct val="20000"/>
              </a:spcBef>
              <a:buClr>
                <a:srgbClr val="99FF99"/>
              </a:buClr>
              <a:buSzPct val="80000"/>
              <a:buFont typeface="Arial" pitchFamily="34" charset="0"/>
              <a:buChar char="•"/>
              <a:defRPr/>
            </a:pPr>
            <a:r>
              <a:rPr lang="fa-IR" b="1" kern="0" dirty="0">
                <a:solidFill>
                  <a:schemeClr val="accent1">
                    <a:lumMod val="50000"/>
                  </a:schemeClr>
                </a:solidFill>
                <a:latin typeface="Arial"/>
                <a:cs typeface="B Nazanin" pitchFamily="2" charset="-78"/>
              </a:rPr>
              <a:t>توسعه راحت</a:t>
            </a:r>
          </a:p>
          <a:p>
            <a:pPr marL="457200" indent="-457200" algn="just" rtl="1">
              <a:spcBef>
                <a:spcPct val="20000"/>
              </a:spcBef>
              <a:buClr>
                <a:srgbClr val="99FF99"/>
              </a:buClr>
              <a:buSzPct val="80000"/>
              <a:buFont typeface="Arial" pitchFamily="34" charset="0"/>
              <a:buChar char="•"/>
              <a:defRPr/>
            </a:pPr>
            <a:r>
              <a:rPr lang="fa-IR" b="1" kern="0" dirty="0">
                <a:solidFill>
                  <a:schemeClr val="accent1">
                    <a:lumMod val="50000"/>
                  </a:schemeClr>
                </a:solidFill>
                <a:latin typeface="Arial"/>
                <a:cs typeface="B Nazanin" pitchFamily="2" charset="-78"/>
              </a:rPr>
              <a:t>برپاسازي ساده</a:t>
            </a:r>
            <a:endParaRPr lang="fa-IR" b="1" dirty="0">
              <a:latin typeface="Arial" pitchFamily="34" charset="0"/>
              <a:cs typeface="B Nazanin" pitchFamily="2" charset="-78"/>
            </a:endParaRPr>
          </a:p>
        </p:txBody>
      </p:sp>
      <p:sp>
        <p:nvSpPr>
          <p:cNvPr id="11" name="TextBox 10"/>
          <p:cNvSpPr txBox="1"/>
          <p:nvPr/>
        </p:nvSpPr>
        <p:spPr>
          <a:xfrm>
            <a:off x="3348038" y="5661025"/>
            <a:ext cx="5226050" cy="701675"/>
          </a:xfrm>
          <a:prstGeom prst="rect">
            <a:avLst/>
          </a:prstGeom>
          <a:noFill/>
        </p:spPr>
        <p:txBody>
          <a:bodyPr rtlCol="1">
            <a:spAutoFit/>
          </a:bodyPr>
          <a:lstStyle/>
          <a:p>
            <a:pPr marL="457200" indent="-457200" algn="just" rtl="1">
              <a:spcBef>
                <a:spcPct val="20000"/>
              </a:spcBef>
              <a:buClr>
                <a:srgbClr val="99FF99"/>
              </a:buClr>
              <a:buSzPct val="80000"/>
              <a:buFont typeface="Arial" pitchFamily="34" charset="0"/>
              <a:buChar char="•"/>
              <a:defRPr/>
            </a:pPr>
            <a:r>
              <a:rPr lang="fa-IR" b="1" kern="0" dirty="0">
                <a:solidFill>
                  <a:schemeClr val="accent1">
                    <a:lumMod val="50000"/>
                  </a:schemeClr>
                </a:solidFill>
                <a:latin typeface="Arial"/>
                <a:cs typeface="B Nazanin" pitchFamily="2" charset="-78"/>
              </a:rPr>
              <a:t>اگر یک کامپیوتر از کار بیافتد کل شبکه مختل می شود.</a:t>
            </a:r>
          </a:p>
          <a:p>
            <a:pPr marL="457200" indent="-457200" algn="just" rtl="1">
              <a:spcBef>
                <a:spcPct val="20000"/>
              </a:spcBef>
              <a:buClr>
                <a:srgbClr val="99FF99"/>
              </a:buClr>
              <a:buSzPct val="80000"/>
              <a:buFont typeface="Arial" pitchFamily="34" charset="0"/>
              <a:buChar char="•"/>
              <a:defRPr/>
            </a:pPr>
            <a:r>
              <a:rPr lang="fa-IR" b="1" kern="0" dirty="0">
                <a:solidFill>
                  <a:schemeClr val="accent1">
                    <a:lumMod val="50000"/>
                  </a:schemeClr>
                </a:solidFill>
                <a:latin typeface="Arial"/>
                <a:cs typeface="B Nazanin" pitchFamily="2" charset="-78"/>
              </a:rPr>
              <a:t>برای اضافه کردن یک کامپیوتر باید کل شبکه را مختل کرد.</a:t>
            </a:r>
          </a:p>
        </p:txBody>
      </p:sp>
      <p:sp>
        <p:nvSpPr>
          <p:cNvPr id="12" name="Oval Callout 11"/>
          <p:cNvSpPr/>
          <p:nvPr/>
        </p:nvSpPr>
        <p:spPr>
          <a:xfrm>
            <a:off x="7667625" y="4868863"/>
            <a:ext cx="1101725" cy="64770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000" b="1" dirty="0">
                <a:solidFill>
                  <a:schemeClr val="accent3"/>
                </a:solidFill>
                <a:cs typeface="B Nazanin" pitchFamily="2" charset="-78"/>
              </a:rPr>
              <a:t>معایب</a:t>
            </a:r>
          </a:p>
        </p:txBody>
      </p:sp>
    </p:spTree>
    <p:extLst>
      <p:ext uri="{BB962C8B-B14F-4D97-AF65-F5344CB8AC3E}">
        <p14:creationId xmlns:p14="http://schemas.microsoft.com/office/powerpoint/2010/main" val="4046257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توپولوژي</a:t>
            </a:r>
            <a:r>
              <a:rPr lang="en-US" altLang="fa-IR" dirty="0" smtClean="0">
                <a:latin typeface="Calibri" pitchFamily="34" charset="0"/>
              </a:rPr>
              <a:t> </a:t>
            </a:r>
            <a:r>
              <a:rPr lang="fa-IR" altLang="fa-IR" dirty="0" smtClean="0">
                <a:latin typeface="Calibri" pitchFamily="34" charset="0"/>
              </a:rPr>
              <a:t>ستاره- </a:t>
            </a:r>
            <a:r>
              <a:rPr lang="en-US" altLang="fa-IR" sz="2400" dirty="0" smtClean="0">
                <a:latin typeface="Calibri" pitchFamily="34" charset="0"/>
              </a:rPr>
              <a:t>Star</a:t>
            </a:r>
            <a:endParaRPr lang="en-US" altLang="fa-IR" dirty="0" smtClean="0">
              <a:latin typeface="Calibri" pitchFamily="34" charset="0"/>
            </a:endParaRPr>
          </a:p>
        </p:txBody>
      </p:sp>
      <p:sp>
        <p:nvSpPr>
          <p:cNvPr id="8" name="Slide Number Placeholder 7"/>
          <p:cNvSpPr>
            <a:spLocks noGrp="1"/>
          </p:cNvSpPr>
          <p:nvPr>
            <p:ph type="sldNum" sz="quarter" idx="11"/>
          </p:nvPr>
        </p:nvSpPr>
        <p:spPr>
          <a:xfrm>
            <a:off x="6105525" y="6238875"/>
            <a:ext cx="2895600" cy="476250"/>
          </a:xfrm>
        </p:spPr>
        <p:txBody>
          <a:bodyPr/>
          <a:lstStyle/>
          <a:p>
            <a:pPr algn="r" rtl="1">
              <a:defRPr/>
            </a:pPr>
            <a:fld id="{EE3D4D82-A535-44B3-9AC5-53EF3E8B7AC5}" type="slidenum">
              <a:rPr lang="en-US"/>
              <a:pPr algn="r" rtl="1">
                <a:defRPr/>
              </a:pPr>
              <a:t>13</a:t>
            </a:fld>
            <a:endParaRPr lang="en-US" dirty="0"/>
          </a:p>
        </p:txBody>
      </p:sp>
      <p:sp>
        <p:nvSpPr>
          <p:cNvPr id="20" name="Rectangle 3"/>
          <p:cNvSpPr txBox="1">
            <a:spLocks noChangeArrowheads="1"/>
          </p:cNvSpPr>
          <p:nvPr/>
        </p:nvSpPr>
        <p:spPr>
          <a:xfrm>
            <a:off x="500063" y="1214438"/>
            <a:ext cx="8286750" cy="1135062"/>
          </a:xfrm>
          <a:prstGeom prst="rect">
            <a:avLst/>
          </a:prstGeom>
        </p:spPr>
        <p:txBody>
          <a:bodyPr/>
          <a:lstStyle/>
          <a:p>
            <a:pPr indent="-457200" algn="r" rtl="1">
              <a:spcBef>
                <a:spcPct val="20000"/>
              </a:spcBef>
              <a:buClr>
                <a:srgbClr val="99FF99"/>
              </a:buClr>
              <a:buSzPct val="80000"/>
              <a:defRPr/>
            </a:pPr>
            <a:r>
              <a:rPr lang="fa-IR" sz="2400" kern="0" dirty="0">
                <a:solidFill>
                  <a:schemeClr val="accent5">
                    <a:lumMod val="60000"/>
                    <a:lumOff val="40000"/>
                  </a:schemeClr>
                </a:solidFill>
                <a:latin typeface="Calibri" panose="020F0502020204030204" pitchFamily="34" charset="0"/>
                <a:cs typeface="B Nazanin" pitchFamily="2" charset="-78"/>
              </a:rPr>
              <a:t>در توپولوژی </a:t>
            </a:r>
            <a:r>
              <a:rPr lang="en-US" sz="2400" kern="0" dirty="0">
                <a:solidFill>
                  <a:schemeClr val="accent5">
                    <a:lumMod val="60000"/>
                    <a:lumOff val="40000"/>
                  </a:schemeClr>
                </a:solidFill>
                <a:latin typeface="Calibri" panose="020F0502020204030204" pitchFamily="34" charset="0"/>
                <a:cs typeface="B Nazanin" pitchFamily="2" charset="-78"/>
              </a:rPr>
              <a:t>Star، </a:t>
            </a:r>
            <a:r>
              <a:rPr lang="fa-IR" sz="2400" kern="0" dirty="0">
                <a:solidFill>
                  <a:schemeClr val="accent5">
                    <a:lumMod val="60000"/>
                    <a:lumOff val="40000"/>
                  </a:schemeClr>
                </a:solidFill>
                <a:latin typeface="Calibri" panose="020F0502020204030204" pitchFamily="34" charset="0"/>
                <a:cs typeface="B Nazanin" pitchFamily="2" charset="-78"/>
              </a:rPr>
              <a:t>همه ی كامپيوترها به وسیله یک کابل به يك دستگاه مركزي به نام </a:t>
            </a:r>
            <a:r>
              <a:rPr lang="en-US" sz="2400" kern="0" dirty="0">
                <a:solidFill>
                  <a:schemeClr val="accent5">
                    <a:lumMod val="60000"/>
                    <a:lumOff val="40000"/>
                  </a:schemeClr>
                </a:solidFill>
                <a:latin typeface="Calibri" panose="020F0502020204030204" pitchFamily="34" charset="0"/>
                <a:cs typeface="B Nazanin" pitchFamily="2" charset="-78"/>
              </a:rPr>
              <a:t>Hub</a:t>
            </a:r>
            <a:r>
              <a:rPr lang="fa-IR" sz="2400" kern="0" dirty="0">
                <a:solidFill>
                  <a:schemeClr val="accent5">
                    <a:lumMod val="60000"/>
                    <a:lumOff val="40000"/>
                  </a:schemeClr>
                </a:solidFill>
                <a:latin typeface="Calibri" panose="020F0502020204030204" pitchFamily="34" charset="0"/>
                <a:cs typeface="B Nazanin" pitchFamily="2" charset="-78"/>
              </a:rPr>
              <a:t> يا </a:t>
            </a:r>
            <a:r>
              <a:rPr lang="en-US" sz="2400" kern="0" dirty="0">
                <a:solidFill>
                  <a:schemeClr val="accent5">
                    <a:lumMod val="60000"/>
                    <a:lumOff val="40000"/>
                  </a:schemeClr>
                </a:solidFill>
                <a:latin typeface="Calibri" panose="020F0502020204030204" pitchFamily="34" charset="0"/>
                <a:cs typeface="B Nazanin" pitchFamily="2" charset="-78"/>
              </a:rPr>
              <a:t> Switch</a:t>
            </a:r>
            <a:r>
              <a:rPr lang="fa-IR" sz="2400" kern="0" dirty="0">
                <a:solidFill>
                  <a:schemeClr val="accent5">
                    <a:lumMod val="60000"/>
                    <a:lumOff val="40000"/>
                  </a:schemeClr>
                </a:solidFill>
                <a:latin typeface="Calibri" panose="020F0502020204030204" pitchFamily="34" charset="0"/>
                <a:cs typeface="B Nazanin" pitchFamily="2" charset="-78"/>
              </a:rPr>
              <a:t>متصل می‌شوند.</a:t>
            </a:r>
          </a:p>
        </p:txBody>
      </p:sp>
      <p:pic>
        <p:nvPicPr>
          <p:cNvPr id="9" name="Picture 8" descr="computers_network_consult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060575"/>
            <a:ext cx="3819525"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omputers_network_consult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349500"/>
            <a:ext cx="3063875"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fa-IR" altLang="fa-IR" sz="1200">
              <a:solidFill>
                <a:srgbClr val="B5A788"/>
              </a:solidFill>
              <a:latin typeface="Nazanin" pitchFamily="2" charset="-78"/>
              <a:cs typeface="Nazanin" pitchFamily="2" charset="-78"/>
            </a:endParaRPr>
          </a:p>
        </p:txBody>
      </p:sp>
      <p:sp>
        <p:nvSpPr>
          <p:cNvPr id="10" name="Oval Callout 9"/>
          <p:cNvSpPr/>
          <p:nvPr/>
        </p:nvSpPr>
        <p:spPr>
          <a:xfrm>
            <a:off x="7524750" y="4941888"/>
            <a:ext cx="1295400" cy="574675"/>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000" b="1" dirty="0">
                <a:solidFill>
                  <a:schemeClr val="accent3"/>
                </a:solidFill>
                <a:cs typeface="B Nazanin" pitchFamily="2" charset="-78"/>
              </a:rPr>
              <a:t>مزایا</a:t>
            </a:r>
          </a:p>
        </p:txBody>
      </p:sp>
      <p:sp>
        <p:nvSpPr>
          <p:cNvPr id="11" name="TextBox 10"/>
          <p:cNvSpPr txBox="1"/>
          <p:nvPr/>
        </p:nvSpPr>
        <p:spPr>
          <a:xfrm>
            <a:off x="4716463" y="5661025"/>
            <a:ext cx="4248150" cy="923925"/>
          </a:xfrm>
          <a:prstGeom prst="rect">
            <a:avLst/>
          </a:prstGeom>
          <a:noFill/>
        </p:spPr>
        <p:txBody>
          <a:bodyPr rtlCol="1">
            <a:spAutoFit/>
          </a:bodyPr>
          <a:lstStyle/>
          <a:p>
            <a:pPr marL="457200" indent="-457200" algn="just" rtl="1">
              <a:spcBef>
                <a:spcPts val="0"/>
              </a:spcBef>
              <a:buClr>
                <a:srgbClr val="99FF99"/>
              </a:buClr>
              <a:buSzPct val="80000"/>
              <a:buFont typeface="Arial" pitchFamily="34" charset="0"/>
              <a:buChar char="•"/>
              <a:defRPr/>
            </a:pPr>
            <a:r>
              <a:rPr lang="fa-IR" b="1" kern="0" dirty="0">
                <a:solidFill>
                  <a:schemeClr val="accent1">
                    <a:lumMod val="50000"/>
                  </a:schemeClr>
                </a:solidFill>
                <a:latin typeface="Arial"/>
                <a:cs typeface="B Nazanin" pitchFamily="2" charset="-78"/>
              </a:rPr>
              <a:t>در صورت قطع هر کانال فقط ارتباط همان ایستگاه دچار مشکل می شود</a:t>
            </a:r>
          </a:p>
          <a:p>
            <a:pPr marL="457200" indent="-457200" algn="just" rtl="1">
              <a:spcBef>
                <a:spcPts val="0"/>
              </a:spcBef>
              <a:buClr>
                <a:srgbClr val="99FF99"/>
              </a:buClr>
              <a:buSzPct val="80000"/>
              <a:buFont typeface="Arial" pitchFamily="34" charset="0"/>
              <a:buChar char="•"/>
              <a:defRPr/>
            </a:pPr>
            <a:r>
              <a:rPr lang="fa-IR" b="1" kern="0" dirty="0">
                <a:solidFill>
                  <a:schemeClr val="accent1">
                    <a:lumMod val="50000"/>
                  </a:schemeClr>
                </a:solidFill>
                <a:latin typeface="Arial"/>
                <a:cs typeface="B Nazanin" pitchFamily="2" charset="-78"/>
              </a:rPr>
              <a:t>سادگی نصب – توسعه آسان – سرعت مناسب</a:t>
            </a:r>
          </a:p>
        </p:txBody>
      </p:sp>
      <p:sp>
        <p:nvSpPr>
          <p:cNvPr id="12" name="TextBox 11"/>
          <p:cNvSpPr txBox="1"/>
          <p:nvPr/>
        </p:nvSpPr>
        <p:spPr>
          <a:xfrm>
            <a:off x="468313" y="5661025"/>
            <a:ext cx="4175125" cy="646113"/>
          </a:xfrm>
          <a:prstGeom prst="rect">
            <a:avLst/>
          </a:prstGeom>
          <a:noFill/>
        </p:spPr>
        <p:txBody>
          <a:bodyPr rtlCol="1">
            <a:spAutoFit/>
          </a:bodyPr>
          <a:lstStyle/>
          <a:p>
            <a:pPr marL="457200" indent="-457200" algn="just" rtl="1">
              <a:spcBef>
                <a:spcPct val="20000"/>
              </a:spcBef>
              <a:buClr>
                <a:srgbClr val="99FF99"/>
              </a:buClr>
              <a:buSzPct val="80000"/>
              <a:buFont typeface="Arial" pitchFamily="34" charset="0"/>
              <a:buChar char="•"/>
              <a:defRPr/>
            </a:pPr>
            <a:r>
              <a:rPr lang="fa-IR" b="1" kern="0" dirty="0">
                <a:solidFill>
                  <a:schemeClr val="accent1">
                    <a:lumMod val="50000"/>
                  </a:schemeClr>
                </a:solidFill>
                <a:latin typeface="Arial"/>
                <a:cs typeface="B Nazanin" pitchFamily="2" charset="-78"/>
              </a:rPr>
              <a:t>در صورت خرابی ایستگاه مرکزی کل شبکه دچار مشکل می شود.</a:t>
            </a:r>
            <a:endParaRPr lang="en-US" b="1" kern="0" dirty="0">
              <a:solidFill>
                <a:schemeClr val="accent1">
                  <a:lumMod val="50000"/>
                </a:schemeClr>
              </a:solidFill>
              <a:latin typeface="Arial"/>
              <a:cs typeface="B Nazanin" pitchFamily="2" charset="-78"/>
            </a:endParaRPr>
          </a:p>
        </p:txBody>
      </p:sp>
      <p:sp>
        <p:nvSpPr>
          <p:cNvPr id="13" name="Oval Callout 12"/>
          <p:cNvSpPr/>
          <p:nvPr/>
        </p:nvSpPr>
        <p:spPr>
          <a:xfrm>
            <a:off x="3995738" y="4941888"/>
            <a:ext cx="1296987" cy="574675"/>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000" b="1" dirty="0">
                <a:solidFill>
                  <a:schemeClr val="accent3"/>
                </a:solidFill>
                <a:cs typeface="B Nazanin" pitchFamily="2" charset="-78"/>
              </a:rPr>
              <a:t>عیب</a:t>
            </a:r>
          </a:p>
        </p:txBody>
      </p:sp>
    </p:spTree>
    <p:extLst>
      <p:ext uri="{BB962C8B-B14F-4D97-AF65-F5344CB8AC3E}">
        <p14:creationId xmlns:p14="http://schemas.microsoft.com/office/powerpoint/2010/main" val="2375258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توپولوژي</a:t>
            </a:r>
            <a:r>
              <a:rPr lang="en-US" altLang="fa-IR" dirty="0" smtClean="0">
                <a:latin typeface="Calibri" pitchFamily="34" charset="0"/>
              </a:rPr>
              <a:t> </a:t>
            </a:r>
            <a:r>
              <a:rPr lang="fa-IR" altLang="fa-IR" dirty="0" smtClean="0">
                <a:latin typeface="Calibri" pitchFamily="34" charset="0"/>
              </a:rPr>
              <a:t>ستاره- </a:t>
            </a:r>
            <a:r>
              <a:rPr lang="en-US" altLang="fa-IR" sz="2400" dirty="0" smtClean="0">
                <a:latin typeface="Calibri" pitchFamily="34" charset="0"/>
              </a:rPr>
              <a:t>Star</a:t>
            </a:r>
            <a:endParaRPr lang="en-US" altLang="fa-IR" dirty="0" smtClean="0">
              <a:latin typeface="Calibri" pitchFamily="34" charset="0"/>
            </a:endParaRPr>
          </a:p>
        </p:txBody>
      </p:sp>
      <p:sp>
        <p:nvSpPr>
          <p:cNvPr id="8" name="Slide Number Placeholder 7"/>
          <p:cNvSpPr>
            <a:spLocks noGrp="1"/>
          </p:cNvSpPr>
          <p:nvPr>
            <p:ph type="sldNum" sz="quarter" idx="11"/>
          </p:nvPr>
        </p:nvSpPr>
        <p:spPr>
          <a:xfrm>
            <a:off x="6105525" y="6238875"/>
            <a:ext cx="2895600" cy="476250"/>
          </a:xfrm>
        </p:spPr>
        <p:txBody>
          <a:bodyPr/>
          <a:lstStyle/>
          <a:p>
            <a:pPr algn="r" rtl="1">
              <a:defRPr/>
            </a:pPr>
            <a:fld id="{3F8EB2EB-0BE2-4251-9643-B20B2F8E628E}" type="slidenum">
              <a:rPr lang="en-US"/>
              <a:pPr algn="r" rtl="1">
                <a:defRPr/>
              </a:pPr>
              <a:t>14</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3" y="981075"/>
            <a:ext cx="74168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fa-IR" altLang="fa-IR" sz="1200">
              <a:solidFill>
                <a:srgbClr val="B5A788"/>
              </a:solidFill>
              <a:latin typeface="Nazanin" pitchFamily="2" charset="-78"/>
              <a:cs typeface="Nazanin" pitchFamily="2" charset="-78"/>
            </a:endParaRPr>
          </a:p>
        </p:txBody>
      </p:sp>
      <p:sp>
        <p:nvSpPr>
          <p:cNvPr id="38918" name="TextBox 5"/>
          <p:cNvSpPr txBox="1">
            <a:spLocks noChangeArrowheads="1"/>
          </p:cNvSpPr>
          <p:nvPr/>
        </p:nvSpPr>
        <p:spPr bwMode="auto">
          <a:xfrm>
            <a:off x="4929188" y="2500313"/>
            <a:ext cx="3781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a-IR" altLang="fa-IR" sz="2400" b="1" dirty="0">
                <a:cs typeface="B Nazanin" pitchFamily="2" charset="-78"/>
              </a:rPr>
              <a:t>یک توپولوژی بسیار رایج و محبوب</a:t>
            </a:r>
          </a:p>
        </p:txBody>
      </p:sp>
    </p:spTree>
    <p:extLst>
      <p:ext uri="{BB962C8B-B14F-4D97-AF65-F5344CB8AC3E}">
        <p14:creationId xmlns:p14="http://schemas.microsoft.com/office/powerpoint/2010/main" val="1052422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smtClean="0">
                <a:latin typeface="Calibri" pitchFamily="34" charset="0"/>
              </a:rPr>
              <a:t>توپولوژي</a:t>
            </a:r>
            <a:r>
              <a:rPr lang="en-US" altLang="fa-IR" smtClean="0">
                <a:latin typeface="Calibri" pitchFamily="34" charset="0"/>
              </a:rPr>
              <a:t> </a:t>
            </a:r>
            <a:r>
              <a:rPr lang="fa-IR" altLang="fa-IR" smtClean="0">
                <a:latin typeface="Calibri" pitchFamily="34" charset="0"/>
              </a:rPr>
              <a:t>درختي - </a:t>
            </a:r>
            <a:r>
              <a:rPr lang="en-US" altLang="fa-IR" sz="2400" smtClean="0">
                <a:latin typeface="Calibri" pitchFamily="34" charset="0"/>
              </a:rPr>
              <a:t>Tree</a:t>
            </a:r>
            <a:endParaRPr lang="en-US" altLang="fa-IR" smtClean="0">
              <a:latin typeface="Calibri" pitchFamily="34" charset="0"/>
            </a:endParaRPr>
          </a:p>
        </p:txBody>
      </p:sp>
      <p:sp>
        <p:nvSpPr>
          <p:cNvPr id="8" name="Slide Number Placeholder 7"/>
          <p:cNvSpPr>
            <a:spLocks noGrp="1"/>
          </p:cNvSpPr>
          <p:nvPr>
            <p:ph type="sldNum" sz="quarter" idx="11"/>
          </p:nvPr>
        </p:nvSpPr>
        <p:spPr>
          <a:xfrm>
            <a:off x="6105525" y="6238875"/>
            <a:ext cx="2895600" cy="476250"/>
          </a:xfrm>
        </p:spPr>
        <p:txBody>
          <a:bodyPr/>
          <a:lstStyle/>
          <a:p>
            <a:pPr algn="r" rtl="1">
              <a:defRPr/>
            </a:pPr>
            <a:fld id="{70E6155C-C411-40A6-9A7D-3E7B7FF3B866}" type="slidenum">
              <a:rPr lang="en-US"/>
              <a:pPr algn="r" rtl="1">
                <a:defRPr/>
              </a:pPr>
              <a:t>15</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b="56390"/>
          <a:stretch>
            <a:fillRect/>
          </a:stretch>
        </p:blipFill>
        <p:spPr bwMode="auto">
          <a:xfrm>
            <a:off x="179388" y="1268413"/>
            <a:ext cx="46799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1538" y="3500438"/>
            <a:ext cx="4033837"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fa-IR" altLang="fa-IR" sz="1200">
              <a:solidFill>
                <a:srgbClr val="B5A788"/>
              </a:solidFill>
              <a:latin typeface="Nazanin" pitchFamily="2" charset="-78"/>
              <a:cs typeface="Nazanin" pitchFamily="2" charset="-78"/>
            </a:endParaRPr>
          </a:p>
        </p:txBody>
      </p:sp>
      <p:sp>
        <p:nvSpPr>
          <p:cNvPr id="39943" name="Rectangle 6"/>
          <p:cNvSpPr>
            <a:spLocks noChangeArrowheads="1"/>
          </p:cNvSpPr>
          <p:nvPr/>
        </p:nvSpPr>
        <p:spPr bwMode="auto">
          <a:xfrm>
            <a:off x="4500563" y="1282700"/>
            <a:ext cx="44989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rtl="1" eaLnBrk="1" hangingPunct="1">
              <a:buFont typeface="Arial" charset="0"/>
              <a:buChar char="•"/>
            </a:pPr>
            <a:r>
              <a:rPr lang="fa-IR" altLang="fa-IR" sz="2400" b="1" dirty="0">
                <a:cs typeface="B Nazanin" pitchFamily="2" charset="-78"/>
              </a:rPr>
              <a:t>گسترش یافته توپولوژی ستاره است. در این روش تعدادی هاب/ سوئیچ به یکدیگر متصل‌اند و میزبان‌ها به این سوئیچ‌ها متصل هستند.</a:t>
            </a:r>
            <a:endParaRPr lang="en-US" altLang="fa-IR" sz="2400" b="1" dirty="0">
              <a:cs typeface="B Nazanin" pitchFamily="2" charset="-78"/>
            </a:endParaRPr>
          </a:p>
        </p:txBody>
      </p:sp>
      <p:sp>
        <p:nvSpPr>
          <p:cNvPr id="10" name="Oval Callout 9"/>
          <p:cNvSpPr/>
          <p:nvPr/>
        </p:nvSpPr>
        <p:spPr>
          <a:xfrm>
            <a:off x="3059113" y="3860800"/>
            <a:ext cx="1296987" cy="576263"/>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000" b="1" dirty="0">
                <a:solidFill>
                  <a:schemeClr val="accent3"/>
                </a:solidFill>
                <a:cs typeface="B Nazanin" pitchFamily="2" charset="-78"/>
              </a:rPr>
              <a:t>مزیت</a:t>
            </a:r>
          </a:p>
        </p:txBody>
      </p:sp>
      <p:sp>
        <p:nvSpPr>
          <p:cNvPr id="11" name="TextBox 10"/>
          <p:cNvSpPr txBox="1"/>
          <p:nvPr/>
        </p:nvSpPr>
        <p:spPr>
          <a:xfrm>
            <a:off x="250825" y="4581525"/>
            <a:ext cx="4249738" cy="1476375"/>
          </a:xfrm>
          <a:prstGeom prst="rect">
            <a:avLst/>
          </a:prstGeom>
          <a:noFill/>
        </p:spPr>
        <p:txBody>
          <a:bodyPr rtlCol="1">
            <a:spAutoFit/>
          </a:bodyPr>
          <a:lstStyle/>
          <a:p>
            <a:pPr marL="457200" indent="-457200" algn="just" rtl="1">
              <a:spcBef>
                <a:spcPts val="0"/>
              </a:spcBef>
              <a:buClr>
                <a:srgbClr val="99FF99"/>
              </a:buClr>
              <a:buSzPct val="80000"/>
              <a:buFont typeface="Arial" pitchFamily="34" charset="0"/>
              <a:buChar char="•"/>
              <a:defRPr/>
            </a:pPr>
            <a:r>
              <a:rPr lang="fa-IR" b="1" kern="0" dirty="0">
                <a:solidFill>
                  <a:schemeClr val="accent1">
                    <a:lumMod val="50000"/>
                  </a:schemeClr>
                </a:solidFill>
                <a:latin typeface="Arial"/>
                <a:cs typeface="B Nazanin" pitchFamily="2" charset="-78"/>
              </a:rPr>
              <a:t>از نقاط قوت این نوع هم بندی این است که در صورت بروز اشکال برای یکی از هابها تنها کامپیوترهای متصل به آن هاب از کار خواهد افتاد و سایر کامپیوترها به کار خود ادامه خواهند داد.</a:t>
            </a:r>
          </a:p>
        </p:txBody>
      </p:sp>
    </p:spTree>
    <p:extLst>
      <p:ext uri="{BB962C8B-B14F-4D97-AF65-F5344CB8AC3E}">
        <p14:creationId xmlns:p14="http://schemas.microsoft.com/office/powerpoint/2010/main" val="3586540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توپولوژي</a:t>
            </a:r>
            <a:r>
              <a:rPr lang="en-US" altLang="fa-IR" dirty="0" smtClean="0">
                <a:latin typeface="Calibri" pitchFamily="34" charset="0"/>
              </a:rPr>
              <a:t> </a:t>
            </a:r>
            <a:r>
              <a:rPr lang="fa-IR" altLang="fa-IR" dirty="0" smtClean="0">
                <a:latin typeface="Calibri" pitchFamily="34" charset="0"/>
              </a:rPr>
              <a:t>مش يا گراف كامل- </a:t>
            </a:r>
            <a:r>
              <a:rPr lang="en-US" altLang="fa-IR" sz="2400" dirty="0" smtClean="0">
                <a:latin typeface="Calibri" pitchFamily="34" charset="0"/>
              </a:rPr>
              <a:t>mesh</a:t>
            </a:r>
            <a:endParaRPr lang="en-US" altLang="fa-IR" dirty="0" smtClean="0">
              <a:latin typeface="Calibri" pitchFamily="34" charset="0"/>
            </a:endParaRPr>
          </a:p>
        </p:txBody>
      </p:sp>
      <p:sp>
        <p:nvSpPr>
          <p:cNvPr id="8" name="Slide Number Placeholder 7"/>
          <p:cNvSpPr>
            <a:spLocks noGrp="1"/>
          </p:cNvSpPr>
          <p:nvPr>
            <p:ph type="sldNum" sz="quarter" idx="11"/>
          </p:nvPr>
        </p:nvSpPr>
        <p:spPr>
          <a:xfrm>
            <a:off x="6105525" y="6238875"/>
            <a:ext cx="2895600" cy="476250"/>
          </a:xfrm>
        </p:spPr>
        <p:txBody>
          <a:bodyPr/>
          <a:lstStyle/>
          <a:p>
            <a:pPr algn="r" rtl="1">
              <a:defRPr/>
            </a:pPr>
            <a:fld id="{95A72B73-6735-412A-8AAD-51ED19C033CF}" type="slidenum">
              <a:rPr lang="en-US"/>
              <a:pPr algn="r" rtl="1">
                <a:defRPr/>
              </a:pPr>
              <a:t>16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068638"/>
            <a:ext cx="3617913"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a:xfrm>
            <a:off x="500063" y="1214438"/>
            <a:ext cx="8286750" cy="5022850"/>
          </a:xfrm>
          <a:prstGeom prst="rect">
            <a:avLst/>
          </a:prstGeom>
        </p:spPr>
        <p:txBody>
          <a:bodyPr/>
          <a:lstStyle/>
          <a:p>
            <a:pPr algn="just" rtl="1">
              <a:spcBef>
                <a:spcPct val="20000"/>
              </a:spcBef>
              <a:buClr>
                <a:srgbClr val="99FF99"/>
              </a:buClr>
              <a:buSzPct val="80000"/>
              <a:defRPr/>
            </a:pPr>
            <a:endParaRPr lang="fa-IR" sz="2400" b="1" kern="0" dirty="0">
              <a:solidFill>
                <a:schemeClr val="accent3"/>
              </a:solidFill>
              <a:latin typeface="Nazanin" pitchFamily="2" charset="-78"/>
              <a:cs typeface="B Nazanin" panose="00000400000000000000" pitchFamily="2" charset="-78"/>
            </a:endParaRPr>
          </a:p>
          <a:p>
            <a:pPr algn="just" rtl="1">
              <a:spcBef>
                <a:spcPct val="20000"/>
              </a:spcBef>
              <a:buClr>
                <a:srgbClr val="99FF99"/>
              </a:buClr>
              <a:buSzPct val="80000"/>
              <a:defRPr/>
            </a:pPr>
            <a:endParaRPr lang="fa-IR" sz="2400" kern="0" dirty="0">
              <a:solidFill>
                <a:schemeClr val="accent1">
                  <a:lumMod val="50000"/>
                </a:schemeClr>
              </a:solidFill>
              <a:latin typeface="Nazanin" pitchFamily="2" charset="-78"/>
              <a:cs typeface="B Nazanin" panose="00000400000000000000" pitchFamily="2" charset="-78"/>
            </a:endParaRPr>
          </a:p>
          <a:p>
            <a:pPr marL="342900" indent="-342900" algn="just" rtl="1">
              <a:spcBef>
                <a:spcPct val="20000"/>
              </a:spcBef>
              <a:buClr>
                <a:srgbClr val="99FF99"/>
              </a:buClr>
              <a:buSzPct val="80000"/>
              <a:buFont typeface="Arial" pitchFamily="34" charset="0"/>
              <a:buChar char="•"/>
              <a:defRPr/>
            </a:pPr>
            <a:endParaRPr lang="fa-IR" sz="2400" kern="0" dirty="0">
              <a:solidFill>
                <a:schemeClr val="accent1">
                  <a:lumMod val="50000"/>
                </a:schemeClr>
              </a:solidFill>
              <a:latin typeface="Nazanin" pitchFamily="2" charset="-78"/>
              <a:cs typeface="B Nazanin" panose="00000400000000000000" pitchFamily="2" charset="-78"/>
            </a:endParaRPr>
          </a:p>
          <a:p>
            <a:pPr marL="342900" indent="-342900" algn="just" rtl="1">
              <a:spcBef>
                <a:spcPct val="20000"/>
              </a:spcBef>
              <a:buClr>
                <a:srgbClr val="99FF99"/>
              </a:buClr>
              <a:buSzPct val="80000"/>
              <a:buFont typeface="Arial" pitchFamily="34" charset="0"/>
              <a:buChar char="•"/>
              <a:defRPr/>
            </a:pPr>
            <a:r>
              <a:rPr lang="fa-IR" sz="2400" kern="0" dirty="0">
                <a:solidFill>
                  <a:schemeClr val="accent1">
                    <a:lumMod val="50000"/>
                  </a:schemeClr>
                </a:solidFill>
                <a:latin typeface="Nazanin" pitchFamily="2" charset="-78"/>
                <a:cs typeface="B Nazanin" panose="00000400000000000000" pitchFamily="2" charset="-78"/>
              </a:rPr>
              <a:t>تحمل خطاي بالا ( با خراب شدن يك يا چند كابل، شبكه از كار نمي افتد)</a:t>
            </a:r>
          </a:p>
          <a:p>
            <a:pPr marL="342900" indent="-342900" algn="just" rtl="1">
              <a:spcBef>
                <a:spcPct val="20000"/>
              </a:spcBef>
              <a:buClr>
                <a:srgbClr val="99FF99"/>
              </a:buClr>
              <a:buSzPct val="80000"/>
              <a:buFont typeface="Arial" pitchFamily="34" charset="0"/>
              <a:buChar char="•"/>
              <a:defRPr/>
            </a:pPr>
            <a:r>
              <a:rPr lang="fa-IR" sz="2400" kern="0" dirty="0">
                <a:solidFill>
                  <a:schemeClr val="accent1">
                    <a:lumMod val="50000"/>
                  </a:schemeClr>
                </a:solidFill>
                <a:latin typeface="Nazanin" pitchFamily="2" charset="-78"/>
                <a:cs typeface="B Nazanin" panose="00000400000000000000" pitchFamily="2" charset="-78"/>
              </a:rPr>
              <a:t>سرعت انتقال بالاي شبكه و عدم مشکل ترافیک </a:t>
            </a:r>
          </a:p>
          <a:p>
            <a:pPr algn="just" rtl="1">
              <a:spcBef>
                <a:spcPct val="20000"/>
              </a:spcBef>
              <a:buClr>
                <a:srgbClr val="99FF99"/>
              </a:buClr>
              <a:buSzPct val="80000"/>
              <a:defRPr/>
            </a:pPr>
            <a:endParaRPr lang="fa-IR" sz="2400" kern="0" dirty="0">
              <a:solidFill>
                <a:schemeClr val="accent3"/>
              </a:solidFill>
              <a:latin typeface="Nazanin" pitchFamily="2" charset="-78"/>
              <a:cs typeface="B Nazanin" panose="00000400000000000000" pitchFamily="2" charset="-78"/>
            </a:endParaRPr>
          </a:p>
          <a:p>
            <a:pPr algn="just" rtl="1">
              <a:spcBef>
                <a:spcPct val="20000"/>
              </a:spcBef>
              <a:buClr>
                <a:srgbClr val="99FF99"/>
              </a:buClr>
              <a:buSzPct val="80000"/>
              <a:defRPr/>
            </a:pPr>
            <a:endParaRPr lang="fa-IR" sz="2400" kern="0" dirty="0">
              <a:solidFill>
                <a:schemeClr val="accent3"/>
              </a:solidFill>
              <a:latin typeface="Nazanin" pitchFamily="2" charset="-78"/>
              <a:cs typeface="B Nazanin" panose="00000400000000000000" pitchFamily="2" charset="-78"/>
            </a:endParaRPr>
          </a:p>
          <a:p>
            <a:pPr algn="just" rtl="1">
              <a:spcBef>
                <a:spcPct val="20000"/>
              </a:spcBef>
              <a:buClr>
                <a:srgbClr val="99FF99"/>
              </a:buClr>
              <a:buSzPct val="80000"/>
              <a:buFont typeface="Arial" pitchFamily="34" charset="0"/>
              <a:buChar char="•"/>
              <a:defRPr/>
            </a:pPr>
            <a:r>
              <a:rPr lang="fa-IR" sz="2400" kern="0" dirty="0">
                <a:solidFill>
                  <a:schemeClr val="accent1">
                    <a:lumMod val="50000"/>
                  </a:schemeClr>
                </a:solidFill>
                <a:latin typeface="Nazanin" pitchFamily="2" charset="-78"/>
                <a:cs typeface="B Nazanin" panose="00000400000000000000" pitchFamily="2" charset="-78"/>
              </a:rPr>
              <a:t>    هزينه برپاسازي بالاست.</a:t>
            </a:r>
          </a:p>
          <a:p>
            <a:pPr algn="just" rtl="1">
              <a:spcBef>
                <a:spcPct val="20000"/>
              </a:spcBef>
              <a:buClr>
                <a:srgbClr val="99FF99"/>
              </a:buClr>
              <a:buSzPct val="80000"/>
              <a:buFont typeface="Arial" pitchFamily="34" charset="0"/>
              <a:buChar char="•"/>
              <a:defRPr/>
            </a:pPr>
            <a:r>
              <a:rPr lang="fa-IR" sz="2400" kern="0" dirty="0">
                <a:solidFill>
                  <a:schemeClr val="accent1">
                    <a:lumMod val="50000"/>
                  </a:schemeClr>
                </a:solidFill>
                <a:latin typeface="Nazanin" pitchFamily="2" charset="-78"/>
                <a:cs typeface="B Nazanin" panose="00000400000000000000" pitchFamily="2" charset="-78"/>
              </a:rPr>
              <a:t>   اضافه کردن یک میزبان جدید به شبکه </a:t>
            </a:r>
          </a:p>
          <a:p>
            <a:pPr algn="just" rtl="1">
              <a:spcBef>
                <a:spcPct val="20000"/>
              </a:spcBef>
              <a:buClr>
                <a:srgbClr val="99FF99"/>
              </a:buClr>
              <a:buSzPct val="80000"/>
              <a:defRPr/>
            </a:pPr>
            <a:r>
              <a:rPr lang="fa-IR" sz="2400" kern="0" dirty="0">
                <a:solidFill>
                  <a:schemeClr val="accent1">
                    <a:lumMod val="50000"/>
                  </a:schemeClr>
                </a:solidFill>
                <a:latin typeface="Nazanin" pitchFamily="2" charset="-78"/>
                <a:cs typeface="B Nazanin" panose="00000400000000000000" pitchFamily="2" charset="-78"/>
              </a:rPr>
              <a:t>    مشکل است.</a:t>
            </a:r>
          </a:p>
          <a:p>
            <a:pPr algn="just" rtl="1">
              <a:spcBef>
                <a:spcPct val="20000"/>
              </a:spcBef>
              <a:buClr>
                <a:srgbClr val="99FF99"/>
              </a:buClr>
              <a:buSzPct val="80000"/>
              <a:defRPr/>
            </a:pPr>
            <a:endParaRPr lang="fa-IR" sz="2400" kern="0" dirty="0">
              <a:solidFill>
                <a:schemeClr val="accent1">
                  <a:lumMod val="50000"/>
                </a:schemeClr>
              </a:solidFill>
              <a:latin typeface="Nazanin" pitchFamily="2" charset="-78"/>
              <a:cs typeface="B Nazanin" panose="00000400000000000000" pitchFamily="2" charset="-78"/>
            </a:endParaRPr>
          </a:p>
        </p:txBody>
      </p:sp>
      <p:sp>
        <p:nvSpPr>
          <p:cNvPr id="40966"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fa-IR" altLang="fa-IR" sz="1200">
              <a:solidFill>
                <a:srgbClr val="B5A788"/>
              </a:solidFill>
              <a:latin typeface="Nazanin" pitchFamily="2" charset="-78"/>
              <a:cs typeface="Nazanin" pitchFamily="2" charset="-78"/>
            </a:endParaRPr>
          </a:p>
        </p:txBody>
      </p:sp>
      <p:sp>
        <p:nvSpPr>
          <p:cNvPr id="40967" name="Rectangle 6"/>
          <p:cNvSpPr>
            <a:spLocks noChangeArrowheads="1"/>
          </p:cNvSpPr>
          <p:nvPr/>
        </p:nvSpPr>
        <p:spPr bwMode="auto">
          <a:xfrm>
            <a:off x="971550" y="981075"/>
            <a:ext cx="7740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825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spcBef>
                <a:spcPts val="600"/>
              </a:spcBef>
              <a:buClr>
                <a:schemeClr val="accent1"/>
              </a:buClr>
              <a:buSzPct val="80000"/>
              <a:buFont typeface="Wingdings 2" pitchFamily="18" charset="2"/>
              <a:buChar char=""/>
            </a:pPr>
            <a:r>
              <a:rPr lang="fa-IR" altLang="fa-IR" sz="2400" b="1" dirty="0">
                <a:cs typeface="B Nazanin" pitchFamily="2" charset="-78"/>
              </a:rPr>
              <a:t>در این توپولوژی هر میزبان مستقیما به میزبان های دیگر متصل است.</a:t>
            </a:r>
          </a:p>
        </p:txBody>
      </p:sp>
      <p:sp>
        <p:nvSpPr>
          <p:cNvPr id="9" name="Oval Callout 8"/>
          <p:cNvSpPr/>
          <p:nvPr/>
        </p:nvSpPr>
        <p:spPr>
          <a:xfrm>
            <a:off x="7596188" y="1773238"/>
            <a:ext cx="1296987" cy="64770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000" b="1" dirty="0">
                <a:solidFill>
                  <a:schemeClr val="accent3"/>
                </a:solidFill>
                <a:cs typeface="B Nazanin" pitchFamily="2" charset="-78"/>
              </a:rPr>
              <a:t>مزایا</a:t>
            </a:r>
          </a:p>
        </p:txBody>
      </p:sp>
      <p:sp>
        <p:nvSpPr>
          <p:cNvPr id="11" name="Oval Callout 10"/>
          <p:cNvSpPr/>
          <p:nvPr/>
        </p:nvSpPr>
        <p:spPr>
          <a:xfrm>
            <a:off x="7596188" y="3573463"/>
            <a:ext cx="1296987" cy="64770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000" b="1" dirty="0">
                <a:solidFill>
                  <a:schemeClr val="accent3"/>
                </a:solidFill>
                <a:cs typeface="B Nazanin" pitchFamily="2" charset="-78"/>
              </a:rPr>
              <a:t>معایب</a:t>
            </a:r>
          </a:p>
        </p:txBody>
      </p:sp>
    </p:spTree>
    <p:extLst>
      <p:ext uri="{BB962C8B-B14F-4D97-AF65-F5344CB8AC3E}">
        <p14:creationId xmlns:p14="http://schemas.microsoft.com/office/powerpoint/2010/main" val="4251692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1000"/>
                                        <p:tgtEl>
                                          <p:spTgt spid="10">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fade">
                                      <p:cBhvr>
                                        <p:cTn id="13" dur="1000"/>
                                        <p:tgtEl>
                                          <p:spTgt spid="10">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7" end="7"/>
                                            </p:txEl>
                                          </p:spTgt>
                                        </p:tgtEl>
                                        <p:attrNameLst>
                                          <p:attrName>style.visibility</p:attrName>
                                        </p:attrNameLst>
                                      </p:cBhvr>
                                      <p:to>
                                        <p:strVal val="visible"/>
                                      </p:to>
                                    </p:set>
                                    <p:animEffect transition="in" filter="fade">
                                      <p:cBhvr>
                                        <p:cTn id="16" dur="1000"/>
                                        <p:tgtEl>
                                          <p:spTgt spid="10">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animEffect transition="in" filter="fade">
                                      <p:cBhvr>
                                        <p:cTn id="19" dur="1000"/>
                                        <p:tgtEl>
                                          <p:spTgt spid="10">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9" end="9"/>
                                            </p:txEl>
                                          </p:spTgt>
                                        </p:tgtEl>
                                        <p:attrNameLst>
                                          <p:attrName>style.visibility</p:attrName>
                                        </p:attrNameLst>
                                      </p:cBhvr>
                                      <p:to>
                                        <p:strVal val="visible"/>
                                      </p:to>
                                    </p:set>
                                    <p:animEffect transition="in" filter="fade">
                                      <p:cBhvr>
                                        <p:cTn id="22" dur="10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توپولوژي</a:t>
            </a:r>
            <a:r>
              <a:rPr lang="en-US" altLang="fa-IR" dirty="0" smtClean="0">
                <a:latin typeface="Calibri" pitchFamily="34" charset="0"/>
              </a:rPr>
              <a:t> </a:t>
            </a:r>
            <a:r>
              <a:rPr lang="fa-IR" altLang="fa-IR" dirty="0" smtClean="0">
                <a:latin typeface="Calibri" pitchFamily="34" charset="0"/>
              </a:rPr>
              <a:t>مش يا گراف كامل- </a:t>
            </a:r>
            <a:r>
              <a:rPr lang="en-US" altLang="fa-IR" sz="2400" dirty="0" smtClean="0">
                <a:latin typeface="Calibri" pitchFamily="34" charset="0"/>
              </a:rPr>
              <a:t>mesh</a:t>
            </a:r>
            <a:endParaRPr lang="en-US" altLang="fa-IR" dirty="0" smtClean="0">
              <a:latin typeface="Calibri" pitchFamily="34" charset="0"/>
            </a:endParaRPr>
          </a:p>
        </p:txBody>
      </p:sp>
      <p:sp>
        <p:nvSpPr>
          <p:cNvPr id="8" name="Slide Number Placeholder 7"/>
          <p:cNvSpPr>
            <a:spLocks noGrp="1"/>
          </p:cNvSpPr>
          <p:nvPr>
            <p:ph type="sldNum" sz="quarter" idx="11"/>
          </p:nvPr>
        </p:nvSpPr>
        <p:spPr>
          <a:xfrm>
            <a:off x="6105525" y="6238875"/>
            <a:ext cx="2895600" cy="476250"/>
          </a:xfrm>
        </p:spPr>
        <p:txBody>
          <a:bodyPr/>
          <a:lstStyle/>
          <a:p>
            <a:pPr algn="r" rtl="1">
              <a:defRPr/>
            </a:pPr>
            <a:fld id="{8327B768-3945-4F40-A768-C19BA836A455}" type="slidenum">
              <a:rPr lang="en-US"/>
              <a:pPr algn="r" rtl="1">
                <a:defRPr/>
              </a:pPr>
              <a:t>17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417888"/>
            <a:ext cx="4103687"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382963"/>
            <a:ext cx="3373438"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a:xfrm>
            <a:off x="500063" y="1214438"/>
            <a:ext cx="8286750" cy="2954337"/>
          </a:xfrm>
          <a:prstGeom prst="rect">
            <a:avLst/>
          </a:prstGeom>
        </p:spPr>
        <p:txBody>
          <a:bodyPr/>
          <a:lstStyle/>
          <a:p>
            <a:pPr algn="just" rtl="1">
              <a:spcBef>
                <a:spcPct val="20000"/>
              </a:spcBef>
              <a:buClr>
                <a:srgbClr val="99FF99"/>
              </a:buClr>
              <a:buSzPct val="80000"/>
              <a:buFont typeface="Arial" pitchFamily="34" charset="0"/>
              <a:buChar char="•"/>
              <a:defRPr/>
            </a:pPr>
            <a:r>
              <a:rPr lang="fa-IR" sz="2400" kern="0" dirty="0">
                <a:solidFill>
                  <a:schemeClr val="accent1">
                    <a:lumMod val="50000"/>
                  </a:schemeClr>
                </a:solidFill>
                <a:latin typeface="Calibri" panose="020F0502020204030204" pitchFamily="34" charset="0"/>
                <a:cs typeface="B Nazanin" panose="00000400000000000000" pitchFamily="2" charset="-78"/>
              </a:rPr>
              <a:t>هر كامپيوتر توسط يك كابل مجزا به كامپيوترهاي ديگر متصل است.</a:t>
            </a:r>
          </a:p>
          <a:p>
            <a:pPr algn="just" rtl="1">
              <a:spcBef>
                <a:spcPct val="20000"/>
              </a:spcBef>
              <a:buClr>
                <a:srgbClr val="99FF99"/>
              </a:buClr>
              <a:buSzPct val="80000"/>
              <a:buFont typeface="Arial" pitchFamily="34" charset="0"/>
              <a:buChar char="•"/>
              <a:defRPr/>
            </a:pPr>
            <a:r>
              <a:rPr lang="fa-IR" sz="2400" kern="0" dirty="0">
                <a:solidFill>
                  <a:schemeClr val="accent1">
                    <a:lumMod val="50000"/>
                  </a:schemeClr>
                </a:solidFill>
                <a:latin typeface="Calibri" panose="020F0502020204030204" pitchFamily="34" charset="0"/>
                <a:cs typeface="B Nazanin" panose="00000400000000000000" pitchFamily="2" charset="-78"/>
              </a:rPr>
              <a:t>در شبكه</a:t>
            </a:r>
            <a:r>
              <a:rPr lang="fa-IR" sz="2400" dirty="0">
                <a:latin typeface="Calibri" panose="020F0502020204030204" pitchFamily="34" charset="0"/>
                <a:cs typeface="B Nazanin" panose="00000400000000000000" pitchFamily="2" charset="-78"/>
              </a:rPr>
              <a:t>‌</a:t>
            </a:r>
            <a:r>
              <a:rPr lang="fa-IR" sz="2400" kern="0" dirty="0">
                <a:solidFill>
                  <a:schemeClr val="accent1">
                    <a:lumMod val="50000"/>
                  </a:schemeClr>
                </a:solidFill>
                <a:latin typeface="Calibri" panose="020F0502020204030204" pitchFamily="34" charset="0"/>
                <a:cs typeface="B Nazanin" panose="00000400000000000000" pitchFamily="2" charset="-78"/>
              </a:rPr>
              <a:t>اي با </a:t>
            </a:r>
            <a:r>
              <a:rPr lang="en-US" sz="2400" kern="0" dirty="0">
                <a:solidFill>
                  <a:schemeClr val="accent1">
                    <a:lumMod val="50000"/>
                  </a:schemeClr>
                </a:solidFill>
                <a:latin typeface="Calibri" panose="020F0502020204030204" pitchFamily="34" charset="0"/>
                <a:cs typeface="B Nazanin" panose="00000400000000000000" pitchFamily="2" charset="-78"/>
              </a:rPr>
              <a:t>n</a:t>
            </a:r>
            <a:r>
              <a:rPr lang="fa-IR" sz="2400" kern="0" dirty="0">
                <a:solidFill>
                  <a:schemeClr val="accent1">
                    <a:lumMod val="50000"/>
                  </a:schemeClr>
                </a:solidFill>
                <a:latin typeface="Calibri" panose="020F0502020204030204" pitchFamily="34" charset="0"/>
                <a:cs typeface="B Nazanin" panose="00000400000000000000" pitchFamily="2" charset="-78"/>
              </a:rPr>
              <a:t>‌ كامپيوتر، كارت شبكه هر كامپيوتر </a:t>
            </a:r>
            <a:r>
              <a:rPr lang="en-US" sz="2400" kern="0" dirty="0">
                <a:solidFill>
                  <a:schemeClr val="accent1">
                    <a:lumMod val="50000"/>
                  </a:schemeClr>
                </a:solidFill>
                <a:latin typeface="Calibri" panose="020F0502020204030204" pitchFamily="34" charset="0"/>
                <a:cs typeface="B Nazanin" panose="00000400000000000000" pitchFamily="2" charset="-78"/>
              </a:rPr>
              <a:t>(n-1)</a:t>
            </a:r>
            <a:r>
              <a:rPr lang="fa-IR" sz="2400" kern="0" dirty="0">
                <a:solidFill>
                  <a:schemeClr val="accent1">
                    <a:lumMod val="50000"/>
                  </a:schemeClr>
                </a:solidFill>
                <a:latin typeface="Calibri" panose="020F0502020204030204" pitchFamily="34" charset="0"/>
                <a:cs typeface="B Nazanin" panose="00000400000000000000" pitchFamily="2" charset="-78"/>
              </a:rPr>
              <a:t> پورت براي اتصال به كامپيوترهاي ديگر دارد.</a:t>
            </a:r>
          </a:p>
          <a:p>
            <a:pPr algn="just" rtl="1">
              <a:spcBef>
                <a:spcPct val="20000"/>
              </a:spcBef>
              <a:buClr>
                <a:srgbClr val="99FF99"/>
              </a:buClr>
              <a:buSzPct val="80000"/>
              <a:buFont typeface="Arial" pitchFamily="34" charset="0"/>
              <a:buChar char="•"/>
              <a:defRPr/>
            </a:pPr>
            <a:r>
              <a:rPr lang="fa-IR" sz="2400" kern="0" dirty="0">
                <a:solidFill>
                  <a:schemeClr val="accent1">
                    <a:lumMod val="50000"/>
                  </a:schemeClr>
                </a:solidFill>
                <a:latin typeface="Calibri" panose="020F0502020204030204" pitchFamily="34" charset="0"/>
                <a:cs typeface="B Nazanin" panose="00000400000000000000" pitchFamily="2" charset="-78"/>
              </a:rPr>
              <a:t>تعداد كل كانال هاي ارتباطي </a:t>
            </a:r>
            <a:r>
              <a:rPr lang="en-US" sz="2400" kern="0" dirty="0">
                <a:solidFill>
                  <a:schemeClr val="accent1">
                    <a:lumMod val="50000"/>
                  </a:schemeClr>
                </a:solidFill>
                <a:latin typeface="Calibri" panose="020F0502020204030204" pitchFamily="34" charset="0"/>
                <a:cs typeface="B Nazanin" panose="00000400000000000000" pitchFamily="2" charset="-78"/>
              </a:rPr>
              <a:t>n(n-1)/2</a:t>
            </a:r>
            <a:r>
              <a:rPr lang="fa-IR" sz="2400" kern="0" dirty="0">
                <a:solidFill>
                  <a:schemeClr val="accent1">
                    <a:lumMod val="50000"/>
                  </a:schemeClr>
                </a:solidFill>
                <a:latin typeface="Calibri" panose="020F0502020204030204" pitchFamily="34" charset="0"/>
                <a:cs typeface="B Nazanin" panose="00000400000000000000" pitchFamily="2" charset="-78"/>
              </a:rPr>
              <a:t> است.</a:t>
            </a:r>
          </a:p>
        </p:txBody>
      </p:sp>
      <p:sp>
        <p:nvSpPr>
          <p:cNvPr id="41991"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fa-IR" altLang="fa-IR" sz="1200">
              <a:solidFill>
                <a:srgbClr val="B5A788"/>
              </a:solidFill>
              <a:latin typeface="Nazanin" pitchFamily="2" charset="-78"/>
              <a:cs typeface="Nazanin" pitchFamily="2" charset="-78"/>
            </a:endParaRPr>
          </a:p>
        </p:txBody>
      </p:sp>
    </p:spTree>
    <p:extLst>
      <p:ext uri="{BB962C8B-B14F-4D97-AF65-F5344CB8AC3E}">
        <p14:creationId xmlns:p14="http://schemas.microsoft.com/office/powerpoint/2010/main" val="4260852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fade">
                                      <p:cBhvr>
                                        <p:cTn id="16" dur="1000"/>
                                        <p:tgtEl>
                                          <p:spTgt spid="10">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توپولوژي</a:t>
            </a:r>
            <a:r>
              <a:rPr lang="en-US" altLang="fa-IR" dirty="0" smtClean="0">
                <a:latin typeface="Calibri" pitchFamily="34" charset="0"/>
              </a:rPr>
              <a:t> </a:t>
            </a:r>
            <a:r>
              <a:rPr lang="fa-IR" altLang="fa-IR" dirty="0" smtClean="0">
                <a:latin typeface="Calibri" pitchFamily="34" charset="0"/>
              </a:rPr>
              <a:t>تركيبي يا مختلط - </a:t>
            </a:r>
            <a:r>
              <a:rPr lang="en-US" altLang="fa-IR" sz="2400" dirty="0" smtClean="0">
                <a:latin typeface="Calibri" pitchFamily="34" charset="0"/>
              </a:rPr>
              <a:t>hybrid</a:t>
            </a:r>
            <a:endParaRPr lang="en-US" altLang="fa-IR" dirty="0" smtClean="0">
              <a:latin typeface="Calibri" pitchFamily="34" charset="0"/>
            </a:endParaRPr>
          </a:p>
        </p:txBody>
      </p:sp>
      <p:sp>
        <p:nvSpPr>
          <p:cNvPr id="8" name="Slide Number Placeholder 7"/>
          <p:cNvSpPr>
            <a:spLocks noGrp="1"/>
          </p:cNvSpPr>
          <p:nvPr>
            <p:ph type="sldNum" sz="quarter" idx="11"/>
          </p:nvPr>
        </p:nvSpPr>
        <p:spPr>
          <a:xfrm>
            <a:off x="6105525" y="6238875"/>
            <a:ext cx="2895600" cy="476250"/>
          </a:xfrm>
        </p:spPr>
        <p:txBody>
          <a:bodyPr/>
          <a:lstStyle/>
          <a:p>
            <a:pPr algn="r" rtl="1">
              <a:defRPr/>
            </a:pPr>
            <a:fld id="{A33CDD0E-CCCD-498E-8A5D-903D6FCD46ED}" type="slidenum">
              <a:rPr lang="en-US"/>
              <a:pPr algn="r" rtl="1">
                <a:defRPr/>
              </a:pPr>
              <a:t>18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44675"/>
            <a:ext cx="6367462"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a:xfrm>
            <a:off x="500063" y="1214438"/>
            <a:ext cx="8286750" cy="2954337"/>
          </a:xfrm>
          <a:prstGeom prst="rect">
            <a:avLst/>
          </a:prstGeom>
        </p:spPr>
        <p:txBody>
          <a:bodyPr/>
          <a:lstStyle/>
          <a:p>
            <a:pPr algn="just" rtl="1">
              <a:spcBef>
                <a:spcPct val="20000"/>
              </a:spcBef>
              <a:buClr>
                <a:srgbClr val="99FF99"/>
              </a:buClr>
              <a:buSzPct val="80000"/>
              <a:defRPr/>
            </a:pPr>
            <a:r>
              <a:rPr lang="fa-IR" sz="2400" kern="0" dirty="0">
                <a:solidFill>
                  <a:schemeClr val="accent1">
                    <a:lumMod val="50000"/>
                  </a:schemeClr>
                </a:solidFill>
                <a:latin typeface="Nazanin" pitchFamily="2" charset="-78"/>
                <a:cs typeface="B Nazanin" panose="00000400000000000000" pitchFamily="2" charset="-78"/>
              </a:rPr>
              <a:t>اين توپولوژي تركيبي از توپولوژي هاي متفاوت است که از طریق یک ارتباط به هم متصل می شوند و در شبكه</a:t>
            </a:r>
            <a:r>
              <a:rPr lang="fa-IR" sz="2400" dirty="0">
                <a:cs typeface="B Nazanin" panose="00000400000000000000" pitchFamily="2" charset="-78"/>
              </a:rPr>
              <a:t>‌</a:t>
            </a:r>
            <a:r>
              <a:rPr lang="fa-IR" sz="2400" kern="0" dirty="0">
                <a:solidFill>
                  <a:schemeClr val="accent1">
                    <a:lumMod val="50000"/>
                  </a:schemeClr>
                </a:solidFill>
                <a:latin typeface="Nazanin" pitchFamily="2" charset="-78"/>
                <a:cs typeface="B Nazanin" panose="00000400000000000000" pitchFamily="2" charset="-78"/>
              </a:rPr>
              <a:t>هاي بسيار بزرگ استفاده مي</a:t>
            </a:r>
            <a:r>
              <a:rPr lang="fa-IR" sz="2400" dirty="0">
                <a:cs typeface="B Nazanin" panose="00000400000000000000" pitchFamily="2" charset="-78"/>
              </a:rPr>
              <a:t>‌</a:t>
            </a:r>
            <a:r>
              <a:rPr lang="fa-IR" sz="2400" kern="0" dirty="0">
                <a:solidFill>
                  <a:schemeClr val="accent1">
                    <a:lumMod val="50000"/>
                  </a:schemeClr>
                </a:solidFill>
                <a:latin typeface="Nazanin" pitchFamily="2" charset="-78"/>
                <a:cs typeface="B Nazanin" panose="00000400000000000000" pitchFamily="2" charset="-78"/>
              </a:rPr>
              <a:t>شود.</a:t>
            </a:r>
          </a:p>
        </p:txBody>
      </p:sp>
      <p:sp>
        <p:nvSpPr>
          <p:cNvPr id="43014"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fa-IR" altLang="fa-IR" sz="1200">
              <a:solidFill>
                <a:srgbClr val="B5A788"/>
              </a:solidFill>
              <a:latin typeface="Nazanin" pitchFamily="2" charset="-78"/>
              <a:cs typeface="Nazanin" pitchFamily="2" charset="-78"/>
            </a:endParaRPr>
          </a:p>
        </p:txBody>
      </p:sp>
    </p:spTree>
    <p:extLst>
      <p:ext uri="{BB962C8B-B14F-4D97-AF65-F5344CB8AC3E}">
        <p14:creationId xmlns:p14="http://schemas.microsoft.com/office/powerpoint/2010/main" val="295330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توپولوژي</a:t>
            </a:r>
            <a:r>
              <a:rPr lang="en-US" altLang="fa-IR" dirty="0" smtClean="0">
                <a:latin typeface="Calibri" pitchFamily="34" charset="0"/>
              </a:rPr>
              <a:t> </a:t>
            </a:r>
            <a:r>
              <a:rPr lang="fa-IR" altLang="fa-IR" dirty="0" smtClean="0">
                <a:latin typeface="Calibri" pitchFamily="34" charset="0"/>
              </a:rPr>
              <a:t>بي سيم- </a:t>
            </a:r>
            <a:r>
              <a:rPr lang="en-US" altLang="fa-IR" sz="2400" dirty="0" smtClean="0">
                <a:latin typeface="Calibri" pitchFamily="34" charset="0"/>
              </a:rPr>
              <a:t>wireless</a:t>
            </a:r>
            <a:endParaRPr lang="en-US" altLang="fa-IR" dirty="0" smtClean="0">
              <a:latin typeface="Calibri" pitchFamily="34" charset="0"/>
            </a:endParaRPr>
          </a:p>
        </p:txBody>
      </p:sp>
      <p:sp>
        <p:nvSpPr>
          <p:cNvPr id="8" name="Slide Number Placeholder 7"/>
          <p:cNvSpPr>
            <a:spLocks noGrp="1"/>
          </p:cNvSpPr>
          <p:nvPr>
            <p:ph type="sldNum" sz="quarter" idx="11"/>
          </p:nvPr>
        </p:nvSpPr>
        <p:spPr>
          <a:xfrm>
            <a:off x="6105525" y="6238875"/>
            <a:ext cx="2895600" cy="476250"/>
          </a:xfrm>
        </p:spPr>
        <p:txBody>
          <a:bodyPr/>
          <a:lstStyle/>
          <a:p>
            <a:pPr algn="r" rtl="1">
              <a:defRPr/>
            </a:pPr>
            <a:fld id="{FE39C7AF-23AB-4615-B8A9-09132E40456C}" type="slidenum">
              <a:rPr lang="en-US"/>
              <a:pPr algn="r" rtl="1">
                <a:defRPr/>
              </a:pPr>
              <a:t>19</a:t>
            </a:fld>
            <a:endParaRPr lang="en-US" dirty="0"/>
          </a:p>
        </p:txBody>
      </p:sp>
      <p:sp>
        <p:nvSpPr>
          <p:cNvPr id="10" name="Rectangle 3"/>
          <p:cNvSpPr txBox="1">
            <a:spLocks noChangeArrowheads="1"/>
          </p:cNvSpPr>
          <p:nvPr/>
        </p:nvSpPr>
        <p:spPr>
          <a:xfrm>
            <a:off x="500063" y="1214438"/>
            <a:ext cx="8286750" cy="2954337"/>
          </a:xfrm>
          <a:prstGeom prst="rect">
            <a:avLst/>
          </a:prstGeom>
        </p:spPr>
        <p:txBody>
          <a:bodyPr/>
          <a:lstStyle/>
          <a:p>
            <a:pPr algn="just" rtl="1">
              <a:spcBef>
                <a:spcPct val="20000"/>
              </a:spcBef>
              <a:buClr>
                <a:srgbClr val="99FF99"/>
              </a:buClr>
              <a:buSzPct val="80000"/>
              <a:defRPr/>
            </a:pPr>
            <a:r>
              <a:rPr lang="fa-IR" sz="2400" kern="0" dirty="0">
                <a:solidFill>
                  <a:schemeClr val="accent1">
                    <a:lumMod val="50000"/>
                  </a:schemeClr>
                </a:solidFill>
                <a:latin typeface="Nazanin" pitchFamily="2" charset="-78"/>
                <a:cs typeface="B Nazanin" panose="00000400000000000000" pitchFamily="2" charset="-78"/>
              </a:rPr>
              <a:t>در اين توپولوژي بين كامپيوترها اتصال فيزيكي وجود ندارد و به صورت بي سيم با يكديگر مرتبط</a:t>
            </a:r>
            <a:r>
              <a:rPr lang="fa-IR" sz="2400" dirty="0">
                <a:cs typeface="B Nazanin" panose="00000400000000000000" pitchFamily="2" charset="-78"/>
              </a:rPr>
              <a:t>‌</a:t>
            </a:r>
            <a:r>
              <a:rPr lang="fa-IR" sz="2400" kern="0" dirty="0">
                <a:solidFill>
                  <a:schemeClr val="accent1">
                    <a:lumMod val="50000"/>
                  </a:schemeClr>
                </a:solidFill>
                <a:latin typeface="Nazanin" pitchFamily="2" charset="-78"/>
                <a:cs typeface="B Nazanin" panose="00000400000000000000" pitchFamily="2" charset="-78"/>
              </a:rPr>
              <a:t>اند.</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063" y="4276725"/>
            <a:ext cx="40386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fa-IR" altLang="fa-IR" sz="1200">
              <a:solidFill>
                <a:srgbClr val="B5A788"/>
              </a:solidFill>
              <a:latin typeface="Nazanin" pitchFamily="2" charset="-78"/>
              <a:cs typeface="Nazanin" pitchFamily="2" charset="-78"/>
            </a:endParaRPr>
          </a:p>
        </p:txBody>
      </p:sp>
      <p:sp>
        <p:nvSpPr>
          <p:cNvPr id="44039" name="AutoShape 9"/>
          <p:cNvSpPr>
            <a:spLocks noChangeArrowheads="1"/>
          </p:cNvSpPr>
          <p:nvPr/>
        </p:nvSpPr>
        <p:spPr bwMode="auto">
          <a:xfrm>
            <a:off x="6588125" y="2230438"/>
            <a:ext cx="1728788" cy="431800"/>
          </a:xfrm>
          <a:prstGeom prst="roundRect">
            <a:avLst>
              <a:gd name="adj" fmla="val 16667"/>
            </a:avLst>
          </a:prstGeom>
          <a:gradFill rotWithShape="1">
            <a:gsLst>
              <a:gs pos="0">
                <a:srgbClr val="C0DDB8"/>
              </a:gs>
              <a:gs pos="100000">
                <a:schemeClr val="bg1"/>
              </a:gs>
            </a:gsLst>
            <a:path path="rect">
              <a:fillToRect l="100000" t="100000"/>
            </a:path>
          </a:gradFill>
          <a:ln w="19050">
            <a:solidFill>
              <a:srgbClr val="006666"/>
            </a:solidFill>
            <a:round/>
            <a:headEnd/>
            <a:tailEnd/>
          </a:ln>
        </p:spPr>
        <p:txBody>
          <a:bodyPr wrap="none" lIns="90000" tIns="46800" rIns="90000" bIns="468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a-IR" altLang="fa-IR"/>
          </a:p>
        </p:txBody>
      </p:sp>
      <p:sp>
        <p:nvSpPr>
          <p:cNvPr id="44040" name="AutoShape 11"/>
          <p:cNvSpPr>
            <a:spLocks/>
          </p:cNvSpPr>
          <p:nvPr/>
        </p:nvSpPr>
        <p:spPr bwMode="auto">
          <a:xfrm>
            <a:off x="1187450" y="2662238"/>
            <a:ext cx="6443663" cy="695325"/>
          </a:xfrm>
          <a:prstGeom prst="borderCallout1">
            <a:avLst>
              <a:gd name="adj1" fmla="val -10958"/>
              <a:gd name="adj2" fmla="val 1773"/>
              <a:gd name="adj3" fmla="val -10958"/>
              <a:gd name="adj4" fmla="val 77653"/>
            </a:avLst>
          </a:prstGeom>
          <a:gradFill rotWithShape="1">
            <a:gsLst>
              <a:gs pos="0">
                <a:srgbClr val="C0DDB8"/>
              </a:gs>
              <a:gs pos="100000">
                <a:schemeClr val="bg1"/>
              </a:gs>
            </a:gsLst>
            <a:path path="rect">
              <a:fillToRect l="100000" t="100000"/>
            </a:path>
          </a:gradFill>
          <a:ln w="12700">
            <a:solidFill>
              <a:srgbClr val="006666"/>
            </a:solidFill>
            <a:miter lim="800000"/>
            <a:headEnd/>
            <a:tailEnd/>
          </a:ln>
        </p:spPr>
        <p:txBody>
          <a:bodyPr lIns="90000" tIns="46800" rIns="90000" bIns="4680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en-US" altLang="fa-IR" b="1" dirty="0">
                <a:solidFill>
                  <a:srgbClr val="000066"/>
                </a:solidFill>
                <a:cs typeface="B Nazanin" panose="00000400000000000000" pitchFamily="2" charset="-78"/>
              </a:rPr>
              <a:t>☻</a:t>
            </a:r>
            <a:r>
              <a:rPr lang="fa-IR" altLang="fa-IR" b="1" dirty="0">
                <a:solidFill>
                  <a:srgbClr val="000066"/>
                </a:solidFill>
                <a:cs typeface="B Nazanin" panose="00000400000000000000" pitchFamily="2" charset="-78"/>
              </a:rPr>
              <a:t>ايجاد شبکه‌اي با وجود ايستگاههاي  متحرک</a:t>
            </a:r>
          </a:p>
          <a:p>
            <a:pPr algn="r" rtl="1" eaLnBrk="1" hangingPunct="1"/>
            <a:r>
              <a:rPr lang="en-US" altLang="fa-IR" b="1" dirty="0">
                <a:solidFill>
                  <a:srgbClr val="000066"/>
                </a:solidFill>
                <a:cs typeface="B Nazanin" panose="00000400000000000000" pitchFamily="2" charset="-78"/>
              </a:rPr>
              <a:t>☻</a:t>
            </a:r>
            <a:r>
              <a:rPr lang="fa-IR" altLang="fa-IR" b="1" dirty="0">
                <a:solidFill>
                  <a:srgbClr val="000066"/>
                </a:solidFill>
                <a:cs typeface="B Nazanin" panose="00000400000000000000" pitchFamily="2" charset="-78"/>
              </a:rPr>
              <a:t> استفاده در مکانهايي که کابل‌کشي در آن مقرون به صرفه و يا عقلاني نيست.</a:t>
            </a:r>
          </a:p>
          <a:p>
            <a:pPr algn="ctr" rtl="1" eaLnBrk="1" hangingPunct="1"/>
            <a:endParaRPr lang="en-US" altLang="fa-IR" dirty="0">
              <a:solidFill>
                <a:srgbClr val="000066"/>
              </a:solidFill>
              <a:cs typeface="B Nazanin" panose="00000400000000000000" pitchFamily="2" charset="-78"/>
            </a:endParaRPr>
          </a:p>
        </p:txBody>
      </p:sp>
      <p:sp>
        <p:nvSpPr>
          <p:cNvPr id="44041" name="Text Box 12"/>
          <p:cNvSpPr txBox="1">
            <a:spLocks noChangeArrowheads="1"/>
          </p:cNvSpPr>
          <p:nvPr/>
        </p:nvSpPr>
        <p:spPr bwMode="auto">
          <a:xfrm>
            <a:off x="6010275" y="2230438"/>
            <a:ext cx="2232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spcBef>
                <a:spcPct val="50000"/>
              </a:spcBef>
            </a:pPr>
            <a:r>
              <a:rPr lang="fa-IR" altLang="fa-IR" b="1">
                <a:solidFill>
                  <a:srgbClr val="FF0000"/>
                </a:solidFill>
                <a:cs typeface="Titr" pitchFamily="2" charset="-78"/>
              </a:rPr>
              <a:t>موارد</a:t>
            </a:r>
            <a:r>
              <a:rPr lang="en-US" altLang="fa-IR" b="1">
                <a:solidFill>
                  <a:srgbClr val="FF0000"/>
                </a:solidFill>
                <a:cs typeface="Titr" pitchFamily="2" charset="-78"/>
              </a:rPr>
              <a:t> </a:t>
            </a:r>
            <a:r>
              <a:rPr lang="fa-IR" altLang="fa-IR" b="1">
                <a:solidFill>
                  <a:srgbClr val="FF0000"/>
                </a:solidFill>
                <a:cs typeface="Titr" pitchFamily="2" charset="-78"/>
              </a:rPr>
              <a:t> استفاده:</a:t>
            </a:r>
            <a:endParaRPr lang="en-US" altLang="fa-IR" b="1">
              <a:solidFill>
                <a:srgbClr val="FF0000"/>
              </a:solidFill>
              <a:cs typeface="Titr" pitchFamily="2" charset="-78"/>
            </a:endParaRPr>
          </a:p>
        </p:txBody>
      </p:sp>
      <p:sp>
        <p:nvSpPr>
          <p:cNvPr id="44042" name="AutoShape 20"/>
          <p:cNvSpPr>
            <a:spLocks/>
          </p:cNvSpPr>
          <p:nvPr/>
        </p:nvSpPr>
        <p:spPr bwMode="auto">
          <a:xfrm>
            <a:off x="2268538" y="3860800"/>
            <a:ext cx="5507037" cy="360363"/>
          </a:xfrm>
          <a:prstGeom prst="borderCallout1">
            <a:avLst>
              <a:gd name="adj1" fmla="val -21144"/>
              <a:gd name="adj2" fmla="val 2074"/>
              <a:gd name="adj3" fmla="val -21144"/>
              <a:gd name="adj4" fmla="val 73852"/>
            </a:avLst>
          </a:prstGeom>
          <a:gradFill rotWithShape="1">
            <a:gsLst>
              <a:gs pos="0">
                <a:srgbClr val="C0DDB8"/>
              </a:gs>
              <a:gs pos="100000">
                <a:schemeClr val="bg1"/>
              </a:gs>
            </a:gsLst>
            <a:path path="rect">
              <a:fillToRect l="100000" t="100000"/>
            </a:path>
          </a:gradFill>
          <a:ln w="12700">
            <a:solidFill>
              <a:srgbClr val="006666"/>
            </a:solidFill>
            <a:miter lim="800000"/>
            <a:headEnd/>
            <a:tailEnd/>
          </a:ln>
        </p:spPr>
        <p:txBody>
          <a:bodyPr lIns="90000" tIns="46800" rIns="90000" bIns="4680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en-US" altLang="fa-IR" b="1" dirty="0">
                <a:solidFill>
                  <a:srgbClr val="000066"/>
                </a:solidFill>
                <a:cs typeface="B Nazanin" pitchFamily="2" charset="-78"/>
              </a:rPr>
              <a:t>☻</a:t>
            </a:r>
            <a:r>
              <a:rPr lang="fa-IR" altLang="fa-IR" b="1" dirty="0">
                <a:solidFill>
                  <a:srgbClr val="000066"/>
                </a:solidFill>
                <a:cs typeface="B Nazanin" pitchFamily="2" charset="-78"/>
              </a:rPr>
              <a:t>ساده بودن نصب و راه اندازي اين نوع شبکه</a:t>
            </a:r>
          </a:p>
          <a:p>
            <a:pPr algn="r" rtl="1" eaLnBrk="1" hangingPunct="1"/>
            <a:endParaRPr lang="en-US" altLang="fa-IR" dirty="0">
              <a:solidFill>
                <a:srgbClr val="000066"/>
              </a:solidFill>
              <a:cs typeface="B Nazanin" panose="00000400000000000000" pitchFamily="2" charset="-78"/>
            </a:endParaRPr>
          </a:p>
        </p:txBody>
      </p:sp>
      <p:sp>
        <p:nvSpPr>
          <p:cNvPr id="44043" name="AutoShape 18"/>
          <p:cNvSpPr>
            <a:spLocks noChangeArrowheads="1"/>
          </p:cNvSpPr>
          <p:nvPr/>
        </p:nvSpPr>
        <p:spPr bwMode="auto">
          <a:xfrm>
            <a:off x="7740650" y="3429000"/>
            <a:ext cx="1082675" cy="431800"/>
          </a:xfrm>
          <a:prstGeom prst="roundRect">
            <a:avLst>
              <a:gd name="adj" fmla="val 16667"/>
            </a:avLst>
          </a:prstGeom>
          <a:gradFill rotWithShape="1">
            <a:gsLst>
              <a:gs pos="0">
                <a:srgbClr val="C0DDB8"/>
              </a:gs>
              <a:gs pos="100000">
                <a:schemeClr val="bg1"/>
              </a:gs>
            </a:gsLst>
            <a:path path="rect">
              <a:fillToRect l="100000" t="100000"/>
            </a:path>
          </a:gradFill>
          <a:ln w="19050">
            <a:solidFill>
              <a:srgbClr val="006666"/>
            </a:solidFill>
            <a:round/>
            <a:headEnd/>
            <a:tailEnd/>
          </a:ln>
        </p:spPr>
        <p:txBody>
          <a:bodyPr wrap="none" lIns="90000" tIns="46800" rIns="90000" bIns="468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a-IR" altLang="fa-IR"/>
          </a:p>
        </p:txBody>
      </p:sp>
      <p:sp>
        <p:nvSpPr>
          <p:cNvPr id="44044" name="Text Box 21"/>
          <p:cNvSpPr txBox="1">
            <a:spLocks noChangeArrowheads="1"/>
          </p:cNvSpPr>
          <p:nvPr/>
        </p:nvSpPr>
        <p:spPr bwMode="auto">
          <a:xfrm>
            <a:off x="7742238" y="3429000"/>
            <a:ext cx="93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spcBef>
                <a:spcPct val="50000"/>
              </a:spcBef>
            </a:pPr>
            <a:r>
              <a:rPr lang="fa-IR" altLang="fa-IR" b="1">
                <a:solidFill>
                  <a:srgbClr val="FF0000"/>
                </a:solidFill>
                <a:cs typeface="Titr" pitchFamily="2" charset="-78"/>
              </a:rPr>
              <a:t>مزايا</a:t>
            </a:r>
            <a:endParaRPr lang="en-US" altLang="fa-IR" b="1">
              <a:solidFill>
                <a:srgbClr val="FF0000"/>
              </a:solidFill>
              <a:cs typeface="Titr" pitchFamily="2" charset="-78"/>
            </a:endParaRPr>
          </a:p>
        </p:txBody>
      </p:sp>
      <p:sp>
        <p:nvSpPr>
          <p:cNvPr id="44045" name="AutoShape 68"/>
          <p:cNvSpPr>
            <a:spLocks/>
          </p:cNvSpPr>
          <p:nvPr/>
        </p:nvSpPr>
        <p:spPr bwMode="auto">
          <a:xfrm>
            <a:off x="4860925" y="4968875"/>
            <a:ext cx="2592388" cy="1223963"/>
          </a:xfrm>
          <a:prstGeom prst="borderCallout1">
            <a:avLst>
              <a:gd name="adj1" fmla="val -6227"/>
              <a:gd name="adj2" fmla="val 4407"/>
              <a:gd name="adj3" fmla="val -6227"/>
              <a:gd name="adj4" fmla="val 136069"/>
            </a:avLst>
          </a:prstGeom>
          <a:gradFill rotWithShape="1">
            <a:gsLst>
              <a:gs pos="0">
                <a:srgbClr val="C2E1B6"/>
              </a:gs>
              <a:gs pos="100000">
                <a:schemeClr val="bg1"/>
              </a:gs>
            </a:gsLst>
            <a:path path="rect">
              <a:fillToRect l="100000" t="100000"/>
            </a:path>
          </a:gradFill>
          <a:ln w="9525">
            <a:solidFill>
              <a:srgbClr val="006666"/>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fa-IR" altLang="fa-IR"/>
          </a:p>
        </p:txBody>
      </p:sp>
      <p:sp>
        <p:nvSpPr>
          <p:cNvPr id="44046" name="Text Box 69"/>
          <p:cNvSpPr txBox="1">
            <a:spLocks noChangeArrowheads="1"/>
          </p:cNvSpPr>
          <p:nvPr/>
        </p:nvSpPr>
        <p:spPr bwMode="auto">
          <a:xfrm>
            <a:off x="4356100" y="4992688"/>
            <a:ext cx="3095625"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spcBef>
                <a:spcPct val="50000"/>
              </a:spcBef>
            </a:pPr>
            <a:r>
              <a:rPr lang="en-US" altLang="fa-IR" b="1" dirty="0">
                <a:solidFill>
                  <a:srgbClr val="000066"/>
                </a:solidFill>
                <a:cs typeface="B Nazanin" panose="00000400000000000000" pitchFamily="2" charset="-78"/>
              </a:rPr>
              <a:t>☻</a:t>
            </a:r>
            <a:r>
              <a:rPr lang="fa-IR" altLang="fa-IR" dirty="0">
                <a:cs typeface="B Nazanin" panose="00000400000000000000" pitchFamily="2" charset="-78"/>
              </a:rPr>
              <a:t> </a:t>
            </a:r>
            <a:r>
              <a:rPr lang="fa-IR" altLang="fa-IR" b="1" dirty="0">
                <a:cs typeface="B Nazanin" panose="00000400000000000000" pitchFamily="2" charset="-78"/>
              </a:rPr>
              <a:t>ن</a:t>
            </a:r>
            <a:r>
              <a:rPr lang="fa-IR" altLang="fa-IR" b="1" dirty="0">
                <a:solidFill>
                  <a:srgbClr val="000066"/>
                </a:solidFill>
                <a:cs typeface="B Nazanin" panose="00000400000000000000" pitchFamily="2" charset="-78"/>
              </a:rPr>
              <a:t>رخ ارسال و دريافت پايين</a:t>
            </a:r>
          </a:p>
          <a:p>
            <a:pPr algn="r" rtl="1" eaLnBrk="1" hangingPunct="1">
              <a:spcBef>
                <a:spcPct val="50000"/>
              </a:spcBef>
            </a:pPr>
            <a:r>
              <a:rPr lang="en-US" altLang="fa-IR" b="1" dirty="0">
                <a:solidFill>
                  <a:srgbClr val="000066"/>
                </a:solidFill>
                <a:cs typeface="B Nazanin" panose="00000400000000000000" pitchFamily="2" charset="-78"/>
              </a:rPr>
              <a:t>☻</a:t>
            </a:r>
            <a:r>
              <a:rPr lang="fa-IR" altLang="fa-IR" b="1" dirty="0">
                <a:cs typeface="B Nazanin" panose="00000400000000000000" pitchFamily="2" charset="-78"/>
              </a:rPr>
              <a:t> </a:t>
            </a:r>
            <a:r>
              <a:rPr lang="fa-IR" altLang="fa-IR" b="1" dirty="0">
                <a:solidFill>
                  <a:srgbClr val="000066"/>
                </a:solidFill>
                <a:cs typeface="B Nazanin" panose="00000400000000000000" pitchFamily="2" charset="-78"/>
              </a:rPr>
              <a:t>نرخ خطا نسبتاً بالا</a:t>
            </a:r>
          </a:p>
          <a:p>
            <a:pPr algn="r" rtl="1" eaLnBrk="1" hangingPunct="1">
              <a:spcBef>
                <a:spcPct val="50000"/>
              </a:spcBef>
            </a:pPr>
            <a:r>
              <a:rPr lang="en-US" altLang="fa-IR" b="1" dirty="0">
                <a:solidFill>
                  <a:srgbClr val="000066"/>
                </a:solidFill>
                <a:cs typeface="B Nazanin" panose="00000400000000000000" pitchFamily="2" charset="-78"/>
              </a:rPr>
              <a:t>☻</a:t>
            </a:r>
            <a:r>
              <a:rPr lang="fa-IR" altLang="fa-IR" b="1" dirty="0">
                <a:cs typeface="B Nazanin" panose="00000400000000000000" pitchFamily="2" charset="-78"/>
              </a:rPr>
              <a:t> </a:t>
            </a:r>
            <a:r>
              <a:rPr lang="fa-IR" altLang="fa-IR" b="1" dirty="0">
                <a:solidFill>
                  <a:srgbClr val="000066"/>
                </a:solidFill>
                <a:cs typeface="B Nazanin" panose="00000400000000000000" pitchFamily="2" charset="-78"/>
              </a:rPr>
              <a:t>امنيت اطلاعات کم</a:t>
            </a:r>
          </a:p>
          <a:p>
            <a:pPr algn="r" eaLnBrk="1" hangingPunct="1">
              <a:spcBef>
                <a:spcPct val="50000"/>
              </a:spcBef>
            </a:pPr>
            <a:endParaRPr lang="en-US" altLang="fa-IR" b="1" dirty="0">
              <a:solidFill>
                <a:srgbClr val="000066"/>
              </a:solidFill>
              <a:cs typeface="B Nazanin" panose="00000400000000000000" pitchFamily="2" charset="-78"/>
            </a:endParaRPr>
          </a:p>
        </p:txBody>
      </p:sp>
      <p:sp>
        <p:nvSpPr>
          <p:cNvPr id="44047" name="AutoShape 67"/>
          <p:cNvSpPr>
            <a:spLocks noChangeArrowheads="1"/>
          </p:cNvSpPr>
          <p:nvPr/>
        </p:nvSpPr>
        <p:spPr bwMode="auto">
          <a:xfrm>
            <a:off x="7669213" y="4464050"/>
            <a:ext cx="1223962" cy="431800"/>
          </a:xfrm>
          <a:prstGeom prst="roundRect">
            <a:avLst>
              <a:gd name="adj" fmla="val 16667"/>
            </a:avLst>
          </a:prstGeom>
          <a:gradFill rotWithShape="1">
            <a:gsLst>
              <a:gs pos="0">
                <a:srgbClr val="C2E1B6"/>
              </a:gs>
              <a:gs pos="100000">
                <a:schemeClr val="bg1"/>
              </a:gs>
            </a:gsLst>
            <a:path path="rect">
              <a:fillToRect l="100000" t="100000"/>
            </a:path>
          </a:gradFill>
          <a:ln w="9525">
            <a:solidFill>
              <a:srgbClr val="006666"/>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a-IR" altLang="fa-IR"/>
          </a:p>
        </p:txBody>
      </p:sp>
      <p:sp>
        <p:nvSpPr>
          <p:cNvPr id="44048" name="Text Box 70"/>
          <p:cNvSpPr txBox="1">
            <a:spLocks noChangeArrowheads="1"/>
          </p:cNvSpPr>
          <p:nvPr/>
        </p:nvSpPr>
        <p:spPr bwMode="auto">
          <a:xfrm>
            <a:off x="7596188" y="4440238"/>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a-IR" altLang="fa-IR" b="1">
                <a:solidFill>
                  <a:srgbClr val="FF0000"/>
                </a:solidFill>
                <a:cs typeface="Titr" pitchFamily="2" charset="-78"/>
              </a:rPr>
              <a:t>معايب</a:t>
            </a:r>
            <a:endParaRPr lang="en-US" altLang="fa-IR" b="1">
              <a:solidFill>
                <a:srgbClr val="FF0000"/>
              </a:solidFill>
              <a:cs typeface="Titr" pitchFamily="2" charset="-78"/>
            </a:endParaRPr>
          </a:p>
        </p:txBody>
      </p:sp>
    </p:spTree>
    <p:extLst>
      <p:ext uri="{BB962C8B-B14F-4D97-AF65-F5344CB8AC3E}">
        <p14:creationId xmlns:p14="http://schemas.microsoft.com/office/powerpoint/2010/main" val="3876238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فصل اول :</a:t>
            </a:r>
            <a:endParaRPr lang="en-US" altLang="fa-IR" dirty="0" smtClean="0">
              <a:latin typeface="Calibri" pitchFamily="34" charset="0"/>
            </a:endParaRPr>
          </a:p>
        </p:txBody>
      </p:sp>
      <p:grpSp>
        <p:nvGrpSpPr>
          <p:cNvPr id="6147" name="Group 213"/>
          <p:cNvGrpSpPr>
            <a:grpSpLocks/>
          </p:cNvGrpSpPr>
          <p:nvPr/>
        </p:nvGrpSpPr>
        <p:grpSpPr bwMode="auto">
          <a:xfrm>
            <a:off x="598488" y="1214438"/>
            <a:ext cx="8116887" cy="5214937"/>
            <a:chOff x="1338" y="975"/>
            <a:chExt cx="3988" cy="2805"/>
          </a:xfrm>
        </p:grpSpPr>
        <p:grpSp>
          <p:nvGrpSpPr>
            <p:cNvPr id="6148" name="Group 206"/>
            <p:cNvGrpSpPr>
              <a:grpSpLocks/>
            </p:cNvGrpSpPr>
            <p:nvPr/>
          </p:nvGrpSpPr>
          <p:grpSpPr bwMode="auto">
            <a:xfrm>
              <a:off x="3016" y="975"/>
              <a:ext cx="2310" cy="986"/>
              <a:chOff x="2971" y="657"/>
              <a:chExt cx="2310" cy="986"/>
            </a:xfrm>
          </p:grpSpPr>
          <p:pic>
            <p:nvPicPr>
              <p:cNvPr id="6152" name="Picture 199" descr="j0301252"/>
              <p:cNvPicPr>
                <a:picLocks noChangeAspect="1" noChangeArrowheads="1"/>
              </p:cNvPicPr>
              <p:nvPr/>
            </p:nvPicPr>
            <p:blipFill>
              <a:blip r:embed="rId2"/>
              <a:srcRect/>
              <a:stretch>
                <a:fillRect/>
              </a:stretch>
            </p:blipFill>
            <p:spPr bwMode="auto">
              <a:xfrm>
                <a:off x="4128" y="657"/>
                <a:ext cx="1153" cy="986"/>
              </a:xfrm>
              <a:prstGeom prst="rect">
                <a:avLst/>
              </a:prstGeom>
              <a:noFill/>
              <a:ln w="9525">
                <a:noFill/>
                <a:miter lim="800000"/>
                <a:headEnd/>
                <a:tailEnd/>
              </a:ln>
            </p:spPr>
          </p:pic>
          <p:grpSp>
            <p:nvGrpSpPr>
              <p:cNvPr id="6153" name="Group 204"/>
              <p:cNvGrpSpPr>
                <a:grpSpLocks/>
              </p:cNvGrpSpPr>
              <p:nvPr/>
            </p:nvGrpSpPr>
            <p:grpSpPr bwMode="auto">
              <a:xfrm>
                <a:off x="2971" y="845"/>
                <a:ext cx="1180" cy="318"/>
                <a:chOff x="657" y="527"/>
                <a:chExt cx="1180" cy="318"/>
              </a:xfrm>
            </p:grpSpPr>
            <p:sp>
              <p:nvSpPr>
                <p:cNvPr id="6154" name="AutoShape 201"/>
                <p:cNvSpPr>
                  <a:spLocks noChangeArrowheads="1"/>
                </p:cNvSpPr>
                <p:nvPr/>
              </p:nvSpPr>
              <p:spPr bwMode="auto">
                <a:xfrm>
                  <a:off x="657" y="527"/>
                  <a:ext cx="1180" cy="318"/>
                </a:xfrm>
                <a:prstGeom prst="roundRect">
                  <a:avLst>
                    <a:gd name="adj" fmla="val 16667"/>
                  </a:avLst>
                </a:prstGeom>
                <a:gradFill rotWithShape="1">
                  <a:gsLst>
                    <a:gs pos="0">
                      <a:srgbClr val="BFDEB8"/>
                    </a:gs>
                    <a:gs pos="100000">
                      <a:schemeClr val="bg1"/>
                    </a:gs>
                  </a:gsLst>
                  <a:path path="rect">
                    <a:fillToRect l="100000" t="100000"/>
                  </a:path>
                </a:gradFill>
                <a:ln w="9525">
                  <a:solidFill>
                    <a:srgbClr val="006666"/>
                  </a:solidFill>
                  <a:round/>
                  <a:headEnd/>
                  <a:tailEnd/>
                </a:ln>
              </p:spPr>
              <p:txBody>
                <a:bodyPr wrap="none" anchor="ctr"/>
                <a:lstStyle/>
                <a:p>
                  <a:endParaRPr lang="fa-IR" altLang="fa-IR"/>
                </a:p>
              </p:txBody>
            </p:sp>
            <p:sp>
              <p:nvSpPr>
                <p:cNvPr id="6155" name="Text Box 202"/>
                <p:cNvSpPr txBox="1">
                  <a:spLocks noChangeArrowheads="1"/>
                </p:cNvSpPr>
                <p:nvPr/>
              </p:nvSpPr>
              <p:spPr bwMode="auto">
                <a:xfrm>
                  <a:off x="657" y="572"/>
                  <a:ext cx="1089" cy="182"/>
                </a:xfrm>
                <a:prstGeom prst="rect">
                  <a:avLst/>
                </a:prstGeom>
                <a:noFill/>
                <a:ln w="9525">
                  <a:noFill/>
                  <a:miter lim="800000"/>
                  <a:headEnd/>
                  <a:tailEnd/>
                </a:ln>
              </p:spPr>
              <p:txBody>
                <a:bodyPr>
                  <a:spAutoFit/>
                </a:bodyPr>
                <a:lstStyle/>
                <a:p>
                  <a:pPr algn="r">
                    <a:spcBef>
                      <a:spcPct val="50000"/>
                    </a:spcBef>
                  </a:pPr>
                  <a:r>
                    <a:rPr lang="fa-IR" altLang="fa-IR" sz="1600" dirty="0">
                      <a:solidFill>
                        <a:srgbClr val="FF0000"/>
                      </a:solidFill>
                      <a:cs typeface="B Titr" panose="00000700000000000000" pitchFamily="2" charset="-78"/>
                    </a:rPr>
                    <a:t>هدفهاي آموزشي :</a:t>
                  </a:r>
                  <a:endParaRPr lang="en-US" altLang="fa-IR" sz="1600" dirty="0">
                    <a:solidFill>
                      <a:srgbClr val="FF0000"/>
                    </a:solidFill>
                    <a:cs typeface="B Titr" panose="00000700000000000000" pitchFamily="2" charset="-78"/>
                  </a:endParaRPr>
                </a:p>
              </p:txBody>
            </p:sp>
          </p:grpSp>
        </p:grpSp>
        <p:grpSp>
          <p:nvGrpSpPr>
            <p:cNvPr id="6149" name="Group 211"/>
            <p:cNvGrpSpPr>
              <a:grpSpLocks/>
            </p:cNvGrpSpPr>
            <p:nvPr/>
          </p:nvGrpSpPr>
          <p:grpSpPr bwMode="auto">
            <a:xfrm>
              <a:off x="1338" y="1920"/>
              <a:ext cx="2902" cy="1860"/>
              <a:chOff x="1565" y="1693"/>
              <a:chExt cx="2902" cy="1860"/>
            </a:xfrm>
          </p:grpSpPr>
          <p:sp>
            <p:nvSpPr>
              <p:cNvPr id="6150" name="AutoShape 208"/>
              <p:cNvSpPr>
                <a:spLocks noChangeArrowheads="1"/>
              </p:cNvSpPr>
              <p:nvPr/>
            </p:nvSpPr>
            <p:spPr bwMode="auto">
              <a:xfrm>
                <a:off x="1565" y="1693"/>
                <a:ext cx="2902" cy="1860"/>
              </a:xfrm>
              <a:prstGeom prst="roundRect">
                <a:avLst>
                  <a:gd name="adj" fmla="val 16667"/>
                </a:avLst>
              </a:prstGeom>
              <a:gradFill rotWithShape="1">
                <a:gsLst>
                  <a:gs pos="0">
                    <a:srgbClr val="BFDEB8"/>
                  </a:gs>
                  <a:gs pos="100000">
                    <a:schemeClr val="bg1"/>
                  </a:gs>
                </a:gsLst>
                <a:path path="rect">
                  <a:fillToRect l="100000" t="100000"/>
                </a:path>
              </a:gradFill>
              <a:ln w="9525">
                <a:solidFill>
                  <a:srgbClr val="006666"/>
                </a:solidFill>
                <a:round/>
                <a:headEnd/>
                <a:tailEnd/>
              </a:ln>
            </p:spPr>
            <p:txBody>
              <a:bodyPr wrap="none" anchor="ctr"/>
              <a:lstStyle/>
              <a:p>
                <a:pPr algn="ctr"/>
                <a:endParaRPr lang="fa-IR" altLang="fa-IR">
                  <a:solidFill>
                    <a:srgbClr val="006666"/>
                  </a:solidFill>
                  <a:cs typeface="Titr" pitchFamily="2" charset="-78"/>
                </a:endParaRPr>
              </a:p>
            </p:txBody>
          </p:sp>
          <p:sp>
            <p:nvSpPr>
              <p:cNvPr id="6151" name="Text Box 210"/>
              <p:cNvSpPr txBox="1">
                <a:spLocks noChangeArrowheads="1"/>
              </p:cNvSpPr>
              <p:nvPr/>
            </p:nvSpPr>
            <p:spPr bwMode="auto">
              <a:xfrm>
                <a:off x="1622" y="1978"/>
                <a:ext cx="2812" cy="199"/>
              </a:xfrm>
              <a:prstGeom prst="rect">
                <a:avLst/>
              </a:prstGeom>
              <a:noFill/>
              <a:ln w="9525">
                <a:noFill/>
                <a:miter lim="800000"/>
                <a:headEnd/>
                <a:tailEnd/>
              </a:ln>
            </p:spPr>
            <p:txBody>
              <a:bodyPr>
                <a:spAutoFit/>
              </a:bodyPr>
              <a:lstStyle/>
              <a:p>
                <a:pPr marL="285750" indent="-285750" algn="r" rtl="1">
                  <a:spcBef>
                    <a:spcPct val="50000"/>
                  </a:spcBef>
                  <a:buFont typeface="Arial" panose="020B0604020202020204" pitchFamily="34" charset="0"/>
                  <a:buChar char="•"/>
                </a:pPr>
                <a:endParaRPr lang="fa-IR" altLang="fa-IR" b="1" dirty="0">
                  <a:solidFill>
                    <a:srgbClr val="000066"/>
                  </a:solidFill>
                  <a:latin typeface="Calibri" pitchFamily="34" charset="0"/>
                  <a:cs typeface="B Lotus" pitchFamily="2" charset="-78"/>
                </a:endParaRPr>
              </a:p>
            </p:txBody>
          </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500188"/>
            <a:ext cx="3387725"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descr="2-19"/>
          <p:cNvPicPr>
            <a:picLocks noChangeAspect="1" noChangeArrowheads="1"/>
          </p:cNvPicPr>
          <p:nvPr/>
        </p:nvPicPr>
        <p:blipFill>
          <a:blip r:embed="rId3">
            <a:extLst>
              <a:ext uri="{28A0092B-C50C-407E-A947-70E740481C1C}">
                <a14:useLocalDpi xmlns:a14="http://schemas.microsoft.com/office/drawing/2010/main" val="0"/>
              </a:ext>
            </a:extLst>
          </a:blip>
          <a:srcRect l="52094" b="7378"/>
          <a:stretch>
            <a:fillRect/>
          </a:stretch>
        </p:blipFill>
        <p:spPr bwMode="auto">
          <a:xfrm>
            <a:off x="357188" y="4071938"/>
            <a:ext cx="3571875"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Placeholder 10"/>
          <p:cNvSpPr>
            <a:spLocks noGrp="1"/>
          </p:cNvSpPr>
          <p:nvPr>
            <p:ph type="body" idx="1"/>
          </p:nvPr>
        </p:nvSpPr>
        <p:spPr>
          <a:xfrm>
            <a:off x="142875" y="193675"/>
            <a:ext cx="8829675" cy="571500"/>
          </a:xfrm>
        </p:spPr>
        <p:txBody>
          <a:bodyPr/>
          <a:lstStyle/>
          <a:p>
            <a:pPr marL="17463" eaLnBrk="1" hangingPunct="1">
              <a:spcBef>
                <a:spcPct val="0"/>
              </a:spcBef>
            </a:pPr>
            <a:r>
              <a:rPr lang="fa-IR" altLang="fa-IR" smtClean="0">
                <a:latin typeface="Calibri" pitchFamily="34" charset="0"/>
              </a:rPr>
              <a:t>رسانه هاي انتقال</a:t>
            </a:r>
            <a:endParaRPr lang="en-US" altLang="fa-IR" smtClean="0">
              <a:latin typeface="Calibri" pitchFamily="34" charset="0"/>
            </a:endParaRPr>
          </a:p>
        </p:txBody>
      </p:sp>
      <p:sp>
        <p:nvSpPr>
          <p:cNvPr id="20" name="Rectangle 3"/>
          <p:cNvSpPr txBox="1">
            <a:spLocks noChangeArrowheads="1"/>
          </p:cNvSpPr>
          <p:nvPr/>
        </p:nvSpPr>
        <p:spPr bwMode="auto">
          <a:xfrm>
            <a:off x="2928926" y="1052513"/>
            <a:ext cx="6035687" cy="5700712"/>
          </a:xfrm>
          <a:prstGeom prst="rect">
            <a:avLst/>
          </a:prstGeom>
          <a:noFill/>
          <a:ln>
            <a:noFill/>
          </a:ln>
          <a:extLst/>
        </p:spPr>
        <p:txBody>
          <a:bodyPr/>
          <a:lstStyle>
            <a:lvl1pPr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rtl="1" eaLnBrk="1" hangingPunct="1">
              <a:spcBef>
                <a:spcPct val="20000"/>
              </a:spcBef>
              <a:buClr>
                <a:srgbClr val="99FF99"/>
              </a:buClr>
              <a:buSzPct val="80000"/>
              <a:defRPr/>
            </a:pPr>
            <a:r>
              <a:rPr lang="fa-IR" sz="2400" b="1" dirty="0" smtClean="0">
                <a:solidFill>
                  <a:srgbClr val="C00000"/>
                </a:solidFill>
                <a:latin typeface="Calibri" pitchFamily="34" charset="0"/>
                <a:cs typeface="B Nazanin" pitchFamily="2" charset="-78"/>
              </a:rPr>
              <a:t>انواع رسانه هاي انتقال :</a:t>
            </a:r>
          </a:p>
          <a:p>
            <a:pPr lvl="1" algn="just" rtl="1" eaLnBrk="1" hangingPunct="1">
              <a:spcBef>
                <a:spcPct val="20000"/>
              </a:spcBef>
              <a:buClr>
                <a:srgbClr val="99FF99"/>
              </a:buClr>
              <a:buSzPct val="80000"/>
              <a:defRPr/>
            </a:pPr>
            <a:endParaRPr lang="fa-IR" sz="1200" b="1" dirty="0" smtClean="0">
              <a:solidFill>
                <a:srgbClr val="7030A0"/>
              </a:solidFill>
              <a:latin typeface="Calibri" pitchFamily="34" charset="0"/>
              <a:cs typeface="B Nazanin" pitchFamily="2" charset="-78"/>
            </a:endParaRPr>
          </a:p>
          <a:p>
            <a:pPr lvl="1" algn="just" rtl="1" eaLnBrk="1" hangingPunct="1">
              <a:spcBef>
                <a:spcPct val="20000"/>
              </a:spcBef>
              <a:buClr>
                <a:srgbClr val="99FF99"/>
              </a:buClr>
              <a:buSzPct val="80000"/>
              <a:defRPr/>
            </a:pPr>
            <a:r>
              <a:rPr lang="fa-IR" sz="2400" b="1" dirty="0" smtClean="0">
                <a:solidFill>
                  <a:srgbClr val="7030A0"/>
                </a:solidFill>
                <a:latin typeface="Calibri" pitchFamily="34" charset="0"/>
                <a:cs typeface="B Nazanin" pitchFamily="2" charset="-78"/>
              </a:rPr>
              <a:t>هدایت</a:t>
            </a:r>
            <a:r>
              <a:rPr lang="fa-IR" sz="2400" dirty="0" smtClean="0">
                <a:solidFill>
                  <a:srgbClr val="002060"/>
                </a:solidFill>
                <a:latin typeface="Calibri" pitchFamily="34" charset="0"/>
                <a:cs typeface="B Nazanin" pitchFamily="2" charset="-78"/>
              </a:rPr>
              <a:t>‌</a:t>
            </a:r>
            <a:r>
              <a:rPr lang="fa-IR" sz="2400" b="1" dirty="0" smtClean="0">
                <a:solidFill>
                  <a:srgbClr val="7030A0"/>
                </a:solidFill>
                <a:latin typeface="Calibri" pitchFamily="34" charset="0"/>
                <a:cs typeface="B Nazanin" pitchFamily="2" charset="-78"/>
              </a:rPr>
              <a:t>گر (سیم) :</a:t>
            </a:r>
          </a:p>
          <a:p>
            <a:pPr lvl="3" algn="just" rtl="1" eaLnBrk="1" hangingPunct="1">
              <a:spcBef>
                <a:spcPct val="20000"/>
              </a:spcBef>
              <a:buClr>
                <a:srgbClr val="99FF99"/>
              </a:buClr>
              <a:buSzPct val="80000"/>
              <a:buFont typeface="Wingdings" pitchFamily="2" charset="2"/>
              <a:buChar char="Ø"/>
              <a:defRPr/>
            </a:pPr>
            <a:r>
              <a:rPr lang="fa-IR" sz="2400" dirty="0" smtClean="0">
                <a:solidFill>
                  <a:srgbClr val="002060"/>
                </a:solidFill>
                <a:latin typeface="Calibri" pitchFamily="34" charset="0"/>
                <a:cs typeface="B Nazanin" pitchFamily="2" charset="-78"/>
              </a:rPr>
              <a:t>  زوج سیم‌ها</a:t>
            </a:r>
          </a:p>
          <a:p>
            <a:pPr marL="2327275" lvl="5" indent="-355600" algn="just" rtl="1" eaLnBrk="1" hangingPunct="1">
              <a:spcBef>
                <a:spcPct val="20000"/>
              </a:spcBef>
              <a:buClr>
                <a:srgbClr val="99FF99"/>
              </a:buClr>
              <a:buSzPct val="80000"/>
              <a:buFont typeface="Arial" pitchFamily="34" charset="0"/>
              <a:buChar char="•"/>
              <a:tabLst>
                <a:tab pos="2327275" algn="l"/>
              </a:tabLst>
              <a:defRPr/>
            </a:pPr>
            <a:r>
              <a:rPr lang="fa-IR" sz="2400" dirty="0" smtClean="0">
                <a:solidFill>
                  <a:srgbClr val="002060"/>
                </a:solidFill>
                <a:latin typeface="Calibri" pitchFamily="34" charset="0"/>
                <a:cs typeface="B Nazanin" pitchFamily="2" charset="-78"/>
              </a:rPr>
              <a:t>زوج سیم باز </a:t>
            </a:r>
            <a:r>
              <a:rPr lang="en-US" sz="2400" dirty="0" smtClean="0">
                <a:solidFill>
                  <a:srgbClr val="002060"/>
                </a:solidFill>
                <a:latin typeface="Calibri" pitchFamily="34" charset="0"/>
                <a:cs typeface="B Nazanin" pitchFamily="2" charset="-78"/>
              </a:rPr>
              <a:t>(Flat)</a:t>
            </a:r>
            <a:endParaRPr lang="fa-IR" sz="2400" dirty="0" smtClean="0">
              <a:solidFill>
                <a:srgbClr val="002060"/>
              </a:solidFill>
              <a:latin typeface="Calibri" pitchFamily="34" charset="0"/>
              <a:cs typeface="B Nazanin" pitchFamily="2" charset="-78"/>
            </a:endParaRPr>
          </a:p>
          <a:p>
            <a:pPr marL="2327275" lvl="5" indent="-355600" algn="just" rtl="1" eaLnBrk="1" hangingPunct="1">
              <a:spcBef>
                <a:spcPct val="20000"/>
              </a:spcBef>
              <a:buClr>
                <a:srgbClr val="99FF99"/>
              </a:buClr>
              <a:buSzPct val="80000"/>
              <a:buFont typeface="Arial" pitchFamily="34" charset="0"/>
              <a:buChar char="•"/>
              <a:tabLst>
                <a:tab pos="2327275" algn="l"/>
              </a:tabLst>
              <a:defRPr/>
            </a:pPr>
            <a:r>
              <a:rPr lang="fa-IR" sz="2400" dirty="0" smtClean="0">
                <a:solidFill>
                  <a:srgbClr val="002060"/>
                </a:solidFill>
                <a:latin typeface="Calibri" pitchFamily="34" charset="0"/>
                <a:cs typeface="B Nazanin" pitchFamily="2" charset="-78"/>
              </a:rPr>
              <a:t>كابل كواكسيال </a:t>
            </a:r>
            <a:r>
              <a:rPr lang="en-US" sz="2400" dirty="0" smtClean="0">
                <a:solidFill>
                  <a:srgbClr val="002060"/>
                </a:solidFill>
                <a:latin typeface="Calibri" pitchFamily="34" charset="0"/>
                <a:cs typeface="B Nazanin" pitchFamily="2" charset="-78"/>
              </a:rPr>
              <a:t>(Coaxial)</a:t>
            </a:r>
          </a:p>
          <a:p>
            <a:pPr marL="2327275" lvl="5" indent="-355600" algn="just" rtl="1" eaLnBrk="1" hangingPunct="1">
              <a:spcBef>
                <a:spcPct val="20000"/>
              </a:spcBef>
              <a:buClr>
                <a:srgbClr val="99FF99"/>
              </a:buClr>
              <a:buSzPct val="80000"/>
              <a:buFont typeface="Arial" pitchFamily="34" charset="0"/>
              <a:buChar char="•"/>
              <a:tabLst>
                <a:tab pos="2327275" algn="l"/>
              </a:tabLst>
              <a:defRPr/>
            </a:pPr>
            <a:r>
              <a:rPr lang="fa-IR" sz="2400" dirty="0" smtClean="0">
                <a:solidFill>
                  <a:srgbClr val="002060"/>
                </a:solidFill>
                <a:latin typeface="Calibri" pitchFamily="34" charset="0"/>
                <a:cs typeface="B Nazanin" pitchFamily="2" charset="-78"/>
              </a:rPr>
              <a:t>زوج به هم تابيده </a:t>
            </a:r>
            <a:r>
              <a:rPr lang="en-US" sz="2400" dirty="0" smtClean="0">
                <a:solidFill>
                  <a:srgbClr val="002060"/>
                </a:solidFill>
                <a:latin typeface="Calibri" pitchFamily="34" charset="0"/>
                <a:cs typeface="B Nazanin" pitchFamily="2" charset="-78"/>
              </a:rPr>
              <a:t>(Twisted Pair)</a:t>
            </a:r>
            <a:endParaRPr lang="fa-IR" sz="2400" dirty="0" smtClean="0">
              <a:solidFill>
                <a:srgbClr val="002060"/>
              </a:solidFill>
              <a:latin typeface="Calibri" pitchFamily="34" charset="0"/>
              <a:cs typeface="B Nazanin" pitchFamily="2" charset="-78"/>
            </a:endParaRPr>
          </a:p>
          <a:p>
            <a:pPr lvl="3" algn="just" rtl="1" eaLnBrk="1" hangingPunct="1">
              <a:spcBef>
                <a:spcPct val="20000"/>
              </a:spcBef>
              <a:buClr>
                <a:srgbClr val="99FF99"/>
              </a:buClr>
              <a:buSzPct val="80000"/>
              <a:buFont typeface="Wingdings" pitchFamily="2" charset="2"/>
              <a:buChar char="Ø"/>
              <a:defRPr/>
            </a:pPr>
            <a:r>
              <a:rPr lang="fa-IR" sz="2400" dirty="0" smtClean="0">
                <a:solidFill>
                  <a:srgbClr val="002060"/>
                </a:solidFill>
                <a:latin typeface="Calibri" pitchFamily="34" charset="0"/>
                <a:cs typeface="B Nazanin" pitchFamily="2" charset="-78"/>
              </a:rPr>
              <a:t>  فيبر نوري </a:t>
            </a:r>
            <a:r>
              <a:rPr lang="en-US" sz="2400" dirty="0" smtClean="0">
                <a:solidFill>
                  <a:srgbClr val="002060"/>
                </a:solidFill>
                <a:latin typeface="Calibri" pitchFamily="34" charset="0"/>
                <a:cs typeface="B Nazanin" pitchFamily="2" charset="-78"/>
              </a:rPr>
              <a:t>(Fiber optic)</a:t>
            </a:r>
            <a:endParaRPr lang="fa-IR" sz="2400" dirty="0" smtClean="0">
              <a:solidFill>
                <a:srgbClr val="002060"/>
              </a:solidFill>
              <a:latin typeface="Calibri" pitchFamily="34" charset="0"/>
              <a:cs typeface="B Nazanin" pitchFamily="2" charset="-78"/>
            </a:endParaRPr>
          </a:p>
          <a:p>
            <a:pPr lvl="1" algn="just" rtl="1" eaLnBrk="1" hangingPunct="1">
              <a:spcBef>
                <a:spcPct val="20000"/>
              </a:spcBef>
              <a:buClr>
                <a:srgbClr val="99FF99"/>
              </a:buClr>
              <a:buSzPct val="80000"/>
              <a:defRPr/>
            </a:pPr>
            <a:endParaRPr lang="fa-IR" sz="1400" b="1" dirty="0" smtClean="0">
              <a:solidFill>
                <a:srgbClr val="7030A0"/>
              </a:solidFill>
              <a:latin typeface="Calibri" pitchFamily="34" charset="0"/>
              <a:cs typeface="B Nazanin" pitchFamily="2" charset="-78"/>
            </a:endParaRPr>
          </a:p>
          <a:p>
            <a:pPr lvl="1" algn="just" rtl="1" eaLnBrk="1" hangingPunct="1">
              <a:spcBef>
                <a:spcPct val="20000"/>
              </a:spcBef>
              <a:buClr>
                <a:srgbClr val="99FF99"/>
              </a:buClr>
              <a:buSzPct val="80000"/>
              <a:defRPr/>
            </a:pPr>
            <a:r>
              <a:rPr lang="fa-IR" sz="2400" b="1" dirty="0" smtClean="0">
                <a:solidFill>
                  <a:srgbClr val="7030A0"/>
                </a:solidFill>
                <a:latin typeface="Calibri" pitchFamily="34" charset="0"/>
                <a:cs typeface="B Nazanin" pitchFamily="2" charset="-78"/>
              </a:rPr>
              <a:t>غیر هدایت</a:t>
            </a:r>
            <a:r>
              <a:rPr lang="fa-IR" sz="2400" dirty="0" smtClean="0">
                <a:solidFill>
                  <a:srgbClr val="002060"/>
                </a:solidFill>
                <a:latin typeface="Calibri" pitchFamily="34" charset="0"/>
                <a:cs typeface="B Nazanin" pitchFamily="2" charset="-78"/>
              </a:rPr>
              <a:t>‌</a:t>
            </a:r>
            <a:r>
              <a:rPr lang="fa-IR" sz="2400" b="1" dirty="0" smtClean="0">
                <a:solidFill>
                  <a:srgbClr val="7030A0"/>
                </a:solidFill>
                <a:latin typeface="Calibri" pitchFamily="34" charset="0"/>
                <a:cs typeface="B Nazanin" pitchFamily="2" charset="-78"/>
              </a:rPr>
              <a:t>گر (بی</a:t>
            </a:r>
            <a:r>
              <a:rPr lang="fa-IR" sz="2400" dirty="0" smtClean="0">
                <a:solidFill>
                  <a:srgbClr val="002060"/>
                </a:solidFill>
                <a:latin typeface="Calibri" pitchFamily="34" charset="0"/>
                <a:cs typeface="B Nazanin" pitchFamily="2" charset="-78"/>
              </a:rPr>
              <a:t>‌</a:t>
            </a:r>
            <a:r>
              <a:rPr lang="fa-IR" sz="2400" b="1" dirty="0" smtClean="0">
                <a:solidFill>
                  <a:srgbClr val="7030A0"/>
                </a:solidFill>
                <a:latin typeface="Calibri" pitchFamily="34" charset="0"/>
                <a:cs typeface="B Nazanin" pitchFamily="2" charset="-78"/>
              </a:rPr>
              <a:t>سیم) :</a:t>
            </a:r>
          </a:p>
          <a:p>
            <a:pPr lvl="3" algn="just" rtl="1" eaLnBrk="1" hangingPunct="1">
              <a:spcBef>
                <a:spcPct val="20000"/>
              </a:spcBef>
              <a:buClr>
                <a:srgbClr val="99FF99"/>
              </a:buClr>
              <a:buSzPct val="80000"/>
              <a:buFont typeface="Wingdings" pitchFamily="2" charset="2"/>
              <a:buChar char="Ø"/>
              <a:defRPr/>
            </a:pPr>
            <a:r>
              <a:rPr lang="fa-IR" sz="2400" dirty="0" smtClean="0">
                <a:solidFill>
                  <a:srgbClr val="002060"/>
                </a:solidFill>
                <a:latin typeface="Calibri" pitchFamily="34" charset="0"/>
                <a:cs typeface="B Nazanin" pitchFamily="2" charset="-78"/>
              </a:rPr>
              <a:t>  ماهواره‌ها</a:t>
            </a:r>
          </a:p>
          <a:p>
            <a:pPr lvl="3" algn="just" rtl="1" eaLnBrk="1" hangingPunct="1">
              <a:spcBef>
                <a:spcPct val="20000"/>
              </a:spcBef>
              <a:buClr>
                <a:srgbClr val="99FF99"/>
              </a:buClr>
              <a:buSzPct val="80000"/>
              <a:buFont typeface="Wingdings" pitchFamily="2" charset="2"/>
              <a:buChar char="Ø"/>
              <a:defRPr/>
            </a:pPr>
            <a:r>
              <a:rPr lang="fa-IR" sz="2400" dirty="0" smtClean="0">
                <a:solidFill>
                  <a:srgbClr val="002060"/>
                </a:solidFill>
                <a:latin typeface="Calibri" pitchFamily="34" charset="0"/>
                <a:cs typeface="B Nazanin" pitchFamily="2" charset="-78"/>
              </a:rPr>
              <a:t>  مایکروویو زمینی</a:t>
            </a:r>
          </a:p>
          <a:p>
            <a:pPr lvl="3" algn="just" rtl="1" eaLnBrk="1" hangingPunct="1">
              <a:spcBef>
                <a:spcPct val="20000"/>
              </a:spcBef>
              <a:buClr>
                <a:srgbClr val="99FF99"/>
              </a:buClr>
              <a:buSzPct val="80000"/>
              <a:buFont typeface="Wingdings" pitchFamily="2" charset="2"/>
              <a:buChar char="Ø"/>
              <a:defRPr/>
            </a:pPr>
            <a:r>
              <a:rPr lang="fa-IR" sz="2400" dirty="0" smtClean="0">
                <a:solidFill>
                  <a:srgbClr val="002060"/>
                </a:solidFill>
                <a:latin typeface="Calibri" pitchFamily="34" charset="0"/>
                <a:cs typeface="B Nazanin" pitchFamily="2" charset="-78"/>
              </a:rPr>
              <a:t>  رادیوها</a:t>
            </a:r>
          </a:p>
        </p:txBody>
      </p:sp>
    </p:spTree>
    <p:extLst>
      <p:ext uri="{BB962C8B-B14F-4D97-AF65-F5344CB8AC3E}">
        <p14:creationId xmlns:p14="http://schemas.microsoft.com/office/powerpoint/2010/main" val="488788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10"/>
          <p:cNvSpPr>
            <a:spLocks noGrp="1"/>
          </p:cNvSpPr>
          <p:nvPr>
            <p:ph type="body" idx="1"/>
          </p:nvPr>
        </p:nvSpPr>
        <p:spPr>
          <a:xfrm>
            <a:off x="142875" y="193675"/>
            <a:ext cx="8829675" cy="571500"/>
          </a:xfrm>
        </p:spPr>
        <p:txBody>
          <a:bodyPr/>
          <a:lstStyle/>
          <a:p>
            <a:pPr marL="17463" eaLnBrk="1" hangingPunct="1">
              <a:spcBef>
                <a:spcPct val="0"/>
              </a:spcBef>
            </a:pPr>
            <a:r>
              <a:rPr lang="fa-IR" altLang="fa-IR" smtClean="0">
                <a:latin typeface="Calibri" pitchFamily="34" charset="0"/>
              </a:rPr>
              <a:t>خطوط زوج سیم باز</a:t>
            </a:r>
            <a:endParaRPr lang="en-US" altLang="fa-IR" smtClean="0">
              <a:latin typeface="Calibri" pitchFamily="34" charset="0"/>
            </a:endParaRPr>
          </a:p>
        </p:txBody>
      </p:sp>
      <p:sp>
        <p:nvSpPr>
          <p:cNvPr id="31747" name="Rectangle 3"/>
          <p:cNvSpPr txBox="1">
            <a:spLocks noChangeArrowheads="1"/>
          </p:cNvSpPr>
          <p:nvPr/>
        </p:nvSpPr>
        <p:spPr bwMode="auto">
          <a:xfrm>
            <a:off x="214313" y="1052513"/>
            <a:ext cx="8750300" cy="57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450850" indent="-368300" eaLnBrk="0" hangingPunct="0">
              <a:defRPr>
                <a:solidFill>
                  <a:schemeClr val="tx1"/>
                </a:solidFill>
                <a:latin typeface="Arial" pitchFamily="34" charset="0"/>
                <a:cs typeface="Arial" pitchFamily="34" charset="0"/>
              </a:defRPr>
            </a:lvl2pPr>
            <a:lvl3pPr marL="450850" indent="-3683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algn="just" rtl="1">
              <a:lnSpc>
                <a:spcPct val="120000"/>
              </a:lnSpc>
              <a:spcAft>
                <a:spcPts val="1200"/>
              </a:spcAft>
              <a:buFont typeface="Arial" pitchFamily="34" charset="0"/>
              <a:buChar char="•"/>
            </a:pPr>
            <a:r>
              <a:rPr lang="fa-IR" altLang="fa-IR" sz="2400" dirty="0">
                <a:latin typeface="Calibri" pitchFamily="34" charset="0"/>
                <a:cs typeface="B Nazanin" pitchFamily="2" charset="-78"/>
              </a:rPr>
              <a:t>ساده</a:t>
            </a:r>
            <a:r>
              <a:rPr lang="fa-IR" altLang="fa-IR" sz="2400" dirty="0">
                <a:solidFill>
                  <a:srgbClr val="002060"/>
                </a:solidFill>
                <a:latin typeface="Calibri" pitchFamily="34" charset="0"/>
                <a:cs typeface="B Nazanin" pitchFamily="2" charset="-78"/>
              </a:rPr>
              <a:t>‌</a:t>
            </a:r>
            <a:r>
              <a:rPr lang="fa-IR" altLang="fa-IR" sz="2400" dirty="0">
                <a:latin typeface="Calibri" pitchFamily="34" charset="0"/>
                <a:cs typeface="B Nazanin" pitchFamily="2" charset="-78"/>
              </a:rPr>
              <a:t>ترين و اولين رسانه انتقال ( </a:t>
            </a:r>
            <a:r>
              <a:rPr lang="fa-IR" altLang="fa-IR" sz="2400" dirty="0">
                <a:solidFill>
                  <a:srgbClr val="C00000"/>
                </a:solidFill>
                <a:latin typeface="Calibri" pitchFamily="34" charset="0"/>
                <a:cs typeface="B Nazanin" pitchFamily="2" charset="-78"/>
              </a:rPr>
              <a:t>ارزان</a:t>
            </a:r>
            <a:r>
              <a:rPr lang="fa-IR" altLang="fa-IR" sz="2400" dirty="0">
                <a:latin typeface="Calibri" pitchFamily="34" charset="0"/>
                <a:cs typeface="B Nazanin" pitchFamily="2" charset="-78"/>
              </a:rPr>
              <a:t>،</a:t>
            </a:r>
            <a:r>
              <a:rPr lang="fa-IR" altLang="fa-IR" sz="2400" dirty="0">
                <a:solidFill>
                  <a:srgbClr val="C00000"/>
                </a:solidFill>
                <a:latin typeface="Calibri" pitchFamily="34" charset="0"/>
                <a:cs typeface="B Nazanin" pitchFamily="2" charset="-78"/>
              </a:rPr>
              <a:t> راحتي استفاده</a:t>
            </a:r>
            <a:r>
              <a:rPr lang="fa-IR" altLang="fa-IR" sz="2400" dirty="0">
                <a:latin typeface="Calibri" pitchFamily="34" charset="0"/>
                <a:cs typeface="B Nazanin" pitchFamily="2" charset="-78"/>
              </a:rPr>
              <a:t>،</a:t>
            </a:r>
            <a:r>
              <a:rPr lang="fa-IR" altLang="fa-IR" sz="2400" dirty="0">
                <a:solidFill>
                  <a:srgbClr val="C00000"/>
                </a:solidFill>
                <a:latin typeface="Calibri" pitchFamily="34" charset="0"/>
                <a:cs typeface="B Nazanin" pitchFamily="2" charset="-78"/>
              </a:rPr>
              <a:t> مقاومت كم در مقابل جريان </a:t>
            </a:r>
            <a:r>
              <a:rPr lang="fa-IR" altLang="fa-IR" sz="2400" dirty="0">
                <a:latin typeface="Calibri" pitchFamily="34" charset="0"/>
                <a:cs typeface="B Nazanin" pitchFamily="2" charset="-78"/>
              </a:rPr>
              <a:t>) </a:t>
            </a:r>
          </a:p>
          <a:p>
            <a:pPr lvl="1" algn="just" rtl="1">
              <a:lnSpc>
                <a:spcPct val="120000"/>
              </a:lnSpc>
              <a:spcAft>
                <a:spcPts val="1200"/>
              </a:spcAft>
              <a:buFont typeface="Arial" pitchFamily="34" charset="0"/>
              <a:buChar char="•"/>
            </a:pPr>
            <a:r>
              <a:rPr lang="fa-IR" altLang="fa-IR" sz="2400" dirty="0">
                <a:latin typeface="Calibri" pitchFamily="34" charset="0"/>
                <a:cs typeface="B Nazanin" pitchFamily="2" charset="-78"/>
              </a:rPr>
              <a:t>در کابل </a:t>
            </a:r>
            <a:r>
              <a:rPr lang="en-US" altLang="fa-IR" sz="2400" dirty="0">
                <a:latin typeface="Calibri" pitchFamily="34" charset="0"/>
                <a:cs typeface="B Nazanin" pitchFamily="2" charset="-78"/>
              </a:rPr>
              <a:t>Flat</a:t>
            </a:r>
            <a:r>
              <a:rPr lang="fa-IR" altLang="fa-IR" sz="2400" dirty="0">
                <a:latin typeface="Calibri" pitchFamily="34" charset="0"/>
                <a:cs typeface="B Nazanin" pitchFamily="2" charset="-78"/>
              </a:rPr>
              <a:t> هر سيم از ديگري جدا است .</a:t>
            </a:r>
          </a:p>
          <a:p>
            <a:pPr lvl="1" algn="just" rtl="1">
              <a:lnSpc>
                <a:spcPct val="120000"/>
              </a:lnSpc>
              <a:spcAft>
                <a:spcPts val="1200"/>
              </a:spcAft>
              <a:buFont typeface="Arial" pitchFamily="34" charset="0"/>
              <a:buChar char="•"/>
            </a:pPr>
            <a:r>
              <a:rPr lang="fa-IR" altLang="fa-IR" sz="2400" dirty="0">
                <a:latin typeface="Calibri" pitchFamily="34" charset="0"/>
                <a:cs typeface="B Nazanin" pitchFamily="2" charset="-78"/>
              </a:rPr>
              <a:t>سيم</a:t>
            </a:r>
            <a:r>
              <a:rPr lang="fa-IR" altLang="fa-IR" sz="2400" dirty="0">
                <a:solidFill>
                  <a:srgbClr val="002060"/>
                </a:solidFill>
                <a:latin typeface="Calibri" pitchFamily="34" charset="0"/>
                <a:cs typeface="B Nazanin" pitchFamily="2" charset="-78"/>
              </a:rPr>
              <a:t>‌</a:t>
            </a:r>
            <a:r>
              <a:rPr lang="fa-IR" altLang="fa-IR" sz="2400" dirty="0">
                <a:latin typeface="Calibri" pitchFamily="34" charset="0"/>
                <a:cs typeface="B Nazanin" pitchFamily="2" charset="-78"/>
              </a:rPr>
              <a:t>ها بصورت موازي كنار هم قرار مي</a:t>
            </a:r>
            <a:r>
              <a:rPr lang="fa-IR" altLang="fa-IR" sz="2400" dirty="0">
                <a:solidFill>
                  <a:srgbClr val="002060"/>
                </a:solidFill>
                <a:latin typeface="Calibri" pitchFamily="34" charset="0"/>
                <a:cs typeface="B Nazanin" pitchFamily="2" charset="-78"/>
              </a:rPr>
              <a:t>‌</a:t>
            </a:r>
            <a:r>
              <a:rPr lang="fa-IR" altLang="fa-IR" sz="2400" dirty="0">
                <a:latin typeface="Calibri" pitchFamily="34" charset="0"/>
                <a:cs typeface="B Nazanin" pitchFamily="2" charset="-78"/>
              </a:rPr>
              <a:t>گيرند لذا حساس به كوپل خازني است. لذا باعث همشنوايي و اغتشاشات محيطي (امواج الكترومغناطيسي) می</a:t>
            </a:r>
            <a:r>
              <a:rPr lang="fa-IR" altLang="fa-IR" sz="2400" dirty="0">
                <a:solidFill>
                  <a:srgbClr val="002060"/>
                </a:solidFill>
                <a:latin typeface="Calibri" pitchFamily="34" charset="0"/>
                <a:cs typeface="B Nazanin" pitchFamily="2" charset="-78"/>
              </a:rPr>
              <a:t>‌</a:t>
            </a:r>
            <a:r>
              <a:rPr lang="fa-IR" altLang="fa-IR" sz="2400" dirty="0">
                <a:latin typeface="Calibri" pitchFamily="34" charset="0"/>
                <a:cs typeface="B Nazanin" pitchFamily="2" charset="-78"/>
              </a:rPr>
              <a:t>شود. </a:t>
            </a:r>
          </a:p>
          <a:p>
            <a:pPr lvl="1" algn="r" rtl="1">
              <a:lnSpc>
                <a:spcPct val="120000"/>
              </a:lnSpc>
              <a:spcAft>
                <a:spcPts val="1200"/>
              </a:spcAft>
              <a:buFont typeface="Arial" pitchFamily="34" charset="0"/>
              <a:buChar char="•"/>
            </a:pPr>
            <a:r>
              <a:rPr lang="fa-IR" altLang="fa-IR" sz="2400" dirty="0">
                <a:latin typeface="Calibri" pitchFamily="34" charset="0"/>
                <a:cs typeface="B Nazanin" pitchFamily="2" charset="-78"/>
              </a:rPr>
              <a:t>نرخ انتقال خيلي كم (چند ده </a:t>
            </a:r>
            <a:r>
              <a:rPr lang="en-US" altLang="fa-IR" sz="2400" dirty="0">
                <a:latin typeface="Calibri" pitchFamily="34" charset="0"/>
                <a:cs typeface="B Nazanin" pitchFamily="2" charset="-78"/>
              </a:rPr>
              <a:t>kbps</a:t>
            </a:r>
            <a:r>
              <a:rPr lang="fa-IR" altLang="fa-IR" sz="2400" dirty="0">
                <a:latin typeface="Calibri" pitchFamily="34" charset="0"/>
                <a:cs typeface="B Nazanin" pitchFamily="2" charset="-78"/>
              </a:rPr>
              <a:t>) و فواصل کمتر از </a:t>
            </a:r>
            <a:r>
              <a:rPr lang="en-US" altLang="fa-IR" sz="2400" dirty="0">
                <a:latin typeface="Calibri" pitchFamily="34" charset="0"/>
                <a:cs typeface="B Nazanin" pitchFamily="2" charset="-78"/>
              </a:rPr>
              <a:t>50m</a:t>
            </a:r>
            <a:r>
              <a:rPr lang="fa-IR" altLang="fa-IR" sz="2400" dirty="0">
                <a:latin typeface="Calibri" pitchFamily="34" charset="0"/>
                <a:cs typeface="B Nazanin" pitchFamily="2" charset="-78"/>
              </a:rPr>
              <a:t> می</a:t>
            </a:r>
            <a:r>
              <a:rPr lang="fa-IR" altLang="fa-IR" sz="2400" dirty="0">
                <a:solidFill>
                  <a:srgbClr val="002060"/>
                </a:solidFill>
                <a:latin typeface="Calibri" pitchFamily="34" charset="0"/>
                <a:cs typeface="B Nazanin" pitchFamily="2" charset="-78"/>
              </a:rPr>
              <a:t>‌</a:t>
            </a:r>
            <a:r>
              <a:rPr lang="fa-IR" altLang="fa-IR" sz="2400" dirty="0">
                <a:latin typeface="Calibri" pitchFamily="34" charset="0"/>
                <a:cs typeface="B Nazanin" pitchFamily="2" charset="-78"/>
              </a:rPr>
              <a:t>باشد.</a:t>
            </a:r>
          </a:p>
          <a:p>
            <a:pPr lvl="1" algn="just" rtl="1">
              <a:lnSpc>
                <a:spcPct val="120000"/>
              </a:lnSpc>
              <a:spcAft>
                <a:spcPts val="1200"/>
              </a:spcAft>
              <a:buFont typeface="Arial" pitchFamily="34" charset="0"/>
              <a:buChar char="•"/>
            </a:pPr>
            <a:r>
              <a:rPr lang="fa-IR" altLang="fa-IR" sz="2400" dirty="0">
                <a:latin typeface="Calibri" pitchFamily="34" charset="0"/>
                <a:cs typeface="B Nazanin" pitchFamily="2" charset="-78"/>
              </a:rPr>
              <a:t>براي كم</a:t>
            </a:r>
            <a:r>
              <a:rPr lang="fa-IR" altLang="fa-IR" sz="2400" dirty="0">
                <a:solidFill>
                  <a:srgbClr val="002060"/>
                </a:solidFill>
                <a:latin typeface="Calibri" pitchFamily="34" charset="0"/>
                <a:cs typeface="B Nazanin" pitchFamily="2" charset="-78"/>
              </a:rPr>
              <a:t>‌</a:t>
            </a:r>
            <a:r>
              <a:rPr lang="fa-IR" altLang="fa-IR" sz="2400" dirty="0">
                <a:latin typeface="Calibri" pitchFamily="34" charset="0"/>
                <a:cs typeface="B Nazanin" pitchFamily="2" charset="-78"/>
              </a:rPr>
              <a:t>كردن همشنوايي و اثر اغتشاشات محيطي از كابل زوج بهم تابيده استفاده می</a:t>
            </a:r>
            <a:r>
              <a:rPr lang="fa-IR" altLang="fa-IR" sz="2400" dirty="0">
                <a:solidFill>
                  <a:srgbClr val="002060"/>
                </a:solidFill>
                <a:latin typeface="Calibri" pitchFamily="34" charset="0"/>
                <a:cs typeface="B Nazanin" pitchFamily="2" charset="-78"/>
              </a:rPr>
              <a:t>‌</a:t>
            </a:r>
            <a:r>
              <a:rPr lang="fa-IR" altLang="fa-IR" sz="2400" dirty="0">
                <a:latin typeface="Calibri" pitchFamily="34" charset="0"/>
                <a:cs typeface="B Nazanin" pitchFamily="2" charset="-78"/>
              </a:rPr>
              <a:t>شود.</a:t>
            </a:r>
            <a:endParaRPr lang="fa-IR" altLang="fa-IR" sz="2400" b="1" dirty="0">
              <a:solidFill>
                <a:srgbClr val="002060"/>
              </a:solidFill>
              <a:latin typeface="Calibri" pitchFamily="34" charset="0"/>
              <a:cs typeface="B Nazanin" pitchFamily="2" charset="-78"/>
            </a:endParaRPr>
          </a:p>
          <a:p>
            <a:pPr lvl="2" algn="just" rtl="1" eaLnBrk="1" hangingPunct="1">
              <a:lnSpc>
                <a:spcPct val="120000"/>
              </a:lnSpc>
              <a:spcBef>
                <a:spcPct val="20000"/>
              </a:spcBef>
              <a:spcAft>
                <a:spcPts val="1200"/>
              </a:spcAft>
              <a:buClr>
                <a:srgbClr val="99FF99"/>
              </a:buClr>
              <a:buSzPct val="80000"/>
              <a:buFont typeface="Arial" pitchFamily="34" charset="0"/>
              <a:buChar char="•"/>
            </a:pPr>
            <a:endParaRPr lang="fa-IR" altLang="fa-IR" sz="1200" b="1" dirty="0">
              <a:solidFill>
                <a:srgbClr val="7030A0"/>
              </a:solidFill>
              <a:latin typeface="Calibri" pitchFamily="34" charset="0"/>
              <a:cs typeface="B Nazanin" pitchFamily="2" charset="-78"/>
            </a:endParaRP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5214938"/>
            <a:ext cx="305117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descr="J:\images\34699345613698435795.jpg"/>
          <p:cNvPicPr>
            <a:picLocks noChangeAspect="1" noChangeArrowheads="1"/>
          </p:cNvPicPr>
          <p:nvPr/>
        </p:nvPicPr>
        <p:blipFill>
          <a:blip r:embed="rId3" cstate="print"/>
          <a:srcRect/>
          <a:stretch>
            <a:fillRect/>
          </a:stretch>
        </p:blipFill>
        <p:spPr bwMode="auto">
          <a:xfrm>
            <a:off x="4548204" y="4714884"/>
            <a:ext cx="2381250" cy="19240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55405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428875"/>
            <a:ext cx="19431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Placeholder 10"/>
          <p:cNvSpPr>
            <a:spLocks noGrp="1"/>
          </p:cNvSpPr>
          <p:nvPr>
            <p:ph type="body" idx="1"/>
          </p:nvPr>
        </p:nvSpPr>
        <p:spPr>
          <a:xfrm>
            <a:off x="142875" y="193675"/>
            <a:ext cx="8829675" cy="571500"/>
          </a:xfrm>
        </p:spPr>
        <p:txBody>
          <a:bodyPr/>
          <a:lstStyle/>
          <a:p>
            <a:pPr marL="17463" eaLnBrk="1" hangingPunct="1">
              <a:spcBef>
                <a:spcPct val="0"/>
              </a:spcBef>
            </a:pPr>
            <a:r>
              <a:rPr lang="fa-IR" altLang="fa-IR" smtClean="0">
                <a:latin typeface="Calibri" pitchFamily="34" charset="0"/>
              </a:rPr>
              <a:t>كابل كوآكسيال </a:t>
            </a:r>
            <a:r>
              <a:rPr lang="en-US" altLang="fa-IR" smtClean="0">
                <a:latin typeface="Calibri" pitchFamily="34" charset="0"/>
              </a:rPr>
              <a:t>(Coaxial)</a:t>
            </a:r>
          </a:p>
        </p:txBody>
      </p:sp>
      <p:sp>
        <p:nvSpPr>
          <p:cNvPr id="20" name="Rectangle 3"/>
          <p:cNvSpPr txBox="1">
            <a:spLocks noChangeArrowheads="1"/>
          </p:cNvSpPr>
          <p:nvPr/>
        </p:nvSpPr>
        <p:spPr bwMode="auto">
          <a:xfrm>
            <a:off x="179388" y="1052513"/>
            <a:ext cx="8785225" cy="5700712"/>
          </a:xfrm>
          <a:prstGeom prst="rect">
            <a:avLst/>
          </a:prstGeom>
          <a:noFill/>
          <a:ln>
            <a:noFill/>
          </a:ln>
          <a:extLst/>
        </p:spPr>
        <p:txBody>
          <a:bodyPr/>
          <a:lstStyle>
            <a:lvl1pPr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rtl="1" eaLnBrk="1" hangingPunct="1">
              <a:spcBef>
                <a:spcPct val="20000"/>
              </a:spcBef>
              <a:buClr>
                <a:srgbClr val="99FF99"/>
              </a:buClr>
              <a:buSzPct val="80000"/>
              <a:defRPr/>
            </a:pPr>
            <a:r>
              <a:rPr lang="fa-IR" sz="2500" dirty="0" smtClean="0">
                <a:solidFill>
                  <a:schemeClr val="accent3">
                    <a:lumMod val="50000"/>
                  </a:schemeClr>
                </a:solidFill>
                <a:latin typeface="Calibri" pitchFamily="34" charset="0"/>
                <a:cs typeface="B Nazanin" pitchFamily="2" charset="-78"/>
              </a:rPr>
              <a:t>داراي يك رشته سيم مسي در مركز </a:t>
            </a:r>
            <a:r>
              <a:rPr lang="en-US" sz="2500" dirty="0" smtClean="0">
                <a:solidFill>
                  <a:schemeClr val="accent3">
                    <a:lumMod val="50000"/>
                  </a:schemeClr>
                </a:solidFill>
                <a:latin typeface="Calibri" pitchFamily="34" charset="0"/>
                <a:cs typeface="B Nazanin" pitchFamily="2" charset="-78"/>
              </a:rPr>
              <a:t>(core)</a:t>
            </a:r>
            <a:r>
              <a:rPr lang="fa-IR" sz="2500" dirty="0" smtClean="0">
                <a:solidFill>
                  <a:schemeClr val="accent3">
                    <a:lumMod val="50000"/>
                  </a:schemeClr>
                </a:solidFill>
                <a:latin typeface="Calibri" pitchFamily="34" charset="0"/>
                <a:cs typeface="B Nazanin" pitchFamily="2" charset="-78"/>
              </a:rPr>
              <a:t> است كه دور آن توسط يك عايق پوشيده شده. دور عايق هم توسط يك لايه توري فلزي پوشيده شده است.</a:t>
            </a:r>
          </a:p>
          <a:p>
            <a:pPr algn="just" rtl="1" eaLnBrk="1" hangingPunct="1">
              <a:spcBef>
                <a:spcPct val="20000"/>
              </a:spcBef>
              <a:buClr>
                <a:srgbClr val="99FF99"/>
              </a:buClr>
              <a:buSzPct val="80000"/>
              <a:defRPr/>
            </a:pPr>
            <a:r>
              <a:rPr lang="fa-IR" sz="2500" dirty="0" smtClean="0">
                <a:solidFill>
                  <a:schemeClr val="accent3">
                    <a:lumMod val="50000"/>
                  </a:schemeClr>
                </a:solidFill>
                <a:latin typeface="Calibri" pitchFamily="34" charset="0"/>
                <a:cs typeface="B Nazanin" pitchFamily="2" charset="-78"/>
              </a:rPr>
              <a:t>كابل كوآكس داراي </a:t>
            </a:r>
            <a:r>
              <a:rPr lang="fa-IR" sz="2500" dirty="0" smtClean="0">
                <a:solidFill>
                  <a:srgbClr val="00B050"/>
                </a:solidFill>
                <a:latin typeface="Calibri" pitchFamily="34" charset="0"/>
                <a:cs typeface="B Nazanin" pitchFamily="2" charset="-78"/>
              </a:rPr>
              <a:t>سرعت بالا (پهنای باند تا </a:t>
            </a:r>
            <a:r>
              <a:rPr lang="en-US" sz="2500" dirty="0" smtClean="0">
                <a:solidFill>
                  <a:srgbClr val="00B050"/>
                </a:solidFill>
                <a:latin typeface="Calibri" pitchFamily="34" charset="0"/>
                <a:cs typeface="B Nazanin" pitchFamily="2" charset="-78"/>
              </a:rPr>
              <a:t>1GHZ</a:t>
            </a:r>
            <a:r>
              <a:rPr lang="fa-IR" sz="2500" dirty="0" smtClean="0">
                <a:solidFill>
                  <a:srgbClr val="00B050"/>
                </a:solidFill>
                <a:latin typeface="Calibri" pitchFamily="34" charset="0"/>
                <a:cs typeface="B Nazanin" pitchFamily="2" charset="-78"/>
              </a:rPr>
              <a:t> </a:t>
            </a:r>
            <a:r>
              <a:rPr lang="fa-IR" sz="2500" dirty="0" smtClean="0">
                <a:solidFill>
                  <a:schemeClr val="accent3">
                    <a:lumMod val="50000"/>
                  </a:schemeClr>
                </a:solidFill>
                <a:latin typeface="Calibri" pitchFamily="34" charset="0"/>
                <a:cs typeface="B Nazanin" pitchFamily="2" charset="-78"/>
              </a:rPr>
              <a:t>و </a:t>
            </a:r>
            <a:r>
              <a:rPr lang="fa-IR" sz="2500" dirty="0" smtClean="0">
                <a:solidFill>
                  <a:srgbClr val="00B050"/>
                </a:solidFill>
                <a:latin typeface="Calibri" pitchFamily="34" charset="0"/>
                <a:cs typeface="B Nazanin" pitchFamily="2" charset="-78"/>
              </a:rPr>
              <a:t>مصونيت در برابر نويز </a:t>
            </a:r>
            <a:r>
              <a:rPr lang="fa-IR" sz="2500" dirty="0" smtClean="0">
                <a:solidFill>
                  <a:schemeClr val="accent3">
                    <a:lumMod val="50000"/>
                  </a:schemeClr>
                </a:solidFill>
                <a:latin typeface="Calibri" pitchFamily="34" charset="0"/>
                <a:cs typeface="B Nazanin" pitchFamily="2" charset="-78"/>
              </a:rPr>
              <a:t>است. </a:t>
            </a:r>
            <a:endParaRPr lang="fa-IR" sz="2500" dirty="0">
              <a:solidFill>
                <a:schemeClr val="accent3">
                  <a:lumMod val="50000"/>
                </a:schemeClr>
              </a:solidFill>
              <a:latin typeface="Calibri" pitchFamily="34" charset="0"/>
              <a:cs typeface="B Nazanin" pitchFamily="2" charset="-78"/>
            </a:endParaRPr>
          </a:p>
        </p:txBody>
      </p:sp>
      <p:sp>
        <p:nvSpPr>
          <p:cNvPr id="32773"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fa-IR" altLang="fa-IR" sz="1200">
              <a:solidFill>
                <a:srgbClr val="B5A788"/>
              </a:solidFill>
              <a:latin typeface="Calibri" pitchFamily="34" charset="0"/>
              <a:cs typeface="B Nazanin" pitchFamily="2" charset="-78"/>
            </a:endParaRPr>
          </a:p>
        </p:txBody>
      </p:sp>
      <p:sp>
        <p:nvSpPr>
          <p:cNvPr id="32774" name="Picture 5"/>
          <p:cNvSpPr>
            <a:spLocks noChangeAspect="1"/>
          </p:cNvSpPr>
          <p:nvPr/>
        </p:nvSpPr>
        <p:spPr bwMode="auto">
          <a:xfrm>
            <a:off x="179388" y="3500438"/>
            <a:ext cx="30257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a-IR" altLang="en-US"/>
          </a:p>
        </p:txBody>
      </p:sp>
      <p:sp>
        <p:nvSpPr>
          <p:cNvPr id="32775" name="Picture 3" descr="2-04"/>
          <p:cNvSpPr>
            <a:spLocks noChangeAspect="1" noChangeArrowheads="1"/>
          </p:cNvSpPr>
          <p:nvPr/>
        </p:nvSpPr>
        <p:spPr bwMode="auto">
          <a:xfrm>
            <a:off x="3387725" y="4856163"/>
            <a:ext cx="5595938"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a-IR" altLang="en-US"/>
          </a:p>
        </p:txBody>
      </p:sp>
      <p:grpSp>
        <p:nvGrpSpPr>
          <p:cNvPr id="32776" name="Group 10"/>
          <p:cNvGrpSpPr>
            <a:grpSpLocks/>
          </p:cNvGrpSpPr>
          <p:nvPr/>
        </p:nvGrpSpPr>
        <p:grpSpPr bwMode="auto">
          <a:xfrm>
            <a:off x="3963988" y="2643188"/>
            <a:ext cx="4679950" cy="2498725"/>
            <a:chOff x="2291" y="2251"/>
            <a:chExt cx="2948" cy="1574"/>
          </a:xfrm>
        </p:grpSpPr>
        <p:sp>
          <p:nvSpPr>
            <p:cNvPr id="32778" name="AutoShape 11"/>
            <p:cNvSpPr>
              <a:spLocks noChangeArrowheads="1"/>
            </p:cNvSpPr>
            <p:nvPr/>
          </p:nvSpPr>
          <p:spPr bwMode="auto">
            <a:xfrm>
              <a:off x="2472" y="2251"/>
              <a:ext cx="2767" cy="952"/>
            </a:xfrm>
            <a:prstGeom prst="roundRect">
              <a:avLst>
                <a:gd name="adj" fmla="val 16667"/>
              </a:avLst>
            </a:prstGeom>
            <a:gradFill rotWithShape="1">
              <a:gsLst>
                <a:gs pos="0">
                  <a:srgbClr val="C0DDB8"/>
                </a:gs>
                <a:gs pos="100000">
                  <a:schemeClr val="bg1"/>
                </a:gs>
              </a:gsLst>
              <a:path path="rect">
                <a:fillToRect l="100000" t="100000"/>
              </a:path>
            </a:gradFill>
            <a:ln w="9525">
              <a:solidFill>
                <a:srgbClr val="006666"/>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fa-IR" altLang="fa-IR">
                <a:solidFill>
                  <a:srgbClr val="006666"/>
                </a:solidFill>
              </a:endParaRPr>
            </a:p>
          </p:txBody>
        </p:sp>
        <p:sp>
          <p:nvSpPr>
            <p:cNvPr id="32779" name="Text Box 12"/>
            <p:cNvSpPr txBox="1">
              <a:spLocks noChangeArrowheads="1"/>
            </p:cNvSpPr>
            <p:nvPr/>
          </p:nvSpPr>
          <p:spPr bwMode="auto">
            <a:xfrm>
              <a:off x="2291" y="2296"/>
              <a:ext cx="2948" cy="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spcBef>
                  <a:spcPct val="50000"/>
                </a:spcBef>
              </a:pPr>
              <a:r>
                <a:rPr lang="ar-SA" altLang="ko-KR" b="1" dirty="0">
                  <a:solidFill>
                    <a:srgbClr val="FF0000"/>
                  </a:solidFill>
                  <a:ea typeface="Lotus" pitchFamily="2" charset="-78"/>
                  <a:cs typeface="B Lotus" panose="00000400000000000000" pitchFamily="2" charset="-78"/>
                </a:rPr>
                <a:t>كابلهاي هم</a:t>
              </a:r>
              <a:r>
                <a:rPr lang="ar-SA" altLang="ko-KR" b="1" dirty="0">
                  <a:solidFill>
                    <a:srgbClr val="FF0000"/>
                  </a:solidFill>
                  <a:cs typeface="B Lotus" panose="00000400000000000000" pitchFamily="2" charset="-78"/>
                </a:rPr>
                <a:t>‌</a:t>
              </a:r>
              <a:r>
                <a:rPr lang="ar-SA" altLang="ko-KR" b="1" dirty="0">
                  <a:solidFill>
                    <a:srgbClr val="FF0000"/>
                  </a:solidFill>
                  <a:ea typeface="Lotus" pitchFamily="2" charset="-78"/>
                  <a:cs typeface="B Lotus" panose="00000400000000000000" pitchFamily="2" charset="-78"/>
                </a:rPr>
                <a:t>محور (كواكسيال)</a:t>
              </a:r>
              <a:r>
                <a:rPr lang="fa-IR" altLang="ko-KR" b="1" dirty="0">
                  <a:solidFill>
                    <a:srgbClr val="FF0000"/>
                  </a:solidFill>
                  <a:ea typeface="Lotus" pitchFamily="2" charset="-78"/>
                  <a:cs typeface="B Lotus" panose="00000400000000000000" pitchFamily="2" charset="-78"/>
                </a:rPr>
                <a:t>:</a:t>
              </a:r>
            </a:p>
            <a:p>
              <a:pPr algn="r" eaLnBrk="1" hangingPunct="1"/>
              <a:r>
                <a:rPr lang="fa-IR" altLang="fa-IR" b="1" dirty="0">
                  <a:solidFill>
                    <a:srgbClr val="000066"/>
                  </a:solidFill>
                  <a:cs typeface="B Lotus" panose="00000400000000000000" pitchFamily="2" charset="-78"/>
                </a:rPr>
                <a:t>در انواع مختلف مانند: </a:t>
              </a:r>
            </a:p>
            <a:p>
              <a:pPr algn="r" rtl="1" eaLnBrk="1" hangingPunct="1"/>
              <a:r>
                <a:rPr lang="ar-SA" altLang="fa-IR" b="1" dirty="0">
                  <a:solidFill>
                    <a:srgbClr val="000066"/>
                  </a:solidFill>
                  <a:cs typeface="B Lotus" panose="00000400000000000000" pitchFamily="2" charset="-78"/>
                </a:rPr>
                <a:t>كابل كواكس 50 اهم ضخيم</a:t>
              </a:r>
              <a:r>
                <a:rPr lang="fa-IR" altLang="fa-IR" b="1" dirty="0">
                  <a:solidFill>
                    <a:srgbClr val="000066"/>
                  </a:solidFill>
                  <a:cs typeface="B Lotus" panose="00000400000000000000" pitchFamily="2" charset="-78"/>
                </a:rPr>
                <a:t> </a:t>
              </a:r>
              <a:r>
                <a:rPr lang="en-US" altLang="ko-KR" b="1" dirty="0">
                  <a:solidFill>
                    <a:srgbClr val="000066"/>
                  </a:solidFill>
                  <a:ea typeface="Gulim" pitchFamily="34" charset="-127"/>
                  <a:cs typeface="B Lotus" panose="00000400000000000000" pitchFamily="2" charset="-78"/>
                </a:rPr>
                <a:t>Tick Coaxial Cable</a:t>
              </a:r>
              <a:r>
                <a:rPr lang="en-US" altLang="ko-KR" dirty="0">
                  <a:solidFill>
                    <a:srgbClr val="000066"/>
                  </a:solidFill>
                  <a:ea typeface="Gulim" pitchFamily="34" charset="-127"/>
                  <a:cs typeface="B Lotus" panose="00000400000000000000" pitchFamily="2" charset="-78"/>
                </a:rPr>
                <a:t> </a:t>
              </a:r>
              <a:endParaRPr lang="fa-IR" altLang="fa-IR" b="1" dirty="0">
                <a:solidFill>
                  <a:srgbClr val="000066"/>
                </a:solidFill>
                <a:cs typeface="B Lotus" panose="00000400000000000000" pitchFamily="2" charset="-78"/>
              </a:endParaRPr>
            </a:p>
            <a:p>
              <a:pPr algn="r" rtl="1" eaLnBrk="1" hangingPunct="1"/>
              <a:r>
                <a:rPr lang="ar-SA" altLang="ko-KR" b="1" dirty="0">
                  <a:solidFill>
                    <a:srgbClr val="000066"/>
                  </a:solidFill>
                  <a:cs typeface="B Lotus" panose="00000400000000000000" pitchFamily="2" charset="-78"/>
                </a:rPr>
                <a:t>كابل كواكس 50 اهم نازك</a:t>
              </a:r>
              <a:r>
                <a:rPr lang="fa-IR" altLang="ko-KR" b="1" dirty="0">
                  <a:solidFill>
                    <a:srgbClr val="000066"/>
                  </a:solidFill>
                  <a:cs typeface="B Lotus" panose="00000400000000000000" pitchFamily="2" charset="-78"/>
                </a:rPr>
                <a:t> </a:t>
              </a:r>
              <a:r>
                <a:rPr lang="en-US" altLang="ko-KR" b="1" dirty="0">
                  <a:solidFill>
                    <a:srgbClr val="000066"/>
                  </a:solidFill>
                  <a:ea typeface="Gulim" pitchFamily="34" charset="-127"/>
                  <a:cs typeface="B Lotus" panose="00000400000000000000" pitchFamily="2" charset="-78"/>
                </a:rPr>
                <a:t>Thin Coaxial Cable</a:t>
              </a:r>
              <a:r>
                <a:rPr lang="en-US" altLang="ko-KR" dirty="0">
                  <a:solidFill>
                    <a:srgbClr val="000066"/>
                  </a:solidFill>
                  <a:ea typeface="Gulim" pitchFamily="34" charset="-127"/>
                  <a:cs typeface="B Lotus" panose="00000400000000000000" pitchFamily="2" charset="-78"/>
                </a:rPr>
                <a:t> </a:t>
              </a:r>
              <a:endParaRPr lang="fa-IR" altLang="ko-KR" b="1" dirty="0">
                <a:solidFill>
                  <a:srgbClr val="000066"/>
                </a:solidFill>
                <a:cs typeface="B Lotus" panose="00000400000000000000" pitchFamily="2" charset="-78"/>
              </a:endParaRPr>
            </a:p>
            <a:p>
              <a:pPr algn="r" eaLnBrk="1" hangingPunct="1"/>
              <a:r>
                <a:rPr lang="ar-SA" altLang="ko-KR" b="1" dirty="0">
                  <a:solidFill>
                    <a:srgbClr val="000066"/>
                  </a:solidFill>
                  <a:cs typeface="B Lotus" panose="00000400000000000000" pitchFamily="2" charset="-78"/>
                </a:rPr>
                <a:t>كابل كوآكس 75 اهم معمولي</a:t>
              </a:r>
              <a:r>
                <a:rPr lang="fa-IR" altLang="ko-KR" b="1" dirty="0">
                  <a:solidFill>
                    <a:srgbClr val="000066"/>
                  </a:solidFill>
                  <a:cs typeface="B Lotus" panose="00000400000000000000" pitchFamily="2" charset="-78"/>
                </a:rPr>
                <a:t> برای مخابرات آنالوگ</a:t>
              </a:r>
              <a:r>
                <a:rPr lang="ar-SA" altLang="ko-KR" b="1" dirty="0">
                  <a:solidFill>
                    <a:srgbClr val="000066"/>
                  </a:solidFill>
                  <a:cs typeface="B Lotus" panose="00000400000000000000" pitchFamily="2" charset="-78"/>
                </a:rPr>
                <a:t>)</a:t>
              </a:r>
              <a:endParaRPr lang="en-US" altLang="ko-KR" b="1" dirty="0">
                <a:solidFill>
                  <a:srgbClr val="000066"/>
                </a:solidFill>
                <a:ea typeface="Gulim" pitchFamily="34" charset="-127"/>
                <a:cs typeface="B Lotus" panose="00000400000000000000" pitchFamily="2" charset="-78"/>
              </a:endParaRPr>
            </a:p>
            <a:p>
              <a:pPr eaLnBrk="1" hangingPunct="1"/>
              <a:r>
                <a:rPr lang="en-US" altLang="ko-KR" b="1" dirty="0">
                  <a:ea typeface="Gulim" pitchFamily="34" charset="-127"/>
                  <a:cs typeface="B Lotus" panose="00000400000000000000" pitchFamily="2" charset="-78"/>
                </a:rPr>
                <a:t/>
              </a:r>
              <a:br>
                <a:rPr lang="en-US" altLang="ko-KR" b="1" dirty="0">
                  <a:ea typeface="Gulim" pitchFamily="34" charset="-127"/>
                  <a:cs typeface="B Lotus" panose="00000400000000000000" pitchFamily="2" charset="-78"/>
                </a:rPr>
              </a:br>
              <a:endParaRPr lang="fa-IR" altLang="fa-IR" b="1" dirty="0">
                <a:solidFill>
                  <a:srgbClr val="000066"/>
                </a:solidFill>
                <a:cs typeface="B Lotus" panose="00000400000000000000" pitchFamily="2" charset="-78"/>
              </a:endParaRPr>
            </a:p>
            <a:p>
              <a:pPr algn="r" rtl="1" eaLnBrk="1" hangingPunct="1">
                <a:spcBef>
                  <a:spcPct val="50000"/>
                </a:spcBef>
              </a:pPr>
              <a:endParaRPr lang="en-US" altLang="fa-IR" b="1" dirty="0">
                <a:solidFill>
                  <a:srgbClr val="000066"/>
                </a:solidFill>
                <a:cs typeface="B Lotus" panose="00000400000000000000" pitchFamily="2" charset="-78"/>
              </a:endParaRPr>
            </a:p>
          </p:txBody>
        </p:sp>
      </p:grpSp>
      <p:pic>
        <p:nvPicPr>
          <p:cNvPr id="3277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5214938"/>
            <a:ext cx="200025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9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fade">
                                      <p:cBhvr>
                                        <p:cTn id="10" dur="10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9313" y="5000625"/>
            <a:ext cx="3017837"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138" y="4722813"/>
            <a:ext cx="2447925"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988" y="2400300"/>
            <a:ext cx="3313112"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59456">
            <a:off x="3376613" y="2963863"/>
            <a:ext cx="288448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13513" y="2771775"/>
            <a:ext cx="23796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6350" y="4633913"/>
            <a:ext cx="30972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 Placeholder 10"/>
          <p:cNvSpPr>
            <a:spLocks noGrp="1"/>
          </p:cNvSpPr>
          <p:nvPr>
            <p:ph type="body" idx="1"/>
          </p:nvPr>
        </p:nvSpPr>
        <p:spPr>
          <a:xfrm>
            <a:off x="142875" y="193675"/>
            <a:ext cx="8829675" cy="571500"/>
          </a:xfrm>
        </p:spPr>
        <p:txBody>
          <a:bodyPr/>
          <a:lstStyle/>
          <a:p>
            <a:pPr marL="17463" eaLnBrk="1" hangingPunct="1">
              <a:spcBef>
                <a:spcPct val="0"/>
              </a:spcBef>
            </a:pPr>
            <a:r>
              <a:rPr lang="fa-IR" altLang="fa-IR" dirty="0" smtClean="0">
                <a:latin typeface="Calibri" pitchFamily="34" charset="0"/>
              </a:rPr>
              <a:t>زوج به هم تابيده </a:t>
            </a:r>
            <a:r>
              <a:rPr lang="en-US" altLang="fa-IR" dirty="0" smtClean="0">
                <a:latin typeface="Calibri" pitchFamily="34" charset="0"/>
              </a:rPr>
              <a:t>(Twisted pair)</a:t>
            </a:r>
          </a:p>
        </p:txBody>
      </p:sp>
      <p:sp>
        <p:nvSpPr>
          <p:cNvPr id="33801"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fa-IR" altLang="fa-IR" sz="1200">
              <a:solidFill>
                <a:srgbClr val="B5A788"/>
              </a:solidFill>
              <a:latin typeface="Calibri" pitchFamily="34" charset="0"/>
              <a:cs typeface="B Nazanin" pitchFamily="2" charset="-78"/>
            </a:endParaRPr>
          </a:p>
        </p:txBody>
      </p:sp>
      <p:sp>
        <p:nvSpPr>
          <p:cNvPr id="12" name="Rectangle 3"/>
          <p:cNvSpPr txBox="1">
            <a:spLocks noChangeArrowheads="1"/>
          </p:cNvSpPr>
          <p:nvPr/>
        </p:nvSpPr>
        <p:spPr bwMode="auto">
          <a:xfrm>
            <a:off x="179388" y="1052513"/>
            <a:ext cx="8785225" cy="5700712"/>
          </a:xfrm>
          <a:prstGeom prst="rect">
            <a:avLst/>
          </a:prstGeom>
          <a:noFill/>
          <a:ln w="9525">
            <a:noFill/>
            <a:miter lim="800000"/>
            <a:headEnd/>
            <a:tailEnd/>
          </a:ln>
        </p:spPr>
        <p:txBody>
          <a:bodyPr/>
          <a:lstStyle/>
          <a:p>
            <a:pPr algn="just" rtl="1">
              <a:spcBef>
                <a:spcPct val="20000"/>
              </a:spcBef>
              <a:buClr>
                <a:srgbClr val="99FF99"/>
              </a:buClr>
              <a:buSzPct val="80000"/>
              <a:defRPr/>
            </a:pPr>
            <a:r>
              <a:rPr lang="fa-IR" dirty="0">
                <a:solidFill>
                  <a:srgbClr val="002060"/>
                </a:solidFill>
                <a:latin typeface="Calibri" pitchFamily="34" charset="0"/>
                <a:cs typeface="B Nazanin" pitchFamily="2" charset="-78"/>
              </a:rPr>
              <a:t>اين كابل ها بصورت چهار جفت سيم مسی عایق دار بهم تابيده ساخته ميشوند كه اين چهار زوج توسط يك پوشش پلاستيكي محافظت مي‌شود. </a:t>
            </a:r>
            <a:r>
              <a:rPr lang="fa-IR" b="1" dirty="0">
                <a:solidFill>
                  <a:srgbClr val="FF0000"/>
                </a:solidFill>
                <a:latin typeface="Calibri" pitchFamily="34" charset="0"/>
                <a:cs typeface="B Nazanin" pitchFamily="2" charset="-78"/>
              </a:rPr>
              <a:t>دليل تاباندن آنها خنثي كردن امواج يكديگر و جلوگيري از اتلاف انرژي است</a:t>
            </a:r>
            <a:r>
              <a:rPr lang="fa-IR" dirty="0">
                <a:solidFill>
                  <a:srgbClr val="FF0000"/>
                </a:solidFill>
                <a:latin typeface="Calibri" pitchFamily="34" charset="0"/>
                <a:cs typeface="B Nazanin" pitchFamily="2" charset="-78"/>
              </a:rPr>
              <a:t>.</a:t>
            </a:r>
            <a:endParaRPr lang="fa-IR" dirty="0">
              <a:solidFill>
                <a:srgbClr val="002060"/>
              </a:solidFill>
              <a:latin typeface="Calibri" pitchFamily="34" charset="0"/>
              <a:cs typeface="B Nazanin" pitchFamily="2" charset="-78"/>
            </a:endParaRPr>
          </a:p>
          <a:p>
            <a:pPr indent="-457200" algn="just" rtl="1">
              <a:spcBef>
                <a:spcPct val="20000"/>
              </a:spcBef>
              <a:buClr>
                <a:srgbClr val="99FF99"/>
              </a:buClr>
              <a:buSzPct val="80000"/>
              <a:buFont typeface="Arial" pitchFamily="34" charset="0"/>
              <a:buChar char="•"/>
              <a:defRPr/>
            </a:pPr>
            <a:r>
              <a:rPr lang="fa-IR" sz="2000" dirty="0">
                <a:solidFill>
                  <a:srgbClr val="002060"/>
                </a:solidFill>
                <a:latin typeface="Calibri" pitchFamily="34" charset="0"/>
                <a:cs typeface="B Nazanin" pitchFamily="2" charset="-78"/>
              </a:rPr>
              <a:t>در بازار در دو نوع موجود مي‌باشند:</a:t>
            </a:r>
            <a:endParaRPr lang="fa-IR" sz="2000" dirty="0">
              <a:solidFill>
                <a:srgbClr val="C00000"/>
              </a:solidFill>
              <a:latin typeface="Calibri" pitchFamily="34" charset="0"/>
              <a:cs typeface="B Nazanin" pitchFamily="2" charset="-78"/>
            </a:endParaRPr>
          </a:p>
          <a:p>
            <a:pPr indent="-457200" algn="just" rtl="1">
              <a:spcBef>
                <a:spcPct val="20000"/>
              </a:spcBef>
              <a:buClr>
                <a:srgbClr val="99FF99"/>
              </a:buClr>
              <a:buSzPct val="80000"/>
              <a:buFont typeface="Arial" pitchFamily="34" charset="0"/>
              <a:buChar char="•"/>
              <a:defRPr/>
            </a:pPr>
            <a:r>
              <a:rPr lang="en-US" sz="2000" dirty="0">
                <a:solidFill>
                  <a:srgbClr val="C00000"/>
                </a:solidFill>
                <a:latin typeface="Calibri" pitchFamily="34" charset="0"/>
                <a:cs typeface="B Nazanin" pitchFamily="2" charset="-78"/>
              </a:rPr>
              <a:t>STP (</a:t>
            </a:r>
            <a:r>
              <a:rPr lang="en-US" sz="2000" dirty="0" err="1">
                <a:solidFill>
                  <a:srgbClr val="C00000"/>
                </a:solidFill>
                <a:latin typeface="Calibri" pitchFamily="34" charset="0"/>
                <a:cs typeface="B Nazanin" pitchFamily="2" charset="-78"/>
              </a:rPr>
              <a:t>sheilded</a:t>
            </a:r>
            <a:r>
              <a:rPr lang="en-US" sz="2000" dirty="0">
                <a:solidFill>
                  <a:srgbClr val="C00000"/>
                </a:solidFill>
                <a:latin typeface="Calibri" pitchFamily="34" charset="0"/>
                <a:cs typeface="B Nazanin" pitchFamily="2" charset="-78"/>
              </a:rPr>
              <a:t> Twisted Pair)</a:t>
            </a:r>
            <a:r>
              <a:rPr lang="fa-IR" sz="2000" dirty="0">
                <a:solidFill>
                  <a:srgbClr val="C00000"/>
                </a:solidFill>
                <a:latin typeface="Calibri" pitchFamily="34" charset="0"/>
                <a:cs typeface="B Nazanin" pitchFamily="2" charset="-78"/>
              </a:rPr>
              <a:t> : </a:t>
            </a:r>
            <a:r>
              <a:rPr lang="fa-IR" sz="2000" dirty="0">
                <a:solidFill>
                  <a:srgbClr val="002060"/>
                </a:solidFill>
                <a:latin typeface="Calibri" pitchFamily="34" charset="0"/>
                <a:cs typeface="B Nazanin" pitchFamily="2" charset="-78"/>
              </a:rPr>
              <a:t>يك محافظ آلومينيومي دور سيم‌ها را احاطه كرده كه باعث نويزپذيري بسيار ناچيز اين نوع سيم‌ها مي‌شود.</a:t>
            </a:r>
          </a:p>
          <a:p>
            <a:pPr indent="-457200" algn="just" rtl="1">
              <a:spcBef>
                <a:spcPct val="20000"/>
              </a:spcBef>
              <a:buClr>
                <a:srgbClr val="99FF99"/>
              </a:buClr>
              <a:buSzPct val="80000"/>
              <a:buFont typeface="Arial" pitchFamily="34" charset="0"/>
              <a:buChar char="•"/>
              <a:defRPr/>
            </a:pPr>
            <a:endParaRPr lang="fa-IR" sz="2000" dirty="0">
              <a:solidFill>
                <a:srgbClr val="002060"/>
              </a:solidFill>
              <a:latin typeface="Calibri" pitchFamily="34" charset="0"/>
              <a:cs typeface="B Nazanin" pitchFamily="2" charset="-78"/>
            </a:endParaRPr>
          </a:p>
          <a:p>
            <a:pPr indent="-457200" algn="just" rtl="1">
              <a:spcBef>
                <a:spcPct val="20000"/>
              </a:spcBef>
              <a:buClr>
                <a:srgbClr val="99FF99"/>
              </a:buClr>
              <a:buSzPct val="80000"/>
              <a:buFont typeface="Arial" pitchFamily="34" charset="0"/>
              <a:buChar char="•"/>
              <a:defRPr/>
            </a:pPr>
            <a:endParaRPr lang="fa-IR" sz="2000" dirty="0">
              <a:solidFill>
                <a:srgbClr val="002060"/>
              </a:solidFill>
              <a:latin typeface="Calibri" pitchFamily="34" charset="0"/>
              <a:cs typeface="B Nazanin" pitchFamily="2" charset="-78"/>
            </a:endParaRPr>
          </a:p>
          <a:p>
            <a:pPr indent="-457200" algn="just" rtl="1">
              <a:spcBef>
                <a:spcPct val="20000"/>
              </a:spcBef>
              <a:buClr>
                <a:srgbClr val="99FF99"/>
              </a:buClr>
              <a:buSzPct val="80000"/>
              <a:buFont typeface="Arial" pitchFamily="34" charset="0"/>
              <a:buChar char="•"/>
              <a:defRPr/>
            </a:pPr>
            <a:endParaRPr lang="fa-IR" sz="2000" dirty="0">
              <a:solidFill>
                <a:srgbClr val="002060"/>
              </a:solidFill>
              <a:latin typeface="Calibri" pitchFamily="34" charset="0"/>
              <a:cs typeface="B Nazanin" pitchFamily="2" charset="-78"/>
            </a:endParaRPr>
          </a:p>
          <a:p>
            <a:pPr indent="-457200" algn="just" rtl="1">
              <a:spcBef>
                <a:spcPct val="20000"/>
              </a:spcBef>
              <a:buClr>
                <a:srgbClr val="99FF99"/>
              </a:buClr>
              <a:buSzPct val="80000"/>
              <a:buFont typeface="Arial" pitchFamily="34" charset="0"/>
              <a:buChar char="•"/>
              <a:defRPr/>
            </a:pPr>
            <a:endParaRPr lang="fa-IR" sz="2000" dirty="0">
              <a:solidFill>
                <a:srgbClr val="002060"/>
              </a:solidFill>
              <a:latin typeface="Calibri" pitchFamily="34" charset="0"/>
              <a:cs typeface="B Nazanin" pitchFamily="2" charset="-78"/>
            </a:endParaRPr>
          </a:p>
          <a:p>
            <a:pPr indent="-457200" algn="just" rtl="1">
              <a:spcBef>
                <a:spcPct val="20000"/>
              </a:spcBef>
              <a:buClr>
                <a:srgbClr val="99FF99"/>
              </a:buClr>
              <a:buSzPct val="80000"/>
              <a:buFont typeface="Arial" pitchFamily="34" charset="0"/>
              <a:buChar char="•"/>
              <a:defRPr/>
            </a:pPr>
            <a:endParaRPr lang="fa-IR" sz="2000" dirty="0">
              <a:solidFill>
                <a:srgbClr val="002060"/>
              </a:solidFill>
              <a:latin typeface="Calibri" pitchFamily="34" charset="0"/>
              <a:cs typeface="B Nazanin" pitchFamily="2" charset="-78"/>
            </a:endParaRPr>
          </a:p>
          <a:p>
            <a:pPr indent="-457200" algn="just" rtl="1">
              <a:spcBef>
                <a:spcPct val="20000"/>
              </a:spcBef>
              <a:buClr>
                <a:srgbClr val="99FF99"/>
              </a:buClr>
              <a:buSzPct val="80000"/>
              <a:buFont typeface="Arial" pitchFamily="34" charset="0"/>
              <a:buChar char="•"/>
              <a:defRPr/>
            </a:pPr>
            <a:r>
              <a:rPr lang="en-US" sz="2000" dirty="0">
                <a:solidFill>
                  <a:srgbClr val="C00000"/>
                </a:solidFill>
                <a:latin typeface="Calibri" pitchFamily="34" charset="0"/>
                <a:cs typeface="B Nazanin" pitchFamily="2" charset="-78"/>
              </a:rPr>
              <a:t>UTP (</a:t>
            </a:r>
            <a:r>
              <a:rPr lang="en-US" sz="2000" dirty="0" err="1">
                <a:solidFill>
                  <a:srgbClr val="C00000"/>
                </a:solidFill>
                <a:latin typeface="Calibri" pitchFamily="34" charset="0"/>
                <a:cs typeface="B Nazanin" pitchFamily="2" charset="-78"/>
              </a:rPr>
              <a:t>unsheilded</a:t>
            </a:r>
            <a:r>
              <a:rPr lang="en-US" sz="2000" dirty="0">
                <a:solidFill>
                  <a:srgbClr val="C00000"/>
                </a:solidFill>
                <a:latin typeface="Calibri" pitchFamily="34" charset="0"/>
                <a:cs typeface="B Nazanin" pitchFamily="2" charset="-78"/>
              </a:rPr>
              <a:t> Twisted Pair)</a:t>
            </a:r>
            <a:r>
              <a:rPr lang="fa-IR" sz="2000" dirty="0">
                <a:solidFill>
                  <a:srgbClr val="C00000"/>
                </a:solidFill>
                <a:latin typeface="Calibri" pitchFamily="34" charset="0"/>
                <a:cs typeface="B Nazanin" pitchFamily="2" charset="-78"/>
              </a:rPr>
              <a:t> : </a:t>
            </a:r>
            <a:r>
              <a:rPr lang="fa-IR" sz="2000" dirty="0">
                <a:solidFill>
                  <a:srgbClr val="002060"/>
                </a:solidFill>
                <a:latin typeface="Calibri" pitchFamily="34" charset="0"/>
                <a:cs typeface="B Nazanin" pitchFamily="2" charset="-78"/>
              </a:rPr>
              <a:t>عايق وجود ندارد و نويزپذيري داريم.</a:t>
            </a:r>
          </a:p>
          <a:p>
            <a:pPr indent="-457200" algn="just" rtl="1">
              <a:spcBef>
                <a:spcPct val="20000"/>
              </a:spcBef>
              <a:buClr>
                <a:srgbClr val="99FF99"/>
              </a:buClr>
              <a:buSzPct val="80000"/>
              <a:buFont typeface="Arial" pitchFamily="34" charset="0"/>
              <a:buChar char="•"/>
              <a:defRPr/>
            </a:pPr>
            <a:endParaRPr lang="fa-IR" sz="2000" dirty="0">
              <a:solidFill>
                <a:srgbClr val="C00000"/>
              </a:solidFill>
              <a:latin typeface="Calibri" pitchFamily="34" charset="0"/>
              <a:cs typeface="B Nazanin" pitchFamily="2" charset="-78"/>
            </a:endParaRPr>
          </a:p>
          <a:p>
            <a:pPr indent="-457200" algn="just" rtl="1">
              <a:spcBef>
                <a:spcPct val="20000"/>
              </a:spcBef>
              <a:buClr>
                <a:srgbClr val="99FF99"/>
              </a:buClr>
              <a:buSzPct val="80000"/>
              <a:buFont typeface="Arial" pitchFamily="34" charset="0"/>
              <a:buChar char="•"/>
              <a:defRPr/>
            </a:pPr>
            <a:endParaRPr lang="fa-IR" sz="2000" dirty="0">
              <a:solidFill>
                <a:srgbClr val="C00000"/>
              </a:solidFill>
              <a:latin typeface="Calibri" pitchFamily="34" charset="0"/>
              <a:cs typeface="B Nazanin" pitchFamily="2" charset="-78"/>
            </a:endParaRPr>
          </a:p>
        </p:txBody>
      </p:sp>
    </p:spTree>
    <p:extLst>
      <p:ext uri="{BB962C8B-B14F-4D97-AF65-F5344CB8AC3E}">
        <p14:creationId xmlns:p14="http://schemas.microsoft.com/office/powerpoint/2010/main" val="543384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1000"/>
                                        <p:tgtEl>
                                          <p:spTgt spid="1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1000"/>
                                        <p:tgtEl>
                                          <p:spTgt spid="1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8" end="8"/>
                                            </p:txEl>
                                          </p:spTgt>
                                        </p:tgtEl>
                                        <p:attrNameLst>
                                          <p:attrName>style.visibility</p:attrName>
                                        </p:attrNameLst>
                                      </p:cBhvr>
                                      <p:to>
                                        <p:strVal val="visible"/>
                                      </p:to>
                                    </p:set>
                                    <p:animEffect transition="in" filter="fade">
                                      <p:cBhvr>
                                        <p:cTn id="16" dur="10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1071563"/>
            <a:ext cx="2071687"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Placeholder 10"/>
          <p:cNvSpPr>
            <a:spLocks noGrp="1"/>
          </p:cNvSpPr>
          <p:nvPr>
            <p:ph type="body" idx="1"/>
          </p:nvPr>
        </p:nvSpPr>
        <p:spPr>
          <a:xfrm>
            <a:off x="142875" y="193675"/>
            <a:ext cx="8829675" cy="571500"/>
          </a:xfrm>
        </p:spPr>
        <p:txBody>
          <a:bodyPr/>
          <a:lstStyle/>
          <a:p>
            <a:pPr marL="17463" eaLnBrk="1" hangingPunct="1">
              <a:spcBef>
                <a:spcPct val="0"/>
              </a:spcBef>
            </a:pPr>
            <a:r>
              <a:rPr lang="fa-IR" altLang="fa-IR" smtClean="0">
                <a:latin typeface="Calibri" pitchFamily="34" charset="0"/>
              </a:rPr>
              <a:t>زوج به هم تابيده </a:t>
            </a:r>
            <a:r>
              <a:rPr lang="en-US" altLang="fa-IR" smtClean="0">
                <a:latin typeface="Calibri" pitchFamily="34" charset="0"/>
              </a:rPr>
              <a:t>(Twisted pair)</a:t>
            </a:r>
          </a:p>
        </p:txBody>
      </p:sp>
      <p:sp>
        <p:nvSpPr>
          <p:cNvPr id="20" name="Rectangle 3"/>
          <p:cNvSpPr txBox="1">
            <a:spLocks noChangeArrowheads="1"/>
          </p:cNvSpPr>
          <p:nvPr/>
        </p:nvSpPr>
        <p:spPr bwMode="auto">
          <a:xfrm>
            <a:off x="2214563" y="1052513"/>
            <a:ext cx="6750050" cy="5700712"/>
          </a:xfrm>
          <a:prstGeom prst="rect">
            <a:avLst/>
          </a:prstGeom>
          <a:noFill/>
          <a:ln>
            <a:noFill/>
          </a:ln>
          <a:extLst/>
        </p:spPr>
        <p:txBody>
          <a:bodyPr/>
          <a:lstStyle>
            <a:lvl1pPr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indent="0" algn="just" rtl="1" eaLnBrk="1" hangingPunct="1">
              <a:spcBef>
                <a:spcPct val="20000"/>
              </a:spcBef>
              <a:buClr>
                <a:srgbClr val="99FF99"/>
              </a:buClr>
              <a:buSzPct val="80000"/>
              <a:defRPr/>
            </a:pPr>
            <a:r>
              <a:rPr lang="fa-IR" sz="2500" b="1" dirty="0" smtClean="0">
                <a:solidFill>
                  <a:srgbClr val="FF0000"/>
                </a:solidFill>
                <a:latin typeface="Calibri" pitchFamily="34" charset="0"/>
                <a:cs typeface="B Nazanin" pitchFamily="2" charset="-78"/>
              </a:rPr>
              <a:t>مزايا </a:t>
            </a:r>
            <a:r>
              <a:rPr lang="fa-IR" sz="2500" dirty="0" smtClean="0">
                <a:solidFill>
                  <a:srgbClr val="002060"/>
                </a:solidFill>
                <a:latin typeface="Calibri" pitchFamily="34" charset="0"/>
                <a:cs typeface="B Nazanin" pitchFamily="2" charset="-78"/>
              </a:rPr>
              <a:t>: اين كابل</a:t>
            </a:r>
            <a:r>
              <a:rPr lang="fa-IR" sz="2800" dirty="0" smtClean="0">
                <a:solidFill>
                  <a:srgbClr val="002060"/>
                </a:solidFill>
                <a:latin typeface="Calibri" pitchFamily="34" charset="0"/>
                <a:cs typeface="B Nazanin" pitchFamily="2" charset="-78"/>
              </a:rPr>
              <a:t>‌</a:t>
            </a:r>
            <a:r>
              <a:rPr lang="fa-IR" sz="2500" dirty="0" smtClean="0">
                <a:solidFill>
                  <a:srgbClr val="002060"/>
                </a:solidFill>
                <a:latin typeface="Calibri" pitchFamily="34" charset="0"/>
                <a:cs typeface="B Nazanin" pitchFamily="2" charset="-78"/>
              </a:rPr>
              <a:t>ها انعطاف پذيرند، ارزان، نصب ساده</a:t>
            </a:r>
          </a:p>
          <a:p>
            <a:pPr indent="0" algn="just" rtl="1" eaLnBrk="1" hangingPunct="1">
              <a:spcBef>
                <a:spcPct val="20000"/>
              </a:spcBef>
              <a:buClr>
                <a:srgbClr val="99FF99"/>
              </a:buClr>
              <a:buSzPct val="80000"/>
              <a:defRPr/>
            </a:pPr>
            <a:r>
              <a:rPr lang="fa-IR" sz="2500" b="1" dirty="0" smtClean="0">
                <a:solidFill>
                  <a:srgbClr val="FF0000"/>
                </a:solidFill>
                <a:latin typeface="Calibri" pitchFamily="34" charset="0"/>
                <a:cs typeface="B Nazanin" pitchFamily="2" charset="-78"/>
              </a:rPr>
              <a:t>عيب </a:t>
            </a:r>
            <a:r>
              <a:rPr lang="fa-IR" sz="2500" dirty="0" smtClean="0">
                <a:solidFill>
                  <a:srgbClr val="002060"/>
                </a:solidFill>
                <a:latin typeface="Calibri" pitchFamily="34" charset="0"/>
                <a:cs typeface="B Nazanin" pitchFamily="2" charset="-78"/>
              </a:rPr>
              <a:t>: نويزپذيري بالا و محدوديت استفاده در فواصل زياد</a:t>
            </a:r>
          </a:p>
          <a:p>
            <a:pPr indent="0" algn="just" rtl="1" eaLnBrk="1" hangingPunct="1">
              <a:spcBef>
                <a:spcPct val="20000"/>
              </a:spcBef>
              <a:buClr>
                <a:srgbClr val="99FF99"/>
              </a:buClr>
              <a:buSzPct val="80000"/>
              <a:defRPr/>
            </a:pPr>
            <a:endParaRPr lang="fa-IR" sz="1400" dirty="0" smtClean="0">
              <a:solidFill>
                <a:srgbClr val="002060"/>
              </a:solidFill>
              <a:latin typeface="Calibri" pitchFamily="34" charset="0"/>
              <a:cs typeface="B Nazanin" pitchFamily="2" charset="-78"/>
            </a:endParaRPr>
          </a:p>
          <a:p>
            <a:pPr indent="0" algn="just" rtl="1" eaLnBrk="1" hangingPunct="1">
              <a:spcBef>
                <a:spcPct val="20000"/>
              </a:spcBef>
              <a:buClr>
                <a:srgbClr val="99FF99"/>
              </a:buClr>
              <a:buSzPct val="80000"/>
              <a:defRPr/>
            </a:pPr>
            <a:r>
              <a:rPr lang="fa-IR" sz="2500" dirty="0" smtClean="0">
                <a:solidFill>
                  <a:srgbClr val="002060"/>
                </a:solidFill>
                <a:latin typeface="Calibri" pitchFamily="34" charset="0"/>
                <a:cs typeface="B Nazanin" pitchFamily="2" charset="-78"/>
              </a:rPr>
              <a:t>كابل</a:t>
            </a:r>
            <a:r>
              <a:rPr lang="fa-IR" sz="2800" dirty="0" smtClean="0">
                <a:solidFill>
                  <a:srgbClr val="002060"/>
                </a:solidFill>
                <a:latin typeface="Calibri" pitchFamily="34" charset="0"/>
                <a:cs typeface="B Nazanin" pitchFamily="2" charset="-78"/>
              </a:rPr>
              <a:t>‌</a:t>
            </a:r>
            <a:r>
              <a:rPr lang="fa-IR" sz="2500" dirty="0" smtClean="0">
                <a:solidFill>
                  <a:srgbClr val="002060"/>
                </a:solidFill>
                <a:latin typeface="Calibri" pitchFamily="34" charset="0"/>
                <a:cs typeface="B Nazanin" pitchFamily="2" charset="-78"/>
              </a:rPr>
              <a:t>هاي </a:t>
            </a:r>
            <a:r>
              <a:rPr lang="en-US" sz="2500" dirty="0" smtClean="0">
                <a:solidFill>
                  <a:srgbClr val="002060"/>
                </a:solidFill>
                <a:latin typeface="Calibri" pitchFamily="34" charset="0"/>
                <a:cs typeface="B Nazanin" pitchFamily="2" charset="-78"/>
              </a:rPr>
              <a:t>UTP</a:t>
            </a:r>
            <a:r>
              <a:rPr lang="fa-IR" sz="2500" dirty="0" smtClean="0">
                <a:solidFill>
                  <a:srgbClr val="002060"/>
                </a:solidFill>
                <a:latin typeface="Calibri" pitchFamily="34" charset="0"/>
                <a:cs typeface="B Nazanin" pitchFamily="2" charset="-78"/>
              </a:rPr>
              <a:t> به هفت دسته </a:t>
            </a:r>
            <a:r>
              <a:rPr lang="en-US" sz="2500" dirty="0" smtClean="0">
                <a:solidFill>
                  <a:srgbClr val="002060"/>
                </a:solidFill>
                <a:latin typeface="Calibri" pitchFamily="34" charset="0"/>
                <a:cs typeface="B Nazanin" pitchFamily="2" charset="-78"/>
              </a:rPr>
              <a:t>(category)</a:t>
            </a:r>
            <a:r>
              <a:rPr lang="fa-IR" sz="2500" dirty="0" smtClean="0">
                <a:solidFill>
                  <a:srgbClr val="002060"/>
                </a:solidFill>
                <a:latin typeface="Calibri" pitchFamily="34" charset="0"/>
                <a:cs typeface="B Nazanin" pitchFamily="2" charset="-78"/>
              </a:rPr>
              <a:t> كه اصطلاحاً </a:t>
            </a:r>
            <a:r>
              <a:rPr lang="en-US" sz="2500" dirty="0" smtClean="0">
                <a:solidFill>
                  <a:srgbClr val="002060"/>
                </a:solidFill>
                <a:latin typeface="Calibri" pitchFamily="34" charset="0"/>
                <a:cs typeface="B Nazanin" pitchFamily="2" charset="-78"/>
              </a:rPr>
              <a:t>Cat1</a:t>
            </a:r>
            <a:r>
              <a:rPr lang="fa-IR" sz="2500" dirty="0" smtClean="0">
                <a:solidFill>
                  <a:srgbClr val="002060"/>
                </a:solidFill>
                <a:latin typeface="Calibri" pitchFamily="34" charset="0"/>
                <a:cs typeface="B Nazanin" pitchFamily="2" charset="-78"/>
              </a:rPr>
              <a:t> تا </a:t>
            </a:r>
            <a:r>
              <a:rPr lang="en-US" sz="2500" dirty="0" smtClean="0">
                <a:solidFill>
                  <a:srgbClr val="002060"/>
                </a:solidFill>
                <a:latin typeface="Calibri" pitchFamily="34" charset="0"/>
                <a:cs typeface="B Nazanin" pitchFamily="2" charset="-78"/>
              </a:rPr>
              <a:t>Cat6</a:t>
            </a:r>
            <a:r>
              <a:rPr lang="fa-IR" sz="2500" dirty="0" smtClean="0">
                <a:solidFill>
                  <a:srgbClr val="002060"/>
                </a:solidFill>
                <a:latin typeface="Calibri" pitchFamily="34" charset="0"/>
                <a:cs typeface="B Nazanin" pitchFamily="2" charset="-78"/>
              </a:rPr>
              <a:t> مي</a:t>
            </a:r>
            <a:r>
              <a:rPr lang="fa-IR" sz="2400" dirty="0" smtClean="0">
                <a:solidFill>
                  <a:srgbClr val="002060"/>
                </a:solidFill>
                <a:latin typeface="Calibri" pitchFamily="34" charset="0"/>
                <a:cs typeface="B Nazanin" pitchFamily="2" charset="-78"/>
              </a:rPr>
              <a:t>‌</a:t>
            </a:r>
            <a:r>
              <a:rPr lang="fa-IR" sz="2500" dirty="0" smtClean="0">
                <a:solidFill>
                  <a:srgbClr val="002060"/>
                </a:solidFill>
                <a:latin typeface="Calibri" pitchFamily="34" charset="0"/>
                <a:cs typeface="B Nazanin" pitchFamily="2" charset="-78"/>
              </a:rPr>
              <a:t>گويند دسته بندي شده</a:t>
            </a:r>
            <a:r>
              <a:rPr lang="fa-IR" sz="2400" dirty="0" smtClean="0">
                <a:solidFill>
                  <a:srgbClr val="002060"/>
                </a:solidFill>
                <a:latin typeface="Calibri" pitchFamily="34" charset="0"/>
                <a:cs typeface="B Nazanin" pitchFamily="2" charset="-78"/>
              </a:rPr>
              <a:t>‌</a:t>
            </a:r>
            <a:r>
              <a:rPr lang="fa-IR" sz="2500" dirty="0" smtClean="0">
                <a:solidFill>
                  <a:srgbClr val="002060"/>
                </a:solidFill>
                <a:latin typeface="Calibri" pitchFamily="34" charset="0"/>
                <a:cs typeface="B Nazanin" pitchFamily="2" charset="-78"/>
              </a:rPr>
              <a:t>اند.</a:t>
            </a:r>
            <a:endParaRPr lang="en-US" sz="2500" dirty="0">
              <a:solidFill>
                <a:srgbClr val="002060"/>
              </a:solidFill>
              <a:latin typeface="Calibri" pitchFamily="34" charset="0"/>
              <a:cs typeface="B Nazanin" pitchFamily="2" charset="-78"/>
            </a:endParaRPr>
          </a:p>
          <a:p>
            <a:pPr algn="just" rtl="1" eaLnBrk="1" hangingPunct="1">
              <a:spcBef>
                <a:spcPct val="20000"/>
              </a:spcBef>
              <a:buClr>
                <a:srgbClr val="99FF99"/>
              </a:buClr>
              <a:buSzPct val="80000"/>
              <a:buFont typeface="Arial" pitchFamily="34" charset="0"/>
              <a:buChar char="•"/>
              <a:defRPr/>
            </a:pPr>
            <a:endParaRPr lang="fa-IR" sz="2500" dirty="0">
              <a:solidFill>
                <a:srgbClr val="C00000"/>
              </a:solidFill>
              <a:latin typeface="Calibri" pitchFamily="34" charset="0"/>
              <a:cs typeface="B Nazanin" pitchFamily="2" charset="-78"/>
            </a:endParaRPr>
          </a:p>
          <a:p>
            <a:pPr algn="just" rtl="1" eaLnBrk="1" hangingPunct="1">
              <a:spcBef>
                <a:spcPct val="20000"/>
              </a:spcBef>
              <a:buClr>
                <a:srgbClr val="99FF99"/>
              </a:buClr>
              <a:buSzPct val="80000"/>
              <a:buFont typeface="Arial" pitchFamily="34" charset="0"/>
              <a:buChar char="•"/>
              <a:defRPr/>
            </a:pPr>
            <a:endParaRPr lang="fa-IR" sz="2500" dirty="0">
              <a:solidFill>
                <a:srgbClr val="C00000"/>
              </a:solidFill>
              <a:latin typeface="Calibri" pitchFamily="34" charset="0"/>
              <a:cs typeface="B Nazanin" pitchFamily="2" charset="-78"/>
            </a:endParaRPr>
          </a:p>
        </p:txBody>
      </p:sp>
      <p:sp>
        <p:nvSpPr>
          <p:cNvPr id="34821"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fa-IR" altLang="fa-IR" sz="1200">
              <a:solidFill>
                <a:srgbClr val="B5A788"/>
              </a:solidFill>
              <a:latin typeface="Calibri" pitchFamily="34" charset="0"/>
              <a:cs typeface="B Nazanin" pitchFamily="2" charset="-78"/>
            </a:endParaRPr>
          </a:p>
        </p:txBody>
      </p:sp>
      <p:pic>
        <p:nvPicPr>
          <p:cNvPr id="3482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3387725"/>
            <a:ext cx="6643687"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2214563" y="3286125"/>
            <a:ext cx="6786562" cy="3500438"/>
          </a:xfrm>
          <a:prstGeom prst="roundRect">
            <a:avLst>
              <a:gd name="adj" fmla="val 5679"/>
            </a:avLst>
          </a:prstGeom>
          <a:noFill/>
          <a:ln>
            <a:solidFill>
              <a:srgbClr val="C7C7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endParaRPr>
          </a:p>
        </p:txBody>
      </p:sp>
    </p:spTree>
    <p:extLst>
      <p:ext uri="{BB962C8B-B14F-4D97-AF65-F5344CB8AC3E}">
        <p14:creationId xmlns:p14="http://schemas.microsoft.com/office/powerpoint/2010/main" val="3743545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fade">
                                      <p:cBhvr>
                                        <p:cTn id="10" dur="1000"/>
                                        <p:tgtEl>
                                          <p:spTgt spid="2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animEffect transition="in" filter="fade">
                                      <p:cBhvr>
                                        <p:cTn id="13" dur="10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10"/>
          <p:cNvSpPr>
            <a:spLocks noGrp="1"/>
          </p:cNvSpPr>
          <p:nvPr>
            <p:ph type="body" idx="1"/>
          </p:nvPr>
        </p:nvSpPr>
        <p:spPr>
          <a:xfrm>
            <a:off x="142875" y="193675"/>
            <a:ext cx="8829675" cy="571500"/>
          </a:xfrm>
        </p:spPr>
        <p:txBody>
          <a:bodyPr/>
          <a:lstStyle/>
          <a:p>
            <a:pPr marL="17463" eaLnBrk="1" hangingPunct="1">
              <a:spcBef>
                <a:spcPct val="0"/>
              </a:spcBef>
            </a:pPr>
            <a:r>
              <a:rPr lang="fa-IR" altLang="fa-IR" smtClean="0">
                <a:latin typeface="Calibri" pitchFamily="34" charset="0"/>
              </a:rPr>
              <a:t>فيبر نوري </a:t>
            </a:r>
            <a:r>
              <a:rPr lang="en-US" altLang="fa-IR" smtClean="0">
                <a:latin typeface="Calibri" pitchFamily="34" charset="0"/>
              </a:rPr>
              <a:t>(Fiber optic)</a:t>
            </a:r>
          </a:p>
        </p:txBody>
      </p:sp>
      <p:sp>
        <p:nvSpPr>
          <p:cNvPr id="20" name="Rectangle 3"/>
          <p:cNvSpPr txBox="1">
            <a:spLocks noChangeArrowheads="1"/>
          </p:cNvSpPr>
          <p:nvPr/>
        </p:nvSpPr>
        <p:spPr bwMode="auto">
          <a:xfrm>
            <a:off x="179388" y="1052513"/>
            <a:ext cx="8785225" cy="57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rtl="1" eaLnBrk="1" hangingPunct="1">
              <a:spcBef>
                <a:spcPct val="20000"/>
              </a:spcBef>
              <a:buClr>
                <a:srgbClr val="99FF99"/>
              </a:buClr>
              <a:buSzPct val="80000"/>
            </a:pPr>
            <a:r>
              <a:rPr lang="fa-IR" altLang="fa-IR" sz="2400">
                <a:solidFill>
                  <a:srgbClr val="002060"/>
                </a:solidFill>
                <a:latin typeface="Calibri" pitchFamily="34" charset="0"/>
                <a:cs typeface="B Nazanin" pitchFamily="2" charset="-78"/>
              </a:rPr>
              <a:t>در فيبرنوري انتقال سيگنال ها به شكل </a:t>
            </a:r>
            <a:r>
              <a:rPr lang="fa-IR" altLang="fa-IR" sz="2400">
                <a:solidFill>
                  <a:srgbClr val="00B050"/>
                </a:solidFill>
                <a:latin typeface="Calibri" pitchFamily="34" charset="0"/>
                <a:cs typeface="B Nazanin" pitchFamily="2" charset="-78"/>
              </a:rPr>
              <a:t>نور </a:t>
            </a:r>
            <a:r>
              <a:rPr lang="fa-IR" altLang="fa-IR" sz="2400">
                <a:solidFill>
                  <a:srgbClr val="002060"/>
                </a:solidFill>
                <a:latin typeface="Calibri" pitchFamily="34" charset="0"/>
                <a:cs typeface="B Nazanin" pitchFamily="2" charset="-78"/>
              </a:rPr>
              <a:t>است. نور از داخل يك رشته شيشه‌اي از جنس </a:t>
            </a:r>
            <a:r>
              <a:rPr lang="fa-IR" altLang="fa-IR" sz="2400">
                <a:solidFill>
                  <a:srgbClr val="C00000"/>
                </a:solidFill>
                <a:latin typeface="Calibri" pitchFamily="34" charset="0"/>
                <a:cs typeface="B Nazanin" pitchFamily="2" charset="-78"/>
              </a:rPr>
              <a:t>سيليكان</a:t>
            </a:r>
            <a:r>
              <a:rPr lang="fa-IR" altLang="fa-IR" sz="2400">
                <a:solidFill>
                  <a:srgbClr val="002060"/>
                </a:solidFill>
                <a:latin typeface="Calibri" pitchFamily="34" charset="0"/>
                <a:cs typeface="B Nazanin" pitchFamily="2" charset="-78"/>
              </a:rPr>
              <a:t> عبور مي‌كند كه به آن </a:t>
            </a:r>
            <a:r>
              <a:rPr lang="en-US" altLang="fa-IR" sz="2400">
                <a:solidFill>
                  <a:srgbClr val="C00000"/>
                </a:solidFill>
                <a:latin typeface="Calibri" pitchFamily="34" charset="0"/>
                <a:cs typeface="B Nazanin" pitchFamily="2" charset="-78"/>
              </a:rPr>
              <a:t>core</a:t>
            </a:r>
            <a:r>
              <a:rPr lang="fa-IR" altLang="fa-IR" sz="2400">
                <a:solidFill>
                  <a:srgbClr val="002060"/>
                </a:solidFill>
                <a:latin typeface="Calibri" pitchFamily="34" charset="0"/>
                <a:cs typeface="B Nazanin" pitchFamily="2" charset="-78"/>
              </a:rPr>
              <a:t> يا </a:t>
            </a:r>
            <a:r>
              <a:rPr lang="fa-IR" altLang="fa-IR" sz="2400">
                <a:solidFill>
                  <a:srgbClr val="C00000"/>
                </a:solidFill>
                <a:latin typeface="Calibri" pitchFamily="34" charset="0"/>
                <a:cs typeface="B Nazanin" pitchFamily="2" charset="-78"/>
              </a:rPr>
              <a:t>هسته </a:t>
            </a:r>
            <a:r>
              <a:rPr lang="fa-IR" altLang="fa-IR" sz="2400">
                <a:solidFill>
                  <a:srgbClr val="002060"/>
                </a:solidFill>
                <a:latin typeface="Calibri" pitchFamily="34" charset="0"/>
                <a:cs typeface="B Nazanin" pitchFamily="2" charset="-78"/>
              </a:rPr>
              <a:t>گوييم. اما چون نور از شيشه عبور مي‌كند براي حل اين مشكل از يك </a:t>
            </a:r>
            <a:r>
              <a:rPr lang="fa-IR" altLang="fa-IR" sz="2400">
                <a:solidFill>
                  <a:srgbClr val="C00000"/>
                </a:solidFill>
                <a:latin typeface="Calibri" pitchFamily="34" charset="0"/>
                <a:cs typeface="B Nazanin" pitchFamily="2" charset="-78"/>
              </a:rPr>
              <a:t>روكش شيشه</a:t>
            </a:r>
            <a:r>
              <a:rPr lang="fa-IR" altLang="fa-IR" sz="2400">
                <a:solidFill>
                  <a:srgbClr val="002060"/>
                </a:solidFill>
                <a:latin typeface="Calibri" pitchFamily="34" charset="0"/>
                <a:cs typeface="B Nazanin" pitchFamily="2" charset="-78"/>
              </a:rPr>
              <a:t>‌</a:t>
            </a:r>
            <a:r>
              <a:rPr lang="fa-IR" altLang="fa-IR" sz="2400">
                <a:solidFill>
                  <a:srgbClr val="C00000"/>
                </a:solidFill>
                <a:latin typeface="Calibri" pitchFamily="34" charset="0"/>
                <a:cs typeface="B Nazanin" pitchFamily="2" charset="-78"/>
              </a:rPr>
              <a:t>اي </a:t>
            </a:r>
            <a:r>
              <a:rPr lang="en-US" altLang="fa-IR" sz="2400">
                <a:solidFill>
                  <a:srgbClr val="C00000"/>
                </a:solidFill>
                <a:latin typeface="Calibri" pitchFamily="34" charset="0"/>
                <a:cs typeface="B Nazanin" pitchFamily="2" charset="-78"/>
              </a:rPr>
              <a:t>(Cladding)</a:t>
            </a:r>
            <a:r>
              <a:rPr lang="fa-IR" altLang="fa-IR" sz="2400">
                <a:solidFill>
                  <a:srgbClr val="C00000"/>
                </a:solidFill>
                <a:latin typeface="Calibri" pitchFamily="34" charset="0"/>
                <a:cs typeface="B Nazanin" pitchFamily="2" charset="-78"/>
              </a:rPr>
              <a:t> </a:t>
            </a:r>
            <a:r>
              <a:rPr lang="fa-IR" altLang="fa-IR" sz="2400">
                <a:solidFill>
                  <a:srgbClr val="002060"/>
                </a:solidFill>
                <a:latin typeface="Calibri" pitchFamily="34" charset="0"/>
                <a:cs typeface="B Nazanin" pitchFamily="2" charset="-78"/>
              </a:rPr>
              <a:t>روي هسته استفاده مي‌كنيم كه نور با برخورد با روكش شكسته شده و به هسته باز مي‌گردد و منتشر مي‌شود.</a:t>
            </a:r>
          </a:p>
          <a:p>
            <a:pPr algn="just" rtl="1" eaLnBrk="1" hangingPunct="1">
              <a:spcBef>
                <a:spcPct val="20000"/>
              </a:spcBef>
              <a:buClr>
                <a:srgbClr val="99FF99"/>
              </a:buClr>
              <a:buSzPct val="80000"/>
            </a:pPr>
            <a:endParaRPr lang="fa-IR" altLang="fa-IR" sz="1100">
              <a:solidFill>
                <a:srgbClr val="002060"/>
              </a:solidFill>
              <a:latin typeface="Calibri" pitchFamily="34" charset="0"/>
              <a:cs typeface="B Nazanin" pitchFamily="2" charset="-78"/>
            </a:endParaRPr>
          </a:p>
          <a:p>
            <a:pPr algn="just" rtl="1" eaLnBrk="1" hangingPunct="1">
              <a:spcBef>
                <a:spcPct val="20000"/>
              </a:spcBef>
              <a:buClr>
                <a:srgbClr val="99FF99"/>
              </a:buClr>
              <a:buSzPct val="80000"/>
            </a:pPr>
            <a:r>
              <a:rPr lang="fa-IR" altLang="fa-IR" sz="2300">
                <a:solidFill>
                  <a:srgbClr val="002060"/>
                </a:solidFill>
                <a:latin typeface="Calibri" pitchFamily="34" charset="0"/>
                <a:cs typeface="B Nazanin" pitchFamily="2" charset="-78"/>
              </a:rPr>
              <a:t>معمولاً چند رشته فيبرنوري را در يك غلاف پلاستيكي قرار مي‌دهيم كه به آن </a:t>
            </a:r>
            <a:r>
              <a:rPr lang="fa-IR" altLang="fa-IR" sz="2300">
                <a:solidFill>
                  <a:srgbClr val="00B050"/>
                </a:solidFill>
                <a:latin typeface="Calibri" pitchFamily="34" charset="0"/>
                <a:cs typeface="B Nazanin" pitchFamily="2" charset="-78"/>
              </a:rPr>
              <a:t>كابل نوري </a:t>
            </a:r>
            <a:r>
              <a:rPr lang="fa-IR" altLang="fa-IR" sz="2300">
                <a:solidFill>
                  <a:srgbClr val="002060"/>
                </a:solidFill>
                <a:latin typeface="Calibri" pitchFamily="34" charset="0"/>
                <a:cs typeface="B Nazanin" pitchFamily="2" charset="-78"/>
              </a:rPr>
              <a:t>گوييم.</a:t>
            </a:r>
            <a:endParaRPr lang="fa-IR" altLang="fa-IR" sz="2300">
              <a:solidFill>
                <a:srgbClr val="C00000"/>
              </a:solidFill>
              <a:latin typeface="Calibri" pitchFamily="34" charset="0"/>
              <a:cs typeface="B Nazanin" pitchFamily="2" charset="-78"/>
            </a:endParaRPr>
          </a:p>
        </p:txBody>
      </p:sp>
      <p:sp>
        <p:nvSpPr>
          <p:cNvPr id="35844"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fa-IR" altLang="fa-IR" sz="1200">
              <a:solidFill>
                <a:srgbClr val="B5A788"/>
              </a:solidFill>
              <a:latin typeface="Calibri" pitchFamily="34" charset="0"/>
              <a:cs typeface="B Nazanin" pitchFamily="2" charset="-78"/>
            </a:endParaRPr>
          </a:p>
        </p:txBody>
      </p:sp>
      <p:pic>
        <p:nvPicPr>
          <p:cNvPr id="35845" name="Picture 3" descr="2-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4462463"/>
            <a:ext cx="4748212"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4"/>
          <p:cNvSpPr txBox="1">
            <a:spLocks noChangeArrowheads="1"/>
          </p:cNvSpPr>
          <p:nvPr/>
        </p:nvSpPr>
        <p:spPr bwMode="auto">
          <a:xfrm>
            <a:off x="357188" y="6308725"/>
            <a:ext cx="46815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rtl="1" eaLnBrk="1" hangingPunct="1">
              <a:spcBef>
                <a:spcPct val="50000"/>
              </a:spcBef>
            </a:pPr>
            <a:r>
              <a:rPr lang="fa-IR" altLang="fa-IR" sz="1600">
                <a:solidFill>
                  <a:srgbClr val="7030A0"/>
                </a:solidFill>
                <a:latin typeface="Calibri" pitchFamily="34" charset="0"/>
                <a:cs typeface="B Nazanin" pitchFamily="2" charset="-78"/>
              </a:rPr>
              <a:t>(</a:t>
            </a:r>
            <a:r>
              <a:rPr lang="en-US" altLang="fa-IR" sz="1600">
                <a:solidFill>
                  <a:srgbClr val="7030A0"/>
                </a:solidFill>
                <a:latin typeface="Calibri" pitchFamily="34" charset="0"/>
                <a:cs typeface="B Nazanin" pitchFamily="2" charset="-78"/>
              </a:rPr>
              <a:t>a</a:t>
            </a:r>
            <a:r>
              <a:rPr lang="fa-IR" altLang="fa-IR" sz="1600">
                <a:solidFill>
                  <a:srgbClr val="7030A0"/>
                </a:solidFill>
                <a:latin typeface="Calibri" pitchFamily="34" charset="0"/>
                <a:cs typeface="B Nazanin" pitchFamily="2" charset="-78"/>
              </a:rPr>
              <a:t>) نمای کناری یک فیبر منفرد  (</a:t>
            </a:r>
            <a:r>
              <a:rPr lang="en-US" altLang="fa-IR" sz="1600">
                <a:solidFill>
                  <a:srgbClr val="7030A0"/>
                </a:solidFill>
                <a:latin typeface="Calibri" pitchFamily="34" charset="0"/>
                <a:cs typeface="B Nazanin" pitchFamily="2" charset="-78"/>
              </a:rPr>
              <a:t>b</a:t>
            </a:r>
            <a:r>
              <a:rPr lang="fa-IR" altLang="fa-IR" sz="1600">
                <a:solidFill>
                  <a:srgbClr val="7030A0"/>
                </a:solidFill>
                <a:latin typeface="Calibri" pitchFamily="34" charset="0"/>
                <a:cs typeface="B Nazanin" pitchFamily="2" charset="-78"/>
              </a:rPr>
              <a:t>) سطح مقطع کابلی با سه فیبر</a:t>
            </a:r>
            <a:endParaRPr lang="en-US" altLang="fa-IR" sz="1600">
              <a:solidFill>
                <a:srgbClr val="7030A0"/>
              </a:solidFill>
              <a:latin typeface="Calibri" pitchFamily="34" charset="0"/>
              <a:cs typeface="B Nazanin" pitchFamily="2" charset="-78"/>
            </a:endParaRPr>
          </a:p>
        </p:txBody>
      </p:sp>
      <p:sp>
        <p:nvSpPr>
          <p:cNvPr id="35847" name="Picture 3"/>
          <p:cNvSpPr>
            <a:spLocks noChangeAspect="1" noChangeArrowheads="1"/>
          </p:cNvSpPr>
          <p:nvPr/>
        </p:nvSpPr>
        <p:spPr bwMode="auto">
          <a:xfrm>
            <a:off x="785813" y="3286125"/>
            <a:ext cx="10350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a-IR" altLang="en-US"/>
          </a:p>
        </p:txBody>
      </p:sp>
      <p:pic>
        <p:nvPicPr>
          <p:cNvPr id="358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3214688"/>
            <a:ext cx="11461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4" descr="2-05"/>
          <p:cNvPicPr>
            <a:picLocks noChangeAspect="1" noChangeArrowheads="1"/>
          </p:cNvPicPr>
          <p:nvPr/>
        </p:nvPicPr>
        <p:blipFill>
          <a:blip r:embed="rId4">
            <a:extLst>
              <a:ext uri="{28A0092B-C50C-407E-A947-70E740481C1C}">
                <a14:useLocalDpi xmlns:a14="http://schemas.microsoft.com/office/drawing/2010/main" val="0"/>
              </a:ext>
            </a:extLst>
          </a:blip>
          <a:srcRect r="53307" b="15384"/>
          <a:stretch>
            <a:fillRect/>
          </a:stretch>
        </p:blipFill>
        <p:spPr bwMode="auto">
          <a:xfrm>
            <a:off x="5072063" y="3714750"/>
            <a:ext cx="40005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781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2" end="2"/>
                                            </p:txEl>
                                          </p:spTgt>
                                        </p:tgtEl>
                                        <p:attrNameLst>
                                          <p:attrName>style.visibility</p:attrName>
                                        </p:attrNameLst>
                                      </p:cBhvr>
                                      <p:to>
                                        <p:strVal val="visible"/>
                                      </p:to>
                                    </p:set>
                                    <p:animEffect transition="in" filter="fade">
                                      <p:cBhvr>
                                        <p:cTn id="10" dur="10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10"/>
          <p:cNvSpPr>
            <a:spLocks noGrp="1"/>
          </p:cNvSpPr>
          <p:nvPr>
            <p:ph type="body" idx="1"/>
          </p:nvPr>
        </p:nvSpPr>
        <p:spPr>
          <a:xfrm>
            <a:off x="142875" y="193675"/>
            <a:ext cx="8829675" cy="571500"/>
          </a:xfrm>
        </p:spPr>
        <p:txBody>
          <a:bodyPr/>
          <a:lstStyle/>
          <a:p>
            <a:pPr marL="17463" eaLnBrk="1" hangingPunct="1">
              <a:spcBef>
                <a:spcPct val="0"/>
              </a:spcBef>
            </a:pPr>
            <a:r>
              <a:rPr lang="fa-IR" altLang="fa-IR" smtClean="0">
                <a:latin typeface="Calibri" pitchFamily="34" charset="0"/>
              </a:rPr>
              <a:t>فيبر نوري </a:t>
            </a:r>
            <a:r>
              <a:rPr lang="en-US" altLang="fa-IR" smtClean="0">
                <a:latin typeface="Calibri" pitchFamily="34" charset="0"/>
              </a:rPr>
              <a:t>(Fiber optic)</a:t>
            </a:r>
          </a:p>
        </p:txBody>
      </p:sp>
      <p:sp>
        <p:nvSpPr>
          <p:cNvPr id="20" name="Rectangle 3"/>
          <p:cNvSpPr txBox="1">
            <a:spLocks noChangeArrowheads="1"/>
          </p:cNvSpPr>
          <p:nvPr/>
        </p:nvSpPr>
        <p:spPr bwMode="auto">
          <a:xfrm>
            <a:off x="179388" y="1052513"/>
            <a:ext cx="8785225" cy="57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rtl="1" eaLnBrk="1" hangingPunct="1">
              <a:spcBef>
                <a:spcPct val="20000"/>
              </a:spcBef>
              <a:buClr>
                <a:srgbClr val="99FF99"/>
              </a:buClr>
              <a:buSzPct val="80000"/>
            </a:pPr>
            <a:r>
              <a:rPr lang="fa-IR" altLang="fa-IR" sz="2500">
                <a:solidFill>
                  <a:srgbClr val="002060"/>
                </a:solidFill>
                <a:latin typeface="Calibri" pitchFamily="34" charset="0"/>
                <a:cs typeface="B Nazanin" pitchFamily="2" charset="-78"/>
              </a:rPr>
              <a:t>در فيبر نوري سه مولفه نقش كليدي دارند:</a:t>
            </a:r>
          </a:p>
          <a:p>
            <a:pPr algn="ctr" rtl="1" eaLnBrk="1" hangingPunct="1">
              <a:spcBef>
                <a:spcPct val="20000"/>
              </a:spcBef>
              <a:buClr>
                <a:srgbClr val="99FF99"/>
              </a:buClr>
              <a:buSzPct val="80000"/>
            </a:pPr>
            <a:r>
              <a:rPr lang="fa-IR" altLang="fa-IR" sz="2500">
                <a:solidFill>
                  <a:srgbClr val="C00000"/>
                </a:solidFill>
                <a:latin typeface="Calibri" pitchFamily="34" charset="0"/>
                <a:cs typeface="B Nazanin" pitchFamily="2" charset="-78"/>
              </a:rPr>
              <a:t>1- منبع نور		2- رسانه انتقال		3- آشكارساز</a:t>
            </a:r>
          </a:p>
          <a:p>
            <a:pPr algn="just" rtl="1" eaLnBrk="1" hangingPunct="1">
              <a:spcBef>
                <a:spcPct val="20000"/>
              </a:spcBef>
              <a:buClr>
                <a:srgbClr val="99FF99"/>
              </a:buClr>
              <a:buSzPct val="80000"/>
            </a:pPr>
            <a:r>
              <a:rPr lang="fa-IR" altLang="fa-IR" sz="2500">
                <a:solidFill>
                  <a:srgbClr val="002060"/>
                </a:solidFill>
                <a:latin typeface="Calibri" pitchFamily="34" charset="0"/>
                <a:cs typeface="B Nazanin" pitchFamily="2" charset="-78"/>
              </a:rPr>
              <a:t>منبع نور يك ديود نوري يا ليزر است كه سيگنال الكتريكي كامپيوتر فرستنده را به سيگنالهاي نوري تبديل مي‌كند. سپس از طريق رسانه انتقال كه همان فيبر نوري است ارسال مي‌شود. در انتهاي مسير سيگنالهاي نور توسط آشكارساز به سيگنال‌هاي الكتريكي قابل فهم براي كامپيوتر تبديل مي‌شود.</a:t>
            </a:r>
            <a:endParaRPr lang="fa-IR" altLang="fa-IR" sz="2500">
              <a:solidFill>
                <a:srgbClr val="C00000"/>
              </a:solidFill>
              <a:latin typeface="Calibri" pitchFamily="34" charset="0"/>
              <a:cs typeface="B Nazanin" pitchFamily="2" charset="-78"/>
            </a:endParaRPr>
          </a:p>
        </p:txBody>
      </p:sp>
      <p:pic>
        <p:nvPicPr>
          <p:cNvPr id="36868" name="Picture 4" descr="2-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3714750"/>
            <a:ext cx="87630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504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fade">
                                      <p:cBhvr>
                                        <p:cTn id="10" dur="1000"/>
                                        <p:tgtEl>
                                          <p:spTgt spid="2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Effect transition="in" filter="fade">
                                      <p:cBhvr>
                                        <p:cTn id="13" dur="10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Documents and Settings\Administrator\My Documents\My Pictures\Samsung\Scan08062011_035020.BMP"/>
          <p:cNvPicPr>
            <a:picLocks noChangeAspect="1" noChangeArrowheads="1"/>
          </p:cNvPicPr>
          <p:nvPr/>
        </p:nvPicPr>
        <p:blipFill>
          <a:blip r:embed="rId2">
            <a:extLst>
              <a:ext uri="{28A0092B-C50C-407E-A947-70E740481C1C}">
                <a14:useLocalDpi xmlns:a14="http://schemas.microsoft.com/office/drawing/2010/main" val="0"/>
              </a:ext>
            </a:extLst>
          </a:blip>
          <a:srcRect l="50603" t="15118"/>
          <a:stretch>
            <a:fillRect/>
          </a:stretch>
        </p:blipFill>
        <p:spPr bwMode="auto">
          <a:xfrm rot="-5683225">
            <a:off x="1252538" y="4235450"/>
            <a:ext cx="141605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 descr="C:\Documents and Settings\Administrator\My Documents\My Pictures\Samsung\Scan08062011_035020.BMP"/>
          <p:cNvPicPr>
            <a:picLocks noChangeAspect="1" noChangeArrowheads="1"/>
          </p:cNvPicPr>
          <p:nvPr/>
        </p:nvPicPr>
        <p:blipFill>
          <a:blip r:embed="rId2">
            <a:extLst>
              <a:ext uri="{28A0092B-C50C-407E-A947-70E740481C1C}">
                <a14:useLocalDpi xmlns:a14="http://schemas.microsoft.com/office/drawing/2010/main" val="0"/>
              </a:ext>
            </a:extLst>
          </a:blip>
          <a:srcRect r="48167"/>
          <a:stretch>
            <a:fillRect/>
          </a:stretch>
        </p:blipFill>
        <p:spPr bwMode="auto">
          <a:xfrm rot="-5683225">
            <a:off x="1466679" y="2059781"/>
            <a:ext cx="14859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Placeholder 10"/>
          <p:cNvSpPr>
            <a:spLocks noGrp="1"/>
          </p:cNvSpPr>
          <p:nvPr>
            <p:ph type="body" idx="1"/>
          </p:nvPr>
        </p:nvSpPr>
        <p:spPr>
          <a:xfrm>
            <a:off x="142875" y="193675"/>
            <a:ext cx="8829675" cy="571500"/>
          </a:xfrm>
        </p:spPr>
        <p:txBody>
          <a:bodyPr/>
          <a:lstStyle/>
          <a:p>
            <a:pPr marL="17463" eaLnBrk="1" hangingPunct="1">
              <a:spcBef>
                <a:spcPct val="0"/>
              </a:spcBef>
            </a:pPr>
            <a:r>
              <a:rPr lang="fa-IR" altLang="fa-IR" smtClean="0">
                <a:latin typeface="Calibri" pitchFamily="34" charset="0"/>
              </a:rPr>
              <a:t>فيبر نوري </a:t>
            </a:r>
            <a:r>
              <a:rPr lang="en-US" altLang="fa-IR" smtClean="0">
                <a:latin typeface="Calibri" pitchFamily="34" charset="0"/>
              </a:rPr>
              <a:t>(Fiber optic)</a:t>
            </a:r>
          </a:p>
        </p:txBody>
      </p:sp>
      <p:sp>
        <p:nvSpPr>
          <p:cNvPr id="20" name="Rectangle 3"/>
          <p:cNvSpPr txBox="1">
            <a:spLocks noChangeArrowheads="1"/>
          </p:cNvSpPr>
          <p:nvPr/>
        </p:nvSpPr>
        <p:spPr bwMode="auto">
          <a:xfrm>
            <a:off x="214313" y="1000125"/>
            <a:ext cx="8785225" cy="5700713"/>
          </a:xfrm>
          <a:prstGeom prst="rect">
            <a:avLst/>
          </a:prstGeom>
          <a:noFill/>
          <a:ln>
            <a:noFill/>
          </a:ln>
          <a:extLst/>
        </p:spPr>
        <p:txBody>
          <a:bodyPr/>
          <a:lstStyle>
            <a:lvl1pPr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indent="0" algn="just" rtl="1" eaLnBrk="1" hangingPunct="1">
              <a:spcBef>
                <a:spcPct val="20000"/>
              </a:spcBef>
              <a:buClr>
                <a:srgbClr val="99FF99"/>
              </a:buClr>
              <a:buSzPct val="80000"/>
              <a:buFont typeface="Wingdings" pitchFamily="2" charset="2"/>
              <a:buChar char="ü"/>
              <a:defRPr/>
            </a:pPr>
            <a:r>
              <a:rPr lang="fa-IR" sz="2400" dirty="0" smtClean="0">
                <a:solidFill>
                  <a:schemeClr val="tx2"/>
                </a:solidFill>
                <a:latin typeface="Calibri" pitchFamily="34" charset="0"/>
                <a:cs typeface="B Nazanin" pitchFamily="2" charset="-78"/>
              </a:rPr>
              <a:t>   یک فیبر دارای پهنای باند بسیار بسیار بالایی است </a:t>
            </a:r>
            <a:r>
              <a:rPr lang="en-US" sz="2400" dirty="0" smtClean="0">
                <a:solidFill>
                  <a:schemeClr val="tx2"/>
                </a:solidFill>
                <a:latin typeface="Calibri" pitchFamily="34" charset="0"/>
                <a:cs typeface="B Nazanin" pitchFamily="2" charset="-78"/>
              </a:rPr>
              <a:t>(50,000 </a:t>
            </a:r>
            <a:r>
              <a:rPr lang="en-US" sz="2400" dirty="0" err="1" smtClean="0">
                <a:solidFill>
                  <a:schemeClr val="tx2"/>
                </a:solidFill>
                <a:latin typeface="Calibri" pitchFamily="34" charset="0"/>
                <a:cs typeface="B Nazanin" pitchFamily="2" charset="-78"/>
              </a:rPr>
              <a:t>Gbps</a:t>
            </a:r>
            <a:r>
              <a:rPr lang="en-US" sz="2400" dirty="0" smtClean="0">
                <a:solidFill>
                  <a:schemeClr val="tx2"/>
                </a:solidFill>
                <a:latin typeface="Calibri" pitchFamily="34" charset="0"/>
                <a:cs typeface="B Nazanin" pitchFamily="2" charset="-78"/>
              </a:rPr>
              <a:t>)</a:t>
            </a:r>
          </a:p>
          <a:p>
            <a:pPr indent="0" algn="just" rtl="1" eaLnBrk="1" hangingPunct="1">
              <a:spcBef>
                <a:spcPct val="20000"/>
              </a:spcBef>
              <a:buClr>
                <a:srgbClr val="99FF99"/>
              </a:buClr>
              <a:buSzPct val="80000"/>
              <a:buFont typeface="Wingdings" pitchFamily="2" charset="2"/>
              <a:buChar char="ü"/>
              <a:defRPr/>
            </a:pPr>
            <a:r>
              <a:rPr lang="fa-IR" sz="2400" dirty="0" smtClean="0">
                <a:solidFill>
                  <a:schemeClr val="tx2"/>
                </a:solidFill>
                <a:latin typeface="Calibri" pitchFamily="34" charset="0"/>
                <a:cs typeface="B Nazanin" pitchFamily="2" charset="-78"/>
              </a:rPr>
              <a:t>   سرعت فعلی مخابرات فیبر نوری </a:t>
            </a:r>
            <a:r>
              <a:rPr lang="en-US" sz="2400" dirty="0" smtClean="0">
                <a:solidFill>
                  <a:schemeClr val="tx2"/>
                </a:solidFill>
                <a:latin typeface="Calibri" pitchFamily="34" charset="0"/>
                <a:cs typeface="B Nazanin" pitchFamily="2" charset="-78"/>
              </a:rPr>
              <a:t>10 </a:t>
            </a:r>
            <a:r>
              <a:rPr lang="en-US" sz="2400" dirty="0" err="1" smtClean="0">
                <a:solidFill>
                  <a:schemeClr val="tx2"/>
                </a:solidFill>
                <a:latin typeface="Calibri" pitchFamily="34" charset="0"/>
                <a:cs typeface="B Nazanin" pitchFamily="2" charset="-78"/>
              </a:rPr>
              <a:t>Gbps</a:t>
            </a:r>
            <a:endParaRPr lang="en-US" sz="2400" dirty="0" smtClean="0">
              <a:solidFill>
                <a:schemeClr val="tx2"/>
              </a:solidFill>
              <a:latin typeface="Calibri" pitchFamily="34" charset="0"/>
              <a:cs typeface="B Nazanin" pitchFamily="2" charset="-78"/>
            </a:endParaRPr>
          </a:p>
          <a:p>
            <a:pPr indent="0" algn="just" rtl="1" eaLnBrk="1" hangingPunct="1">
              <a:spcBef>
                <a:spcPct val="20000"/>
              </a:spcBef>
              <a:buClr>
                <a:srgbClr val="99FF99"/>
              </a:buClr>
              <a:buSzPct val="80000"/>
              <a:buFont typeface="Wingdings" pitchFamily="2" charset="2"/>
              <a:buChar char="ü"/>
              <a:defRPr/>
            </a:pPr>
            <a:r>
              <a:rPr lang="fa-IR" sz="2400" dirty="0" smtClean="0">
                <a:solidFill>
                  <a:schemeClr val="tx2"/>
                </a:solidFill>
                <a:latin typeface="Calibri" pitchFamily="34" charset="0"/>
                <a:cs typeface="B Nazanin" pitchFamily="2" charset="-78"/>
              </a:rPr>
              <a:t>   مشکل اصلی، سرعت تبدیل سیگنال الکتریکی به پرتوهای نوری است نه خود فیبر!</a:t>
            </a:r>
          </a:p>
          <a:p>
            <a:pPr indent="0" algn="just" rtl="1" eaLnBrk="1" hangingPunct="1">
              <a:spcBef>
                <a:spcPct val="20000"/>
              </a:spcBef>
              <a:buClr>
                <a:srgbClr val="99FF99"/>
              </a:buClr>
              <a:buSzPct val="80000"/>
              <a:defRPr/>
            </a:pPr>
            <a:r>
              <a:rPr lang="fa-IR" sz="2400" b="1" dirty="0" smtClean="0">
                <a:solidFill>
                  <a:srgbClr val="002060"/>
                </a:solidFill>
                <a:latin typeface="Calibri" pitchFamily="34" charset="0"/>
                <a:cs typeface="B Nazanin" pitchFamily="2" charset="-78"/>
              </a:rPr>
              <a:t>انواع فيبر نوري: </a:t>
            </a:r>
          </a:p>
          <a:p>
            <a:pPr marL="342900" indent="-342900" algn="just" rtl="1" eaLnBrk="1" hangingPunct="1">
              <a:spcBef>
                <a:spcPct val="20000"/>
              </a:spcBef>
              <a:buClr>
                <a:srgbClr val="99FF99"/>
              </a:buClr>
              <a:buSzPct val="80000"/>
              <a:buFont typeface="Arial" pitchFamily="34" charset="0"/>
              <a:buChar char="•"/>
              <a:defRPr/>
            </a:pPr>
            <a:r>
              <a:rPr lang="fa-IR" sz="2400" dirty="0" smtClean="0">
                <a:solidFill>
                  <a:srgbClr val="C00000"/>
                </a:solidFill>
                <a:latin typeface="Calibri" pitchFamily="34" charset="0"/>
                <a:cs typeface="B Nazanin" pitchFamily="2" charset="-78"/>
              </a:rPr>
              <a:t>فيبر تك حالته </a:t>
            </a:r>
            <a:r>
              <a:rPr lang="en-US" sz="2400" dirty="0" smtClean="0">
                <a:solidFill>
                  <a:srgbClr val="C00000"/>
                </a:solidFill>
                <a:latin typeface="Calibri" pitchFamily="34" charset="0"/>
                <a:cs typeface="B Nazanin" pitchFamily="2" charset="-78"/>
              </a:rPr>
              <a:t>(single-mode fiber)</a:t>
            </a:r>
            <a:r>
              <a:rPr lang="fa-IR" sz="2400" dirty="0" smtClean="0">
                <a:solidFill>
                  <a:srgbClr val="C00000"/>
                </a:solidFill>
                <a:latin typeface="Calibri" pitchFamily="34" charset="0"/>
                <a:cs typeface="B Nazanin" pitchFamily="2" charset="-78"/>
              </a:rPr>
              <a:t>: </a:t>
            </a:r>
          </a:p>
          <a:p>
            <a:pPr marL="1085850" lvl="1" indent="-342900" algn="just" rtl="1" eaLnBrk="1" hangingPunct="1">
              <a:spcBef>
                <a:spcPct val="20000"/>
              </a:spcBef>
              <a:buClr>
                <a:srgbClr val="99FF99"/>
              </a:buClr>
              <a:buSzPct val="80000"/>
              <a:buFont typeface="Arial" pitchFamily="34" charset="0"/>
              <a:buChar char="•"/>
              <a:defRPr/>
            </a:pPr>
            <a:r>
              <a:rPr lang="fa-IR" sz="2400" dirty="0" smtClean="0">
                <a:solidFill>
                  <a:srgbClr val="002060"/>
                </a:solidFill>
                <a:latin typeface="Calibri" pitchFamily="34" charset="0"/>
                <a:cs typeface="B Nazanin" pitchFamily="2" charset="-78"/>
              </a:rPr>
              <a:t>بعلت قطر کم فیبر، نور در خط مستقيم منتشر مي‌شود .</a:t>
            </a:r>
          </a:p>
          <a:p>
            <a:pPr marL="1085850" lvl="1" indent="-342900" algn="just" rtl="1" eaLnBrk="1" hangingPunct="1">
              <a:spcBef>
                <a:spcPct val="20000"/>
              </a:spcBef>
              <a:buClr>
                <a:srgbClr val="99FF99"/>
              </a:buClr>
              <a:buSzPct val="80000"/>
              <a:buFont typeface="Arial" pitchFamily="34" charset="0"/>
              <a:buChar char="•"/>
              <a:defRPr/>
            </a:pPr>
            <a:r>
              <a:rPr lang="fa-IR" sz="2400" dirty="0" smtClean="0">
                <a:solidFill>
                  <a:srgbClr val="002060"/>
                </a:solidFill>
                <a:latin typeface="Calibri" pitchFamily="34" charset="0"/>
                <a:cs typeface="B Nazanin" pitchFamily="2" charset="-78"/>
              </a:rPr>
              <a:t>مناسب برای مسافتهای طولانی</a:t>
            </a:r>
          </a:p>
          <a:p>
            <a:pPr marL="1085850" lvl="1" indent="-342900" algn="just" rtl="1" eaLnBrk="1" hangingPunct="1">
              <a:spcBef>
                <a:spcPct val="20000"/>
              </a:spcBef>
              <a:buClr>
                <a:srgbClr val="99FF99"/>
              </a:buClr>
              <a:buSzPct val="80000"/>
              <a:buFont typeface="Arial" pitchFamily="34" charset="0"/>
              <a:buChar char="•"/>
              <a:defRPr/>
            </a:pPr>
            <a:r>
              <a:rPr lang="fa-IR" sz="2400" dirty="0" smtClean="0">
                <a:solidFill>
                  <a:srgbClr val="002060"/>
                </a:solidFill>
                <a:latin typeface="Calibri" pitchFamily="34" charset="0"/>
                <a:cs typeface="B Nazanin" pitchFamily="2" charset="-78"/>
              </a:rPr>
              <a:t>قطر 8 تا 12 میکرون</a:t>
            </a:r>
            <a:endParaRPr lang="en-US" sz="2400" dirty="0" smtClean="0">
              <a:solidFill>
                <a:srgbClr val="002060"/>
              </a:solidFill>
              <a:latin typeface="Calibri" pitchFamily="34" charset="0"/>
              <a:cs typeface="B Nazanin" pitchFamily="2" charset="-78"/>
            </a:endParaRPr>
          </a:p>
          <a:p>
            <a:pPr marL="342900" indent="-342900" algn="just" rtl="1" eaLnBrk="1" hangingPunct="1">
              <a:spcBef>
                <a:spcPct val="20000"/>
              </a:spcBef>
              <a:buClr>
                <a:srgbClr val="99FF99"/>
              </a:buClr>
              <a:buSzPct val="80000"/>
              <a:buFont typeface="Arial" pitchFamily="34" charset="0"/>
              <a:buChar char="•"/>
              <a:defRPr/>
            </a:pPr>
            <a:r>
              <a:rPr lang="fa-IR" sz="2400" dirty="0" smtClean="0">
                <a:solidFill>
                  <a:srgbClr val="C00000"/>
                </a:solidFill>
                <a:latin typeface="Calibri" pitchFamily="34" charset="0"/>
                <a:cs typeface="B Nazanin" pitchFamily="2" charset="-78"/>
              </a:rPr>
              <a:t>فيبر چند حالته </a:t>
            </a:r>
            <a:r>
              <a:rPr lang="en-US" sz="2400" dirty="0" smtClean="0">
                <a:solidFill>
                  <a:srgbClr val="C00000"/>
                </a:solidFill>
                <a:latin typeface="Calibri" pitchFamily="34" charset="0"/>
                <a:cs typeface="B Nazanin" pitchFamily="2" charset="-78"/>
              </a:rPr>
              <a:t>(multi-mode fiber)</a:t>
            </a:r>
            <a:r>
              <a:rPr lang="fa-IR" sz="2400" dirty="0" smtClean="0">
                <a:solidFill>
                  <a:srgbClr val="002060"/>
                </a:solidFill>
                <a:latin typeface="Calibri" pitchFamily="34" charset="0"/>
                <a:cs typeface="B Nazanin" pitchFamily="2" charset="-78"/>
              </a:rPr>
              <a:t>:</a:t>
            </a:r>
          </a:p>
          <a:p>
            <a:pPr marL="1085850" lvl="1" indent="-342900" algn="just" rtl="1" eaLnBrk="1" hangingPunct="1">
              <a:spcBef>
                <a:spcPct val="20000"/>
              </a:spcBef>
              <a:buClr>
                <a:srgbClr val="99FF99"/>
              </a:buClr>
              <a:buSzPct val="80000"/>
              <a:buFont typeface="Arial" pitchFamily="34" charset="0"/>
              <a:buChar char="•"/>
              <a:defRPr/>
            </a:pPr>
            <a:r>
              <a:rPr lang="fa-IR" sz="2300" dirty="0" smtClean="0">
                <a:solidFill>
                  <a:srgbClr val="002060"/>
                </a:solidFill>
                <a:latin typeface="Calibri" pitchFamily="34" charset="0"/>
                <a:cs typeface="B Nazanin" pitchFamily="2" charset="-78"/>
              </a:rPr>
              <a:t>پرتوهای متعدد با زاویه</a:t>
            </a:r>
            <a:r>
              <a:rPr lang="fa-IR" sz="2400" dirty="0" smtClean="0">
                <a:solidFill>
                  <a:srgbClr val="002060"/>
                </a:solidFill>
                <a:latin typeface="Calibri" pitchFamily="34" charset="0"/>
                <a:cs typeface="B Nazanin" pitchFamily="2" charset="-78"/>
              </a:rPr>
              <a:t>‌</a:t>
            </a:r>
            <a:r>
              <a:rPr lang="fa-IR" sz="2300" dirty="0" smtClean="0">
                <a:solidFill>
                  <a:srgbClr val="002060"/>
                </a:solidFill>
                <a:latin typeface="Calibri" pitchFamily="34" charset="0"/>
                <a:cs typeface="B Nazanin" pitchFamily="2" charset="-78"/>
              </a:rPr>
              <a:t>های مختلف در داخل فیبر به بالا و پایین حرکت می</a:t>
            </a:r>
            <a:r>
              <a:rPr lang="fa-IR" sz="2400" dirty="0" smtClean="0">
                <a:solidFill>
                  <a:srgbClr val="002060"/>
                </a:solidFill>
                <a:latin typeface="Calibri" pitchFamily="34" charset="0"/>
                <a:cs typeface="B Nazanin" pitchFamily="2" charset="-78"/>
              </a:rPr>
              <a:t>‌</a:t>
            </a:r>
            <a:r>
              <a:rPr lang="fa-IR" sz="2300" dirty="0" smtClean="0">
                <a:solidFill>
                  <a:srgbClr val="002060"/>
                </a:solidFill>
                <a:latin typeface="Calibri" pitchFamily="34" charset="0"/>
                <a:cs typeface="B Nazanin" pitchFamily="2" charset="-78"/>
              </a:rPr>
              <a:t>کنند.</a:t>
            </a:r>
          </a:p>
          <a:p>
            <a:pPr marL="1085850" lvl="1" indent="-342900" algn="just" rtl="1" eaLnBrk="1" hangingPunct="1">
              <a:spcBef>
                <a:spcPct val="20000"/>
              </a:spcBef>
              <a:buClr>
                <a:srgbClr val="99FF99"/>
              </a:buClr>
              <a:buSzPct val="80000"/>
              <a:buFont typeface="Arial" pitchFamily="34" charset="0"/>
              <a:buChar char="•"/>
              <a:defRPr/>
            </a:pPr>
            <a:r>
              <a:rPr lang="fa-IR" sz="2300" dirty="0" smtClean="0">
                <a:solidFill>
                  <a:srgbClr val="002060"/>
                </a:solidFill>
                <a:latin typeface="Calibri" pitchFamily="34" charset="0"/>
                <a:cs typeface="B Nazanin" pitchFamily="2" charset="-78"/>
              </a:rPr>
              <a:t>سرعت پایین</a:t>
            </a:r>
            <a:r>
              <a:rPr lang="fa-IR" sz="2400" dirty="0" smtClean="0">
                <a:solidFill>
                  <a:srgbClr val="002060"/>
                </a:solidFill>
                <a:latin typeface="Calibri" pitchFamily="34" charset="0"/>
                <a:cs typeface="B Nazanin" pitchFamily="2" charset="-78"/>
              </a:rPr>
              <a:t>‌</a:t>
            </a:r>
            <a:r>
              <a:rPr lang="fa-IR" sz="2300" dirty="0" smtClean="0">
                <a:solidFill>
                  <a:srgbClr val="002060"/>
                </a:solidFill>
                <a:latin typeface="Calibri" pitchFamily="34" charset="0"/>
                <a:cs typeface="B Nazanin" pitchFamily="2" charset="-78"/>
              </a:rPr>
              <a:t>تر</a:t>
            </a:r>
          </a:p>
          <a:p>
            <a:pPr marL="1085850" lvl="1" indent="-342900" algn="just" rtl="1" eaLnBrk="1" hangingPunct="1">
              <a:spcBef>
                <a:spcPct val="20000"/>
              </a:spcBef>
              <a:buClr>
                <a:srgbClr val="99FF99"/>
              </a:buClr>
              <a:buSzPct val="80000"/>
              <a:buFont typeface="Arial" pitchFamily="34" charset="0"/>
              <a:buChar char="•"/>
              <a:defRPr/>
            </a:pPr>
            <a:r>
              <a:rPr lang="fa-IR" sz="2300" dirty="0" smtClean="0">
                <a:solidFill>
                  <a:srgbClr val="002060"/>
                </a:solidFill>
                <a:latin typeface="Calibri" pitchFamily="34" charset="0"/>
                <a:cs typeface="B Nazanin" pitchFamily="2" charset="-78"/>
              </a:rPr>
              <a:t>ضخامت فیبر 50 میکرومتر </a:t>
            </a:r>
            <a:r>
              <a:rPr lang="fa-IR" dirty="0" smtClean="0">
                <a:solidFill>
                  <a:srgbClr val="002060"/>
                </a:solidFill>
                <a:latin typeface="Calibri" pitchFamily="34" charset="0"/>
                <a:cs typeface="B Nazanin" pitchFamily="2" charset="-78"/>
              </a:rPr>
              <a:t>(تقریبا معادل ضخامت موی سر)</a:t>
            </a:r>
            <a:endParaRPr lang="fa-IR" dirty="0">
              <a:solidFill>
                <a:srgbClr val="002060"/>
              </a:solidFill>
              <a:latin typeface="Calibri" pitchFamily="34" charset="0"/>
              <a:cs typeface="B Nazanin" pitchFamily="2" charset="-78"/>
            </a:endParaRPr>
          </a:p>
        </p:txBody>
      </p:sp>
    </p:spTree>
    <p:extLst>
      <p:ext uri="{BB962C8B-B14F-4D97-AF65-F5344CB8AC3E}">
        <p14:creationId xmlns:p14="http://schemas.microsoft.com/office/powerpoint/2010/main" val="340578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animEffect transition="in" filter="fade">
                                      <p:cBhvr>
                                        <p:cTn id="7" dur="1000"/>
                                        <p:tgtEl>
                                          <p:spTgt spid="20">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1000"/>
                                        <p:tgtEl>
                                          <p:spTgt spid="20">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Effect transition="in" filter="fade">
                                      <p:cBhvr>
                                        <p:cTn id="13" dur="1000"/>
                                        <p:tgtEl>
                                          <p:spTgt spid="20">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xEl>
                                              <p:pRg st="2" end="2"/>
                                            </p:txEl>
                                          </p:spTgt>
                                        </p:tgtEl>
                                        <p:attrNameLst>
                                          <p:attrName>style.visibility</p:attrName>
                                        </p:attrNameLst>
                                      </p:cBhvr>
                                      <p:to>
                                        <p:strVal val="visible"/>
                                      </p:to>
                                    </p:set>
                                    <p:animEffect transition="in" filter="fade">
                                      <p:cBhvr>
                                        <p:cTn id="16" dur="1000"/>
                                        <p:tgtEl>
                                          <p:spTgt spid="20">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animEffect transition="in" filter="fade">
                                      <p:cBhvr>
                                        <p:cTn id="19" dur="1000"/>
                                        <p:tgtEl>
                                          <p:spTgt spid="2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xEl>
                                              <p:pRg st="5" end="5"/>
                                            </p:txEl>
                                          </p:spTgt>
                                        </p:tgtEl>
                                        <p:attrNameLst>
                                          <p:attrName>style.visibility</p:attrName>
                                        </p:attrNameLst>
                                      </p:cBhvr>
                                      <p:to>
                                        <p:strVal val="visible"/>
                                      </p:to>
                                    </p:set>
                                    <p:animEffect transition="in" filter="fade">
                                      <p:cBhvr>
                                        <p:cTn id="22" dur="1000"/>
                                        <p:tgtEl>
                                          <p:spTgt spid="2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xEl>
                                              <p:pRg st="6" end="6"/>
                                            </p:txEl>
                                          </p:spTgt>
                                        </p:tgtEl>
                                        <p:attrNameLst>
                                          <p:attrName>style.visibility</p:attrName>
                                        </p:attrNameLst>
                                      </p:cBhvr>
                                      <p:to>
                                        <p:strVal val="visible"/>
                                      </p:to>
                                    </p:set>
                                    <p:animEffect transition="in" filter="fade">
                                      <p:cBhvr>
                                        <p:cTn id="25" dur="1000"/>
                                        <p:tgtEl>
                                          <p:spTgt spid="20">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xEl>
                                              <p:pRg st="7" end="7"/>
                                            </p:txEl>
                                          </p:spTgt>
                                        </p:tgtEl>
                                        <p:attrNameLst>
                                          <p:attrName>style.visibility</p:attrName>
                                        </p:attrNameLst>
                                      </p:cBhvr>
                                      <p:to>
                                        <p:strVal val="visible"/>
                                      </p:to>
                                    </p:set>
                                    <p:animEffect transition="in" filter="fade">
                                      <p:cBhvr>
                                        <p:cTn id="28" dur="1000"/>
                                        <p:tgtEl>
                                          <p:spTgt spid="20">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xEl>
                                              <p:pRg st="8" end="8"/>
                                            </p:txEl>
                                          </p:spTgt>
                                        </p:tgtEl>
                                        <p:attrNameLst>
                                          <p:attrName>style.visibility</p:attrName>
                                        </p:attrNameLst>
                                      </p:cBhvr>
                                      <p:to>
                                        <p:strVal val="visible"/>
                                      </p:to>
                                    </p:set>
                                    <p:animEffect transition="in" filter="fade">
                                      <p:cBhvr>
                                        <p:cTn id="31" dur="1000"/>
                                        <p:tgtEl>
                                          <p:spTgt spid="20">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xEl>
                                              <p:pRg st="9" end="9"/>
                                            </p:txEl>
                                          </p:spTgt>
                                        </p:tgtEl>
                                        <p:attrNameLst>
                                          <p:attrName>style.visibility</p:attrName>
                                        </p:attrNameLst>
                                      </p:cBhvr>
                                      <p:to>
                                        <p:strVal val="visible"/>
                                      </p:to>
                                    </p:set>
                                    <p:animEffect transition="in" filter="fade">
                                      <p:cBhvr>
                                        <p:cTn id="34" dur="1000"/>
                                        <p:tgtEl>
                                          <p:spTgt spid="20">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xEl>
                                              <p:pRg st="10" end="10"/>
                                            </p:txEl>
                                          </p:spTgt>
                                        </p:tgtEl>
                                        <p:attrNameLst>
                                          <p:attrName>style.visibility</p:attrName>
                                        </p:attrNameLst>
                                      </p:cBhvr>
                                      <p:to>
                                        <p:strVal val="visible"/>
                                      </p:to>
                                    </p:set>
                                    <p:animEffect transition="in" filter="fade">
                                      <p:cBhvr>
                                        <p:cTn id="37" dur="1000"/>
                                        <p:tgtEl>
                                          <p:spTgt spid="20">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xEl>
                                              <p:pRg st="11" end="11"/>
                                            </p:txEl>
                                          </p:spTgt>
                                        </p:tgtEl>
                                        <p:attrNameLst>
                                          <p:attrName>style.visibility</p:attrName>
                                        </p:attrNameLst>
                                      </p:cBhvr>
                                      <p:to>
                                        <p:strVal val="visible"/>
                                      </p:to>
                                    </p:set>
                                    <p:animEffect transition="in" filter="fade">
                                      <p:cBhvr>
                                        <p:cTn id="40" dur="1000"/>
                                        <p:tgtEl>
                                          <p:spTgt spid="2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lide6">
            <a:hlinkClick r:id="" action="ppaction://hlinkshowjump?jump=lastslideviewed"/>
          </p:cNvPr>
          <p:cNvPicPr>
            <a:picLocks noChangeAspect="1" noChangeArrowheads="1"/>
          </p:cNvPicPr>
          <p:nvPr/>
        </p:nvPicPr>
        <p:blipFill>
          <a:blip r:embed="rId2">
            <a:extLst>
              <a:ext uri="{28A0092B-C50C-407E-A947-70E740481C1C}">
                <a14:useLocalDpi xmlns:a14="http://schemas.microsoft.com/office/drawing/2010/main" val="0"/>
              </a:ext>
            </a:extLst>
          </a:blip>
          <a:srcRect l="15678" t="28311" r="13287" b="18759"/>
          <a:stretch>
            <a:fillRect/>
          </a:stretch>
        </p:blipFill>
        <p:spPr bwMode="auto">
          <a:xfrm>
            <a:off x="142875" y="1000125"/>
            <a:ext cx="7072313"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Placeholder 7"/>
          <p:cNvSpPr>
            <a:spLocks noGrp="1"/>
          </p:cNvSpPr>
          <p:nvPr>
            <p:ph type="body" idx="1"/>
          </p:nvPr>
        </p:nvSpPr>
        <p:spPr>
          <a:xfrm>
            <a:off x="142875" y="142875"/>
            <a:ext cx="8829675" cy="571500"/>
          </a:xfrm>
        </p:spPr>
        <p:txBody>
          <a:bodyPr/>
          <a:lstStyle/>
          <a:p>
            <a:pPr marL="17463">
              <a:spcBef>
                <a:spcPct val="0"/>
              </a:spcBef>
            </a:pPr>
            <a:r>
              <a:rPr lang="fa-IR" altLang="fa-IR" smtClean="0"/>
              <a:t>فیبر نوری </a:t>
            </a:r>
            <a:r>
              <a:rPr lang="en-US" altLang="fa-IR" smtClean="0">
                <a:latin typeface="Calibri" pitchFamily="34" charset="0"/>
              </a:rPr>
              <a:t>(Fiber optic)</a:t>
            </a:r>
            <a:endParaRPr lang="fa-IR" altLang="fa-IR" smtClean="0"/>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b="31216"/>
          <a:stretch>
            <a:fillRect/>
          </a:stretch>
        </p:blipFill>
        <p:spPr bwMode="auto">
          <a:xfrm>
            <a:off x="214313" y="3917950"/>
            <a:ext cx="8715375"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5"/>
          <p:cNvSpPr txBox="1">
            <a:spLocks noChangeArrowheads="1"/>
          </p:cNvSpPr>
          <p:nvPr/>
        </p:nvSpPr>
        <p:spPr bwMode="auto">
          <a:xfrm>
            <a:off x="6429375" y="2433638"/>
            <a:ext cx="2581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rtl="1" eaLnBrk="1" hangingPunct="1"/>
            <a:r>
              <a:rPr lang="fa-IR" altLang="fa-IR" b="1">
                <a:solidFill>
                  <a:srgbClr val="7030A0"/>
                </a:solidFill>
                <a:cs typeface="B Nazanin" pitchFamily="2" charset="-78"/>
              </a:rPr>
              <a:t>در طول موجهای 850، 1300 و 1550 نانومتر شاهد کمترین افت سیگنال هستیم .</a:t>
            </a:r>
          </a:p>
        </p:txBody>
      </p:sp>
    </p:spTree>
    <p:extLst>
      <p:ext uri="{BB962C8B-B14F-4D97-AF65-F5344CB8AC3E}">
        <p14:creationId xmlns:p14="http://schemas.microsoft.com/office/powerpoint/2010/main" val="927380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10"/>
          <p:cNvSpPr>
            <a:spLocks noGrp="1"/>
          </p:cNvSpPr>
          <p:nvPr>
            <p:ph type="body" idx="1"/>
          </p:nvPr>
        </p:nvSpPr>
        <p:spPr>
          <a:xfrm>
            <a:off x="142875" y="193675"/>
            <a:ext cx="8829675" cy="571500"/>
          </a:xfrm>
        </p:spPr>
        <p:txBody>
          <a:bodyPr/>
          <a:lstStyle/>
          <a:p>
            <a:pPr marL="17463" eaLnBrk="1" hangingPunct="1">
              <a:spcBef>
                <a:spcPct val="0"/>
              </a:spcBef>
            </a:pPr>
            <a:r>
              <a:rPr lang="fa-IR" altLang="fa-IR" smtClean="0">
                <a:latin typeface="Calibri" pitchFamily="34" charset="0"/>
              </a:rPr>
              <a:t>شبكه هاي بي</a:t>
            </a:r>
            <a:r>
              <a:rPr lang="fa-IR" altLang="fa-IR" smtClean="0">
                <a:solidFill>
                  <a:srgbClr val="002060"/>
                </a:solidFill>
                <a:latin typeface="Calibri" pitchFamily="34" charset="0"/>
              </a:rPr>
              <a:t>‌</a:t>
            </a:r>
            <a:r>
              <a:rPr lang="fa-IR" altLang="fa-IR" smtClean="0">
                <a:latin typeface="Calibri" pitchFamily="34" charset="0"/>
              </a:rPr>
              <a:t>سيم </a:t>
            </a:r>
            <a:r>
              <a:rPr lang="en-US" altLang="fa-IR" smtClean="0">
                <a:latin typeface="Calibri" pitchFamily="34" charset="0"/>
              </a:rPr>
              <a:t>(wireless)</a:t>
            </a:r>
          </a:p>
        </p:txBody>
      </p:sp>
      <p:sp>
        <p:nvSpPr>
          <p:cNvPr id="20" name="Rectangle 3"/>
          <p:cNvSpPr txBox="1">
            <a:spLocks noChangeArrowheads="1"/>
          </p:cNvSpPr>
          <p:nvPr/>
        </p:nvSpPr>
        <p:spPr bwMode="auto">
          <a:xfrm>
            <a:off x="179388" y="1052513"/>
            <a:ext cx="8785225" cy="57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rtl="1" eaLnBrk="1" hangingPunct="1">
              <a:spcBef>
                <a:spcPct val="20000"/>
              </a:spcBef>
              <a:buClr>
                <a:srgbClr val="99FF99"/>
              </a:buClr>
              <a:buSzPct val="80000"/>
            </a:pPr>
            <a:r>
              <a:rPr lang="fa-IR" altLang="fa-IR" sz="2500">
                <a:solidFill>
                  <a:srgbClr val="002060"/>
                </a:solidFill>
                <a:latin typeface="Calibri" pitchFamily="34" charset="0"/>
                <a:cs typeface="B Nazanin" pitchFamily="2" charset="-78"/>
              </a:rPr>
              <a:t>در شبكه‌هايي بي‌سيم انتقال سيگنال‌ها از طريق </a:t>
            </a:r>
            <a:r>
              <a:rPr lang="fa-IR" altLang="fa-IR" sz="2500">
                <a:solidFill>
                  <a:srgbClr val="C00000"/>
                </a:solidFill>
                <a:latin typeface="Calibri" pitchFamily="34" charset="0"/>
                <a:cs typeface="B Nazanin" pitchFamily="2" charset="-78"/>
              </a:rPr>
              <a:t>امواج</a:t>
            </a:r>
            <a:r>
              <a:rPr lang="fa-IR" altLang="fa-IR" sz="2500">
                <a:solidFill>
                  <a:srgbClr val="002060"/>
                </a:solidFill>
                <a:latin typeface="Calibri" pitchFamily="34" charset="0"/>
                <a:cs typeface="B Nazanin" pitchFamily="2" charset="-78"/>
              </a:rPr>
              <a:t> انجام مي‌پذيرد و محيط انتشار هم </a:t>
            </a:r>
            <a:r>
              <a:rPr lang="fa-IR" altLang="fa-IR" sz="2500">
                <a:solidFill>
                  <a:srgbClr val="C00000"/>
                </a:solidFill>
                <a:latin typeface="Calibri" pitchFamily="34" charset="0"/>
                <a:cs typeface="B Nazanin" pitchFamily="2" charset="-78"/>
              </a:rPr>
              <a:t>هوا</a:t>
            </a:r>
            <a:r>
              <a:rPr lang="fa-IR" altLang="fa-IR" sz="2500">
                <a:solidFill>
                  <a:srgbClr val="002060"/>
                </a:solidFill>
                <a:latin typeface="Calibri" pitchFamily="34" charset="0"/>
                <a:cs typeface="B Nazanin" pitchFamily="2" charset="-78"/>
              </a:rPr>
              <a:t> است.</a:t>
            </a:r>
          </a:p>
          <a:p>
            <a:pPr algn="just" rtl="1" eaLnBrk="1" hangingPunct="1">
              <a:spcBef>
                <a:spcPct val="20000"/>
              </a:spcBef>
              <a:buClr>
                <a:srgbClr val="99FF99"/>
              </a:buClr>
              <a:buSzPct val="80000"/>
            </a:pPr>
            <a:r>
              <a:rPr lang="fa-IR" altLang="fa-IR" sz="2500">
                <a:solidFill>
                  <a:srgbClr val="002060"/>
                </a:solidFill>
                <a:latin typeface="Calibri" pitchFamily="34" charset="0"/>
                <a:cs typeface="B Nazanin" pitchFamily="2" charset="-78"/>
              </a:rPr>
              <a:t>معمولاً در مكان‌هايي كه امكان كابل كشي وجود ندارد و همچنين براي استفاده كاربران سيار </a:t>
            </a:r>
            <a:r>
              <a:rPr lang="en-US" altLang="fa-IR" sz="2500">
                <a:solidFill>
                  <a:srgbClr val="002060"/>
                </a:solidFill>
                <a:latin typeface="Calibri" pitchFamily="34" charset="0"/>
                <a:cs typeface="B Nazanin" pitchFamily="2" charset="-78"/>
              </a:rPr>
              <a:t>(laptop)</a:t>
            </a:r>
            <a:r>
              <a:rPr lang="fa-IR" altLang="fa-IR" sz="2500">
                <a:solidFill>
                  <a:srgbClr val="002060"/>
                </a:solidFill>
                <a:latin typeface="Calibri" pitchFamily="34" charset="0"/>
                <a:cs typeface="B Nazanin" pitchFamily="2" charset="-78"/>
              </a:rPr>
              <a:t> استفاده مي‌شود.</a:t>
            </a:r>
          </a:p>
          <a:p>
            <a:pPr algn="just" rtl="1" eaLnBrk="1" hangingPunct="1">
              <a:spcBef>
                <a:spcPct val="20000"/>
              </a:spcBef>
              <a:buClr>
                <a:srgbClr val="99FF99"/>
              </a:buClr>
              <a:buSzPct val="80000"/>
            </a:pPr>
            <a:r>
              <a:rPr lang="fa-IR" altLang="fa-IR" sz="2500">
                <a:solidFill>
                  <a:srgbClr val="002060"/>
                </a:solidFill>
                <a:latin typeface="Calibri" pitchFamily="34" charset="0"/>
                <a:cs typeface="B Nazanin" pitchFamily="2" charset="-78"/>
              </a:rPr>
              <a:t>برخی معتقدند در آینده فقط دو نوع مخابرات خواهیم داشت: </a:t>
            </a:r>
            <a:r>
              <a:rPr lang="fa-IR" altLang="fa-IR" sz="2500">
                <a:solidFill>
                  <a:srgbClr val="FF0000"/>
                </a:solidFill>
                <a:latin typeface="Calibri" pitchFamily="34" charset="0"/>
                <a:cs typeface="B Nazanin" pitchFamily="2" charset="-78"/>
              </a:rPr>
              <a:t>فیبر نوری</a:t>
            </a:r>
            <a:r>
              <a:rPr lang="fa-IR" altLang="fa-IR" sz="2500">
                <a:solidFill>
                  <a:srgbClr val="002060"/>
                </a:solidFill>
                <a:latin typeface="Calibri" pitchFamily="34" charset="0"/>
                <a:cs typeface="B Nazanin" pitchFamily="2" charset="-78"/>
              </a:rPr>
              <a:t> – </a:t>
            </a:r>
            <a:r>
              <a:rPr lang="fa-IR" altLang="fa-IR" sz="2500">
                <a:solidFill>
                  <a:srgbClr val="FF0000"/>
                </a:solidFill>
                <a:latin typeface="Calibri" pitchFamily="34" charset="0"/>
                <a:cs typeface="B Nazanin" pitchFamily="2" charset="-78"/>
              </a:rPr>
              <a:t>انتقال بی سیم </a:t>
            </a:r>
          </a:p>
          <a:p>
            <a:pPr algn="just" rtl="1" eaLnBrk="1" hangingPunct="1">
              <a:spcBef>
                <a:spcPct val="20000"/>
              </a:spcBef>
              <a:buClr>
                <a:srgbClr val="99FF99"/>
              </a:buClr>
              <a:buSzPct val="80000"/>
            </a:pPr>
            <a:r>
              <a:rPr lang="fa-IR" altLang="fa-IR" sz="2500">
                <a:solidFill>
                  <a:srgbClr val="002060"/>
                </a:solidFill>
                <a:latin typeface="Calibri" pitchFamily="34" charset="0"/>
                <a:cs typeface="B Nazanin" pitchFamily="2" charset="-78"/>
              </a:rPr>
              <a:t>حتی میتوان در مواردی برای تجهیزات ثابت از بی سیم استفاده کرد.</a:t>
            </a:r>
          </a:p>
          <a:p>
            <a:pPr algn="just" rtl="1" eaLnBrk="1" hangingPunct="1">
              <a:spcBef>
                <a:spcPct val="20000"/>
              </a:spcBef>
              <a:buClr>
                <a:srgbClr val="99FF99"/>
              </a:buClr>
              <a:buSzPct val="80000"/>
            </a:pPr>
            <a:endParaRPr lang="fa-IR" altLang="fa-IR" sz="2500">
              <a:solidFill>
                <a:srgbClr val="C00000"/>
              </a:solidFill>
              <a:latin typeface="Calibri" pitchFamily="34" charset="0"/>
              <a:cs typeface="B Nazanin" pitchFamily="2" charset="-78"/>
            </a:endParaRPr>
          </a:p>
        </p:txBody>
      </p:sp>
      <p:sp>
        <p:nvSpPr>
          <p:cNvPr id="39940"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fa-IR" altLang="fa-IR" sz="1200">
              <a:solidFill>
                <a:srgbClr val="B5A788"/>
              </a:solidFill>
              <a:latin typeface="Calibri" pitchFamily="34" charset="0"/>
              <a:cs typeface="B Nazanin" pitchFamily="2" charset="-78"/>
            </a:endParaRPr>
          </a:p>
        </p:txBody>
      </p:sp>
      <p:pic>
        <p:nvPicPr>
          <p:cNvPr id="3994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013" y="3786188"/>
            <a:ext cx="338455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786188"/>
            <a:ext cx="3101975"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206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fade">
                                      <p:cBhvr>
                                        <p:cTn id="10" dur="1000"/>
                                        <p:tgtEl>
                                          <p:spTgt spid="2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Effect transition="in" filter="fade">
                                      <p:cBhvr>
                                        <p:cTn id="13" dur="1000"/>
                                        <p:tgtEl>
                                          <p:spTgt spid="2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xEl>
                                              <p:pRg st="3" end="3"/>
                                            </p:txEl>
                                          </p:spTgt>
                                        </p:tgtEl>
                                        <p:attrNameLst>
                                          <p:attrName>style.visibility</p:attrName>
                                        </p:attrNameLst>
                                      </p:cBhvr>
                                      <p:to>
                                        <p:strVal val="visible"/>
                                      </p:to>
                                    </p:set>
                                    <p:animEffect transition="in" filter="fade">
                                      <p:cBhvr>
                                        <p:cTn id="16" dur="10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t>طبقه بندي شبكه هاي كامپيوتري</a:t>
            </a:r>
            <a:endParaRPr lang="fa-IR" altLang="fa-IR" sz="2400" dirty="0" smtClean="0"/>
          </a:p>
        </p:txBody>
      </p:sp>
      <p:sp>
        <p:nvSpPr>
          <p:cNvPr id="8" name="Slide Number Placeholder 7"/>
          <p:cNvSpPr>
            <a:spLocks noGrp="1"/>
          </p:cNvSpPr>
          <p:nvPr>
            <p:ph type="sldNum" sz="quarter" idx="11"/>
          </p:nvPr>
        </p:nvSpPr>
        <p:spPr/>
        <p:txBody>
          <a:bodyPr/>
          <a:lstStyle/>
          <a:p>
            <a:pPr>
              <a:defRPr/>
            </a:pPr>
            <a:fld id="{552B09DE-4210-4FAA-BE19-620EC71F1708}" type="slidenum">
              <a:rPr lang="en-US">
                <a:latin typeface="Nazanin" pitchFamily="2" charset="-78"/>
                <a:cs typeface="Nazanin" pitchFamily="2" charset="-78"/>
              </a:rPr>
              <a:pPr>
                <a:defRPr/>
              </a:pPr>
              <a:t>3</a:t>
            </a:fld>
            <a:endParaRPr lang="en-US" dirty="0">
              <a:latin typeface="Nazanin" pitchFamily="2" charset="-78"/>
              <a:cs typeface="Nazanin" pitchFamily="2" charset="-78"/>
            </a:endParaRPr>
          </a:p>
        </p:txBody>
      </p:sp>
      <p:sp>
        <p:nvSpPr>
          <p:cNvPr id="18" name="Rectangle 3"/>
          <p:cNvSpPr txBox="1">
            <a:spLocks noChangeArrowheads="1"/>
          </p:cNvSpPr>
          <p:nvPr/>
        </p:nvSpPr>
        <p:spPr bwMode="auto">
          <a:xfrm>
            <a:off x="357188" y="1143000"/>
            <a:ext cx="85725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371600" indent="-4572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r" rtl="1" eaLnBrk="1" hangingPunct="1">
              <a:lnSpc>
                <a:spcPct val="150000"/>
              </a:lnSpc>
              <a:spcBef>
                <a:spcPct val="20000"/>
              </a:spcBef>
            </a:pPr>
            <a:r>
              <a:rPr lang="fa-IR" altLang="fa-IR" sz="2400" b="1" dirty="0">
                <a:solidFill>
                  <a:srgbClr val="C00000"/>
                </a:solidFill>
                <a:latin typeface="Calibri" pitchFamily="34" charset="0"/>
                <a:cs typeface="B Nazanin" panose="00000400000000000000" pitchFamily="2" charset="-78"/>
              </a:rPr>
              <a:t>از نظر نحوه سرويس دهي:</a:t>
            </a:r>
          </a:p>
          <a:p>
            <a:pPr lvl="2" algn="r" rtl="1" eaLnBrk="1" hangingPunct="1">
              <a:spcBef>
                <a:spcPct val="20000"/>
              </a:spcBef>
              <a:buFontTx/>
              <a:buChar char="•"/>
            </a:pPr>
            <a:r>
              <a:rPr lang="fa-IR" altLang="fa-IR" sz="2400" b="1" dirty="0">
                <a:solidFill>
                  <a:srgbClr val="000000"/>
                </a:solidFill>
                <a:latin typeface="Calibri" pitchFamily="34" charset="0"/>
                <a:cs typeface="B Nazanin" panose="00000400000000000000" pitchFamily="2" charset="-78"/>
              </a:rPr>
              <a:t>نظير به نظير (</a:t>
            </a:r>
            <a:r>
              <a:rPr lang="en-US" altLang="fa-IR" sz="2400" b="1" dirty="0">
                <a:solidFill>
                  <a:srgbClr val="000000"/>
                </a:solidFill>
                <a:latin typeface="Calibri" pitchFamily="34" charset="0"/>
                <a:cs typeface="B Nazanin" panose="00000400000000000000" pitchFamily="2" charset="-78"/>
              </a:rPr>
              <a:t>Peer to peer</a:t>
            </a:r>
            <a:r>
              <a:rPr lang="fa-IR" altLang="fa-IR" sz="2400" b="1" dirty="0">
                <a:solidFill>
                  <a:srgbClr val="000000"/>
                </a:solidFill>
                <a:latin typeface="Calibri" pitchFamily="34" charset="0"/>
                <a:cs typeface="B Nazanin" panose="00000400000000000000" pitchFamily="2" charset="-78"/>
              </a:rPr>
              <a:t>)</a:t>
            </a:r>
          </a:p>
          <a:p>
            <a:pPr lvl="2" algn="r" rtl="1" eaLnBrk="1" hangingPunct="1">
              <a:spcBef>
                <a:spcPct val="20000"/>
              </a:spcBef>
              <a:buFontTx/>
              <a:buChar char="•"/>
            </a:pPr>
            <a:r>
              <a:rPr lang="fa-IR" altLang="fa-IR" sz="2400" b="1" dirty="0">
                <a:solidFill>
                  <a:srgbClr val="000000"/>
                </a:solidFill>
                <a:latin typeface="Calibri" pitchFamily="34" charset="0"/>
                <a:cs typeface="B Nazanin" panose="00000400000000000000" pitchFamily="2" charset="-78"/>
              </a:rPr>
              <a:t>سرويس دهنده/سرويس گيرنده </a:t>
            </a:r>
            <a:r>
              <a:rPr lang="en-US" altLang="fa-IR" sz="2400" b="1" dirty="0">
                <a:solidFill>
                  <a:srgbClr val="000000"/>
                </a:solidFill>
                <a:latin typeface="Calibri" pitchFamily="34" charset="0"/>
                <a:cs typeface="B Nazanin" panose="00000400000000000000" pitchFamily="2" charset="-78"/>
              </a:rPr>
              <a:t>(Client/Server) </a:t>
            </a:r>
          </a:p>
        </p:txBody>
      </p:sp>
      <p:pic>
        <p:nvPicPr>
          <p:cNvPr id="6" name="Picture 5" descr="computers_network_consulting.jpg"/>
          <p:cNvPicPr>
            <a:picLocks noChangeAspect="1"/>
          </p:cNvPicPr>
          <p:nvPr/>
        </p:nvPicPr>
        <p:blipFill>
          <a:blip r:embed="rId2">
            <a:extLst>
              <a:ext uri="{28A0092B-C50C-407E-A947-70E740481C1C}">
                <a14:useLocalDpi xmlns:a14="http://schemas.microsoft.com/office/drawing/2010/main" val="0"/>
              </a:ext>
            </a:extLst>
          </a:blip>
          <a:srcRect b="52293"/>
          <a:stretch>
            <a:fillRect/>
          </a:stretch>
        </p:blipFill>
        <p:spPr bwMode="auto">
          <a:xfrm>
            <a:off x="5143500" y="3284538"/>
            <a:ext cx="3389313"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omputers_network_consulting.jpg"/>
          <p:cNvPicPr>
            <a:picLocks noChangeAspect="1"/>
          </p:cNvPicPr>
          <p:nvPr/>
        </p:nvPicPr>
        <p:blipFill>
          <a:blip r:embed="rId2">
            <a:extLst>
              <a:ext uri="{28A0092B-C50C-407E-A947-70E740481C1C}">
                <a14:useLocalDpi xmlns:a14="http://schemas.microsoft.com/office/drawing/2010/main" val="0"/>
              </a:ext>
            </a:extLst>
          </a:blip>
          <a:srcRect t="50285" b="2010"/>
          <a:stretch>
            <a:fillRect/>
          </a:stretch>
        </p:blipFill>
        <p:spPr bwMode="auto">
          <a:xfrm>
            <a:off x="857250" y="3429000"/>
            <a:ext cx="3071813"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068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fade">
                                      <p:cBhvr>
                                        <p:cTn id="10" dur="1000"/>
                                        <p:tgtEl>
                                          <p:spTgt spid="1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animEffect transition="in" filter="fade">
                                      <p:cBhvr>
                                        <p:cTn id="13" dur="1000"/>
                                        <p:tgtEl>
                                          <p:spTgt spid="1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7" descr="J:\images\n0001849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3973513"/>
            <a:ext cx="18573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Placeholder 10"/>
          <p:cNvSpPr>
            <a:spLocks noGrp="1"/>
          </p:cNvSpPr>
          <p:nvPr>
            <p:ph type="body" idx="1"/>
          </p:nvPr>
        </p:nvSpPr>
        <p:spPr>
          <a:xfrm>
            <a:off x="142875" y="193675"/>
            <a:ext cx="8829675" cy="571500"/>
          </a:xfrm>
        </p:spPr>
        <p:txBody>
          <a:bodyPr/>
          <a:lstStyle/>
          <a:p>
            <a:pPr marL="17463" eaLnBrk="1" hangingPunct="1">
              <a:spcBef>
                <a:spcPct val="0"/>
              </a:spcBef>
            </a:pPr>
            <a:r>
              <a:rPr lang="fa-IR" altLang="fa-IR" smtClean="0">
                <a:latin typeface="Calibri" pitchFamily="34" charset="0"/>
              </a:rPr>
              <a:t>طیف الکترو مغناطیس </a:t>
            </a:r>
            <a:r>
              <a:rPr lang="en-US" altLang="fa-IR" smtClean="0">
                <a:latin typeface="Calibri" pitchFamily="34" charset="0"/>
              </a:rPr>
              <a:t>(The Electromagnetic Spectrum)</a:t>
            </a:r>
          </a:p>
        </p:txBody>
      </p:sp>
      <p:sp>
        <p:nvSpPr>
          <p:cNvPr id="20" name="Rectangle 3"/>
          <p:cNvSpPr txBox="1">
            <a:spLocks noChangeArrowheads="1"/>
          </p:cNvSpPr>
          <p:nvPr/>
        </p:nvSpPr>
        <p:spPr bwMode="auto">
          <a:xfrm>
            <a:off x="215900" y="1071563"/>
            <a:ext cx="8785225" cy="4948237"/>
          </a:xfrm>
          <a:prstGeom prst="rect">
            <a:avLst/>
          </a:prstGeom>
          <a:noFill/>
          <a:ln w="9525">
            <a:noFill/>
            <a:miter lim="800000"/>
            <a:headEnd/>
            <a:tailEnd/>
          </a:ln>
        </p:spPr>
        <p:txBody>
          <a:bodyPr/>
          <a:lstStyle/>
          <a:p>
            <a:pPr marL="177800" indent="-177800" algn="just" rtl="1">
              <a:spcBef>
                <a:spcPts val="0"/>
              </a:spcBef>
              <a:spcAft>
                <a:spcPts val="1200"/>
              </a:spcAft>
              <a:buClr>
                <a:srgbClr val="99FF99"/>
              </a:buClr>
              <a:buSzPct val="80000"/>
              <a:buFont typeface="Arial" pitchFamily="34" charset="0"/>
              <a:buChar char="•"/>
              <a:tabLst>
                <a:tab pos="177800" algn="l"/>
              </a:tabLst>
              <a:defRPr/>
            </a:pPr>
            <a:r>
              <a:rPr lang="fa-IR" sz="2500" dirty="0">
                <a:solidFill>
                  <a:srgbClr val="002060"/>
                </a:solidFill>
                <a:latin typeface="Calibri" pitchFamily="34" charset="0"/>
                <a:cs typeface="B Nazanin" pitchFamily="2" charset="-78"/>
              </a:rPr>
              <a:t> امواج الکترو مغناطیس حاصل حرکت الکترونها هستند که می‌توانند در </a:t>
            </a:r>
            <a:r>
              <a:rPr lang="fa-IR" sz="2500" dirty="0">
                <a:solidFill>
                  <a:srgbClr val="7030A0"/>
                </a:solidFill>
                <a:latin typeface="Calibri" pitchFamily="34" charset="0"/>
                <a:cs typeface="B Nazanin" pitchFamily="2" charset="-78"/>
              </a:rPr>
              <a:t>فضا</a:t>
            </a:r>
            <a:r>
              <a:rPr lang="fa-IR" sz="2500" dirty="0">
                <a:solidFill>
                  <a:srgbClr val="002060"/>
                </a:solidFill>
                <a:latin typeface="Calibri" pitchFamily="34" charset="0"/>
                <a:cs typeface="B Nazanin" pitchFamily="2" charset="-78"/>
              </a:rPr>
              <a:t> و حتی در </a:t>
            </a:r>
            <a:r>
              <a:rPr lang="fa-IR" sz="2500" dirty="0">
                <a:solidFill>
                  <a:srgbClr val="7030A0"/>
                </a:solidFill>
                <a:latin typeface="Calibri" pitchFamily="34" charset="0"/>
                <a:cs typeface="B Nazanin" pitchFamily="2" charset="-78"/>
              </a:rPr>
              <a:t>خلاء</a:t>
            </a:r>
            <a:r>
              <a:rPr lang="fa-IR" sz="2500" dirty="0">
                <a:solidFill>
                  <a:srgbClr val="002060"/>
                </a:solidFill>
                <a:latin typeface="Calibri" pitchFamily="34" charset="0"/>
                <a:cs typeface="B Nazanin" pitchFamily="2" charset="-78"/>
              </a:rPr>
              <a:t> منتشر شوند.</a:t>
            </a:r>
          </a:p>
          <a:p>
            <a:pPr marL="177800" indent="-177800" algn="just" rtl="1">
              <a:spcBef>
                <a:spcPts val="0"/>
              </a:spcBef>
              <a:spcAft>
                <a:spcPts val="1200"/>
              </a:spcAft>
              <a:buClr>
                <a:srgbClr val="99FF99"/>
              </a:buClr>
              <a:buSzPct val="80000"/>
              <a:buFont typeface="Arial" pitchFamily="34" charset="0"/>
              <a:buChar char="•"/>
              <a:tabLst>
                <a:tab pos="177800" algn="l"/>
              </a:tabLst>
              <a:defRPr/>
            </a:pPr>
            <a:r>
              <a:rPr lang="fa-IR" sz="2500" dirty="0">
                <a:solidFill>
                  <a:srgbClr val="002060"/>
                </a:solidFill>
                <a:latin typeface="Calibri" pitchFamily="34" charset="0"/>
                <a:cs typeface="B Nazanin" pitchFamily="2" charset="-78"/>
              </a:rPr>
              <a:t>در سال 1865 ماکسول آنها را پیش بینی کرد.</a:t>
            </a:r>
          </a:p>
          <a:p>
            <a:pPr marL="177800" indent="-177800" algn="just" rtl="1">
              <a:spcBef>
                <a:spcPts val="0"/>
              </a:spcBef>
              <a:spcAft>
                <a:spcPts val="1200"/>
              </a:spcAft>
              <a:buClr>
                <a:srgbClr val="99FF99"/>
              </a:buClr>
              <a:buSzPct val="80000"/>
              <a:buFont typeface="Arial" pitchFamily="34" charset="0"/>
              <a:buChar char="•"/>
              <a:tabLst>
                <a:tab pos="177800" algn="l"/>
              </a:tabLst>
              <a:defRPr/>
            </a:pPr>
            <a:r>
              <a:rPr lang="fa-IR" sz="2500" dirty="0">
                <a:solidFill>
                  <a:srgbClr val="002060"/>
                </a:solidFill>
                <a:latin typeface="Calibri" pitchFamily="34" charset="0"/>
                <a:cs typeface="B Nazanin" pitchFamily="2" charset="-78"/>
              </a:rPr>
              <a:t>در سال 1887 هینریش هرتز آلمانی موفق به مشاهده‌ی آنها شد.</a:t>
            </a:r>
          </a:p>
          <a:p>
            <a:pPr marL="177800" indent="-177800" algn="just" rtl="1">
              <a:spcBef>
                <a:spcPts val="0"/>
              </a:spcBef>
              <a:spcAft>
                <a:spcPts val="1200"/>
              </a:spcAft>
              <a:buClr>
                <a:srgbClr val="99FF99"/>
              </a:buClr>
              <a:buSzPct val="80000"/>
              <a:buFont typeface="Arial" pitchFamily="34" charset="0"/>
              <a:buChar char="•"/>
              <a:tabLst>
                <a:tab pos="177800" algn="l"/>
              </a:tabLst>
              <a:defRPr/>
            </a:pPr>
            <a:r>
              <a:rPr lang="fa-IR" sz="2500" b="1" dirty="0">
                <a:solidFill>
                  <a:schemeClr val="accent3"/>
                </a:solidFill>
                <a:latin typeface="Calibri" pitchFamily="34" charset="0"/>
                <a:cs typeface="B Nazanin" pitchFamily="2" charset="-78"/>
              </a:rPr>
              <a:t>فرکانس : </a:t>
            </a:r>
            <a:r>
              <a:rPr lang="fa-IR" sz="2500" dirty="0">
                <a:solidFill>
                  <a:srgbClr val="002060"/>
                </a:solidFill>
                <a:latin typeface="Calibri" pitchFamily="34" charset="0"/>
                <a:cs typeface="B Nazanin" pitchFamily="2" charset="-78"/>
              </a:rPr>
              <a:t>تعداد نوسانهای یک موج در ثانیه را </a:t>
            </a:r>
            <a:r>
              <a:rPr lang="fa-IR" sz="2500" b="1" dirty="0">
                <a:solidFill>
                  <a:srgbClr val="7030A0"/>
                </a:solidFill>
                <a:latin typeface="Calibri" pitchFamily="34" charset="0"/>
                <a:cs typeface="B Nazanin" pitchFamily="2" charset="-78"/>
              </a:rPr>
              <a:t>فرکانس</a:t>
            </a:r>
            <a:r>
              <a:rPr lang="fa-IR" sz="2500" dirty="0">
                <a:solidFill>
                  <a:srgbClr val="002060"/>
                </a:solidFill>
                <a:latin typeface="Calibri" pitchFamily="34" charset="0"/>
                <a:cs typeface="B Nazanin" pitchFamily="2" charset="-78"/>
              </a:rPr>
              <a:t> </a:t>
            </a:r>
            <a:r>
              <a:rPr lang="en-US" sz="2500" dirty="0">
                <a:solidFill>
                  <a:srgbClr val="002060"/>
                </a:solidFill>
                <a:latin typeface="Calibri" pitchFamily="34" charset="0"/>
                <a:cs typeface="B Nazanin" pitchFamily="2" charset="-78"/>
              </a:rPr>
              <a:t>(f)</a:t>
            </a:r>
            <a:r>
              <a:rPr lang="fa-IR" sz="2500" dirty="0">
                <a:solidFill>
                  <a:srgbClr val="002060"/>
                </a:solidFill>
                <a:latin typeface="Calibri" pitchFamily="34" charset="0"/>
                <a:cs typeface="B Nazanin" pitchFamily="2" charset="-78"/>
              </a:rPr>
              <a:t> گویند. واحد آن (به افتخار هاینریش هرتز) هرتز </a:t>
            </a:r>
            <a:r>
              <a:rPr lang="en-US" sz="2500" dirty="0">
                <a:solidFill>
                  <a:srgbClr val="002060"/>
                </a:solidFill>
                <a:latin typeface="Calibri" pitchFamily="34" charset="0"/>
                <a:cs typeface="B Nazanin" pitchFamily="2" charset="-78"/>
              </a:rPr>
              <a:t>(HZ)</a:t>
            </a:r>
            <a:r>
              <a:rPr lang="fa-IR" sz="2500" dirty="0">
                <a:solidFill>
                  <a:srgbClr val="002060"/>
                </a:solidFill>
                <a:latin typeface="Calibri" pitchFamily="34" charset="0"/>
                <a:cs typeface="B Nazanin" pitchFamily="2" charset="-78"/>
              </a:rPr>
              <a:t> نامگذاری شد.</a:t>
            </a:r>
            <a:r>
              <a:rPr lang="fa-IR" sz="2400" dirty="0">
                <a:latin typeface="Highlight LET" pitchFamily="2" charset="0"/>
                <a:cs typeface="B Nazanin" pitchFamily="2" charset="-78"/>
              </a:rPr>
              <a:t> فاصلۀ بین هر دو نوسان را </a:t>
            </a:r>
            <a:r>
              <a:rPr lang="fa-IR" sz="2400" b="1" dirty="0">
                <a:solidFill>
                  <a:schemeClr val="accent2"/>
                </a:solidFill>
                <a:latin typeface="Highlight LET" pitchFamily="2" charset="0"/>
                <a:cs typeface="B Nazanin" pitchFamily="2" charset="-78"/>
              </a:rPr>
              <a:t>طول موج</a:t>
            </a:r>
            <a:r>
              <a:rPr lang="fa-IR" sz="2400" dirty="0">
                <a:latin typeface="Highlight LET" pitchFamily="2" charset="0"/>
                <a:cs typeface="B Nazanin" pitchFamily="2" charset="-78"/>
              </a:rPr>
              <a:t> گویند.</a:t>
            </a:r>
            <a:endParaRPr lang="fa-IR" sz="2500" dirty="0">
              <a:solidFill>
                <a:srgbClr val="002060"/>
              </a:solidFill>
              <a:latin typeface="Calibri" pitchFamily="34" charset="0"/>
              <a:cs typeface="B Nazanin" pitchFamily="2" charset="-78"/>
            </a:endParaRPr>
          </a:p>
          <a:p>
            <a:pPr marL="177800" indent="-177800" algn="just" rtl="1">
              <a:spcBef>
                <a:spcPts val="0"/>
              </a:spcBef>
              <a:spcAft>
                <a:spcPts val="1200"/>
              </a:spcAft>
              <a:buClr>
                <a:srgbClr val="99FF99"/>
              </a:buClr>
              <a:buSzPct val="80000"/>
              <a:buFont typeface="Arial" pitchFamily="34" charset="0"/>
              <a:buChar char="•"/>
              <a:tabLst>
                <a:tab pos="177800" algn="l"/>
              </a:tabLst>
              <a:defRPr/>
            </a:pPr>
            <a:r>
              <a:rPr lang="fa-IR" sz="2500" dirty="0">
                <a:solidFill>
                  <a:srgbClr val="002060"/>
                </a:solidFill>
                <a:latin typeface="Calibri" pitchFamily="34" charset="0"/>
                <a:cs typeface="B Nazanin" pitchFamily="2" charset="-78"/>
              </a:rPr>
              <a:t>امواج الکترومغناطیس در خلاء با سرعت ثابت نور حرکت می‌کنند.</a:t>
            </a:r>
          </a:p>
          <a:p>
            <a:pPr marL="177800" indent="-177800" algn="just" rtl="1">
              <a:spcBef>
                <a:spcPts val="0"/>
              </a:spcBef>
              <a:spcAft>
                <a:spcPts val="1200"/>
              </a:spcAft>
              <a:buClr>
                <a:srgbClr val="99FF99"/>
              </a:buClr>
              <a:buSzPct val="80000"/>
              <a:buFont typeface="Arial" pitchFamily="34" charset="0"/>
              <a:buChar char="•"/>
              <a:tabLst>
                <a:tab pos="177800" algn="l"/>
              </a:tabLst>
              <a:defRPr/>
            </a:pPr>
            <a:r>
              <a:rPr lang="fa-IR" sz="2500" dirty="0">
                <a:solidFill>
                  <a:srgbClr val="002060"/>
                </a:solidFill>
                <a:latin typeface="Calibri" pitchFamily="34" charset="0"/>
                <a:cs typeface="B Nazanin" pitchFamily="2" charset="-78"/>
              </a:rPr>
              <a:t>دولتها از باند فرکانسی حفاظت می‌کنند.</a:t>
            </a:r>
          </a:p>
          <a:p>
            <a:pPr marL="177800" indent="-177800" algn="just" rtl="1">
              <a:spcBef>
                <a:spcPts val="0"/>
              </a:spcBef>
              <a:spcAft>
                <a:spcPts val="1200"/>
              </a:spcAft>
              <a:buClr>
                <a:srgbClr val="99FF99"/>
              </a:buClr>
              <a:buSzPct val="80000"/>
              <a:buFont typeface="Arial" pitchFamily="34" charset="0"/>
              <a:buChar char="•"/>
              <a:tabLst>
                <a:tab pos="177800" algn="l"/>
              </a:tabLst>
              <a:defRPr/>
            </a:pPr>
            <a:r>
              <a:rPr lang="fa-IR" sz="2500" dirty="0">
                <a:solidFill>
                  <a:srgbClr val="002060"/>
                </a:solidFill>
                <a:latin typeface="Calibri" pitchFamily="34" charset="0"/>
                <a:cs typeface="B Nazanin" pitchFamily="2" charset="-78"/>
              </a:rPr>
              <a:t>باند </a:t>
            </a:r>
            <a:r>
              <a:rPr lang="en-US" sz="2500" dirty="0">
                <a:solidFill>
                  <a:srgbClr val="002060"/>
                </a:solidFill>
                <a:latin typeface="Calibri" pitchFamily="34" charset="0"/>
                <a:cs typeface="B Nazanin" pitchFamily="2" charset="-78"/>
              </a:rPr>
              <a:t>ISM</a:t>
            </a:r>
            <a:r>
              <a:rPr lang="fa-IR" sz="2500" dirty="0">
                <a:solidFill>
                  <a:srgbClr val="002060"/>
                </a:solidFill>
                <a:latin typeface="Calibri" pitchFamily="34" charset="0"/>
                <a:cs typeface="B Nazanin" pitchFamily="2" charset="-78"/>
              </a:rPr>
              <a:t> یک باند فرکانسی آزاد، البته با توان فرستندگی پایین است.  </a:t>
            </a:r>
          </a:p>
        </p:txBody>
      </p:sp>
      <p:sp>
        <p:nvSpPr>
          <p:cNvPr id="40965"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fa-IR" altLang="fa-IR" sz="1200">
              <a:solidFill>
                <a:srgbClr val="B5A788"/>
              </a:solidFill>
              <a:latin typeface="Calibri" pitchFamily="34" charset="0"/>
              <a:cs typeface="B Nazanin" pitchFamily="2" charset="-78"/>
            </a:endParaRPr>
          </a:p>
        </p:txBody>
      </p:sp>
      <p:pic>
        <p:nvPicPr>
          <p:cNvPr id="409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5429250"/>
            <a:ext cx="70008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Box 7"/>
          <p:cNvSpPr txBox="1">
            <a:spLocks noChangeArrowheads="1"/>
          </p:cNvSpPr>
          <p:nvPr/>
        </p:nvSpPr>
        <p:spPr bwMode="auto">
          <a:xfrm>
            <a:off x="3505200" y="6500813"/>
            <a:ext cx="2133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fa-IR" altLang="fa-IR" sz="1600">
                <a:solidFill>
                  <a:srgbClr val="C00000"/>
                </a:solidFill>
                <a:latin typeface="Calibri" pitchFamily="34" charset="0"/>
                <a:cs typeface="B Nazanin" pitchFamily="2" charset="-78"/>
              </a:rPr>
              <a:t>باندهای </a:t>
            </a:r>
            <a:r>
              <a:rPr lang="en-US" altLang="fa-IR" sz="1600">
                <a:solidFill>
                  <a:srgbClr val="C00000"/>
                </a:solidFill>
                <a:latin typeface="Calibri" pitchFamily="34" charset="0"/>
                <a:cs typeface="B Nazanin" pitchFamily="2" charset="-78"/>
              </a:rPr>
              <a:t>ISM </a:t>
            </a:r>
            <a:r>
              <a:rPr lang="fa-IR" altLang="fa-IR" sz="1600">
                <a:solidFill>
                  <a:srgbClr val="C00000"/>
                </a:solidFill>
                <a:latin typeface="Calibri" pitchFamily="34" charset="0"/>
                <a:cs typeface="B Nazanin" pitchFamily="2" charset="-78"/>
              </a:rPr>
              <a:t> در ایالات متحده</a:t>
            </a:r>
          </a:p>
        </p:txBody>
      </p:sp>
    </p:spTree>
    <p:extLst>
      <p:ext uri="{BB962C8B-B14F-4D97-AF65-F5344CB8AC3E}">
        <p14:creationId xmlns:p14="http://schemas.microsoft.com/office/powerpoint/2010/main" val="203050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fade">
                                      <p:cBhvr>
                                        <p:cTn id="10" dur="1000"/>
                                        <p:tgtEl>
                                          <p:spTgt spid="2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Effect transition="in" filter="fade">
                                      <p:cBhvr>
                                        <p:cTn id="13" dur="1000"/>
                                        <p:tgtEl>
                                          <p:spTgt spid="2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xEl>
                                              <p:pRg st="3" end="3"/>
                                            </p:txEl>
                                          </p:spTgt>
                                        </p:tgtEl>
                                        <p:attrNameLst>
                                          <p:attrName>style.visibility</p:attrName>
                                        </p:attrNameLst>
                                      </p:cBhvr>
                                      <p:to>
                                        <p:strVal val="visible"/>
                                      </p:to>
                                    </p:set>
                                    <p:animEffect transition="in" filter="fade">
                                      <p:cBhvr>
                                        <p:cTn id="16" dur="1000"/>
                                        <p:tgtEl>
                                          <p:spTgt spid="2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animEffect transition="in" filter="fade">
                                      <p:cBhvr>
                                        <p:cTn id="19" dur="1000"/>
                                        <p:tgtEl>
                                          <p:spTgt spid="2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xEl>
                                              <p:pRg st="5" end="5"/>
                                            </p:txEl>
                                          </p:spTgt>
                                        </p:tgtEl>
                                        <p:attrNameLst>
                                          <p:attrName>style.visibility</p:attrName>
                                        </p:attrNameLst>
                                      </p:cBhvr>
                                      <p:to>
                                        <p:strVal val="visible"/>
                                      </p:to>
                                    </p:set>
                                    <p:animEffect transition="in" filter="fade">
                                      <p:cBhvr>
                                        <p:cTn id="22" dur="1000"/>
                                        <p:tgtEl>
                                          <p:spTgt spid="2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xEl>
                                              <p:pRg st="6" end="6"/>
                                            </p:txEl>
                                          </p:spTgt>
                                        </p:tgtEl>
                                        <p:attrNameLst>
                                          <p:attrName>style.visibility</p:attrName>
                                        </p:attrNameLst>
                                      </p:cBhvr>
                                      <p:to>
                                        <p:strVal val="visible"/>
                                      </p:to>
                                    </p:set>
                                    <p:animEffect transition="in" filter="fade">
                                      <p:cBhvr>
                                        <p:cTn id="25" dur="10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10"/>
          <p:cNvSpPr>
            <a:spLocks noGrp="1"/>
          </p:cNvSpPr>
          <p:nvPr>
            <p:ph type="body" idx="1"/>
          </p:nvPr>
        </p:nvSpPr>
        <p:spPr>
          <a:xfrm>
            <a:off x="142875" y="193675"/>
            <a:ext cx="8829675" cy="571500"/>
          </a:xfrm>
        </p:spPr>
        <p:txBody>
          <a:bodyPr/>
          <a:lstStyle/>
          <a:p>
            <a:pPr marL="17463" eaLnBrk="1" hangingPunct="1">
              <a:spcBef>
                <a:spcPct val="0"/>
              </a:spcBef>
            </a:pPr>
            <a:r>
              <a:rPr lang="fa-IR" altLang="fa-IR" smtClean="0">
                <a:latin typeface="Calibri" pitchFamily="34" charset="0"/>
              </a:rPr>
              <a:t>شبكه هاي بي</a:t>
            </a:r>
            <a:r>
              <a:rPr lang="fa-IR" altLang="fa-IR" smtClean="0">
                <a:solidFill>
                  <a:srgbClr val="002060"/>
                </a:solidFill>
                <a:latin typeface="Calibri" pitchFamily="34" charset="0"/>
              </a:rPr>
              <a:t>‌</a:t>
            </a:r>
            <a:r>
              <a:rPr lang="fa-IR" altLang="fa-IR" smtClean="0">
                <a:latin typeface="Calibri" pitchFamily="34" charset="0"/>
              </a:rPr>
              <a:t>سيم </a:t>
            </a:r>
            <a:r>
              <a:rPr lang="en-US" altLang="fa-IR" smtClean="0">
                <a:latin typeface="Calibri" pitchFamily="34" charset="0"/>
              </a:rPr>
              <a:t>(wireless)</a:t>
            </a:r>
          </a:p>
        </p:txBody>
      </p:sp>
      <p:sp>
        <p:nvSpPr>
          <p:cNvPr id="20" name="Rectangle 3"/>
          <p:cNvSpPr txBox="1">
            <a:spLocks noChangeArrowheads="1"/>
          </p:cNvSpPr>
          <p:nvPr/>
        </p:nvSpPr>
        <p:spPr bwMode="auto">
          <a:xfrm>
            <a:off x="179388" y="1052513"/>
            <a:ext cx="8785225" cy="57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rtl="1" eaLnBrk="1" hangingPunct="1">
              <a:spcBef>
                <a:spcPct val="20000"/>
              </a:spcBef>
              <a:buClr>
                <a:srgbClr val="99FF99"/>
              </a:buClr>
              <a:buSzPct val="80000"/>
            </a:pPr>
            <a:r>
              <a:rPr lang="fa-IR" altLang="fa-IR" sz="2000">
                <a:solidFill>
                  <a:srgbClr val="002060"/>
                </a:solidFill>
                <a:latin typeface="Calibri" pitchFamily="34" charset="0"/>
                <a:cs typeface="B Nazanin" pitchFamily="2" charset="-78"/>
              </a:rPr>
              <a:t>طيف امواج در شبكه هاي بي سيم:</a:t>
            </a:r>
          </a:p>
        </p:txBody>
      </p:sp>
      <p:sp>
        <p:nvSpPr>
          <p:cNvPr id="41988"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fa-IR" altLang="fa-IR" sz="1200">
              <a:solidFill>
                <a:srgbClr val="B5A788"/>
              </a:solidFill>
              <a:latin typeface="Calibri" pitchFamily="34" charset="0"/>
              <a:cs typeface="B Nazanin" pitchFamily="2" charset="-78"/>
            </a:endParaRPr>
          </a:p>
        </p:txBody>
      </p:sp>
      <p:grpSp>
        <p:nvGrpSpPr>
          <p:cNvPr id="41989" name="Group 2"/>
          <p:cNvGrpSpPr>
            <a:grpSpLocks/>
          </p:cNvGrpSpPr>
          <p:nvPr/>
        </p:nvGrpSpPr>
        <p:grpSpPr bwMode="auto">
          <a:xfrm>
            <a:off x="306388" y="4786313"/>
            <a:ext cx="8694737" cy="1857375"/>
            <a:chOff x="197446" y="2761314"/>
            <a:chExt cx="5958730" cy="2516869"/>
          </a:xfrm>
        </p:grpSpPr>
        <p:pic>
          <p:nvPicPr>
            <p:cNvPr id="41992" name="Picture 9"/>
            <p:cNvPicPr>
              <a:picLocks noChangeAspect="1"/>
            </p:cNvPicPr>
            <p:nvPr/>
          </p:nvPicPr>
          <p:blipFill>
            <a:blip r:embed="rId2">
              <a:extLst>
                <a:ext uri="{28A0092B-C50C-407E-A947-70E740481C1C}">
                  <a14:useLocalDpi xmlns:a14="http://schemas.microsoft.com/office/drawing/2010/main" val="0"/>
                </a:ext>
              </a:extLst>
            </a:blip>
            <a:srcRect b="-812"/>
            <a:stretch>
              <a:fillRect/>
            </a:stretch>
          </p:blipFill>
          <p:spPr bwMode="auto">
            <a:xfrm>
              <a:off x="197446" y="2761314"/>
              <a:ext cx="5905376" cy="25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7"/>
            <p:cNvPicPr>
              <a:picLocks noChangeAspect="1"/>
            </p:cNvPicPr>
            <p:nvPr/>
          </p:nvPicPr>
          <p:blipFill>
            <a:blip r:embed="rId3">
              <a:extLst>
                <a:ext uri="{28A0092B-C50C-407E-A947-70E740481C1C}">
                  <a14:useLocalDpi xmlns:a14="http://schemas.microsoft.com/office/drawing/2010/main" val="0"/>
                </a:ext>
              </a:extLst>
            </a:blip>
            <a:srcRect r="-305"/>
            <a:stretch>
              <a:fillRect/>
            </a:stretch>
          </p:blipFill>
          <p:spPr bwMode="auto">
            <a:xfrm>
              <a:off x="250800" y="4059560"/>
              <a:ext cx="5905376" cy="16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990" name="Picture 4" descr="2-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1500188"/>
            <a:ext cx="8929687"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Box 5"/>
          <p:cNvSpPr txBox="1">
            <a:spLocks noChangeArrowheads="1"/>
          </p:cNvSpPr>
          <p:nvPr/>
        </p:nvSpPr>
        <p:spPr bwMode="auto">
          <a:xfrm>
            <a:off x="2416175" y="2643188"/>
            <a:ext cx="3451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a-IR" altLang="fa-IR">
                <a:solidFill>
                  <a:srgbClr val="C00000"/>
                </a:solidFill>
              </a:rPr>
              <a:t>فرکانسهای قابل استفاده در شبکه و مخابرات</a:t>
            </a:r>
            <a:endParaRPr lang="en-US" altLang="fa-IR">
              <a:solidFill>
                <a:srgbClr val="C00000"/>
              </a:solidFill>
            </a:endParaRPr>
          </a:p>
        </p:txBody>
      </p:sp>
    </p:spTree>
    <p:extLst>
      <p:ext uri="{BB962C8B-B14F-4D97-AF65-F5344CB8AC3E}">
        <p14:creationId xmlns:p14="http://schemas.microsoft.com/office/powerpoint/2010/main" val="970138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10"/>
          <p:cNvSpPr>
            <a:spLocks noGrp="1"/>
          </p:cNvSpPr>
          <p:nvPr>
            <p:ph type="body" idx="1"/>
          </p:nvPr>
        </p:nvSpPr>
        <p:spPr>
          <a:xfrm>
            <a:off x="142875" y="193675"/>
            <a:ext cx="8829675" cy="571500"/>
          </a:xfrm>
        </p:spPr>
        <p:txBody>
          <a:bodyPr/>
          <a:lstStyle/>
          <a:p>
            <a:pPr marL="17463" eaLnBrk="1" hangingPunct="1">
              <a:spcBef>
                <a:spcPct val="0"/>
              </a:spcBef>
            </a:pPr>
            <a:r>
              <a:rPr lang="fa-IR" altLang="fa-IR" smtClean="0">
                <a:latin typeface="Calibri" pitchFamily="34" charset="0"/>
              </a:rPr>
              <a:t>شبكه هاي بي سيم </a:t>
            </a:r>
            <a:r>
              <a:rPr lang="en-US" altLang="fa-IR" smtClean="0">
                <a:latin typeface="Calibri" pitchFamily="34" charset="0"/>
              </a:rPr>
              <a:t>(wireless)</a:t>
            </a:r>
          </a:p>
        </p:txBody>
      </p:sp>
      <p:sp>
        <p:nvSpPr>
          <p:cNvPr id="20" name="Rectangle 3"/>
          <p:cNvSpPr txBox="1">
            <a:spLocks noChangeArrowheads="1"/>
          </p:cNvSpPr>
          <p:nvPr/>
        </p:nvSpPr>
        <p:spPr bwMode="auto">
          <a:xfrm>
            <a:off x="179388" y="942975"/>
            <a:ext cx="8785225" cy="5700713"/>
          </a:xfrm>
          <a:prstGeom prst="rect">
            <a:avLst/>
          </a:prstGeom>
          <a:noFill/>
          <a:ln>
            <a:noFill/>
          </a:ln>
          <a:extLst/>
        </p:spPr>
        <p:txBody>
          <a:bodyPr/>
          <a:lstStyle>
            <a:lvl1pPr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indent="0" algn="just" rtl="1" eaLnBrk="1" hangingPunct="1">
              <a:spcBef>
                <a:spcPct val="20000"/>
              </a:spcBef>
              <a:buClr>
                <a:srgbClr val="99FF99"/>
              </a:buClr>
              <a:buSzPct val="80000"/>
              <a:defRPr/>
            </a:pPr>
            <a:r>
              <a:rPr lang="fa-IR" sz="2000" b="1" dirty="0" smtClean="0">
                <a:solidFill>
                  <a:srgbClr val="7030A0"/>
                </a:solidFill>
                <a:latin typeface="Calibri" pitchFamily="34" charset="0"/>
                <a:cs typeface="B Nazanin" pitchFamily="2" charset="-78"/>
              </a:rPr>
              <a:t>انواع امواج در شبكه هاي بي‌سيم:</a:t>
            </a:r>
          </a:p>
          <a:p>
            <a:pPr indent="0" algn="just" rtl="1" eaLnBrk="1" hangingPunct="1">
              <a:spcBef>
                <a:spcPct val="20000"/>
              </a:spcBef>
              <a:buClr>
                <a:srgbClr val="99FF99"/>
              </a:buClr>
              <a:buSzPct val="80000"/>
              <a:defRPr/>
            </a:pPr>
            <a:r>
              <a:rPr lang="fa-IR" sz="2000" dirty="0" smtClean="0">
                <a:solidFill>
                  <a:srgbClr val="C00000"/>
                </a:solidFill>
                <a:latin typeface="Calibri" pitchFamily="34" charset="0"/>
                <a:cs typeface="B Nazanin" pitchFamily="2" charset="-78"/>
              </a:rPr>
              <a:t>1- امواج راديويي:</a:t>
            </a:r>
          </a:p>
          <a:p>
            <a:pPr marL="342900" indent="-342900" algn="just" rtl="1" eaLnBrk="1" hangingPunct="1">
              <a:spcBef>
                <a:spcPct val="20000"/>
              </a:spcBef>
              <a:buClr>
                <a:srgbClr val="99FF99"/>
              </a:buClr>
              <a:buSzPct val="80000"/>
              <a:buFont typeface="Arial" pitchFamily="34" charset="0"/>
              <a:buChar char="•"/>
              <a:defRPr/>
            </a:pPr>
            <a:r>
              <a:rPr lang="fa-IR" sz="2000" dirty="0" smtClean="0">
                <a:solidFill>
                  <a:srgbClr val="002060"/>
                </a:solidFill>
                <a:latin typeface="Calibri" pitchFamily="34" charset="0"/>
                <a:cs typeface="B Nazanin" pitchFamily="2" charset="-78"/>
              </a:rPr>
              <a:t>فركانس آنها بين </a:t>
            </a:r>
            <a:r>
              <a:rPr lang="en-US" sz="2000" dirty="0" smtClean="0">
                <a:solidFill>
                  <a:srgbClr val="002060"/>
                </a:solidFill>
                <a:latin typeface="Calibri" pitchFamily="34" charset="0"/>
                <a:cs typeface="B Nazanin" pitchFamily="2" charset="-78"/>
              </a:rPr>
              <a:t>3KHZ</a:t>
            </a:r>
            <a:r>
              <a:rPr lang="fa-IR" sz="2000" dirty="0" smtClean="0">
                <a:solidFill>
                  <a:srgbClr val="002060"/>
                </a:solidFill>
                <a:latin typeface="Calibri" pitchFamily="34" charset="0"/>
                <a:cs typeface="B Nazanin" pitchFamily="2" charset="-78"/>
              </a:rPr>
              <a:t> تا </a:t>
            </a:r>
            <a:r>
              <a:rPr lang="en-US" sz="2000" dirty="0" smtClean="0">
                <a:solidFill>
                  <a:srgbClr val="002060"/>
                </a:solidFill>
                <a:latin typeface="Calibri" pitchFamily="34" charset="0"/>
                <a:cs typeface="B Nazanin" pitchFamily="2" charset="-78"/>
              </a:rPr>
              <a:t>1GHZ</a:t>
            </a:r>
            <a:r>
              <a:rPr lang="fa-IR" sz="2000" dirty="0" smtClean="0">
                <a:solidFill>
                  <a:srgbClr val="002060"/>
                </a:solidFill>
                <a:latin typeface="Calibri" pitchFamily="34" charset="0"/>
                <a:cs typeface="B Nazanin" pitchFamily="2" charset="-78"/>
              </a:rPr>
              <a:t> است. و داراي برد زياد</a:t>
            </a:r>
            <a:endParaRPr lang="en-US" sz="2000" dirty="0" smtClean="0">
              <a:solidFill>
                <a:srgbClr val="002060"/>
              </a:solidFill>
              <a:latin typeface="Calibri" pitchFamily="34" charset="0"/>
              <a:cs typeface="B Nazanin" pitchFamily="2" charset="-78"/>
            </a:endParaRPr>
          </a:p>
          <a:p>
            <a:pPr marL="342900" indent="-342900" algn="just" rtl="1" eaLnBrk="1" hangingPunct="1">
              <a:spcBef>
                <a:spcPct val="20000"/>
              </a:spcBef>
              <a:buClr>
                <a:srgbClr val="99FF99"/>
              </a:buClr>
              <a:buSzPct val="80000"/>
              <a:buFont typeface="Arial" pitchFamily="34" charset="0"/>
              <a:buChar char="•"/>
              <a:defRPr/>
            </a:pPr>
            <a:r>
              <a:rPr lang="fa-IR" sz="2000" dirty="0" smtClean="0">
                <a:solidFill>
                  <a:srgbClr val="002060"/>
                </a:solidFill>
                <a:latin typeface="Calibri" pitchFamily="34" charset="0"/>
                <a:cs typeface="B Nazanin" pitchFamily="2" charset="-78"/>
              </a:rPr>
              <a:t>در تمامي جهات منتشر مي‌شوند و نيازي نيست فرستنده و گيرنده دقيقا روبروي هم باشند.</a:t>
            </a:r>
          </a:p>
          <a:p>
            <a:pPr marL="342900" indent="-342900" algn="just" rtl="1" eaLnBrk="1" hangingPunct="1">
              <a:spcBef>
                <a:spcPct val="20000"/>
              </a:spcBef>
              <a:buClr>
                <a:srgbClr val="99FF99"/>
              </a:buClr>
              <a:buSzPct val="80000"/>
              <a:buFont typeface="Arial" pitchFamily="34" charset="0"/>
              <a:buChar char="•"/>
              <a:defRPr/>
            </a:pPr>
            <a:r>
              <a:rPr lang="fa-IR" sz="2000" dirty="0" smtClean="0">
                <a:solidFill>
                  <a:srgbClr val="002060"/>
                </a:solidFill>
                <a:latin typeface="Calibri" pitchFamily="34" charset="0"/>
                <a:cs typeface="B Nazanin" pitchFamily="2" charset="-78"/>
              </a:rPr>
              <a:t>در فركانسهاي پايين از موانع عبور مي‌كنند.</a:t>
            </a:r>
          </a:p>
          <a:p>
            <a:pPr indent="0" algn="just" rtl="1" eaLnBrk="1" hangingPunct="1">
              <a:spcBef>
                <a:spcPct val="20000"/>
              </a:spcBef>
              <a:buClr>
                <a:srgbClr val="99FF99"/>
              </a:buClr>
              <a:buSzPct val="80000"/>
              <a:defRPr/>
            </a:pPr>
            <a:r>
              <a:rPr lang="fa-IR" sz="2000" dirty="0" smtClean="0">
                <a:solidFill>
                  <a:srgbClr val="C00000"/>
                </a:solidFill>
                <a:latin typeface="Calibri" pitchFamily="34" charset="0"/>
                <a:cs typeface="B Nazanin" pitchFamily="2" charset="-78"/>
              </a:rPr>
              <a:t>2- </a:t>
            </a:r>
            <a:r>
              <a:rPr lang="fa-IR" sz="2000" dirty="0">
                <a:solidFill>
                  <a:srgbClr val="C00000"/>
                </a:solidFill>
                <a:latin typeface="Calibri" pitchFamily="34" charset="0"/>
                <a:cs typeface="B Nazanin" pitchFamily="2" charset="-78"/>
              </a:rPr>
              <a:t>امواج </a:t>
            </a:r>
            <a:r>
              <a:rPr lang="fa-IR" sz="2000" dirty="0" smtClean="0">
                <a:solidFill>
                  <a:srgbClr val="C00000"/>
                </a:solidFill>
                <a:latin typeface="Calibri" pitchFamily="34" charset="0"/>
                <a:cs typeface="B Nazanin" pitchFamily="2" charset="-78"/>
              </a:rPr>
              <a:t>مايكروويو:</a:t>
            </a:r>
            <a:endParaRPr lang="fa-IR" sz="2000" dirty="0">
              <a:solidFill>
                <a:srgbClr val="C00000"/>
              </a:solidFill>
              <a:latin typeface="Calibri" pitchFamily="34" charset="0"/>
              <a:cs typeface="B Nazanin" pitchFamily="2" charset="-78"/>
            </a:endParaRPr>
          </a:p>
          <a:p>
            <a:pPr marL="342900" indent="-342900" algn="just" rtl="1" eaLnBrk="1" hangingPunct="1">
              <a:spcBef>
                <a:spcPct val="20000"/>
              </a:spcBef>
              <a:buClr>
                <a:srgbClr val="99FF99"/>
              </a:buClr>
              <a:buSzPct val="80000"/>
              <a:buFont typeface="Arial" pitchFamily="34" charset="0"/>
              <a:buChar char="•"/>
              <a:defRPr/>
            </a:pPr>
            <a:r>
              <a:rPr lang="fa-IR" sz="2000" dirty="0" smtClean="0">
                <a:solidFill>
                  <a:srgbClr val="002060"/>
                </a:solidFill>
                <a:latin typeface="Calibri" pitchFamily="34" charset="0"/>
                <a:cs typeface="B Nazanin" pitchFamily="2" charset="-78"/>
              </a:rPr>
              <a:t>محدوده فركانسي آنها بین </a:t>
            </a:r>
            <a:r>
              <a:rPr lang="en-US" sz="2000" dirty="0" smtClean="0">
                <a:solidFill>
                  <a:srgbClr val="002060"/>
                </a:solidFill>
                <a:latin typeface="Calibri" pitchFamily="34" charset="0"/>
                <a:cs typeface="B Nazanin" pitchFamily="2" charset="-78"/>
              </a:rPr>
              <a:t>10MHz to 10GHz</a:t>
            </a:r>
            <a:r>
              <a:rPr lang="fa-IR" sz="2000" dirty="0" smtClean="0">
                <a:solidFill>
                  <a:srgbClr val="002060"/>
                </a:solidFill>
                <a:latin typeface="Calibri" pitchFamily="34" charset="0"/>
                <a:cs typeface="B Nazanin" pitchFamily="2" charset="-78"/>
              </a:rPr>
              <a:t> است و برای ارتباطات </a:t>
            </a:r>
            <a:r>
              <a:rPr lang="en-US" sz="2000" dirty="0" smtClean="0">
                <a:solidFill>
                  <a:srgbClr val="002060"/>
                </a:solidFill>
                <a:latin typeface="Calibri" pitchFamily="34" charset="0"/>
                <a:cs typeface="B Nazanin" pitchFamily="2" charset="-78"/>
              </a:rPr>
              <a:t>Point to Point</a:t>
            </a:r>
            <a:r>
              <a:rPr lang="fa-IR" sz="2000" dirty="0" smtClean="0">
                <a:solidFill>
                  <a:srgbClr val="002060"/>
                </a:solidFill>
                <a:latin typeface="Calibri" pitchFamily="34" charset="0"/>
                <a:cs typeface="B Nazanin" pitchFamily="2" charset="-78"/>
              </a:rPr>
              <a:t> استفاده می‌شود.</a:t>
            </a:r>
            <a:endParaRPr lang="fa-IR" sz="2000" dirty="0">
              <a:solidFill>
                <a:srgbClr val="002060"/>
              </a:solidFill>
              <a:latin typeface="Calibri" pitchFamily="34" charset="0"/>
              <a:cs typeface="B Nazanin" pitchFamily="2" charset="-78"/>
            </a:endParaRPr>
          </a:p>
          <a:p>
            <a:pPr marL="342900" indent="-342900" algn="just" rtl="1" eaLnBrk="1" hangingPunct="1">
              <a:spcBef>
                <a:spcPct val="20000"/>
              </a:spcBef>
              <a:buClr>
                <a:srgbClr val="99FF99"/>
              </a:buClr>
              <a:buSzPct val="80000"/>
              <a:buFont typeface="Arial" pitchFamily="34" charset="0"/>
              <a:buChar char="•"/>
              <a:defRPr/>
            </a:pPr>
            <a:r>
              <a:rPr lang="fa-IR" sz="2000" dirty="0" smtClean="0">
                <a:solidFill>
                  <a:srgbClr val="002060"/>
                </a:solidFill>
                <a:latin typeface="Calibri" pitchFamily="34" charset="0"/>
                <a:cs typeface="B Nazanin" pitchFamily="2" charset="-78"/>
              </a:rPr>
              <a:t>بصورت خط مستقيم منتشر مي‌شوند (پس فرستنده و گيرنده بايد دقيقا روبروي هم قرار گيرند)</a:t>
            </a:r>
            <a:endParaRPr lang="fa-IR" sz="2000" dirty="0">
              <a:solidFill>
                <a:srgbClr val="002060"/>
              </a:solidFill>
              <a:latin typeface="Calibri" pitchFamily="34" charset="0"/>
              <a:cs typeface="B Nazanin" pitchFamily="2" charset="-78"/>
            </a:endParaRPr>
          </a:p>
          <a:p>
            <a:pPr marL="342900" indent="-342900" algn="just" rtl="1" eaLnBrk="1" hangingPunct="1">
              <a:spcBef>
                <a:spcPct val="20000"/>
              </a:spcBef>
              <a:buClr>
                <a:srgbClr val="99FF99"/>
              </a:buClr>
              <a:buSzPct val="80000"/>
              <a:buFont typeface="Arial" pitchFamily="34" charset="0"/>
              <a:buChar char="•"/>
              <a:defRPr/>
            </a:pPr>
            <a:r>
              <a:rPr lang="fa-IR" sz="2000" dirty="0">
                <a:solidFill>
                  <a:srgbClr val="002060"/>
                </a:solidFill>
                <a:latin typeface="Calibri" pitchFamily="34" charset="0"/>
                <a:cs typeface="B Nazanin" pitchFamily="2" charset="-78"/>
              </a:rPr>
              <a:t>در فركانسهاي </a:t>
            </a:r>
            <a:r>
              <a:rPr lang="fa-IR" sz="2000" dirty="0" smtClean="0">
                <a:solidFill>
                  <a:srgbClr val="002060"/>
                </a:solidFill>
                <a:latin typeface="Calibri" pitchFamily="34" charset="0"/>
                <a:cs typeface="B Nazanin" pitchFamily="2" charset="-78"/>
              </a:rPr>
              <a:t>بالا از </a:t>
            </a:r>
            <a:r>
              <a:rPr lang="fa-IR" sz="2000" dirty="0">
                <a:solidFill>
                  <a:srgbClr val="002060"/>
                </a:solidFill>
                <a:latin typeface="Calibri" pitchFamily="34" charset="0"/>
                <a:cs typeface="B Nazanin" pitchFamily="2" charset="-78"/>
              </a:rPr>
              <a:t>موانع عبور </a:t>
            </a:r>
            <a:r>
              <a:rPr lang="fa-IR" sz="2000" dirty="0" smtClean="0">
                <a:solidFill>
                  <a:srgbClr val="002060"/>
                </a:solidFill>
                <a:latin typeface="Calibri" pitchFamily="34" charset="0"/>
                <a:cs typeface="B Nazanin" pitchFamily="2" charset="-78"/>
              </a:rPr>
              <a:t>نمي‌كنند. و بیشتر در شبكه تلويزيون، تلفن همراه و ... استفاده مي‌شود.</a:t>
            </a:r>
            <a:endParaRPr lang="fa-IR" sz="2000" dirty="0">
              <a:solidFill>
                <a:srgbClr val="002060"/>
              </a:solidFill>
              <a:latin typeface="Calibri" pitchFamily="34" charset="0"/>
              <a:cs typeface="B Nazanin" pitchFamily="2" charset="-78"/>
            </a:endParaRPr>
          </a:p>
          <a:p>
            <a:pPr indent="0" algn="just" rtl="1" eaLnBrk="1" hangingPunct="1">
              <a:spcBef>
                <a:spcPct val="20000"/>
              </a:spcBef>
              <a:buClr>
                <a:srgbClr val="99FF99"/>
              </a:buClr>
              <a:buSzPct val="80000"/>
              <a:defRPr/>
            </a:pPr>
            <a:r>
              <a:rPr lang="fa-IR" sz="2000" dirty="0" smtClean="0">
                <a:solidFill>
                  <a:srgbClr val="C00000"/>
                </a:solidFill>
                <a:latin typeface="Calibri" pitchFamily="34" charset="0"/>
                <a:cs typeface="B Nazanin" pitchFamily="2" charset="-78"/>
              </a:rPr>
              <a:t>3- </a:t>
            </a:r>
            <a:r>
              <a:rPr lang="fa-IR" sz="2000" dirty="0">
                <a:solidFill>
                  <a:srgbClr val="C00000"/>
                </a:solidFill>
                <a:latin typeface="Calibri" pitchFamily="34" charset="0"/>
                <a:cs typeface="B Nazanin" pitchFamily="2" charset="-78"/>
              </a:rPr>
              <a:t>امواج </a:t>
            </a:r>
            <a:r>
              <a:rPr lang="fa-IR" sz="2000" dirty="0" smtClean="0">
                <a:solidFill>
                  <a:srgbClr val="C00000"/>
                </a:solidFill>
                <a:latin typeface="Calibri" pitchFamily="34" charset="0"/>
                <a:cs typeface="B Nazanin" pitchFamily="2" charset="-78"/>
              </a:rPr>
              <a:t>مادون قرمز:</a:t>
            </a:r>
            <a:endParaRPr lang="fa-IR" sz="2000" dirty="0">
              <a:solidFill>
                <a:srgbClr val="C00000"/>
              </a:solidFill>
              <a:latin typeface="Calibri" pitchFamily="34" charset="0"/>
              <a:cs typeface="B Nazanin" pitchFamily="2" charset="-78"/>
            </a:endParaRPr>
          </a:p>
          <a:p>
            <a:pPr marL="342900" indent="-342900" algn="just" rtl="1" eaLnBrk="1" hangingPunct="1">
              <a:spcBef>
                <a:spcPct val="20000"/>
              </a:spcBef>
              <a:buClr>
                <a:srgbClr val="99FF99"/>
              </a:buClr>
              <a:buSzPct val="80000"/>
              <a:buFont typeface="Arial" pitchFamily="34" charset="0"/>
              <a:buChar char="•"/>
              <a:defRPr/>
            </a:pPr>
            <a:r>
              <a:rPr lang="fa-IR" sz="2000" dirty="0" smtClean="0">
                <a:solidFill>
                  <a:srgbClr val="002060"/>
                </a:solidFill>
                <a:latin typeface="Calibri" pitchFamily="34" charset="0"/>
                <a:cs typeface="B Nazanin" pitchFamily="2" charset="-78"/>
              </a:rPr>
              <a:t>فركانس هاي بسيار بالا دارند.</a:t>
            </a:r>
          </a:p>
          <a:p>
            <a:pPr marL="342900" indent="-342900" algn="just" rtl="1" eaLnBrk="1" hangingPunct="1">
              <a:spcBef>
                <a:spcPct val="20000"/>
              </a:spcBef>
              <a:buClr>
                <a:srgbClr val="99FF99"/>
              </a:buClr>
              <a:buSzPct val="80000"/>
              <a:buFont typeface="Arial" pitchFamily="34" charset="0"/>
              <a:buChar char="•"/>
              <a:defRPr/>
            </a:pPr>
            <a:r>
              <a:rPr lang="fa-IR" sz="2000" dirty="0" smtClean="0">
                <a:solidFill>
                  <a:srgbClr val="002060"/>
                </a:solidFill>
                <a:latin typeface="Calibri" pitchFamily="34" charset="0"/>
                <a:cs typeface="B Nazanin" pitchFamily="2" charset="-78"/>
              </a:rPr>
              <a:t>از اجسام و موانع عبور نمي‌كنند. ( به همين دليل امنيت بالاتي نسبت به ديگر امواج دارند)</a:t>
            </a:r>
          </a:p>
          <a:p>
            <a:pPr marL="342900" indent="-342900" algn="just" rtl="1" eaLnBrk="1" hangingPunct="1">
              <a:spcBef>
                <a:spcPct val="20000"/>
              </a:spcBef>
              <a:buClr>
                <a:srgbClr val="99FF99"/>
              </a:buClr>
              <a:buSzPct val="80000"/>
              <a:buFont typeface="Arial" pitchFamily="34" charset="0"/>
              <a:buChar char="•"/>
              <a:defRPr/>
            </a:pPr>
            <a:r>
              <a:rPr lang="fa-IR" sz="2000" dirty="0" smtClean="0">
                <a:solidFill>
                  <a:srgbClr val="002060"/>
                </a:solidFill>
                <a:latin typeface="Calibri" pitchFamily="34" charset="0"/>
                <a:cs typeface="B Nazanin" pitchFamily="2" charset="-78"/>
              </a:rPr>
              <a:t>برد كوتاه دارند. در دستگاه‌هاي كنترل از راه دور استفاده مي‌شوند.</a:t>
            </a:r>
          </a:p>
          <a:p>
            <a:pPr indent="0" algn="just" rtl="1" eaLnBrk="1" hangingPunct="1">
              <a:spcBef>
                <a:spcPct val="20000"/>
              </a:spcBef>
              <a:buClr>
                <a:srgbClr val="99FF99"/>
              </a:buClr>
              <a:buSzPct val="80000"/>
              <a:defRPr/>
            </a:pPr>
            <a:r>
              <a:rPr lang="fa-IR" sz="2000" dirty="0" smtClean="0">
                <a:solidFill>
                  <a:srgbClr val="C00000"/>
                </a:solidFill>
                <a:latin typeface="Calibri" pitchFamily="34" charset="0"/>
                <a:cs typeface="B Nazanin" pitchFamily="2" charset="-78"/>
              </a:rPr>
              <a:t>4- امواج نوری :</a:t>
            </a:r>
          </a:p>
          <a:p>
            <a:pPr marL="228600" algn="r" rtl="1">
              <a:buFont typeface="Arial" pitchFamily="34" charset="0"/>
              <a:buChar char="•"/>
              <a:defRPr/>
            </a:pPr>
            <a:r>
              <a:rPr lang="fa-IR" sz="2000" dirty="0" smtClean="0">
                <a:solidFill>
                  <a:srgbClr val="002060"/>
                </a:solidFill>
                <a:latin typeface="Calibri" pitchFamily="34" charset="0"/>
                <a:cs typeface="B Nazanin" pitchFamily="2" charset="-78"/>
              </a:rPr>
              <a:t>پهنای باند بالا و هزینه بسیار پایین.</a:t>
            </a:r>
          </a:p>
          <a:p>
            <a:pPr marL="228600" algn="r" rtl="1">
              <a:buFont typeface="Arial" pitchFamily="34" charset="0"/>
              <a:buChar char="•"/>
              <a:defRPr/>
            </a:pPr>
            <a:r>
              <a:rPr lang="fa-IR" sz="2000" dirty="0" smtClean="0">
                <a:solidFill>
                  <a:srgbClr val="002060"/>
                </a:solidFill>
                <a:latin typeface="Calibri" pitchFamily="34" charset="0"/>
                <a:cs typeface="B Nazanin" pitchFamily="2" charset="-78"/>
              </a:rPr>
              <a:t>عملکرد نامناسب در هوای مه آلود و بارانی.</a:t>
            </a:r>
          </a:p>
          <a:p>
            <a:pPr marL="342900" indent="-342900" algn="just" rtl="1" eaLnBrk="1" hangingPunct="1">
              <a:spcBef>
                <a:spcPct val="20000"/>
              </a:spcBef>
              <a:buClr>
                <a:srgbClr val="99FF99"/>
              </a:buClr>
              <a:buSzPct val="80000"/>
              <a:buFont typeface="Arial" pitchFamily="34" charset="0"/>
              <a:buChar char="•"/>
              <a:defRPr/>
            </a:pPr>
            <a:endParaRPr lang="fa-IR" sz="2000" dirty="0">
              <a:solidFill>
                <a:srgbClr val="002060"/>
              </a:solidFill>
              <a:latin typeface="Calibri" pitchFamily="34" charset="0"/>
              <a:cs typeface="B Nazanin" pitchFamily="2" charset="-78"/>
            </a:endParaRPr>
          </a:p>
          <a:p>
            <a:pPr indent="0" algn="just" rtl="1" eaLnBrk="1" hangingPunct="1">
              <a:spcBef>
                <a:spcPct val="20000"/>
              </a:spcBef>
              <a:buClr>
                <a:srgbClr val="99FF99"/>
              </a:buClr>
              <a:buSzPct val="80000"/>
              <a:defRPr/>
            </a:pPr>
            <a:endParaRPr lang="fa-IR" sz="2000" dirty="0" smtClean="0">
              <a:solidFill>
                <a:srgbClr val="002060"/>
              </a:solidFill>
              <a:latin typeface="Calibri" pitchFamily="34" charset="0"/>
              <a:cs typeface="B Nazanin" pitchFamily="2" charset="-78"/>
            </a:endParaRPr>
          </a:p>
        </p:txBody>
      </p:sp>
    </p:spTree>
    <p:extLst>
      <p:ext uri="{BB962C8B-B14F-4D97-AF65-F5344CB8AC3E}">
        <p14:creationId xmlns:p14="http://schemas.microsoft.com/office/powerpoint/2010/main" val="38021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fade">
                                      <p:cBhvr>
                                        <p:cTn id="10" dur="1000"/>
                                        <p:tgtEl>
                                          <p:spTgt spid="2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Effect transition="in" filter="fade">
                                      <p:cBhvr>
                                        <p:cTn id="13" dur="1000"/>
                                        <p:tgtEl>
                                          <p:spTgt spid="2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xEl>
                                              <p:pRg st="3" end="3"/>
                                            </p:txEl>
                                          </p:spTgt>
                                        </p:tgtEl>
                                        <p:attrNameLst>
                                          <p:attrName>style.visibility</p:attrName>
                                        </p:attrNameLst>
                                      </p:cBhvr>
                                      <p:to>
                                        <p:strVal val="visible"/>
                                      </p:to>
                                    </p:set>
                                    <p:animEffect transition="in" filter="fade">
                                      <p:cBhvr>
                                        <p:cTn id="16" dur="1000"/>
                                        <p:tgtEl>
                                          <p:spTgt spid="2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animEffect transition="in" filter="fade">
                                      <p:cBhvr>
                                        <p:cTn id="19" dur="1000"/>
                                        <p:tgtEl>
                                          <p:spTgt spid="2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xEl>
                                              <p:pRg st="5" end="5"/>
                                            </p:txEl>
                                          </p:spTgt>
                                        </p:tgtEl>
                                        <p:attrNameLst>
                                          <p:attrName>style.visibility</p:attrName>
                                        </p:attrNameLst>
                                      </p:cBhvr>
                                      <p:to>
                                        <p:strVal val="visible"/>
                                      </p:to>
                                    </p:set>
                                    <p:animEffect transition="in" filter="fade">
                                      <p:cBhvr>
                                        <p:cTn id="22" dur="1000"/>
                                        <p:tgtEl>
                                          <p:spTgt spid="2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xEl>
                                              <p:pRg st="6" end="6"/>
                                            </p:txEl>
                                          </p:spTgt>
                                        </p:tgtEl>
                                        <p:attrNameLst>
                                          <p:attrName>style.visibility</p:attrName>
                                        </p:attrNameLst>
                                      </p:cBhvr>
                                      <p:to>
                                        <p:strVal val="visible"/>
                                      </p:to>
                                    </p:set>
                                    <p:animEffect transition="in" filter="fade">
                                      <p:cBhvr>
                                        <p:cTn id="25" dur="1000"/>
                                        <p:tgtEl>
                                          <p:spTgt spid="20">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xEl>
                                              <p:pRg st="7" end="7"/>
                                            </p:txEl>
                                          </p:spTgt>
                                        </p:tgtEl>
                                        <p:attrNameLst>
                                          <p:attrName>style.visibility</p:attrName>
                                        </p:attrNameLst>
                                      </p:cBhvr>
                                      <p:to>
                                        <p:strVal val="visible"/>
                                      </p:to>
                                    </p:set>
                                    <p:animEffect transition="in" filter="fade">
                                      <p:cBhvr>
                                        <p:cTn id="28" dur="1000"/>
                                        <p:tgtEl>
                                          <p:spTgt spid="20">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xEl>
                                              <p:pRg st="8" end="8"/>
                                            </p:txEl>
                                          </p:spTgt>
                                        </p:tgtEl>
                                        <p:attrNameLst>
                                          <p:attrName>style.visibility</p:attrName>
                                        </p:attrNameLst>
                                      </p:cBhvr>
                                      <p:to>
                                        <p:strVal val="visible"/>
                                      </p:to>
                                    </p:set>
                                    <p:animEffect transition="in" filter="fade">
                                      <p:cBhvr>
                                        <p:cTn id="31" dur="1000"/>
                                        <p:tgtEl>
                                          <p:spTgt spid="20">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xEl>
                                              <p:pRg st="9" end="9"/>
                                            </p:txEl>
                                          </p:spTgt>
                                        </p:tgtEl>
                                        <p:attrNameLst>
                                          <p:attrName>style.visibility</p:attrName>
                                        </p:attrNameLst>
                                      </p:cBhvr>
                                      <p:to>
                                        <p:strVal val="visible"/>
                                      </p:to>
                                    </p:set>
                                    <p:animEffect transition="in" filter="fade">
                                      <p:cBhvr>
                                        <p:cTn id="34" dur="1000"/>
                                        <p:tgtEl>
                                          <p:spTgt spid="20">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xEl>
                                              <p:pRg st="10" end="10"/>
                                            </p:txEl>
                                          </p:spTgt>
                                        </p:tgtEl>
                                        <p:attrNameLst>
                                          <p:attrName>style.visibility</p:attrName>
                                        </p:attrNameLst>
                                      </p:cBhvr>
                                      <p:to>
                                        <p:strVal val="visible"/>
                                      </p:to>
                                    </p:set>
                                    <p:animEffect transition="in" filter="fade">
                                      <p:cBhvr>
                                        <p:cTn id="37" dur="1000"/>
                                        <p:tgtEl>
                                          <p:spTgt spid="20">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xEl>
                                              <p:pRg st="11" end="11"/>
                                            </p:txEl>
                                          </p:spTgt>
                                        </p:tgtEl>
                                        <p:attrNameLst>
                                          <p:attrName>style.visibility</p:attrName>
                                        </p:attrNameLst>
                                      </p:cBhvr>
                                      <p:to>
                                        <p:strVal val="visible"/>
                                      </p:to>
                                    </p:set>
                                    <p:animEffect transition="in" filter="fade">
                                      <p:cBhvr>
                                        <p:cTn id="40" dur="1000"/>
                                        <p:tgtEl>
                                          <p:spTgt spid="20">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xEl>
                                              <p:pRg st="12" end="12"/>
                                            </p:txEl>
                                          </p:spTgt>
                                        </p:tgtEl>
                                        <p:attrNameLst>
                                          <p:attrName>style.visibility</p:attrName>
                                        </p:attrNameLst>
                                      </p:cBhvr>
                                      <p:to>
                                        <p:strVal val="visible"/>
                                      </p:to>
                                    </p:set>
                                    <p:animEffect transition="in" filter="fade">
                                      <p:cBhvr>
                                        <p:cTn id="43" dur="1000"/>
                                        <p:tgtEl>
                                          <p:spTgt spid="20">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xEl>
                                              <p:pRg st="13" end="13"/>
                                            </p:txEl>
                                          </p:spTgt>
                                        </p:tgtEl>
                                        <p:attrNameLst>
                                          <p:attrName>style.visibility</p:attrName>
                                        </p:attrNameLst>
                                      </p:cBhvr>
                                      <p:to>
                                        <p:strVal val="visible"/>
                                      </p:to>
                                    </p:set>
                                    <p:animEffect transition="in" filter="fade">
                                      <p:cBhvr>
                                        <p:cTn id="46" dur="1000"/>
                                        <p:tgtEl>
                                          <p:spTgt spid="2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10"/>
          <p:cNvSpPr>
            <a:spLocks noGrp="1"/>
          </p:cNvSpPr>
          <p:nvPr>
            <p:ph type="body" idx="1"/>
          </p:nvPr>
        </p:nvSpPr>
        <p:spPr>
          <a:xfrm>
            <a:off x="142875" y="193675"/>
            <a:ext cx="8829675" cy="571500"/>
          </a:xfrm>
        </p:spPr>
        <p:txBody>
          <a:bodyPr/>
          <a:lstStyle/>
          <a:p>
            <a:pPr marL="17463" eaLnBrk="1" hangingPunct="1">
              <a:spcBef>
                <a:spcPct val="0"/>
              </a:spcBef>
            </a:pPr>
            <a:r>
              <a:rPr lang="fa-IR" altLang="fa-IR" smtClean="0">
                <a:latin typeface="Calibri" pitchFamily="34" charset="0"/>
              </a:rPr>
              <a:t>رادیو</a:t>
            </a:r>
            <a:endParaRPr lang="en-US" altLang="fa-IR" smtClean="0">
              <a:latin typeface="Calibri" pitchFamily="34" charset="0"/>
            </a:endParaRPr>
          </a:p>
        </p:txBody>
      </p:sp>
      <p:sp>
        <p:nvSpPr>
          <p:cNvPr id="20" name="Rectangle 3"/>
          <p:cNvSpPr txBox="1">
            <a:spLocks noChangeArrowheads="1"/>
          </p:cNvSpPr>
          <p:nvPr/>
        </p:nvSpPr>
        <p:spPr bwMode="auto">
          <a:xfrm>
            <a:off x="179388" y="1052513"/>
            <a:ext cx="8785225" cy="57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55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rtl="1" eaLnBrk="1" hangingPunct="1">
              <a:spcBef>
                <a:spcPct val="20000"/>
              </a:spcBef>
              <a:spcAft>
                <a:spcPts val="1200"/>
              </a:spcAft>
              <a:buClr>
                <a:srgbClr val="99FF99"/>
              </a:buClr>
              <a:buSzPct val="80000"/>
              <a:buFont typeface="Arial" pitchFamily="34" charset="0"/>
              <a:buChar char="•"/>
            </a:pPr>
            <a:endParaRPr lang="fa-IR" altLang="fa-IR" sz="2400">
              <a:solidFill>
                <a:srgbClr val="002060"/>
              </a:solidFill>
              <a:latin typeface="Calibri" pitchFamily="34" charset="0"/>
              <a:cs typeface="B Nazanin" pitchFamily="2" charset="-78"/>
            </a:endParaRPr>
          </a:p>
        </p:txBody>
      </p:sp>
      <p:sp>
        <p:nvSpPr>
          <p:cNvPr id="44036"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fa-IR" altLang="fa-IR" sz="1200">
              <a:solidFill>
                <a:srgbClr val="B5A788"/>
              </a:solidFill>
              <a:latin typeface="Calibri" pitchFamily="34" charset="0"/>
              <a:cs typeface="B Nazanin" pitchFamily="2" charset="-78"/>
            </a:endParaRPr>
          </a:p>
        </p:txBody>
      </p:sp>
      <p:sp>
        <p:nvSpPr>
          <p:cNvPr id="44037" name="Rectangle 5"/>
          <p:cNvSpPr>
            <a:spLocks noChangeArrowheads="1"/>
          </p:cNvSpPr>
          <p:nvPr/>
        </p:nvSpPr>
        <p:spPr bwMode="auto">
          <a:xfrm>
            <a:off x="285750" y="1000125"/>
            <a:ext cx="871537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2413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rtl="1" eaLnBrk="1" hangingPunct="1">
              <a:spcAft>
                <a:spcPts val="600"/>
              </a:spcAft>
              <a:buFont typeface="Arial" pitchFamily="34" charset="0"/>
              <a:buChar char="•"/>
            </a:pPr>
            <a:r>
              <a:rPr lang="fa-IR" altLang="fa-IR" sz="2400">
                <a:latin typeface="Calibri" pitchFamily="34" charset="0"/>
                <a:cs typeface="B Nazanin" pitchFamily="2" charset="-78"/>
              </a:rPr>
              <a:t>ماکروویو در جهت معینی کاربرد دارد ولی رادیو در تمام جهات گسترش می</a:t>
            </a:r>
            <a:r>
              <a:rPr lang="fa-IR" altLang="en-US" sz="2400">
                <a:solidFill>
                  <a:srgbClr val="002060"/>
                </a:solidFill>
                <a:latin typeface="Calibri" pitchFamily="34" charset="0"/>
                <a:cs typeface="B Nazanin" pitchFamily="2" charset="-78"/>
              </a:rPr>
              <a:t>‌</a:t>
            </a:r>
            <a:r>
              <a:rPr lang="fa-IR" altLang="fa-IR" sz="2400">
                <a:latin typeface="Calibri" pitchFamily="34" charset="0"/>
                <a:cs typeface="B Nazanin" pitchFamily="2" charset="-78"/>
              </a:rPr>
              <a:t>یابد.</a:t>
            </a:r>
          </a:p>
          <a:p>
            <a:pPr algn="just" rtl="1" eaLnBrk="1" hangingPunct="1">
              <a:lnSpc>
                <a:spcPct val="120000"/>
              </a:lnSpc>
              <a:spcAft>
                <a:spcPts val="600"/>
              </a:spcAft>
              <a:buFont typeface="Arial" pitchFamily="34" charset="0"/>
              <a:buChar char="•"/>
            </a:pPr>
            <a:r>
              <a:rPr lang="fa-IR" altLang="zh-CN" sz="2400">
                <a:cs typeface="B Nazanin" pitchFamily="2" charset="-78"/>
              </a:rPr>
              <a:t>امواج راديويي به آساني توليد مي‌شوند و مي‌توانند مسافتهاي طولاني را طي كرده و به راحتي در ساختمان</a:t>
            </a:r>
            <a:r>
              <a:rPr lang="fa-IR" altLang="en-US" sz="2400">
                <a:solidFill>
                  <a:srgbClr val="002060"/>
                </a:solidFill>
                <a:latin typeface="Calibri" pitchFamily="34" charset="0"/>
                <a:cs typeface="B Nazanin" pitchFamily="2" charset="-78"/>
              </a:rPr>
              <a:t>‌</a:t>
            </a:r>
            <a:r>
              <a:rPr lang="fa-IR" altLang="zh-CN" sz="2400">
                <a:ea typeface="B Nazanin" pitchFamily="2" charset="-78"/>
                <a:cs typeface="B Nazanin" pitchFamily="2" charset="-78"/>
              </a:rPr>
              <a:t>ها نفوذ نمايند.</a:t>
            </a:r>
            <a:r>
              <a:rPr lang="en-US" altLang="zh-CN" sz="2400">
                <a:ea typeface="SimSun" pitchFamily="2" charset="-122"/>
              </a:rPr>
              <a:t> </a:t>
            </a:r>
          </a:p>
          <a:p>
            <a:pPr algn="just" rtl="1" eaLnBrk="1" hangingPunct="1">
              <a:lnSpc>
                <a:spcPct val="90000"/>
              </a:lnSpc>
              <a:spcAft>
                <a:spcPts val="600"/>
              </a:spcAft>
              <a:buFont typeface="Arial" pitchFamily="34" charset="0"/>
              <a:buChar char="•"/>
            </a:pPr>
            <a:r>
              <a:rPr lang="fa-IR" altLang="en-US" sz="2400">
                <a:latin typeface="Highlight LET"/>
                <a:cs typeface="B Nazanin" pitchFamily="2" charset="-78"/>
              </a:rPr>
              <a:t>امواج رادیویی در باندهای </a:t>
            </a:r>
            <a:r>
              <a:rPr lang="en-US" altLang="en-US" sz="2400">
                <a:latin typeface="Highlight LET"/>
                <a:cs typeface="B Nazanin" pitchFamily="2" charset="-78"/>
              </a:rPr>
              <a:t>VLF</a:t>
            </a:r>
            <a:r>
              <a:rPr lang="fa-IR" altLang="en-US" sz="2400">
                <a:latin typeface="Highlight LET"/>
                <a:cs typeface="B Nazanin" pitchFamily="2" charset="-78"/>
              </a:rPr>
              <a:t> و </a:t>
            </a:r>
            <a:r>
              <a:rPr lang="en-US" altLang="en-US" sz="2400">
                <a:latin typeface="Highlight LET"/>
                <a:cs typeface="B Nazanin" pitchFamily="2" charset="-78"/>
              </a:rPr>
              <a:t>LF</a:t>
            </a:r>
            <a:r>
              <a:rPr lang="fa-IR" altLang="en-US" sz="2400">
                <a:latin typeface="Highlight LET"/>
                <a:cs typeface="B Nazanin" pitchFamily="2" charset="-78"/>
              </a:rPr>
              <a:t> و </a:t>
            </a:r>
            <a:r>
              <a:rPr lang="en-US" altLang="en-US" sz="2400">
                <a:latin typeface="Highlight LET"/>
                <a:cs typeface="B Nazanin" pitchFamily="2" charset="-78"/>
              </a:rPr>
              <a:t>MF</a:t>
            </a:r>
            <a:r>
              <a:rPr lang="fa-IR" altLang="en-US" sz="2400">
                <a:latin typeface="Highlight LET"/>
                <a:cs typeface="B Nazanin" pitchFamily="2" charset="-78"/>
              </a:rPr>
              <a:t> از زمین و انحنای آن تبعیت می</a:t>
            </a:r>
            <a:r>
              <a:rPr lang="fa-IR" altLang="en-US" sz="2400">
                <a:solidFill>
                  <a:srgbClr val="002060"/>
                </a:solidFill>
                <a:latin typeface="Calibri" pitchFamily="34" charset="0"/>
                <a:cs typeface="B Nazanin" pitchFamily="2" charset="-78"/>
              </a:rPr>
              <a:t>‌</a:t>
            </a:r>
            <a:r>
              <a:rPr lang="fa-IR" altLang="en-US" sz="2400">
                <a:latin typeface="Highlight LET"/>
                <a:cs typeface="B Nazanin" pitchFamily="2" charset="-78"/>
              </a:rPr>
              <a:t>کنند. </a:t>
            </a:r>
            <a:r>
              <a:rPr lang="en-US" altLang="en-US" sz="2400">
                <a:latin typeface="Highlight LET"/>
                <a:cs typeface="B Nazanin" pitchFamily="2" charset="-78"/>
              </a:rPr>
              <a:t>1000</a:t>
            </a:r>
            <a:r>
              <a:rPr lang="fa-IR" altLang="en-US" sz="2400">
                <a:latin typeface="Highlight LET"/>
                <a:cs typeface="B Nazanin" pitchFamily="2" charset="-78"/>
              </a:rPr>
              <a:t> کیلومتر برد دارند، از موانع عبور می</a:t>
            </a:r>
            <a:r>
              <a:rPr lang="fa-IR" altLang="en-US" sz="2400">
                <a:solidFill>
                  <a:srgbClr val="002060"/>
                </a:solidFill>
                <a:latin typeface="Calibri" pitchFamily="34" charset="0"/>
                <a:cs typeface="B Nazanin" pitchFamily="2" charset="-78"/>
              </a:rPr>
              <a:t>‌</a:t>
            </a:r>
            <a:r>
              <a:rPr lang="fa-IR" altLang="en-US" sz="2400">
                <a:latin typeface="Highlight LET"/>
                <a:cs typeface="B Nazanin" pitchFamily="2" charset="-78"/>
              </a:rPr>
              <a:t>کنند ولی پهنای باند کمی دارند .</a:t>
            </a:r>
          </a:p>
          <a:p>
            <a:pPr algn="just" rtl="1" eaLnBrk="1" hangingPunct="1">
              <a:lnSpc>
                <a:spcPct val="90000"/>
              </a:lnSpc>
              <a:spcAft>
                <a:spcPts val="600"/>
              </a:spcAft>
              <a:buFont typeface="Arial" pitchFamily="34" charset="0"/>
              <a:buChar char="•"/>
            </a:pPr>
            <a:r>
              <a:rPr lang="fa-IR" altLang="en-US" sz="2400">
                <a:latin typeface="Highlight LET"/>
                <a:cs typeface="B Nazanin" pitchFamily="2" charset="-78"/>
              </a:rPr>
              <a:t>در باندهای </a:t>
            </a:r>
            <a:r>
              <a:rPr lang="en-US" altLang="en-US" sz="2400">
                <a:latin typeface="Highlight LET"/>
                <a:cs typeface="B Nazanin" pitchFamily="2" charset="-78"/>
              </a:rPr>
              <a:t>HF</a:t>
            </a:r>
            <a:r>
              <a:rPr lang="fa-IR" altLang="en-US" sz="2400">
                <a:latin typeface="Highlight LET"/>
                <a:cs typeface="B Nazanin" pitchFamily="2" charset="-78"/>
              </a:rPr>
              <a:t> و </a:t>
            </a:r>
            <a:r>
              <a:rPr lang="en-US" altLang="en-US" sz="2400">
                <a:latin typeface="Highlight LET"/>
                <a:cs typeface="B Nazanin" pitchFamily="2" charset="-78"/>
              </a:rPr>
              <a:t>VHF</a:t>
            </a:r>
            <a:r>
              <a:rPr lang="fa-IR" altLang="en-US" sz="2400">
                <a:latin typeface="Highlight LET"/>
                <a:cs typeface="B Nazanin" pitchFamily="2" charset="-78"/>
              </a:rPr>
              <a:t> آن قسمت از امواج رادیویی که نزدیک سطح زمین حرکت می</a:t>
            </a:r>
            <a:r>
              <a:rPr lang="fa-IR" altLang="en-US" sz="2400">
                <a:solidFill>
                  <a:srgbClr val="002060"/>
                </a:solidFill>
                <a:latin typeface="Calibri" pitchFamily="34" charset="0"/>
                <a:cs typeface="B Nazanin" pitchFamily="2" charset="-78"/>
              </a:rPr>
              <a:t>‌</a:t>
            </a:r>
            <a:r>
              <a:rPr lang="fa-IR" altLang="en-US" sz="2400">
                <a:latin typeface="Highlight LET"/>
                <a:cs typeface="B Nazanin" pitchFamily="2" charset="-78"/>
              </a:rPr>
              <a:t>کنند جذب زمین می</a:t>
            </a:r>
            <a:r>
              <a:rPr lang="fa-IR" altLang="en-US" sz="2400">
                <a:solidFill>
                  <a:srgbClr val="002060"/>
                </a:solidFill>
                <a:latin typeface="Calibri" pitchFamily="34" charset="0"/>
                <a:cs typeface="B Nazanin" pitchFamily="2" charset="-78"/>
              </a:rPr>
              <a:t>‌</a:t>
            </a:r>
            <a:r>
              <a:rPr lang="fa-IR" altLang="en-US" sz="2400">
                <a:latin typeface="Highlight LET"/>
                <a:cs typeface="B Nazanin" pitchFamily="2" charset="-78"/>
              </a:rPr>
              <a:t>شوند ولی آنها که به فضا می</a:t>
            </a:r>
            <a:r>
              <a:rPr lang="fa-IR" altLang="en-US" sz="2400">
                <a:solidFill>
                  <a:srgbClr val="002060"/>
                </a:solidFill>
                <a:latin typeface="Calibri" pitchFamily="34" charset="0"/>
                <a:cs typeface="B Nazanin" pitchFamily="2" charset="-78"/>
              </a:rPr>
              <a:t>‌</a:t>
            </a:r>
            <a:r>
              <a:rPr lang="fa-IR" altLang="en-US" sz="2400">
                <a:latin typeface="Highlight LET"/>
                <a:cs typeface="B Nazanin" pitchFamily="2" charset="-78"/>
              </a:rPr>
              <a:t>روند پس از برخورد با لایه ای از جو (یونسفر) به طرف زمین بر می</a:t>
            </a:r>
            <a:r>
              <a:rPr lang="fa-IR" altLang="en-US" sz="2400">
                <a:solidFill>
                  <a:srgbClr val="002060"/>
                </a:solidFill>
                <a:latin typeface="Calibri" pitchFamily="34" charset="0"/>
                <a:cs typeface="B Nazanin" pitchFamily="2" charset="-78"/>
              </a:rPr>
              <a:t>‌</a:t>
            </a:r>
            <a:r>
              <a:rPr lang="fa-IR" altLang="en-US" sz="2400">
                <a:latin typeface="Highlight LET"/>
                <a:cs typeface="B Nazanin" pitchFamily="2" charset="-78"/>
              </a:rPr>
              <a:t>گردند .</a:t>
            </a:r>
            <a:endParaRPr lang="fa-IR" altLang="en-US" sz="2400">
              <a:solidFill>
                <a:srgbClr val="475A8D"/>
              </a:solidFill>
              <a:latin typeface="Calibri" pitchFamily="34" charset="0"/>
              <a:cs typeface="B Nazanin" pitchFamily="2" charset="-78"/>
            </a:endParaRPr>
          </a:p>
        </p:txBody>
      </p:sp>
      <p:pic>
        <p:nvPicPr>
          <p:cNvPr id="44038" name="Picture 4" descr="2-1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375" y="4143375"/>
            <a:ext cx="7673975"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 Box 5"/>
          <p:cNvSpPr txBox="1">
            <a:spLocks noChangeArrowheads="1"/>
          </p:cNvSpPr>
          <p:nvPr/>
        </p:nvSpPr>
        <p:spPr bwMode="auto">
          <a:xfrm>
            <a:off x="739775" y="6007100"/>
            <a:ext cx="788193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spcBef>
                <a:spcPct val="50000"/>
              </a:spcBef>
            </a:pPr>
            <a:r>
              <a:rPr lang="en-US" altLang="en-US" b="1">
                <a:latin typeface="Calibri" pitchFamily="34" charset="0"/>
                <a:cs typeface="B Nazanin" pitchFamily="2" charset="-78"/>
              </a:rPr>
              <a:t>(a)</a:t>
            </a:r>
            <a:r>
              <a:rPr lang="fa-IR" altLang="en-US" b="1">
                <a:latin typeface="Calibri" pitchFamily="34" charset="0"/>
                <a:cs typeface="B Nazanin" pitchFamily="2" charset="-78"/>
              </a:rPr>
              <a:t>در باند </a:t>
            </a:r>
            <a:r>
              <a:rPr lang="en-US" altLang="en-US" b="1">
                <a:latin typeface="Calibri" pitchFamily="34" charset="0"/>
                <a:cs typeface="B Nazanin" pitchFamily="2" charset="-78"/>
              </a:rPr>
              <a:t> VLF, LF, &amp; MF </a:t>
            </a:r>
            <a:r>
              <a:rPr lang="fa-IR" altLang="en-US" b="1">
                <a:latin typeface="Calibri" pitchFamily="34" charset="0"/>
                <a:cs typeface="B Nazanin" pitchFamily="2" charset="-78"/>
              </a:rPr>
              <a:t>امواج راديويي از انحناء زمين تبعيت مي‌كند.</a:t>
            </a:r>
          </a:p>
          <a:p>
            <a:pPr algn="r" rtl="1" eaLnBrk="1" hangingPunct="1">
              <a:spcBef>
                <a:spcPct val="50000"/>
              </a:spcBef>
            </a:pPr>
            <a:r>
              <a:rPr lang="en-US" altLang="en-US" b="1">
                <a:latin typeface="Calibri" pitchFamily="34" charset="0"/>
                <a:cs typeface="B Nazanin" pitchFamily="2" charset="-78"/>
              </a:rPr>
              <a:t>(b)</a:t>
            </a:r>
            <a:r>
              <a:rPr lang="fa-IR" altLang="en-US" b="1">
                <a:latin typeface="Calibri" pitchFamily="34" charset="0"/>
                <a:cs typeface="B Nazanin" pitchFamily="2" charset="-78"/>
              </a:rPr>
              <a:t> در باند </a:t>
            </a:r>
            <a:r>
              <a:rPr lang="en-US" altLang="en-US" b="1">
                <a:latin typeface="Calibri" pitchFamily="34" charset="0"/>
                <a:cs typeface="B Nazanin" pitchFamily="2" charset="-78"/>
              </a:rPr>
              <a:t>HF </a:t>
            </a:r>
            <a:r>
              <a:rPr lang="fa-IR" altLang="en-US" b="1">
                <a:latin typeface="Calibri" pitchFamily="34" charset="0"/>
                <a:cs typeface="B Nazanin" pitchFamily="2" charset="-78"/>
              </a:rPr>
              <a:t> امواج راديويي در مسير مستقيم  و با برخورد به يونوسفير منعكس مي‌گردد. </a:t>
            </a:r>
            <a:endParaRPr lang="en-US" altLang="en-US" b="1">
              <a:latin typeface="Calibri" pitchFamily="34" charset="0"/>
              <a:cs typeface="B Nazanin" pitchFamily="2" charset="-78"/>
            </a:endParaRPr>
          </a:p>
        </p:txBody>
      </p:sp>
    </p:spTree>
    <p:extLst>
      <p:ext uri="{BB962C8B-B14F-4D97-AF65-F5344CB8AC3E}">
        <p14:creationId xmlns:p14="http://schemas.microsoft.com/office/powerpoint/2010/main" val="3202005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Placeholder 10"/>
          <p:cNvSpPr>
            <a:spLocks noGrp="1"/>
          </p:cNvSpPr>
          <p:nvPr>
            <p:ph type="body" idx="1"/>
          </p:nvPr>
        </p:nvSpPr>
        <p:spPr>
          <a:xfrm>
            <a:off x="142875" y="193675"/>
            <a:ext cx="8829675" cy="571500"/>
          </a:xfrm>
        </p:spPr>
        <p:txBody>
          <a:bodyPr/>
          <a:lstStyle/>
          <a:p>
            <a:pPr marL="17463" eaLnBrk="1" hangingPunct="1">
              <a:spcBef>
                <a:spcPct val="0"/>
              </a:spcBef>
            </a:pPr>
            <a:r>
              <a:rPr lang="fa-IR" altLang="fa-IR" smtClean="0">
                <a:latin typeface="Calibri" pitchFamily="34" charset="0"/>
              </a:rPr>
              <a:t>مخابرات مایکرو ویو</a:t>
            </a:r>
            <a:endParaRPr lang="en-US" altLang="fa-IR" smtClean="0">
              <a:latin typeface="Calibri" pitchFamily="34" charset="0"/>
            </a:endParaRPr>
          </a:p>
        </p:txBody>
      </p:sp>
      <p:sp>
        <p:nvSpPr>
          <p:cNvPr id="20" name="Rectangle 3"/>
          <p:cNvSpPr txBox="1">
            <a:spLocks noChangeArrowheads="1"/>
          </p:cNvSpPr>
          <p:nvPr/>
        </p:nvSpPr>
        <p:spPr bwMode="auto">
          <a:xfrm>
            <a:off x="179388" y="1052513"/>
            <a:ext cx="8785225" cy="5700712"/>
          </a:xfrm>
          <a:prstGeom prst="rect">
            <a:avLst/>
          </a:prstGeom>
          <a:noFill/>
          <a:ln>
            <a:noFill/>
          </a:ln>
          <a:extLst/>
        </p:spPr>
        <p:txBody>
          <a:bodyPr/>
          <a:lstStyle>
            <a:lvl1pPr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73050" indent="-273050" algn="just" rtl="1" eaLnBrk="1" hangingPunct="1">
              <a:spcBef>
                <a:spcPts val="0"/>
              </a:spcBef>
              <a:spcAft>
                <a:spcPts val="600"/>
              </a:spcAft>
              <a:buClr>
                <a:srgbClr val="99FF99"/>
              </a:buClr>
              <a:buSzPct val="80000"/>
              <a:buFont typeface="Arial" pitchFamily="34" charset="0"/>
              <a:buChar char="•"/>
              <a:defRPr/>
            </a:pPr>
            <a:r>
              <a:rPr lang="fa-IR" sz="2300" dirty="0" smtClean="0">
                <a:solidFill>
                  <a:srgbClr val="002060"/>
                </a:solidFill>
                <a:latin typeface="Calibri" pitchFamily="34" charset="0"/>
                <a:cs typeface="B Nazanin" pitchFamily="2" charset="-78"/>
              </a:rPr>
              <a:t>در فرکانهای بالای </a:t>
            </a:r>
            <a:r>
              <a:rPr lang="en-US" sz="2300" dirty="0" smtClean="0">
                <a:solidFill>
                  <a:srgbClr val="002060"/>
                </a:solidFill>
                <a:latin typeface="Calibri" pitchFamily="34" charset="0"/>
                <a:cs typeface="B Nazanin" pitchFamily="2" charset="-78"/>
              </a:rPr>
              <a:t>100MHz</a:t>
            </a:r>
            <a:r>
              <a:rPr lang="fa-IR" sz="2300" dirty="0" smtClean="0">
                <a:solidFill>
                  <a:srgbClr val="002060"/>
                </a:solidFill>
                <a:latin typeface="Calibri" pitchFamily="34" charset="0"/>
                <a:cs typeface="B Nazanin" pitchFamily="2" charset="-78"/>
              </a:rPr>
              <a:t> امواج تقریباً به خط مستقیم حرکت می</a:t>
            </a:r>
            <a:r>
              <a:rPr lang="fa-IR" sz="2000" dirty="0" smtClean="0">
                <a:solidFill>
                  <a:srgbClr val="002060"/>
                </a:solidFill>
                <a:latin typeface="Calibri" pitchFamily="34" charset="0"/>
                <a:cs typeface="B Nazanin" pitchFamily="2" charset="-78"/>
              </a:rPr>
              <a:t>‌</a:t>
            </a:r>
            <a:r>
              <a:rPr lang="fa-IR" sz="2300" dirty="0" smtClean="0">
                <a:solidFill>
                  <a:srgbClr val="002060"/>
                </a:solidFill>
                <a:latin typeface="Calibri" pitchFamily="34" charset="0"/>
                <a:cs typeface="B Nazanin" pitchFamily="2" charset="-78"/>
              </a:rPr>
              <a:t>کنند و می</a:t>
            </a:r>
            <a:r>
              <a:rPr lang="fa-IR" sz="2400" dirty="0" smtClean="0">
                <a:solidFill>
                  <a:srgbClr val="002060"/>
                </a:solidFill>
                <a:latin typeface="Calibri" pitchFamily="34" charset="0"/>
                <a:cs typeface="B Nazanin" pitchFamily="2" charset="-78"/>
              </a:rPr>
              <a:t>‌</a:t>
            </a:r>
            <a:r>
              <a:rPr lang="fa-IR" sz="2300" dirty="0" smtClean="0">
                <a:solidFill>
                  <a:srgbClr val="002060"/>
                </a:solidFill>
                <a:latin typeface="Calibri" pitchFamily="34" charset="0"/>
                <a:cs typeface="B Nazanin" pitchFamily="2" charset="-78"/>
              </a:rPr>
              <a:t>توان آنها را دقیقاً روی یک نقطه متمرکز نمود.</a:t>
            </a:r>
          </a:p>
          <a:p>
            <a:pPr marL="273050" indent="-273050" algn="just" rtl="1" eaLnBrk="1" hangingPunct="1">
              <a:spcBef>
                <a:spcPts val="0"/>
              </a:spcBef>
              <a:spcAft>
                <a:spcPts val="600"/>
              </a:spcAft>
              <a:buClr>
                <a:srgbClr val="99FF99"/>
              </a:buClr>
              <a:buSzPct val="80000"/>
              <a:buFont typeface="Arial" pitchFamily="34" charset="0"/>
              <a:buChar char="•"/>
              <a:defRPr/>
            </a:pPr>
            <a:r>
              <a:rPr lang="fa-IR" sz="2300" dirty="0" smtClean="0">
                <a:solidFill>
                  <a:srgbClr val="002060"/>
                </a:solidFill>
                <a:latin typeface="Calibri" pitchFamily="34" charset="0"/>
                <a:cs typeface="B Nazanin" pitchFamily="2" charset="-78"/>
              </a:rPr>
              <a:t>در مسافتهای طولانی، انحنای زمین مانع از رسیدن امواج به مقصد خواهد شد.</a:t>
            </a:r>
            <a:r>
              <a:rPr lang="fa-IR" sz="2000" dirty="0" smtClean="0">
                <a:latin typeface="Highlight LET" pitchFamily="2" charset="0"/>
              </a:rPr>
              <a:t> </a:t>
            </a:r>
            <a:r>
              <a:rPr lang="fa-IR" sz="2300" dirty="0" smtClean="0">
                <a:solidFill>
                  <a:srgbClr val="002060"/>
                </a:solidFill>
                <a:latin typeface="Calibri" pitchFamily="34" charset="0"/>
                <a:cs typeface="B Nazanin" pitchFamily="2" charset="-78"/>
              </a:rPr>
              <a:t>مثلاً دو برج 100 متری می</a:t>
            </a:r>
            <a:r>
              <a:rPr lang="fa-IR" sz="2000" dirty="0" smtClean="0">
                <a:solidFill>
                  <a:srgbClr val="002060"/>
                </a:solidFill>
                <a:latin typeface="Calibri" pitchFamily="34" charset="0"/>
                <a:cs typeface="B Nazanin" pitchFamily="2" charset="-78"/>
              </a:rPr>
              <a:t>‌</a:t>
            </a:r>
            <a:r>
              <a:rPr lang="fa-IR" sz="2300" dirty="0" smtClean="0">
                <a:solidFill>
                  <a:srgbClr val="002060"/>
                </a:solidFill>
                <a:latin typeface="Calibri" pitchFamily="34" charset="0"/>
                <a:cs typeface="B Nazanin" pitchFamily="2" charset="-78"/>
              </a:rPr>
              <a:t>توانند 80 کیلومتر فاصله داشته باشند.</a:t>
            </a:r>
          </a:p>
          <a:p>
            <a:pPr marL="273050" indent="-273050" algn="just" rtl="1" eaLnBrk="1" hangingPunct="1">
              <a:spcBef>
                <a:spcPts val="0"/>
              </a:spcBef>
              <a:spcAft>
                <a:spcPts val="600"/>
              </a:spcAft>
              <a:buClr>
                <a:srgbClr val="99FF99"/>
              </a:buClr>
              <a:buSzPct val="80000"/>
              <a:buFont typeface="Arial" pitchFamily="34" charset="0"/>
              <a:buChar char="•"/>
              <a:defRPr/>
            </a:pPr>
            <a:r>
              <a:rPr lang="fa-IR" sz="2300" dirty="0" smtClean="0">
                <a:solidFill>
                  <a:srgbClr val="002060"/>
                </a:solidFill>
                <a:latin typeface="Calibri" pitchFamily="34" charset="0"/>
                <a:cs typeface="B Nazanin" pitchFamily="2" charset="-78"/>
              </a:rPr>
              <a:t>اگر فاصله مبدأ و مقصد زیاد باشد در بین مسیر از برجهای تکرار شونده استفاده می</a:t>
            </a:r>
            <a:r>
              <a:rPr lang="fa-IR" sz="2400" dirty="0" smtClean="0">
                <a:solidFill>
                  <a:srgbClr val="002060"/>
                </a:solidFill>
                <a:latin typeface="Calibri" pitchFamily="34" charset="0"/>
                <a:cs typeface="B Nazanin" pitchFamily="2" charset="-78"/>
              </a:rPr>
              <a:t>‌</a:t>
            </a:r>
            <a:r>
              <a:rPr lang="fa-IR" sz="2300" dirty="0" smtClean="0">
                <a:solidFill>
                  <a:srgbClr val="002060"/>
                </a:solidFill>
                <a:latin typeface="Calibri" pitchFamily="34" charset="0"/>
                <a:cs typeface="B Nazanin" pitchFamily="2" charset="-78"/>
              </a:rPr>
              <a:t>شود.</a:t>
            </a:r>
          </a:p>
          <a:p>
            <a:pPr marL="273050" indent="-273050" algn="just" rtl="1" eaLnBrk="1" hangingPunct="1">
              <a:spcBef>
                <a:spcPts val="0"/>
              </a:spcBef>
              <a:spcAft>
                <a:spcPts val="600"/>
              </a:spcAft>
              <a:buClr>
                <a:srgbClr val="99FF99"/>
              </a:buClr>
              <a:buSzPct val="80000"/>
              <a:buFont typeface="Arial" pitchFamily="34" charset="0"/>
              <a:buChar char="•"/>
              <a:defRPr/>
            </a:pPr>
            <a:r>
              <a:rPr lang="fa-IR" sz="2300" dirty="0" smtClean="0">
                <a:solidFill>
                  <a:srgbClr val="002060"/>
                </a:solidFill>
                <a:latin typeface="Calibri" pitchFamily="34" charset="0"/>
                <a:cs typeface="B Nazanin" pitchFamily="2" charset="-78"/>
              </a:rPr>
              <a:t>در باند فرکانسی 12-3 گیگاهرتز کار می</a:t>
            </a:r>
            <a:r>
              <a:rPr lang="fa-IR" sz="2400" dirty="0" smtClean="0">
                <a:solidFill>
                  <a:srgbClr val="002060"/>
                </a:solidFill>
                <a:latin typeface="Calibri" pitchFamily="34" charset="0"/>
                <a:cs typeface="B Nazanin" pitchFamily="2" charset="-78"/>
              </a:rPr>
              <a:t>‌</a:t>
            </a:r>
            <a:r>
              <a:rPr lang="fa-IR" sz="2300" dirty="0" smtClean="0">
                <a:solidFill>
                  <a:srgbClr val="002060"/>
                </a:solidFill>
                <a:latin typeface="Calibri" pitchFamily="34" charset="0"/>
                <a:cs typeface="B Nazanin" pitchFamily="2" charset="-78"/>
              </a:rPr>
              <a:t>کند.</a:t>
            </a:r>
          </a:p>
          <a:p>
            <a:pPr marL="273050" indent="-273050" algn="just" rtl="1" eaLnBrk="1" hangingPunct="1">
              <a:spcBef>
                <a:spcPts val="0"/>
              </a:spcBef>
              <a:spcAft>
                <a:spcPts val="600"/>
              </a:spcAft>
              <a:buClr>
                <a:srgbClr val="99FF99"/>
              </a:buClr>
              <a:buSzPct val="80000"/>
              <a:buFont typeface="Arial" pitchFamily="34" charset="0"/>
              <a:buChar char="•"/>
              <a:defRPr/>
            </a:pPr>
            <a:r>
              <a:rPr lang="fa-IR" sz="2300" dirty="0" smtClean="0">
                <a:solidFill>
                  <a:srgbClr val="002060"/>
                </a:solidFill>
                <a:latin typeface="Calibri" pitchFamily="34" charset="0"/>
                <a:cs typeface="B Nazanin" pitchFamily="2" charset="-78"/>
              </a:rPr>
              <a:t>بیشترین کاربرد برای ارسال صوت و تصویر می</a:t>
            </a:r>
            <a:r>
              <a:rPr lang="fa-IR" sz="2400" dirty="0" smtClean="0">
                <a:solidFill>
                  <a:srgbClr val="002060"/>
                </a:solidFill>
                <a:latin typeface="Calibri" pitchFamily="34" charset="0"/>
                <a:cs typeface="B Nazanin" pitchFamily="2" charset="-78"/>
              </a:rPr>
              <a:t>‌</a:t>
            </a:r>
            <a:r>
              <a:rPr lang="fa-IR" sz="2300" dirty="0" smtClean="0">
                <a:solidFill>
                  <a:srgbClr val="002060"/>
                </a:solidFill>
                <a:latin typeface="Calibri" pitchFamily="34" charset="0"/>
                <a:cs typeface="B Nazanin" pitchFamily="2" charset="-78"/>
              </a:rPr>
              <a:t>باشد.</a:t>
            </a:r>
            <a:endParaRPr lang="fa-IR" sz="2300" dirty="0">
              <a:solidFill>
                <a:srgbClr val="002060"/>
              </a:solidFill>
              <a:latin typeface="Calibri" pitchFamily="34" charset="0"/>
              <a:cs typeface="B Nazanin" pitchFamily="2" charset="-78"/>
            </a:endParaRPr>
          </a:p>
          <a:p>
            <a:pPr indent="0" algn="just" rtl="1" eaLnBrk="1" hangingPunct="1">
              <a:spcBef>
                <a:spcPct val="20000"/>
              </a:spcBef>
              <a:buClr>
                <a:srgbClr val="99FF99"/>
              </a:buClr>
              <a:buSzPct val="80000"/>
              <a:defRPr/>
            </a:pPr>
            <a:endParaRPr lang="fa-IR" sz="2000" dirty="0" smtClean="0">
              <a:solidFill>
                <a:srgbClr val="002060"/>
              </a:solidFill>
              <a:latin typeface="Calibri" pitchFamily="34" charset="0"/>
              <a:cs typeface="B Nazanin" pitchFamily="2" charset="-78"/>
            </a:endParaRPr>
          </a:p>
        </p:txBody>
      </p:sp>
      <p:sp>
        <p:nvSpPr>
          <p:cNvPr id="45060"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fa-IR" altLang="fa-IR" sz="1200">
              <a:solidFill>
                <a:srgbClr val="B5A788"/>
              </a:solidFill>
              <a:latin typeface="Calibri" pitchFamily="34" charset="0"/>
              <a:cs typeface="B Nazanin" pitchFamily="2" charset="-78"/>
            </a:endParaRPr>
          </a:p>
        </p:txBody>
      </p:sp>
      <p:pic>
        <p:nvPicPr>
          <p:cNvPr id="450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3857625"/>
            <a:ext cx="58674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77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fade">
                                      <p:cBhvr>
                                        <p:cTn id="10" dur="1000"/>
                                        <p:tgtEl>
                                          <p:spTgt spid="2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Effect transition="in" filter="fade">
                                      <p:cBhvr>
                                        <p:cTn id="13" dur="1000"/>
                                        <p:tgtEl>
                                          <p:spTgt spid="2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xEl>
                                              <p:pRg st="3" end="3"/>
                                            </p:txEl>
                                          </p:spTgt>
                                        </p:tgtEl>
                                        <p:attrNameLst>
                                          <p:attrName>style.visibility</p:attrName>
                                        </p:attrNameLst>
                                      </p:cBhvr>
                                      <p:to>
                                        <p:strVal val="visible"/>
                                      </p:to>
                                    </p:set>
                                    <p:animEffect transition="in" filter="fade">
                                      <p:cBhvr>
                                        <p:cTn id="16" dur="1000"/>
                                        <p:tgtEl>
                                          <p:spTgt spid="2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animEffect transition="in" filter="fade">
                                      <p:cBhvr>
                                        <p:cTn id="19" dur="10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10"/>
          <p:cNvSpPr>
            <a:spLocks noGrp="1"/>
          </p:cNvSpPr>
          <p:nvPr>
            <p:ph type="body" idx="1"/>
          </p:nvPr>
        </p:nvSpPr>
        <p:spPr>
          <a:xfrm>
            <a:off x="142875" y="193675"/>
            <a:ext cx="8829675" cy="571500"/>
          </a:xfrm>
        </p:spPr>
        <p:txBody>
          <a:bodyPr/>
          <a:lstStyle/>
          <a:p>
            <a:pPr marL="17463" eaLnBrk="1" hangingPunct="1">
              <a:spcBef>
                <a:spcPct val="0"/>
              </a:spcBef>
            </a:pPr>
            <a:r>
              <a:rPr lang="fa-IR" altLang="fa-IR" smtClean="0">
                <a:latin typeface="Calibri" pitchFamily="34" charset="0"/>
              </a:rPr>
              <a:t>ماهواره های مخابراتی</a:t>
            </a:r>
            <a:endParaRPr lang="en-US" altLang="fa-IR" smtClean="0">
              <a:latin typeface="Calibri" pitchFamily="34" charset="0"/>
            </a:endParaRPr>
          </a:p>
        </p:txBody>
      </p:sp>
      <p:sp>
        <p:nvSpPr>
          <p:cNvPr id="20" name="Rectangle 3"/>
          <p:cNvSpPr txBox="1">
            <a:spLocks noChangeArrowheads="1"/>
          </p:cNvSpPr>
          <p:nvPr/>
        </p:nvSpPr>
        <p:spPr bwMode="auto">
          <a:xfrm>
            <a:off x="179388" y="1052513"/>
            <a:ext cx="8785225" cy="57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55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rtl="1">
              <a:spcAft>
                <a:spcPts val="1200"/>
              </a:spcAft>
              <a:buFont typeface="Arial" pitchFamily="34" charset="0"/>
              <a:buChar char="•"/>
            </a:pPr>
            <a:r>
              <a:rPr lang="fa-IR" altLang="fa-IR" sz="2400">
                <a:solidFill>
                  <a:srgbClr val="002060"/>
                </a:solidFill>
                <a:cs typeface="B Nazanin" pitchFamily="2" charset="-78"/>
              </a:rPr>
              <a:t>ماهواره در ساده</a:t>
            </a:r>
            <a:r>
              <a:rPr lang="fa-IR" altLang="en-US" sz="2400">
                <a:solidFill>
                  <a:srgbClr val="002060"/>
                </a:solidFill>
                <a:latin typeface="Calibri" pitchFamily="34" charset="0"/>
                <a:cs typeface="B Nazanin" pitchFamily="2" charset="-78"/>
              </a:rPr>
              <a:t>‌</a:t>
            </a:r>
            <a:r>
              <a:rPr lang="fa-IR" altLang="fa-IR" sz="2400">
                <a:solidFill>
                  <a:srgbClr val="002060"/>
                </a:solidFill>
                <a:cs typeface="B Nazanin" pitchFamily="2" charset="-78"/>
              </a:rPr>
              <a:t>ترین شکل خود یک تکرار کننده مایکروویو بزرگ در آسمان است.</a:t>
            </a:r>
          </a:p>
          <a:p>
            <a:pPr algn="just" rtl="1">
              <a:spcAft>
                <a:spcPts val="1200"/>
              </a:spcAft>
              <a:buFont typeface="Arial" pitchFamily="34" charset="0"/>
              <a:buChar char="•"/>
            </a:pPr>
            <a:r>
              <a:rPr lang="fa-IR" altLang="fa-IR" sz="2400">
                <a:solidFill>
                  <a:srgbClr val="002060"/>
                </a:solidFill>
                <a:cs typeface="B Nazanin" pitchFamily="2" charset="-78"/>
              </a:rPr>
              <a:t>ماهواره دارای چندین ترانسپاندر </a:t>
            </a:r>
            <a:r>
              <a:rPr lang="fa-IR" altLang="fa-IR" sz="2000">
                <a:solidFill>
                  <a:srgbClr val="002060"/>
                </a:solidFill>
                <a:cs typeface="B Nazanin" pitchFamily="2" charset="-78"/>
              </a:rPr>
              <a:t>(تکرار کننده) </a:t>
            </a:r>
            <a:r>
              <a:rPr lang="fa-IR" altLang="fa-IR" sz="2400">
                <a:solidFill>
                  <a:srgbClr val="002060"/>
                </a:solidFill>
                <a:cs typeface="B Nazanin" pitchFamily="2" charset="-78"/>
              </a:rPr>
              <a:t>است که به فرکانسهای خاص گوش می</a:t>
            </a:r>
            <a:r>
              <a:rPr lang="fa-IR" altLang="fa-IR" sz="2400">
                <a:solidFill>
                  <a:srgbClr val="002060"/>
                </a:solidFill>
                <a:latin typeface="Calibri" pitchFamily="34" charset="0"/>
                <a:cs typeface="B Nazanin" pitchFamily="2" charset="-78"/>
              </a:rPr>
              <a:t>‌</a:t>
            </a:r>
            <a:r>
              <a:rPr lang="fa-IR" altLang="fa-IR" sz="2400">
                <a:solidFill>
                  <a:srgbClr val="002060"/>
                </a:solidFill>
                <a:cs typeface="B Nazanin" pitchFamily="2" charset="-78"/>
              </a:rPr>
              <a:t>دهد و سیگنال دریافتی را تقویت و سپس با فرکانس متفاوتی بر می</a:t>
            </a:r>
            <a:r>
              <a:rPr lang="fa-IR" altLang="fa-IR" sz="2400">
                <a:solidFill>
                  <a:srgbClr val="002060"/>
                </a:solidFill>
                <a:latin typeface="Calibri" pitchFamily="34" charset="0"/>
                <a:cs typeface="B Nazanin" pitchFamily="2" charset="-78"/>
              </a:rPr>
              <a:t>‌</a:t>
            </a:r>
            <a:r>
              <a:rPr lang="fa-IR" altLang="fa-IR" sz="2400">
                <a:solidFill>
                  <a:srgbClr val="002060"/>
                </a:solidFill>
                <a:cs typeface="B Nazanin" pitchFamily="2" charset="-78"/>
              </a:rPr>
              <a:t>گرداند.</a:t>
            </a:r>
          </a:p>
          <a:p>
            <a:pPr algn="just" rtl="1">
              <a:spcAft>
                <a:spcPts val="1200"/>
              </a:spcAft>
              <a:buFont typeface="Arial" pitchFamily="34" charset="0"/>
              <a:buChar char="•"/>
            </a:pPr>
            <a:r>
              <a:rPr lang="fa-IR" altLang="fa-IR" sz="2400">
                <a:solidFill>
                  <a:srgbClr val="002060"/>
                </a:solidFill>
                <a:cs typeface="B Nazanin" pitchFamily="2" charset="-78"/>
              </a:rPr>
              <a:t>پرتو برگشتی </a:t>
            </a:r>
            <a:r>
              <a:rPr lang="fa-IR" altLang="fa-IR" sz="2400">
                <a:solidFill>
                  <a:srgbClr val="002060"/>
                </a:solidFill>
                <a:latin typeface="Calibri" pitchFamily="34" charset="0"/>
                <a:cs typeface="B Nazanin" pitchFamily="2" charset="-78"/>
              </a:rPr>
              <a:t>‌می‌ت</a:t>
            </a:r>
            <a:r>
              <a:rPr lang="fa-IR" altLang="fa-IR" sz="2400">
                <a:solidFill>
                  <a:srgbClr val="002060"/>
                </a:solidFill>
                <a:cs typeface="B Nazanin" pitchFamily="2" charset="-78"/>
              </a:rPr>
              <a:t>واند وسیع که بخش بزرگی از سطح کره زمین، و یا باریک به قطر چند صد کیلومتر باشد.</a:t>
            </a:r>
          </a:p>
          <a:p>
            <a:pPr algn="just" rtl="1">
              <a:spcAft>
                <a:spcPts val="1200"/>
              </a:spcAft>
              <a:buFont typeface="Arial" pitchFamily="34" charset="0"/>
              <a:buChar char="•"/>
            </a:pPr>
            <a:r>
              <a:rPr lang="fa-IR" altLang="fa-IR" sz="2400">
                <a:solidFill>
                  <a:srgbClr val="002060"/>
                </a:solidFill>
                <a:cs typeface="B Nazanin" pitchFamily="2" charset="-78"/>
              </a:rPr>
              <a:t>هر چه ماهواره بالاتر باشد، دوره گردش آن بیشتر است (طبق قانون گپلر)</a:t>
            </a:r>
          </a:p>
          <a:p>
            <a:pPr algn="just" rtl="1">
              <a:spcAft>
                <a:spcPts val="1200"/>
              </a:spcAft>
              <a:buFont typeface="Arial" pitchFamily="34" charset="0"/>
              <a:buChar char="•"/>
            </a:pPr>
            <a:r>
              <a:rPr lang="fa-IR" altLang="fa-IR" sz="2400">
                <a:solidFill>
                  <a:srgbClr val="002060"/>
                </a:solidFill>
                <a:cs typeface="B Nazanin" pitchFamily="2" charset="-78"/>
              </a:rPr>
              <a:t>در مدارهای نزدیک زمین، دوره گردش آنها معمولا 90 دقیقه است.</a:t>
            </a:r>
          </a:p>
          <a:p>
            <a:pPr algn="just" rtl="1">
              <a:spcAft>
                <a:spcPts val="1200"/>
              </a:spcAft>
              <a:buFont typeface="Arial" pitchFamily="34" charset="0"/>
              <a:buChar char="•"/>
            </a:pPr>
            <a:r>
              <a:rPr lang="fa-IR" altLang="fa-IR" sz="2400">
                <a:solidFill>
                  <a:srgbClr val="002060"/>
                </a:solidFill>
                <a:cs typeface="B Nazanin" pitchFamily="2" charset="-78"/>
              </a:rPr>
              <a:t>در مداری به ارتفاع  </a:t>
            </a:r>
            <a:r>
              <a:rPr lang="en-US" altLang="fa-IR" sz="2400">
                <a:solidFill>
                  <a:srgbClr val="002060"/>
                </a:solidFill>
                <a:cs typeface="B Nazanin" pitchFamily="2" charset="-78"/>
              </a:rPr>
              <a:t>km</a:t>
            </a:r>
            <a:r>
              <a:rPr lang="fa-IR" altLang="fa-IR" sz="2400">
                <a:solidFill>
                  <a:srgbClr val="002060"/>
                </a:solidFill>
                <a:cs typeface="B Nazanin" pitchFamily="2" charset="-78"/>
              </a:rPr>
              <a:t> 35,800 دوره گردش آن 24 ساعت است. (نسبت به زمین ثابت)</a:t>
            </a:r>
          </a:p>
          <a:p>
            <a:pPr algn="just" rtl="1">
              <a:spcAft>
                <a:spcPts val="1200"/>
              </a:spcAft>
              <a:buFont typeface="Arial" pitchFamily="34" charset="0"/>
              <a:buChar char="•"/>
            </a:pPr>
            <a:r>
              <a:rPr lang="fa-IR" altLang="fa-IR" sz="2400">
                <a:solidFill>
                  <a:srgbClr val="002060"/>
                </a:solidFill>
                <a:cs typeface="B Nazanin" pitchFamily="2" charset="-78"/>
              </a:rPr>
              <a:t>در مداری به ارتفاع </a:t>
            </a:r>
            <a:r>
              <a:rPr lang="en-US" altLang="fa-IR" sz="2400">
                <a:solidFill>
                  <a:srgbClr val="002060"/>
                </a:solidFill>
                <a:cs typeface="B Nazanin" pitchFamily="2" charset="-78"/>
              </a:rPr>
              <a:t>km</a:t>
            </a:r>
            <a:r>
              <a:rPr lang="fa-IR" altLang="fa-IR" sz="2400">
                <a:solidFill>
                  <a:srgbClr val="002060"/>
                </a:solidFill>
                <a:cs typeface="B Nazanin" pitchFamily="2" charset="-78"/>
              </a:rPr>
              <a:t> 384,000</a:t>
            </a:r>
            <a:r>
              <a:rPr lang="en-US" altLang="fa-IR" sz="2400">
                <a:solidFill>
                  <a:srgbClr val="002060"/>
                </a:solidFill>
                <a:cs typeface="B Nazanin" pitchFamily="2" charset="-78"/>
              </a:rPr>
              <a:t> </a:t>
            </a:r>
            <a:r>
              <a:rPr lang="fa-IR" altLang="fa-IR" sz="2400">
                <a:solidFill>
                  <a:srgbClr val="002060"/>
                </a:solidFill>
                <a:cs typeface="B Nazanin" pitchFamily="2" charset="-78"/>
              </a:rPr>
              <a:t>دوره گردش آن یک ماه است.</a:t>
            </a:r>
          </a:p>
          <a:p>
            <a:pPr algn="just" rtl="1">
              <a:spcAft>
                <a:spcPts val="1200"/>
              </a:spcAft>
              <a:buFont typeface="Arial" pitchFamily="34" charset="0"/>
              <a:buChar char="•"/>
            </a:pPr>
            <a:r>
              <a:rPr lang="fa-IR" altLang="fa-IR" sz="2400">
                <a:solidFill>
                  <a:srgbClr val="002060"/>
                </a:solidFill>
                <a:cs typeface="B Nazanin" pitchFamily="2" charset="-78"/>
              </a:rPr>
              <a:t>وجود کمربندی بنام وان آلن یکی از معیارهای قرارگیری ماهواره</a:t>
            </a:r>
            <a:r>
              <a:rPr lang="fa-IR" altLang="fa-IR" sz="2400">
                <a:solidFill>
                  <a:srgbClr val="002060"/>
                </a:solidFill>
                <a:latin typeface="Calibri" pitchFamily="34" charset="0"/>
                <a:cs typeface="B Nazanin" pitchFamily="2" charset="-78"/>
              </a:rPr>
              <a:t>‌</a:t>
            </a:r>
            <a:r>
              <a:rPr lang="fa-IR" altLang="fa-IR" sz="2400">
                <a:solidFill>
                  <a:srgbClr val="002060"/>
                </a:solidFill>
                <a:cs typeface="B Nazanin" pitchFamily="2" charset="-78"/>
              </a:rPr>
              <a:t>ها است.</a:t>
            </a:r>
          </a:p>
          <a:p>
            <a:pPr algn="just" rtl="1">
              <a:spcAft>
                <a:spcPts val="1200"/>
              </a:spcAft>
              <a:buFont typeface="Arial" pitchFamily="34" charset="0"/>
              <a:buChar char="•"/>
            </a:pPr>
            <a:r>
              <a:rPr lang="fa-IR" altLang="fa-IR" sz="2400">
                <a:solidFill>
                  <a:srgbClr val="002060"/>
                </a:solidFill>
                <a:cs typeface="B Nazanin" pitchFamily="2" charset="-78"/>
              </a:rPr>
              <a:t>لایه</a:t>
            </a:r>
            <a:r>
              <a:rPr lang="fa-IR" altLang="fa-IR" sz="2400">
                <a:solidFill>
                  <a:srgbClr val="002060"/>
                </a:solidFill>
                <a:latin typeface="Calibri" pitchFamily="34" charset="0"/>
                <a:cs typeface="B Nazanin" pitchFamily="2" charset="-78"/>
              </a:rPr>
              <a:t>‌</a:t>
            </a:r>
            <a:r>
              <a:rPr lang="fa-IR" altLang="fa-IR" sz="2400">
                <a:solidFill>
                  <a:srgbClr val="002060"/>
                </a:solidFill>
                <a:cs typeface="B Nazanin" pitchFamily="2" charset="-78"/>
              </a:rPr>
              <a:t>ای از ذرات باردار پر انرژی که توسط میدان مغناطیسی زمین به دام افتاده</a:t>
            </a:r>
            <a:r>
              <a:rPr lang="fa-IR" altLang="fa-IR" sz="2400">
                <a:solidFill>
                  <a:srgbClr val="002060"/>
                </a:solidFill>
                <a:latin typeface="Calibri" pitchFamily="34" charset="0"/>
                <a:cs typeface="B Nazanin" pitchFamily="2" charset="-78"/>
              </a:rPr>
              <a:t>‌</a:t>
            </a:r>
            <a:r>
              <a:rPr lang="fa-IR" altLang="fa-IR" sz="2400">
                <a:solidFill>
                  <a:srgbClr val="002060"/>
                </a:solidFill>
                <a:cs typeface="B Nazanin" pitchFamily="2" charset="-78"/>
              </a:rPr>
              <a:t>اند.</a:t>
            </a:r>
            <a:endParaRPr lang="fa-IR" altLang="fa-IR" sz="2400">
              <a:solidFill>
                <a:srgbClr val="002060"/>
              </a:solidFill>
              <a:latin typeface="Calibri" pitchFamily="34" charset="0"/>
              <a:cs typeface="B Nazanin" pitchFamily="2" charset="-78"/>
            </a:endParaRPr>
          </a:p>
          <a:p>
            <a:pPr algn="just" rtl="1" eaLnBrk="1" hangingPunct="1">
              <a:spcBef>
                <a:spcPct val="20000"/>
              </a:spcBef>
              <a:spcAft>
                <a:spcPts val="1200"/>
              </a:spcAft>
              <a:buClr>
                <a:srgbClr val="99FF99"/>
              </a:buClr>
              <a:buSzPct val="80000"/>
              <a:buFont typeface="Arial" pitchFamily="34" charset="0"/>
              <a:buChar char="•"/>
            </a:pPr>
            <a:endParaRPr lang="fa-IR" altLang="fa-IR" sz="2400">
              <a:solidFill>
                <a:srgbClr val="002060"/>
              </a:solidFill>
              <a:latin typeface="Calibri" pitchFamily="34" charset="0"/>
              <a:cs typeface="B Nazanin" pitchFamily="2" charset="-78"/>
            </a:endParaRPr>
          </a:p>
        </p:txBody>
      </p:sp>
      <p:sp>
        <p:nvSpPr>
          <p:cNvPr id="46084"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fa-IR" altLang="fa-IR" sz="1200">
              <a:solidFill>
                <a:srgbClr val="B5A788"/>
              </a:solidFill>
              <a:latin typeface="Calibri" pitchFamily="34" charset="0"/>
              <a:cs typeface="B Nazanin" pitchFamily="2" charset="-78"/>
            </a:endParaRPr>
          </a:p>
        </p:txBody>
      </p:sp>
    </p:spTree>
    <p:extLst>
      <p:ext uri="{BB962C8B-B14F-4D97-AF65-F5344CB8AC3E}">
        <p14:creationId xmlns:p14="http://schemas.microsoft.com/office/powerpoint/2010/main" val="404704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
                                            <p:txEl>
                                              <p:pRg st="8" end="8"/>
                                            </p:txEl>
                                          </p:spTgt>
                                        </p:tgtEl>
                                        <p:attrNameLst>
                                          <p:attrName>style.visibility</p:attrName>
                                        </p:attrNameLst>
                                      </p:cBhvr>
                                      <p:to>
                                        <p:strVal val="visible"/>
                                      </p:to>
                                    </p:set>
                                    <p:animEffect transition="in" filter="fade">
                                      <p:cBhvr>
                                        <p:cTn id="7" dur="1000"/>
                                        <p:tgtEl>
                                          <p:spTgt spid="20">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1000"/>
                                        <p:tgtEl>
                                          <p:spTgt spid="20">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Effect transition="in" filter="fade">
                                      <p:cBhvr>
                                        <p:cTn id="13" dur="1000"/>
                                        <p:tgtEl>
                                          <p:spTgt spid="20">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xEl>
                                              <p:pRg st="2" end="2"/>
                                            </p:txEl>
                                          </p:spTgt>
                                        </p:tgtEl>
                                        <p:attrNameLst>
                                          <p:attrName>style.visibility</p:attrName>
                                        </p:attrNameLst>
                                      </p:cBhvr>
                                      <p:to>
                                        <p:strVal val="visible"/>
                                      </p:to>
                                    </p:set>
                                    <p:animEffect transition="in" filter="fade">
                                      <p:cBhvr>
                                        <p:cTn id="16" dur="1000"/>
                                        <p:tgtEl>
                                          <p:spTgt spid="20">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animEffect transition="in" filter="fade">
                                      <p:cBhvr>
                                        <p:cTn id="19" dur="1000"/>
                                        <p:tgtEl>
                                          <p:spTgt spid="20">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xEl>
                                              <p:pRg st="4" end="4"/>
                                            </p:txEl>
                                          </p:spTgt>
                                        </p:tgtEl>
                                        <p:attrNameLst>
                                          <p:attrName>style.visibility</p:attrName>
                                        </p:attrNameLst>
                                      </p:cBhvr>
                                      <p:to>
                                        <p:strVal val="visible"/>
                                      </p:to>
                                    </p:set>
                                    <p:animEffect transition="in" filter="fade">
                                      <p:cBhvr>
                                        <p:cTn id="22" dur="1000"/>
                                        <p:tgtEl>
                                          <p:spTgt spid="20">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xEl>
                                              <p:pRg st="5" end="5"/>
                                            </p:txEl>
                                          </p:spTgt>
                                        </p:tgtEl>
                                        <p:attrNameLst>
                                          <p:attrName>style.visibility</p:attrName>
                                        </p:attrNameLst>
                                      </p:cBhvr>
                                      <p:to>
                                        <p:strVal val="visible"/>
                                      </p:to>
                                    </p:set>
                                    <p:animEffect transition="in" filter="fade">
                                      <p:cBhvr>
                                        <p:cTn id="25" dur="1000"/>
                                        <p:tgtEl>
                                          <p:spTgt spid="20">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xEl>
                                              <p:pRg st="6" end="6"/>
                                            </p:txEl>
                                          </p:spTgt>
                                        </p:tgtEl>
                                        <p:attrNameLst>
                                          <p:attrName>style.visibility</p:attrName>
                                        </p:attrNameLst>
                                      </p:cBhvr>
                                      <p:to>
                                        <p:strVal val="visible"/>
                                      </p:to>
                                    </p:set>
                                    <p:animEffect transition="in" filter="fade">
                                      <p:cBhvr>
                                        <p:cTn id="28" dur="1000"/>
                                        <p:tgtEl>
                                          <p:spTgt spid="20">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xEl>
                                              <p:pRg st="7" end="7"/>
                                            </p:txEl>
                                          </p:spTgt>
                                        </p:tgtEl>
                                        <p:attrNameLst>
                                          <p:attrName>style.visibility</p:attrName>
                                        </p:attrNameLst>
                                      </p:cBhvr>
                                      <p:to>
                                        <p:strVal val="visible"/>
                                      </p:to>
                                    </p:set>
                                    <p:animEffect transition="in" filter="fade">
                                      <p:cBhvr>
                                        <p:cTn id="31" dur="1000"/>
                                        <p:tgtEl>
                                          <p:spTgt spid="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9"/>
          <p:cNvSpPr txBox="1">
            <a:spLocks noChangeArrowheads="1"/>
          </p:cNvSpPr>
          <p:nvPr/>
        </p:nvSpPr>
        <p:spPr bwMode="auto">
          <a:xfrm>
            <a:off x="6291263" y="6407150"/>
            <a:ext cx="27813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fa-IR" altLang="en-US" sz="1400">
                <a:cs typeface="B Nazanin" pitchFamily="2" charset="-78"/>
              </a:rPr>
              <a:t> ” - تجهیزات گرانقیمت</a:t>
            </a:r>
            <a:endParaRPr lang="en-US" altLang="en-US" sz="1400">
              <a:cs typeface="B Nazanin" pitchFamily="2" charset="-78"/>
            </a:endParaRPr>
          </a:p>
        </p:txBody>
      </p:sp>
      <p:sp>
        <p:nvSpPr>
          <p:cNvPr id="47107" name="TextBox 8"/>
          <p:cNvSpPr txBox="1">
            <a:spLocks noChangeArrowheads="1"/>
          </p:cNvSpPr>
          <p:nvPr/>
        </p:nvSpPr>
        <p:spPr bwMode="auto">
          <a:xfrm>
            <a:off x="6405563" y="6038850"/>
            <a:ext cx="26670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fa-IR" altLang="en-US" sz="1400">
                <a:cs typeface="B Nazanin" pitchFamily="2" charset="-78"/>
              </a:rPr>
              <a:t>حساسیت به باران</a:t>
            </a:r>
            <a:endParaRPr lang="en-US" altLang="en-US" sz="1400">
              <a:cs typeface="B Nazanin" pitchFamily="2" charset="-78"/>
            </a:endParaRPr>
          </a:p>
        </p:txBody>
      </p:sp>
      <p:sp>
        <p:nvSpPr>
          <p:cNvPr id="47108" name="TextBox 7"/>
          <p:cNvSpPr txBox="1">
            <a:spLocks noChangeArrowheads="1"/>
          </p:cNvSpPr>
          <p:nvPr/>
        </p:nvSpPr>
        <p:spPr bwMode="auto">
          <a:xfrm>
            <a:off x="6405563" y="5672138"/>
            <a:ext cx="26670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fa-IR" altLang="en-US" sz="1400">
                <a:cs typeface="B Nazanin" pitchFamily="2" charset="-78"/>
              </a:rPr>
              <a:t>تداخل زمینی</a:t>
            </a:r>
            <a:endParaRPr lang="en-US" altLang="en-US" sz="1400">
              <a:cs typeface="B Nazanin" pitchFamily="2" charset="-78"/>
            </a:endParaRPr>
          </a:p>
        </p:txBody>
      </p:sp>
      <p:sp>
        <p:nvSpPr>
          <p:cNvPr id="47109" name="TextBox 6"/>
          <p:cNvSpPr txBox="1">
            <a:spLocks noChangeArrowheads="1"/>
          </p:cNvSpPr>
          <p:nvPr/>
        </p:nvSpPr>
        <p:spPr bwMode="auto">
          <a:xfrm>
            <a:off x="6291263" y="5316538"/>
            <a:ext cx="27813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fa-IR" altLang="en-US" sz="1400">
                <a:cs typeface="B Nazanin" pitchFamily="2" charset="-78"/>
              </a:rPr>
              <a:t>شلوغ- پهنای باند کم</a:t>
            </a:r>
            <a:endParaRPr lang="en-US" altLang="en-US" sz="1400">
              <a:cs typeface="B Nazanin" pitchFamily="2" charset="-78"/>
            </a:endParaRPr>
          </a:p>
        </p:txBody>
      </p:sp>
      <p:sp>
        <p:nvSpPr>
          <p:cNvPr id="47110" name="TextBox 4"/>
          <p:cNvSpPr txBox="1">
            <a:spLocks noChangeArrowheads="1"/>
          </p:cNvSpPr>
          <p:nvPr/>
        </p:nvSpPr>
        <p:spPr bwMode="auto">
          <a:xfrm>
            <a:off x="6405563" y="4962525"/>
            <a:ext cx="26670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fa-IR" altLang="en-US" sz="1400">
                <a:cs typeface="B Nazanin" pitchFamily="2" charset="-78"/>
              </a:rPr>
              <a:t>شلوغ- پهنای باند کم</a:t>
            </a:r>
            <a:endParaRPr lang="en-US" altLang="en-US" sz="1400">
              <a:cs typeface="B Nazanin" pitchFamily="2" charset="-78"/>
            </a:endParaRPr>
          </a:p>
        </p:txBody>
      </p:sp>
      <p:sp>
        <p:nvSpPr>
          <p:cNvPr id="47111" name="Text Placeholder 10"/>
          <p:cNvSpPr>
            <a:spLocks noGrp="1"/>
          </p:cNvSpPr>
          <p:nvPr>
            <p:ph type="body" idx="1"/>
          </p:nvPr>
        </p:nvSpPr>
        <p:spPr>
          <a:xfrm>
            <a:off x="142875" y="193675"/>
            <a:ext cx="8829675" cy="571500"/>
          </a:xfrm>
        </p:spPr>
        <p:txBody>
          <a:bodyPr/>
          <a:lstStyle/>
          <a:p>
            <a:pPr marL="17463" eaLnBrk="1" hangingPunct="1">
              <a:spcBef>
                <a:spcPct val="0"/>
              </a:spcBef>
            </a:pPr>
            <a:r>
              <a:rPr lang="fa-IR" altLang="fa-IR" smtClean="0">
                <a:latin typeface="Calibri" pitchFamily="34" charset="0"/>
              </a:rPr>
              <a:t>ماهواره های مخابراتی</a:t>
            </a:r>
            <a:endParaRPr lang="en-US" altLang="fa-IR" smtClean="0">
              <a:latin typeface="Calibri" pitchFamily="34" charset="0"/>
            </a:endParaRPr>
          </a:p>
        </p:txBody>
      </p:sp>
      <p:sp>
        <p:nvSpPr>
          <p:cNvPr id="20" name="Rectangle 3"/>
          <p:cNvSpPr txBox="1">
            <a:spLocks noChangeArrowheads="1"/>
          </p:cNvSpPr>
          <p:nvPr/>
        </p:nvSpPr>
        <p:spPr bwMode="auto">
          <a:xfrm>
            <a:off x="179388" y="1052513"/>
            <a:ext cx="8785225" cy="57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55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rtl="1" eaLnBrk="1" hangingPunct="1">
              <a:spcBef>
                <a:spcPct val="20000"/>
              </a:spcBef>
              <a:spcAft>
                <a:spcPts val="1200"/>
              </a:spcAft>
              <a:buClr>
                <a:srgbClr val="99FF99"/>
              </a:buClr>
              <a:buSzPct val="80000"/>
              <a:buFont typeface="Arial" pitchFamily="34" charset="0"/>
              <a:buChar char="•"/>
            </a:pPr>
            <a:endParaRPr lang="fa-IR" altLang="fa-IR" sz="2400">
              <a:solidFill>
                <a:srgbClr val="002060"/>
              </a:solidFill>
              <a:latin typeface="Calibri" pitchFamily="34" charset="0"/>
              <a:cs typeface="B Nazanin" pitchFamily="2" charset="-78"/>
            </a:endParaRPr>
          </a:p>
        </p:txBody>
      </p:sp>
      <p:sp>
        <p:nvSpPr>
          <p:cNvPr id="47113"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fa-IR" altLang="fa-IR" sz="1200">
              <a:solidFill>
                <a:srgbClr val="B5A788"/>
              </a:solidFill>
              <a:latin typeface="Calibri" pitchFamily="34" charset="0"/>
              <a:cs typeface="B Nazanin" pitchFamily="2" charset="-78"/>
            </a:endParaRPr>
          </a:p>
        </p:txBody>
      </p:sp>
      <p:pic>
        <p:nvPicPr>
          <p:cNvPr id="47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071563"/>
            <a:ext cx="57150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5" name="Rectangle 5"/>
          <p:cNvSpPr>
            <a:spLocks noChangeArrowheads="1"/>
          </p:cNvSpPr>
          <p:nvPr/>
        </p:nvSpPr>
        <p:spPr bwMode="auto">
          <a:xfrm>
            <a:off x="4857750" y="1857375"/>
            <a:ext cx="39290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en-US" altLang="fa-IR" sz="1400">
                <a:latin typeface="Calibri" pitchFamily="34" charset="0"/>
                <a:cs typeface="B Nazanin" pitchFamily="2" charset="-78"/>
              </a:rPr>
              <a:t>Geostationary Satellites </a:t>
            </a:r>
            <a:r>
              <a:rPr lang="fa-IR" altLang="fa-IR" sz="1400">
                <a:latin typeface="Calibri" pitchFamily="34" charset="0"/>
                <a:cs typeface="B Nazanin" pitchFamily="2" charset="-78"/>
              </a:rPr>
              <a:t> -   ماهواره های زمین ثابت</a:t>
            </a:r>
          </a:p>
          <a:p>
            <a:pPr algn="r" rtl="1" eaLnBrk="1" hangingPunct="1"/>
            <a:r>
              <a:rPr lang="en-US" altLang="fa-IR" sz="1400">
                <a:latin typeface="Calibri" pitchFamily="34" charset="0"/>
                <a:cs typeface="B Nazanin" pitchFamily="2" charset="-78"/>
              </a:rPr>
              <a:t>Medium-Earth Orbit Satellites </a:t>
            </a:r>
            <a:r>
              <a:rPr lang="fa-IR" altLang="fa-IR" sz="1400">
                <a:latin typeface="Calibri" pitchFamily="34" charset="0"/>
                <a:cs typeface="B Nazanin" pitchFamily="2" charset="-78"/>
              </a:rPr>
              <a:t> -  ماهواره های مدار متوسط</a:t>
            </a:r>
          </a:p>
          <a:p>
            <a:pPr algn="r" rtl="1" eaLnBrk="1" hangingPunct="1"/>
            <a:r>
              <a:rPr lang="en-US" altLang="fa-IR" sz="1400">
                <a:latin typeface="Calibri" pitchFamily="34" charset="0"/>
                <a:cs typeface="B Nazanin" pitchFamily="2" charset="-78"/>
              </a:rPr>
              <a:t>Low-Earth Orbit Satellites </a:t>
            </a:r>
            <a:r>
              <a:rPr lang="fa-IR" altLang="fa-IR" sz="1400">
                <a:latin typeface="Calibri" pitchFamily="34" charset="0"/>
                <a:cs typeface="B Nazanin" pitchFamily="2" charset="-78"/>
              </a:rPr>
              <a:t>  -   ماهواره های مدار پایین</a:t>
            </a:r>
          </a:p>
        </p:txBody>
      </p:sp>
      <p:pic>
        <p:nvPicPr>
          <p:cNvPr id="471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4643438"/>
            <a:ext cx="738187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7" name="TextBox 7"/>
          <p:cNvSpPr txBox="1">
            <a:spLocks noChangeArrowheads="1"/>
          </p:cNvSpPr>
          <p:nvPr/>
        </p:nvSpPr>
        <p:spPr bwMode="auto">
          <a:xfrm>
            <a:off x="3870325" y="4286250"/>
            <a:ext cx="1403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a-IR" altLang="fa-IR" b="1">
                <a:solidFill>
                  <a:srgbClr val="C00000"/>
                </a:solidFill>
                <a:cs typeface="B Nazanin" pitchFamily="2" charset="-78"/>
              </a:rPr>
              <a:t>باندهای ماهواره</a:t>
            </a:r>
          </a:p>
        </p:txBody>
      </p:sp>
      <p:sp>
        <p:nvSpPr>
          <p:cNvPr id="14" name="Text Box 5"/>
          <p:cNvSpPr txBox="1">
            <a:spLocks noChangeArrowheads="1"/>
          </p:cNvSpPr>
          <p:nvPr/>
        </p:nvSpPr>
        <p:spPr bwMode="auto">
          <a:xfrm>
            <a:off x="71438" y="3857625"/>
            <a:ext cx="9001125" cy="309563"/>
          </a:xfrm>
          <a:prstGeom prst="rect">
            <a:avLst/>
          </a:prstGeom>
          <a:noFill/>
          <a:ln w="9525">
            <a:noFill/>
            <a:miter lim="800000"/>
            <a:headEnd/>
            <a:tailEnd/>
          </a:ln>
        </p:spPr>
        <p:txBody>
          <a:bodyPr lIns="90000" tIns="46800" rIns="90000" bIns="46800">
            <a:spAutoFit/>
          </a:bodyPr>
          <a:lstStyle/>
          <a:p>
            <a:pPr>
              <a:spcBef>
                <a:spcPct val="50000"/>
              </a:spcBef>
              <a:defRPr/>
            </a:pPr>
            <a:r>
              <a:rPr lang="fa-IR" sz="1400" dirty="0">
                <a:solidFill>
                  <a:schemeClr val="accent5"/>
                </a:solidFill>
                <a:cs typeface="B Nazanin" pitchFamily="2" charset="-78"/>
              </a:rPr>
              <a:t>ماهواره‌هاي مخابراتي و برخي از مشخصه‌هاي آنان شامل : ارتفاع از زمين، زمان تأخير يك رفت و برگشت، و تعداد ماهواره‌هاي مورد نياز در تأمين پوشش كامل زمين</a:t>
            </a:r>
            <a:endParaRPr lang="en-US" sz="1400" dirty="0">
              <a:solidFill>
                <a:schemeClr val="accent5"/>
              </a:solidFill>
              <a:cs typeface="B Nazanin" pitchFamily="2" charset="-78"/>
            </a:endParaRPr>
          </a:p>
        </p:txBody>
      </p:sp>
    </p:spTree>
    <p:extLst>
      <p:ext uri="{BB962C8B-B14F-4D97-AF65-F5344CB8AC3E}">
        <p14:creationId xmlns:p14="http://schemas.microsoft.com/office/powerpoint/2010/main" val="4189371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10"/>
          <p:cNvSpPr>
            <a:spLocks noGrp="1"/>
          </p:cNvSpPr>
          <p:nvPr>
            <p:ph type="body" idx="1"/>
          </p:nvPr>
        </p:nvSpPr>
        <p:spPr>
          <a:xfrm>
            <a:off x="142875" y="193675"/>
            <a:ext cx="8829675" cy="571500"/>
          </a:xfrm>
        </p:spPr>
        <p:txBody>
          <a:bodyPr/>
          <a:lstStyle/>
          <a:p>
            <a:pPr marL="17463" eaLnBrk="1" hangingPunct="1">
              <a:spcBef>
                <a:spcPct val="0"/>
              </a:spcBef>
            </a:pPr>
            <a:r>
              <a:rPr lang="fa-IR" altLang="fa-IR" smtClean="0">
                <a:latin typeface="Calibri" pitchFamily="34" charset="0"/>
              </a:rPr>
              <a:t>ماهواره های مخابراتی</a:t>
            </a:r>
            <a:endParaRPr lang="en-US" altLang="fa-IR" smtClean="0">
              <a:latin typeface="Calibri" pitchFamily="34" charset="0"/>
            </a:endParaRPr>
          </a:p>
        </p:txBody>
      </p:sp>
      <p:sp>
        <p:nvSpPr>
          <p:cNvPr id="20" name="Rectangle 3"/>
          <p:cNvSpPr txBox="1">
            <a:spLocks noChangeArrowheads="1"/>
          </p:cNvSpPr>
          <p:nvPr/>
        </p:nvSpPr>
        <p:spPr bwMode="auto">
          <a:xfrm>
            <a:off x="179388" y="1052513"/>
            <a:ext cx="8785225" cy="57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55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rtl="1" eaLnBrk="1" hangingPunct="1">
              <a:spcBef>
                <a:spcPct val="20000"/>
              </a:spcBef>
              <a:spcAft>
                <a:spcPts val="1200"/>
              </a:spcAft>
              <a:buClr>
                <a:srgbClr val="99FF99"/>
              </a:buClr>
              <a:buSzPct val="80000"/>
              <a:buFont typeface="Arial" pitchFamily="34" charset="0"/>
              <a:buChar char="•"/>
            </a:pPr>
            <a:endParaRPr lang="fa-IR" altLang="fa-IR" sz="2400">
              <a:solidFill>
                <a:srgbClr val="002060"/>
              </a:solidFill>
              <a:latin typeface="Calibri" pitchFamily="34" charset="0"/>
              <a:cs typeface="B Nazanin" pitchFamily="2" charset="-78"/>
            </a:endParaRPr>
          </a:p>
        </p:txBody>
      </p:sp>
      <p:sp>
        <p:nvSpPr>
          <p:cNvPr id="48132"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fa-IR" altLang="fa-IR" sz="1200">
              <a:solidFill>
                <a:srgbClr val="B5A788"/>
              </a:solidFill>
              <a:latin typeface="Calibri" pitchFamily="34" charset="0"/>
              <a:cs typeface="B Nazanin" pitchFamily="2" charset="-78"/>
            </a:endParaRPr>
          </a:p>
        </p:txBody>
      </p:sp>
      <p:sp>
        <p:nvSpPr>
          <p:cNvPr id="48133" name="Rectangle 5"/>
          <p:cNvSpPr>
            <a:spLocks noChangeArrowheads="1"/>
          </p:cNvSpPr>
          <p:nvPr/>
        </p:nvSpPr>
        <p:spPr bwMode="auto">
          <a:xfrm>
            <a:off x="285750" y="1000125"/>
            <a:ext cx="87153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rtl="1" eaLnBrk="1" hangingPunct="1">
              <a:spcAft>
                <a:spcPts val="1200"/>
              </a:spcAft>
              <a:buFont typeface="Arial" pitchFamily="34" charset="0"/>
              <a:buChar char="•"/>
            </a:pPr>
            <a:r>
              <a:rPr lang="fa-IR" altLang="fa-IR" sz="2400" dirty="0">
                <a:latin typeface="Calibri" pitchFamily="34" charset="0"/>
                <a:cs typeface="B Nazanin" pitchFamily="2" charset="-78"/>
              </a:rPr>
              <a:t>ماهواره ذاتاً رسانه چند پخشی می</a:t>
            </a:r>
            <a:r>
              <a:rPr lang="fa-IR" altLang="en-US" sz="2400" dirty="0">
                <a:solidFill>
                  <a:srgbClr val="002060"/>
                </a:solidFill>
                <a:latin typeface="Calibri" pitchFamily="34" charset="0"/>
                <a:cs typeface="B Nazanin" pitchFamily="2" charset="-78"/>
              </a:rPr>
              <a:t>‌</a:t>
            </a:r>
            <a:r>
              <a:rPr lang="fa-IR" altLang="fa-IR" sz="2400" dirty="0">
                <a:latin typeface="Calibri" pitchFamily="34" charset="0"/>
                <a:cs typeface="B Nazanin" pitchFamily="2" charset="-78"/>
              </a:rPr>
              <a:t>باشد. یعنی فرستادن پیام برای یک نفر با هزاران نفر هیچ تفاوتی ندارد.</a:t>
            </a:r>
          </a:p>
          <a:p>
            <a:pPr algn="just" rtl="1" eaLnBrk="1" hangingPunct="1">
              <a:spcAft>
                <a:spcPts val="1200"/>
              </a:spcAft>
              <a:buFont typeface="Arial" pitchFamily="34" charset="0"/>
              <a:buChar char="•"/>
            </a:pPr>
            <a:r>
              <a:rPr lang="fa-IR" altLang="fa-IR" sz="2400" dirty="0">
                <a:latin typeface="Calibri" pitchFamily="34" charset="0"/>
                <a:cs typeface="B Nazanin" pitchFamily="2" charset="-78"/>
              </a:rPr>
              <a:t>از دیدگاه امنیتی اهمیت رمزنگاری داده ها </a:t>
            </a:r>
            <a:r>
              <a:rPr lang="en-US" altLang="fa-IR" sz="2400" dirty="0">
                <a:latin typeface="Calibri" pitchFamily="34" charset="0"/>
                <a:cs typeface="B Nazanin" pitchFamily="2" charset="-78"/>
              </a:rPr>
              <a:t>(Encryption)</a:t>
            </a:r>
            <a:r>
              <a:rPr lang="fa-IR" altLang="fa-IR" sz="2400" dirty="0">
                <a:latin typeface="Calibri" pitchFamily="34" charset="0"/>
                <a:cs typeface="B Nazanin" pitchFamily="2" charset="-78"/>
              </a:rPr>
              <a:t> یکی از ملزومات است.</a:t>
            </a:r>
          </a:p>
          <a:p>
            <a:pPr algn="just" rtl="1" eaLnBrk="1" hangingPunct="1">
              <a:spcAft>
                <a:spcPts val="1200"/>
              </a:spcAft>
              <a:buFont typeface="Arial" pitchFamily="34" charset="0"/>
              <a:buChar char="•"/>
            </a:pPr>
            <a:r>
              <a:rPr lang="fa-IR" altLang="fa-IR" sz="2400" dirty="0">
                <a:latin typeface="Calibri" pitchFamily="34" charset="0"/>
                <a:cs typeface="B Nazanin" pitchFamily="2" charset="-78"/>
              </a:rPr>
              <a:t>هزینه انتقال پیام به فاصله بستگی ندارد.</a:t>
            </a:r>
          </a:p>
          <a:p>
            <a:pPr algn="just" rtl="1" eaLnBrk="1" hangingPunct="1">
              <a:spcAft>
                <a:spcPts val="1200"/>
              </a:spcAft>
              <a:buFont typeface="Arial" pitchFamily="34" charset="0"/>
              <a:buChar char="•"/>
            </a:pPr>
            <a:r>
              <a:rPr lang="fa-IR" altLang="fa-IR" sz="2400" dirty="0">
                <a:latin typeface="Calibri" pitchFamily="34" charset="0"/>
                <a:cs typeface="B Nazanin" pitchFamily="2" charset="-78"/>
              </a:rPr>
              <a:t>نرخ خطای ماهواره بسیار پایین است.</a:t>
            </a:r>
          </a:p>
          <a:p>
            <a:pPr algn="just" rtl="1" eaLnBrk="1" hangingPunct="1">
              <a:spcAft>
                <a:spcPts val="1200"/>
              </a:spcAft>
              <a:buFont typeface="Arial" pitchFamily="34" charset="0"/>
              <a:buChar char="•"/>
            </a:pPr>
            <a:r>
              <a:rPr lang="fa-IR" altLang="fa-IR" sz="2400" dirty="0">
                <a:latin typeface="Calibri" pitchFamily="34" charset="0"/>
                <a:cs typeface="B Nazanin" pitchFamily="2" charset="-78"/>
              </a:rPr>
              <a:t>زمان بهره برداری آن کوتاه است.</a:t>
            </a:r>
          </a:p>
        </p:txBody>
      </p:sp>
      <p:pic>
        <p:nvPicPr>
          <p:cNvPr id="48134" name="Picture 6" descr="J:\images\Hoze_mahv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3" y="2857500"/>
            <a:ext cx="31750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7" descr="J:\images\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313" y="4251325"/>
            <a:ext cx="3254375"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837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10"/>
          <p:cNvSpPr>
            <a:spLocks noGrp="1"/>
          </p:cNvSpPr>
          <p:nvPr>
            <p:ph type="body" idx="1"/>
          </p:nvPr>
        </p:nvSpPr>
        <p:spPr>
          <a:xfrm>
            <a:off x="142875" y="193675"/>
            <a:ext cx="8829675" cy="571500"/>
          </a:xfrm>
        </p:spPr>
        <p:txBody>
          <a:bodyPr/>
          <a:lstStyle/>
          <a:p>
            <a:pPr marL="17463" eaLnBrk="1" hangingPunct="1">
              <a:spcBef>
                <a:spcPct val="0"/>
              </a:spcBef>
            </a:pPr>
            <a:r>
              <a:rPr lang="fa-IR" altLang="fa-IR" smtClean="0">
                <a:latin typeface="Calibri" pitchFamily="34" charset="0"/>
              </a:rPr>
              <a:t>مادون قرمز</a:t>
            </a:r>
            <a:endParaRPr lang="en-US" altLang="fa-IR" smtClean="0">
              <a:latin typeface="Calibri" pitchFamily="34" charset="0"/>
            </a:endParaRPr>
          </a:p>
        </p:txBody>
      </p:sp>
      <p:sp>
        <p:nvSpPr>
          <p:cNvPr id="20" name="Rectangle 3"/>
          <p:cNvSpPr txBox="1">
            <a:spLocks noChangeArrowheads="1"/>
          </p:cNvSpPr>
          <p:nvPr/>
        </p:nvSpPr>
        <p:spPr bwMode="auto">
          <a:xfrm>
            <a:off x="179388" y="1052513"/>
            <a:ext cx="8785225" cy="57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55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rtl="1" eaLnBrk="1" hangingPunct="1">
              <a:spcBef>
                <a:spcPct val="20000"/>
              </a:spcBef>
              <a:spcAft>
                <a:spcPts val="1200"/>
              </a:spcAft>
              <a:buClr>
                <a:srgbClr val="99FF99"/>
              </a:buClr>
              <a:buSzPct val="80000"/>
              <a:buFont typeface="Arial" pitchFamily="34" charset="0"/>
              <a:buChar char="•"/>
            </a:pPr>
            <a:endParaRPr lang="fa-IR" altLang="fa-IR" sz="2400">
              <a:solidFill>
                <a:srgbClr val="002060"/>
              </a:solidFill>
              <a:latin typeface="Calibri" pitchFamily="34" charset="0"/>
              <a:cs typeface="B Nazanin" pitchFamily="2" charset="-78"/>
            </a:endParaRPr>
          </a:p>
        </p:txBody>
      </p:sp>
      <p:sp>
        <p:nvSpPr>
          <p:cNvPr id="49156"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fa-IR" altLang="fa-IR" sz="1200">
              <a:solidFill>
                <a:srgbClr val="B5A788"/>
              </a:solidFill>
              <a:latin typeface="Calibri" pitchFamily="34" charset="0"/>
              <a:cs typeface="B Nazanin" pitchFamily="2" charset="-78"/>
            </a:endParaRPr>
          </a:p>
        </p:txBody>
      </p:sp>
      <p:sp>
        <p:nvSpPr>
          <p:cNvPr id="49157" name="Rectangle 5"/>
          <p:cNvSpPr>
            <a:spLocks noChangeArrowheads="1"/>
          </p:cNvSpPr>
          <p:nvPr/>
        </p:nvSpPr>
        <p:spPr bwMode="auto">
          <a:xfrm>
            <a:off x="285750" y="1000125"/>
            <a:ext cx="8715375"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rtl="1" eaLnBrk="1" hangingPunct="1">
              <a:spcAft>
                <a:spcPts val="1200"/>
              </a:spcAft>
              <a:buFont typeface="Arial" pitchFamily="34" charset="0"/>
              <a:buChar char="•"/>
            </a:pPr>
            <a:r>
              <a:rPr lang="fa-IR" altLang="fa-IR" sz="2400">
                <a:latin typeface="Calibri" pitchFamily="34" charset="0"/>
                <a:cs typeface="B Nazanin" pitchFamily="2" charset="-78"/>
              </a:rPr>
              <a:t>کاربرد در مخابرات برد کوتاه دارند.</a:t>
            </a:r>
          </a:p>
          <a:p>
            <a:pPr algn="r" rtl="1" eaLnBrk="1" hangingPunct="1">
              <a:spcAft>
                <a:spcPts val="1200"/>
              </a:spcAft>
              <a:buFont typeface="Arial" pitchFamily="34" charset="0"/>
              <a:buChar char="•"/>
            </a:pPr>
            <a:r>
              <a:rPr lang="fa-IR" altLang="zh-CN" sz="2400">
                <a:cs typeface="B Nazanin" pitchFamily="2" charset="-78"/>
              </a:rPr>
              <a:t>اين امواج جهت دار و ارزان هستند و ساخت آنها ساده مي‌باشد.</a:t>
            </a:r>
            <a:endParaRPr lang="fa-IR" altLang="en-US" sz="2400">
              <a:cs typeface="B Nazanin" pitchFamily="2" charset="-78"/>
            </a:endParaRPr>
          </a:p>
          <a:p>
            <a:pPr algn="r" rtl="1" eaLnBrk="1" hangingPunct="1">
              <a:spcAft>
                <a:spcPts val="1200"/>
              </a:spcAft>
              <a:buFont typeface="Arial" pitchFamily="34" charset="0"/>
              <a:buChar char="•"/>
            </a:pPr>
            <a:r>
              <a:rPr lang="fa-IR" altLang="en-US" sz="2400">
                <a:cs typeface="B Nazanin" pitchFamily="2" charset="-78"/>
              </a:rPr>
              <a:t>استراق سمع این امواج  مشکل</a:t>
            </a:r>
            <a:r>
              <a:rPr lang="fa-IR" altLang="en-US" sz="2400">
                <a:solidFill>
                  <a:srgbClr val="002060"/>
                </a:solidFill>
                <a:latin typeface="Calibri" pitchFamily="34" charset="0"/>
                <a:cs typeface="B Nazanin" pitchFamily="2" charset="-78"/>
              </a:rPr>
              <a:t>‌</a:t>
            </a:r>
            <a:r>
              <a:rPr lang="fa-IR" altLang="en-US" sz="2400">
                <a:cs typeface="B Nazanin" pitchFamily="2" charset="-78"/>
              </a:rPr>
              <a:t>تر از امواج رادیویی است.</a:t>
            </a:r>
          </a:p>
          <a:p>
            <a:pPr algn="just" rtl="1" eaLnBrk="1" hangingPunct="1">
              <a:spcAft>
                <a:spcPts val="1200"/>
              </a:spcAft>
              <a:buFont typeface="Arial" pitchFamily="34" charset="0"/>
              <a:buChar char="•"/>
            </a:pPr>
            <a:r>
              <a:rPr lang="fa-IR" altLang="fa-IR" sz="2400">
                <a:latin typeface="Calibri" pitchFamily="34" charset="0"/>
                <a:cs typeface="B Nazanin" pitchFamily="2" charset="-78"/>
              </a:rPr>
              <a:t>فرستنده و گیرنده باید در خط دید یکدیگر باشند و از طریق مستقیم و یا انعکاس سطح نور رنگی مانند سقف اتاق، ارسال صورت می</a:t>
            </a:r>
            <a:r>
              <a:rPr lang="fa-IR" altLang="en-US" sz="2400">
                <a:solidFill>
                  <a:srgbClr val="002060"/>
                </a:solidFill>
                <a:latin typeface="Calibri" pitchFamily="34" charset="0"/>
                <a:cs typeface="B Nazanin" pitchFamily="2" charset="-78"/>
              </a:rPr>
              <a:t>‌</a:t>
            </a:r>
            <a:r>
              <a:rPr lang="fa-IR" altLang="fa-IR" sz="2400">
                <a:latin typeface="Calibri" pitchFamily="34" charset="0"/>
                <a:cs typeface="B Nazanin" pitchFamily="2" charset="-78"/>
              </a:rPr>
              <a:t>گیرد.</a:t>
            </a:r>
          </a:p>
          <a:p>
            <a:pPr algn="just" rtl="1" eaLnBrk="1" hangingPunct="1">
              <a:spcAft>
                <a:spcPts val="1200"/>
              </a:spcAft>
              <a:buFont typeface="Arial" pitchFamily="34" charset="0"/>
              <a:buChar char="•"/>
            </a:pPr>
            <a:r>
              <a:rPr lang="fa-IR" altLang="fa-IR" sz="2400">
                <a:latin typeface="Calibri" pitchFamily="34" charset="0"/>
                <a:cs typeface="B Nazanin" pitchFamily="2" charset="-78"/>
              </a:rPr>
              <a:t>تفاوت آن با مایکروویو این است که مادون قرمز از دیوار عبور نمی</a:t>
            </a:r>
            <a:r>
              <a:rPr lang="fa-IR" altLang="en-US" sz="2400">
                <a:solidFill>
                  <a:srgbClr val="002060"/>
                </a:solidFill>
                <a:latin typeface="Calibri" pitchFamily="34" charset="0"/>
                <a:cs typeface="B Nazanin" pitchFamily="2" charset="-78"/>
              </a:rPr>
              <a:t>‌</a:t>
            </a:r>
            <a:r>
              <a:rPr lang="fa-IR" altLang="fa-IR" sz="2400">
                <a:latin typeface="Calibri" pitchFamily="34" charset="0"/>
                <a:cs typeface="B Nazanin" pitchFamily="2" charset="-78"/>
              </a:rPr>
              <a:t>کند.</a:t>
            </a:r>
          </a:p>
          <a:p>
            <a:pPr algn="just" rtl="1" eaLnBrk="1" hangingPunct="1">
              <a:spcAft>
                <a:spcPts val="1200"/>
              </a:spcAft>
              <a:buFont typeface="Arial" pitchFamily="34" charset="0"/>
              <a:buChar char="•"/>
            </a:pPr>
            <a:r>
              <a:rPr lang="fa-IR" altLang="fa-IR" sz="2400">
                <a:latin typeface="Calibri" pitchFamily="34" charset="0"/>
                <a:cs typeface="B Nazanin" pitchFamily="2" charset="-78"/>
              </a:rPr>
              <a:t>نیاز به مجوز ندارد.</a:t>
            </a:r>
          </a:p>
        </p:txBody>
      </p:sp>
      <p:pic>
        <p:nvPicPr>
          <p:cNvPr id="49158" name="Picture 2" descr="J:\image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4451350"/>
            <a:ext cx="319087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3" descr="J:\images\bY1408183235.jpg"/>
          <p:cNvPicPr>
            <a:picLocks noChangeAspect="1" noChangeArrowheads="1"/>
          </p:cNvPicPr>
          <p:nvPr/>
        </p:nvPicPr>
        <p:blipFill>
          <a:blip r:embed="rId3">
            <a:extLst>
              <a:ext uri="{28A0092B-C50C-407E-A947-70E740481C1C}">
                <a14:useLocalDpi xmlns:a14="http://schemas.microsoft.com/office/drawing/2010/main" val="0"/>
              </a:ext>
            </a:extLst>
          </a:blip>
          <a:srcRect b="12500"/>
          <a:stretch>
            <a:fillRect/>
          </a:stretch>
        </p:blipFill>
        <p:spPr bwMode="auto">
          <a:xfrm>
            <a:off x="4251325" y="4857750"/>
            <a:ext cx="4106863"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31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Placeholder 10"/>
          <p:cNvSpPr>
            <a:spLocks noGrp="1"/>
          </p:cNvSpPr>
          <p:nvPr>
            <p:ph type="body" idx="1"/>
          </p:nvPr>
        </p:nvSpPr>
        <p:spPr>
          <a:xfrm>
            <a:off x="142875" y="193675"/>
            <a:ext cx="8829675" cy="571500"/>
          </a:xfrm>
        </p:spPr>
        <p:txBody>
          <a:bodyPr/>
          <a:lstStyle/>
          <a:p>
            <a:pPr marL="17463" eaLnBrk="1" hangingPunct="1">
              <a:spcBef>
                <a:spcPct val="0"/>
              </a:spcBef>
            </a:pPr>
            <a:r>
              <a:rPr lang="fa-IR" altLang="fa-IR" smtClean="0">
                <a:latin typeface="Calibri" pitchFamily="34" charset="0"/>
              </a:rPr>
              <a:t>مخابرات امواج نوری</a:t>
            </a:r>
            <a:endParaRPr lang="en-US" altLang="fa-IR" smtClean="0">
              <a:latin typeface="Calibri" pitchFamily="34" charset="0"/>
            </a:endParaRPr>
          </a:p>
        </p:txBody>
      </p:sp>
      <p:sp>
        <p:nvSpPr>
          <p:cNvPr id="20" name="Rectangle 3"/>
          <p:cNvSpPr txBox="1">
            <a:spLocks noChangeArrowheads="1"/>
          </p:cNvSpPr>
          <p:nvPr/>
        </p:nvSpPr>
        <p:spPr bwMode="auto">
          <a:xfrm>
            <a:off x="179388" y="1052513"/>
            <a:ext cx="8785225" cy="57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55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rtl="1" eaLnBrk="1" hangingPunct="1">
              <a:spcBef>
                <a:spcPct val="20000"/>
              </a:spcBef>
              <a:spcAft>
                <a:spcPts val="1200"/>
              </a:spcAft>
              <a:buClr>
                <a:srgbClr val="99FF99"/>
              </a:buClr>
              <a:buSzPct val="80000"/>
              <a:buFont typeface="Arial" pitchFamily="34" charset="0"/>
              <a:buChar char="•"/>
            </a:pPr>
            <a:endParaRPr lang="fa-IR" altLang="fa-IR" sz="2400">
              <a:solidFill>
                <a:srgbClr val="002060"/>
              </a:solidFill>
              <a:latin typeface="Calibri" pitchFamily="34" charset="0"/>
              <a:cs typeface="B Nazanin" pitchFamily="2" charset="-78"/>
            </a:endParaRPr>
          </a:p>
        </p:txBody>
      </p:sp>
      <p:sp>
        <p:nvSpPr>
          <p:cNvPr id="50180" name="Footer Placeholder 9"/>
          <p:cNvSpPr txBox="1">
            <a:spLocks/>
          </p:cNvSpPr>
          <p:nvPr/>
        </p:nvSpPr>
        <p:spPr bwMode="auto">
          <a:xfrm>
            <a:off x="6084888" y="6477000"/>
            <a:ext cx="273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fa-IR" altLang="fa-IR" sz="1200">
              <a:solidFill>
                <a:srgbClr val="B5A788"/>
              </a:solidFill>
              <a:latin typeface="Calibri" pitchFamily="34" charset="0"/>
              <a:cs typeface="B Nazanin" pitchFamily="2" charset="-78"/>
            </a:endParaRPr>
          </a:p>
        </p:txBody>
      </p:sp>
      <p:pic>
        <p:nvPicPr>
          <p:cNvPr id="50181" name="Picture 4" descr="2-1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1428750"/>
            <a:ext cx="4714875"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5"/>
          <p:cNvSpPr txBox="1">
            <a:spLocks noChangeArrowheads="1"/>
          </p:cNvSpPr>
          <p:nvPr/>
        </p:nvSpPr>
        <p:spPr bwMode="auto">
          <a:xfrm>
            <a:off x="571500" y="6000750"/>
            <a:ext cx="79692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spcBef>
                <a:spcPct val="50000"/>
              </a:spcBef>
            </a:pPr>
            <a:r>
              <a:rPr lang="fa-IR" altLang="en-US" b="1" dirty="0">
                <a:cs typeface="B Nazanin" pitchFamily="2" charset="-78"/>
              </a:rPr>
              <a:t>جريان جابجايي گرما در هوا قادر است در سيستم مخابرات ليزري اغتشاش ايجاد كند.  يك سيستم دو سويه با دو ليزر در شكل نمايش داده شده است.</a:t>
            </a:r>
            <a:endParaRPr lang="en-US" altLang="en-US" b="1" dirty="0">
              <a:cs typeface="B Nazanin" pitchFamily="2" charset="-78"/>
            </a:endParaRPr>
          </a:p>
        </p:txBody>
      </p:sp>
      <p:sp>
        <p:nvSpPr>
          <p:cNvPr id="10" name="Rectangle 3"/>
          <p:cNvSpPr txBox="1">
            <a:spLocks noChangeArrowheads="1"/>
          </p:cNvSpPr>
          <p:nvPr/>
        </p:nvSpPr>
        <p:spPr bwMode="auto">
          <a:xfrm>
            <a:off x="4786313" y="1285875"/>
            <a:ext cx="4114800" cy="4525963"/>
          </a:xfrm>
          <a:prstGeom prst="rect">
            <a:avLst/>
          </a:prstGeom>
          <a:noFill/>
          <a:ln w="9525">
            <a:noFill/>
            <a:miter lim="800000"/>
            <a:headEnd/>
            <a:tailEnd/>
          </a:ln>
        </p:spPr>
        <p:txBody>
          <a:bodyPr anchor="b">
            <a:normAutofit/>
          </a:bodyPr>
          <a:lstStyle/>
          <a:p>
            <a:pPr marL="450850" lvl="2" indent="-273050" algn="just" rtl="1" eaLnBrk="0" hangingPunct="0">
              <a:spcBef>
                <a:spcPts val="0"/>
              </a:spcBef>
              <a:spcAft>
                <a:spcPts val="1200"/>
              </a:spcAft>
              <a:buClr>
                <a:schemeClr val="accent2"/>
              </a:buClr>
              <a:buFont typeface="Arial" pitchFamily="34" charset="0"/>
              <a:buChar char="•"/>
              <a:defRPr/>
            </a:pPr>
            <a:r>
              <a:rPr lang="fa-IR" sz="2400" dirty="0">
                <a:solidFill>
                  <a:srgbClr val="002060"/>
                </a:solidFill>
                <a:latin typeface="+mn-lt"/>
                <a:cs typeface="B Nazanin" pitchFamily="2" charset="-78"/>
              </a:rPr>
              <a:t>پرتوهای لیزر اساسا یکطرفه هستند.</a:t>
            </a:r>
          </a:p>
          <a:p>
            <a:pPr marL="450850" lvl="2" indent="-273050" algn="just" rtl="1" eaLnBrk="0" hangingPunct="0">
              <a:spcBef>
                <a:spcPts val="0"/>
              </a:spcBef>
              <a:spcAft>
                <a:spcPts val="1200"/>
              </a:spcAft>
              <a:buClr>
                <a:schemeClr val="accent2"/>
              </a:buClr>
              <a:buFont typeface="Arial" pitchFamily="34" charset="0"/>
              <a:buChar char="•"/>
              <a:defRPr/>
            </a:pPr>
            <a:r>
              <a:rPr lang="fa-IR" sz="2400" dirty="0">
                <a:solidFill>
                  <a:srgbClr val="002060"/>
                </a:solidFill>
                <a:latin typeface="+mn-lt"/>
                <a:cs typeface="B Nazanin" pitchFamily="2" charset="-78"/>
              </a:rPr>
              <a:t>پهنای باند بالا و هزینه بسیار پایین.</a:t>
            </a:r>
          </a:p>
          <a:p>
            <a:pPr marL="450850" lvl="2" indent="-273050" algn="just" rtl="1" eaLnBrk="0" hangingPunct="0">
              <a:spcBef>
                <a:spcPts val="0"/>
              </a:spcBef>
              <a:spcAft>
                <a:spcPts val="1200"/>
              </a:spcAft>
              <a:buClr>
                <a:schemeClr val="accent2"/>
              </a:buClr>
              <a:buFont typeface="Arial" pitchFamily="34" charset="0"/>
              <a:buChar char="•"/>
              <a:defRPr/>
            </a:pPr>
            <a:r>
              <a:rPr lang="fa-IR" sz="2400" dirty="0">
                <a:solidFill>
                  <a:srgbClr val="002060"/>
                </a:solidFill>
                <a:latin typeface="+mn-lt"/>
                <a:cs typeface="B Nazanin" pitchFamily="2" charset="-78"/>
              </a:rPr>
              <a:t>پراکندن کردن نور و پهن کردن پرتو  برای هدف گیری.</a:t>
            </a:r>
          </a:p>
          <a:p>
            <a:pPr marL="450850" lvl="2" indent="-273050" algn="just" rtl="1" eaLnBrk="0" hangingPunct="0">
              <a:spcBef>
                <a:spcPts val="0"/>
              </a:spcBef>
              <a:spcAft>
                <a:spcPts val="1200"/>
              </a:spcAft>
              <a:buClr>
                <a:schemeClr val="accent2"/>
              </a:buClr>
              <a:buFont typeface="Arial" pitchFamily="34" charset="0"/>
              <a:buChar char="•"/>
              <a:defRPr/>
            </a:pPr>
            <a:r>
              <a:rPr lang="fa-IR" sz="2400" dirty="0">
                <a:solidFill>
                  <a:srgbClr val="002060"/>
                </a:solidFill>
                <a:latin typeface="+mn-lt"/>
                <a:cs typeface="B Nazanin" pitchFamily="2" charset="-78"/>
              </a:rPr>
              <a:t>عملکرد نامناسب در هوای مه آلود و بارانی</a:t>
            </a:r>
            <a:r>
              <a:rPr lang="fa-IR" sz="2400" dirty="0">
                <a:solidFill>
                  <a:srgbClr val="002060"/>
                </a:solidFill>
                <a:effectLst>
                  <a:outerShdw blurRad="38100" dist="38100" dir="2700000" algn="tl">
                    <a:srgbClr val="C0C0C0"/>
                  </a:outerShdw>
                </a:effectLst>
                <a:latin typeface="+mn-lt"/>
                <a:cs typeface="B Nazanin" pitchFamily="2" charset="-78"/>
              </a:rPr>
              <a:t>.</a:t>
            </a:r>
          </a:p>
          <a:p>
            <a:pPr marL="450850" lvl="2" indent="-273050" algn="r" rtl="1" eaLnBrk="0" hangingPunct="0">
              <a:spcBef>
                <a:spcPct val="20000"/>
              </a:spcBef>
              <a:buClr>
                <a:schemeClr val="accent2"/>
              </a:buClr>
              <a:buFont typeface="Arial" pitchFamily="34" charset="0"/>
              <a:buChar char="•"/>
              <a:defRPr/>
            </a:pPr>
            <a:endParaRPr lang="fa-IR" sz="2400" dirty="0">
              <a:solidFill>
                <a:srgbClr val="002060"/>
              </a:solidFill>
              <a:effectLst>
                <a:outerShdw blurRad="38100" dist="38100" dir="2700000" algn="tl">
                  <a:srgbClr val="C0C0C0"/>
                </a:outerShdw>
              </a:effectLst>
              <a:latin typeface="+mn-lt"/>
              <a:cs typeface="B Nazanin" pitchFamily="2" charset="-78"/>
            </a:endParaRPr>
          </a:p>
          <a:p>
            <a:pPr marL="450850" lvl="2" indent="-273050" algn="r" rtl="1" eaLnBrk="0" hangingPunct="0">
              <a:spcBef>
                <a:spcPct val="20000"/>
              </a:spcBef>
              <a:buClr>
                <a:schemeClr val="accent2"/>
              </a:buClr>
              <a:buFont typeface="Arial" pitchFamily="34" charset="0"/>
              <a:buChar char="•"/>
              <a:defRPr/>
            </a:pPr>
            <a:endParaRPr lang="en-US" sz="2400" dirty="0">
              <a:solidFill>
                <a:srgbClr val="002060"/>
              </a:solidFill>
              <a:effectLst>
                <a:outerShdw blurRad="38100" dist="38100" dir="2700000" algn="tl">
                  <a:srgbClr val="C0C0C0"/>
                </a:outerShdw>
              </a:effectLst>
              <a:latin typeface="+mn-lt"/>
              <a:cs typeface="B Nazanin" pitchFamily="2" charset="-78"/>
            </a:endParaRPr>
          </a:p>
        </p:txBody>
      </p:sp>
    </p:spTree>
    <p:extLst>
      <p:ext uri="{BB962C8B-B14F-4D97-AF65-F5344CB8AC3E}">
        <p14:creationId xmlns:p14="http://schemas.microsoft.com/office/powerpoint/2010/main" val="240005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t>شبكه‌هاي نظير به نظير: </a:t>
            </a:r>
            <a:r>
              <a:rPr lang="en-US" altLang="fa-IR" sz="2400" dirty="0" smtClean="0"/>
              <a:t>(Peer to Peer)</a:t>
            </a:r>
            <a:endParaRPr lang="en-US" altLang="fa-IR" dirty="0" smtClean="0"/>
          </a:p>
        </p:txBody>
      </p:sp>
      <p:sp>
        <p:nvSpPr>
          <p:cNvPr id="8" name="Slide Number Placeholder 7"/>
          <p:cNvSpPr>
            <a:spLocks noGrp="1"/>
          </p:cNvSpPr>
          <p:nvPr>
            <p:ph type="sldNum" sz="quarter" idx="11"/>
          </p:nvPr>
        </p:nvSpPr>
        <p:spPr/>
        <p:txBody>
          <a:bodyPr/>
          <a:lstStyle/>
          <a:p>
            <a:pPr>
              <a:defRPr/>
            </a:pPr>
            <a:fld id="{94330BF3-16D5-4579-B8B6-C7AB2990C9AB}" type="slidenum">
              <a:rPr lang="en-US"/>
              <a:pPr>
                <a:defRPr/>
              </a:pPr>
              <a:t>4</a:t>
            </a:fld>
            <a:endParaRPr lang="en-US" dirty="0"/>
          </a:p>
        </p:txBody>
      </p:sp>
      <p:sp>
        <p:nvSpPr>
          <p:cNvPr id="20" name="Rectangle 3"/>
          <p:cNvSpPr txBox="1">
            <a:spLocks noChangeArrowheads="1"/>
          </p:cNvSpPr>
          <p:nvPr/>
        </p:nvSpPr>
        <p:spPr bwMode="auto">
          <a:xfrm>
            <a:off x="500063" y="1214438"/>
            <a:ext cx="8286750" cy="2574925"/>
          </a:xfrm>
          <a:prstGeom prst="rect">
            <a:avLst/>
          </a:prstGeom>
          <a:noFill/>
          <a:ln>
            <a:noFill/>
          </a:ln>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marL="457200" indent="-457200" algn="just" rtl="1" eaLnBrk="1" hangingPunct="1">
              <a:spcBef>
                <a:spcPts val="1200"/>
              </a:spcBef>
              <a:buClr>
                <a:srgbClr val="99FF99"/>
              </a:buClr>
              <a:buSzPct val="80000"/>
              <a:buFont typeface="Arial" panose="020B0604020202020204" pitchFamily="34" charset="0"/>
              <a:buChar char="•"/>
              <a:defRPr/>
            </a:pPr>
            <a:r>
              <a:rPr lang="fa-IR" altLang="fa-IR" sz="2400" b="1" dirty="0" smtClean="0">
                <a:solidFill>
                  <a:srgbClr val="232D47"/>
                </a:solidFill>
                <a:latin typeface="Nazanin" pitchFamily="2" charset="-78"/>
                <a:cs typeface="B Nazanin" panose="00000400000000000000" pitchFamily="2" charset="-78"/>
              </a:rPr>
              <a:t>در اين نوع شبكه‌ها همه كامپيوترها ارزش يكسان دارند.</a:t>
            </a:r>
          </a:p>
          <a:p>
            <a:pPr marL="457200" indent="-457200" algn="just" rtl="1" eaLnBrk="1" hangingPunct="1">
              <a:spcBef>
                <a:spcPts val="1200"/>
              </a:spcBef>
              <a:buClr>
                <a:srgbClr val="99FF99"/>
              </a:buClr>
              <a:buSzPct val="80000"/>
              <a:buFont typeface="Arial" panose="020B0604020202020204" pitchFamily="34" charset="0"/>
              <a:buChar char="•"/>
              <a:defRPr/>
            </a:pPr>
            <a:r>
              <a:rPr lang="fa-IR" altLang="fa-IR" sz="2400" b="1" dirty="0" smtClean="0">
                <a:solidFill>
                  <a:srgbClr val="232D47"/>
                </a:solidFill>
                <a:latin typeface="Nazanin" pitchFamily="2" charset="-78"/>
                <a:cs typeface="B Nazanin" panose="00000400000000000000" pitchFamily="2" charset="-78"/>
              </a:rPr>
              <a:t>در اين نوع شبكه‌ها هيچ كامپيوتري به عنوان كامپيوتر مركزي يا سرويس‌دهنده اختصاصي نداريم. براي همين در اين نوع شبكه‌ها مدير شبكه نداريم.</a:t>
            </a:r>
          </a:p>
          <a:p>
            <a:pPr marL="457200" indent="-457200" algn="just" rtl="1" eaLnBrk="1" hangingPunct="1">
              <a:spcBef>
                <a:spcPts val="1200"/>
              </a:spcBef>
              <a:buClr>
                <a:srgbClr val="99FF99"/>
              </a:buClr>
              <a:buSzPct val="80000"/>
              <a:buFont typeface="Arial" panose="020B0604020202020204" pitchFamily="34" charset="0"/>
              <a:buChar char="•"/>
              <a:defRPr/>
            </a:pPr>
            <a:r>
              <a:rPr lang="fa-IR" altLang="fa-IR" sz="2400" b="1" dirty="0" smtClean="0">
                <a:solidFill>
                  <a:srgbClr val="232D47"/>
                </a:solidFill>
                <a:latin typeface="Nazanin" pitchFamily="2" charset="-78"/>
                <a:cs typeface="B Nazanin" panose="00000400000000000000" pitchFamily="2" charset="-78"/>
              </a:rPr>
              <a:t>هر كامپيوتر مي‌تواند هم سرويس دهنده و هم سرويس گيرنده باشد.</a:t>
            </a:r>
            <a:endParaRPr lang="en-US" altLang="fa-IR" sz="2400" b="1" dirty="0" smtClean="0">
              <a:solidFill>
                <a:srgbClr val="232D47"/>
              </a:solidFill>
              <a:latin typeface="Nazanin" pitchFamily="2" charset="-78"/>
              <a:cs typeface="B Nazanin" panose="00000400000000000000" pitchFamily="2" charset="-78"/>
            </a:endParaRPr>
          </a:p>
          <a:p>
            <a:pPr algn="just" rtl="1" eaLnBrk="1" hangingPunct="1">
              <a:spcBef>
                <a:spcPct val="20000"/>
              </a:spcBef>
              <a:buClr>
                <a:srgbClr val="99FF99"/>
              </a:buClr>
              <a:buSzPct val="80000"/>
              <a:defRPr/>
            </a:pPr>
            <a:endParaRPr lang="fa-IR" altLang="fa-IR" sz="2800" dirty="0" smtClean="0">
              <a:solidFill>
                <a:srgbClr val="232D47"/>
              </a:solidFill>
              <a:latin typeface="Nazanin" pitchFamily="2" charset="-78"/>
              <a:cs typeface="B Nazanin" panose="00000400000000000000" pitchFamily="2" charset="-78"/>
            </a:endParaRPr>
          </a:p>
          <a:p>
            <a:pPr algn="just" rtl="1" eaLnBrk="1" hangingPunct="1">
              <a:spcBef>
                <a:spcPct val="20000"/>
              </a:spcBef>
              <a:buClr>
                <a:srgbClr val="99FF99"/>
              </a:buClr>
              <a:buSzPct val="80000"/>
              <a:defRPr/>
            </a:pPr>
            <a:endParaRPr lang="fa-IR" altLang="fa-IR" sz="2800" dirty="0" smtClean="0">
              <a:solidFill>
                <a:srgbClr val="232D47"/>
              </a:solidFill>
              <a:latin typeface="Nazanin" pitchFamily="2" charset="-78"/>
              <a:cs typeface="B Nazanin" panose="00000400000000000000" pitchFamily="2" charset="-78"/>
            </a:endParaRPr>
          </a:p>
        </p:txBody>
      </p:sp>
      <p:pic>
        <p:nvPicPr>
          <p:cNvPr id="9" name="Picture 8" descr="computers_network_consult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575" y="3716338"/>
            <a:ext cx="3314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816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شبكه‌هاي نظير به نظير: </a:t>
            </a:r>
            <a:r>
              <a:rPr lang="en-US" altLang="fa-IR" sz="2400" dirty="0" smtClean="0">
                <a:latin typeface="Calibri" pitchFamily="34" charset="0"/>
              </a:rPr>
              <a:t>(Peer to Peer)</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a:defRPr/>
            </a:pPr>
            <a:fld id="{3A503A41-82B9-4D0B-8726-0C83E20D85D6}" type="slidenum">
              <a:rPr lang="en-US"/>
              <a:pPr>
                <a:defRPr/>
              </a:pPr>
              <a:t>5</a:t>
            </a:fld>
            <a:endParaRPr lang="en-US" dirty="0"/>
          </a:p>
        </p:txBody>
      </p:sp>
      <p:sp>
        <p:nvSpPr>
          <p:cNvPr id="20" name="Rectangle 3"/>
          <p:cNvSpPr txBox="1">
            <a:spLocks noChangeArrowheads="1"/>
          </p:cNvSpPr>
          <p:nvPr/>
        </p:nvSpPr>
        <p:spPr bwMode="auto">
          <a:xfrm>
            <a:off x="500063" y="1196975"/>
            <a:ext cx="82867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spcBef>
                <a:spcPct val="20000"/>
              </a:spcBef>
              <a:buClr>
                <a:srgbClr val="99FF99"/>
              </a:buClr>
              <a:buSzPct val="80000"/>
            </a:pPr>
            <a:r>
              <a:rPr lang="fa-IR" altLang="fa-IR" sz="2400" b="1" dirty="0">
                <a:solidFill>
                  <a:srgbClr val="922223"/>
                </a:solidFill>
                <a:latin typeface="Nazanin" pitchFamily="2" charset="-78"/>
                <a:cs typeface="B Nazanin" panose="00000400000000000000" pitchFamily="2" charset="-78"/>
              </a:rPr>
              <a:t>اين نوع شبكه</a:t>
            </a:r>
            <a:r>
              <a:rPr lang="fa-IR" altLang="fa-IR" sz="2400" b="1" dirty="0">
                <a:solidFill>
                  <a:srgbClr val="232D47"/>
                </a:solidFill>
                <a:latin typeface="Nazanin" pitchFamily="2" charset="-78"/>
                <a:cs typeface="B Nazanin" panose="00000400000000000000" pitchFamily="2" charset="-78"/>
              </a:rPr>
              <a:t>‌</a:t>
            </a:r>
            <a:r>
              <a:rPr lang="fa-IR" altLang="fa-IR" sz="2400" b="1" dirty="0">
                <a:solidFill>
                  <a:srgbClr val="922223"/>
                </a:solidFill>
                <a:latin typeface="Nazanin" pitchFamily="2" charset="-78"/>
                <a:cs typeface="B Nazanin" panose="00000400000000000000" pitchFamily="2" charset="-78"/>
              </a:rPr>
              <a:t>ها براي محيط</a:t>
            </a:r>
            <a:r>
              <a:rPr lang="fa-IR" altLang="fa-IR" sz="2400" b="1" dirty="0">
                <a:solidFill>
                  <a:srgbClr val="232D47"/>
                </a:solidFill>
                <a:latin typeface="Nazanin" pitchFamily="2" charset="-78"/>
                <a:cs typeface="B Nazanin" panose="00000400000000000000" pitchFamily="2" charset="-78"/>
              </a:rPr>
              <a:t>‌</a:t>
            </a:r>
            <a:r>
              <a:rPr lang="fa-IR" altLang="fa-IR" sz="2400" b="1" dirty="0">
                <a:solidFill>
                  <a:srgbClr val="922223"/>
                </a:solidFill>
                <a:latin typeface="Nazanin" pitchFamily="2" charset="-78"/>
                <a:cs typeface="B Nazanin" panose="00000400000000000000" pitchFamily="2" charset="-78"/>
              </a:rPr>
              <a:t>هاي زير مناسب اند:</a:t>
            </a:r>
          </a:p>
          <a:p>
            <a:pPr algn="r" rtl="1" eaLnBrk="1" hangingPunct="1">
              <a:spcBef>
                <a:spcPct val="20000"/>
              </a:spcBef>
              <a:buClr>
                <a:srgbClr val="99FF99"/>
              </a:buClr>
              <a:buSzPct val="80000"/>
              <a:buFont typeface="Arial" charset="0"/>
              <a:buChar char="•"/>
            </a:pPr>
            <a:r>
              <a:rPr lang="fa-IR" altLang="fa-IR" sz="2400" dirty="0">
                <a:solidFill>
                  <a:srgbClr val="922223"/>
                </a:solidFill>
                <a:latin typeface="Nazanin" pitchFamily="2" charset="-78"/>
                <a:cs typeface="B Nazanin" panose="00000400000000000000" pitchFamily="2" charset="-78"/>
              </a:rPr>
              <a:t>تعداد كامپيوترها كمتر از 15 عدد باشد.</a:t>
            </a:r>
          </a:p>
          <a:p>
            <a:pPr algn="r" rtl="1" eaLnBrk="1" hangingPunct="1">
              <a:spcBef>
                <a:spcPct val="20000"/>
              </a:spcBef>
              <a:buClr>
                <a:srgbClr val="99FF99"/>
              </a:buClr>
              <a:buSzPct val="80000"/>
              <a:buFont typeface="Arial" charset="0"/>
              <a:buChar char="•"/>
            </a:pPr>
            <a:r>
              <a:rPr lang="fa-IR" altLang="fa-IR" sz="2400" dirty="0">
                <a:solidFill>
                  <a:srgbClr val="922223"/>
                </a:solidFill>
                <a:latin typeface="Nazanin" pitchFamily="2" charset="-78"/>
                <a:cs typeface="B Nazanin" panose="00000400000000000000" pitchFamily="2" charset="-78"/>
              </a:rPr>
              <a:t>كاربران در مكان نزديكي باشند.</a:t>
            </a:r>
          </a:p>
          <a:p>
            <a:pPr algn="r" rtl="1" eaLnBrk="1" hangingPunct="1">
              <a:spcBef>
                <a:spcPct val="20000"/>
              </a:spcBef>
              <a:buClr>
                <a:srgbClr val="99FF99"/>
              </a:buClr>
              <a:buSzPct val="80000"/>
              <a:buFont typeface="Arial" charset="0"/>
              <a:buChar char="•"/>
            </a:pPr>
            <a:r>
              <a:rPr lang="fa-IR" altLang="fa-IR" sz="2400" dirty="0">
                <a:solidFill>
                  <a:srgbClr val="922223"/>
                </a:solidFill>
                <a:latin typeface="Nazanin" pitchFamily="2" charset="-78"/>
                <a:cs typeface="B Nazanin" panose="00000400000000000000" pitchFamily="2" charset="-78"/>
              </a:rPr>
              <a:t>اطمينان داشته باشيم در آينده، سازمان يا شبكه رشد زيادي نخواهد داشت.</a:t>
            </a:r>
          </a:p>
          <a:p>
            <a:pPr algn="r" rtl="1" eaLnBrk="1" hangingPunct="1">
              <a:spcBef>
                <a:spcPct val="20000"/>
              </a:spcBef>
              <a:buClr>
                <a:srgbClr val="99FF99"/>
              </a:buClr>
              <a:buSzPct val="80000"/>
              <a:buFont typeface="Arial" charset="0"/>
              <a:buChar char="•"/>
            </a:pPr>
            <a:endParaRPr lang="fa-IR" altLang="fa-IR" sz="2400" dirty="0">
              <a:solidFill>
                <a:srgbClr val="922223"/>
              </a:solidFill>
              <a:latin typeface="Nazanin" pitchFamily="2" charset="-78"/>
              <a:cs typeface="B Nazanin" panose="00000400000000000000" pitchFamily="2" charset="-78"/>
            </a:endParaRPr>
          </a:p>
          <a:p>
            <a:pPr algn="just" rtl="1" eaLnBrk="1" hangingPunct="1">
              <a:spcBef>
                <a:spcPct val="20000"/>
              </a:spcBef>
              <a:buClr>
                <a:srgbClr val="99FF99"/>
              </a:buClr>
              <a:buSzPct val="80000"/>
            </a:pPr>
            <a:r>
              <a:rPr lang="fa-IR" altLang="fa-IR" sz="2400" dirty="0">
                <a:solidFill>
                  <a:srgbClr val="232D47"/>
                </a:solidFill>
                <a:latin typeface="Nazanin" pitchFamily="2" charset="-78"/>
                <a:cs typeface="B Nazanin" panose="00000400000000000000" pitchFamily="2" charset="-78"/>
              </a:rPr>
              <a:t>در اين نوع شبكه ها هر كامپيوتر بطور مستقل مسئول نگهداري تنظيمات ايمني و اطلاعات مي‌باشد.</a:t>
            </a:r>
            <a:endParaRPr lang="en-US" altLang="fa-IR" sz="2400" dirty="0">
              <a:solidFill>
                <a:srgbClr val="232D47"/>
              </a:solidFill>
              <a:latin typeface="Nazanin" pitchFamily="2" charset="-78"/>
              <a:cs typeface="B Nazanin" panose="00000400000000000000" pitchFamily="2" charset="-78"/>
            </a:endParaRPr>
          </a:p>
        </p:txBody>
      </p:sp>
      <p:pic>
        <p:nvPicPr>
          <p:cNvPr id="12" name="Picture 11" descr="computers_network_consult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076700"/>
            <a:ext cx="2643188"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omputers_network_consult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5913" y="4205288"/>
            <a:ext cx="22463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896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t>ارتباطات همتا به همتا </a:t>
            </a:r>
            <a:r>
              <a:rPr lang="en-US" altLang="fa-IR" dirty="0" smtClean="0"/>
              <a:t>(Peer to Peer)</a:t>
            </a:r>
          </a:p>
        </p:txBody>
      </p:sp>
      <p:sp>
        <p:nvSpPr>
          <p:cNvPr id="8" name="Slide Number Placeholder 7"/>
          <p:cNvSpPr>
            <a:spLocks noGrp="1"/>
          </p:cNvSpPr>
          <p:nvPr>
            <p:ph type="sldNum" sz="quarter" idx="11"/>
          </p:nvPr>
        </p:nvSpPr>
        <p:spPr>
          <a:xfrm>
            <a:off x="292100" y="6238875"/>
            <a:ext cx="2895600" cy="476250"/>
          </a:xfrm>
        </p:spPr>
        <p:txBody>
          <a:bodyPr/>
          <a:lstStyle/>
          <a:p>
            <a:pPr algn="l" rtl="1">
              <a:defRPr/>
            </a:pPr>
            <a:fld id="{601F98CD-5109-4C3B-9660-4B42471E4BE3}" type="slidenum">
              <a:rPr lang="en-US"/>
              <a:pPr algn="l" rtl="1">
                <a:defRPr/>
              </a:pPr>
              <a:t>6</a:t>
            </a:fld>
            <a:endParaRPr lang="en-US" dirty="0"/>
          </a:p>
        </p:txBody>
      </p:sp>
      <p:sp>
        <p:nvSpPr>
          <p:cNvPr id="26628" name="Text Box 4"/>
          <p:cNvSpPr txBox="1">
            <a:spLocks noChangeArrowheads="1"/>
          </p:cNvSpPr>
          <p:nvPr/>
        </p:nvSpPr>
        <p:spPr bwMode="auto">
          <a:xfrm>
            <a:off x="1042988" y="5805488"/>
            <a:ext cx="7129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fa-IR" altLang="fa-IR" sz="2400" dirty="0">
                <a:solidFill>
                  <a:srgbClr val="C00000"/>
                </a:solidFill>
                <a:latin typeface="Nazanin" pitchFamily="2" charset="-78"/>
                <a:cs typeface="B Nazanin" panose="00000400000000000000" pitchFamily="2" charset="-78"/>
              </a:rPr>
              <a:t>در یک سیستم همتا-به-همتا مشتری یا سرویس دهنده ثابتی وجود ندارد.</a:t>
            </a:r>
          </a:p>
        </p:txBody>
      </p:sp>
      <p:pic>
        <p:nvPicPr>
          <p:cNvPr id="26629" name="Picture 3" descr="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628775"/>
            <a:ext cx="86264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Footer Placeholder 9"/>
          <p:cNvSpPr txBox="1">
            <a:spLocks/>
          </p:cNvSpPr>
          <p:nvPr/>
        </p:nvSpPr>
        <p:spPr bwMode="auto">
          <a:xfrm>
            <a:off x="6257925" y="639127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endParaRPr lang="fa-IR" altLang="fa-IR" sz="1200">
              <a:solidFill>
                <a:srgbClr val="B5A788"/>
              </a:solidFill>
              <a:latin typeface="Gill Sans MT" pitchFamily="34" charset="0"/>
            </a:endParaRPr>
          </a:p>
        </p:txBody>
      </p:sp>
    </p:spTree>
    <p:extLst>
      <p:ext uri="{BB962C8B-B14F-4D97-AF65-F5344CB8AC3E}">
        <p14:creationId xmlns:p14="http://schemas.microsoft.com/office/powerpoint/2010/main" val="147481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شبكه هاي مبتني بر سرور:  </a:t>
            </a:r>
            <a:r>
              <a:rPr lang="en-US" altLang="fa-IR" dirty="0" smtClean="0">
                <a:latin typeface="Calibri" pitchFamily="34" charset="0"/>
              </a:rPr>
              <a:t>(Client/Server)</a:t>
            </a:r>
          </a:p>
        </p:txBody>
      </p:sp>
      <p:sp>
        <p:nvSpPr>
          <p:cNvPr id="8" name="Slide Number Placeholder 7"/>
          <p:cNvSpPr>
            <a:spLocks noGrp="1"/>
          </p:cNvSpPr>
          <p:nvPr>
            <p:ph type="sldNum" sz="quarter" idx="11"/>
          </p:nvPr>
        </p:nvSpPr>
        <p:spPr/>
        <p:txBody>
          <a:bodyPr/>
          <a:lstStyle/>
          <a:p>
            <a:pPr>
              <a:defRPr/>
            </a:pPr>
            <a:fld id="{F72457EC-E637-44E8-907E-9753DEA4D4CE}" type="slidenum">
              <a:rPr lang="en-US"/>
              <a:pPr>
                <a:defRPr/>
              </a:pPr>
              <a:t>7</a:t>
            </a:fld>
            <a:endParaRPr lang="en-US" dirty="0"/>
          </a:p>
        </p:txBody>
      </p:sp>
      <p:sp>
        <p:nvSpPr>
          <p:cNvPr id="20" name="Rectangle 3"/>
          <p:cNvSpPr txBox="1">
            <a:spLocks noChangeArrowheads="1"/>
          </p:cNvSpPr>
          <p:nvPr/>
        </p:nvSpPr>
        <p:spPr bwMode="auto">
          <a:xfrm>
            <a:off x="500063" y="1214438"/>
            <a:ext cx="828675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indent="-4572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just" rtl="1" eaLnBrk="1" hangingPunct="1">
              <a:lnSpc>
                <a:spcPct val="150000"/>
              </a:lnSpc>
              <a:spcBef>
                <a:spcPct val="20000"/>
              </a:spcBef>
              <a:buClr>
                <a:srgbClr val="99FF99"/>
              </a:buClr>
              <a:buSzPct val="80000"/>
              <a:buFont typeface="Arial" charset="0"/>
              <a:buChar char="•"/>
            </a:pPr>
            <a:r>
              <a:rPr lang="fa-IR" altLang="fa-IR" sz="2400" b="1" dirty="0">
                <a:solidFill>
                  <a:srgbClr val="922223"/>
                </a:solidFill>
                <a:latin typeface="Nazanin" pitchFamily="2" charset="-78"/>
                <a:cs typeface="B Nazanin" panose="00000400000000000000" pitchFamily="2" charset="-78"/>
              </a:rPr>
              <a:t>در اين شبكه ها سرويس دهنده اختصاصي داريم.</a:t>
            </a:r>
          </a:p>
          <a:p>
            <a:pPr lvl="1" algn="just" rtl="1" eaLnBrk="1" hangingPunct="1">
              <a:lnSpc>
                <a:spcPct val="150000"/>
              </a:lnSpc>
              <a:spcBef>
                <a:spcPct val="20000"/>
              </a:spcBef>
              <a:buClr>
                <a:srgbClr val="99FF99"/>
              </a:buClr>
              <a:buSzPct val="80000"/>
              <a:buFont typeface="Arial" charset="0"/>
              <a:buChar char="•"/>
            </a:pPr>
            <a:r>
              <a:rPr lang="fa-IR" altLang="fa-IR" sz="2400" b="1" dirty="0">
                <a:solidFill>
                  <a:srgbClr val="922223"/>
                </a:solidFill>
                <a:latin typeface="Nazanin" pitchFamily="2" charset="-78"/>
                <a:cs typeface="B Nazanin" panose="00000400000000000000" pitchFamily="2" charset="-78"/>
              </a:rPr>
              <a:t>بقيه كامپيوتر ها فقط سرويس گيرنده</a:t>
            </a:r>
            <a:r>
              <a:rPr lang="fa-IR" altLang="fa-IR" sz="2400" b="1" dirty="0">
                <a:solidFill>
                  <a:srgbClr val="232D47"/>
                </a:solidFill>
                <a:latin typeface="Nazanin" pitchFamily="2" charset="-78"/>
                <a:cs typeface="B Nazanin" panose="00000400000000000000" pitchFamily="2" charset="-78"/>
              </a:rPr>
              <a:t>‌</a:t>
            </a:r>
            <a:r>
              <a:rPr lang="fa-IR" altLang="fa-IR" sz="2400" b="1" dirty="0">
                <a:solidFill>
                  <a:srgbClr val="922223"/>
                </a:solidFill>
                <a:latin typeface="Nazanin" pitchFamily="2" charset="-78"/>
                <a:cs typeface="B Nazanin" panose="00000400000000000000" pitchFamily="2" charset="-78"/>
              </a:rPr>
              <a:t>اند.</a:t>
            </a:r>
          </a:p>
          <a:p>
            <a:pPr lvl="1" algn="just" rtl="1" eaLnBrk="1" hangingPunct="1">
              <a:lnSpc>
                <a:spcPct val="150000"/>
              </a:lnSpc>
              <a:spcBef>
                <a:spcPct val="20000"/>
              </a:spcBef>
              <a:buClr>
                <a:srgbClr val="99FF99"/>
              </a:buClr>
              <a:buSzPct val="80000"/>
              <a:buFont typeface="Arial" charset="0"/>
              <a:buChar char="•"/>
            </a:pPr>
            <a:r>
              <a:rPr lang="fa-IR" altLang="fa-IR" sz="2400" b="1" dirty="0">
                <a:solidFill>
                  <a:srgbClr val="922223"/>
                </a:solidFill>
                <a:latin typeface="Nazanin" pitchFamily="2" charset="-78"/>
                <a:cs typeface="B Nazanin" panose="00000400000000000000" pitchFamily="2" charset="-78"/>
              </a:rPr>
              <a:t>اين شبكه</a:t>
            </a:r>
            <a:r>
              <a:rPr lang="fa-IR" altLang="fa-IR" sz="2400" b="1" dirty="0">
                <a:solidFill>
                  <a:srgbClr val="232D47"/>
                </a:solidFill>
                <a:latin typeface="Nazanin" pitchFamily="2" charset="-78"/>
                <a:cs typeface="B Nazanin" panose="00000400000000000000" pitchFamily="2" charset="-78"/>
              </a:rPr>
              <a:t>‌</a:t>
            </a:r>
            <a:r>
              <a:rPr lang="fa-IR" altLang="fa-IR" sz="2400" b="1" dirty="0">
                <a:solidFill>
                  <a:srgbClr val="922223"/>
                </a:solidFill>
                <a:latin typeface="Nazanin" pitchFamily="2" charset="-78"/>
                <a:cs typeface="B Nazanin" panose="00000400000000000000" pitchFamily="2" charset="-78"/>
              </a:rPr>
              <a:t>ها به علت امنيت بالايي كه دارند امكان داشتن كاربران زياد و مديريت آنها را فراهم مي</a:t>
            </a:r>
            <a:r>
              <a:rPr lang="fa-IR" altLang="fa-IR" sz="2400" b="1" dirty="0">
                <a:solidFill>
                  <a:srgbClr val="232D47"/>
                </a:solidFill>
                <a:latin typeface="Nazanin" pitchFamily="2" charset="-78"/>
                <a:cs typeface="B Nazanin" panose="00000400000000000000" pitchFamily="2" charset="-78"/>
              </a:rPr>
              <a:t>‌</a:t>
            </a:r>
            <a:r>
              <a:rPr lang="fa-IR" altLang="fa-IR" sz="2400" b="1" dirty="0">
                <a:solidFill>
                  <a:srgbClr val="922223"/>
                </a:solidFill>
                <a:latin typeface="Nazanin" pitchFamily="2" charset="-78"/>
                <a:cs typeface="B Nazanin" panose="00000400000000000000" pitchFamily="2" charset="-78"/>
              </a:rPr>
              <a:t>سازد.</a:t>
            </a:r>
            <a:endParaRPr lang="en-US" altLang="fa-IR" sz="2400" b="1" dirty="0">
              <a:solidFill>
                <a:srgbClr val="922223"/>
              </a:solidFill>
              <a:latin typeface="Nazanin" pitchFamily="2" charset="-78"/>
              <a:cs typeface="B Nazanin" panose="00000400000000000000" pitchFamily="2" charset="-78"/>
            </a:endParaRPr>
          </a:p>
        </p:txBody>
      </p:sp>
      <p:pic>
        <p:nvPicPr>
          <p:cNvPr id="12" name="Picture 11" descr="computers_network_consult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644900"/>
            <a:ext cx="4389437"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451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شبكه هاي مبتني بر سرور:  </a:t>
            </a:r>
            <a:r>
              <a:rPr lang="en-US" altLang="fa-IR" dirty="0" smtClean="0">
                <a:latin typeface="Calibri" pitchFamily="34" charset="0"/>
              </a:rPr>
              <a:t>(Client/Server)</a:t>
            </a:r>
          </a:p>
        </p:txBody>
      </p:sp>
      <p:sp>
        <p:nvSpPr>
          <p:cNvPr id="8" name="Slide Number Placeholder 7"/>
          <p:cNvSpPr>
            <a:spLocks noGrp="1"/>
          </p:cNvSpPr>
          <p:nvPr>
            <p:ph type="sldNum" sz="quarter" idx="11"/>
          </p:nvPr>
        </p:nvSpPr>
        <p:spPr/>
        <p:txBody>
          <a:bodyPr/>
          <a:lstStyle/>
          <a:p>
            <a:pPr>
              <a:defRPr/>
            </a:pPr>
            <a:fld id="{62A50C48-C622-4D0E-B6FA-7084B48E0A54}" type="slidenum">
              <a:rPr lang="en-US"/>
              <a:pPr>
                <a:defRPr/>
              </a:pPr>
              <a:t>8</a:t>
            </a:fld>
            <a:endParaRPr lang="en-US" dirty="0"/>
          </a:p>
        </p:txBody>
      </p:sp>
      <p:sp>
        <p:nvSpPr>
          <p:cNvPr id="28676" name="Rectangle 3"/>
          <p:cNvSpPr txBox="1">
            <a:spLocks noChangeArrowheads="1"/>
          </p:cNvSpPr>
          <p:nvPr/>
        </p:nvSpPr>
        <p:spPr bwMode="auto">
          <a:xfrm>
            <a:off x="500063" y="1214438"/>
            <a:ext cx="828675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rtl="1" eaLnBrk="1" hangingPunct="1">
              <a:spcBef>
                <a:spcPct val="20000"/>
              </a:spcBef>
              <a:buClr>
                <a:srgbClr val="99FF99"/>
              </a:buClr>
              <a:buSzPct val="80000"/>
            </a:pPr>
            <a:r>
              <a:rPr lang="fa-IR" altLang="fa-IR" sz="2400" b="1" dirty="0">
                <a:solidFill>
                  <a:srgbClr val="F88631"/>
                </a:solidFill>
                <a:latin typeface="Calibri" pitchFamily="34" charset="0"/>
                <a:cs typeface="B Nazanin" panose="00000400000000000000" pitchFamily="2" charset="-78"/>
              </a:rPr>
              <a:t>سرور </a:t>
            </a:r>
            <a:r>
              <a:rPr lang="en-US" altLang="fa-IR" sz="2400" b="1" dirty="0">
                <a:solidFill>
                  <a:srgbClr val="F88631"/>
                </a:solidFill>
                <a:latin typeface="Calibri" pitchFamily="34" charset="0"/>
                <a:cs typeface="B Nazanin" panose="00000400000000000000" pitchFamily="2" charset="-78"/>
              </a:rPr>
              <a:t>(Server)</a:t>
            </a:r>
            <a:r>
              <a:rPr lang="fa-IR" altLang="fa-IR" sz="2400" b="1" dirty="0">
                <a:solidFill>
                  <a:srgbClr val="F88631"/>
                </a:solidFill>
                <a:latin typeface="Calibri" pitchFamily="34" charset="0"/>
                <a:cs typeface="B Nazanin" panose="00000400000000000000" pitchFamily="2" charset="-78"/>
              </a:rPr>
              <a:t>: </a:t>
            </a:r>
            <a:r>
              <a:rPr lang="fa-IR" altLang="fa-IR" sz="2400" b="1" dirty="0">
                <a:solidFill>
                  <a:srgbClr val="922223"/>
                </a:solidFill>
                <a:latin typeface="Calibri" pitchFamily="34" charset="0"/>
                <a:cs typeface="B Nazanin" panose="00000400000000000000" pitchFamily="2" charset="-78"/>
              </a:rPr>
              <a:t>به كامپيوتري كه نقش سرويس دهنده به ديگر كامپيوتر‌ها را بر عهده دارد. مانند سرويس دهنده فايل، سرويس دهنده چاپ، سرويس دهنده وب و سرويس دهنده پستي</a:t>
            </a:r>
          </a:p>
          <a:p>
            <a:pPr algn="just" rtl="1" eaLnBrk="1" hangingPunct="1">
              <a:spcBef>
                <a:spcPct val="20000"/>
              </a:spcBef>
              <a:buClr>
                <a:srgbClr val="99FF99"/>
              </a:buClr>
              <a:buSzPct val="80000"/>
            </a:pPr>
            <a:endParaRPr lang="fa-IR" altLang="fa-IR" sz="2400" b="1" dirty="0">
              <a:solidFill>
                <a:srgbClr val="F88631"/>
              </a:solidFill>
              <a:latin typeface="Calibri" pitchFamily="34" charset="0"/>
              <a:cs typeface="B Nazanin" panose="00000400000000000000" pitchFamily="2" charset="-78"/>
            </a:endParaRPr>
          </a:p>
          <a:p>
            <a:pPr algn="just" rtl="1" eaLnBrk="1" hangingPunct="1">
              <a:spcBef>
                <a:spcPct val="20000"/>
              </a:spcBef>
              <a:buClr>
                <a:srgbClr val="99FF99"/>
              </a:buClr>
              <a:buSzPct val="80000"/>
            </a:pPr>
            <a:r>
              <a:rPr lang="fa-IR" altLang="fa-IR" sz="2400" b="1" dirty="0">
                <a:solidFill>
                  <a:srgbClr val="F88631"/>
                </a:solidFill>
                <a:latin typeface="Calibri" pitchFamily="34" charset="0"/>
                <a:cs typeface="B Nazanin" panose="00000400000000000000" pitchFamily="2" charset="-78"/>
              </a:rPr>
              <a:t>كلاينت </a:t>
            </a:r>
            <a:r>
              <a:rPr lang="en-US" altLang="fa-IR" sz="2400" b="1" dirty="0">
                <a:solidFill>
                  <a:srgbClr val="F88631"/>
                </a:solidFill>
                <a:latin typeface="Calibri" pitchFamily="34" charset="0"/>
                <a:cs typeface="B Nazanin" panose="00000400000000000000" pitchFamily="2" charset="-78"/>
              </a:rPr>
              <a:t>(Client)</a:t>
            </a:r>
            <a:r>
              <a:rPr lang="fa-IR" altLang="fa-IR" sz="2400" b="1" dirty="0">
                <a:solidFill>
                  <a:srgbClr val="F88631"/>
                </a:solidFill>
                <a:latin typeface="Calibri" pitchFamily="34" charset="0"/>
                <a:cs typeface="B Nazanin" panose="00000400000000000000" pitchFamily="2" charset="-78"/>
              </a:rPr>
              <a:t>: </a:t>
            </a:r>
            <a:r>
              <a:rPr lang="fa-IR" altLang="fa-IR" sz="2400" b="1" dirty="0">
                <a:solidFill>
                  <a:srgbClr val="922223"/>
                </a:solidFill>
                <a:latin typeface="Calibri" pitchFamily="34" charset="0"/>
                <a:cs typeface="B Nazanin" panose="00000400000000000000" pitchFamily="2" charset="-78"/>
              </a:rPr>
              <a:t>كامپيوترهايي كه به عنوان سرويس گيرنده هستند.</a:t>
            </a:r>
          </a:p>
          <a:p>
            <a:pPr algn="just" rtl="1" eaLnBrk="1" hangingPunct="1">
              <a:spcBef>
                <a:spcPct val="20000"/>
              </a:spcBef>
              <a:buClr>
                <a:srgbClr val="99FF99"/>
              </a:buClr>
              <a:buSzPct val="80000"/>
            </a:pPr>
            <a:endParaRPr lang="fa-IR" altLang="fa-IR" sz="2400" b="1" dirty="0">
              <a:solidFill>
                <a:srgbClr val="922223"/>
              </a:solidFill>
              <a:latin typeface="Calibri" pitchFamily="34" charset="0"/>
              <a:cs typeface="B Nazanin" panose="00000400000000000000" pitchFamily="2" charset="-78"/>
            </a:endParaRPr>
          </a:p>
          <a:p>
            <a:pPr algn="just" rtl="1" eaLnBrk="1" hangingPunct="1">
              <a:spcBef>
                <a:spcPct val="20000"/>
              </a:spcBef>
              <a:buClr>
                <a:srgbClr val="99FF99"/>
              </a:buClr>
              <a:buSzPct val="80000"/>
            </a:pPr>
            <a:r>
              <a:rPr lang="fa-IR" altLang="fa-IR" sz="2400" b="1" dirty="0">
                <a:solidFill>
                  <a:srgbClr val="922223"/>
                </a:solidFill>
                <a:latin typeface="Calibri" pitchFamily="34" charset="0"/>
                <a:cs typeface="B Nazanin" panose="00000400000000000000" pitchFamily="2" charset="-78"/>
              </a:rPr>
              <a:t>بر روي كامپيوتر سرور لازمست سيستم عامل شبكه نصب شود مانند:</a:t>
            </a:r>
          </a:p>
          <a:p>
            <a:pPr algn="just" rtl="1" eaLnBrk="1" hangingPunct="1">
              <a:spcBef>
                <a:spcPct val="20000"/>
              </a:spcBef>
              <a:buClr>
                <a:srgbClr val="99FF99"/>
              </a:buClr>
              <a:buSzPct val="80000"/>
              <a:buFont typeface="Wingdings" pitchFamily="2" charset="2"/>
              <a:buChar char="v"/>
            </a:pPr>
            <a:r>
              <a:rPr lang="en-US" altLang="fa-IR" sz="2400" b="1" dirty="0">
                <a:solidFill>
                  <a:srgbClr val="922223"/>
                </a:solidFill>
                <a:latin typeface="Calibri" pitchFamily="34" charset="0"/>
                <a:cs typeface="B Nazanin" panose="00000400000000000000" pitchFamily="2" charset="-78"/>
              </a:rPr>
              <a:t>Windows 2008 server</a:t>
            </a:r>
          </a:p>
          <a:p>
            <a:pPr algn="just" rtl="1" eaLnBrk="1" hangingPunct="1">
              <a:spcBef>
                <a:spcPct val="20000"/>
              </a:spcBef>
              <a:buClr>
                <a:srgbClr val="99FF99"/>
              </a:buClr>
              <a:buSzPct val="80000"/>
              <a:buFont typeface="Wingdings" pitchFamily="2" charset="2"/>
              <a:buChar char="v"/>
            </a:pPr>
            <a:r>
              <a:rPr lang="en-US" altLang="fa-IR" sz="2400" b="1" dirty="0">
                <a:solidFill>
                  <a:srgbClr val="922223"/>
                </a:solidFill>
                <a:latin typeface="Calibri" pitchFamily="34" charset="0"/>
                <a:cs typeface="B Nazanin" panose="00000400000000000000" pitchFamily="2" charset="-78"/>
              </a:rPr>
              <a:t>Linux</a:t>
            </a:r>
          </a:p>
          <a:p>
            <a:pPr algn="just" rtl="1" eaLnBrk="1" hangingPunct="1">
              <a:spcBef>
                <a:spcPct val="20000"/>
              </a:spcBef>
              <a:buClr>
                <a:srgbClr val="99FF99"/>
              </a:buClr>
              <a:buSzPct val="80000"/>
              <a:buFont typeface="Wingdings" pitchFamily="2" charset="2"/>
              <a:buChar char="v"/>
            </a:pPr>
            <a:endParaRPr lang="en-US" altLang="fa-IR" sz="2400" b="1" dirty="0">
              <a:solidFill>
                <a:srgbClr val="922223"/>
              </a:solidFill>
              <a:latin typeface="Calibri" pitchFamily="34" charset="0"/>
              <a:cs typeface="B Nazanin" panose="00000400000000000000" pitchFamily="2" charset="-78"/>
            </a:endParaRPr>
          </a:p>
          <a:p>
            <a:pPr algn="just" rtl="1" eaLnBrk="1" hangingPunct="1">
              <a:spcBef>
                <a:spcPct val="20000"/>
              </a:spcBef>
              <a:buClr>
                <a:srgbClr val="99FF99"/>
              </a:buClr>
              <a:buSzPct val="80000"/>
            </a:pPr>
            <a:r>
              <a:rPr lang="fa-IR" altLang="fa-IR" sz="2400" b="1" dirty="0">
                <a:solidFill>
                  <a:srgbClr val="922223"/>
                </a:solidFill>
                <a:latin typeface="Calibri" pitchFamily="34" charset="0"/>
                <a:cs typeface="B Nazanin" panose="00000400000000000000" pitchFamily="2" charset="-78"/>
              </a:rPr>
              <a:t>مسئوليت امنيت تمامي كامپيوترها و حسابهاي كاربران </a:t>
            </a:r>
          </a:p>
          <a:p>
            <a:pPr algn="just" rtl="1" eaLnBrk="1" hangingPunct="1">
              <a:spcBef>
                <a:spcPct val="20000"/>
              </a:spcBef>
              <a:buClr>
                <a:srgbClr val="99FF99"/>
              </a:buClr>
              <a:buSzPct val="80000"/>
            </a:pPr>
            <a:r>
              <a:rPr lang="fa-IR" altLang="fa-IR" sz="2400" b="1" dirty="0">
                <a:solidFill>
                  <a:srgbClr val="922223"/>
                </a:solidFill>
                <a:latin typeface="Calibri" pitchFamily="34" charset="0"/>
                <a:cs typeface="B Nazanin" panose="00000400000000000000" pitchFamily="2" charset="-78"/>
              </a:rPr>
              <a:t>برعهده</a:t>
            </a:r>
            <a:r>
              <a:rPr lang="en-US" altLang="fa-IR" sz="2400" b="1" dirty="0">
                <a:solidFill>
                  <a:srgbClr val="922223"/>
                </a:solidFill>
                <a:latin typeface="Calibri" pitchFamily="34" charset="0"/>
                <a:cs typeface="B Nazanin" panose="00000400000000000000" pitchFamily="2" charset="-78"/>
              </a:rPr>
              <a:t>Server</a:t>
            </a:r>
            <a:r>
              <a:rPr lang="fa-IR" altLang="fa-IR" sz="2400" b="1" dirty="0">
                <a:solidFill>
                  <a:srgbClr val="922223"/>
                </a:solidFill>
                <a:latin typeface="Calibri" pitchFamily="34" charset="0"/>
                <a:cs typeface="B Nazanin" panose="00000400000000000000" pitchFamily="2" charset="-78"/>
              </a:rPr>
              <a:t> است.</a:t>
            </a:r>
          </a:p>
          <a:p>
            <a:pPr algn="just" rtl="1" eaLnBrk="1" hangingPunct="1">
              <a:spcBef>
                <a:spcPct val="20000"/>
              </a:spcBef>
              <a:buClr>
                <a:srgbClr val="99FF99"/>
              </a:buClr>
              <a:buSzPct val="80000"/>
            </a:pPr>
            <a:endParaRPr lang="fa-IR" altLang="fa-IR" sz="2400" b="1" dirty="0">
              <a:solidFill>
                <a:srgbClr val="922223"/>
              </a:solidFill>
              <a:latin typeface="Calibri" pitchFamily="34" charset="0"/>
              <a:cs typeface="B Nazanin" panose="00000400000000000000" pitchFamily="2" charset="-78"/>
            </a:endParaRPr>
          </a:p>
          <a:p>
            <a:pPr algn="just" rtl="1" eaLnBrk="1" hangingPunct="1">
              <a:spcBef>
                <a:spcPct val="20000"/>
              </a:spcBef>
              <a:buClr>
                <a:srgbClr val="99FF99"/>
              </a:buClr>
              <a:buSzPct val="80000"/>
            </a:pPr>
            <a:endParaRPr lang="fa-IR" altLang="fa-IR" sz="2400" b="1" dirty="0">
              <a:solidFill>
                <a:srgbClr val="922223"/>
              </a:solidFill>
              <a:latin typeface="Calibri" pitchFamily="34" charset="0"/>
              <a:cs typeface="B Nazanin" panose="00000400000000000000" pitchFamily="2" charset="-78"/>
            </a:endParaRPr>
          </a:p>
          <a:p>
            <a:pPr algn="just" rtl="1" eaLnBrk="1" hangingPunct="1">
              <a:spcBef>
                <a:spcPct val="20000"/>
              </a:spcBef>
              <a:buClr>
                <a:srgbClr val="99FF99"/>
              </a:buClr>
              <a:buSzPct val="80000"/>
            </a:pPr>
            <a:endParaRPr lang="en-US" altLang="fa-IR" sz="2400" b="1" dirty="0">
              <a:solidFill>
                <a:srgbClr val="922223"/>
              </a:solidFill>
              <a:latin typeface="Calibri" pitchFamily="34" charset="0"/>
              <a:cs typeface="B Nazanin" panose="00000400000000000000" pitchFamily="2" charset="-78"/>
            </a:endParaRPr>
          </a:p>
        </p:txBody>
      </p:sp>
      <p:pic>
        <p:nvPicPr>
          <p:cNvPr id="28677" name="Picture 8" descr="computers_network_consult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076700"/>
            <a:ext cx="2376487"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380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مدل مشتری - سرویس دهنده </a:t>
            </a:r>
            <a:r>
              <a:rPr lang="en-US" altLang="fa-IR" dirty="0" smtClean="0">
                <a:latin typeface="Calibri" pitchFamily="34" charset="0"/>
              </a:rPr>
              <a:t>(client/Server)</a:t>
            </a:r>
          </a:p>
        </p:txBody>
      </p:sp>
      <p:sp>
        <p:nvSpPr>
          <p:cNvPr id="8" name="Slide Number Placeholder 7"/>
          <p:cNvSpPr>
            <a:spLocks noGrp="1"/>
          </p:cNvSpPr>
          <p:nvPr>
            <p:ph type="sldNum" sz="quarter" idx="11"/>
          </p:nvPr>
        </p:nvSpPr>
        <p:spPr>
          <a:xfrm>
            <a:off x="250825" y="6238875"/>
            <a:ext cx="2895600" cy="476250"/>
          </a:xfrm>
        </p:spPr>
        <p:txBody>
          <a:bodyPr/>
          <a:lstStyle/>
          <a:p>
            <a:pPr algn="l" rtl="1">
              <a:defRPr/>
            </a:pPr>
            <a:fld id="{C11AAB52-AC49-4217-937F-F9A80DA45AEC}" type="slidenum">
              <a:rPr lang="en-US"/>
              <a:pPr algn="l" rtl="1">
                <a:defRPr/>
              </a:pPr>
              <a:t>9</a:t>
            </a:fld>
            <a:endParaRPr lang="en-US" dirty="0"/>
          </a:p>
        </p:txBody>
      </p:sp>
      <p:pic>
        <p:nvPicPr>
          <p:cNvPr id="29700" name="Picture 3" descr="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071563"/>
            <a:ext cx="8440737"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4"/>
          <p:cNvSpPr txBox="1">
            <a:spLocks noChangeArrowheads="1"/>
          </p:cNvSpPr>
          <p:nvPr/>
        </p:nvSpPr>
        <p:spPr bwMode="auto">
          <a:xfrm>
            <a:off x="1143000" y="3071813"/>
            <a:ext cx="7129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fa-IR" altLang="fa-IR" sz="2400" dirty="0">
                <a:solidFill>
                  <a:srgbClr val="C00000"/>
                </a:solidFill>
                <a:latin typeface="Nazanin" pitchFamily="2" charset="-78"/>
                <a:cs typeface="B Nazanin" panose="00000400000000000000" pitchFamily="2" charset="-78"/>
              </a:rPr>
              <a:t>شبکه با دو مشتری و یک سرویس دهنده</a:t>
            </a:r>
            <a:endParaRPr lang="en-US" altLang="fa-IR" sz="2400" dirty="0">
              <a:solidFill>
                <a:srgbClr val="C00000"/>
              </a:solidFill>
              <a:latin typeface="Nazanin" pitchFamily="2" charset="-78"/>
              <a:cs typeface="B Nazanin" panose="00000400000000000000" pitchFamily="2" charset="-78"/>
            </a:endParaRPr>
          </a:p>
        </p:txBody>
      </p:sp>
      <p:sp>
        <p:nvSpPr>
          <p:cNvPr id="29702" name="Footer Placeholder 9"/>
          <p:cNvSpPr txBox="1">
            <a:spLocks/>
          </p:cNvSpPr>
          <p:nvPr/>
        </p:nvSpPr>
        <p:spPr bwMode="auto">
          <a:xfrm>
            <a:off x="6257925" y="63817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endParaRPr lang="fa-IR" altLang="fa-IR" sz="1200">
              <a:solidFill>
                <a:srgbClr val="B5A788"/>
              </a:solidFill>
              <a:latin typeface="Gill Sans MT" pitchFamily="34" charset="0"/>
            </a:endParaRPr>
          </a:p>
        </p:txBody>
      </p:sp>
      <p:pic>
        <p:nvPicPr>
          <p:cNvPr id="297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3741738"/>
            <a:ext cx="874395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4"/>
          <p:cNvSpPr txBox="1">
            <a:spLocks noChangeArrowheads="1"/>
          </p:cNvSpPr>
          <p:nvPr/>
        </p:nvSpPr>
        <p:spPr bwMode="auto">
          <a:xfrm>
            <a:off x="250825" y="5805488"/>
            <a:ext cx="8743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fa-IR" altLang="fa-IR" sz="2400" dirty="0">
                <a:solidFill>
                  <a:srgbClr val="C00000"/>
                </a:solidFill>
                <a:latin typeface="Nazanin" pitchFamily="2" charset="-78"/>
                <a:cs typeface="B Nazanin" panose="00000400000000000000" pitchFamily="2" charset="-78"/>
              </a:rPr>
              <a:t>مدل مشتری-سرویس دهنده بر درخواست وپاسخ مبتنی است.</a:t>
            </a:r>
          </a:p>
        </p:txBody>
      </p:sp>
    </p:spTree>
    <p:extLst>
      <p:ext uri="{BB962C8B-B14F-4D97-AF65-F5344CB8AC3E}">
        <p14:creationId xmlns:p14="http://schemas.microsoft.com/office/powerpoint/2010/main" val="14089629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4360</TotalTime>
  <Words>2565</Words>
  <Application>Microsoft Office PowerPoint</Application>
  <PresentationFormat>On-screen Show (4:3)</PresentationFormat>
  <Paragraphs>283</Paragraphs>
  <Slides>39</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39</vt:i4>
      </vt:variant>
    </vt:vector>
  </HeadingPairs>
  <TitlesOfParts>
    <vt:vector size="58" baseType="lpstr">
      <vt:lpstr>Arial</vt:lpstr>
      <vt:lpstr>B Titr</vt:lpstr>
      <vt:lpstr>SimSun</vt:lpstr>
      <vt:lpstr>HY엽서L</vt:lpstr>
      <vt:lpstr>Wingdings 2</vt:lpstr>
      <vt:lpstr>Gulim</vt:lpstr>
      <vt:lpstr>B Lotus</vt:lpstr>
      <vt:lpstr>华文中宋</vt:lpstr>
      <vt:lpstr>Wingdings</vt:lpstr>
      <vt:lpstr>Majalla UI</vt:lpstr>
      <vt:lpstr>Lotus</vt:lpstr>
      <vt:lpstr>Highlight LET</vt:lpstr>
      <vt:lpstr>Gill Sans MT</vt:lpstr>
      <vt:lpstr>Calibri</vt:lpstr>
      <vt:lpstr>Verdana</vt:lpstr>
      <vt:lpstr>Nazanin</vt:lpstr>
      <vt:lpstr>Titr</vt:lpstr>
      <vt:lpstr>B Nazanin</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Javanmard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Miandari</dc:creator>
  <cp:keywords>اسلاید اول پیاده سازی شبکه های محلی</cp:keywords>
  <cp:lastModifiedBy>n</cp:lastModifiedBy>
  <cp:revision>338</cp:revision>
  <dcterms:created xsi:type="dcterms:W3CDTF">2010-11-18T23:30:56Z</dcterms:created>
  <dcterms:modified xsi:type="dcterms:W3CDTF">2016-02-16T08:14:55Z</dcterms:modified>
</cp:coreProperties>
</file>