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96" r:id="rId8"/>
    <p:sldId id="261" r:id="rId9"/>
    <p:sldId id="291" r:id="rId10"/>
    <p:sldId id="289" r:id="rId11"/>
    <p:sldId id="297" r:id="rId12"/>
    <p:sldId id="263" r:id="rId13"/>
    <p:sldId id="264" r:id="rId14"/>
    <p:sldId id="305" r:id="rId15"/>
    <p:sldId id="266" r:id="rId16"/>
    <p:sldId id="306" r:id="rId17"/>
    <p:sldId id="308" r:id="rId18"/>
    <p:sldId id="30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0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5126" autoAdjust="0"/>
  </p:normalViewPr>
  <p:slideViewPr>
    <p:cSldViewPr snapToGrid="0">
      <p:cViewPr varScale="1">
        <p:scale>
          <a:sx n="83" d="100"/>
          <a:sy n="83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7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2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4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5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8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1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3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0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0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7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34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66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5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1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48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7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8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GI Manifestations in CF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4311" y="4777380"/>
            <a:ext cx="3286302" cy="86142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Mehri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Najafi</a:t>
            </a:r>
            <a:r>
              <a:rPr lang="en-US" dirty="0" smtClean="0">
                <a:solidFill>
                  <a:srgbClr val="FFFF00"/>
                </a:solidFill>
              </a:rPr>
              <a:t> MD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Professor in pediatric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Pediatric gastroenterologist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CF &amp; DIOS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28" t="28211" r="26080" b="14622"/>
          <a:stretch/>
        </p:blipFill>
        <p:spPr>
          <a:xfrm>
            <a:off x="1896533" y="2393244"/>
            <a:ext cx="7507111" cy="44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Incomplete obstruction: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- Rehydration, </a:t>
            </a:r>
            <a:r>
              <a:rPr lang="en-US" dirty="0" smtClean="0"/>
              <a:t>lavage with osmotic laxatives</a:t>
            </a:r>
            <a:r>
              <a:rPr lang="en-US" dirty="0" smtClean="0"/>
              <a:t>, or </a:t>
            </a:r>
            <a:r>
              <a:rPr lang="en-US" dirty="0" err="1" smtClean="0"/>
              <a:t>gastrografin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In complete obstruction:</a:t>
            </a:r>
          </a:p>
          <a:p>
            <a:pPr marL="0" indent="0">
              <a:buNone/>
            </a:pPr>
            <a:r>
              <a:rPr lang="en-US" dirty="0" smtClean="0"/>
              <a:t>   - Hyperosmolar enema, </a:t>
            </a:r>
          </a:p>
          <a:p>
            <a:pPr marL="0" indent="0">
              <a:buNone/>
            </a:pPr>
            <a:r>
              <a:rPr lang="en-US" dirty="0" smtClean="0"/>
              <a:t>   -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Intussusception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39970"/>
            <a:ext cx="8825659" cy="3079830"/>
          </a:xfrm>
        </p:spPr>
        <p:txBody>
          <a:bodyPr/>
          <a:lstStyle/>
          <a:p>
            <a:r>
              <a:rPr lang="en-US" dirty="0" smtClean="0"/>
              <a:t>Occurs in 1% of patients with CF.</a:t>
            </a:r>
          </a:p>
          <a:p>
            <a:r>
              <a:rPr lang="en-US" dirty="0" smtClean="0"/>
              <a:t>It causes by </a:t>
            </a:r>
            <a:r>
              <a:rPr lang="en-US" dirty="0" err="1" smtClean="0"/>
              <a:t>inspissated</a:t>
            </a:r>
            <a:r>
              <a:rPr lang="en-US" dirty="0" smtClean="0"/>
              <a:t> bowel contents that serve as the lead point.</a:t>
            </a:r>
          </a:p>
          <a:p>
            <a:r>
              <a:rPr lang="en-US" dirty="0" smtClean="0"/>
              <a:t>It characterized by colicky abdominal pain, vomiting, and palpable mass.</a:t>
            </a:r>
          </a:p>
          <a:p>
            <a:r>
              <a:rPr lang="en-US" dirty="0" smtClean="0"/>
              <a:t>It is difficult to distinguish from DIOS.</a:t>
            </a:r>
          </a:p>
          <a:p>
            <a:r>
              <a:rPr lang="en-US" dirty="0" smtClean="0"/>
              <a:t>Diagnosis can be made with ultrasound or with a contrast enema.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Small intestine bacterial overgrowth ( SIBO)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common in CF </a:t>
            </a:r>
            <a:r>
              <a:rPr lang="en-US" dirty="0" smtClean="0"/>
              <a:t>patients.</a:t>
            </a:r>
          </a:p>
          <a:p>
            <a:r>
              <a:rPr lang="en-US" dirty="0" smtClean="0"/>
              <a:t>Up to 35% have SIBO.</a:t>
            </a:r>
            <a:endParaRPr lang="en-US" dirty="0" smtClean="0"/>
          </a:p>
          <a:p>
            <a:r>
              <a:rPr lang="en-US" dirty="0" smtClean="0"/>
              <a:t>RFs ; decrease intestinal motility, altered bacterial flora due to chronic use of AB, using acid </a:t>
            </a:r>
            <a:r>
              <a:rPr lang="en-US" dirty="0" smtClean="0"/>
              <a:t>suppression, </a:t>
            </a:r>
            <a:r>
              <a:rPr lang="en-US" dirty="0" smtClean="0"/>
              <a:t>malnutrition.</a:t>
            </a:r>
          </a:p>
          <a:p>
            <a:r>
              <a:rPr lang="en-US" dirty="0" smtClean="0"/>
              <a:t>Bloating , flatulence, abdominal pain, watery diarrhea, dyspepsia, weight loss, or failure to gain weight.</a:t>
            </a:r>
          </a:p>
          <a:p>
            <a:r>
              <a:rPr lang="en-US" dirty="0" smtClean="0"/>
              <a:t>Diagnosis usually based on clinical history and the empiric trial of antibiotics.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Rectal Prolapse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Occur in 3% of patients with CF.</a:t>
            </a:r>
          </a:p>
          <a:p>
            <a:r>
              <a:rPr lang="en-US" dirty="0"/>
              <a:t>In the past it was more common( up to 20%)</a:t>
            </a:r>
          </a:p>
          <a:p>
            <a:r>
              <a:rPr lang="en-US" dirty="0"/>
              <a:t>May be associated with constipation, diarrhea, malnutrition , and insufficient PERT dosing.</a:t>
            </a:r>
          </a:p>
          <a:p>
            <a:r>
              <a:rPr lang="en-US" dirty="0"/>
              <a:t>Should be manually reduced ± daily osmotic laxative. 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81" y="2603501"/>
            <a:ext cx="2605138" cy="2913062"/>
          </a:xfrm>
        </p:spPr>
      </p:pic>
    </p:spTree>
    <p:extLst>
      <p:ext uri="{BB962C8B-B14F-4D97-AF65-F5344CB8AC3E}">
        <p14:creationId xmlns:p14="http://schemas.microsoft.com/office/powerpoint/2010/main" val="14743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Meconium ileus ( MI)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a disorder of neonate.</a:t>
            </a:r>
          </a:p>
          <a:p>
            <a:r>
              <a:rPr lang="en-US" dirty="0" smtClean="0"/>
              <a:t>Obstruction of small intestine at the level of terminal ileum with </a:t>
            </a:r>
            <a:r>
              <a:rPr lang="en-US" dirty="0" err="1" smtClean="0"/>
              <a:t>inspissated</a:t>
            </a:r>
            <a:r>
              <a:rPr lang="en-US" dirty="0" smtClean="0"/>
              <a:t> meconium.</a:t>
            </a:r>
          </a:p>
          <a:p>
            <a:r>
              <a:rPr lang="en-US" dirty="0" smtClean="0"/>
              <a:t>Widespread use of prenatal carrier testing and prenatal detection of MI by ultrasound enables clinicians to counsel patients and plan proactive management .</a:t>
            </a:r>
          </a:p>
          <a:p>
            <a:r>
              <a:rPr lang="en-US" dirty="0" smtClean="0"/>
              <a:t>10 % of CF patients present as neonates with MI.</a:t>
            </a:r>
          </a:p>
          <a:p>
            <a:r>
              <a:rPr lang="en-US" dirty="0" smtClean="0"/>
              <a:t>Most have severe genotypes.</a:t>
            </a:r>
          </a:p>
          <a:p>
            <a:r>
              <a:rPr lang="en-US" dirty="0" smtClean="0"/>
              <a:t>80-90% of neonate with MI have CF.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Neonates with MI present during the first three days of life with abdominal distention, failure to pass meconium, ± vomiting.</a:t>
            </a:r>
          </a:p>
          <a:p>
            <a:r>
              <a:rPr lang="en-US" dirty="0"/>
              <a:t>Stabilized with NG, &amp; correction of fluid and electrolyte.</a:t>
            </a:r>
          </a:p>
          <a:p>
            <a:r>
              <a:rPr lang="en-US" dirty="0"/>
              <a:t>Abdominal X ray for dilated bowel loops, perforation, calcifications, or…</a:t>
            </a:r>
          </a:p>
          <a:p>
            <a:r>
              <a:rPr lang="en-US" dirty="0" smtClean="0"/>
              <a:t>IN </a:t>
            </a:r>
            <a:r>
              <a:rPr lang="en-US" dirty="0"/>
              <a:t>BE small caliber colon, ( micro-colon), meconium pellets in terminal ileum, dilatation of ileum proximal to obstruction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465" t="39542" r="41555" b="28453"/>
          <a:stretch/>
        </p:blipFill>
        <p:spPr>
          <a:xfrm>
            <a:off x="7106857" y="2603500"/>
            <a:ext cx="3275634" cy="34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Meconium ileus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78" t="16964" r="46963" b="38314"/>
          <a:stretch/>
        </p:blipFill>
        <p:spPr>
          <a:xfrm>
            <a:off x="2476982" y="1680632"/>
            <a:ext cx="5868365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Management : non-operative, </a:t>
            </a:r>
            <a:r>
              <a:rPr lang="en-US" dirty="0" smtClean="0"/>
              <a:t>operative</a:t>
            </a:r>
          </a:p>
          <a:p>
            <a:r>
              <a:rPr lang="en-US" dirty="0" smtClean="0">
                <a:solidFill>
                  <a:srgbClr val="FC10EB"/>
                </a:solidFill>
              </a:rPr>
              <a:t>Medical:</a:t>
            </a:r>
            <a:endParaRPr lang="en-US" dirty="0">
              <a:solidFill>
                <a:srgbClr val="FC10EB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Simple MI ( If </a:t>
            </a:r>
            <a:r>
              <a:rPr lang="en-US" dirty="0"/>
              <a:t>no </a:t>
            </a:r>
            <a:r>
              <a:rPr lang="en-US" dirty="0" smtClean="0"/>
              <a:t>perforation ); </a:t>
            </a:r>
            <a:r>
              <a:rPr lang="en-US" dirty="0"/>
              <a:t>BE with hyperosmolar contrast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FC10EB"/>
                </a:solidFill>
              </a:rPr>
              <a:t>Surgery:</a:t>
            </a:r>
          </a:p>
          <a:p>
            <a:pPr marL="0" indent="0">
              <a:buNone/>
            </a:pPr>
            <a:r>
              <a:rPr lang="en-US" dirty="0" smtClean="0"/>
              <a:t>     - Complicated </a:t>
            </a:r>
            <a:r>
              <a:rPr lang="en-US" dirty="0"/>
              <a:t>MI ( perforation, meconium peritonitis, atresia, volvulus)</a:t>
            </a:r>
          </a:p>
          <a:p>
            <a:pPr marL="0" indent="0">
              <a:buNone/>
            </a:pPr>
            <a:r>
              <a:rPr lang="en-US" dirty="0" smtClean="0"/>
              <a:t>      - Simple </a:t>
            </a:r>
            <a:r>
              <a:rPr lang="en-US" dirty="0"/>
              <a:t>no response to medical treatment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Fibrosing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colonopathy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966720"/>
            <a:ext cx="8761412" cy="3053080"/>
          </a:xfrm>
        </p:spPr>
        <p:txBody>
          <a:bodyPr/>
          <a:lstStyle/>
          <a:p>
            <a:r>
              <a:rPr lang="en-US" dirty="0" smtClean="0"/>
              <a:t>Severe intestinal fibrotic process associated with strictures .</a:t>
            </a:r>
          </a:p>
          <a:p>
            <a:r>
              <a:rPr lang="en-US" dirty="0" smtClean="0"/>
              <a:t>It see in patients who took large doses of PERT. </a:t>
            </a:r>
          </a:p>
          <a:p>
            <a:r>
              <a:rPr lang="en-US" dirty="0" smtClean="0"/>
              <a:t>Maximum dose of 2500 lipase IU/kg/meal ( or 10000 lipase IU/kg/day)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associated morbidity and mortality is related to pulmonary complications.</a:t>
            </a:r>
          </a:p>
          <a:p>
            <a:r>
              <a:rPr lang="en-US" dirty="0" smtClean="0"/>
              <a:t>Pathophysiology of CF is related to abnormal chloride and bicarbonate transport caused by mutations in CFTR gene.</a:t>
            </a:r>
          </a:p>
          <a:p>
            <a:r>
              <a:rPr lang="en-US" dirty="0" smtClean="0"/>
              <a:t>The mutations cause the production of abnormally tenacious mucus and secretions in the lungs, GI tract, pancreas, and hepatobiliary.</a:t>
            </a:r>
          </a:p>
          <a:p>
            <a:r>
              <a:rPr lang="en-US" dirty="0" smtClean="0"/>
              <a:t>As a result , the lumens of these become obstructed leading to clinical findings associated with disease.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constipation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occurs in about </a:t>
            </a:r>
            <a:r>
              <a:rPr lang="en-US" dirty="0" smtClean="0"/>
              <a:t>25 to </a:t>
            </a:r>
            <a:r>
              <a:rPr lang="en-US" dirty="0" smtClean="0"/>
              <a:t>50% of patients.</a:t>
            </a:r>
          </a:p>
          <a:p>
            <a:r>
              <a:rPr lang="en-US" dirty="0" smtClean="0"/>
              <a:t>Abnormal intestinal fluid composition, </a:t>
            </a:r>
            <a:r>
              <a:rPr lang="en-US" dirty="0" err="1" smtClean="0"/>
              <a:t>dysmotility</a:t>
            </a:r>
            <a:r>
              <a:rPr lang="en-US" dirty="0" smtClean="0"/>
              <a:t>, and PI ± inadequate PERT ??</a:t>
            </a:r>
          </a:p>
          <a:p>
            <a:r>
              <a:rPr lang="en-US" dirty="0" smtClean="0"/>
              <a:t>Treat with osmotic laxative.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C. Difficile colitis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 patients are at risk for life threatening complications from toxigenic CD.</a:t>
            </a:r>
          </a:p>
          <a:p>
            <a:r>
              <a:rPr lang="en-US" dirty="0" smtClean="0"/>
              <a:t>Risk is much more after LT.</a:t>
            </a:r>
          </a:p>
          <a:p>
            <a:r>
              <a:rPr lang="en-US" dirty="0" smtClean="0"/>
              <a:t>Recommendations evaluation and management like general population , with high index of suspicion in seriously ill, hospitalized patients or those who have undergone LT.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FF00"/>
                </a:solidFill>
              </a:rPr>
              <a:t>Effects of CFTR modulators on GI function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CF has been changed radically by CFTR modulators.</a:t>
            </a:r>
          </a:p>
          <a:p>
            <a:r>
              <a:rPr lang="en-US" dirty="0" smtClean="0"/>
              <a:t>They effect on pulmonary function and also on nutrition and GI symptoms.</a:t>
            </a:r>
          </a:p>
          <a:p>
            <a:r>
              <a:rPr lang="en-US" dirty="0" err="1" smtClean="0"/>
              <a:t>Ivacaftor</a:t>
            </a:r>
            <a:r>
              <a:rPr lang="en-US" dirty="0" smtClean="0"/>
              <a:t> </a:t>
            </a:r>
            <a:r>
              <a:rPr lang="en-US" dirty="0" err="1" smtClean="0"/>
              <a:t>potentiator</a:t>
            </a:r>
            <a:r>
              <a:rPr lang="en-US" dirty="0" smtClean="0"/>
              <a:t>, improved nutritional status over 48 W in patients with mutation ( G551D).</a:t>
            </a:r>
          </a:p>
          <a:p>
            <a:r>
              <a:rPr lang="en-US" dirty="0" smtClean="0"/>
              <a:t>IN patients with F508 del mutations </a:t>
            </a:r>
            <a:r>
              <a:rPr lang="en-US" dirty="0" err="1" smtClean="0"/>
              <a:t>lumacaftor</a:t>
            </a:r>
            <a:r>
              <a:rPr lang="en-US" dirty="0" smtClean="0"/>
              <a:t> &amp; </a:t>
            </a:r>
            <a:r>
              <a:rPr lang="en-US" dirty="0" err="1" smtClean="0"/>
              <a:t>ivacaftor</a:t>
            </a:r>
            <a:r>
              <a:rPr lang="en-US" dirty="0" smtClean="0"/>
              <a:t> results improvement in pulmonary and growth parameters.</a:t>
            </a:r>
          </a:p>
          <a:p>
            <a:r>
              <a:rPr lang="en-US" dirty="0" smtClean="0"/>
              <a:t>LFT increase in some patients so D/C .</a:t>
            </a:r>
          </a:p>
          <a:p>
            <a:r>
              <a:rPr lang="en-US" dirty="0" smtClean="0"/>
              <a:t>Pre-existing liver disease were at risk of increase Bi, LFT, encephalopathy.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Intestinal inflammation, microbiome and probiotics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GI symptoms have been thought to related to malabsorption in CF, even patients with adequate PERT continue to complain of GI symptoms.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Intestinal inflammation might contribute to GI pathology in CF.</a:t>
            </a:r>
          </a:p>
          <a:p>
            <a:r>
              <a:rPr lang="en-US" dirty="0" smtClean="0"/>
              <a:t>Study with </a:t>
            </a:r>
            <a:r>
              <a:rPr lang="en-US" dirty="0"/>
              <a:t>capsule </a:t>
            </a:r>
            <a:r>
              <a:rPr lang="en-US" dirty="0" smtClean="0"/>
              <a:t>endoscopy in</a:t>
            </a:r>
            <a:r>
              <a:rPr lang="en-US" dirty="0" smtClean="0"/>
              <a:t> </a:t>
            </a:r>
            <a:r>
              <a:rPr lang="en-US" dirty="0" smtClean="0"/>
              <a:t>adults </a:t>
            </a:r>
            <a:r>
              <a:rPr lang="en-US" dirty="0" smtClean="0"/>
              <a:t>had </a:t>
            </a:r>
            <a:r>
              <a:rPr lang="en-US" dirty="0" smtClean="0"/>
              <a:t>varying degrees of inflammatory findings including edema, mucosal breaks, and </a:t>
            </a:r>
            <a:r>
              <a:rPr lang="en-US" dirty="0" smtClean="0"/>
              <a:t>ulcerations.</a:t>
            </a:r>
          </a:p>
          <a:p>
            <a:r>
              <a:rPr lang="en-US" dirty="0" smtClean="0"/>
              <a:t> Fecal </a:t>
            </a:r>
            <a:r>
              <a:rPr lang="en-US" dirty="0" smtClean="0"/>
              <a:t>calprotectin ( marker of intestinal inflammation) is elevated in patients with CF.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4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 patients have an intestinal microbiome that differs from without CF.</a:t>
            </a:r>
          </a:p>
          <a:p>
            <a:r>
              <a:rPr lang="en-US" dirty="0" smtClean="0"/>
              <a:t>Manipulating the intestinal microbiome through use of probiotics could have a beneficial effect on intestinal inflammation.</a:t>
            </a:r>
          </a:p>
          <a:p>
            <a:r>
              <a:rPr lang="en-US" dirty="0" smtClean="0"/>
              <a:t>One study : in 47 CF , two- thirds had elevated fecal calprotectin levels, then randomized to receive probiotics or placebo. Those treated with probiotic had lower FC after 4 weeks.</a:t>
            </a:r>
          </a:p>
          <a:p>
            <a:r>
              <a:rPr lang="en-US" dirty="0" smtClean="0"/>
              <a:t>Another study: giving probiotic Lactobacillus </a:t>
            </a:r>
            <a:r>
              <a:rPr lang="en-US" dirty="0" err="1" smtClean="0"/>
              <a:t>reuteri</a:t>
            </a:r>
            <a:r>
              <a:rPr lang="en-US" dirty="0" smtClean="0"/>
              <a:t> improved GI discomfort and decreased FC.</a:t>
            </a:r>
          </a:p>
          <a:p>
            <a:r>
              <a:rPr lang="en-US" dirty="0" smtClean="0"/>
              <a:t>Further studies will be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Associations with other GI disease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Celiac disease, and IBD have been reported in CF.</a:t>
            </a:r>
          </a:p>
          <a:p>
            <a:r>
              <a:rPr lang="en-US" dirty="0" smtClean="0"/>
              <a:t>TTG must check in  every CF case with growth failure and </a:t>
            </a:r>
            <a:r>
              <a:rPr lang="en-US" dirty="0" err="1" smtClean="0"/>
              <a:t>malabsorptive</a:t>
            </a:r>
            <a:r>
              <a:rPr lang="en-US" dirty="0" smtClean="0"/>
              <a:t> stools despite proper PERT dosing.</a:t>
            </a:r>
          </a:p>
          <a:p>
            <a:r>
              <a:rPr lang="en-US" dirty="0" smtClean="0"/>
              <a:t>Intestinal biopsy is required for definitive diagnosis.</a:t>
            </a:r>
          </a:p>
          <a:p>
            <a:r>
              <a:rPr lang="en-US" dirty="0" smtClean="0"/>
              <a:t>Is celiac more common in CF than other population ?? </a:t>
            </a:r>
          </a:p>
          <a:p>
            <a:r>
              <a:rPr lang="en-US" dirty="0" smtClean="0"/>
              <a:t>CF patients had higher prevalence of IBD, particularly of Crohn’s disease,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4325" y="-1549369"/>
            <a:ext cx="6858000" cy="9956742"/>
          </a:xfrm>
        </p:spPr>
      </p:pic>
    </p:spTree>
    <p:extLst>
      <p:ext uri="{BB962C8B-B14F-4D97-AF65-F5344CB8AC3E}">
        <p14:creationId xmlns:p14="http://schemas.microsoft.com/office/powerpoint/2010/main" val="34143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e/e1/Cystic_fibrosis_manifestat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07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3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GI complications</a:t>
            </a:r>
            <a:r>
              <a:rPr lang="en-US" dirty="0" smtClean="0">
                <a:solidFill>
                  <a:srgbClr val="FFFF00"/>
                </a:solidFill>
              </a:rPr>
              <a:t>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89498"/>
            <a:ext cx="8825659" cy="3230301"/>
          </a:xfrm>
        </p:spPr>
        <p:txBody>
          <a:bodyPr/>
          <a:lstStyle/>
          <a:p>
            <a:r>
              <a:rPr lang="en-US" dirty="0" smtClean="0"/>
              <a:t>GI complications have become important cause of morbidity in CF.</a:t>
            </a:r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    </a:t>
            </a:r>
            <a:r>
              <a:rPr lang="en-US" dirty="0" smtClean="0"/>
              <a:t> ( improved life expectancy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GERD and constipation are not unique to CF , but are more common and warrant special considerations in the diagnosis and management in CF.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GERD is more common in CF.</a:t>
            </a:r>
          </a:p>
          <a:p>
            <a:r>
              <a:rPr lang="en-US" dirty="0" smtClean="0"/>
              <a:t>It is symptomatic in 1/3 of </a:t>
            </a:r>
            <a:r>
              <a:rPr lang="en-US" dirty="0" smtClean="0"/>
              <a:t>patients,( silent in 90%)</a:t>
            </a:r>
            <a:endParaRPr lang="en-US" dirty="0" smtClean="0"/>
          </a:p>
          <a:p>
            <a:r>
              <a:rPr lang="en-US" dirty="0" smtClean="0"/>
              <a:t>There is convincing evidence that GERD contributes to pulmonary disease in the majority of patients with CF.</a:t>
            </a:r>
          </a:p>
          <a:p>
            <a:r>
              <a:rPr lang="en-US" dirty="0" smtClean="0"/>
              <a:t>Decisions about treatment with acid suppressing medications depends on considerations about several different potential risks and benefits, and clinical characteristics of the individual patient.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Mechanism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Transient LES relaxation</a:t>
            </a:r>
          </a:p>
          <a:p>
            <a:r>
              <a:rPr lang="en-US" dirty="0" smtClean="0"/>
              <a:t>Increase intra-abdominal pressure due to chronic cough, </a:t>
            </a:r>
            <a:r>
              <a:rPr lang="en-US" dirty="0"/>
              <a:t>Lung hyperinflation</a:t>
            </a:r>
          </a:p>
          <a:p>
            <a:r>
              <a:rPr lang="en-US" dirty="0" smtClean="0"/>
              <a:t>Gastric hyperacidity , and decrease clearance in esophagus</a:t>
            </a:r>
          </a:p>
          <a:p>
            <a:r>
              <a:rPr lang="en-US" dirty="0" smtClean="0"/>
              <a:t>Medications that reduce LES pressure </a:t>
            </a:r>
          </a:p>
          <a:p>
            <a:r>
              <a:rPr lang="en-US" dirty="0" smtClean="0"/>
              <a:t>Delayed gastric emptying</a:t>
            </a:r>
          </a:p>
          <a:p>
            <a:r>
              <a:rPr lang="en-US" dirty="0" smtClean="0"/>
              <a:t>Supine position in chest physiotherapy</a:t>
            </a:r>
          </a:p>
          <a:p>
            <a:r>
              <a:rPr lang="en-US" dirty="0" smtClean="0"/>
              <a:t>May be associated with constipation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Symptoms &amp; Treatment</a:t>
            </a:r>
            <a:r>
              <a:rPr lang="en-US" dirty="0" smtClean="0">
                <a:solidFill>
                  <a:srgbClr val="FFFF00"/>
                </a:solidFill>
              </a:rPr>
              <a:t>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Symptoms :</a:t>
            </a:r>
            <a:r>
              <a:rPr lang="en-US" dirty="0" smtClean="0"/>
              <a:t> is the same as non CF.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Diagnosis: </a:t>
            </a:r>
            <a:r>
              <a:rPr lang="en-US" dirty="0" smtClean="0"/>
              <a:t>clinical symptoms &amp; response to treatment.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FC10EB"/>
                </a:solidFill>
              </a:rPr>
              <a:t>    Treatment</a:t>
            </a:r>
          </a:p>
          <a:p>
            <a:r>
              <a:rPr lang="en-US" dirty="0" smtClean="0"/>
              <a:t>Acid </a:t>
            </a:r>
            <a:r>
              <a:rPr lang="en-US" dirty="0" smtClean="0"/>
              <a:t>suppression agents ( PPI)</a:t>
            </a:r>
          </a:p>
          <a:p>
            <a:r>
              <a:rPr lang="en-US" dirty="0" smtClean="0"/>
              <a:t>Life style : regimen</a:t>
            </a:r>
            <a:r>
              <a:rPr lang="en-US" dirty="0" smtClean="0"/>
              <a:t>( fat , beverages</a:t>
            </a:r>
            <a:r>
              <a:rPr lang="en-US" dirty="0" smtClean="0"/>
              <a:t>…), no weight loss</a:t>
            </a:r>
            <a:endParaRPr lang="en-US" dirty="0" smtClean="0"/>
          </a:p>
          <a:p>
            <a:r>
              <a:rPr lang="en-US" dirty="0" smtClean="0"/>
              <a:t>Chest physiotherapy</a:t>
            </a:r>
          </a:p>
          <a:p>
            <a:r>
              <a:rPr lang="en-US" dirty="0" smtClean="0"/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Distal </a:t>
            </a:r>
            <a:r>
              <a:rPr lang="en-US" sz="3200" dirty="0" err="1" smtClean="0">
                <a:solidFill>
                  <a:srgbClr val="FFFF00"/>
                </a:solidFill>
              </a:rPr>
              <a:t>I</a:t>
            </a:r>
            <a:r>
              <a:rPr lang="en-US" sz="3200" dirty="0" err="1">
                <a:solidFill>
                  <a:srgbClr val="FFFF00"/>
                </a:solidFill>
              </a:rPr>
              <a:t>l</a:t>
            </a:r>
            <a:r>
              <a:rPr lang="en-US" sz="3200" dirty="0" err="1" smtClean="0">
                <a:solidFill>
                  <a:srgbClr val="FFFF00"/>
                </a:solidFill>
              </a:rPr>
              <a:t>eal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bstruction </a:t>
            </a:r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yndrome ( DIOS)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Completely or partially block of small intestine ( most commonly at ileocecal junction), by </a:t>
            </a:r>
            <a:r>
              <a:rPr lang="en-US" dirty="0" err="1" smtClean="0"/>
              <a:t>inspissated</a:t>
            </a:r>
            <a:r>
              <a:rPr lang="en-US" dirty="0" smtClean="0"/>
              <a:t> intestinal contents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occur in 10-47% of CF .</a:t>
            </a:r>
            <a:endParaRPr lang="en-US" dirty="0" smtClean="0"/>
          </a:p>
          <a:p>
            <a:r>
              <a:rPr lang="en-US" dirty="0" smtClean="0"/>
              <a:t>It tends to occur in patients with pancreatic insufficiency ( 90%).</a:t>
            </a:r>
          </a:p>
          <a:p>
            <a:r>
              <a:rPr lang="en-US" dirty="0" smtClean="0"/>
              <a:t>Risk factors( severe genotypes, PI, fat malabsorption, dehydration, past DIOS episodes).</a:t>
            </a:r>
          </a:p>
          <a:p>
            <a:r>
              <a:rPr lang="en-US" dirty="0" smtClean="0"/>
              <a:t>DIOS is characterized by progressive cramping abdominal pain in the RLQ.</a:t>
            </a:r>
          </a:p>
          <a:p>
            <a:r>
              <a:rPr lang="en-US" dirty="0" smtClean="0"/>
              <a:t>Mass in RLQ</a:t>
            </a:r>
          </a:p>
          <a:p>
            <a:r>
              <a:rPr lang="en-US" dirty="0" smtClean="0"/>
              <a:t>± vomiting</a:t>
            </a:r>
          </a:p>
          <a:p>
            <a:r>
              <a:rPr lang="en-US" dirty="0" smtClean="0"/>
              <a:t>Diagnosis(triad</a:t>
            </a:r>
            <a:r>
              <a:rPr lang="en-US" dirty="0" smtClean="0"/>
              <a:t>: abdominal </a:t>
            </a:r>
            <a:r>
              <a:rPr lang="en-US" dirty="0" smtClean="0"/>
              <a:t>pain &amp; distension, mass in RLQ. X ray findings</a:t>
            </a:r>
            <a:r>
              <a:rPr lang="en-US" dirty="0" smtClean="0"/>
              <a:t>), sonography, CT , BE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00"/>
                </a:solidFill>
              </a:rPr>
              <a:t>CF &amp; DIOS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17723" r="18249" b="35968"/>
          <a:stretch/>
        </p:blipFill>
        <p:spPr bwMode="auto">
          <a:xfrm>
            <a:off x="2539999" y="2054577"/>
            <a:ext cx="5294489" cy="5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784</TotalTime>
  <Words>1200</Words>
  <Application>Microsoft Office PowerPoint</Application>
  <PresentationFormat>Widescreen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 Boardroom</vt:lpstr>
      <vt:lpstr>GI Manifestations in CF</vt:lpstr>
      <vt:lpstr>PowerPoint Presentation</vt:lpstr>
      <vt:lpstr>PowerPoint Presentation</vt:lpstr>
      <vt:lpstr>GI complications….</vt:lpstr>
      <vt:lpstr>GERD</vt:lpstr>
      <vt:lpstr>Mechanism</vt:lpstr>
      <vt:lpstr>Symptoms &amp; Treatment..</vt:lpstr>
      <vt:lpstr>Distal Ileal Obstruction Syndrome ( DIOS)</vt:lpstr>
      <vt:lpstr> CF &amp; DIOS </vt:lpstr>
      <vt:lpstr>CF &amp; DIOS</vt:lpstr>
      <vt:lpstr>Treatment</vt:lpstr>
      <vt:lpstr>Intussusception</vt:lpstr>
      <vt:lpstr>Small intestine bacterial overgrowth ( SIBO)</vt:lpstr>
      <vt:lpstr>Rectal Prolapse</vt:lpstr>
      <vt:lpstr>Meconium ileus ( MI)</vt:lpstr>
      <vt:lpstr> </vt:lpstr>
      <vt:lpstr>Meconium ileus</vt:lpstr>
      <vt:lpstr>Treatment</vt:lpstr>
      <vt:lpstr>Fibrosing colonopathy</vt:lpstr>
      <vt:lpstr>constipation</vt:lpstr>
      <vt:lpstr>C. Difficile colitis</vt:lpstr>
      <vt:lpstr> Effects of CFTR modulators on GI function</vt:lpstr>
      <vt:lpstr>Intestinal inflammation, microbiome and probiotics</vt:lpstr>
      <vt:lpstr>PowerPoint Presentation</vt:lpstr>
      <vt:lpstr>Associations with other GI disease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Manifestations in CF</dc:title>
  <dc:creator>Dell</dc:creator>
  <cp:lastModifiedBy>Dell</cp:lastModifiedBy>
  <cp:revision>57</cp:revision>
  <dcterms:created xsi:type="dcterms:W3CDTF">2019-12-15T07:09:12Z</dcterms:created>
  <dcterms:modified xsi:type="dcterms:W3CDTF">2019-12-17T15:47:46Z</dcterms:modified>
</cp:coreProperties>
</file>