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29"/>
  </p:notesMasterIdLst>
  <p:sldIdLst>
    <p:sldId id="257" r:id="rId2"/>
    <p:sldId id="256" r:id="rId3"/>
    <p:sldId id="281" r:id="rId4"/>
    <p:sldId id="284" r:id="rId5"/>
    <p:sldId id="258" r:id="rId6"/>
    <p:sldId id="259" r:id="rId7"/>
    <p:sldId id="282" r:id="rId8"/>
    <p:sldId id="260" r:id="rId9"/>
    <p:sldId id="261" r:id="rId10"/>
    <p:sldId id="262" r:id="rId11"/>
    <p:sldId id="263" r:id="rId12"/>
    <p:sldId id="285" r:id="rId13"/>
    <p:sldId id="286" r:id="rId14"/>
    <p:sldId id="267" r:id="rId15"/>
    <p:sldId id="268" r:id="rId16"/>
    <p:sldId id="269" r:id="rId17"/>
    <p:sldId id="270" r:id="rId18"/>
    <p:sldId id="271" r:id="rId19"/>
    <p:sldId id="272" r:id="rId20"/>
    <p:sldId id="273" r:id="rId21"/>
    <p:sldId id="274" r:id="rId22"/>
    <p:sldId id="280" r:id="rId23"/>
    <p:sldId id="275" r:id="rId24"/>
    <p:sldId id="276" r:id="rId25"/>
    <p:sldId id="283" r:id="rId26"/>
    <p:sldId id="277" r:id="rId27"/>
    <p:sldId id="278"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5D4232-3810-410A-B255-58D706A89E9B}" type="datetimeFigureOut">
              <a:rPr lang="en-US" smtClean="0"/>
              <a:t>1/20/2013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CBB6A3-4852-423E-9358-B591A2C950D9}" type="slidenum">
              <a:rPr lang="en-US" smtClean="0"/>
              <a:t>‹#›</a:t>
            </a:fld>
            <a:endParaRPr lang="en-US"/>
          </a:p>
        </p:txBody>
      </p:sp>
    </p:spTree>
    <p:extLst>
      <p:ext uri="{BB962C8B-B14F-4D97-AF65-F5344CB8AC3E}">
        <p14:creationId xmlns:p14="http://schemas.microsoft.com/office/powerpoint/2010/main" val="17034031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CBB6A3-4852-423E-9358-B591A2C950D9}" type="slidenum">
              <a:rPr lang="en-US" smtClean="0"/>
              <a:t>6</a:t>
            </a:fld>
            <a:endParaRPr lang="en-US"/>
          </a:p>
        </p:txBody>
      </p:sp>
    </p:spTree>
    <p:extLst>
      <p:ext uri="{BB962C8B-B14F-4D97-AF65-F5344CB8AC3E}">
        <p14:creationId xmlns:p14="http://schemas.microsoft.com/office/powerpoint/2010/main" val="34870750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CCE2B93-EC19-449A-96AF-682224747C79}" type="datetimeFigureOut">
              <a:rPr lang="en-US" smtClean="0"/>
              <a:t>1/20/2013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69AFC1-97F8-4911-B421-D887033F8E87}" type="slidenum">
              <a:rPr lang="en-US" smtClean="0"/>
              <a:t>‹#›</a:t>
            </a:fld>
            <a:endParaRPr lang="en-US"/>
          </a:p>
        </p:txBody>
      </p:sp>
    </p:spTree>
    <p:extLst>
      <p:ext uri="{BB962C8B-B14F-4D97-AF65-F5344CB8AC3E}">
        <p14:creationId xmlns:p14="http://schemas.microsoft.com/office/powerpoint/2010/main" val="21114018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CE2B93-EC19-449A-96AF-682224747C79}" type="datetimeFigureOut">
              <a:rPr lang="en-US" smtClean="0"/>
              <a:t>1/20/2013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69AFC1-97F8-4911-B421-D887033F8E87}" type="slidenum">
              <a:rPr lang="en-US" smtClean="0"/>
              <a:t>‹#›</a:t>
            </a:fld>
            <a:endParaRPr lang="en-US"/>
          </a:p>
        </p:txBody>
      </p:sp>
    </p:spTree>
    <p:extLst>
      <p:ext uri="{BB962C8B-B14F-4D97-AF65-F5344CB8AC3E}">
        <p14:creationId xmlns:p14="http://schemas.microsoft.com/office/powerpoint/2010/main" val="2178676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CE2B93-EC19-449A-96AF-682224747C79}" type="datetimeFigureOut">
              <a:rPr lang="en-US" smtClean="0"/>
              <a:t>1/20/2013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69AFC1-97F8-4911-B421-D887033F8E87}" type="slidenum">
              <a:rPr lang="en-US" smtClean="0"/>
              <a:t>‹#›</a:t>
            </a:fld>
            <a:endParaRPr lang="en-US"/>
          </a:p>
        </p:txBody>
      </p:sp>
    </p:spTree>
    <p:extLst>
      <p:ext uri="{BB962C8B-B14F-4D97-AF65-F5344CB8AC3E}">
        <p14:creationId xmlns:p14="http://schemas.microsoft.com/office/powerpoint/2010/main" val="3738583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CE2B93-EC19-449A-96AF-682224747C79}" type="datetimeFigureOut">
              <a:rPr lang="en-US" smtClean="0"/>
              <a:t>1/20/2013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69AFC1-97F8-4911-B421-D887033F8E87}" type="slidenum">
              <a:rPr lang="en-US" smtClean="0"/>
              <a:t>‹#›</a:t>
            </a:fld>
            <a:endParaRPr lang="en-US"/>
          </a:p>
        </p:txBody>
      </p:sp>
    </p:spTree>
    <p:extLst>
      <p:ext uri="{BB962C8B-B14F-4D97-AF65-F5344CB8AC3E}">
        <p14:creationId xmlns:p14="http://schemas.microsoft.com/office/powerpoint/2010/main" val="1343488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CE2B93-EC19-449A-96AF-682224747C79}" type="datetimeFigureOut">
              <a:rPr lang="en-US" smtClean="0"/>
              <a:t>1/20/2013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69AFC1-97F8-4911-B421-D887033F8E87}" type="slidenum">
              <a:rPr lang="en-US" smtClean="0"/>
              <a:t>‹#›</a:t>
            </a:fld>
            <a:endParaRPr lang="en-US"/>
          </a:p>
        </p:txBody>
      </p:sp>
    </p:spTree>
    <p:extLst>
      <p:ext uri="{BB962C8B-B14F-4D97-AF65-F5344CB8AC3E}">
        <p14:creationId xmlns:p14="http://schemas.microsoft.com/office/powerpoint/2010/main" val="1441128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CCE2B93-EC19-449A-96AF-682224747C79}" type="datetimeFigureOut">
              <a:rPr lang="en-US" smtClean="0"/>
              <a:t>1/20/2013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69AFC1-97F8-4911-B421-D887033F8E87}" type="slidenum">
              <a:rPr lang="en-US" smtClean="0"/>
              <a:t>‹#›</a:t>
            </a:fld>
            <a:endParaRPr lang="en-US"/>
          </a:p>
        </p:txBody>
      </p:sp>
    </p:spTree>
    <p:extLst>
      <p:ext uri="{BB962C8B-B14F-4D97-AF65-F5344CB8AC3E}">
        <p14:creationId xmlns:p14="http://schemas.microsoft.com/office/powerpoint/2010/main" val="850983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CCE2B93-EC19-449A-96AF-682224747C79}" type="datetimeFigureOut">
              <a:rPr lang="en-US" smtClean="0"/>
              <a:t>1/20/2013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69AFC1-97F8-4911-B421-D887033F8E87}" type="slidenum">
              <a:rPr lang="en-US" smtClean="0"/>
              <a:t>‹#›</a:t>
            </a:fld>
            <a:endParaRPr lang="en-US"/>
          </a:p>
        </p:txBody>
      </p:sp>
    </p:spTree>
    <p:extLst>
      <p:ext uri="{BB962C8B-B14F-4D97-AF65-F5344CB8AC3E}">
        <p14:creationId xmlns:p14="http://schemas.microsoft.com/office/powerpoint/2010/main" val="2297789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CCE2B93-EC19-449A-96AF-682224747C79}" type="datetimeFigureOut">
              <a:rPr lang="en-US" smtClean="0"/>
              <a:t>1/20/2013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69AFC1-97F8-4911-B421-D887033F8E87}" type="slidenum">
              <a:rPr lang="en-US" smtClean="0"/>
              <a:t>‹#›</a:t>
            </a:fld>
            <a:endParaRPr lang="en-US"/>
          </a:p>
        </p:txBody>
      </p:sp>
    </p:spTree>
    <p:extLst>
      <p:ext uri="{BB962C8B-B14F-4D97-AF65-F5344CB8AC3E}">
        <p14:creationId xmlns:p14="http://schemas.microsoft.com/office/powerpoint/2010/main" val="1724884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CE2B93-EC19-449A-96AF-682224747C79}" type="datetimeFigureOut">
              <a:rPr lang="en-US" smtClean="0"/>
              <a:t>1/20/2013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69AFC1-97F8-4911-B421-D887033F8E87}" type="slidenum">
              <a:rPr lang="en-US" smtClean="0"/>
              <a:t>‹#›</a:t>
            </a:fld>
            <a:endParaRPr lang="en-US"/>
          </a:p>
        </p:txBody>
      </p:sp>
    </p:spTree>
    <p:extLst>
      <p:ext uri="{BB962C8B-B14F-4D97-AF65-F5344CB8AC3E}">
        <p14:creationId xmlns:p14="http://schemas.microsoft.com/office/powerpoint/2010/main" val="11090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CE2B93-EC19-449A-96AF-682224747C79}" type="datetimeFigureOut">
              <a:rPr lang="en-US" smtClean="0"/>
              <a:t>1/20/2013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69AFC1-97F8-4911-B421-D887033F8E87}" type="slidenum">
              <a:rPr lang="en-US" smtClean="0"/>
              <a:t>‹#›</a:t>
            </a:fld>
            <a:endParaRPr lang="en-US"/>
          </a:p>
        </p:txBody>
      </p:sp>
    </p:spTree>
    <p:extLst>
      <p:ext uri="{BB962C8B-B14F-4D97-AF65-F5344CB8AC3E}">
        <p14:creationId xmlns:p14="http://schemas.microsoft.com/office/powerpoint/2010/main" val="557950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CE2B93-EC19-449A-96AF-682224747C79}" type="datetimeFigureOut">
              <a:rPr lang="en-US" smtClean="0"/>
              <a:t>1/20/2013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69AFC1-97F8-4911-B421-D887033F8E87}" type="slidenum">
              <a:rPr lang="en-US" smtClean="0"/>
              <a:t>‹#›</a:t>
            </a:fld>
            <a:endParaRPr lang="en-US"/>
          </a:p>
        </p:txBody>
      </p:sp>
    </p:spTree>
    <p:extLst>
      <p:ext uri="{BB962C8B-B14F-4D97-AF65-F5344CB8AC3E}">
        <p14:creationId xmlns:p14="http://schemas.microsoft.com/office/powerpoint/2010/main" val="3309944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CE2B93-EC19-449A-96AF-682224747C79}" type="datetimeFigureOut">
              <a:rPr lang="en-US" smtClean="0"/>
              <a:t>1/20/2013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69AFC1-97F8-4911-B421-D887033F8E87}" type="slidenum">
              <a:rPr lang="en-US" smtClean="0"/>
              <a:t>‹#›</a:t>
            </a:fld>
            <a:endParaRPr lang="en-US"/>
          </a:p>
        </p:txBody>
      </p:sp>
    </p:spTree>
    <p:extLst>
      <p:ext uri="{BB962C8B-B14F-4D97-AF65-F5344CB8AC3E}">
        <p14:creationId xmlns:p14="http://schemas.microsoft.com/office/powerpoint/2010/main" val="33263580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923952" y="1290608"/>
            <a:ext cx="7296098" cy="3495714"/>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139949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4000" dirty="0" smtClean="0">
                <a:solidFill>
                  <a:srgbClr val="FF0000"/>
                </a:solidFill>
                <a:cs typeface="B Titr" pitchFamily="2" charset="-78"/>
              </a:rPr>
              <a:t>هدف فشار اقتصادی دشمن</a:t>
            </a:r>
            <a:endParaRPr lang="en-US" sz="4000" dirty="0">
              <a:solidFill>
                <a:srgbClr val="FF0000"/>
              </a:solidFill>
              <a:cs typeface="B Titr" pitchFamily="2" charset="-78"/>
            </a:endParaRPr>
          </a:p>
        </p:txBody>
      </p:sp>
      <p:sp>
        <p:nvSpPr>
          <p:cNvPr id="3" name="Content Placeholder 2"/>
          <p:cNvSpPr>
            <a:spLocks noGrp="1"/>
          </p:cNvSpPr>
          <p:nvPr>
            <p:ph idx="1"/>
          </p:nvPr>
        </p:nvSpPr>
        <p:spPr/>
        <p:txBody>
          <a:bodyPr>
            <a:normAutofit fontScale="92500" lnSpcReduction="20000"/>
          </a:bodyPr>
          <a:lstStyle/>
          <a:p>
            <a:pPr algn="justLow" rtl="1">
              <a:lnSpc>
                <a:spcPct val="150000"/>
              </a:lnSpc>
            </a:pPr>
            <a:r>
              <a:rPr lang="fa-IR" sz="2800" dirty="0">
                <a:cs typeface="B Mitra" pitchFamily="2" charset="-78"/>
              </a:rPr>
              <a:t>چند سال پيش «اقتصاد مقاومتى» را مطرح كرديم. همه‌ى كسانى كه ناظر مسائل گوناگون بودند، ميتوانستند حدس بزنند كه هدف دشمن، فشار اقتصادى بر كشور است. معلوم بود و طراحى‌ها نشان ميداد كه اينها ميخواهند بر روى اقتصاد كشور متمركز شوند. اقتصاد كشور ما براى آنها نقطه‌ى مهمى است. هدف دشمن اين بود كه بر روى اقتصاد متمركز شود، به رشد ملى لطمه بزند، به اشتغال لطمه بزند، طبعاً رفاه ملى دچار اختلال و خطر شود، مردم دچار مشكل شوند، دلزده بشوند، از نظام اسلامى جدا شوند؛ هدف فشار اقتصادى دشمن اين است، و اين محسوس بود؛ اين را انسان ميتوانست مشاهده كند</a:t>
            </a:r>
            <a:r>
              <a:rPr lang="fa-IR" sz="2800" dirty="0" smtClean="0">
                <a:cs typeface="B Mitra" pitchFamily="2" charset="-78"/>
              </a:rPr>
              <a:t>.</a:t>
            </a:r>
            <a:endParaRPr lang="fa-IR" sz="2800" dirty="0">
              <a:cs typeface="B Mitra" pitchFamily="2" charset="-78"/>
            </a:endParaRPr>
          </a:p>
        </p:txBody>
      </p:sp>
    </p:spTree>
    <p:extLst>
      <p:ext uri="{BB962C8B-B14F-4D97-AF65-F5344CB8AC3E}">
        <p14:creationId xmlns:p14="http://schemas.microsoft.com/office/powerpoint/2010/main" val="3901714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0"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edge">
                                      <p:cBhvr>
                                        <p:cTn id="14"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4000" dirty="0" smtClean="0">
                <a:solidFill>
                  <a:srgbClr val="FF0000"/>
                </a:solidFill>
                <a:cs typeface="B Titr" pitchFamily="2" charset="-78"/>
              </a:rPr>
              <a:t>بازده داشتن طرح های اقتصاد مقاومتی</a:t>
            </a:r>
            <a:endParaRPr lang="en-US" sz="4000" dirty="0">
              <a:solidFill>
                <a:srgbClr val="FF0000"/>
              </a:solidFill>
              <a:cs typeface="B Titr" pitchFamily="2" charset="-78"/>
            </a:endParaRPr>
          </a:p>
        </p:txBody>
      </p:sp>
      <p:sp>
        <p:nvSpPr>
          <p:cNvPr id="4" name="Content Placeholder 3"/>
          <p:cNvSpPr>
            <a:spLocks noGrp="1"/>
          </p:cNvSpPr>
          <p:nvPr>
            <p:ph idx="1"/>
          </p:nvPr>
        </p:nvSpPr>
        <p:spPr/>
        <p:txBody>
          <a:bodyPr>
            <a:normAutofit fontScale="77500" lnSpcReduction="20000"/>
          </a:bodyPr>
          <a:lstStyle/>
          <a:p>
            <a:pPr algn="justLow" rtl="1">
              <a:lnSpc>
                <a:spcPct val="170000"/>
              </a:lnSpc>
            </a:pPr>
            <a:r>
              <a:rPr lang="fa-IR" sz="2400" b="1" dirty="0">
                <a:cs typeface="B Mitra" pitchFamily="2" charset="-78"/>
              </a:rPr>
              <a:t>به نظر ما طرحهاى «اقتصاد مقاومتى» جواب ميدهد. همين مسئله‌ى سهميه‌بندى بنزين كه اشاره كردند، جواب داد. اگر چنانچه بنزين سهميه‌بندى نميشد، امروز مصرف بنزين ما از صد ميليون ليتر در روز بالاتر ميرفت. توانستند اين را كنترل كنند؛ كه خب، امروز در يك حد خيلى خوبى هست. حتّى بايد جورى باشد كه هيچ به بيرون نيازى نباشد، كه الحمدللّه‌ نيست. تحريم بنزين را در برنامه داشتند؛ اقتصاد مقاومتى تحريم بنزين را خنثى كرد. و بقيه‌ى چيزهائى كه مورد نياز كشور است.</a:t>
            </a:r>
          </a:p>
          <a:p>
            <a:pPr algn="justLow" rtl="1">
              <a:lnSpc>
                <a:spcPct val="170000"/>
              </a:lnSpc>
            </a:pPr>
            <a:r>
              <a:rPr lang="fa-IR" sz="2400" b="1" dirty="0">
                <a:cs typeface="B Mitra" pitchFamily="2" charset="-78"/>
              </a:rPr>
              <a:t>هدفمند كردن يارانه‌ها هم در جهت شكل دادن به اقتصاد ملى است؛ كه اينها ميتواند هم رونق ايجاد كند - در توليد، در اشتغال - و هم موجب رفاه شود؛ اينها مايه‌ى رشد توليد كشور، رشد اقتصادى كشور، مايه‌ى اقتدار يك كشور است. با رشد توليد، يك كشور در دنيا اقتدار حقيقى و آبروى بين‌المللى پيدا ميكند. اين كار بايستى به انجام برسد</a:t>
            </a:r>
            <a:r>
              <a:rPr lang="fa-IR" sz="2400" b="1" dirty="0" smtClean="0">
                <a:cs typeface="B Mitra" pitchFamily="2" charset="-78"/>
              </a:rPr>
              <a:t>.</a:t>
            </a:r>
            <a:endParaRPr lang="fa-IR" sz="2400" b="1" dirty="0">
              <a:cs typeface="B Mitra" pitchFamily="2" charset="-78"/>
            </a:endParaRPr>
          </a:p>
        </p:txBody>
      </p:sp>
    </p:spTree>
    <p:extLst>
      <p:ext uri="{BB962C8B-B14F-4D97-AF65-F5344CB8AC3E}">
        <p14:creationId xmlns:p14="http://schemas.microsoft.com/office/powerpoint/2010/main" val="1943741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0" presetClass="entr" presetSubtype="0"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wedge">
                                      <p:cBhvr>
                                        <p:cTn id="14" dur="1000"/>
                                        <p:tgtEl>
                                          <p:spTgt spid="4">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0" presetClass="entr" presetSubtype="0"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Effect transition="in" filter="wedge">
                                      <p:cBhvr>
                                        <p:cTn id="19" dur="1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429000"/>
            <a:ext cx="8229600" cy="2650306"/>
          </a:xfrm>
        </p:spPr>
        <p:txBody>
          <a:bodyPr>
            <a:noAutofit/>
          </a:bodyPr>
          <a:lstStyle/>
          <a:p>
            <a:r>
              <a:rPr lang="fa-IR" sz="5600" b="1" dirty="0">
                <a:solidFill>
                  <a:srgbClr val="FF0000"/>
                </a:solidFill>
                <a:cs typeface="B Mitra" pitchFamily="2" charset="-78"/>
              </a:rPr>
              <a:t>الزامات و </a:t>
            </a:r>
            <a:r>
              <a:rPr lang="fa-IR" sz="5600" b="1" dirty="0" smtClean="0">
                <a:solidFill>
                  <a:srgbClr val="FF0000"/>
                </a:solidFill>
                <a:cs typeface="B Mitra" pitchFamily="2" charset="-78"/>
              </a:rPr>
              <a:t>ارکان</a:t>
            </a:r>
            <a:br>
              <a:rPr lang="fa-IR" sz="5600" b="1" dirty="0" smtClean="0">
                <a:solidFill>
                  <a:srgbClr val="FF0000"/>
                </a:solidFill>
                <a:cs typeface="B Mitra" pitchFamily="2" charset="-78"/>
              </a:rPr>
            </a:br>
            <a:r>
              <a:rPr lang="fa-IR" sz="5600" b="1" dirty="0" smtClean="0">
                <a:solidFill>
                  <a:srgbClr val="FF0000"/>
                </a:solidFill>
                <a:cs typeface="B Mitra" pitchFamily="2" charset="-78"/>
              </a:rPr>
              <a:t> اقتصاد مقاومتی در </a:t>
            </a:r>
            <a:br>
              <a:rPr lang="fa-IR" sz="5600" b="1" dirty="0" smtClean="0">
                <a:solidFill>
                  <a:srgbClr val="FF0000"/>
                </a:solidFill>
                <a:cs typeface="B Mitra" pitchFamily="2" charset="-78"/>
              </a:rPr>
            </a:br>
            <a:r>
              <a:rPr lang="fa-IR" sz="5600" b="1" dirty="0" smtClean="0">
                <a:solidFill>
                  <a:srgbClr val="FF0000"/>
                </a:solidFill>
                <a:cs typeface="B Mitra" pitchFamily="2" charset="-78"/>
              </a:rPr>
              <a:t>کلام مقام معظم رهبری</a:t>
            </a:r>
            <a:endParaRPr lang="en-US" sz="56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179512" y="381000"/>
            <a:ext cx="3343920" cy="2831976"/>
          </a:xfrm>
          <a:prstGeom prst="rect">
            <a:avLst/>
          </a:prstGeom>
        </p:spPr>
      </p:pic>
    </p:spTree>
    <p:extLst>
      <p:ext uri="{BB962C8B-B14F-4D97-AF65-F5344CB8AC3E}">
        <p14:creationId xmlns:p14="http://schemas.microsoft.com/office/powerpoint/2010/main" val="859182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716240525"/>
              </p:ext>
            </p:extLst>
          </p:nvPr>
        </p:nvGraphicFramePr>
        <p:xfrm>
          <a:off x="1547664" y="835080"/>
          <a:ext cx="6120680" cy="4625564"/>
        </p:xfrm>
        <a:graphic>
          <a:graphicData uri="http://schemas.openxmlformats.org/drawingml/2006/table">
            <a:tbl>
              <a:tblPr firstRow="1" bandRow="1">
                <a:tableStyleId>{5C22544A-7EE6-4342-B048-85BDC9FD1C3A}</a:tableStyleId>
              </a:tblPr>
              <a:tblGrid>
                <a:gridCol w="6120680"/>
              </a:tblGrid>
              <a:tr h="424644">
                <a:tc>
                  <a:txBody>
                    <a:bodyPr/>
                    <a:lstStyle/>
                    <a:p>
                      <a:pPr algn="ctr"/>
                      <a:r>
                        <a:rPr lang="fa-IR" sz="2200" dirty="0" smtClean="0"/>
                        <a:t>ارکان اقتصاد</a:t>
                      </a:r>
                      <a:r>
                        <a:rPr lang="fa-IR" sz="2200" baseline="0" dirty="0" smtClean="0"/>
                        <a:t> مقاومتی از نگاه رهبری</a:t>
                      </a:r>
                      <a:endParaRPr lang="en-US" sz="2200" dirty="0"/>
                    </a:p>
                  </a:txBody>
                  <a:tcPr/>
                </a:tc>
              </a:tr>
              <a:tr h="454976">
                <a:tc>
                  <a:txBody>
                    <a:bodyPr/>
                    <a:lstStyle/>
                    <a:p>
                      <a:pPr algn="ctr"/>
                      <a:r>
                        <a:rPr lang="fa-IR" sz="2400" dirty="0" smtClean="0"/>
                        <a:t>مردمی کردن اقتصاد</a:t>
                      </a:r>
                      <a:endParaRPr lang="en-US" sz="2400" dirty="0"/>
                    </a:p>
                  </a:txBody>
                  <a:tcPr/>
                </a:tc>
              </a:tr>
              <a:tr h="454976">
                <a:tc>
                  <a:txBody>
                    <a:bodyPr/>
                    <a:lstStyle/>
                    <a:p>
                      <a:pPr algn="ctr"/>
                      <a:r>
                        <a:rPr lang="fa-IR" sz="2400" dirty="0" smtClean="0"/>
                        <a:t>حمایت از تولید ملی</a:t>
                      </a:r>
                      <a:endParaRPr lang="en-US" sz="2400" dirty="0"/>
                    </a:p>
                  </a:txBody>
                  <a:tcPr/>
                </a:tc>
              </a:tr>
              <a:tr h="454976">
                <a:tc>
                  <a:txBody>
                    <a:bodyPr/>
                    <a:lstStyle/>
                    <a:p>
                      <a:pPr algn="ctr"/>
                      <a:r>
                        <a:rPr lang="fa-IR" sz="2400" dirty="0" smtClean="0"/>
                        <a:t>مدیریت منابع ارزی</a:t>
                      </a:r>
                      <a:endParaRPr lang="en-US" sz="2400" dirty="0"/>
                    </a:p>
                  </a:txBody>
                  <a:tcPr/>
                </a:tc>
              </a:tr>
              <a:tr h="454976">
                <a:tc>
                  <a:txBody>
                    <a:bodyPr/>
                    <a:lstStyle/>
                    <a:p>
                      <a:pPr algn="ctr"/>
                      <a:r>
                        <a:rPr lang="fa-IR" sz="2400" dirty="0" smtClean="0"/>
                        <a:t>مدیریت مصرف</a:t>
                      </a:r>
                      <a:endParaRPr lang="en-US" sz="2400" dirty="0"/>
                    </a:p>
                  </a:txBody>
                  <a:tcPr/>
                </a:tc>
              </a:tr>
              <a:tr h="454976">
                <a:tc>
                  <a:txBody>
                    <a:bodyPr/>
                    <a:lstStyle/>
                    <a:p>
                      <a:pPr algn="ctr"/>
                      <a:r>
                        <a:rPr lang="fa-IR" sz="2400" dirty="0" smtClean="0"/>
                        <a:t>اقتصاد دانش بنیان</a:t>
                      </a:r>
                      <a:endParaRPr lang="en-US" sz="2400" dirty="0"/>
                    </a:p>
                  </a:txBody>
                  <a:tcPr/>
                </a:tc>
              </a:tr>
              <a:tr h="454976">
                <a:tc>
                  <a:txBody>
                    <a:bodyPr/>
                    <a:lstStyle/>
                    <a:p>
                      <a:pPr algn="ctr"/>
                      <a:r>
                        <a:rPr lang="fa-IR" sz="2400" dirty="0" smtClean="0"/>
                        <a:t>کاهش وابستگی به</a:t>
                      </a:r>
                      <a:r>
                        <a:rPr lang="fa-IR" sz="2400" baseline="0" dirty="0" smtClean="0"/>
                        <a:t> نفت</a:t>
                      </a:r>
                      <a:endParaRPr lang="en-US" sz="2400" dirty="0"/>
                    </a:p>
                  </a:txBody>
                  <a:tcPr/>
                </a:tc>
              </a:tr>
              <a:tr h="1455644">
                <a:tc>
                  <a:txBody>
                    <a:bodyPr/>
                    <a:lstStyle/>
                    <a:p>
                      <a:pPr algn="ctr"/>
                      <a:r>
                        <a:rPr lang="fa-IR" sz="2400" dirty="0" smtClean="0"/>
                        <a:t>حرکت بر اساس برنامه و پرهیز از سیاست</a:t>
                      </a:r>
                      <a:r>
                        <a:rPr lang="fa-IR" sz="2400" baseline="0" dirty="0" smtClean="0"/>
                        <a:t> های خلق الساعه</a:t>
                      </a:r>
                    </a:p>
                    <a:p>
                      <a:pPr algn="ctr"/>
                      <a:endParaRPr lang="fa-IR" sz="2400" baseline="0" dirty="0" smtClean="0"/>
                    </a:p>
                    <a:p>
                      <a:pPr algn="ctr"/>
                      <a:r>
                        <a:rPr lang="fa-IR" sz="2400" baseline="0" dirty="0" smtClean="0"/>
                        <a:t>اقتصاد کارآفرینی</a:t>
                      </a:r>
                    </a:p>
                  </a:txBody>
                  <a:tcPr/>
                </a:tc>
              </a:tr>
            </a:tbl>
          </a:graphicData>
        </a:graphic>
      </p:graphicFrame>
      <p:sp>
        <p:nvSpPr>
          <p:cNvPr id="4" name="TextBox 3"/>
          <p:cNvSpPr txBox="1"/>
          <p:nvPr/>
        </p:nvSpPr>
        <p:spPr>
          <a:xfrm>
            <a:off x="1115616" y="5661248"/>
            <a:ext cx="6552728" cy="954107"/>
          </a:xfrm>
          <a:prstGeom prst="rect">
            <a:avLst/>
          </a:prstGeom>
          <a:noFill/>
        </p:spPr>
        <p:txBody>
          <a:bodyPr wrap="square" rtlCol="0">
            <a:spAutoFit/>
          </a:bodyPr>
          <a:lstStyle/>
          <a:p>
            <a:pPr algn="ctr"/>
            <a:r>
              <a:rPr lang="fa-IR" sz="2800" dirty="0" smtClean="0">
                <a:solidFill>
                  <a:srgbClr val="FF0000"/>
                </a:solidFill>
                <a:cs typeface="B Titr" pitchFamily="2" charset="-78"/>
              </a:rPr>
              <a:t>چارچوب ارکان هشت گانه اقتصاد مقاومتی</a:t>
            </a:r>
          </a:p>
          <a:p>
            <a:pPr algn="ctr"/>
            <a:r>
              <a:rPr lang="fa-IR" sz="2800" dirty="0" smtClean="0">
                <a:solidFill>
                  <a:srgbClr val="FF0000"/>
                </a:solidFill>
                <a:cs typeface="B Titr" pitchFamily="2" charset="-78"/>
              </a:rPr>
              <a:t>در کلام مقام معظم رهبری</a:t>
            </a:r>
            <a:endParaRPr lang="en-US" sz="2800" dirty="0">
              <a:solidFill>
                <a:srgbClr val="FF0000"/>
              </a:solidFill>
              <a:cs typeface="B Titr" pitchFamily="2" charset="-78"/>
            </a:endParaRPr>
          </a:p>
        </p:txBody>
      </p:sp>
    </p:spTree>
    <p:extLst>
      <p:ext uri="{BB962C8B-B14F-4D97-AF65-F5344CB8AC3E}">
        <p14:creationId xmlns:p14="http://schemas.microsoft.com/office/powerpoint/2010/main" val="1073282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0688"/>
            <a:ext cx="8229600" cy="1143000"/>
          </a:xfrm>
        </p:spPr>
        <p:txBody>
          <a:bodyPr>
            <a:noAutofit/>
          </a:bodyPr>
          <a:lstStyle/>
          <a:p>
            <a:r>
              <a:rPr lang="fa-IR" sz="4000" b="1" dirty="0">
                <a:solidFill>
                  <a:srgbClr val="FF0000"/>
                </a:solidFill>
                <a:cs typeface="B Titr" pitchFamily="2" charset="-78"/>
              </a:rPr>
              <a:t>1- مردمی کردن اقتصاد و توانمند کردن بخش خصوصی</a:t>
            </a:r>
            <a:r>
              <a:rPr lang="fa-IR" sz="4000" dirty="0">
                <a:cs typeface="B Mitra" pitchFamily="2" charset="-78"/>
              </a:rPr>
              <a:t/>
            </a:r>
            <a:br>
              <a:rPr lang="fa-IR" sz="4000" dirty="0">
                <a:cs typeface="B Mitra" pitchFamily="2" charset="-78"/>
              </a:rPr>
            </a:br>
            <a:endParaRPr lang="en-US" sz="4000" b="1" dirty="0">
              <a:solidFill>
                <a:srgbClr val="FF0000"/>
              </a:solidFill>
              <a:cs typeface="B Mitra" pitchFamily="2" charset="-78"/>
            </a:endParaRPr>
          </a:p>
        </p:txBody>
      </p:sp>
      <p:sp>
        <p:nvSpPr>
          <p:cNvPr id="4" name="Content Placeholder 3"/>
          <p:cNvSpPr>
            <a:spLocks noGrp="1"/>
          </p:cNvSpPr>
          <p:nvPr>
            <p:ph idx="1"/>
          </p:nvPr>
        </p:nvSpPr>
        <p:spPr>
          <a:xfrm>
            <a:off x="323528" y="1700808"/>
            <a:ext cx="8229600" cy="4525963"/>
          </a:xfrm>
        </p:spPr>
        <p:txBody>
          <a:bodyPr>
            <a:normAutofit fontScale="77500" lnSpcReduction="20000"/>
          </a:bodyPr>
          <a:lstStyle/>
          <a:p>
            <a:pPr algn="justLow" rtl="1">
              <a:lnSpc>
                <a:spcPct val="170000"/>
              </a:lnSpc>
            </a:pPr>
            <a:r>
              <a:rPr lang="fa-IR" sz="2400" b="1" dirty="0" smtClean="0">
                <a:cs typeface="B Mitra" pitchFamily="2" charset="-78"/>
              </a:rPr>
              <a:t>يكى </a:t>
            </a:r>
            <a:r>
              <a:rPr lang="fa-IR" sz="2400" b="1" dirty="0">
                <a:cs typeface="B Mitra" pitchFamily="2" charset="-78"/>
              </a:rPr>
              <a:t>از بخشهايش همين تكيه‌‌ى به مردم است؛ همين سياستهاى اصل 44 با تأكيد و اهتمام و دقت و وسواسِ هرچه بيشتر بايد دنبال شود؛ اين جزو كارهاى اساسى شماست. در بعضى از موارد، من از خود مسئولين كشور </a:t>
            </a:r>
            <a:r>
              <a:rPr lang="fa-IR" sz="2400" b="1" dirty="0" smtClean="0">
                <a:cs typeface="B Mitra" pitchFamily="2" charset="-78"/>
              </a:rPr>
              <a:t>مي شنوم </a:t>
            </a:r>
            <a:r>
              <a:rPr lang="fa-IR" sz="2400" b="1" dirty="0">
                <a:cs typeface="B Mitra" pitchFamily="2" charset="-78"/>
              </a:rPr>
              <a:t>كه بخش خصوصى به خاطر كم‌‌توانى‌‌اش جلو نمى‌‌آيد. خب، بايد فكرى بكنيد براى اينكه به بخش خصوصى توانبخشى بشود؛ حالا از طريق بانكهاست، از طريق قوانين لازم و مقرراتِ لازم است؛ از هر طريقى كه لازم است، كارى كنيد كه بخش خصوصى، بخش مردمى، فعال شود. </a:t>
            </a:r>
            <a:endParaRPr lang="fa-IR" sz="2400" b="1" dirty="0" smtClean="0">
              <a:cs typeface="B Mitra" pitchFamily="2" charset="-78"/>
            </a:endParaRPr>
          </a:p>
          <a:p>
            <a:pPr algn="justLow" rtl="1">
              <a:lnSpc>
                <a:spcPct val="170000"/>
              </a:lnSpc>
            </a:pPr>
            <a:r>
              <a:rPr lang="fa-IR" sz="2400" b="1" dirty="0" smtClean="0">
                <a:cs typeface="B Mitra" pitchFamily="2" charset="-78"/>
              </a:rPr>
              <a:t>بالاخره </a:t>
            </a:r>
            <a:r>
              <a:rPr lang="fa-IR" sz="2400" b="1" dirty="0">
                <a:cs typeface="B Mitra" pitchFamily="2" charset="-78"/>
              </a:rPr>
              <a:t>اقتصاد مقاومتى معنايش اين است كه ما يك اقتصادى داشته باشيم كه هم روند رو به رشد اقتصادى در كشور محفوظ بماند، هم آسيب‌‌پذيرى‌‌اش كاهش پيدا كند</a:t>
            </a:r>
            <a:r>
              <a:rPr lang="fa-IR" sz="2400" b="1" dirty="0" smtClean="0">
                <a:cs typeface="B Mitra" pitchFamily="2" charset="-78"/>
              </a:rPr>
              <a:t>..... </a:t>
            </a:r>
            <a:r>
              <a:rPr lang="fa-IR" sz="2400" b="1" dirty="0">
                <a:cs typeface="B Mitra" pitchFamily="2" charset="-78"/>
              </a:rPr>
              <a:t>يكى از شرائطش، استفاده از همه‌‌ى ظرفيتهاى دولتى و مردمى است؛ هم از فكرها و انديشه‌‌ها و راهكارهائى كه </a:t>
            </a:r>
            <a:r>
              <a:rPr lang="fa-IR" sz="2400" b="1" dirty="0" smtClean="0">
                <a:cs typeface="B Mitra" pitchFamily="2" charset="-78"/>
              </a:rPr>
              <a:t>صاحب نظران مي دهند</a:t>
            </a:r>
            <a:r>
              <a:rPr lang="fa-IR" sz="2400" b="1" dirty="0">
                <a:cs typeface="B Mitra" pitchFamily="2" charset="-78"/>
              </a:rPr>
              <a:t>، استفاده كنيد، هم از سرمايه‌‌ها استفاده </a:t>
            </a:r>
            <a:r>
              <a:rPr lang="fa-IR" sz="2400" b="1" dirty="0" smtClean="0">
                <a:cs typeface="B Mitra" pitchFamily="2" charset="-78"/>
              </a:rPr>
              <a:t>شود.</a:t>
            </a:r>
            <a:endParaRPr lang="en-US" sz="2400" b="1" dirty="0">
              <a:cs typeface="B Mitra" pitchFamily="2" charset="-78"/>
            </a:endParaRPr>
          </a:p>
        </p:txBody>
      </p:sp>
    </p:spTree>
    <p:extLst>
      <p:ext uri="{BB962C8B-B14F-4D97-AF65-F5344CB8AC3E}">
        <p14:creationId xmlns:p14="http://schemas.microsoft.com/office/powerpoint/2010/main" val="1325047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fade">
                                      <p:cBhvr>
                                        <p:cTn id="13" dur="1000"/>
                                        <p:tgtEl>
                                          <p:spTgt spid="4">
                                            <p:txEl>
                                              <p:pRg st="0" end="0"/>
                                            </p:txEl>
                                          </p:spTgt>
                                        </p:tgtEl>
                                      </p:cBhvr>
                                    </p:animEffect>
                                    <p:anim calcmode="lin" valueType="num">
                                      <p:cBhvr>
                                        <p:cTn id="14"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4">
                                            <p:txEl>
                                              <p:pRg st="1" end="1"/>
                                            </p:txEl>
                                          </p:spTgt>
                                        </p:tgtEl>
                                        <p:attrNameLst>
                                          <p:attrName>style.visibility</p:attrName>
                                        </p:attrNameLst>
                                      </p:cBhvr>
                                      <p:to>
                                        <p:strVal val="visible"/>
                                      </p:to>
                                    </p:set>
                                    <p:animEffect transition="in" filter="fade">
                                      <p:cBhvr>
                                        <p:cTn id="20" dur="1000"/>
                                        <p:tgtEl>
                                          <p:spTgt spid="4">
                                            <p:txEl>
                                              <p:pRg st="1" end="1"/>
                                            </p:txEl>
                                          </p:spTgt>
                                        </p:tgtEl>
                                      </p:cBhvr>
                                    </p:animEffect>
                                    <p:anim calcmode="lin" valueType="num">
                                      <p:cBhvr>
                                        <p:cTn id="21"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1356" y="274638"/>
            <a:ext cx="8165443" cy="994122"/>
          </a:xfrm>
        </p:spPr>
        <p:txBody>
          <a:bodyPr>
            <a:noAutofit/>
          </a:bodyPr>
          <a:lstStyle/>
          <a:p>
            <a:r>
              <a:rPr lang="fa-IR" sz="3500" dirty="0" smtClean="0">
                <a:solidFill>
                  <a:srgbClr val="FF0000"/>
                </a:solidFill>
                <a:cs typeface="B Titr" pitchFamily="2" charset="-78"/>
              </a:rPr>
              <a:t>مبارزه با مفاسد اقتصادی زمینه ساز </a:t>
            </a:r>
            <a:br>
              <a:rPr lang="fa-IR" sz="3500" dirty="0" smtClean="0">
                <a:solidFill>
                  <a:srgbClr val="FF0000"/>
                </a:solidFill>
                <a:cs typeface="B Titr" pitchFamily="2" charset="-78"/>
              </a:rPr>
            </a:br>
            <a:r>
              <a:rPr lang="fa-IR" sz="3500" dirty="0" smtClean="0">
                <a:solidFill>
                  <a:srgbClr val="FF0000"/>
                </a:solidFill>
                <a:cs typeface="B Titr" pitchFamily="2" charset="-78"/>
              </a:rPr>
              <a:t>جذب بخش مردمی</a:t>
            </a:r>
            <a:endParaRPr lang="en-US" sz="3500" dirty="0">
              <a:solidFill>
                <a:srgbClr val="FF0000"/>
              </a:solidFill>
              <a:cs typeface="B Titr" pitchFamily="2" charset="-78"/>
            </a:endParaRPr>
          </a:p>
        </p:txBody>
      </p:sp>
      <p:sp>
        <p:nvSpPr>
          <p:cNvPr id="4" name="Rectangle 3"/>
          <p:cNvSpPr/>
          <p:nvPr/>
        </p:nvSpPr>
        <p:spPr>
          <a:xfrm>
            <a:off x="521357" y="1412776"/>
            <a:ext cx="7966783" cy="5262979"/>
          </a:xfrm>
          <a:prstGeom prst="rect">
            <a:avLst/>
          </a:prstGeom>
        </p:spPr>
        <p:txBody>
          <a:bodyPr wrap="square">
            <a:spAutoFit/>
          </a:bodyPr>
          <a:lstStyle/>
          <a:p>
            <a:pPr marL="342900" indent="-342900" algn="justLow" rtl="1">
              <a:buFont typeface="Wingdings" pitchFamily="2" charset="2"/>
              <a:buChar char="§"/>
            </a:pPr>
            <a:r>
              <a:rPr lang="fa-IR" sz="2400" b="1" dirty="0" smtClean="0">
                <a:cs typeface="B Mitra" pitchFamily="2" charset="-78"/>
              </a:rPr>
              <a:t>واقعاً نمي شود ما كار اقتصادىِ درست و قوى بكنيم، اما با مفاسد اقتصادى مبارزه نكنيم؛ اين واقعاً نشدنى است. همان چند سال پيش هم كه من راجع به اين قضيه بحث كردم و مطالبى را به مسئولين كشور گفتم به همين نكته توجه داشتم، كه تصور نشود ما ميتوانيم سرمايه‌‌گذارى مردمى و كار سالم مردمى داشته باشيم، بدون مبارزه‌‌ى با مفاسد اقتصادى؛ و تصور نشود كه مبارزه‌‌ى با مفاسد اقتصادى موجب ميشود كه ما مشاركت مردم و سرمايه‌‌گذارى مردم را كم داشته باشيم؛ نه، چون اكثر كسانى كه ميخواهند وارد ميدان اقتصادى بشوند، اهل كار سالمند، مردمان سالمى هستند؛ حالا يكى دو نفر هم آدمهاى ناسالم پيدا ميشوند. </a:t>
            </a:r>
          </a:p>
          <a:p>
            <a:pPr marL="342900" indent="-342900" algn="justLow" rtl="1">
              <a:buFont typeface="Wingdings" pitchFamily="2" charset="2"/>
              <a:buChar char="§"/>
            </a:pPr>
            <a:r>
              <a:rPr lang="fa-IR" sz="2400" b="1" dirty="0" smtClean="0">
                <a:cs typeface="B Mitra" pitchFamily="2" charset="-78"/>
              </a:rPr>
              <a:t>بايد با چشمهاى تيزبين، ريزبين و دوربين مراقبت كنيد كه كسانى نيايند به عنوان ايجاد اشتغال و ايجاد كار و كارآفرينى تسهيلات بانكى بگيرند، اما كارآفرينىِ واقعى انجام نگيرد. اين را بايد مراقبت كنيد؛ هم شما مراقبت كنيد، هم قوه‌‌ى قضائيه مراقبت كند. به نظر من همكارى قوه‌‌ى مجريه و قوه‌‌ى قضائيه در اينجا يك كار بسيار لازمى است.</a:t>
            </a:r>
            <a:endParaRPr lang="en-US" sz="2400" b="1" dirty="0">
              <a:cs typeface="B Mitra" pitchFamily="2" charset="-78"/>
            </a:endParaRPr>
          </a:p>
        </p:txBody>
      </p:sp>
    </p:spTree>
    <p:extLst>
      <p:ext uri="{BB962C8B-B14F-4D97-AF65-F5344CB8AC3E}">
        <p14:creationId xmlns:p14="http://schemas.microsoft.com/office/powerpoint/2010/main" val="2472827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7580" y="188640"/>
            <a:ext cx="8229600" cy="1440160"/>
          </a:xfrm>
        </p:spPr>
        <p:txBody>
          <a:bodyPr>
            <a:normAutofit/>
          </a:bodyPr>
          <a:lstStyle/>
          <a:p>
            <a:pPr algn="r" rtl="1"/>
            <a:r>
              <a:rPr lang="fa-IR" sz="3600" dirty="0" smtClean="0">
                <a:solidFill>
                  <a:srgbClr val="FF0000"/>
                </a:solidFill>
                <a:cs typeface="B Titr" pitchFamily="2" charset="-78"/>
              </a:rPr>
              <a:t>2- حمایت از تولید ملی</a:t>
            </a:r>
            <a:endParaRPr lang="en-US" sz="3600" dirty="0">
              <a:solidFill>
                <a:srgbClr val="FF0000"/>
              </a:solidFill>
              <a:cs typeface="B Titr" pitchFamily="2" charset="-78"/>
            </a:endParaRPr>
          </a:p>
        </p:txBody>
      </p:sp>
      <p:sp>
        <p:nvSpPr>
          <p:cNvPr id="4" name="Rectangle 3"/>
          <p:cNvSpPr/>
          <p:nvPr/>
        </p:nvSpPr>
        <p:spPr>
          <a:xfrm>
            <a:off x="539552" y="1772816"/>
            <a:ext cx="7776864" cy="4324261"/>
          </a:xfrm>
          <a:prstGeom prst="rect">
            <a:avLst/>
          </a:prstGeom>
        </p:spPr>
        <p:txBody>
          <a:bodyPr wrap="square">
            <a:spAutoFit/>
          </a:bodyPr>
          <a:lstStyle/>
          <a:p>
            <a:pPr algn="justLow" rtl="1"/>
            <a:r>
              <a:rPr lang="fa-IR" sz="2500" dirty="0">
                <a:cs typeface="B Mitra" pitchFamily="2" charset="-78"/>
              </a:rPr>
              <a:t>يك ركن ديگر اقتصاد مقاومتى، حمايت از توليد ملى است؛ صنعت و كشاورزى. خب، آمارهائى كه آقايان ميدهند، آمارهاى خوبى است؛ ليكن از آن طرف هم از داخل دولت، خود مسئولين به ما </a:t>
            </a:r>
            <a:r>
              <a:rPr lang="fa-IR" sz="2500" dirty="0" smtClean="0">
                <a:cs typeface="B Mitra" pitchFamily="2" charset="-78"/>
              </a:rPr>
              <a:t>مي گويند </a:t>
            </a:r>
            <a:r>
              <a:rPr lang="fa-IR" sz="2500" dirty="0">
                <a:cs typeface="B Mitra" pitchFamily="2" charset="-78"/>
              </a:rPr>
              <a:t>كه بعضى كارخانه‌‌ها دچار مشكلند، اختلال دارند، در بعضى جاها تعطيلى صنايع وجود دارد - گزارشهاى گوناگونى به ما ميرسد، خود شما هم گزارش ميدهيد؛ يعنى من گزارشهاى ديگر هم دارم، اما اتكاء من به گزارشهاى ديگران نيست؛ گزارشهاى خود شما هم هست كه به دست ما ميرسد - خب، بايد اين را علاج كرد. اينها طبعاً ايجاد اشكال ميكند</a:t>
            </a:r>
            <a:r>
              <a:rPr lang="fa-IR" sz="2500" dirty="0" smtClean="0">
                <a:cs typeface="B Mitra" pitchFamily="2" charset="-78"/>
              </a:rPr>
              <a:t>.</a:t>
            </a:r>
          </a:p>
          <a:p>
            <a:pPr algn="justLow" rtl="1"/>
            <a:r>
              <a:rPr lang="fa-IR" sz="2500" dirty="0" smtClean="0">
                <a:cs typeface="B Mitra" pitchFamily="2" charset="-78"/>
              </a:rPr>
              <a:t> </a:t>
            </a:r>
            <a:r>
              <a:rPr lang="fa-IR" sz="2500" dirty="0">
                <a:cs typeface="B Mitra" pitchFamily="2" charset="-78"/>
              </a:rPr>
              <a:t>اگر چنانچه همين بخش دوم قضيه - يعنى آن نيمه‌‌ى خالى ليوان - نميبود، شما امروز از لحاظ رونق اقتصادى، وضع بهترى را در كشور ارائه </a:t>
            </a:r>
            <a:r>
              <a:rPr lang="fa-IR" sz="2500" dirty="0" smtClean="0">
                <a:cs typeface="B Mitra" pitchFamily="2" charset="-78"/>
              </a:rPr>
              <a:t>ميكرديد </a:t>
            </a:r>
            <a:r>
              <a:rPr lang="fa-IR" sz="2500" dirty="0">
                <a:cs typeface="B Mitra" pitchFamily="2" charset="-78"/>
              </a:rPr>
              <a:t>و كمكهاى بيشترى به مردم ميشد. بالاخره حمايت از توليد ملى، آن بخشِ درونزاى اقتصاد ماست و به اين بايستى تكيه كرد.</a:t>
            </a:r>
          </a:p>
        </p:txBody>
      </p:sp>
    </p:spTree>
    <p:extLst>
      <p:ext uri="{BB962C8B-B14F-4D97-AF65-F5344CB8AC3E}">
        <p14:creationId xmlns:p14="http://schemas.microsoft.com/office/powerpoint/2010/main" val="2502449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solidFill>
                  <a:srgbClr val="FF0000"/>
                </a:solidFill>
                <a:cs typeface="B Titr" pitchFamily="2" charset="-78"/>
              </a:rPr>
              <a:t>تمرکز بر واحدهای کوچک تولیدی</a:t>
            </a:r>
            <a:endParaRPr lang="en-US" b="1" dirty="0">
              <a:solidFill>
                <a:srgbClr val="FF0000"/>
              </a:solidFill>
              <a:cs typeface="B Titr" pitchFamily="2" charset="-78"/>
            </a:endParaRPr>
          </a:p>
        </p:txBody>
      </p:sp>
      <p:sp>
        <p:nvSpPr>
          <p:cNvPr id="4" name="Rectangle 3"/>
          <p:cNvSpPr/>
          <p:nvPr/>
        </p:nvSpPr>
        <p:spPr>
          <a:xfrm>
            <a:off x="906132" y="1988840"/>
            <a:ext cx="7344816" cy="3108543"/>
          </a:xfrm>
          <a:prstGeom prst="rect">
            <a:avLst/>
          </a:prstGeom>
        </p:spPr>
        <p:txBody>
          <a:bodyPr wrap="square">
            <a:spAutoFit/>
          </a:bodyPr>
          <a:lstStyle/>
          <a:p>
            <a:pPr algn="justLow" rtl="1"/>
            <a:r>
              <a:rPr lang="fa-IR" sz="2800" dirty="0">
                <a:cs typeface="B Mitra" pitchFamily="2" charset="-78"/>
              </a:rPr>
              <a:t>واحدهاى كوچك و متوسط را فعال كنيد. البته خوشبختانه واحدهاى بزرگ ما فعالند، خوبند و سوددهى‌‌شان هم خوب است، كارشان هم خوب است، اشتغالشان هم خوب است؛ عمده‌‌ى واحدهاى بزرگ ما وضعشان اينجور است - لذا همان طور كه گفتيد، محصول سيمانمان، محصول فولادمان، محصولات عمده‌‌ى اينجورى‌‌مان خوب است - ليكن بايد به فكر واحدهاى متوسط و كوچك باشيد؛ اينها خيلى مهم است، اينها در زندگى مردم تأثيرات مستقيم دارد.</a:t>
            </a:r>
          </a:p>
        </p:txBody>
      </p:sp>
    </p:spTree>
    <p:extLst>
      <p:ext uri="{BB962C8B-B14F-4D97-AF65-F5344CB8AC3E}">
        <p14:creationId xmlns:p14="http://schemas.microsoft.com/office/powerpoint/2010/main" val="2916095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4000" b="1" dirty="0" smtClean="0">
                <a:solidFill>
                  <a:srgbClr val="FF0000"/>
                </a:solidFill>
                <a:cs typeface="B Titr" pitchFamily="2" charset="-78"/>
              </a:rPr>
              <a:t>3- مدیریت منابع ارزی</a:t>
            </a:r>
            <a:endParaRPr lang="en-US" sz="4000" b="1" dirty="0">
              <a:solidFill>
                <a:srgbClr val="FF0000"/>
              </a:solidFill>
              <a:cs typeface="B Titr" pitchFamily="2" charset="-78"/>
            </a:endParaRPr>
          </a:p>
        </p:txBody>
      </p:sp>
      <p:sp>
        <p:nvSpPr>
          <p:cNvPr id="4" name="Rectangle 3"/>
          <p:cNvSpPr/>
          <p:nvPr/>
        </p:nvSpPr>
        <p:spPr>
          <a:xfrm>
            <a:off x="1124000" y="2362734"/>
            <a:ext cx="7128792" cy="2785378"/>
          </a:xfrm>
          <a:prstGeom prst="rect">
            <a:avLst/>
          </a:prstGeom>
        </p:spPr>
        <p:txBody>
          <a:bodyPr wrap="square">
            <a:spAutoFit/>
          </a:bodyPr>
          <a:lstStyle/>
          <a:p>
            <a:pPr algn="justLow" rtl="1"/>
            <a:r>
              <a:rPr lang="fa-IR" sz="2500" dirty="0">
                <a:cs typeface="B Mitra" pitchFamily="2" charset="-78"/>
              </a:rPr>
              <a:t>مسئله‌‌ى منابع ارزى هم مسئله‌‌ى مهمى است؛ كه خب، حالا آقايان توجه داريد. روى اين مسئله دقت كنيد، خيلى بايد كار كنيد. واقعاً بايد منابع ارزى را درست مديريت كرد. حالا اشاره شد به ارز پايه؛ در اين زمينه هم حرفهاى گوناگونى از دولت صادر شد. يعنى در روزنامه‌‌ها از قول يك مسئول، يك جور گفته شد؛ فردا يا دو روز بعد، يك جور ديگر گفته شد. نگذاريد اين اتفاق بيفتد. واقعاً يك تصميم قاطع گرفته شود، روى آن تصميم پافشارى شود و مسئله را دنبال كنيد. به هر حال منابع ارزى بايد مديريت دقيق بشود</a:t>
            </a:r>
            <a:r>
              <a:rPr lang="fa-IR" sz="2400" dirty="0">
                <a:cs typeface="B Mitra" pitchFamily="2" charset="-78"/>
              </a:rPr>
              <a:t>.</a:t>
            </a:r>
          </a:p>
        </p:txBody>
      </p:sp>
    </p:spTree>
    <p:extLst>
      <p:ext uri="{BB962C8B-B14F-4D97-AF65-F5344CB8AC3E}">
        <p14:creationId xmlns:p14="http://schemas.microsoft.com/office/powerpoint/2010/main" val="3934466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4000" dirty="0" smtClean="0">
                <a:solidFill>
                  <a:srgbClr val="FF0000"/>
                </a:solidFill>
                <a:cs typeface="B Titr" pitchFamily="2" charset="-78"/>
              </a:rPr>
              <a:t>4- مدیریت مصرف</a:t>
            </a:r>
            <a:endParaRPr lang="en-US" sz="4000" dirty="0">
              <a:solidFill>
                <a:srgbClr val="FF0000"/>
              </a:solidFill>
              <a:cs typeface="B Titr" pitchFamily="2" charset="-78"/>
            </a:endParaRPr>
          </a:p>
        </p:txBody>
      </p:sp>
      <p:sp>
        <p:nvSpPr>
          <p:cNvPr id="4" name="Rectangle 3"/>
          <p:cNvSpPr/>
          <p:nvPr/>
        </p:nvSpPr>
        <p:spPr>
          <a:xfrm>
            <a:off x="755576" y="1628800"/>
            <a:ext cx="7632848" cy="4524315"/>
          </a:xfrm>
          <a:prstGeom prst="rect">
            <a:avLst/>
          </a:prstGeom>
        </p:spPr>
        <p:txBody>
          <a:bodyPr wrap="square">
            <a:spAutoFit/>
          </a:bodyPr>
          <a:lstStyle/>
          <a:p>
            <a:pPr algn="justLow" rtl="1"/>
            <a:r>
              <a:rPr lang="fa-IR" sz="2400" dirty="0">
                <a:cs typeface="B Mitra" pitchFamily="2" charset="-78"/>
              </a:rPr>
              <a:t>يك مسئله هم در اقتصاد مقاومتى، مديريت مصرف است. مصرف هم بايد مديريت شود. اين قضيه‌‌ى اسراف و زياده‌‌روى، قضيه‌‌ى مهمى در كشور است. خب، حالا چگونه بايد جلوى اسراف را گرفت؟ فرهنگ‌‌سازى هم لازم است، اقدام عملى هم لازم است. فرهنگ‌‌سازى‌‌اش بيشتر به عهده‌‌ى رسانه‌‌هاست. واقعاً در اين زمينه، هم صدا و سيما در درجه‌‌ى اول و بيش از همه مسئوليت دارد، هم دستگاه‌‌هاى ديگر مسئوليت دارند. بايد فرهنگ‌‌سازى كنيد. ما يك ملت مسلمانِ علاقه‌‌مند به مفاهيم اسلامى هستيم، اينقدر در اسلام اسراف منع شده، و ما متأسفانه در زندگى‌‌مان اهل اسرافيم! بخش عملياتى‌‌اش هم به نظر من از خود دولت بايد آغاز شود. در گزارشهاى شماها من خواندم، حالا هم بعضى از دوستان اظهار كردند كه دولت درصدد صرفه‌‌جوئى است و ميخواهد صرفه‌‌جوئى كند؛ بسيار خوب، اين لازم است؛ اين را جدى بگيريد. دولت خودش يك مصرف‌‌كننده‌‌ى بسيار بزرگى است. شما از بنزين بگيريد تا وسائل گوناگون، يك مصرف‌‌كننده‌‌ى بزرگ، دولت است. حقيقتاً در كار مصرف، صرفه‌‌جوئى كنيد. صرفه‌‌جوئى، چيز بسيار لازم و مهمى است</a:t>
            </a:r>
            <a:r>
              <a:rPr lang="fa-IR" dirty="0"/>
              <a:t>.</a:t>
            </a:r>
          </a:p>
        </p:txBody>
      </p:sp>
    </p:spTree>
    <p:extLst>
      <p:ext uri="{BB962C8B-B14F-4D97-AF65-F5344CB8AC3E}">
        <p14:creationId xmlns:p14="http://schemas.microsoft.com/office/powerpoint/2010/main" val="4180013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9592" y="2852936"/>
            <a:ext cx="7736942" cy="1728191"/>
          </a:xfrm>
        </p:spPr>
        <p:txBody>
          <a:bodyPr>
            <a:normAutofit/>
          </a:bodyPr>
          <a:lstStyle/>
          <a:p>
            <a:r>
              <a:rPr lang="fa-IR" dirty="0" smtClean="0">
                <a:solidFill>
                  <a:schemeClr val="bg1"/>
                </a:solidFill>
                <a:cs typeface="B Zar" pitchFamily="2" charset="-78"/>
              </a:rPr>
              <a:t>د</a:t>
            </a:r>
            <a:endParaRPr lang="en-US" dirty="0">
              <a:solidFill>
                <a:schemeClr val="bg1"/>
              </a:solidFill>
              <a:cs typeface="B Zar" pitchFamily="2" charset="-78"/>
            </a:endParaRPr>
          </a:p>
        </p:txBody>
      </p:sp>
      <p:sp>
        <p:nvSpPr>
          <p:cNvPr id="3" name="Subtitle 2"/>
          <p:cNvSpPr>
            <a:spLocks noGrp="1"/>
          </p:cNvSpPr>
          <p:nvPr>
            <p:ph type="subTitle" idx="1"/>
          </p:nvPr>
        </p:nvSpPr>
        <p:spPr>
          <a:xfrm>
            <a:off x="1475656" y="3284984"/>
            <a:ext cx="6296744" cy="1656184"/>
          </a:xfrm>
        </p:spPr>
        <p:txBody>
          <a:bodyPr>
            <a:normAutofit fontScale="25000" lnSpcReduction="20000"/>
          </a:bodyPr>
          <a:lstStyle/>
          <a:p>
            <a:r>
              <a:rPr lang="fa-IR" sz="12300" dirty="0" smtClean="0">
                <a:solidFill>
                  <a:schemeClr val="accent2"/>
                </a:solidFill>
                <a:cs typeface="B Titr" pitchFamily="2" charset="-78"/>
              </a:rPr>
              <a:t>درآمدی بر اقتصاد </a:t>
            </a:r>
            <a:r>
              <a:rPr lang="fa-IR" sz="12300" dirty="0" smtClean="0">
                <a:solidFill>
                  <a:schemeClr val="accent2"/>
                </a:solidFill>
                <a:cs typeface="B Titr" pitchFamily="2" charset="-78"/>
              </a:rPr>
              <a:t>مقاومتی</a:t>
            </a:r>
          </a:p>
          <a:p>
            <a:r>
              <a:rPr lang="fa-IR" sz="17600" dirty="0" smtClean="0">
                <a:solidFill>
                  <a:schemeClr val="accent2"/>
                </a:solidFill>
                <a:cs typeface="B Titr" pitchFamily="2" charset="-78"/>
              </a:rPr>
              <a:t>در کلام مقام معظم </a:t>
            </a:r>
            <a:r>
              <a:rPr lang="fa-IR" sz="17600" dirty="0" smtClean="0">
                <a:solidFill>
                  <a:schemeClr val="accent2"/>
                </a:solidFill>
                <a:cs typeface="B Titr" pitchFamily="2" charset="-78"/>
              </a:rPr>
              <a:t>رهبری</a:t>
            </a:r>
            <a:endParaRPr lang="en-US" sz="17600" dirty="0" smtClean="0">
              <a:solidFill>
                <a:schemeClr val="accent2"/>
              </a:solidFill>
              <a:cs typeface="B Titr" pitchFamily="2" charset="-78"/>
            </a:endParaRPr>
          </a:p>
          <a:p>
            <a:endParaRPr lang="en-US" sz="4800" dirty="0">
              <a:solidFill>
                <a:schemeClr val="accent2"/>
              </a:solidFill>
              <a:cs typeface="B Titr" pitchFamily="2" charset="-78"/>
            </a:endParaRPr>
          </a:p>
          <a:p>
            <a:r>
              <a:rPr lang="fa-IR" sz="4800" dirty="0" smtClean="0">
                <a:solidFill>
                  <a:schemeClr val="accent2"/>
                </a:solidFill>
                <a:cs typeface="B Titr" pitchFamily="2" charset="-78"/>
              </a:rPr>
              <a:t>حسین سرآبادانی</a:t>
            </a:r>
          </a:p>
          <a:p>
            <a:r>
              <a:rPr lang="fa-IR" sz="4800" dirty="0" smtClean="0">
                <a:solidFill>
                  <a:schemeClr val="accent2"/>
                </a:solidFill>
                <a:cs typeface="B Titr" pitchFamily="2" charset="-78"/>
              </a:rPr>
              <a:t>دی ماه 1391</a:t>
            </a:r>
            <a:endParaRPr lang="en-US" sz="4800" dirty="0">
              <a:solidFill>
                <a:schemeClr val="accent2"/>
              </a:solidFill>
              <a:cs typeface="B Titr"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179512" y="381000"/>
            <a:ext cx="3343920" cy="2831976"/>
          </a:xfrm>
          <a:prstGeom prst="rect">
            <a:avLst/>
          </a:prstGeom>
        </p:spPr>
      </p:pic>
    </p:spTree>
    <p:extLst>
      <p:ext uri="{BB962C8B-B14F-4D97-AF65-F5344CB8AC3E}">
        <p14:creationId xmlns:p14="http://schemas.microsoft.com/office/powerpoint/2010/main" val="3173774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barn(inVertical)">
                                      <p:cBhvr>
                                        <p:cTn id="2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fa-IR" sz="4000" dirty="0" smtClean="0">
                <a:solidFill>
                  <a:srgbClr val="FF0000"/>
                </a:solidFill>
                <a:cs typeface="B Titr" pitchFamily="2" charset="-78"/>
              </a:rPr>
              <a:t>راهبرد مصرف تولیدات داخلی سرلوحه</a:t>
            </a:r>
            <a:br>
              <a:rPr lang="fa-IR" sz="4000" dirty="0" smtClean="0">
                <a:solidFill>
                  <a:srgbClr val="FF0000"/>
                </a:solidFill>
                <a:cs typeface="B Titr" pitchFamily="2" charset="-78"/>
              </a:rPr>
            </a:br>
            <a:r>
              <a:rPr lang="fa-IR" sz="4000" dirty="0" smtClean="0">
                <a:solidFill>
                  <a:srgbClr val="FF0000"/>
                </a:solidFill>
                <a:cs typeface="B Titr" pitchFamily="2" charset="-78"/>
              </a:rPr>
              <a:t>کلیه دستگاه ها</a:t>
            </a:r>
            <a:endParaRPr lang="en-US" sz="4000" dirty="0">
              <a:solidFill>
                <a:srgbClr val="FF0000"/>
              </a:solidFill>
              <a:cs typeface="B Titr" pitchFamily="2" charset="-78"/>
            </a:endParaRPr>
          </a:p>
        </p:txBody>
      </p:sp>
      <p:sp>
        <p:nvSpPr>
          <p:cNvPr id="4" name="Rectangle 3"/>
          <p:cNvSpPr/>
          <p:nvPr/>
        </p:nvSpPr>
        <p:spPr>
          <a:xfrm>
            <a:off x="1377303" y="2204864"/>
            <a:ext cx="6480720" cy="3693319"/>
          </a:xfrm>
          <a:prstGeom prst="rect">
            <a:avLst/>
          </a:prstGeom>
        </p:spPr>
        <p:txBody>
          <a:bodyPr wrap="square">
            <a:spAutoFit/>
          </a:bodyPr>
          <a:lstStyle/>
          <a:p>
            <a:pPr algn="justLow" rtl="1"/>
            <a:r>
              <a:rPr lang="fa-IR" sz="2600" dirty="0" smtClean="0">
                <a:cs typeface="B Mitra" pitchFamily="2" charset="-78"/>
              </a:rPr>
              <a:t>يك </a:t>
            </a:r>
            <a:r>
              <a:rPr lang="fa-IR" sz="2600" dirty="0">
                <a:cs typeface="B Mitra" pitchFamily="2" charset="-78"/>
              </a:rPr>
              <a:t>بُعد ديگرِ اين مسئله‌ى تعادل در مصرف و مديريت مصرف اين است كه ما از توليد داخلى استفاده كنيم؛  مصرف توليدات داخلى هم اهميت بدهيد. در دستگاه شما، در وزارتخانه‌‌ى شما، اگر كار جديدى انجام ميگيرد، اگر چيز جديدى خريده ميشود، اگر همين اقلام روزمره‌‌اى كه مورد نياز وزارتخانه است، تهيه ميشود، سعى كنيد همه‌‌اش از داخل باشد؛ اصرار بر اين داشته باشيد؛ خود اين، يك قلم خيلى بزرگى ميشود. اصلاً ممنوع كنيد و بگوئيد هيچ كس حق ندارد در اين وزارتخانه جنس خارجى مصرف كند. به نظر من اينها ميتواند كمك كند</a:t>
            </a:r>
            <a:r>
              <a:rPr lang="fa-IR" dirty="0"/>
              <a:t>.</a:t>
            </a:r>
          </a:p>
        </p:txBody>
      </p:sp>
    </p:spTree>
    <p:extLst>
      <p:ext uri="{BB962C8B-B14F-4D97-AF65-F5344CB8AC3E}">
        <p14:creationId xmlns:p14="http://schemas.microsoft.com/office/powerpoint/2010/main" val="20502908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692696"/>
            <a:ext cx="8229600" cy="1143000"/>
          </a:xfrm>
        </p:spPr>
        <p:txBody>
          <a:bodyPr/>
          <a:lstStyle/>
          <a:p>
            <a:pPr algn="r" rtl="1"/>
            <a:r>
              <a:rPr lang="fa-IR" dirty="0" smtClean="0">
                <a:solidFill>
                  <a:srgbClr val="FF0000"/>
                </a:solidFill>
                <a:cs typeface="B Titr" pitchFamily="2" charset="-78"/>
              </a:rPr>
              <a:t>5- اقتصاد دانش بنیان</a:t>
            </a:r>
            <a:endParaRPr lang="en-US" dirty="0">
              <a:solidFill>
                <a:srgbClr val="FF0000"/>
              </a:solidFill>
              <a:cs typeface="B Titr" pitchFamily="2" charset="-78"/>
            </a:endParaRPr>
          </a:p>
        </p:txBody>
      </p:sp>
      <p:sp>
        <p:nvSpPr>
          <p:cNvPr id="4" name="Rectangle 3"/>
          <p:cNvSpPr/>
          <p:nvPr/>
        </p:nvSpPr>
        <p:spPr>
          <a:xfrm>
            <a:off x="814086" y="1844824"/>
            <a:ext cx="7718354" cy="4893647"/>
          </a:xfrm>
          <a:prstGeom prst="rect">
            <a:avLst/>
          </a:prstGeom>
        </p:spPr>
        <p:txBody>
          <a:bodyPr wrap="square">
            <a:spAutoFit/>
          </a:bodyPr>
          <a:lstStyle/>
          <a:p>
            <a:pPr algn="justLow" rtl="1"/>
            <a:r>
              <a:rPr lang="fa-IR" sz="2600" dirty="0">
                <a:cs typeface="B Mitra" pitchFamily="2" charset="-78"/>
              </a:rPr>
              <a:t>يك مسئله‌‌ى ديگر در سرفصل اقتصاد مقاومتى، اقتصاد دانش‌‌بنيان است</a:t>
            </a:r>
            <a:r>
              <a:rPr lang="fa-IR" sz="2600" dirty="0" smtClean="0">
                <a:cs typeface="B Mitra" pitchFamily="2" charset="-78"/>
              </a:rPr>
              <a:t>... </a:t>
            </a:r>
            <a:r>
              <a:rPr lang="fa-IR" sz="2600" dirty="0">
                <a:cs typeface="B Mitra" pitchFamily="2" charset="-78"/>
              </a:rPr>
              <a:t>اين بخش شركتهاى دانش‌‌بنيان و فعاليتهاى اقتصادى دانش‌‌بنيان خيلى جاده‌‌ى باز و اميدبخشى است. البته </a:t>
            </a:r>
            <a:r>
              <a:rPr lang="fa-IR" sz="2600" dirty="0" smtClean="0">
                <a:cs typeface="B Mitra" pitchFamily="2" charset="-78"/>
              </a:rPr>
              <a:t>فعالین این بخش </a:t>
            </a:r>
            <a:r>
              <a:rPr lang="fa-IR" sz="2600" dirty="0">
                <a:cs typeface="B Mitra" pitchFamily="2" charset="-78"/>
              </a:rPr>
              <a:t>گلايه‌‌هائى هم داشتند. به نظر من دوستان مسئول در دولت كه كارشان به اين بخش ارتباط پيدا ميكند - چه وزارت صنعت و معدن و تجارت، چه وزات علوم - به اين مسئله‌‌ى شركتهاى دانش‌‌بنيان بپردازند و گلايه‌‌هاشان را بشنوند و آنها را برطرف كنند. زمينه‌‌ى بسيار خوبى است. ما استعدادهاى برجسته‌‌اى داريم كه ميتوانند در اين مورد كمك </a:t>
            </a:r>
            <a:r>
              <a:rPr lang="fa-IR" sz="2600" dirty="0" smtClean="0">
                <a:cs typeface="B Mitra" pitchFamily="2" charset="-78"/>
              </a:rPr>
              <a:t>کند.</a:t>
            </a:r>
          </a:p>
          <a:p>
            <a:pPr algn="justLow" rtl="1"/>
            <a:r>
              <a:rPr lang="fa-IR" sz="2600" dirty="0">
                <a:cs typeface="B Mitra" pitchFamily="2" charset="-78"/>
              </a:rPr>
              <a:t>به نظر من يكى از بخشهاى مهمى كه ميتواند اين اقتصاد مقاومتى را پايدار كند، همين كار شماست؛ همين شركتهاى دانش‌‌‌بنيان است؛ اين يكى از بهترين مظاهر و يكى از مؤثرترين مؤلفه‌‌‌هاى اقتصاد مقاومتى است؛ اين را بايد دنبال كرد</a:t>
            </a:r>
            <a:r>
              <a:rPr lang="fa-IR" sz="2600" dirty="0" smtClean="0">
                <a:cs typeface="B Mitra" pitchFamily="2" charset="-78"/>
              </a:rPr>
              <a:t>.</a:t>
            </a:r>
          </a:p>
          <a:p>
            <a:pPr algn="justLow" rtl="1"/>
            <a:r>
              <a:rPr lang="fa-IR" sz="2600" dirty="0">
                <a:cs typeface="B Mitra" pitchFamily="2" charset="-78"/>
              </a:rPr>
              <a:t>. علم و فناورى يكى از پايه‌هاى اقتدار اقتصادى يك ملت </a:t>
            </a:r>
            <a:r>
              <a:rPr lang="fa-IR" sz="2600" dirty="0" smtClean="0">
                <a:cs typeface="B Mitra" pitchFamily="2" charset="-78"/>
              </a:rPr>
              <a:t>است.</a:t>
            </a:r>
            <a:endParaRPr lang="fa-IR" sz="2600" dirty="0">
              <a:cs typeface="B Mitra" pitchFamily="2" charset="-78"/>
            </a:endParaRPr>
          </a:p>
          <a:p>
            <a:pPr algn="justLow" rtl="1"/>
            <a:endParaRPr lang="en-US" sz="2600" dirty="0">
              <a:cs typeface="B Mitra" pitchFamily="2" charset="-78"/>
            </a:endParaRPr>
          </a:p>
        </p:txBody>
      </p:sp>
    </p:spTree>
    <p:extLst>
      <p:ext uri="{BB962C8B-B14F-4D97-AF65-F5344CB8AC3E}">
        <p14:creationId xmlns:p14="http://schemas.microsoft.com/office/powerpoint/2010/main" val="2026735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b="1" dirty="0" smtClean="0">
                <a:solidFill>
                  <a:srgbClr val="FF0000"/>
                </a:solidFill>
                <a:cs typeface="B Titr" pitchFamily="2" charset="-78"/>
              </a:rPr>
              <a:t>راه رهایی از سرمایه فروشی یا خام فروشی</a:t>
            </a:r>
            <a:endParaRPr lang="en-US" b="1" dirty="0">
              <a:solidFill>
                <a:srgbClr val="FF0000"/>
              </a:solidFill>
              <a:cs typeface="B Titr" pitchFamily="2" charset="-78"/>
            </a:endParaRPr>
          </a:p>
        </p:txBody>
      </p:sp>
      <p:sp>
        <p:nvSpPr>
          <p:cNvPr id="4" name="Rectangle 3"/>
          <p:cNvSpPr/>
          <p:nvPr/>
        </p:nvSpPr>
        <p:spPr>
          <a:xfrm>
            <a:off x="467544" y="1628800"/>
            <a:ext cx="8424936" cy="4524315"/>
          </a:xfrm>
          <a:prstGeom prst="rect">
            <a:avLst/>
          </a:prstGeom>
        </p:spPr>
        <p:txBody>
          <a:bodyPr wrap="square">
            <a:spAutoFit/>
          </a:bodyPr>
          <a:lstStyle/>
          <a:p>
            <a:pPr algn="justLow" rtl="1"/>
            <a:r>
              <a:rPr lang="fa-IR" sz="2400" dirty="0">
                <a:cs typeface="B Mitra" pitchFamily="2" charset="-78"/>
              </a:rPr>
              <a:t>تحصيل ثروت از راه فروش منابع تمام‌‌‌شدنى مثل نفت و امثال نفت، رونق نيست، پيشرفت نيست؛ اين خودگول‌‌‌زدن است. ما در اين دام افتاديم. بايد اقرار كنيم، قبول كنيم كه اين يك تله است، يك دام است براى ملت ما. ما دچار خام‌‌‌فروشى شديم. يك واقعيتى براى ما به ارث گذاشته شد، كشور هم به آن عادت داده شده است. البته در اين سالها سعى شده كه يك مقدارى اين اعتياد مضر براى كشور، كنار گذاشته شود، ليكن به طور كامل پيش نيامده. ما بايد اول اعتقاد پيدا كنيم كه بايد كشور به جائى برسد كه بتواند با اختيار، هرگاه اراده كرد، سر چاه‌‌‌هاى نفت خودش را ببندد؛ ما بايد به اين باور برسيم. اين حالا مسئله‌‌‌ى نفت است</a:t>
            </a:r>
            <a:r>
              <a:rPr lang="fa-IR" sz="2400" dirty="0" smtClean="0">
                <a:cs typeface="B Mitra" pitchFamily="2" charset="-78"/>
              </a:rPr>
              <a:t>.</a:t>
            </a:r>
          </a:p>
          <a:p>
            <a:pPr algn="justLow" rtl="1"/>
            <a:endParaRPr lang="fa-IR" sz="2400" dirty="0">
              <a:cs typeface="B Mitra" pitchFamily="2" charset="-78"/>
            </a:endParaRPr>
          </a:p>
          <a:p>
            <a:pPr algn="justLow" rtl="1"/>
            <a:r>
              <a:rPr lang="fa-IR" sz="2400" dirty="0" smtClean="0">
                <a:cs typeface="B Mitra" pitchFamily="2" charset="-78"/>
              </a:rPr>
              <a:t> </a:t>
            </a:r>
            <a:r>
              <a:rPr lang="fa-IR" sz="2400" dirty="0">
                <a:cs typeface="B Mitra" pitchFamily="2" charset="-78"/>
              </a:rPr>
              <a:t>خام‌‌‌فروشى‌‌‌ها در بخشهاى مختلفِ مواد خام و معدنى همچنان وجود دارد؛ و اين يكى از ضعفهاى ماست، يكى از مشكلات كشور ماست. ما اگر بخواهيم از اين وضعيت نجات پيدا كنيم، بخواهيم به رشد اقتصادىِ حقيقى نائل شويم، راهش تكيه‌‌‌ى به علم است؛ اين هم از راه تقويت همين شركتهاى دانش‌‌‌بنيان، عملى است. ما بايد به اين سمت </a:t>
            </a:r>
            <a:r>
              <a:rPr lang="fa-IR" sz="2400" dirty="0" smtClean="0">
                <a:cs typeface="B Mitra" pitchFamily="2" charset="-78"/>
              </a:rPr>
              <a:t>برويم.</a:t>
            </a:r>
            <a:endParaRPr lang="en-US" sz="2400" dirty="0">
              <a:cs typeface="B Mitra" pitchFamily="2" charset="-78"/>
            </a:endParaRPr>
          </a:p>
        </p:txBody>
      </p:sp>
    </p:spTree>
    <p:extLst>
      <p:ext uri="{BB962C8B-B14F-4D97-AF65-F5344CB8AC3E}">
        <p14:creationId xmlns:p14="http://schemas.microsoft.com/office/powerpoint/2010/main" val="2499775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solidFill>
                  <a:srgbClr val="FF0000"/>
                </a:solidFill>
                <a:cs typeface="B Titr" pitchFamily="2" charset="-78"/>
              </a:rPr>
              <a:t>6- کاهش وابستگی به نفت</a:t>
            </a:r>
            <a:endParaRPr lang="en-US" dirty="0">
              <a:solidFill>
                <a:srgbClr val="FF0000"/>
              </a:solidFill>
              <a:cs typeface="B Titr" pitchFamily="2" charset="-78"/>
            </a:endParaRPr>
          </a:p>
        </p:txBody>
      </p:sp>
      <p:sp>
        <p:nvSpPr>
          <p:cNvPr id="4" name="Rectangle 3"/>
          <p:cNvSpPr/>
          <p:nvPr/>
        </p:nvSpPr>
        <p:spPr>
          <a:xfrm>
            <a:off x="611560" y="2348880"/>
            <a:ext cx="7992888" cy="2785378"/>
          </a:xfrm>
          <a:prstGeom prst="rect">
            <a:avLst/>
          </a:prstGeom>
        </p:spPr>
        <p:txBody>
          <a:bodyPr wrap="square">
            <a:spAutoFit/>
          </a:bodyPr>
          <a:lstStyle/>
          <a:p>
            <a:pPr algn="justLow" rtl="1"/>
            <a:r>
              <a:rPr lang="fa-IR" sz="2500" dirty="0">
                <a:cs typeface="B Mitra" pitchFamily="2" charset="-78"/>
              </a:rPr>
              <a:t>كاهش وابستگى به نفت يكى ديگر از الزامات اقتصاد مقاومتى است. اين وابستگى، ميراث شوم صد ساله‌ى ماست. ما اگر بتوانيم از همين فرصت كه امروز وجود دارد، استفاده كنيم و تلاش كنيم نفت را با فعاليتهاى اقتصادىِ درآمدزاى ديگرى جايگزين كنيم، بزرگترين حركت مهم را در زمينه‌ى اقتصاد انجام داده‌ايم. </a:t>
            </a:r>
            <a:endParaRPr lang="fa-IR" sz="2500" dirty="0" smtClean="0">
              <a:cs typeface="B Mitra" pitchFamily="2" charset="-78"/>
            </a:endParaRPr>
          </a:p>
          <a:p>
            <a:pPr algn="justLow" rtl="1"/>
            <a:r>
              <a:rPr lang="fa-IR" sz="2500" dirty="0" smtClean="0">
                <a:cs typeface="B Mitra" pitchFamily="2" charset="-78"/>
              </a:rPr>
              <a:t>امروز </a:t>
            </a:r>
            <a:r>
              <a:rPr lang="fa-IR" sz="2500" dirty="0">
                <a:cs typeface="B Mitra" pitchFamily="2" charset="-78"/>
              </a:rPr>
              <a:t>صنايع دانش‌بنيان از جمله‌ى كارهائى است كه ميتواند اين خلأ را تا ميزان زيادى پر كند. ظرفيتهاى گوناگونى در كشور وجود دارد كه ميتواند اين خلأ را پر كند. همت را بر اين بگماريم؛ برويم به سمت اين كه هرچه ممكن است، وابستگى خودمان را كم </a:t>
            </a:r>
            <a:r>
              <a:rPr lang="fa-IR" sz="2500" dirty="0" smtClean="0">
                <a:cs typeface="B Mitra" pitchFamily="2" charset="-78"/>
              </a:rPr>
              <a:t>كنيم.</a:t>
            </a:r>
            <a:endParaRPr lang="en-US" sz="2500" dirty="0">
              <a:cs typeface="B Mitra" pitchFamily="2" charset="-78"/>
            </a:endParaRPr>
          </a:p>
        </p:txBody>
      </p:sp>
    </p:spTree>
    <p:extLst>
      <p:ext uri="{BB962C8B-B14F-4D97-AF65-F5344CB8AC3E}">
        <p14:creationId xmlns:p14="http://schemas.microsoft.com/office/powerpoint/2010/main" val="1988853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fa-IR" dirty="0" smtClean="0">
                <a:solidFill>
                  <a:srgbClr val="FF0000"/>
                </a:solidFill>
                <a:cs typeface="B Titr" pitchFamily="2" charset="-78"/>
              </a:rPr>
              <a:t>7-حرکت بر اساس برنامه</a:t>
            </a:r>
            <a:br>
              <a:rPr lang="fa-IR" dirty="0" smtClean="0">
                <a:solidFill>
                  <a:srgbClr val="FF0000"/>
                </a:solidFill>
                <a:cs typeface="B Titr" pitchFamily="2" charset="-78"/>
              </a:rPr>
            </a:br>
            <a:r>
              <a:rPr lang="fa-IR" dirty="0" smtClean="0">
                <a:solidFill>
                  <a:srgbClr val="FF0000"/>
                </a:solidFill>
                <a:cs typeface="B Titr" pitchFamily="2" charset="-78"/>
              </a:rPr>
              <a:t>                 و پرهیز از تصمیمات خلق الساعه</a:t>
            </a:r>
            <a:endParaRPr lang="en-US" dirty="0">
              <a:solidFill>
                <a:srgbClr val="FF0000"/>
              </a:solidFill>
              <a:cs typeface="B Titr" pitchFamily="2" charset="-78"/>
            </a:endParaRPr>
          </a:p>
        </p:txBody>
      </p:sp>
      <p:sp>
        <p:nvSpPr>
          <p:cNvPr id="4" name="Rectangle 3"/>
          <p:cNvSpPr/>
          <p:nvPr/>
        </p:nvSpPr>
        <p:spPr>
          <a:xfrm>
            <a:off x="1331640" y="2204864"/>
            <a:ext cx="6336704" cy="3939540"/>
          </a:xfrm>
          <a:prstGeom prst="rect">
            <a:avLst/>
          </a:prstGeom>
        </p:spPr>
        <p:txBody>
          <a:bodyPr wrap="square">
            <a:spAutoFit/>
          </a:bodyPr>
          <a:lstStyle/>
          <a:p>
            <a:pPr algn="justLow" rtl="1"/>
            <a:r>
              <a:rPr lang="fa-IR" sz="2500" dirty="0">
                <a:cs typeface="B Mitra" pitchFamily="2" charset="-78"/>
              </a:rPr>
              <a:t>استفاده‌ى حداكثرى از زمان و منابع و امكانات. از زمان بايد حداكثر استفاده بشود. طرحهائى كه سالهاى متمادى طول ميكشيد، امروز خوشبختانه با فاصله‌ى كمترى انسان مى‌بيند كه فلان كارخانه در ظرف دو سال، در ظرف هجده ماه به بهره‌بردارى رسيد. بايد اين را در كشور تقويت كرد.</a:t>
            </a:r>
          </a:p>
          <a:p>
            <a:pPr algn="justLow" rtl="1"/>
            <a:r>
              <a:rPr lang="fa-IR" sz="2500" dirty="0">
                <a:cs typeface="B Mitra" pitchFamily="2" charset="-78"/>
              </a:rPr>
              <a:t>حركت بر اساس برنامه، يكى از كارهاى اساسى است. تصميمهاى خلق‌الساعه و تغيير مقررات، جزو ضربه‌هائى است كه به «اقتصاد مقاومتى» وارد ميشود و به مقاومت ملت ضربه ميزند. اين را، هم دولت محترم، هم مجلس محترم بايد توجه داشته باشند؛ نگذارند سياستهاى اقتصادى كشور در هر زمانى دچار تذبذب و تغييرهاى بى‌مورد شود.</a:t>
            </a:r>
          </a:p>
        </p:txBody>
      </p:sp>
    </p:spTree>
    <p:extLst>
      <p:ext uri="{BB962C8B-B14F-4D97-AF65-F5344CB8AC3E}">
        <p14:creationId xmlns:p14="http://schemas.microsoft.com/office/powerpoint/2010/main" val="1572542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4000" dirty="0" smtClean="0">
                <a:solidFill>
                  <a:srgbClr val="FF0000"/>
                </a:solidFill>
                <a:cs typeface="B Titr" pitchFamily="2" charset="-78"/>
              </a:rPr>
              <a:t>8-اقتصاد کارآفرینی</a:t>
            </a:r>
            <a:endParaRPr lang="en-US" sz="4000" dirty="0">
              <a:solidFill>
                <a:srgbClr val="FF0000"/>
              </a:solidFill>
              <a:cs typeface="B Titr" pitchFamily="2" charset="-78"/>
            </a:endParaRPr>
          </a:p>
        </p:txBody>
      </p:sp>
      <p:sp>
        <p:nvSpPr>
          <p:cNvPr id="3" name="Content Placeholder 2"/>
          <p:cNvSpPr>
            <a:spLocks noGrp="1"/>
          </p:cNvSpPr>
          <p:nvPr>
            <p:ph idx="1"/>
          </p:nvPr>
        </p:nvSpPr>
        <p:spPr/>
        <p:txBody>
          <a:bodyPr>
            <a:normAutofit fontScale="77500" lnSpcReduction="20000"/>
          </a:bodyPr>
          <a:lstStyle/>
          <a:p>
            <a:pPr lvl="0" algn="justLow" rtl="1" fontAlgn="base">
              <a:lnSpc>
                <a:spcPct val="150000"/>
              </a:lnSpc>
              <a:spcBef>
                <a:spcPct val="0"/>
              </a:spcBef>
              <a:spcAft>
                <a:spcPct val="0"/>
              </a:spcAft>
            </a:pPr>
            <a:r>
              <a:rPr lang="ar-SA" sz="2800" dirty="0">
                <a:solidFill>
                  <a:prstClr val="black"/>
                </a:solidFill>
                <a:latin typeface="Arial" pitchFamily="34" charset="0"/>
                <a:cs typeface="B Mitra" pitchFamily="2" charset="-78"/>
              </a:rPr>
              <a:t>ما بايد يك اقتصاد مقاومتىِ واقعى در كشور به وجود بياوريم. امروز كارآفرينى معناش اين است. دوستان درست گفتند كه ما تحريمها را دور ميزنيم؛ بنده هم يقين دارم. ملت ايران و مسئولين كشور تحريمها را دور ميزنند، تحريم‌كنندگان را ناكام ميكنند؛ مثل موارد ديگرى كه در سالهاى گذشته در زمينه‌هاى سياسى بود كه يك اشتباهى كردند، يك حركتى انجام دادند، بعد خودشان مجبور شدند برگردند، يكى يكى عذرخواهى كنند</a:t>
            </a:r>
            <a:r>
              <a:rPr lang="fa-IR" sz="2800" dirty="0">
                <a:solidFill>
                  <a:prstClr val="black"/>
                </a:solidFill>
                <a:latin typeface="Arial" pitchFamily="34" charset="0"/>
                <a:cs typeface="B Mitra" pitchFamily="2" charset="-78"/>
              </a:rPr>
              <a:t>...</a:t>
            </a:r>
            <a:r>
              <a:rPr lang="ar-SA" sz="2800" dirty="0">
                <a:solidFill>
                  <a:prstClr val="black"/>
                </a:solidFill>
                <a:latin typeface="Arial" pitchFamily="34" charset="0"/>
                <a:cs typeface="B Mitra" pitchFamily="2" charset="-78"/>
              </a:rPr>
              <a:t>اين دفعه هم همين جور است. </a:t>
            </a:r>
            <a:endParaRPr lang="fa-IR" sz="2800" dirty="0">
              <a:solidFill>
                <a:prstClr val="black"/>
              </a:solidFill>
              <a:latin typeface="Arial" pitchFamily="34" charset="0"/>
              <a:cs typeface="B Mitra" pitchFamily="2" charset="-78"/>
            </a:endParaRPr>
          </a:p>
          <a:p>
            <a:pPr lvl="0" algn="justLow" rtl="1" fontAlgn="base">
              <a:lnSpc>
                <a:spcPct val="150000"/>
              </a:lnSpc>
              <a:spcBef>
                <a:spcPct val="0"/>
              </a:spcBef>
              <a:spcAft>
                <a:spcPct val="0"/>
              </a:spcAft>
            </a:pPr>
            <a:r>
              <a:rPr lang="ar-SA" sz="2800" dirty="0">
                <a:solidFill>
                  <a:prstClr val="black"/>
                </a:solidFill>
                <a:latin typeface="Arial" pitchFamily="34" charset="0"/>
                <a:cs typeface="B Mitra" pitchFamily="2" charset="-78"/>
              </a:rPr>
              <a:t>البته تحريم براى ما جديد نيست، ما سى سال است تو تحريميم. همه‌ى اين كارهائى كه شده است، همه‌ى اين حركت عظيم ملت ايران، در فضاى تحريم انجام گرفته؛ بنابراين كارى نميتوانند بكنند. خب، ولى اين دليلى است براى همه‌ى مسئولان و دلسوزان كشور كه خود را موظف بدانند، مكلف بدانند به ايجاد كار، به توليد، به كارآفرينى، به پر رونق كردن روزافزون اين كارگاه عظيم؛ كه كشور ايران حقيقتاً امروز يك كارگاه عظيمى است. همه خودشان را بايد موظف </a:t>
            </a:r>
            <a:r>
              <a:rPr lang="ar-SA" sz="2800" dirty="0" smtClean="0">
                <a:solidFill>
                  <a:prstClr val="black"/>
                </a:solidFill>
                <a:latin typeface="Arial" pitchFamily="34" charset="0"/>
                <a:cs typeface="B Mitra" pitchFamily="2" charset="-78"/>
              </a:rPr>
              <a:t>بدانن</a:t>
            </a:r>
            <a:r>
              <a:rPr lang="fa-IR" sz="2800" dirty="0" smtClean="0">
                <a:solidFill>
                  <a:prstClr val="black"/>
                </a:solidFill>
                <a:latin typeface="Arial" pitchFamily="34" charset="0"/>
                <a:cs typeface="B Mitra" pitchFamily="2" charset="-78"/>
              </a:rPr>
              <a:t>د.</a:t>
            </a:r>
            <a:endParaRPr lang="en-US" sz="2800" dirty="0">
              <a:solidFill>
                <a:prstClr val="black"/>
              </a:solidFill>
              <a:latin typeface="Arial" pitchFamily="34" charset="0"/>
              <a:cs typeface="Arial" pitchFamily="34" charset="0"/>
            </a:endParaRPr>
          </a:p>
        </p:txBody>
      </p:sp>
      <p:sp>
        <p:nvSpPr>
          <p:cNvPr id="4" name="Rectangle 2"/>
          <p:cNvSpPr>
            <a:spLocks noChangeArrowheads="1"/>
          </p:cNvSpPr>
          <p:nvPr/>
        </p:nvSpPr>
        <p:spPr bwMode="auto">
          <a:xfrm>
            <a:off x="0" y="0"/>
            <a:ext cx="9144000" cy="15875"/>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509635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0"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edge">
                                      <p:cBhvr>
                                        <p:cTn id="14" dur="2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0"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edge">
                                      <p:cBhvr>
                                        <p:cTn id="19"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dirty="0" smtClean="0">
                <a:solidFill>
                  <a:srgbClr val="FF0000"/>
                </a:solidFill>
                <a:cs typeface="B Titr" pitchFamily="2" charset="-78"/>
              </a:rPr>
              <a:t>تمرکز بر کارآفرینی در شرایط کنونی</a:t>
            </a:r>
            <a:endParaRPr lang="en-US" dirty="0">
              <a:solidFill>
                <a:srgbClr val="FF0000"/>
              </a:solidFill>
              <a:cs typeface="B Titr" pitchFamily="2" charset="-78"/>
            </a:endParaRPr>
          </a:p>
        </p:txBody>
      </p:sp>
      <p:sp>
        <p:nvSpPr>
          <p:cNvPr id="4" name="Rectangle 3"/>
          <p:cNvSpPr/>
          <p:nvPr/>
        </p:nvSpPr>
        <p:spPr>
          <a:xfrm>
            <a:off x="467544" y="1988840"/>
            <a:ext cx="8280920" cy="4431983"/>
          </a:xfrm>
          <a:prstGeom prst="rect">
            <a:avLst/>
          </a:prstGeom>
        </p:spPr>
        <p:txBody>
          <a:bodyPr wrap="square">
            <a:spAutoFit/>
          </a:bodyPr>
          <a:lstStyle/>
          <a:p>
            <a:pPr algn="justLow" rtl="1"/>
            <a:r>
              <a:rPr lang="fa-IR" sz="2400" dirty="0">
                <a:cs typeface="B Mitra" pitchFamily="2" charset="-78"/>
              </a:rPr>
              <a:t>دليل </a:t>
            </a:r>
            <a:r>
              <a:rPr lang="fa-IR" sz="2400" dirty="0" smtClean="0">
                <a:cs typeface="B Mitra" pitchFamily="2" charset="-78"/>
              </a:rPr>
              <a:t>اینکه امروز </a:t>
            </a:r>
            <a:r>
              <a:rPr lang="fa-IR" sz="2400" dirty="0">
                <a:cs typeface="B Mitra" pitchFamily="2" charset="-78"/>
              </a:rPr>
              <a:t>كار برامان مهم است، كارآفرينى مهم است، اين است كه ما امروز در مقابل يك فشار جهانى قرار داريم. دشمنى وجود دارد در دنيا كه ميخواهد با فشار اقتصادى و با تحريم و با اين كارهائى كه شماها ميدانيد، سلطه‌ى اهريمنى خودش را برگرداند به اين كشور. هدف اين است. يك كشور به اين خوبى، با اين همه منابع، منابع طبيعى، با اين موقعيت سوق‌الجيشى، با همه‌ى امكانات، زير نگين يك قدرتى در دنيا بوده؛ يك روز انگليسها بودند، يك روز آمريكائى‌ها بودند </a:t>
            </a:r>
            <a:r>
              <a:rPr lang="fa-IR" sz="2400" dirty="0" smtClean="0">
                <a:cs typeface="B Mitra" pitchFamily="2" charset="-78"/>
              </a:rPr>
              <a:t>...اينها </a:t>
            </a:r>
            <a:r>
              <a:rPr lang="fa-IR" sz="2400" dirty="0">
                <a:cs typeface="B Mitra" pitchFamily="2" charset="-78"/>
              </a:rPr>
              <a:t>مسلط بودند بر اين كشور؛ انقلاب دست اينها را كوتاه كرده</a:t>
            </a:r>
            <a:r>
              <a:rPr lang="fa-IR" sz="2400" dirty="0" smtClean="0">
                <a:cs typeface="B Mitra" pitchFamily="2" charset="-78"/>
              </a:rPr>
              <a:t>.</a:t>
            </a:r>
          </a:p>
          <a:p>
            <a:pPr algn="justLow" rtl="1"/>
            <a:r>
              <a:rPr lang="fa-IR" sz="2400" dirty="0" smtClean="0">
                <a:cs typeface="B Mitra" pitchFamily="2" charset="-78"/>
              </a:rPr>
              <a:t> </a:t>
            </a:r>
            <a:r>
              <a:rPr lang="fa-IR" sz="2400" dirty="0">
                <a:cs typeface="B Mitra" pitchFamily="2" charset="-78"/>
              </a:rPr>
              <a:t>سلطه ميخواهد برگردد به اين كشور. همه‌ى اين تلاشها براى اين است. مسئله‌ى انرژى هسته‌اى بهانه است. </a:t>
            </a:r>
            <a:r>
              <a:rPr lang="fa-IR" sz="2400" dirty="0" smtClean="0">
                <a:cs typeface="B Mitra" pitchFamily="2" charset="-78"/>
              </a:rPr>
              <a:t>مسئله</a:t>
            </a:r>
            <a:r>
              <a:rPr lang="fa-IR" sz="2400" dirty="0">
                <a:cs typeface="B Mitra" pitchFamily="2" charset="-78"/>
              </a:rPr>
              <a:t>، مسئله‌ى فشار است، ميخواهند يك ملت را به زانو در بياورند؛ ميخواهند انقلاب را زمين بزنند. يكى از كارهاى مهم همين تحريم اقتصادى است. ميگويند ما طرفمان ملت ايران نيست! دروغ ميگويند؛ اصلاً طرف، ملت ايران است. تحريم براى اين است كه ملت ايران به ستوه </a:t>
            </a:r>
            <a:r>
              <a:rPr lang="fa-IR" sz="2400" dirty="0" smtClean="0">
                <a:cs typeface="B Mitra" pitchFamily="2" charset="-78"/>
              </a:rPr>
              <a:t>بيايد...</a:t>
            </a:r>
            <a:endParaRPr lang="fa-IR" sz="2400" dirty="0">
              <a:cs typeface="B Mitra" pitchFamily="2" charset="-78"/>
            </a:endParaRPr>
          </a:p>
          <a:p>
            <a:pPr algn="justLow" rtl="1"/>
            <a:endParaRPr lang="fa-IR" dirty="0"/>
          </a:p>
        </p:txBody>
      </p:sp>
    </p:spTree>
    <p:extLst>
      <p:ext uri="{BB962C8B-B14F-4D97-AF65-F5344CB8AC3E}">
        <p14:creationId xmlns:p14="http://schemas.microsoft.com/office/powerpoint/2010/main" val="205909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0"/>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pSp>
        <p:nvGrpSpPr>
          <p:cNvPr id="3" name="Group 1"/>
          <p:cNvGrpSpPr>
            <a:grpSpLocks/>
          </p:cNvGrpSpPr>
          <p:nvPr/>
        </p:nvGrpSpPr>
        <p:grpSpPr bwMode="auto">
          <a:xfrm>
            <a:off x="666750" y="647700"/>
            <a:ext cx="7001594" cy="5301580"/>
            <a:chOff x="1455" y="2895"/>
            <a:chExt cx="6420" cy="3645"/>
          </a:xfrm>
        </p:grpSpPr>
        <p:sp>
          <p:nvSpPr>
            <p:cNvPr id="4" name="Rectangle 9"/>
            <p:cNvSpPr>
              <a:spLocks noChangeArrowheads="1"/>
            </p:cNvSpPr>
            <p:nvPr/>
          </p:nvSpPr>
          <p:spPr bwMode="auto">
            <a:xfrm>
              <a:off x="1530" y="4305"/>
              <a:ext cx="1845" cy="645"/>
            </a:xfrm>
            <a:prstGeom prst="rect">
              <a:avLst/>
            </a:prstGeom>
            <a:noFill/>
            <a:ln w="12700">
              <a:solidFill>
                <a:srgbClr val="8064A2"/>
              </a:solidFill>
              <a:prstDash val="dash"/>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500" b="0" i="0" u="none" strike="noStrike" cap="none" normalizeH="0" baseline="0" dirty="0" smtClean="0">
                  <a:ln>
                    <a:noFill/>
                  </a:ln>
                  <a:solidFill>
                    <a:schemeClr val="tx1"/>
                  </a:solidFill>
                  <a:effectLst/>
                  <a:latin typeface="Calibri" pitchFamily="34" charset="0"/>
                  <a:ea typeface="Times New Roman" pitchFamily="18" charset="0"/>
                  <a:cs typeface="B Lotus" pitchFamily="2" charset="-78"/>
                </a:rPr>
                <a:t>مدیریت اقتصادی</a:t>
              </a:r>
              <a:endParaRPr kumimoji="0" lang="fa-IR" sz="25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AutoShape 8"/>
            <p:cNvSpPr>
              <a:spLocks noChangeArrowheads="1"/>
            </p:cNvSpPr>
            <p:nvPr/>
          </p:nvSpPr>
          <p:spPr bwMode="auto">
            <a:xfrm>
              <a:off x="1455" y="2895"/>
              <a:ext cx="6420" cy="825"/>
            </a:xfrm>
            <a:prstGeom prst="rightArrow">
              <a:avLst>
                <a:gd name="adj1" fmla="val 50000"/>
                <a:gd name="adj2" fmla="val 194545"/>
              </a:avLst>
            </a:prstGeom>
            <a:noFill/>
            <a:ln w="12700">
              <a:solidFill>
                <a:srgbClr val="8064A2"/>
              </a:solidFill>
              <a:prstDash val="dash"/>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000" b="0" i="0" u="none" strike="noStrike" cap="none" normalizeH="0" baseline="0" dirty="0" smtClean="0">
                  <a:ln>
                    <a:noFill/>
                  </a:ln>
                  <a:solidFill>
                    <a:schemeClr val="tx1"/>
                  </a:solidFill>
                  <a:effectLst/>
                  <a:latin typeface="Calibri" pitchFamily="34" charset="0"/>
                  <a:ea typeface="Times New Roman" pitchFamily="18" charset="0"/>
                  <a:cs typeface="B Lotus" pitchFamily="2" charset="-78"/>
                </a:rPr>
                <a:t>راهبرد اقتصادی</a:t>
              </a:r>
              <a:endParaRPr kumimoji="0" lang="fa-I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AutoShape 7"/>
            <p:cNvSpPr>
              <a:spLocks/>
            </p:cNvSpPr>
            <p:nvPr/>
          </p:nvSpPr>
          <p:spPr bwMode="auto">
            <a:xfrm>
              <a:off x="4050" y="3885"/>
              <a:ext cx="143" cy="1590"/>
            </a:xfrm>
            <a:prstGeom prst="leftBrace">
              <a:avLst>
                <a:gd name="adj1" fmla="val 92657"/>
                <a:gd name="adj2" fmla="val 50000"/>
              </a:avLst>
            </a:prstGeom>
            <a:noFill/>
            <a:ln w="12700">
              <a:solidFill>
                <a:srgbClr val="8064A2"/>
              </a:solidFill>
              <a:prstDash val="dash"/>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91440" tIns="45720" rIns="91440" bIns="45720" numCol="1" anchor="t" anchorCtr="0" compatLnSpc="1">
              <a:prstTxWarp prst="textNoShape">
                <a:avLst/>
              </a:prstTxWarp>
            </a:bodyPr>
            <a:lstStyle/>
            <a:p>
              <a:endParaRPr lang="en-US"/>
            </a:p>
          </p:txBody>
        </p:sp>
        <p:sp>
          <p:nvSpPr>
            <p:cNvPr id="7" name="Oval 6"/>
            <p:cNvSpPr>
              <a:spLocks noChangeArrowheads="1"/>
            </p:cNvSpPr>
            <p:nvPr/>
          </p:nvSpPr>
          <p:spPr bwMode="auto">
            <a:xfrm>
              <a:off x="5580" y="4335"/>
              <a:ext cx="2160" cy="660"/>
            </a:xfrm>
            <a:prstGeom prst="ellipse">
              <a:avLst/>
            </a:prstGeom>
            <a:noFill/>
            <a:ln w="12700">
              <a:solidFill>
                <a:srgbClr val="8064A2"/>
              </a:solidFill>
              <a:prstDash val="dash"/>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500" b="0" i="0" u="none" strike="noStrike" cap="none" normalizeH="0" baseline="0" dirty="0" smtClean="0">
                  <a:ln>
                    <a:noFill/>
                  </a:ln>
                  <a:solidFill>
                    <a:schemeClr val="tx1"/>
                  </a:solidFill>
                  <a:effectLst/>
                  <a:latin typeface="Calibri" pitchFamily="34" charset="0"/>
                  <a:ea typeface="Times New Roman" pitchFamily="18" charset="0"/>
                  <a:cs typeface="B Lotus" pitchFamily="2" charset="-78"/>
                </a:rPr>
                <a:t>اهداف اقتصادی</a:t>
              </a:r>
              <a:endParaRPr kumimoji="0" lang="fa-IR" sz="25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AutoShape 5"/>
            <p:cNvSpPr>
              <a:spLocks noChangeArrowheads="1"/>
            </p:cNvSpPr>
            <p:nvPr/>
          </p:nvSpPr>
          <p:spPr bwMode="auto">
            <a:xfrm>
              <a:off x="4290" y="3615"/>
              <a:ext cx="810" cy="1995"/>
            </a:xfrm>
            <a:prstGeom prst="roundRect">
              <a:avLst>
                <a:gd name="adj" fmla="val 16667"/>
              </a:avLst>
            </a:prstGeom>
            <a:noFill/>
            <a:ln w="12700">
              <a:solidFill>
                <a:srgbClr val="8064A2"/>
              </a:solidFill>
              <a:prstDash val="dash"/>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b="0" i="0" u="none" strike="noStrike" cap="none" normalizeH="0" baseline="0" dirty="0" smtClean="0">
                  <a:ln>
                    <a:noFill/>
                  </a:ln>
                  <a:solidFill>
                    <a:schemeClr val="tx1"/>
                  </a:solidFill>
                  <a:effectLst/>
                  <a:latin typeface="Calibri" pitchFamily="34" charset="0"/>
                  <a:ea typeface="Times New Roman" pitchFamily="18" charset="0"/>
                  <a:cs typeface="B Lotus" pitchFamily="2" charset="-78"/>
                </a:rPr>
                <a:t>اهرم­های مقاومت بخش</a:t>
              </a:r>
              <a:endParaRPr kumimoji="0" lang="fa-IR"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AutoShape 4"/>
            <p:cNvSpPr>
              <a:spLocks noChangeArrowheads="1"/>
            </p:cNvSpPr>
            <p:nvPr/>
          </p:nvSpPr>
          <p:spPr bwMode="auto">
            <a:xfrm>
              <a:off x="1695" y="5730"/>
              <a:ext cx="5745" cy="810"/>
            </a:xfrm>
            <a:prstGeom prst="upArrowCallout">
              <a:avLst>
                <a:gd name="adj1" fmla="val 177315"/>
                <a:gd name="adj2" fmla="val 177315"/>
                <a:gd name="adj3" fmla="val 16667"/>
                <a:gd name="adj4" fmla="val 66667"/>
              </a:avLst>
            </a:prstGeom>
            <a:noFill/>
            <a:ln w="12700">
              <a:solidFill>
                <a:srgbClr val="8064A2"/>
              </a:solidFill>
              <a:prstDash val="dash"/>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cap="none" normalizeH="0" baseline="0" dirty="0" smtClean="0">
                  <a:ln>
                    <a:noFill/>
                  </a:ln>
                  <a:solidFill>
                    <a:schemeClr val="tx1"/>
                  </a:solidFill>
                  <a:effectLst/>
                  <a:latin typeface="Calibri" pitchFamily="34" charset="0"/>
                  <a:ea typeface="Times New Roman" pitchFamily="18" charset="0"/>
                  <a:cs typeface="B Lotus" pitchFamily="2" charset="-78"/>
                </a:rPr>
                <a:t>زیرساخت های اقتصاد مقاومتی</a:t>
              </a:r>
              <a:endParaRPr kumimoji="0" lang="fa-IR" sz="1600" b="1" i="0" u="none" strike="noStrike" cap="none" normalizeH="0" baseline="0" dirty="0" smtClean="0">
                <a:ln>
                  <a:noFill/>
                </a:ln>
                <a:solidFill>
                  <a:schemeClr val="tx1"/>
                </a:solidFill>
                <a:effectLst/>
                <a:latin typeface="Arial" pitchFamily="34" charset="0"/>
                <a:cs typeface="Arial" pitchFamily="34" charset="0"/>
              </a:endParaRPr>
            </a:p>
          </p:txBody>
        </p:sp>
        <p:sp>
          <p:nvSpPr>
            <p:cNvPr id="10" name="AutoShape 3"/>
            <p:cNvSpPr>
              <a:spLocks noChangeShapeType="1"/>
            </p:cNvSpPr>
            <p:nvPr/>
          </p:nvSpPr>
          <p:spPr bwMode="auto">
            <a:xfrm>
              <a:off x="3480" y="4665"/>
              <a:ext cx="435" cy="1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AutoShape 2"/>
            <p:cNvSpPr>
              <a:spLocks noChangeShapeType="1"/>
            </p:cNvSpPr>
            <p:nvPr/>
          </p:nvSpPr>
          <p:spPr bwMode="auto">
            <a:xfrm>
              <a:off x="5100" y="4650"/>
              <a:ext cx="435" cy="1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12" name="Rectangle 16"/>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ar-SA" sz="1400" b="1" i="0" u="none" strike="noStrike" cap="none" normalizeH="0" baseline="0" dirty="0" smtClean="0">
              <a:ln>
                <a:noFill/>
              </a:ln>
              <a:solidFill>
                <a:srgbClr val="4F81BD"/>
              </a:solidFill>
              <a:effectLst/>
              <a:latin typeface="Calibri" pitchFamily="34" charset="0"/>
              <a:ea typeface="Times New Roman" pitchFamily="18" charset="0"/>
              <a:cs typeface="B Lotus" pitchFamily="2" charset="-78"/>
            </a:endParaRPr>
          </a:p>
          <a:p>
            <a:pPr marL="0" marR="0" lvl="0" indent="0" algn="l" defTabSz="914400" rtl="1" eaLnBrk="0" fontAlgn="base" latinLnBrk="0" hangingPunct="0">
              <a:lnSpc>
                <a:spcPct val="100000"/>
              </a:lnSpc>
              <a:spcBef>
                <a:spcPct val="0"/>
              </a:spcBef>
              <a:spcAft>
                <a:spcPct val="0"/>
              </a:spcAft>
              <a:buClrTx/>
              <a:buSzTx/>
              <a:buFontTx/>
              <a:buNone/>
              <a:tabLst/>
            </a:pPr>
            <a:r>
              <a:rPr kumimoji="0" lang="ar-SA" sz="1400" b="1" i="0" u="none" strike="noStrike" cap="none" normalizeH="0" baseline="0" dirty="0" smtClean="0">
                <a:ln>
                  <a:noFill/>
                </a:ln>
                <a:solidFill>
                  <a:srgbClr val="4F81BD"/>
                </a:solidFill>
                <a:effectLst/>
                <a:latin typeface="Calibri" pitchFamily="34" charset="0"/>
                <a:ea typeface="Times New Roman" pitchFamily="18" charset="0"/>
                <a:cs typeface="B Lotus" pitchFamily="2" charset="-78"/>
              </a:rPr>
              <a:t>مدل ش</a:t>
            </a:r>
            <a:r>
              <a:rPr kumimoji="0" lang="ar-SA" sz="1400" b="1" i="0" u="none" strike="noStrike" cap="none" normalizeH="0" baseline="0" dirty="0" smtClean="0" bmk="">
                <a:ln>
                  <a:noFill/>
                </a:ln>
                <a:solidFill>
                  <a:srgbClr val="4F81BD"/>
                </a:solidFill>
                <a:effectLst/>
                <a:latin typeface="Calibri" pitchFamily="34" charset="0"/>
                <a:ea typeface="Times New Roman" pitchFamily="18" charset="0"/>
                <a:cs typeface="B Lotus" pitchFamily="2" charset="-78"/>
              </a:rPr>
              <a:t>ماره</a:t>
            </a:r>
            <a:r>
              <a:rPr kumimoji="0" lang="en-US" sz="1400" b="1" i="0" u="none" strike="noStrike" cap="none" normalizeH="0" baseline="0" dirty="0" smtClean="0">
                <a:ln>
                  <a:noFill/>
                </a:ln>
                <a:solidFill>
                  <a:srgbClr val="4F81BD"/>
                </a:solidFill>
                <a:effectLst/>
                <a:latin typeface="Calibri" pitchFamily="34" charset="0"/>
                <a:ea typeface="Times New Roman" pitchFamily="18" charset="0"/>
                <a:cs typeface="B Lotus" pitchFamily="2" charset="-78"/>
              </a:rPr>
              <a:t>1</a:t>
            </a:r>
            <a:r>
              <a:rPr kumimoji="0" lang="ar-SA" sz="1400" b="1" i="0" u="none" strike="noStrike" cap="none" normalizeH="0" baseline="0" dirty="0" smtClean="0">
                <a:ln>
                  <a:noFill/>
                </a:ln>
                <a:solidFill>
                  <a:srgbClr val="4F81BD"/>
                </a:solidFill>
                <a:effectLst/>
                <a:latin typeface="Calibri" pitchFamily="34" charset="0"/>
                <a:ea typeface="Times New Roman" pitchFamily="18" charset="0"/>
                <a:cs typeface="B Lotus" pitchFamily="2" charset="-78"/>
              </a:rPr>
              <a:t>: نمایی جدید از مقولات دو کدگذاری</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6709246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4000" b="1" dirty="0" smtClean="0">
                <a:solidFill>
                  <a:srgbClr val="FF0000"/>
                </a:solidFill>
                <a:cs typeface="B Titr" pitchFamily="2" charset="-78"/>
              </a:rPr>
              <a:t>ضرورت داشتن یک اقتصاد قوی</a:t>
            </a:r>
            <a:endParaRPr lang="en-US" sz="4000" b="1" dirty="0">
              <a:solidFill>
                <a:srgbClr val="FF0000"/>
              </a:solidFill>
              <a:cs typeface="B Titr" pitchFamily="2" charset="-78"/>
            </a:endParaRPr>
          </a:p>
        </p:txBody>
      </p:sp>
      <p:sp>
        <p:nvSpPr>
          <p:cNvPr id="3" name="Content Placeholder 2"/>
          <p:cNvSpPr>
            <a:spLocks noGrp="1"/>
          </p:cNvSpPr>
          <p:nvPr>
            <p:ph idx="1"/>
          </p:nvPr>
        </p:nvSpPr>
        <p:spPr/>
        <p:txBody>
          <a:bodyPr>
            <a:normAutofit fontScale="85000" lnSpcReduction="20000"/>
          </a:bodyPr>
          <a:lstStyle/>
          <a:p>
            <a:pPr algn="justLow" rtl="1">
              <a:lnSpc>
                <a:spcPct val="160000"/>
              </a:lnSpc>
            </a:pPr>
            <a:r>
              <a:rPr lang="fa-IR" sz="2800" dirty="0">
                <a:cs typeface="B Mitra" pitchFamily="2" charset="-78"/>
              </a:rPr>
              <a:t>ما تا به كار ايرانى و سرمايه‌ى ايرانى احترام نگذاريم، توليد ملى شكل </a:t>
            </a:r>
            <a:r>
              <a:rPr lang="fa-IR" sz="2800" dirty="0" smtClean="0">
                <a:cs typeface="B Mitra" pitchFamily="2" charset="-78"/>
              </a:rPr>
              <a:t>نميگيرد</a:t>
            </a:r>
            <a:r>
              <a:rPr lang="fa-IR" sz="2800" dirty="0">
                <a:cs typeface="B Mitra" pitchFamily="2" charset="-78"/>
              </a:rPr>
              <a:t>؛ و اگر توليد ملى شكل نگرفت، استقلال اقتصادى اين كشور تحقق پيدا نميكند؛ و اگر استقلال اقتصادى يك جامعه‌اى تحقق پيدا نكرد - يعنى در مسئله‌ى اقتصاد نتوانست خودش تصميم بگيرد و روى پاى خود بايستد - استقلال سياسى اين كشور تحقق پيدا نميكند؛ و اگر استقلال سياسى يك جامعه‌اى تحقق پيدا نكرد، بقيه‌ى حرفها، جز حرف، چيز ديگرى نيست. </a:t>
            </a:r>
          </a:p>
          <a:p>
            <a:pPr algn="justLow" rtl="1">
              <a:lnSpc>
                <a:spcPct val="160000"/>
              </a:lnSpc>
            </a:pPr>
            <a:r>
              <a:rPr lang="fa-IR" sz="2800" dirty="0">
                <a:cs typeface="B Mitra" pitchFamily="2" charset="-78"/>
              </a:rPr>
              <a:t>تا يك كشور اقتصاد خود را قوى نكند، پايدار نكند، متكى به خود نكند، مستقل نكند، نميتواند از لحاظ سياسى و فرهنگى و غيره تأثيرگذار باشد. كشور ما به اقتصاد قوى و پايدار احتياج </a:t>
            </a:r>
            <a:r>
              <a:rPr lang="fa-IR" sz="2800" dirty="0" smtClean="0">
                <a:cs typeface="B Mitra" pitchFamily="2" charset="-78"/>
              </a:rPr>
              <a:t>دارد.</a:t>
            </a:r>
            <a:endParaRPr lang="fa-IR" sz="2800" dirty="0">
              <a:cs typeface="B Mitra" pitchFamily="2" charset="-78"/>
            </a:endParaRPr>
          </a:p>
        </p:txBody>
      </p:sp>
    </p:spTree>
    <p:extLst>
      <p:ext uri="{BB962C8B-B14F-4D97-AF65-F5344CB8AC3E}">
        <p14:creationId xmlns:p14="http://schemas.microsoft.com/office/powerpoint/2010/main" val="1646870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1" presetClass="entr" presetSubtype="0" fill="hold" grpId="0" nodeType="clickEffect">
                                  <p:stCondLst>
                                    <p:cond delay="100"/>
                                  </p:stCondLst>
                                  <p:iterate type="lt">
                                    <p:tmPct val="10000"/>
                                  </p:iterate>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16"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1" presetClass="entr" presetSubtype="0" fill="hold" grpId="0" nodeType="clickEffect">
                                  <p:stCondLst>
                                    <p:cond delay="100"/>
                                  </p:stCondLst>
                                  <p:iterate type="lt">
                                    <p:tmPct val="10000"/>
                                  </p:iterate>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24"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25"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6"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7" dur="500" tmFilter="0,0; .5, 1; 1, 1"/>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4000" dirty="0" smtClean="0">
                <a:solidFill>
                  <a:srgbClr val="FF0000"/>
                </a:solidFill>
                <a:cs typeface="B Titr" pitchFamily="2" charset="-78"/>
              </a:rPr>
              <a:t>ایفای نقش همگانی دراقتصاد مقاومتی</a:t>
            </a:r>
            <a:endParaRPr lang="en-US" sz="4000" dirty="0">
              <a:solidFill>
                <a:srgbClr val="FF0000"/>
              </a:solidFill>
              <a:cs typeface="B Titr" pitchFamily="2" charset="-78"/>
            </a:endParaRPr>
          </a:p>
        </p:txBody>
      </p:sp>
      <p:sp>
        <p:nvSpPr>
          <p:cNvPr id="4" name="Content Placeholder 3"/>
          <p:cNvSpPr>
            <a:spLocks noGrp="1"/>
          </p:cNvSpPr>
          <p:nvPr>
            <p:ph idx="1"/>
          </p:nvPr>
        </p:nvSpPr>
        <p:spPr/>
        <p:txBody>
          <a:bodyPr>
            <a:normAutofit fontScale="92500" lnSpcReduction="10000"/>
          </a:bodyPr>
          <a:lstStyle/>
          <a:p>
            <a:pPr algn="justLow" rtl="1">
              <a:lnSpc>
                <a:spcPct val="150000"/>
              </a:lnSpc>
            </a:pPr>
            <a:r>
              <a:rPr lang="fa-IR" sz="4400" dirty="0">
                <a:cs typeface="B Mitra" pitchFamily="2" charset="-78"/>
              </a:rPr>
              <a:t>ما بايد هر كدام نقش خودمان را بشناسيم و آن را ايفاء كنيم. يكى از بخشهاى ما، اقتصاد است و خاصيت اقتصاد در يك چنين شرائطى، اقتصاد مقاومتى است؛ يعنى اقتصادى كه همراه باشد با مقاومت در مقابل كارشكنى دشمن، خباثت دشمن؛ دشمنانى كه ما </a:t>
            </a:r>
            <a:r>
              <a:rPr lang="fa-IR" sz="4400" dirty="0" smtClean="0">
                <a:cs typeface="B Mitra" pitchFamily="2" charset="-78"/>
              </a:rPr>
              <a:t>داريم.</a:t>
            </a:r>
            <a:endParaRPr lang="en-US" sz="4400" dirty="0"/>
          </a:p>
        </p:txBody>
      </p:sp>
    </p:spTree>
    <p:extLst>
      <p:ext uri="{BB962C8B-B14F-4D97-AF65-F5344CB8AC3E}">
        <p14:creationId xmlns:p14="http://schemas.microsoft.com/office/powerpoint/2010/main" val="2499886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0" presetClass="entr" presetSubtype="0"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wedge">
                                      <p:cBhvr>
                                        <p:cTn id="14"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solidFill>
                  <a:srgbClr val="FF0000"/>
                </a:solidFill>
                <a:cs typeface="B Titr" pitchFamily="2" charset="-78"/>
              </a:rPr>
              <a:t>نگاه منظومه ای به نامگذاری سال ها</a:t>
            </a:r>
            <a:br>
              <a:rPr lang="fa-IR" dirty="0" smtClean="0">
                <a:solidFill>
                  <a:srgbClr val="FF0000"/>
                </a:solidFill>
                <a:cs typeface="B Titr" pitchFamily="2" charset="-78"/>
              </a:rPr>
            </a:br>
            <a:r>
              <a:rPr lang="fa-IR" dirty="0" smtClean="0">
                <a:solidFill>
                  <a:srgbClr val="FF0000"/>
                </a:solidFill>
                <a:cs typeface="B Titr" pitchFamily="2" charset="-78"/>
              </a:rPr>
              <a:t>درحوزه اقتصاد</a:t>
            </a:r>
            <a:endParaRPr lang="en-US" dirty="0">
              <a:solidFill>
                <a:srgbClr val="FF0000"/>
              </a:solidFill>
              <a:cs typeface="B Titr" pitchFamily="2" charset="-78"/>
            </a:endParaRPr>
          </a:p>
        </p:txBody>
      </p:sp>
      <p:sp>
        <p:nvSpPr>
          <p:cNvPr id="3" name="Content Placeholder 2"/>
          <p:cNvSpPr>
            <a:spLocks noGrp="1"/>
          </p:cNvSpPr>
          <p:nvPr>
            <p:ph idx="1"/>
          </p:nvPr>
        </p:nvSpPr>
        <p:spPr/>
        <p:txBody>
          <a:bodyPr>
            <a:normAutofit fontScale="77500" lnSpcReduction="20000"/>
          </a:bodyPr>
          <a:lstStyle/>
          <a:p>
            <a:pPr algn="justLow" rtl="1">
              <a:lnSpc>
                <a:spcPct val="160000"/>
              </a:lnSpc>
            </a:pPr>
            <a:r>
              <a:rPr lang="fa-IR" dirty="0">
                <a:cs typeface="B Mitra" pitchFamily="2" charset="-78"/>
              </a:rPr>
              <a:t>من سال ۸۶ در صحن مطهر </a:t>
            </a:r>
            <a:r>
              <a:rPr lang="fa-IR" dirty="0" smtClean="0">
                <a:cs typeface="B Mitra" pitchFamily="2" charset="-78"/>
              </a:rPr>
              <a:t>على‌بن‌موسى‌الرضا </a:t>
            </a:r>
            <a:r>
              <a:rPr lang="fa-IR" baseline="30000" dirty="0" smtClean="0">
                <a:cs typeface="B Mitra" pitchFamily="2" charset="-78"/>
              </a:rPr>
              <a:t>علیه الصلاه و السلام</a:t>
            </a:r>
            <a:r>
              <a:rPr lang="fa-IR" dirty="0" smtClean="0">
                <a:cs typeface="B Mitra" pitchFamily="2" charset="-78"/>
              </a:rPr>
              <a:t> </a:t>
            </a:r>
            <a:r>
              <a:rPr lang="fa-IR" dirty="0">
                <a:cs typeface="B Mitra" pitchFamily="2" charset="-78"/>
              </a:rPr>
              <a:t>در سخنرانىِ اول سال گفتم كه اينها{دشمنان} دارند مسئله‌ى اقتصاد را پيگيرى ميكنند؛ بعد هم آدم ميتواند فرض كند كه اين شعارهاى سال حلقه‌هائى بود براى ايجاد يك منظومه‌ى كامل در زمينه‌ى مسائل اقتصاد؛ يعنى اصلاح الگوى مصرف، مسئله‌ى جلوگيرى از اسراف، مسئله‌ى همت مضاعف و كار مضاعف، مسئله‌ى جهاد اقتصادى، و امسال توليد ملى و حمايت از كار و سرمايه‌ى ايرانى. ما اينها را به عنوان شعارهاى زودگذر مطرح نكرديم؛ اينها چيزهائى است كه ميتواند حركت عمومى كشور را در زمينه‌ى اقتصاد ساماندهى كند؛ ميتواند ما را پيش ببرد. ما بايد دنبال اين راه باشيم</a:t>
            </a:r>
            <a:r>
              <a:rPr lang="fa-IR" sz="2800" b="1" dirty="0" smtClean="0">
                <a:cs typeface="B Mitra" pitchFamily="2" charset="-78"/>
              </a:rPr>
              <a:t>.</a:t>
            </a:r>
            <a:endParaRPr lang="fa-IR" sz="2800" b="1" dirty="0">
              <a:cs typeface="B Mitra" pitchFamily="2" charset="-78"/>
            </a:endParaRPr>
          </a:p>
        </p:txBody>
      </p:sp>
    </p:spTree>
    <p:extLst>
      <p:ext uri="{BB962C8B-B14F-4D97-AF65-F5344CB8AC3E}">
        <p14:creationId xmlns:p14="http://schemas.microsoft.com/office/powerpoint/2010/main" val="34256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solidFill>
                  <a:srgbClr val="FF0000"/>
                </a:solidFill>
                <a:cs typeface="B Titr" pitchFamily="2" charset="-78"/>
              </a:rPr>
              <a:t> تبیین ایده اقتصاد مقاومتی و</a:t>
            </a:r>
            <a:br>
              <a:rPr lang="fa-IR" dirty="0" smtClean="0">
                <a:solidFill>
                  <a:srgbClr val="FF0000"/>
                </a:solidFill>
                <a:cs typeface="B Titr" pitchFamily="2" charset="-78"/>
              </a:rPr>
            </a:br>
            <a:r>
              <a:rPr lang="fa-IR" dirty="0" smtClean="0">
                <a:solidFill>
                  <a:srgbClr val="FF0000"/>
                </a:solidFill>
                <a:cs typeface="B Titr" pitchFamily="2" charset="-78"/>
              </a:rPr>
              <a:t>وظیفه پژوهشگران</a:t>
            </a:r>
            <a:endParaRPr lang="en-US" dirty="0">
              <a:solidFill>
                <a:srgbClr val="FF0000"/>
              </a:solidFill>
              <a:cs typeface="B Titr" pitchFamily="2" charset="-78"/>
            </a:endParaRPr>
          </a:p>
        </p:txBody>
      </p:sp>
      <p:sp>
        <p:nvSpPr>
          <p:cNvPr id="3" name="Content Placeholder 2"/>
          <p:cNvSpPr>
            <a:spLocks noGrp="1"/>
          </p:cNvSpPr>
          <p:nvPr>
            <p:ph idx="1"/>
          </p:nvPr>
        </p:nvSpPr>
        <p:spPr/>
        <p:txBody>
          <a:bodyPr>
            <a:normAutofit lnSpcReduction="10000"/>
          </a:bodyPr>
          <a:lstStyle/>
          <a:p>
            <a:pPr algn="justLow" rtl="1">
              <a:lnSpc>
                <a:spcPct val="160000"/>
              </a:lnSpc>
            </a:pPr>
            <a:r>
              <a:rPr lang="fa-IR" sz="2400" dirty="0">
                <a:cs typeface="B Mitra" pitchFamily="2" charset="-78"/>
              </a:rPr>
              <a:t>آنچه كه به نظر ما رسيده، اقتصاد مقاومتى بوده. البته اقتصاد مقاومتى فقط جنبه‌ى نفى نيست؛ اينجور نيست كه اقتصاد مقاومتى معنايش حصار كشيدن دور خود و فقط انجام يك كارهاى تدافعى باشد؛ نه، اقتصاد مقاومتى يعنى آن اقتصادى كه به يك ملت امكان ميدهد و اجازه ميدهد كه حتّى در شرائط فشار هم رشد و شكوفائى خودشان را داشته باشند. اين يك فكر است، يك مطالبه‌ى عمومى است. شما دانشجو هستيد، استاد هستيد، اقتصاددان هستيد؛ بسيار خوب، با زبان دانشگاهى، همين ايده‌ى اقتصاد مقاومتى را تبيين كنيد؛ حدودش را مشخص كنيد؛ يعنى آن اقتصادى كه در شرائط فشار، در شرائط تحريم، در شرائط دشمنى‌ها و خصومتهاى شديد ميتواند تضمين كننده‌ى رشد و شكوفائى يك كشور باشد.</a:t>
            </a:r>
          </a:p>
        </p:txBody>
      </p:sp>
    </p:spTree>
    <p:extLst>
      <p:ext uri="{BB962C8B-B14F-4D97-AF65-F5344CB8AC3E}">
        <p14:creationId xmlns:p14="http://schemas.microsoft.com/office/powerpoint/2010/main" val="2912441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0"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edge">
                                      <p:cBhvr>
                                        <p:cTn id="14"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solidFill>
                  <a:srgbClr val="FF0000"/>
                </a:solidFill>
                <a:cs typeface="B Titr" pitchFamily="2" charset="-78"/>
              </a:rPr>
              <a:t>نمونه ای از کارهای پژوهشی در</a:t>
            </a:r>
            <a:br>
              <a:rPr lang="fa-IR" dirty="0" smtClean="0">
                <a:solidFill>
                  <a:srgbClr val="FF0000"/>
                </a:solidFill>
                <a:cs typeface="B Titr" pitchFamily="2" charset="-78"/>
              </a:rPr>
            </a:br>
            <a:r>
              <a:rPr lang="fa-IR" dirty="0" smtClean="0">
                <a:solidFill>
                  <a:srgbClr val="FF0000"/>
                </a:solidFill>
                <a:cs typeface="B Titr" pitchFamily="2" charset="-78"/>
              </a:rPr>
              <a:t> حوزه اقتصاد مقاومتی</a:t>
            </a:r>
            <a:endParaRPr lang="en-US" dirty="0">
              <a:solidFill>
                <a:srgbClr val="FF0000"/>
              </a:solidFill>
              <a:cs typeface="B Titr" pitchFamily="2" charset="-78"/>
            </a:endParaRPr>
          </a:p>
        </p:txBody>
      </p:sp>
      <p:sp>
        <p:nvSpPr>
          <p:cNvPr id="3" name="Content Placeholder 2"/>
          <p:cNvSpPr>
            <a:spLocks noGrp="1"/>
          </p:cNvSpPr>
          <p:nvPr>
            <p:ph idx="1"/>
          </p:nvPr>
        </p:nvSpPr>
        <p:spPr/>
        <p:txBody>
          <a:bodyPr>
            <a:normAutofit fontScale="85000" lnSpcReduction="20000"/>
          </a:bodyPr>
          <a:lstStyle/>
          <a:p>
            <a:pPr algn="justLow" rtl="1">
              <a:lnSpc>
                <a:spcPct val="160000"/>
              </a:lnSpc>
            </a:pPr>
            <a:r>
              <a:rPr lang="fa-IR" sz="2800" dirty="0">
                <a:cs typeface="B Mitra" pitchFamily="2" charset="-78"/>
              </a:rPr>
              <a:t>يكى از دوستان اطلاع دادند كه يك ستاد دانشجوئى براى تحقيق در اقتصاد مقاومتى تشكيل شده. كار بسيار جالبى است. اينجور كارهاى عميق، همان چيزى است كه كشور به آن احتياج دارد. شما بايد فكر كنيد، مطالعه كنيد، تحقيق كنيد. اين تحقيقها اگر به درد آن دستگاه مسئول هم نخورد يا به كار او نيايد يا نپسندد، قطعاً به كار شما مى‌آيد و به درد شما ميخورد. اين، كار بسيار جالبى است.</a:t>
            </a:r>
          </a:p>
          <a:p>
            <a:pPr algn="justLow" rtl="1">
              <a:lnSpc>
                <a:spcPct val="160000"/>
              </a:lnSpc>
            </a:pPr>
            <a:r>
              <a:rPr lang="fa-IR" sz="2800" dirty="0">
                <a:cs typeface="B Mitra" pitchFamily="2" charset="-78"/>
              </a:rPr>
              <a:t>همچنين يكى ديگر از دوستان اطلاع دادند كه در دانشگاه شريف مركز مطالعاتى‌اى تشكيل شده و در اين زمينه‌ها كار ميكنند. اينها بسيار كارهاى مهمى است. اين انگيزه‌ى جوان دانشجو و فكور، خيلى براى آينده‌ى كشور مهم است</a:t>
            </a:r>
            <a:r>
              <a:rPr lang="fa-IR" sz="2800" dirty="0" smtClean="0">
                <a:cs typeface="B Mitra" pitchFamily="2" charset="-78"/>
              </a:rPr>
              <a:t>.</a:t>
            </a:r>
            <a:endParaRPr lang="fa-IR" sz="2800" dirty="0">
              <a:cs typeface="B Mitra" pitchFamily="2" charset="-78"/>
            </a:endParaRPr>
          </a:p>
        </p:txBody>
      </p:sp>
    </p:spTree>
    <p:extLst>
      <p:ext uri="{BB962C8B-B14F-4D97-AF65-F5344CB8AC3E}">
        <p14:creationId xmlns:p14="http://schemas.microsoft.com/office/powerpoint/2010/main" val="337881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0"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edge">
                                      <p:cBhvr>
                                        <p:cTn id="14" dur="2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0"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edge">
                                      <p:cBhvr>
                                        <p:cTn id="19"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4000" b="1" dirty="0" smtClean="0">
                <a:solidFill>
                  <a:srgbClr val="FF0000"/>
                </a:solidFill>
                <a:cs typeface="B Titr" pitchFamily="2" charset="-78"/>
              </a:rPr>
              <a:t>اقتصاد مقاومتی یک شعار نیست</a:t>
            </a:r>
            <a:endParaRPr lang="en-US" sz="4000" b="1" dirty="0">
              <a:solidFill>
                <a:srgbClr val="FF0000"/>
              </a:solidFill>
              <a:cs typeface="B Titr" pitchFamily="2" charset="-78"/>
            </a:endParaRPr>
          </a:p>
        </p:txBody>
      </p:sp>
      <p:sp>
        <p:nvSpPr>
          <p:cNvPr id="3" name="Content Placeholder 2"/>
          <p:cNvSpPr>
            <a:spLocks noGrp="1"/>
          </p:cNvSpPr>
          <p:nvPr>
            <p:ph idx="1"/>
          </p:nvPr>
        </p:nvSpPr>
        <p:spPr/>
        <p:txBody>
          <a:bodyPr>
            <a:normAutofit fontScale="85000" lnSpcReduction="10000"/>
          </a:bodyPr>
          <a:lstStyle/>
          <a:p>
            <a:pPr algn="justLow" rtl="1">
              <a:lnSpc>
                <a:spcPct val="170000"/>
              </a:lnSpc>
            </a:pPr>
            <a:r>
              <a:rPr lang="fa-IR" sz="2000" b="1" dirty="0">
                <a:cs typeface="B Mitra" pitchFamily="2" charset="-78"/>
              </a:rPr>
              <a:t>هم دانشگاه‌‌‌ها، هم دستگاه‌‌‌هاى دولتى، هم آحاد مردمى كه خوشبختانه توانائى و استعداد اين كار را دارند، چه از لحاظ علمى، چه از لحاظ توانائى‌‌‌هاى مالى، بايد تلاش كنند مسئوليت زمان خود و مقطع تاريخى حساس خود را بشناسند و به آن عمل كنند. اين كه ما عرض كرديم «اقتصاد مقاومتى»، اين يك شعار نيست؛ اين يك واقعيت است. كشور دارد پيشرفت ميكند. ما افقهاى بسيار بلند و نويدبخشى را در مقابل خودمان مشاهده ميكنيم. خب، بديهى است كه حركت به سمت اين افقها، معارضها و معارضه‌‌‌هائى هم دارد</a:t>
            </a:r>
            <a:r>
              <a:rPr lang="fa-IR" sz="2000" b="1" dirty="0" smtClean="0">
                <a:cs typeface="B Mitra" pitchFamily="2" charset="-78"/>
              </a:rPr>
              <a:t>.</a:t>
            </a:r>
            <a:endParaRPr lang="en-US" sz="2000" b="1" dirty="0" smtClean="0">
              <a:cs typeface="B Mitra" pitchFamily="2" charset="-78"/>
            </a:endParaRPr>
          </a:p>
          <a:p>
            <a:pPr algn="justLow" rtl="1">
              <a:lnSpc>
                <a:spcPct val="170000"/>
              </a:lnSpc>
            </a:pPr>
            <a:r>
              <a:rPr lang="fa-IR" sz="2000" b="1" dirty="0" smtClean="0">
                <a:cs typeface="B Mitra" pitchFamily="2" charset="-78"/>
              </a:rPr>
              <a:t> </a:t>
            </a:r>
            <a:r>
              <a:rPr lang="fa-IR" sz="2000" b="1" dirty="0">
                <a:cs typeface="B Mitra" pitchFamily="2" charset="-78"/>
              </a:rPr>
              <a:t>بعضى از اين معارضه‌‌‌ها انگيزه‌‌‌هاى اقتصادى دارد، بعضى انگيزه‌‌‌هاى سياسى دارد؛ بعضى منطقه‌‌‌اى است، بعضى بين‌‌‌المللى است. اين معارضه‌‌‌ها در مواردى هم منتهى ميشود به همين فشارهاى گوناگونى كه مشاهده ميكنيد؛ فشارهاى سياسى، تحريم، غير تحريم، فشارهاى تبليغاتى - اينها هست - ليكن در لابه‌‌‌لاى اين مشكلات، در وسط اين خارها، گامهاى استوار و همتها و تصميمهائى هم وجود دارد كه بناست از وسط اين خارها عبور كند و خودش را به آن نقطه‌‌‌ى مورد نظر برساند؛ وضع كشور الان اينجورى است</a:t>
            </a:r>
            <a:r>
              <a:rPr lang="fa-IR" sz="2000" b="1" dirty="0" smtClean="0">
                <a:cs typeface="B Mitra" pitchFamily="2" charset="-78"/>
              </a:rPr>
              <a:t>.</a:t>
            </a:r>
            <a:endParaRPr lang="en-US" sz="2000" b="1" dirty="0">
              <a:cs typeface="B Mitra" pitchFamily="2" charset="-78"/>
            </a:endParaRPr>
          </a:p>
        </p:txBody>
      </p:sp>
    </p:spTree>
    <p:extLst>
      <p:ext uri="{BB962C8B-B14F-4D97-AF65-F5344CB8AC3E}">
        <p14:creationId xmlns:p14="http://schemas.microsoft.com/office/powerpoint/2010/main" val="3586799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4000" b="1" dirty="0" smtClean="0">
                <a:solidFill>
                  <a:srgbClr val="FF0000"/>
                </a:solidFill>
                <a:cs typeface="B Titr" pitchFamily="2" charset="-78"/>
              </a:rPr>
              <a:t>ضرورت مقاومت در عرصه اقتصاد</a:t>
            </a:r>
            <a:endParaRPr lang="en-US" sz="4000" b="1" dirty="0">
              <a:solidFill>
                <a:srgbClr val="FF0000"/>
              </a:solidFill>
              <a:cs typeface="B Titr" pitchFamily="2" charset="-78"/>
            </a:endParaRPr>
          </a:p>
        </p:txBody>
      </p:sp>
      <p:sp>
        <p:nvSpPr>
          <p:cNvPr id="3" name="Content Placeholder 2"/>
          <p:cNvSpPr>
            <a:spLocks noGrp="1"/>
          </p:cNvSpPr>
          <p:nvPr>
            <p:ph idx="1"/>
          </p:nvPr>
        </p:nvSpPr>
        <p:spPr/>
        <p:txBody>
          <a:bodyPr>
            <a:normAutofit fontScale="92500" lnSpcReduction="10000"/>
          </a:bodyPr>
          <a:lstStyle/>
          <a:p>
            <a:pPr algn="justLow" rtl="1">
              <a:lnSpc>
                <a:spcPct val="150000"/>
              </a:lnSpc>
            </a:pPr>
            <a:r>
              <a:rPr lang="fa-IR" sz="2400" dirty="0">
                <a:cs typeface="B Mitra" pitchFamily="2" charset="-78"/>
              </a:rPr>
              <a:t>اگر كشور در مقابل فشارهاى دشمن - از جمله در مقابل همين تحريمها و از اين چيزها - مقاومت مدبرانه بكند، نه فقط اين حربه كُند خواهد شد، بلكه در آينده هم امكان تكرار چنين چيزهائى ديگر وجود نخواهد داشت؛ چون اين يك گذرگاه است، اين يك برهه است؛ كشور از اين برهه عبور خواهد كرد. اين چيزهائى كه الان آنها تهديد ميكنند، تحريم ميكنند، جز آمريكا و جز رژيم صهيونيستى، هيچ كس ذى‌نفع از اين تحريمها نيست. ديگران را با زور و با فشار و با رودربايستى و با اين چيزها وارد ميدان كردند. خب، پيداست كه زور و فشار و رودربايستى نميتواند خيلى ادامه پيدا كند - يك مدتى است - شاهدش هم اين است كه مجبور شدند بيست تا كشور را از همين تحريمهاى نفتى و امثال اينها استثناء كنند! ديگرانى هم كه استثناء نشدند، خودشان مايل نيستند، و بيش از آنچه كه ما بخواهيم يا همان اندازه كه ما ميخواهيم، آنها دنبال راه‌حل ميگردند. بنابراين بايستى مقاومت كرد</a:t>
            </a:r>
            <a:r>
              <a:rPr lang="fa-IR" sz="2400" dirty="0" smtClean="0">
                <a:cs typeface="B Mitra" pitchFamily="2" charset="-78"/>
              </a:rPr>
              <a:t>.</a:t>
            </a:r>
            <a:endParaRPr lang="fa-IR" sz="2400" dirty="0">
              <a:cs typeface="B Mitra" pitchFamily="2" charset="-78"/>
            </a:endParaRPr>
          </a:p>
        </p:txBody>
      </p:sp>
    </p:spTree>
    <p:extLst>
      <p:ext uri="{BB962C8B-B14F-4D97-AF65-F5344CB8AC3E}">
        <p14:creationId xmlns:p14="http://schemas.microsoft.com/office/powerpoint/2010/main" val="3438994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strips(downLeft)">
                                      <p:cBhvr>
                                        <p:cTn id="14"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371</TotalTime>
  <Words>3413</Words>
  <Application>Microsoft Office PowerPoint</Application>
  <PresentationFormat>On-screen Show (4:3)</PresentationFormat>
  <Paragraphs>86</Paragraphs>
  <Slides>27</Slides>
  <Notes>1</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PowerPoint Presentation</vt:lpstr>
      <vt:lpstr>د</vt:lpstr>
      <vt:lpstr>ضرورت داشتن یک اقتصاد قوی</vt:lpstr>
      <vt:lpstr>ایفای نقش همگانی دراقتصاد مقاومتی</vt:lpstr>
      <vt:lpstr>نگاه منظومه ای به نامگذاری سال ها درحوزه اقتصاد</vt:lpstr>
      <vt:lpstr> تبیین ایده اقتصاد مقاومتی و وظیفه پژوهشگران</vt:lpstr>
      <vt:lpstr>نمونه ای از کارهای پژوهشی در  حوزه اقتصاد مقاومتی</vt:lpstr>
      <vt:lpstr>اقتصاد مقاومتی یک شعار نیست</vt:lpstr>
      <vt:lpstr>ضرورت مقاومت در عرصه اقتصاد</vt:lpstr>
      <vt:lpstr>هدف فشار اقتصادی دشمن</vt:lpstr>
      <vt:lpstr>بازده داشتن طرح های اقتصاد مقاومتی</vt:lpstr>
      <vt:lpstr>الزامات و ارکان  اقتصاد مقاومتی در  کلام مقام معظم رهبری</vt:lpstr>
      <vt:lpstr>PowerPoint Presentation</vt:lpstr>
      <vt:lpstr>1- مردمی کردن اقتصاد و توانمند کردن بخش خصوصی </vt:lpstr>
      <vt:lpstr>مبارزه با مفاسد اقتصادی زمینه ساز  جذب بخش مردمی</vt:lpstr>
      <vt:lpstr>2- حمایت از تولید ملی</vt:lpstr>
      <vt:lpstr>تمرکز بر واحدهای کوچک تولیدی</vt:lpstr>
      <vt:lpstr>3- مدیریت منابع ارزی</vt:lpstr>
      <vt:lpstr>4- مدیریت مصرف</vt:lpstr>
      <vt:lpstr>راهبرد مصرف تولیدات داخلی سرلوحه کلیه دستگاه ها</vt:lpstr>
      <vt:lpstr>5- اقتصاد دانش بنیان</vt:lpstr>
      <vt:lpstr>راه رهایی از سرمایه فروشی یا خام فروشی</vt:lpstr>
      <vt:lpstr>6- کاهش وابستگی به نفت</vt:lpstr>
      <vt:lpstr>7-حرکت بر اساس برنامه                  و پرهیز از تصمیمات خلق الساعه</vt:lpstr>
      <vt:lpstr>8-اقتصاد کارآفرینی</vt:lpstr>
      <vt:lpstr>تمرکز بر کارآفرینی در شرایط کنونی</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Acer</dc:creator>
  <cp:lastModifiedBy>Acer</cp:lastModifiedBy>
  <cp:revision>41</cp:revision>
  <dcterms:created xsi:type="dcterms:W3CDTF">2012-11-17T20:09:40Z</dcterms:created>
  <dcterms:modified xsi:type="dcterms:W3CDTF">2013-01-20T19:29:22Z</dcterms:modified>
</cp:coreProperties>
</file>