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8" r:id="rId3"/>
    <p:sldMasterId id="2147483700" r:id="rId4"/>
  </p:sldMasterIdLst>
  <p:notesMasterIdLst>
    <p:notesMasterId r:id="rId36"/>
  </p:notesMasterIdLst>
  <p:sldIdLst>
    <p:sldId id="500" r:id="rId5"/>
    <p:sldId id="279" r:id="rId6"/>
    <p:sldId id="280" r:id="rId7"/>
    <p:sldId id="282" r:id="rId8"/>
    <p:sldId id="283" r:id="rId9"/>
    <p:sldId id="284" r:id="rId10"/>
    <p:sldId id="285" r:id="rId11"/>
    <p:sldId id="286" r:id="rId12"/>
    <p:sldId id="467" r:id="rId13"/>
    <p:sldId id="468" r:id="rId14"/>
    <p:sldId id="481" r:id="rId15"/>
    <p:sldId id="404" r:id="rId16"/>
    <p:sldId id="405" r:id="rId17"/>
    <p:sldId id="406" r:id="rId18"/>
    <p:sldId id="407" r:id="rId19"/>
    <p:sldId id="482" r:id="rId20"/>
    <p:sldId id="421" r:id="rId21"/>
    <p:sldId id="422" r:id="rId22"/>
    <p:sldId id="423" r:id="rId23"/>
    <p:sldId id="424" r:id="rId24"/>
    <p:sldId id="425" r:id="rId25"/>
    <p:sldId id="430" r:id="rId26"/>
    <p:sldId id="437" r:id="rId27"/>
    <p:sldId id="441" r:id="rId28"/>
    <p:sldId id="442" r:id="rId29"/>
    <p:sldId id="444" r:id="rId30"/>
    <p:sldId id="447" r:id="rId31"/>
    <p:sldId id="471" r:id="rId32"/>
    <p:sldId id="472" r:id="rId33"/>
    <p:sldId id="473" r:id="rId34"/>
    <p:sldId id="502" r:id="rId35"/>
  </p:sldIdLst>
  <p:sldSz cx="9144000" cy="6858000" type="screen4x3"/>
  <p:notesSz cx="6858000" cy="9144000"/>
  <p:embeddedFontLst>
    <p:embeddedFont>
      <p:font typeface="Calibri" pitchFamily="34" charset="0"/>
      <p:regular r:id="rId37"/>
      <p:bold r:id="rId38"/>
      <p:italic r:id="rId39"/>
      <p:boldItalic r:id="rId40"/>
    </p:embeddedFont>
    <p:embeddedFont>
      <p:font typeface="IranNastaliq" pitchFamily="18" charset="0"/>
      <p:regular r:id="rId41"/>
    </p:embeddedFont>
    <p:embeddedFont>
      <p:font typeface="B Davat" pitchFamily="2" charset="-78"/>
      <p:regular r:id="rId42"/>
    </p:embeddedFont>
    <p:embeddedFont>
      <p:font typeface="B Zar" pitchFamily="2" charset="-78"/>
      <p:regular r:id="rId43"/>
      <p:bold r:id="rId44"/>
    </p:embeddedFont>
    <p:embeddedFont>
      <p:font typeface="Verdana" pitchFamily="34" charset="0"/>
      <p:regular r:id="rId45"/>
      <p:bold r:id="rId46"/>
      <p:italic r:id="rId47"/>
      <p:boldItalic r:id="rId48"/>
    </p:embeddedFont>
    <p:embeddedFont>
      <p:font typeface="B Nazanin" pitchFamily="2" charset="-78"/>
      <p:regular r:id="rId49"/>
      <p:bold r:id="rId50"/>
    </p:embeddedFont>
    <p:embeddedFont>
      <p:font typeface="Tahoma" pitchFamily="34" charset="0"/>
      <p:regular r:id="rId51"/>
      <p:bold r:id="rId52"/>
    </p:embeddedFont>
    <p:embeddedFont>
      <p:font typeface="B Titr" pitchFamily="2" charset="-78"/>
      <p:bold r:id="rId53"/>
    </p:embeddedFont>
    <p:embeddedFont>
      <p:font typeface="B Traffic" pitchFamily="2" charset="-78"/>
      <p:regular r:id="rId54"/>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6" autoAdjust="0"/>
    <p:restoredTop sz="94660"/>
  </p:normalViewPr>
  <p:slideViewPr>
    <p:cSldViewPr>
      <p:cViewPr varScale="1">
        <p:scale>
          <a:sx n="68" d="100"/>
          <a:sy n="68" d="100"/>
        </p:scale>
        <p:origin x="-15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6C993-8D43-4B0D-92D8-9D9FBB1F884F}" type="datetimeFigureOut">
              <a:rPr lang="en-US" smtClean="0"/>
              <a:pPr/>
              <a:t>9/27/2020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A7086-D018-4D3A-B1C1-38910319B803}" type="slidenum">
              <a:rPr lang="en-US" smtClean="0"/>
              <a:pPr/>
              <a:t>‹#›</a:t>
            </a:fld>
            <a:endParaRPr lang="en-US"/>
          </a:p>
        </p:txBody>
      </p:sp>
    </p:spTree>
    <p:extLst>
      <p:ext uri="{BB962C8B-B14F-4D97-AF65-F5344CB8AC3E}">
        <p14:creationId xmlns:p14="http://schemas.microsoft.com/office/powerpoint/2010/main" xmlns="" val="285020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E7FF18-463E-4112-9182-EBFEFBFF92DA}" type="slidenum">
              <a:rPr lang="en-US" altLang="en-US" smtClean="0"/>
              <a:pPr eaLnBrk="1" hangingPunct="1"/>
              <a:t>4</a:t>
            </a:fld>
            <a:endParaRPr lang="en-US" altLang="en-US" smtClean="0"/>
          </a:p>
        </p:txBody>
      </p:sp>
    </p:spTree>
    <p:extLst>
      <p:ext uri="{BB962C8B-B14F-4D97-AF65-F5344CB8AC3E}">
        <p14:creationId xmlns:p14="http://schemas.microsoft.com/office/powerpoint/2010/main" xmlns="" val="195207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573EDE-C264-4FA7-80D5-104567019E0D}" type="slidenum">
              <a:rPr lang="en-US" altLang="en-US" smtClean="0"/>
              <a:pPr eaLnBrk="1" hangingPunct="1"/>
              <a:t>5</a:t>
            </a:fld>
            <a:endParaRPr lang="en-US" altLang="en-US" smtClean="0"/>
          </a:p>
        </p:txBody>
      </p:sp>
    </p:spTree>
    <p:extLst>
      <p:ext uri="{BB962C8B-B14F-4D97-AF65-F5344CB8AC3E}">
        <p14:creationId xmlns:p14="http://schemas.microsoft.com/office/powerpoint/2010/main" xmlns="" val="48403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DAB37D-4B13-478F-B37C-AA122F645F9C}" type="slidenum">
              <a:rPr lang="en-US" altLang="en-US" smtClean="0"/>
              <a:pPr eaLnBrk="1" hangingPunct="1"/>
              <a:t>6</a:t>
            </a:fld>
            <a:endParaRPr lang="en-US" altLang="en-US" smtClean="0"/>
          </a:p>
        </p:txBody>
      </p:sp>
    </p:spTree>
    <p:extLst>
      <p:ext uri="{BB962C8B-B14F-4D97-AF65-F5344CB8AC3E}">
        <p14:creationId xmlns:p14="http://schemas.microsoft.com/office/powerpoint/2010/main" xmlns="" val="148871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2B7913-7A2E-4119-83BE-391A07429D33}" type="slidenum">
              <a:rPr lang="en-US" altLang="en-US" smtClean="0"/>
              <a:pPr eaLnBrk="1" hangingPunct="1"/>
              <a:t>7</a:t>
            </a:fld>
            <a:endParaRPr lang="en-US" altLang="en-US" smtClean="0"/>
          </a:p>
        </p:txBody>
      </p:sp>
    </p:spTree>
    <p:extLst>
      <p:ext uri="{BB962C8B-B14F-4D97-AF65-F5344CB8AC3E}">
        <p14:creationId xmlns:p14="http://schemas.microsoft.com/office/powerpoint/2010/main" xmlns="" val="262462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a-IR" alt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C898B3-B91C-4E06-A09D-68E1E0401C69}" type="slidenum">
              <a:rPr lang="en-US" altLang="en-US" smtClean="0"/>
              <a:pPr eaLnBrk="1" hangingPunct="1"/>
              <a:t>8</a:t>
            </a:fld>
            <a:endParaRPr lang="en-US" altLang="en-US" smtClean="0"/>
          </a:p>
        </p:txBody>
      </p:sp>
    </p:spTree>
    <p:extLst>
      <p:ext uri="{BB962C8B-B14F-4D97-AF65-F5344CB8AC3E}">
        <p14:creationId xmlns:p14="http://schemas.microsoft.com/office/powerpoint/2010/main" xmlns="" val="771474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userDrawn="1"/>
          </p:nvSpPr>
          <p:spPr bwMode="auto">
            <a:xfrm>
              <a:off x="528" y="0"/>
              <a:ext cx="5232" cy="4320"/>
            </a:xfrm>
            <a:prstGeom prst="rect">
              <a:avLst/>
            </a:prstGeom>
            <a:solidFill>
              <a:schemeClr val="bg2"/>
            </a:solidFill>
            <a:ln w="9525">
              <a:noFill/>
              <a:miter lim="800000"/>
              <a:headEnd/>
              <a:tailEnd/>
            </a:ln>
            <a:effectLst/>
          </p:spPr>
          <p:txBody>
            <a:bodyPr wrap="none" lIns="182562" tIns="46038" rIns="182562" bIns="46038" anchor="ctr"/>
            <a:lstStyle/>
            <a:p>
              <a:pPr fontAlgn="base">
                <a:spcBef>
                  <a:spcPct val="0"/>
                </a:spcBef>
                <a:spcAft>
                  <a:spcPct val="0"/>
                </a:spcAft>
                <a:defRPr/>
              </a:pPr>
              <a:endParaRPr lang="en-US" sz="2400">
                <a:solidFill>
                  <a:srgbClr val="000000"/>
                </a:solidFill>
                <a:latin typeface="Arial" charset="0"/>
                <a:cs typeface="Arial" charset="0"/>
              </a:endParaRPr>
            </a:p>
          </p:txBody>
        </p:sp>
        <p:pic>
          <p:nvPicPr>
            <p:cNvPr id="6" name="Picture 4" descr="sidebar_nbc"/>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7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sidebar_nbc"/>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7278688" y="0"/>
            <a:ext cx="18653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Rectangle 6"/>
          <p:cNvSpPr>
            <a:spLocks noGrp="1" noChangeArrowheads="1"/>
          </p:cNvSpPr>
          <p:nvPr>
            <p:ph type="ctrTitle" sz="quarter"/>
          </p:nvPr>
        </p:nvSpPr>
        <p:spPr>
          <a:xfrm>
            <a:off x="1828800" y="2057400"/>
            <a:ext cx="6477000" cy="2209800"/>
          </a:xfrm>
        </p:spPr>
        <p:txBody>
          <a:bodyPr/>
          <a:lstStyle>
            <a:lvl1pPr>
              <a:defRPr sz="8200"/>
            </a:lvl1pPr>
          </a:lstStyle>
          <a:p>
            <a:r>
              <a:rPr lang="en-US"/>
              <a:t>Click to edit Master title style</a:t>
            </a:r>
          </a:p>
        </p:txBody>
      </p:sp>
      <p:sp>
        <p:nvSpPr>
          <p:cNvPr id="84999" name="Rectangle 7"/>
          <p:cNvSpPr>
            <a:spLocks noGrp="1" noChangeArrowheads="1"/>
          </p:cNvSpPr>
          <p:nvPr>
            <p:ph type="subTitle" sz="quarter" idx="1"/>
          </p:nvPr>
        </p:nvSpPr>
        <p:spPr>
          <a:xfrm>
            <a:off x="1981200" y="4495800"/>
            <a:ext cx="6400800" cy="1752600"/>
          </a:xfrm>
        </p:spPr>
        <p:txBody>
          <a:bodyPr/>
          <a:lstStyle>
            <a:lvl1pPr marL="0" indent="0">
              <a:buFont typeface="Wingdings" pitchFamily="2" charset="2"/>
              <a:buNone/>
              <a:defRPr sz="2800">
                <a:solidFill>
                  <a:srgbClr val="003366"/>
                </a:solidFill>
              </a:defRPr>
            </a:lvl1pPr>
          </a:lstStyle>
          <a:p>
            <a:r>
              <a:rPr lang="en-US"/>
              <a:t>Click to edit Master subtitle style</a:t>
            </a:r>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xmlns="" val="104796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2pPr lvl="1">
              <a:defRPr/>
            </a:lvl2pPr>
          </a:lstStyle>
          <a:p>
            <a:pPr lvl="1">
              <a:defRPr/>
            </a:pPr>
            <a:fld id="{982D89AC-C043-4E18-8023-7D4489C8001C}" type="slidenum">
              <a:rPr lang="ar-SA"/>
              <a:pPr lvl="1">
                <a:defRPr/>
              </a:pPr>
              <a:t>‹#›</a:t>
            </a:fld>
            <a:endParaRPr lang="en-US"/>
          </a:p>
        </p:txBody>
      </p:sp>
    </p:spTree>
    <p:extLst>
      <p:ext uri="{BB962C8B-B14F-4D97-AF65-F5344CB8AC3E}">
        <p14:creationId xmlns:p14="http://schemas.microsoft.com/office/powerpoint/2010/main" xmlns="" val="215510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2pPr lvl="1">
              <a:defRPr/>
            </a:lvl2pPr>
          </a:lstStyle>
          <a:p>
            <a:pPr lvl="1">
              <a:defRPr/>
            </a:pPr>
            <a:fld id="{FB83127D-92E4-4060-9017-87618D68E899}" type="slidenum">
              <a:rPr lang="ar-SA"/>
              <a:pPr lvl="1">
                <a:defRPr/>
              </a:pPr>
              <a:t>‹#›</a:t>
            </a:fld>
            <a:endParaRPr lang="en-US"/>
          </a:p>
        </p:txBody>
      </p:sp>
    </p:spTree>
    <p:extLst>
      <p:ext uri="{BB962C8B-B14F-4D97-AF65-F5344CB8AC3E}">
        <p14:creationId xmlns:p14="http://schemas.microsoft.com/office/powerpoint/2010/main" xmlns="" val="2805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283650"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283651"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CAE31C9-405A-4EDC-AF9B-6698A15FF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50816846"/>
      </p:ext>
    </p:extLst>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cs typeface="B Nazani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buNone/>
              <a:defRPr sz="2000" b="1">
                <a:latin typeface="+mn-lt"/>
                <a:cs typeface="B Nazanin" panose="00000400000000000000" pitchFamily="2" charset="-78"/>
              </a:defRPr>
            </a:lvl1pPr>
            <a:lvl2pPr algn="r" rtl="1">
              <a:buNone/>
              <a:defRPr sz="2000" b="1">
                <a:latin typeface="+mn-lt"/>
                <a:cs typeface="B Nazanin" panose="00000400000000000000" pitchFamily="2" charset="-78"/>
              </a:defRPr>
            </a:lvl2pPr>
            <a:lvl3pPr algn="r" rtl="1">
              <a:buNone/>
              <a:defRPr sz="2000" b="1">
                <a:latin typeface="+mn-lt"/>
                <a:cs typeface="B Nazanin" panose="00000400000000000000" pitchFamily="2" charset="-78"/>
              </a:defRPr>
            </a:lvl3pPr>
            <a:lvl4pPr algn="r" rtl="1">
              <a:buNone/>
              <a:defRPr sz="2000" b="1">
                <a:latin typeface="+mn-lt"/>
                <a:cs typeface="B Nazanin" panose="00000400000000000000" pitchFamily="2" charset="-78"/>
              </a:defRPr>
            </a:lvl4pPr>
            <a:lvl5pPr algn="r" rtl="1">
              <a:buFont typeface="Arial" pitchFamily="34" charset="0"/>
              <a:buNone/>
              <a:defRPr sz="2000" b="1">
                <a:latin typeface="+mn-lt"/>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6DFB761-27C1-483F-986F-AFAF61482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71213736"/>
      </p:ext>
    </p:extLst>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F9003AF-3DDE-43A3-A38C-991CE13F87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08723282"/>
      </p:ext>
    </p:extLst>
  </p:cSld>
  <p:clrMapOvr>
    <a:masterClrMapping/>
  </p:clrMapOvr>
  <p:transition spd="med">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752600"/>
            <a:ext cx="3924300" cy="4267200"/>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870ED1-0784-48E0-BA1B-7472EBD15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86829386"/>
      </p:ext>
    </p:extLst>
  </p:cSld>
  <p:clrMapOvr>
    <a:masterClrMapping/>
  </p:clrMapOvr>
  <p:transition spd="med">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D8D0E591-F3DB-4C5A-B6E8-9B8F353B58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89832382"/>
      </p:ext>
    </p:extLst>
  </p:cSld>
  <p:clrMapOvr>
    <a:masterClrMapping/>
  </p:clrMapOvr>
  <p:transition spd="med">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371F501E-EFDD-4E01-8D19-77159B644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350316150"/>
      </p:ext>
    </p:extLst>
  </p:cSld>
  <p:clrMapOvr>
    <a:masterClrMapping/>
  </p:clrMapOvr>
  <p:transition spd="med">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14B3F691-8FDA-4125-AC01-15CB17ACF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73640614"/>
      </p:ext>
    </p:extLst>
  </p:cSld>
  <p:clrMapOvr>
    <a:masterClrMapping/>
  </p:clrMapOvr>
  <p:transition spd="med">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883D537-BCC7-4BF3-8097-154EC13998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26117638"/>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2pPr lvl="1">
              <a:defRPr/>
            </a:lvl2pPr>
          </a:lstStyle>
          <a:p>
            <a:pPr lvl="1">
              <a:defRPr/>
            </a:pPr>
            <a:fld id="{73698F8B-DFDD-450B-9EBF-225BE362C36C}" type="slidenum">
              <a:rPr lang="ar-SA"/>
              <a:pPr lvl="1">
                <a:defRPr/>
              </a:pPr>
              <a:t>‹#›</a:t>
            </a:fld>
            <a:endParaRPr lang="en-US"/>
          </a:p>
        </p:txBody>
      </p:sp>
    </p:spTree>
    <p:extLst>
      <p:ext uri="{BB962C8B-B14F-4D97-AF65-F5344CB8AC3E}">
        <p14:creationId xmlns:p14="http://schemas.microsoft.com/office/powerpoint/2010/main" xmlns="" val="89185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3E83942-B54C-461F-8CEE-5D82B1BE37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93930576"/>
      </p:ext>
    </p:extLst>
  </p:cSld>
  <p:clrMapOvr>
    <a:masterClrMapping/>
  </p:clrMapOvr>
  <p:transition spd="med">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02B214-EA61-4DEF-A906-A7CA004D5E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15206004"/>
      </p:ext>
    </p:extLst>
  </p:cSld>
  <p:clrMapOvr>
    <a:masterClrMapping/>
  </p:clrMapOvr>
  <p:transition spd="med">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CF75A0C-CFD3-4216-BB9E-396BF55BF6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73922526"/>
      </p:ext>
    </p:extLst>
  </p:cSld>
  <p:clrMapOvr>
    <a:masterClrMapping/>
  </p:clrMapOvr>
  <p:transition spd="med">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B1C06F6-ED51-47E7-97FF-D61990B504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33123873"/>
      </p:ext>
    </p:extLst>
  </p:cSld>
  <p:clrMapOvr>
    <a:masterClrMapping/>
  </p:clrMapOvr>
  <p:transition spd="med">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92107FB-E7B0-40B9-AF46-EAE90BEEF3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19964614"/>
      </p:ext>
    </p:extLst>
  </p:cSld>
  <p:clrMapOvr>
    <a:masterClrMapping/>
  </p:clrMapOvr>
  <p:transition spd="med">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lstStyle/>
          <a:p>
            <a:pPr lvl="0"/>
            <a:endParaRPr lang="en-US" noProof="0" smtClean="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F4AED26-0A61-479E-BFDC-1775DA4E7B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49464725"/>
      </p:ext>
    </p:extLst>
  </p:cSld>
  <p:clrMapOvr>
    <a:masterClrMapping/>
  </p:clrMapOvr>
  <p:transition spd="med">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CDFC4A8E-8DAC-4060-9D43-902CDAD7FC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61855090"/>
      </p:ext>
    </p:extLst>
  </p:cSld>
  <p:clrMapOvr>
    <a:masterClrMapping/>
  </p:clrMapOvr>
  <p:transition spd="med">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2743200" y="6356350"/>
            <a:ext cx="35052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6F15528-21DE-4FAA-801E-634DDDAF4B2B}" type="slidenum">
              <a:rPr lang="en-US" smtClean="0">
                <a:solidFill>
                  <a:prstClr val="black">
                    <a:tint val="75000"/>
                  </a:prstClr>
                </a:solidFill>
              </a:rPr>
              <a:pPr rtl="1"/>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3259054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2743200" y="6356350"/>
            <a:ext cx="3733800" cy="365125"/>
          </a:xfrm>
        </p:spPr>
        <p:txBody>
          <a:bodyPr/>
          <a:lstStyle>
            <a:lvl1pPr>
              <a:defRPr sz="1400">
                <a:solidFill>
                  <a:srgbClr val="7030A0"/>
                </a:solidFill>
                <a:cs typeface="B Zar" pitchFamily="2" charset="-78"/>
              </a:defRPr>
            </a:lvl1pPr>
          </a:lstStyle>
          <a:p>
            <a:endParaRPr lang="en-US" dirty="0"/>
          </a:p>
        </p:txBody>
      </p:sp>
      <p:sp>
        <p:nvSpPr>
          <p:cNvPr id="6" name="Slide Number Placeholder 5"/>
          <p:cNvSpPr>
            <a:spLocks noGrp="1"/>
          </p:cNvSpPr>
          <p:nvPr>
            <p:ph type="sldNum" sz="quarter" idx="12"/>
          </p:nvPr>
        </p:nvSpPr>
        <p:spPr/>
        <p:txBody>
          <a:bodyPr/>
          <a:lstStyle>
            <a:lvl1pPr algn="r" rtl="1">
              <a:defRPr sz="1400">
                <a:cs typeface="B Zar" pitchFamily="2" charset="-78"/>
              </a:defRPr>
            </a:lvl1pPr>
          </a:lstStyle>
          <a:p>
            <a:fld id="{B6F15528-21DE-4FAA-801E-634DDDAF4B2B}" type="slidenum">
              <a:rPr lang="en-US" smtClean="0">
                <a:solidFill>
                  <a:prstClr val="black">
                    <a:tint val="75000"/>
                  </a:prstClr>
                </a:solidFill>
              </a:rPr>
              <a:pPr/>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28617774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7030A0"/>
                </a:solidFill>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487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2pPr lvl="1">
              <a:defRPr/>
            </a:lvl2pPr>
          </a:lstStyle>
          <a:p>
            <a:pPr lvl="1">
              <a:defRPr/>
            </a:pPr>
            <a:fld id="{41F3FE45-B6E5-4CE9-92E3-9D36AB28D76A}" type="slidenum">
              <a:rPr lang="ar-SA"/>
              <a:pPr lvl="1">
                <a:defRPr/>
              </a:pPr>
              <a:t>‹#›</a:t>
            </a:fld>
            <a:endParaRPr lang="en-US"/>
          </a:p>
        </p:txBody>
      </p:sp>
    </p:spTree>
    <p:extLst>
      <p:ext uri="{BB962C8B-B14F-4D97-AF65-F5344CB8AC3E}">
        <p14:creationId xmlns:p14="http://schemas.microsoft.com/office/powerpoint/2010/main" xmlns="" val="119673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2743200" y="6356350"/>
            <a:ext cx="3657600" cy="365125"/>
          </a:xfrm>
        </p:spPr>
        <p:txBody>
          <a:bodyPr/>
          <a:lstStyle>
            <a:lvl1pPr>
              <a:defRPr sz="1400">
                <a:solidFill>
                  <a:srgbClr val="7030A0"/>
                </a:solidFill>
                <a:cs typeface="B Zar" pitchFamily="2" charset="-78"/>
              </a:defRPr>
            </a:lvl1pPr>
          </a:lstStyle>
          <a:p>
            <a:endParaRPr lang="en-US" dirty="0"/>
          </a:p>
        </p:txBody>
      </p:sp>
      <p:sp>
        <p:nvSpPr>
          <p:cNvPr id="7" name="Slide Number Placeholder 6"/>
          <p:cNvSpPr>
            <a:spLocks noGrp="1"/>
          </p:cNvSpPr>
          <p:nvPr>
            <p:ph type="sldNum" sz="quarter" idx="12"/>
          </p:nvPr>
        </p:nvSpPr>
        <p:spPr/>
        <p:txBody>
          <a:bodyPr/>
          <a:lstStyle>
            <a:lvl1pPr algn="r" rtl="1">
              <a:defRPr sz="1400">
                <a:cs typeface="B Zar" pitchFamily="2" charset="-78"/>
              </a:defRPr>
            </a:lvl1pPr>
          </a:lstStyle>
          <a:p>
            <a:fld id="{B6F15528-21DE-4FAA-801E-634DDDAF4B2B}" type="slidenum">
              <a:rPr lang="en-US" smtClean="0">
                <a:solidFill>
                  <a:prstClr val="black">
                    <a:tint val="75000"/>
                  </a:prstClr>
                </a:solidFill>
              </a:rPr>
              <a:pPr/>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31829697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128423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68590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04695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8976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01852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60594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5497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B35E1-5943-4A04-B2AF-D54F0DB4BDAC}"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a:xfrm>
            <a:off x="2743200" y="6356350"/>
            <a:ext cx="3505200" cy="365125"/>
          </a:xfrm>
        </p:spPr>
        <p:txBody>
          <a:bodyPr/>
          <a:lstStyle/>
          <a:p>
            <a:r>
              <a:rPr lang="fa-IR" dirty="0" smtClean="0">
                <a:solidFill>
                  <a:prstClr val="black">
                    <a:tint val="75000"/>
                  </a:prstClr>
                </a:solidFill>
              </a:rPr>
              <a:t>«ششمین کنفرانس نظام اداری الکترونیکی- اردیبهشت ماه 1392»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rtl="1"/>
            <a:fld id="{B6F15528-21DE-4FAA-801E-634DDDAF4B2B}" type="slidenum">
              <a:rPr lang="en-US" smtClean="0">
                <a:solidFill>
                  <a:prstClr val="black">
                    <a:tint val="75000"/>
                  </a:prstClr>
                </a:solidFill>
              </a:rPr>
              <a:pPr rtl="1"/>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13975927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CB7F89D-B01C-47E3-9CB9-042A7DEFF6DF}"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a:xfrm>
            <a:off x="2743200" y="6356350"/>
            <a:ext cx="3733800" cy="365125"/>
          </a:xfrm>
        </p:spPr>
        <p:txBody>
          <a:bodyPr/>
          <a:lstStyle>
            <a:lvl1pPr>
              <a:defRPr sz="1400">
                <a:solidFill>
                  <a:srgbClr val="7030A0"/>
                </a:solidFill>
                <a:cs typeface="B Zar" pitchFamily="2" charset="-78"/>
              </a:defRPr>
            </a:lvl1pPr>
          </a:lstStyle>
          <a:p>
            <a:r>
              <a:rPr lang="fa-IR" dirty="0" smtClean="0"/>
              <a:t>«ششمین کنفرانس نظام اداری الکترونیکی- اردیبهشت ماه 1392» </a:t>
            </a:r>
            <a:endParaRPr lang="en-US" dirty="0"/>
          </a:p>
        </p:txBody>
      </p:sp>
      <p:sp>
        <p:nvSpPr>
          <p:cNvPr id="6" name="Slide Number Placeholder 5"/>
          <p:cNvSpPr>
            <a:spLocks noGrp="1"/>
          </p:cNvSpPr>
          <p:nvPr>
            <p:ph type="sldNum" sz="quarter" idx="12"/>
          </p:nvPr>
        </p:nvSpPr>
        <p:spPr/>
        <p:txBody>
          <a:bodyPr/>
          <a:lstStyle>
            <a:lvl1pPr algn="r" rtl="1">
              <a:defRPr sz="1400">
                <a:cs typeface="B Zar" pitchFamily="2" charset="-78"/>
              </a:defRPr>
            </a:lvl1pPr>
          </a:lstStyle>
          <a:p>
            <a:fld id="{B6F15528-21DE-4FAA-801E-634DDDAF4B2B}" type="slidenum">
              <a:rPr lang="en-US" smtClean="0">
                <a:solidFill>
                  <a:prstClr val="black">
                    <a:tint val="75000"/>
                  </a:prstClr>
                </a:solidFill>
              </a:rPr>
              <a:pPr/>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1157846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2pPr lvl="1">
              <a:defRPr/>
            </a:lvl2pPr>
          </a:lstStyle>
          <a:p>
            <a:pPr lvl="1">
              <a:defRPr/>
            </a:pPr>
            <a:fld id="{6B0197DA-86EE-47E0-B3D3-0F30883F9392}" type="slidenum">
              <a:rPr lang="ar-SA"/>
              <a:pPr lvl="1">
                <a:defRPr/>
              </a:pPr>
              <a:t>‹#›</a:t>
            </a:fld>
            <a:endParaRPr lang="en-US"/>
          </a:p>
        </p:txBody>
      </p:sp>
    </p:spTree>
    <p:extLst>
      <p:ext uri="{BB962C8B-B14F-4D97-AF65-F5344CB8AC3E}">
        <p14:creationId xmlns:p14="http://schemas.microsoft.com/office/powerpoint/2010/main" xmlns="" val="1596413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0C1F6-CC2F-4A25-A4C2-BBA019C7D8EB}"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7030A0"/>
                </a:solidFill>
              </a:defRPr>
            </a:lvl1pPr>
          </a:lstStyle>
          <a:p>
            <a:r>
              <a:rPr lang="fa-IR" dirty="0" smtClean="0"/>
              <a:t>«ششمین کنفرانس نظام اداری الکترونیکی- اردیبهشت ماه 1392»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57416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803A1-981E-4022-835F-83D321A3ACB4}" type="datetime1">
              <a:rPr lang="en-US" smtClean="0">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a:xfrm>
            <a:off x="2743200" y="6356350"/>
            <a:ext cx="3657600" cy="365125"/>
          </a:xfrm>
        </p:spPr>
        <p:txBody>
          <a:bodyPr/>
          <a:lstStyle>
            <a:lvl1pPr>
              <a:defRPr sz="1400">
                <a:solidFill>
                  <a:srgbClr val="7030A0"/>
                </a:solidFill>
                <a:cs typeface="B Zar" pitchFamily="2" charset="-78"/>
              </a:defRPr>
            </a:lvl1pPr>
          </a:lstStyle>
          <a:p>
            <a:r>
              <a:rPr lang="fa-IR" dirty="0" smtClean="0"/>
              <a:t>«ششمین کنفرانس نظام اداری الکترونیکی- اردیبهشت ماه 1392» </a:t>
            </a:r>
            <a:endParaRPr lang="en-US" dirty="0"/>
          </a:p>
        </p:txBody>
      </p:sp>
      <p:sp>
        <p:nvSpPr>
          <p:cNvPr id="7" name="Slide Number Placeholder 6"/>
          <p:cNvSpPr>
            <a:spLocks noGrp="1"/>
          </p:cNvSpPr>
          <p:nvPr>
            <p:ph type="sldNum" sz="quarter" idx="12"/>
          </p:nvPr>
        </p:nvSpPr>
        <p:spPr/>
        <p:txBody>
          <a:bodyPr/>
          <a:lstStyle>
            <a:lvl1pPr algn="r" rtl="1">
              <a:defRPr sz="1400">
                <a:cs typeface="B Zar" pitchFamily="2" charset="-78"/>
              </a:defRPr>
            </a:lvl1pPr>
          </a:lstStyle>
          <a:p>
            <a:fld id="{B6F15528-21DE-4FAA-801E-634DDDAF4B2B}" type="slidenum">
              <a:rPr lang="en-US" smtClean="0">
                <a:solidFill>
                  <a:prstClr val="black">
                    <a:tint val="75000"/>
                  </a:prstClr>
                </a:solidFill>
              </a:rPr>
              <a:pPr/>
              <a:t>‹#›</a:t>
            </a:fld>
            <a:r>
              <a:rPr lang="en-US" dirty="0" smtClean="0">
                <a:solidFill>
                  <a:prstClr val="black">
                    <a:tint val="75000"/>
                  </a:prstClr>
                </a:solidFill>
              </a:rPr>
              <a:t>-20</a:t>
            </a:r>
            <a:endParaRPr lang="en-US" dirty="0">
              <a:solidFill>
                <a:prstClr val="black">
                  <a:tint val="75000"/>
                </a:prstClr>
              </a:solidFill>
            </a:endParaRPr>
          </a:p>
        </p:txBody>
      </p:sp>
    </p:spTree>
    <p:extLst>
      <p:ext uri="{BB962C8B-B14F-4D97-AF65-F5344CB8AC3E}">
        <p14:creationId xmlns:p14="http://schemas.microsoft.com/office/powerpoint/2010/main" xmlns="" val="14080258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5FF89-8B13-4A47-AB89-6F1342A8C758}" type="datetime1">
              <a:rPr lang="en-US" smtClean="0">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304366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A9EDE-4860-4C7F-A879-A21CAE6781D6}" type="datetime1">
              <a:rPr lang="en-US" smtClean="0">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9152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1AE15-F21D-4BB0-B164-B484B500E892}" type="datetime1">
              <a:rPr lang="en-US" smtClean="0">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01959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228E5-EB61-429B-9F34-1998754F3B0B}" type="datetime1">
              <a:rPr lang="en-US" smtClean="0">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85505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2326F-9BBD-42FB-8250-16F8CD439635}" type="datetime1">
              <a:rPr lang="en-US" smtClean="0">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91036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D97CB-1E68-4300-9F69-9BD953190C3F}"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870323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75D02-676A-4C3A-B6A8-E972745BCAB2}"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«ششمین کنفرانس نظام اداری الکترونیکی- اردیبهشت ماه 1392»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322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2pPr lvl="1">
              <a:defRPr/>
            </a:lvl2pPr>
          </a:lstStyle>
          <a:p>
            <a:pPr lvl="1">
              <a:defRPr/>
            </a:pPr>
            <a:fld id="{DB13A47B-9C20-472C-8A9D-0BFFDB706E3C}" type="slidenum">
              <a:rPr lang="ar-SA"/>
              <a:pPr lvl="1">
                <a:defRPr/>
              </a:pPr>
              <a:t>‹#›</a:t>
            </a:fld>
            <a:endParaRPr lang="en-US"/>
          </a:p>
        </p:txBody>
      </p:sp>
    </p:spTree>
    <p:extLst>
      <p:ext uri="{BB962C8B-B14F-4D97-AF65-F5344CB8AC3E}">
        <p14:creationId xmlns:p14="http://schemas.microsoft.com/office/powerpoint/2010/main" xmlns="" val="245642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2pPr lvl="1">
              <a:defRPr/>
            </a:lvl2pPr>
          </a:lstStyle>
          <a:p>
            <a:pPr lvl="1">
              <a:defRPr/>
            </a:pPr>
            <a:fld id="{7A8091BB-35A2-41F6-A048-BBFBD9015E34}" type="slidenum">
              <a:rPr lang="ar-SA"/>
              <a:pPr lvl="1">
                <a:defRPr/>
              </a:pPr>
              <a:t>‹#›</a:t>
            </a:fld>
            <a:endParaRPr lang="en-US"/>
          </a:p>
        </p:txBody>
      </p:sp>
    </p:spTree>
    <p:extLst>
      <p:ext uri="{BB962C8B-B14F-4D97-AF65-F5344CB8AC3E}">
        <p14:creationId xmlns:p14="http://schemas.microsoft.com/office/powerpoint/2010/main" xmlns="" val="341218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2pPr lvl="1">
              <a:defRPr/>
            </a:lvl2pPr>
          </a:lstStyle>
          <a:p>
            <a:pPr lvl="1">
              <a:defRPr/>
            </a:pPr>
            <a:fld id="{FB626BBC-F8A5-4402-B70C-D01DFC91429D}" type="slidenum">
              <a:rPr lang="ar-SA"/>
              <a:pPr lvl="1">
                <a:defRPr/>
              </a:pPr>
              <a:t>‹#›</a:t>
            </a:fld>
            <a:endParaRPr lang="en-US"/>
          </a:p>
        </p:txBody>
      </p:sp>
    </p:spTree>
    <p:extLst>
      <p:ext uri="{BB962C8B-B14F-4D97-AF65-F5344CB8AC3E}">
        <p14:creationId xmlns:p14="http://schemas.microsoft.com/office/powerpoint/2010/main" xmlns="" val="59886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2pPr lvl="1">
              <a:defRPr/>
            </a:lvl2pPr>
          </a:lstStyle>
          <a:p>
            <a:pPr lvl="1">
              <a:defRPr/>
            </a:pPr>
            <a:fld id="{5B6F002A-010D-4BDF-A044-22FC948B3DF9}" type="slidenum">
              <a:rPr lang="ar-SA"/>
              <a:pPr lvl="1">
                <a:defRPr/>
              </a:pPr>
              <a:t>‹#›</a:t>
            </a:fld>
            <a:endParaRPr lang="en-US"/>
          </a:p>
        </p:txBody>
      </p:sp>
    </p:spTree>
    <p:extLst>
      <p:ext uri="{BB962C8B-B14F-4D97-AF65-F5344CB8AC3E}">
        <p14:creationId xmlns:p14="http://schemas.microsoft.com/office/powerpoint/2010/main" xmlns="" val="386814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2pPr lvl="1">
              <a:defRPr/>
            </a:lvl2pPr>
          </a:lstStyle>
          <a:p>
            <a:pPr lvl="1">
              <a:defRPr/>
            </a:pPr>
            <a:fld id="{714D4C0B-412F-455C-B131-5A7B3D65D51D}" type="slidenum">
              <a:rPr lang="ar-SA"/>
              <a:pPr lvl="1">
                <a:defRPr/>
              </a:pPr>
              <a:t>‹#›</a:t>
            </a:fld>
            <a:endParaRPr lang="en-US"/>
          </a:p>
        </p:txBody>
      </p:sp>
    </p:spTree>
    <p:extLst>
      <p:ext uri="{BB962C8B-B14F-4D97-AF65-F5344CB8AC3E}">
        <p14:creationId xmlns:p14="http://schemas.microsoft.com/office/powerpoint/2010/main" xmlns="" val="57205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600200" y="0"/>
            <a:ext cx="7543800" cy="6858000"/>
          </a:xfrm>
          <a:prstGeom prst="rect">
            <a:avLst/>
          </a:prstGeom>
          <a:solidFill>
            <a:schemeClr val="bg2"/>
          </a:solidFill>
          <a:ln w="9525">
            <a:noFill/>
            <a:miter lim="800000"/>
            <a:headEnd/>
            <a:tailEnd/>
          </a:ln>
          <a:effectLst/>
        </p:spPr>
        <p:txBody>
          <a:bodyPr wrap="none" lIns="182562" tIns="46038" rIns="182562" bIns="46038" anchor="ctr"/>
          <a:lstStyle/>
          <a:p>
            <a:pPr fontAlgn="base">
              <a:spcBef>
                <a:spcPct val="0"/>
              </a:spcBef>
              <a:spcAft>
                <a:spcPct val="0"/>
              </a:spcAft>
              <a:defRPr/>
            </a:pPr>
            <a:endParaRPr lang="en-US" sz="2400">
              <a:solidFill>
                <a:srgbClr val="000000"/>
              </a:solidFill>
              <a:latin typeface="Arial" charset="0"/>
              <a:cs typeface="Arial" charset="0"/>
            </a:endParaRPr>
          </a:p>
        </p:txBody>
      </p:sp>
      <p:pic>
        <p:nvPicPr>
          <p:cNvPr id="1027" name="Picture 4" descr="sidebar_nbc"/>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18653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Rectangle 5"/>
          <p:cNvSpPr>
            <a:spLocks noGrp="1" noChangeArrowheads="1"/>
          </p:cNvSpPr>
          <p:nvPr>
            <p:ph type="sldNum" sz="quarter" idx="4"/>
          </p:nvPr>
        </p:nvSpPr>
        <p:spPr bwMode="auto">
          <a:xfrm>
            <a:off x="8001000" y="6477000"/>
            <a:ext cx="1066800" cy="3048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200" b="1">
                <a:solidFill>
                  <a:srgbClr val="003366"/>
                </a:solidFill>
              </a:defRPr>
            </a:lvl2pPr>
          </a:lstStyle>
          <a:p>
            <a:pPr lvl="1" fontAlgn="base">
              <a:spcBef>
                <a:spcPct val="0"/>
              </a:spcBef>
              <a:spcAft>
                <a:spcPct val="0"/>
              </a:spcAft>
              <a:defRPr/>
            </a:pPr>
            <a:fld id="{8A794748-432B-4089-8F51-09D389928F64}" type="slidenum">
              <a:rPr lang="ar-SA">
                <a:latin typeface="Arial" charset="0"/>
                <a:cs typeface="Arial" charset="0"/>
              </a:rPr>
              <a:pPr lvl="1" fontAlgn="base">
                <a:spcBef>
                  <a:spcPct val="0"/>
                </a:spcBef>
                <a:spcAft>
                  <a:spcPct val="0"/>
                </a:spcAft>
                <a:defRPr/>
              </a:pPr>
              <a:t>‹#›</a:t>
            </a:fld>
            <a:endParaRPr lang="en-US">
              <a:latin typeface="Arial" charset="0"/>
              <a:cs typeface="Arial" charset="0"/>
            </a:endParaRPr>
          </a:p>
        </p:txBody>
      </p:sp>
      <p:sp>
        <p:nvSpPr>
          <p:cNvPr id="1029" name="Rectangle 6"/>
          <p:cNvSpPr>
            <a:spLocks noGrp="1" noChangeArrowheads="1"/>
          </p:cNvSpPr>
          <p:nvPr>
            <p:ph type="title"/>
          </p:nvPr>
        </p:nvSpPr>
        <p:spPr bwMode="auto">
          <a:xfrm>
            <a:off x="1371600" y="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7"/>
          <p:cNvSpPr>
            <a:spLocks noGrp="1" noChangeArrowheads="1"/>
          </p:cNvSpPr>
          <p:nvPr>
            <p:ph type="body" idx="1"/>
          </p:nvPr>
        </p:nvSpPr>
        <p:spPr bwMode="auto">
          <a:xfrm>
            <a:off x="1371600" y="1295400"/>
            <a:ext cx="77724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6" name="Line 8"/>
          <p:cNvSpPr>
            <a:spLocks noChangeShapeType="1"/>
          </p:cNvSpPr>
          <p:nvPr/>
        </p:nvSpPr>
        <p:spPr bwMode="auto">
          <a:xfrm>
            <a:off x="1295400" y="1085850"/>
            <a:ext cx="7772400" cy="0"/>
          </a:xfrm>
          <a:prstGeom prst="line">
            <a:avLst/>
          </a:prstGeom>
          <a:noFill/>
          <a:ln w="28575">
            <a:solidFill>
              <a:srgbClr val="003366"/>
            </a:solidFill>
            <a:round/>
            <a:headEnd/>
            <a:tailEnd/>
          </a:ln>
          <a:effectLst/>
        </p:spPr>
        <p:txBody>
          <a:bodyPr lIns="182562" tIns="46038" rIns="182562" bIns="46038"/>
          <a:lstStyle/>
          <a:p>
            <a:pPr fontAlgn="base">
              <a:spcBef>
                <a:spcPct val="0"/>
              </a:spcBef>
              <a:spcAft>
                <a:spcPct val="0"/>
              </a:spcAft>
              <a:defRPr/>
            </a:pPr>
            <a:endParaRPr lang="en-US" sz="2400">
              <a:solidFill>
                <a:srgbClr val="000000"/>
              </a:solidFill>
              <a:latin typeface="Arial" charset="0"/>
              <a:cs typeface="Arial" charset="0"/>
            </a:endParaRPr>
          </a:p>
        </p:txBody>
      </p:sp>
      <p:sp>
        <p:nvSpPr>
          <p:cNvPr id="83977" name="Line 9"/>
          <p:cNvSpPr>
            <a:spLocks noChangeShapeType="1"/>
          </p:cNvSpPr>
          <p:nvPr/>
        </p:nvSpPr>
        <p:spPr bwMode="auto">
          <a:xfrm>
            <a:off x="1371600" y="1143000"/>
            <a:ext cx="7772400" cy="0"/>
          </a:xfrm>
          <a:prstGeom prst="line">
            <a:avLst/>
          </a:prstGeom>
          <a:noFill/>
          <a:ln w="28575">
            <a:solidFill>
              <a:schemeClr val="accent1"/>
            </a:solidFill>
            <a:round/>
            <a:headEnd/>
            <a:tailEnd/>
          </a:ln>
          <a:effectLst/>
        </p:spPr>
        <p:txBody>
          <a:bodyPr lIns="182562" tIns="46038" rIns="182562" bIns="46038"/>
          <a:lstStyle/>
          <a:p>
            <a:pPr fontAlgn="base">
              <a:spcBef>
                <a:spcPct val="0"/>
              </a:spcBef>
              <a:spcAft>
                <a:spcPct val="0"/>
              </a:spcAft>
              <a:defRPr/>
            </a:pPr>
            <a:endParaRPr lang="en-US" sz="2400">
              <a:solidFill>
                <a:srgbClr val="000000"/>
              </a:solidFill>
              <a:latin typeface="Arial" charset="0"/>
              <a:cs typeface="Arial" charset="0"/>
            </a:endParaRPr>
          </a:p>
        </p:txBody>
      </p:sp>
      <p:sp>
        <p:nvSpPr>
          <p:cNvPr id="83981" name="Text Box 13"/>
          <p:cNvSpPr txBox="1">
            <a:spLocks noChangeArrowheads="1"/>
          </p:cNvSpPr>
          <p:nvPr/>
        </p:nvSpPr>
        <p:spPr bwMode="auto">
          <a:xfrm>
            <a:off x="2286000" y="6400800"/>
            <a:ext cx="4267200"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400">
                <a:solidFill>
                  <a:srgbClr val="6699FF"/>
                </a:solidFill>
                <a:latin typeface="Arial" charset="0"/>
                <a:cs typeface="Arial" charset="0"/>
              </a:rPr>
              <a:t>http://www.Beiki.info</a:t>
            </a:r>
          </a:p>
        </p:txBody>
      </p:sp>
      <p:sp>
        <p:nvSpPr>
          <p:cNvPr id="10" name="Rectangle 9"/>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xmlns="" val="236319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1" eaLnBrk="0" fontAlgn="base" hangingPunct="0">
        <a:spcBef>
          <a:spcPct val="0"/>
        </a:spcBef>
        <a:spcAft>
          <a:spcPct val="0"/>
        </a:spcAft>
        <a:defRPr sz="4400">
          <a:solidFill>
            <a:srgbClr val="003366"/>
          </a:solidFill>
          <a:latin typeface="+mj-lt"/>
          <a:ea typeface="+mj-ea"/>
          <a:cs typeface="+mj-cs"/>
        </a:defRPr>
      </a:lvl1pPr>
      <a:lvl2pPr algn="ctr" rtl="1" eaLnBrk="0" fontAlgn="base" hangingPunct="0">
        <a:spcBef>
          <a:spcPct val="0"/>
        </a:spcBef>
        <a:spcAft>
          <a:spcPct val="0"/>
        </a:spcAft>
        <a:defRPr sz="4400">
          <a:solidFill>
            <a:srgbClr val="003366"/>
          </a:solidFill>
          <a:latin typeface="IranNastaliq" pitchFamily="18" charset="0"/>
          <a:cs typeface="IranNastaliq" pitchFamily="18" charset="0"/>
        </a:defRPr>
      </a:lvl2pPr>
      <a:lvl3pPr algn="ctr" rtl="1" eaLnBrk="0" fontAlgn="base" hangingPunct="0">
        <a:spcBef>
          <a:spcPct val="0"/>
        </a:spcBef>
        <a:spcAft>
          <a:spcPct val="0"/>
        </a:spcAft>
        <a:defRPr sz="4400">
          <a:solidFill>
            <a:srgbClr val="003366"/>
          </a:solidFill>
          <a:latin typeface="IranNastaliq" pitchFamily="18" charset="0"/>
          <a:cs typeface="IranNastaliq" pitchFamily="18" charset="0"/>
        </a:defRPr>
      </a:lvl3pPr>
      <a:lvl4pPr algn="ctr" rtl="1" eaLnBrk="0" fontAlgn="base" hangingPunct="0">
        <a:spcBef>
          <a:spcPct val="0"/>
        </a:spcBef>
        <a:spcAft>
          <a:spcPct val="0"/>
        </a:spcAft>
        <a:defRPr sz="4400">
          <a:solidFill>
            <a:srgbClr val="003366"/>
          </a:solidFill>
          <a:latin typeface="IranNastaliq" pitchFamily="18" charset="0"/>
          <a:cs typeface="IranNastaliq" pitchFamily="18" charset="0"/>
        </a:defRPr>
      </a:lvl4pPr>
      <a:lvl5pPr algn="ctr" rtl="1" eaLnBrk="0" fontAlgn="base" hangingPunct="0">
        <a:spcBef>
          <a:spcPct val="0"/>
        </a:spcBef>
        <a:spcAft>
          <a:spcPct val="0"/>
        </a:spcAft>
        <a:defRPr sz="4400">
          <a:solidFill>
            <a:srgbClr val="003366"/>
          </a:solidFill>
          <a:latin typeface="IranNastaliq" pitchFamily="18" charset="0"/>
          <a:cs typeface="IranNastaliq" pitchFamily="18" charset="0"/>
        </a:defRPr>
      </a:lvl5pPr>
      <a:lvl6pPr marL="457200" algn="ctr" rtl="1" fontAlgn="base">
        <a:spcBef>
          <a:spcPct val="0"/>
        </a:spcBef>
        <a:spcAft>
          <a:spcPct val="0"/>
        </a:spcAft>
        <a:defRPr sz="4400">
          <a:solidFill>
            <a:srgbClr val="003366"/>
          </a:solidFill>
          <a:latin typeface="IranNastaliq" pitchFamily="18" charset="0"/>
          <a:cs typeface="IranNastaliq" pitchFamily="18" charset="0"/>
        </a:defRPr>
      </a:lvl6pPr>
      <a:lvl7pPr marL="914400" algn="ctr" rtl="1" fontAlgn="base">
        <a:spcBef>
          <a:spcPct val="0"/>
        </a:spcBef>
        <a:spcAft>
          <a:spcPct val="0"/>
        </a:spcAft>
        <a:defRPr sz="4400">
          <a:solidFill>
            <a:srgbClr val="003366"/>
          </a:solidFill>
          <a:latin typeface="IranNastaliq" pitchFamily="18" charset="0"/>
          <a:cs typeface="IranNastaliq" pitchFamily="18" charset="0"/>
        </a:defRPr>
      </a:lvl7pPr>
      <a:lvl8pPr marL="1371600" algn="ctr" rtl="1" fontAlgn="base">
        <a:spcBef>
          <a:spcPct val="0"/>
        </a:spcBef>
        <a:spcAft>
          <a:spcPct val="0"/>
        </a:spcAft>
        <a:defRPr sz="4400">
          <a:solidFill>
            <a:srgbClr val="003366"/>
          </a:solidFill>
          <a:latin typeface="IranNastaliq" pitchFamily="18" charset="0"/>
          <a:cs typeface="IranNastaliq" pitchFamily="18" charset="0"/>
        </a:defRPr>
      </a:lvl8pPr>
      <a:lvl9pPr marL="1828800" algn="ctr" rtl="1" fontAlgn="base">
        <a:spcBef>
          <a:spcPct val="0"/>
        </a:spcBef>
        <a:spcAft>
          <a:spcPct val="0"/>
        </a:spcAft>
        <a:defRPr sz="4400">
          <a:solidFill>
            <a:srgbClr val="003366"/>
          </a:solidFill>
          <a:latin typeface="IranNastaliq" pitchFamily="18" charset="0"/>
          <a:cs typeface="IranNastaliq" pitchFamily="18" charset="0"/>
        </a:defRPr>
      </a:lvl9pPr>
    </p:titleStyle>
    <p:bodyStyle>
      <a:lvl1pPr marL="342900" indent="-342900" algn="r" rtl="1" eaLnBrk="0" fontAlgn="base" hangingPunct="0">
        <a:spcBef>
          <a:spcPct val="20000"/>
        </a:spcBef>
        <a:spcAft>
          <a:spcPct val="0"/>
        </a:spcAft>
        <a:buClr>
          <a:srgbClr val="003366"/>
        </a:buClr>
        <a:buSzPct val="75000"/>
        <a:buFont typeface="Wingdings" pitchFamily="2" charset="2"/>
        <a:buChar char="ü"/>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003366"/>
        </a:buClr>
        <a:buSzPct val="80000"/>
        <a:buChar char="o"/>
        <a:defRPr sz="2800">
          <a:solidFill>
            <a:schemeClr val="tx1"/>
          </a:solidFill>
          <a:latin typeface="+mn-lt"/>
          <a:cs typeface="+mn-cs"/>
        </a:defRPr>
      </a:lvl2pPr>
      <a:lvl3pPr marL="1143000" indent="-228600" algn="r" rtl="1" eaLnBrk="0" fontAlgn="base" hangingPunct="0">
        <a:spcBef>
          <a:spcPct val="20000"/>
        </a:spcBef>
        <a:spcAft>
          <a:spcPct val="0"/>
        </a:spcAft>
        <a:buClr>
          <a:srgbClr val="003366"/>
        </a:buClr>
        <a:buSzPct val="65000"/>
        <a:buFont typeface="Wingdings" pitchFamily="2" charset="2"/>
        <a:buChar char="l"/>
        <a:defRPr sz="2400">
          <a:solidFill>
            <a:schemeClr val="tx1"/>
          </a:solidFill>
          <a:latin typeface="+mn-lt"/>
          <a:cs typeface="+mn-cs"/>
        </a:defRPr>
      </a:lvl3pPr>
      <a:lvl4pPr marL="1600200" indent="-228600" algn="r" rtl="1" eaLnBrk="0" fontAlgn="base" hangingPunct="0">
        <a:spcBef>
          <a:spcPct val="20000"/>
        </a:spcBef>
        <a:spcAft>
          <a:spcPct val="0"/>
        </a:spcAft>
        <a:buClr>
          <a:srgbClr val="003366"/>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rgbClr val="003366"/>
        </a:buClr>
        <a:buChar char="•"/>
        <a:defRPr sz="2000">
          <a:solidFill>
            <a:schemeClr val="tx1"/>
          </a:solidFill>
          <a:latin typeface="+mn-lt"/>
          <a:cs typeface="+mn-cs"/>
        </a:defRPr>
      </a:lvl5pPr>
      <a:lvl6pPr marL="2514600" indent="-228600" algn="r" rtl="1" fontAlgn="base">
        <a:spcBef>
          <a:spcPct val="20000"/>
        </a:spcBef>
        <a:spcAft>
          <a:spcPct val="0"/>
        </a:spcAft>
        <a:buClr>
          <a:srgbClr val="003366"/>
        </a:buClr>
        <a:buChar char="•"/>
        <a:defRPr sz="2000">
          <a:solidFill>
            <a:schemeClr val="tx1"/>
          </a:solidFill>
          <a:latin typeface="+mn-lt"/>
          <a:cs typeface="+mn-cs"/>
        </a:defRPr>
      </a:lvl6pPr>
      <a:lvl7pPr marL="2971800" indent="-228600" algn="r" rtl="1" fontAlgn="base">
        <a:spcBef>
          <a:spcPct val="20000"/>
        </a:spcBef>
        <a:spcAft>
          <a:spcPct val="0"/>
        </a:spcAft>
        <a:buClr>
          <a:srgbClr val="003366"/>
        </a:buClr>
        <a:buChar char="•"/>
        <a:defRPr sz="2000">
          <a:solidFill>
            <a:schemeClr val="tx1"/>
          </a:solidFill>
          <a:latin typeface="+mn-lt"/>
          <a:cs typeface="+mn-cs"/>
        </a:defRPr>
      </a:lvl7pPr>
      <a:lvl8pPr marL="3429000" indent="-228600" algn="r" rtl="1" fontAlgn="base">
        <a:spcBef>
          <a:spcPct val="20000"/>
        </a:spcBef>
        <a:spcAft>
          <a:spcPct val="0"/>
        </a:spcAft>
        <a:buClr>
          <a:srgbClr val="003366"/>
        </a:buClr>
        <a:buChar char="•"/>
        <a:defRPr sz="2000">
          <a:solidFill>
            <a:schemeClr val="tx1"/>
          </a:solidFill>
          <a:latin typeface="+mn-lt"/>
          <a:cs typeface="+mn-cs"/>
        </a:defRPr>
      </a:lvl8pPr>
      <a:lvl9pPr marL="3886200" indent="-228600" algn="r" rtl="1" fontAlgn="base">
        <a:spcBef>
          <a:spcPct val="20000"/>
        </a:spcBef>
        <a:spcAft>
          <a:spcPct val="0"/>
        </a:spcAft>
        <a:buClr>
          <a:srgbClr val="003366"/>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26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pitchFamily="18" charset="0"/>
            </a:endParaRPr>
          </a:p>
        </p:txBody>
      </p:sp>
      <p:sp>
        <p:nvSpPr>
          <p:cNvPr id="2826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charset="0"/>
            </a:endParaRPr>
          </a:p>
        </p:txBody>
      </p:sp>
      <p:sp>
        <p:nvSpPr>
          <p:cNvPr id="2826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cs typeface="Arial" charset="0"/>
              </a:defRPr>
            </a:lvl1pPr>
          </a:lstStyle>
          <a:p>
            <a:pPr fontAlgn="base">
              <a:spcBef>
                <a:spcPct val="0"/>
              </a:spcBef>
              <a:spcAft>
                <a:spcPct val="0"/>
              </a:spcAft>
              <a:defRPr/>
            </a:pPr>
            <a:endParaRPr lang="en-US">
              <a:solidFill>
                <a:srgbClr val="000000"/>
              </a:solidFill>
            </a:endParaRPr>
          </a:p>
        </p:txBody>
      </p:sp>
      <p:sp>
        <p:nvSpPr>
          <p:cNvPr id="2826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cs typeface="Arial" charset="0"/>
              </a:defRPr>
            </a:lvl1pPr>
          </a:lstStyle>
          <a:p>
            <a:pPr fontAlgn="base">
              <a:spcBef>
                <a:spcPct val="0"/>
              </a:spcBef>
              <a:spcAft>
                <a:spcPct val="0"/>
              </a:spcAft>
              <a:defRPr/>
            </a:pPr>
            <a:endParaRPr lang="en-US">
              <a:solidFill>
                <a:srgbClr val="000000"/>
              </a:solidFill>
            </a:endParaRPr>
          </a:p>
        </p:txBody>
      </p:sp>
      <p:sp>
        <p:nvSpPr>
          <p:cNvPr id="2826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cs typeface="Arial" charset="0"/>
              </a:defRPr>
            </a:lvl1pPr>
          </a:lstStyle>
          <a:p>
            <a:pPr fontAlgn="base">
              <a:spcBef>
                <a:spcPct val="0"/>
              </a:spcBef>
              <a:spcAft>
                <a:spcPct val="0"/>
              </a:spcAft>
              <a:defRPr/>
            </a:pPr>
            <a:fld id="{8C9B15DF-6FF7-4787-8E6A-BADD90BF4EEF}"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xmlns="" val="1029136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cover dir="rd"/>
  </p:transition>
  <p:timing>
    <p:tnLst>
      <p:par>
        <p:cTn id="1" dur="indefinite" restart="never" nodeType="tmRoot"/>
      </p:par>
    </p:tnLst>
  </p:timing>
  <p:hf sldNum="0"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Verdana" pitchFamily="34" charset="0"/>
          <a:cs typeface="Arial" charset="0"/>
        </a:defRPr>
      </a:lvl2pPr>
      <a:lvl3pPr algn="l" rtl="0" eaLnBrk="0" fontAlgn="base" hangingPunct="0">
        <a:spcBef>
          <a:spcPct val="0"/>
        </a:spcBef>
        <a:spcAft>
          <a:spcPct val="0"/>
        </a:spcAft>
        <a:defRPr sz="2000">
          <a:solidFill>
            <a:schemeClr val="tx2"/>
          </a:solidFill>
          <a:latin typeface="Verdana" pitchFamily="34" charset="0"/>
          <a:cs typeface="Arial" charset="0"/>
        </a:defRPr>
      </a:lvl3pPr>
      <a:lvl4pPr algn="l" rtl="0" eaLnBrk="0" fontAlgn="base" hangingPunct="0">
        <a:spcBef>
          <a:spcPct val="0"/>
        </a:spcBef>
        <a:spcAft>
          <a:spcPct val="0"/>
        </a:spcAft>
        <a:defRPr sz="2000">
          <a:solidFill>
            <a:schemeClr val="tx2"/>
          </a:solidFill>
          <a:latin typeface="Verdana" pitchFamily="34" charset="0"/>
          <a:cs typeface="Arial" charset="0"/>
        </a:defRPr>
      </a:lvl4pPr>
      <a:lvl5pPr algn="l" rtl="0" eaLnBrk="0" fontAlgn="base" hangingPunct="0">
        <a:spcBef>
          <a:spcPct val="0"/>
        </a:spcBef>
        <a:spcAft>
          <a:spcPct val="0"/>
        </a:spcAft>
        <a:defRPr sz="2000">
          <a:solidFill>
            <a:schemeClr val="tx2"/>
          </a:solidFill>
          <a:latin typeface="Verdana" pitchFamily="34" charset="0"/>
          <a:cs typeface="Arial" charset="0"/>
        </a:defRPr>
      </a:lvl5pPr>
      <a:lvl6pPr marL="457200" algn="l" rtl="0" fontAlgn="base">
        <a:spcBef>
          <a:spcPct val="0"/>
        </a:spcBef>
        <a:spcAft>
          <a:spcPct val="0"/>
        </a:spcAft>
        <a:defRPr sz="2000">
          <a:solidFill>
            <a:schemeClr val="tx2"/>
          </a:solidFill>
          <a:latin typeface="Verdana" pitchFamily="34" charset="0"/>
          <a:cs typeface="Arial" charset="0"/>
        </a:defRPr>
      </a:lvl6pPr>
      <a:lvl7pPr marL="914400" algn="l" rtl="0" fontAlgn="base">
        <a:spcBef>
          <a:spcPct val="0"/>
        </a:spcBef>
        <a:spcAft>
          <a:spcPct val="0"/>
        </a:spcAft>
        <a:defRPr sz="2000">
          <a:solidFill>
            <a:schemeClr val="tx2"/>
          </a:solidFill>
          <a:latin typeface="Verdana" pitchFamily="34" charset="0"/>
          <a:cs typeface="Arial" charset="0"/>
        </a:defRPr>
      </a:lvl7pPr>
      <a:lvl8pPr marL="1371600" algn="l" rtl="0" fontAlgn="base">
        <a:spcBef>
          <a:spcPct val="0"/>
        </a:spcBef>
        <a:spcAft>
          <a:spcPct val="0"/>
        </a:spcAft>
        <a:defRPr sz="2000">
          <a:solidFill>
            <a:schemeClr val="tx2"/>
          </a:solidFill>
          <a:latin typeface="Verdana" pitchFamily="34" charset="0"/>
          <a:cs typeface="Arial" charset="0"/>
        </a:defRPr>
      </a:lvl8pPr>
      <a:lvl9pPr marL="1828800" algn="l" rtl="0" fontAlgn="base">
        <a:spcBef>
          <a:spcPct val="0"/>
        </a:spcBef>
        <a:spcAft>
          <a:spcPct val="0"/>
        </a:spcAft>
        <a:defRPr sz="2000">
          <a:solidFill>
            <a:schemeClr val="tx2"/>
          </a:solidFill>
          <a:latin typeface="Verdana" pitchFamily="34" charset="0"/>
          <a:cs typeface="Arial" charset="0"/>
        </a:defRPr>
      </a:lvl9pPr>
    </p:titleStyle>
    <p:bodyStyle>
      <a:lvl1pPr marL="469900" indent="-469900" algn="r" rtl="1" eaLnBrk="0" fontAlgn="base" hangingPunct="0">
        <a:spcBef>
          <a:spcPct val="20000"/>
        </a:spcBef>
        <a:spcAft>
          <a:spcPct val="0"/>
        </a:spcAft>
        <a:buClr>
          <a:schemeClr val="accent2"/>
        </a:buClr>
        <a:buFont typeface="Wingdings" pitchFamily="2" charset="2"/>
        <a:buChar char="o"/>
        <a:defRPr sz="2800">
          <a:solidFill>
            <a:schemeClr val="tx1"/>
          </a:solidFill>
          <a:latin typeface="+mn-lt"/>
          <a:ea typeface="+mn-ea"/>
          <a:cs typeface="B Traffic" pitchFamily="2" charset="-78"/>
        </a:defRPr>
      </a:lvl1pPr>
      <a:lvl2pPr marL="908050" indent="-436563" algn="r" rtl="1" eaLnBrk="0" fontAlgn="base" hangingPunct="0">
        <a:spcBef>
          <a:spcPct val="20000"/>
        </a:spcBef>
        <a:spcAft>
          <a:spcPct val="0"/>
        </a:spcAft>
        <a:buClr>
          <a:schemeClr val="accent2"/>
        </a:buClr>
        <a:buFont typeface="Wingdings" pitchFamily="2" charset="2"/>
        <a:buChar char="n"/>
        <a:defRPr sz="2400">
          <a:solidFill>
            <a:schemeClr val="tx1"/>
          </a:solidFill>
          <a:latin typeface="+mn-lt"/>
          <a:cs typeface="B Traffic" pitchFamily="2" charset="-78"/>
        </a:defRPr>
      </a:lvl2pPr>
      <a:lvl3pPr marL="1304925" indent="-395288" algn="r" rtl="1" eaLnBrk="0" fontAlgn="base" hangingPunct="0">
        <a:spcBef>
          <a:spcPct val="20000"/>
        </a:spcBef>
        <a:spcAft>
          <a:spcPct val="0"/>
        </a:spcAft>
        <a:buClr>
          <a:schemeClr val="accent2"/>
        </a:buClr>
        <a:buFont typeface="Wingdings" pitchFamily="2" charset="2"/>
        <a:buChar char="o"/>
        <a:defRPr sz="2400">
          <a:solidFill>
            <a:schemeClr val="tx1"/>
          </a:solidFill>
          <a:latin typeface="+mn-lt"/>
          <a:cs typeface="B Traffic" pitchFamily="2" charset="-78"/>
        </a:defRPr>
      </a:lvl3pPr>
      <a:lvl4pPr marL="1693863" indent="-387350" algn="r" rtl="1" eaLnBrk="0" fontAlgn="base" hangingPunct="0">
        <a:spcBef>
          <a:spcPct val="20000"/>
        </a:spcBef>
        <a:spcAft>
          <a:spcPct val="0"/>
        </a:spcAft>
        <a:buClr>
          <a:schemeClr val="accent2"/>
        </a:buClr>
        <a:buFont typeface="Wingdings" pitchFamily="2" charset="2"/>
        <a:buChar char="n"/>
        <a:defRPr sz="2400">
          <a:solidFill>
            <a:schemeClr val="tx1"/>
          </a:solidFill>
          <a:latin typeface="+mn-lt"/>
          <a:cs typeface="B Traffic" pitchFamily="2" charset="-78"/>
        </a:defRPr>
      </a:lvl4pPr>
      <a:lvl5pPr marL="2093913" indent="-398463" algn="r" rtl="1" eaLnBrk="0" fontAlgn="base" hangingPunct="0">
        <a:spcBef>
          <a:spcPct val="25000"/>
        </a:spcBef>
        <a:spcAft>
          <a:spcPct val="0"/>
        </a:spcAft>
        <a:buClr>
          <a:schemeClr val="accent2"/>
        </a:buClr>
        <a:buFont typeface="Wingdings" pitchFamily="2" charset="2"/>
        <a:buChar char="§"/>
        <a:defRPr sz="2400">
          <a:solidFill>
            <a:schemeClr val="tx1"/>
          </a:solidFill>
          <a:latin typeface="+mn-lt"/>
          <a:cs typeface="B Traffic" pitchFamily="2" charset="-78"/>
        </a:defRPr>
      </a:lvl5pPr>
      <a:lvl6pPr marL="2551113" indent="-398463" algn="l" rtl="0" fontAlgn="base">
        <a:spcBef>
          <a:spcPct val="25000"/>
        </a:spcBef>
        <a:spcAft>
          <a:spcPct val="0"/>
        </a:spcAft>
        <a:buClr>
          <a:schemeClr val="accent2"/>
        </a:buClr>
        <a:buFont typeface="Wingdings" pitchFamily="2" charset="2"/>
        <a:buChar char="§"/>
        <a:defRPr sz="24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4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4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819400" y="6356350"/>
            <a:ext cx="3581400" cy="365125"/>
          </a:xfrm>
          <a:prstGeom prst="rect">
            <a:avLst/>
          </a:prstGeom>
        </p:spPr>
        <p:txBody>
          <a:bodyPr vert="horz" lIns="91440" tIns="45720" rIns="91440" bIns="45720" rtlCol="0" anchor="ctr"/>
          <a:lstStyle>
            <a:lvl1pPr algn="ctr">
              <a:defRPr sz="1400">
                <a:solidFill>
                  <a:schemeClr val="tx1">
                    <a:tint val="75000"/>
                  </a:schemeClr>
                </a:solidFill>
                <a:cs typeface="B Zar" pitchFamily="2" charset="-78"/>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cs typeface="B Zar" pitchFamily="2" charset="-78"/>
              </a:defRPr>
            </a:lvl1pPr>
          </a:lstStyle>
          <a:p>
            <a:pPr rtl="1"/>
            <a:fld id="{B6F15528-21DE-4FAA-801E-634DDDAF4B2B}" type="slidenum">
              <a:rPr lang="en-US" smtClean="0">
                <a:solidFill>
                  <a:prstClr val="black">
                    <a:tint val="75000"/>
                  </a:prstClr>
                </a:solidFill>
              </a:rPr>
              <a:pPr rtl="1"/>
              <a:t>‹#›</a:t>
            </a:fld>
            <a:r>
              <a:rPr lang="en-US" dirty="0" smtClean="0">
                <a:solidFill>
                  <a:prstClr val="black">
                    <a:tint val="75000"/>
                  </a:prstClr>
                </a:solidFill>
              </a:rPr>
              <a:t>-20</a:t>
            </a:r>
            <a:endParaRPr lang="en-US" dirty="0">
              <a:solidFill>
                <a:prstClr val="black">
                  <a:tint val="75000"/>
                </a:prstClr>
              </a:solidFill>
            </a:endParaRPr>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xmlns="" val="34063082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4362C-DF15-4653-893D-8AF6C41C8F0F}" type="datetime1">
              <a:rPr lang="en-US" smtClean="0">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2819400" y="6356350"/>
            <a:ext cx="3581400" cy="365125"/>
          </a:xfrm>
          <a:prstGeom prst="rect">
            <a:avLst/>
          </a:prstGeom>
        </p:spPr>
        <p:txBody>
          <a:bodyPr vert="horz" lIns="91440" tIns="45720" rIns="91440" bIns="45720" rtlCol="0" anchor="ctr"/>
          <a:lstStyle>
            <a:lvl1pPr algn="ctr">
              <a:defRPr sz="1400">
                <a:solidFill>
                  <a:schemeClr val="tx1">
                    <a:tint val="75000"/>
                  </a:schemeClr>
                </a:solidFill>
                <a:cs typeface="B Zar" pitchFamily="2" charset="-78"/>
              </a:defRPr>
            </a:lvl1pPr>
          </a:lstStyle>
          <a:p>
            <a:r>
              <a:rPr lang="fa-IR" dirty="0" smtClean="0">
                <a:solidFill>
                  <a:prstClr val="black">
                    <a:tint val="75000"/>
                  </a:prstClr>
                </a:solidFill>
              </a:rPr>
              <a:t>«ششمین کنفرانس نظام اداری الکترونیکی- اردیبهشت ماه 1392»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cs typeface="B Zar" pitchFamily="2" charset="-78"/>
              </a:defRPr>
            </a:lvl1pPr>
          </a:lstStyle>
          <a:p>
            <a:pPr rtl="1"/>
            <a:fld id="{B6F15528-21DE-4FAA-801E-634DDDAF4B2B}" type="slidenum">
              <a:rPr lang="en-US" smtClean="0">
                <a:solidFill>
                  <a:prstClr val="black">
                    <a:tint val="75000"/>
                  </a:prstClr>
                </a:solidFill>
              </a:rPr>
              <a:pPr rtl="1"/>
              <a:t>‹#›</a:t>
            </a:fld>
            <a:r>
              <a:rPr lang="en-US" dirty="0" smtClean="0">
                <a:solidFill>
                  <a:prstClr val="black">
                    <a:tint val="75000"/>
                  </a:prstClr>
                </a:solidFill>
              </a:rPr>
              <a:t>-20</a:t>
            </a:r>
            <a:endParaRPr lang="en-US" dirty="0">
              <a:solidFill>
                <a:prstClr val="black">
                  <a:tint val="75000"/>
                </a:prstClr>
              </a:solidFill>
            </a:endParaRPr>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xmlns="" val="7785026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paypopup.com/" TargetMode="External"/><Relationship Id="rId2" Type="http://schemas.openxmlformats.org/officeDocument/2006/relationships/hyperlink" Target="http://www.tribalfusion.com/" TargetMode="External"/><Relationship Id="rId1" Type="http://schemas.openxmlformats.org/officeDocument/2006/relationships/slideLayout" Target="../slideLayouts/slideLayout13.xml"/><Relationship Id="rId4" Type="http://schemas.openxmlformats.org/officeDocument/2006/relationships/hyperlink" Target="http://www.popupad.net/publishers/index.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clickbank.com/index.html" TargetMode="External"/><Relationship Id="rId2" Type="http://schemas.openxmlformats.org/officeDocument/2006/relationships/hyperlink" Target="http://www.cj.com/" TargetMode="External"/><Relationship Id="rId1" Type="http://schemas.openxmlformats.org/officeDocument/2006/relationships/slideLayout" Target="../slideLayouts/slideLayout13.xml"/><Relationship Id="rId5" Type="http://schemas.openxmlformats.org/officeDocument/2006/relationships/hyperlink" Target="http://www.linkshare.com/index.shtml" TargetMode="External"/><Relationship Id="rId4" Type="http://schemas.openxmlformats.org/officeDocument/2006/relationships/hyperlink" Target="https://www.azoogleads.com/corp/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interspire.com/sendstudio/" TargetMode="External"/><Relationship Id="rId2" Type="http://schemas.openxmlformats.org/officeDocument/2006/relationships/hyperlink" Target="http://www.aweber.com/" TargetMode="External"/><Relationship Id="rId1" Type="http://schemas.openxmlformats.org/officeDocument/2006/relationships/slideLayout" Target="../slideLayouts/slideLayout13.xml"/><Relationship Id="rId5" Type="http://schemas.openxmlformats.org/officeDocument/2006/relationships/hyperlink" Target="http://cjaffiliate.roving.com/" TargetMode="External"/><Relationship Id="rId4" Type="http://schemas.openxmlformats.org/officeDocument/2006/relationships/hyperlink" Target="http://www.phpautoresponder.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1905000"/>
            <a:ext cx="7162800" cy="4724400"/>
          </a:xfrm>
          <a:scene3d>
            <a:camera prst="perspectiveLeft"/>
            <a:lightRig rig="threePt" dir="t"/>
          </a:scene3d>
        </p:spPr>
        <p:style>
          <a:lnRef idx="1">
            <a:schemeClr val="accent3"/>
          </a:lnRef>
          <a:fillRef idx="2">
            <a:schemeClr val="accent3"/>
          </a:fillRef>
          <a:effectRef idx="1">
            <a:schemeClr val="accent3"/>
          </a:effectRef>
          <a:fontRef idx="minor">
            <a:schemeClr val="dk1"/>
          </a:fontRef>
        </p:style>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endPar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spcBef>
                <a:spcPts val="0"/>
              </a:spcBef>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IranNastaliq" panose="02020505000000020003" pitchFamily="18" charset="0"/>
            </a:endParaRPr>
          </a:p>
          <a:p>
            <a:pPr lvl="0">
              <a:spcBef>
                <a:spcPts val="0"/>
              </a:spcBef>
            </a:pPr>
            <a:r>
              <a:rPr lang="fa-I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B Davat" panose="00000400000000000000" pitchFamily="2" charset="-78"/>
              </a:rPr>
              <a:t>کسب </a:t>
            </a:r>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B Davat" panose="00000400000000000000" pitchFamily="2" charset="-78"/>
              </a:rPr>
              <a:t>درآمد از طریق اینترنت</a:t>
            </a:r>
          </a:p>
          <a:p>
            <a:pPr rtl="1"/>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rtl="1"/>
            <a:endPar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fa-IR"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بهرام هاشمي</a:t>
            </a:r>
            <a:r>
              <a:rPr lang="fa-IR" sz="3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
            </a:r>
            <a:br>
              <a:rPr lang="fa-IR" sz="3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br>
            <a:endParaRPr lang="fa-IR" sz="3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a:p>
            <a:pPr rtl="1"/>
            <a:endParaRPr lang="fa-IR"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a:p>
            <a:endParaRPr lang="fa-IR"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9" y="457199"/>
            <a:ext cx="2335213" cy="640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011499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987425"/>
          </a:xfrm>
        </p:spPr>
        <p:txBody>
          <a:bodyPr/>
          <a:lstStyle/>
          <a:p>
            <a:pPr marL="469900" lvl="0" indent="-469900" rtl="1">
              <a:spcBef>
                <a:spcPct val="20000"/>
              </a:spcBef>
            </a:pPr>
            <a:r>
              <a:rPr lang="fa-IR" dirty="0" smtClean="0">
                <a:solidFill>
                  <a:schemeClr val="accent2"/>
                </a:solidFill>
              </a:rPr>
              <a:t/>
            </a:r>
            <a:br>
              <a:rPr lang="fa-IR" dirty="0" smtClean="0">
                <a:solidFill>
                  <a:schemeClr val="accent2"/>
                </a:solidFill>
              </a:rPr>
            </a:br>
            <a:r>
              <a:rPr lang="fa-IR" dirty="0" smtClean="0">
                <a:solidFill>
                  <a:schemeClr val="accent2"/>
                </a:solidFill>
              </a:rPr>
              <a:t>سایت تبلیغاتی آنلاین یاب </a:t>
            </a:r>
            <a:br>
              <a:rPr lang="fa-IR" dirty="0" smtClean="0">
                <a:solidFill>
                  <a:schemeClr val="accent2"/>
                </a:solidFill>
              </a:rPr>
            </a:br>
            <a:r>
              <a:rPr lang="en-US" sz="2000" dirty="0">
                <a:solidFill>
                  <a:schemeClr val="accent2"/>
                </a:solidFill>
              </a:rPr>
              <a:t>onlineyab.com</a:t>
            </a:r>
            <a:r>
              <a:rPr lang="fa-IR" sz="2000" dirty="0">
                <a:solidFill>
                  <a:srgbClr val="000000"/>
                </a:solidFill>
              </a:rPr>
              <a:t/>
            </a:r>
            <a:br>
              <a:rPr lang="fa-IR" sz="2000" dirty="0">
                <a:solidFill>
                  <a:srgbClr val="000000"/>
                </a:solidFill>
              </a:rPr>
            </a:br>
            <a:endParaRPr lang="en-US" dirty="0">
              <a:solidFill>
                <a:schemeClr val="accent2"/>
              </a:solidFill>
            </a:endParaRPr>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8174"/>
          <a:stretch/>
        </p:blipFill>
        <p:spPr bwMode="auto">
          <a:xfrm>
            <a:off x="0" y="1856096"/>
            <a:ext cx="9144000" cy="4991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746745"/>
      </p:ext>
    </p:extLst>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B Davat" panose="00000400000000000000" pitchFamily="2" charset="-78"/>
            </a:endParaRPr>
          </a:p>
          <a:p>
            <a:pPr algn="ctr"/>
            <a:r>
              <a:rPr lang="fa-IR"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B Davat" panose="00000400000000000000" pitchFamily="2" charset="-78"/>
              </a:rPr>
              <a:t>برخی از راه‏های کسب درآمد از طریق اینترنت</a:t>
            </a:r>
            <a:endPar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anose="02020505000000020003" pitchFamily="18" charset="0"/>
              <a:cs typeface="B Davat" panose="00000400000000000000" pitchFamily="2" charset="-78"/>
            </a:endParaRPr>
          </a:p>
        </p:txBody>
      </p:sp>
    </p:spTree>
    <p:extLst>
      <p:ext uri="{BB962C8B-B14F-4D97-AF65-F5344CB8AC3E}">
        <p14:creationId xmlns:p14="http://schemas.microsoft.com/office/powerpoint/2010/main" xmlns="" val="402313396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1- </a:t>
            </a:r>
            <a:r>
              <a:rPr lang="fa-IR" dirty="0">
                <a:solidFill>
                  <a:schemeClr val="accent2"/>
                </a:solidFill>
              </a:rPr>
              <a:t>کسب درآمد از طریق پاپ آپ (</a:t>
            </a:r>
            <a:r>
              <a:rPr lang="en-US" sz="3200" dirty="0">
                <a:solidFill>
                  <a:schemeClr val="accent2"/>
                </a:solidFill>
              </a:rPr>
              <a:t>Popup</a:t>
            </a:r>
            <a:r>
              <a:rPr lang="fa-IR" dirty="0">
                <a:solidFill>
                  <a:schemeClr val="accent2"/>
                </a:solidFill>
              </a:rPr>
              <a:t>)</a:t>
            </a:r>
            <a:endParaRPr lang="en-US" dirty="0">
              <a:solidFill>
                <a:schemeClr val="accent2"/>
              </a:solidFill>
            </a:endParaRPr>
          </a:p>
        </p:txBody>
      </p:sp>
      <p:sp>
        <p:nvSpPr>
          <p:cNvPr id="3" name="Content Placeholder 2"/>
          <p:cNvSpPr>
            <a:spLocks noGrp="1"/>
          </p:cNvSpPr>
          <p:nvPr>
            <p:ph idx="1"/>
          </p:nvPr>
        </p:nvSpPr>
        <p:spPr>
          <a:xfrm>
            <a:off x="3657600" y="1752600"/>
            <a:ext cx="5257800" cy="4267200"/>
          </a:xfrm>
        </p:spPr>
        <p:txBody>
          <a:bodyPr/>
          <a:lstStyle/>
          <a:p>
            <a:pPr algn="justLow"/>
            <a:r>
              <a:rPr lang="ar-SA" sz="2000" b="0" dirty="0"/>
              <a:t>پاپ</a:t>
            </a:r>
            <a:r>
              <a:rPr lang="en-US" sz="2000" b="0" dirty="0"/>
              <a:t> </a:t>
            </a:r>
            <a:r>
              <a:rPr lang="fa-IR" sz="2000" b="0" dirty="0" smtClean="0"/>
              <a:t> آپ </a:t>
            </a:r>
            <a:r>
              <a:rPr lang="en-US" sz="2000" b="0" dirty="0" smtClean="0"/>
              <a:t>(POPUP)</a:t>
            </a:r>
            <a:r>
              <a:rPr lang="en-US" sz="2000" b="0" dirty="0"/>
              <a:t> </a:t>
            </a:r>
            <a:r>
              <a:rPr lang="fa-IR" sz="2000" b="0" dirty="0" smtClean="0"/>
              <a:t>ی</a:t>
            </a:r>
            <a:r>
              <a:rPr lang="ar-SA" sz="2000" b="0" dirty="0" smtClean="0"/>
              <a:t>ا </a:t>
            </a:r>
            <a:r>
              <a:rPr lang="ar-SA" sz="2000" b="0" dirty="0"/>
              <a:t>صفحه باز شونده به صفحه ای </a:t>
            </a:r>
            <a:r>
              <a:rPr lang="ar-SA" sz="2000" b="0" dirty="0" smtClean="0"/>
              <a:t>می</a:t>
            </a:r>
            <a:r>
              <a:rPr lang="fa-IR" sz="2000" b="0" dirty="0" smtClean="0"/>
              <a:t>‏</a:t>
            </a:r>
            <a:r>
              <a:rPr lang="ar-SA" sz="2000" b="0" dirty="0" smtClean="0"/>
              <a:t>گویند </a:t>
            </a:r>
            <a:r>
              <a:rPr lang="ar-SA" sz="2000" b="0" dirty="0"/>
              <a:t>که به وسیله یک کد اسکریپت خاص که در سایت ها و وبلاگها موجود است طراحی شده است و وقتی که بازدید کننده وارد سایت یا وبلاگ وی می شود پس از اولین کلیکی که در هر محلی از صفحه سایت کند به صورت اتوماتیک یک صفحه جدید باز می شود که می تواند حاوی متن تبلیغاتی و یا هر متن دیگری باشد و این صفحه به صورت صفحه ای است که در هر مروگری طوری تعبیه شده است که قابلیت های اصلی مرورگر در این صفحه موجود نیست و فقط بازدید کننده می تواند تبلیغ را ببیند و خرید انجام دهد و صفحه را ببندد</a:t>
            </a:r>
            <a:r>
              <a:rPr lang="en-US" sz="2000" b="0" dirty="0"/>
              <a:t> .</a:t>
            </a:r>
          </a:p>
          <a:p>
            <a:endParaRPr lang="en-US" sz="2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0200"/>
            <a:ext cx="3657600" cy="525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268189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a:solidFill>
                  <a:schemeClr val="accent2"/>
                </a:solidFill>
              </a:rPr>
              <a:t>روش کار پاپ آپ ها</a:t>
            </a:r>
            <a:endParaRPr lang="en-US" dirty="0">
              <a:solidFill>
                <a:schemeClr val="accent2"/>
              </a:solidFill>
            </a:endParaRPr>
          </a:p>
        </p:txBody>
      </p:sp>
      <p:sp>
        <p:nvSpPr>
          <p:cNvPr id="3" name="Content Placeholder 2"/>
          <p:cNvSpPr>
            <a:spLocks noGrp="1"/>
          </p:cNvSpPr>
          <p:nvPr>
            <p:ph idx="1"/>
          </p:nvPr>
        </p:nvSpPr>
        <p:spPr/>
        <p:txBody>
          <a:bodyPr/>
          <a:lstStyle/>
          <a:p>
            <a:pPr algn="justLow"/>
            <a:r>
              <a:rPr lang="ar-SA" sz="2400" dirty="0"/>
              <a:t>به این منظور سایت هایی راه اندازی شده اند که شما با قرار دادن کدی مخصوص که از این سایت ها  دریافت </a:t>
            </a:r>
            <a:r>
              <a:rPr lang="ar-SA" sz="2400" dirty="0" smtClean="0"/>
              <a:t>می‏کنید </a:t>
            </a:r>
            <a:r>
              <a:rPr lang="ar-SA" sz="2400" dirty="0"/>
              <a:t>در داخل سایت یا وبلاگ خود با هر </a:t>
            </a:r>
            <a:r>
              <a:rPr lang="ar-SA" sz="2400" dirty="0" smtClean="0"/>
              <a:t>بازدید</a:t>
            </a:r>
            <a:r>
              <a:rPr lang="fa-IR" sz="2400" dirty="0" smtClean="0"/>
              <a:t> </a:t>
            </a:r>
            <a:r>
              <a:rPr lang="ar-SA" sz="2400" dirty="0" smtClean="0"/>
              <a:t>پاپ آپ</a:t>
            </a:r>
            <a:r>
              <a:rPr lang="fa-IR" sz="2400" dirty="0" smtClean="0"/>
              <a:t> </a:t>
            </a:r>
            <a:r>
              <a:rPr lang="fa-IR" sz="2400" dirty="0"/>
              <a:t>(به ازای هر </a:t>
            </a:r>
            <a:r>
              <a:rPr lang="en-US" sz="2000" dirty="0"/>
              <a:t>IP</a:t>
            </a:r>
            <a:r>
              <a:rPr lang="fa-IR" sz="2400" dirty="0"/>
              <a:t>)</a:t>
            </a:r>
            <a:r>
              <a:rPr lang="ar-SA" sz="2400" dirty="0" smtClean="0"/>
              <a:t> </a:t>
            </a:r>
            <a:r>
              <a:rPr lang="ar-SA" sz="2400" dirty="0"/>
              <a:t>مبلغ مشخصی </a:t>
            </a:r>
            <a:r>
              <a:rPr lang="fa-IR" sz="2400" dirty="0" smtClean="0"/>
              <a:t>که معمولا در حدود ده تومان است</a:t>
            </a:r>
            <a:r>
              <a:rPr lang="ar-SA" sz="2400" dirty="0" smtClean="0"/>
              <a:t> </a:t>
            </a:r>
            <a:r>
              <a:rPr lang="ar-SA" sz="2400" dirty="0"/>
              <a:t>دریافت </a:t>
            </a:r>
            <a:r>
              <a:rPr lang="ar-SA" sz="2400" dirty="0" smtClean="0"/>
              <a:t>می</a:t>
            </a:r>
            <a:r>
              <a:rPr lang="fa-IR" sz="2400" dirty="0" smtClean="0"/>
              <a:t>‏</a:t>
            </a:r>
            <a:r>
              <a:rPr lang="ar-SA" sz="2400" dirty="0" smtClean="0"/>
              <a:t>کنید</a:t>
            </a:r>
            <a:r>
              <a:rPr lang="en-US" sz="2400" dirty="0"/>
              <a:t>.</a:t>
            </a:r>
          </a:p>
          <a:p>
            <a:pPr algn="justLow"/>
            <a:r>
              <a:rPr lang="ar-SA" sz="2400" dirty="0"/>
              <a:t>روش بسیار ساده و به </a:t>
            </a:r>
            <a:r>
              <a:rPr lang="ar-SA" sz="2400" dirty="0" smtClean="0"/>
              <a:t>صرفه</a:t>
            </a:r>
            <a:r>
              <a:rPr lang="fa-IR" sz="2400" dirty="0" smtClean="0"/>
              <a:t> </a:t>
            </a:r>
            <a:r>
              <a:rPr lang="ar-SA" sz="2400" dirty="0" smtClean="0"/>
              <a:t>و </a:t>
            </a:r>
            <a:r>
              <a:rPr lang="ar-SA" sz="2400" dirty="0"/>
              <a:t>عملی برای کسب درآمد از </a:t>
            </a:r>
            <a:r>
              <a:rPr lang="ar-SA" sz="2400" dirty="0" smtClean="0"/>
              <a:t>اینترنت</a:t>
            </a:r>
            <a:r>
              <a:rPr lang="fa-IR" sz="2400" dirty="0" smtClean="0"/>
              <a:t> در داخل کشور</a:t>
            </a:r>
            <a:r>
              <a:rPr lang="ar-SA" sz="2400" dirty="0" smtClean="0"/>
              <a:t> </a:t>
            </a:r>
            <a:r>
              <a:rPr lang="ar-SA" sz="2400" dirty="0"/>
              <a:t>می </a:t>
            </a:r>
            <a:r>
              <a:rPr lang="ar-SA" sz="2400" dirty="0" smtClean="0"/>
              <a:t>باشد</a:t>
            </a:r>
            <a:r>
              <a:rPr lang="fa-IR" sz="2400" dirty="0" smtClean="0"/>
              <a:t>.</a:t>
            </a:r>
          </a:p>
          <a:p>
            <a:pPr algn="justLow"/>
            <a:endParaRPr lang="en-US" sz="2400" dirty="0"/>
          </a:p>
        </p:txBody>
      </p:sp>
    </p:spTree>
    <p:extLst>
      <p:ext uri="{BB962C8B-B14F-4D97-AF65-F5344CB8AC3E}">
        <p14:creationId xmlns:p14="http://schemas.microsoft.com/office/powerpoint/2010/main" xmlns="" val="133891815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sz="2800" dirty="0">
                <a:solidFill>
                  <a:schemeClr val="accent2"/>
                </a:solidFill>
              </a:rPr>
              <a:t>نکات قابل توجه در رابطه با پاپ آپ ها و ملاک‏های انتخاب آن‏ها</a:t>
            </a:r>
            <a:endParaRPr lang="en-US" sz="2800" dirty="0">
              <a:solidFill>
                <a:schemeClr val="accent2"/>
              </a:solidFill>
            </a:endParaRPr>
          </a:p>
        </p:txBody>
      </p:sp>
      <p:sp>
        <p:nvSpPr>
          <p:cNvPr id="3" name="Content Placeholder 2"/>
          <p:cNvSpPr>
            <a:spLocks noGrp="1"/>
          </p:cNvSpPr>
          <p:nvPr>
            <p:ph idx="1"/>
          </p:nvPr>
        </p:nvSpPr>
        <p:spPr/>
        <p:txBody>
          <a:bodyPr/>
          <a:lstStyle/>
          <a:p>
            <a:pPr algn="justLow"/>
            <a:r>
              <a:rPr lang="fa-IR" sz="2000" dirty="0" smtClean="0"/>
              <a:t>این امکان هم برای سایت ها و هم وبلاگ ها وجود دارد.</a:t>
            </a:r>
          </a:p>
          <a:p>
            <a:pPr algn="justLow"/>
            <a:r>
              <a:rPr lang="fa-IR" sz="2000" dirty="0" smtClean="0"/>
              <a:t>برخی از شرکت‏ها تنها استفاده از سرویس پاپ آپ خود را روی سایت یا وبلاگ شما مجاز می‏دانند و در صورت کشف پاپ آپ شرکت دیگری ممکن است شما را جریمه نمایند و سیستم هوشمند ضد تقلب دارند.</a:t>
            </a:r>
          </a:p>
          <a:p>
            <a:pPr algn="justLow"/>
            <a:r>
              <a:rPr lang="fa-IR" sz="2000" dirty="0"/>
              <a:t>برخی از این شرکت‏ها هر سایت یا وبلاگ با هر محتوایی را به عضویت نمی‏پذیرند</a:t>
            </a:r>
            <a:r>
              <a:rPr lang="fa-IR" sz="2000" dirty="0" smtClean="0"/>
              <a:t>. به عنوان مثال سایت‏های بی‏محتوا یا چت روم‏ها و یا فروشگاه‏ها.</a:t>
            </a:r>
          </a:p>
          <a:p>
            <a:pPr algn="justLow"/>
            <a:r>
              <a:rPr lang="fa-IR" sz="2000" dirty="0" smtClean="0"/>
              <a:t>پرداخت ها به ازای </a:t>
            </a:r>
            <a:r>
              <a:rPr lang="en-US" sz="1800" dirty="0" smtClean="0"/>
              <a:t>IP</a:t>
            </a:r>
            <a:r>
              <a:rPr lang="fa-IR" sz="1800" dirty="0" smtClean="0"/>
              <a:t> </a:t>
            </a:r>
            <a:r>
              <a:rPr lang="fa-IR" sz="2000" dirty="0" smtClean="0"/>
              <a:t>صورت می پذیرد.</a:t>
            </a:r>
          </a:p>
          <a:p>
            <a:pPr algn="justLow"/>
            <a:r>
              <a:rPr lang="fa-IR" sz="2000" dirty="0" smtClean="0"/>
              <a:t>تصفیه حساب معمولا به درخواست کاربر و بعد ااز زمان کوتاهی صورت می‏پذیرد و یا به‎‏صورت خودکار و ماهیانه.</a:t>
            </a:r>
          </a:p>
          <a:p>
            <a:pPr algn="justLow"/>
            <a:r>
              <a:rPr lang="fa-IR" sz="2000" dirty="0" smtClean="0"/>
              <a:t>برخی از شرکت‏ها امکانات گزارش‏گیری از بازدیدکنندگان را برای شما فراهم می‏نمایند.</a:t>
            </a:r>
          </a:p>
          <a:p>
            <a:pPr algn="justLow"/>
            <a:r>
              <a:rPr lang="fa-IR" sz="2000" dirty="0"/>
              <a:t>برای زیرمجموعه‏گیری نیز درصدی برای شما در نظر گرفته می‏شود که این درصد در برخی شرکت‏ها از درآمد عضو زیرمجموعه کسر شده و در برخی خیر و به عنوان هدیه به شما تعلق می‏گیرد. جهت اطلاع از این موارد شرایط اولیه عضویت را مطالعه نمایید</a:t>
            </a:r>
            <a:r>
              <a:rPr lang="fa-IR" sz="2000" dirty="0" smtClean="0"/>
              <a:t>.</a:t>
            </a:r>
          </a:p>
          <a:p>
            <a:pPr algn="justLow"/>
            <a:r>
              <a:rPr lang="fa-IR" sz="2000" dirty="0" smtClean="0"/>
              <a:t>برای اطمینان، از  </a:t>
            </a:r>
            <a:r>
              <a:rPr lang="ar-SA" sz="2000" dirty="0"/>
              <a:t>ثبت </a:t>
            </a:r>
            <a:r>
              <a:rPr lang="fa-IR" sz="2000" dirty="0" smtClean="0"/>
              <a:t>سایت مرجع </a:t>
            </a:r>
            <a:r>
              <a:rPr lang="ar-SA" sz="2000" dirty="0" smtClean="0"/>
              <a:t>در </a:t>
            </a:r>
            <a:r>
              <a:rPr lang="ar-SA" sz="2000" dirty="0"/>
              <a:t>ستاد ساماندهی پایگاه های </a:t>
            </a:r>
            <a:r>
              <a:rPr lang="ar-SA" sz="2000" dirty="0" smtClean="0"/>
              <a:t>کشور</a:t>
            </a:r>
            <a:r>
              <a:rPr lang="fa-IR" sz="2000" dirty="0" smtClean="0"/>
              <a:t> و رسمیت آن اطمینان حاصل نمایید.</a:t>
            </a:r>
            <a:endParaRPr lang="ar-SA" sz="2000" dirty="0"/>
          </a:p>
          <a:p>
            <a:pPr algn="justLow"/>
            <a:endParaRPr lang="ar-SA" sz="2000" dirty="0"/>
          </a:p>
          <a:p>
            <a:pPr algn="justLow"/>
            <a:endParaRPr lang="en-US" sz="2000" dirty="0"/>
          </a:p>
        </p:txBody>
      </p:sp>
    </p:spTree>
    <p:extLst>
      <p:ext uri="{BB962C8B-B14F-4D97-AF65-F5344CB8AC3E}">
        <p14:creationId xmlns:p14="http://schemas.microsoft.com/office/powerpoint/2010/main" xmlns="" val="344382453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sz="2800" dirty="0">
                <a:solidFill>
                  <a:schemeClr val="accent2"/>
                </a:solidFill>
              </a:rPr>
              <a:t>نکات قابل توجه در رابطه با پاپ آپ ها و ملاک‏های انتخاب آن‏ها</a:t>
            </a:r>
            <a:endParaRPr lang="en-US" sz="2800" dirty="0">
              <a:solidFill>
                <a:schemeClr val="accent2"/>
              </a:solidFill>
            </a:endParaRPr>
          </a:p>
        </p:txBody>
      </p:sp>
      <p:sp>
        <p:nvSpPr>
          <p:cNvPr id="3" name="Content Placeholder 2"/>
          <p:cNvSpPr>
            <a:spLocks noGrp="1"/>
          </p:cNvSpPr>
          <p:nvPr>
            <p:ph idx="1"/>
          </p:nvPr>
        </p:nvSpPr>
        <p:spPr/>
        <p:txBody>
          <a:bodyPr/>
          <a:lstStyle/>
          <a:p>
            <a:pPr algn="r"/>
            <a:r>
              <a:rPr lang="fa-IR" sz="2000" dirty="0" smtClean="0"/>
              <a:t>اگر هوشمندانه از پاپ آپ‏ها استفاده نشود ممکن است از تعداد بازدیدکنندگان سایتتان بکاهد خصوصا اگر سایت شما بازدیدکنندگان وفاداری و محتوای آن‏چنان جذب کننده‏ای ندارد.</a:t>
            </a:r>
          </a:p>
          <a:p>
            <a:pPr algn="r"/>
            <a:r>
              <a:rPr lang="fa-IR" sz="2000" dirty="0" smtClean="0"/>
              <a:t>بعضی از صفحات تبلیغاتی، </a:t>
            </a:r>
            <a:r>
              <a:rPr lang="en-US" sz="2000" dirty="0" smtClean="0"/>
              <a:t>Pop Under</a:t>
            </a:r>
            <a:r>
              <a:rPr lang="fa-IR" sz="2000" dirty="0" smtClean="0"/>
              <a:t> هستند نه </a:t>
            </a:r>
            <a:r>
              <a:rPr lang="en-US" sz="2000" dirty="0" smtClean="0"/>
              <a:t>Popup</a:t>
            </a:r>
            <a:r>
              <a:rPr lang="fa-IR" sz="2000" dirty="0" smtClean="0"/>
              <a:t> و به جای اینکه روی صفحه مورد نظر کاربر باز شوند، زیر آن صفحات باز می‏شوند که کمتر کاربر که قرار است از سایت شما دیدن کند را آزار می‏دهد.</a:t>
            </a:r>
          </a:p>
          <a:p>
            <a:pPr algn="r"/>
            <a:r>
              <a:rPr lang="fa-IR" sz="2000" dirty="0" smtClean="0"/>
              <a:t>برخی از سایت‏های ارائه کننده خدمات تبلیغات پاپ آپ، در هر روز، برای هر </a:t>
            </a:r>
            <a:r>
              <a:rPr lang="en-US" sz="2000" dirty="0" err="1" smtClean="0"/>
              <a:t>ip</a:t>
            </a:r>
            <a:r>
              <a:rPr lang="fa-IR" sz="2000" dirty="0" smtClean="0"/>
              <a:t> یک یا تعداد محدودی دفعات صفحات تبلیغاتی را نمایش می‏دهند اما برخی دیگر در دفعات متوالی و هر چند ساعت یکبار نمایش می‏دهند.</a:t>
            </a:r>
          </a:p>
          <a:p>
            <a:pPr algn="r"/>
            <a:r>
              <a:rPr lang="fa-IR" sz="2000" dirty="0" smtClean="0"/>
              <a:t>سعی کنید برای آزار کمتر بازدیدکنندگان، تنها از یک سیستم پاپ آپ استفاده کرده و تعداد باز شدن پاپ آپ‏های نمایش داده شده برای هر کاربر را محدود در نظر بگیرید.</a:t>
            </a:r>
            <a:endParaRPr lang="en-US" sz="2000" dirty="0" smtClean="0"/>
          </a:p>
          <a:p>
            <a:pPr algn="r"/>
            <a:r>
              <a:rPr lang="fa-IR" sz="2000" dirty="0" smtClean="0"/>
              <a:t>برخی از سرویس‏دهندگان وبلاگ برای کسب درآمد مناسب نیستند و از اجرای کدهای تبلیغاتی جلوگیری می‏کنند مانند بلاگفا.</a:t>
            </a:r>
          </a:p>
          <a:p>
            <a:pPr algn="r"/>
            <a:endParaRPr lang="en-US" sz="2000" dirty="0"/>
          </a:p>
        </p:txBody>
      </p:sp>
    </p:spTree>
    <p:extLst>
      <p:ext uri="{BB962C8B-B14F-4D97-AF65-F5344CB8AC3E}">
        <p14:creationId xmlns:p14="http://schemas.microsoft.com/office/powerpoint/2010/main" xmlns="" val="213218551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سایتهای </a:t>
            </a:r>
            <a:r>
              <a:rPr lang="fa-IR" dirty="0"/>
              <a:t>معروف </a:t>
            </a:r>
            <a:r>
              <a:rPr lang="fa-IR" dirty="0" smtClean="0"/>
              <a:t>خارجی که </a:t>
            </a:r>
            <a:r>
              <a:rPr lang="fa-IR" dirty="0"/>
              <a:t>خدمات اینگونه تبلیغات را ارائه میدهند عبارتند از:</a:t>
            </a:r>
          </a:p>
          <a:p>
            <a:r>
              <a:rPr lang="en-US" dirty="0" smtClean="0">
                <a:hlinkClick r:id="rId2"/>
              </a:rPr>
              <a:t>Tribal </a:t>
            </a:r>
            <a:r>
              <a:rPr lang="en-US" dirty="0">
                <a:hlinkClick r:id="rId2"/>
              </a:rPr>
              <a:t>Fusion</a:t>
            </a:r>
            <a:endParaRPr lang="en-US" dirty="0"/>
          </a:p>
          <a:p>
            <a:r>
              <a:rPr lang="en-US" dirty="0" err="1" smtClean="0">
                <a:hlinkClick r:id="rId3"/>
              </a:rPr>
              <a:t>PayPopup</a:t>
            </a:r>
            <a:endParaRPr lang="en-US" dirty="0"/>
          </a:p>
          <a:p>
            <a:r>
              <a:rPr lang="en-US" dirty="0" err="1" smtClean="0">
                <a:hlinkClick r:id="rId4"/>
              </a:rPr>
              <a:t>PopupAd</a:t>
            </a:r>
            <a:endParaRPr lang="en-US" dirty="0"/>
          </a:p>
          <a:p>
            <a:endParaRPr lang="en-US" dirty="0"/>
          </a:p>
          <a:p>
            <a:endParaRPr lang="en-US" dirty="0"/>
          </a:p>
        </p:txBody>
      </p:sp>
    </p:spTree>
    <p:extLst>
      <p:ext uri="{BB962C8B-B14F-4D97-AF65-F5344CB8AC3E}">
        <p14:creationId xmlns:p14="http://schemas.microsoft.com/office/powerpoint/2010/main" xmlns="" val="48953570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2-نمایش </a:t>
            </a:r>
            <a:r>
              <a:rPr lang="fa-IR" dirty="0">
                <a:solidFill>
                  <a:schemeClr val="accent2"/>
                </a:solidFill>
              </a:rPr>
              <a:t>تبلیغات </a:t>
            </a:r>
            <a:r>
              <a:rPr lang="fa-IR" dirty="0" smtClean="0">
                <a:solidFill>
                  <a:schemeClr val="accent2"/>
                </a:solidFill>
              </a:rPr>
              <a:t>کلیکی(</a:t>
            </a:r>
            <a:r>
              <a:rPr lang="en-US" sz="3200" dirty="0" smtClean="0">
                <a:solidFill>
                  <a:schemeClr val="accent2"/>
                </a:solidFill>
              </a:rPr>
              <a:t>PPC</a:t>
            </a:r>
            <a:r>
              <a:rPr lang="fa-IR"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fa-IR" sz="1600" dirty="0"/>
              <a:t>گوگل ادسنس را میتوان محبوبترین انتخاب در این زمینه دانست ولی سایتهای خارجی و ایرانی دیگری نیز در این دسته قرار دارند.در این روش شما کدهایی تبلیغاتی را متناسب با محتویات سایتتان درست </a:t>
            </a:r>
            <a:r>
              <a:rPr lang="fa-IR" sz="1600" dirty="0" smtClean="0"/>
              <a:t>می‏کنید </a:t>
            </a:r>
            <a:r>
              <a:rPr lang="fa-IR" sz="1600" dirty="0"/>
              <a:t>و آنها را در مکانهای مناسبی قرار </a:t>
            </a:r>
            <a:r>
              <a:rPr lang="fa-IR" sz="1600" dirty="0" smtClean="0"/>
              <a:t>می‏دهید. </a:t>
            </a:r>
            <a:r>
              <a:rPr lang="fa-IR" sz="1600" dirty="0"/>
              <a:t>در این سیستم بازای هر کلیک مقدار مشخصی وجه به اکانت شما اضافه </a:t>
            </a:r>
            <a:r>
              <a:rPr lang="fa-IR" sz="1600" dirty="0" smtClean="0"/>
              <a:t>می‏شود </a:t>
            </a:r>
            <a:r>
              <a:rPr lang="fa-IR" sz="1600" dirty="0"/>
              <a:t>که با استفاده از متدهای مختلف </a:t>
            </a:r>
            <a:r>
              <a:rPr lang="fa-IR" sz="1600" dirty="0" smtClean="0"/>
              <a:t>می‏توانید </a:t>
            </a:r>
            <a:r>
              <a:rPr lang="fa-IR" sz="1600" dirty="0"/>
              <a:t>وجوه بدست آمده را وصول نمایید.</a:t>
            </a:r>
          </a:p>
          <a:p>
            <a:r>
              <a:rPr lang="fa-IR" sz="1600" dirty="0"/>
              <a:t>در این روش مهمترین چیزی که باعث موفقیت </a:t>
            </a:r>
            <a:r>
              <a:rPr lang="fa-IR" sz="1600" dirty="0" smtClean="0"/>
              <a:t>می‏شود </a:t>
            </a:r>
            <a:r>
              <a:rPr lang="fa-IR" sz="1600" dirty="0"/>
              <a:t>ترافیک بالای سایت و نحوه ی قراردادن کدهای تبلیغاتی در مکانهای مناسب </a:t>
            </a:r>
            <a:r>
              <a:rPr lang="fa-IR" sz="1600" dirty="0" smtClean="0"/>
              <a:t>می‏باشد.ضمن </a:t>
            </a:r>
            <a:r>
              <a:rPr lang="fa-IR" sz="1600" dirty="0"/>
              <a:t>اینکه یکی از فاکتورهای این روش مقدار پول بازای هر کلیک </a:t>
            </a:r>
            <a:r>
              <a:rPr lang="fa-IR" sz="1600" dirty="0" smtClean="0"/>
              <a:t>می‏باشد.هزینه </a:t>
            </a:r>
            <a:r>
              <a:rPr lang="fa-IR" sz="1600" dirty="0"/>
              <a:t>ی تبلیغات مختلف با هم متفاوتند.مثلا در یک تبلیغ شما بازای هر کلیک ۲۰ سنت و در تبلیغی دیگر بازای هر کلیک ۱ دلار دریافت </a:t>
            </a:r>
            <a:r>
              <a:rPr lang="fa-IR" sz="1600" dirty="0" smtClean="0"/>
              <a:t>می‏کنید. تشخیص تقلب‏ها از روش‏هایی مانند چک کردن </a:t>
            </a:r>
            <a:r>
              <a:rPr lang="en-US" sz="1600" dirty="0" err="1" smtClean="0"/>
              <a:t>ip</a:t>
            </a:r>
            <a:r>
              <a:rPr lang="fa-IR" sz="1600" dirty="0" smtClean="0"/>
              <a:t> و یا کوکی ها صورت می‏پذیرد تا یک فرد خودش با کلیک‏های پی در پی به دنبال کسب درآمد  نباشد.</a:t>
            </a:r>
          </a:p>
          <a:p>
            <a:r>
              <a:rPr lang="fa-IR" sz="1600" dirty="0" smtClean="0"/>
              <a:t>از آنجایی که ایران تحریم است و گوگل در کارهای تجاری خود با ایران محدودیت دارد سعی کنید از </a:t>
            </a:r>
            <a:r>
              <a:rPr lang="en-US" sz="1600" dirty="0" smtClean="0"/>
              <a:t>VPN</a:t>
            </a:r>
            <a:r>
              <a:rPr lang="fa-IR" sz="1600" dirty="0" smtClean="0"/>
              <a:t> استفاده کنید نه پراکسی.</a:t>
            </a:r>
            <a:r>
              <a:rPr lang="fa-IR" sz="1600" dirty="0"/>
              <a:t/>
            </a:r>
            <a:br>
              <a:rPr lang="fa-IR" sz="1600" dirty="0"/>
            </a:br>
            <a:r>
              <a:rPr lang="fa-IR" sz="1600" dirty="0"/>
              <a:t>(</a:t>
            </a:r>
            <a:r>
              <a:rPr lang="en-US" sz="1600" dirty="0" err="1"/>
              <a:t>ppc</a:t>
            </a:r>
            <a:r>
              <a:rPr lang="en-US" sz="1600" dirty="0"/>
              <a:t>=pay per click</a:t>
            </a:r>
            <a:r>
              <a:rPr lang="en-US" sz="1600" dirty="0" smtClean="0"/>
              <a:t>)</a:t>
            </a:r>
            <a:endParaRPr lang="fa-IR" sz="1600" dirty="0" smtClean="0"/>
          </a:p>
          <a:p>
            <a:r>
              <a:rPr lang="en-US" sz="1600" dirty="0"/>
              <a:t>advertisement </a:t>
            </a:r>
            <a:r>
              <a:rPr lang="en-US" sz="1600" dirty="0" err="1" smtClean="0"/>
              <a:t>sence</a:t>
            </a:r>
            <a:r>
              <a:rPr lang="fa-IR" sz="1600" dirty="0" smtClean="0"/>
              <a:t> </a:t>
            </a:r>
            <a:r>
              <a:rPr lang="en-US" sz="1600" dirty="0" smtClean="0"/>
              <a:t>(</a:t>
            </a:r>
            <a:r>
              <a:rPr lang="en-US" sz="1600" dirty="0" err="1" smtClean="0"/>
              <a:t>Adsence</a:t>
            </a:r>
            <a:r>
              <a:rPr lang="en-US" sz="1600" dirty="0" smtClean="0"/>
              <a:t>)</a:t>
            </a:r>
            <a:r>
              <a:rPr lang="fa-IR" sz="1600" dirty="0" smtClean="0"/>
              <a:t> : حس تبلیغات</a:t>
            </a:r>
            <a:r>
              <a:rPr lang="en-US" sz="1600" dirty="0"/>
              <a:t/>
            </a:r>
            <a:br>
              <a:rPr lang="en-US" sz="1600" dirty="0"/>
            </a:br>
            <a:r>
              <a:rPr lang="fa-IR" sz="1600" dirty="0"/>
              <a:t>سایتهای معروف در این زمینه عبارتند از:</a:t>
            </a:r>
          </a:p>
          <a:p>
            <a:r>
              <a:rPr lang="fa-IR" sz="1600" dirty="0" smtClean="0"/>
              <a:t>-</a:t>
            </a:r>
            <a:r>
              <a:rPr lang="en-US" sz="1600" dirty="0" smtClean="0"/>
              <a:t>Google </a:t>
            </a:r>
            <a:r>
              <a:rPr lang="en-US" sz="1600" dirty="0" err="1"/>
              <a:t>Adsense</a:t>
            </a:r>
            <a:r>
              <a:rPr lang="fa-IR" sz="1600" dirty="0" smtClean="0"/>
              <a:t>مطالب </a:t>
            </a:r>
            <a:r>
              <a:rPr lang="fa-IR" sz="1600" dirty="0"/>
              <a:t>مربوط به گوگل ادسنس را </a:t>
            </a:r>
            <a:r>
              <a:rPr lang="fa-IR" sz="1600" dirty="0" smtClean="0"/>
              <a:t>می‏توانید </a:t>
            </a:r>
            <a:r>
              <a:rPr lang="fa-IR" sz="1600" dirty="0"/>
              <a:t>از تگ </a:t>
            </a:r>
            <a:r>
              <a:rPr lang="fa-IR" sz="1600" dirty="0" smtClean="0"/>
              <a:t>گوگل </a:t>
            </a:r>
            <a:r>
              <a:rPr lang="fa-IR" sz="1600" dirty="0"/>
              <a:t>ادسنس دنبال کنید</a:t>
            </a:r>
            <a:r>
              <a:rPr lang="fa-IR" sz="1600" dirty="0" smtClean="0"/>
              <a:t>.</a:t>
            </a:r>
            <a:endParaRPr lang="en-US" sz="1600" dirty="0" smtClean="0"/>
          </a:p>
          <a:p>
            <a:r>
              <a:rPr lang="en-US" sz="1600" dirty="0"/>
              <a:t>-Yahoo! Publisher Network (YPN)</a:t>
            </a:r>
          </a:p>
          <a:p>
            <a:r>
              <a:rPr lang="en-US" sz="1600" dirty="0"/>
              <a:t>-</a:t>
            </a:r>
            <a:r>
              <a:rPr lang="en-US" sz="1600" dirty="0" err="1"/>
              <a:t>BidVertiser</a:t>
            </a:r>
            <a:endParaRPr lang="en-US" sz="1600" dirty="0"/>
          </a:p>
          <a:p>
            <a:r>
              <a:rPr lang="en-US" sz="1600" dirty="0"/>
              <a:t>-</a:t>
            </a:r>
            <a:r>
              <a:rPr lang="en-US" sz="1600" dirty="0" err="1"/>
              <a:t>Chitika</a:t>
            </a:r>
            <a:endParaRPr lang="en-US" sz="1600" dirty="0"/>
          </a:p>
          <a:p>
            <a:r>
              <a:rPr lang="en-US" sz="1600" dirty="0"/>
              <a:t>-</a:t>
            </a:r>
            <a:r>
              <a:rPr lang="en-US" sz="1600" dirty="0" err="1"/>
              <a:t>Clicksor</a:t>
            </a:r>
            <a:endParaRPr lang="en-US" sz="1600" dirty="0"/>
          </a:p>
          <a:p>
            <a:endParaRPr lang="fa-IR" sz="1600" dirty="0"/>
          </a:p>
          <a:p>
            <a:endParaRPr lang="en-US" sz="1600" dirty="0"/>
          </a:p>
        </p:txBody>
      </p:sp>
    </p:spTree>
    <p:extLst>
      <p:ext uri="{BB962C8B-B14F-4D97-AF65-F5344CB8AC3E}">
        <p14:creationId xmlns:p14="http://schemas.microsoft.com/office/powerpoint/2010/main" xmlns="" val="252932243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3-سیستم </a:t>
            </a:r>
            <a:r>
              <a:rPr lang="fa-IR" dirty="0">
                <a:solidFill>
                  <a:schemeClr val="accent2"/>
                </a:solidFill>
              </a:rPr>
              <a:t>تبلیغات نمایشی(</a:t>
            </a:r>
            <a:r>
              <a:rPr lang="en-US" dirty="0" smtClean="0">
                <a:solidFill>
                  <a:schemeClr val="accent2"/>
                </a:solidFill>
              </a:rPr>
              <a:t>CPM</a:t>
            </a:r>
            <a:r>
              <a:rPr lang="fa-IR"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fa-IR" sz="1600" dirty="0"/>
              <a:t>در این سیستم که در مواردی تشابهاتی با سیستم پرداخت کلیکی دارد وبمستر بازای تعداد و دفعات نمایش یک تبلیغ پول دریافت میکند.برای مثال در این نوع شما بازای نمایش هزار دفعه یک بنر مبلغ مشخص شده ای را دیافت مینمایید.</a:t>
            </a:r>
          </a:p>
          <a:p>
            <a:r>
              <a:rPr lang="fa-IR" sz="1600" dirty="0"/>
              <a:t>برای مثال اگر وبلاگی ماهیانه دارای ۱۰۰ هزار بازدید کننده باشد اگر بنری یک دلاری را انتخاب کند در ماه ۱۰۰ دلار دریافت میکند.این نوع تبلیغات غالبا بازای هر ۱۰۰۰ بار نمایش تعریف میشوند.</a:t>
            </a:r>
          </a:p>
          <a:p>
            <a:r>
              <a:rPr lang="fa-IR" sz="1600" dirty="0"/>
              <a:t>نرخ تبلیغات این نوع از ۱۰ سنت بازای هر ۱۰۰۰ بار نمایش آغاز </a:t>
            </a:r>
            <a:r>
              <a:rPr lang="fa-IR" sz="1600" dirty="0" smtClean="0"/>
              <a:t>می‏شود </a:t>
            </a:r>
            <a:r>
              <a:rPr lang="fa-IR" sz="1600" dirty="0"/>
              <a:t>و در مواردی به ۱۰ دلار بازای هر ۱۰۰۰ بار نمایش میرسد.</a:t>
            </a:r>
            <a:br>
              <a:rPr lang="fa-IR" sz="1600" dirty="0"/>
            </a:br>
            <a:r>
              <a:rPr lang="en-US" sz="1600" dirty="0" err="1" smtClean="0"/>
              <a:t>cpm</a:t>
            </a:r>
            <a:r>
              <a:rPr lang="en-US" sz="1600" dirty="0" smtClean="0"/>
              <a:t>=cost </a:t>
            </a:r>
            <a:r>
              <a:rPr lang="en-US" sz="1600" dirty="0"/>
              <a:t>per </a:t>
            </a:r>
            <a:r>
              <a:rPr lang="en-US" sz="1600" dirty="0" smtClean="0"/>
              <a:t>mile</a:t>
            </a:r>
            <a:r>
              <a:rPr lang="en-US" sz="1600" dirty="0"/>
              <a:t/>
            </a:r>
            <a:br>
              <a:rPr lang="en-US" sz="1600" dirty="0"/>
            </a:br>
            <a:r>
              <a:rPr lang="fa-IR" sz="1600" dirty="0"/>
              <a:t>سایتهای معروف در این زمینه عبارتند از</a:t>
            </a:r>
            <a:r>
              <a:rPr lang="fa-IR" sz="1600" dirty="0" smtClean="0"/>
              <a:t>:</a:t>
            </a:r>
            <a:endParaRPr lang="en-US" sz="1600" dirty="0" smtClean="0"/>
          </a:p>
          <a:p>
            <a:r>
              <a:rPr lang="en-US" sz="1600" dirty="0" err="1" smtClean="0"/>
              <a:t>Casale</a:t>
            </a:r>
            <a:r>
              <a:rPr lang="en-US" sz="1600" dirty="0" smtClean="0"/>
              <a:t> </a:t>
            </a:r>
            <a:r>
              <a:rPr lang="en-US" sz="1600" dirty="0"/>
              <a:t>Media</a:t>
            </a:r>
          </a:p>
          <a:p>
            <a:r>
              <a:rPr lang="en-US" sz="1600" dirty="0" smtClean="0"/>
              <a:t>Burst </a:t>
            </a:r>
            <a:r>
              <a:rPr lang="en-US" sz="1600" dirty="0"/>
              <a:t>Media</a:t>
            </a:r>
          </a:p>
          <a:p>
            <a:r>
              <a:rPr lang="en-US" sz="1600" dirty="0" smtClean="0"/>
              <a:t>Value </a:t>
            </a:r>
            <a:r>
              <a:rPr lang="en-US" sz="1600" dirty="0"/>
              <a:t>Click</a:t>
            </a:r>
          </a:p>
          <a:p>
            <a:r>
              <a:rPr lang="en-US" sz="1600" dirty="0" smtClean="0"/>
              <a:t>Advertising.com</a:t>
            </a:r>
            <a:endParaRPr lang="en-US" sz="1600" dirty="0"/>
          </a:p>
          <a:p>
            <a:r>
              <a:rPr lang="en-US" sz="1600" dirty="0" smtClean="0"/>
              <a:t>Tribal </a:t>
            </a:r>
            <a:r>
              <a:rPr lang="en-US" sz="1600" dirty="0"/>
              <a:t>Fusion</a:t>
            </a:r>
          </a:p>
          <a:p>
            <a:r>
              <a:rPr lang="en-US" sz="1600" dirty="0" smtClean="0"/>
              <a:t>Right </a:t>
            </a:r>
            <a:r>
              <a:rPr lang="en-US" sz="1600" dirty="0"/>
              <a:t>Media</a:t>
            </a:r>
          </a:p>
          <a:p>
            <a:endParaRPr lang="fa-IR" sz="1600" dirty="0"/>
          </a:p>
          <a:p>
            <a:endParaRPr lang="en-US" sz="1600" dirty="0"/>
          </a:p>
        </p:txBody>
      </p:sp>
    </p:spTree>
    <p:extLst>
      <p:ext uri="{BB962C8B-B14F-4D97-AF65-F5344CB8AC3E}">
        <p14:creationId xmlns:p14="http://schemas.microsoft.com/office/powerpoint/2010/main" xmlns="" val="331683121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4-تبلیغات </a:t>
            </a:r>
            <a:r>
              <a:rPr lang="fa-IR" dirty="0">
                <a:solidFill>
                  <a:schemeClr val="accent2"/>
                </a:solidFill>
              </a:rPr>
              <a:t>مستقیم بنری</a:t>
            </a:r>
            <a:endParaRPr lang="en-US" dirty="0">
              <a:solidFill>
                <a:schemeClr val="accent2"/>
              </a:solidFill>
            </a:endParaRPr>
          </a:p>
        </p:txBody>
      </p:sp>
      <p:sp>
        <p:nvSpPr>
          <p:cNvPr id="3" name="Content Placeholder 2"/>
          <p:cNvSpPr>
            <a:spLocks noGrp="1"/>
          </p:cNvSpPr>
          <p:nvPr>
            <p:ph idx="1"/>
          </p:nvPr>
        </p:nvSpPr>
        <p:spPr/>
        <p:txBody>
          <a:bodyPr/>
          <a:lstStyle/>
          <a:p>
            <a:pPr algn="justLow"/>
            <a:r>
              <a:rPr lang="fa-IR" dirty="0"/>
              <a:t>در این روش شما اقدام به فروش مکانهای تبلیغاتی سایت و یا وبلاگ خود </a:t>
            </a:r>
            <a:r>
              <a:rPr lang="fa-IR" dirty="0" smtClean="0"/>
              <a:t>می‏کنید.از </a:t>
            </a:r>
            <a:r>
              <a:rPr lang="fa-IR" dirty="0"/>
              <a:t>مزایای این روش میتوان به عدم وجود واسطه ها اشاره کرد.این روش بیشتر در سایتها و وبلاگهای پربازدید جواب میدهد</a:t>
            </a:r>
            <a:r>
              <a:rPr lang="fa-IR" dirty="0" smtClean="0"/>
              <a:t>.</a:t>
            </a:r>
          </a:p>
          <a:p>
            <a:pPr algn="justLow"/>
            <a:r>
              <a:rPr lang="fa-IR" dirty="0" smtClean="0"/>
              <a:t>در این روش ضروری نیست تا تعداد دفعات کلیک شده روی بنر یا کلیک‏های منجر به خرید محاسبه شود.</a:t>
            </a:r>
            <a:endParaRPr lang="en-US" dirty="0"/>
          </a:p>
        </p:txBody>
      </p:sp>
    </p:spTree>
    <p:extLst>
      <p:ext uri="{BB962C8B-B14F-4D97-AF65-F5344CB8AC3E}">
        <p14:creationId xmlns:p14="http://schemas.microsoft.com/office/powerpoint/2010/main" xmlns="" val="249628042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fa-IR" dirty="0">
                <a:solidFill>
                  <a:schemeClr val="accent2"/>
                </a:solidFill>
              </a:rPr>
              <a:t>کسب و کار</a:t>
            </a:r>
            <a:endParaRPr lang="en-US" dirty="0">
              <a:solidFill>
                <a:schemeClr val="accent2"/>
              </a:solidFill>
            </a:endParaRPr>
          </a:p>
        </p:txBody>
      </p:sp>
      <p:sp>
        <p:nvSpPr>
          <p:cNvPr id="3" name="Content Placeholder 2"/>
          <p:cNvSpPr>
            <a:spLocks noGrp="1"/>
          </p:cNvSpPr>
          <p:nvPr>
            <p:ph idx="1"/>
          </p:nvPr>
        </p:nvSpPr>
        <p:spPr/>
        <p:txBody>
          <a:bodyPr/>
          <a:lstStyle/>
          <a:p>
            <a:endParaRPr lang="en-US" altLang="en-US" dirty="0" smtClean="0"/>
          </a:p>
          <a:p>
            <a:endParaRPr lang="en-US" altLang="en-US" dirty="0"/>
          </a:p>
          <a:p>
            <a:r>
              <a:rPr lang="fa-IR" altLang="en-US" dirty="0" smtClean="0"/>
              <a:t> </a:t>
            </a:r>
            <a:r>
              <a:rPr lang="fa-IR" altLang="en-US" dirty="0"/>
              <a:t>تعريف : كسب و كار عبارت است از خريد و فروش كالا ها ، توليد كالا يا عرضه ي خدمات به منظور بدست آوردن </a:t>
            </a:r>
            <a:r>
              <a:rPr lang="fa-IR" altLang="en-US" dirty="0" smtClean="0"/>
              <a:t>سود.</a:t>
            </a:r>
          </a:p>
          <a:p>
            <a:r>
              <a:rPr lang="fa-IR" altLang="en-US" dirty="0" smtClean="0"/>
              <a:t>در کشور ایران، ارائه خدمات کمتر از تولید و فروش کالا مورد توجه قرار گرفته است برخلاف خیلی از کشورهای دیگر.</a:t>
            </a:r>
            <a:endParaRPr lang="fa-IR" altLang="en-US" dirty="0"/>
          </a:p>
          <a:p>
            <a:endParaRPr lang="en-US" dirty="0"/>
          </a:p>
        </p:txBody>
      </p:sp>
    </p:spTree>
    <p:extLst>
      <p:ext uri="{BB962C8B-B14F-4D97-AF65-F5344CB8AC3E}">
        <p14:creationId xmlns:p14="http://schemas.microsoft.com/office/powerpoint/2010/main" xmlns="" val="37757251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4-تبلیغات </a:t>
            </a:r>
            <a:r>
              <a:rPr lang="fa-IR" dirty="0">
                <a:solidFill>
                  <a:schemeClr val="accent2"/>
                </a:solidFill>
              </a:rPr>
              <a:t>متنی کلیکی</a:t>
            </a:r>
            <a:endParaRPr lang="en-US" dirty="0">
              <a:solidFill>
                <a:schemeClr val="accent2"/>
              </a:solidFill>
            </a:endParaRPr>
          </a:p>
        </p:txBody>
      </p:sp>
      <p:sp>
        <p:nvSpPr>
          <p:cNvPr id="3" name="Content Placeholder 2"/>
          <p:cNvSpPr>
            <a:spLocks noGrp="1"/>
          </p:cNvSpPr>
          <p:nvPr>
            <p:ph idx="1"/>
          </p:nvPr>
        </p:nvSpPr>
        <p:spPr/>
        <p:txBody>
          <a:bodyPr/>
          <a:lstStyle/>
          <a:p>
            <a:pPr algn="justLow"/>
            <a:r>
              <a:rPr lang="fa-IR" sz="2000" dirty="0"/>
              <a:t>در این روش شما </a:t>
            </a:r>
            <a:r>
              <a:rPr lang="fa-IR" sz="2000" dirty="0" smtClean="0"/>
              <a:t>می‏توانید </a:t>
            </a:r>
            <a:r>
              <a:rPr lang="fa-IR" sz="2000" dirty="0"/>
              <a:t>لینکهایی را در سایت یا وبلاگتان قرار دهید که مزیت این روش اینست که کاربران سایت را زیاد آزرده نمیکند و حجم صفحه ی وب و زمان لودشدن آن را افزایش نمیدهد.در این روش شما </a:t>
            </a:r>
            <a:r>
              <a:rPr lang="fa-IR" sz="2000" dirty="0" smtClean="0"/>
              <a:t>می‏توانید </a:t>
            </a:r>
            <a:r>
              <a:rPr lang="fa-IR" sz="2000" dirty="0"/>
              <a:t>مستقیما لینکها را بفروشید و یا از طریق سایتهای واسطه این کار را انجام دهید.سایتهای معروف در این زمینه عبارتند از</a:t>
            </a:r>
            <a:r>
              <a:rPr lang="fa-IR" sz="2000" dirty="0" smtClean="0"/>
              <a:t>:</a:t>
            </a:r>
            <a:endParaRPr lang="en-US" sz="2000" dirty="0" smtClean="0"/>
          </a:p>
          <a:p>
            <a:pPr algn="justLow"/>
            <a:endParaRPr lang="fa-IR" sz="1600" dirty="0" smtClean="0"/>
          </a:p>
          <a:p>
            <a:pPr algn="justLow"/>
            <a:r>
              <a:rPr lang="en-US" sz="1600" dirty="0" err="1" smtClean="0"/>
              <a:t>DigitalPoint</a:t>
            </a:r>
            <a:r>
              <a:rPr lang="en-US" sz="1600" dirty="0" smtClean="0"/>
              <a:t> </a:t>
            </a:r>
            <a:r>
              <a:rPr lang="en-US" sz="1600" dirty="0"/>
              <a:t>Link Sales Forum</a:t>
            </a:r>
          </a:p>
          <a:p>
            <a:pPr algn="justLow"/>
            <a:r>
              <a:rPr lang="en-US" sz="1600" dirty="0" smtClean="0"/>
              <a:t>Text-Link-Ads</a:t>
            </a:r>
            <a:endParaRPr lang="en-US" sz="1600" dirty="0"/>
          </a:p>
          <a:p>
            <a:pPr algn="justLow"/>
            <a:r>
              <a:rPr lang="en-US" sz="1600" dirty="0" smtClean="0"/>
              <a:t>Text-Link-Brokers</a:t>
            </a:r>
            <a:endParaRPr lang="en-US" sz="1600" dirty="0"/>
          </a:p>
          <a:p>
            <a:pPr algn="justLow"/>
            <a:r>
              <a:rPr lang="en-US" sz="1600" dirty="0" smtClean="0"/>
              <a:t>TNX</a:t>
            </a:r>
            <a:endParaRPr lang="en-US" sz="1600" dirty="0"/>
          </a:p>
          <a:p>
            <a:pPr algn="justLow"/>
            <a:r>
              <a:rPr lang="en-US" sz="1600" dirty="0" err="1" smtClean="0"/>
              <a:t>LinkWorth</a:t>
            </a:r>
            <a:endParaRPr lang="en-US" sz="1600" dirty="0"/>
          </a:p>
          <a:p>
            <a:pPr algn="justLow"/>
            <a:endParaRPr lang="en-US" sz="2000" dirty="0"/>
          </a:p>
        </p:txBody>
      </p:sp>
    </p:spTree>
    <p:extLst>
      <p:ext uri="{BB962C8B-B14F-4D97-AF65-F5344CB8AC3E}">
        <p14:creationId xmlns:p14="http://schemas.microsoft.com/office/powerpoint/2010/main" xmlns="" val="284976908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5-بازاریابی(</a:t>
            </a:r>
            <a:r>
              <a:rPr lang="en-US" dirty="0" smtClean="0">
                <a:solidFill>
                  <a:schemeClr val="accent2"/>
                </a:solidFill>
              </a:rPr>
              <a:t>Marketing</a:t>
            </a:r>
            <a:r>
              <a:rPr lang="fa-IR"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fa-IR" sz="1800" dirty="0"/>
              <a:t>در این روش شما برای کالایی که توسط شرکتی خاص به فروش میرسد بازاریابی </a:t>
            </a:r>
            <a:r>
              <a:rPr lang="fa-IR" sz="1800" dirty="0" smtClean="0"/>
              <a:t>می‏کنید.شما </a:t>
            </a:r>
            <a:r>
              <a:rPr lang="fa-IR" sz="1800" dirty="0"/>
              <a:t>با فرستادن مشتری به سایت موردنظر در صورتی که مشتری اقدام به خرید کند درصدی را بعنوان کمیسیون دریافت </a:t>
            </a:r>
            <a:r>
              <a:rPr lang="fa-IR" sz="1800" dirty="0" smtClean="0"/>
              <a:t>می‏کنید.این </a:t>
            </a:r>
            <a:r>
              <a:rPr lang="fa-IR" sz="1800" dirty="0"/>
              <a:t>روش به </a:t>
            </a:r>
            <a:r>
              <a:rPr lang="en-US" sz="1800" dirty="0"/>
              <a:t>CPA </a:t>
            </a:r>
            <a:r>
              <a:rPr lang="fa-IR" sz="1800" dirty="0"/>
              <a:t>و </a:t>
            </a:r>
            <a:r>
              <a:rPr lang="en-US" sz="1800" dirty="0"/>
              <a:t>CPL </a:t>
            </a:r>
            <a:r>
              <a:rPr lang="fa-IR" sz="1800" dirty="0"/>
              <a:t>نیز معروف است.</a:t>
            </a:r>
            <a:br>
              <a:rPr lang="fa-IR" sz="1800" dirty="0"/>
            </a:br>
            <a:r>
              <a:rPr lang="fa-IR" sz="1800" dirty="0"/>
              <a:t>شما </a:t>
            </a:r>
            <a:r>
              <a:rPr lang="fa-IR" sz="1800" dirty="0" smtClean="0"/>
              <a:t>می‏توانید </a:t>
            </a:r>
            <a:r>
              <a:rPr lang="fa-IR" sz="1800" dirty="0"/>
              <a:t>از هرگونه تبلیغات در سایت و وبلاگتان استفاده کنید تا مشتری را برای سایت هدف ارسال نمایید.</a:t>
            </a:r>
            <a:br>
              <a:rPr lang="fa-IR" sz="1800" dirty="0"/>
            </a:br>
            <a:r>
              <a:rPr lang="en-US" sz="1800" dirty="0" err="1"/>
              <a:t>cpa</a:t>
            </a:r>
            <a:r>
              <a:rPr lang="en-US" sz="1800" dirty="0"/>
              <a:t>=cost per action</a:t>
            </a:r>
            <a:br>
              <a:rPr lang="en-US" sz="1800" dirty="0"/>
            </a:br>
            <a:r>
              <a:rPr lang="en-US" sz="1800" dirty="0" err="1"/>
              <a:t>cpl</a:t>
            </a:r>
            <a:r>
              <a:rPr lang="en-US" sz="1800" dirty="0"/>
              <a:t>=cost per lead</a:t>
            </a:r>
            <a:br>
              <a:rPr lang="en-US" sz="1800" dirty="0"/>
            </a:br>
            <a:r>
              <a:rPr lang="fa-IR" sz="1800" dirty="0" smtClean="0"/>
              <a:t>می‏توانید </a:t>
            </a:r>
            <a:r>
              <a:rPr lang="fa-IR" sz="1800" dirty="0"/>
              <a:t>بصورت مستقیم با یک شرکت قرارداد ببنید و یا </a:t>
            </a:r>
            <a:r>
              <a:rPr lang="fa-IR" sz="1800" dirty="0" smtClean="0"/>
              <a:t>می‏توانید </a:t>
            </a:r>
            <a:r>
              <a:rPr lang="fa-IR" sz="1800" dirty="0"/>
              <a:t>از طریق سایتهای واسطه ی در این زمینه استفاده کنید.سایتهای معروف در این زمینه عبارتند از:</a:t>
            </a:r>
          </a:p>
          <a:p>
            <a:r>
              <a:rPr lang="fa-IR" sz="1800" dirty="0"/>
              <a:t>-</a:t>
            </a:r>
            <a:r>
              <a:rPr lang="en-US" sz="1800" dirty="0">
                <a:hlinkClick r:id="rId2"/>
              </a:rPr>
              <a:t>Commission Junction</a:t>
            </a:r>
            <a:endParaRPr lang="en-US" sz="1800" dirty="0"/>
          </a:p>
          <a:p>
            <a:r>
              <a:rPr lang="en-US" sz="1800" dirty="0"/>
              <a:t>-</a:t>
            </a:r>
            <a:r>
              <a:rPr lang="en-US" sz="1800" dirty="0" err="1">
                <a:hlinkClick r:id="rId3"/>
              </a:rPr>
              <a:t>ClickBank</a:t>
            </a:r>
            <a:endParaRPr lang="en-US" sz="1800" dirty="0"/>
          </a:p>
          <a:p>
            <a:r>
              <a:rPr lang="en-US" sz="1800" dirty="0"/>
              <a:t>-</a:t>
            </a:r>
            <a:r>
              <a:rPr lang="en-US" sz="1800" dirty="0" err="1">
                <a:hlinkClick r:id="rId4"/>
              </a:rPr>
              <a:t>Azoogle</a:t>
            </a:r>
            <a:r>
              <a:rPr lang="en-US" sz="1800" dirty="0">
                <a:hlinkClick r:id="rId4"/>
              </a:rPr>
              <a:t> Ads</a:t>
            </a:r>
            <a:endParaRPr lang="en-US" sz="1800" dirty="0"/>
          </a:p>
          <a:p>
            <a:r>
              <a:rPr lang="en-US" sz="1800" dirty="0"/>
              <a:t>-</a:t>
            </a:r>
            <a:r>
              <a:rPr lang="en-US" sz="1800" dirty="0">
                <a:hlinkClick r:id="rId5"/>
              </a:rPr>
              <a:t>Link Share</a:t>
            </a:r>
            <a:endParaRPr lang="en-US" sz="1800" dirty="0"/>
          </a:p>
          <a:p>
            <a:endParaRPr lang="en-US" sz="1800" dirty="0"/>
          </a:p>
        </p:txBody>
      </p:sp>
    </p:spTree>
    <p:extLst>
      <p:ext uri="{BB962C8B-B14F-4D97-AF65-F5344CB8AC3E}">
        <p14:creationId xmlns:p14="http://schemas.microsoft.com/office/powerpoint/2010/main" xmlns="" val="348856263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6-اکانتهای پریمیوم</a:t>
            </a:r>
            <a:endParaRPr lang="en-US" dirty="0">
              <a:solidFill>
                <a:schemeClr val="accent2"/>
              </a:solidFill>
            </a:endParaRPr>
          </a:p>
        </p:txBody>
      </p:sp>
      <p:sp>
        <p:nvSpPr>
          <p:cNvPr id="3" name="Content Placeholder 2"/>
          <p:cNvSpPr>
            <a:spLocks noGrp="1"/>
          </p:cNvSpPr>
          <p:nvPr>
            <p:ph idx="1"/>
          </p:nvPr>
        </p:nvSpPr>
        <p:spPr/>
        <p:txBody>
          <a:bodyPr/>
          <a:lstStyle/>
          <a:p>
            <a:r>
              <a:rPr lang="fa-IR" sz="2000" dirty="0"/>
              <a:t>در این روش قسمتی از محتوای سایت شما به صورت رایگان در اختیار عموم کاربران قرار میگیرد ولی قسمتهای ویژه ی محتوای سایت و یا وبلاگتان فقط در اختیار افرادی قرار میگیرد که ماهیانه یا سالیانه حق عضویت میپردازند.</a:t>
            </a:r>
          </a:p>
          <a:p>
            <a:endParaRPr lang="en-US" sz="2000" dirty="0"/>
          </a:p>
        </p:txBody>
      </p:sp>
    </p:spTree>
    <p:extLst>
      <p:ext uri="{BB962C8B-B14F-4D97-AF65-F5344CB8AC3E}">
        <p14:creationId xmlns:p14="http://schemas.microsoft.com/office/powerpoint/2010/main" xmlns="" val="10749171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7-کمک </a:t>
            </a:r>
            <a:r>
              <a:rPr lang="fa-IR" dirty="0">
                <a:solidFill>
                  <a:schemeClr val="accent2"/>
                </a:solidFill>
              </a:rPr>
              <a:t>مالی(</a:t>
            </a:r>
            <a:r>
              <a:rPr lang="en-US" sz="2800" dirty="0" smtClean="0">
                <a:solidFill>
                  <a:schemeClr val="accent2"/>
                </a:solidFill>
              </a:rPr>
              <a:t>Donation</a:t>
            </a:r>
            <a:r>
              <a:rPr lang="fa-IR"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fa-IR" dirty="0"/>
              <a:t>در این روش شما با قراردادن یک لینک از کاربرانتان میخواهید درصورتی که از مطالب شما استفاده کردند بطور اختیاری به سایت یا وبلاگ شما کمک مالی کنند.البته با تجربه ی شخصی میگویم که شاید این روش در ایران کارایی زیادی نداشته باشد.برای راه اندازی این سرویس شما نیاز به یک درگاه پرداخت آنلاین مانند فروشگاه ها دارید.ضمن اینکه </a:t>
            </a:r>
            <a:r>
              <a:rPr lang="fa-IR" dirty="0" smtClean="0"/>
              <a:t>می‏توانید </a:t>
            </a:r>
            <a:r>
              <a:rPr lang="fa-IR" dirty="0"/>
              <a:t>از درگاه های پرداختهای بین المللی مثل پیپال نیز استفاده نمایید.البته برای این کار افزونه هایی هم برای سیستم های مدیریت محتوا نوشته شده است.</a:t>
            </a:r>
            <a:endParaRPr lang="en-US" dirty="0"/>
          </a:p>
        </p:txBody>
      </p:sp>
    </p:spTree>
    <p:extLst>
      <p:ext uri="{BB962C8B-B14F-4D97-AF65-F5344CB8AC3E}">
        <p14:creationId xmlns:p14="http://schemas.microsoft.com/office/powerpoint/2010/main" xmlns="" val="3530660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8-فروش </a:t>
            </a:r>
            <a:r>
              <a:rPr lang="fa-IR" dirty="0">
                <a:solidFill>
                  <a:schemeClr val="accent2"/>
                </a:solidFill>
              </a:rPr>
              <a:t>وبسایت یا وبلاگ</a:t>
            </a:r>
            <a:endParaRPr lang="en-US" dirty="0">
              <a:solidFill>
                <a:schemeClr val="accent2"/>
              </a:solidFill>
            </a:endParaRPr>
          </a:p>
        </p:txBody>
      </p:sp>
      <p:sp>
        <p:nvSpPr>
          <p:cNvPr id="3" name="Content Placeholder 2"/>
          <p:cNvSpPr>
            <a:spLocks noGrp="1"/>
          </p:cNvSpPr>
          <p:nvPr>
            <p:ph idx="1"/>
          </p:nvPr>
        </p:nvSpPr>
        <p:spPr/>
        <p:txBody>
          <a:bodyPr/>
          <a:lstStyle/>
          <a:p>
            <a:r>
              <a:rPr lang="fa-IR" dirty="0"/>
              <a:t>همانطور که مشخص است شما </a:t>
            </a:r>
            <a:r>
              <a:rPr lang="fa-IR" dirty="0" smtClean="0"/>
              <a:t>می‏توانید </a:t>
            </a:r>
            <a:r>
              <a:rPr lang="fa-IR" dirty="0"/>
              <a:t>با فروش وبسایت و یا وبلاگتان درآمد خوبی را در مدت زمان کوتاهی بدست بیاورید.البته این آخرین روش کسب درآمد مستقیم است</a:t>
            </a:r>
            <a:r>
              <a:rPr lang="fa-IR" dirty="0" smtClean="0"/>
              <a:t>. توجه </a:t>
            </a:r>
            <a:r>
              <a:rPr lang="fa-IR" dirty="0"/>
              <a:t>داشته باشید که عوامل و فاکتورهای زیادی برای تخمین قیمت سایت و یا وبلاگ وجود دارد پس در اداره ی سایت و وبلاگتان به این موارد نیز دقت نمایید</a:t>
            </a:r>
            <a:r>
              <a:rPr lang="fa-IR" dirty="0" smtClean="0"/>
              <a:t>. مقالات </a:t>
            </a:r>
            <a:r>
              <a:rPr lang="fa-IR" dirty="0"/>
              <a:t>بسیاری درباره ی این موضوع در اینترنت و سایت پیسیفا وجود دارد.با مراجعه به آنها </a:t>
            </a:r>
            <a:r>
              <a:rPr lang="fa-IR" dirty="0" smtClean="0"/>
              <a:t>می‏توانید </a:t>
            </a:r>
            <a:r>
              <a:rPr lang="fa-IR" dirty="0"/>
              <a:t>اطلاعات مناسبی در این زمینه کسب کنید</a:t>
            </a:r>
            <a:r>
              <a:rPr lang="fa-IR" dirty="0" smtClean="0"/>
              <a:t>.</a:t>
            </a:r>
          </a:p>
          <a:p>
            <a:r>
              <a:rPr lang="fa-IR" dirty="0" smtClean="0"/>
              <a:t>همچنین سایت‏هایی هستند که روی سایت یا وبلاگ شما قیمت می‏گذارند.</a:t>
            </a:r>
            <a:endParaRPr lang="en-US" dirty="0"/>
          </a:p>
        </p:txBody>
      </p:sp>
    </p:spTree>
    <p:extLst>
      <p:ext uri="{BB962C8B-B14F-4D97-AF65-F5344CB8AC3E}">
        <p14:creationId xmlns:p14="http://schemas.microsoft.com/office/powerpoint/2010/main" xmlns="" val="40507614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9-فروش </a:t>
            </a:r>
            <a:r>
              <a:rPr lang="fa-IR" dirty="0">
                <a:solidFill>
                  <a:schemeClr val="accent2"/>
                </a:solidFill>
              </a:rPr>
              <a:t>ایبوک(</a:t>
            </a:r>
            <a:r>
              <a:rPr lang="en-US" dirty="0" err="1" smtClean="0">
                <a:solidFill>
                  <a:schemeClr val="accent2"/>
                </a:solidFill>
              </a:rPr>
              <a:t>Ebook</a:t>
            </a:r>
            <a:r>
              <a:rPr lang="fa-IR"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lstStyle/>
          <a:p>
            <a:r>
              <a:rPr lang="fa-IR" dirty="0"/>
              <a:t>شاید یکی از قدیمیترین استراتژی های کسب درآمد در اینترنت و بین وبمسترها همین روش باشد. در این روش شما باید مطالب و محتوای سایت و یا وبلاگتان را در یک ایبوک گردآوری کنید و آنها را به مشتریان و کاربران سایتتان بفروشید.</a:t>
            </a:r>
            <a:endParaRPr lang="en-US" dirty="0"/>
          </a:p>
        </p:txBody>
      </p:sp>
    </p:spTree>
    <p:extLst>
      <p:ext uri="{BB962C8B-B14F-4D97-AF65-F5344CB8AC3E}">
        <p14:creationId xmlns:p14="http://schemas.microsoft.com/office/powerpoint/2010/main" xmlns="" val="4269839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10-فروش </a:t>
            </a:r>
            <a:r>
              <a:rPr lang="fa-IR" dirty="0">
                <a:solidFill>
                  <a:schemeClr val="accent2"/>
                </a:solidFill>
              </a:rPr>
              <a:t>قالب و تم سیستم مدیریت محتوا</a:t>
            </a:r>
            <a:endParaRPr lang="en-US" dirty="0">
              <a:solidFill>
                <a:schemeClr val="accent2"/>
              </a:solidFill>
            </a:endParaRPr>
          </a:p>
        </p:txBody>
      </p:sp>
      <p:sp>
        <p:nvSpPr>
          <p:cNvPr id="3" name="Content Placeholder 2"/>
          <p:cNvSpPr>
            <a:spLocks noGrp="1"/>
          </p:cNvSpPr>
          <p:nvPr>
            <p:ph idx="1"/>
          </p:nvPr>
        </p:nvSpPr>
        <p:spPr/>
        <p:txBody>
          <a:bodyPr/>
          <a:lstStyle/>
          <a:p>
            <a:pPr algn="justLow"/>
            <a:r>
              <a:rPr lang="fa-IR" dirty="0"/>
              <a:t>در این روش شما </a:t>
            </a:r>
            <a:r>
              <a:rPr lang="fa-IR" dirty="0" smtClean="0"/>
              <a:t>می‏توانید </a:t>
            </a:r>
            <a:r>
              <a:rPr lang="fa-IR" dirty="0"/>
              <a:t>با استفاده از وبسایتهایی که کار آنها طراحی قالب و تم برای سیسیتم های مدیریت محتوا </a:t>
            </a:r>
            <a:r>
              <a:rPr lang="fa-IR" dirty="0" smtClean="0"/>
              <a:t>می‏باشد </a:t>
            </a:r>
            <a:r>
              <a:rPr lang="fa-IR" dirty="0"/>
              <a:t>کسب درآمد کنید.برای مثال شما </a:t>
            </a:r>
            <a:r>
              <a:rPr lang="fa-IR" dirty="0" smtClean="0"/>
              <a:t>می‏توانید </a:t>
            </a:r>
            <a:r>
              <a:rPr lang="fa-IR" dirty="0"/>
              <a:t>با راه اندازی یک سایت در زمینه ی طراحی قالبهای وردپرس را بفروشید.</a:t>
            </a:r>
            <a:endParaRPr lang="en-US" dirty="0"/>
          </a:p>
        </p:txBody>
      </p:sp>
    </p:spTree>
    <p:extLst>
      <p:ext uri="{BB962C8B-B14F-4D97-AF65-F5344CB8AC3E}">
        <p14:creationId xmlns:p14="http://schemas.microsoft.com/office/powerpoint/2010/main" xmlns="" val="401622907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1" hangingPunct="1"/>
            <a:r>
              <a:rPr lang="fa-IR" dirty="0" smtClean="0">
                <a:solidFill>
                  <a:schemeClr val="accent2"/>
                </a:solidFill>
              </a:rPr>
              <a:t>11-ساخت </a:t>
            </a:r>
            <a:r>
              <a:rPr lang="fa-IR" dirty="0">
                <a:solidFill>
                  <a:schemeClr val="accent2"/>
                </a:solidFill>
              </a:rPr>
              <a:t>لیست ایمیل یا خبرنامه</a:t>
            </a:r>
            <a:endParaRPr lang="en-US" dirty="0">
              <a:solidFill>
                <a:schemeClr val="accent2"/>
              </a:solidFill>
            </a:endParaRPr>
          </a:p>
        </p:txBody>
      </p:sp>
      <p:sp>
        <p:nvSpPr>
          <p:cNvPr id="3" name="Content Placeholder 2"/>
          <p:cNvSpPr>
            <a:spLocks noGrp="1"/>
          </p:cNvSpPr>
          <p:nvPr>
            <p:ph idx="1"/>
          </p:nvPr>
        </p:nvSpPr>
        <p:spPr/>
        <p:txBody>
          <a:bodyPr/>
          <a:lstStyle/>
          <a:p>
            <a:pPr algn="justLow"/>
            <a:r>
              <a:rPr lang="fa-IR" sz="2000" dirty="0"/>
              <a:t>امروزه ایمیل مارکتینگ بحثی جدانشدنی از بازاریابی اینترنتی </a:t>
            </a:r>
            <a:r>
              <a:rPr lang="fa-IR" sz="2000" dirty="0" smtClean="0"/>
              <a:t>می‏باشد.اگر </a:t>
            </a:r>
            <a:r>
              <a:rPr lang="fa-IR" sz="2000" dirty="0"/>
              <a:t>شما دارای وبسایت و یا وبلاگی با تعداد کاربران زیادی هستشد </a:t>
            </a:r>
            <a:r>
              <a:rPr lang="fa-IR" sz="2000" dirty="0" smtClean="0"/>
              <a:t>می‏توانید </a:t>
            </a:r>
            <a:r>
              <a:rPr lang="fa-IR" sz="2000" dirty="0"/>
              <a:t>یک لیست ایمیل و خبرنامه برای آن ایجاد کنید.شما </a:t>
            </a:r>
            <a:r>
              <a:rPr lang="fa-IR" sz="2000" dirty="0" smtClean="0"/>
              <a:t>می‏توانید </a:t>
            </a:r>
            <a:r>
              <a:rPr lang="fa-IR" sz="2000" dirty="0"/>
              <a:t>با ارسال تبلیغات لابلای اخباری که برای کاربران ارسال </a:t>
            </a:r>
            <a:r>
              <a:rPr lang="fa-IR" sz="2000" dirty="0" smtClean="0"/>
              <a:t>می‏کنید </a:t>
            </a:r>
            <a:r>
              <a:rPr lang="fa-IR" sz="2000" dirty="0"/>
              <a:t>کسب درآمد کنید.</a:t>
            </a:r>
          </a:p>
          <a:p>
            <a:pPr algn="justLow"/>
            <a:r>
              <a:rPr lang="fa-IR" sz="2000" dirty="0"/>
              <a:t>همجنین یک راه غیرمنصفانه که هیچ وبمستر و وبلاگنویس حرفه ای انجام نمیدهد فروش لیست ایمیل ها </a:t>
            </a:r>
            <a:r>
              <a:rPr lang="fa-IR" sz="2000" dirty="0" smtClean="0"/>
              <a:t>می‏باشد.البته </a:t>
            </a:r>
            <a:r>
              <a:rPr lang="fa-IR" sz="2000" dirty="0"/>
              <a:t>اکیدا توصیه میکنم این کار را انجام ندهید چون در صورت افشا کاربران شما دیگر به سایت و وبلاگتان اعتماد نخواهد کرد.</a:t>
            </a:r>
          </a:p>
          <a:p>
            <a:pPr algn="justLow"/>
            <a:r>
              <a:rPr lang="fa-IR" sz="2000" dirty="0"/>
              <a:t>برای ساماندهی لیست ایمیلهایتان </a:t>
            </a:r>
            <a:r>
              <a:rPr lang="fa-IR" sz="2000" dirty="0" smtClean="0"/>
              <a:t>می‏توانید </a:t>
            </a:r>
            <a:r>
              <a:rPr lang="fa-IR" sz="2000" dirty="0"/>
              <a:t>از این نرم افزارها استفاده کنید:</a:t>
            </a:r>
          </a:p>
          <a:p>
            <a:pPr algn="justLow"/>
            <a:r>
              <a:rPr lang="fa-IR" sz="2000" dirty="0"/>
              <a:t>-</a:t>
            </a:r>
            <a:r>
              <a:rPr lang="en-US" sz="2000" dirty="0" err="1">
                <a:hlinkClick r:id="rId2"/>
              </a:rPr>
              <a:t>AWeber</a:t>
            </a:r>
            <a:endParaRPr lang="en-US" sz="2000" dirty="0"/>
          </a:p>
          <a:p>
            <a:pPr algn="justLow"/>
            <a:r>
              <a:rPr lang="en-US" sz="2000" dirty="0"/>
              <a:t>-</a:t>
            </a:r>
            <a:r>
              <a:rPr lang="en-US" sz="2000" dirty="0" err="1">
                <a:hlinkClick r:id="rId3"/>
              </a:rPr>
              <a:t>SendStudio</a:t>
            </a:r>
            <a:r>
              <a:rPr lang="en-US" sz="2000" dirty="0">
                <a:hlinkClick r:id="rId3"/>
              </a:rPr>
              <a:t> NX</a:t>
            </a:r>
            <a:endParaRPr lang="en-US" sz="2000" dirty="0"/>
          </a:p>
          <a:p>
            <a:pPr algn="justLow"/>
            <a:r>
              <a:rPr lang="en-US" sz="2000" dirty="0"/>
              <a:t>-</a:t>
            </a:r>
            <a:r>
              <a:rPr lang="en-US" sz="2000" dirty="0">
                <a:hlinkClick r:id="rId4"/>
              </a:rPr>
              <a:t>PHP </a:t>
            </a:r>
            <a:r>
              <a:rPr lang="en-US" sz="2000" dirty="0" err="1">
                <a:hlinkClick r:id="rId4"/>
              </a:rPr>
              <a:t>Autoresponder</a:t>
            </a:r>
            <a:endParaRPr lang="en-US" sz="2000" dirty="0"/>
          </a:p>
          <a:p>
            <a:pPr algn="justLow"/>
            <a:r>
              <a:rPr lang="en-US" sz="2000" dirty="0" smtClean="0"/>
              <a:t>-</a:t>
            </a:r>
            <a:r>
              <a:rPr lang="en-US" sz="2000" dirty="0">
                <a:hlinkClick r:id="rId5"/>
              </a:rPr>
              <a:t>Constant Contact</a:t>
            </a:r>
            <a:endParaRPr lang="en-US" sz="2000" dirty="0"/>
          </a:p>
          <a:p>
            <a:pPr algn="justLow"/>
            <a:endParaRPr lang="en-US" sz="2000" dirty="0"/>
          </a:p>
          <a:p>
            <a:pPr algn="justLow"/>
            <a:endParaRPr lang="en-US" sz="2000" dirty="0"/>
          </a:p>
        </p:txBody>
      </p:sp>
    </p:spTree>
    <p:extLst>
      <p:ext uri="{BB962C8B-B14F-4D97-AF65-F5344CB8AC3E}">
        <p14:creationId xmlns:p14="http://schemas.microsoft.com/office/powerpoint/2010/main" xmlns="" val="332106544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752600"/>
          </a:xfrm>
        </p:spPr>
        <p:txBody>
          <a:bodyPr/>
          <a:lstStyle/>
          <a:p>
            <a:pPr rtl="1" eaLnBrk="1" hangingPunct="1"/>
            <a:r>
              <a:rPr lang="fa-IR" sz="2800" dirty="0" smtClean="0">
                <a:solidFill>
                  <a:schemeClr val="accent2"/>
                </a:solidFill>
              </a:rPr>
              <a:t>12-توصیه</a:t>
            </a:r>
            <a:r>
              <a:rPr lang="fa-IR" sz="2800" dirty="0">
                <a:solidFill>
                  <a:schemeClr val="accent2"/>
                </a:solidFill>
              </a:rPr>
              <a:t>‏هایی جهت افزایش درآمد از طریق شبکه‏های </a:t>
            </a:r>
            <a:r>
              <a:rPr lang="fa-IR" sz="2800" dirty="0" smtClean="0">
                <a:solidFill>
                  <a:schemeClr val="accent2"/>
                </a:solidFill>
              </a:rPr>
              <a:t>اجتماعی      </a:t>
            </a:r>
            <a:r>
              <a:rPr lang="fa-IR" sz="2800" dirty="0">
                <a:solidFill>
                  <a:schemeClr val="accent2"/>
                </a:solidFill>
              </a:rPr>
              <a:t>( به عنوان مثال فیس بوک)</a:t>
            </a:r>
            <a:endParaRPr lang="en-US" sz="2800" dirty="0">
              <a:solidFill>
                <a:schemeClr val="accent2"/>
              </a:solidFill>
            </a:endParaRPr>
          </a:p>
        </p:txBody>
      </p:sp>
      <p:sp>
        <p:nvSpPr>
          <p:cNvPr id="3" name="Content Placeholder 2"/>
          <p:cNvSpPr>
            <a:spLocks noGrp="1"/>
          </p:cNvSpPr>
          <p:nvPr>
            <p:ph idx="1"/>
          </p:nvPr>
        </p:nvSpPr>
        <p:spPr/>
        <p:txBody>
          <a:bodyPr/>
          <a:lstStyle/>
          <a:p>
            <a:endParaRPr lang="fa-IR" sz="2000" dirty="0"/>
          </a:p>
          <a:p>
            <a:r>
              <a:rPr lang="fa-IR" sz="2000" dirty="0"/>
              <a:t>1)     از عکس استفاده کنید عکس نسبت به مطلب و ویدئو در فیس بوک از طرفداران بیشتری برخودار است سعی کنین عکسا جدید و متفاوت باشد.</a:t>
            </a:r>
          </a:p>
          <a:p>
            <a:r>
              <a:rPr lang="fa-IR" sz="2000" dirty="0"/>
              <a:t>2)     در ساعت های اولیه و آخر شب مطالب را به اشتراک بگذارید ، در این صورت افراد بیشتری شما را خواهند دید.</a:t>
            </a:r>
          </a:p>
          <a:p>
            <a:r>
              <a:rPr lang="fa-IR" sz="2000" dirty="0"/>
              <a:t>3)      محتوا پادشاه است درنتیجه از محتوای جالب استفاده کنین یادتون باشه بیننده شبکه اجتماعی حوصله زیاد برای خوندن مطالب نداره در نتیجه مطالب کوتاه و جالب باشد.</a:t>
            </a:r>
          </a:p>
          <a:p>
            <a:r>
              <a:rPr lang="fa-IR" sz="2000" dirty="0"/>
              <a:t>4)     از دوستانتان برای لایک صفحه تان دعوت کنین.</a:t>
            </a:r>
          </a:p>
          <a:p>
            <a:r>
              <a:rPr lang="fa-IR" sz="2000" dirty="0"/>
              <a:t>5)     به گرو های مختلفی که در فیسبوک هستین رفته و صفحه تان را معرفی کنید.</a:t>
            </a:r>
          </a:p>
          <a:p>
            <a:r>
              <a:rPr lang="fa-IR" sz="2000" dirty="0"/>
              <a:t>6)      در صفحه هایی که عضو هستین رفته، در پایین مطالب و عکسهای آن ها ضمن لایک ، کامنت گذارده و صفحه تان را معرفی کنید.</a:t>
            </a:r>
          </a:p>
          <a:p>
            <a:endParaRPr lang="en-US" sz="2000" dirty="0"/>
          </a:p>
        </p:txBody>
      </p:sp>
    </p:spTree>
    <p:extLst>
      <p:ext uri="{BB962C8B-B14F-4D97-AF65-F5344CB8AC3E}">
        <p14:creationId xmlns:p14="http://schemas.microsoft.com/office/powerpoint/2010/main" xmlns="" val="32629810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a:solidFill>
                  <a:schemeClr val="accent2"/>
                </a:solidFill>
              </a:rPr>
              <a:t>توصیه‏هایی جهت افزایش درآمد از طریق شبکه‏های اجتماعی </a:t>
            </a:r>
            <a:r>
              <a:rPr lang="fa-IR" sz="2800" dirty="0" smtClean="0">
                <a:solidFill>
                  <a:schemeClr val="accent2"/>
                </a:solidFill>
              </a:rPr>
              <a:t>     </a:t>
            </a:r>
            <a:r>
              <a:rPr lang="fa-IR" sz="2800" dirty="0">
                <a:solidFill>
                  <a:schemeClr val="accent2"/>
                </a:solidFill>
              </a:rPr>
              <a:t>( به عنوان مثال فیس بوک)</a:t>
            </a:r>
            <a:endParaRPr lang="en-US" sz="2800" dirty="0">
              <a:solidFill>
                <a:schemeClr val="accent2"/>
              </a:solidFill>
            </a:endParaRPr>
          </a:p>
        </p:txBody>
      </p:sp>
      <p:sp>
        <p:nvSpPr>
          <p:cNvPr id="3" name="Content Placeholder 2"/>
          <p:cNvSpPr>
            <a:spLocks noGrp="1"/>
          </p:cNvSpPr>
          <p:nvPr>
            <p:ph idx="1"/>
          </p:nvPr>
        </p:nvSpPr>
        <p:spPr/>
        <p:txBody>
          <a:bodyPr/>
          <a:lstStyle/>
          <a:p>
            <a:endParaRPr lang="fa-IR" sz="2000" dirty="0"/>
          </a:p>
          <a:p>
            <a:r>
              <a:rPr lang="fa-IR" sz="2000" dirty="0"/>
              <a:t>7)     به صفحه های مختلف رفته و برای ادمین کامنت گذارده که صفحه شما را معرفی کند .</a:t>
            </a:r>
          </a:p>
          <a:p>
            <a:r>
              <a:rPr lang="fa-IR" sz="2000" dirty="0"/>
              <a:t>8)      با ادمین صفحات مختلف ارتباط برقرار کرده و سعی نمایید با آن ها تبادل لایک بنمایید.</a:t>
            </a:r>
          </a:p>
          <a:p>
            <a:r>
              <a:rPr lang="fa-IR" sz="2000" dirty="0"/>
              <a:t>9)     از اپلیکیشن های دعوت نامه اسمارت فیس بوک استفاده نمایید بطوری که کسانی که صفحه تان را لایک می کنند بتوانند دوستانشان را به صفحه شما دعوت نمایند.</a:t>
            </a:r>
          </a:p>
          <a:p>
            <a:r>
              <a:rPr lang="fa-IR" sz="2000" dirty="0"/>
              <a:t>10)لیست میل ها نیز مهم است از کسانی که در لیست شما هستند از طریق فیس بوک میل فرستاده ودعوت به عمل آورید که صفحه شما را لایک کنند</a:t>
            </a:r>
            <a:r>
              <a:rPr lang="fa-IR" sz="2000" dirty="0" smtClean="0"/>
              <a:t>.</a:t>
            </a:r>
          </a:p>
          <a:p>
            <a:r>
              <a:rPr lang="fa-IR" sz="2000" dirty="0"/>
              <a:t>11)افرادی که صفحه شما را لایک می کنند نظرشان بسیار مهم است بنابراین چیزی را که آن ها دوست دارند بگذارد نه آنچه را خود می پسندید.</a:t>
            </a:r>
          </a:p>
          <a:p>
            <a:r>
              <a:rPr lang="fa-IR" sz="2000" dirty="0"/>
              <a:t>12)طرفدارای صفحتون روانشناسی کنین بسیای از صفحه های پرطرفدار فیس بوک پر از مطالب بی محتوا ولی پرطرفدار هست.</a:t>
            </a:r>
          </a:p>
          <a:p>
            <a:endParaRPr lang="en-US" sz="2000" dirty="0"/>
          </a:p>
          <a:p>
            <a:endParaRPr lang="fa-IR" sz="2000" dirty="0"/>
          </a:p>
          <a:p>
            <a:endParaRPr lang="en-US" sz="2000" dirty="0"/>
          </a:p>
        </p:txBody>
      </p:sp>
    </p:spTree>
    <p:extLst>
      <p:ext uri="{BB962C8B-B14F-4D97-AF65-F5344CB8AC3E}">
        <p14:creationId xmlns:p14="http://schemas.microsoft.com/office/powerpoint/2010/main" xmlns="" val="28194972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cs typeface="B Nazanin" panose="00000400000000000000" pitchFamily="2" charset="-78"/>
            </a:endParaRPr>
          </a:p>
        </p:txBody>
      </p:sp>
      <p:sp>
        <p:nvSpPr>
          <p:cNvPr id="3" name="Content Placeholder 2"/>
          <p:cNvSpPr>
            <a:spLocks noGrp="1"/>
          </p:cNvSpPr>
          <p:nvPr>
            <p:ph idx="1"/>
          </p:nvPr>
        </p:nvSpPr>
        <p:spPr>
          <a:xfrm>
            <a:off x="2929115" y="2362200"/>
            <a:ext cx="5595938" cy="4495800"/>
          </a:xfrm>
        </p:spPr>
        <p:txBody>
          <a:bodyPr/>
          <a:lstStyle/>
          <a:p>
            <a:pPr algn="justLow">
              <a:buFont typeface="Arial" panose="020B0604020202020204" pitchFamily="34" charset="0"/>
              <a:buChar char="•"/>
            </a:pPr>
            <a:r>
              <a:rPr lang="fa-IR" dirty="0" smtClean="0"/>
              <a:t>کسب و کار الکترونیکی </a:t>
            </a:r>
            <a:r>
              <a:rPr lang="en-US" dirty="0">
                <a:latin typeface="Times New Roman" panose="02020603050405020304" pitchFamily="18" charset="0"/>
                <a:cs typeface="Times New Roman" panose="02020603050405020304" pitchFamily="18" charset="0"/>
              </a:rPr>
              <a:t>(E-Business)</a:t>
            </a:r>
            <a:r>
              <a:rPr lang="fa-IR" dirty="0">
                <a:latin typeface="Times New Roman" panose="02020603050405020304" pitchFamily="18" charset="0"/>
                <a:cs typeface="Times New Roman" panose="02020603050405020304" pitchFamily="18" charset="0"/>
              </a:rPr>
              <a:t> </a:t>
            </a:r>
            <a:r>
              <a:rPr lang="fa-IR" dirty="0" smtClean="0"/>
              <a:t>و تجارت الکترونیکی </a:t>
            </a:r>
            <a:r>
              <a:rPr lang="en-US" dirty="0" smtClean="0">
                <a:latin typeface="Times New Roman" panose="02020603050405020304" pitchFamily="18" charset="0"/>
                <a:cs typeface="Times New Roman" panose="02020603050405020304" pitchFamily="18" charset="0"/>
              </a:rPr>
              <a:t>(E-Commerce)</a:t>
            </a:r>
            <a:r>
              <a:rPr lang="fa-IR" dirty="0" smtClean="0"/>
              <a:t> با یکدیگر متفاوتند. کسب و کار مفهومی گسترده‏تر از تجارت دارد.</a:t>
            </a:r>
          </a:p>
          <a:p>
            <a:pPr algn="justLow">
              <a:buFont typeface="Arial" panose="020B0604020202020204" pitchFamily="34" charset="0"/>
              <a:buChar char="•"/>
            </a:pPr>
            <a:r>
              <a:rPr lang="fa-IR" dirty="0" smtClean="0"/>
              <a:t>شغل و کار می‏تواند کاذب باشد که سود زیادی عاید مملکت نمی‏کند زیرا مالیات و عوارض نمی‏پردازند. </a:t>
            </a:r>
          </a:p>
          <a:p>
            <a:pPr algn="justLow">
              <a:buFont typeface="Arial" panose="020B0604020202020204" pitchFamily="34" charset="0"/>
              <a:buChar char="•"/>
            </a:pPr>
            <a:r>
              <a:rPr lang="fa-IR" dirty="0" smtClean="0"/>
              <a:t>هر کسب درآمدی از طریق اینترنت، کارآفرینی محسوب نمی‏شود.</a:t>
            </a:r>
          </a:p>
          <a:p>
            <a:pPr algn="justLow">
              <a:buFont typeface="Arial" panose="020B0604020202020204" pitchFamily="34" charset="0"/>
              <a:buChar char="•"/>
            </a:pPr>
            <a:r>
              <a:rPr lang="fa-IR" dirty="0" smtClean="0"/>
              <a:t>اهمیت کارآفرینی با گذشت زمان بیش از پیش روشن می‏شود و هم اکنون در برخی از کشورهای توسعه یافته، ارزش افراد کارآفرین بیش از افراد تحصیل کرده است.</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7" y="3191727"/>
            <a:ext cx="2324100"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77" y="4934802"/>
            <a:ext cx="2302491" cy="19231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
            <a:ext cx="2331777" cy="31917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10168" y="0"/>
            <a:ext cx="6833832" cy="2165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843713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a:solidFill>
                  <a:schemeClr val="accent2"/>
                </a:solidFill>
              </a:rPr>
              <a:t>توصیه‏هایی جهت افزایش درآمد از طریق شبکه‏های </a:t>
            </a:r>
            <a:r>
              <a:rPr lang="fa-IR" sz="2800" dirty="0" smtClean="0">
                <a:solidFill>
                  <a:schemeClr val="accent2"/>
                </a:solidFill>
              </a:rPr>
              <a:t>اجتماعی      </a:t>
            </a:r>
            <a:r>
              <a:rPr lang="fa-IR" sz="2800" dirty="0">
                <a:solidFill>
                  <a:schemeClr val="accent2"/>
                </a:solidFill>
              </a:rPr>
              <a:t>( به عنوان مثال فیس بوک)</a:t>
            </a:r>
            <a:endParaRPr lang="en-US" sz="2800" dirty="0">
              <a:solidFill>
                <a:schemeClr val="accent2"/>
              </a:solidFill>
            </a:endParaRPr>
          </a:p>
        </p:txBody>
      </p:sp>
      <p:sp>
        <p:nvSpPr>
          <p:cNvPr id="3" name="Content Placeholder 2"/>
          <p:cNvSpPr>
            <a:spLocks noGrp="1"/>
          </p:cNvSpPr>
          <p:nvPr>
            <p:ph idx="1"/>
          </p:nvPr>
        </p:nvSpPr>
        <p:spPr/>
        <p:txBody>
          <a:bodyPr/>
          <a:lstStyle/>
          <a:p>
            <a:r>
              <a:rPr lang="fa-IR" sz="2000" dirty="0" smtClean="0"/>
              <a:t>پس از آن که میزان بازدیدکنندگان صفحه تان بالا رفت افرادی به شما مراجعه خواهند کرد که مثلا می‏خواهند صفحه‎‏شان را به طرفدارانتان معرفی کنید و یا تبلیغاتی از آن‏ها در صفحه خود درج کنید و یا از شما برای افزایش میزان بازدیدکننده مشاوره طلب می‏کنند. شما هم با توجه به میزان لایک‏های صفحه خود می‏توانید برای کار خود قیمت تعیین کنید.</a:t>
            </a:r>
            <a:endParaRPr lang="en-US" sz="2000" dirty="0"/>
          </a:p>
        </p:txBody>
      </p:sp>
    </p:spTree>
    <p:extLst>
      <p:ext uri="{BB962C8B-B14F-4D97-AF65-F5344CB8AC3E}">
        <p14:creationId xmlns:p14="http://schemas.microsoft.com/office/powerpoint/2010/main" xmlns="" val="327492993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8229600" cy="3276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t/>
            </a:r>
            <a:b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b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t>با تشکر از حسن توجه شما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rPr>
            </a:b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anose="00000400000000000000" pitchFamily="2" charset="-78"/>
            </a:endParaRPr>
          </a:p>
        </p:txBody>
      </p:sp>
    </p:spTree>
    <p:extLst>
      <p:ext uri="{BB962C8B-B14F-4D97-AF65-F5344CB8AC3E}">
        <p14:creationId xmlns:p14="http://schemas.microsoft.com/office/powerpoint/2010/main" xmlns="" val="15969939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685800"/>
            <a:ext cx="8001000" cy="987425"/>
          </a:xfrm>
        </p:spPr>
        <p:txBody>
          <a:bodyPr/>
          <a:lstStyle/>
          <a:p>
            <a:pPr eaLnBrk="1" hangingPunct="1"/>
            <a:r>
              <a:rPr lang="fa-IR" altLang="en-US" dirty="0">
                <a:solidFill>
                  <a:schemeClr val="accent2"/>
                </a:solidFill>
              </a:rPr>
              <a:t>پنج مهارت کسب وکار آينده ساز:</a:t>
            </a:r>
            <a:br>
              <a:rPr lang="fa-IR" altLang="en-US" dirty="0">
                <a:solidFill>
                  <a:schemeClr val="accent2"/>
                </a:solidFill>
              </a:rPr>
            </a:br>
            <a:endParaRPr lang="en-US" altLang="en-US" dirty="0" smtClean="0"/>
          </a:p>
        </p:txBody>
      </p:sp>
      <p:sp>
        <p:nvSpPr>
          <p:cNvPr id="139267" name="Rectangle 3"/>
          <p:cNvSpPr>
            <a:spLocks noGrp="1" noChangeArrowheads="1"/>
          </p:cNvSpPr>
          <p:nvPr>
            <p:ph type="body" idx="1"/>
          </p:nvPr>
        </p:nvSpPr>
        <p:spPr/>
        <p:txBody>
          <a:bodyPr/>
          <a:lstStyle/>
          <a:p>
            <a:pPr marL="533400" indent="-533400" eaLnBrk="1" hangingPunct="1"/>
            <a:endParaRPr lang="fa-IR" altLang="en-US" sz="2400" dirty="0" smtClean="0">
              <a:solidFill>
                <a:schemeClr val="accent2"/>
              </a:solidFill>
            </a:endParaRPr>
          </a:p>
          <a:p>
            <a:pPr marL="533400" indent="-533400" eaLnBrk="1" hangingPunct="1">
              <a:buFont typeface="Wingdings" pitchFamily="2" charset="2"/>
              <a:buAutoNum type="arabicPeriod"/>
            </a:pPr>
            <a:r>
              <a:rPr lang="fa-IR" altLang="en-US" sz="2400" dirty="0" smtClean="0"/>
              <a:t>مهارتهاي مديريتي</a:t>
            </a:r>
            <a:r>
              <a:rPr lang="fa-IR" altLang="en-US" sz="2000" dirty="0" smtClean="0"/>
              <a:t>ارتباطات,تصميم گيري,کارگروهي و سرپرستي</a:t>
            </a:r>
            <a:endParaRPr lang="fa-IR" altLang="en-US" sz="2400" dirty="0" smtClean="0"/>
          </a:p>
          <a:p>
            <a:pPr marL="533400" indent="-533400" eaLnBrk="1" hangingPunct="1">
              <a:buFont typeface="Wingdings" pitchFamily="2" charset="2"/>
              <a:buAutoNum type="arabicPeriod"/>
            </a:pPr>
            <a:r>
              <a:rPr lang="fa-IR" altLang="en-US" sz="2400" dirty="0" smtClean="0"/>
              <a:t>دانستن زبان خارجي به خصوص  زبان انگليسي</a:t>
            </a:r>
          </a:p>
          <a:p>
            <a:pPr marL="533400" indent="-533400" eaLnBrk="1" hangingPunct="1">
              <a:buFont typeface="Wingdings" pitchFamily="2" charset="2"/>
              <a:buAutoNum type="arabicPeriod"/>
            </a:pPr>
            <a:r>
              <a:rPr lang="fa-IR" altLang="en-US" sz="2400" dirty="0" smtClean="0"/>
              <a:t>مهارتهاي مالي واقتصادي</a:t>
            </a:r>
            <a:r>
              <a:rPr lang="fa-IR" altLang="en-US" sz="2000" dirty="0" smtClean="0"/>
              <a:t>هزينه</a:t>
            </a:r>
            <a:r>
              <a:rPr lang="fa-IR" altLang="en-US" sz="2400" dirty="0" smtClean="0"/>
              <a:t> </a:t>
            </a:r>
            <a:r>
              <a:rPr lang="fa-IR" altLang="en-US" sz="2000" dirty="0" smtClean="0"/>
              <a:t>وسود,نگاه اقتصادي و آشنايي با اصول حساب داري</a:t>
            </a:r>
          </a:p>
          <a:p>
            <a:pPr marL="533400" indent="-533400" eaLnBrk="1" hangingPunct="1">
              <a:buFont typeface="Wingdings" pitchFamily="2" charset="2"/>
              <a:buAutoNum type="arabicPeriod"/>
            </a:pPr>
            <a:r>
              <a:rPr lang="fa-IR" altLang="en-US" sz="2400" dirty="0" smtClean="0"/>
              <a:t>مهارتهاي بازاريابي</a:t>
            </a:r>
            <a:r>
              <a:rPr lang="fa-IR" altLang="en-US" sz="2000" dirty="0" smtClean="0"/>
              <a:t>خريد,فروش,مفاهيم بازار و بازاريابي</a:t>
            </a:r>
            <a:endParaRPr lang="fa-IR" altLang="en-US" sz="2400" dirty="0" smtClean="0"/>
          </a:p>
          <a:p>
            <a:pPr marL="533400" indent="-533400" eaLnBrk="1" hangingPunct="1">
              <a:buFont typeface="Wingdings" pitchFamily="2" charset="2"/>
              <a:buAutoNum type="arabicPeriod"/>
            </a:pPr>
            <a:r>
              <a:rPr lang="fa-IR" altLang="en-US" sz="2400" dirty="0" smtClean="0"/>
              <a:t>مهارت استفاده از فناوري اطلاعات</a:t>
            </a:r>
            <a:r>
              <a:rPr lang="fa-IR" altLang="en-US" sz="2000" dirty="0" smtClean="0"/>
              <a:t>آشنايي با رايانه,توانايي کار و جست وجو در اينترنت</a:t>
            </a:r>
            <a:endParaRPr lang="en-US" altLang="en-US" sz="2400" dirty="0" smtClean="0"/>
          </a:p>
        </p:txBody>
      </p:sp>
    </p:spTree>
    <p:extLst>
      <p:ext uri="{BB962C8B-B14F-4D97-AF65-F5344CB8AC3E}">
        <p14:creationId xmlns:p14="http://schemas.microsoft.com/office/powerpoint/2010/main" xmlns="" val="34062854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139266"/>
                                        </p:tgtEl>
                                        <p:attrNameLst>
                                          <p:attrName>style.visibility</p:attrName>
                                        </p:attrNameLst>
                                      </p:cBhvr>
                                      <p:to>
                                        <p:strVal val="visible"/>
                                      </p:to>
                                    </p:set>
                                    <p:anim calcmode="discrete" valueType="clr">
                                      <p:cBhvr override="childStyle">
                                        <p:cTn id="7" dur="80"/>
                                        <p:tgtEl>
                                          <p:spTgt spid="139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66"/>
                                        </p:tgtEl>
                                        <p:attrNameLst>
                                          <p:attrName>fillcolor</p:attrName>
                                        </p:attrNameLst>
                                      </p:cBhvr>
                                      <p:tavLst>
                                        <p:tav tm="0">
                                          <p:val>
                                            <p:clrVal>
                                              <a:schemeClr val="accent2"/>
                                            </p:clrVal>
                                          </p:val>
                                        </p:tav>
                                        <p:tav tm="50000">
                                          <p:val>
                                            <p:clrVal>
                                              <a:schemeClr val="hlink"/>
                                            </p:clrVal>
                                          </p:val>
                                        </p:tav>
                                      </p:tavLst>
                                    </p:anim>
                                    <p:set>
                                      <p:cBhvr>
                                        <p:cTn id="9" dur="80"/>
                                        <p:tgtEl>
                                          <p:spTgt spid="139266"/>
                                        </p:tgtEl>
                                        <p:attrNameLst>
                                          <p:attrName>fill.type</p:attrName>
                                        </p:attrNameLst>
                                      </p:cBhvr>
                                      <p:to>
                                        <p:strVal val="solid"/>
                                      </p:to>
                                    </p:set>
                                  </p:childTnLst>
                                </p:cTn>
                              </p:par>
                            </p:childTnLst>
                          </p:cTn>
                        </p:par>
                        <p:par>
                          <p:cTn id="10" fill="hold" nodeType="afterGroup">
                            <p:stCondLst>
                              <p:cond delay="1500"/>
                            </p:stCondLst>
                            <p:childTnLst>
                              <p:par>
                                <p:cTn id="11" presetID="8" presetClass="entr" presetSubtype="16" fill="hold" grpId="0" nodeType="afterEffect">
                                  <p:stCondLst>
                                    <p:cond delay="500"/>
                                  </p:stCondLst>
                                  <p:childTnLst>
                                    <p:set>
                                      <p:cBhvr>
                                        <p:cTn id="12" dur="1" fill="hold">
                                          <p:stCondLst>
                                            <p:cond delay="0"/>
                                          </p:stCondLst>
                                        </p:cTn>
                                        <p:tgtEl>
                                          <p:spTgt spid="139267">
                                            <p:txEl>
                                              <p:pRg st="1" end="1"/>
                                            </p:txEl>
                                          </p:spTgt>
                                        </p:tgtEl>
                                        <p:attrNameLst>
                                          <p:attrName>style.visibility</p:attrName>
                                        </p:attrNameLst>
                                      </p:cBhvr>
                                      <p:to>
                                        <p:strVal val="visible"/>
                                      </p:to>
                                    </p:set>
                                    <p:animEffect transition="in" filter="diamond(in)">
                                      <p:cBhvr>
                                        <p:cTn id="13" dur="2000"/>
                                        <p:tgtEl>
                                          <p:spTgt spid="139267">
                                            <p:txEl>
                                              <p:pRg st="1" end="1"/>
                                            </p:txEl>
                                          </p:spTgt>
                                        </p:tgtEl>
                                      </p:cBhvr>
                                    </p:animEffect>
                                  </p:childTnLst>
                                </p:cTn>
                              </p:par>
                            </p:childTnLst>
                          </p:cTn>
                        </p:par>
                        <p:par>
                          <p:cTn id="14" fill="hold" nodeType="afterGroup">
                            <p:stCondLst>
                              <p:cond delay="4000"/>
                            </p:stCondLst>
                            <p:childTnLst>
                              <p:par>
                                <p:cTn id="15" presetID="8" presetClass="entr" presetSubtype="16" fill="hold" grpId="0" nodeType="afterEffect">
                                  <p:stCondLst>
                                    <p:cond delay="50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diamond(in)">
                                      <p:cBhvr>
                                        <p:cTn id="17" dur="2000"/>
                                        <p:tgtEl>
                                          <p:spTgt spid="139267">
                                            <p:txEl>
                                              <p:pRg st="2" end="2"/>
                                            </p:txEl>
                                          </p:spTgt>
                                        </p:tgtEl>
                                      </p:cBhvr>
                                    </p:animEffect>
                                  </p:childTnLst>
                                </p:cTn>
                              </p:par>
                            </p:childTnLst>
                          </p:cTn>
                        </p:par>
                        <p:par>
                          <p:cTn id="18" fill="hold" nodeType="afterGroup">
                            <p:stCondLst>
                              <p:cond delay="6500"/>
                            </p:stCondLst>
                            <p:childTnLst>
                              <p:par>
                                <p:cTn id="19" presetID="8" presetClass="entr" presetSubtype="16" fill="hold" grpId="0" nodeType="afterEffect">
                                  <p:stCondLst>
                                    <p:cond delay="500"/>
                                  </p:stCondLst>
                                  <p:childTnLst>
                                    <p:set>
                                      <p:cBhvr>
                                        <p:cTn id="20" dur="1" fill="hold">
                                          <p:stCondLst>
                                            <p:cond delay="0"/>
                                          </p:stCondLst>
                                        </p:cTn>
                                        <p:tgtEl>
                                          <p:spTgt spid="139267">
                                            <p:txEl>
                                              <p:pRg st="3" end="3"/>
                                            </p:txEl>
                                          </p:spTgt>
                                        </p:tgtEl>
                                        <p:attrNameLst>
                                          <p:attrName>style.visibility</p:attrName>
                                        </p:attrNameLst>
                                      </p:cBhvr>
                                      <p:to>
                                        <p:strVal val="visible"/>
                                      </p:to>
                                    </p:set>
                                    <p:animEffect transition="in" filter="diamond(in)">
                                      <p:cBhvr>
                                        <p:cTn id="21" dur="2000"/>
                                        <p:tgtEl>
                                          <p:spTgt spid="139267">
                                            <p:txEl>
                                              <p:pRg st="3" end="3"/>
                                            </p:txEl>
                                          </p:spTgt>
                                        </p:tgtEl>
                                      </p:cBhvr>
                                    </p:animEffect>
                                  </p:childTnLst>
                                </p:cTn>
                              </p:par>
                            </p:childTnLst>
                          </p:cTn>
                        </p:par>
                        <p:par>
                          <p:cTn id="22" fill="hold" nodeType="afterGroup">
                            <p:stCondLst>
                              <p:cond delay="9000"/>
                            </p:stCondLst>
                            <p:childTnLst>
                              <p:par>
                                <p:cTn id="23" presetID="8" presetClass="entr" presetSubtype="16" fill="hold" grpId="0" nodeType="afterEffect">
                                  <p:stCondLst>
                                    <p:cond delay="500"/>
                                  </p:stCondLst>
                                  <p:childTnLst>
                                    <p:set>
                                      <p:cBhvr>
                                        <p:cTn id="24" dur="1" fill="hold">
                                          <p:stCondLst>
                                            <p:cond delay="0"/>
                                          </p:stCondLst>
                                        </p:cTn>
                                        <p:tgtEl>
                                          <p:spTgt spid="139267">
                                            <p:txEl>
                                              <p:pRg st="4" end="4"/>
                                            </p:txEl>
                                          </p:spTgt>
                                        </p:tgtEl>
                                        <p:attrNameLst>
                                          <p:attrName>style.visibility</p:attrName>
                                        </p:attrNameLst>
                                      </p:cBhvr>
                                      <p:to>
                                        <p:strVal val="visible"/>
                                      </p:to>
                                    </p:set>
                                    <p:animEffect transition="in" filter="diamond(in)">
                                      <p:cBhvr>
                                        <p:cTn id="25" dur="2000"/>
                                        <p:tgtEl>
                                          <p:spTgt spid="139267">
                                            <p:txEl>
                                              <p:pRg st="4" end="4"/>
                                            </p:txEl>
                                          </p:spTgt>
                                        </p:tgtEl>
                                      </p:cBhvr>
                                    </p:animEffect>
                                  </p:childTnLst>
                                </p:cTn>
                              </p:par>
                            </p:childTnLst>
                          </p:cTn>
                        </p:par>
                        <p:par>
                          <p:cTn id="26" fill="hold" nodeType="afterGroup">
                            <p:stCondLst>
                              <p:cond delay="11500"/>
                            </p:stCondLst>
                            <p:childTnLst>
                              <p:par>
                                <p:cTn id="27" presetID="8" presetClass="entr" presetSubtype="16" fill="hold" grpId="0" nodeType="afterEffect">
                                  <p:stCondLst>
                                    <p:cond delay="500"/>
                                  </p:stCondLst>
                                  <p:childTnLst>
                                    <p:set>
                                      <p:cBhvr>
                                        <p:cTn id="28" dur="1" fill="hold">
                                          <p:stCondLst>
                                            <p:cond delay="0"/>
                                          </p:stCondLst>
                                        </p:cTn>
                                        <p:tgtEl>
                                          <p:spTgt spid="139267">
                                            <p:txEl>
                                              <p:pRg st="5" end="5"/>
                                            </p:txEl>
                                          </p:spTgt>
                                        </p:tgtEl>
                                        <p:attrNameLst>
                                          <p:attrName>style.visibility</p:attrName>
                                        </p:attrNameLst>
                                      </p:cBhvr>
                                      <p:to>
                                        <p:strVal val="visible"/>
                                      </p:to>
                                    </p:set>
                                    <p:animEffect transition="in" filter="diamond(in)">
                                      <p:cBhvr>
                                        <p:cTn id="29" dur="2000"/>
                                        <p:tgtEl>
                                          <p:spTgt spid="139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fa-IR" altLang="en-US" dirty="0" smtClean="0">
                <a:solidFill>
                  <a:schemeClr val="accent2"/>
                </a:solidFill>
              </a:rPr>
              <a:t>کسب وکار اينترنتي چيست؟</a:t>
            </a:r>
            <a:br>
              <a:rPr lang="fa-IR" altLang="en-US" dirty="0" smtClean="0">
                <a:solidFill>
                  <a:schemeClr val="accent2"/>
                </a:solidFill>
              </a:rPr>
            </a:br>
            <a:endParaRPr lang="en-US" altLang="en-US" dirty="0" smtClean="0"/>
          </a:p>
        </p:txBody>
      </p:sp>
      <p:sp>
        <p:nvSpPr>
          <p:cNvPr id="144387" name="Rectangle 3"/>
          <p:cNvSpPr>
            <a:spLocks noGrp="1" noChangeArrowheads="1"/>
          </p:cNvSpPr>
          <p:nvPr>
            <p:ph type="body" idx="1"/>
          </p:nvPr>
        </p:nvSpPr>
        <p:spPr/>
        <p:txBody>
          <a:bodyPr/>
          <a:lstStyle/>
          <a:p>
            <a:pPr eaLnBrk="1" hangingPunct="1"/>
            <a:r>
              <a:rPr lang="fa-IR" altLang="en-US" sz="2400" dirty="0">
                <a:solidFill>
                  <a:schemeClr val="accent2"/>
                </a:solidFill>
              </a:rPr>
              <a:t>کسب وکار اينترنتي چيست؟</a:t>
            </a:r>
          </a:p>
          <a:p>
            <a:pPr eaLnBrk="1" hangingPunct="1"/>
            <a:r>
              <a:rPr lang="fa-IR" altLang="en-US" sz="2400" dirty="0" smtClean="0"/>
              <a:t>به کسب وکاري گفته مي شود که به صورت الکترونيکي و از طريق شبکه </a:t>
            </a:r>
          </a:p>
          <a:p>
            <a:pPr eaLnBrk="1" hangingPunct="1"/>
            <a:r>
              <a:rPr lang="fa-IR" altLang="en-US" sz="2400" dirty="0" smtClean="0"/>
              <a:t>اينترنت انجام مي پذيرد.</a:t>
            </a:r>
          </a:p>
          <a:p>
            <a:pPr eaLnBrk="1" hangingPunct="1"/>
            <a:endParaRPr lang="fa-IR" altLang="en-US" sz="2400" dirty="0"/>
          </a:p>
          <a:p>
            <a:pPr eaLnBrk="1" hangingPunct="1"/>
            <a:r>
              <a:rPr lang="fa-IR" altLang="en-US" sz="2400" dirty="0">
                <a:solidFill>
                  <a:schemeClr val="accent2"/>
                </a:solidFill>
              </a:rPr>
              <a:t>نگاه کسب و کارانه:</a:t>
            </a:r>
          </a:p>
          <a:p>
            <a:pPr eaLnBrk="1" hangingPunct="1"/>
            <a:r>
              <a:rPr lang="fa-IR" altLang="en-US" sz="2400" dirty="0"/>
              <a:t>حساس شدن نسبت به محيط اطراف خود  در زمينه انواع کسب وکار </a:t>
            </a:r>
            <a:endParaRPr lang="en-US" altLang="en-US" sz="2400" dirty="0"/>
          </a:p>
          <a:p>
            <a:pPr eaLnBrk="1" hangingPunct="1"/>
            <a:endParaRPr lang="fa-IR" altLang="en-US" sz="2400" dirty="0" smtClean="0"/>
          </a:p>
        </p:txBody>
      </p:sp>
    </p:spTree>
    <p:extLst>
      <p:ext uri="{BB962C8B-B14F-4D97-AF65-F5344CB8AC3E}">
        <p14:creationId xmlns:p14="http://schemas.microsoft.com/office/powerpoint/2010/main" xmlns="" val="7383821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4386"/>
                                        </p:tgtEl>
                                        <p:attrNameLst>
                                          <p:attrName>style.visibility</p:attrName>
                                        </p:attrNameLst>
                                      </p:cBhvr>
                                      <p:to>
                                        <p:strVal val="visible"/>
                                      </p:to>
                                    </p:set>
                                    <p:anim calcmode="discrete" valueType="clr">
                                      <p:cBhvr override="childStyle">
                                        <p:cTn id="7" dur="80"/>
                                        <p:tgtEl>
                                          <p:spTgt spid="144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4386"/>
                                        </p:tgtEl>
                                        <p:attrNameLst>
                                          <p:attrName>fillcolor</p:attrName>
                                        </p:attrNameLst>
                                      </p:cBhvr>
                                      <p:tavLst>
                                        <p:tav tm="0">
                                          <p:val>
                                            <p:clrVal>
                                              <a:schemeClr val="accent2"/>
                                            </p:clrVal>
                                          </p:val>
                                        </p:tav>
                                        <p:tav tm="50000">
                                          <p:val>
                                            <p:clrVal>
                                              <a:schemeClr val="hlink"/>
                                            </p:clrVal>
                                          </p:val>
                                        </p:tav>
                                      </p:tavLst>
                                    </p:anim>
                                    <p:set>
                                      <p:cBhvr>
                                        <p:cTn id="9" dur="80"/>
                                        <p:tgtEl>
                                          <p:spTgt spid="144386"/>
                                        </p:tgtEl>
                                        <p:attrNameLst>
                                          <p:attrName>fill.type</p:attrName>
                                        </p:attrNameLst>
                                      </p:cBhvr>
                                      <p:to>
                                        <p:strVal val="solid"/>
                                      </p:to>
                                    </p:set>
                                  </p:childTnLst>
                                </p:cTn>
                              </p:par>
                            </p:childTnLst>
                          </p:cTn>
                        </p:par>
                        <p:par>
                          <p:cTn id="10" fill="hold" nodeType="afterGroup">
                            <p:stCondLst>
                              <p:cond delay="840"/>
                            </p:stCondLst>
                            <p:childTnLst>
                              <p:par>
                                <p:cTn id="11" presetID="50" presetClass="entr" presetSubtype="0" decel="100000" fill="hold" grpId="0" nodeType="afterEffect">
                                  <p:stCondLst>
                                    <p:cond delay="0"/>
                                  </p:stCondLst>
                                  <p:childTnLst>
                                    <p:set>
                                      <p:cBhvr>
                                        <p:cTn id="12" dur="1" fill="hold">
                                          <p:stCondLst>
                                            <p:cond delay="0"/>
                                          </p:stCondLst>
                                        </p:cTn>
                                        <p:tgtEl>
                                          <p:spTgt spid="144387">
                                            <p:txEl>
                                              <p:pRg st="0" end="0"/>
                                            </p:txEl>
                                          </p:spTgt>
                                        </p:tgtEl>
                                        <p:attrNameLst>
                                          <p:attrName>style.visibility</p:attrName>
                                        </p:attrNameLst>
                                      </p:cBhvr>
                                      <p:to>
                                        <p:strVal val="visible"/>
                                      </p:to>
                                    </p:set>
                                    <p:anim calcmode="lin" valueType="num">
                                      <p:cBhvr>
                                        <p:cTn id="13" dur="2000" fill="hold"/>
                                        <p:tgtEl>
                                          <p:spTgt spid="144387">
                                            <p:txEl>
                                              <p:pRg st="0" end="0"/>
                                            </p:txEl>
                                          </p:spTgt>
                                        </p:tgtEl>
                                        <p:attrNameLst>
                                          <p:attrName>ppt_w</p:attrName>
                                        </p:attrNameLst>
                                      </p:cBhvr>
                                      <p:tavLst>
                                        <p:tav tm="0">
                                          <p:val>
                                            <p:strVal val="#ppt_w+.3"/>
                                          </p:val>
                                        </p:tav>
                                        <p:tav tm="100000">
                                          <p:val>
                                            <p:strVal val="#ppt_w"/>
                                          </p:val>
                                        </p:tav>
                                      </p:tavLst>
                                    </p:anim>
                                    <p:anim calcmode="lin" valueType="num">
                                      <p:cBhvr>
                                        <p:cTn id="14" dur="2000" fill="hold"/>
                                        <p:tgtEl>
                                          <p:spTgt spid="144387">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144387">
                                            <p:txEl>
                                              <p:pRg st="0" end="0"/>
                                            </p:txEl>
                                          </p:spTgt>
                                        </p:tgtEl>
                                      </p:cBhvr>
                                    </p:animEffect>
                                  </p:childTnLst>
                                </p:cTn>
                              </p:par>
                            </p:childTnLst>
                          </p:cTn>
                        </p:par>
                        <p:par>
                          <p:cTn id="16" fill="hold">
                            <p:stCondLst>
                              <p:cond delay="2840"/>
                            </p:stCondLst>
                            <p:childTnLst>
                              <p:par>
                                <p:cTn id="17" presetID="50" presetClass="entr" presetSubtype="0" decel="100000" fill="hold" grpId="0" nodeType="after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 calcmode="lin" valueType="num">
                                      <p:cBhvr>
                                        <p:cTn id="19" dur="2000" fill="hold"/>
                                        <p:tgtEl>
                                          <p:spTgt spid="144387">
                                            <p:txEl>
                                              <p:pRg st="1" end="1"/>
                                            </p:txEl>
                                          </p:spTgt>
                                        </p:tgtEl>
                                        <p:attrNameLst>
                                          <p:attrName>ppt_w</p:attrName>
                                        </p:attrNameLst>
                                      </p:cBhvr>
                                      <p:tavLst>
                                        <p:tav tm="0">
                                          <p:val>
                                            <p:strVal val="#ppt_w+.3"/>
                                          </p:val>
                                        </p:tav>
                                        <p:tav tm="100000">
                                          <p:val>
                                            <p:strVal val="#ppt_w"/>
                                          </p:val>
                                        </p:tav>
                                      </p:tavLst>
                                    </p:anim>
                                    <p:anim calcmode="lin" valueType="num">
                                      <p:cBhvr>
                                        <p:cTn id="20" dur="2000" fill="hold"/>
                                        <p:tgtEl>
                                          <p:spTgt spid="144387">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144387">
                                            <p:txEl>
                                              <p:pRg st="1" end="1"/>
                                            </p:txEl>
                                          </p:spTgt>
                                        </p:tgtEl>
                                      </p:cBhvr>
                                    </p:animEffect>
                                  </p:childTnLst>
                                </p:cTn>
                              </p:par>
                            </p:childTnLst>
                          </p:cTn>
                        </p:par>
                        <p:par>
                          <p:cTn id="22" fill="hold" nodeType="afterGroup">
                            <p:stCondLst>
                              <p:cond delay="4840"/>
                            </p:stCondLst>
                            <p:childTnLst>
                              <p:par>
                                <p:cTn id="23" presetID="50" presetClass="entr" presetSubtype="0" decel="100000" fill="hold" grpId="0" nodeType="after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 calcmode="lin" valueType="num">
                                      <p:cBhvr>
                                        <p:cTn id="25" dur="2000" fill="hold"/>
                                        <p:tgtEl>
                                          <p:spTgt spid="144387">
                                            <p:txEl>
                                              <p:pRg st="2" end="2"/>
                                            </p:txEl>
                                          </p:spTgt>
                                        </p:tgtEl>
                                        <p:attrNameLst>
                                          <p:attrName>ppt_w</p:attrName>
                                        </p:attrNameLst>
                                      </p:cBhvr>
                                      <p:tavLst>
                                        <p:tav tm="0">
                                          <p:val>
                                            <p:strVal val="#ppt_w+.3"/>
                                          </p:val>
                                        </p:tav>
                                        <p:tav tm="100000">
                                          <p:val>
                                            <p:strVal val="#ppt_w"/>
                                          </p:val>
                                        </p:tav>
                                      </p:tavLst>
                                    </p:anim>
                                    <p:anim calcmode="lin" valueType="num">
                                      <p:cBhvr>
                                        <p:cTn id="26" dur="2000" fill="hold"/>
                                        <p:tgtEl>
                                          <p:spTgt spid="144387">
                                            <p:txEl>
                                              <p:pRg st="2" end="2"/>
                                            </p:txEl>
                                          </p:spTgt>
                                        </p:tgtEl>
                                        <p:attrNameLst>
                                          <p:attrName>ppt_h</p:attrName>
                                        </p:attrNameLst>
                                      </p:cBhvr>
                                      <p:tavLst>
                                        <p:tav tm="0">
                                          <p:val>
                                            <p:strVal val="#ppt_h"/>
                                          </p:val>
                                        </p:tav>
                                        <p:tav tm="100000">
                                          <p:val>
                                            <p:strVal val="#ppt_h"/>
                                          </p:val>
                                        </p:tav>
                                      </p:tavLst>
                                    </p:anim>
                                    <p:animEffect transition="in" filter="fade">
                                      <p:cBhvr>
                                        <p:cTn id="27" dur="2000"/>
                                        <p:tgtEl>
                                          <p:spTgt spid="14438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44387">
                                            <p:txEl>
                                              <p:pRg st="4" end="4"/>
                                            </p:txEl>
                                          </p:spTgt>
                                        </p:tgtEl>
                                        <p:attrNameLst>
                                          <p:attrName>style.visibility</p:attrName>
                                        </p:attrNameLst>
                                      </p:cBhvr>
                                      <p:to>
                                        <p:strVal val="visible"/>
                                      </p:to>
                                    </p:set>
                                    <p:anim calcmode="lin" valueType="num">
                                      <p:cBhvr>
                                        <p:cTn id="32" dur="2000" fill="hold"/>
                                        <p:tgtEl>
                                          <p:spTgt spid="144387">
                                            <p:txEl>
                                              <p:pRg st="4" end="4"/>
                                            </p:txEl>
                                          </p:spTgt>
                                        </p:tgtEl>
                                        <p:attrNameLst>
                                          <p:attrName>ppt_w</p:attrName>
                                        </p:attrNameLst>
                                      </p:cBhvr>
                                      <p:tavLst>
                                        <p:tav tm="0">
                                          <p:val>
                                            <p:strVal val="#ppt_w+.3"/>
                                          </p:val>
                                        </p:tav>
                                        <p:tav tm="100000">
                                          <p:val>
                                            <p:strVal val="#ppt_w"/>
                                          </p:val>
                                        </p:tav>
                                      </p:tavLst>
                                    </p:anim>
                                    <p:anim calcmode="lin" valueType="num">
                                      <p:cBhvr>
                                        <p:cTn id="33" dur="2000" fill="hold"/>
                                        <p:tgtEl>
                                          <p:spTgt spid="144387">
                                            <p:txEl>
                                              <p:pRg st="4" end="4"/>
                                            </p:txEl>
                                          </p:spTgt>
                                        </p:tgtEl>
                                        <p:attrNameLst>
                                          <p:attrName>ppt_h</p:attrName>
                                        </p:attrNameLst>
                                      </p:cBhvr>
                                      <p:tavLst>
                                        <p:tav tm="0">
                                          <p:val>
                                            <p:strVal val="#ppt_h"/>
                                          </p:val>
                                        </p:tav>
                                        <p:tav tm="100000">
                                          <p:val>
                                            <p:strVal val="#ppt_h"/>
                                          </p:val>
                                        </p:tav>
                                      </p:tavLst>
                                    </p:anim>
                                    <p:animEffect transition="in" filter="fade">
                                      <p:cBhvr>
                                        <p:cTn id="34" dur="2000"/>
                                        <p:tgtEl>
                                          <p:spTgt spid="14438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44387">
                                            <p:txEl>
                                              <p:pRg st="5" end="5"/>
                                            </p:txEl>
                                          </p:spTgt>
                                        </p:tgtEl>
                                        <p:attrNameLst>
                                          <p:attrName>style.visibility</p:attrName>
                                        </p:attrNameLst>
                                      </p:cBhvr>
                                      <p:to>
                                        <p:strVal val="visible"/>
                                      </p:to>
                                    </p:set>
                                    <p:anim calcmode="lin" valueType="num">
                                      <p:cBhvr>
                                        <p:cTn id="39" dur="2000" fill="hold"/>
                                        <p:tgtEl>
                                          <p:spTgt spid="144387">
                                            <p:txEl>
                                              <p:pRg st="5" end="5"/>
                                            </p:txEl>
                                          </p:spTgt>
                                        </p:tgtEl>
                                        <p:attrNameLst>
                                          <p:attrName>ppt_w</p:attrName>
                                        </p:attrNameLst>
                                      </p:cBhvr>
                                      <p:tavLst>
                                        <p:tav tm="0">
                                          <p:val>
                                            <p:strVal val="#ppt_w+.3"/>
                                          </p:val>
                                        </p:tav>
                                        <p:tav tm="100000">
                                          <p:val>
                                            <p:strVal val="#ppt_w"/>
                                          </p:val>
                                        </p:tav>
                                      </p:tavLst>
                                    </p:anim>
                                    <p:anim calcmode="lin" valueType="num">
                                      <p:cBhvr>
                                        <p:cTn id="40" dur="2000" fill="hold"/>
                                        <p:tgtEl>
                                          <p:spTgt spid="144387">
                                            <p:txEl>
                                              <p:pRg st="5" end="5"/>
                                            </p:txEl>
                                          </p:spTgt>
                                        </p:tgtEl>
                                        <p:attrNameLst>
                                          <p:attrName>ppt_h</p:attrName>
                                        </p:attrNameLst>
                                      </p:cBhvr>
                                      <p:tavLst>
                                        <p:tav tm="0">
                                          <p:val>
                                            <p:strVal val="#ppt_h"/>
                                          </p:val>
                                        </p:tav>
                                        <p:tav tm="100000">
                                          <p:val>
                                            <p:strVal val="#ppt_h"/>
                                          </p:val>
                                        </p:tav>
                                      </p:tavLst>
                                    </p:anim>
                                    <p:animEffect transition="in" filter="fade">
                                      <p:cBhvr>
                                        <p:cTn id="41" dur="20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p:txBody>
          <a:bodyPr/>
          <a:lstStyle/>
          <a:p>
            <a:pPr eaLnBrk="1" hangingPunct="1">
              <a:buFontTx/>
              <a:buChar char="•"/>
            </a:pPr>
            <a:r>
              <a:rPr lang="fa-IR" altLang="en-US" sz="2400" dirty="0" smtClean="0">
                <a:solidFill>
                  <a:schemeClr val="tx2"/>
                </a:solidFill>
              </a:rPr>
              <a:t>راه اندازي ساده</a:t>
            </a:r>
          </a:p>
          <a:p>
            <a:pPr eaLnBrk="1" hangingPunct="1">
              <a:buFontTx/>
              <a:buChar char="•"/>
            </a:pPr>
            <a:r>
              <a:rPr lang="fa-IR" altLang="en-US" sz="2400" dirty="0" smtClean="0">
                <a:solidFill>
                  <a:schemeClr val="tx2"/>
                </a:solidFill>
              </a:rPr>
              <a:t>سرمايه گذاري مالي اندک</a:t>
            </a:r>
          </a:p>
          <a:p>
            <a:pPr eaLnBrk="1" hangingPunct="1">
              <a:buFontTx/>
              <a:buChar char="•"/>
            </a:pPr>
            <a:r>
              <a:rPr lang="fa-IR" altLang="en-US" sz="2400" dirty="0" smtClean="0">
                <a:solidFill>
                  <a:schemeClr val="tx2"/>
                </a:solidFill>
              </a:rPr>
              <a:t>ظرفيت رشد زياد</a:t>
            </a:r>
          </a:p>
          <a:p>
            <a:pPr eaLnBrk="1" hangingPunct="1">
              <a:buFontTx/>
              <a:buChar char="•"/>
            </a:pPr>
            <a:r>
              <a:rPr lang="fa-IR" altLang="en-US" sz="2400" dirty="0" smtClean="0"/>
              <a:t>ساعات کاري انعطاف پذير</a:t>
            </a:r>
          </a:p>
          <a:p>
            <a:pPr eaLnBrk="1" hangingPunct="1">
              <a:buFontTx/>
              <a:buChar char="•"/>
            </a:pPr>
            <a:r>
              <a:rPr lang="fa-IR" altLang="en-US" sz="2400" dirty="0" smtClean="0"/>
              <a:t>رقابت با بزرگان</a:t>
            </a:r>
          </a:p>
          <a:p>
            <a:pPr eaLnBrk="1" hangingPunct="1">
              <a:buFontTx/>
              <a:buChar char="•"/>
            </a:pPr>
            <a:r>
              <a:rPr lang="fa-IR" altLang="en-US" sz="2400" dirty="0" smtClean="0"/>
              <a:t>ارتباط ساده با مشتري</a:t>
            </a:r>
          </a:p>
          <a:p>
            <a:pPr eaLnBrk="1" hangingPunct="1">
              <a:buFontTx/>
              <a:buChar char="•"/>
            </a:pPr>
            <a:r>
              <a:rPr lang="fa-IR" altLang="en-US" sz="2400" dirty="0" smtClean="0"/>
              <a:t>قابليت مکانيزه کردن کارها </a:t>
            </a:r>
            <a:endParaRPr lang="fa-IR" altLang="en-US" sz="2400" dirty="0" smtClean="0">
              <a:solidFill>
                <a:schemeClr val="tx2"/>
              </a:solidFill>
            </a:endParaRPr>
          </a:p>
          <a:p>
            <a:pPr eaLnBrk="1" hangingPunct="1">
              <a:buFontTx/>
              <a:buChar char="•"/>
            </a:pPr>
            <a:endParaRPr lang="en-US" altLang="en-US" sz="2400" dirty="0" smtClean="0">
              <a:solidFill>
                <a:schemeClr val="tx2"/>
              </a:solidFill>
            </a:endParaRPr>
          </a:p>
        </p:txBody>
      </p:sp>
      <p:sp>
        <p:nvSpPr>
          <p:cNvPr id="4" name="Rectangle 2"/>
          <p:cNvSpPr>
            <a:spLocks noGrp="1" noChangeArrowheads="1"/>
          </p:cNvSpPr>
          <p:nvPr>
            <p:ph type="title"/>
          </p:nvPr>
        </p:nvSpPr>
        <p:spPr>
          <a:xfrm>
            <a:off x="609600" y="381000"/>
            <a:ext cx="8001000" cy="1216025"/>
          </a:xfrm>
        </p:spPr>
        <p:txBody>
          <a:bodyPr/>
          <a:lstStyle/>
          <a:p>
            <a:pPr eaLnBrk="1" hangingPunct="1"/>
            <a:r>
              <a:rPr lang="fa-IR" altLang="en-US" sz="3200" dirty="0">
                <a:solidFill>
                  <a:schemeClr val="accent2"/>
                </a:solidFill>
              </a:rPr>
              <a:t>مزاياي انتخاب کسب وکار </a:t>
            </a:r>
            <a:r>
              <a:rPr lang="fa-IR" altLang="en-US" sz="3200" dirty="0" smtClean="0">
                <a:solidFill>
                  <a:schemeClr val="accent2"/>
                </a:solidFill>
              </a:rPr>
              <a:t>اينترنتي</a:t>
            </a:r>
            <a:r>
              <a:rPr lang="fa-IR" altLang="en-US" sz="3200" dirty="0">
                <a:solidFill>
                  <a:schemeClr val="accent2"/>
                </a:solidFill>
              </a:rPr>
              <a:t/>
            </a:r>
            <a:br>
              <a:rPr lang="fa-IR" altLang="en-US" sz="3200" dirty="0">
                <a:solidFill>
                  <a:schemeClr val="accent2"/>
                </a:solidFill>
              </a:rPr>
            </a:br>
            <a:endParaRPr lang="en-US" altLang="en-US" sz="3200" dirty="0" smtClean="0"/>
          </a:p>
        </p:txBody>
      </p:sp>
    </p:spTree>
    <p:extLst>
      <p:ext uri="{BB962C8B-B14F-4D97-AF65-F5344CB8AC3E}">
        <p14:creationId xmlns:p14="http://schemas.microsoft.com/office/powerpoint/2010/main" xmlns="" val="105834572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diamond(in)">
                                      <p:cBhvr>
                                        <p:cTn id="7" dur="2000"/>
                                        <p:tgtEl>
                                          <p:spTgt spid="145411">
                                            <p:txEl>
                                              <p:pRg st="0" end="0"/>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animEffect transition="in" filter="diamond(in)">
                                      <p:cBhvr>
                                        <p:cTn id="11" dur="2000"/>
                                        <p:tgtEl>
                                          <p:spTgt spid="145411">
                                            <p:txEl>
                                              <p:pRg st="1" end="1"/>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diamond(in)">
                                      <p:cBhvr>
                                        <p:cTn id="15" dur="2000"/>
                                        <p:tgtEl>
                                          <p:spTgt spid="1454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5411">
                                            <p:txEl>
                                              <p:pRg st="3" end="3"/>
                                            </p:txEl>
                                          </p:spTgt>
                                        </p:tgtEl>
                                        <p:attrNameLst>
                                          <p:attrName>style.visibility</p:attrName>
                                        </p:attrNameLst>
                                      </p:cBhvr>
                                      <p:to>
                                        <p:strVal val="visible"/>
                                      </p:to>
                                    </p:set>
                                    <p:animEffect transition="in" filter="diamond(in)">
                                      <p:cBhvr>
                                        <p:cTn id="20" dur="2000"/>
                                        <p:tgtEl>
                                          <p:spTgt spid="14541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5411">
                                            <p:txEl>
                                              <p:pRg st="4" end="4"/>
                                            </p:txEl>
                                          </p:spTgt>
                                        </p:tgtEl>
                                        <p:attrNameLst>
                                          <p:attrName>style.visibility</p:attrName>
                                        </p:attrNameLst>
                                      </p:cBhvr>
                                      <p:to>
                                        <p:strVal val="visible"/>
                                      </p:to>
                                    </p:set>
                                    <p:animEffect transition="in" filter="diamond(in)">
                                      <p:cBhvr>
                                        <p:cTn id="25" dur="2000"/>
                                        <p:tgtEl>
                                          <p:spTgt spid="14541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5411">
                                            <p:txEl>
                                              <p:pRg st="5" end="5"/>
                                            </p:txEl>
                                          </p:spTgt>
                                        </p:tgtEl>
                                        <p:attrNameLst>
                                          <p:attrName>style.visibility</p:attrName>
                                        </p:attrNameLst>
                                      </p:cBhvr>
                                      <p:to>
                                        <p:strVal val="visible"/>
                                      </p:to>
                                    </p:set>
                                    <p:animEffect transition="in" filter="diamond(in)">
                                      <p:cBhvr>
                                        <p:cTn id="30" dur="2000"/>
                                        <p:tgtEl>
                                          <p:spTgt spid="14541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45411">
                                            <p:txEl>
                                              <p:pRg st="6" end="6"/>
                                            </p:txEl>
                                          </p:spTgt>
                                        </p:tgtEl>
                                        <p:attrNameLst>
                                          <p:attrName>style.visibility</p:attrName>
                                        </p:attrNameLst>
                                      </p:cBhvr>
                                      <p:to>
                                        <p:strVal val="visible"/>
                                      </p:to>
                                    </p:set>
                                    <p:animEffect transition="in" filter="diamond(in)">
                                      <p:cBhvr>
                                        <p:cTn id="35" dur="2000"/>
                                        <p:tgtEl>
                                          <p:spTgt spid="145411">
                                            <p:txEl>
                                              <p:pRg st="6" end="6"/>
                                            </p:txEl>
                                          </p:spTgt>
                                        </p:tgtEl>
                                      </p:cBhvr>
                                    </p:animEffect>
                                  </p:childTnLst>
                                </p:cTn>
                              </p:par>
                            </p:childTnLst>
                          </p:cTn>
                        </p:par>
                        <p:par>
                          <p:cTn id="36" fill="hold">
                            <p:stCondLst>
                              <p:cond delay="20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4"/>
                                        </p:tgtEl>
                                        <p:attrNameLst>
                                          <p:attrName>style.visibility</p:attrName>
                                        </p:attrNameLst>
                                      </p:cBhvr>
                                      <p:to>
                                        <p:strVal val="visible"/>
                                      </p:to>
                                    </p:set>
                                    <p:anim calcmode="discrete" valueType="clr">
                                      <p:cBhvr override="childStyle">
                                        <p:cTn id="3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
                                        </p:tgtEl>
                                        <p:attrNameLst>
                                          <p:attrName>fillcolor</p:attrName>
                                        </p:attrNameLst>
                                      </p:cBhvr>
                                      <p:tavLst>
                                        <p:tav tm="0">
                                          <p:val>
                                            <p:clrVal>
                                              <a:schemeClr val="accent2"/>
                                            </p:clrVal>
                                          </p:val>
                                        </p:tav>
                                        <p:tav tm="50000">
                                          <p:val>
                                            <p:clrVal>
                                              <a:schemeClr val="hlink"/>
                                            </p:clrVal>
                                          </p:val>
                                        </p:tav>
                                      </p:tavLst>
                                    </p:anim>
                                    <p:set>
                                      <p:cBhvr>
                                        <p:cTn id="4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fa-IR" altLang="en-US" sz="3200" dirty="0">
                <a:solidFill>
                  <a:schemeClr val="accent2"/>
                </a:solidFill>
              </a:rPr>
              <a:t>موانع کسب وکارهاي </a:t>
            </a:r>
            <a:r>
              <a:rPr lang="fa-IR" altLang="en-US" sz="3200" dirty="0" smtClean="0">
                <a:solidFill>
                  <a:schemeClr val="accent2"/>
                </a:solidFill>
              </a:rPr>
              <a:t>اينترنتي</a:t>
            </a:r>
            <a:r>
              <a:rPr lang="fa-IR" altLang="en-US" sz="3200" dirty="0">
                <a:solidFill>
                  <a:schemeClr val="accent2"/>
                </a:solidFill>
              </a:rPr>
              <a:t/>
            </a:r>
            <a:br>
              <a:rPr lang="fa-IR" altLang="en-US" sz="3200" dirty="0">
                <a:solidFill>
                  <a:schemeClr val="accent2"/>
                </a:solidFill>
              </a:rPr>
            </a:br>
            <a:endParaRPr lang="en-US" altLang="en-US" sz="3200" dirty="0" smtClean="0"/>
          </a:p>
        </p:txBody>
      </p:sp>
      <p:sp>
        <p:nvSpPr>
          <p:cNvPr id="146435" name="Rectangle 3"/>
          <p:cNvSpPr>
            <a:spLocks noGrp="1" noChangeArrowheads="1"/>
          </p:cNvSpPr>
          <p:nvPr>
            <p:ph type="body" idx="1"/>
          </p:nvPr>
        </p:nvSpPr>
        <p:spPr/>
        <p:txBody>
          <a:bodyPr/>
          <a:lstStyle/>
          <a:p>
            <a:pPr eaLnBrk="1" hangingPunct="1">
              <a:buFontTx/>
              <a:buChar char="•"/>
            </a:pPr>
            <a:r>
              <a:rPr lang="fa-IR" altLang="en-US" sz="2400" dirty="0" smtClean="0">
                <a:solidFill>
                  <a:schemeClr val="tx2"/>
                </a:solidFill>
              </a:rPr>
              <a:t>نبود زير ساختهاي مخابراتي مناسب</a:t>
            </a:r>
          </a:p>
          <a:p>
            <a:pPr eaLnBrk="1" hangingPunct="1">
              <a:buFontTx/>
              <a:buChar char="•"/>
            </a:pPr>
            <a:r>
              <a:rPr lang="fa-IR" altLang="en-US" sz="2400" dirty="0" smtClean="0">
                <a:solidFill>
                  <a:schemeClr val="tx2"/>
                </a:solidFill>
              </a:rPr>
              <a:t>مشکلات سيستم بانکي در ارائه خدمات الکترونيکي</a:t>
            </a:r>
          </a:p>
          <a:p>
            <a:pPr eaLnBrk="1" hangingPunct="1">
              <a:buFontTx/>
              <a:buChar char="•"/>
            </a:pPr>
            <a:r>
              <a:rPr lang="fa-IR" altLang="en-US" sz="2400" dirty="0" smtClean="0">
                <a:solidFill>
                  <a:schemeClr val="tx2"/>
                </a:solidFill>
              </a:rPr>
              <a:t>فراگير نشدن فرهنگ خريد و فروش در اينترنت</a:t>
            </a:r>
            <a:endParaRPr lang="en-US" altLang="en-US" sz="2400" dirty="0" smtClean="0">
              <a:solidFill>
                <a:schemeClr val="tx2"/>
              </a:solidFill>
            </a:endParaRPr>
          </a:p>
        </p:txBody>
      </p:sp>
    </p:spTree>
    <p:extLst>
      <p:ext uri="{BB962C8B-B14F-4D97-AF65-F5344CB8AC3E}">
        <p14:creationId xmlns:p14="http://schemas.microsoft.com/office/powerpoint/2010/main" xmlns="" val="117745327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p:txBody>
          <a:bodyPr/>
          <a:lstStyle/>
          <a:p>
            <a:pPr eaLnBrk="1" hangingPunct="1"/>
            <a:r>
              <a:rPr lang="fa-IR" altLang="en-US" dirty="0" smtClean="0">
                <a:solidFill>
                  <a:schemeClr val="accent2"/>
                </a:solidFill>
              </a:rPr>
              <a:t>عوامل اساسي موفقيت در کسب وکار هاي اينترنتي:</a:t>
            </a:r>
          </a:p>
          <a:p>
            <a:pPr eaLnBrk="1" hangingPunct="1">
              <a:buFontTx/>
              <a:buChar char="•"/>
            </a:pPr>
            <a:r>
              <a:rPr lang="fa-IR" altLang="en-US" sz="2400" dirty="0" smtClean="0"/>
              <a:t>انتخاب کاري که آن را بلديد (کننده آن کار هستيد)</a:t>
            </a:r>
          </a:p>
          <a:p>
            <a:pPr eaLnBrk="1" hangingPunct="1">
              <a:buFontTx/>
              <a:buChar char="•"/>
            </a:pPr>
            <a:r>
              <a:rPr lang="fa-IR" altLang="en-US" sz="2400" dirty="0" smtClean="0"/>
              <a:t>انتخاب کسب وکار مورد علاقه</a:t>
            </a:r>
          </a:p>
          <a:p>
            <a:pPr eaLnBrk="1" hangingPunct="1">
              <a:buFontTx/>
              <a:buChar char="•"/>
            </a:pPr>
            <a:r>
              <a:rPr lang="fa-IR" altLang="en-US" sz="2400" dirty="0" smtClean="0"/>
              <a:t>آگاهي,دانش ومهارت لازم</a:t>
            </a:r>
          </a:p>
          <a:p>
            <a:pPr eaLnBrk="1" hangingPunct="1">
              <a:buFontTx/>
              <a:buChar char="•"/>
            </a:pPr>
            <a:r>
              <a:rPr lang="fa-IR" altLang="en-US" sz="2400" dirty="0" smtClean="0"/>
              <a:t>تلاش و پشتکار</a:t>
            </a:r>
          </a:p>
          <a:p>
            <a:pPr eaLnBrk="1" hangingPunct="1">
              <a:buFontTx/>
              <a:buChar char="•"/>
            </a:pPr>
            <a:endParaRPr lang="fa-IR" altLang="en-US" sz="2400" dirty="0" smtClean="0"/>
          </a:p>
          <a:p>
            <a:pPr eaLnBrk="1" hangingPunct="1">
              <a:buFontTx/>
              <a:buNone/>
            </a:pPr>
            <a:r>
              <a:rPr lang="fa-IR" altLang="en-US" dirty="0" smtClean="0">
                <a:solidFill>
                  <a:schemeClr val="accent2"/>
                </a:solidFill>
              </a:rPr>
              <a:t>دلايل شکست کسب وکارهاي اينترنتي:</a:t>
            </a:r>
          </a:p>
          <a:p>
            <a:pPr eaLnBrk="1" hangingPunct="1">
              <a:buFontTx/>
              <a:buChar char="•"/>
            </a:pPr>
            <a:r>
              <a:rPr lang="fa-IR" altLang="en-US" sz="2400" dirty="0" smtClean="0">
                <a:solidFill>
                  <a:schemeClr val="tx2"/>
                </a:solidFill>
              </a:rPr>
              <a:t>شتاب زدگي</a:t>
            </a:r>
          </a:p>
          <a:p>
            <a:pPr eaLnBrk="1" hangingPunct="1">
              <a:buFontTx/>
              <a:buChar char="•"/>
            </a:pPr>
            <a:r>
              <a:rPr lang="fa-IR" altLang="en-US" sz="2400" dirty="0" smtClean="0">
                <a:solidFill>
                  <a:schemeClr val="tx2"/>
                </a:solidFill>
              </a:rPr>
              <a:t>نداشتن مهارت کافي</a:t>
            </a:r>
          </a:p>
          <a:p>
            <a:pPr eaLnBrk="1" hangingPunct="1">
              <a:buFontTx/>
              <a:buNone/>
            </a:pPr>
            <a:endParaRPr lang="en-US" altLang="en-US" sz="2400" dirty="0" smtClean="0">
              <a:solidFill>
                <a:schemeClr val="tx2"/>
              </a:solidFill>
            </a:endParaRPr>
          </a:p>
        </p:txBody>
      </p:sp>
    </p:spTree>
    <p:extLst>
      <p:ext uri="{BB962C8B-B14F-4D97-AF65-F5344CB8AC3E}">
        <p14:creationId xmlns:p14="http://schemas.microsoft.com/office/powerpoint/2010/main" xmlns="" val="380613766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diamond(in)">
                                      <p:cBhvr>
                                        <p:cTn id="7" dur="20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diamond(in)">
                                      <p:cBhvr>
                                        <p:cTn id="12" dur="2000"/>
                                        <p:tgtEl>
                                          <p:spTgt spid="147459">
                                            <p:txEl>
                                              <p:pRg st="1" end="1"/>
                                            </p:txEl>
                                          </p:spTgt>
                                        </p:tgtEl>
                                      </p:cBhvr>
                                    </p:animEffect>
                                  </p:childTnLst>
                                </p:cTn>
                              </p:par>
                            </p:childTnLst>
                          </p:cTn>
                        </p:par>
                        <p:par>
                          <p:cTn id="13" fill="hold" nodeType="afterGroup">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147459">
                                            <p:txEl>
                                              <p:pRg st="2" end="2"/>
                                            </p:txEl>
                                          </p:spTgt>
                                        </p:tgtEl>
                                        <p:attrNameLst>
                                          <p:attrName>style.visibility</p:attrName>
                                        </p:attrNameLst>
                                      </p:cBhvr>
                                      <p:to>
                                        <p:strVal val="visible"/>
                                      </p:to>
                                    </p:set>
                                    <p:animEffect transition="in" filter="diamond(in)">
                                      <p:cBhvr>
                                        <p:cTn id="16" dur="2000"/>
                                        <p:tgtEl>
                                          <p:spTgt spid="147459">
                                            <p:txEl>
                                              <p:pRg st="2" end="2"/>
                                            </p:txEl>
                                          </p:spTgt>
                                        </p:tgtEl>
                                      </p:cBhvr>
                                    </p:animEffec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147459">
                                            <p:txEl>
                                              <p:pRg st="3" end="3"/>
                                            </p:txEl>
                                          </p:spTgt>
                                        </p:tgtEl>
                                        <p:attrNameLst>
                                          <p:attrName>style.visibility</p:attrName>
                                        </p:attrNameLst>
                                      </p:cBhvr>
                                      <p:to>
                                        <p:strVal val="visible"/>
                                      </p:to>
                                    </p:set>
                                    <p:animEffect transition="in" filter="diamond(in)">
                                      <p:cBhvr>
                                        <p:cTn id="20" dur="2000"/>
                                        <p:tgtEl>
                                          <p:spTgt spid="147459">
                                            <p:txEl>
                                              <p:pRg st="3" end="3"/>
                                            </p:txEl>
                                          </p:spTgt>
                                        </p:tgtEl>
                                      </p:cBhvr>
                                    </p:animEffect>
                                  </p:childTnLst>
                                </p:cTn>
                              </p:par>
                            </p:childTnLst>
                          </p:cTn>
                        </p:par>
                        <p:par>
                          <p:cTn id="21" fill="hold" nodeType="afterGroup">
                            <p:stCondLst>
                              <p:cond delay="6000"/>
                            </p:stCondLst>
                            <p:childTnLst>
                              <p:par>
                                <p:cTn id="22" presetID="8" presetClass="entr" presetSubtype="16" fill="hold" grpId="0" nodeType="afterEffect">
                                  <p:stCondLst>
                                    <p:cond delay="0"/>
                                  </p:stCondLst>
                                  <p:childTnLst>
                                    <p:set>
                                      <p:cBhvr>
                                        <p:cTn id="23" dur="1" fill="hold">
                                          <p:stCondLst>
                                            <p:cond delay="0"/>
                                          </p:stCondLst>
                                        </p:cTn>
                                        <p:tgtEl>
                                          <p:spTgt spid="147459">
                                            <p:txEl>
                                              <p:pRg st="4" end="4"/>
                                            </p:txEl>
                                          </p:spTgt>
                                        </p:tgtEl>
                                        <p:attrNameLst>
                                          <p:attrName>style.visibility</p:attrName>
                                        </p:attrNameLst>
                                      </p:cBhvr>
                                      <p:to>
                                        <p:strVal val="visible"/>
                                      </p:to>
                                    </p:set>
                                    <p:animEffect transition="in" filter="diamond(in)">
                                      <p:cBhvr>
                                        <p:cTn id="24" dur="2000"/>
                                        <p:tgtEl>
                                          <p:spTgt spid="147459">
                                            <p:txEl>
                                              <p:pRg st="4" end="4"/>
                                            </p:txEl>
                                          </p:spTgt>
                                        </p:tgtEl>
                                      </p:cBhvr>
                                    </p:animEffect>
                                  </p:childTnLst>
                                </p:cTn>
                              </p:par>
                            </p:childTnLst>
                          </p:cTn>
                        </p:par>
                        <p:par>
                          <p:cTn id="25" fill="hold" nodeType="afterGroup">
                            <p:stCondLst>
                              <p:cond delay="8000"/>
                            </p:stCondLst>
                            <p:childTnLst>
                              <p:par>
                                <p:cTn id="26" presetID="8" presetClass="entr" presetSubtype="16" fill="hold" grpId="0" nodeType="afterEffect">
                                  <p:stCondLst>
                                    <p:cond delay="0"/>
                                  </p:stCondLst>
                                  <p:childTnLst>
                                    <p:set>
                                      <p:cBhvr>
                                        <p:cTn id="27" dur="1" fill="hold">
                                          <p:stCondLst>
                                            <p:cond delay="0"/>
                                          </p:stCondLst>
                                        </p:cTn>
                                        <p:tgtEl>
                                          <p:spTgt spid="147459">
                                            <p:txEl>
                                              <p:pRg st="6" end="6"/>
                                            </p:txEl>
                                          </p:spTgt>
                                        </p:tgtEl>
                                        <p:attrNameLst>
                                          <p:attrName>style.visibility</p:attrName>
                                        </p:attrNameLst>
                                      </p:cBhvr>
                                      <p:to>
                                        <p:strVal val="visible"/>
                                      </p:to>
                                    </p:set>
                                    <p:animEffect transition="in" filter="diamond(in)">
                                      <p:cBhvr>
                                        <p:cTn id="28" dur="2000"/>
                                        <p:tgtEl>
                                          <p:spTgt spid="147459">
                                            <p:txEl>
                                              <p:pRg st="6" end="6"/>
                                            </p:txEl>
                                          </p:spTgt>
                                        </p:tgtEl>
                                      </p:cBhvr>
                                    </p:animEffect>
                                  </p:childTnLst>
                                </p:cTn>
                              </p:par>
                            </p:childTnLst>
                          </p:cTn>
                        </p:par>
                        <p:par>
                          <p:cTn id="29" fill="hold" nodeType="afterGroup">
                            <p:stCondLst>
                              <p:cond delay="10000"/>
                            </p:stCondLst>
                            <p:childTnLst>
                              <p:par>
                                <p:cTn id="30" presetID="8" presetClass="entr" presetSubtype="16" fill="hold" grpId="0" nodeType="afterEffect">
                                  <p:stCondLst>
                                    <p:cond delay="0"/>
                                  </p:stCondLst>
                                  <p:childTnLst>
                                    <p:set>
                                      <p:cBhvr>
                                        <p:cTn id="31" dur="1" fill="hold">
                                          <p:stCondLst>
                                            <p:cond delay="0"/>
                                          </p:stCondLst>
                                        </p:cTn>
                                        <p:tgtEl>
                                          <p:spTgt spid="147459">
                                            <p:txEl>
                                              <p:pRg st="7" end="7"/>
                                            </p:txEl>
                                          </p:spTgt>
                                        </p:tgtEl>
                                        <p:attrNameLst>
                                          <p:attrName>style.visibility</p:attrName>
                                        </p:attrNameLst>
                                      </p:cBhvr>
                                      <p:to>
                                        <p:strVal val="visible"/>
                                      </p:to>
                                    </p:set>
                                    <p:animEffect transition="in" filter="diamond(in)">
                                      <p:cBhvr>
                                        <p:cTn id="32" dur="2000"/>
                                        <p:tgtEl>
                                          <p:spTgt spid="147459">
                                            <p:txEl>
                                              <p:pRg st="7" end="7"/>
                                            </p:txEl>
                                          </p:spTgt>
                                        </p:tgtEl>
                                      </p:cBhvr>
                                    </p:animEffect>
                                  </p:childTnLst>
                                </p:cTn>
                              </p:par>
                            </p:childTnLst>
                          </p:cTn>
                        </p:par>
                        <p:par>
                          <p:cTn id="33" fill="hold" nodeType="afterGroup">
                            <p:stCondLst>
                              <p:cond delay="12000"/>
                            </p:stCondLst>
                            <p:childTnLst>
                              <p:par>
                                <p:cTn id="34" presetID="8" presetClass="entr" presetSubtype="16" fill="hold" grpId="0" nodeType="afterEffect">
                                  <p:stCondLst>
                                    <p:cond delay="0"/>
                                  </p:stCondLst>
                                  <p:childTnLst>
                                    <p:set>
                                      <p:cBhvr>
                                        <p:cTn id="35" dur="1" fill="hold">
                                          <p:stCondLst>
                                            <p:cond delay="0"/>
                                          </p:stCondLst>
                                        </p:cTn>
                                        <p:tgtEl>
                                          <p:spTgt spid="147459">
                                            <p:txEl>
                                              <p:pRg st="8" end="8"/>
                                            </p:txEl>
                                          </p:spTgt>
                                        </p:tgtEl>
                                        <p:attrNameLst>
                                          <p:attrName>style.visibility</p:attrName>
                                        </p:attrNameLst>
                                      </p:cBhvr>
                                      <p:to>
                                        <p:strVal val="visible"/>
                                      </p:to>
                                    </p:set>
                                    <p:animEffect transition="in" filter="diamond(in)">
                                      <p:cBhvr>
                                        <p:cTn id="36" dur="2000"/>
                                        <p:tgtEl>
                                          <p:spTgt spid="147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fa-IR" dirty="0">
                <a:solidFill>
                  <a:schemeClr val="accent2"/>
                </a:solidFill>
              </a:rPr>
              <a:t>معرفی چند نمونه داخلی و خارجی</a:t>
            </a:r>
            <a:endParaRPr lang="en-US" dirty="0">
              <a:solidFill>
                <a:schemeClr val="accent2"/>
              </a:solidFill>
            </a:endParaRPr>
          </a:p>
        </p:txBody>
      </p:sp>
      <p:sp>
        <p:nvSpPr>
          <p:cNvPr id="3" name="Content Placeholder 2"/>
          <p:cNvSpPr>
            <a:spLocks noGrp="1"/>
          </p:cNvSpPr>
          <p:nvPr>
            <p:ph idx="1"/>
          </p:nvPr>
        </p:nvSpPr>
        <p:spPr/>
        <p:txBody>
          <a:bodyPr/>
          <a:lstStyle/>
          <a:p>
            <a:r>
              <a:rPr lang="fa-IR" dirty="0"/>
              <a:t>داخلی:</a:t>
            </a:r>
          </a:p>
          <a:p>
            <a:r>
              <a:rPr lang="fa-IR" dirty="0" smtClean="0"/>
              <a:t>یکی از وب سایت‏های فروش </a:t>
            </a:r>
            <a:r>
              <a:rPr lang="fa-IR" dirty="0"/>
              <a:t>لوازم آرایشی </a:t>
            </a:r>
            <a:r>
              <a:rPr lang="fa-IR" dirty="0" smtClean="0"/>
              <a:t>بهداشتی</a:t>
            </a:r>
          </a:p>
          <a:p>
            <a:r>
              <a:rPr lang="fa-IR" dirty="0" smtClean="0"/>
              <a:t>سایت عروسیمون </a:t>
            </a:r>
            <a:r>
              <a:rPr lang="fa-IR" dirty="0"/>
              <a:t>دات </a:t>
            </a:r>
            <a:r>
              <a:rPr lang="fa-IR" dirty="0" smtClean="0"/>
              <a:t>کام  </a:t>
            </a:r>
            <a:r>
              <a:rPr lang="en-US" dirty="0" smtClean="0"/>
              <a:t>(</a:t>
            </a:r>
            <a:r>
              <a:rPr lang="en-US" sz="2000" dirty="0" smtClean="0"/>
              <a:t>aroosimoon.com)</a:t>
            </a:r>
            <a:endParaRPr lang="fa-IR" dirty="0" smtClean="0"/>
          </a:p>
          <a:p>
            <a:r>
              <a:rPr lang="fa-IR" dirty="0" smtClean="0"/>
              <a:t>آنلاین یاب </a:t>
            </a:r>
            <a:r>
              <a:rPr lang="en-US" dirty="0" smtClean="0"/>
              <a:t>onlineyab.com</a:t>
            </a:r>
            <a:endParaRPr lang="fa-IR" dirty="0" smtClean="0"/>
          </a:p>
          <a:p>
            <a:r>
              <a:rPr lang="en-US" dirty="0" smtClean="0"/>
              <a:t>Divar.ir</a:t>
            </a:r>
            <a:endParaRPr lang="fa-IR" dirty="0" smtClean="0"/>
          </a:p>
          <a:p>
            <a:endParaRPr lang="en-US" dirty="0" smtClean="0"/>
          </a:p>
          <a:p>
            <a:r>
              <a:rPr lang="fa-IR" dirty="0" smtClean="0"/>
              <a:t>خارجی:</a:t>
            </a:r>
          </a:p>
          <a:p>
            <a:r>
              <a:rPr lang="fa-IR" dirty="0"/>
              <a:t> </a:t>
            </a:r>
            <a:r>
              <a:rPr lang="en-US" dirty="0" smtClean="0"/>
              <a:t>e-bay</a:t>
            </a:r>
            <a:endParaRPr lang="fa-IR" dirty="0" smtClean="0"/>
          </a:p>
          <a:p>
            <a:r>
              <a:rPr lang="en-US" dirty="0" smtClean="0"/>
              <a:t>Facebook</a:t>
            </a:r>
            <a:endParaRPr lang="en-US" dirty="0"/>
          </a:p>
          <a:p>
            <a:r>
              <a:rPr lang="en-US" dirty="0"/>
              <a:t>Amazon</a:t>
            </a:r>
          </a:p>
          <a:p>
            <a:endParaRPr lang="en-US" dirty="0"/>
          </a:p>
        </p:txBody>
      </p:sp>
    </p:spTree>
    <p:extLst>
      <p:ext uri="{BB962C8B-B14F-4D97-AF65-F5344CB8AC3E}">
        <p14:creationId xmlns:p14="http://schemas.microsoft.com/office/powerpoint/2010/main" xmlns="" val="394062308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NBC_PowerPoint_template_01">
  <a:themeElements>
    <a:clrScheme name="">
      <a:dk1>
        <a:srgbClr val="000000"/>
      </a:dk1>
      <a:lt1>
        <a:srgbClr val="FFFFFF"/>
      </a:lt1>
      <a:dk2>
        <a:srgbClr val="003366"/>
      </a:dk2>
      <a:lt2>
        <a:srgbClr val="FFFFFF"/>
      </a:lt2>
      <a:accent1>
        <a:srgbClr val="0099FF"/>
      </a:accent1>
      <a:accent2>
        <a:srgbClr val="969696"/>
      </a:accent2>
      <a:accent3>
        <a:srgbClr val="FFFFFF"/>
      </a:accent3>
      <a:accent4>
        <a:srgbClr val="000000"/>
      </a:accent4>
      <a:accent5>
        <a:srgbClr val="AACAFF"/>
      </a:accent5>
      <a:accent6>
        <a:srgbClr val="878787"/>
      </a:accent6>
      <a:hlink>
        <a:srgbClr val="99CCFF"/>
      </a:hlink>
      <a:folHlink>
        <a:srgbClr val="EAEAEA"/>
      </a:folHlink>
    </a:clrScheme>
    <a:fontScheme name="NBC_PowerPoint_template_01">
      <a:majorFont>
        <a:latin typeface="IranNastaliq"/>
        <a:ea typeface=""/>
        <a:cs typeface="IranNastaliq"/>
      </a:majorFont>
      <a:minorFont>
        <a:latin typeface="Tahoma"/>
        <a:ea typeface=""/>
        <a:cs typeface="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BC_PowerPoint_template_01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NBC_PowerPoint_template_01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NBC_PowerPoint_template_01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NBC_PowerPoint_template_01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NBC_PowerPoint_template_01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TotalTime>
  <Words>2017</Words>
  <Application>Microsoft Office PowerPoint</Application>
  <PresentationFormat>On-screen Show (4:3)</PresentationFormat>
  <Paragraphs>170</Paragraphs>
  <Slides>31</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31</vt:i4>
      </vt:variant>
    </vt:vector>
  </HeadingPairs>
  <TitlesOfParts>
    <vt:vector size="48" baseType="lpstr">
      <vt:lpstr>Arial</vt:lpstr>
      <vt:lpstr>Calibri</vt:lpstr>
      <vt:lpstr>IranNastaliq</vt:lpstr>
      <vt:lpstr>B Davat</vt:lpstr>
      <vt:lpstr>B Zar</vt:lpstr>
      <vt:lpstr>Verdana</vt:lpstr>
      <vt:lpstr>B Nazanin</vt:lpstr>
      <vt:lpstr>Wingdings</vt:lpstr>
      <vt:lpstr>Times New Roman</vt:lpstr>
      <vt:lpstr>Tahoma</vt:lpstr>
      <vt:lpstr>Nazanin</vt:lpstr>
      <vt:lpstr>B Titr</vt:lpstr>
      <vt:lpstr>B Traffic</vt:lpstr>
      <vt:lpstr>NBC_PowerPoint_template_01</vt:lpstr>
      <vt:lpstr>Profile</vt:lpstr>
      <vt:lpstr>1_Office Theme</vt:lpstr>
      <vt:lpstr>2_Office Theme</vt:lpstr>
      <vt:lpstr>Slide 1</vt:lpstr>
      <vt:lpstr>کسب و کار</vt:lpstr>
      <vt:lpstr>Slide 3</vt:lpstr>
      <vt:lpstr>پنج مهارت کسب وکار آينده ساز: </vt:lpstr>
      <vt:lpstr>کسب وکار اينترنتي چيست؟ </vt:lpstr>
      <vt:lpstr>مزاياي انتخاب کسب وکار اينترنتي </vt:lpstr>
      <vt:lpstr>موانع کسب وکارهاي اينترنتي </vt:lpstr>
      <vt:lpstr>Slide 8</vt:lpstr>
      <vt:lpstr>معرفی چند نمونه داخلی و خارجی</vt:lpstr>
      <vt:lpstr> سایت تبلیغاتی آنلاین یاب  onlineyab.com </vt:lpstr>
      <vt:lpstr>Slide 11</vt:lpstr>
      <vt:lpstr>1- کسب درآمد از طریق پاپ آپ (Popup)</vt:lpstr>
      <vt:lpstr>روش کار پاپ آپ ها</vt:lpstr>
      <vt:lpstr>نکات قابل توجه در رابطه با پاپ آپ ها و ملاک‏های انتخاب آن‏ها</vt:lpstr>
      <vt:lpstr>نکات قابل توجه در رابطه با پاپ آپ ها و ملاک‏های انتخاب آن‏ها</vt:lpstr>
      <vt:lpstr>Slide 16</vt:lpstr>
      <vt:lpstr>2-نمایش تبلیغات کلیکی(PPC)</vt:lpstr>
      <vt:lpstr>3-سیستم تبلیغات نمایشی(CPM)</vt:lpstr>
      <vt:lpstr>4-تبلیغات مستقیم بنری</vt:lpstr>
      <vt:lpstr>4-تبلیغات متنی کلیکی</vt:lpstr>
      <vt:lpstr>5-بازاریابی(Marketing)</vt:lpstr>
      <vt:lpstr>6-اکانتهای پریمیوم</vt:lpstr>
      <vt:lpstr>7-کمک مالی(Donation)</vt:lpstr>
      <vt:lpstr>8-فروش وبسایت یا وبلاگ</vt:lpstr>
      <vt:lpstr>9-فروش ایبوک(Ebook)</vt:lpstr>
      <vt:lpstr>10-فروش قالب و تم سیستم مدیریت محتوا</vt:lpstr>
      <vt:lpstr>11-ساخت لیست ایمیل یا خبرنامه</vt:lpstr>
      <vt:lpstr>12-توصیه‏هایی جهت افزایش درآمد از طریق شبکه‏های اجتماعی      ( به عنوان مثال فیس بوک)</vt:lpstr>
      <vt:lpstr>توصیه‏هایی جهت افزایش درآمد از طریق شبکه‏های اجتماعی      ( به عنوان مثال فیس بوک)</vt:lpstr>
      <vt:lpstr>توصیه‏هایی جهت افزایش درآمد از طریق شبکه‏های اجتماعی      ( به عنوان مثال فیس بوک)</vt:lpstr>
      <vt:lpstr>  با تشکر از حسن توجه شما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hashemy</cp:lastModifiedBy>
  <cp:revision>62</cp:revision>
  <dcterms:created xsi:type="dcterms:W3CDTF">2006-08-16T00:00:00Z</dcterms:created>
  <dcterms:modified xsi:type="dcterms:W3CDTF">2020-09-27T08:21:39Z</dcterms:modified>
</cp:coreProperties>
</file>