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72" r:id="rId2"/>
    <p:sldId id="256" r:id="rId3"/>
    <p:sldId id="257" r:id="rId4"/>
    <p:sldId id="259" r:id="rId5"/>
    <p:sldId id="258" r:id="rId6"/>
    <p:sldId id="260" r:id="rId7"/>
    <p:sldId id="261" r:id="rId8"/>
    <p:sldId id="262" r:id="rId9"/>
    <p:sldId id="263" r:id="rId10"/>
    <p:sldId id="264" r:id="rId11"/>
    <p:sldId id="265" r:id="rId12"/>
    <p:sldId id="266" r:id="rId13"/>
    <p:sldId id="267" r:id="rId14"/>
    <p:sldId id="268" r:id="rId15"/>
    <p:sldId id="269"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8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5/14/2016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5/14/2016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orafaq.com/" TargetMode="External"/><Relationship Id="rId2" Type="http://schemas.openxmlformats.org/officeDocument/2006/relationships/hyperlink" Target="http://www.oracle.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عکس-بسم-الله-الرحمن-الرحیم-برای-تحقیق-3.jpg"/>
          <p:cNvPicPr>
            <a:picLocks noChangeAspect="1" noChangeArrowheads="1"/>
          </p:cNvPicPr>
          <p:nvPr/>
        </p:nvPicPr>
        <p:blipFill>
          <a:blip r:embed="rId2" cstate="print"/>
          <a:srcRect/>
          <a:stretch>
            <a:fillRect/>
          </a:stretch>
        </p:blipFill>
        <p:spPr bwMode="auto">
          <a:xfrm>
            <a:off x="990600" y="0"/>
            <a:ext cx="8153400" cy="682102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9800" y="274638"/>
            <a:ext cx="2667000" cy="563562"/>
          </a:xfrm>
        </p:spPr>
        <p:txBody>
          <a:bodyPr>
            <a:normAutofit/>
          </a:bodyPr>
          <a:lstStyle/>
          <a:p>
            <a:r>
              <a:rPr lang="fa-IR" sz="3000" b="1" dirty="0" smtClean="0">
                <a:cs typeface="B Titr" pitchFamily="2" charset="-78"/>
              </a:rPr>
              <a:t> کیست؟ </a:t>
            </a:r>
            <a:r>
              <a:rPr lang="en-US" sz="3000" b="1" dirty="0" smtClean="0">
                <a:cs typeface="B Titr" pitchFamily="2" charset="-78"/>
              </a:rPr>
              <a:t>Scott</a:t>
            </a:r>
            <a:endParaRPr lang="en-US" sz="3000" dirty="0">
              <a:cs typeface="B Titr" pitchFamily="2" charset="-78"/>
            </a:endParaRPr>
          </a:p>
        </p:txBody>
      </p:sp>
      <p:sp>
        <p:nvSpPr>
          <p:cNvPr id="3" name="Content Placeholder 2"/>
          <p:cNvSpPr>
            <a:spLocks noGrp="1"/>
          </p:cNvSpPr>
          <p:nvPr>
            <p:ph idx="1"/>
          </p:nvPr>
        </p:nvSpPr>
        <p:spPr>
          <a:xfrm>
            <a:off x="990600" y="990600"/>
            <a:ext cx="7848600" cy="5562600"/>
          </a:xfrm>
        </p:spPr>
        <p:txBody>
          <a:bodyPr>
            <a:normAutofit/>
          </a:bodyPr>
          <a:lstStyle/>
          <a:p>
            <a:pPr algn="r" rtl="1">
              <a:buNone/>
            </a:pPr>
            <a:r>
              <a:rPr lang="en-US" sz="2400" dirty="0" smtClean="0">
                <a:cs typeface="B Nazanin" pitchFamily="2" charset="-78"/>
              </a:rPr>
              <a:t>Bruce Scott</a:t>
            </a:r>
            <a:r>
              <a:rPr lang="fa-IR" sz="2400" dirty="0" smtClean="0">
                <a:cs typeface="B Nazanin" pitchFamily="2" charset="-78"/>
              </a:rPr>
              <a:t> یکی از اولین کارمندان شرکت اوراکل (در بخش لابراتورهاي نرم افزارهاي تخصصی) بود. او همچنین پایه گذار تکنولوژي </a:t>
            </a:r>
            <a:r>
              <a:rPr lang="en-US" sz="2400" dirty="0" smtClean="0">
                <a:cs typeface="B Nazanin" pitchFamily="2" charset="-78"/>
              </a:rPr>
              <a:t>Gupta</a:t>
            </a:r>
            <a:r>
              <a:rPr lang="fa-IR" sz="2400" dirty="0" smtClean="0">
                <a:cs typeface="B Nazanin" pitchFamily="2" charset="-78"/>
              </a:rPr>
              <a:t> (امروزه به نام نرم افزار </a:t>
            </a:r>
            <a:r>
              <a:rPr lang="en-US" sz="2400" dirty="0" smtClean="0">
                <a:cs typeface="B Nazanin" pitchFamily="2" charset="-78"/>
              </a:rPr>
              <a:t>Centaur</a:t>
            </a:r>
            <a:r>
              <a:rPr lang="fa-IR" sz="2400" dirty="0" smtClean="0">
                <a:cs typeface="B Nazanin" pitchFamily="2" charset="-78"/>
              </a:rPr>
              <a:t> شناخته شده است ) در سال 1994 می باشد و بعد مدتی به سمت </a:t>
            </a:r>
            <a:r>
              <a:rPr lang="en-US" sz="2400" dirty="0" smtClean="0">
                <a:cs typeface="B Nazanin" pitchFamily="2" charset="-78"/>
              </a:rPr>
              <a:t>CEO</a:t>
            </a:r>
            <a:r>
              <a:rPr lang="fa-IR" sz="2400" dirty="0" smtClean="0">
                <a:cs typeface="B Nazanin" pitchFamily="2" charset="-78"/>
              </a:rPr>
              <a:t> انتخاب شد. </a:t>
            </a:r>
            <a:r>
              <a:rPr lang="en-US" sz="2400" dirty="0" smtClean="0">
                <a:cs typeface="B Nazanin" pitchFamily="2" charset="-78"/>
              </a:rPr>
              <a:t>Bruce</a:t>
            </a:r>
            <a:r>
              <a:rPr lang="fa-IR" sz="2400" dirty="0" smtClean="0">
                <a:cs typeface="B Nazanin" pitchFamily="2" charset="-78"/>
              </a:rPr>
              <a:t> اوراکل </a:t>
            </a:r>
            <a:r>
              <a:rPr lang="en-US" sz="2400" dirty="0" smtClean="0">
                <a:cs typeface="B Nazanin" pitchFamily="2" charset="-78"/>
              </a:rPr>
              <a:t>version 1</a:t>
            </a:r>
            <a:r>
              <a:rPr lang="fa-IR" sz="2400" dirty="0" smtClean="0">
                <a:cs typeface="B Nazanin" pitchFamily="2" charset="-78"/>
              </a:rPr>
              <a:t> ،</a:t>
            </a:r>
            <a:r>
              <a:rPr lang="en-US" sz="2400" dirty="0" smtClean="0">
                <a:cs typeface="B Nazanin" pitchFamily="2" charset="-78"/>
              </a:rPr>
              <a:t> version 2</a:t>
            </a:r>
            <a:r>
              <a:rPr lang="fa-IR" sz="2400" dirty="0" smtClean="0">
                <a:cs typeface="B Nazanin" pitchFamily="2" charset="-78"/>
              </a:rPr>
              <a:t>،</a:t>
            </a:r>
            <a:r>
              <a:rPr lang="en-US" sz="2400" dirty="0" smtClean="0">
                <a:cs typeface="B Nazanin" pitchFamily="2" charset="-78"/>
              </a:rPr>
              <a:t> version 3</a:t>
            </a:r>
            <a:r>
              <a:rPr lang="fa-IR" sz="2400" dirty="0" smtClean="0">
                <a:cs typeface="B Nazanin" pitchFamily="2" charset="-78"/>
              </a:rPr>
              <a:t>، را طراحی کرده است.</a:t>
            </a:r>
          </a:p>
          <a:p>
            <a:pPr algn="r" rtl="1">
              <a:buNone/>
            </a:pPr>
            <a:r>
              <a:rPr lang="fa-IR" sz="2400" dirty="0" smtClean="0">
                <a:cs typeface="B Nazanin" pitchFamily="2" charset="-78"/>
              </a:rPr>
              <a:t>کاربر </a:t>
            </a:r>
            <a:r>
              <a:rPr lang="en-US" sz="2400" dirty="0" smtClean="0">
                <a:cs typeface="B Nazanin" pitchFamily="2" charset="-78"/>
              </a:rPr>
              <a:t>Scott</a:t>
            </a:r>
            <a:r>
              <a:rPr lang="fa-IR" sz="2400" dirty="0" smtClean="0">
                <a:cs typeface="B Nazanin" pitchFamily="2" charset="-78"/>
              </a:rPr>
              <a:t> و رمز ورودي </a:t>
            </a:r>
            <a:r>
              <a:rPr lang="en-US" sz="2400" dirty="0" smtClean="0">
                <a:cs typeface="B Nazanin" pitchFamily="2" charset="-78"/>
              </a:rPr>
              <a:t>Tiger</a:t>
            </a:r>
            <a:r>
              <a:rPr lang="fa-IR" sz="2400" dirty="0" smtClean="0">
                <a:cs typeface="B Nazanin" pitchFamily="2" charset="-78"/>
              </a:rPr>
              <a:t> توسط وي طرح شده است. (</a:t>
            </a:r>
            <a:r>
              <a:rPr lang="en-US" sz="2400" dirty="0" smtClean="0">
                <a:cs typeface="B Nazanin" pitchFamily="2" charset="-78"/>
              </a:rPr>
              <a:t>Tiger</a:t>
            </a:r>
            <a:r>
              <a:rPr lang="fa-IR" sz="2400" dirty="0" smtClean="0">
                <a:cs typeface="B Nazanin" pitchFamily="2" charset="-78"/>
              </a:rPr>
              <a:t> نام گربه خانگی وي است).</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74638"/>
            <a:ext cx="7924800" cy="639762"/>
          </a:xfrm>
        </p:spPr>
        <p:txBody>
          <a:bodyPr>
            <a:normAutofit/>
          </a:bodyPr>
          <a:lstStyle/>
          <a:p>
            <a:pPr algn="r" rtl="1"/>
            <a:r>
              <a:rPr lang="fa-IR" sz="3000" b="1" dirty="0" smtClean="0">
                <a:cs typeface="B Titr" pitchFamily="2" charset="-78"/>
              </a:rPr>
              <a:t>رقباي اصلی اوراکل کدام شرکت ها می باشند؟</a:t>
            </a:r>
            <a:endParaRPr lang="en-US" sz="3000" dirty="0">
              <a:cs typeface="B Titr" pitchFamily="2" charset="-78"/>
            </a:endParaRPr>
          </a:p>
        </p:txBody>
      </p:sp>
      <p:sp>
        <p:nvSpPr>
          <p:cNvPr id="3" name="Content Placeholder 2"/>
          <p:cNvSpPr>
            <a:spLocks noGrp="1"/>
          </p:cNvSpPr>
          <p:nvPr>
            <p:ph idx="1"/>
          </p:nvPr>
        </p:nvSpPr>
        <p:spPr>
          <a:xfrm>
            <a:off x="990600" y="1143000"/>
            <a:ext cx="7848600" cy="5334000"/>
          </a:xfrm>
        </p:spPr>
        <p:txBody>
          <a:bodyPr>
            <a:normAutofit/>
          </a:bodyPr>
          <a:lstStyle/>
          <a:p>
            <a:pPr algn="r" rtl="1">
              <a:buNone/>
            </a:pPr>
            <a:r>
              <a:rPr lang="fa-IR" sz="2400" dirty="0" smtClean="0">
                <a:cs typeface="B Nazanin" pitchFamily="2" charset="-78"/>
              </a:rPr>
              <a:t>مهم ترین رقباي تجاري بانک اطلاعاتی اوراکل عبارتند از:</a:t>
            </a:r>
          </a:p>
          <a:p>
            <a:pPr algn="r" rtl="1"/>
            <a:r>
              <a:rPr lang="en-US" sz="2400" dirty="0" smtClean="0">
                <a:cs typeface="B Nazanin" pitchFamily="2" charset="-78"/>
              </a:rPr>
              <a:t>CA with Ingress</a:t>
            </a:r>
            <a:endParaRPr lang="fa-IR" sz="2400" dirty="0" smtClean="0">
              <a:cs typeface="B Nazanin" pitchFamily="2" charset="-78"/>
            </a:endParaRPr>
          </a:p>
          <a:p>
            <a:pPr algn="r" rtl="1"/>
            <a:r>
              <a:rPr lang="en-US" sz="2400" dirty="0" smtClean="0">
                <a:cs typeface="B Nazanin" pitchFamily="2" charset="-78"/>
              </a:rPr>
              <a:t>IBM with DB/2</a:t>
            </a:r>
          </a:p>
          <a:p>
            <a:pPr algn="r" rtl="1"/>
            <a:r>
              <a:rPr lang="en-US" sz="2400" dirty="0" smtClean="0">
                <a:cs typeface="B Nazanin" pitchFamily="2" charset="-78"/>
              </a:rPr>
              <a:t>Informix with Informix DB</a:t>
            </a:r>
          </a:p>
          <a:p>
            <a:pPr algn="r" rtl="1"/>
            <a:r>
              <a:rPr lang="en-US" sz="2400" dirty="0" smtClean="0">
                <a:cs typeface="B Nazanin" pitchFamily="2" charset="-78"/>
              </a:rPr>
              <a:t>Microsoft whit Access, SQL Server</a:t>
            </a:r>
          </a:p>
          <a:p>
            <a:pPr algn="r" rtl="1"/>
            <a:r>
              <a:rPr lang="en-US" sz="2400" dirty="0" smtClean="0">
                <a:cs typeface="B Nazanin" pitchFamily="2" charset="-78"/>
              </a:rPr>
              <a:t>Software AG whit ADABAS</a:t>
            </a:r>
          </a:p>
          <a:p>
            <a:pPr algn="r" rtl="1"/>
            <a:r>
              <a:rPr lang="en-US" sz="2400" dirty="0" smtClean="0">
                <a:cs typeface="B Nazanin" pitchFamily="2" charset="-78"/>
              </a:rPr>
              <a:t>Sybase whit their Sybase System</a:t>
            </a:r>
          </a:p>
          <a:p>
            <a:pPr algn="r" rtl="1"/>
            <a:r>
              <a:rPr lang="en-US" sz="2400" dirty="0" err="1" smtClean="0">
                <a:cs typeface="B Nazanin" pitchFamily="2" charset="-78"/>
              </a:rPr>
              <a:t>Postgre</a:t>
            </a:r>
            <a:r>
              <a:rPr lang="en-US" sz="2400" dirty="0" smtClean="0">
                <a:cs typeface="B Nazanin" pitchFamily="2" charset="-78"/>
              </a:rPr>
              <a:t> SQL (free open source Database)</a:t>
            </a:r>
            <a:endParaRPr lang="fa-IR" sz="2400" dirty="0" smtClean="0">
              <a:cs typeface="B Nazanin" pitchFamily="2" charset="-78"/>
            </a:endParaRPr>
          </a:p>
          <a:p>
            <a:pPr algn="r" rtl="1">
              <a:buNone/>
            </a:pPr>
            <a:r>
              <a:rPr lang="fa-IR" sz="2400" dirty="0" smtClean="0"/>
              <a:t>مهم ترین رقباي تجاري برنامه هاي کاربردي بانک اطلاعاتی عبارتند از:</a:t>
            </a:r>
          </a:p>
          <a:p>
            <a:pPr algn="r" rtl="1"/>
            <a:r>
              <a:rPr lang="en-US" sz="2400" dirty="0" smtClean="0"/>
              <a:t>SAP (R/2 and R/3)</a:t>
            </a:r>
            <a:endParaRPr lang="fa-IR" sz="2400" dirty="0" smtClean="0"/>
          </a:p>
          <a:p>
            <a:pPr algn="r" rtl="1"/>
            <a:r>
              <a:rPr lang="en-US" sz="2400" dirty="0" smtClean="0"/>
              <a:t>Baan</a:t>
            </a:r>
            <a:endParaRPr lang="fa-IR" sz="2400" dirty="0" smtClean="0"/>
          </a:p>
          <a:p>
            <a:pPr algn="r" rtl="1"/>
            <a:r>
              <a:rPr lang="en-US" sz="2400" dirty="0" smtClean="0"/>
              <a:t>People Soft</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81000"/>
            <a:ext cx="7866888" cy="914400"/>
          </a:xfrm>
        </p:spPr>
        <p:txBody>
          <a:bodyPr>
            <a:normAutofit/>
          </a:bodyPr>
          <a:lstStyle/>
          <a:p>
            <a:pPr algn="r" rtl="1"/>
            <a:r>
              <a:rPr lang="fa-IR" sz="3000" b="1" dirty="0" smtClean="0">
                <a:cs typeface="B Titr" pitchFamily="2" charset="-78"/>
              </a:rPr>
              <a:t>سیستم </a:t>
            </a:r>
            <a:r>
              <a:rPr lang="fa-IR" sz="3000" b="1" dirty="0" smtClean="0">
                <a:cs typeface="B Titr" pitchFamily="2" charset="-78"/>
              </a:rPr>
              <a:t>عامل هاي </a:t>
            </a:r>
            <a:r>
              <a:rPr lang="fa-IR" sz="3000" b="1" dirty="0" smtClean="0">
                <a:cs typeface="B Titr" pitchFamily="2" charset="-78"/>
              </a:rPr>
              <a:t>اوراکل:</a:t>
            </a:r>
            <a:endParaRPr lang="en-US" sz="3000" dirty="0">
              <a:cs typeface="B Titr" pitchFamily="2" charset="-78"/>
            </a:endParaRPr>
          </a:p>
        </p:txBody>
      </p:sp>
      <p:sp>
        <p:nvSpPr>
          <p:cNvPr id="3" name="Content Placeholder 2"/>
          <p:cNvSpPr>
            <a:spLocks noGrp="1"/>
          </p:cNvSpPr>
          <p:nvPr>
            <p:ph idx="1"/>
          </p:nvPr>
        </p:nvSpPr>
        <p:spPr>
          <a:xfrm>
            <a:off x="990600" y="1447800"/>
            <a:ext cx="7848600" cy="4724400"/>
          </a:xfrm>
        </p:spPr>
        <p:txBody>
          <a:bodyPr>
            <a:normAutofit/>
          </a:bodyPr>
          <a:lstStyle/>
          <a:p>
            <a:pPr algn="r" rtl="1">
              <a:buNone/>
            </a:pPr>
            <a:r>
              <a:rPr lang="fa-IR" sz="2400" dirty="0" smtClean="0">
                <a:cs typeface="B Nazanin" pitchFamily="2" charset="-78"/>
              </a:rPr>
              <a:t>پایگاه دادة اوراکل با در نظر گرفتن نسخۀ آن (مثلاً نسخه 5 یا 6) بر روي کلیۀ </a:t>
            </a:r>
            <a:r>
              <a:rPr lang="fa-IR" sz="2400" dirty="0" smtClean="0">
                <a:cs typeface="B Nazanin" pitchFamily="2" charset="-78"/>
              </a:rPr>
              <a:t>نسخه</a:t>
            </a:r>
            <a:r>
              <a:rPr lang="en-US" sz="2400" dirty="0" smtClean="0">
                <a:cs typeface="B Nazanin" pitchFamily="2" charset="-78"/>
              </a:rPr>
              <a:t> </a:t>
            </a:r>
            <a:r>
              <a:rPr lang="fa-IR" sz="2400" dirty="0" smtClean="0">
                <a:cs typeface="B Nazanin" pitchFamily="2" charset="-78"/>
              </a:rPr>
              <a:t>هاي </a:t>
            </a:r>
            <a:r>
              <a:rPr lang="fa-IR" sz="2400" dirty="0" smtClean="0">
                <a:cs typeface="B Nazanin" pitchFamily="2" charset="-78"/>
              </a:rPr>
              <a:t>ویندوز(از 95 تا ویستا) قابل اجرا است. همچنین این برنامه قابل اجرا بر روي کلیۀ نسخه هاي لینوکس می باشد. به دلیل وجود رقباي قدرتمند لازم است که این برنامه بر روي کلیۀ سیستم عاملهاي موجود اجرا شود.</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r" rtl="1"/>
            <a:r>
              <a:rPr lang="fa-IR" sz="3000" b="1" dirty="0" smtClean="0">
                <a:cs typeface="B Titr" pitchFamily="2" charset="-78"/>
              </a:rPr>
              <a:t>سیستم مورد نیاز:</a:t>
            </a:r>
            <a:endParaRPr lang="en-US" sz="3000" dirty="0">
              <a:cs typeface="B Titr" pitchFamily="2" charset="-78"/>
            </a:endParaRPr>
          </a:p>
        </p:txBody>
      </p:sp>
      <p:sp>
        <p:nvSpPr>
          <p:cNvPr id="3" name="Content Placeholder 2"/>
          <p:cNvSpPr>
            <a:spLocks noGrp="1"/>
          </p:cNvSpPr>
          <p:nvPr>
            <p:ph idx="1"/>
          </p:nvPr>
        </p:nvSpPr>
        <p:spPr>
          <a:xfrm>
            <a:off x="990600" y="1143000"/>
            <a:ext cx="7924800" cy="5334000"/>
          </a:xfrm>
        </p:spPr>
        <p:txBody>
          <a:bodyPr>
            <a:normAutofit/>
          </a:bodyPr>
          <a:lstStyle/>
          <a:p>
            <a:pPr algn="r" rtl="1">
              <a:buNone/>
            </a:pPr>
            <a:r>
              <a:rPr lang="fa-IR" sz="2400" dirty="0" smtClean="0">
                <a:cs typeface="B Nazanin" pitchFamily="2" charset="-78"/>
              </a:rPr>
              <a:t>سیستم پنتیوم 4 با </a:t>
            </a:r>
            <a:r>
              <a:rPr lang="en-US" sz="2400" dirty="0" smtClean="0">
                <a:cs typeface="B Nazanin" pitchFamily="2" charset="-78"/>
              </a:rPr>
              <a:t>CPU</a:t>
            </a:r>
            <a:r>
              <a:rPr lang="fa-IR" sz="2400" dirty="0" smtClean="0">
                <a:cs typeface="B Nazanin" pitchFamily="2" charset="-78"/>
              </a:rPr>
              <a:t> حداقل </a:t>
            </a:r>
            <a:r>
              <a:rPr lang="en-US" sz="2400" dirty="0" smtClean="0">
                <a:cs typeface="B Nazanin" pitchFamily="2" charset="-78"/>
              </a:rPr>
              <a:t>800MHz</a:t>
            </a:r>
            <a:r>
              <a:rPr lang="fa-IR" sz="2400" dirty="0" smtClean="0">
                <a:cs typeface="B Nazanin" pitchFamily="2" charset="-78"/>
              </a:rPr>
              <a:t>، 256 مگا بایت </a:t>
            </a:r>
            <a:r>
              <a:rPr lang="en-US" sz="2400" dirty="0" smtClean="0">
                <a:cs typeface="B Nazanin" pitchFamily="2" charset="-78"/>
              </a:rPr>
              <a:t>RAM</a:t>
            </a:r>
            <a:r>
              <a:rPr lang="fa-IR" sz="2400" dirty="0" smtClean="0">
                <a:cs typeface="B Nazanin" pitchFamily="2" charset="-78"/>
              </a:rPr>
              <a:t>( اگر 512 باشد بهتر است) و حداقل 10 گیگا بایت فضای خالی در دیسک.</a:t>
            </a:r>
          </a:p>
          <a:p>
            <a:pPr algn="r" rtl="1">
              <a:buNone/>
            </a:pPr>
            <a:r>
              <a:rPr lang="fa-IR" sz="2400" dirty="0" smtClean="0">
                <a:cs typeface="B Nazanin" pitchFamily="2" charset="-78"/>
              </a:rPr>
              <a:t>اگر </a:t>
            </a:r>
            <a:r>
              <a:rPr lang="en-US" sz="2400" dirty="0" smtClean="0">
                <a:cs typeface="B Nazanin" pitchFamily="2" charset="-78"/>
              </a:rPr>
              <a:t>RAM</a:t>
            </a:r>
            <a:r>
              <a:rPr lang="fa-IR" sz="2400" dirty="0" smtClean="0">
                <a:cs typeface="B Nazanin" pitchFamily="2" charset="-78"/>
              </a:rPr>
              <a:t> سیستم شما 256 مگا بایت است، مطمئن شوید که ویندوز شما حداقل 400 مگابایت </a:t>
            </a:r>
            <a:r>
              <a:rPr lang="en-US" sz="2400" dirty="0" smtClean="0">
                <a:cs typeface="B Nazanin" pitchFamily="2" charset="-78"/>
              </a:rPr>
              <a:t>Virtual Memory</a:t>
            </a:r>
            <a:r>
              <a:rPr lang="fa-IR" sz="2400" dirty="0" smtClean="0">
                <a:cs typeface="B Nazanin" pitchFamily="2" charset="-78"/>
              </a:rPr>
              <a:t> داشته باشد.</a:t>
            </a:r>
          </a:p>
          <a:p>
            <a:pPr algn="r" rtl="1">
              <a:buNone/>
            </a:pPr>
            <a:r>
              <a:rPr lang="fa-IR" sz="2400" dirty="0" smtClean="0">
                <a:cs typeface="B Nazanin" pitchFamily="2" charset="-78"/>
              </a:rPr>
              <a:t>حداقل 6 گیگابایت از هارد شما به دلایل زیر پر می شود:</a:t>
            </a:r>
          </a:p>
          <a:p>
            <a:pPr algn="r" rtl="1">
              <a:buNone/>
            </a:pPr>
            <a:r>
              <a:rPr lang="fa-IR" sz="2400" dirty="0" smtClean="0">
                <a:cs typeface="B Nazanin" pitchFamily="2" charset="-78"/>
              </a:rPr>
              <a:t>فضاي خالی براي دانلود یا کپی فایل </a:t>
            </a:r>
            <a:r>
              <a:rPr lang="en-US" sz="2400" dirty="0" smtClean="0">
                <a:cs typeface="B Nazanin" pitchFamily="2" charset="-78"/>
              </a:rPr>
              <a:t>Zip</a:t>
            </a:r>
            <a:r>
              <a:rPr lang="fa-IR" sz="2400" dirty="0" smtClean="0">
                <a:cs typeface="B Nazanin" pitchFamily="2" charset="-78"/>
              </a:rPr>
              <a:t> مربوط به نصب برنامه = 1.5گیگا بایت.</a:t>
            </a:r>
          </a:p>
          <a:p>
            <a:pPr algn="r" rtl="1">
              <a:buNone/>
            </a:pPr>
            <a:r>
              <a:rPr lang="fa-IR" sz="2400" dirty="0" smtClean="0">
                <a:cs typeface="B Nazanin" pitchFamily="2" charset="-78"/>
              </a:rPr>
              <a:t>فضاي خالی براي خارج کردن فایل </a:t>
            </a:r>
            <a:r>
              <a:rPr lang="en-US" sz="2400" dirty="0" smtClean="0">
                <a:cs typeface="B Nazanin" pitchFamily="2" charset="-78"/>
              </a:rPr>
              <a:t>zip</a:t>
            </a:r>
            <a:r>
              <a:rPr lang="fa-IR" sz="2400" dirty="0" smtClean="0">
                <a:cs typeface="B Nazanin" pitchFamily="2" charset="-78"/>
              </a:rPr>
              <a:t> از حالت فشرده =1.5 گیگابایت.</a:t>
            </a:r>
          </a:p>
          <a:p>
            <a:pPr algn="r" rtl="1">
              <a:buNone/>
            </a:pPr>
            <a:r>
              <a:rPr lang="fa-IR" sz="2400" dirty="0" smtClean="0">
                <a:cs typeface="B Nazanin" pitchFamily="2" charset="-78"/>
              </a:rPr>
              <a:t>فضاي خالی براي نصب اوراکل 10 جی = 2گیگابایت.</a:t>
            </a:r>
          </a:p>
          <a:p>
            <a:pPr algn="r" rtl="1">
              <a:buNone/>
            </a:pPr>
            <a:r>
              <a:rPr lang="fa-IR" sz="2400" dirty="0" smtClean="0">
                <a:cs typeface="B Nazanin" pitchFamily="2" charset="-78"/>
              </a:rPr>
              <a:t>فضاي خالی براي نصب برنامه هاي جانبی اوراکل 10جی = 2 تا 5 گیگا بایت.</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algn="r" rtl="1"/>
            <a:r>
              <a:rPr lang="fa-IR" sz="3000" b="1" dirty="0" smtClean="0">
                <a:cs typeface="B Titr" pitchFamily="2" charset="-78"/>
              </a:rPr>
              <a:t>نسخه هاي مختلف اوراکل:</a:t>
            </a:r>
            <a:endParaRPr lang="en-US" sz="3000" dirty="0">
              <a:cs typeface="B Titr" pitchFamily="2" charset="-78"/>
            </a:endParaRPr>
          </a:p>
        </p:txBody>
      </p:sp>
      <p:sp>
        <p:nvSpPr>
          <p:cNvPr id="3" name="Content Placeholder 2"/>
          <p:cNvSpPr>
            <a:spLocks noGrp="1"/>
          </p:cNvSpPr>
          <p:nvPr>
            <p:ph idx="1"/>
          </p:nvPr>
        </p:nvSpPr>
        <p:spPr>
          <a:xfrm>
            <a:off x="990600" y="1066800"/>
            <a:ext cx="7924800" cy="5562600"/>
          </a:xfrm>
        </p:spPr>
        <p:txBody>
          <a:bodyPr>
            <a:normAutofit lnSpcReduction="10000"/>
          </a:bodyPr>
          <a:lstStyle/>
          <a:p>
            <a:pPr algn="r" rtl="1">
              <a:buNone/>
            </a:pPr>
            <a:r>
              <a:rPr lang="fa-IR" sz="2400" dirty="0" smtClean="0">
                <a:cs typeface="B Nazanin" pitchFamily="2" charset="-78"/>
              </a:rPr>
              <a:t>نسخۀ 1: تولید در سال 1978، نوشته شده به </a:t>
            </a:r>
            <a:r>
              <a:rPr lang="fa-IR" sz="2400" dirty="0" smtClean="0">
                <a:cs typeface="B Nazanin" pitchFamily="2" charset="-78"/>
              </a:rPr>
              <a:t>زبان </a:t>
            </a:r>
            <a:r>
              <a:rPr lang="fa-IR" sz="2400" dirty="0" smtClean="0">
                <a:cs typeface="B Nazanin" pitchFamily="2" charset="-78"/>
              </a:rPr>
              <a:t>اسمبلی، با حداکثر حافظۀ </a:t>
            </a:r>
            <a:r>
              <a:rPr lang="en-US" sz="2400" dirty="0" smtClean="0">
                <a:cs typeface="B Nazanin" pitchFamily="2" charset="-78"/>
              </a:rPr>
              <a:t>128</a:t>
            </a:r>
            <a:r>
              <a:rPr lang="fa-IR" sz="2400" dirty="0" smtClean="0">
                <a:cs typeface="B Nazanin" pitchFamily="2" charset="-78"/>
              </a:rPr>
              <a:t> </a:t>
            </a:r>
            <a:r>
              <a:rPr lang="fa-IR" sz="2400" dirty="0" smtClean="0">
                <a:cs typeface="B Nazanin" pitchFamily="2" charset="-78"/>
              </a:rPr>
              <a:t>کیلوبایت . </a:t>
            </a:r>
            <a:r>
              <a:rPr lang="fa-IR" sz="2400" dirty="0" smtClean="0">
                <a:cs typeface="B Nazanin" pitchFamily="2" charset="-78"/>
              </a:rPr>
              <a:t>این </a:t>
            </a:r>
            <a:r>
              <a:rPr lang="fa-IR" sz="2400" dirty="0" smtClean="0">
                <a:cs typeface="B Nazanin" pitchFamily="2" charset="-78"/>
              </a:rPr>
              <a:t>نسخه از اوراکل به طور رسمی معرفی </a:t>
            </a:r>
            <a:r>
              <a:rPr lang="fa-IR" sz="2400" dirty="0" smtClean="0">
                <a:cs typeface="B Nazanin" pitchFamily="2" charset="-78"/>
              </a:rPr>
              <a:t>نشد.</a:t>
            </a:r>
          </a:p>
          <a:p>
            <a:pPr algn="r" rtl="1">
              <a:buNone/>
            </a:pPr>
            <a:r>
              <a:rPr lang="fa-IR" sz="2400" dirty="0" smtClean="0">
                <a:cs typeface="B Nazanin" pitchFamily="2" charset="-78"/>
              </a:rPr>
              <a:t>نسخۀ 2: تولید </a:t>
            </a:r>
            <a:r>
              <a:rPr lang="fa-IR" sz="2400" dirty="0" smtClean="0">
                <a:cs typeface="B Nazanin" pitchFamily="2" charset="-78"/>
              </a:rPr>
              <a:t>در </a:t>
            </a:r>
            <a:r>
              <a:rPr lang="fa-IR" sz="2400" dirty="0" smtClean="0">
                <a:cs typeface="B Nazanin" pitchFamily="2" charset="-78"/>
              </a:rPr>
              <a:t>سال 1980، </a:t>
            </a:r>
            <a:r>
              <a:rPr lang="fa-IR" sz="2400" dirty="0" smtClean="0">
                <a:cs typeface="B Nazanin" pitchFamily="2" charset="-78"/>
              </a:rPr>
              <a:t>اولین بانک اطلاعاتی رابطه اي با استفاده </a:t>
            </a:r>
            <a:r>
              <a:rPr lang="fa-IR" sz="2400" dirty="0" smtClean="0">
                <a:cs typeface="B Nazanin" pitchFamily="2" charset="-78"/>
              </a:rPr>
              <a:t>از </a:t>
            </a:r>
            <a:r>
              <a:rPr lang="en-US" sz="2400" dirty="0" smtClean="0">
                <a:cs typeface="B Nazanin" pitchFamily="2" charset="-78"/>
              </a:rPr>
              <a:t>SQL</a:t>
            </a:r>
            <a:r>
              <a:rPr lang="fa-IR" sz="2400" dirty="0" smtClean="0">
                <a:cs typeface="B Nazanin" pitchFamily="2" charset="-78"/>
              </a:rPr>
              <a:t> </a:t>
            </a:r>
            <a:r>
              <a:rPr lang="fa-IR" sz="2400" dirty="0" smtClean="0">
                <a:cs typeface="B Nazanin" pitchFamily="2" charset="-78"/>
              </a:rPr>
              <a:t>نوشته شد. این </a:t>
            </a:r>
            <a:r>
              <a:rPr lang="fa-IR" sz="2400" dirty="0" smtClean="0">
                <a:cs typeface="B Nazanin" pitchFamily="2" charset="-78"/>
              </a:rPr>
              <a:t>نسخه تحت </a:t>
            </a:r>
            <a:r>
              <a:rPr lang="en-US" sz="2400" dirty="0" smtClean="0">
                <a:cs typeface="B Nazanin" pitchFamily="2" charset="-78"/>
              </a:rPr>
              <a:t>VAX\VMS</a:t>
            </a:r>
            <a:r>
              <a:rPr lang="fa-IR" sz="2400" dirty="0" smtClean="0">
                <a:cs typeface="B Nazanin" pitchFamily="2" charset="-78"/>
              </a:rPr>
              <a:t> اجرا می شد.</a:t>
            </a:r>
          </a:p>
          <a:p>
            <a:pPr algn="r" rtl="1">
              <a:buNone/>
            </a:pPr>
            <a:r>
              <a:rPr lang="fa-IR" sz="2400" dirty="0" smtClean="0">
                <a:cs typeface="B Nazanin" pitchFamily="2" charset="-78"/>
              </a:rPr>
              <a:t>نسخۀ 3: تولید در سال 1982، </a:t>
            </a:r>
            <a:r>
              <a:rPr lang="fa-IR" sz="2400" dirty="0" smtClean="0">
                <a:cs typeface="B Nazanin" pitchFamily="2" charset="-78"/>
              </a:rPr>
              <a:t>نوشته شده به </a:t>
            </a:r>
            <a:r>
              <a:rPr lang="fa-IR" sz="2400" dirty="0" smtClean="0">
                <a:cs typeface="B Nazanin" pitchFamily="2" charset="-78"/>
              </a:rPr>
              <a:t>زبان </a:t>
            </a:r>
            <a:r>
              <a:rPr lang="en-US" sz="2400" dirty="0" smtClean="0">
                <a:cs typeface="B Nazanin" pitchFamily="2" charset="-78"/>
              </a:rPr>
              <a:t>C</a:t>
            </a:r>
            <a:r>
              <a:rPr lang="fa-IR" sz="2400" dirty="0" smtClean="0">
                <a:cs typeface="B Nazanin" pitchFamily="2" charset="-78"/>
              </a:rPr>
              <a:t>، </a:t>
            </a:r>
            <a:r>
              <a:rPr lang="fa-IR" sz="2400" dirty="0" smtClean="0">
                <a:cs typeface="B Nazanin" pitchFamily="2" charset="-78"/>
              </a:rPr>
              <a:t>اولین بانک </a:t>
            </a:r>
            <a:r>
              <a:rPr lang="fa-IR" sz="2400" dirty="0" smtClean="0">
                <a:cs typeface="B Nazanin" pitchFamily="2" charset="-78"/>
              </a:rPr>
              <a:t>اطلاعاتی </a:t>
            </a:r>
            <a:r>
              <a:rPr lang="en-US" sz="2400" dirty="0" smtClean="0">
                <a:cs typeface="B Nazanin" pitchFamily="2" charset="-78"/>
              </a:rPr>
              <a:t>DBMS</a:t>
            </a:r>
            <a:r>
              <a:rPr lang="fa-IR" sz="2400" dirty="0" smtClean="0">
                <a:cs typeface="B Nazanin" pitchFamily="2" charset="-78"/>
              </a:rPr>
              <a:t> </a:t>
            </a:r>
            <a:r>
              <a:rPr lang="fa-IR" sz="2400" dirty="0" smtClean="0">
                <a:cs typeface="B Nazanin" pitchFamily="2" charset="-78"/>
              </a:rPr>
              <a:t>که بر </a:t>
            </a:r>
            <a:r>
              <a:rPr lang="fa-IR" sz="2400" dirty="0" smtClean="0">
                <a:cs typeface="B Nazanin" pitchFamily="2" charset="-78"/>
              </a:rPr>
              <a:t>روي </a:t>
            </a:r>
            <a:r>
              <a:rPr lang="en-US" sz="2400" dirty="0" smtClean="0">
                <a:cs typeface="B Nazanin" pitchFamily="2" charset="-78"/>
              </a:rPr>
              <a:t>PC</a:t>
            </a:r>
            <a:r>
              <a:rPr lang="fa-IR" sz="2400" dirty="0" smtClean="0">
                <a:cs typeface="B Nazanin" pitchFamily="2" charset="-78"/>
              </a:rPr>
              <a:t> و </a:t>
            </a:r>
            <a:r>
              <a:rPr lang="en-US" sz="2400" dirty="0" smtClean="0">
                <a:cs typeface="B Nazanin" pitchFamily="2" charset="-78"/>
              </a:rPr>
              <a:t>Minicomputer</a:t>
            </a:r>
            <a:r>
              <a:rPr lang="fa-IR" sz="2400" dirty="0" smtClean="0">
                <a:cs typeface="B Nazanin" pitchFamily="2" charset="-78"/>
              </a:rPr>
              <a:t> اجرا شد.</a:t>
            </a:r>
          </a:p>
          <a:p>
            <a:pPr algn="r" rtl="1">
              <a:buNone/>
            </a:pPr>
            <a:r>
              <a:rPr lang="fa-IR" sz="2400" dirty="0" smtClean="0">
                <a:cs typeface="B Nazanin" pitchFamily="2" charset="-78"/>
              </a:rPr>
              <a:t>نسخۀ 4: </a:t>
            </a:r>
            <a:r>
              <a:rPr lang="fa-IR" sz="2400" dirty="0" smtClean="0">
                <a:cs typeface="B Nazanin" pitchFamily="2" charset="-78"/>
              </a:rPr>
              <a:t>تولید در </a:t>
            </a:r>
            <a:r>
              <a:rPr lang="fa-IR" sz="2400" dirty="0" smtClean="0">
                <a:cs typeface="B Nazanin" pitchFamily="2" charset="-78"/>
              </a:rPr>
              <a:t>سال 1983، </a:t>
            </a:r>
            <a:r>
              <a:rPr lang="fa-IR" sz="2400" dirty="0" smtClean="0">
                <a:cs typeface="B Nazanin" pitchFamily="2" charset="-78"/>
              </a:rPr>
              <a:t>همگام با تغییر نام </a:t>
            </a:r>
            <a:r>
              <a:rPr lang="fa-IR" sz="2400" dirty="0" smtClean="0">
                <a:cs typeface="B Nazanin" pitchFamily="2" charset="-78"/>
              </a:rPr>
              <a:t>شرکت </a:t>
            </a:r>
            <a:r>
              <a:rPr lang="en-US" sz="2400" dirty="0" smtClean="0">
                <a:cs typeface="B Nazanin" pitchFamily="2" charset="-78"/>
              </a:rPr>
              <a:t>Relational Software </a:t>
            </a:r>
            <a:r>
              <a:rPr lang="en-US" sz="2400" dirty="0" smtClean="0">
                <a:cs typeface="B Nazanin" pitchFamily="2" charset="-78"/>
              </a:rPr>
              <a:t>Inc</a:t>
            </a:r>
            <a:r>
              <a:rPr lang="fa-IR" sz="2400" dirty="0" smtClean="0">
                <a:cs typeface="B Nazanin" pitchFamily="2" charset="-78"/>
              </a:rPr>
              <a:t> به </a:t>
            </a:r>
            <a:r>
              <a:rPr lang="en-US" sz="2400" dirty="0" smtClean="0">
                <a:cs typeface="B Nazanin" pitchFamily="2" charset="-78"/>
              </a:rPr>
              <a:t>Oracle</a:t>
            </a:r>
            <a:r>
              <a:rPr lang="fa-IR" sz="2400" dirty="0" smtClean="0">
                <a:cs typeface="B Nazanin" pitchFamily="2" charset="-78"/>
              </a:rPr>
              <a:t> ،</a:t>
            </a:r>
            <a:r>
              <a:rPr lang="fa-IR" sz="2400" dirty="0" smtClean="0">
                <a:cs typeface="B Nazanin" pitchFamily="2" charset="-78"/>
              </a:rPr>
              <a:t> نسخۀ 4 نوشته </a:t>
            </a:r>
            <a:r>
              <a:rPr lang="fa-IR" sz="2400" dirty="0" smtClean="0">
                <a:cs typeface="B Nazanin" pitchFamily="2" charset="-78"/>
              </a:rPr>
              <a:t>شد. ویژگی </a:t>
            </a:r>
            <a:r>
              <a:rPr lang="en-US" sz="2400" dirty="0" smtClean="0">
                <a:cs typeface="B Nazanin" pitchFamily="2" charset="-78"/>
              </a:rPr>
              <a:t>Read </a:t>
            </a:r>
            <a:r>
              <a:rPr lang="en-US" sz="2400" dirty="0" smtClean="0">
                <a:cs typeface="B Nazanin" pitchFamily="2" charset="-78"/>
              </a:rPr>
              <a:t>Consistency</a:t>
            </a:r>
            <a:r>
              <a:rPr lang="fa-IR" sz="2400" dirty="0" smtClean="0">
                <a:cs typeface="B Nazanin" pitchFamily="2" charset="-78"/>
              </a:rPr>
              <a:t> در این </a:t>
            </a:r>
            <a:r>
              <a:rPr lang="fa-IR" sz="2400" dirty="0" smtClean="0">
                <a:cs typeface="B Nazanin" pitchFamily="2" charset="-78"/>
              </a:rPr>
              <a:t>نسخه براي اولین بار مطرح شد</a:t>
            </a:r>
            <a:r>
              <a:rPr lang="fa-IR" sz="2400" dirty="0" smtClean="0">
                <a:cs typeface="B Nazanin" pitchFamily="2" charset="-78"/>
              </a:rPr>
              <a:t>.</a:t>
            </a:r>
          </a:p>
          <a:p>
            <a:pPr algn="r" rtl="1">
              <a:buNone/>
            </a:pPr>
            <a:r>
              <a:rPr lang="fa-IR" sz="2400" dirty="0" smtClean="0">
                <a:cs typeface="B Nazanin" pitchFamily="2" charset="-78"/>
              </a:rPr>
              <a:t>نسخۀ 5</a:t>
            </a:r>
            <a:r>
              <a:rPr lang="fa-IR" sz="2400" dirty="0" smtClean="0">
                <a:cs typeface="B Nazanin" pitchFamily="2" charset="-78"/>
              </a:rPr>
              <a:t>: </a:t>
            </a:r>
            <a:r>
              <a:rPr lang="fa-IR" sz="2400" dirty="0" smtClean="0">
                <a:cs typeface="B Nazanin" pitchFamily="2" charset="-78"/>
              </a:rPr>
              <a:t>تولید در </a:t>
            </a:r>
            <a:r>
              <a:rPr lang="fa-IR" sz="2400" dirty="0" smtClean="0">
                <a:cs typeface="B Nazanin" pitchFamily="2" charset="-78"/>
              </a:rPr>
              <a:t>سال 1986، </a:t>
            </a:r>
            <a:r>
              <a:rPr lang="fa-IR" sz="2400" dirty="0" smtClean="0">
                <a:cs typeface="B Nazanin" pitchFamily="2" charset="-78"/>
              </a:rPr>
              <a:t>داراي </a:t>
            </a:r>
            <a:r>
              <a:rPr lang="fa-IR" sz="2400" dirty="0" smtClean="0">
                <a:cs typeface="B Nazanin" pitchFamily="2" charset="-78"/>
              </a:rPr>
              <a:t>قابلیت </a:t>
            </a:r>
            <a:r>
              <a:rPr lang="en-US" sz="2400" dirty="0" smtClean="0">
                <a:cs typeface="B Nazanin" pitchFamily="2" charset="-78"/>
              </a:rPr>
              <a:t>Client \</a:t>
            </a:r>
            <a:r>
              <a:rPr lang="en-US" sz="2400" dirty="0" smtClean="0">
                <a:cs typeface="B Nazanin" pitchFamily="2" charset="-78"/>
              </a:rPr>
              <a:t>Server</a:t>
            </a:r>
            <a:r>
              <a:rPr lang="fa-IR" sz="2400" dirty="0" smtClean="0">
                <a:cs typeface="B Nazanin" pitchFamily="2" charset="-78"/>
              </a:rPr>
              <a:t> و </a:t>
            </a:r>
            <a:r>
              <a:rPr lang="fa-IR" sz="2400" dirty="0" smtClean="0">
                <a:cs typeface="B Nazanin" pitchFamily="2" charset="-78"/>
              </a:rPr>
              <a:t>همچنین پشتیبانی </a:t>
            </a:r>
            <a:r>
              <a:rPr lang="fa-IR" sz="2400" dirty="0" smtClean="0">
                <a:cs typeface="B Nazanin" pitchFamily="2" charset="-78"/>
              </a:rPr>
              <a:t>از </a:t>
            </a:r>
            <a:r>
              <a:rPr lang="en-US" sz="2400" dirty="0" smtClean="0">
                <a:cs typeface="B Nazanin" pitchFamily="2" charset="-78"/>
              </a:rPr>
              <a:t>Query</a:t>
            </a:r>
            <a:r>
              <a:rPr lang="fa-IR" sz="2400" dirty="0" smtClean="0">
                <a:cs typeface="B Nazanin" pitchFamily="2" charset="-78"/>
              </a:rPr>
              <a:t> های </a:t>
            </a:r>
            <a:r>
              <a:rPr lang="fa-IR" sz="2400" dirty="0" smtClean="0">
                <a:cs typeface="B Nazanin" pitchFamily="2" charset="-78"/>
              </a:rPr>
              <a:t>توزیعی</a:t>
            </a:r>
            <a:r>
              <a:rPr lang="fa-IR" sz="2400" dirty="0" smtClean="0">
                <a:cs typeface="B Nazanin" pitchFamily="2" charset="-78"/>
              </a:rPr>
              <a:t>. </a:t>
            </a:r>
            <a:r>
              <a:rPr lang="fa-IR" sz="2400" dirty="0" smtClean="0">
                <a:cs typeface="B Nazanin" pitchFamily="2" charset="-78"/>
              </a:rPr>
              <a:t>همچنین یک سال بعد </a:t>
            </a:r>
            <a:r>
              <a:rPr lang="fa-IR" sz="2400" dirty="0" smtClean="0">
                <a:cs typeface="B Nazanin" pitchFamily="2" charset="-78"/>
              </a:rPr>
              <a:t>ابزار </a:t>
            </a:r>
            <a:r>
              <a:rPr lang="en-US" sz="2400" dirty="0" smtClean="0">
                <a:cs typeface="B Nazanin" pitchFamily="2" charset="-78"/>
              </a:rPr>
              <a:t>4GL Case</a:t>
            </a:r>
            <a:r>
              <a:rPr lang="fa-IR" sz="2400" dirty="0" smtClean="0">
                <a:cs typeface="B Nazanin" pitchFamily="2" charset="-78"/>
              </a:rPr>
              <a:t> به آن اضافه شد.</a:t>
            </a:r>
          </a:p>
          <a:p>
            <a:pPr algn="r" rtl="1">
              <a:buNone/>
            </a:pPr>
            <a:r>
              <a:rPr lang="fa-IR" sz="2400" dirty="0" smtClean="0">
                <a:cs typeface="B Nazanin" pitchFamily="2" charset="-78"/>
              </a:rPr>
              <a:t>نسخۀ </a:t>
            </a:r>
            <a:r>
              <a:rPr lang="fa-IR" sz="2400" dirty="0" smtClean="0">
                <a:cs typeface="B Nazanin" pitchFamily="2" charset="-78"/>
              </a:rPr>
              <a:t>6: </a:t>
            </a:r>
            <a:r>
              <a:rPr lang="fa-IR" sz="2400" dirty="0" smtClean="0">
                <a:cs typeface="B Nazanin" pitchFamily="2" charset="-78"/>
              </a:rPr>
              <a:t>تولید در </a:t>
            </a:r>
            <a:r>
              <a:rPr lang="fa-IR" sz="2400" dirty="0" smtClean="0">
                <a:cs typeface="B Nazanin" pitchFamily="2" charset="-78"/>
              </a:rPr>
              <a:t>سال 1988، </a:t>
            </a:r>
            <a:r>
              <a:rPr lang="fa-IR" sz="2400" dirty="0" smtClean="0">
                <a:cs typeface="B Nazanin" pitchFamily="2" charset="-78"/>
              </a:rPr>
              <a:t>داراي قابلیت پشتیبانی از زبان </a:t>
            </a:r>
            <a:r>
              <a:rPr lang="fa-IR" sz="2400" dirty="0" smtClean="0">
                <a:cs typeface="B Nazanin" pitchFamily="2" charset="-78"/>
              </a:rPr>
              <a:t>برنامه نویسی </a:t>
            </a:r>
            <a:r>
              <a:rPr lang="en-US" sz="2400" dirty="0" smtClean="0">
                <a:cs typeface="B Nazanin" pitchFamily="2" charset="-78"/>
              </a:rPr>
              <a:t>.PL\SQL</a:t>
            </a:r>
            <a:endParaRPr lang="fa-IR" sz="2400" dirty="0" smtClean="0">
              <a:cs typeface="B Nazanin" pitchFamily="2" charset="-78"/>
            </a:endParaRPr>
          </a:p>
          <a:p>
            <a:pPr algn="r" rtl="1">
              <a:buNone/>
            </a:pPr>
            <a:r>
              <a:rPr lang="fa-IR" sz="2400" dirty="0" smtClean="0">
                <a:cs typeface="B Nazanin" pitchFamily="2" charset="-78"/>
              </a:rPr>
              <a:t>نسخۀ 6/2: </a:t>
            </a:r>
            <a:r>
              <a:rPr lang="fa-IR" sz="2400" dirty="0" smtClean="0">
                <a:cs typeface="B Nazanin" pitchFamily="2" charset="-78"/>
              </a:rPr>
              <a:t>تولید در </a:t>
            </a:r>
            <a:r>
              <a:rPr lang="fa-IR" sz="2400" dirty="0" smtClean="0">
                <a:cs typeface="B Nazanin" pitchFamily="2" charset="-78"/>
              </a:rPr>
              <a:t>سال 1989، </a:t>
            </a:r>
            <a:r>
              <a:rPr lang="fa-IR" sz="2400" dirty="0" smtClean="0">
                <a:cs typeface="B Nazanin" pitchFamily="2" charset="-78"/>
              </a:rPr>
              <a:t>داراي </a:t>
            </a:r>
            <a:r>
              <a:rPr lang="fa-IR" sz="2400" dirty="0" smtClean="0">
                <a:cs typeface="B Nazanin" pitchFamily="2" charset="-78"/>
              </a:rPr>
              <a:t>قابلیت </a:t>
            </a:r>
            <a:r>
              <a:rPr lang="en-US" sz="2400" dirty="0" smtClean="0">
                <a:cs typeface="B Nazanin" pitchFamily="2" charset="-78"/>
              </a:rPr>
              <a:t>.Parallel Server</a:t>
            </a:r>
            <a:endParaRPr lang="fa-IR" sz="2400" dirty="0" smtClean="0">
              <a:cs typeface="B Nazanin" pitchFamily="2" charset="-78"/>
            </a:endParaRPr>
          </a:p>
          <a:p>
            <a:pPr algn="r" rtl="1">
              <a:buNone/>
            </a:pP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85800"/>
            <a:ext cx="7848600" cy="5486400"/>
          </a:xfrm>
        </p:spPr>
        <p:txBody>
          <a:bodyPr>
            <a:normAutofit/>
          </a:bodyPr>
          <a:lstStyle/>
          <a:p>
            <a:pPr algn="r" rtl="1">
              <a:buNone/>
            </a:pPr>
            <a:r>
              <a:rPr lang="fa-IR" sz="2400" dirty="0" smtClean="0">
                <a:cs typeface="B Nazanin" pitchFamily="2" charset="-78"/>
              </a:rPr>
              <a:t>نسخۀ 7</a:t>
            </a:r>
            <a:r>
              <a:rPr lang="fa-IR" sz="2400" dirty="0" smtClean="0">
                <a:cs typeface="B Nazanin" pitchFamily="2" charset="-78"/>
              </a:rPr>
              <a:t>: </a:t>
            </a:r>
            <a:r>
              <a:rPr lang="fa-IR" sz="2400" dirty="0" smtClean="0">
                <a:cs typeface="B Nazanin" pitchFamily="2" charset="-78"/>
              </a:rPr>
              <a:t>تولید در </a:t>
            </a:r>
            <a:r>
              <a:rPr lang="fa-IR" sz="2400" dirty="0" smtClean="0">
                <a:cs typeface="B Nazanin" pitchFamily="2" charset="-78"/>
              </a:rPr>
              <a:t>سال 1992، </a:t>
            </a:r>
            <a:r>
              <a:rPr lang="fa-IR" sz="2400" dirty="0" smtClean="0">
                <a:cs typeface="B Nazanin" pitchFamily="2" charset="-78"/>
              </a:rPr>
              <a:t>این نسخه از اوراکل براي سیستم عامل </a:t>
            </a:r>
            <a:r>
              <a:rPr lang="fa-IR" sz="2400" dirty="0" smtClean="0">
                <a:cs typeface="B Nazanin" pitchFamily="2" charset="-78"/>
              </a:rPr>
              <a:t>های </a:t>
            </a:r>
            <a:r>
              <a:rPr lang="en-US" sz="2400" dirty="0" smtClean="0">
                <a:cs typeface="B Nazanin" pitchFamily="2" charset="-78"/>
              </a:rPr>
              <a:t>Unix\Linux</a:t>
            </a:r>
            <a:r>
              <a:rPr lang="fa-IR" sz="2400" dirty="0" smtClean="0">
                <a:cs typeface="B Nazanin" pitchFamily="2" charset="-78"/>
              </a:rPr>
              <a:t> طراحی شد.</a:t>
            </a:r>
          </a:p>
          <a:p>
            <a:pPr algn="r" rtl="1">
              <a:buNone/>
            </a:pPr>
            <a:r>
              <a:rPr lang="fa-IR" sz="2400" dirty="0" smtClean="0">
                <a:cs typeface="B Nazanin" pitchFamily="2" charset="-78"/>
              </a:rPr>
              <a:t>نسخۀ 7/1: </a:t>
            </a:r>
            <a:r>
              <a:rPr lang="fa-IR" sz="2400" dirty="0" smtClean="0">
                <a:cs typeface="B Nazanin" pitchFamily="2" charset="-78"/>
              </a:rPr>
              <a:t>تولید در </a:t>
            </a:r>
            <a:r>
              <a:rPr lang="fa-IR" sz="2400" dirty="0" smtClean="0">
                <a:cs typeface="B Nazanin" pitchFamily="2" charset="-78"/>
              </a:rPr>
              <a:t>سال 1994، </a:t>
            </a:r>
            <a:r>
              <a:rPr lang="fa-IR" sz="2400" dirty="0" smtClean="0">
                <a:cs typeface="B Nazanin" pitchFamily="2" charset="-78"/>
              </a:rPr>
              <a:t>قابل اجرا بر </a:t>
            </a:r>
            <a:r>
              <a:rPr lang="fa-IR" sz="2400" dirty="0" smtClean="0">
                <a:cs typeface="B Nazanin" pitchFamily="2" charset="-78"/>
              </a:rPr>
              <a:t>روی </a:t>
            </a:r>
            <a:r>
              <a:rPr lang="en-US" sz="2400" dirty="0" smtClean="0">
                <a:cs typeface="B Nazanin" pitchFamily="2" charset="-78"/>
              </a:rPr>
              <a:t>PC</a:t>
            </a:r>
            <a:r>
              <a:rPr lang="fa-IR" sz="2400" dirty="0" smtClean="0">
                <a:cs typeface="B Nazanin" pitchFamily="2" charset="-78"/>
              </a:rPr>
              <a:t>، </a:t>
            </a:r>
            <a:r>
              <a:rPr lang="fa-IR" sz="2400" dirty="0" smtClean="0">
                <a:cs typeface="B Nazanin" pitchFamily="2" charset="-78"/>
              </a:rPr>
              <a:t>ساختار اصلی اوراکل در این نسخه به </a:t>
            </a:r>
            <a:r>
              <a:rPr lang="fa-IR" sz="2400" dirty="0" smtClean="0">
                <a:cs typeface="B Nazanin" pitchFamily="2" charset="-78"/>
              </a:rPr>
              <a:t>روز </a:t>
            </a:r>
            <a:r>
              <a:rPr lang="fa-IR" sz="2400" dirty="0" smtClean="0">
                <a:cs typeface="B Nazanin" pitchFamily="2" charset="-78"/>
              </a:rPr>
              <a:t>رسانی شد</a:t>
            </a:r>
            <a:r>
              <a:rPr lang="fa-IR" sz="2400" dirty="0" smtClean="0">
                <a:cs typeface="B Nazanin" pitchFamily="2" charset="-78"/>
              </a:rPr>
              <a:t>.</a:t>
            </a:r>
          </a:p>
          <a:p>
            <a:pPr algn="r" rtl="1">
              <a:buNone/>
            </a:pPr>
            <a:r>
              <a:rPr lang="fa-IR" sz="2400" dirty="0" smtClean="0">
                <a:cs typeface="B Nazanin" pitchFamily="2" charset="-78"/>
              </a:rPr>
              <a:t>نسخۀ </a:t>
            </a:r>
            <a:r>
              <a:rPr lang="fa-IR" sz="2400" dirty="0" smtClean="0">
                <a:cs typeface="B Nazanin" pitchFamily="2" charset="-78"/>
              </a:rPr>
              <a:t>8: </a:t>
            </a:r>
            <a:r>
              <a:rPr lang="fa-IR" sz="2400" dirty="0" smtClean="0">
                <a:cs typeface="B Nazanin" pitchFamily="2" charset="-78"/>
              </a:rPr>
              <a:t>تولید در سال </a:t>
            </a:r>
            <a:r>
              <a:rPr lang="fa-IR" sz="2400" dirty="0" smtClean="0">
                <a:cs typeface="B Nazanin" pitchFamily="2" charset="-78"/>
              </a:rPr>
              <a:t>1997، </a:t>
            </a:r>
            <a:r>
              <a:rPr lang="fa-IR" sz="2400" dirty="0" smtClean="0">
                <a:cs typeface="B Nazanin" pitchFamily="2" charset="-78"/>
              </a:rPr>
              <a:t>کاربران بیشتري را تحت پوشش قرار داد، داده هاي سنگین تري را </a:t>
            </a:r>
            <a:r>
              <a:rPr lang="fa-IR" sz="2400" dirty="0" smtClean="0">
                <a:cs typeface="B Nazanin" pitchFamily="2" charset="-78"/>
              </a:rPr>
              <a:t>تبادل میکرد ، </a:t>
            </a:r>
            <a:r>
              <a:rPr lang="fa-IR" sz="2400" dirty="0" smtClean="0">
                <a:cs typeface="B Nazanin" pitchFamily="2" charset="-78"/>
              </a:rPr>
              <a:t>قابلیت دسترسی بالاتري </a:t>
            </a:r>
            <a:r>
              <a:rPr lang="fa-IR" sz="2400" dirty="0" smtClean="0">
                <a:cs typeface="B Nazanin" pitchFamily="2" charset="-78"/>
              </a:rPr>
              <a:t>داشت.</a:t>
            </a:r>
          </a:p>
          <a:p>
            <a:pPr algn="r" rtl="1">
              <a:buNone/>
            </a:pPr>
            <a:r>
              <a:rPr lang="fa-IR" sz="2400" dirty="0" smtClean="0">
                <a:cs typeface="B Nazanin" pitchFamily="2" charset="-78"/>
              </a:rPr>
              <a:t>نسخۀ </a:t>
            </a:r>
            <a:r>
              <a:rPr lang="en-US" sz="2400" dirty="0" err="1" smtClean="0">
                <a:cs typeface="B Nazanin" pitchFamily="2" charset="-78"/>
              </a:rPr>
              <a:t>i</a:t>
            </a:r>
            <a:r>
              <a:rPr lang="fa-IR" sz="2400" dirty="0" smtClean="0">
                <a:cs typeface="B Nazanin" pitchFamily="2" charset="-78"/>
              </a:rPr>
              <a:t> 8 </a:t>
            </a:r>
            <a:r>
              <a:rPr lang="fa-IR" sz="2400" dirty="0" smtClean="0">
                <a:cs typeface="B Nazanin" pitchFamily="2" charset="-78"/>
              </a:rPr>
              <a:t>: </a:t>
            </a:r>
            <a:r>
              <a:rPr lang="fa-IR" sz="2400" dirty="0" smtClean="0">
                <a:cs typeface="B Nazanin" pitchFamily="2" charset="-78"/>
              </a:rPr>
              <a:t>تولید در سال 1999 ، نوشته شده به زبان </a:t>
            </a:r>
            <a:r>
              <a:rPr lang="fa-IR" sz="2400" dirty="0" smtClean="0">
                <a:cs typeface="B Nazanin" pitchFamily="2" charset="-78"/>
              </a:rPr>
              <a:t>جاوا ، </a:t>
            </a:r>
            <a:r>
              <a:rPr lang="fa-IR" sz="2400" dirty="0" smtClean="0">
                <a:cs typeface="B Nazanin" pitchFamily="2" charset="-78"/>
              </a:rPr>
              <a:t>(نسخۀ </a:t>
            </a:r>
            <a:r>
              <a:rPr lang="fa-IR" sz="2400" dirty="0" smtClean="0">
                <a:cs typeface="B Nazanin" pitchFamily="2" charset="-78"/>
              </a:rPr>
              <a:t>اینترنتی-</a:t>
            </a:r>
            <a:r>
              <a:rPr lang="en-US" sz="2400" dirty="0" err="1" smtClean="0">
                <a:cs typeface="B Nazanin" pitchFamily="2" charset="-78"/>
              </a:rPr>
              <a:t>i</a:t>
            </a:r>
            <a:r>
              <a:rPr lang="fa-IR" sz="2400" dirty="0" smtClean="0">
                <a:cs typeface="B Nazanin" pitchFamily="2" charset="-78"/>
              </a:rPr>
              <a:t> ).</a:t>
            </a:r>
          </a:p>
          <a:p>
            <a:pPr algn="r" rtl="1">
              <a:buNone/>
            </a:pPr>
            <a:r>
              <a:rPr lang="fa-IR" sz="2400" dirty="0" smtClean="0">
                <a:cs typeface="B Nazanin" pitchFamily="2" charset="-78"/>
              </a:rPr>
              <a:t>نسخۀ </a:t>
            </a:r>
            <a:r>
              <a:rPr lang="en-US" sz="2400" dirty="0" err="1" smtClean="0">
                <a:cs typeface="B Nazanin" pitchFamily="2" charset="-78"/>
              </a:rPr>
              <a:t>i</a:t>
            </a:r>
            <a:r>
              <a:rPr lang="fa-IR" sz="2400" dirty="0" smtClean="0">
                <a:cs typeface="B Nazanin" pitchFamily="2" charset="-78"/>
              </a:rPr>
              <a:t> 9 </a:t>
            </a:r>
            <a:r>
              <a:rPr lang="fa-IR" sz="2400" dirty="0" smtClean="0">
                <a:cs typeface="B Nazanin" pitchFamily="2" charset="-78"/>
              </a:rPr>
              <a:t>: </a:t>
            </a:r>
            <a:r>
              <a:rPr lang="fa-IR" sz="2400" dirty="0" smtClean="0">
                <a:cs typeface="B Nazanin" pitchFamily="2" charset="-78"/>
              </a:rPr>
              <a:t>تولید در </a:t>
            </a:r>
            <a:r>
              <a:rPr lang="fa-IR" sz="2400" dirty="0" smtClean="0">
                <a:cs typeface="B Nazanin" pitchFamily="2" charset="-78"/>
              </a:rPr>
              <a:t>سال 2001، دارای قابلیت </a:t>
            </a:r>
            <a:r>
              <a:rPr lang="en-US" sz="2400" dirty="0" smtClean="0">
                <a:cs typeface="B Nazanin" pitchFamily="2" charset="-78"/>
              </a:rPr>
              <a:t>Real application </a:t>
            </a:r>
            <a:r>
              <a:rPr lang="en-US" sz="2400" dirty="0" smtClean="0">
                <a:cs typeface="B Nazanin" pitchFamily="2" charset="-78"/>
              </a:rPr>
              <a:t>Server</a:t>
            </a:r>
            <a:r>
              <a:rPr lang="fa-IR" sz="2400" dirty="0" smtClean="0">
                <a:cs typeface="B Nazanin" pitchFamily="2" charset="-78"/>
              </a:rPr>
              <a:t>.</a:t>
            </a:r>
          </a:p>
          <a:p>
            <a:pPr algn="r" rtl="1">
              <a:buNone/>
            </a:pPr>
            <a:r>
              <a:rPr lang="fa-IR" sz="2400" dirty="0" smtClean="0">
                <a:cs typeface="B Nazanin" pitchFamily="2" charset="-78"/>
              </a:rPr>
              <a:t>نسخۀ </a:t>
            </a:r>
            <a:r>
              <a:rPr lang="en-US" sz="2400" dirty="0" smtClean="0">
                <a:cs typeface="B Nazanin" pitchFamily="2" charset="-78"/>
              </a:rPr>
              <a:t>g</a:t>
            </a:r>
            <a:r>
              <a:rPr lang="fa-IR" sz="2400" dirty="0" smtClean="0">
                <a:cs typeface="B Nazanin" pitchFamily="2" charset="-78"/>
              </a:rPr>
              <a:t> 10 </a:t>
            </a:r>
            <a:r>
              <a:rPr lang="fa-IR" sz="2400" dirty="0" smtClean="0">
                <a:cs typeface="B Nazanin" pitchFamily="2" charset="-78"/>
              </a:rPr>
              <a:t>: </a:t>
            </a:r>
            <a:r>
              <a:rPr lang="fa-IR" sz="2400" dirty="0" smtClean="0">
                <a:cs typeface="B Nazanin" pitchFamily="2" charset="-78"/>
              </a:rPr>
              <a:t>تولید در </a:t>
            </a:r>
            <a:r>
              <a:rPr lang="fa-IR" sz="2400" dirty="0" smtClean="0">
                <a:cs typeface="B Nazanin" pitchFamily="2" charset="-78"/>
              </a:rPr>
              <a:t>سال 2004، (</a:t>
            </a:r>
            <a:r>
              <a:rPr lang="en-US" sz="2400" dirty="0" smtClean="0">
                <a:cs typeface="B Nazanin" pitchFamily="2" charset="-78"/>
              </a:rPr>
              <a:t>grid=g</a:t>
            </a:r>
            <a:r>
              <a:rPr lang="fa-IR" sz="2400" dirty="0" smtClean="0">
                <a:cs typeface="B Nazanin" pitchFamily="2" charset="-78"/>
              </a:rPr>
              <a:t>) این </a:t>
            </a:r>
            <a:r>
              <a:rPr lang="fa-IR" sz="2400" dirty="0" smtClean="0">
                <a:cs typeface="B Nazanin" pitchFamily="2" charset="-78"/>
              </a:rPr>
              <a:t>نسخه از اوراکل تحت شبکه </a:t>
            </a:r>
            <a:r>
              <a:rPr lang="fa-IR" sz="2400" dirty="0" smtClean="0">
                <a:cs typeface="B Nazanin" pitchFamily="2" charset="-78"/>
              </a:rPr>
              <a:t>است.</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600200"/>
            <a:ext cx="8153400" cy="3657600"/>
          </a:xfrm>
        </p:spPr>
        <p:txBody>
          <a:bodyPr/>
          <a:lstStyle/>
          <a:p>
            <a:pPr algn="ctr"/>
            <a:r>
              <a:rPr lang="en-US" dirty="0" smtClean="0"/>
              <a:t> </a:t>
            </a:r>
            <a:r>
              <a:rPr lang="fa-IR" dirty="0" smtClean="0"/>
              <a:t>پایان</a:t>
            </a:r>
            <a:br>
              <a:rPr lang="fa-IR" dirty="0" smtClean="0"/>
            </a:br>
            <a:r>
              <a:rPr lang="en-US" dirty="0" smtClean="0"/>
              <a:t> </a:t>
            </a:r>
            <a:r>
              <a:rPr lang="en-US" dirty="0" smtClean="0"/>
              <a:t>" </a:t>
            </a:r>
            <a:r>
              <a:rPr lang="fa-IR" sz="3000" dirty="0" smtClean="0"/>
              <a:t>از توجهتون متشکرم</a:t>
            </a:r>
            <a:r>
              <a:rPr lang="en-US" sz="3200" dirty="0" smtClean="0"/>
              <a:t> "</a:t>
            </a:r>
            <a:endParaRPr lang="en-US" sz="3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200" y="274638"/>
            <a:ext cx="3276600" cy="563562"/>
          </a:xfrm>
        </p:spPr>
        <p:txBody>
          <a:bodyPr>
            <a:normAutofit/>
          </a:bodyPr>
          <a:lstStyle/>
          <a:p>
            <a:pPr algn="r"/>
            <a:r>
              <a:rPr lang="fa-IR" sz="3000" dirty="0" smtClean="0">
                <a:cs typeface="B Titr" pitchFamily="2" charset="-78"/>
              </a:rPr>
              <a:t>تاریخچه اوراکل :</a:t>
            </a:r>
            <a:endParaRPr lang="en-US" sz="3000" dirty="0">
              <a:cs typeface="B Titr" pitchFamily="2" charset="-78"/>
            </a:endParaRPr>
          </a:p>
        </p:txBody>
      </p:sp>
      <p:sp>
        <p:nvSpPr>
          <p:cNvPr id="3" name="Content Placeholder 2"/>
          <p:cNvSpPr>
            <a:spLocks noGrp="1"/>
          </p:cNvSpPr>
          <p:nvPr>
            <p:ph idx="1"/>
          </p:nvPr>
        </p:nvSpPr>
        <p:spPr>
          <a:xfrm>
            <a:off x="990600" y="914400"/>
            <a:ext cx="7924800" cy="5638800"/>
          </a:xfrm>
        </p:spPr>
        <p:txBody>
          <a:bodyPr>
            <a:normAutofit lnSpcReduction="10000"/>
          </a:bodyPr>
          <a:lstStyle/>
          <a:p>
            <a:pPr algn="r" rtl="1">
              <a:buNone/>
            </a:pPr>
            <a:r>
              <a:rPr lang="fa-IR" sz="2400" dirty="0" smtClean="0">
                <a:cs typeface="B Nazanin" pitchFamily="2" charset="-78"/>
              </a:rPr>
              <a:t>1978: شرکت </a:t>
            </a:r>
            <a:r>
              <a:rPr lang="en-US" sz="2400" dirty="0" smtClean="0">
                <a:cs typeface="B Nazanin" pitchFamily="2" charset="-78"/>
              </a:rPr>
              <a:t>Relational Software Inc</a:t>
            </a:r>
            <a:r>
              <a:rPr lang="fa-IR" sz="2400" dirty="0" smtClean="0">
                <a:cs typeface="B Nazanin" pitchFamily="2" charset="-78"/>
              </a:rPr>
              <a:t> که بعداً اوراکل نامیده شد تاسیس شد.</a:t>
            </a:r>
          </a:p>
          <a:p>
            <a:pPr algn="r" rtl="1">
              <a:buNone/>
            </a:pPr>
            <a:r>
              <a:rPr lang="fa-IR" sz="2400" dirty="0" smtClean="0">
                <a:cs typeface="B Nazanin" pitchFamily="2" charset="-78"/>
              </a:rPr>
              <a:t>1978: اوراکل </a:t>
            </a:r>
            <a:r>
              <a:rPr lang="en-US" sz="2400" dirty="0" smtClean="0">
                <a:cs typeface="B Nazanin" pitchFamily="2" charset="-78"/>
              </a:rPr>
              <a:t>version 1</a:t>
            </a:r>
            <a:r>
              <a:rPr lang="fa-IR" sz="2400" dirty="0" smtClean="0">
                <a:cs typeface="B Nazanin" pitchFamily="2" charset="-78"/>
              </a:rPr>
              <a:t> تحت </a:t>
            </a:r>
            <a:r>
              <a:rPr lang="en-US" sz="2400" dirty="0" smtClean="0">
                <a:cs typeface="B Nazanin" pitchFamily="2" charset="-78"/>
              </a:rPr>
              <a:t>RSX</a:t>
            </a:r>
            <a:r>
              <a:rPr lang="fa-IR" sz="2400" dirty="0" smtClean="0">
                <a:cs typeface="B Nazanin" pitchFamily="2" charset="-78"/>
              </a:rPr>
              <a:t> در </a:t>
            </a:r>
            <a:r>
              <a:rPr lang="en-US" sz="2400" dirty="0" smtClean="0">
                <a:cs typeface="B Nazanin" pitchFamily="2" charset="-78"/>
              </a:rPr>
              <a:t>PDP-11</a:t>
            </a:r>
            <a:r>
              <a:rPr lang="fa-IR" sz="2400" dirty="0" smtClean="0">
                <a:cs typeface="B Nazanin" pitchFamily="2" charset="-78"/>
              </a:rPr>
              <a:t> با حداکثر حافظه </a:t>
            </a:r>
            <a:r>
              <a:rPr lang="en-US" sz="2400" dirty="0" smtClean="0">
                <a:cs typeface="B Nazanin" pitchFamily="2" charset="-78"/>
              </a:rPr>
              <a:t>128 KB</a:t>
            </a:r>
            <a:r>
              <a:rPr lang="fa-IR" sz="2400" dirty="0" smtClean="0">
                <a:cs typeface="B Nazanin" pitchFamily="2" charset="-78"/>
              </a:rPr>
              <a:t> اجرا شد.( بر اساس زبان اسمبلی نوشته شد) اوراکل </a:t>
            </a:r>
            <a:r>
              <a:rPr lang="en-US" sz="2400" dirty="0" smtClean="0">
                <a:cs typeface="B Nazanin" pitchFamily="2" charset="-78"/>
              </a:rPr>
              <a:t>version 1</a:t>
            </a:r>
            <a:r>
              <a:rPr lang="fa-IR" sz="2400" dirty="0" smtClean="0">
                <a:cs typeface="B Nazanin" pitchFamily="2" charset="-78"/>
              </a:rPr>
              <a:t> به شکل رسمی معرفی نشد.</a:t>
            </a:r>
          </a:p>
          <a:p>
            <a:pPr algn="r" rtl="1">
              <a:buNone/>
            </a:pPr>
            <a:r>
              <a:rPr lang="fa-IR" sz="2400" dirty="0" smtClean="0">
                <a:cs typeface="B Nazanin" pitchFamily="2" charset="-78"/>
              </a:rPr>
              <a:t>1980: اوراکل </a:t>
            </a:r>
            <a:r>
              <a:rPr lang="en-US" sz="2400" dirty="0" smtClean="0">
                <a:cs typeface="B Nazanin" pitchFamily="2" charset="-78"/>
              </a:rPr>
              <a:t>version 2</a:t>
            </a:r>
            <a:r>
              <a:rPr lang="fa-IR" sz="2400" dirty="0" smtClean="0">
                <a:cs typeface="B Nazanin" pitchFamily="2" charset="-78"/>
              </a:rPr>
              <a:t> اولین بانک اطلاعاتی رابطه اي با استفاده از </a:t>
            </a:r>
            <a:r>
              <a:rPr lang="en-US" sz="2400" dirty="0" smtClean="0">
                <a:cs typeface="B Nazanin" pitchFamily="2" charset="-78"/>
              </a:rPr>
              <a:t>SQL</a:t>
            </a:r>
            <a:r>
              <a:rPr lang="fa-IR" sz="2400" dirty="0" smtClean="0">
                <a:cs typeface="B Nazanin" pitchFamily="2" charset="-78"/>
              </a:rPr>
              <a:t> نوشته شد و در سیستم هاي </a:t>
            </a:r>
            <a:r>
              <a:rPr lang="en-US" sz="2400" dirty="0" smtClean="0">
                <a:cs typeface="B Nazanin" pitchFamily="2" charset="-78"/>
              </a:rPr>
              <a:t>DEC PDP-11</a:t>
            </a:r>
            <a:r>
              <a:rPr lang="fa-IR" sz="2400" dirty="0" smtClean="0">
                <a:cs typeface="B Nazanin" pitchFamily="2" charset="-78"/>
              </a:rPr>
              <a:t> اجرا شد.(</a:t>
            </a:r>
            <a:r>
              <a:rPr lang="en-US" sz="2400" dirty="0" smtClean="0">
                <a:cs typeface="B Nazanin" pitchFamily="2" charset="-78"/>
              </a:rPr>
              <a:t>version 2</a:t>
            </a:r>
            <a:r>
              <a:rPr lang="fa-IR" sz="2400" dirty="0" smtClean="0">
                <a:cs typeface="B Nazanin" pitchFamily="2" charset="-78"/>
              </a:rPr>
              <a:t> تحت  </a:t>
            </a:r>
            <a:r>
              <a:rPr lang="en-US" sz="2400" dirty="0" smtClean="0">
                <a:cs typeface="B Nazanin" pitchFamily="2" charset="-78"/>
              </a:rPr>
              <a:t>VAX/VMS</a:t>
            </a:r>
            <a:r>
              <a:rPr lang="fa-IR" sz="2400" dirty="0" smtClean="0">
                <a:cs typeface="B Nazanin" pitchFamily="2" charset="-78"/>
              </a:rPr>
              <a:t> اجرا شد).</a:t>
            </a:r>
          </a:p>
          <a:p>
            <a:pPr algn="r" rtl="1">
              <a:buNone/>
            </a:pPr>
            <a:r>
              <a:rPr lang="fa-IR" sz="2400" dirty="0" smtClean="0">
                <a:cs typeface="B Nazanin" pitchFamily="2" charset="-78"/>
              </a:rPr>
              <a:t>1982: اوراکل </a:t>
            </a:r>
            <a:r>
              <a:rPr lang="en-US" sz="2400" dirty="0" smtClean="0">
                <a:cs typeface="B Nazanin" pitchFamily="2" charset="-78"/>
              </a:rPr>
              <a:t>version 3</a:t>
            </a:r>
            <a:r>
              <a:rPr lang="fa-IR" sz="2400" dirty="0" smtClean="0">
                <a:cs typeface="B Nazanin" pitchFamily="2" charset="-78"/>
              </a:rPr>
              <a:t> منتشر شد . اوراکل اولین بانک اطلاعاتی </a:t>
            </a:r>
            <a:r>
              <a:rPr lang="en-US" sz="2400" dirty="0" smtClean="0">
                <a:cs typeface="B Nazanin" pitchFamily="2" charset="-78"/>
              </a:rPr>
              <a:t>DBMS</a:t>
            </a:r>
            <a:r>
              <a:rPr lang="fa-IR" sz="2400" dirty="0" smtClean="0">
                <a:cs typeface="B Nazanin" pitchFamily="2" charset="-78"/>
              </a:rPr>
              <a:t> بود که بر روي </a:t>
            </a:r>
            <a:r>
              <a:rPr lang="en-US" sz="2400" dirty="0" smtClean="0">
                <a:cs typeface="B Nazanin" pitchFamily="2" charset="-78"/>
              </a:rPr>
              <a:t>PC</a:t>
            </a:r>
            <a:r>
              <a:rPr lang="fa-IR" sz="2400" dirty="0" smtClean="0">
                <a:cs typeface="B Nazanin" pitchFamily="2" charset="-78"/>
              </a:rPr>
              <a:t>،</a:t>
            </a:r>
            <a:r>
              <a:rPr lang="en-US" sz="2400" dirty="0" smtClean="0">
                <a:cs typeface="B Nazanin" pitchFamily="2" charset="-78"/>
              </a:rPr>
              <a:t> Mini Computer</a:t>
            </a:r>
            <a:r>
              <a:rPr lang="fa-IR" sz="2400" dirty="0" smtClean="0">
                <a:cs typeface="B Nazanin" pitchFamily="2" charset="-78"/>
              </a:rPr>
              <a:t> اجرا شد. اوراکل </a:t>
            </a:r>
            <a:r>
              <a:rPr lang="en-US" sz="2400" dirty="0" smtClean="0">
                <a:cs typeface="B Nazanin" pitchFamily="2" charset="-78"/>
              </a:rPr>
              <a:t>version 3</a:t>
            </a:r>
            <a:r>
              <a:rPr lang="fa-IR" sz="2400" dirty="0" smtClean="0">
                <a:cs typeface="B Nazanin" pitchFamily="2" charset="-78"/>
              </a:rPr>
              <a:t> بر پایه زبان </a:t>
            </a:r>
            <a:r>
              <a:rPr lang="en-US" sz="2400" dirty="0" smtClean="0">
                <a:cs typeface="B Nazanin" pitchFamily="2" charset="-78"/>
              </a:rPr>
              <a:t>C </a:t>
            </a:r>
            <a:r>
              <a:rPr lang="fa-IR" sz="2400" dirty="0" smtClean="0">
                <a:cs typeface="B Nazanin" pitchFamily="2" charset="-78"/>
              </a:rPr>
              <a:t> نوشته شد. </a:t>
            </a:r>
          </a:p>
          <a:p>
            <a:pPr algn="r" rtl="1">
              <a:buNone/>
            </a:pPr>
            <a:r>
              <a:rPr lang="fa-IR" sz="2400" dirty="0" smtClean="0">
                <a:cs typeface="B Nazanin" pitchFamily="2" charset="-78"/>
              </a:rPr>
              <a:t>1983: شرکت </a:t>
            </a:r>
            <a:r>
              <a:rPr lang="en-US" sz="2400" dirty="0" smtClean="0">
                <a:cs typeface="B Nazanin" pitchFamily="2" charset="-78"/>
              </a:rPr>
              <a:t>Relational Software Inc</a:t>
            </a:r>
            <a:r>
              <a:rPr lang="fa-IR" sz="2400" dirty="0" smtClean="0">
                <a:cs typeface="B Nazanin" pitchFamily="2" charset="-78"/>
              </a:rPr>
              <a:t> به اوراکل تغییر نام یافت.</a:t>
            </a:r>
          </a:p>
          <a:p>
            <a:pPr algn="r" rtl="1">
              <a:buNone/>
            </a:pPr>
            <a:r>
              <a:rPr lang="fa-IR" sz="2400" dirty="0" smtClean="0">
                <a:cs typeface="B Nazanin" pitchFamily="2" charset="-78"/>
              </a:rPr>
              <a:t>1984: اوراکل </a:t>
            </a:r>
            <a:r>
              <a:rPr lang="en-US" sz="2400" dirty="0" smtClean="0">
                <a:cs typeface="B Nazanin" pitchFamily="2" charset="-78"/>
              </a:rPr>
              <a:t>version 4</a:t>
            </a:r>
            <a:r>
              <a:rPr lang="fa-IR" sz="2400" dirty="0" smtClean="0">
                <a:cs typeface="B Nazanin" pitchFamily="2" charset="-78"/>
              </a:rPr>
              <a:t> انتشار یافت. در این نسخه ویژگی </a:t>
            </a:r>
            <a:r>
              <a:rPr lang="en-US" sz="2400" dirty="0" smtClean="0">
                <a:cs typeface="B Nazanin" pitchFamily="2" charset="-78"/>
              </a:rPr>
              <a:t>Read Consistency</a:t>
            </a:r>
            <a:r>
              <a:rPr lang="fa-IR" sz="2400" dirty="0" smtClean="0">
                <a:cs typeface="B Nazanin" pitchFamily="2" charset="-78"/>
              </a:rPr>
              <a:t> </a:t>
            </a:r>
          </a:p>
          <a:p>
            <a:pPr algn="r" rtl="1">
              <a:buNone/>
            </a:pPr>
            <a:r>
              <a:rPr lang="fa-IR" sz="2400" dirty="0" smtClean="0"/>
              <a:t>براي اولین بار مطرح شد.</a:t>
            </a:r>
            <a:endParaRPr lang="fa-IR" sz="2400" dirty="0" smtClean="0">
              <a:cs typeface="B Nazanin" pitchFamily="2" charset="-78"/>
            </a:endParaRPr>
          </a:p>
          <a:p>
            <a:pPr algn="r" rtl="1">
              <a:buNone/>
            </a:pPr>
            <a:endParaRPr lang="fa-IR" sz="2400" dirty="0" smtClean="0">
              <a:cs typeface="B Nazanin" pitchFamily="2"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81000"/>
            <a:ext cx="7848600" cy="6248400"/>
          </a:xfrm>
        </p:spPr>
        <p:txBody>
          <a:bodyPr>
            <a:noAutofit/>
          </a:bodyPr>
          <a:lstStyle/>
          <a:p>
            <a:pPr algn="r" rtl="1">
              <a:buNone/>
            </a:pPr>
            <a:r>
              <a:rPr lang="fa-IR" sz="2400" dirty="0" smtClean="0">
                <a:cs typeface="B Nazanin" pitchFamily="2" charset="-78"/>
              </a:rPr>
              <a:t>1986: اوراکل </a:t>
            </a:r>
            <a:r>
              <a:rPr lang="en-US" sz="2400" dirty="0" smtClean="0">
                <a:cs typeface="B Nazanin" pitchFamily="2" charset="-78"/>
              </a:rPr>
              <a:t>version 5</a:t>
            </a:r>
            <a:r>
              <a:rPr lang="fa-IR" sz="2400" dirty="0" smtClean="0">
                <a:cs typeface="B Nazanin" pitchFamily="2" charset="-78"/>
              </a:rPr>
              <a:t> انتشار یافت. این نسخه اولین بانک اطلاعاتی با قابلیت</a:t>
            </a:r>
          </a:p>
          <a:p>
            <a:pPr algn="r" rtl="1">
              <a:buNone/>
            </a:pPr>
            <a:r>
              <a:rPr lang="en-US" sz="2400" dirty="0" smtClean="0">
                <a:cs typeface="B Nazanin" pitchFamily="2" charset="-78"/>
              </a:rPr>
              <a:t>Client/Server</a:t>
            </a:r>
            <a:r>
              <a:rPr lang="fa-IR" sz="2400" dirty="0" smtClean="0">
                <a:cs typeface="B Nazanin" pitchFamily="2" charset="-78"/>
              </a:rPr>
              <a:t> و پشتیبانی از </a:t>
            </a:r>
            <a:r>
              <a:rPr lang="en-US" sz="2400" dirty="0" smtClean="0">
                <a:cs typeface="B Nazanin" pitchFamily="2" charset="-78"/>
              </a:rPr>
              <a:t>Query</a:t>
            </a:r>
            <a:r>
              <a:rPr lang="fa-IR" sz="2400" dirty="0" smtClean="0">
                <a:cs typeface="B Nazanin" pitchFamily="2" charset="-78"/>
              </a:rPr>
              <a:t> های توزیعی بود.</a:t>
            </a:r>
          </a:p>
          <a:p>
            <a:pPr algn="r" rtl="1">
              <a:buNone/>
            </a:pPr>
            <a:r>
              <a:rPr lang="fa-IR" sz="2400" dirty="0" smtClean="0">
                <a:cs typeface="B Nazanin" pitchFamily="2" charset="-78"/>
              </a:rPr>
              <a:t>1987: ابزار </a:t>
            </a:r>
            <a:r>
              <a:rPr lang="en-US" sz="2400" dirty="0" smtClean="0">
                <a:cs typeface="B Nazanin" pitchFamily="2" charset="-78"/>
              </a:rPr>
              <a:t>4GL Case</a:t>
            </a:r>
            <a:r>
              <a:rPr lang="fa-IR" sz="2400" dirty="0" smtClean="0">
                <a:cs typeface="B Nazanin" pitchFamily="2" charset="-78"/>
              </a:rPr>
              <a:t> به آنها اضافه شدند.</a:t>
            </a:r>
            <a:endParaRPr lang="en-US" sz="2400" dirty="0" smtClean="0">
              <a:cs typeface="B Nazanin" pitchFamily="2" charset="-78"/>
            </a:endParaRPr>
          </a:p>
          <a:p>
            <a:pPr algn="r" rtl="1">
              <a:buNone/>
            </a:pPr>
            <a:r>
              <a:rPr lang="fa-IR" sz="2400" dirty="0" smtClean="0">
                <a:cs typeface="B Nazanin" pitchFamily="2" charset="-78"/>
              </a:rPr>
              <a:t>1988: اوراکل </a:t>
            </a:r>
            <a:r>
              <a:rPr lang="en-US" sz="2400" dirty="0" smtClean="0">
                <a:cs typeface="B Nazanin" pitchFamily="2" charset="-78"/>
              </a:rPr>
              <a:t>version 6</a:t>
            </a:r>
            <a:r>
              <a:rPr lang="fa-IR" sz="2400" dirty="0" smtClean="0">
                <a:cs typeface="B Nazanin" pitchFamily="2" charset="-78"/>
              </a:rPr>
              <a:t> انتشار یافت و </a:t>
            </a:r>
            <a:r>
              <a:rPr lang="en-US" sz="2400" dirty="0" smtClean="0">
                <a:cs typeface="B Nazanin" pitchFamily="2" charset="-78"/>
              </a:rPr>
              <a:t>PL/SQL</a:t>
            </a:r>
            <a:r>
              <a:rPr lang="fa-IR" sz="2400" dirty="0" smtClean="0">
                <a:cs typeface="B Nazanin" pitchFamily="2" charset="-78"/>
              </a:rPr>
              <a:t> براي اولین بار در اوراکل تعریف شد.</a:t>
            </a:r>
          </a:p>
          <a:p>
            <a:pPr algn="r" rtl="1">
              <a:buNone/>
            </a:pPr>
            <a:r>
              <a:rPr lang="en-US" sz="2400" dirty="0" smtClean="0">
                <a:cs typeface="B Nazanin" pitchFamily="2" charset="-78"/>
              </a:rPr>
              <a:t>PL/SQL</a:t>
            </a:r>
            <a:r>
              <a:rPr lang="fa-IR" sz="2400" dirty="0" smtClean="0">
                <a:cs typeface="B Nazanin" pitchFamily="2" charset="-78"/>
              </a:rPr>
              <a:t> یک زبان برنامه نویسی رویه اي در ساخت بانک اطلاعاتی رابطه اي اوراکل می باشد.</a:t>
            </a:r>
          </a:p>
          <a:p>
            <a:pPr algn="r" rtl="1">
              <a:buNone/>
            </a:pPr>
            <a:r>
              <a:rPr lang="fa-IR" sz="2400" dirty="0" smtClean="0">
                <a:cs typeface="B Nazanin" pitchFamily="2" charset="-78"/>
              </a:rPr>
              <a:t>1989: اوراکل 6.2 با قابلیت </a:t>
            </a:r>
            <a:r>
              <a:rPr lang="en-US" sz="2400" dirty="0" smtClean="0">
                <a:cs typeface="B Nazanin" pitchFamily="2" charset="-78"/>
              </a:rPr>
              <a:t>Parallel Server</a:t>
            </a:r>
            <a:r>
              <a:rPr lang="fa-IR" sz="2400" dirty="0" smtClean="0">
                <a:cs typeface="B Nazanin" pitchFamily="2" charset="-78"/>
              </a:rPr>
              <a:t> تعریف شد.</a:t>
            </a:r>
          </a:p>
          <a:p>
            <a:pPr algn="r" rtl="1">
              <a:buNone/>
            </a:pPr>
            <a:r>
              <a:rPr lang="fa-IR" sz="2400" dirty="0" smtClean="0">
                <a:cs typeface="B Nazanin" pitchFamily="2" charset="-78"/>
              </a:rPr>
              <a:t>1991: اوراکل به نیروي محاسبه داده در حدود </a:t>
            </a:r>
            <a:r>
              <a:rPr lang="en-US" sz="2400" dirty="0" smtClean="0">
                <a:cs typeface="B Nazanin" pitchFamily="2" charset="-78"/>
              </a:rPr>
              <a:t>1000 TP</a:t>
            </a:r>
            <a:r>
              <a:rPr lang="fa-IR" sz="2400" dirty="0" smtClean="0">
                <a:cs typeface="B Nazanin" pitchFamily="2" charset="-78"/>
              </a:rPr>
              <a:t> رسید که در سیستمهایی با بانک اطلاعاتی داده هاي سنگین و پر حجم بررسی شده بود.</a:t>
            </a:r>
            <a:endParaRPr lang="en-US" sz="2400" dirty="0" smtClean="0">
              <a:cs typeface="B Nazanin" pitchFamily="2" charset="-78"/>
            </a:endParaRPr>
          </a:p>
          <a:p>
            <a:pPr algn="r" rtl="1">
              <a:buNone/>
            </a:pPr>
            <a:r>
              <a:rPr lang="fa-IR" sz="2400" dirty="0" smtClean="0">
                <a:cs typeface="B Nazanin" pitchFamily="2" charset="-78"/>
              </a:rPr>
              <a:t>1992: اوراکل </a:t>
            </a:r>
            <a:r>
              <a:rPr lang="en-US" sz="2400" dirty="0" smtClean="0">
                <a:cs typeface="B Nazanin" pitchFamily="2" charset="-78"/>
              </a:rPr>
              <a:t>7</a:t>
            </a:r>
            <a:r>
              <a:rPr lang="fa-IR" sz="2400" dirty="0" smtClean="0">
                <a:cs typeface="B Nazanin" pitchFamily="2" charset="-78"/>
              </a:rPr>
              <a:t> تحت </a:t>
            </a:r>
            <a:r>
              <a:rPr lang="en-US" sz="2400" dirty="0" smtClean="0">
                <a:cs typeface="B Nazanin" pitchFamily="2" charset="-78"/>
              </a:rPr>
              <a:t>Unix</a:t>
            </a:r>
            <a:r>
              <a:rPr lang="fa-IR" sz="2400" dirty="0" smtClean="0">
                <a:cs typeface="B Nazanin" pitchFamily="2" charset="-78"/>
              </a:rPr>
              <a:t> طراحی شد.</a:t>
            </a:r>
          </a:p>
          <a:p>
            <a:pPr algn="r" rtl="1">
              <a:buNone/>
            </a:pPr>
            <a:r>
              <a:rPr lang="fa-IR" sz="2400" dirty="0" smtClean="0">
                <a:cs typeface="B Nazanin" pitchFamily="2" charset="-78"/>
              </a:rPr>
              <a:t>1994: اوراکل 7.1 برای </a:t>
            </a:r>
            <a:r>
              <a:rPr lang="en-US" sz="2400" dirty="0" smtClean="0">
                <a:cs typeface="B Nazanin" pitchFamily="2" charset="-78"/>
              </a:rPr>
              <a:t>PC</a:t>
            </a:r>
            <a:r>
              <a:rPr lang="fa-IR" sz="2400" dirty="0" smtClean="0">
                <a:cs typeface="B Nazanin" pitchFamily="2" charset="-78"/>
              </a:rPr>
              <a:t> نوشته شد و ساختار اصلی اوراکل به روز رسانی شد.</a:t>
            </a:r>
          </a:p>
          <a:p>
            <a:pPr algn="r" rtl="1">
              <a:buNone/>
            </a:pPr>
            <a:r>
              <a:rPr lang="fa-IR" sz="2400" dirty="0" smtClean="0">
                <a:cs typeface="B Nazanin" pitchFamily="2" charset="-78"/>
              </a:rPr>
              <a:t>1995: سود حاصل در شرکت در حدود </a:t>
            </a:r>
            <a:r>
              <a:rPr lang="en-US" sz="2400" dirty="0" smtClean="0">
                <a:cs typeface="B Nazanin" pitchFamily="2" charset="-78"/>
              </a:rPr>
              <a:t>$3 billion</a:t>
            </a:r>
            <a:r>
              <a:rPr lang="fa-IR" sz="2400" dirty="0" smtClean="0">
                <a:cs typeface="B Nazanin" pitchFamily="2" charset="-78"/>
              </a:rPr>
              <a:t> گزارش شد.</a:t>
            </a:r>
          </a:p>
          <a:p>
            <a:pPr algn="r" rtl="1">
              <a:buNone/>
            </a:pPr>
            <a:r>
              <a:rPr lang="fa-IR" sz="2400" dirty="0" smtClean="0">
                <a:cs typeface="B Nazanin" pitchFamily="2" charset="-78"/>
              </a:rPr>
              <a:t>1995: وب سایت </a:t>
            </a:r>
            <a:r>
              <a:rPr lang="en-US" sz="2400" dirty="0" smtClean="0">
                <a:cs typeface="B Nazanin" pitchFamily="2" charset="-78"/>
              </a:rPr>
              <a:t>OraFAQ.com</a:t>
            </a:r>
            <a:r>
              <a:rPr lang="fa-IR" sz="2400" dirty="0" smtClean="0">
                <a:cs typeface="B Nazanin" pitchFamily="2" charset="-78"/>
              </a:rPr>
              <a:t> راه اندازي شد.</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85800"/>
            <a:ext cx="7848600" cy="5486400"/>
          </a:xfrm>
        </p:spPr>
        <p:txBody>
          <a:bodyPr>
            <a:normAutofit/>
          </a:bodyPr>
          <a:lstStyle/>
          <a:p>
            <a:pPr algn="r" rtl="1">
              <a:buNone/>
            </a:pPr>
            <a:r>
              <a:rPr lang="fa-IR" sz="2400" dirty="0" smtClean="0">
                <a:cs typeface="B Nazanin" pitchFamily="2" charset="-78"/>
              </a:rPr>
              <a:t>1997: اوراکل </a:t>
            </a:r>
            <a:r>
              <a:rPr lang="fa-IR" sz="2400" dirty="0" smtClean="0">
                <a:cs typeface="B Nazanin" pitchFamily="2" charset="-78"/>
              </a:rPr>
              <a:t>8(کاربران بیشتري را تحت پوشش قرار داد و داده هاي سنگین تري را تبادل می کرد و قابلیت دسترسی بالاتري داشت)</a:t>
            </a:r>
          </a:p>
          <a:p>
            <a:pPr algn="r" rtl="1">
              <a:buNone/>
            </a:pPr>
            <a:r>
              <a:rPr lang="fa-IR" sz="2400" dirty="0" smtClean="0">
                <a:cs typeface="B Nazanin" pitchFamily="2" charset="-78"/>
              </a:rPr>
              <a:t>1998: </a:t>
            </a:r>
            <a:r>
              <a:rPr lang="en-US" sz="2400" dirty="0" smtClean="0">
                <a:cs typeface="B Nazanin" pitchFamily="2" charset="-78"/>
              </a:rPr>
              <a:t>Oracle</a:t>
            </a:r>
            <a:r>
              <a:rPr lang="fa-IR" sz="2400" dirty="0" smtClean="0">
                <a:cs typeface="B Nazanin" pitchFamily="2" charset="-78"/>
              </a:rPr>
              <a:t> حمایت خود را از سیستم هاي </a:t>
            </a:r>
            <a:r>
              <a:rPr lang="en-US" sz="2400" dirty="0" smtClean="0">
                <a:cs typeface="B Nazanin" pitchFamily="2" charset="-78"/>
              </a:rPr>
              <a:t>Intel Linux</a:t>
            </a:r>
            <a:r>
              <a:rPr lang="fa-IR" sz="2400" dirty="0" smtClean="0">
                <a:cs typeface="B Nazanin" pitchFamily="2" charset="-78"/>
              </a:rPr>
              <a:t> اعلام کرد.</a:t>
            </a:r>
          </a:p>
          <a:p>
            <a:pPr algn="r" rtl="1">
              <a:buNone/>
            </a:pPr>
            <a:r>
              <a:rPr lang="fa-IR" sz="2400" dirty="0" smtClean="0">
                <a:cs typeface="B Nazanin" pitchFamily="2" charset="-78"/>
              </a:rPr>
              <a:t>1999: </a:t>
            </a:r>
            <a:r>
              <a:rPr lang="en-US" sz="2400" dirty="0" smtClean="0">
                <a:cs typeface="B Nazanin" pitchFamily="2" charset="-78"/>
              </a:rPr>
              <a:t>Oracle 8i</a:t>
            </a:r>
            <a:r>
              <a:rPr lang="fa-IR" sz="2400" dirty="0" smtClean="0">
                <a:cs typeface="B Nazanin" pitchFamily="2" charset="-78"/>
              </a:rPr>
              <a:t> (</a:t>
            </a:r>
            <a:r>
              <a:rPr lang="en-US" sz="2400" dirty="0" err="1" smtClean="0">
                <a:cs typeface="B Nazanin" pitchFamily="2" charset="-78"/>
              </a:rPr>
              <a:t>i</a:t>
            </a:r>
            <a:r>
              <a:rPr lang="en-US" sz="2400" dirty="0" smtClean="0">
                <a:cs typeface="B Nazanin" pitchFamily="2" charset="-78"/>
              </a:rPr>
              <a:t>=internet</a:t>
            </a:r>
            <a:r>
              <a:rPr lang="fa-IR" sz="2400" dirty="0" smtClean="0">
                <a:cs typeface="B Nazanin" pitchFamily="2" charset="-78"/>
              </a:rPr>
              <a:t>) و 8.1.5</a:t>
            </a:r>
            <a:r>
              <a:rPr lang="en-US" sz="2400" dirty="0" smtClean="0">
                <a:cs typeface="B Nazanin" pitchFamily="2" charset="-78"/>
              </a:rPr>
              <a:t> Oracle </a:t>
            </a:r>
            <a:r>
              <a:rPr lang="fa-IR" sz="2400" dirty="0" smtClean="0">
                <a:cs typeface="B Nazanin" pitchFamily="2" charset="-78"/>
              </a:rPr>
              <a:t>با </a:t>
            </a:r>
            <a:r>
              <a:rPr lang="en-US" sz="2400" dirty="0" smtClean="0">
                <a:cs typeface="B Nazanin" pitchFamily="2" charset="-78"/>
              </a:rPr>
              <a:t>Java</a:t>
            </a:r>
            <a:r>
              <a:rPr lang="fa-IR" sz="2400" dirty="0" smtClean="0">
                <a:cs typeface="B Nazanin" pitchFamily="2" charset="-78"/>
              </a:rPr>
              <a:t> طرح ریزی شد.</a:t>
            </a:r>
          </a:p>
          <a:p>
            <a:pPr algn="r" rtl="1">
              <a:buNone/>
            </a:pPr>
            <a:r>
              <a:rPr lang="fa-IR" sz="2400" dirty="0" smtClean="0">
                <a:cs typeface="B Nazanin" pitchFamily="2" charset="-78"/>
              </a:rPr>
              <a:t>2000: </a:t>
            </a:r>
            <a:r>
              <a:rPr lang="en-US" sz="2400" dirty="0" smtClean="0">
                <a:cs typeface="B Nazanin" pitchFamily="2" charset="-78"/>
              </a:rPr>
              <a:t>Oracle 8i</a:t>
            </a:r>
            <a:r>
              <a:rPr lang="fa-IR" sz="2400" dirty="0" smtClean="0">
                <a:cs typeface="B Nazanin" pitchFamily="2" charset="-78"/>
              </a:rPr>
              <a:t> نسخه دوم آن ارائه شد. اکنون اوراکل هم در بانک اطلاعاتی مقام اول را کسب کرده و هم برنامه </a:t>
            </a:r>
            <a:r>
              <a:rPr lang="en-US" sz="2400" dirty="0" smtClean="0">
                <a:cs typeface="B Nazanin" pitchFamily="2" charset="-78"/>
              </a:rPr>
              <a:t>ERP</a:t>
            </a:r>
            <a:r>
              <a:rPr lang="fa-IR" sz="2400" dirty="0" smtClean="0">
                <a:cs typeface="B Nazanin" pitchFamily="2" charset="-78"/>
              </a:rPr>
              <a:t> خود را نیز وارد بازار کرد.</a:t>
            </a:r>
          </a:p>
          <a:p>
            <a:pPr algn="r" rtl="1">
              <a:buNone/>
            </a:pPr>
            <a:r>
              <a:rPr lang="fa-IR" sz="2400" dirty="0" smtClean="0">
                <a:cs typeface="B Nazanin" pitchFamily="2" charset="-78"/>
              </a:rPr>
              <a:t>2001: </a:t>
            </a:r>
            <a:r>
              <a:rPr lang="en-US" sz="2400" dirty="0" smtClean="0">
                <a:cs typeface="B Nazanin" pitchFamily="2" charset="-78"/>
              </a:rPr>
              <a:t>Oracle 9i</a:t>
            </a:r>
            <a:r>
              <a:rPr lang="fa-IR" sz="2400" dirty="0" smtClean="0">
                <a:cs typeface="B Nazanin" pitchFamily="2" charset="-78"/>
              </a:rPr>
              <a:t> با قابلیت </a:t>
            </a:r>
            <a:r>
              <a:rPr lang="en-US" sz="2400" dirty="0" smtClean="0">
                <a:cs typeface="B Nazanin" pitchFamily="2" charset="-78"/>
              </a:rPr>
              <a:t>Real Application Server</a:t>
            </a:r>
            <a:r>
              <a:rPr lang="fa-IR" sz="2400" dirty="0" smtClean="0">
                <a:cs typeface="B Nazanin" pitchFamily="2" charset="-78"/>
              </a:rPr>
              <a:t> ارائه شد.</a:t>
            </a:r>
          </a:p>
          <a:p>
            <a:pPr algn="r" rtl="1">
              <a:buNone/>
            </a:pPr>
            <a:r>
              <a:rPr lang="fa-IR" sz="2400" dirty="0" smtClean="0">
                <a:cs typeface="B Nazanin" pitchFamily="2" charset="-78"/>
              </a:rPr>
              <a:t>2002: </a:t>
            </a:r>
            <a:r>
              <a:rPr lang="en-US" sz="2400" dirty="0" smtClean="0">
                <a:cs typeface="B Nazanin" pitchFamily="2" charset="-78"/>
              </a:rPr>
              <a:t>Oracle 9i</a:t>
            </a:r>
            <a:r>
              <a:rPr lang="fa-IR" sz="2400" dirty="0" smtClean="0">
                <a:cs typeface="B Nazanin" pitchFamily="2" charset="-78"/>
              </a:rPr>
              <a:t> ارائه شد. (نسخه 2)</a:t>
            </a:r>
          </a:p>
          <a:p>
            <a:pPr algn="r" rtl="1">
              <a:buNone/>
            </a:pPr>
            <a:r>
              <a:rPr lang="fa-IR" sz="2400" dirty="0" smtClean="0">
                <a:cs typeface="B Nazanin" pitchFamily="2" charset="-78"/>
              </a:rPr>
              <a:t>2004: اوراکل </a:t>
            </a:r>
            <a:r>
              <a:rPr lang="en-US" sz="2400" dirty="0" smtClean="0">
                <a:cs typeface="B Nazanin" pitchFamily="2" charset="-78"/>
              </a:rPr>
              <a:t>10g </a:t>
            </a:r>
            <a:r>
              <a:rPr lang="fa-IR" sz="2400" dirty="0" smtClean="0">
                <a:cs typeface="B Nazanin" pitchFamily="2" charset="-78"/>
              </a:rPr>
              <a:t>(10.1.0)</a:t>
            </a:r>
            <a:r>
              <a:rPr lang="en-US" sz="2400" dirty="0" smtClean="0">
                <a:cs typeface="B Nazanin" pitchFamily="2" charset="-78"/>
              </a:rPr>
              <a:t> </a:t>
            </a:r>
            <a:r>
              <a:rPr lang="fa-IR" sz="2400" dirty="0" smtClean="0">
                <a:cs typeface="B Nazanin" pitchFamily="2" charset="-78"/>
              </a:rPr>
              <a:t> اراِئه شد.</a:t>
            </a:r>
            <a:r>
              <a:rPr lang="en-US" sz="2400" dirty="0" smtClean="0">
                <a:cs typeface="B Nazanin" pitchFamily="2" charset="-78"/>
              </a:rPr>
              <a:t>G</a:t>
            </a:r>
            <a:r>
              <a:rPr lang="fa-IR" sz="2400" dirty="0" smtClean="0">
                <a:cs typeface="B Nazanin" pitchFamily="2" charset="-78"/>
              </a:rPr>
              <a:t> به معنای </a:t>
            </a:r>
            <a:r>
              <a:rPr lang="en-US" sz="2400" dirty="0" smtClean="0">
                <a:cs typeface="B Nazanin" pitchFamily="2" charset="-78"/>
              </a:rPr>
              <a:t>grid</a:t>
            </a:r>
            <a:r>
              <a:rPr lang="fa-IR" sz="2400" dirty="0" smtClean="0">
                <a:cs typeface="B Nazanin" pitchFamily="2" charset="-78"/>
              </a:rPr>
              <a:t> یا مشبک می باشد.</a:t>
            </a:r>
          </a:p>
          <a:p>
            <a:pPr algn="r" rtl="1">
              <a:buNone/>
            </a:pPr>
            <a:r>
              <a:rPr lang="fa-IR" sz="2400" dirty="0" smtClean="0">
                <a:cs typeface="B Nazanin" pitchFamily="2" charset="-78"/>
              </a:rPr>
              <a:t>2005: سایت </a:t>
            </a:r>
            <a:r>
              <a:rPr lang="en-US" sz="2400" dirty="0" smtClean="0">
                <a:cs typeface="B Nazanin" pitchFamily="2" charset="-78"/>
              </a:rPr>
              <a:t>Oracle FAQ</a:t>
            </a:r>
            <a:r>
              <a:rPr lang="fa-IR" sz="2400" dirty="0" smtClean="0">
                <a:cs typeface="B Nazanin" pitchFamily="2" charset="-78"/>
              </a:rPr>
              <a:t> ده ساله شد.</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85800"/>
            <a:ext cx="7848600" cy="5486400"/>
          </a:xfrm>
        </p:spPr>
        <p:txBody>
          <a:bodyPr>
            <a:normAutofit/>
          </a:bodyPr>
          <a:lstStyle/>
          <a:p>
            <a:pPr algn="r" rtl="1">
              <a:buNone/>
            </a:pPr>
            <a:r>
              <a:rPr lang="fa-IR" sz="2400" dirty="0" smtClean="0">
                <a:cs typeface="B Nazanin" pitchFamily="2" charset="-78"/>
              </a:rPr>
              <a:t>نیاز به فرگیري تکنیک اوراکل به طور باور نکردنی در حال رشد است . کسب تخصص در سیستم مدیریت بانک اطلاعاتی داده ها در اوراکل یک انتگرالی براي رسیدن به موفقیت در رشد متغیرهاي تنظیم شده در سیستم هاي پیچیده امروزي می باشد . در مسائل حیاتی در نگهداري بانک اطلاعاتی داده ها نیاز به درك کلی راجع به معماري و مراحل شکل گیري پایگاه داده در اوراکل می باشد تا بتوان بهتر از آنچه مقدور است در حل مسائل حاصله فائق آمد.</a:t>
            </a:r>
          </a:p>
          <a:p>
            <a:pPr algn="r" rtl="1">
              <a:buNone/>
            </a:pPr>
            <a:r>
              <a:rPr lang="fa-IR" sz="2400" dirty="0" smtClean="0">
                <a:cs typeface="B Nazanin" pitchFamily="2" charset="-78"/>
              </a:rPr>
              <a:t>اخیراً با کسب مهارت هاي اوراکل می توان مهارتهاي دیگري در خلق بانک اطلاعاتی در بازار </a:t>
            </a:r>
            <a:r>
              <a:rPr lang="en-US" sz="2400" dirty="0" smtClean="0">
                <a:cs typeface="B Nazanin" pitchFamily="2" charset="-78"/>
              </a:rPr>
              <a:t>IT</a:t>
            </a:r>
            <a:r>
              <a:rPr lang="fa-IR" sz="2400" dirty="0" smtClean="0">
                <a:cs typeface="B Nazanin" pitchFamily="2" charset="-78"/>
              </a:rPr>
              <a:t> ایجاد کرد . گواهینامه اعطایی از شرکت اوراکل بیانگر سطح دانش و توانایی کاربر در طراحی بانک اطلاعاتی و حل مشکلات ناشی از آن می باشد.</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0" y="274638"/>
            <a:ext cx="3886200" cy="487362"/>
          </a:xfrm>
        </p:spPr>
        <p:txBody>
          <a:bodyPr>
            <a:noAutofit/>
          </a:bodyPr>
          <a:lstStyle/>
          <a:p>
            <a:pPr algn="r" rtl="1"/>
            <a:r>
              <a:rPr lang="fa-IR" sz="3000" b="1" dirty="0" smtClean="0">
                <a:cs typeface="B Titr" pitchFamily="2" charset="-78"/>
              </a:rPr>
              <a:t>معرفی شرکت اوراکل:</a:t>
            </a:r>
            <a:endParaRPr lang="en-US" sz="3000" dirty="0">
              <a:cs typeface="B Titr" pitchFamily="2" charset="-78"/>
            </a:endParaRPr>
          </a:p>
        </p:txBody>
      </p:sp>
      <p:sp>
        <p:nvSpPr>
          <p:cNvPr id="3" name="Content Placeholder 2"/>
          <p:cNvSpPr>
            <a:spLocks noGrp="1"/>
          </p:cNvSpPr>
          <p:nvPr>
            <p:ph idx="1"/>
          </p:nvPr>
        </p:nvSpPr>
        <p:spPr>
          <a:xfrm>
            <a:off x="990600" y="838200"/>
            <a:ext cx="7848600" cy="5334000"/>
          </a:xfrm>
        </p:spPr>
        <p:txBody>
          <a:bodyPr>
            <a:normAutofit/>
          </a:bodyPr>
          <a:lstStyle/>
          <a:p>
            <a:pPr algn="r" rtl="1">
              <a:buNone/>
            </a:pPr>
            <a:r>
              <a:rPr lang="fa-IR" sz="2400" dirty="0" smtClean="0">
                <a:cs typeface="B Nazanin" pitchFamily="2" charset="-78"/>
              </a:rPr>
              <a:t>شرکت اوراکل در سال 1997 در </a:t>
            </a:r>
            <a:r>
              <a:rPr lang="en-US" sz="2400" dirty="0" smtClean="0">
                <a:cs typeface="B Nazanin" pitchFamily="2" charset="-78"/>
              </a:rPr>
              <a:t>Redwood</a:t>
            </a:r>
            <a:r>
              <a:rPr lang="fa-IR" sz="2400" dirty="0" smtClean="0">
                <a:cs typeface="B Nazanin" pitchFamily="2" charset="-78"/>
              </a:rPr>
              <a:t>، کالیفرنیا تاسیس شد . این شرکت براي اولین بار سیستم مدیریت بانک هاي اطلاعاتی رابطهاي را بر اساس مدل </a:t>
            </a:r>
            <a:r>
              <a:rPr lang="en-US" sz="2400" dirty="0" smtClean="0">
                <a:cs typeface="B Nazanin" pitchFamily="2" charset="-78"/>
              </a:rPr>
              <a:t>IBM System/R</a:t>
            </a:r>
            <a:r>
              <a:rPr lang="fa-IR" sz="2400" dirty="0" smtClean="0">
                <a:cs typeface="B Nazanin" pitchFamily="2" charset="-78"/>
              </a:rPr>
              <a:t> معرفی و سپس اولین سیستم مدیریت کاربردي بانک اطلاعاتی را بر اساس تکنولوژي زبان </a:t>
            </a:r>
            <a:r>
              <a:rPr lang="en-US" sz="2400" dirty="0" smtClean="0">
                <a:cs typeface="B Nazanin" pitchFamily="2" charset="-78"/>
              </a:rPr>
              <a:t>SQL</a:t>
            </a:r>
            <a:r>
              <a:rPr lang="fa-IR" sz="2400" dirty="0" smtClean="0">
                <a:cs typeface="B Nazanin" pitchFamily="2" charset="-78"/>
              </a:rPr>
              <a:t>، پایه گذاري کرد .</a:t>
            </a:r>
          </a:p>
          <a:p>
            <a:pPr algn="r" rtl="1">
              <a:buNone/>
            </a:pPr>
            <a:r>
              <a:rPr lang="fa-IR" sz="2400" dirty="0" smtClean="0">
                <a:cs typeface="B Nazanin" pitchFamily="2" charset="-78"/>
              </a:rPr>
              <a:t>تا امروز بانک اطلاعاتی </a:t>
            </a:r>
            <a:r>
              <a:rPr lang="en-US" sz="2400" dirty="0" smtClean="0">
                <a:cs typeface="B Nazanin" pitchFamily="2" charset="-78"/>
              </a:rPr>
              <a:t>Oracle</a:t>
            </a:r>
            <a:r>
              <a:rPr lang="fa-IR" sz="2400" dirty="0" smtClean="0">
                <a:cs typeface="B Nazanin" pitchFamily="2" charset="-78"/>
              </a:rPr>
              <a:t> بیش از80 سیستم عامل کاربردي را در طیف وسیعی از عملکرد حمایت می کند (ابر کامپیوترهاي </a:t>
            </a:r>
            <a:r>
              <a:rPr lang="en-US" sz="2400" dirty="0" smtClean="0">
                <a:cs typeface="B Nazanin" pitchFamily="2" charset="-78"/>
              </a:rPr>
              <a:t>IBM</a:t>
            </a:r>
            <a:r>
              <a:rPr lang="fa-IR" sz="2400" dirty="0" smtClean="0">
                <a:cs typeface="B Nazanin" pitchFamily="2" charset="-78"/>
              </a:rPr>
              <a:t>، ابر کامپیوترهاي </a:t>
            </a:r>
            <a:r>
              <a:rPr lang="en-US" sz="2400" dirty="0" smtClean="0">
                <a:cs typeface="B Nazanin" pitchFamily="2" charset="-78"/>
              </a:rPr>
              <a:t>DEC VAX</a:t>
            </a:r>
            <a:r>
              <a:rPr lang="fa-IR" sz="2400" dirty="0" smtClean="0">
                <a:cs typeface="B Nazanin" pitchFamily="2" charset="-78"/>
              </a:rPr>
              <a:t> و مینی کامپیوترهاي </a:t>
            </a:r>
            <a:r>
              <a:rPr lang="en-US" sz="2400" dirty="0" smtClean="0">
                <a:cs typeface="B Nazanin" pitchFamily="2" charset="-78"/>
              </a:rPr>
              <a:t>Unix</a:t>
            </a:r>
            <a:r>
              <a:rPr lang="fa-IR" sz="2400" dirty="0" smtClean="0">
                <a:cs typeface="B Nazanin" pitchFamily="2" charset="-78"/>
              </a:rPr>
              <a:t> و </a:t>
            </a:r>
            <a:r>
              <a:rPr lang="en-US" sz="2400" dirty="0" smtClean="0">
                <a:cs typeface="B Nazanin" pitchFamily="2" charset="-78"/>
              </a:rPr>
              <a:t>Windows NT</a:t>
            </a:r>
            <a:r>
              <a:rPr lang="fa-IR" sz="2400" dirty="0" smtClean="0">
                <a:cs typeface="B Nazanin" pitchFamily="2" charset="-78"/>
              </a:rPr>
              <a:t> و چندین سخت افزار دیگر را تحت پوشش خود قرار داده است).</a:t>
            </a:r>
          </a:p>
          <a:p>
            <a:pPr algn="r" rtl="1">
              <a:buNone/>
            </a:pPr>
            <a:r>
              <a:rPr lang="fa-IR" sz="2400" dirty="0" smtClean="0">
                <a:cs typeface="B Nazanin" pitchFamily="2" charset="-78"/>
              </a:rPr>
              <a:t>به روشنی می توان گفت که این شرکت یکی از بزرگترین فروشندگان </a:t>
            </a:r>
            <a:r>
              <a:rPr lang="en-US" sz="2400" dirty="0" smtClean="0">
                <a:cs typeface="B Nazanin" pitchFamily="2" charset="-78"/>
              </a:rPr>
              <a:t>RDBMS</a:t>
            </a:r>
            <a:r>
              <a:rPr lang="fa-IR" sz="2400" dirty="0" smtClean="0">
                <a:cs typeface="B Nazanin" pitchFamily="2" charset="-78"/>
              </a:rPr>
              <a:t> می باشد . در مجموع بیش از 42000 کارمند حرفه اي در 93 کشور در شعبات این شرکت مشغول به تحقیق و بررسی مسیرهاي جدید می باشند . همچنین %13 کل هزینه در این شرکت مختص پروژه هاي تحقیقاتی است.</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pPr algn="r" rtl="1"/>
            <a:r>
              <a:rPr lang="fa-IR" sz="3000" b="1" dirty="0" smtClean="0">
                <a:cs typeface="B Titr" pitchFamily="2" charset="-78"/>
              </a:rPr>
              <a:t>موقعیت اوراکل:</a:t>
            </a:r>
            <a:endParaRPr lang="en-US" sz="3000" dirty="0">
              <a:cs typeface="B Titr" pitchFamily="2" charset="-78"/>
            </a:endParaRPr>
          </a:p>
        </p:txBody>
      </p:sp>
      <p:sp>
        <p:nvSpPr>
          <p:cNvPr id="3" name="Content Placeholder 2"/>
          <p:cNvSpPr>
            <a:spLocks noGrp="1"/>
          </p:cNvSpPr>
          <p:nvPr>
            <p:ph idx="1"/>
          </p:nvPr>
        </p:nvSpPr>
        <p:spPr>
          <a:xfrm>
            <a:off x="1066800" y="1447800"/>
            <a:ext cx="7772400" cy="4800600"/>
          </a:xfrm>
        </p:spPr>
        <p:txBody>
          <a:bodyPr>
            <a:normAutofit/>
          </a:bodyPr>
          <a:lstStyle/>
          <a:p>
            <a:pPr rtl="1">
              <a:buNone/>
            </a:pPr>
            <a:r>
              <a:rPr lang="en-US" sz="2400" dirty="0" smtClean="0">
                <a:cs typeface="B Nazanin" pitchFamily="2" charset="-78"/>
              </a:rPr>
              <a:t>Home page: </a:t>
            </a:r>
            <a:r>
              <a:rPr lang="en-US" sz="2400" dirty="0" smtClean="0">
                <a:cs typeface="B Nazanin" pitchFamily="2" charset="-78"/>
                <a:hlinkClick r:id="rId2"/>
              </a:rPr>
              <a:t>http://www.Oracle.com/</a:t>
            </a:r>
            <a:endParaRPr lang="fa-IR" sz="2400" dirty="0" smtClean="0">
              <a:cs typeface="B Nazanin" pitchFamily="2" charset="-78"/>
            </a:endParaRPr>
          </a:p>
          <a:p>
            <a:pPr rtl="1">
              <a:buNone/>
            </a:pPr>
            <a:r>
              <a:rPr lang="en-US" sz="2400" dirty="0" smtClean="0">
                <a:cs typeface="B Nazanin" pitchFamily="2" charset="-78"/>
              </a:rPr>
              <a:t>FAQ: </a:t>
            </a:r>
            <a:r>
              <a:rPr lang="en-US" sz="2400" dirty="0" smtClean="0">
                <a:cs typeface="B Nazanin" pitchFamily="2" charset="-78"/>
                <a:hlinkClick r:id="rId3"/>
              </a:rPr>
              <a:t>http://www.orafaq.com/</a:t>
            </a:r>
            <a:endParaRPr lang="fa-IR" sz="2400" dirty="0" smtClean="0">
              <a:cs typeface="B Nazanin" pitchFamily="2" charset="-78"/>
            </a:endParaRPr>
          </a:p>
          <a:p>
            <a:pPr rtl="1">
              <a:buNone/>
            </a:pPr>
            <a:r>
              <a:rPr lang="en-US" sz="2400" dirty="0" smtClean="0">
                <a:cs typeface="B Nazanin" pitchFamily="2" charset="-78"/>
              </a:rPr>
              <a:t>Address: Oracle Corporation</a:t>
            </a:r>
            <a:endParaRPr lang="fa-IR" sz="2400" dirty="0" smtClean="0">
              <a:cs typeface="B Nazanin" pitchFamily="2" charset="-78"/>
            </a:endParaRPr>
          </a:p>
          <a:p>
            <a:pPr rtl="1">
              <a:buNone/>
            </a:pPr>
            <a:r>
              <a:rPr lang="en-US" sz="2400" dirty="0" smtClean="0">
                <a:cs typeface="B Nazanin" pitchFamily="2" charset="-78"/>
              </a:rPr>
              <a:t>500 Oracle Parkway</a:t>
            </a:r>
            <a:endParaRPr lang="fa-IR" sz="2400" dirty="0" smtClean="0">
              <a:cs typeface="B Nazanin" pitchFamily="2" charset="-78"/>
            </a:endParaRPr>
          </a:p>
          <a:p>
            <a:pPr rtl="1">
              <a:buNone/>
            </a:pPr>
            <a:r>
              <a:rPr lang="en-US" sz="2400" dirty="0" smtClean="0">
                <a:cs typeface="B Nazanin" pitchFamily="2" charset="-78"/>
              </a:rPr>
              <a:t>Redwood Street</a:t>
            </a:r>
            <a:endParaRPr lang="fa-IR" sz="2400" dirty="0" smtClean="0">
              <a:cs typeface="B Nazanin" pitchFamily="2" charset="-78"/>
            </a:endParaRPr>
          </a:p>
          <a:p>
            <a:pPr rtl="1">
              <a:buNone/>
            </a:pPr>
            <a:r>
              <a:rPr lang="en-US" sz="2400" dirty="0" smtClean="0">
                <a:cs typeface="B Nazanin" pitchFamily="2" charset="-78"/>
              </a:rPr>
              <a:t>CA 94065</a:t>
            </a:r>
            <a:endParaRPr lang="fa-IR" sz="2400" dirty="0" smtClean="0">
              <a:cs typeface="B Nazanin" pitchFamily="2" charset="-78"/>
            </a:endParaRPr>
          </a:p>
          <a:p>
            <a:pPr rtl="1">
              <a:buNone/>
            </a:pPr>
            <a:r>
              <a:rPr lang="en-US" sz="2400" dirty="0" smtClean="0">
                <a:cs typeface="B Nazanin" pitchFamily="2" charset="-78"/>
              </a:rPr>
              <a:t>United States of America</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algn="r" rtl="1"/>
            <a:r>
              <a:rPr lang="fa-IR" sz="3000" b="1" dirty="0" smtClean="0">
                <a:cs typeface="B Titr" pitchFamily="2" charset="-78"/>
              </a:rPr>
              <a:t>چه کسانی موسس شرکت اوراکل بودند؟</a:t>
            </a:r>
            <a:endParaRPr lang="en-US" sz="3000" dirty="0">
              <a:cs typeface="B Titr" pitchFamily="2" charset="-78"/>
            </a:endParaRPr>
          </a:p>
        </p:txBody>
      </p:sp>
      <p:sp>
        <p:nvSpPr>
          <p:cNvPr id="3" name="Content Placeholder 2"/>
          <p:cNvSpPr>
            <a:spLocks noGrp="1"/>
          </p:cNvSpPr>
          <p:nvPr>
            <p:ph idx="1"/>
          </p:nvPr>
        </p:nvSpPr>
        <p:spPr>
          <a:xfrm>
            <a:off x="990600" y="1447800"/>
            <a:ext cx="7848600" cy="4724400"/>
          </a:xfrm>
        </p:spPr>
        <p:txBody>
          <a:bodyPr>
            <a:normAutofit/>
          </a:bodyPr>
          <a:lstStyle/>
          <a:p>
            <a:pPr algn="r" rtl="1">
              <a:buNone/>
            </a:pPr>
            <a:r>
              <a:rPr lang="fa-IR" sz="2400" dirty="0" smtClean="0">
                <a:cs typeface="B Nazanin" pitchFamily="2" charset="-78"/>
              </a:rPr>
              <a:t>شرکت اوراکل توسط </a:t>
            </a:r>
            <a:r>
              <a:rPr lang="en-US" sz="2400" dirty="0" smtClean="0">
                <a:cs typeface="B Nazanin" pitchFamily="2" charset="-78"/>
              </a:rPr>
              <a:t>Lawrence Joseph Ellison</a:t>
            </a:r>
            <a:r>
              <a:rPr lang="fa-IR" sz="2400" dirty="0" smtClean="0">
                <a:cs typeface="B Nazanin" pitchFamily="2" charset="-78"/>
              </a:rPr>
              <a:t>، </a:t>
            </a:r>
            <a:r>
              <a:rPr lang="en-US" sz="2400" dirty="0" smtClean="0">
                <a:cs typeface="B Nazanin" pitchFamily="2" charset="-78"/>
              </a:rPr>
              <a:t>N.(Bob)</a:t>
            </a:r>
            <a:r>
              <a:rPr lang="fa-IR" sz="2400" dirty="0" smtClean="0">
                <a:cs typeface="B Nazanin" pitchFamily="2" charset="-78"/>
              </a:rPr>
              <a:t> </a:t>
            </a:r>
            <a:r>
              <a:rPr lang="en-US" sz="2400" dirty="0" smtClean="0">
                <a:cs typeface="B Nazanin" pitchFamily="2" charset="-78"/>
              </a:rPr>
              <a:t>Report</a:t>
            </a:r>
            <a:r>
              <a:rPr lang="fa-IR" sz="2400" dirty="0" smtClean="0">
                <a:cs typeface="B Nazanin" pitchFamily="2" charset="-78"/>
              </a:rPr>
              <a:t> و </a:t>
            </a:r>
            <a:r>
              <a:rPr lang="en-US" sz="2400" dirty="0" smtClean="0">
                <a:cs typeface="B Nazanin" pitchFamily="2" charset="-78"/>
              </a:rPr>
              <a:t>Edward</a:t>
            </a:r>
            <a:r>
              <a:rPr lang="fa-IR" sz="2400" dirty="0" smtClean="0">
                <a:cs typeface="B Nazanin" pitchFamily="2" charset="-78"/>
              </a:rPr>
              <a:t> </a:t>
            </a:r>
            <a:r>
              <a:rPr lang="en-US" sz="2400" dirty="0" smtClean="0">
                <a:cs typeface="B Nazanin" pitchFamily="2" charset="-78"/>
              </a:rPr>
              <a:t>A.(</a:t>
            </a:r>
            <a:r>
              <a:rPr lang="en-US" sz="2400" dirty="0" err="1" smtClean="0">
                <a:cs typeface="B Nazanin" pitchFamily="2" charset="-78"/>
              </a:rPr>
              <a:t>ed</a:t>
            </a:r>
            <a:r>
              <a:rPr lang="en-US" sz="2400" dirty="0" smtClean="0">
                <a:cs typeface="B Nazanin" pitchFamily="2" charset="-78"/>
              </a:rPr>
              <a:t>) Oates</a:t>
            </a:r>
            <a:r>
              <a:rPr lang="fa-IR" sz="2400" dirty="0" smtClean="0">
                <a:cs typeface="B Nazanin" pitchFamily="2" charset="-78"/>
              </a:rPr>
              <a:t> در سال 1997 تاسیس شد.</a:t>
            </a:r>
          </a:p>
          <a:p>
            <a:pPr algn="r" rtl="1">
              <a:buNone/>
            </a:pPr>
            <a:r>
              <a:rPr lang="en-US" sz="2400" dirty="0" smtClean="0">
                <a:cs typeface="B Nazanin" pitchFamily="2" charset="-78"/>
              </a:rPr>
              <a:t>Lawrence Joseph Ellison</a:t>
            </a:r>
            <a:r>
              <a:rPr lang="fa-IR" sz="2400" dirty="0" smtClean="0">
                <a:cs typeface="B Nazanin" pitchFamily="2" charset="-78"/>
              </a:rPr>
              <a:t> (متولد 1944، شیکاگو) مدیر و </a:t>
            </a:r>
            <a:r>
              <a:rPr lang="en-US" sz="2400" dirty="0" smtClean="0">
                <a:cs typeface="B Nazanin" pitchFamily="2" charset="-78"/>
              </a:rPr>
              <a:t>CEO</a:t>
            </a:r>
            <a:r>
              <a:rPr lang="fa-IR" sz="2400" dirty="0" smtClean="0">
                <a:cs typeface="B Nazanin" pitchFamily="2" charset="-78"/>
              </a:rPr>
              <a:t> شرکت اوراکل و قهرمان افسانه اي اوراکل است . این شرکت یکی از </a:t>
            </a:r>
            <a:r>
              <a:rPr lang="fa-IR" sz="2400" dirty="0" smtClean="0">
                <a:cs typeface="B Nazanin" pitchFamily="2" charset="-78"/>
              </a:rPr>
              <a:t>بزرگترین </a:t>
            </a:r>
            <a:r>
              <a:rPr lang="fa-IR" sz="2400" dirty="0" smtClean="0">
                <a:cs typeface="B Nazanin" pitchFamily="2" charset="-78"/>
              </a:rPr>
              <a:t>فروشندگان نرم افزارهایی است که به سازمان ها و دولت ها در نگهداري بهینه </a:t>
            </a:r>
            <a:r>
              <a:rPr lang="fa-IR" sz="2400" dirty="0" smtClean="0">
                <a:cs typeface="B Nazanin" pitchFamily="2" charset="-78"/>
              </a:rPr>
              <a:t>بانک</a:t>
            </a:r>
            <a:r>
              <a:rPr lang="en-US" sz="2400" dirty="0" smtClean="0">
                <a:cs typeface="B Nazanin" pitchFamily="2" charset="-78"/>
              </a:rPr>
              <a:t> </a:t>
            </a:r>
            <a:r>
              <a:rPr lang="fa-IR" sz="2400" dirty="0" smtClean="0">
                <a:cs typeface="B Nazanin" pitchFamily="2" charset="-78"/>
              </a:rPr>
              <a:t>هاي </a:t>
            </a:r>
            <a:r>
              <a:rPr lang="fa-IR" sz="2400" dirty="0" smtClean="0">
                <a:cs typeface="B Nazanin" pitchFamily="2" charset="-78"/>
              </a:rPr>
              <a:t>اطلاعاتی کمک شایانی کرده است.</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pPr algn="r" rtl="1"/>
            <a:r>
              <a:rPr lang="fa-IR" sz="3000" b="1" dirty="0" smtClean="0">
                <a:cs typeface="B Titr" pitchFamily="2" charset="-78"/>
              </a:rPr>
              <a:t>ریشه کلمه اوراکل چیست؟</a:t>
            </a:r>
            <a:endParaRPr lang="en-US" sz="3000" dirty="0">
              <a:cs typeface="B Titr" pitchFamily="2" charset="-78"/>
            </a:endParaRPr>
          </a:p>
        </p:txBody>
      </p:sp>
      <p:sp>
        <p:nvSpPr>
          <p:cNvPr id="3" name="Content Placeholder 2"/>
          <p:cNvSpPr>
            <a:spLocks noGrp="1"/>
          </p:cNvSpPr>
          <p:nvPr>
            <p:ph idx="1"/>
          </p:nvPr>
        </p:nvSpPr>
        <p:spPr>
          <a:xfrm>
            <a:off x="990600" y="1295400"/>
            <a:ext cx="7848600" cy="5105400"/>
          </a:xfrm>
        </p:spPr>
        <p:txBody>
          <a:bodyPr>
            <a:normAutofit/>
          </a:bodyPr>
          <a:lstStyle/>
          <a:p>
            <a:pPr algn="r" rtl="1">
              <a:buNone/>
            </a:pPr>
            <a:r>
              <a:rPr lang="fa-IR" sz="2400" dirty="0" smtClean="0">
                <a:cs typeface="B Nazanin" pitchFamily="2" charset="-78"/>
              </a:rPr>
              <a:t>اوراکل به معنی پیشگویی و غیب گویی و به معناي معبد یا پرستشگاه و نیز به معناي مصون از خطا و منزه از گناه می باشد.</a:t>
            </a:r>
          </a:p>
          <a:p>
            <a:pPr algn="r" rtl="1">
              <a:buNone/>
            </a:pPr>
            <a:r>
              <a:rPr lang="fa-IR" sz="2400" dirty="0" smtClean="0">
                <a:cs typeface="B Nazanin" pitchFamily="2" charset="-78"/>
              </a:rPr>
              <a:t>یکی از اولین مشتریان و متقاضیان اصلی اوراکل سازمان </a:t>
            </a:r>
            <a:r>
              <a:rPr lang="en-US" sz="2400" dirty="0" smtClean="0">
                <a:cs typeface="B Nazanin" pitchFamily="2" charset="-78"/>
              </a:rPr>
              <a:t>CIA</a:t>
            </a:r>
            <a:r>
              <a:rPr lang="fa-IR" sz="2400" dirty="0" smtClean="0">
                <a:cs typeface="B Nazanin" pitchFamily="2" charset="-78"/>
              </a:rPr>
              <a:t> بود.</a:t>
            </a:r>
            <a:r>
              <a:rPr lang="en-US" sz="2400" dirty="0" smtClean="0">
                <a:cs typeface="B Nazanin" pitchFamily="2" charset="-78"/>
              </a:rPr>
              <a:t> Ellison</a:t>
            </a:r>
            <a:r>
              <a:rPr lang="fa-IR" sz="2400" dirty="0" smtClean="0">
                <a:cs typeface="B Nazanin" pitchFamily="2" charset="-78"/>
              </a:rPr>
              <a:t> و </a:t>
            </a:r>
            <a:r>
              <a:rPr lang="en-US" sz="2400" dirty="0" smtClean="0">
                <a:cs typeface="B Nazanin" pitchFamily="2" charset="-78"/>
              </a:rPr>
              <a:t>Miner</a:t>
            </a:r>
            <a:r>
              <a:rPr lang="fa-IR" sz="2400" dirty="0" smtClean="0">
                <a:cs typeface="B Nazanin" pitchFamily="2" charset="-78"/>
              </a:rPr>
              <a:t> پروژه اي براي سازمان </a:t>
            </a:r>
            <a:r>
              <a:rPr lang="en-US" sz="2400" dirty="0" smtClean="0">
                <a:cs typeface="B Nazanin" pitchFamily="2" charset="-78"/>
              </a:rPr>
              <a:t>CIA</a:t>
            </a:r>
            <a:r>
              <a:rPr lang="fa-IR" sz="2400" dirty="0" smtClean="0">
                <a:cs typeface="B Nazanin" pitchFamily="2" charset="-78"/>
              </a:rPr>
              <a:t> طراحی کردند که </a:t>
            </a:r>
            <a:r>
              <a:rPr lang="fa-IR" sz="2400" dirty="0" smtClean="0">
                <a:cs typeface="B Nazanin" pitchFamily="2" charset="-78"/>
              </a:rPr>
              <a:t>نام </a:t>
            </a:r>
            <a:r>
              <a:rPr lang="fa-IR" sz="2400" dirty="0" smtClean="0">
                <a:cs typeface="B Nazanin" pitchFamily="2" charset="-78"/>
              </a:rPr>
              <a:t>رمز ورودي آن </a:t>
            </a:r>
            <a:r>
              <a:rPr lang="en-US" sz="2400" dirty="0" smtClean="0">
                <a:cs typeface="B Nazanin" pitchFamily="2" charset="-78"/>
              </a:rPr>
              <a:t>Oracle</a:t>
            </a:r>
            <a:r>
              <a:rPr lang="fa-IR" sz="2400" dirty="0" smtClean="0">
                <a:cs typeface="B Nazanin" pitchFamily="2" charset="-78"/>
              </a:rPr>
              <a:t> بود . پس از آن لري الیسون و روبرت ماینر تصمیم گرفتند که محصول تجاري خود را با این نام به بازار عرضه کنند . بدین ترتیب </a:t>
            </a:r>
            <a:r>
              <a:rPr lang="en-US" sz="2400" dirty="0" smtClean="0">
                <a:cs typeface="B Nazanin" pitchFamily="2" charset="-78"/>
              </a:rPr>
              <a:t>Oracle</a:t>
            </a:r>
            <a:r>
              <a:rPr lang="fa-IR" sz="2400" dirty="0" smtClean="0">
                <a:cs typeface="B Nazanin" pitchFamily="2" charset="-78"/>
              </a:rPr>
              <a:t> به عنوان محصول تجاري و نام کمپانی آنها معرفی شد.</a:t>
            </a:r>
          </a:p>
          <a:p>
            <a:pPr algn="r" rtl="1">
              <a:buNone/>
            </a:pPr>
            <a:r>
              <a:rPr lang="fa-IR" sz="2400" dirty="0" smtClean="0">
                <a:cs typeface="B Nazanin" pitchFamily="2" charset="-78"/>
              </a:rPr>
              <a:t>امروزه نام موتور </a:t>
            </a:r>
            <a:r>
              <a:rPr lang="en-US" sz="2400" dirty="0" smtClean="0">
                <a:cs typeface="B Nazanin" pitchFamily="2" charset="-78"/>
              </a:rPr>
              <a:t>RDBMS</a:t>
            </a:r>
            <a:r>
              <a:rPr lang="fa-IR" sz="2400" dirty="0" smtClean="0">
                <a:cs typeface="B Nazanin" pitchFamily="2" charset="-78"/>
              </a:rPr>
              <a:t> بانک اطلاعاتی </a:t>
            </a:r>
            <a:r>
              <a:rPr lang="en-US" sz="2400" dirty="0" smtClean="0">
                <a:cs typeface="B Nazanin" pitchFamily="2" charset="-78"/>
              </a:rPr>
              <a:t>Oracle</a:t>
            </a:r>
            <a:r>
              <a:rPr lang="fa-IR" sz="2400" dirty="0" smtClean="0">
                <a:cs typeface="B Nazanin" pitchFamily="2" charset="-78"/>
              </a:rPr>
              <a:t> می باشد.</a:t>
            </a:r>
            <a:endParaRPr lang="en-US" sz="2400" dirty="0">
              <a:cs typeface="B Nazanin" pitchFamily="2" charset="-78"/>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187</TotalTime>
  <Words>1619</Words>
  <Application>Microsoft Office PowerPoint</Application>
  <PresentationFormat>On-screen Show (4:3)</PresentationFormat>
  <Paragraphs>89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Solstice</vt:lpstr>
      <vt:lpstr>Slide 1</vt:lpstr>
      <vt:lpstr>تاریخچه اوراکل :</vt:lpstr>
      <vt:lpstr>Slide 3</vt:lpstr>
      <vt:lpstr>Slide 4</vt:lpstr>
      <vt:lpstr>Slide 5</vt:lpstr>
      <vt:lpstr>معرفی شرکت اوراکل:</vt:lpstr>
      <vt:lpstr>موقعیت اوراکل:</vt:lpstr>
      <vt:lpstr>چه کسانی موسس شرکت اوراکل بودند؟</vt:lpstr>
      <vt:lpstr>ریشه کلمه اوراکل چیست؟</vt:lpstr>
      <vt:lpstr> کیست؟ Scott</vt:lpstr>
      <vt:lpstr>رقباي اصلی اوراکل کدام شرکت ها می باشند؟</vt:lpstr>
      <vt:lpstr>سیستم عامل هاي اوراکل:</vt:lpstr>
      <vt:lpstr>سیستم مورد نیاز:</vt:lpstr>
      <vt:lpstr>نسخه هاي مختلف اوراکل:</vt:lpstr>
      <vt:lpstr>Slide 15</vt:lpstr>
      <vt:lpstr> پایان  " از توجهتون متشکرم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تاریخچه اوراکل :</dc:title>
  <dc:creator>user</dc:creator>
  <cp:lastModifiedBy>user</cp:lastModifiedBy>
  <cp:revision>24</cp:revision>
  <dcterms:created xsi:type="dcterms:W3CDTF">2006-08-16T00:00:00Z</dcterms:created>
  <dcterms:modified xsi:type="dcterms:W3CDTF">2016-05-14T09:16:20Z</dcterms:modified>
</cp:coreProperties>
</file>