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2"/>
    <p:sldMasterId id="2147483672" r:id="rId3"/>
  </p:sldMasterIdLst>
  <p:notesMasterIdLst>
    <p:notesMasterId r:id="rId34"/>
  </p:notesMasterIdLst>
  <p:handoutMasterIdLst>
    <p:handoutMasterId r:id="rId35"/>
  </p:handoutMasterIdLst>
  <p:sldIdLst>
    <p:sldId id="281" r:id="rId4"/>
    <p:sldId id="327" r:id="rId5"/>
    <p:sldId id="452" r:id="rId6"/>
    <p:sldId id="433" r:id="rId7"/>
    <p:sldId id="426" r:id="rId8"/>
    <p:sldId id="427" r:id="rId9"/>
    <p:sldId id="429" r:id="rId10"/>
    <p:sldId id="437" r:id="rId11"/>
    <p:sldId id="454" r:id="rId12"/>
    <p:sldId id="438" r:id="rId13"/>
    <p:sldId id="455" r:id="rId14"/>
    <p:sldId id="434" r:id="rId15"/>
    <p:sldId id="435" r:id="rId16"/>
    <p:sldId id="436" r:id="rId17"/>
    <p:sldId id="456" r:id="rId18"/>
    <p:sldId id="440" r:id="rId19"/>
    <p:sldId id="442" r:id="rId20"/>
    <p:sldId id="453" r:id="rId21"/>
    <p:sldId id="443" r:id="rId22"/>
    <p:sldId id="444" r:id="rId23"/>
    <p:sldId id="445" r:id="rId24"/>
    <p:sldId id="446" r:id="rId25"/>
    <p:sldId id="439" r:id="rId26"/>
    <p:sldId id="448" r:id="rId27"/>
    <p:sldId id="447" r:id="rId28"/>
    <p:sldId id="450" r:id="rId29"/>
    <p:sldId id="451" r:id="rId30"/>
    <p:sldId id="431" r:id="rId31"/>
    <p:sldId id="457" r:id="rId32"/>
    <p:sldId id="425" r:id="rId33"/>
  </p:sldIdLst>
  <p:sldSz cx="12188825" cy="6858000"/>
  <p:notesSz cx="6858000" cy="9144000"/>
  <p:embeddedFontLst>
    <p:embeddedFont>
      <p:font typeface="IranNastaliq" panose="02000503000000020003" pitchFamily="2" charset="0"/>
      <p:regular r:id="rId36"/>
    </p:embeddedFont>
    <p:embeddedFont>
      <p:font typeface="Garamond" panose="02020404030301010803" pitchFamily="18" charset="0"/>
      <p:regular r:id="rId37"/>
      <p:bold r:id="rId38"/>
      <p:italic r:id="rId39"/>
    </p:embeddedFont>
    <p:embeddedFont>
      <p:font typeface="Impact" panose="020B0806030902050204" pitchFamily="34" charset="0"/>
      <p:regular r:id="rId40"/>
    </p:embeddedFont>
    <p:embeddedFont>
      <p:font typeface="B Traffic" panose="00000400000000000000" pitchFamily="2" charset="-78"/>
      <p:regular r:id="rId41"/>
      <p:bold r:id="rId42"/>
    </p:embeddedFont>
    <p:embeddedFont>
      <p:font typeface="Consolas" panose="020B0609020204030204" pitchFamily="49" charset="0"/>
      <p:regular r:id="rId43"/>
      <p:bold r:id="rId44"/>
      <p:italic r:id="rId45"/>
      <p:boldItalic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B Badr" panose="00000400000000000000" pitchFamily="2" charset="-78"/>
      <p:regular r:id="rId49"/>
      <p:bold r:id="rId50"/>
    </p:embeddedFont>
    <p:embeddedFont>
      <p:font typeface="Corbel" panose="020B0503020204020204" pitchFamily="34" charset="0"/>
      <p:regular r:id="rId51"/>
      <p:bold r:id="rId52"/>
      <p:italic r:id="rId53"/>
      <p:boldItalic r:id="rId54"/>
    </p:embeddedFont>
    <p:embeddedFont>
      <p:font typeface="B Titr" panose="00000700000000000000" pitchFamily="2" charset="-78"/>
      <p:bold r:id="rId55"/>
    </p:embeddedFont>
    <p:embeddedFont>
      <p:font typeface="Entezar     &lt;---------" panose="00000700000000000000" pitchFamily="2" charset="-78"/>
      <p:bold r:id="rId56"/>
    </p:embeddedFont>
    <p:embeddedFont>
      <p:font typeface="B Nazanin" panose="00000400000000000000" pitchFamily="2" charset="-78"/>
      <p:regular r:id="rId57"/>
      <p:bold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CC99"/>
    <a:srgbClr val="33CCCC"/>
    <a:srgbClr val="33CCFF"/>
    <a:srgbClr val="0066FF"/>
    <a:srgbClr val="9966FF"/>
    <a:srgbClr val="6600FF"/>
    <a:srgbClr val="CC00FF"/>
    <a:srgbClr val="CC33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396" autoAdjust="0"/>
  </p:normalViewPr>
  <p:slideViewPr>
    <p:cSldViewPr>
      <p:cViewPr varScale="1">
        <p:scale>
          <a:sx n="81" d="100"/>
          <a:sy n="81" d="100"/>
        </p:scale>
        <p:origin x="586" y="23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5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5/15/2017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hangingPunct="1"/>
            <a:fld id="{5383D578-1E87-4E85-A773-69D39B02EA26}" type="slidenum">
              <a:rPr lang="en-GB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6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2412" y="1905000"/>
            <a:ext cx="9144000" cy="2667000"/>
          </a:xfrm>
        </p:spPr>
        <p:txBody>
          <a:bodyPr anchor="ctr">
            <a:noAutofit/>
          </a:bodyPr>
          <a:lstStyle>
            <a:lvl1pPr>
              <a:defRPr sz="6000">
                <a:solidFill>
                  <a:srgbClr val="FFFF00"/>
                </a:solidFill>
                <a:cs typeface="Entezar     &lt;---------" panose="00000700000000000000" pitchFamily="2" charset="-78"/>
              </a:defRPr>
            </a:lvl1pPr>
          </a:lstStyle>
          <a:p>
            <a:r>
              <a:rPr lang="fa-IR" dirty="0" smtClean="0"/>
              <a:t>کلیک کنید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105400"/>
            <a:ext cx="9143999" cy="10668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 smtClean="0"/>
              <a:t>کلیک کنید</a:t>
            </a:r>
            <a:endParaRPr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2412" y="48768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1834-25C0-4B43-B7D2-B303801606D2}" type="datetime1">
              <a:rPr lang="en-US" smtClean="0"/>
              <a:t>5/15/2017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99A9-9596-44D2-BC1F-E55439785FDA}" type="datetime1">
              <a:rPr lang="en-US" smtClean="0"/>
              <a:t>5/15/2017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5B3B1-DF36-4E3F-8B98-426853AD14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4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D3B78-C5EB-4B7A-87CC-DEC52F621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72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6C0FA-0D01-4EAC-8BA3-820DBC5E21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96143-74B9-4724-99C4-2A89D1D65B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22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3519-52D8-4B6C-B9AC-DE9124FF4B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90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72837-F9C4-46C8-BBF1-89F3238109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0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36D8D-CE4E-4DF5-9C25-924954BEFE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9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0891E-B4E7-4EB1-AA51-B0804452BD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4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>
            <a:normAutofit/>
          </a:bodyPr>
          <a:lstStyle>
            <a:lvl1pPr>
              <a:defRPr sz="4400" b="0">
                <a:solidFill>
                  <a:srgbClr val="FFC00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کلیک کنید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  <a:lvl2pPr marL="548640">
              <a:defRPr>
                <a:cs typeface="B Nazanin" panose="00000400000000000000" pitchFamily="2" charset="-78"/>
              </a:defRPr>
            </a:lvl2pPr>
            <a:lvl3pPr marL="777240">
              <a:defRPr>
                <a:cs typeface="B Nazanin" panose="00000400000000000000" pitchFamily="2" charset="-78"/>
              </a:defRPr>
            </a:lvl3pPr>
            <a:lvl4pPr marL="1005840">
              <a:defRPr>
                <a:cs typeface="B Nazanin" panose="00000400000000000000" pitchFamily="2" charset="-78"/>
              </a:defRPr>
            </a:lvl4pPr>
            <a:lvl5pPr marL="1234440">
              <a:defRPr>
                <a:cs typeface="B Nazanin" panose="00000400000000000000" pitchFamily="2" charset="-78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8716" y="6359705"/>
            <a:ext cx="1243859" cy="276226"/>
          </a:xfrm>
        </p:spPr>
        <p:txBody>
          <a:bodyPr/>
          <a:lstStyle/>
          <a:p>
            <a:fld id="{FA462C40-35E1-46DC-BC7C-D5FEE7C904B9}" type="datetime1">
              <a:rPr lang="en-US" smtClean="0"/>
              <a:t>5/15/2017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5612" y="6359705"/>
            <a:ext cx="6324599" cy="276226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7012" y="6353174"/>
            <a:ext cx="1143002" cy="276226"/>
          </a:xfrm>
        </p:spPr>
        <p:txBody>
          <a:bodyPr/>
          <a:lstStyle>
            <a:lvl1pPr algn="ctr">
              <a:defRPr sz="1400" b="1">
                <a:cs typeface="B Nazanin" panose="00000400000000000000" pitchFamily="2" charset="-78"/>
              </a:defRPr>
            </a:lvl1pPr>
          </a:lstStyle>
          <a:p>
            <a:fld id="{25BA54BD-C84D-46CE-8B72-31BFB26ABA43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522412" y="160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D58F-3D9A-426C-BD5B-93FE1F69A4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16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77C80-6E71-41BA-AC21-A2CF210115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9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77F4A-361E-4634-A71A-A5F14667B6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5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398E6-2E75-4272-BBAF-CD8A5B4C93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anchor="ctr">
            <a:noAutofit/>
          </a:bodyPr>
          <a:lstStyle>
            <a:lvl1pPr algn="ctr">
              <a:defRPr sz="4400" b="0" cap="none" baseline="0"/>
            </a:lvl1pPr>
          </a:lstStyle>
          <a:p>
            <a:r>
              <a:rPr lang="fa-IR" dirty="0" smtClean="0"/>
              <a:t>کلیک </a:t>
            </a:r>
            <a:r>
              <a:rPr lang="fa-IR" dirty="0" err="1" smtClean="0"/>
              <a:t>وکنید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3343" y="6348204"/>
            <a:ext cx="1243859" cy="276226"/>
          </a:xfrm>
        </p:spPr>
        <p:txBody>
          <a:bodyPr/>
          <a:lstStyle/>
          <a:p>
            <a:fld id="{CAD6172A-453A-49AB-A30D-1AD1E0FCAE46}" type="datetime1">
              <a:rPr lang="en-US" smtClean="0"/>
              <a:t>5/15/2017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3378" y="6348204"/>
            <a:ext cx="6324599" cy="276226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431" y="6348204"/>
            <a:ext cx="1143002" cy="276226"/>
          </a:xfr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cxnSp>
        <p:nvCxnSpPr>
          <p:cNvPr id="131" name="Straight Connector 130"/>
          <p:cNvCxnSpPr/>
          <p:nvPr userDrawn="1"/>
        </p:nvCxnSpPr>
        <p:spPr>
          <a:xfrm>
            <a:off x="1522412" y="48768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E8BE-13C9-44B3-A08D-A33950279754}" type="datetime1">
              <a:rPr lang="en-US" smtClean="0"/>
              <a:t>5/15/2017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522412" y="160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5F04-C0DF-4720-8ED4-723052B1DDFA}" type="datetime1">
              <a:rPr lang="en-US" smtClean="0"/>
              <a:t>5/15/2017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1522412" y="160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73F-2EFC-488A-9550-9D6E4672BFD3}" type="datetime1">
              <a:rPr lang="en-US" smtClean="0"/>
              <a:t>5/15/2017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cs typeface="B Nazanin" panose="00000400000000000000" pitchFamily="2" charset="-78"/>
              </a:defRPr>
            </a:lvl1pPr>
          </a:lstStyle>
          <a:p>
            <a:fld id="{25BA54BD-C84D-46CE-8B72-31BFB26ABA43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BB39-D4EC-4BE7-AEDF-02206F163EBC}" type="datetime1">
              <a:rPr lang="en-US" smtClean="0"/>
              <a:t>5/15/2017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cs typeface="B Nazanin" panose="00000400000000000000" pitchFamily="2" charset="-78"/>
              </a:defRPr>
            </a:lvl1pPr>
          </a:lstStyle>
          <a:p>
            <a:fld id="{25BA54BD-C84D-46CE-8B72-31BFB26ABA43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E4CF-0F71-43B7-ADB8-783F27BA9D3F}" type="datetime1">
              <a:rPr lang="en-US" smtClean="0"/>
              <a:t>5/15/2017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E152-CD8E-457F-8896-DAEC652624FE}" type="datetime1">
              <a:rPr lang="en-US" smtClean="0"/>
              <a:t>5/15/2017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a-IR" dirty="0" smtClean="0"/>
              <a:t>کلیک کنید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7060A-95D6-4B77-8735-91DB94C1CA39}" type="datetime1">
              <a:rPr lang="en-US" smtClean="0"/>
              <a:t>5/15/2017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699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  <a:cs typeface="B Nazanin" panose="00000400000000000000" pitchFamily="2" charset="-78"/>
              </a:defRPr>
            </a:lvl1pPr>
          </a:lstStyle>
          <a:p>
            <a:fld id="{25BA54BD-C84D-46CE-8B72-31BFB26ABA43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C000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8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576072" indent="-27432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8046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0332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12618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/>
              <a:t>Copyright@Titi Savitri Prihatiningsih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ED7791-BA32-4D77-90BA-8DBA5E5AAB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14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4" y="260350"/>
            <a:ext cx="96071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0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mella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b="4596"/>
          <a:stretch/>
        </p:blipFill>
        <p:spPr bwMode="auto">
          <a:xfrm>
            <a:off x="1029900" y="0"/>
            <a:ext cx="1003609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7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صلاحیت </a:t>
            </a:r>
            <a:r>
              <a:rPr lang="fa-IR" dirty="0" smtClean="0"/>
              <a:t>بالینی ...؟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10</a:t>
            </a:fld>
            <a:endParaRPr lang="fa-IR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1522414" y="2438400"/>
            <a:ext cx="9143998" cy="3354830"/>
          </a:xfrm>
          <a:prstGeom prst="round2DiagRect">
            <a:avLst/>
          </a:prstGeom>
          <a:solidFill>
            <a:schemeClr val="accent4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آنچه یک دانشجو در یک سطح خاص از مراحل تحصیل مثل پایان دوره کارورزی یا هنگام فارغ‏التحصیلی باید قادر به انجام آن باشد.</a:t>
            </a: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 Single Corner Rectangle 5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9" name="Round Single Corner Rectangle 8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11" name="Round Single Corner Rectangle 10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12" name="Round Single Corner Rectangle 11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حوزه‏ها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2" name="Round Single Corner Rectangle 21"/>
          <p:cNvSpPr/>
          <p:nvPr/>
        </p:nvSpPr>
        <p:spPr>
          <a:xfrm rot="10800000" flipV="1">
            <a:off x="10666412" y="918219"/>
            <a:ext cx="1506660" cy="351266"/>
          </a:xfrm>
          <a:prstGeom prst="round1Rect">
            <a:avLst>
              <a:gd name="adj" fmla="val 18042"/>
            </a:avLst>
          </a:prstGeom>
          <a:solidFill>
            <a:srgbClr val="33CCCC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</p:spTree>
    <p:extLst>
      <p:ext uri="{BB962C8B-B14F-4D97-AF65-F5344CB8AC3E}">
        <p14:creationId xmlns:p14="http://schemas.microsoft.com/office/powerpoint/2010/main" val="8390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بین صلاحیت بالینی و عملکرد</a:t>
            </a:r>
            <a:r>
              <a:rPr lang="fa-IR" dirty="0"/>
              <a:t> بالینی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200" dirty="0">
                <a:solidFill>
                  <a:schemeClr val="accent2">
                    <a:lumMod val="75000"/>
                  </a:schemeClr>
                </a:solidFill>
              </a:rPr>
              <a:t>صلاحیت باليني </a:t>
            </a:r>
            <a:r>
              <a:rPr lang="fa-IR" sz="3200" b="0" dirty="0"/>
              <a:t>عبارت است از </a:t>
            </a:r>
            <a:r>
              <a:rPr lang="fa-IR" sz="3200" b="0" dirty="0" smtClean="0"/>
              <a:t>«آنچه </a:t>
            </a:r>
            <a:r>
              <a:rPr lang="fa-IR" sz="3200" b="0" dirty="0"/>
              <a:t>كه دانشجو و </a:t>
            </a:r>
            <a:r>
              <a:rPr lang="fa-IR" sz="3200" b="0" dirty="0" smtClean="0"/>
              <a:t>يا پزشك </a:t>
            </a:r>
            <a:r>
              <a:rPr lang="fa-IR" sz="3200" b="0" dirty="0"/>
              <a:t>قادر به انجام آن </a:t>
            </a:r>
            <a:r>
              <a:rPr lang="fa-IR" sz="3200" b="0" dirty="0" smtClean="0"/>
              <a:t>است».</a:t>
            </a:r>
          </a:p>
          <a:p>
            <a:pPr algn="just"/>
            <a:r>
              <a:rPr lang="fa-IR" sz="3200" dirty="0">
                <a:solidFill>
                  <a:schemeClr val="accent2">
                    <a:lumMod val="75000"/>
                  </a:schemeClr>
                </a:solidFill>
              </a:rPr>
              <a:t>عملكرد باليني </a:t>
            </a:r>
            <a:r>
              <a:rPr lang="fa-IR" sz="3200" b="0" dirty="0"/>
              <a:t>عبارت است از </a:t>
            </a:r>
            <a:r>
              <a:rPr lang="fa-IR" sz="3200" b="0" dirty="0" smtClean="0"/>
              <a:t>«آنچه </a:t>
            </a:r>
            <a:r>
              <a:rPr lang="fa-IR" sz="3200" b="0" dirty="0"/>
              <a:t>كه دانشجو يا </a:t>
            </a:r>
            <a:r>
              <a:rPr lang="fa-IR" sz="3200" b="0" dirty="0" smtClean="0"/>
              <a:t>پزشك به </a:t>
            </a:r>
            <a:r>
              <a:rPr lang="fa-IR" sz="3200" b="0" dirty="0"/>
              <a:t>طور </a:t>
            </a:r>
            <a:r>
              <a:rPr lang="fa-IR" sz="3200" b="0" dirty="0" smtClean="0"/>
              <a:t>عادتی زمانی </a:t>
            </a:r>
            <a:r>
              <a:rPr lang="fa-IR" sz="3200" b="0" dirty="0"/>
              <a:t>كه تحت نظر نيست، انجام </a:t>
            </a:r>
            <a:r>
              <a:rPr lang="fa-IR" sz="3200" b="0" dirty="0" err="1" smtClean="0"/>
              <a:t>مي</a:t>
            </a:r>
            <a:r>
              <a:rPr lang="fa-IR" sz="3200" b="0" dirty="0" smtClean="0"/>
              <a:t>‍‏دهد».</a:t>
            </a: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666411" y="1294145"/>
            <a:ext cx="1506659" cy="387437"/>
          </a:xfrm>
          <a:prstGeom prst="round1Rect">
            <a:avLst>
              <a:gd name="adj" fmla="val 18042"/>
            </a:avLst>
          </a:prstGeom>
          <a:solidFill>
            <a:srgbClr val="33CC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حوزه‏ها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22" name="Round Single Corner Rectangle 21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23" name="Round Single Corner Rectangle 22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24" name="Round Single Corner Rectangle 23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25" name="Round Single Corner Rectangle 24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26" name="Round Single Corner Rectangle 25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95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رویکردها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Low">
              <a:buFont typeface="+mj-lt"/>
              <a:buAutoNum type="arabicPeriod"/>
            </a:pPr>
            <a:r>
              <a:rPr lang="fa-IR" sz="3200" dirty="0">
                <a:solidFill>
                  <a:srgbClr val="FFC000"/>
                </a:solidFill>
              </a:rPr>
              <a:t>رويكرد رفتار </a:t>
            </a:r>
            <a:r>
              <a:rPr lang="fa-IR" sz="3200" dirty="0" smtClean="0">
                <a:solidFill>
                  <a:srgbClr val="FFC000"/>
                </a:solidFill>
              </a:rPr>
              <a:t>گرايي:</a:t>
            </a:r>
          </a:p>
          <a:p>
            <a:pPr algn="justLow"/>
            <a:r>
              <a:rPr lang="fa-IR" b="0" dirty="0" smtClean="0"/>
              <a:t> </a:t>
            </a:r>
            <a:r>
              <a:rPr lang="fa-IR" b="0" dirty="0"/>
              <a:t>يك رويكرد تكليف محور است كه بستگي به مشاهده مستقيم عملكرد دارد</a:t>
            </a:r>
            <a:r>
              <a:rPr lang="fa-IR" b="0" dirty="0" smtClean="0"/>
              <a:t>.</a:t>
            </a:r>
          </a:p>
          <a:p>
            <a:pPr algn="justLow"/>
            <a:r>
              <a:rPr lang="fa-IR" b="0" dirty="0" smtClean="0"/>
              <a:t> </a:t>
            </a:r>
            <a:r>
              <a:rPr lang="fa-IR" b="0" dirty="0"/>
              <a:t>اين رويكرد به خاطر در نظر نگرفتن نقش قضاوت </a:t>
            </a:r>
            <a:r>
              <a:rPr lang="fa-IR" b="0" dirty="0" smtClean="0"/>
              <a:t>حرفه‏اي </a:t>
            </a:r>
            <a:r>
              <a:rPr lang="fa-IR" b="0" dirty="0"/>
              <a:t>در عملكرد ذهني و اجازه ندادن به تحول تفكر انتقادي و حل مسئله مورد انتقاد قرار گرفته است.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12</a:t>
            </a:fld>
            <a:endParaRPr lang="fa-IR" dirty="0"/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666412" y="1681582"/>
            <a:ext cx="1506658" cy="406599"/>
          </a:xfrm>
          <a:prstGeom prst="round1Rect">
            <a:avLst>
              <a:gd name="adj" fmla="val 18042"/>
            </a:avLst>
          </a:prstGeom>
          <a:solidFill>
            <a:srgbClr val="0066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حوزه‏ها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22" name="Round Single Corner Rectangle 21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23" name="Round Single Corner Rectangle 22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24" name="Round Single Corner Rectangle 23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25" name="Round Single Corner Rectangle 24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26" name="Round Single Corner Rectangle 25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93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رویکردها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Low">
              <a:buFont typeface="+mj-lt"/>
              <a:buAutoNum type="arabicPeriod" startAt="2"/>
            </a:pPr>
            <a:r>
              <a:rPr lang="fa-IR" sz="3200" dirty="0">
                <a:solidFill>
                  <a:srgbClr val="FFC000"/>
                </a:solidFill>
              </a:rPr>
              <a:t>رويكرد </a:t>
            </a:r>
            <a:r>
              <a:rPr lang="fa-IR" sz="3200" dirty="0" smtClean="0">
                <a:solidFill>
                  <a:srgbClr val="FFC000"/>
                </a:solidFill>
              </a:rPr>
              <a:t>عام:</a:t>
            </a:r>
          </a:p>
          <a:p>
            <a:pPr algn="justLow"/>
            <a:r>
              <a:rPr lang="fa-IR" b="0" dirty="0" smtClean="0"/>
              <a:t>صفات </a:t>
            </a:r>
            <a:r>
              <a:rPr lang="fa-IR" b="0" dirty="0"/>
              <a:t>كلي كه براي عملكرد اثر بخش حياتي هستند را شناسايي </a:t>
            </a:r>
            <a:r>
              <a:rPr lang="fa-IR" b="0" dirty="0" err="1" smtClean="0"/>
              <a:t>مي‏كند</a:t>
            </a:r>
            <a:r>
              <a:rPr lang="fa-IR" b="0" dirty="0" smtClean="0"/>
              <a:t> </a:t>
            </a:r>
            <a:r>
              <a:rPr lang="fa-IR" b="0" dirty="0"/>
              <a:t>و بر </a:t>
            </a:r>
            <a:r>
              <a:rPr lang="fa-IR" b="0" dirty="0" smtClean="0"/>
              <a:t>نگرش‏هاي </a:t>
            </a:r>
            <a:r>
              <a:rPr lang="fa-IR" b="0" dirty="0"/>
              <a:t>قابل انتقال از قبيل دانش و تفكر انتقادي تمركز دارد. از آنجايي كه شواهد محدودي از </a:t>
            </a:r>
            <a:r>
              <a:rPr lang="fa-IR" b="0" dirty="0" smtClean="0"/>
              <a:t>انتقال‏پذيري </a:t>
            </a:r>
            <a:r>
              <a:rPr lang="fa-IR" b="0" dirty="0"/>
              <a:t>مهارتهاي عمومي در ميان موقعيتهاي مختلف وجود دارد، اين رويكرد مورد انتقاد قرار گرفته است. 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13</a:t>
            </a:fld>
            <a:endParaRPr lang="fa-IR" dirty="0"/>
          </a:p>
        </p:txBody>
      </p:sp>
      <p:sp>
        <p:nvSpPr>
          <p:cNvPr id="6" name="Round Single Corner Rectangle 5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8" name="Round Single Corner Rectangle 7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9" name="Round Single Corner Rectangle 8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11" name="Round Single Corner Rectangle 10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12" name="Round Single Corner Rectangle 11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حوزه‏ها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666412" y="1681582"/>
            <a:ext cx="1506658" cy="406599"/>
          </a:xfrm>
          <a:prstGeom prst="round1Rect">
            <a:avLst>
              <a:gd name="adj" fmla="val 18042"/>
            </a:avLst>
          </a:prstGeom>
          <a:solidFill>
            <a:srgbClr val="0066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</p:spTree>
    <p:extLst>
      <p:ext uri="{BB962C8B-B14F-4D97-AF65-F5344CB8AC3E}">
        <p14:creationId xmlns:p14="http://schemas.microsoft.com/office/powerpoint/2010/main" val="11667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رویکردها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Low">
              <a:buFont typeface="+mj-lt"/>
              <a:buAutoNum type="arabicPeriod" startAt="2"/>
            </a:pPr>
            <a:r>
              <a:rPr lang="fa-IR" sz="3200" dirty="0">
                <a:solidFill>
                  <a:srgbClr val="FFC000"/>
                </a:solidFill>
              </a:rPr>
              <a:t>رويكرد </a:t>
            </a:r>
            <a:r>
              <a:rPr lang="fa-IR" sz="3200" dirty="0" smtClean="0">
                <a:solidFill>
                  <a:srgbClr val="FFC000"/>
                </a:solidFill>
              </a:rPr>
              <a:t>كل‏نگر:</a:t>
            </a:r>
          </a:p>
          <a:p>
            <a:pPr algn="justLow"/>
            <a:r>
              <a:rPr lang="fa-IR" b="0" dirty="0" smtClean="0"/>
              <a:t>به </a:t>
            </a:r>
            <a:r>
              <a:rPr lang="fa-IR" b="0" dirty="0"/>
              <a:t>در كنار هم قرار دادن </a:t>
            </a:r>
            <a:r>
              <a:rPr lang="fa-IR" b="0" dirty="0" smtClean="0"/>
              <a:t>دامنه‏اي </a:t>
            </a:r>
            <a:r>
              <a:rPr lang="fa-IR" b="0" dirty="0"/>
              <a:t>از صفات شامل دانش، نگرشها، ارزشها و مهارتها براي برآورده كردن نيازهاي موقعيتهاي باليني متفاوت اشاره دارد</a:t>
            </a:r>
            <a:r>
              <a:rPr lang="fa-IR" b="0" dirty="0" smtClean="0"/>
              <a:t>.</a:t>
            </a:r>
          </a:p>
          <a:p>
            <a:pPr algn="justLow"/>
            <a:r>
              <a:rPr lang="fa-IR" b="0" dirty="0" smtClean="0"/>
              <a:t> </a:t>
            </a:r>
            <a:r>
              <a:rPr lang="fa-IR" b="0" dirty="0"/>
              <a:t>اين رويكرد در حرفه پرستاري بیشتر مورد توجه </a:t>
            </a:r>
            <a:r>
              <a:rPr lang="fa-IR" b="0" dirty="0" smtClean="0"/>
              <a:t>است.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14</a:t>
            </a:fld>
            <a:endParaRPr lang="fa-IR" dirty="0"/>
          </a:p>
        </p:txBody>
      </p:sp>
      <p:sp>
        <p:nvSpPr>
          <p:cNvPr id="6" name="Round Single Corner Rectangle 5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8" name="Round Single Corner Rectangle 7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9" name="Round Single Corner Rectangle 8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11" name="Round Single Corner Rectangle 10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12" name="Round Single Corner Rectangle 11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حوزه‏ها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666412" y="1681582"/>
            <a:ext cx="1506658" cy="406599"/>
          </a:xfrm>
          <a:prstGeom prst="round1Rect">
            <a:avLst>
              <a:gd name="adj" fmla="val 18042"/>
            </a:avLst>
          </a:prstGeom>
          <a:solidFill>
            <a:srgbClr val="0066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</p:spTree>
    <p:extLst>
      <p:ext uri="{BB962C8B-B14F-4D97-AF65-F5344CB8AC3E}">
        <p14:creationId xmlns:p14="http://schemas.microsoft.com/office/powerpoint/2010/main" val="37992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اجزاء صلاحیت </a:t>
            </a:r>
            <a:r>
              <a:rPr lang="fa-IR" dirty="0" smtClean="0"/>
              <a:t>و عملکرد بالینی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15</a:t>
            </a:fld>
            <a:endParaRPr lang="fa-IR" dirty="0"/>
          </a:p>
        </p:txBody>
      </p:sp>
      <p:grpSp>
        <p:nvGrpSpPr>
          <p:cNvPr id="3" name="Group 2"/>
          <p:cNvGrpSpPr/>
          <p:nvPr/>
        </p:nvGrpSpPr>
        <p:grpSpPr>
          <a:xfrm>
            <a:off x="1065212" y="1794235"/>
            <a:ext cx="9371412" cy="5001852"/>
            <a:chOff x="1522414" y="1794235"/>
            <a:chExt cx="9371412" cy="5001852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5027613" y="1794235"/>
              <a:ext cx="2133600" cy="609600"/>
            </a:xfrm>
            <a:prstGeom prst="flowChartAlternateProcess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b="1" dirty="0">
                  <a:cs typeface="B Nazanin" panose="00000400000000000000" pitchFamily="2" charset="-78"/>
                </a:rPr>
                <a:t>صلاحیت </a:t>
              </a:r>
              <a:r>
                <a:rPr lang="fa-IR" sz="2800" b="1" dirty="0" smtClean="0">
                  <a:cs typeface="B Nazanin" panose="00000400000000000000" pitchFamily="2" charset="-78"/>
                </a:rPr>
                <a:t>بالینی</a:t>
              </a:r>
              <a:endParaRPr lang="fa-IR" sz="2800" b="1" dirty="0">
                <a:cs typeface="B Nazanin" panose="00000400000000000000" pitchFamily="2" charset="-78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9218612" y="2442328"/>
              <a:ext cx="1524000" cy="609600"/>
            </a:xfrm>
            <a:prstGeom prst="flowChartAlternateProcess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b="1" dirty="0" smtClean="0">
                  <a:cs typeface="B Nazanin" panose="00000400000000000000" pitchFamily="2" charset="-78"/>
                </a:rPr>
                <a:t>مهارت</a:t>
              </a:r>
              <a:endParaRPr lang="fa-IR" sz="2800" b="1" dirty="0">
                <a:cs typeface="B Nazanin" panose="00000400000000000000" pitchFamily="2" charset="-78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1522414" y="2442328"/>
              <a:ext cx="1535800" cy="609600"/>
            </a:xfrm>
            <a:prstGeom prst="flowChartAlternateProcess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b="1" dirty="0" smtClean="0">
                  <a:cs typeface="B Nazanin" panose="00000400000000000000" pitchFamily="2" charset="-78"/>
                </a:rPr>
                <a:t>دانش</a:t>
              </a:r>
              <a:endParaRPr lang="fa-IR" sz="2800" b="1" dirty="0">
                <a:cs typeface="B Nazanin" panose="00000400000000000000" pitchFamily="2" charset="-78"/>
              </a:endParaRP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9065026" y="3589256"/>
              <a:ext cx="1828800" cy="1047481"/>
            </a:xfrm>
            <a:prstGeom prst="flowChartAlternateProcess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cs typeface="B Nazanin" panose="00000400000000000000" pitchFamily="2" charset="-78"/>
                </a:rPr>
                <a:t>مهارت‏های بین فردی، بالینی و فنی</a:t>
              </a:r>
              <a:endParaRPr lang="fa-IR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5027611" y="6186487"/>
              <a:ext cx="2133600" cy="609600"/>
            </a:xfrm>
            <a:prstGeom prst="flowChartAlternateProcess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b="1" dirty="0" smtClean="0">
                  <a:cs typeface="B Nazanin" panose="00000400000000000000" pitchFamily="2" charset="-78"/>
                </a:rPr>
                <a:t>عملکرد بالینی</a:t>
              </a:r>
              <a:endParaRPr lang="fa-IR" sz="2800" b="1" dirty="0">
                <a:cs typeface="B Nazanin" panose="00000400000000000000" pitchFamily="2" charset="-78"/>
              </a:endParaRPr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4913312" y="4960143"/>
              <a:ext cx="2362201" cy="609600"/>
            </a:xfrm>
            <a:prstGeom prst="flowChartAlternateProcess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b="1" dirty="0" smtClean="0">
                  <a:cs typeface="B Nazanin" panose="00000400000000000000" pitchFamily="2" charset="-78"/>
                </a:rPr>
                <a:t>حل مسائل بالینی</a:t>
              </a:r>
              <a:endParaRPr lang="fa-IR" sz="2800" b="1" dirty="0">
                <a:cs typeface="B Nazanin" panose="00000400000000000000" pitchFamily="2" charset="-78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5383858" y="3141154"/>
              <a:ext cx="1421107" cy="1421107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800" b="1" dirty="0" smtClean="0">
                  <a:cs typeface="B Nazanin" panose="00000400000000000000" pitchFamily="2" charset="-78"/>
                </a:rPr>
                <a:t>نگرش</a:t>
              </a:r>
              <a:endParaRPr lang="fa-IR" sz="2800" b="1" dirty="0">
                <a:cs typeface="B Nazanin" panose="00000400000000000000" pitchFamily="2" charset="-78"/>
              </a:endParaRPr>
            </a:p>
          </p:txBody>
        </p:sp>
        <p:cxnSp>
          <p:nvCxnSpPr>
            <p:cNvPr id="14" name="Elbow Connector 13"/>
            <p:cNvCxnSpPr>
              <a:stCxn id="5" idx="1"/>
              <a:endCxn id="7" idx="0"/>
            </p:cNvCxnSpPr>
            <p:nvPr/>
          </p:nvCxnSpPr>
          <p:spPr>
            <a:xfrm rot="10800000" flipV="1">
              <a:off x="2290315" y="2099034"/>
              <a:ext cx="2737299" cy="343293"/>
            </a:xfrm>
            <a:prstGeom prst="bentConnector2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5" idx="3"/>
              <a:endCxn id="6" idx="0"/>
            </p:cNvCxnSpPr>
            <p:nvPr/>
          </p:nvCxnSpPr>
          <p:spPr>
            <a:xfrm>
              <a:off x="7161213" y="2099035"/>
              <a:ext cx="2819399" cy="343293"/>
            </a:xfrm>
            <a:prstGeom prst="bentConnector2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68405" y="2736130"/>
              <a:ext cx="5105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568405" y="2951326"/>
              <a:ext cx="5100106" cy="1289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3220792" y="3090464"/>
              <a:ext cx="2057400" cy="82292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6932611" y="3108905"/>
              <a:ext cx="2004769" cy="804483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2" idx="4"/>
              <a:endCxn id="10" idx="0"/>
            </p:cNvCxnSpPr>
            <p:nvPr/>
          </p:nvCxnSpPr>
          <p:spPr>
            <a:xfrm>
              <a:off x="6094412" y="4562261"/>
              <a:ext cx="1" cy="397882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0" idx="2"/>
            </p:cNvCxnSpPr>
            <p:nvPr/>
          </p:nvCxnSpPr>
          <p:spPr>
            <a:xfrm flipH="1">
              <a:off x="6094411" y="5569743"/>
              <a:ext cx="2" cy="616744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7" idx="2"/>
              <a:endCxn id="10" idx="1"/>
            </p:cNvCxnSpPr>
            <p:nvPr/>
          </p:nvCxnSpPr>
          <p:spPr>
            <a:xfrm rot="16200000" flipH="1">
              <a:off x="2495306" y="2846936"/>
              <a:ext cx="2213015" cy="2622998"/>
            </a:xfrm>
            <a:prstGeom prst="bentConnector2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8" idx="2"/>
              <a:endCxn id="10" idx="3"/>
            </p:cNvCxnSpPr>
            <p:nvPr/>
          </p:nvCxnSpPr>
          <p:spPr>
            <a:xfrm rot="5400000">
              <a:off x="8313367" y="3598884"/>
              <a:ext cx="628206" cy="2703913"/>
            </a:xfrm>
            <a:prstGeom prst="bentConnector2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6" idx="2"/>
              <a:endCxn id="8" idx="0"/>
            </p:cNvCxnSpPr>
            <p:nvPr/>
          </p:nvCxnSpPr>
          <p:spPr>
            <a:xfrm flipH="1">
              <a:off x="9979426" y="3051928"/>
              <a:ext cx="1186" cy="537328"/>
            </a:xfrm>
            <a:prstGeom prst="line">
              <a:avLst/>
            </a:prstGeom>
            <a:ln w="412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6" name="Round Single Corner Rectangle 35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37" name="Round Single Corner Rectangle 36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39" name="Round Single Corner Rectangle 38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40" name="Round Single Corner Rectangle 39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42" name="Round Single Corner Rectangle 41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43" name="Round Single Corner Rectangle 42"/>
          <p:cNvSpPr/>
          <p:nvPr/>
        </p:nvSpPr>
        <p:spPr>
          <a:xfrm rot="10800000" flipV="1">
            <a:off x="10666411" y="2102918"/>
            <a:ext cx="1506657" cy="382965"/>
          </a:xfrm>
          <a:prstGeom prst="round1Rect">
            <a:avLst>
              <a:gd name="adj" fmla="val 18042"/>
            </a:avLst>
          </a:prstGeom>
          <a:solidFill>
            <a:srgbClr val="9966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45" name="Round Single Corner Rectangle 44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حوزه‏</a:t>
            </a:r>
            <a:r>
              <a:rPr lang="fa-IR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ها 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46" name="Round Single Corner Rectangle 45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47" name="Round Single Corner Rectangle 46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49" name="Round Single Corner Rectangle 48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51" name="Round Single Corner Rectangle 50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52" name="Round Single Corner Rectangle 51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53" name="Round Single Corner Rectangle 52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54" name="Round Single Corner Rectangle 53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55" name="Round Single Corner Rectangle 54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4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122862" y="28527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122862" y="28575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122862" y="28575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122862" y="28575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5122862" y="28575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/>
          </a:p>
        </p:txBody>
      </p:sp>
      <p:grpSp>
        <p:nvGrpSpPr>
          <p:cNvPr id="3" name="Group 2"/>
          <p:cNvGrpSpPr/>
          <p:nvPr/>
        </p:nvGrpSpPr>
        <p:grpSpPr>
          <a:xfrm>
            <a:off x="912812" y="1607581"/>
            <a:ext cx="9408320" cy="4779964"/>
            <a:chOff x="1522413" y="1607581"/>
            <a:chExt cx="9408320" cy="4779964"/>
          </a:xfrm>
        </p:grpSpPr>
        <p:graphicFrame>
          <p:nvGraphicFramePr>
            <p:cNvPr id="430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5528939"/>
                </p:ext>
              </p:extLst>
            </p:nvPr>
          </p:nvGraphicFramePr>
          <p:xfrm>
            <a:off x="1522414" y="1610757"/>
            <a:ext cx="2741613" cy="161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8" r:id="rId3" imgW="6895678" imgH="9660248" progId="Visio.Drawing.6">
                    <p:embed/>
                  </p:oleObj>
                </mc:Choice>
                <mc:Fallback>
                  <p:oleObj r:id="rId3" imgW="6895678" imgH="966024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630" t="10696" r="65109" b="77524"/>
                        <a:stretch>
                          <a:fillRect/>
                        </a:stretch>
                      </p:blipFill>
                      <p:spPr bwMode="auto">
                        <a:xfrm>
                          <a:off x="1522414" y="1610757"/>
                          <a:ext cx="2741613" cy="1611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696816"/>
                </p:ext>
              </p:extLst>
            </p:nvPr>
          </p:nvGraphicFramePr>
          <p:xfrm>
            <a:off x="3238499" y="3325656"/>
            <a:ext cx="2741613" cy="161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" r:id="rId5" imgW="6895678" imgH="9660248" progId="Visio.Drawing.6">
                    <p:embed/>
                  </p:oleObj>
                </mc:Choice>
                <mc:Fallback>
                  <p:oleObj r:id="rId5" imgW="6895678" imgH="966024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630" t="24706" r="65109" b="63515"/>
                        <a:stretch>
                          <a:fillRect/>
                        </a:stretch>
                      </p:blipFill>
                      <p:spPr bwMode="auto">
                        <a:xfrm>
                          <a:off x="3238499" y="3325656"/>
                          <a:ext cx="2741613" cy="1611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1528317"/>
                </p:ext>
              </p:extLst>
            </p:nvPr>
          </p:nvGraphicFramePr>
          <p:xfrm>
            <a:off x="1522413" y="4845288"/>
            <a:ext cx="2741613" cy="147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" r:id="rId6" imgW="6895678" imgH="9660248" progId="Visio.Drawing.6">
                    <p:embed/>
                  </p:oleObj>
                </mc:Choice>
                <mc:Fallback>
                  <p:oleObj r:id="rId6" imgW="6895678" imgH="966024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630" t="36443" r="65109" b="52913"/>
                        <a:stretch>
                          <a:fillRect/>
                        </a:stretch>
                      </p:blipFill>
                      <p:spPr bwMode="auto">
                        <a:xfrm>
                          <a:off x="1522413" y="4845288"/>
                          <a:ext cx="2741613" cy="147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4834719"/>
                </p:ext>
              </p:extLst>
            </p:nvPr>
          </p:nvGraphicFramePr>
          <p:xfrm>
            <a:off x="8189120" y="1607581"/>
            <a:ext cx="2741613" cy="160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" r:id="rId7" imgW="6895678" imgH="9660248" progId="Visio.Drawing.6">
                    <p:embed/>
                  </p:oleObj>
                </mc:Choice>
                <mc:Fallback>
                  <p:oleObj r:id="rId7" imgW="6895678" imgH="966024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630" t="51587" r="65109" b="36821"/>
                        <a:stretch>
                          <a:fillRect/>
                        </a:stretch>
                      </p:blipFill>
                      <p:spPr bwMode="auto">
                        <a:xfrm>
                          <a:off x="8189120" y="1607581"/>
                          <a:ext cx="2741613" cy="1608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0244470"/>
                </p:ext>
              </p:extLst>
            </p:nvPr>
          </p:nvGraphicFramePr>
          <p:xfrm>
            <a:off x="6325391" y="3325656"/>
            <a:ext cx="2741613" cy="161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2" r:id="rId8" imgW="6895678" imgH="9660248" progId="Visio.Drawing.6">
                    <p:embed/>
                  </p:oleObj>
                </mc:Choice>
                <mc:Fallback>
                  <p:oleObj r:id="rId8" imgW="6895678" imgH="966024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630" t="66638" r="65109" b="21771"/>
                        <a:stretch>
                          <a:fillRect/>
                        </a:stretch>
                      </p:blipFill>
                      <p:spPr bwMode="auto">
                        <a:xfrm>
                          <a:off x="6325391" y="3325656"/>
                          <a:ext cx="2741613" cy="1611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5661131"/>
                </p:ext>
              </p:extLst>
            </p:nvPr>
          </p:nvGraphicFramePr>
          <p:xfrm>
            <a:off x="8189119" y="4773057"/>
            <a:ext cx="2741613" cy="161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" r:id="rId9" imgW="6895678" imgH="9660248" progId="Visio.Drawing.6">
                    <p:embed/>
                  </p:oleObj>
                </mc:Choice>
                <mc:Fallback>
                  <p:oleObj r:id="rId9" imgW="6895678" imgH="966024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630" t="81688" r="65109" b="6720"/>
                        <a:stretch>
                          <a:fillRect/>
                        </a:stretch>
                      </p:blipFill>
                      <p:spPr bwMode="auto">
                        <a:xfrm>
                          <a:off x="8189119" y="4773057"/>
                          <a:ext cx="2741613" cy="161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842739" y="6315313"/>
            <a:ext cx="535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a-I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Competencies:  The </a:t>
            </a:r>
            <a:r>
              <a:rPr lang="en-US" altLang="fa-I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SIX</a:t>
            </a:r>
            <a:r>
              <a:rPr lang="en-US" altLang="fa-I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Domains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حوزه‏های صلاحیت بالینی</a:t>
            </a:r>
          </a:p>
        </p:txBody>
      </p:sp>
      <p:sp>
        <p:nvSpPr>
          <p:cNvPr id="25" name="Round Single Corner Rectangle 24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29" name="Round Single Corner Rectangle 28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30" name="Round Single Corner Rectangle 29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31" name="Round Single Corner Rectangle 30"/>
          <p:cNvSpPr/>
          <p:nvPr/>
        </p:nvSpPr>
        <p:spPr>
          <a:xfrm rot="10800000" flipV="1">
            <a:off x="10666411" y="2509516"/>
            <a:ext cx="1506657" cy="367011"/>
          </a:xfrm>
          <a:prstGeom prst="round1Rect">
            <a:avLst>
              <a:gd name="adj" fmla="val 18042"/>
            </a:avLst>
          </a:prstGeom>
          <a:solidFill>
            <a:srgbClr val="6600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32" name="Round Single Corner Rectangle 31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33" name="Round Single Corner Rectangle 32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34" name="Round Single Corner Rectangle 33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35" name="Round Single Corner Rectangle 34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36" name="Round Single Corner Rectangle 35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37" name="Round Single Corner Rectangle 36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38" name="Round Single Corner Rectangle 37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39" name="Round Single Corner Rectangle 38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86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برنامه درسی سنتی و مبتنی بر صلاحیت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17</a:t>
            </a:fld>
            <a:endParaRPr lang="fa-I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4" y="1777915"/>
            <a:ext cx="9143998" cy="472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 Single Corner Rectangle 14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22" name="Round Single Corner Rectangle 21"/>
          <p:cNvSpPr/>
          <p:nvPr/>
        </p:nvSpPr>
        <p:spPr>
          <a:xfrm rot="10800000" flipV="1">
            <a:off x="10666412" y="2897271"/>
            <a:ext cx="1506656" cy="407737"/>
          </a:xfrm>
          <a:prstGeom prst="round1Rect">
            <a:avLst>
              <a:gd name="adj" fmla="val 18042"/>
            </a:avLst>
          </a:prstGeom>
          <a:solidFill>
            <a:srgbClr val="CC00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23" name="Round Single Corner Rectangle 22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24" name="Round Single Corner Rectangle 23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25" name="Round Single Corner Rectangle 24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26" name="Round Single Corner Rectangle 25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29" name="Round Single Corner Rectangle 28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61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18</a:t>
            </a:fld>
            <a:endParaRPr lang="fa-IR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76200"/>
            <a:ext cx="6667585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2612" y="5864883"/>
            <a:ext cx="1219200" cy="6740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b="1" cap="all" dirty="0">
                <a:ln w="9000" cmpd="sng"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Novice</a:t>
            </a:r>
            <a:endParaRPr lang="fa-IR" dirty="0"/>
          </a:p>
          <a:p>
            <a:pPr>
              <a:lnSpc>
                <a:spcPct val="90000"/>
              </a:lnSpc>
            </a:pPr>
            <a:endParaRPr lang="fa-I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20385" y="4191000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1400" b="1" cap="all" dirty="0">
                <a:ln w="9000" cmpd="sng"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en-US" sz="1400" b="1" cap="all" dirty="0" smtClean="0">
                <a:ln w="9000" cmpd="sng"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Beginner</a:t>
            </a:r>
            <a:endParaRPr lang="en-US" sz="1400" b="1" cap="all" dirty="0">
              <a:ln w="9000" cmpd="sng"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0612" y="2590800"/>
            <a:ext cx="1779894" cy="5300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359" tIns="0" rIns="0" bIns="0" numCol="1" spcCol="1270" anchor="t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cap="all" spc="0" dirty="0" smtClean="0">
                <a:ln w="9000" cmpd="sng"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Competent</a:t>
            </a:r>
            <a:endParaRPr lang="en-US" b="1" kern="1200" cap="all" spc="0" dirty="0">
              <a:ln w="9000" cmpd="sng"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4313" y="4076625"/>
            <a:ext cx="1397011" cy="4286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339" tIns="0" rIns="0" bIns="0" numCol="1" spcCol="1270" anchor="t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cap="all" spc="0" dirty="0" smtClean="0">
                <a:ln w="9000" cmpd="sng"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Proficient</a:t>
            </a:r>
            <a:endParaRPr lang="en-US" sz="2000" b="1" kern="1200" cap="all" spc="0" dirty="0">
              <a:ln w="9000" cmpd="sng"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11366" y="2294401"/>
            <a:ext cx="1397831" cy="4487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1529" tIns="0" rIns="0" bIns="0" numCol="1" spcCol="1270" anchor="t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cap="all" spc="0" dirty="0" smtClean="0">
                <a:ln w="9000" cmpd="sng"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endParaRPr lang="en-US" sz="2000" b="1" kern="1200" cap="all" spc="0" dirty="0">
              <a:ln w="9000" cmpd="sng"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6200000">
            <a:off x="-1448459" y="3032918"/>
            <a:ext cx="6414817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C000"/>
                </a:solidFill>
                <a:latin typeface="+mj-lt"/>
                <a:ea typeface="+mj-ea"/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مراحل صلاحیت بالینی</a:t>
            </a:r>
            <a:r>
              <a:rPr lang="fa-IR" sz="2400" dirty="0" smtClean="0"/>
              <a:t>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Benner &amp; Dreyfus</a:t>
            </a:r>
            <a:r>
              <a:rPr lang="fa-IR" sz="2400" dirty="0" smtClean="0"/>
              <a:t>)</a:t>
            </a:r>
            <a:endParaRPr lang="fa-IR" sz="2400" dirty="0"/>
          </a:p>
        </p:txBody>
      </p:sp>
      <p:sp>
        <p:nvSpPr>
          <p:cNvPr id="26" name="Round Single Corner Rectangle 25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29" name="Round Single Corner Rectangle 28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30" name="Round Single Corner Rectangle 29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31" name="Round Single Corner Rectangle 30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32" name="Round Single Corner Rectangle 31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33" name="Round Single Corner Rectangle 32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34" name="Round Single Corner Rectangle 33"/>
          <p:cNvSpPr/>
          <p:nvPr/>
        </p:nvSpPr>
        <p:spPr>
          <a:xfrm rot="10800000" flipV="1">
            <a:off x="10647107" y="3322887"/>
            <a:ext cx="1525959" cy="476847"/>
          </a:xfrm>
          <a:prstGeom prst="round1Rect">
            <a:avLst>
              <a:gd name="adj" fmla="val 18042"/>
            </a:avLst>
          </a:prstGeom>
          <a:solidFill>
            <a:srgbClr val="CC33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35" name="Round Single Corner Rectangle 34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36" name="Round Single Corner Rectangle 35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37" name="Round Single Corner Rectangle 36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38" name="Round Single Corner Rectangle 37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39" name="Round Single Corner Rectangle 38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40" name="Round Single Corner Rectangle 39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83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19</a:t>
            </a:fld>
            <a:endParaRPr lang="fa-I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14132" r="9517" b="16004"/>
          <a:stretch/>
        </p:blipFill>
        <p:spPr bwMode="auto">
          <a:xfrm>
            <a:off x="-1588" y="0"/>
            <a:ext cx="10522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 Single Corner Rectangle 25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29" name="Round Single Corner Rectangle 28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30" name="Round Single Corner Rectangle 29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31" name="Round Single Corner Rectangle 30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32" name="Round Single Corner Rectangle 31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33" name="Round Single Corner Rectangle 32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34" name="Round Single Corner Rectangle 33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35" name="Round Single Corner Rectangle 34"/>
          <p:cNvSpPr/>
          <p:nvPr/>
        </p:nvSpPr>
        <p:spPr>
          <a:xfrm rot="10800000" flipV="1">
            <a:off x="10590212" y="3817612"/>
            <a:ext cx="1582854" cy="476847"/>
          </a:xfrm>
          <a:prstGeom prst="round1Rect">
            <a:avLst>
              <a:gd name="adj" fmla="val 18042"/>
            </a:avLst>
          </a:prstGeom>
          <a:solidFill>
            <a:srgbClr val="FF996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36" name="Round Single Corner Rectangle 35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37" name="Round Single Corner Rectangle 36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38" name="Round Single Corner Rectangle 37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39" name="Round Single Corner Rectangle 38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40" name="Round Single Corner Rectangle 39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46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58" y="-76200"/>
            <a:ext cx="12266612" cy="81777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</a:t>
            </a:fld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10762829" y="1371600"/>
            <a:ext cx="838200" cy="2133600"/>
          </a:xfrm>
          <a:prstGeom prst="roundRect">
            <a:avLst/>
          </a:prstGeom>
          <a:solidFill>
            <a:srgbClr val="F22E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92627" y="1363579"/>
            <a:ext cx="832727" cy="2133600"/>
          </a:xfrm>
          <a:prstGeom prst="round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ل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04144" y="1363579"/>
            <a:ext cx="751008" cy="2133600"/>
          </a:xfrm>
          <a:prstGeom prst="roundRect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04212" y="1371600"/>
            <a:ext cx="751008" cy="2133600"/>
          </a:xfrm>
          <a:prstGeom prst="roundRect">
            <a:avLst/>
          </a:prstGeom>
          <a:solidFill>
            <a:srgbClr val="0099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ح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66012" y="1371600"/>
            <a:ext cx="800725" cy="2133600"/>
          </a:xfrm>
          <a:prstGeom prst="round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ی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05479" y="1371600"/>
            <a:ext cx="716284" cy="2133600"/>
          </a:xfrm>
          <a:prstGeom prst="roundRect">
            <a:avLst/>
          </a:prstGeom>
          <a:solidFill>
            <a:srgbClr val="0066FF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73722" y="1371600"/>
            <a:ext cx="662900" cy="2133600"/>
          </a:xfrm>
          <a:prstGeom prst="roundRect">
            <a:avLst/>
          </a:prstGeom>
          <a:solidFill>
            <a:srgbClr val="333399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68098" y="1363579"/>
            <a:ext cx="750625" cy="2133600"/>
          </a:xfrm>
          <a:prstGeom prst="roundRect">
            <a:avLst/>
          </a:prstGeom>
          <a:solidFill>
            <a:srgbClr val="6600CC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ل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6551" y="1363579"/>
            <a:ext cx="734564" cy="2133600"/>
          </a:xfrm>
          <a:prstGeom prst="roundRect">
            <a:avLst/>
          </a:prstGeom>
          <a:solidFill>
            <a:srgbClr val="9900CC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8505" y="1371600"/>
            <a:ext cx="856105" cy="2133600"/>
          </a:xfrm>
          <a:prstGeom prst="roundRect">
            <a:avLst/>
          </a:prstGeom>
          <a:solidFill>
            <a:srgbClr val="993366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ی</a:t>
            </a:r>
            <a:endParaRPr lang="fa-I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027112" y="3733800"/>
            <a:ext cx="10134600" cy="2133601"/>
          </a:xfrm>
          <a:prstGeom prst="round2DiagRect">
            <a:avLst/>
          </a:prstGeom>
          <a:solidFill>
            <a:srgbClr val="6187FF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cs typeface="B Nazanin" panose="00000400000000000000" pitchFamily="2" charset="-78"/>
              </a:rPr>
              <a:t>استاد راهنما: خانم دکتر فریبا حقانی</a:t>
            </a:r>
          </a:p>
          <a:p>
            <a:pPr algn="ctr" rtl="1"/>
            <a:r>
              <a:rPr lang="fa-IR" sz="2400" b="1" dirty="0" smtClean="0">
                <a:cs typeface="B Nazanin" panose="00000400000000000000" pitchFamily="2" charset="-78"/>
              </a:rPr>
              <a:t>دانشجو: محمد اسماعیل حاجی‏نژاد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86114" y="1363579"/>
            <a:ext cx="804012" cy="2133600"/>
          </a:xfrm>
          <a:prstGeom prst="roundRect">
            <a:avLst/>
          </a:prstGeom>
          <a:solidFill>
            <a:srgbClr val="660066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ی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27812" y="1371600"/>
            <a:ext cx="800725" cy="2133600"/>
          </a:xfrm>
          <a:prstGeom prst="round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</a:t>
            </a:r>
            <a:endPara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08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6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5484812" y="5334000"/>
            <a:ext cx="1219200" cy="121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5637212" y="54864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4412" y="304800"/>
            <a:ext cx="7772400" cy="609600"/>
          </a:xfrm>
        </p:spPr>
        <p:txBody>
          <a:bodyPr/>
          <a:lstStyle/>
          <a:p>
            <a:pPr eaLnBrk="1" hangingPunct="1"/>
            <a:r>
              <a:rPr lang="fa-IR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B Titr" panose="00000700000000000000" pitchFamily="2" charset="-78"/>
              </a:rPr>
              <a:t>سطوح صلاحیت بالینی</a:t>
            </a:r>
            <a:endParaRPr lang="en-US" altLang="en-US" sz="6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3960812" y="1676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4265612" y="1676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4570412" y="1676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4875212" y="1676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6018212" y="1676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6323012" y="1676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6627812" y="1676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6932612" y="1676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8456612" y="1676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8761412" y="1676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8151812" y="16764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7466012" y="274320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5789612" y="56388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4494212" y="1981200"/>
            <a:ext cx="1676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4722812" y="1981200"/>
            <a:ext cx="28956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5180012" y="1905000"/>
            <a:ext cx="2438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>
            <a:off x="5408612" y="1981200"/>
            <a:ext cx="6858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6475412" y="19812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7237412" y="1905000"/>
            <a:ext cx="14478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H="1">
            <a:off x="5484812" y="1981200"/>
            <a:ext cx="30480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>
            <a:off x="8609012" y="1981200"/>
            <a:ext cx="3048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8990012" y="19812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>
            <a:off x="4722812" y="3276600"/>
            <a:ext cx="3810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H="1">
            <a:off x="6627812" y="4572000"/>
            <a:ext cx="9906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>
            <a:off x="6094412" y="46482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4722812" y="4648200"/>
            <a:ext cx="9144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16" name="Freeform 32"/>
          <p:cNvSpPr>
            <a:spLocks/>
          </p:cNvSpPr>
          <p:nvPr/>
        </p:nvSpPr>
        <p:spPr bwMode="auto">
          <a:xfrm>
            <a:off x="4570412" y="5410200"/>
            <a:ext cx="838200" cy="304800"/>
          </a:xfrm>
          <a:custGeom>
            <a:avLst/>
            <a:gdLst>
              <a:gd name="T0" fmla="*/ 0 w 624"/>
              <a:gd name="T1" fmla="*/ 192 h 192"/>
              <a:gd name="T2" fmla="*/ 336 w 624"/>
              <a:gd name="T3" fmla="*/ 0 h 192"/>
              <a:gd name="T4" fmla="*/ 624 w 624"/>
              <a:gd name="T5" fmla="*/ 192 h 192"/>
              <a:gd name="T6" fmla="*/ 0 60000 65536"/>
              <a:gd name="T7" fmla="*/ 0 60000 65536"/>
              <a:gd name="T8" fmla="*/ 0 60000 65536"/>
              <a:gd name="T9" fmla="*/ 0 w 624"/>
              <a:gd name="T10" fmla="*/ 0 h 192"/>
              <a:gd name="T11" fmla="*/ 624 w 62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92">
                <a:moveTo>
                  <a:pt x="0" y="192"/>
                </a:moveTo>
                <a:cubicBezTo>
                  <a:pt x="116" y="96"/>
                  <a:pt x="232" y="0"/>
                  <a:pt x="336" y="0"/>
                </a:cubicBezTo>
                <a:cubicBezTo>
                  <a:pt x="440" y="0"/>
                  <a:pt x="584" y="160"/>
                  <a:pt x="624" y="192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17" name="Freeform 33"/>
          <p:cNvSpPr>
            <a:spLocks/>
          </p:cNvSpPr>
          <p:nvPr/>
        </p:nvSpPr>
        <p:spPr bwMode="auto">
          <a:xfrm>
            <a:off x="6856412" y="5588000"/>
            <a:ext cx="762000" cy="431800"/>
          </a:xfrm>
          <a:custGeom>
            <a:avLst/>
            <a:gdLst>
              <a:gd name="T0" fmla="*/ 480 w 480"/>
              <a:gd name="T1" fmla="*/ 272 h 272"/>
              <a:gd name="T2" fmla="*/ 240 w 480"/>
              <a:gd name="T3" fmla="*/ 32 h 272"/>
              <a:gd name="T4" fmla="*/ 0 w 480"/>
              <a:gd name="T5" fmla="*/ 80 h 272"/>
              <a:gd name="T6" fmla="*/ 0 60000 65536"/>
              <a:gd name="T7" fmla="*/ 0 60000 65536"/>
              <a:gd name="T8" fmla="*/ 0 60000 65536"/>
              <a:gd name="T9" fmla="*/ 0 w 480"/>
              <a:gd name="T10" fmla="*/ 0 h 272"/>
              <a:gd name="T11" fmla="*/ 480 w 48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72">
                <a:moveTo>
                  <a:pt x="480" y="272"/>
                </a:moveTo>
                <a:cubicBezTo>
                  <a:pt x="400" y="168"/>
                  <a:pt x="320" y="64"/>
                  <a:pt x="240" y="32"/>
                </a:cubicBezTo>
                <a:cubicBezTo>
                  <a:pt x="160" y="0"/>
                  <a:pt x="40" y="72"/>
                  <a:pt x="0" y="8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>
            <a:off x="3656012" y="1676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>
            <a:off x="3808412" y="20574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 flipH="1">
            <a:off x="4189412" y="1952626"/>
            <a:ext cx="4038600" cy="790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76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340389"/>
              </p:ext>
            </p:extLst>
          </p:nvPr>
        </p:nvGraphicFramePr>
        <p:xfrm>
          <a:off x="8609012" y="2667000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6" name="Bitmap Image" r:id="rId4" imgW="476316" imgH="457143" progId="Paint.Picture">
                  <p:embed/>
                </p:oleObj>
              </mc:Choice>
              <mc:Fallback>
                <p:oleObj name="Bitmap Image" r:id="rId4" imgW="476316" imgH="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012" y="2667000"/>
                        <a:ext cx="60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66302"/>
              </p:ext>
            </p:extLst>
          </p:nvPr>
        </p:nvGraphicFramePr>
        <p:xfrm>
          <a:off x="6170612" y="2667000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" name="Bitmap Image" r:id="rId6" imgW="466543" imgH="409632" progId="Paint.Picture">
                  <p:embed/>
                </p:oleObj>
              </mc:Choice>
              <mc:Fallback>
                <p:oleObj name="Bitmap Image" r:id="rId6" imgW="466543" imgH="4096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2" y="2667000"/>
                        <a:ext cx="685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738099"/>
              </p:ext>
            </p:extLst>
          </p:nvPr>
        </p:nvGraphicFramePr>
        <p:xfrm>
          <a:off x="3503612" y="26670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" name="Bitmap Image" r:id="rId8" imgW="542857" imgH="466543" progId="Paint.Picture">
                  <p:embed/>
                </p:oleObj>
              </mc:Choice>
              <mc:Fallback>
                <p:oleObj name="Bitmap Image" r:id="rId8" imgW="542857" imgH="4665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2667000"/>
                        <a:ext cx="609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331373"/>
              </p:ext>
            </p:extLst>
          </p:nvPr>
        </p:nvGraphicFramePr>
        <p:xfrm>
          <a:off x="4875212" y="2667000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" name="Bitmap Image" r:id="rId10" imgW="600159" imgH="619211" progId="Paint.Picture">
                  <p:embed/>
                </p:oleObj>
              </mc:Choice>
              <mc:Fallback>
                <p:oleObj name="Bitmap Image" r:id="rId10" imgW="600159" imgH="6192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2667000"/>
                        <a:ext cx="60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89004"/>
              </p:ext>
            </p:extLst>
          </p:nvPr>
        </p:nvGraphicFramePr>
        <p:xfrm>
          <a:off x="4189413" y="3962400"/>
          <a:ext cx="8096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" name="Bitmap Image" r:id="rId12" imgW="809738" imgH="933580" progId="Paint.Picture">
                  <p:embed/>
                </p:oleObj>
              </mc:Choice>
              <mc:Fallback>
                <p:oleObj name="Bitmap Image" r:id="rId12" imgW="809738" imgH="933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3962400"/>
                        <a:ext cx="8096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83254"/>
              </p:ext>
            </p:extLst>
          </p:nvPr>
        </p:nvGraphicFramePr>
        <p:xfrm>
          <a:off x="5332413" y="3962401"/>
          <a:ext cx="14382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" name="Bitmap Image" r:id="rId14" imgW="1438095" imgH="847843" progId="Paint.Picture">
                  <p:embed/>
                </p:oleObj>
              </mc:Choice>
              <mc:Fallback>
                <p:oleObj name="Bitmap Image" r:id="rId14" imgW="1438095" imgH="8478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3962401"/>
                        <a:ext cx="14382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40551"/>
              </p:ext>
            </p:extLst>
          </p:nvPr>
        </p:nvGraphicFramePr>
        <p:xfrm>
          <a:off x="7389812" y="3886200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" name="Bitmap Image" r:id="rId16" imgW="857143" imgH="828791" progId="Paint.Picture">
                  <p:embed/>
                </p:oleObj>
              </mc:Choice>
              <mc:Fallback>
                <p:oleObj name="Bitmap Image" r:id="rId16" imgW="857143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2" y="3886200"/>
                        <a:ext cx="990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28" name="Line 44"/>
          <p:cNvSpPr>
            <a:spLocks noChangeShapeType="1"/>
          </p:cNvSpPr>
          <p:nvPr/>
        </p:nvSpPr>
        <p:spPr bwMode="auto">
          <a:xfrm flipH="1">
            <a:off x="8075612" y="3276600"/>
            <a:ext cx="7620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>
            <a:off x="6627812" y="3200400"/>
            <a:ext cx="12192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 flipH="1">
            <a:off x="6323012" y="3124200"/>
            <a:ext cx="23622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31" name="Line 47"/>
          <p:cNvSpPr>
            <a:spLocks noChangeShapeType="1"/>
          </p:cNvSpPr>
          <p:nvPr/>
        </p:nvSpPr>
        <p:spPr bwMode="auto">
          <a:xfrm>
            <a:off x="3884612" y="3276600"/>
            <a:ext cx="3810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>
            <a:off x="4189412" y="3124200"/>
            <a:ext cx="1676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3960812" y="1066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7389812" y="11430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CC33"/>
                </a:solidFill>
                <a:latin typeface="Tahoma" panose="020B0604030504040204" pitchFamily="34" charset="0"/>
              </a:rPr>
              <a:t>ATTITUDES</a:t>
            </a: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3275012" y="11430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3300"/>
                </a:solidFill>
                <a:latin typeface="Tahoma" panose="020B0604030504040204" pitchFamily="34" charset="0"/>
              </a:rPr>
              <a:t>KNOWLEDGE</a:t>
            </a:r>
          </a:p>
        </p:txBody>
      </p:sp>
      <p:sp>
        <p:nvSpPr>
          <p:cNvPr id="67636" name="Text Box 52"/>
          <p:cNvSpPr txBox="1">
            <a:spLocks noChangeArrowheads="1"/>
          </p:cNvSpPr>
          <p:nvPr/>
        </p:nvSpPr>
        <p:spPr bwMode="auto">
          <a:xfrm>
            <a:off x="5865813" y="1143001"/>
            <a:ext cx="146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</a:rPr>
              <a:t>SKILLS</a:t>
            </a:r>
          </a:p>
        </p:txBody>
      </p:sp>
      <p:sp>
        <p:nvSpPr>
          <p:cNvPr id="67637" name="Text Box 53"/>
          <p:cNvSpPr txBox="1">
            <a:spLocks noChangeArrowheads="1"/>
          </p:cNvSpPr>
          <p:nvPr/>
        </p:nvSpPr>
        <p:spPr bwMode="auto">
          <a:xfrm>
            <a:off x="1217612" y="2514601"/>
            <a:ext cx="1828800" cy="88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CC33"/>
                </a:solidFill>
                <a:latin typeface="Tahoma" panose="020B0604030504040204" pitchFamily="34" charset="0"/>
              </a:rPr>
              <a:t>COMPONENT</a:t>
            </a:r>
          </a:p>
          <a:p>
            <a:pPr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CC33"/>
                </a:solidFill>
                <a:latin typeface="Tahoma" panose="020B0604030504040204" pitchFamily="34" charset="0"/>
              </a:rPr>
              <a:t>CLINICAL</a:t>
            </a: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CC33"/>
                </a:solidFill>
                <a:latin typeface="Tahoma" panose="020B0604030504040204" pitchFamily="34" charset="0"/>
              </a:rPr>
              <a:t>ABILITIES</a:t>
            </a:r>
          </a:p>
        </p:txBody>
      </p:sp>
      <p:sp>
        <p:nvSpPr>
          <p:cNvPr id="67638" name="Text Box 54"/>
          <p:cNvSpPr txBox="1">
            <a:spLocks noChangeArrowheads="1"/>
          </p:cNvSpPr>
          <p:nvPr/>
        </p:nvSpPr>
        <p:spPr bwMode="auto">
          <a:xfrm>
            <a:off x="1217612" y="4038601"/>
            <a:ext cx="2209800" cy="9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COMPOSITE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CLINICAL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</a:rPr>
              <a:t>PERFOMANCE</a:t>
            </a: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1293812" y="5257800"/>
            <a:ext cx="2286000" cy="95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3300"/>
                </a:solidFill>
                <a:latin typeface="Tahoma" panose="020B0604030504040204" pitchFamily="34" charset="0"/>
              </a:rPr>
              <a:t>COMPETENT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3300"/>
                </a:solidFill>
                <a:latin typeface="Tahoma" panose="020B0604030504040204" pitchFamily="34" charset="0"/>
              </a:rPr>
              <a:t>CLINICAL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3300"/>
                </a:solidFill>
                <a:latin typeface="Tahoma" panose="020B0604030504040204" pitchFamily="34" charset="0"/>
              </a:rPr>
              <a:t>PRACTICE</a:t>
            </a:r>
          </a:p>
        </p:txBody>
      </p:sp>
      <p:sp>
        <p:nvSpPr>
          <p:cNvPr id="67640" name="Line 56"/>
          <p:cNvSpPr>
            <a:spLocks noChangeShapeType="1"/>
          </p:cNvSpPr>
          <p:nvPr/>
        </p:nvSpPr>
        <p:spPr bwMode="auto">
          <a:xfrm>
            <a:off x="4113212" y="1981200"/>
            <a:ext cx="8382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41" name="Text Box 57"/>
          <p:cNvSpPr txBox="1">
            <a:spLocks noChangeArrowheads="1"/>
          </p:cNvSpPr>
          <p:nvPr/>
        </p:nvSpPr>
        <p:spPr bwMode="auto">
          <a:xfrm>
            <a:off x="1065212" y="11430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</a:rPr>
              <a:t>PREREQUISITES</a:t>
            </a:r>
          </a:p>
        </p:txBody>
      </p:sp>
      <p:sp>
        <p:nvSpPr>
          <p:cNvPr id="2107" name="Line 58"/>
          <p:cNvSpPr>
            <a:spLocks noChangeShapeType="1"/>
          </p:cNvSpPr>
          <p:nvPr/>
        </p:nvSpPr>
        <p:spPr bwMode="auto">
          <a:xfrm>
            <a:off x="7694612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643" name="Line 59"/>
          <p:cNvSpPr>
            <a:spLocks noChangeShapeType="1"/>
          </p:cNvSpPr>
          <p:nvPr/>
        </p:nvSpPr>
        <p:spPr bwMode="auto">
          <a:xfrm flipH="1">
            <a:off x="7542212" y="3200400"/>
            <a:ext cx="762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09" name="Text Box 60"/>
          <p:cNvSpPr txBox="1">
            <a:spLocks noChangeArrowheads="1"/>
          </p:cNvSpPr>
          <p:nvPr/>
        </p:nvSpPr>
        <p:spPr bwMode="auto">
          <a:xfrm>
            <a:off x="150730" y="6400800"/>
            <a:ext cx="374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Ken Cox &amp; R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Bandaranyake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, 1991</a:t>
            </a:r>
          </a:p>
        </p:txBody>
      </p:sp>
      <p:sp>
        <p:nvSpPr>
          <p:cNvPr id="81" name="Round Single Corner Rectangle 80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82" name="Round Single Corner Rectangle 81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83" name="Round Single Corner Rectangle 82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84" name="Round Single Corner Rectangle 83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85" name="Round Single Corner Rectangle 84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86" name="Round Single Corner Rectangle 85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87" name="Round Single Corner Rectangle 86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88" name="Round Single Corner Rectangle 87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89" name="Round Single Corner Rectangle 88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90" name="Round Single Corner Rectangle 89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91" name="Round Single Corner Rectangle 90"/>
          <p:cNvSpPr/>
          <p:nvPr/>
        </p:nvSpPr>
        <p:spPr>
          <a:xfrm rot="10800000" flipV="1">
            <a:off x="10590212" y="4308843"/>
            <a:ext cx="1582852" cy="476847"/>
          </a:xfrm>
          <a:prstGeom prst="round1Rect">
            <a:avLst>
              <a:gd name="adj" fmla="val 18042"/>
            </a:avLst>
          </a:prstGeom>
          <a:solidFill>
            <a:srgbClr val="CC99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92" name="Round Single Corner Rectangle 91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93" name="Round Single Corner Rectangle 92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94" name="Round Single Corner Rectangle 93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95" name="Round Single Corner Rectangle 94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52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/>
      <p:bldP spid="67590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  <p:bldP spid="67606" grpId="0" animBg="1"/>
      <p:bldP spid="67607" grpId="0" animBg="1"/>
      <p:bldP spid="67608" grpId="0" animBg="1"/>
      <p:bldP spid="67609" grpId="0" animBg="1"/>
      <p:bldP spid="67610" grpId="0" animBg="1"/>
      <p:bldP spid="67611" grpId="0" animBg="1"/>
      <p:bldP spid="67612" grpId="0" animBg="1"/>
      <p:bldP spid="67613" grpId="0" animBg="1"/>
      <p:bldP spid="67614" grpId="0" animBg="1"/>
      <p:bldP spid="67615" grpId="0" animBg="1"/>
      <p:bldP spid="67616" grpId="0" animBg="1"/>
      <p:bldP spid="67617" grpId="0" animBg="1"/>
      <p:bldP spid="67618" grpId="0" animBg="1"/>
      <p:bldP spid="67619" grpId="0" animBg="1"/>
      <p:bldP spid="67620" grpId="0" animBg="1"/>
      <p:bldP spid="67628" grpId="0" animBg="1"/>
      <p:bldP spid="67629" grpId="0" animBg="1"/>
      <p:bldP spid="67630" grpId="0" animBg="1"/>
      <p:bldP spid="67631" grpId="0" animBg="1"/>
      <p:bldP spid="67632" grpId="0" animBg="1"/>
      <p:bldP spid="67634" grpId="0" build="p" autoUpdateAnimBg="0" advAuto="0"/>
      <p:bldP spid="67635" grpId="0" autoUpdateAnimBg="0"/>
      <p:bldP spid="67636" grpId="0" autoUpdateAnimBg="0"/>
      <p:bldP spid="67637" grpId="0" autoUpdateAnimBg="0"/>
      <p:bldP spid="67638" grpId="0" autoUpdateAnimBg="0"/>
      <p:bldP spid="67639" grpId="0" autoUpdateAnimBg="0"/>
      <p:bldP spid="67640" grpId="0" animBg="1"/>
      <p:bldP spid="67641" grpId="0" autoUpdateAnimBg="0"/>
      <p:bldP spid="67643" grpId="0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سطوح صلاحیت بالینی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dirty="0" smtClean="0">
                <a:solidFill>
                  <a:srgbClr val="FFFF00"/>
                </a:solidFill>
              </a:rPr>
              <a:t>پیش نیازها(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Pre-requisites</a:t>
            </a:r>
            <a:r>
              <a:rPr lang="fa-IR" dirty="0" smtClean="0">
                <a:solidFill>
                  <a:srgbClr val="FFFF00"/>
                </a:solidFill>
              </a:rPr>
              <a:t>):</a:t>
            </a:r>
          </a:p>
          <a:p>
            <a:pPr marL="914400" indent="-282575"/>
            <a:r>
              <a:rPr lang="fa-IR" sz="2400" dirty="0"/>
              <a:t>دانش </a:t>
            </a:r>
            <a:r>
              <a:rPr lang="fa-IR" sz="2400" dirty="0" smtClean="0"/>
              <a:t>آناتومی، فیزیولوژی</a:t>
            </a:r>
            <a:r>
              <a:rPr lang="fa-IR" sz="2400" dirty="0"/>
              <a:t>، </a:t>
            </a:r>
            <a:r>
              <a:rPr lang="fa-IR" sz="2400" dirty="0" smtClean="0"/>
              <a:t>پاتولوژی.</a:t>
            </a:r>
          </a:p>
          <a:p>
            <a:pPr marL="914400" indent="-282575"/>
            <a:r>
              <a:rPr lang="fa-IR" sz="2400" dirty="0" smtClean="0"/>
              <a:t>مهارت‏های </a:t>
            </a:r>
            <a:r>
              <a:rPr lang="fa-IR" sz="2400" dirty="0"/>
              <a:t>ارتباطی، </a:t>
            </a:r>
            <a:r>
              <a:rPr lang="fa-IR" sz="2400" dirty="0" smtClean="0"/>
              <a:t>مشاهده.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a-IR" dirty="0" smtClean="0">
                <a:solidFill>
                  <a:srgbClr val="FFFF00"/>
                </a:solidFill>
              </a:rPr>
              <a:t>وظایف جزئی- </a:t>
            </a:r>
            <a:r>
              <a:rPr lang="fa-IR" dirty="0">
                <a:solidFill>
                  <a:srgbClr val="FFFF00"/>
                </a:solidFill>
              </a:rPr>
              <a:t>توانایی </a:t>
            </a:r>
            <a:r>
              <a:rPr lang="fa-IR" dirty="0" smtClean="0">
                <a:solidFill>
                  <a:srgbClr val="FFFF00"/>
                </a:solidFill>
              </a:rPr>
              <a:t>جزء(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Tasks</a:t>
            </a:r>
            <a:r>
              <a:rPr lang="fa-IR" dirty="0" smtClean="0">
                <a:solidFill>
                  <a:srgbClr val="FFFF00"/>
                </a:solidFill>
              </a:rPr>
              <a:t>):</a:t>
            </a:r>
          </a:p>
          <a:p>
            <a:pPr marL="914400" indent="-282575"/>
            <a:r>
              <a:rPr lang="fa-IR" sz="2400" dirty="0"/>
              <a:t>مهارت های </a:t>
            </a:r>
            <a:r>
              <a:rPr lang="fa-IR" sz="2400" dirty="0" smtClean="0"/>
              <a:t>اخذ شرح </a:t>
            </a:r>
            <a:r>
              <a:rPr lang="fa-IR" sz="2400" dirty="0"/>
              <a:t>حال، معاینه فیزیکی.</a:t>
            </a:r>
          </a:p>
          <a:p>
            <a:pPr marL="914400" indent="-282575"/>
            <a:r>
              <a:rPr lang="fa-IR" sz="2400" dirty="0"/>
              <a:t>  ایجاد توضیحات تشخیصی.</a:t>
            </a:r>
          </a:p>
          <a:p>
            <a:pPr marL="914400" indent="-282575"/>
            <a:r>
              <a:rPr lang="fa-IR" sz="2400" dirty="0"/>
              <a:t>  برنامه‏</a:t>
            </a:r>
            <a:r>
              <a:rPr lang="fa-IR" sz="2400" dirty="0" smtClean="0"/>
              <a:t>ریزی برای پروسیژرهای تشخیصی.</a:t>
            </a:r>
            <a:endParaRPr lang="fa-IR" sz="2400" dirty="0"/>
          </a:p>
          <a:p>
            <a:pPr marL="914400" indent="-282575"/>
            <a:r>
              <a:rPr lang="fa-IR" sz="2400" dirty="0"/>
              <a:t>  ایجاد تفاهم و اعتماد.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21</a:t>
            </a:fld>
            <a:endParaRPr lang="fa-IR" dirty="0"/>
          </a:p>
        </p:txBody>
      </p:sp>
      <p:sp>
        <p:nvSpPr>
          <p:cNvPr id="5" name="Round Single Corner Rectangle 4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7" name="Round Single Corner Rectangle 6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8" name="Round Single Corner Rectangle 7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9" name="Round Single Corner Rectangle 8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11" name="Round Single Corner Rectangle 10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13" name="Round Single Corner Rectangle 12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590212" y="4308843"/>
            <a:ext cx="1582852" cy="476847"/>
          </a:xfrm>
          <a:prstGeom prst="round1Rect">
            <a:avLst>
              <a:gd name="adj" fmla="val 18042"/>
            </a:avLst>
          </a:prstGeom>
          <a:solidFill>
            <a:srgbClr val="CC99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</p:spTree>
    <p:extLst>
      <p:ext uri="{BB962C8B-B14F-4D97-AF65-F5344CB8AC3E}">
        <p14:creationId xmlns:p14="http://schemas.microsoft.com/office/powerpoint/2010/main" val="1847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سطوح صلاحیت </a:t>
            </a:r>
            <a:r>
              <a:rPr lang="fa-I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بالینی</a:t>
            </a:r>
            <a:r>
              <a:rPr lang="fa-I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(ادامه)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a-IR" dirty="0">
                <a:solidFill>
                  <a:srgbClr val="FFFF00"/>
                </a:solidFill>
              </a:rPr>
              <a:t>بیمار/ مشکل - توانایی مرکب</a:t>
            </a:r>
            <a:r>
              <a:rPr lang="fa-IR" dirty="0" smtClean="0">
                <a:solidFill>
                  <a:srgbClr val="FFFF00"/>
                </a:solidFill>
              </a:rPr>
              <a:t>:</a:t>
            </a:r>
          </a:p>
          <a:p>
            <a:pPr marL="914400" indent="-282575" algn="just"/>
            <a:r>
              <a:rPr lang="fa-IR" sz="2400" dirty="0" smtClean="0"/>
              <a:t>جستجوی </a:t>
            </a:r>
            <a:r>
              <a:rPr lang="fa-IR" sz="2400" dirty="0"/>
              <a:t>انتخابی، مطالعه </a:t>
            </a:r>
            <a:r>
              <a:rPr lang="fa-IR" sz="2400" dirty="0" smtClean="0"/>
              <a:t>کل </a:t>
            </a:r>
            <a:r>
              <a:rPr lang="fa-IR" sz="2400" dirty="0"/>
              <a:t>بیمار و مشکل، </a:t>
            </a:r>
            <a:r>
              <a:rPr lang="fa-IR" sz="2400" dirty="0" smtClean="0"/>
              <a:t>که منجر </a:t>
            </a:r>
            <a:r>
              <a:rPr lang="fa-IR" sz="2400" dirty="0"/>
              <a:t>به تشخیص و </a:t>
            </a:r>
            <a:r>
              <a:rPr lang="fa-IR" sz="2400" dirty="0" smtClean="0"/>
              <a:t>برنامه‏ریزی اداره بیمار </a:t>
            </a:r>
            <a:r>
              <a:rPr lang="fa-IR" sz="2400" dirty="0" err="1" smtClean="0"/>
              <a:t>می‏شود</a:t>
            </a:r>
            <a:r>
              <a:rPr lang="fa-IR" sz="2400" dirty="0" smtClean="0"/>
              <a:t>.</a:t>
            </a:r>
            <a:endParaRPr lang="fa-IR" sz="2400" dirty="0"/>
          </a:p>
          <a:p>
            <a:pPr marL="514350" indent="-514350">
              <a:buFont typeface="+mj-lt"/>
              <a:buAutoNum type="arabicPeriod" startAt="4"/>
            </a:pPr>
            <a:r>
              <a:rPr lang="fa-IR" dirty="0">
                <a:solidFill>
                  <a:srgbClr val="FFFF00"/>
                </a:solidFill>
              </a:rPr>
              <a:t>کارایی در عمل– </a:t>
            </a:r>
            <a:r>
              <a:rPr lang="fa-IR" dirty="0" smtClean="0">
                <a:solidFill>
                  <a:srgbClr val="FFFF00"/>
                </a:solidFill>
              </a:rPr>
              <a:t>صلاحیت(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in Practice </a:t>
            </a:r>
            <a:r>
              <a:rPr lang="fa-IR" dirty="0" smtClean="0">
                <a:solidFill>
                  <a:srgbClr val="FFFF00"/>
                </a:solidFill>
              </a:rPr>
              <a:t>):</a:t>
            </a:r>
          </a:p>
          <a:p>
            <a:pPr marL="914400" indent="-273050"/>
            <a:r>
              <a:rPr lang="fa-IR" sz="2400" dirty="0"/>
              <a:t>رفتار همیشگی در </a:t>
            </a:r>
            <a:r>
              <a:rPr lang="fa-IR" sz="2400" dirty="0" smtClean="0"/>
              <a:t>اداره تعداد زیادی از بیماران</a:t>
            </a:r>
            <a:r>
              <a:rPr lang="fa-IR" sz="2400" dirty="0"/>
              <a:t>.</a:t>
            </a:r>
          </a:p>
          <a:p>
            <a:pPr marL="914400" indent="-273050"/>
            <a:r>
              <a:rPr lang="fa-IR" sz="2400" dirty="0"/>
              <a:t>روابط با همکاران.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22</a:t>
            </a:fld>
            <a:endParaRPr lang="fa-IR" dirty="0"/>
          </a:p>
        </p:txBody>
      </p:sp>
      <p:sp>
        <p:nvSpPr>
          <p:cNvPr id="5" name="Round Single Corner Rectangle 4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7" name="Round Single Corner Rectangle 6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8" name="Round Single Corner Rectangle 7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9" name="Round Single Corner Rectangle 8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11" name="Round Single Corner Rectangle 10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13" name="Round Single Corner Rectangle 12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590212" y="4308843"/>
            <a:ext cx="1582852" cy="476847"/>
          </a:xfrm>
          <a:prstGeom prst="round1Rect">
            <a:avLst>
              <a:gd name="adj" fmla="val 18042"/>
            </a:avLst>
          </a:prstGeom>
          <a:solidFill>
            <a:srgbClr val="CC99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</p:spTree>
    <p:extLst>
      <p:ext uri="{BB962C8B-B14F-4D97-AF65-F5344CB8AC3E}">
        <p14:creationId xmlns:p14="http://schemas.microsoft.com/office/powerpoint/2010/main" val="35732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355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23</a:t>
            </a:fld>
            <a:endParaRPr lang="fa-IR" dirty="0"/>
          </a:p>
        </p:txBody>
      </p:sp>
      <p:pic>
        <p:nvPicPr>
          <p:cNvPr id="5" name="Picture 3" descr="Boekensta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7" y="0"/>
            <a:ext cx="403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Single Corner Rectangle 5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8" name="Round Single Corner Rectangle 7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9" name="Round Single Corner Rectangle 8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11" name="Round Single Corner Rectangle 10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12" name="Round Single Corner Rectangle 11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590212" y="4308843"/>
            <a:ext cx="1582852" cy="476847"/>
          </a:xfrm>
          <a:prstGeom prst="round1Rect">
            <a:avLst>
              <a:gd name="adj" fmla="val 18042"/>
            </a:avLst>
          </a:prstGeom>
          <a:solidFill>
            <a:srgbClr val="CC99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</p:spTree>
    <p:extLst>
      <p:ext uri="{BB962C8B-B14F-4D97-AF65-F5344CB8AC3E}">
        <p14:creationId xmlns:p14="http://schemas.microsoft.com/office/powerpoint/2010/main" val="40208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kid.com/images/64/surgery-clip-art-male-nurse-clip-art-get-well-surgery-clip-art-surgery-IOqkJm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-105039"/>
            <a:ext cx="4952999" cy="48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ارزیابی صلا</a:t>
            </a:r>
            <a:r>
              <a:rPr lang="fa-IR" dirty="0" smtClean="0">
                <a:solidFill>
                  <a:srgbClr val="FF0000"/>
                </a:solidFill>
              </a:rPr>
              <a:t>حی</a:t>
            </a:r>
            <a:r>
              <a:rPr lang="fa-IR" dirty="0" smtClean="0">
                <a:solidFill>
                  <a:srgbClr val="FF3300"/>
                </a:solidFill>
              </a:rPr>
              <a:t>ت‏های بالینی</a:t>
            </a:r>
            <a:endParaRPr lang="fa-IR" dirty="0">
              <a:solidFill>
                <a:srgbClr val="FF33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36812" y="5101629"/>
            <a:ext cx="6096000" cy="10696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Impact" panose="020B0806030902050204" pitchFamily="34" charset="0"/>
              </a:rPr>
              <a:t>Assessment of Clinical Competency</a:t>
            </a:r>
            <a:endParaRPr lang="fa-IR" sz="2800" dirty="0">
              <a:latin typeface="Impact" panose="020B080603090205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24</a:t>
            </a:fld>
            <a:endParaRPr lang="fa-IR" dirty="0"/>
          </a:p>
        </p:txBody>
      </p:sp>
      <p:sp>
        <p:nvSpPr>
          <p:cNvPr id="33" name="Round Single Corner Rectangle 32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34" name="Round Single Corner Rectangle 33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35" name="Round Single Corner Rectangle 34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36" name="Round Single Corner Rectangle 35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37" name="Round Single Corner Rectangle 36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38" name="Round Single Corner Rectangle 37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39" name="Round Single Corner Rectangle 38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40" name="Round Single Corner Rectangle 39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41" name="Round Single Corner Rectangle 40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42" name="Round Single Corner Rectangle 41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43" name="Round Single Corner Rectangle 42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44" name="Round Single Corner Rectangle 43"/>
          <p:cNvSpPr/>
          <p:nvPr/>
        </p:nvSpPr>
        <p:spPr>
          <a:xfrm rot="10800000" flipV="1">
            <a:off x="10666413" y="4795636"/>
            <a:ext cx="1506650" cy="476847"/>
          </a:xfrm>
          <a:prstGeom prst="round1Rect">
            <a:avLst>
              <a:gd name="adj" fmla="val 18042"/>
            </a:avLst>
          </a:prstGeom>
          <a:solidFill>
            <a:srgbClr val="6699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45" name="Round Single Corner Rectangle 44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46" name="Round Single Corner Rectangle 45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47" name="Round Single Corner Rectangle 46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43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ارزیابی </a:t>
            </a:r>
            <a:r>
              <a:rPr lang="fa-IR" dirty="0" err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مهارت‏ها</a:t>
            </a:r>
            <a:r>
              <a:rPr lang="fa-IR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صلاحیت/ عملکرد</a:t>
            </a:r>
            <a:r>
              <a:rPr lang="fa-IR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بالینی</a:t>
            </a:r>
            <a:r>
              <a:rPr lang="fa-IR" sz="31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(هرم </a:t>
            </a:r>
            <a:r>
              <a:rPr lang="fa-IR" sz="3100" dirty="0" err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میلر</a:t>
            </a:r>
            <a:r>
              <a:rPr lang="fa-IR" sz="31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fa-IR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25</a:t>
            </a:fld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14" y="1600201"/>
            <a:ext cx="10254326" cy="4144295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9" name="Round Single Corner Rectangle 8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11" name="Round Single Corner Rectangle 10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12" name="Round Single Corner Rectangle 11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13" name="Round Single Corner Rectangle 12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818812" y="625286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2" name="Round Single Corner Rectangle 21"/>
          <p:cNvSpPr/>
          <p:nvPr/>
        </p:nvSpPr>
        <p:spPr>
          <a:xfrm rot="10800000" flipV="1">
            <a:off x="10666413" y="4795636"/>
            <a:ext cx="1506650" cy="476847"/>
          </a:xfrm>
          <a:prstGeom prst="round1Rect">
            <a:avLst>
              <a:gd name="adj" fmla="val 18042"/>
            </a:avLst>
          </a:prstGeom>
          <a:solidFill>
            <a:srgbClr val="6699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</p:spTree>
    <p:extLst>
      <p:ext uri="{BB962C8B-B14F-4D97-AF65-F5344CB8AC3E}">
        <p14:creationId xmlns:p14="http://schemas.microsoft.com/office/powerpoint/2010/main" val="11307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مدل صلاحیت بالینی</a:t>
            </a: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26</a:t>
            </a:fld>
            <a:endParaRPr lang="fa-IR" dirty="0"/>
          </a:p>
        </p:txBody>
      </p:sp>
      <p:grpSp>
        <p:nvGrpSpPr>
          <p:cNvPr id="23" name="Group 22"/>
          <p:cNvGrpSpPr/>
          <p:nvPr/>
        </p:nvGrpSpPr>
        <p:grpSpPr>
          <a:xfrm>
            <a:off x="989012" y="1905000"/>
            <a:ext cx="8915400" cy="4121150"/>
            <a:chOff x="1828800" y="1746250"/>
            <a:chExt cx="8915400" cy="412115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28800" y="1746250"/>
              <a:ext cx="4724400" cy="4114800"/>
              <a:chOff x="288" y="1104"/>
              <a:chExt cx="2976" cy="2592"/>
            </a:xfrm>
          </p:grpSpPr>
          <p:sp>
            <p:nvSpPr>
              <p:cNvPr id="6" name="AutoShape 4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2976" cy="2592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9pPr>
              </a:lstStyle>
              <a:p>
                <a:pPr eaLnBrk="1" hangingPunct="1"/>
                <a:endParaRPr lang="fa-IR" altLang="fa-IR"/>
              </a:p>
            </p:txBody>
          </p:sp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 flipV="1">
                <a:off x="288" y="3120"/>
                <a:ext cx="29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05 w 21600"/>
                  <a:gd name="T13" fmla="*/ 3000 h 21600"/>
                  <a:gd name="T14" fmla="*/ 18595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416" y="21600"/>
                    </a:lnTo>
                    <a:lnTo>
                      <a:pt x="191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9pPr>
              </a:lstStyle>
              <a:p>
                <a:pPr eaLnBrk="1" hangingPunct="1"/>
                <a:endParaRPr lang="fa-IR" altLang="fa-IR"/>
              </a:p>
            </p:txBody>
          </p:sp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 flipV="1">
                <a:off x="624" y="2544"/>
                <a:ext cx="2304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84 w 21600"/>
                  <a:gd name="T13" fmla="*/ 3375 h 21600"/>
                  <a:gd name="T14" fmla="*/ 18216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68" y="21600"/>
                    </a:lnTo>
                    <a:lnTo>
                      <a:pt x="184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9pPr>
              </a:lstStyle>
              <a:p>
                <a:pPr eaLnBrk="1" hangingPunct="1"/>
                <a:endParaRPr lang="fa-IR" altLang="fa-IR"/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flipV="1">
                <a:off x="960" y="1968"/>
                <a:ext cx="1632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838 w 21600"/>
                  <a:gd name="T13" fmla="*/ 3825 h 21600"/>
                  <a:gd name="T14" fmla="*/ 17762 w 21600"/>
                  <a:gd name="T15" fmla="*/ 17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076" y="21600"/>
                    </a:lnTo>
                    <a:lnTo>
                      <a:pt x="175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9pPr>
              </a:lstStyle>
              <a:p>
                <a:pPr eaLnBrk="1" hangingPunct="1"/>
                <a:endParaRPr lang="fa-IR" altLang="fa-IR"/>
              </a:p>
            </p:txBody>
          </p:sp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 flipV="1">
                <a:off x="1272" y="1104"/>
                <a:ext cx="1008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200 w 21600"/>
                  <a:gd name="T13" fmla="*/ 7200 h 21600"/>
                  <a:gd name="T14" fmla="*/ 14400 w 21600"/>
                  <a:gd name="T15" fmla="*/ 14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90204" pitchFamily="34" charset="0"/>
                  </a:defRPr>
                </a:lvl9pPr>
              </a:lstStyle>
              <a:p>
                <a:pPr eaLnBrk="1" hangingPunct="1"/>
                <a:endParaRPr lang="fa-IR" altLang="fa-IR"/>
              </a:p>
            </p:txBody>
          </p:sp>
        </p:grp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563938" y="5087938"/>
              <a:ext cx="12525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9pPr>
            </a:lstStyle>
            <a:p>
              <a:pPr algn="ctr" rtl="0"/>
              <a:r>
                <a:rPr lang="en-GB" altLang="fa-IR" sz="2800"/>
                <a:t>Knows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245060" y="3346450"/>
              <a:ext cx="18934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9pPr>
            </a:lstStyle>
            <a:p>
              <a:pPr algn="ctr" rtl="0"/>
              <a:r>
                <a:rPr lang="en-GB" altLang="fa-IR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Shows how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187700" y="4260850"/>
              <a:ext cx="20050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9pPr>
            </a:lstStyle>
            <a:p>
              <a:pPr algn="ctr" rtl="0"/>
              <a:r>
                <a:rPr lang="en-GB" altLang="fa-IR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Knows how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29976" y="2508250"/>
              <a:ext cx="9220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9pPr>
            </a:lstStyle>
            <a:p>
              <a:pPr algn="ctr" rtl="0"/>
              <a:r>
                <a:rPr lang="en-GB" altLang="fa-I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Does</a:t>
              </a: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048000" y="4038600"/>
              <a:ext cx="388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3048000" y="5867400"/>
              <a:ext cx="388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6781800" y="4038600"/>
              <a:ext cx="0" cy="1828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7162799" y="3868738"/>
              <a:ext cx="358140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9pPr>
            </a:lstStyle>
            <a:p>
              <a:pPr algn="justLow" rtl="1" eaLnBrk="1" hangingPunct="1"/>
              <a:r>
                <a:rPr lang="fa-IR" altLang="fa-IR" sz="2800" b="1" dirty="0">
                  <a:solidFill>
                    <a:srgbClr val="FFFF00"/>
                  </a:solidFill>
                  <a:latin typeface="Tahoma" panose="020B0604030504040204" pitchFamily="34" charset="0"/>
                  <a:cs typeface="B Nazanin" panose="00000400000000000000" pitchFamily="2" charset="-78"/>
                </a:rPr>
                <a:t>ارزشیابی کتبی، شفاهی یا مبتنی بر کامپیوتر</a:t>
              </a:r>
              <a:endParaRPr lang="en-GB" altLang="fa-IR" sz="2800" b="1" dirty="0">
                <a:solidFill>
                  <a:srgbClr val="FFFF00"/>
                </a:solidFill>
                <a:latin typeface="Tahom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4191000" y="1752600"/>
              <a:ext cx="2667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3886200" y="4038600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6781800" y="1752600"/>
              <a:ext cx="0" cy="2286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7086600" y="2133600"/>
              <a:ext cx="3657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90204" pitchFamily="34" charset="0"/>
                </a:defRPr>
              </a:lvl9pPr>
            </a:lstStyle>
            <a:p>
              <a:pPr algn="justLow" rtl="1" eaLnBrk="1" hangingPunct="1"/>
              <a:r>
                <a:rPr lang="fa-IR" altLang="fa-IR" sz="2800" b="1" dirty="0" smtClean="0">
                  <a:solidFill>
                    <a:srgbClr val="FF0000"/>
                  </a:solidFill>
                  <a:latin typeface="Tahoma" panose="020B0604030504040204" pitchFamily="34" charset="0"/>
                  <a:cs typeface="B Nazanin" panose="00000400000000000000" pitchFamily="2" charset="-78"/>
                </a:rPr>
                <a:t>ارزشیابی عملکرد یا انجام یک کار</a:t>
              </a:r>
              <a:endParaRPr lang="en-GB" altLang="fa-IR" sz="2800" b="1" dirty="0">
                <a:solidFill>
                  <a:srgbClr val="FF0000"/>
                </a:solidFill>
                <a:latin typeface="Tahoma" panose="020B060403050404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7" name="Round Single Corner Rectangle 36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38" name="Round Single Corner Rectangle 37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39" name="Round Single Corner Rectangle 38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40" name="Round Single Corner Rectangle 39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41" name="Round Single Corner Rectangle 40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42" name="Round Single Corner Rectangle 41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43" name="Round Single Corner Rectangle 42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44" name="Round Single Corner Rectangle 43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45" name="Round Single Corner Rectangle 44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46" name="Round Single Corner Rectangle 45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47" name="Round Single Corner Rectangle 46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48" name="Round Single Corner Rectangle 47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49" name="Round Single Corner Rectangle 48"/>
          <p:cNvSpPr/>
          <p:nvPr/>
        </p:nvSpPr>
        <p:spPr>
          <a:xfrm rot="10800000" flipV="1">
            <a:off x="10666412" y="5287600"/>
            <a:ext cx="1506650" cy="476847"/>
          </a:xfrm>
          <a:prstGeom prst="round1Rect">
            <a:avLst>
              <a:gd name="adj" fmla="val 18042"/>
            </a:avLst>
          </a:prstGeom>
          <a:solidFill>
            <a:srgbClr val="00808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50" name="Round Single Corner Rectangle 49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51" name="Round Single Corner Rectangle 50"/>
          <p:cNvSpPr/>
          <p:nvPr/>
        </p:nvSpPr>
        <p:spPr>
          <a:xfrm rot="10800000" flipV="1">
            <a:off x="10818812" y="625286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66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/>
            </a:r>
            <a:br>
              <a:rPr lang="fa-IR" dirty="0"/>
            </a:br>
            <a:r>
              <a:rPr lang="fa-IR" dirty="0"/>
              <a:t> </a:t>
            </a:r>
            <a:r>
              <a:rPr lang="fa-IR" dirty="0" err="1" smtClean="0"/>
              <a:t>ارزيابي‏هاي</a:t>
            </a:r>
            <a:r>
              <a:rPr lang="fa-IR" dirty="0" smtClean="0"/>
              <a:t> </a:t>
            </a:r>
            <a:r>
              <a:rPr lang="fa-IR" dirty="0"/>
              <a:t>در محل </a:t>
            </a:r>
            <a:r>
              <a:rPr lang="fa-IR" dirty="0" smtClean="0"/>
              <a:t>کار</a:t>
            </a:r>
            <a:br>
              <a:rPr lang="fa-IR" dirty="0" smtClean="0"/>
            </a:br>
            <a:r>
              <a:rPr lang="fa-IR" sz="2700" dirty="0"/>
              <a:t>(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 Based Assessment</a:t>
            </a:r>
            <a:r>
              <a:rPr lang="fa-IR" sz="27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Mini-CEX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(Clinical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Exercise)</a:t>
            </a:r>
          </a:p>
          <a:p>
            <a:pPr algn="l" rtl="0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CBD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a-I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(Chart Stimulated Recall)</a:t>
            </a:r>
          </a:p>
          <a:p>
            <a:pPr algn="l" rtl="0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(Direct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procedural Skills)</a:t>
            </a:r>
          </a:p>
          <a:p>
            <a:pPr algn="l" rtl="0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(Procedure – based Assessment) 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assessment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(Mini- PAT)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(objective structured clinical examination)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Rating Form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27</a:t>
            </a:fld>
            <a:endParaRPr lang="fa-IR" dirty="0"/>
          </a:p>
        </p:txBody>
      </p:sp>
      <p:sp>
        <p:nvSpPr>
          <p:cNvPr id="5" name="Round Single Corner Rectangle 4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7" name="Round Single Corner Rectangle 6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8" name="Round Single Corner Rectangle 7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9" name="Round Single Corner Rectangle 8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11" name="Round Single Corner Rectangle 10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13" name="Round Single Corner Rectangle 12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666412" y="5773609"/>
            <a:ext cx="1506650" cy="476847"/>
          </a:xfrm>
          <a:prstGeom prst="round1Rect">
            <a:avLst>
              <a:gd name="adj" fmla="val 18042"/>
            </a:avLst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fa-IR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ارزیابی‏ </a:t>
            </a:r>
            <a:r>
              <a:rPr lang="fa-IR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محل کار</a:t>
            </a:r>
            <a:endParaRPr kumimoji="0" lang="fa-I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cs typeface="Tahoma" panose="020B0604030504040204" pitchFamily="34" charset="0"/>
            </a:endParaRP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18812" y="625286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7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چالش‏ها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28</a:t>
            </a:fld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/>
              <a:t>تأکید و تمرکز بیش از </a:t>
            </a:r>
            <a:r>
              <a:rPr lang="fa-IR" dirty="0"/>
              <a:t>حد بر </a:t>
            </a:r>
            <a:r>
              <a:rPr lang="fa-IR" dirty="0" err="1" smtClean="0"/>
              <a:t>شیوه‏های</a:t>
            </a:r>
            <a:r>
              <a:rPr lang="fa-IR" dirty="0" smtClean="0"/>
              <a:t> ارزیابی مهارت روانی- حرکتی</a:t>
            </a:r>
          </a:p>
          <a:p>
            <a:pPr algn="just"/>
            <a:r>
              <a:rPr lang="fa-IR" dirty="0" smtClean="0"/>
              <a:t>عدم تأکید بر صلاحیت های چند بعدی، تلفیق یافته و مورد نیاز برای عملکرد حرفه‏ای</a:t>
            </a:r>
          </a:p>
          <a:p>
            <a:pPr algn="just"/>
            <a:r>
              <a:rPr lang="fa-IR" dirty="0" smtClean="0"/>
              <a:t>عدم استفاده از ابزار روا، پایا و استاندارد</a:t>
            </a:r>
          </a:p>
          <a:p>
            <a:pPr algn="just"/>
            <a:endParaRPr lang="fa-IR" dirty="0"/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22" name="Round Single Corner Rectangle 21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23" name="Round Single Corner Rectangle 22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24" name="Round Single Corner Rectangle 23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25" name="Round Single Corner Rectangle 24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حوزه‏ها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  <a:ea typeface="+mn-ea"/>
              <a:cs typeface="B Titr" panose="00000700000000000000" pitchFamily="2" charset="-78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29" name="Round Single Corner Rectangle 28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30" name="Round Single Corner Rectangle 29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31" name="Round Single Corner Rectangle 30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32" name="Round Single Corner Rectangle 31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47" name="Round Single Corner Rectangle 46"/>
          <p:cNvSpPr/>
          <p:nvPr/>
        </p:nvSpPr>
        <p:spPr>
          <a:xfrm rot="10800000" flipV="1">
            <a:off x="10666411" y="6252863"/>
            <a:ext cx="1522413" cy="476847"/>
          </a:xfrm>
          <a:prstGeom prst="round1Rect">
            <a:avLst>
              <a:gd name="adj" fmla="val 18042"/>
            </a:avLst>
          </a:prstGeom>
          <a:solidFill>
            <a:srgbClr val="FF6D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fa-IR" sz="1400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چالش‏ها</a:t>
            </a:r>
            <a:endParaRPr kumimoji="0" lang="fa-IR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46112" y="1333500"/>
            <a:ext cx="10896600" cy="419100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29</a:t>
            </a:fld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1141412" y="2151728"/>
            <a:ext cx="99060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به بوی نافه‌ای کاخر صبا زان طره بگشاید</a:t>
            </a:r>
          </a:p>
          <a:p>
            <a:pPr algn="l" rtl="1"/>
            <a:r>
              <a:rPr lang="fa-I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ز تاب جعد مشکینش چه خون افتاد در دل‌ها</a:t>
            </a:r>
          </a:p>
          <a:p>
            <a:pPr algn="r" rtl="1"/>
            <a:r>
              <a:rPr lang="fa-I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مرا در منزل جانان چه امن عیش چون هر دم</a:t>
            </a:r>
          </a:p>
          <a:p>
            <a:pPr algn="l" rtl="1"/>
            <a:r>
              <a:rPr lang="fa-I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جرس فریاد می‌دارد که بربندید </a:t>
            </a:r>
            <a:r>
              <a:rPr lang="fa-I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محمل‌ها</a:t>
            </a:r>
            <a:endParaRPr lang="fa-IR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6899" y="6400800"/>
            <a:ext cx="1143002" cy="276226"/>
          </a:xfrm>
        </p:spPr>
        <p:txBody>
          <a:bodyPr/>
          <a:lstStyle/>
          <a:p>
            <a:fld id="{25BA54BD-C84D-46CE-8B72-31BFB26ABA43}" type="slidenum">
              <a:rPr lang="fa-IR" smtClean="0"/>
              <a:pPr/>
              <a:t>3</a:t>
            </a:fld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3695"/>
            <a:ext cx="11001377" cy="66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87" y="-990600"/>
            <a:ext cx="12304712" cy="82031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30</a:t>
            </a:fld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6892515" y="228600"/>
            <a:ext cx="5334000" cy="1117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سپاس فراوان</a:t>
            </a:r>
            <a:endParaRPr lang="fa-I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69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4</a:t>
            </a:fld>
            <a:endParaRPr lang="fa-IR" dirty="0"/>
          </a:p>
        </p:txBody>
      </p:sp>
      <p:pic>
        <p:nvPicPr>
          <p:cNvPr id="1026" name="Picture 2" descr="https://somecodeiwrote.com/wp-content/uploads/2016/03/Core-Competencies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360701" y="1143000"/>
            <a:ext cx="2286000" cy="4572000"/>
          </a:xfrm>
          <a:prstGeom prst="round2SameRect">
            <a:avLst/>
          </a:prstGeom>
          <a:solidFill>
            <a:srgbClr val="6187FF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8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anose="00000400000000000000" pitchFamily="2" charset="-78"/>
              </a:rPr>
              <a:t>؟</a:t>
            </a:r>
            <a:endParaRPr lang="fa-IR" sz="19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16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تعریف صلاحیت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3200" dirty="0">
                <a:solidFill>
                  <a:srgbClr val="FFC000"/>
                </a:solidFill>
              </a:rPr>
              <a:t>فرهنگ لغت </a:t>
            </a:r>
            <a:r>
              <a:rPr lang="fa-IR" sz="3200" dirty="0" smtClean="0">
                <a:solidFill>
                  <a:srgbClr val="FFC000"/>
                </a:solidFill>
              </a:rPr>
              <a:t>آکسفورد:</a:t>
            </a:r>
          </a:p>
          <a:p>
            <a:pPr marL="0" indent="0">
              <a:buNone/>
            </a:pPr>
            <a:r>
              <a:rPr lang="fa-IR" dirty="0" smtClean="0"/>
              <a:t>توانایی </a:t>
            </a:r>
            <a:r>
              <a:rPr lang="fa-IR" dirty="0"/>
              <a:t>مقابله با یک موضوع و به عنوان </a:t>
            </a:r>
            <a:r>
              <a:rPr lang="fa-IR" dirty="0" smtClean="0"/>
              <a:t>«کفایت صلاحیت»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FFC000"/>
                </a:solidFill>
              </a:rPr>
              <a:t>فرهنگ لغت </a:t>
            </a:r>
            <a:r>
              <a:rPr lang="fa-IR" sz="3200" dirty="0" smtClean="0">
                <a:solidFill>
                  <a:srgbClr val="FFC000"/>
                </a:solidFill>
              </a:rPr>
              <a:t>وبستر:</a:t>
            </a:r>
            <a:endParaRPr lang="fa-IR" sz="32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a-IR" dirty="0" smtClean="0"/>
              <a:t>«کفایت امکانات برای </a:t>
            </a:r>
            <a:r>
              <a:rPr lang="fa-IR" dirty="0"/>
              <a:t>ضروریات و راحتی </a:t>
            </a:r>
            <a:r>
              <a:rPr lang="fa-IR" dirty="0" smtClean="0"/>
              <a:t>زندگی» </a:t>
            </a:r>
            <a:r>
              <a:rPr lang="fa-IR" dirty="0"/>
              <a:t>و «</a:t>
            </a:r>
            <a:r>
              <a:rPr lang="fa-IR" dirty="0" smtClean="0"/>
              <a:t>داشتن </a:t>
            </a:r>
            <a:r>
              <a:rPr lang="fa-IR" dirty="0"/>
              <a:t>دانش </a:t>
            </a:r>
            <a:r>
              <a:rPr lang="fa-IR" dirty="0" smtClean="0"/>
              <a:t>کافی» </a:t>
            </a:r>
            <a:r>
              <a:rPr lang="fa-IR" dirty="0"/>
              <a:t>برای </a:t>
            </a:r>
            <a:r>
              <a:rPr lang="fa-IR" dirty="0" smtClean="0"/>
              <a:t>انجام یک </a:t>
            </a:r>
            <a:r>
              <a:rPr lang="fa-IR" dirty="0"/>
              <a:t>عمل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5</a:t>
            </a:fld>
            <a:endParaRPr lang="fa-IR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803048" y="485100"/>
            <a:ext cx="1370024" cy="6257320"/>
            <a:chOff x="10803048" y="485100"/>
            <a:chExt cx="1370024" cy="6257320"/>
          </a:xfrm>
        </p:grpSpPr>
        <p:sp>
          <p:nvSpPr>
            <p:cNvPr id="16" name="Round Single Corner Rectangle 15"/>
            <p:cNvSpPr/>
            <p:nvPr/>
          </p:nvSpPr>
          <p:spPr>
            <a:xfrm rot="10800000" flipV="1">
              <a:off x="10803059" y="485100"/>
              <a:ext cx="1370013" cy="407310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صلاحیت‏های اصلی</a:t>
              </a:r>
            </a:p>
          </p:txBody>
        </p:sp>
        <p:sp>
          <p:nvSpPr>
            <p:cNvPr id="17" name="Round Single Corner Rectangle 16"/>
            <p:cNvSpPr/>
            <p:nvPr/>
          </p:nvSpPr>
          <p:spPr>
            <a:xfrm rot="10800000" flipV="1">
              <a:off x="10803059" y="918219"/>
              <a:ext cx="1370013" cy="351266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sz="14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صلاحیت بالینی </a:t>
              </a:r>
            </a:p>
          </p:txBody>
        </p:sp>
        <p:sp>
          <p:nvSpPr>
            <p:cNvPr id="18" name="Round Single Corner Rectangle 17"/>
            <p:cNvSpPr/>
            <p:nvPr/>
          </p:nvSpPr>
          <p:spPr>
            <a:xfrm rot="10800000" flipV="1">
              <a:off x="10803058" y="1294145"/>
              <a:ext cx="1370013" cy="38743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تفاوت بین ...</a:t>
              </a:r>
            </a:p>
          </p:txBody>
        </p:sp>
        <p:sp>
          <p:nvSpPr>
            <p:cNvPr id="19" name="Round Single Corner Rectangle 18"/>
            <p:cNvSpPr/>
            <p:nvPr/>
          </p:nvSpPr>
          <p:spPr>
            <a:xfrm rot="10800000" flipV="1">
              <a:off x="10803057" y="1681582"/>
              <a:ext cx="1370013" cy="406599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رویکردها</a:t>
              </a:r>
            </a:p>
          </p:txBody>
        </p:sp>
        <p:sp>
          <p:nvSpPr>
            <p:cNvPr id="20" name="Round Single Corner Rectangle 19"/>
            <p:cNvSpPr/>
            <p:nvPr/>
          </p:nvSpPr>
          <p:spPr>
            <a:xfrm rot="10800000" flipV="1">
              <a:off x="10803056" y="2102918"/>
              <a:ext cx="1370013" cy="382965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اجزاء</a:t>
              </a:r>
            </a:p>
          </p:txBody>
        </p:sp>
        <p:sp>
          <p:nvSpPr>
            <p:cNvPr id="21" name="Round Single Corner Rectangle 20"/>
            <p:cNvSpPr/>
            <p:nvPr/>
          </p:nvSpPr>
          <p:spPr>
            <a:xfrm rot="10800000" flipV="1">
              <a:off x="10803056" y="2509516"/>
              <a:ext cx="1370013" cy="367011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حوزه‏ها</a:t>
              </a:r>
              <a:endPara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rot="10800000" flipV="1">
              <a:off x="10803055" y="2897271"/>
              <a:ext cx="1370013" cy="40773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برنامه درسی </a:t>
              </a:r>
            </a:p>
          </p:txBody>
        </p:sp>
        <p:sp>
          <p:nvSpPr>
            <p:cNvPr id="23" name="Round Single Corner Rectangle 22"/>
            <p:cNvSpPr/>
            <p:nvPr/>
          </p:nvSpPr>
          <p:spPr>
            <a:xfrm rot="10800000" flipV="1">
              <a:off x="10803054" y="3322887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مراحل</a:t>
              </a:r>
            </a:p>
          </p:txBody>
        </p:sp>
        <p:sp>
          <p:nvSpPr>
            <p:cNvPr id="24" name="Round Single Corner Rectangle 23"/>
            <p:cNvSpPr/>
            <p:nvPr/>
          </p:nvSpPr>
          <p:spPr>
            <a:xfrm rot="10800000" flipV="1">
              <a:off x="10803053" y="3817612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قسمت پنهان</a:t>
              </a:r>
            </a:p>
          </p:txBody>
        </p:sp>
        <p:sp>
          <p:nvSpPr>
            <p:cNvPr id="25" name="Round Single Corner Rectangle 24"/>
            <p:cNvSpPr/>
            <p:nvPr/>
          </p:nvSpPr>
          <p:spPr>
            <a:xfrm rot="10800000" flipV="1">
              <a:off x="10803051" y="4308843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سطوح</a:t>
              </a:r>
            </a:p>
          </p:txBody>
        </p:sp>
        <p:sp>
          <p:nvSpPr>
            <p:cNvPr id="26" name="Round Single Corner Rectangle 25"/>
            <p:cNvSpPr/>
            <p:nvPr/>
          </p:nvSpPr>
          <p:spPr>
            <a:xfrm rot="10800000" flipV="1">
              <a:off x="10803050" y="4795636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ارزیابی </a:t>
              </a:r>
            </a:p>
          </p:txBody>
        </p:sp>
        <p:sp>
          <p:nvSpPr>
            <p:cNvPr id="27" name="Round Single Corner Rectangle 26"/>
            <p:cNvSpPr/>
            <p:nvPr/>
          </p:nvSpPr>
          <p:spPr>
            <a:xfrm rot="10800000" flipV="1">
              <a:off x="10803049" y="5287600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مدل</a:t>
              </a:r>
            </a:p>
          </p:txBody>
        </p:sp>
        <p:sp>
          <p:nvSpPr>
            <p:cNvPr id="28" name="Round Single Corner Rectangle 27"/>
            <p:cNvSpPr/>
            <p:nvPr/>
          </p:nvSpPr>
          <p:spPr>
            <a:xfrm rot="10800000" flipV="1">
              <a:off x="10803049" y="5773609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 ارزیابی‏ در محل کار</a:t>
              </a:r>
            </a:p>
          </p:txBody>
        </p:sp>
        <p:sp>
          <p:nvSpPr>
            <p:cNvPr id="29" name="Round Single Corner Rectangle 28"/>
            <p:cNvSpPr/>
            <p:nvPr/>
          </p:nvSpPr>
          <p:spPr>
            <a:xfrm rot="10800000" flipV="1">
              <a:off x="10803048" y="6265573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چالش‏ها</a:t>
              </a:r>
              <a:endPara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endParaRPr>
            </a:p>
          </p:txBody>
        </p:sp>
      </p:grpSp>
      <p:sp>
        <p:nvSpPr>
          <p:cNvPr id="30" name="Round Single Corner Rectangle 29"/>
          <p:cNvSpPr/>
          <p:nvPr/>
        </p:nvSpPr>
        <p:spPr>
          <a:xfrm rot="10800000" flipV="1">
            <a:off x="10666412" y="88551"/>
            <a:ext cx="1506649" cy="380999"/>
          </a:xfrm>
          <a:prstGeom prst="round1Rect">
            <a:avLst>
              <a:gd name="adj" fmla="val 18042"/>
            </a:avLst>
          </a:prstGeom>
          <a:solidFill>
            <a:srgbClr val="FF505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تعریف صلاحیت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fa-IR" sz="3200" dirty="0"/>
              <a:t>بر اساس ادغام نتایج مروری بر مطالعات و </a:t>
            </a:r>
            <a:r>
              <a:rPr lang="fa-IR" sz="3200" dirty="0" smtClean="0"/>
              <a:t>یافته‏ها</a:t>
            </a:r>
            <a:r>
              <a:rPr lang="fa-IR" sz="3200" dirty="0"/>
              <a:t>، تعریف شایستگی را </a:t>
            </a:r>
            <a:r>
              <a:rPr lang="fa-IR" sz="3200" dirty="0" smtClean="0"/>
              <a:t>می‏توان </a:t>
            </a:r>
            <a:r>
              <a:rPr lang="fa-IR" sz="3200" dirty="0"/>
              <a:t>این گونه شرح داد که شایستگی عبارت است </a:t>
            </a:r>
            <a:r>
              <a:rPr lang="fa-IR" sz="3200" dirty="0" smtClean="0"/>
              <a:t>از:</a:t>
            </a:r>
          </a:p>
          <a:p>
            <a:pPr marL="0" indent="0" algn="justLow">
              <a:buNone/>
            </a:pPr>
            <a:r>
              <a:rPr lang="fa-IR" sz="3200" dirty="0" smtClean="0"/>
              <a:t>رفتار </a:t>
            </a:r>
            <a:r>
              <a:rPr lang="fa-IR" sz="3200" dirty="0"/>
              <a:t>مبتنی بر توانایی، عملکرد و پیامد ایمن </a:t>
            </a:r>
            <a:r>
              <a:rPr lang="fa-IR" sz="3200" dirty="0" smtClean="0"/>
              <a:t>بر اساس </a:t>
            </a:r>
            <a:r>
              <a:rPr lang="fa-IR" sz="3200" dirty="0" err="1" smtClean="0"/>
              <a:t>حیطه‏های</a:t>
            </a:r>
            <a:r>
              <a:rPr lang="fa-IR" sz="3200" dirty="0" smtClean="0"/>
              <a:t> </a:t>
            </a:r>
            <a:r>
              <a:rPr lang="fa-IR" sz="3200" dirty="0"/>
              <a:t>شناختی، روانی حرکتی و عاطفی در </a:t>
            </a:r>
            <a:r>
              <a:rPr lang="fa-IR" sz="3200" dirty="0" err="1" smtClean="0"/>
              <a:t>موقعیت‏های</a:t>
            </a:r>
            <a:r>
              <a:rPr lang="fa-IR" sz="3200" dirty="0" smtClean="0"/>
              <a:t> </a:t>
            </a:r>
            <a:r>
              <a:rPr lang="fa-IR" sz="3200" dirty="0"/>
              <a:t>واقعی و بر اساس استاندارها و این فرایندی رو به تغییر و پویا بود.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6</a:t>
            </a:fld>
            <a:endParaRPr lang="fa-IR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3048" y="485100"/>
            <a:ext cx="1370024" cy="6257320"/>
            <a:chOff x="10803048" y="485100"/>
            <a:chExt cx="1370024" cy="6257320"/>
          </a:xfrm>
        </p:grpSpPr>
        <p:sp>
          <p:nvSpPr>
            <p:cNvPr id="7" name="Round Single Corner Rectangle 6"/>
            <p:cNvSpPr/>
            <p:nvPr/>
          </p:nvSpPr>
          <p:spPr>
            <a:xfrm rot="10800000" flipV="1">
              <a:off x="10803059" y="485100"/>
              <a:ext cx="1370013" cy="407310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صلاحیت‏های اصلی</a:t>
              </a:r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 flipV="1">
              <a:off x="10803059" y="918219"/>
              <a:ext cx="1370013" cy="351266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sz="14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صلاحیت بالینی </a:t>
              </a:r>
            </a:p>
          </p:txBody>
        </p:sp>
        <p:sp>
          <p:nvSpPr>
            <p:cNvPr id="9" name="Round Single Corner Rectangle 8"/>
            <p:cNvSpPr/>
            <p:nvPr/>
          </p:nvSpPr>
          <p:spPr>
            <a:xfrm rot="10800000" flipV="1">
              <a:off x="10803058" y="1294145"/>
              <a:ext cx="1370013" cy="38743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تفاوت بین ...</a:t>
              </a:r>
            </a:p>
          </p:txBody>
        </p:sp>
        <p:sp>
          <p:nvSpPr>
            <p:cNvPr id="10" name="Round Single Corner Rectangle 9"/>
            <p:cNvSpPr/>
            <p:nvPr/>
          </p:nvSpPr>
          <p:spPr>
            <a:xfrm rot="10800000" flipV="1">
              <a:off x="10803057" y="1681582"/>
              <a:ext cx="1370013" cy="406599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رویکردها</a:t>
              </a:r>
            </a:p>
          </p:txBody>
        </p:sp>
        <p:sp>
          <p:nvSpPr>
            <p:cNvPr id="11" name="Round Single Corner Rectangle 10"/>
            <p:cNvSpPr/>
            <p:nvPr/>
          </p:nvSpPr>
          <p:spPr>
            <a:xfrm rot="10800000" flipV="1">
              <a:off x="10803056" y="2102918"/>
              <a:ext cx="1370013" cy="382965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اجزاء</a:t>
              </a:r>
            </a:p>
          </p:txBody>
        </p:sp>
        <p:sp>
          <p:nvSpPr>
            <p:cNvPr id="12" name="Round Single Corner Rectangle 11"/>
            <p:cNvSpPr/>
            <p:nvPr/>
          </p:nvSpPr>
          <p:spPr>
            <a:xfrm rot="10800000" flipV="1">
              <a:off x="10803056" y="2509516"/>
              <a:ext cx="1370013" cy="367011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حوزه‏ها</a:t>
              </a:r>
              <a:endPara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endParaRPr>
            </a:p>
          </p:txBody>
        </p:sp>
        <p:sp>
          <p:nvSpPr>
            <p:cNvPr id="13" name="Round Single Corner Rectangle 12"/>
            <p:cNvSpPr/>
            <p:nvPr/>
          </p:nvSpPr>
          <p:spPr>
            <a:xfrm rot="10800000" flipV="1">
              <a:off x="10803055" y="2897271"/>
              <a:ext cx="1370013" cy="40773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برنامه درسی </a:t>
              </a:r>
            </a:p>
          </p:txBody>
        </p:sp>
        <p:sp>
          <p:nvSpPr>
            <p:cNvPr id="14" name="Round Single Corner Rectangle 13"/>
            <p:cNvSpPr/>
            <p:nvPr/>
          </p:nvSpPr>
          <p:spPr>
            <a:xfrm rot="10800000" flipV="1">
              <a:off x="10803054" y="3322887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B Titr" panose="00000700000000000000" pitchFamily="2" charset="-78"/>
                </a:rPr>
                <a:t>مراحل</a:t>
              </a:r>
            </a:p>
          </p:txBody>
        </p:sp>
        <p:sp>
          <p:nvSpPr>
            <p:cNvPr id="15" name="Round Single Corner Rectangle 14"/>
            <p:cNvSpPr/>
            <p:nvPr/>
          </p:nvSpPr>
          <p:spPr>
            <a:xfrm rot="10800000" flipV="1">
              <a:off x="10803053" y="3817612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قسمت پنهان</a:t>
              </a:r>
            </a:p>
          </p:txBody>
        </p:sp>
        <p:sp>
          <p:nvSpPr>
            <p:cNvPr id="16" name="Round Single Corner Rectangle 15"/>
            <p:cNvSpPr/>
            <p:nvPr/>
          </p:nvSpPr>
          <p:spPr>
            <a:xfrm rot="10800000" flipV="1">
              <a:off x="10803051" y="4308843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سطوح</a:t>
              </a:r>
            </a:p>
          </p:txBody>
        </p:sp>
        <p:sp>
          <p:nvSpPr>
            <p:cNvPr id="17" name="Round Single Corner Rectangle 16"/>
            <p:cNvSpPr/>
            <p:nvPr/>
          </p:nvSpPr>
          <p:spPr>
            <a:xfrm rot="10800000" flipV="1">
              <a:off x="10803050" y="4795636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ارزیابی </a:t>
              </a:r>
            </a:p>
          </p:txBody>
        </p:sp>
        <p:sp>
          <p:nvSpPr>
            <p:cNvPr id="18" name="Round Single Corner Rectangle 17"/>
            <p:cNvSpPr/>
            <p:nvPr/>
          </p:nvSpPr>
          <p:spPr>
            <a:xfrm rot="10800000" flipV="1">
              <a:off x="10803049" y="5287600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مدل</a:t>
              </a:r>
            </a:p>
          </p:txBody>
        </p:sp>
        <p:sp>
          <p:nvSpPr>
            <p:cNvPr id="19" name="Round Single Corner Rectangle 18"/>
            <p:cNvSpPr/>
            <p:nvPr/>
          </p:nvSpPr>
          <p:spPr>
            <a:xfrm rot="10800000" flipV="1">
              <a:off x="10803049" y="5773609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 ارزیابی‏ در محل کار</a:t>
              </a:r>
            </a:p>
          </p:txBody>
        </p:sp>
        <p:sp>
          <p:nvSpPr>
            <p:cNvPr id="20" name="Round Single Corner Rectangle 19"/>
            <p:cNvSpPr/>
            <p:nvPr/>
          </p:nvSpPr>
          <p:spPr>
            <a:xfrm rot="10800000" flipV="1">
              <a:off x="10803048" y="6265573"/>
              <a:ext cx="1370013" cy="476847"/>
            </a:xfrm>
            <a:prstGeom prst="round1Rect">
              <a:avLst>
                <a:gd name="adj" fmla="val 18042"/>
              </a:avLst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fa-IR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  <a:cs typeface="B Titr" panose="00000700000000000000" pitchFamily="2" charset="-78"/>
                </a:rPr>
                <a:t>چالش‏ها</a:t>
              </a:r>
              <a:endPara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endParaRPr>
            </a:p>
          </p:txBody>
        </p:sp>
      </p:grpSp>
      <p:sp>
        <p:nvSpPr>
          <p:cNvPr id="22" name="Round Single Corner Rectangle 21"/>
          <p:cNvSpPr/>
          <p:nvPr/>
        </p:nvSpPr>
        <p:spPr>
          <a:xfrm rot="10800000" flipV="1">
            <a:off x="10666412" y="88551"/>
            <a:ext cx="1506649" cy="380999"/>
          </a:xfrm>
          <a:prstGeom prst="round1Rect">
            <a:avLst>
              <a:gd name="adj" fmla="val 18042"/>
            </a:avLst>
          </a:prstGeom>
          <a:solidFill>
            <a:srgbClr val="FF505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صلاحیت‏های اصلی(</a:t>
            </a:r>
            <a:r>
              <a:rPr lang="en-US" dirty="0" smtClean="0">
                <a:latin typeface="Impact" panose="020B0806030902050204" pitchFamily="34" charset="0"/>
              </a:rPr>
              <a:t>Core Competencies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buNone/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Hamel and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Pahalad</a:t>
            </a:r>
            <a:r>
              <a:rPr lang="fa-IR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Low"/>
            <a:r>
              <a:rPr lang="fa-IR" dirty="0" smtClean="0"/>
              <a:t>صلاحیت‏های </a:t>
            </a:r>
            <a:r>
              <a:rPr lang="fa-IR" dirty="0"/>
              <a:t>اصلی به </a:t>
            </a:r>
            <a:r>
              <a:rPr lang="fa-IR" dirty="0" smtClean="0"/>
              <a:t>مجموعه‏ای </a:t>
            </a:r>
            <a:r>
              <a:rPr lang="fa-IR" dirty="0"/>
              <a:t>از </a:t>
            </a:r>
            <a:r>
              <a:rPr lang="fa-IR" dirty="0" smtClean="0"/>
              <a:t>مهارت‏ها </a:t>
            </a:r>
            <a:r>
              <a:rPr lang="fa-IR" dirty="0"/>
              <a:t>و یا </a:t>
            </a:r>
            <a:r>
              <a:rPr lang="fa-IR" dirty="0" smtClean="0"/>
              <a:t>پروسیژرها گفته می‏شود که برای </a:t>
            </a:r>
            <a:r>
              <a:rPr lang="fa-IR" dirty="0"/>
              <a:t>موفقیت </a:t>
            </a:r>
            <a:r>
              <a:rPr lang="fa-IR" dirty="0" smtClean="0"/>
              <a:t> به </a:t>
            </a:r>
            <a:r>
              <a:rPr lang="fa-IR" dirty="0"/>
              <a:t>توانایی یک </a:t>
            </a:r>
            <a:r>
              <a:rPr lang="fa-IR" dirty="0" smtClean="0"/>
              <a:t>فرد نیاز دارد.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7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4" y="3362447"/>
            <a:ext cx="3459884" cy="3495553"/>
          </a:xfrm>
          <a:prstGeom prst="rect">
            <a:avLst/>
          </a:prstGeom>
        </p:spPr>
      </p:pic>
      <p:sp>
        <p:nvSpPr>
          <p:cNvPr id="16" name="Round Single Corner Rectangle 15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666412" y="485100"/>
            <a:ext cx="1506660" cy="407310"/>
          </a:xfrm>
          <a:prstGeom prst="round1Rect">
            <a:avLst>
              <a:gd name="adj" fmla="val 18042"/>
            </a:avLst>
          </a:prstGeom>
          <a:solidFill>
            <a:srgbClr val="00CC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59" y="918219"/>
            <a:ext cx="1370013" cy="351266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22" name="Round Single Corner Rectangle 21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حوزه‏ها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3" name="Round Single Corner Rectangle 22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24" name="Round Single Corner Rectangle 23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25" name="Round Single Corner Rectangle 24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26" name="Round Single Corner Rectangle 25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29" name="Round Single Corner Rectangle 28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30" name="Round Single Corner Rectangle 29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79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صلاحیت بالینی چیست؟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8</a:t>
            </a:fld>
            <a:endParaRPr lang="fa-IR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027488" y="3352800"/>
            <a:ext cx="3981450" cy="3352800"/>
            <a:chOff x="2971800" y="3505200"/>
            <a:chExt cx="2895600" cy="2438400"/>
          </a:xfrm>
        </p:grpSpPr>
        <p:sp>
          <p:nvSpPr>
            <p:cNvPr id="6" name="Oval 5"/>
            <p:cNvSpPr/>
            <p:nvPr/>
          </p:nvSpPr>
          <p:spPr bwMode="auto">
            <a:xfrm>
              <a:off x="2971800" y="4308475"/>
              <a:ext cx="1736725" cy="1625600"/>
            </a:xfrm>
            <a:prstGeom prst="ellipse">
              <a:avLst/>
            </a:prstGeom>
            <a:noFill/>
            <a:ln>
              <a:solidFill>
                <a:srgbClr val="FFFF00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130675" y="4318000"/>
              <a:ext cx="1736725" cy="1625600"/>
            </a:xfrm>
            <a:prstGeom prst="ellipse">
              <a:avLst/>
            </a:prstGeom>
            <a:noFill/>
            <a:ln>
              <a:solidFill>
                <a:srgbClr val="FF5050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551238" y="3505200"/>
              <a:ext cx="1736725" cy="162560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fa-IR" sz="3200" b="1" i="0" dirty="0">
                  <a:solidFill>
                    <a:srgbClr val="FF0000"/>
                  </a:solidFill>
                  <a:latin typeface="Garamond" pitchFamily="18" charset="0"/>
                  <a:cs typeface="B Badr" pitchFamily="2" charset="-78"/>
                </a:rPr>
                <a:t>نگرش</a:t>
              </a:r>
              <a:endParaRPr lang="en-US" sz="3200" b="1" i="0" dirty="0">
                <a:solidFill>
                  <a:srgbClr val="FF0000"/>
                </a:solidFill>
                <a:latin typeface="Garamond" pitchFamily="18" charset="0"/>
                <a:cs typeface="B Badr" pitchFamily="2" charset="-7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068320" y="4876800"/>
              <a:ext cx="1029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fa-IR" altLang="fa-IR" sz="3200" b="1" i="0">
                  <a:solidFill>
                    <a:srgbClr val="FFFF00"/>
                  </a:solidFill>
                  <a:cs typeface="B Badr" panose="00000400000000000000" pitchFamily="2" charset="-78"/>
                </a:rPr>
                <a:t>مهارت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799762" y="4950178"/>
              <a:ext cx="9152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fa-IR" altLang="fa-IR" sz="3200" b="1" i="0" dirty="0">
                  <a:solidFill>
                    <a:srgbClr val="FF7C80"/>
                  </a:solidFill>
                  <a:cs typeface="B Badr" panose="00000400000000000000" pitchFamily="2" charset="-78"/>
                </a:rPr>
                <a:t>دانش</a:t>
              </a:r>
              <a:endParaRPr lang="en-US" altLang="fa-IR" sz="3200" b="1" i="0" dirty="0">
                <a:solidFill>
                  <a:srgbClr val="FF7C80"/>
                </a:solidFill>
                <a:cs typeface="B Badr" panose="00000400000000000000" pitchFamily="2" charset="-78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433182" y="5325251"/>
              <a:ext cx="8370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fa-IR" altLang="fa-IR" sz="3200" b="1" i="0">
                  <a:solidFill>
                    <a:srgbClr val="FFFF00"/>
                  </a:solidFill>
                  <a:cs typeface="B Badr" panose="00000400000000000000" pitchFamily="2" charset="-78"/>
                </a:rPr>
                <a:t>عملی</a:t>
              </a:r>
              <a:endParaRPr lang="en-US" altLang="fa-IR" sz="3200" b="1" i="0">
                <a:solidFill>
                  <a:srgbClr val="FFFF00"/>
                </a:solidFill>
                <a:cs typeface="B Badr" panose="00000400000000000000" pitchFamily="2" charset="-78"/>
              </a:endParaRPr>
            </a:p>
          </p:txBody>
        </p:sp>
        <p:sp>
          <p:nvSpPr>
            <p:cNvPr id="12" name="Freeform 21"/>
            <p:cNvSpPr>
              <a:spLocks noChangeArrowheads="1"/>
            </p:cNvSpPr>
            <p:nvPr/>
          </p:nvSpPr>
          <p:spPr bwMode="auto">
            <a:xfrm>
              <a:off x="4097867" y="4535415"/>
              <a:ext cx="604143" cy="585351"/>
            </a:xfrm>
            <a:custGeom>
              <a:avLst/>
              <a:gdLst>
                <a:gd name="T0" fmla="*/ 516203 w 476955"/>
                <a:gd name="T1" fmla="*/ 18795 h 493890"/>
                <a:gd name="T2" fmla="*/ 791512 w 476955"/>
                <a:gd name="T3" fmla="*/ 272507 h 493890"/>
                <a:gd name="T4" fmla="*/ 929166 w 476955"/>
                <a:gd name="T5" fmla="*/ 526221 h 493890"/>
                <a:gd name="T6" fmla="*/ 929166 w 476955"/>
                <a:gd name="T7" fmla="*/ 751744 h 493890"/>
                <a:gd name="T8" fmla="*/ 688271 w 476955"/>
                <a:gd name="T9" fmla="*/ 808126 h 493890"/>
                <a:gd name="T10" fmla="*/ 344134 w 476955"/>
                <a:gd name="T11" fmla="*/ 808126 h 493890"/>
                <a:gd name="T12" fmla="*/ 34412 w 476955"/>
                <a:gd name="T13" fmla="*/ 723554 h 493890"/>
                <a:gd name="T14" fmla="*/ 137654 w 476955"/>
                <a:gd name="T15" fmla="*/ 385269 h 493890"/>
                <a:gd name="T16" fmla="*/ 309722 w 476955"/>
                <a:gd name="T17" fmla="*/ 159746 h 493890"/>
                <a:gd name="T18" fmla="*/ 516203 w 476955"/>
                <a:gd name="T19" fmla="*/ 18795 h 4938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6955"/>
                <a:gd name="T31" fmla="*/ 0 h 493890"/>
                <a:gd name="T32" fmla="*/ 476955 w 476955"/>
                <a:gd name="T33" fmla="*/ 493890 h 4938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6955" h="493890">
                  <a:moveTo>
                    <a:pt x="254000" y="11289"/>
                  </a:moveTo>
                  <a:cubicBezTo>
                    <a:pt x="293511" y="22578"/>
                    <a:pt x="355600" y="112889"/>
                    <a:pt x="389467" y="163689"/>
                  </a:cubicBezTo>
                  <a:cubicBezTo>
                    <a:pt x="423334" y="214489"/>
                    <a:pt x="445911" y="268111"/>
                    <a:pt x="457200" y="316089"/>
                  </a:cubicBezTo>
                  <a:cubicBezTo>
                    <a:pt x="468489" y="364067"/>
                    <a:pt x="476955" y="423334"/>
                    <a:pt x="457200" y="451556"/>
                  </a:cubicBezTo>
                  <a:cubicBezTo>
                    <a:pt x="437445" y="479778"/>
                    <a:pt x="386645" y="479779"/>
                    <a:pt x="338667" y="485423"/>
                  </a:cubicBezTo>
                  <a:cubicBezTo>
                    <a:pt x="290689" y="491068"/>
                    <a:pt x="222955" y="493890"/>
                    <a:pt x="169333" y="485423"/>
                  </a:cubicBezTo>
                  <a:cubicBezTo>
                    <a:pt x="115711" y="476956"/>
                    <a:pt x="33866" y="476956"/>
                    <a:pt x="16933" y="434623"/>
                  </a:cubicBezTo>
                  <a:cubicBezTo>
                    <a:pt x="0" y="392290"/>
                    <a:pt x="45155" y="287867"/>
                    <a:pt x="67733" y="231423"/>
                  </a:cubicBezTo>
                  <a:cubicBezTo>
                    <a:pt x="90311" y="174979"/>
                    <a:pt x="121356" y="138289"/>
                    <a:pt x="152400" y="95956"/>
                  </a:cubicBezTo>
                  <a:cubicBezTo>
                    <a:pt x="183444" y="53623"/>
                    <a:pt x="214489" y="0"/>
                    <a:pt x="254000" y="11289"/>
                  </a:cubicBezTo>
                  <a:close/>
                </a:path>
              </a:pathLst>
            </a:cu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13" name="Round Diagonal Corner Rectangle 12"/>
          <p:cNvSpPr/>
          <p:nvPr/>
        </p:nvSpPr>
        <p:spPr>
          <a:xfrm>
            <a:off x="1370014" y="1870124"/>
            <a:ext cx="9296398" cy="1377988"/>
          </a:xfrm>
          <a:prstGeom prst="round2Diag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تلفیق دانش، مهارت عملی و نگرش های حرفه ای در ضمن انجام یک وظیفه بالینی پیچیده</a:t>
            </a:r>
          </a:p>
        </p:txBody>
      </p:sp>
      <p:sp>
        <p:nvSpPr>
          <p:cNvPr id="23" name="Round Single Corner Rectangle 22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24" name="Round Single Corner Rectangle 23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25" name="Round Single Corner Rectangle 24"/>
          <p:cNvSpPr/>
          <p:nvPr/>
        </p:nvSpPr>
        <p:spPr>
          <a:xfrm rot="10800000" flipV="1">
            <a:off x="10666412" y="918219"/>
            <a:ext cx="1506660" cy="351266"/>
          </a:xfrm>
          <a:prstGeom prst="round1Rect">
            <a:avLst>
              <a:gd name="adj" fmla="val 18042"/>
            </a:avLst>
          </a:prstGeom>
          <a:solidFill>
            <a:srgbClr val="33CCCC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  <p:sp>
        <p:nvSpPr>
          <p:cNvPr id="26" name="Round Single Corner Rectangle 25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27" name="Round Single Corner Rectangle 26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28" name="Round Single Corner Rectangle 27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29" name="Round Single Corner Rectangle 28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حوزه‏ها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30" name="Round Single Corner Rectangle 29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31" name="Round Single Corner Rectangle 30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32" name="Round Single Corner Rectangle 31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33" name="Round Single Corner Rectangle 32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34" name="Round Single Corner Rectangle 33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35" name="Round Single Corner Rectangle 34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36" name="Round Single Corner Rectangle 35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37" name="Round Single Corner Rectangle 36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7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صلاحیت بالینی چیست؟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fa-IR" smtClean="0"/>
              <a:pPr/>
              <a:t>9</a:t>
            </a:fld>
            <a:endParaRPr lang="fa-IR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1522414" y="2438400"/>
            <a:ext cx="9143998" cy="3354830"/>
          </a:xfrm>
          <a:prstGeom prst="round2DiagRect">
            <a:avLst/>
          </a:prstGeom>
          <a:solidFill>
            <a:srgbClr val="A365D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کارگیری عادت‌گونه و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مدبرانه‌ دانش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مهارت‏های ارتباطی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مهارت‏هاي 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عملي، استدلال باليني، عواطف،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ارزشها و 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بازانديشي در فعاليت حرفه‌اي روزمره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در 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جهت خدمت به فرد و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جامعه</a:t>
            </a: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 Single Corner Rectangle 5"/>
          <p:cNvSpPr/>
          <p:nvPr/>
        </p:nvSpPr>
        <p:spPr>
          <a:xfrm rot="10800000" flipV="1">
            <a:off x="10803082" y="76201"/>
            <a:ext cx="1370013" cy="3809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تعریف</a:t>
            </a: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 rot="10800000" flipV="1">
            <a:off x="10803059" y="485100"/>
            <a:ext cx="1370013" cy="407310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صلاحیت‏های اصلی</a:t>
            </a:r>
          </a:p>
        </p:txBody>
      </p:sp>
      <p:sp>
        <p:nvSpPr>
          <p:cNvPr id="9" name="Round Single Corner Rectangle 8"/>
          <p:cNvSpPr/>
          <p:nvPr/>
        </p:nvSpPr>
        <p:spPr>
          <a:xfrm rot="10800000" flipV="1">
            <a:off x="10803058" y="1294145"/>
            <a:ext cx="1370013" cy="3874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تفاوت بین ...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 flipV="1">
            <a:off x="10803057" y="1681582"/>
            <a:ext cx="1370013" cy="406599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رویکردها</a:t>
            </a:r>
          </a:p>
        </p:txBody>
      </p:sp>
      <p:sp>
        <p:nvSpPr>
          <p:cNvPr id="11" name="Round Single Corner Rectangle 10"/>
          <p:cNvSpPr/>
          <p:nvPr/>
        </p:nvSpPr>
        <p:spPr>
          <a:xfrm rot="10800000" flipV="1">
            <a:off x="10803056" y="2102918"/>
            <a:ext cx="1370013" cy="382965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اجزاء</a:t>
            </a:r>
          </a:p>
        </p:txBody>
      </p:sp>
      <p:sp>
        <p:nvSpPr>
          <p:cNvPr id="12" name="Round Single Corner Rectangle 11"/>
          <p:cNvSpPr/>
          <p:nvPr/>
        </p:nvSpPr>
        <p:spPr>
          <a:xfrm rot="10800000" flipV="1">
            <a:off x="10803056" y="2509516"/>
            <a:ext cx="1370013" cy="367011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حوزه‏ها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14" name="Round Single Corner Rectangle 13"/>
          <p:cNvSpPr/>
          <p:nvPr/>
        </p:nvSpPr>
        <p:spPr>
          <a:xfrm rot="10800000" flipV="1">
            <a:off x="10803055" y="2897271"/>
            <a:ext cx="1370013" cy="40773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برنامه درسی </a:t>
            </a:r>
          </a:p>
        </p:txBody>
      </p:sp>
      <p:sp>
        <p:nvSpPr>
          <p:cNvPr id="15" name="Round Single Corner Rectangle 14"/>
          <p:cNvSpPr/>
          <p:nvPr/>
        </p:nvSpPr>
        <p:spPr>
          <a:xfrm rot="10800000" flipV="1">
            <a:off x="10803054" y="3322887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مراحل</a:t>
            </a:r>
          </a:p>
        </p:txBody>
      </p:sp>
      <p:sp>
        <p:nvSpPr>
          <p:cNvPr id="16" name="Round Single Corner Rectangle 15"/>
          <p:cNvSpPr/>
          <p:nvPr/>
        </p:nvSpPr>
        <p:spPr>
          <a:xfrm rot="10800000" flipV="1">
            <a:off x="10803053" y="3817612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قسمت پنهان</a:t>
            </a:r>
          </a:p>
        </p:txBody>
      </p:sp>
      <p:sp>
        <p:nvSpPr>
          <p:cNvPr id="17" name="Round Single Corner Rectangle 16"/>
          <p:cNvSpPr/>
          <p:nvPr/>
        </p:nvSpPr>
        <p:spPr>
          <a:xfrm rot="10800000" flipV="1">
            <a:off x="10803051" y="430884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سطوح</a:t>
            </a:r>
          </a:p>
        </p:txBody>
      </p:sp>
      <p:sp>
        <p:nvSpPr>
          <p:cNvPr id="18" name="Round Single Corner Rectangle 17"/>
          <p:cNvSpPr/>
          <p:nvPr/>
        </p:nvSpPr>
        <p:spPr>
          <a:xfrm rot="10800000" flipV="1">
            <a:off x="10803050" y="4795636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ارزیابی </a:t>
            </a:r>
          </a:p>
        </p:txBody>
      </p:sp>
      <p:sp>
        <p:nvSpPr>
          <p:cNvPr id="19" name="Round Single Corner Rectangle 18"/>
          <p:cNvSpPr/>
          <p:nvPr/>
        </p:nvSpPr>
        <p:spPr>
          <a:xfrm rot="10800000" flipV="1">
            <a:off x="10803049" y="5287600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مدل</a:t>
            </a:r>
          </a:p>
        </p:txBody>
      </p:sp>
      <p:sp>
        <p:nvSpPr>
          <p:cNvPr id="20" name="Round Single Corner Rectangle 19"/>
          <p:cNvSpPr/>
          <p:nvPr/>
        </p:nvSpPr>
        <p:spPr>
          <a:xfrm rot="10800000" flipV="1">
            <a:off x="10803049" y="5773609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 ارزیابی‏ در محل کار</a:t>
            </a:r>
          </a:p>
        </p:txBody>
      </p:sp>
      <p:sp>
        <p:nvSpPr>
          <p:cNvPr id="21" name="Round Single Corner Rectangle 20"/>
          <p:cNvSpPr/>
          <p:nvPr/>
        </p:nvSpPr>
        <p:spPr>
          <a:xfrm rot="10800000" flipV="1">
            <a:off x="10803048" y="6265573"/>
            <a:ext cx="1370013" cy="476847"/>
          </a:xfrm>
          <a:prstGeom prst="round1Rect">
            <a:avLst>
              <a:gd name="adj" fmla="val 18042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B Titr" panose="00000700000000000000" pitchFamily="2" charset="-78"/>
              </a:rPr>
              <a:t>چالش‏ها</a:t>
            </a:r>
            <a:endParaRPr lang="fa-IR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B Titr" panose="00000700000000000000" pitchFamily="2" charset="-78"/>
            </a:endParaRPr>
          </a:p>
        </p:txBody>
      </p:sp>
      <p:sp>
        <p:nvSpPr>
          <p:cNvPr id="22" name="Round Single Corner Rectangle 21"/>
          <p:cNvSpPr/>
          <p:nvPr/>
        </p:nvSpPr>
        <p:spPr>
          <a:xfrm rot="10800000" flipV="1">
            <a:off x="10666412" y="918219"/>
            <a:ext cx="1506660" cy="351266"/>
          </a:xfrm>
          <a:prstGeom prst="round1Rect">
            <a:avLst>
              <a:gd name="adj" fmla="val 18042"/>
            </a:avLst>
          </a:prstGeom>
          <a:solidFill>
            <a:srgbClr val="33CCCC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B Titr" panose="00000700000000000000" pitchFamily="2" charset="-78"/>
              </a:rPr>
              <a:t>صلاحیت بالینی </a:t>
            </a:r>
          </a:p>
        </p:txBody>
      </p:sp>
    </p:spTree>
    <p:extLst>
      <p:ext uri="{BB962C8B-B14F-4D97-AF65-F5344CB8AC3E}">
        <p14:creationId xmlns:p14="http://schemas.microsoft.com/office/powerpoint/2010/main" val="26796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1598</Words>
  <Application>Microsoft Office PowerPoint</Application>
  <PresentationFormat>Custom</PresentationFormat>
  <Paragraphs>512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IranNastaliq</vt:lpstr>
      <vt:lpstr>Garamond</vt:lpstr>
      <vt:lpstr>Impact</vt:lpstr>
      <vt:lpstr>B Traffic</vt:lpstr>
      <vt:lpstr>Consolas</vt:lpstr>
      <vt:lpstr>Arial</vt:lpstr>
      <vt:lpstr>Tahoma</vt:lpstr>
      <vt:lpstr>Times New Roman</vt:lpstr>
      <vt:lpstr>B Badr</vt:lpstr>
      <vt:lpstr>Corbel</vt:lpstr>
      <vt:lpstr>B Titr</vt:lpstr>
      <vt:lpstr>Entezar     &lt;---------</vt:lpstr>
      <vt:lpstr>B Nazanin</vt:lpstr>
      <vt:lpstr>TS102804846</vt:lpstr>
      <vt:lpstr>Default Design</vt:lpstr>
      <vt:lpstr>Visio.Drawing.6</vt:lpstr>
      <vt:lpstr>Bitmap Image</vt:lpstr>
      <vt:lpstr>PowerPoint Presentation</vt:lpstr>
      <vt:lpstr>PowerPoint Presentation</vt:lpstr>
      <vt:lpstr>PowerPoint Presentation</vt:lpstr>
      <vt:lpstr>PowerPoint Presentation</vt:lpstr>
      <vt:lpstr>تعریف صلاحیت</vt:lpstr>
      <vt:lpstr>تعریف صلاحیت</vt:lpstr>
      <vt:lpstr>صلاحیت‏های اصلی(Core Competencies)</vt:lpstr>
      <vt:lpstr>صلاحیت بالینی چیست؟</vt:lpstr>
      <vt:lpstr>صلاحیت بالینی چیست؟</vt:lpstr>
      <vt:lpstr>صلاحیت بالینی ...؟</vt:lpstr>
      <vt:lpstr>تفاوت بین صلاحیت بالینی و عملکرد بالینی </vt:lpstr>
      <vt:lpstr>رویکردها</vt:lpstr>
      <vt:lpstr>رویکردها</vt:lpstr>
      <vt:lpstr>رویکردها</vt:lpstr>
      <vt:lpstr>اجزاء صلاحیت و عملکرد بالینی </vt:lpstr>
      <vt:lpstr>حوزه‏های صلاحیت بالینی</vt:lpstr>
      <vt:lpstr>تفاوت برنامه درسی سنتی و مبتنی بر صلاحیت</vt:lpstr>
      <vt:lpstr>PowerPoint Presentation</vt:lpstr>
      <vt:lpstr>PowerPoint Presentation</vt:lpstr>
      <vt:lpstr>سطوح صلاحیت بالینی</vt:lpstr>
      <vt:lpstr>سطوح صلاحیت بالینی</vt:lpstr>
      <vt:lpstr>سطوح صلاحیت بالینی(ادامه)</vt:lpstr>
      <vt:lpstr>PowerPoint Presentation</vt:lpstr>
      <vt:lpstr>ارزیابی صلاحیت‏های بالینی</vt:lpstr>
      <vt:lpstr>ارزیابی مهارت‏ها/ صلاحیت/ عملکرد بالینی(هرم میلر) </vt:lpstr>
      <vt:lpstr>مدل صلاحیت بالینی</vt:lpstr>
      <vt:lpstr>  ارزيابي‏هاي در محل کار (Workplace Based Assessment)</vt:lpstr>
      <vt:lpstr>چالش‏ها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Clinical Competency</cp:keywords>
  <cp:lastModifiedBy/>
  <cp:revision>1</cp:revision>
  <dcterms:created xsi:type="dcterms:W3CDTF">2014-01-08T13:06:56Z</dcterms:created>
  <dcterms:modified xsi:type="dcterms:W3CDTF">2017-05-15T09:09:19Z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