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3" d="100"/>
          <a:sy n="83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4A9-5903-47F6-9DE0-0AB41374A0D7}" type="datetimeFigureOut">
              <a:rPr lang="fa-IR" smtClean="0"/>
              <a:t>03/06/1438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FB5E-BE67-4554-B99B-FE2E6298B82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4A9-5903-47F6-9DE0-0AB41374A0D7}" type="datetimeFigureOut">
              <a:rPr lang="fa-IR" smtClean="0"/>
              <a:t>03/06/1438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FB5E-BE67-4554-B99B-FE2E6298B82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4A9-5903-47F6-9DE0-0AB41374A0D7}" type="datetimeFigureOut">
              <a:rPr lang="fa-IR" smtClean="0"/>
              <a:t>03/06/1438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FB5E-BE67-4554-B99B-FE2E6298B82C}" type="slidenum">
              <a:rPr lang="fa-IR" smtClean="0"/>
              <a:t>‹#›</a:t>
            </a:fld>
            <a:endParaRPr lang="fa-I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4A9-5903-47F6-9DE0-0AB41374A0D7}" type="datetimeFigureOut">
              <a:rPr lang="fa-IR" smtClean="0"/>
              <a:t>03/06/1438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FB5E-BE67-4554-B99B-FE2E6298B82C}" type="slidenum">
              <a:rPr lang="fa-IR" smtClean="0"/>
              <a:t>‹#›</a:t>
            </a:fld>
            <a:endParaRPr lang="fa-I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4A9-5903-47F6-9DE0-0AB41374A0D7}" type="datetimeFigureOut">
              <a:rPr lang="fa-IR" smtClean="0"/>
              <a:t>03/06/1438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FB5E-BE67-4554-B99B-FE2E6298B82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4A9-5903-47F6-9DE0-0AB41374A0D7}" type="datetimeFigureOut">
              <a:rPr lang="fa-IR" smtClean="0"/>
              <a:t>03/06/1438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FB5E-BE67-4554-B99B-FE2E6298B82C}" type="slidenum">
              <a:rPr lang="fa-IR" smtClean="0"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4A9-5903-47F6-9DE0-0AB41374A0D7}" type="datetimeFigureOut">
              <a:rPr lang="fa-IR" smtClean="0"/>
              <a:t>03/06/1438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FB5E-BE67-4554-B99B-FE2E6298B82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4A9-5903-47F6-9DE0-0AB41374A0D7}" type="datetimeFigureOut">
              <a:rPr lang="fa-IR" smtClean="0"/>
              <a:t>03/06/1438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FB5E-BE67-4554-B99B-FE2E6298B82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4A9-5903-47F6-9DE0-0AB41374A0D7}" type="datetimeFigureOut">
              <a:rPr lang="fa-IR" smtClean="0"/>
              <a:t>03/06/1438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FB5E-BE67-4554-B99B-FE2E6298B82C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4A9-5903-47F6-9DE0-0AB41374A0D7}" type="datetimeFigureOut">
              <a:rPr lang="fa-IR" smtClean="0"/>
              <a:t>03/06/1438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FB5E-BE67-4554-B99B-FE2E6298B82C}" type="slidenum">
              <a:rPr lang="fa-IR" smtClean="0"/>
              <a:t>‹#›</a:t>
            </a:fld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4A9-5903-47F6-9DE0-0AB41374A0D7}" type="datetimeFigureOut">
              <a:rPr lang="fa-IR" smtClean="0"/>
              <a:t>03/06/1438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6FB5E-BE67-4554-B99B-FE2E6298B82C}" type="slidenum">
              <a:rPr lang="fa-IR" smtClean="0"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B69C4A9-5903-47F6-9DE0-0AB41374A0D7}" type="datetimeFigureOut">
              <a:rPr lang="fa-IR" smtClean="0"/>
              <a:t>03/06/1438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1E6FB5E-BE67-4554-B99B-FE2E6298B82C}" type="slidenum">
              <a:rPr lang="fa-IR" smtClean="0"/>
              <a:t>‹#›</a:t>
            </a:fld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5400" dirty="0" smtClean="0">
                <a:cs typeface="B Titr" pitchFamily="2" charset="-78"/>
              </a:rPr>
              <a:t>جزوه ی مفاهیم </a:t>
            </a:r>
            <a:br>
              <a:rPr lang="fa-IR" sz="5400" dirty="0" smtClean="0">
                <a:cs typeface="B Titr" pitchFamily="2" charset="-78"/>
              </a:rPr>
            </a:br>
            <a:r>
              <a:rPr lang="fa-IR" sz="5400" dirty="0" smtClean="0">
                <a:cs typeface="B Titr" pitchFamily="2" charset="-78"/>
              </a:rPr>
              <a:t>مقدماتی کامپیوتر</a:t>
            </a:r>
            <a:endParaRPr lang="fa-IR" sz="5400" dirty="0">
              <a:cs typeface="B Titr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6309320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dirty="0" smtClean="0"/>
              <a:t>محمود میانداری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395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250825" y="692150"/>
            <a:ext cx="8569647" cy="60499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fa-IR" dirty="0" smtClean="0">
              <a:cs typeface="B Nazanin" pitchFamily="2" charset="-78"/>
            </a:endParaRPr>
          </a:p>
          <a:p>
            <a:pPr marL="0" indent="0" algn="r">
              <a:buNone/>
            </a:pPr>
            <a:endParaRPr lang="fa-IR" dirty="0" smtClean="0">
              <a:cs typeface="B Nazanin" pitchFamily="2" charset="-78"/>
            </a:endParaRPr>
          </a:p>
          <a:p>
            <a:pPr marL="0" indent="0" algn="r">
              <a:buNone/>
            </a:pPr>
            <a:endParaRPr lang="fa-IR" sz="1100" dirty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en-US" dirty="0" smtClean="0">
                <a:cs typeface="B Nazanin" pitchFamily="2" charset="-78"/>
              </a:rPr>
              <a:t>	</a:t>
            </a:r>
            <a:r>
              <a:rPr lang="fa-IR" b="1" dirty="0" smtClean="0">
                <a:cs typeface="B Nazanin" pitchFamily="2" charset="-78"/>
              </a:rPr>
              <a:t>حافظه های اصلی</a:t>
            </a:r>
            <a:r>
              <a:rPr lang="en-US" b="1" dirty="0" smtClean="0">
                <a:cs typeface="B Nazanin" pitchFamily="2" charset="-78"/>
              </a:rPr>
              <a:t> </a:t>
            </a:r>
            <a:r>
              <a:rPr lang="fa-IR" b="1" dirty="0" smtClean="0">
                <a:cs typeface="B Nazanin" pitchFamily="2" charset="-78"/>
              </a:rPr>
              <a:t>=</a:t>
            </a:r>
            <a:r>
              <a:rPr lang="en-US" b="1" dirty="0" smtClean="0">
                <a:cs typeface="B Nazanin" pitchFamily="2" charset="-78"/>
              </a:rPr>
              <a:t> </a:t>
            </a:r>
            <a:r>
              <a:rPr lang="fa-IR" b="1" dirty="0" smtClean="0">
                <a:cs typeface="B Nazanin" pitchFamily="2" charset="-78"/>
              </a:rPr>
              <a:t>حافظه های اولیه</a:t>
            </a:r>
            <a:r>
              <a:rPr lang="en-US" b="1" dirty="0" smtClean="0">
                <a:cs typeface="B Nazanin" pitchFamily="2" charset="-78"/>
              </a:rPr>
              <a:t> </a:t>
            </a:r>
            <a:r>
              <a:rPr lang="fa-IR" b="1" dirty="0" smtClean="0">
                <a:cs typeface="B Nazanin" pitchFamily="2" charset="-78"/>
              </a:rPr>
              <a:t>=</a:t>
            </a:r>
            <a:r>
              <a:rPr lang="en-US" b="1" dirty="0" smtClean="0">
                <a:cs typeface="B Nazanin" pitchFamily="2" charset="-78"/>
              </a:rPr>
              <a:t> </a:t>
            </a:r>
            <a:r>
              <a:rPr lang="fa-IR" b="1" dirty="0" smtClean="0">
                <a:cs typeface="B Nazanin" pitchFamily="2" charset="-78"/>
              </a:rPr>
              <a:t>حافظه های درونی</a:t>
            </a:r>
          </a:p>
          <a:p>
            <a:pPr marL="0" indent="0">
              <a:buNone/>
            </a:pPr>
            <a:r>
              <a:rPr lang="fa-IR" b="1" dirty="0">
                <a:cs typeface="B Nazanin" pitchFamily="2" charset="-78"/>
              </a:rPr>
              <a:t>	</a:t>
            </a:r>
            <a:r>
              <a:rPr lang="fa-IR" b="1" dirty="0" smtClean="0">
                <a:cs typeface="B Nazanin" pitchFamily="2" charset="-78"/>
              </a:rPr>
              <a:t>حافظه </a:t>
            </a:r>
            <a:r>
              <a:rPr lang="fa-IR" b="1" dirty="0">
                <a:cs typeface="B Nazanin" pitchFamily="2" charset="-78"/>
              </a:rPr>
              <a:t>های </a:t>
            </a:r>
            <a:r>
              <a:rPr lang="fa-IR" b="1" dirty="0" smtClean="0">
                <a:cs typeface="B Nazanin" pitchFamily="2" charset="-78"/>
              </a:rPr>
              <a:t>جانبی = حافظه های ثانویه = حافظه های بیرونی</a:t>
            </a:r>
            <a:endParaRPr lang="en-US" b="1" dirty="0" smtClean="0">
              <a:cs typeface="B Nazanin" pitchFamily="2" charset="-78"/>
            </a:endParaRPr>
          </a:p>
          <a:p>
            <a:pPr marL="457200" indent="-457200" algn="r">
              <a:buFont typeface="+mj-lt"/>
              <a:buAutoNum type="arabicParenR"/>
            </a:pPr>
            <a:endParaRPr lang="en-US" dirty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fa-IR" b="1" dirty="0" smtClean="0">
                <a:solidFill>
                  <a:srgbClr val="C00000"/>
                </a:solidFill>
                <a:cs typeface="B Nazanin" pitchFamily="2" charset="-78"/>
              </a:rPr>
              <a:t>   حافظه های اصلی</a:t>
            </a:r>
            <a:r>
              <a:rPr lang="en-US" b="1" dirty="0" smtClean="0">
                <a:solidFill>
                  <a:srgbClr val="C00000"/>
                </a:solidFill>
                <a:cs typeface="B Nazanin" pitchFamily="2" charset="-78"/>
              </a:rPr>
              <a:t>:</a:t>
            </a:r>
            <a:endParaRPr lang="fa-IR" b="1" dirty="0" smtClean="0">
              <a:solidFill>
                <a:srgbClr val="C00000"/>
              </a:solidFill>
              <a:cs typeface="B Nazanin" pitchFamily="2" charset="-78"/>
            </a:endParaRPr>
          </a:p>
          <a:p>
            <a:pPr marL="0" indent="0" algn="r">
              <a:buNone/>
            </a:pPr>
            <a:endParaRPr lang="fa-IR" dirty="0" smtClean="0">
              <a:cs typeface="B Nazanin" pitchFamily="2" charset="-78"/>
            </a:endParaRPr>
          </a:p>
          <a:p>
            <a:pPr marL="0" indent="0" algn="r">
              <a:buNone/>
            </a:pPr>
            <a:r>
              <a:rPr lang="fa-IR" dirty="0" smtClean="0">
                <a:cs typeface="B Nazanin" pitchFamily="2" charset="-78"/>
              </a:rPr>
              <a:t>این نوع حافظه ها شامل </a:t>
            </a:r>
            <a:r>
              <a:rPr lang="en-US" dirty="0" smtClean="0">
                <a:cs typeface="B Nazanin" pitchFamily="2" charset="-78"/>
              </a:rPr>
              <a:t>:</a:t>
            </a:r>
            <a:endParaRPr lang="fa-IR" dirty="0" smtClean="0">
              <a:cs typeface="B Nazanin" pitchFamily="2" charset="-78"/>
            </a:endParaRPr>
          </a:p>
          <a:p>
            <a:pPr marL="1325880" lvl="3" indent="-457200">
              <a:buFont typeface="+mj-lt"/>
              <a:buAutoNum type="arabicPeriod"/>
            </a:pPr>
            <a:r>
              <a:rPr lang="fa-IR" sz="2800" dirty="0" smtClean="0">
                <a:solidFill>
                  <a:srgbClr val="7030A0"/>
                </a:solidFill>
                <a:cs typeface="B Nazanin" pitchFamily="2" charset="-78"/>
              </a:rPr>
              <a:t>فقط خواندنی</a:t>
            </a:r>
          </a:p>
          <a:p>
            <a:pPr marL="1325880" lvl="3" indent="-457200">
              <a:buFont typeface="+mj-lt"/>
              <a:buAutoNum type="arabicPeriod"/>
            </a:pPr>
            <a:r>
              <a:rPr lang="fa-IR" sz="2800" dirty="0" smtClean="0">
                <a:solidFill>
                  <a:srgbClr val="7030A0"/>
                </a:solidFill>
                <a:cs typeface="B Nazanin" pitchFamily="2" charset="-78"/>
              </a:rPr>
              <a:t>خواندنی و نوشتنی</a:t>
            </a:r>
          </a:p>
          <a:p>
            <a:pPr marL="1325880" lvl="3" indent="-457200">
              <a:buFont typeface="+mj-lt"/>
              <a:buAutoNum type="arabicPeriod"/>
            </a:pPr>
            <a:r>
              <a:rPr lang="en-US" sz="2800" dirty="0" smtClean="0">
                <a:solidFill>
                  <a:srgbClr val="7030A0"/>
                </a:solidFill>
                <a:cs typeface="B Nazanin" pitchFamily="2" charset="-78"/>
              </a:rPr>
              <a:t>cache</a:t>
            </a:r>
          </a:p>
          <a:p>
            <a:pPr marL="1325880" lvl="3" indent="-457200">
              <a:buFont typeface="+mj-lt"/>
              <a:buAutoNum type="arabicPeriod"/>
            </a:pPr>
            <a:r>
              <a:rPr lang="en-US" sz="2800" dirty="0" smtClean="0">
                <a:solidFill>
                  <a:srgbClr val="7030A0"/>
                </a:solidFill>
                <a:cs typeface="B Nazanin" pitchFamily="2" charset="-78"/>
              </a:rPr>
              <a:t>E2PROM</a:t>
            </a:r>
          </a:p>
          <a:p>
            <a:pPr algn="r"/>
            <a:endParaRPr lang="fa-IR" dirty="0">
              <a:cs typeface="B Nazani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69502" y="489601"/>
            <a:ext cx="2100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800" dirty="0" smtClean="0">
                <a:solidFill>
                  <a:srgbClr val="FFFF00"/>
                </a:solidFill>
                <a:cs typeface="B Titr" pitchFamily="2" charset="-78"/>
              </a:rPr>
              <a:t>انواع حافظه ها</a:t>
            </a:r>
            <a:endParaRPr lang="en-US" sz="2800" dirty="0">
              <a:solidFill>
                <a:srgbClr val="FFFF0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3774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23528" y="1628800"/>
            <a:ext cx="8568952" cy="5112568"/>
          </a:xfrm>
        </p:spPr>
        <p:txBody>
          <a:bodyPr/>
          <a:lstStyle/>
          <a:p>
            <a:pPr algn="r"/>
            <a:r>
              <a:rPr lang="fa-IR" sz="2400" b="1" dirty="0" smtClean="0">
                <a:solidFill>
                  <a:srgbClr val="C00000"/>
                </a:solidFill>
                <a:cs typeface="B Nazanin" pitchFamily="2" charset="-78"/>
              </a:rPr>
              <a:t>حافظه‌ی فقط خواندنی(</a:t>
            </a:r>
            <a:r>
              <a:rPr lang="en-US" sz="2400" b="1" dirty="0" smtClean="0">
                <a:solidFill>
                  <a:srgbClr val="C00000"/>
                </a:solidFill>
                <a:cs typeface="B Nazanin" pitchFamily="2" charset="-78"/>
              </a:rPr>
              <a:t>(ROM=Read Only Memory</a:t>
            </a:r>
            <a:r>
              <a:rPr lang="fa-IR" sz="2400" b="1" dirty="0" smtClean="0">
                <a:solidFill>
                  <a:srgbClr val="C00000"/>
                </a:solidFill>
                <a:cs typeface="B Nazanin" pitchFamily="2" charset="-78"/>
              </a:rPr>
              <a:t>:</a:t>
            </a:r>
          </a:p>
          <a:p>
            <a:pPr marL="0" indent="0" algn="just">
              <a:buNone/>
            </a:pPr>
            <a:r>
              <a:rPr lang="fa-IR" dirty="0" smtClean="0">
                <a:cs typeface="B Nazanin" pitchFamily="2" charset="-78"/>
              </a:rPr>
              <a:t>حافظه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هایی که در ابتدا توسط سازنده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ی </a:t>
            </a:r>
            <a:r>
              <a:rPr lang="en-US" dirty="0" smtClean="0">
                <a:cs typeface="B Nazanin" pitchFamily="2" charset="-78"/>
              </a:rPr>
              <a:t>Mainboard </a:t>
            </a:r>
            <a:r>
              <a:rPr lang="fa-IR" dirty="0" smtClean="0">
                <a:cs typeface="B Nazanin" pitchFamily="2" charset="-78"/>
              </a:rPr>
              <a:t> یا مادربورد از طریق امواج ماوراء بنفش نوشته می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شوند و فقط قابل خواندن می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باشند.</a:t>
            </a:r>
            <a:r>
              <a:rPr lang="en-US" dirty="0" smtClean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این نوع حافظه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 پادار هستند.</a:t>
            </a:r>
          </a:p>
          <a:p>
            <a:pPr algn="r"/>
            <a:endParaRPr lang="fa-IR" dirty="0" smtClean="0">
              <a:cs typeface="B Nazanin" pitchFamily="2" charset="-78"/>
            </a:endParaRPr>
          </a:p>
          <a:p>
            <a:pPr algn="r"/>
            <a:endParaRPr lang="fa-IR" dirty="0">
              <a:cs typeface="B Nazanin" pitchFamily="2" charset="-78"/>
            </a:endParaRPr>
          </a:p>
          <a:p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حافظه‌ی </a:t>
            </a:r>
            <a:r>
              <a:rPr lang="fa-IR" sz="2400" b="1" dirty="0" smtClean="0">
                <a:solidFill>
                  <a:srgbClr val="C00000"/>
                </a:solidFill>
                <a:cs typeface="B Nazanin" pitchFamily="2" charset="-78"/>
              </a:rPr>
              <a:t>خواندنی و نوشتنی(</a:t>
            </a:r>
            <a:r>
              <a:rPr lang="en-US" sz="2400" b="1" dirty="0" smtClean="0">
                <a:solidFill>
                  <a:srgbClr val="C00000"/>
                </a:solidFill>
                <a:cs typeface="B Nazanin" pitchFamily="2" charset="-78"/>
              </a:rPr>
              <a:t>:(RAM=Random Access Memory</a:t>
            </a:r>
          </a:p>
          <a:p>
            <a:pPr marL="0" indent="0" algn="just">
              <a:buNone/>
            </a:pPr>
            <a:r>
              <a:rPr lang="fa-IR" dirty="0" smtClean="0">
                <a:cs typeface="B Nazanin" pitchFamily="2" charset="-78"/>
              </a:rPr>
              <a:t>این نوع </a:t>
            </a:r>
            <a:r>
              <a:rPr lang="fa-IR" dirty="0" smtClean="0">
                <a:cs typeface="B Nazanin" pitchFamily="2" charset="-78"/>
              </a:rPr>
              <a:t>حافظه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 </a:t>
            </a:r>
            <a:r>
              <a:rPr lang="fa-IR" dirty="0" smtClean="0">
                <a:cs typeface="B Nazanin" pitchFamily="2" charset="-78"/>
              </a:rPr>
              <a:t>نا پایدار هستند و با قطع جریان برق اطلاعات آنها از بین می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رود. </a:t>
            </a:r>
            <a:r>
              <a:rPr lang="fa-IR" dirty="0" smtClean="0">
                <a:cs typeface="B Nazanin" pitchFamily="2" charset="-78"/>
              </a:rPr>
              <a:t>واسطه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ای </a:t>
            </a:r>
            <a:r>
              <a:rPr lang="fa-IR" dirty="0" smtClean="0">
                <a:cs typeface="B Nazanin" pitchFamily="2" charset="-78"/>
              </a:rPr>
              <a:t>بین حافظه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جانبی و </a:t>
            </a:r>
            <a:r>
              <a:rPr lang="en-US" dirty="0" smtClean="0">
                <a:cs typeface="B Nazanin" pitchFamily="2" charset="-78"/>
              </a:rPr>
              <a:t>CPU</a:t>
            </a:r>
            <a:r>
              <a:rPr lang="fa-IR" dirty="0" smtClean="0">
                <a:cs typeface="B Nazanin" pitchFamily="2" charset="-78"/>
              </a:rPr>
              <a:t>هستند (با توجه به پایین بودن سرعت حافظه</a:t>
            </a:r>
            <a:r>
              <a:rPr lang="fa-IR" b="1" dirty="0" smtClean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جانبی). داده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 ابتدا به </a:t>
            </a:r>
            <a:r>
              <a:rPr lang="en-US" dirty="0" smtClean="0">
                <a:cs typeface="B Nazanin" pitchFamily="2" charset="-78"/>
              </a:rPr>
              <a:t>RAM</a:t>
            </a:r>
            <a:r>
              <a:rPr lang="fa-IR" dirty="0" smtClean="0">
                <a:cs typeface="B Nazanin" pitchFamily="2" charset="-78"/>
              </a:rPr>
              <a:t> منتقل می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شوند و </a:t>
            </a:r>
            <a:r>
              <a:rPr lang="en-US" dirty="0" smtClean="0">
                <a:cs typeface="B Nazanin" pitchFamily="2" charset="-78"/>
              </a:rPr>
              <a:t>CPU</a:t>
            </a:r>
            <a:r>
              <a:rPr lang="fa-IR" dirty="0" smtClean="0">
                <a:cs typeface="B Nazanin" pitchFamily="2" charset="-78"/>
              </a:rPr>
              <a:t> اطلاعات مورد نیاز را از </a:t>
            </a:r>
            <a:r>
              <a:rPr lang="en-US" dirty="0" smtClean="0">
                <a:cs typeface="B Nazanin" pitchFamily="2" charset="-78"/>
              </a:rPr>
              <a:t>RAM</a:t>
            </a:r>
            <a:r>
              <a:rPr lang="fa-IR" dirty="0" smtClean="0">
                <a:cs typeface="B Nazanin" pitchFamily="2" charset="-78"/>
              </a:rPr>
              <a:t>دریافت می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کند.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84168" y="489601"/>
            <a:ext cx="23855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800" dirty="0">
                <a:solidFill>
                  <a:srgbClr val="FFFF00"/>
                </a:solidFill>
                <a:cs typeface="B Titr" pitchFamily="2" charset="-78"/>
              </a:rPr>
              <a:t>حافظه های اصلی</a:t>
            </a:r>
            <a:endParaRPr lang="en-US" sz="2800" dirty="0">
              <a:solidFill>
                <a:srgbClr val="FFFF0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54559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23528" y="1556792"/>
            <a:ext cx="8640960" cy="5112567"/>
          </a:xfrm>
        </p:spPr>
        <p:txBody>
          <a:bodyPr>
            <a:normAutofit/>
          </a:bodyPr>
          <a:lstStyle/>
          <a:p>
            <a:r>
              <a:rPr lang="fa-IR" b="1" dirty="0" smtClean="0">
                <a:solidFill>
                  <a:srgbClr val="C00000"/>
                </a:solidFill>
                <a:cs typeface="B Nazanin" pitchFamily="2" charset="-78"/>
              </a:rPr>
              <a:t>حافظه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b="1" dirty="0" smtClean="0">
                <a:solidFill>
                  <a:srgbClr val="C00000"/>
                </a:solidFill>
                <a:cs typeface="B Nazanin" pitchFamily="2" charset="-78"/>
              </a:rPr>
              <a:t>های پنهان (</a:t>
            </a:r>
            <a:r>
              <a:rPr lang="en-US" b="1" dirty="0" smtClean="0">
                <a:solidFill>
                  <a:srgbClr val="C00000"/>
                </a:solidFill>
                <a:cs typeface="B Nazanin" pitchFamily="2" charset="-78"/>
              </a:rPr>
              <a:t>(Cache memory</a:t>
            </a:r>
            <a:r>
              <a:rPr lang="fa-IR" b="1" dirty="0" smtClean="0">
                <a:solidFill>
                  <a:srgbClr val="C00000"/>
                </a:solidFill>
                <a:cs typeface="B Nazanin" pitchFamily="2" charset="-78"/>
              </a:rPr>
              <a:t>:</a:t>
            </a:r>
          </a:p>
          <a:p>
            <a:pPr marL="0" indent="0" algn="just">
              <a:buNone/>
            </a:pPr>
            <a:r>
              <a:rPr lang="fa-IR" dirty="0" smtClean="0">
                <a:cs typeface="B Nazanin" pitchFamily="2" charset="-78"/>
              </a:rPr>
              <a:t>این نوع </a:t>
            </a:r>
            <a:r>
              <a:rPr lang="fa-IR" dirty="0" smtClean="0">
                <a:cs typeface="B Nazanin" pitchFamily="2" charset="-78"/>
              </a:rPr>
              <a:t>حافظه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 </a:t>
            </a:r>
            <a:r>
              <a:rPr lang="fa-IR" dirty="0" smtClean="0">
                <a:cs typeface="B Nazanin" pitchFamily="2" charset="-78"/>
              </a:rPr>
              <a:t>داخل </a:t>
            </a:r>
            <a:r>
              <a:rPr lang="en-US" dirty="0" smtClean="0">
                <a:cs typeface="B Nazanin" pitchFamily="2" charset="-78"/>
              </a:rPr>
              <a:t>CPU</a:t>
            </a:r>
            <a:r>
              <a:rPr lang="en-US" dirty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راه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اندازی شده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اند و دارای حجم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به مراتب </a:t>
            </a:r>
            <a:r>
              <a:rPr lang="fa-IR" dirty="0" smtClean="0">
                <a:cs typeface="B Nazanin" pitchFamily="2" charset="-78"/>
              </a:rPr>
              <a:t>پایین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تر </a:t>
            </a:r>
            <a:r>
              <a:rPr lang="fa-IR" dirty="0" smtClean="0">
                <a:cs typeface="B Nazanin" pitchFamily="2" charset="-78"/>
              </a:rPr>
              <a:t>از </a:t>
            </a:r>
            <a:r>
              <a:rPr lang="en-US" dirty="0" smtClean="0">
                <a:cs typeface="B Nazanin" pitchFamily="2" charset="-78"/>
              </a:rPr>
              <a:t>RAM</a:t>
            </a:r>
            <a:r>
              <a:rPr lang="fa-IR" dirty="0" smtClean="0">
                <a:cs typeface="B Nazanin" pitchFamily="2" charset="-78"/>
              </a:rPr>
              <a:t> ها می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باشند. دارای سرعت انتقال داده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ای نزدیک به سرعت </a:t>
            </a:r>
            <a:r>
              <a:rPr lang="en-US" dirty="0" smtClean="0">
                <a:cs typeface="B Nazanin" pitchFamily="2" charset="-78"/>
              </a:rPr>
              <a:t>CPU</a:t>
            </a:r>
            <a:r>
              <a:rPr lang="fa-IR" dirty="0" smtClean="0">
                <a:cs typeface="B Nazanin" pitchFamily="2" charset="-78"/>
              </a:rPr>
              <a:t> هستند</a:t>
            </a:r>
            <a:r>
              <a:rPr lang="fa-IR" dirty="0" smtClean="0">
                <a:cs typeface="B Nazanin" pitchFamily="2" charset="-78"/>
              </a:rPr>
              <a:t>. با توجه به هزینه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بالای </a:t>
            </a:r>
            <a:r>
              <a:rPr lang="fa-IR" dirty="0" smtClean="0">
                <a:cs typeface="B Nazanin" pitchFamily="2" charset="-78"/>
              </a:rPr>
              <a:t>راه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اندازی </a:t>
            </a:r>
            <a:r>
              <a:rPr lang="fa-IR" dirty="0" smtClean="0">
                <a:cs typeface="B Nazanin" pitchFamily="2" charset="-78"/>
              </a:rPr>
              <a:t>معمولاً در حجم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پایین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تری تولید می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گردند مثلاً </a:t>
            </a:r>
            <a:r>
              <a:rPr lang="en-US" dirty="0" smtClean="0">
                <a:cs typeface="B Nazanin" pitchFamily="2" charset="-78"/>
              </a:rPr>
              <a:t>MB</a:t>
            </a:r>
            <a:r>
              <a:rPr lang="fa-IR" dirty="0" smtClean="0">
                <a:cs typeface="B Nazanin" pitchFamily="2" charset="-78"/>
              </a:rPr>
              <a:t>3. این نوع حافظه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 ناپایدار اند.</a:t>
            </a:r>
          </a:p>
          <a:p>
            <a:pPr algn="r"/>
            <a:endParaRPr lang="en-US" sz="2800" b="1" dirty="0" smtClean="0">
              <a:solidFill>
                <a:srgbClr val="C00000"/>
              </a:solidFill>
              <a:cs typeface="B Nazanin" pitchFamily="2" charset="-78"/>
            </a:endParaRPr>
          </a:p>
          <a:p>
            <a:pPr algn="just"/>
            <a:r>
              <a:rPr lang="en-US" b="1" dirty="0" smtClean="0">
                <a:solidFill>
                  <a:srgbClr val="C00000"/>
                </a:solidFill>
                <a:cs typeface="B Nazanin" pitchFamily="2" charset="-78"/>
              </a:rPr>
              <a:t>E2PROM</a:t>
            </a:r>
            <a:r>
              <a:rPr lang="fa-IR" b="1" dirty="0" smtClean="0">
                <a:solidFill>
                  <a:srgbClr val="C00000"/>
                </a:solidFill>
                <a:cs typeface="B Nazanin" pitchFamily="2" charset="-78"/>
              </a:rPr>
              <a:t>:</a:t>
            </a:r>
            <a:endParaRPr lang="fa-IR" b="1" dirty="0">
              <a:solidFill>
                <a:srgbClr val="C00000"/>
              </a:solidFill>
              <a:cs typeface="B Nazanin" pitchFamily="2" charset="-78"/>
            </a:endParaRPr>
          </a:p>
          <a:p>
            <a:pPr marL="0" indent="0" algn="just">
              <a:buNone/>
            </a:pPr>
            <a:r>
              <a:rPr lang="fa-IR" dirty="0" smtClean="0">
                <a:cs typeface="B Nazanin" pitchFamily="2" charset="-78"/>
              </a:rPr>
              <a:t>حافظه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نیمه پایدار هستند که برای نگهداری تنظیمات اعمال شده از طرف کاربر، مورد استفاده دارند و در اصطلاح به </a:t>
            </a:r>
            <a:r>
              <a:rPr lang="fa-IR" dirty="0" smtClean="0">
                <a:cs typeface="B Nazanin" pitchFamily="2" charset="-78"/>
              </a:rPr>
              <a:t>آنها </a:t>
            </a:r>
            <a:r>
              <a:rPr lang="en-US" dirty="0" smtClean="0">
                <a:cs typeface="B Nazanin" pitchFamily="2" charset="-78"/>
              </a:rPr>
              <a:t>CMOS</a:t>
            </a:r>
            <a:r>
              <a:rPr lang="fa-IR" dirty="0" smtClean="0">
                <a:cs typeface="B Nazanin" pitchFamily="2" charset="-78"/>
              </a:rPr>
              <a:t> گفته می</a:t>
            </a:r>
            <a:r>
              <a:rPr lang="fa-IR" b="1" dirty="0" smtClean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شود. </a:t>
            </a:r>
            <a:r>
              <a:rPr lang="fa-IR" dirty="0" smtClean="0">
                <a:cs typeface="B Nazanin" pitchFamily="2" charset="-78"/>
              </a:rPr>
              <a:t>انرژی لازم جهت نگهداری داده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 از طریق یک </a:t>
            </a:r>
            <a:r>
              <a:rPr lang="fa-IR" dirty="0" smtClean="0">
                <a:cs typeface="B Nazanin" pitchFamily="2" charset="-78"/>
              </a:rPr>
              <a:t>باطری </a:t>
            </a:r>
            <a:r>
              <a:rPr lang="fa-IR" dirty="0" smtClean="0">
                <a:cs typeface="B Nazanin" pitchFamily="2" charset="-78"/>
              </a:rPr>
              <a:t>سکه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ای 1/5 ولتی تأمین می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شود. اطلاعاتی که داخل </a:t>
            </a:r>
            <a:r>
              <a:rPr lang="en-US" dirty="0" smtClean="0">
                <a:cs typeface="B Nazanin" pitchFamily="2" charset="-78"/>
              </a:rPr>
              <a:t>E2PROM</a:t>
            </a:r>
            <a:r>
              <a:rPr lang="fa-IR" dirty="0" smtClean="0">
                <a:cs typeface="B Nazanin" pitchFamily="2" charset="-78"/>
              </a:rPr>
              <a:t> ذخیره می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شوند </a:t>
            </a:r>
            <a:r>
              <a:rPr lang="fa-IR" dirty="0" smtClean="0">
                <a:cs typeface="B Nazanin" pitchFamily="2" charset="-78"/>
              </a:rPr>
              <a:t>عبارت</a:t>
            </a:r>
            <a:r>
              <a:rPr lang="fa-IR" b="1" dirty="0" smtClean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اند </a:t>
            </a:r>
            <a:r>
              <a:rPr lang="fa-IR" dirty="0" smtClean="0">
                <a:cs typeface="B Nazanin" pitchFamily="2" charset="-78"/>
              </a:rPr>
              <a:t>از:</a:t>
            </a:r>
            <a:r>
              <a:rPr lang="en-US" dirty="0" smtClean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اطلاعات تاریخ و زمان جاری سیستم، </a:t>
            </a:r>
            <a:r>
              <a:rPr lang="fa-IR" dirty="0" smtClean="0">
                <a:cs typeface="B Nazanin" pitchFamily="2" charset="-78"/>
              </a:rPr>
              <a:t>پسوردهای </a:t>
            </a:r>
            <a:r>
              <a:rPr lang="fa-IR" dirty="0" smtClean="0">
                <a:cs typeface="B Nazanin" pitchFamily="2" charset="-78"/>
              </a:rPr>
              <a:t>اعمالی توسط کاربر و تنظیمات مربوط به اولویت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بوت شدن (اطلاعات مربوط به راه اندازی سیستم).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84168" y="489601"/>
            <a:ext cx="23855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800" dirty="0">
                <a:solidFill>
                  <a:srgbClr val="FFFF00"/>
                </a:solidFill>
                <a:cs typeface="B Titr" pitchFamily="2" charset="-78"/>
              </a:rPr>
              <a:t>حافظه های اصلی</a:t>
            </a:r>
            <a:endParaRPr lang="en-US" sz="2800" dirty="0">
              <a:solidFill>
                <a:srgbClr val="FFFF0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36567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1052513"/>
            <a:ext cx="8820472" cy="4537075"/>
          </a:xfrm>
        </p:spPr>
        <p:txBody>
          <a:bodyPr/>
          <a:lstStyle/>
          <a:p>
            <a:pPr algn="r"/>
            <a:endParaRPr lang="fa-IR" sz="2800" dirty="0" smtClean="0">
              <a:cs typeface="B Nazanin" pitchFamily="2" charset="-78"/>
            </a:endParaRPr>
          </a:p>
          <a:p>
            <a:pPr algn="r"/>
            <a:endParaRPr lang="en-US" sz="2800" dirty="0">
              <a:cs typeface="B Nazanin" pitchFamily="2" charset="-78"/>
            </a:endParaRPr>
          </a:p>
          <a:p>
            <a:pPr algn="r"/>
            <a:endParaRPr lang="en-US" sz="2800" dirty="0" smtClean="0">
              <a:cs typeface="B Nazanin" pitchFamily="2" charset="-78"/>
            </a:endParaRPr>
          </a:p>
          <a:p>
            <a:pPr algn="r"/>
            <a:endParaRPr lang="fa-IR" sz="2800" dirty="0" smtClean="0">
              <a:cs typeface="B Nazanin" pitchFamily="2" charset="-78"/>
            </a:endParaRPr>
          </a:p>
          <a:p>
            <a:r>
              <a:rPr lang="fa-IR" b="1" dirty="0" smtClean="0">
                <a:cs typeface="B Nazanin" pitchFamily="2" charset="-78"/>
              </a:rPr>
              <a:t>شامل دو دسته مغناطیسی و غیر مغناطیسی می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b="1" dirty="0" smtClean="0">
                <a:cs typeface="B Nazanin" pitchFamily="2" charset="-78"/>
              </a:rPr>
              <a:t>باشد.</a:t>
            </a:r>
          </a:p>
          <a:p>
            <a:pPr marL="457200" indent="-457200">
              <a:buFont typeface="+mj-lt"/>
              <a:buAutoNum type="arabicPeriod"/>
            </a:pPr>
            <a:r>
              <a:rPr lang="fa-IR" dirty="0" smtClean="0">
                <a:cs typeface="B Nazanin" pitchFamily="2" charset="-78"/>
              </a:rPr>
              <a:t>حافظه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جانبی غیر مغناطیسی مثل </a:t>
            </a:r>
            <a:r>
              <a:rPr lang="en-US" dirty="0" smtClean="0">
                <a:cs typeface="B Nazanin" pitchFamily="2" charset="-78"/>
              </a:rPr>
              <a:t>CD ,DVD</a:t>
            </a:r>
            <a:endParaRPr lang="fa-IR" dirty="0" smtClean="0">
              <a:cs typeface="B Nazanin" pitchFamily="2" charset="-78"/>
            </a:endParaRPr>
          </a:p>
          <a:p>
            <a:pPr marL="457200" indent="-457200">
              <a:buFont typeface="+mj-lt"/>
              <a:buAutoNum type="arabicPeriod"/>
            </a:pPr>
            <a:r>
              <a:rPr lang="fa-IR" dirty="0" smtClean="0">
                <a:cs typeface="B Nazanin" pitchFamily="2" charset="-78"/>
              </a:rPr>
              <a:t>حافظه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جانبی مغناطیسی مثل </a:t>
            </a:r>
            <a:r>
              <a:rPr lang="en-US" dirty="0" smtClean="0">
                <a:cs typeface="B Nazanin" pitchFamily="2" charset="-78"/>
              </a:rPr>
              <a:t>Hard Disk , </a:t>
            </a:r>
            <a:r>
              <a:rPr lang="en-US" dirty="0" smtClean="0">
                <a:cs typeface="B Nazanin" pitchFamily="2" charset="-78"/>
              </a:rPr>
              <a:t>Floppy Disk </a:t>
            </a:r>
            <a:r>
              <a:rPr lang="en-US" dirty="0" smtClean="0">
                <a:cs typeface="B Nazanin" pitchFamily="2" charset="-78"/>
              </a:rPr>
              <a:t>, Flash Memory</a:t>
            </a:r>
          </a:p>
          <a:p>
            <a:pPr algn="r"/>
            <a:endParaRPr lang="fa-IR" dirty="0">
              <a:cs typeface="B Nazani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87987" y="489601"/>
            <a:ext cx="24817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800" dirty="0">
                <a:solidFill>
                  <a:srgbClr val="FFFF00"/>
                </a:solidFill>
                <a:cs typeface="B Titr" pitchFamily="2" charset="-78"/>
              </a:rPr>
              <a:t>حافظه های </a:t>
            </a:r>
            <a:r>
              <a:rPr lang="fa-IR" sz="2800" dirty="0" smtClean="0">
                <a:solidFill>
                  <a:srgbClr val="FFFF00"/>
                </a:solidFill>
                <a:cs typeface="B Titr" pitchFamily="2" charset="-78"/>
              </a:rPr>
              <a:t>جانبی</a:t>
            </a:r>
            <a:endParaRPr lang="en-US" sz="2800" dirty="0">
              <a:solidFill>
                <a:srgbClr val="FFFF0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52593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441127"/>
              </p:ext>
            </p:extLst>
          </p:nvPr>
        </p:nvGraphicFramePr>
        <p:xfrm>
          <a:off x="0" y="6"/>
          <a:ext cx="9144001" cy="685799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6985579"/>
                <a:gridCol w="1079211"/>
                <a:gridCol w="1079211"/>
              </a:tblGrid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یک بیت یا می</a:t>
                      </a:r>
                      <a:r>
                        <a:rPr lang="fa-IR" sz="1800" b="1" dirty="0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‌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تواند صفر باشد یا یک و در حالت منطقی </a:t>
                      </a:r>
                      <a:r>
                        <a:rPr lang="en-US" sz="1800" b="0" dirty="0" smtClean="0">
                          <a:cs typeface="B Nazanin" pitchFamily="2" charset="-78"/>
                        </a:rPr>
                        <a:t> true 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یا </a:t>
                      </a:r>
                      <a:r>
                        <a:rPr lang="en-US" sz="1800" b="0" dirty="0" smtClean="0">
                          <a:cs typeface="B Nazanin" pitchFamily="2" charset="-78"/>
                        </a:rPr>
                        <a:t>false 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 باشد.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بیت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cs typeface="B Nazanin" pitchFamily="2" charset="-78"/>
                        </a:rPr>
                        <a:t>Bit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به مجموعه</a:t>
                      </a:r>
                      <a:r>
                        <a:rPr lang="fa-IR" sz="1800" b="1" dirty="0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‌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ای 4 بیتی در کنار هم یک </a:t>
                      </a:r>
                      <a:r>
                        <a:rPr lang="en-US" sz="1800" b="0" dirty="0" smtClean="0">
                          <a:cs typeface="B Nazanin" pitchFamily="2" charset="-78"/>
                        </a:rPr>
                        <a:t>Nibble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 گفته می</a:t>
                      </a:r>
                      <a:r>
                        <a:rPr lang="fa-IR" sz="1800" b="1" dirty="0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‌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شود.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نیبل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cs typeface="B Nazanin" pitchFamily="2" charset="-78"/>
                        </a:rPr>
                        <a:t>Nibble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707705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 بایت معمولا 8ً بیت است که شامل تمامی نویسه ها (غیر از یونیکد) مثل اعداد ، حروف انگیسی کوچک و بزرگ و همه</a:t>
                      </a:r>
                      <a:r>
                        <a:rPr lang="fa-IR" sz="1800" b="1" dirty="0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‌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ی کاراکتر های کیبرد را می</a:t>
                      </a:r>
                      <a:r>
                        <a:rPr lang="fa-IR" sz="1800" b="1" dirty="0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‌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توان با بایت نشان داد.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cs typeface="B Nazanin" pitchFamily="2" charset="-78"/>
                        </a:rPr>
                        <a:t>Byte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هر1000 بایت یک کیلو بایت گفته می</a:t>
                      </a:r>
                      <a:r>
                        <a:rPr lang="fa-IR" sz="1800" b="1" dirty="0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‌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شود.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کیلو 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cs typeface="B Nazanin" pitchFamily="2" charset="-78"/>
                        </a:rPr>
                        <a:t>KB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 1024 بایت یک کیبی بایت گفته می</a:t>
                      </a:r>
                      <a:r>
                        <a:rPr lang="fa-IR" sz="1800" b="1" dirty="0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‌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شود. (2 به توان 10)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کیبی 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cs typeface="B Nazanin" pitchFamily="2" charset="-78"/>
                        </a:rPr>
                        <a:t>KiB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 1000کیلو بایت یک مگا بایت است.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مگا 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cs typeface="B Nazanin" pitchFamily="2" charset="-78"/>
                        </a:rPr>
                        <a:t>MB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 1024کیبی بایت یک مبی بایت گفته </a:t>
                      </a:r>
                      <a:r>
                        <a:rPr lang="fa-IR" sz="1800" b="0" smtClean="0">
                          <a:cs typeface="B Nazanin" pitchFamily="2" charset="-78"/>
                        </a:rPr>
                        <a:t>می</a:t>
                      </a:r>
                      <a:r>
                        <a:rPr lang="fa-IR" sz="1800" b="1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‌</a:t>
                      </a:r>
                      <a:r>
                        <a:rPr lang="fa-IR" sz="1800" b="0" smtClean="0">
                          <a:cs typeface="B Nazanin" pitchFamily="2" charset="-78"/>
                        </a:rPr>
                        <a:t>شود</a:t>
                      </a:r>
                      <a:r>
                        <a:rPr lang="fa-IR" sz="1800" b="0" smtClean="0">
                          <a:cs typeface="B Nazanin" pitchFamily="2" charset="-78"/>
                        </a:rPr>
                        <a:t>. (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2 به توان 20)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مبی 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cs typeface="B Nazanin" pitchFamily="2" charset="-78"/>
                        </a:rPr>
                        <a:t>MiB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 1000 مگا بایت یک گیگا بایت گفته می</a:t>
                      </a:r>
                      <a:r>
                        <a:rPr lang="fa-IR" sz="1800" b="1" dirty="0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‌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شود.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گیگا 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cs typeface="B Nazanin" pitchFamily="2" charset="-78"/>
                        </a:rPr>
                        <a:t>GB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 1024 مبی بایت یک گبی بایت گفته می</a:t>
                      </a:r>
                      <a:r>
                        <a:rPr lang="fa-IR" sz="1800" b="1" dirty="0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‌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شود.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گبی 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cs typeface="B Nazanin" pitchFamily="2" charset="-78"/>
                        </a:rPr>
                        <a:t>GiB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 1000 گیگا بایت یک ترا بایت است.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ترا 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cs typeface="B Nazanin" pitchFamily="2" charset="-78"/>
                        </a:rPr>
                        <a:t>TB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 1024 گبی بایت یک تبی بایت گفته می</a:t>
                      </a:r>
                      <a:r>
                        <a:rPr lang="fa-IR" sz="1800" b="1" dirty="0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‌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شود. (2 به توان 40)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تبی 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cs typeface="B Nazanin" pitchFamily="2" charset="-78"/>
                        </a:rPr>
                        <a:t>TiB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 1000 ترا بایت یک  پتا بایت گفته می</a:t>
                      </a:r>
                      <a:r>
                        <a:rPr lang="fa-IR" sz="1800" b="1" dirty="0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‌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شود.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پتا 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cs typeface="B Nazanin" pitchFamily="2" charset="-78"/>
                        </a:rPr>
                        <a:t>PB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 1024 تبی بایت یک پتی بایت است. (2 به توان 50)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پتی 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cs typeface="B Nazanin" pitchFamily="2" charset="-78"/>
                        </a:rPr>
                        <a:t>PiB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 1000 پتا بایت یک اگزا بایت است.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اگزا 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cs typeface="B Nazanin" pitchFamily="2" charset="-78"/>
                        </a:rPr>
                        <a:t>EB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>
                  <a:txBody>
                    <a:bodyPr/>
                    <a:lstStyle/>
                    <a:p>
                      <a:r>
                        <a:rPr lang="fa-IR" sz="1800" b="0" dirty="0" smtClean="0">
                          <a:cs typeface="B Nazanin" pitchFamily="2" charset="-78"/>
                        </a:rPr>
                        <a:t>هر 1024 پتی بایت یک اگزبی بایت است. (2 به توان 60)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b="0" dirty="0" smtClean="0">
                          <a:cs typeface="B Nazanin" pitchFamily="2" charset="-78"/>
                        </a:rPr>
                        <a:t>اگزبی بایت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err="1" smtClean="0">
                          <a:cs typeface="B Nazanin" pitchFamily="2" charset="-78"/>
                        </a:rPr>
                        <a:t>EiB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10019">
                <a:tc gridSpan="3">
                  <a:txBody>
                    <a:bodyPr/>
                    <a:lstStyle/>
                    <a:p>
                      <a:r>
                        <a:rPr lang="en-US" sz="1800" b="0" dirty="0" smtClean="0">
                          <a:cs typeface="B Nazanin" pitchFamily="2" charset="-78"/>
                        </a:rPr>
                        <a:t>:ZB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 زتا بایت              </a:t>
                      </a:r>
                      <a:r>
                        <a:rPr lang="en-US" sz="1800" b="0" dirty="0" err="1" smtClean="0">
                          <a:cs typeface="B Nazanin" pitchFamily="2" charset="-78"/>
                        </a:rPr>
                        <a:t>ZiB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: زبی بایت</a:t>
                      </a:r>
                      <a:r>
                        <a:rPr lang="en-US" sz="1800" b="0" dirty="0" smtClean="0">
                          <a:cs typeface="B Nazanin" pitchFamily="2" charset="-78"/>
                        </a:rPr>
                        <a:t> 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(2 به توان 70)             </a:t>
                      </a:r>
                      <a:r>
                        <a:rPr lang="en-US" sz="1800" b="0" baseline="0" dirty="0" smtClean="0">
                          <a:cs typeface="B Nazanin" pitchFamily="2" charset="-78"/>
                        </a:rPr>
                        <a:t> </a:t>
                      </a:r>
                      <a:r>
                        <a:rPr lang="en-US" sz="1800" b="0" dirty="0" smtClean="0">
                          <a:cs typeface="B Nazanin" pitchFamily="2" charset="-78"/>
                        </a:rPr>
                        <a:t>YB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: یوتا بایت             </a:t>
                      </a:r>
                      <a:r>
                        <a:rPr lang="en-US" sz="1800" b="0" dirty="0" err="1" smtClean="0">
                          <a:cs typeface="B Nazanin" pitchFamily="2" charset="-78"/>
                        </a:rPr>
                        <a:t>YiB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: یوبی بایت</a:t>
                      </a:r>
                      <a:r>
                        <a:rPr lang="en-US" sz="1800" b="0" dirty="0" smtClean="0">
                          <a:cs typeface="B Nazanin" pitchFamily="2" charset="-78"/>
                        </a:rPr>
                        <a:t> </a:t>
                      </a:r>
                      <a:r>
                        <a:rPr lang="fa-IR" sz="1800" b="0" dirty="0" smtClean="0">
                          <a:cs typeface="B Nazanin" pitchFamily="2" charset="-78"/>
                        </a:rPr>
                        <a:t>(2 به توان 80)</a:t>
                      </a:r>
                      <a:r>
                        <a:rPr lang="fa-IR" sz="1800" b="0" baseline="0" dirty="0" smtClean="0">
                          <a:cs typeface="B Nazanin" pitchFamily="2" charset="-78"/>
                        </a:rPr>
                        <a:t> </a:t>
                      </a:r>
                      <a:endParaRPr lang="en-US" b="0" dirty="0">
                        <a:cs typeface="B Nazanin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cs typeface="B Nazanin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 rot="16200000">
            <a:off x="-828599" y="3068960"/>
            <a:ext cx="3888432" cy="129614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solidFill>
                  <a:srgbClr val="00B0F0"/>
                </a:solidFill>
                <a:cs typeface="B Titr" pitchFamily="2" charset="-78"/>
              </a:rPr>
              <a:t>وا</a:t>
            </a:r>
            <a:r>
              <a:rPr lang="fa-IR" sz="3200" dirty="0">
                <a:solidFill>
                  <a:srgbClr val="00B0F0"/>
                </a:solidFill>
                <a:cs typeface="B Titr" pitchFamily="2" charset="-78"/>
              </a:rPr>
              <a:t>ح</a:t>
            </a:r>
            <a:r>
              <a:rPr lang="fa-IR" sz="3200" dirty="0" smtClean="0">
                <a:solidFill>
                  <a:srgbClr val="00B0F0"/>
                </a:solidFill>
                <a:cs typeface="B Titr" pitchFamily="2" charset="-78"/>
              </a:rPr>
              <a:t>دهای حافظه</a:t>
            </a:r>
            <a:endParaRPr lang="en-US" sz="3200" dirty="0">
              <a:solidFill>
                <a:srgbClr val="00B0F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0173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51520" y="1916832"/>
            <a:ext cx="8640960" cy="4680520"/>
          </a:xfrm>
        </p:spPr>
        <p:txBody>
          <a:bodyPr>
            <a:normAutofit/>
          </a:bodyPr>
          <a:lstStyle/>
          <a:p>
            <a:r>
              <a:rPr lang="fa-IR" sz="2800" b="1" dirty="0" smtClean="0">
                <a:solidFill>
                  <a:srgbClr val="C00000"/>
                </a:solidFill>
                <a:cs typeface="B Nazanin" pitchFamily="2" charset="-78"/>
              </a:rPr>
              <a:t>دو عملیات اساسی را در کامپیوتر انجام </a:t>
            </a:r>
            <a:r>
              <a:rPr lang="fa-IR" sz="2800" b="1" dirty="0">
                <a:solidFill>
                  <a:srgbClr val="C00000"/>
                </a:solidFill>
                <a:cs typeface="B Nazanin" pitchFamily="2" charset="-78"/>
              </a:rPr>
              <a:t>می‌دهد</a:t>
            </a:r>
            <a:r>
              <a:rPr lang="fa-IR" sz="2800" b="1" dirty="0" smtClean="0">
                <a:solidFill>
                  <a:srgbClr val="C00000"/>
                </a:solidFill>
                <a:cs typeface="B Nazanin" pitchFamily="2" charset="-78"/>
              </a:rPr>
              <a:t>:</a:t>
            </a:r>
          </a:p>
          <a:p>
            <a:pPr algn="r"/>
            <a:endParaRPr lang="fa-IR" sz="2800" b="1" dirty="0" smtClean="0">
              <a:solidFill>
                <a:srgbClr val="C00000"/>
              </a:solidFill>
              <a:cs typeface="B Nazanin" pitchFamily="2" charset="-78"/>
            </a:endParaRPr>
          </a:p>
          <a:p>
            <a:pPr marL="540000" indent="-514350" algn="just">
              <a:spcBef>
                <a:spcPts val="1200"/>
              </a:spcBef>
              <a:buFont typeface="+mj-lt"/>
              <a:buAutoNum type="arabicParenR"/>
            </a:pPr>
            <a:r>
              <a:rPr lang="fa-IR" sz="2600" dirty="0" smtClean="0">
                <a:cs typeface="B Nazanin" pitchFamily="2" charset="-78"/>
              </a:rPr>
              <a:t>مدیریت منابع نرم</a:t>
            </a:r>
            <a:r>
              <a:rPr lang="fa-IR" sz="2600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sz="2600" dirty="0" smtClean="0">
                <a:cs typeface="B Nazanin" pitchFamily="2" charset="-78"/>
              </a:rPr>
              <a:t>افزاری و سخت افزار یک سیستم کامپیوتری</a:t>
            </a:r>
            <a:r>
              <a:rPr lang="fa-IR" sz="2600" dirty="0">
                <a:cs typeface="B Nazanin" pitchFamily="2" charset="-78"/>
              </a:rPr>
              <a:t> </a:t>
            </a:r>
            <a:r>
              <a:rPr lang="fa-IR" sz="2600" dirty="0" smtClean="0">
                <a:cs typeface="B Nazanin" pitchFamily="2" charset="-78"/>
              </a:rPr>
              <a:t>مانند پردازنده،</a:t>
            </a:r>
            <a:r>
              <a:rPr lang="en-US" sz="2600" dirty="0" smtClean="0">
                <a:cs typeface="B Nazanin" pitchFamily="2" charset="-78"/>
              </a:rPr>
              <a:t> </a:t>
            </a:r>
            <a:r>
              <a:rPr lang="fa-IR" sz="2600" dirty="0" smtClean="0">
                <a:cs typeface="B Nazanin" pitchFamily="2" charset="-78"/>
              </a:rPr>
              <a:t>حافظه،</a:t>
            </a:r>
            <a:r>
              <a:rPr lang="en-US" sz="2600" dirty="0" smtClean="0">
                <a:cs typeface="B Nazanin" pitchFamily="2" charset="-78"/>
              </a:rPr>
              <a:t> </a:t>
            </a:r>
            <a:r>
              <a:rPr lang="fa-IR" sz="2600" dirty="0" smtClean="0">
                <a:cs typeface="B Nazanin" pitchFamily="2" charset="-78"/>
              </a:rPr>
              <a:t>فضای ذخیره</a:t>
            </a:r>
            <a:r>
              <a:rPr lang="fa-IR" sz="2600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sz="2600" dirty="0" smtClean="0">
                <a:cs typeface="B Nazanin" pitchFamily="2" charset="-78"/>
              </a:rPr>
              <a:t>سازی نمونه</a:t>
            </a:r>
            <a:r>
              <a:rPr lang="fa-IR" sz="2600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sz="2600" dirty="0" smtClean="0">
                <a:cs typeface="B Nazanin" pitchFamily="2" charset="-78"/>
              </a:rPr>
              <a:t>هایی از منابع اشاره شده می</a:t>
            </a:r>
            <a:r>
              <a:rPr lang="fa-IR" sz="2600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sz="2600" dirty="0" smtClean="0">
                <a:cs typeface="B Nazanin" pitchFamily="2" charset="-78"/>
              </a:rPr>
              <a:t>باشند.</a:t>
            </a:r>
          </a:p>
          <a:p>
            <a:pPr marL="540000" indent="-514350" algn="just">
              <a:spcBef>
                <a:spcPts val="1200"/>
              </a:spcBef>
              <a:buFont typeface="+mj-lt"/>
              <a:buAutoNum type="arabicParenR"/>
            </a:pPr>
            <a:r>
              <a:rPr lang="fa-IR" sz="2600" dirty="0" smtClean="0">
                <a:cs typeface="B Nazanin" pitchFamily="2" charset="-78"/>
              </a:rPr>
              <a:t>روشی پایدار و یکسان برای دستیابی و استفاده از سخت افزار را بدون نیاز به دانستن جزئیات عملکرد هر یک از سخت افزارهای موجود را برای برنامه</a:t>
            </a:r>
            <a:r>
              <a:rPr lang="fa-IR" sz="2600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sz="2600" dirty="0" smtClean="0">
                <a:cs typeface="B Nazanin" pitchFamily="2" charset="-78"/>
              </a:rPr>
              <a:t>های کامپیوتری  فراهم می</a:t>
            </a:r>
            <a:r>
              <a:rPr lang="fa-IR" sz="2600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sz="2600" dirty="0" smtClean="0">
                <a:cs typeface="B Nazanin" pitchFamily="2" charset="-78"/>
              </a:rPr>
              <a:t>کند.</a:t>
            </a:r>
          </a:p>
          <a:p>
            <a:pPr algn="r"/>
            <a:endParaRPr lang="fa-IR" sz="2800" dirty="0" smtClean="0">
              <a:cs typeface="B Nazanin" pitchFamily="2" charset="-78"/>
            </a:endParaRPr>
          </a:p>
          <a:p>
            <a:pPr algn="r"/>
            <a:endParaRPr lang="fa-IR" sz="2800" dirty="0">
              <a:cs typeface="B Nazani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99107" y="489601"/>
            <a:ext cx="1670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800" dirty="0" smtClean="0">
                <a:solidFill>
                  <a:srgbClr val="FFFF00"/>
                </a:solidFill>
                <a:cs typeface="B Titr" pitchFamily="2" charset="-78"/>
              </a:rPr>
              <a:t>سیستم عامل</a:t>
            </a:r>
            <a:endParaRPr lang="en-US" sz="2800" dirty="0">
              <a:solidFill>
                <a:srgbClr val="FFFF0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187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23528" y="1700808"/>
            <a:ext cx="8568952" cy="4896544"/>
          </a:xfrm>
        </p:spPr>
        <p:txBody>
          <a:bodyPr/>
          <a:lstStyle/>
          <a:p>
            <a:pPr algn="just"/>
            <a:r>
              <a:rPr lang="fa-IR" dirty="0" smtClean="0">
                <a:cs typeface="B Nazanin" pitchFamily="2" charset="-78"/>
              </a:rPr>
              <a:t>سیستم عامل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 را از بُعد نوع کامپیوترهایی که قادر به کنترل آنها می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باشند به 4 گروه تقسیم بندی می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کنند.</a:t>
            </a:r>
          </a:p>
          <a:p>
            <a:pPr algn="r"/>
            <a:endParaRPr lang="fa-IR" dirty="0" smtClean="0">
              <a:cs typeface="B Nazanin" pitchFamily="2" charset="-78"/>
            </a:endParaRPr>
          </a:p>
          <a:p>
            <a:pPr marL="457200" indent="-457200">
              <a:buFont typeface="+mj-lt"/>
              <a:buAutoNum type="arabicParenR"/>
            </a:pPr>
            <a:r>
              <a:rPr lang="fa-IR" dirty="0" smtClean="0">
                <a:cs typeface="B Nazanin" pitchFamily="2" charset="-78"/>
              </a:rPr>
              <a:t>سیستم عامل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بلادرنگ (</a:t>
            </a:r>
            <a:r>
              <a:rPr lang="en-US" dirty="0" smtClean="0">
                <a:cs typeface="B Nazanin" pitchFamily="2" charset="-78"/>
              </a:rPr>
              <a:t>RTOS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 marL="457200" indent="-457200">
              <a:buFont typeface="+mj-lt"/>
              <a:buAutoNum type="arabicParenR"/>
            </a:pPr>
            <a:r>
              <a:rPr lang="fa-IR" dirty="0">
                <a:cs typeface="B Nazanin" pitchFamily="2" charset="-78"/>
              </a:rPr>
              <a:t>ت</a:t>
            </a:r>
            <a:r>
              <a:rPr lang="fa-IR" dirty="0" smtClean="0">
                <a:cs typeface="B Nazanin" pitchFamily="2" charset="-78"/>
              </a:rPr>
              <a:t>ک کاربره یا تک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کاره (مثل </a:t>
            </a:r>
            <a:r>
              <a:rPr lang="en-US" dirty="0" smtClean="0">
                <a:cs typeface="B Nazanin" pitchFamily="2" charset="-78"/>
              </a:rPr>
              <a:t>MS-DOS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 marL="457200" indent="-457200" algn="r">
              <a:buFont typeface="+mj-lt"/>
              <a:buAutoNum type="arabicParenR"/>
            </a:pPr>
            <a:r>
              <a:rPr lang="fa-IR" dirty="0" smtClean="0">
                <a:cs typeface="B Nazanin" pitchFamily="2" charset="-78"/>
              </a:rPr>
              <a:t>تک کاربره – چند کاره (مثل </a:t>
            </a:r>
            <a:r>
              <a:rPr lang="en-US" dirty="0" smtClean="0">
                <a:cs typeface="B Nazanin" pitchFamily="2" charset="-78"/>
              </a:rPr>
              <a:t>WINDOS XP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 marL="457200" indent="-457200" algn="r">
              <a:buFont typeface="+mj-lt"/>
              <a:buAutoNum type="arabicParenR"/>
            </a:pPr>
            <a:r>
              <a:rPr lang="fa-IR" dirty="0" smtClean="0">
                <a:cs typeface="B Nazanin" pitchFamily="2" charset="-78"/>
              </a:rPr>
              <a:t>چند کاربره (مثل </a:t>
            </a:r>
            <a:r>
              <a:rPr lang="en-US" dirty="0" smtClean="0">
                <a:cs typeface="B Nazanin" pitchFamily="2" charset="-78"/>
              </a:rPr>
              <a:t>WINDOS SERVER 2008</a:t>
            </a:r>
            <a:r>
              <a:rPr lang="fa-IR" dirty="0" smtClean="0">
                <a:cs typeface="B Nazanin" pitchFamily="2" charset="-78"/>
              </a:rPr>
              <a:t>)</a:t>
            </a:r>
            <a:endParaRPr lang="en-US" dirty="0" smtClean="0">
              <a:cs typeface="B Nazanin" pitchFamily="2" charset="-78"/>
            </a:endParaRPr>
          </a:p>
          <a:p>
            <a:pPr algn="r"/>
            <a:endParaRPr lang="fa-IR" dirty="0">
              <a:cs typeface="B Nazani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536" y="489601"/>
            <a:ext cx="38972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800" dirty="0" smtClean="0">
                <a:solidFill>
                  <a:srgbClr val="FFFF00"/>
                </a:solidFill>
                <a:cs typeface="B Titr" pitchFamily="2" charset="-78"/>
              </a:rPr>
              <a:t>تقسیم بندی انواع سیستم عامل</a:t>
            </a:r>
            <a:endParaRPr lang="en-US" sz="2800" dirty="0">
              <a:solidFill>
                <a:srgbClr val="FFFF0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0382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51520" y="2132856"/>
            <a:ext cx="8640960" cy="4536504"/>
          </a:xfrm>
        </p:spPr>
        <p:txBody>
          <a:bodyPr>
            <a:normAutofit/>
          </a:bodyPr>
          <a:lstStyle/>
          <a:p>
            <a:pPr marL="514350" indent="-514350" algn="r">
              <a:buFont typeface="+mj-lt"/>
              <a:buAutoNum type="arabicPeriod"/>
            </a:pPr>
            <a:r>
              <a:rPr lang="fa-IR" dirty="0" smtClean="0">
                <a:cs typeface="B Nazanin" pitchFamily="2" charset="-78"/>
              </a:rPr>
              <a:t>مدیریت پردازنده </a:t>
            </a:r>
          </a:p>
          <a:p>
            <a:pPr marL="514350" indent="-514350" algn="r">
              <a:buFont typeface="+mj-lt"/>
              <a:buAutoNum type="arabicPeriod"/>
            </a:pPr>
            <a:r>
              <a:rPr lang="fa-IR" dirty="0" smtClean="0">
                <a:cs typeface="B Nazanin" pitchFamily="2" charset="-78"/>
              </a:rPr>
              <a:t>مدیریت حافظه 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Nazanin" pitchFamily="2" charset="-78"/>
              </a:rPr>
              <a:t>مدیریت دستگاه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ورودی یا خروجی </a:t>
            </a:r>
            <a:r>
              <a:rPr lang="en-US" dirty="0" smtClean="0">
                <a:cs typeface="B Nazanin" pitchFamily="2" charset="-78"/>
              </a:rPr>
              <a:t>Output , Input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>
                <a:cs typeface="B Nazanin" pitchFamily="2" charset="-78"/>
              </a:rPr>
              <a:t>مدیریت حافظه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جانبی</a:t>
            </a:r>
          </a:p>
          <a:p>
            <a:pPr marL="514350" indent="-514350" algn="r">
              <a:buFont typeface="+mj-lt"/>
              <a:buAutoNum type="arabicPeriod"/>
            </a:pPr>
            <a:r>
              <a:rPr lang="fa-IR" dirty="0" smtClean="0">
                <a:cs typeface="B Nazanin" pitchFamily="2" charset="-78"/>
              </a:rPr>
              <a:t>رابط کاربر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cs typeface="B Nazanin" pitchFamily="2" charset="-78"/>
              </a:rPr>
              <a:t>Interface</a:t>
            </a:r>
            <a:r>
              <a:rPr lang="fa-IR" dirty="0" smtClean="0">
                <a:cs typeface="B Nazanin" pitchFamily="2" charset="-78"/>
              </a:rPr>
              <a:t> برنامه</a:t>
            </a:r>
            <a:r>
              <a:rPr lang="fa-IR" b="1" dirty="0">
                <a:solidFill>
                  <a:srgbClr val="C00000"/>
                </a:solidFill>
                <a:cs typeface="B Nazanin" pitchFamily="2" charset="-78"/>
              </a:rPr>
              <a:t>‌</a:t>
            </a:r>
            <a:r>
              <a:rPr lang="fa-IR" dirty="0" smtClean="0">
                <a:cs typeface="B Nazanin" pitchFamily="2" charset="-78"/>
              </a:rPr>
              <a:t>های کاربردی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64557" y="489601"/>
            <a:ext cx="2605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2800" dirty="0" smtClean="0">
                <a:solidFill>
                  <a:srgbClr val="FFFF00"/>
                </a:solidFill>
                <a:cs typeface="B Titr" pitchFamily="2" charset="-78"/>
              </a:rPr>
              <a:t>وظایف سیستم عامل</a:t>
            </a:r>
            <a:endParaRPr lang="en-US" sz="2800" dirty="0">
              <a:solidFill>
                <a:srgbClr val="FFFF00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36921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222</TotalTime>
  <Words>700</Words>
  <Application>Microsoft Office PowerPoint</Application>
  <PresentationFormat>On-screen Show (4:3)</PresentationFormat>
  <Paragraphs>103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Waveform</vt:lpstr>
      <vt:lpstr>جزوه ی مفاهیم  مقدماتی کامپیوتر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جزوه ی کامپیوتر</dc:title>
  <dc:creator>ss</dc:creator>
  <cp:lastModifiedBy>n</cp:lastModifiedBy>
  <cp:revision>26</cp:revision>
  <dcterms:created xsi:type="dcterms:W3CDTF">2016-12-04T07:07:03Z</dcterms:created>
  <dcterms:modified xsi:type="dcterms:W3CDTF">2016-12-05T07:35:44Z</dcterms:modified>
</cp:coreProperties>
</file>