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69C4A9-5903-47F6-9DE0-0AB41374A0D7}" type="datetimeFigureOut">
              <a:rPr lang="fa-IR" smtClean="0"/>
              <a:t>03/06/1438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E6FB5E-BE67-4554-B99B-FE2E6298B82C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cs typeface="B Titr" pitchFamily="2" charset="-78"/>
              </a:rPr>
              <a:t>جزوه ی مفاهیم </a:t>
            </a:r>
            <a:br>
              <a:rPr lang="fa-IR" sz="5400" dirty="0" smtClean="0">
                <a:cs typeface="B Titr" pitchFamily="2" charset="-78"/>
              </a:rPr>
            </a:br>
            <a:r>
              <a:rPr lang="fa-IR" sz="5400" dirty="0" smtClean="0">
                <a:cs typeface="B Titr" pitchFamily="2" charset="-78"/>
              </a:rPr>
              <a:t>مقدماتی کامپیوتر</a:t>
            </a:r>
            <a:endParaRPr lang="fa-IR" sz="5400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محمود میانداری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9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50825" y="692150"/>
            <a:ext cx="8569647" cy="6049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r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r">
              <a:buNone/>
            </a:pPr>
            <a:endParaRPr lang="fa-IR" sz="1100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en-US" dirty="0" smtClean="0">
                <a:cs typeface="B Nazanin" pitchFamily="2" charset="-78"/>
              </a:rPr>
              <a:t>	</a:t>
            </a:r>
            <a:r>
              <a:rPr lang="fa-IR" b="1" dirty="0" smtClean="0">
                <a:cs typeface="B Nazanin" pitchFamily="2" charset="-78"/>
              </a:rPr>
              <a:t>حافظه های اصلی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=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حافظه های اولیه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=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حافظه های درونی</a:t>
            </a:r>
          </a:p>
          <a:p>
            <a:pPr marL="0" indent="0">
              <a:buNone/>
            </a:pPr>
            <a:r>
              <a:rPr lang="fa-IR" b="1" dirty="0">
                <a:cs typeface="B Nazanin" pitchFamily="2" charset="-78"/>
              </a:rPr>
              <a:t>	</a:t>
            </a:r>
            <a:r>
              <a:rPr lang="fa-IR" b="1" dirty="0" smtClean="0">
                <a:cs typeface="B Nazanin" pitchFamily="2" charset="-78"/>
              </a:rPr>
              <a:t>حافظه </a:t>
            </a:r>
            <a:r>
              <a:rPr lang="fa-IR" b="1" dirty="0">
                <a:cs typeface="B Nazanin" pitchFamily="2" charset="-78"/>
              </a:rPr>
              <a:t>های </a:t>
            </a:r>
            <a:r>
              <a:rPr lang="fa-IR" b="1" dirty="0" smtClean="0">
                <a:cs typeface="B Nazanin" pitchFamily="2" charset="-78"/>
              </a:rPr>
              <a:t>جانبی = حافظه های ثانویه = حافظه های بیرونی</a:t>
            </a:r>
            <a:endParaRPr lang="en-US" b="1" dirty="0" smtClean="0">
              <a:cs typeface="B Nazanin" pitchFamily="2" charset="-78"/>
            </a:endParaRPr>
          </a:p>
          <a:p>
            <a:pPr marL="457200" indent="-457200" algn="r">
              <a:buFont typeface="+mj-lt"/>
              <a:buAutoNum type="arabicParenR"/>
            </a:pPr>
            <a:endParaRPr lang="en-US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   حافظه های اصلی</a:t>
            </a:r>
            <a:r>
              <a:rPr lang="en-US" b="1" dirty="0" smtClean="0">
                <a:solidFill>
                  <a:srgbClr val="C00000"/>
                </a:solidFill>
                <a:cs typeface="B Nazanin" pitchFamily="2" charset="-78"/>
              </a:rPr>
              <a:t>:</a:t>
            </a:r>
            <a:endParaRPr lang="fa-IR" b="1" dirty="0" smtClean="0">
              <a:solidFill>
                <a:srgbClr val="C00000"/>
              </a:solidFill>
              <a:cs typeface="B Nazanin" pitchFamily="2" charset="-78"/>
            </a:endParaRPr>
          </a:p>
          <a:p>
            <a:pPr marL="0" indent="0" algn="r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این نوع حافظه ها شامل </a:t>
            </a:r>
            <a:r>
              <a:rPr lang="en-US" dirty="0" smtClean="0">
                <a:cs typeface="B Nazanin" pitchFamily="2" charset="-78"/>
              </a:rPr>
              <a:t>:</a:t>
            </a:r>
            <a:endParaRPr lang="fa-IR" dirty="0" smtClean="0">
              <a:cs typeface="B Nazanin" pitchFamily="2" charset="-78"/>
            </a:endParaRPr>
          </a:p>
          <a:p>
            <a:pPr marL="1325880" lvl="3" indent="-457200">
              <a:buFont typeface="+mj-lt"/>
              <a:buAutoNum type="arabicPeriod"/>
            </a:pP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فقط خواندنی</a:t>
            </a:r>
          </a:p>
          <a:p>
            <a:pPr marL="1325880" lvl="3" indent="-457200">
              <a:buFont typeface="+mj-lt"/>
              <a:buAutoNum type="arabicPeriod"/>
            </a:pP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خواندنی و نوشتنی</a:t>
            </a:r>
          </a:p>
          <a:p>
            <a:pPr marL="1325880" lvl="3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cs typeface="B Nazanin" pitchFamily="2" charset="-78"/>
              </a:rPr>
              <a:t>cache</a:t>
            </a:r>
          </a:p>
          <a:p>
            <a:pPr marL="1325880" lvl="3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cs typeface="B Nazanin" pitchFamily="2" charset="-78"/>
              </a:rPr>
              <a:t>E2PROM</a:t>
            </a:r>
          </a:p>
          <a:p>
            <a:pPr algn="r"/>
            <a:endParaRPr lang="fa-IR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9502" y="489601"/>
            <a:ext cx="2100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انواع حافظه ها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7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628800"/>
            <a:ext cx="8568952" cy="5112568"/>
          </a:xfrm>
        </p:spPr>
        <p:txBody>
          <a:bodyPr/>
          <a:lstStyle/>
          <a:p>
            <a:pPr algn="r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حافظه‌ی فقط خواندنی(</a:t>
            </a:r>
            <a:r>
              <a:rPr lang="en-US" sz="2400" b="1" dirty="0" smtClean="0">
                <a:solidFill>
                  <a:srgbClr val="C00000"/>
                </a:solidFill>
                <a:cs typeface="B Nazanin" pitchFamily="2" charset="-78"/>
              </a:rPr>
              <a:t>(ROM=Read Only Memory</a:t>
            </a: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fa-IR" dirty="0" smtClean="0"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هایی که در ابتدا توسط سازنده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ی </a:t>
            </a:r>
            <a:r>
              <a:rPr lang="en-US" dirty="0" smtClean="0">
                <a:cs typeface="B Nazanin" pitchFamily="2" charset="-78"/>
              </a:rPr>
              <a:t>Mainboard </a:t>
            </a:r>
            <a:r>
              <a:rPr lang="fa-IR" dirty="0" smtClean="0">
                <a:cs typeface="B Nazanin" pitchFamily="2" charset="-78"/>
              </a:rPr>
              <a:t> یا مادربورد از طریق امواج ماوراء بنفش نوشته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شوند و فقط قابل خواندن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باشند.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این نوع 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پادار هستند.</a:t>
            </a:r>
          </a:p>
          <a:p>
            <a:pPr algn="r"/>
            <a:endParaRPr lang="fa-IR" dirty="0" smtClean="0">
              <a:cs typeface="B Nazanin" pitchFamily="2" charset="-78"/>
            </a:endParaRPr>
          </a:p>
          <a:p>
            <a:pPr algn="r"/>
            <a:endParaRPr lang="fa-IR" dirty="0">
              <a:cs typeface="B Nazanin" pitchFamily="2" charset="-78"/>
            </a:endParaRPr>
          </a:p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حافظه‌ی </a:t>
            </a: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خواندنی و نوشتنی(</a:t>
            </a:r>
            <a:r>
              <a:rPr lang="en-US" sz="2400" b="1" dirty="0" smtClean="0">
                <a:solidFill>
                  <a:srgbClr val="C00000"/>
                </a:solidFill>
                <a:cs typeface="B Nazanin" pitchFamily="2" charset="-78"/>
              </a:rPr>
              <a:t>:(RAM=Random Access Memory</a:t>
            </a:r>
          </a:p>
          <a:p>
            <a:pPr marL="0" indent="0" algn="just">
              <a:buNone/>
            </a:pPr>
            <a:r>
              <a:rPr lang="fa-IR" dirty="0" smtClean="0">
                <a:cs typeface="B Nazanin" pitchFamily="2" charset="-78"/>
              </a:rPr>
              <a:t>این نوع </a:t>
            </a:r>
            <a:r>
              <a:rPr lang="fa-IR" dirty="0" smtClean="0"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</a:t>
            </a:r>
            <a:r>
              <a:rPr lang="fa-IR" dirty="0" smtClean="0">
                <a:cs typeface="B Nazanin" pitchFamily="2" charset="-78"/>
              </a:rPr>
              <a:t>نا پایدار هستند و با قطع جریان برق اطلاعات آنها از بین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رود. </a:t>
            </a:r>
            <a:r>
              <a:rPr lang="fa-IR" dirty="0" smtClean="0">
                <a:cs typeface="B Nazanin" pitchFamily="2" charset="-78"/>
              </a:rPr>
              <a:t>واسطه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ای </a:t>
            </a:r>
            <a:r>
              <a:rPr lang="fa-IR" dirty="0" smtClean="0">
                <a:cs typeface="B Nazanin" pitchFamily="2" charset="-78"/>
              </a:rPr>
              <a:t>بین 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جانبی و </a:t>
            </a:r>
            <a:r>
              <a:rPr lang="en-US" dirty="0" smtClean="0">
                <a:cs typeface="B Nazanin" pitchFamily="2" charset="-78"/>
              </a:rPr>
              <a:t>CPU</a:t>
            </a:r>
            <a:r>
              <a:rPr lang="fa-IR" dirty="0" smtClean="0">
                <a:cs typeface="B Nazanin" pitchFamily="2" charset="-78"/>
              </a:rPr>
              <a:t>هستند (با توجه به پایین بودن سرعت حافظه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جانبی). داده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ابتدا به </a:t>
            </a:r>
            <a:r>
              <a:rPr lang="en-US" dirty="0" smtClean="0">
                <a:cs typeface="B Nazanin" pitchFamily="2" charset="-78"/>
              </a:rPr>
              <a:t>RAM</a:t>
            </a:r>
            <a:r>
              <a:rPr lang="fa-IR" dirty="0" smtClean="0">
                <a:cs typeface="B Nazanin" pitchFamily="2" charset="-78"/>
              </a:rPr>
              <a:t> منتقل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شوند و </a:t>
            </a:r>
            <a:r>
              <a:rPr lang="en-US" dirty="0" smtClean="0">
                <a:cs typeface="B Nazanin" pitchFamily="2" charset="-78"/>
              </a:rPr>
              <a:t>CPU</a:t>
            </a:r>
            <a:r>
              <a:rPr lang="fa-IR" dirty="0" smtClean="0">
                <a:cs typeface="B Nazanin" pitchFamily="2" charset="-78"/>
              </a:rPr>
              <a:t> اطلاعات مورد نیاز را از </a:t>
            </a:r>
            <a:r>
              <a:rPr lang="en-US" dirty="0" smtClean="0">
                <a:cs typeface="B Nazanin" pitchFamily="2" charset="-78"/>
              </a:rPr>
              <a:t>RAM</a:t>
            </a:r>
            <a:r>
              <a:rPr lang="fa-IR" dirty="0" smtClean="0">
                <a:cs typeface="B Nazanin" pitchFamily="2" charset="-78"/>
              </a:rPr>
              <a:t>دریافت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کند.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84168" y="489601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>
                <a:solidFill>
                  <a:srgbClr val="FFFF00"/>
                </a:solidFill>
                <a:cs typeface="B Titr" pitchFamily="2" charset="-78"/>
              </a:rPr>
              <a:t>حافظه های اصلی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455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640960" cy="5112567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های پنهان (</a:t>
            </a:r>
            <a:r>
              <a:rPr lang="en-US" b="1" dirty="0" smtClean="0">
                <a:solidFill>
                  <a:srgbClr val="C00000"/>
                </a:solidFill>
                <a:cs typeface="B Nazanin" pitchFamily="2" charset="-78"/>
              </a:rPr>
              <a:t>(Cache memory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fa-IR" dirty="0" smtClean="0">
                <a:cs typeface="B Nazanin" pitchFamily="2" charset="-78"/>
              </a:rPr>
              <a:t>این نوع </a:t>
            </a:r>
            <a:r>
              <a:rPr lang="fa-IR" dirty="0" smtClean="0"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</a:t>
            </a:r>
            <a:r>
              <a:rPr lang="fa-IR" dirty="0" smtClean="0">
                <a:cs typeface="B Nazanin" pitchFamily="2" charset="-78"/>
              </a:rPr>
              <a:t>داخل </a:t>
            </a:r>
            <a:r>
              <a:rPr lang="en-US" dirty="0" smtClean="0">
                <a:cs typeface="B Nazanin" pitchFamily="2" charset="-78"/>
              </a:rPr>
              <a:t>CPU</a:t>
            </a:r>
            <a:r>
              <a:rPr lang="en-US" dirty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راه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اندازی شده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اند و دارای حجم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به مراتب </a:t>
            </a:r>
            <a:r>
              <a:rPr lang="fa-IR" dirty="0" smtClean="0">
                <a:cs typeface="B Nazanin" pitchFamily="2" charset="-78"/>
              </a:rPr>
              <a:t>پایین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تر </a:t>
            </a:r>
            <a:r>
              <a:rPr lang="fa-IR" dirty="0" smtClean="0">
                <a:cs typeface="B Nazanin" pitchFamily="2" charset="-78"/>
              </a:rPr>
              <a:t>از </a:t>
            </a:r>
            <a:r>
              <a:rPr lang="en-US" dirty="0" smtClean="0">
                <a:cs typeface="B Nazanin" pitchFamily="2" charset="-78"/>
              </a:rPr>
              <a:t>RAM</a:t>
            </a:r>
            <a:r>
              <a:rPr lang="fa-IR" dirty="0" smtClean="0">
                <a:cs typeface="B Nazanin" pitchFamily="2" charset="-78"/>
              </a:rPr>
              <a:t> ها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باشند. دارای سرعت انتقال داده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ای نزدیک به سرعت </a:t>
            </a:r>
            <a:r>
              <a:rPr lang="en-US" dirty="0" smtClean="0">
                <a:cs typeface="B Nazanin" pitchFamily="2" charset="-78"/>
              </a:rPr>
              <a:t>CPU</a:t>
            </a:r>
            <a:r>
              <a:rPr lang="fa-IR" dirty="0" smtClean="0">
                <a:cs typeface="B Nazanin" pitchFamily="2" charset="-78"/>
              </a:rPr>
              <a:t> هستند</a:t>
            </a:r>
            <a:r>
              <a:rPr lang="fa-IR" dirty="0" smtClean="0">
                <a:cs typeface="B Nazanin" pitchFamily="2" charset="-78"/>
              </a:rPr>
              <a:t>. با توجه به هزینه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بالای </a:t>
            </a:r>
            <a:r>
              <a:rPr lang="fa-IR" dirty="0" smtClean="0">
                <a:cs typeface="B Nazanin" pitchFamily="2" charset="-78"/>
              </a:rPr>
              <a:t>راه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اندازی </a:t>
            </a:r>
            <a:r>
              <a:rPr lang="fa-IR" dirty="0" smtClean="0">
                <a:cs typeface="B Nazanin" pitchFamily="2" charset="-78"/>
              </a:rPr>
              <a:t>معمولاً در حجم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پایین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تری تولید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گردند مثلاً </a:t>
            </a:r>
            <a:r>
              <a:rPr lang="en-US" dirty="0" smtClean="0">
                <a:cs typeface="B Nazanin" pitchFamily="2" charset="-78"/>
              </a:rPr>
              <a:t>MB</a:t>
            </a:r>
            <a:r>
              <a:rPr lang="fa-IR" dirty="0" smtClean="0">
                <a:cs typeface="B Nazanin" pitchFamily="2" charset="-78"/>
              </a:rPr>
              <a:t>3. این نوع 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ناپایدار اند.</a:t>
            </a:r>
          </a:p>
          <a:p>
            <a:pPr algn="r"/>
            <a:endParaRPr lang="en-US" sz="2800" b="1" dirty="0" smtClean="0">
              <a:solidFill>
                <a:srgbClr val="C00000"/>
              </a:solidFill>
              <a:cs typeface="B Nazanin" pitchFamily="2" charset="-78"/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  <a:cs typeface="B Nazanin" pitchFamily="2" charset="-78"/>
              </a:rPr>
              <a:t>E2PROM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:</a:t>
            </a:r>
            <a:endParaRPr lang="fa-IR" b="1" dirty="0">
              <a:solidFill>
                <a:srgbClr val="C00000"/>
              </a:solidFill>
              <a:cs typeface="B Nazanin" pitchFamily="2" charset="-78"/>
            </a:endParaRPr>
          </a:p>
          <a:p>
            <a:pPr marL="0" indent="0" algn="just">
              <a:buNone/>
            </a:pPr>
            <a:r>
              <a:rPr lang="fa-IR" dirty="0" smtClean="0"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نیمه پایدار هستند که برای نگهداری تنظیمات اعمال شده از طرف کاربر، مورد استفاده دارند و در اصطلاح به </a:t>
            </a:r>
            <a:r>
              <a:rPr lang="fa-IR" dirty="0" smtClean="0">
                <a:cs typeface="B Nazanin" pitchFamily="2" charset="-78"/>
              </a:rPr>
              <a:t>آنها </a:t>
            </a:r>
            <a:r>
              <a:rPr lang="en-US" dirty="0" smtClean="0">
                <a:cs typeface="B Nazanin" pitchFamily="2" charset="-78"/>
              </a:rPr>
              <a:t>CMOS</a:t>
            </a:r>
            <a:r>
              <a:rPr lang="fa-IR" dirty="0" smtClean="0">
                <a:cs typeface="B Nazanin" pitchFamily="2" charset="-78"/>
              </a:rPr>
              <a:t> گفته می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شود. </a:t>
            </a:r>
            <a:r>
              <a:rPr lang="fa-IR" dirty="0" smtClean="0">
                <a:cs typeface="B Nazanin" pitchFamily="2" charset="-78"/>
              </a:rPr>
              <a:t>انرژی لازم جهت نگهداری داده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از طریق یک </a:t>
            </a:r>
            <a:r>
              <a:rPr lang="fa-IR" dirty="0" smtClean="0">
                <a:cs typeface="B Nazanin" pitchFamily="2" charset="-78"/>
              </a:rPr>
              <a:t>باطری </a:t>
            </a:r>
            <a:r>
              <a:rPr lang="fa-IR" dirty="0" smtClean="0">
                <a:cs typeface="B Nazanin" pitchFamily="2" charset="-78"/>
              </a:rPr>
              <a:t>سکه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ای 1/5 ولتی تأمین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شود. اطلاعاتی که داخل </a:t>
            </a:r>
            <a:r>
              <a:rPr lang="en-US" dirty="0" smtClean="0">
                <a:cs typeface="B Nazanin" pitchFamily="2" charset="-78"/>
              </a:rPr>
              <a:t>E2PROM</a:t>
            </a:r>
            <a:r>
              <a:rPr lang="fa-IR" dirty="0" smtClean="0">
                <a:cs typeface="B Nazanin" pitchFamily="2" charset="-78"/>
              </a:rPr>
              <a:t> ذخیره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شوند </a:t>
            </a:r>
            <a:r>
              <a:rPr lang="fa-IR" dirty="0" smtClean="0">
                <a:cs typeface="B Nazanin" pitchFamily="2" charset="-78"/>
              </a:rPr>
              <a:t>عبارت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اند </a:t>
            </a:r>
            <a:r>
              <a:rPr lang="fa-IR" dirty="0" smtClean="0">
                <a:cs typeface="B Nazanin" pitchFamily="2" charset="-78"/>
              </a:rPr>
              <a:t>از: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اطلاعات تاریخ و زمان جاری سیستم، </a:t>
            </a:r>
            <a:r>
              <a:rPr lang="fa-IR" dirty="0" smtClean="0">
                <a:cs typeface="B Nazanin" pitchFamily="2" charset="-78"/>
              </a:rPr>
              <a:t>پسوردهای </a:t>
            </a:r>
            <a:r>
              <a:rPr lang="fa-IR" dirty="0" smtClean="0">
                <a:cs typeface="B Nazanin" pitchFamily="2" charset="-78"/>
              </a:rPr>
              <a:t>اعمالی توسط کاربر و تنظیمات مربوط به اولویت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بوت شدن (اطلاعات مربوط به راه اندازی سیستم).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4168" y="489601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>
                <a:solidFill>
                  <a:srgbClr val="FFFF00"/>
                </a:solidFill>
                <a:cs typeface="B Titr" pitchFamily="2" charset="-78"/>
              </a:rPr>
              <a:t>حافظه های اصلی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656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052513"/>
            <a:ext cx="8820472" cy="4537075"/>
          </a:xfrm>
        </p:spPr>
        <p:txBody>
          <a:bodyPr/>
          <a:lstStyle/>
          <a:p>
            <a:pPr algn="r"/>
            <a:endParaRPr lang="fa-IR" sz="2800" dirty="0" smtClean="0">
              <a:cs typeface="B Nazanin" pitchFamily="2" charset="-78"/>
            </a:endParaRPr>
          </a:p>
          <a:p>
            <a:pPr algn="r"/>
            <a:endParaRPr lang="en-US" sz="2800" dirty="0">
              <a:cs typeface="B Nazanin" pitchFamily="2" charset="-78"/>
            </a:endParaRPr>
          </a:p>
          <a:p>
            <a:pPr algn="r"/>
            <a:endParaRPr lang="en-US" sz="2800" dirty="0" smtClean="0">
              <a:cs typeface="B Nazanin" pitchFamily="2" charset="-78"/>
            </a:endParaRPr>
          </a:p>
          <a:p>
            <a:pPr algn="r"/>
            <a:endParaRPr lang="fa-IR" sz="2800" dirty="0" smtClean="0">
              <a:cs typeface="B Nazanin" pitchFamily="2" charset="-78"/>
            </a:endParaRPr>
          </a:p>
          <a:p>
            <a:r>
              <a:rPr lang="fa-IR" b="1" dirty="0" smtClean="0">
                <a:cs typeface="B Nazanin" pitchFamily="2" charset="-78"/>
              </a:rPr>
              <a:t>شامل دو دسته مغناطیسی و غیر مغناطیسی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b="1" dirty="0" smtClean="0">
                <a:cs typeface="B Nazanin" pitchFamily="2" charset="-78"/>
              </a:rPr>
              <a:t>باشد.</a:t>
            </a:r>
          </a:p>
          <a:p>
            <a:pPr marL="457200" indent="-457200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جانبی غیر مغناطیسی مثل </a:t>
            </a:r>
            <a:r>
              <a:rPr lang="en-US" dirty="0" smtClean="0">
                <a:cs typeface="B Nazanin" pitchFamily="2" charset="-78"/>
              </a:rPr>
              <a:t>CD ,DVD</a:t>
            </a:r>
            <a:endParaRPr lang="fa-IR" dirty="0" smtClean="0">
              <a:cs typeface="B Nazanin" pitchFamily="2" charset="-78"/>
            </a:endParaRPr>
          </a:p>
          <a:p>
            <a:pPr marL="457200" indent="-457200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جانبی مغناطیسی مثل </a:t>
            </a:r>
            <a:r>
              <a:rPr lang="en-US" dirty="0" smtClean="0">
                <a:cs typeface="B Nazanin" pitchFamily="2" charset="-78"/>
              </a:rPr>
              <a:t>Hard Disk , </a:t>
            </a:r>
            <a:r>
              <a:rPr lang="en-US" dirty="0" smtClean="0">
                <a:cs typeface="B Nazanin" pitchFamily="2" charset="-78"/>
              </a:rPr>
              <a:t>Floppy Disk </a:t>
            </a:r>
            <a:r>
              <a:rPr lang="en-US" dirty="0" smtClean="0">
                <a:cs typeface="B Nazanin" pitchFamily="2" charset="-78"/>
              </a:rPr>
              <a:t>, Flash Memory</a:t>
            </a:r>
          </a:p>
          <a:p>
            <a:pPr algn="r"/>
            <a:endParaRPr lang="fa-IR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7987" y="489601"/>
            <a:ext cx="2481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>
                <a:solidFill>
                  <a:srgbClr val="FFFF00"/>
                </a:solidFill>
                <a:cs typeface="B Titr" pitchFamily="2" charset="-78"/>
              </a:rPr>
              <a:t>حافظه های </a:t>
            </a:r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جانبی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259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41127"/>
              </p:ext>
            </p:extLst>
          </p:nvPr>
        </p:nvGraphicFramePr>
        <p:xfrm>
          <a:off x="0" y="6"/>
          <a:ext cx="9144001" cy="685799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985579"/>
                <a:gridCol w="1079211"/>
                <a:gridCol w="1079211"/>
              </a:tblGrid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یک بیت یا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تواند صفر باشد یا یک و در حالت منطقی </a:t>
                      </a:r>
                      <a:r>
                        <a:rPr lang="en-US" sz="1800" b="0" dirty="0" smtClean="0">
                          <a:cs typeface="B Nazanin" pitchFamily="2" charset="-78"/>
                        </a:rPr>
                        <a:t> true 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یا </a:t>
                      </a:r>
                      <a:r>
                        <a:rPr lang="en-US" sz="1800" b="0" dirty="0" smtClean="0">
                          <a:cs typeface="B Nazanin" pitchFamily="2" charset="-78"/>
                        </a:rPr>
                        <a:t>false 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 باشد.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Bit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به مجموعه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ای 4 بیتی در کنار هم یک </a:t>
                      </a:r>
                      <a:r>
                        <a:rPr lang="en-US" sz="1800" b="0" dirty="0" smtClean="0">
                          <a:cs typeface="B Nazanin" pitchFamily="2" charset="-78"/>
                        </a:rPr>
                        <a:t>Nibble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نیبل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Nibble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707705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بایت معمولا 8ً بیت است که شامل تمامی نویسه ها (غیر از یونیکد) مثل اعداد ، حروف انگیسی کوچک و بزرگ و همه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ی کاراکتر های کیبرد را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توان با بایت نشان داد.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Byte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هر1000 بایت یک کیلو بایت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کیلو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KB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1024 بایت یک کیبی بایت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 (2 به توان 10)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کیبی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cs typeface="B Nazanin" pitchFamily="2" charset="-78"/>
                        </a:rPr>
                        <a:t>KiB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1000کیلو بایت یک مگا بایت است.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مگا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MB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1024کیبی بایت یک مبی بایت گفته </a:t>
                      </a:r>
                      <a:r>
                        <a:rPr lang="fa-IR" sz="1800" b="0" smtClean="0">
                          <a:cs typeface="B Nazanin" pitchFamily="2" charset="-78"/>
                        </a:rPr>
                        <a:t>می</a:t>
                      </a:r>
                      <a:r>
                        <a:rPr lang="fa-IR" sz="1800" b="1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smtClean="0">
                          <a:cs typeface="B Nazanin" pitchFamily="2" charset="-78"/>
                        </a:rPr>
                        <a:t>شود</a:t>
                      </a:r>
                      <a:r>
                        <a:rPr lang="fa-IR" sz="1800" b="0" smtClean="0">
                          <a:cs typeface="B Nazanin" pitchFamily="2" charset="-78"/>
                        </a:rPr>
                        <a:t>. (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2 به توان 20)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مبی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cs typeface="B Nazanin" pitchFamily="2" charset="-78"/>
                        </a:rPr>
                        <a:t>MiB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1000 مگا بایت یک گیگا بایت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گیگا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GB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1024 مبی بایت یک گبی بایت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گبی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cs typeface="B Nazanin" pitchFamily="2" charset="-78"/>
                        </a:rPr>
                        <a:t>GiB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1000 گیگا بایت یک ترا بایت است.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ترا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TB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1024 گبی بایت یک تبی بایت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 (2 به توان 40)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تبی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cs typeface="B Nazanin" pitchFamily="2" charset="-78"/>
                        </a:rPr>
                        <a:t>TiB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1000 ترا بایت یک  پتا بایت گفته می</a:t>
                      </a:r>
                      <a:r>
                        <a:rPr lang="fa-IR" sz="1800" b="1" dirty="0" smtClean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‌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شود.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پتا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PB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1024 تبی بایت یک پتی بایت است. (2 به توان 50)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پتی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cs typeface="B Nazanin" pitchFamily="2" charset="-78"/>
                        </a:rPr>
                        <a:t>PiB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1000 پتا بایت یک اگزا بایت است.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اگزا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cs typeface="B Nazanin" pitchFamily="2" charset="-78"/>
                        </a:rPr>
                        <a:t>EB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r>
                        <a:rPr lang="fa-IR" sz="1800" b="0" dirty="0" smtClean="0">
                          <a:cs typeface="B Nazanin" pitchFamily="2" charset="-78"/>
                        </a:rPr>
                        <a:t>هر 1024 پتی بایت یک اگزبی بایت است. (2 به توان 60)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اگزبی بایت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cs typeface="B Nazanin" pitchFamily="2" charset="-78"/>
                        </a:rPr>
                        <a:t>EiB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410019">
                <a:tc gridSpan="3">
                  <a:txBody>
                    <a:bodyPr/>
                    <a:lstStyle/>
                    <a:p>
                      <a:r>
                        <a:rPr lang="en-US" sz="1800" b="0" dirty="0" smtClean="0">
                          <a:cs typeface="B Nazanin" pitchFamily="2" charset="-78"/>
                        </a:rPr>
                        <a:t>:ZB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 زتا بایت              </a:t>
                      </a:r>
                      <a:r>
                        <a:rPr lang="en-US" sz="1800" b="0" dirty="0" err="1" smtClean="0">
                          <a:cs typeface="B Nazanin" pitchFamily="2" charset="-78"/>
                        </a:rPr>
                        <a:t>ZiB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: زبی بایت</a:t>
                      </a:r>
                      <a:r>
                        <a:rPr lang="en-US" sz="1800" b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(2 به توان 70)             </a:t>
                      </a:r>
                      <a:r>
                        <a:rPr lang="en-US" sz="1800" b="0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en-US" sz="1800" b="0" dirty="0" smtClean="0">
                          <a:cs typeface="B Nazanin" pitchFamily="2" charset="-78"/>
                        </a:rPr>
                        <a:t>YB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: یوتا بایت             </a:t>
                      </a:r>
                      <a:r>
                        <a:rPr lang="en-US" sz="1800" b="0" dirty="0" err="1" smtClean="0">
                          <a:cs typeface="B Nazanin" pitchFamily="2" charset="-78"/>
                        </a:rPr>
                        <a:t>YiB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: یوبی بایت</a:t>
                      </a:r>
                      <a:r>
                        <a:rPr lang="en-US" sz="1800" b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800" b="0" dirty="0" smtClean="0">
                          <a:cs typeface="B Nazanin" pitchFamily="2" charset="-78"/>
                        </a:rPr>
                        <a:t>(2 به توان 80)</a:t>
                      </a:r>
                      <a:r>
                        <a:rPr lang="fa-IR" sz="1800" b="0" baseline="0" dirty="0" smtClean="0">
                          <a:cs typeface="B Nazanin" pitchFamily="2" charset="-78"/>
                        </a:rPr>
                        <a:t>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 rot="16200000">
            <a:off x="-828599" y="3068960"/>
            <a:ext cx="3888432" cy="12961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B0F0"/>
                </a:solidFill>
                <a:cs typeface="B Titr" pitchFamily="2" charset="-78"/>
              </a:rPr>
              <a:t>وا</a:t>
            </a:r>
            <a:r>
              <a:rPr lang="fa-IR" sz="3200" dirty="0">
                <a:solidFill>
                  <a:srgbClr val="00B0F0"/>
                </a:solidFill>
                <a:cs typeface="B Titr" pitchFamily="2" charset="-78"/>
              </a:rPr>
              <a:t>ح</a:t>
            </a:r>
            <a:r>
              <a:rPr lang="fa-IR" sz="3200" dirty="0" smtClean="0">
                <a:solidFill>
                  <a:srgbClr val="00B0F0"/>
                </a:solidFill>
                <a:cs typeface="B Titr" pitchFamily="2" charset="-78"/>
              </a:rPr>
              <a:t>دهای حافظه</a:t>
            </a:r>
            <a:endParaRPr lang="en-US" sz="3200" dirty="0">
              <a:solidFill>
                <a:srgbClr val="00B0F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17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1520" y="1916832"/>
            <a:ext cx="8640960" cy="468052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  <a:cs typeface="B Nazanin" pitchFamily="2" charset="-78"/>
              </a:rPr>
              <a:t>دو عملیات اساسی را در کامپیوتر انجام </a:t>
            </a:r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می‌دهد</a:t>
            </a:r>
            <a:r>
              <a:rPr lang="fa-IR" sz="2800" b="1" dirty="0" smtClean="0">
                <a:solidFill>
                  <a:srgbClr val="C00000"/>
                </a:solidFill>
                <a:cs typeface="B Nazanin" pitchFamily="2" charset="-78"/>
              </a:rPr>
              <a:t>:</a:t>
            </a:r>
          </a:p>
          <a:p>
            <a:pPr algn="r"/>
            <a:endParaRPr lang="fa-IR" sz="2800" b="1" dirty="0" smtClean="0">
              <a:solidFill>
                <a:srgbClr val="C00000"/>
              </a:solidFill>
              <a:cs typeface="B Nazanin" pitchFamily="2" charset="-78"/>
            </a:endParaRPr>
          </a:p>
          <a:p>
            <a:pPr marL="540000" indent="-514350" algn="just">
              <a:spcBef>
                <a:spcPts val="1200"/>
              </a:spcBef>
              <a:buFont typeface="+mj-lt"/>
              <a:buAutoNum type="arabicParenR"/>
            </a:pPr>
            <a:r>
              <a:rPr lang="fa-IR" sz="2600" dirty="0" smtClean="0">
                <a:cs typeface="B Nazanin" pitchFamily="2" charset="-78"/>
              </a:rPr>
              <a:t>مدیریت منابع نرم</a:t>
            </a: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sz="2600" dirty="0" smtClean="0">
                <a:cs typeface="B Nazanin" pitchFamily="2" charset="-78"/>
              </a:rPr>
              <a:t>افزاری و سخت افزار یک سیستم کامپیوتری</a:t>
            </a:r>
            <a:r>
              <a:rPr lang="fa-IR" sz="2600" dirty="0">
                <a:cs typeface="B Nazanin" pitchFamily="2" charset="-78"/>
              </a:rPr>
              <a:t> </a:t>
            </a:r>
            <a:r>
              <a:rPr lang="fa-IR" sz="2600" dirty="0" smtClean="0">
                <a:cs typeface="B Nazanin" pitchFamily="2" charset="-78"/>
              </a:rPr>
              <a:t>مانند پردازنده،</a:t>
            </a:r>
            <a:r>
              <a:rPr lang="en-US" sz="2600" dirty="0" smtClean="0">
                <a:cs typeface="B Nazanin" pitchFamily="2" charset="-78"/>
              </a:rPr>
              <a:t> </a:t>
            </a:r>
            <a:r>
              <a:rPr lang="fa-IR" sz="2600" dirty="0" smtClean="0">
                <a:cs typeface="B Nazanin" pitchFamily="2" charset="-78"/>
              </a:rPr>
              <a:t>حافظه،</a:t>
            </a:r>
            <a:r>
              <a:rPr lang="en-US" sz="2600" dirty="0" smtClean="0">
                <a:cs typeface="B Nazanin" pitchFamily="2" charset="-78"/>
              </a:rPr>
              <a:t> </a:t>
            </a:r>
            <a:r>
              <a:rPr lang="fa-IR" sz="2600" dirty="0" smtClean="0">
                <a:cs typeface="B Nazanin" pitchFamily="2" charset="-78"/>
              </a:rPr>
              <a:t>فضای ذخیره</a:t>
            </a: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sz="2600" dirty="0" smtClean="0">
                <a:cs typeface="B Nazanin" pitchFamily="2" charset="-78"/>
              </a:rPr>
              <a:t>سازی نمونه</a:t>
            </a: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sz="2600" dirty="0" smtClean="0">
                <a:cs typeface="B Nazanin" pitchFamily="2" charset="-78"/>
              </a:rPr>
              <a:t>هایی از منابع اشاره شده می</a:t>
            </a: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sz="2600" dirty="0" smtClean="0">
                <a:cs typeface="B Nazanin" pitchFamily="2" charset="-78"/>
              </a:rPr>
              <a:t>باشند.</a:t>
            </a:r>
          </a:p>
          <a:p>
            <a:pPr marL="540000" indent="-514350" algn="just">
              <a:spcBef>
                <a:spcPts val="1200"/>
              </a:spcBef>
              <a:buFont typeface="+mj-lt"/>
              <a:buAutoNum type="arabicParenR"/>
            </a:pPr>
            <a:r>
              <a:rPr lang="fa-IR" sz="2600" dirty="0" smtClean="0">
                <a:cs typeface="B Nazanin" pitchFamily="2" charset="-78"/>
              </a:rPr>
              <a:t>روشی پایدار و یکسان برای دستیابی و استفاده از سخت افزار را بدون نیاز به دانستن جزئیات عملکرد هر یک از سخت افزارهای موجود را برای برنامه</a:t>
            </a: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sz="2600" dirty="0" smtClean="0">
                <a:cs typeface="B Nazanin" pitchFamily="2" charset="-78"/>
              </a:rPr>
              <a:t>های کامپیوتری  فراهم می</a:t>
            </a: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sz="2600" dirty="0" smtClean="0">
                <a:cs typeface="B Nazanin" pitchFamily="2" charset="-78"/>
              </a:rPr>
              <a:t>کند.</a:t>
            </a:r>
          </a:p>
          <a:p>
            <a:pPr algn="r"/>
            <a:endParaRPr lang="fa-IR" sz="2800" dirty="0" smtClean="0">
              <a:cs typeface="B Nazanin" pitchFamily="2" charset="-78"/>
            </a:endParaRPr>
          </a:p>
          <a:p>
            <a:pPr algn="r"/>
            <a:endParaRPr lang="fa-IR" sz="2800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9107" y="489601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سیستم عامل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18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700808"/>
            <a:ext cx="8568952" cy="4896544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سیستم عامل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 را از بُعد نوع کامپیوترهایی که قادر به کنترل آنها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باشند به 4 گروه تقسیم بندی می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کنند.</a:t>
            </a:r>
          </a:p>
          <a:p>
            <a:pPr algn="r"/>
            <a:endParaRPr lang="fa-IR" dirty="0" smtClean="0">
              <a:cs typeface="B Nazanin" pitchFamily="2" charset="-78"/>
            </a:endParaRPr>
          </a:p>
          <a:p>
            <a:pPr marL="457200" indent="-457200"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سیستم عامل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بلادرنگ (</a:t>
            </a:r>
            <a:r>
              <a:rPr lang="en-US" dirty="0" smtClean="0">
                <a:cs typeface="B Nazanin" pitchFamily="2" charset="-78"/>
              </a:rPr>
              <a:t>RTOS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457200" indent="-457200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ت</a:t>
            </a:r>
            <a:r>
              <a:rPr lang="fa-IR" dirty="0" smtClean="0">
                <a:cs typeface="B Nazanin" pitchFamily="2" charset="-78"/>
              </a:rPr>
              <a:t>ک کاربره یا تک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کاره (مثل </a:t>
            </a:r>
            <a:r>
              <a:rPr lang="en-US" dirty="0" smtClean="0">
                <a:cs typeface="B Nazanin" pitchFamily="2" charset="-78"/>
              </a:rPr>
              <a:t>MS-DOS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457200" indent="-457200" algn="r"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تک کاربره – چند کاره (مثل </a:t>
            </a:r>
            <a:r>
              <a:rPr lang="en-US" dirty="0" smtClean="0">
                <a:cs typeface="B Nazanin" pitchFamily="2" charset="-78"/>
              </a:rPr>
              <a:t>WINDOS XP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457200" indent="-457200" algn="r"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چند کاربره (مثل </a:t>
            </a:r>
            <a:r>
              <a:rPr lang="en-US" dirty="0" smtClean="0">
                <a:cs typeface="B Nazanin" pitchFamily="2" charset="-78"/>
              </a:rPr>
              <a:t>WINDOS SERVER 2008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algn="r"/>
            <a:endParaRPr lang="fa-IR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536" y="489601"/>
            <a:ext cx="389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تقسیم بندی انواع سیستم عامل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38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1520" y="2132856"/>
            <a:ext cx="8640960" cy="4536504"/>
          </a:xfrm>
        </p:spPr>
        <p:txBody>
          <a:bodyPr>
            <a:norm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مدیریت پردازنده 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مدیریت حافظه 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مدیریت دستگاه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ورودی یا خروجی </a:t>
            </a:r>
            <a:r>
              <a:rPr lang="en-US" dirty="0" smtClean="0">
                <a:cs typeface="B Nazanin" pitchFamily="2" charset="-78"/>
              </a:rPr>
              <a:t>Output , Input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مدیریت حافظه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جانبی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رابط کاربر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B Nazanin" pitchFamily="2" charset="-78"/>
              </a:rPr>
              <a:t>Interface</a:t>
            </a:r>
            <a:r>
              <a:rPr lang="fa-IR" dirty="0" smtClean="0">
                <a:cs typeface="B Nazanin" pitchFamily="2" charset="-78"/>
              </a:rPr>
              <a:t> برنامه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‌</a:t>
            </a:r>
            <a:r>
              <a:rPr lang="fa-IR" dirty="0" smtClean="0">
                <a:cs typeface="B Nazanin" pitchFamily="2" charset="-78"/>
              </a:rPr>
              <a:t>های کاربردی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4557" y="489601"/>
            <a:ext cx="2605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وظایف سیستم عامل</a:t>
            </a:r>
            <a:endParaRPr lang="en-US" sz="2800" dirty="0">
              <a:solidFill>
                <a:srgbClr val="FFFF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6921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222</TotalTime>
  <Words>700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جزوه ی مفاهیم  مقدماتی کامپیوتر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جزوه ی کامپیوتر</dc:title>
  <dc:creator>ss</dc:creator>
  <cp:lastModifiedBy>n</cp:lastModifiedBy>
  <cp:revision>26</cp:revision>
  <dcterms:created xsi:type="dcterms:W3CDTF">2016-12-04T07:07:03Z</dcterms:created>
  <dcterms:modified xsi:type="dcterms:W3CDTF">2016-12-05T07:35:44Z</dcterms:modified>
</cp:coreProperties>
</file>