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viewProps" Target="viewProps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90C6B-9108-4E03-9F11-F289646913C5}" type="doc">
      <dgm:prSet loTypeId="urn:microsoft.com/office/officeart/2005/8/layout/process4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pPr rtl="1"/>
          <a:endParaRPr lang="fa-IR"/>
        </a:p>
      </dgm:t>
    </dgm:pt>
    <dgm:pt modelId="{C75780FD-00AC-4D5A-A232-6C305E2EC6BE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pPr rtl="1"/>
          <a:r>
            <a:rPr lang="fa-IR" sz="2200" b="0" i="1" dirty="0" smtClean="0">
              <a:solidFill>
                <a:srgbClr val="7030A0"/>
              </a:solidFill>
              <a:cs typeface="Zar" pitchFamily="2" charset="-78"/>
            </a:rPr>
            <a:t>انقلاب صنعتي: </a:t>
          </a:r>
          <a:r>
            <a:rPr lang="fa-IR" sz="1600" b="1" dirty="0" smtClean="0">
              <a:solidFill>
                <a:schemeClr val="tx1"/>
              </a:solidFill>
              <a:cs typeface="Zar" pitchFamily="2" charset="-78"/>
            </a:rPr>
            <a:t>پيشرفت و تحول سريع تکنولوژي و صنعتی شدن مشاغل</a:t>
          </a:r>
          <a:endParaRPr lang="fa-IR" sz="1600" b="1" dirty="0">
            <a:solidFill>
              <a:schemeClr val="tx1"/>
            </a:solidFill>
            <a:cs typeface="Zar" pitchFamily="2" charset="-78"/>
          </a:endParaRPr>
        </a:p>
      </dgm:t>
    </dgm:pt>
    <dgm:pt modelId="{ACA112FA-1D25-4F38-AB1E-9DDB5202597E}" type="parTrans" cxnId="{DE04D376-34D5-442B-9008-3F52A3711530}">
      <dgm:prSet/>
      <dgm:spPr/>
      <dgm:t>
        <a:bodyPr/>
        <a:lstStyle/>
        <a:p>
          <a:pPr rtl="1"/>
          <a:endParaRPr lang="fa-IR" sz="1700" b="1">
            <a:solidFill>
              <a:schemeClr val="tx1"/>
            </a:solidFill>
            <a:cs typeface="Zar" pitchFamily="2" charset="-78"/>
          </a:endParaRPr>
        </a:p>
      </dgm:t>
    </dgm:pt>
    <dgm:pt modelId="{AA216BF0-1186-423C-BD17-F2BE0B6FE65A}" type="sibTrans" cxnId="{DE04D376-34D5-442B-9008-3F52A3711530}">
      <dgm:prSet/>
      <dgm:spPr/>
      <dgm:t>
        <a:bodyPr/>
        <a:lstStyle/>
        <a:p>
          <a:pPr rtl="1"/>
          <a:endParaRPr lang="fa-IR" sz="1700" b="1">
            <a:solidFill>
              <a:schemeClr val="tx1"/>
            </a:solidFill>
            <a:cs typeface="Zar" pitchFamily="2" charset="-78"/>
          </a:endParaRPr>
        </a:p>
      </dgm:t>
    </dgm:pt>
    <dgm:pt modelId="{44778E12-8FDB-49F1-B5B7-12CED18425C2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pPr rtl="1"/>
          <a:r>
            <a:rPr lang="fa-IR" sz="2200" b="0" i="1" dirty="0" smtClean="0">
              <a:solidFill>
                <a:srgbClr val="7030A0"/>
              </a:solidFill>
              <a:cs typeface="Zar" pitchFamily="2" charset="-78"/>
            </a:rPr>
            <a:t>نهضت کارگري: </a:t>
          </a:r>
          <a:r>
            <a:rPr lang="fa-IR" sz="1600" b="1" dirty="0" smtClean="0">
              <a:solidFill>
                <a:schemeClr val="tx1"/>
              </a:solidFill>
              <a:cs typeface="Zar" pitchFamily="2" charset="-78"/>
            </a:rPr>
            <a:t>اوج گيري ظهور اتحاديه هاي کارگري و مذاکره با کارفرمايان</a:t>
          </a:r>
          <a:endParaRPr lang="fa-IR" sz="1600" b="1" dirty="0">
            <a:solidFill>
              <a:schemeClr val="tx1"/>
            </a:solidFill>
            <a:cs typeface="Zar" pitchFamily="2" charset="-78"/>
          </a:endParaRPr>
        </a:p>
      </dgm:t>
    </dgm:pt>
    <dgm:pt modelId="{F3E5CF9E-8663-496D-8056-F86419CB6983}" type="parTrans" cxnId="{36B17A7F-5B4B-4942-A137-649199B5887C}">
      <dgm:prSet/>
      <dgm:spPr/>
      <dgm:t>
        <a:bodyPr/>
        <a:lstStyle/>
        <a:p>
          <a:pPr rtl="1"/>
          <a:endParaRPr lang="fa-IR" sz="1700" b="1">
            <a:solidFill>
              <a:schemeClr val="tx1"/>
            </a:solidFill>
            <a:cs typeface="Zar" pitchFamily="2" charset="-78"/>
          </a:endParaRPr>
        </a:p>
      </dgm:t>
    </dgm:pt>
    <dgm:pt modelId="{B6C7088A-14CE-403E-9C23-824AD3F59A9C}" type="sibTrans" cxnId="{36B17A7F-5B4B-4942-A137-649199B5887C}">
      <dgm:prSet/>
      <dgm:spPr/>
      <dgm:t>
        <a:bodyPr/>
        <a:lstStyle/>
        <a:p>
          <a:pPr rtl="1"/>
          <a:endParaRPr lang="fa-IR" sz="1700" b="1">
            <a:solidFill>
              <a:schemeClr val="tx1"/>
            </a:solidFill>
            <a:cs typeface="Zar" pitchFamily="2" charset="-78"/>
          </a:endParaRPr>
        </a:p>
      </dgm:t>
    </dgm:pt>
    <dgm:pt modelId="{08CDEF41-8563-459F-B61C-990ECAFE263F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pPr rtl="1"/>
          <a:r>
            <a:rPr lang="fa-IR" sz="2200" b="0" i="1" dirty="0" smtClean="0">
              <a:solidFill>
                <a:srgbClr val="7030A0"/>
              </a:solidFill>
              <a:cs typeface="Zar" pitchFamily="2" charset="-78"/>
            </a:rPr>
            <a:t>نهضت مديريت علمي: </a:t>
          </a:r>
          <a:r>
            <a:rPr lang="fa-IR" sz="1600" b="1" dirty="0" smtClean="0">
              <a:solidFill>
                <a:schemeClr val="tx1"/>
              </a:solidFill>
              <a:cs typeface="Zar" pitchFamily="2" charset="-78"/>
            </a:rPr>
            <a:t>تحولات عظيم در زمينه هاي صنعتي، اقتصادي، اجتماعي و فرهنگي</a:t>
          </a:r>
          <a:endParaRPr lang="fa-IR" sz="2400" b="1" dirty="0">
            <a:solidFill>
              <a:schemeClr val="tx1"/>
            </a:solidFill>
            <a:cs typeface="Zar" pitchFamily="2" charset="-78"/>
          </a:endParaRPr>
        </a:p>
      </dgm:t>
    </dgm:pt>
    <dgm:pt modelId="{8D340E34-1302-4FBF-8933-EA041C83E82E}" type="parTrans" cxnId="{6989822C-6327-4943-BD6B-5E8D6CB399C8}">
      <dgm:prSet/>
      <dgm:spPr/>
      <dgm:t>
        <a:bodyPr/>
        <a:lstStyle/>
        <a:p>
          <a:pPr rtl="1"/>
          <a:endParaRPr lang="fa-IR" sz="1700" b="1">
            <a:solidFill>
              <a:schemeClr val="tx1"/>
            </a:solidFill>
            <a:cs typeface="Zar" pitchFamily="2" charset="-78"/>
          </a:endParaRPr>
        </a:p>
      </dgm:t>
    </dgm:pt>
    <dgm:pt modelId="{DCBCCA2C-A787-4612-8A0A-24F4B6A7289E}" type="sibTrans" cxnId="{6989822C-6327-4943-BD6B-5E8D6CB399C8}">
      <dgm:prSet/>
      <dgm:spPr/>
      <dgm:t>
        <a:bodyPr/>
        <a:lstStyle/>
        <a:p>
          <a:pPr rtl="1"/>
          <a:endParaRPr lang="fa-IR" sz="1700" b="1">
            <a:solidFill>
              <a:schemeClr val="tx1"/>
            </a:solidFill>
            <a:cs typeface="Zar" pitchFamily="2" charset="-78"/>
          </a:endParaRPr>
        </a:p>
      </dgm:t>
    </dgm:pt>
    <dgm:pt modelId="{127BD86A-9055-4190-A943-F49FF303C730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pPr rtl="1"/>
          <a:r>
            <a:rPr lang="fa-IR" sz="2200" b="0" i="1" dirty="0" smtClean="0">
              <a:solidFill>
                <a:srgbClr val="7030A0"/>
              </a:solidFill>
              <a:cs typeface="Zar" pitchFamily="2" charset="-78"/>
            </a:rPr>
            <a:t>روانشناسي صنعتي: </a:t>
          </a:r>
          <a:r>
            <a:rPr lang="fa-IR" sz="1600" b="1" dirty="0" smtClean="0">
              <a:solidFill>
                <a:schemeClr val="tx1"/>
              </a:solidFill>
              <a:cs typeface="Zar" pitchFamily="2" charset="-78"/>
            </a:rPr>
            <a:t>بکارگيري اصول و نظريه هاي علم روانشناسي در صنعت</a:t>
          </a:r>
          <a:endParaRPr lang="fa-IR" sz="2000" b="1" dirty="0">
            <a:solidFill>
              <a:schemeClr val="tx1"/>
            </a:solidFill>
            <a:cs typeface="Zar" pitchFamily="2" charset="-78"/>
          </a:endParaRPr>
        </a:p>
      </dgm:t>
    </dgm:pt>
    <dgm:pt modelId="{48AF8984-0B36-4DF3-9360-79411EB70E53}" type="parTrans" cxnId="{99C12BFC-7097-4103-8D1B-B6725B019E4D}">
      <dgm:prSet/>
      <dgm:spPr/>
      <dgm:t>
        <a:bodyPr/>
        <a:lstStyle/>
        <a:p>
          <a:pPr rtl="1"/>
          <a:endParaRPr lang="fa-IR" sz="1700" b="1">
            <a:solidFill>
              <a:schemeClr val="tx1"/>
            </a:solidFill>
          </a:endParaRPr>
        </a:p>
      </dgm:t>
    </dgm:pt>
    <dgm:pt modelId="{18406A05-1EA0-47C4-9013-232C07CBB92D}" type="sibTrans" cxnId="{99C12BFC-7097-4103-8D1B-B6725B019E4D}">
      <dgm:prSet/>
      <dgm:spPr/>
      <dgm:t>
        <a:bodyPr/>
        <a:lstStyle/>
        <a:p>
          <a:pPr rtl="1"/>
          <a:endParaRPr lang="fa-IR" sz="1700" b="1">
            <a:solidFill>
              <a:schemeClr val="tx1"/>
            </a:solidFill>
          </a:endParaRPr>
        </a:p>
      </dgm:t>
    </dgm:pt>
    <dgm:pt modelId="{257C5A9D-6A02-40A0-BC49-75A0D7FC965F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pPr rtl="1"/>
          <a:r>
            <a:rPr lang="fa-IR" sz="2200" b="0" i="1" dirty="0" smtClean="0">
              <a:solidFill>
                <a:srgbClr val="7030A0"/>
              </a:solidFill>
              <a:cs typeface="Zar" pitchFamily="2" charset="-78"/>
            </a:rPr>
            <a:t>مکتب روابط انساني:  </a:t>
          </a:r>
          <a:r>
            <a:rPr lang="fa-IR" sz="1600" b="1" dirty="0" smtClean="0">
              <a:solidFill>
                <a:schemeClr val="tx1"/>
              </a:solidFill>
              <a:cs typeface="Zar" pitchFamily="2" charset="-78"/>
            </a:rPr>
            <a:t>اهميت يافتن  موضوع روابط انساني و وابستگي هاي اجتماعي موجود بين کارکنان </a:t>
          </a:r>
          <a:endParaRPr lang="fa-IR" sz="2800" b="1" dirty="0">
            <a:solidFill>
              <a:schemeClr val="tx1"/>
            </a:solidFill>
            <a:cs typeface="Zar" pitchFamily="2" charset="-78"/>
          </a:endParaRPr>
        </a:p>
      </dgm:t>
    </dgm:pt>
    <dgm:pt modelId="{02A9A4C4-73A8-4B4F-9408-1F409A59F57B}" type="parTrans" cxnId="{1F0B3FEA-C773-45E8-AEB9-1EA4CD7101DB}">
      <dgm:prSet/>
      <dgm:spPr/>
      <dgm:t>
        <a:bodyPr/>
        <a:lstStyle/>
        <a:p>
          <a:pPr rtl="1"/>
          <a:endParaRPr lang="fa-IR" sz="1700" b="1">
            <a:solidFill>
              <a:schemeClr val="tx1"/>
            </a:solidFill>
          </a:endParaRPr>
        </a:p>
      </dgm:t>
    </dgm:pt>
    <dgm:pt modelId="{16F8F0D1-EE8B-472D-8910-CE98C1A31955}" type="sibTrans" cxnId="{1F0B3FEA-C773-45E8-AEB9-1EA4CD7101DB}">
      <dgm:prSet/>
      <dgm:spPr/>
      <dgm:t>
        <a:bodyPr/>
        <a:lstStyle/>
        <a:p>
          <a:pPr rtl="1"/>
          <a:endParaRPr lang="fa-IR" sz="1700" b="1">
            <a:solidFill>
              <a:schemeClr val="tx1"/>
            </a:solidFill>
          </a:endParaRPr>
        </a:p>
      </dgm:t>
    </dgm:pt>
    <dgm:pt modelId="{033FA0ED-211B-4BCC-9148-98D834FB0E9F}" type="pres">
      <dgm:prSet presAssocID="{B0290C6B-9108-4E03-9F11-F289646913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57ECD6E-F28F-46C1-AE40-BDA15A705EA3}" type="pres">
      <dgm:prSet presAssocID="{257C5A9D-6A02-40A0-BC49-75A0D7FC965F}" presName="boxAndChildren" presStyleCnt="0"/>
      <dgm:spPr/>
    </dgm:pt>
    <dgm:pt modelId="{87A1F91F-E8AD-473D-BC91-359E6BAADCE8}" type="pres">
      <dgm:prSet presAssocID="{257C5A9D-6A02-40A0-BC49-75A0D7FC965F}" presName="parentTextBox" presStyleLbl="node1" presStyleIdx="0" presStyleCnt="5"/>
      <dgm:spPr/>
      <dgm:t>
        <a:bodyPr/>
        <a:lstStyle/>
        <a:p>
          <a:pPr rtl="1"/>
          <a:endParaRPr lang="fa-IR"/>
        </a:p>
      </dgm:t>
    </dgm:pt>
    <dgm:pt modelId="{40135DE4-98EA-42CF-BA7A-ADA2049F42F8}" type="pres">
      <dgm:prSet presAssocID="{18406A05-1EA0-47C4-9013-232C07CBB92D}" presName="sp" presStyleCnt="0"/>
      <dgm:spPr/>
    </dgm:pt>
    <dgm:pt modelId="{366E1463-A5D6-4FA9-9302-5BB49F62EF0A}" type="pres">
      <dgm:prSet presAssocID="{127BD86A-9055-4190-A943-F49FF303C730}" presName="arrowAndChildren" presStyleCnt="0"/>
      <dgm:spPr/>
    </dgm:pt>
    <dgm:pt modelId="{8A89A9A4-24DC-40F8-A152-DD8124CA6703}" type="pres">
      <dgm:prSet presAssocID="{127BD86A-9055-4190-A943-F49FF303C730}" presName="parentTextArrow" presStyleLbl="node1" presStyleIdx="1" presStyleCnt="5"/>
      <dgm:spPr/>
      <dgm:t>
        <a:bodyPr/>
        <a:lstStyle/>
        <a:p>
          <a:pPr rtl="1"/>
          <a:endParaRPr lang="fa-IR"/>
        </a:p>
      </dgm:t>
    </dgm:pt>
    <dgm:pt modelId="{0A115227-913C-44DE-A261-8586A2B268FE}" type="pres">
      <dgm:prSet presAssocID="{DCBCCA2C-A787-4612-8A0A-24F4B6A7289E}" presName="sp" presStyleCnt="0"/>
      <dgm:spPr/>
    </dgm:pt>
    <dgm:pt modelId="{DB02EBE9-B29B-4CC5-BB1E-A4E9D0B8A650}" type="pres">
      <dgm:prSet presAssocID="{08CDEF41-8563-459F-B61C-990ECAFE263F}" presName="arrowAndChildren" presStyleCnt="0"/>
      <dgm:spPr/>
    </dgm:pt>
    <dgm:pt modelId="{A1784E1E-F794-4392-86A3-53A89E3814F9}" type="pres">
      <dgm:prSet presAssocID="{08CDEF41-8563-459F-B61C-990ECAFE263F}" presName="parentTextArrow" presStyleLbl="node1" presStyleIdx="2" presStyleCnt="5"/>
      <dgm:spPr/>
      <dgm:t>
        <a:bodyPr/>
        <a:lstStyle/>
        <a:p>
          <a:pPr rtl="1"/>
          <a:endParaRPr lang="fa-IR"/>
        </a:p>
      </dgm:t>
    </dgm:pt>
    <dgm:pt modelId="{0E1446E6-C2E9-46B1-B3DE-8F6827A8B138}" type="pres">
      <dgm:prSet presAssocID="{B6C7088A-14CE-403E-9C23-824AD3F59A9C}" presName="sp" presStyleCnt="0"/>
      <dgm:spPr/>
    </dgm:pt>
    <dgm:pt modelId="{90935D8B-2EC0-4E47-815B-B2F396FFB248}" type="pres">
      <dgm:prSet presAssocID="{44778E12-8FDB-49F1-B5B7-12CED18425C2}" presName="arrowAndChildren" presStyleCnt="0"/>
      <dgm:spPr/>
    </dgm:pt>
    <dgm:pt modelId="{6B971994-7B4A-45C7-BCA3-65C40179D81C}" type="pres">
      <dgm:prSet presAssocID="{44778E12-8FDB-49F1-B5B7-12CED18425C2}" presName="parentTextArrow" presStyleLbl="node1" presStyleIdx="3" presStyleCnt="5"/>
      <dgm:spPr/>
      <dgm:t>
        <a:bodyPr/>
        <a:lstStyle/>
        <a:p>
          <a:pPr rtl="1"/>
          <a:endParaRPr lang="fa-IR"/>
        </a:p>
      </dgm:t>
    </dgm:pt>
    <dgm:pt modelId="{66F0F67B-6886-42C5-86A5-CBB94A7D54F4}" type="pres">
      <dgm:prSet presAssocID="{AA216BF0-1186-423C-BD17-F2BE0B6FE65A}" presName="sp" presStyleCnt="0"/>
      <dgm:spPr/>
    </dgm:pt>
    <dgm:pt modelId="{499FBFA4-2CEA-4BFE-9DFF-A6CB10CA4E0C}" type="pres">
      <dgm:prSet presAssocID="{C75780FD-00AC-4D5A-A232-6C305E2EC6BE}" presName="arrowAndChildren" presStyleCnt="0"/>
      <dgm:spPr/>
    </dgm:pt>
    <dgm:pt modelId="{7A7699F5-9450-414C-80CE-3232EA7CFD62}" type="pres">
      <dgm:prSet presAssocID="{C75780FD-00AC-4D5A-A232-6C305E2EC6BE}" presName="parentTextArrow" presStyleLbl="node1" presStyleIdx="4" presStyleCnt="5"/>
      <dgm:spPr/>
      <dgm:t>
        <a:bodyPr/>
        <a:lstStyle/>
        <a:p>
          <a:pPr rtl="1"/>
          <a:endParaRPr lang="fa-IR"/>
        </a:p>
      </dgm:t>
    </dgm:pt>
  </dgm:ptLst>
  <dgm:cxnLst>
    <dgm:cxn modelId="{DE04D376-34D5-442B-9008-3F52A3711530}" srcId="{B0290C6B-9108-4E03-9F11-F289646913C5}" destId="{C75780FD-00AC-4D5A-A232-6C305E2EC6BE}" srcOrd="0" destOrd="0" parTransId="{ACA112FA-1D25-4F38-AB1E-9DDB5202597E}" sibTransId="{AA216BF0-1186-423C-BD17-F2BE0B6FE65A}"/>
    <dgm:cxn modelId="{6989822C-6327-4943-BD6B-5E8D6CB399C8}" srcId="{B0290C6B-9108-4E03-9F11-F289646913C5}" destId="{08CDEF41-8563-459F-B61C-990ECAFE263F}" srcOrd="2" destOrd="0" parTransId="{8D340E34-1302-4FBF-8933-EA041C83E82E}" sibTransId="{DCBCCA2C-A787-4612-8A0A-24F4B6A7289E}"/>
    <dgm:cxn modelId="{99C12BFC-7097-4103-8D1B-B6725B019E4D}" srcId="{B0290C6B-9108-4E03-9F11-F289646913C5}" destId="{127BD86A-9055-4190-A943-F49FF303C730}" srcOrd="3" destOrd="0" parTransId="{48AF8984-0B36-4DF3-9360-79411EB70E53}" sibTransId="{18406A05-1EA0-47C4-9013-232C07CBB92D}"/>
    <dgm:cxn modelId="{568B4F30-94E9-4E53-BC92-3108C23B2843}" type="presOf" srcId="{257C5A9D-6A02-40A0-BC49-75A0D7FC965F}" destId="{87A1F91F-E8AD-473D-BC91-359E6BAADCE8}" srcOrd="0" destOrd="0" presId="urn:microsoft.com/office/officeart/2005/8/layout/process4"/>
    <dgm:cxn modelId="{7CF9C30F-2AE0-4163-8EEB-8757E78C3102}" type="presOf" srcId="{44778E12-8FDB-49F1-B5B7-12CED18425C2}" destId="{6B971994-7B4A-45C7-BCA3-65C40179D81C}" srcOrd="0" destOrd="0" presId="urn:microsoft.com/office/officeart/2005/8/layout/process4"/>
    <dgm:cxn modelId="{850A4BD3-540C-4BDC-B866-0D60E0D4AE20}" type="presOf" srcId="{08CDEF41-8563-459F-B61C-990ECAFE263F}" destId="{A1784E1E-F794-4392-86A3-53A89E3814F9}" srcOrd="0" destOrd="0" presId="urn:microsoft.com/office/officeart/2005/8/layout/process4"/>
    <dgm:cxn modelId="{36B17A7F-5B4B-4942-A137-649199B5887C}" srcId="{B0290C6B-9108-4E03-9F11-F289646913C5}" destId="{44778E12-8FDB-49F1-B5B7-12CED18425C2}" srcOrd="1" destOrd="0" parTransId="{F3E5CF9E-8663-496D-8056-F86419CB6983}" sibTransId="{B6C7088A-14CE-403E-9C23-824AD3F59A9C}"/>
    <dgm:cxn modelId="{74AEC639-C64D-42E4-B92D-1A4350C2D9F1}" type="presOf" srcId="{127BD86A-9055-4190-A943-F49FF303C730}" destId="{8A89A9A4-24DC-40F8-A152-DD8124CA6703}" srcOrd="0" destOrd="0" presId="urn:microsoft.com/office/officeart/2005/8/layout/process4"/>
    <dgm:cxn modelId="{1F0B3FEA-C773-45E8-AEB9-1EA4CD7101DB}" srcId="{B0290C6B-9108-4E03-9F11-F289646913C5}" destId="{257C5A9D-6A02-40A0-BC49-75A0D7FC965F}" srcOrd="4" destOrd="0" parTransId="{02A9A4C4-73A8-4B4F-9408-1F409A59F57B}" sibTransId="{16F8F0D1-EE8B-472D-8910-CE98C1A31955}"/>
    <dgm:cxn modelId="{56CF1ED4-0AB8-44EF-B6BE-A2770170FB83}" type="presOf" srcId="{C75780FD-00AC-4D5A-A232-6C305E2EC6BE}" destId="{7A7699F5-9450-414C-80CE-3232EA7CFD62}" srcOrd="0" destOrd="0" presId="urn:microsoft.com/office/officeart/2005/8/layout/process4"/>
    <dgm:cxn modelId="{8CF9B7E2-0134-4B8D-9358-FE779C706D7E}" type="presOf" srcId="{B0290C6B-9108-4E03-9F11-F289646913C5}" destId="{033FA0ED-211B-4BCC-9148-98D834FB0E9F}" srcOrd="0" destOrd="0" presId="urn:microsoft.com/office/officeart/2005/8/layout/process4"/>
    <dgm:cxn modelId="{7F347FE9-E852-4319-B9CC-1FD46704AF6E}" type="presParOf" srcId="{033FA0ED-211B-4BCC-9148-98D834FB0E9F}" destId="{857ECD6E-F28F-46C1-AE40-BDA15A705EA3}" srcOrd="0" destOrd="0" presId="urn:microsoft.com/office/officeart/2005/8/layout/process4"/>
    <dgm:cxn modelId="{00C88552-9F15-40E9-80F0-D1DCDD62C093}" type="presParOf" srcId="{857ECD6E-F28F-46C1-AE40-BDA15A705EA3}" destId="{87A1F91F-E8AD-473D-BC91-359E6BAADCE8}" srcOrd="0" destOrd="0" presId="urn:microsoft.com/office/officeart/2005/8/layout/process4"/>
    <dgm:cxn modelId="{A29D1A25-61A2-4C92-BA27-F580336F68EB}" type="presParOf" srcId="{033FA0ED-211B-4BCC-9148-98D834FB0E9F}" destId="{40135DE4-98EA-42CF-BA7A-ADA2049F42F8}" srcOrd="1" destOrd="0" presId="urn:microsoft.com/office/officeart/2005/8/layout/process4"/>
    <dgm:cxn modelId="{75A274DD-1C64-409C-8184-912E8B76775A}" type="presParOf" srcId="{033FA0ED-211B-4BCC-9148-98D834FB0E9F}" destId="{366E1463-A5D6-4FA9-9302-5BB49F62EF0A}" srcOrd="2" destOrd="0" presId="urn:microsoft.com/office/officeart/2005/8/layout/process4"/>
    <dgm:cxn modelId="{65E193F3-7663-4AD3-ACCD-3B7805B55A1A}" type="presParOf" srcId="{366E1463-A5D6-4FA9-9302-5BB49F62EF0A}" destId="{8A89A9A4-24DC-40F8-A152-DD8124CA6703}" srcOrd="0" destOrd="0" presId="urn:microsoft.com/office/officeart/2005/8/layout/process4"/>
    <dgm:cxn modelId="{AFC74AC3-5A18-4498-B720-CD6075F2B223}" type="presParOf" srcId="{033FA0ED-211B-4BCC-9148-98D834FB0E9F}" destId="{0A115227-913C-44DE-A261-8586A2B268FE}" srcOrd="3" destOrd="0" presId="urn:microsoft.com/office/officeart/2005/8/layout/process4"/>
    <dgm:cxn modelId="{8FCAB465-EB4D-45DB-B7D7-5C53B113EFB3}" type="presParOf" srcId="{033FA0ED-211B-4BCC-9148-98D834FB0E9F}" destId="{DB02EBE9-B29B-4CC5-BB1E-A4E9D0B8A650}" srcOrd="4" destOrd="0" presId="urn:microsoft.com/office/officeart/2005/8/layout/process4"/>
    <dgm:cxn modelId="{156C7571-BAEE-4EFE-807B-7302FD5512F6}" type="presParOf" srcId="{DB02EBE9-B29B-4CC5-BB1E-A4E9D0B8A650}" destId="{A1784E1E-F794-4392-86A3-53A89E3814F9}" srcOrd="0" destOrd="0" presId="urn:microsoft.com/office/officeart/2005/8/layout/process4"/>
    <dgm:cxn modelId="{75C0AA6B-7F3D-4BE1-B61C-F4D00A461C0E}" type="presParOf" srcId="{033FA0ED-211B-4BCC-9148-98D834FB0E9F}" destId="{0E1446E6-C2E9-46B1-B3DE-8F6827A8B138}" srcOrd="5" destOrd="0" presId="urn:microsoft.com/office/officeart/2005/8/layout/process4"/>
    <dgm:cxn modelId="{BCCEB649-690E-4C2C-99EE-E3A5285DE825}" type="presParOf" srcId="{033FA0ED-211B-4BCC-9148-98D834FB0E9F}" destId="{90935D8B-2EC0-4E47-815B-B2F396FFB248}" srcOrd="6" destOrd="0" presId="urn:microsoft.com/office/officeart/2005/8/layout/process4"/>
    <dgm:cxn modelId="{32F95DE6-8198-4940-9BCC-BDAE6BD5BC0B}" type="presParOf" srcId="{90935D8B-2EC0-4E47-815B-B2F396FFB248}" destId="{6B971994-7B4A-45C7-BCA3-65C40179D81C}" srcOrd="0" destOrd="0" presId="urn:microsoft.com/office/officeart/2005/8/layout/process4"/>
    <dgm:cxn modelId="{8B626AA3-3449-454F-8082-34BB7BA73B4E}" type="presParOf" srcId="{033FA0ED-211B-4BCC-9148-98D834FB0E9F}" destId="{66F0F67B-6886-42C5-86A5-CBB94A7D54F4}" srcOrd="7" destOrd="0" presId="urn:microsoft.com/office/officeart/2005/8/layout/process4"/>
    <dgm:cxn modelId="{39767026-F278-445D-AFBB-66E996D8D240}" type="presParOf" srcId="{033FA0ED-211B-4BCC-9148-98D834FB0E9F}" destId="{499FBFA4-2CEA-4BFE-9DFF-A6CB10CA4E0C}" srcOrd="8" destOrd="0" presId="urn:microsoft.com/office/officeart/2005/8/layout/process4"/>
    <dgm:cxn modelId="{2F45D77F-D410-4F57-9EA8-D0B050815969}" type="presParOf" srcId="{499FBFA4-2CEA-4BFE-9DFF-A6CB10CA4E0C}" destId="{7A7699F5-9450-414C-80CE-3232EA7CFD6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1F91F-E8AD-473D-BC91-359E6BAADCE8}">
      <dsp:nvSpPr>
        <dsp:cNvPr id="0" name=""/>
        <dsp:cNvSpPr/>
      </dsp:nvSpPr>
      <dsp:spPr>
        <a:xfrm>
          <a:off x="0" y="4449195"/>
          <a:ext cx="8229600" cy="729927"/>
        </a:xfrm>
        <a:prstGeom prst="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0" i="1" kern="1200" dirty="0" smtClean="0">
              <a:solidFill>
                <a:srgbClr val="7030A0"/>
              </a:solidFill>
              <a:cs typeface="Zar" pitchFamily="2" charset="-78"/>
            </a:rPr>
            <a:t>مکتب روابط انساني:  </a:t>
          </a:r>
          <a:r>
            <a:rPr lang="fa-IR" sz="1600" b="1" kern="1200" dirty="0" smtClean="0">
              <a:solidFill>
                <a:schemeClr val="tx1"/>
              </a:solidFill>
              <a:cs typeface="Zar" pitchFamily="2" charset="-78"/>
            </a:rPr>
            <a:t>اهميت يافتن  موضوع روابط انساني و وابستگي هاي اجتماعي موجود بين کارکنان </a:t>
          </a:r>
          <a:endParaRPr lang="fa-IR" sz="2800" b="1" kern="1200" dirty="0">
            <a:solidFill>
              <a:schemeClr val="tx1"/>
            </a:solidFill>
            <a:cs typeface="Zar" pitchFamily="2" charset="-78"/>
          </a:endParaRPr>
        </a:p>
      </dsp:txBody>
      <dsp:txXfrm>
        <a:off x="0" y="4449195"/>
        <a:ext cx="8229600" cy="729927"/>
      </dsp:txXfrm>
    </dsp:sp>
    <dsp:sp modelId="{8A89A9A4-24DC-40F8-A152-DD8124CA6703}">
      <dsp:nvSpPr>
        <dsp:cNvPr id="0" name=""/>
        <dsp:cNvSpPr/>
      </dsp:nvSpPr>
      <dsp:spPr>
        <a:xfrm rot="10800000">
          <a:off x="0" y="3337515"/>
          <a:ext cx="8229600" cy="1122628"/>
        </a:xfrm>
        <a:prstGeom prst="upArrowCallou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0" i="1" kern="1200" dirty="0" smtClean="0">
              <a:solidFill>
                <a:srgbClr val="7030A0"/>
              </a:solidFill>
              <a:cs typeface="Zar" pitchFamily="2" charset="-78"/>
            </a:rPr>
            <a:t>روانشناسي صنعتي: </a:t>
          </a:r>
          <a:r>
            <a:rPr lang="fa-IR" sz="1600" b="1" kern="1200" dirty="0" smtClean="0">
              <a:solidFill>
                <a:schemeClr val="tx1"/>
              </a:solidFill>
              <a:cs typeface="Zar" pitchFamily="2" charset="-78"/>
            </a:rPr>
            <a:t>بکارگيري اصول و نظريه هاي علم روانشناسي در صنعت</a:t>
          </a:r>
          <a:endParaRPr lang="fa-IR" sz="2000" b="1" kern="1200" dirty="0">
            <a:solidFill>
              <a:schemeClr val="tx1"/>
            </a:solidFill>
            <a:cs typeface="Zar" pitchFamily="2" charset="-78"/>
          </a:endParaRPr>
        </a:p>
      </dsp:txBody>
      <dsp:txXfrm rot="10800000">
        <a:off x="0" y="3337515"/>
        <a:ext cx="8229600" cy="729450"/>
      </dsp:txXfrm>
    </dsp:sp>
    <dsp:sp modelId="{A1784E1E-F794-4392-86A3-53A89E3814F9}">
      <dsp:nvSpPr>
        <dsp:cNvPr id="0" name=""/>
        <dsp:cNvSpPr/>
      </dsp:nvSpPr>
      <dsp:spPr>
        <a:xfrm rot="10800000">
          <a:off x="0" y="2225836"/>
          <a:ext cx="8229600" cy="1122628"/>
        </a:xfrm>
        <a:prstGeom prst="upArrowCallou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0" i="1" kern="1200" dirty="0" smtClean="0">
              <a:solidFill>
                <a:srgbClr val="7030A0"/>
              </a:solidFill>
              <a:cs typeface="Zar" pitchFamily="2" charset="-78"/>
            </a:rPr>
            <a:t>نهضت مديريت علمي: </a:t>
          </a:r>
          <a:r>
            <a:rPr lang="fa-IR" sz="1600" b="1" kern="1200" dirty="0" smtClean="0">
              <a:solidFill>
                <a:schemeClr val="tx1"/>
              </a:solidFill>
              <a:cs typeface="Zar" pitchFamily="2" charset="-78"/>
            </a:rPr>
            <a:t>تحولات عظيم در زمينه هاي صنعتي، اقتصادي، اجتماعي و فرهنگي</a:t>
          </a:r>
          <a:endParaRPr lang="fa-IR" sz="2400" b="1" kern="1200" dirty="0">
            <a:solidFill>
              <a:schemeClr val="tx1"/>
            </a:solidFill>
            <a:cs typeface="Zar" pitchFamily="2" charset="-78"/>
          </a:endParaRPr>
        </a:p>
      </dsp:txBody>
      <dsp:txXfrm rot="10800000">
        <a:off x="0" y="2225836"/>
        <a:ext cx="8229600" cy="729450"/>
      </dsp:txXfrm>
    </dsp:sp>
    <dsp:sp modelId="{6B971994-7B4A-45C7-BCA3-65C40179D81C}">
      <dsp:nvSpPr>
        <dsp:cNvPr id="0" name=""/>
        <dsp:cNvSpPr/>
      </dsp:nvSpPr>
      <dsp:spPr>
        <a:xfrm rot="10800000">
          <a:off x="0" y="1114156"/>
          <a:ext cx="8229600" cy="1122628"/>
        </a:xfrm>
        <a:prstGeom prst="upArrowCallou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0" i="1" kern="1200" dirty="0" smtClean="0">
              <a:solidFill>
                <a:srgbClr val="7030A0"/>
              </a:solidFill>
              <a:cs typeface="Zar" pitchFamily="2" charset="-78"/>
            </a:rPr>
            <a:t>نهضت کارگري: </a:t>
          </a:r>
          <a:r>
            <a:rPr lang="fa-IR" sz="1600" b="1" kern="1200" dirty="0" smtClean="0">
              <a:solidFill>
                <a:schemeClr val="tx1"/>
              </a:solidFill>
              <a:cs typeface="Zar" pitchFamily="2" charset="-78"/>
            </a:rPr>
            <a:t>اوج گيري ظهور اتحاديه هاي کارگري و مذاکره با کارفرمايان</a:t>
          </a:r>
          <a:endParaRPr lang="fa-IR" sz="1600" b="1" kern="1200" dirty="0">
            <a:solidFill>
              <a:schemeClr val="tx1"/>
            </a:solidFill>
            <a:cs typeface="Zar" pitchFamily="2" charset="-78"/>
          </a:endParaRPr>
        </a:p>
      </dsp:txBody>
      <dsp:txXfrm rot="10800000">
        <a:off x="0" y="1114156"/>
        <a:ext cx="8229600" cy="729450"/>
      </dsp:txXfrm>
    </dsp:sp>
    <dsp:sp modelId="{7A7699F5-9450-414C-80CE-3232EA7CFD62}">
      <dsp:nvSpPr>
        <dsp:cNvPr id="0" name=""/>
        <dsp:cNvSpPr/>
      </dsp:nvSpPr>
      <dsp:spPr>
        <a:xfrm rot="10800000">
          <a:off x="0" y="2476"/>
          <a:ext cx="8229600" cy="1122628"/>
        </a:xfrm>
        <a:prstGeom prst="upArrowCallou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0" i="1" kern="1200" dirty="0" smtClean="0">
              <a:solidFill>
                <a:srgbClr val="7030A0"/>
              </a:solidFill>
              <a:cs typeface="Zar" pitchFamily="2" charset="-78"/>
            </a:rPr>
            <a:t>انقلاب صنعتي: </a:t>
          </a:r>
          <a:r>
            <a:rPr lang="fa-IR" sz="1600" b="1" kern="1200" dirty="0" smtClean="0">
              <a:solidFill>
                <a:schemeClr val="tx1"/>
              </a:solidFill>
              <a:cs typeface="Zar" pitchFamily="2" charset="-78"/>
            </a:rPr>
            <a:t>پيشرفت و تحول سريع تکنولوژي و صنعتی شدن مشاغل</a:t>
          </a:r>
          <a:endParaRPr lang="fa-IR" sz="1600" b="1" kern="1200" dirty="0">
            <a:solidFill>
              <a:schemeClr val="tx1"/>
            </a:solidFill>
            <a:cs typeface="Zar" pitchFamily="2" charset="-78"/>
          </a:endParaRPr>
        </a:p>
      </dsp:txBody>
      <dsp:txXfrm rot="10800000">
        <a:off x="0" y="2476"/>
        <a:ext cx="8229600" cy="72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ABBBE-65F2-4D60-8D5A-9D1DCABD5CE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E7AB1-148D-4E74-9CCB-49AE5452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8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اصول مديريت و تئوري سازمان /  نيمسال اول 88-1387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دانشکده صنايع - دانشگاه صنعتي اصفهان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AAE0-D8FB-438D-8843-352E2DCEBFAC}" type="slidenum">
              <a:rPr lang="ar-SA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3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دانشکده صنايع - دانشگاه صنعتي اصفهان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اصول مديريت و تئوري سازمان /  نيمسال اول 88-1387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AAE0-D8FB-438D-8843-352E2DCEBFAC}" type="slidenum">
              <a:rPr lang="ar-SA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7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دانشکده صنايع - دانشگاه صنعتي اصفهان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اصول مديريت و تئوري سازمان /  نيمسال اول 88-1387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B9AAE0-D8FB-438D-8843-352E2DCEBFAC}" type="slidenum">
              <a:rPr lang="ar-SA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اصول مديريت و تئوري سازمان /  نيمسال اول 88-1387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دانشکده صنايع - دانشگاه صنعتي اصفهان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AAE0-D8FB-438D-8843-352E2DCEBFAC}" type="slidenum">
              <a:rPr lang="ar-SA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9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اصول مديريت و تئوري سازمان /  نيمسال اول 88-1387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دانشکده صنايع - دانشگاه صنعتي اصفهان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AAE0-D8FB-438D-8843-352E2DCEBFAC}" type="slidenum">
              <a:rPr lang="ar-SA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2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اصول مديريت و تئوري سازمان /  نيمسال اول 88-1387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دانشکده صنايع - دانشگاه صنعتي اصفهان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AAE0-D8FB-438D-8843-352E2DCEBFAC}" type="slidenum">
              <a:rPr lang="ar-SA" smtClean="0">
                <a:solidFill>
                  <a:srgbClr val="000000"/>
                </a:solidFill>
              </a:rPr>
              <a:pPr/>
              <a:t>95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73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AA733-7BD5-4E9E-8525-8B75A01D62F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10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دانشکده صنايع - دانشگاه صنعتي اصفهان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rgbClr val="000000"/>
                </a:solidFill>
              </a:rPr>
              <a:t>اصول مديريت و تئوري سازمان /  نيمسال اول 88-1387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AAE0-D8FB-438D-8843-352E2DCEBFAC}" type="slidenum">
              <a:rPr lang="ar-SA" smtClean="0">
                <a:solidFill>
                  <a:srgbClr val="000000"/>
                </a:solidFill>
              </a:rPr>
              <a:pPr/>
              <a:t>181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2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1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4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7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8AE8"/>
                </a:solidFill>
                <a:cs typeface="HMOJTABA" pitchFamily="2" charset="-7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8AE8"/>
                    </a:solidFill>
                    <a:cs typeface="HMOJTABA" pitchFamily="2" charset="-78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8AE8"/>
                    </a:solidFill>
                    <a:cs typeface="HMOJTABA" pitchFamily="2" charset="-78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8AE8"/>
                    </a:solidFill>
                    <a:cs typeface="HMOJTABA" pitchFamily="2" charset="-78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8AE8"/>
                    </a:solidFill>
                    <a:cs typeface="HMOJTABA" pitchFamily="2" charset="-78"/>
                  </a:endParaRPr>
                </a:p>
              </p:txBody>
            </p:sp>
          </p:grpSp>
        </p:grpSp>
      </p:grpSp>
      <p:sp>
        <p:nvSpPr>
          <p:cNvPr id="912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2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D0CC401-AC58-4AE8-9837-273E53D94AAD}" type="slidenum">
              <a:rPr lang="ar-SA">
                <a:solidFill>
                  <a:srgbClr val="008AE8"/>
                </a:solidFill>
              </a:rPr>
              <a:pPr/>
              <a:t>‹#›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3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E5DFA-6225-4F73-8A5A-FF0B72098B84}" type="slidenum">
              <a:rPr lang="ar-SA">
                <a:solidFill>
                  <a:srgbClr val="008AE8"/>
                </a:solidFill>
              </a:rPr>
              <a:pPr/>
              <a:t>‹#›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5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423A8-DFB5-4220-9F7E-39A1D2C39FC3}" type="slidenum">
              <a:rPr lang="ar-SA">
                <a:solidFill>
                  <a:srgbClr val="008AE8"/>
                </a:solidFill>
              </a:rPr>
              <a:pPr/>
              <a:t>‹#›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67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DD21F-2EF8-4682-A701-60E03A58C89F}" type="slidenum">
              <a:rPr lang="ar-SA">
                <a:solidFill>
                  <a:srgbClr val="008AE8"/>
                </a:solidFill>
              </a:rPr>
              <a:pPr/>
              <a:t>‹#›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51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DBF69-31E8-4843-9A97-DE5E75AB3FFF}" type="slidenum">
              <a:rPr lang="ar-SA">
                <a:solidFill>
                  <a:srgbClr val="008AE8"/>
                </a:solidFill>
              </a:rPr>
              <a:pPr/>
              <a:t>‹#›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3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9E796-DC12-4581-A862-3206192EDA78}" type="slidenum">
              <a:rPr lang="ar-SA">
                <a:solidFill>
                  <a:srgbClr val="008AE8"/>
                </a:solidFill>
              </a:rPr>
              <a:pPr/>
              <a:t>‹#›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07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45226-1F73-48B1-848F-EBD1F260526F}" type="slidenum">
              <a:rPr lang="ar-SA">
                <a:solidFill>
                  <a:srgbClr val="008AE8"/>
                </a:solidFill>
              </a:rPr>
              <a:pPr/>
              <a:t>‹#›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9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94D57-F041-4C2B-B506-1133CB2DDE26}" type="slidenum">
              <a:rPr lang="ar-SA">
                <a:solidFill>
                  <a:srgbClr val="008AE8"/>
                </a:solidFill>
              </a:rPr>
              <a:pPr/>
              <a:t>‹#›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2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32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1D7AC-E3DB-4798-B656-D3BBA877F4B3}" type="slidenum">
              <a:rPr lang="ar-SA">
                <a:solidFill>
                  <a:srgbClr val="008AE8"/>
                </a:solidFill>
              </a:rPr>
              <a:pPr/>
              <a:t>‹#›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12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1EFCC-934C-40AE-A81B-F5E48C8EE46C}" type="slidenum">
              <a:rPr lang="ar-SA">
                <a:solidFill>
                  <a:srgbClr val="008AE8"/>
                </a:solidFill>
              </a:rPr>
              <a:pPr/>
              <a:t>‹#›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41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4"/>
            <a:ext cx="27432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4"/>
            <a:ext cx="80264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AE8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B6922-D4E2-4A8F-81F7-E9C77A8FD25B}" type="slidenum">
              <a:rPr lang="ar-SA">
                <a:solidFill>
                  <a:srgbClr val="008AE8"/>
                </a:solidFill>
              </a:rPr>
              <a:pPr/>
              <a:t>‹#›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2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4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7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7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8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3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3157-C0D0-47A2-B5B2-AE4C0B4A4CB0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B910D-50E0-43EB-AD23-F07F7392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hidden">
          <a:xfrm>
            <a:off x="8837084" y="6429376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8AE8"/>
              </a:solidFill>
              <a:cs typeface="HMOJTABA" pitchFamily="2" charset="-78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7" y="4267200"/>
            <a:ext cx="12187767" cy="2590800"/>
            <a:chOff x="2" y="2688"/>
            <a:chExt cx="5758" cy="1632"/>
          </a:xfrm>
        </p:grpSpPr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8AE8"/>
                </a:solidFill>
                <a:cs typeface="HMOJTABA" pitchFamily="2" charset="-78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01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01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01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01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sp>
            <p:nvSpPr>
              <p:cNvPr id="901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8AE8"/>
                  </a:solidFill>
                  <a:cs typeface="HMOJTABA" pitchFamily="2" charset="-78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01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8AE8"/>
                    </a:solidFill>
                    <a:cs typeface="HMOJTABA" pitchFamily="2" charset="-78"/>
                  </a:endParaRPr>
                </a:p>
              </p:txBody>
            </p:sp>
            <p:sp>
              <p:nvSpPr>
                <p:cNvPr id="901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8AE8"/>
                    </a:solidFill>
                    <a:cs typeface="HMOJTABA" pitchFamily="2" charset="-78"/>
                  </a:endParaRPr>
                </a:p>
              </p:txBody>
            </p:sp>
            <p:sp>
              <p:nvSpPr>
                <p:cNvPr id="901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8AE8"/>
                    </a:solidFill>
                    <a:cs typeface="HMOJTABA" pitchFamily="2" charset="-78"/>
                  </a:endParaRPr>
                </a:p>
              </p:txBody>
            </p:sp>
            <p:sp>
              <p:nvSpPr>
                <p:cNvPr id="901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8AE8"/>
                    </a:solidFill>
                    <a:cs typeface="HMOJTABA" pitchFamily="2" charset="-78"/>
                  </a:endParaRPr>
                </a:p>
              </p:txBody>
            </p:sp>
          </p:grpSp>
        </p:grpSp>
      </p:grpSp>
      <p:sp>
        <p:nvSpPr>
          <p:cNvPr id="901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5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901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901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B97BE21-4EF7-490C-9AE0-076A7CFF7FF4}" type="slidenum">
              <a:rPr lang="ar-SA">
                <a:solidFill>
                  <a:srgbClr val="008AE8"/>
                </a:solidFill>
                <a:cs typeface="HMOJTABA" pitchFamily="2" charset="-7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193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7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C401-AC58-4AE8-9837-273E53D94AAD}" type="slidenum">
              <a:rPr lang="ar-SA" smtClean="0">
                <a:solidFill>
                  <a:srgbClr val="008AE8"/>
                </a:solidFill>
              </a:rPr>
              <a:pPr/>
              <a:t>1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5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666844" y="1"/>
            <a:ext cx="8858312" cy="626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4000" dirty="0">
              <a:solidFill>
                <a:srgbClr val="002E15"/>
              </a:solidFill>
              <a:cs typeface="Zar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002E15"/>
                </a:solidFill>
                <a:cs typeface="HMOJTABA" pitchFamily="2" charset="-78"/>
              </a:rPr>
              <a:t>مديريت    :           اداره كردن (گرداندن يك سازمان 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002E15"/>
                </a:solidFill>
                <a:cs typeface="HMOJTABA" pitchFamily="2" charset="-78"/>
              </a:rPr>
              <a:t>مدير        :           اداره كننده ( گرداننده )     مصدر : دوران ، گرديدن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solidFill>
                <a:srgbClr val="002E15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002E15"/>
                </a:solidFill>
                <a:cs typeface="HMOJTABA" pitchFamily="2" charset="-78"/>
              </a:rPr>
              <a:t>از نظر تاريخي   :   زمان شكل گيري نهاد خانواده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002E15"/>
                </a:solidFill>
                <a:cs typeface="HMOJTABA" pitchFamily="2" charset="-78"/>
              </a:rPr>
              <a:t>امروزه :   سرپرستي يك خانواده چند نفره     . . .     اداره يك كشور چند ميلياردي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solidFill>
                <a:srgbClr val="002E15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002E15"/>
                </a:solidFill>
                <a:cs typeface="HMOJTABA" pitchFamily="2" charset="-78"/>
              </a:rPr>
              <a:t>براي مديريت    :    صرفاً استفاده از عقل سليم و تجربه محض كافي بود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002E15"/>
                </a:solidFill>
                <a:cs typeface="HMOJTABA" pitchFamily="2" charset="-78"/>
              </a:rPr>
              <a:t>با توسعه ي جوامع  :   مديريت : يك رشته ي علمي ، تخصصي و حرفه ايي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002E15"/>
                </a:solidFill>
                <a:cs typeface="HMOJTABA" pitchFamily="2" charset="-78"/>
              </a:rPr>
              <a:t>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002E15"/>
                </a:solidFill>
                <a:cs typeface="HMOJTABA" pitchFamily="2" charset="-78"/>
              </a:rPr>
              <a:t>                    </a:t>
            </a:r>
            <a:r>
              <a:rPr lang="fa-IR" i="1" dirty="0" smtClean="0">
                <a:solidFill>
                  <a:srgbClr val="9900CC"/>
                </a:solidFill>
                <a:cs typeface="HMOJTABA" pitchFamily="2" charset="-78"/>
              </a:rPr>
              <a:t>دانش  مديريت قدمتي حدوداً 100 ساله دارد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10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59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6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6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6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6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100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596" y="142853"/>
            <a:ext cx="842968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برای تهیه مدل سیستمی ابتدا باید پارامترها و متغیر های مدل ( که بر پدیده مورد مطالعه تاثیر دارند ) را شناسایی کرد.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0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بعد از آشنایی با پارامترهای مدل، باید روابط علی - معلولی و روابط بین متغیرها مشخص شود.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0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با استفاده از تفکر سیستمی و تهیه مدلهای شبیه سازی و استفاده از تکنیک های بازخورد از قبیل بازخوردهای اطلاعاتی، مدل بهبود یافته و تکمیل می شود.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60818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101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8282" y="142852"/>
            <a:ext cx="87154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نظریه سیستمی قادر است مسایل پیچیده و پویا را به خوبی تحلیل کرده و نتایج نزدیک به واقعیت را ارایه نماید، همچنین توانایی درنظر گرفتن تأثیرات متغیرهایی که با تأخیر صورت می گیرند را دارا می باشد.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با ترکیب و ارتباط حلقه های مؤثر در مطالعه، مدل علت و معلولی بدست می آید.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i="1" u="sng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(مشاهده نمونه ها)</a:t>
            </a:r>
            <a:endParaRPr lang="en-US" sz="2800" b="1" i="1" u="sng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76737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سيستم :</a:t>
            </a:r>
            <a:r>
              <a:rPr lang="fa-IR" sz="2800" dirty="0">
                <a:cs typeface="HMOJTABA" pitchFamily="2" charset="-78"/>
              </a:rPr>
              <a:t> مجموعه اي از اجزاي وابسته به هم براي نيل به يک هدف مشترک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نظريه نوين مديريتي                  </a:t>
            </a:r>
            <a:r>
              <a:rPr lang="fa-IR" sz="3600" b="1" i="1" dirty="0">
                <a:cs typeface="HMOJTABA" pitchFamily="2" charset="-78"/>
              </a:rPr>
              <a:t>يک سازمان </a:t>
            </a:r>
            <a:r>
              <a:rPr lang="fa-IR" sz="3600" b="1" i="1" dirty="0">
                <a:solidFill>
                  <a:srgbClr val="33CC33"/>
                </a:solidFill>
                <a:cs typeface="HMOJTABA" pitchFamily="2" charset="-78"/>
              </a:rPr>
              <a:t>=</a:t>
            </a:r>
            <a:r>
              <a:rPr lang="fa-IR" sz="3600" b="1" i="1" dirty="0">
                <a:cs typeface="HMOJTABA" pitchFamily="2" charset="-78"/>
              </a:rPr>
              <a:t> يک سيستم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همه ي مباحثي که در نظريه سيستم ها و در تحليل سيستمها مطرح مي شود را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مورد يک سازمان مي توان مطرح کرد .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تجزيه و تحليل و تشريح سازمانهاي انساني بر اساس نظريه سيستمها و مديريت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بر آنها بر اساس اين نگرش        در عملکرد مدير بسيار تأثير مي گذارد .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نظريه نوين نفي کننده ي نظريات فبلي نيست بلکه چيزي به آنها مي افزايد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7024695" y="1857364"/>
            <a:ext cx="5048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>
            <a:off x="6953257" y="5000636"/>
            <a:ext cx="5048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102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نظريات قبلي       تأکيد بر ساختار ايستاي سازمانها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نظريه نوين          علاوه بر تأکيد بر ساختار , به فرايندها , واکنشها و ارتباطات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         بين اجزاي ساختار , توجه و تأکيد فراوان دارد .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حصول به اين نوع نگرش نياز به سعه صدر دارد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تئوري هاي کلاسيک و نئوکلاسيک براي مطالعه ي سازمان اجزاي آن مورد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بررسي قرار مي گرفت و اين عقيده مطرح بود که کل سازمان برابر است با مجموع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اجزاي آن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                بهبود اجزا           بهبود کل سازمان</a:t>
            </a:r>
          </a:p>
          <a:p>
            <a:pPr eaLnBrk="1" hangingPunct="1">
              <a:buFont typeface="Wingdings" pitchFamily="2" charset="2"/>
              <a:buNone/>
            </a:pPr>
            <a:endParaRPr lang="fa-IR" sz="9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نظريه پردازان سيستمي :</a:t>
            </a:r>
            <a:r>
              <a:rPr lang="fa-IR" sz="2800" dirty="0">
                <a:cs typeface="HMOJTABA" pitchFamily="2" charset="-78"/>
              </a:rPr>
              <a:t> کل سازمان چيزي است متفاوت با مجموع اجزاي آن</a:t>
            </a:r>
          </a:p>
          <a:p>
            <a:pPr eaLnBrk="1" hangingPunct="1">
              <a:buFont typeface="Wingdings" pitchFamily="2" charset="2"/>
              <a:buNone/>
            </a:pPr>
            <a:endParaRPr lang="fa-IR" sz="9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       </a:t>
            </a:r>
            <a:r>
              <a:rPr lang="fa-IR" sz="3600" b="1" i="1" dirty="0">
                <a:cs typeface="HMOJTABA" pitchFamily="2" charset="-78"/>
              </a:rPr>
              <a:t>مجموع اجزا   </a:t>
            </a:r>
            <a:r>
              <a:rPr lang="fa-IR" sz="3600" b="1" i="1" dirty="0">
                <a:solidFill>
                  <a:srgbClr val="33CC33"/>
                </a:solidFill>
                <a:cs typeface="HMOJTABA" pitchFamily="2" charset="-78"/>
              </a:rPr>
              <a:t>&lt;&lt;&lt;&lt;&lt;&lt;&lt;&lt;&lt;</a:t>
            </a:r>
            <a:r>
              <a:rPr lang="fa-IR" sz="3600" b="1" i="1" dirty="0">
                <a:cs typeface="HMOJTABA" pitchFamily="2" charset="-78"/>
              </a:rPr>
              <a:t>    کل</a:t>
            </a:r>
            <a:endParaRPr lang="en-US" sz="3600" b="1" i="1" dirty="0">
              <a:cs typeface="HMOJTABA" pitchFamily="2" charset="-78"/>
            </a:endParaRP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8472491" y="549275"/>
            <a:ext cx="504825" cy="0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>
            <a:off x="8472491" y="1052513"/>
            <a:ext cx="5048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 rot="10800000">
            <a:off x="6096000" y="4508500"/>
            <a:ext cx="6477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103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اختلاف بين علما :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بهينه سازي کل ؟؟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بهينه سازي اجزاي تشکيل دهنده آن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به هر حال بينشي که از تفکر سيستمي در مورد کليت يک سازمان بدست مي آيد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از طرق ديگر حاصل نمي شود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کلاسيک ها و نئوکلاسيک ها 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سازمان 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= </a:t>
            </a:r>
            <a:r>
              <a:rPr lang="fa-IR" sz="2800" dirty="0">
                <a:cs typeface="HMOJTABA" pitchFamily="2" charset="-78"/>
              </a:rPr>
              <a:t> مجموعه اي از اجزاي قابل تفکيک و تجزيه شدني ،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</a:t>
            </a:r>
            <a:r>
              <a:rPr lang="fa-IR" sz="2000" b="1" i="1" dirty="0">
                <a:cs typeface="HMOJTABA" pitchFamily="2" charset="-78"/>
              </a:rPr>
              <a:t>نيل به اهداف داخلي واحدهاي تشکيل دهنده ي سازمان   </a:t>
            </a:r>
            <a:r>
              <a:rPr lang="fa-IR" sz="2000" b="1" i="1" dirty="0">
                <a:solidFill>
                  <a:srgbClr val="33CC33"/>
                </a:solidFill>
                <a:cs typeface="HMOJTABA" pitchFamily="2" charset="-78"/>
              </a:rPr>
              <a:t>=  </a:t>
            </a:r>
            <a:r>
              <a:rPr lang="fa-IR" sz="2000" b="1" i="1" dirty="0">
                <a:cs typeface="HMOJTABA" pitchFamily="2" charset="-78"/>
              </a:rPr>
              <a:t> حداکثر شدن کارايي کل سازمان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ديدگاه نوين سيستمي: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سازمان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=</a:t>
            </a:r>
            <a:r>
              <a:rPr lang="fa-IR" sz="2800" dirty="0">
                <a:cs typeface="HMOJTABA" pitchFamily="2" charset="-78"/>
              </a:rPr>
              <a:t> يک کل پيچيده و پويا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کل و جز هر دو داراي اهميت اند ولي 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   ماهيت کل  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=</a:t>
            </a:r>
            <a:r>
              <a:rPr lang="fa-IR" sz="2800" dirty="0">
                <a:cs typeface="HMOJTABA" pitchFamily="2" charset="-78"/>
              </a:rPr>
              <a:t>  مجموع ماهيت هاي اجزاي تشکيل دهنده ي آن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H="1">
            <a:off x="7667637" y="6072206"/>
            <a:ext cx="7302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104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بر مبناي نگرش سيستمي, براي مديريت يک سازمان بايد همه اجزاي آن شناسايي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شوند وعلاوه بر آن کليه فرايندها و فعاليت هاي منظم اجزا و چگونگي تعامل آنها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با يکديگر نيز مورد مطالعه و بررسي قرار گيرد .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يکي از دانشمندان (1973 ) :</a:t>
            </a:r>
            <a:r>
              <a:rPr lang="fa-IR" sz="2800" dirty="0">
                <a:cs typeface="HMOJTABA" pitchFamily="2" charset="-78"/>
              </a:rPr>
              <a:t>  نظريه سازمان در چارچوب سيستمي ممکن است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آينده به انقلابي درعرصه مديريت منجر شود . مانند نظريه مديريت علمي تيلور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در زمان خودش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اين نظريه مديون تلاش دانشمندان زيادي است ولي با توجه به فعاليت هاي زياد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چيستر بارنارد</a:t>
            </a:r>
            <a:r>
              <a:rPr lang="fa-IR" sz="2800" dirty="0">
                <a:cs typeface="HMOJTABA" pitchFamily="2" charset="-78"/>
              </a:rPr>
              <a:t> اين نظريه با نام وي مطرح مي شود .</a:t>
            </a:r>
          </a:p>
          <a:p>
            <a:pPr eaLnBrk="1" hangingPunct="1">
              <a:buFont typeface="Wingdings" pitchFamily="2" charset="2"/>
              <a:buNone/>
            </a:pPr>
            <a:endParaRPr lang="fa-IR" sz="10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انتشار کتاب وي تحت عنوان   </a:t>
            </a:r>
            <a:r>
              <a:rPr lang="fa-IR" sz="2800" b="1" i="1" dirty="0">
                <a:solidFill>
                  <a:srgbClr val="FFCC00"/>
                </a:solidFill>
                <a:cs typeface="HMOJTABA" pitchFamily="2" charset="-78"/>
              </a:rPr>
              <a:t>”</a:t>
            </a:r>
            <a:r>
              <a:rPr lang="fa-IR" sz="2800" b="1" i="1" dirty="0">
                <a:cs typeface="HMOJTABA" pitchFamily="2" charset="-78"/>
              </a:rPr>
              <a:t> </a:t>
            </a:r>
            <a:r>
              <a:rPr lang="fa-IR" sz="2800" b="1" i="1" dirty="0">
                <a:solidFill>
                  <a:srgbClr val="33CC33"/>
                </a:solidFill>
                <a:cs typeface="HMOJTABA" pitchFamily="2" charset="-78"/>
              </a:rPr>
              <a:t>وظايف مديران </a:t>
            </a:r>
            <a:r>
              <a:rPr lang="fa-IR" sz="2800" b="1" i="1" dirty="0">
                <a:solidFill>
                  <a:srgbClr val="FFCC00"/>
                </a:solidFill>
                <a:cs typeface="HMOJTABA" pitchFamily="2" charset="-78"/>
              </a:rPr>
              <a:t>“ </a:t>
            </a:r>
            <a:r>
              <a:rPr lang="fa-IR" sz="2800" b="1" i="1" dirty="0">
                <a:cs typeface="HMOJTABA" pitchFamily="2" charset="-78"/>
              </a:rPr>
              <a:t> </a:t>
            </a:r>
            <a:r>
              <a:rPr lang="fa-IR" sz="2800" dirty="0">
                <a:cs typeface="HMOJTABA" pitchFamily="2" charset="-78"/>
              </a:rPr>
              <a:t>،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نخستين تفسير مشخص از سازمان و مديريت در بينش جديد.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105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تعريف سازمان در اين ديدگاه :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سازمان , مجموعه ي پيچيده ايي از زير سيستمهاي اجتماعي , شخصي ,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زيستي و فيزيکي است که در يک ارتباط منظم و خاص فعاليت مي کنند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و نتايج فعاليتهاي آنان در راستاي هدف مشترکي , ترکيب مي شود .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سازمان عبارت است از يک فرايند ساختاري که در اين فرايند , افراد براي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اهداف معيني در تماس متقابل با هم قرار دارند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106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نظريه ي نوين , سازمان سيستمي است که از 5 قسمت اصلي تشکيل شده :</a:t>
            </a:r>
            <a:endParaRPr lang="en-US" sz="2800" dirty="0">
              <a:cs typeface="HMOJTABA" pitchFamily="2" charset="-78"/>
            </a:endParaRPr>
          </a:p>
        </p:txBody>
      </p:sp>
      <p:grpSp>
        <p:nvGrpSpPr>
          <p:cNvPr id="78852" name="Group 24"/>
          <p:cNvGrpSpPr>
            <a:grpSpLocks/>
          </p:cNvGrpSpPr>
          <p:nvPr/>
        </p:nvGrpSpPr>
        <p:grpSpPr bwMode="auto">
          <a:xfrm>
            <a:off x="2855916" y="2276477"/>
            <a:ext cx="6480175" cy="2881313"/>
            <a:chOff x="748" y="799"/>
            <a:chExt cx="4082" cy="1815"/>
          </a:xfrm>
        </p:grpSpPr>
        <p:sp>
          <p:nvSpPr>
            <p:cNvPr id="78853" name="Rectangle 3"/>
            <p:cNvSpPr>
              <a:spLocks noChangeArrowheads="1"/>
            </p:cNvSpPr>
            <p:nvPr/>
          </p:nvSpPr>
          <p:spPr bwMode="auto">
            <a:xfrm>
              <a:off x="2064" y="1253"/>
              <a:ext cx="1406" cy="453"/>
            </a:xfrm>
            <a:prstGeom prst="rect">
              <a:avLst/>
            </a:prstGeom>
            <a:solidFill>
              <a:srgbClr val="81DF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2800" dirty="0">
                  <a:solidFill>
                    <a:srgbClr val="000000"/>
                  </a:solidFill>
                  <a:cs typeface="HMOJTABA" pitchFamily="2" charset="-78"/>
                </a:rPr>
                <a:t>فرايند</a:t>
              </a:r>
              <a:endParaRPr lang="en-US" sz="2800" dirty="0">
                <a:solidFill>
                  <a:srgbClr val="000000"/>
                </a:solidFill>
                <a:cs typeface="HMOJTABA" pitchFamily="2" charset="-78"/>
              </a:endParaRPr>
            </a:p>
          </p:txBody>
        </p:sp>
        <p:sp>
          <p:nvSpPr>
            <p:cNvPr id="78854" name="Rectangle 5"/>
            <p:cNvSpPr>
              <a:spLocks noChangeArrowheads="1"/>
            </p:cNvSpPr>
            <p:nvPr/>
          </p:nvSpPr>
          <p:spPr bwMode="auto">
            <a:xfrm>
              <a:off x="748" y="799"/>
              <a:ext cx="4082" cy="1815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8AE8"/>
                </a:solidFill>
                <a:cs typeface="HMOJTABA" pitchFamily="2" charset="-78"/>
              </a:endParaRPr>
            </a:p>
          </p:txBody>
        </p:sp>
        <p:sp>
          <p:nvSpPr>
            <p:cNvPr id="78855" name="Line 13"/>
            <p:cNvSpPr>
              <a:spLocks noChangeShapeType="1"/>
            </p:cNvSpPr>
            <p:nvPr/>
          </p:nvSpPr>
          <p:spPr bwMode="auto">
            <a:xfrm>
              <a:off x="3470" y="1480"/>
              <a:ext cx="816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8AE8"/>
                </a:solidFill>
                <a:cs typeface="HMOJTABA" pitchFamily="2" charset="-78"/>
              </a:endParaRPr>
            </a:p>
          </p:txBody>
        </p:sp>
        <p:sp>
          <p:nvSpPr>
            <p:cNvPr id="78856" name="Line 14"/>
            <p:cNvSpPr>
              <a:spLocks noChangeShapeType="1"/>
            </p:cNvSpPr>
            <p:nvPr/>
          </p:nvSpPr>
          <p:spPr bwMode="auto">
            <a:xfrm>
              <a:off x="1247" y="1480"/>
              <a:ext cx="816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8AE8"/>
                </a:solidFill>
                <a:cs typeface="HMOJTABA" pitchFamily="2" charset="-78"/>
              </a:endParaRPr>
            </a:p>
          </p:txBody>
        </p:sp>
        <p:sp>
          <p:nvSpPr>
            <p:cNvPr id="78857" name="Line 15"/>
            <p:cNvSpPr>
              <a:spLocks noChangeShapeType="1"/>
            </p:cNvSpPr>
            <p:nvPr/>
          </p:nvSpPr>
          <p:spPr bwMode="auto">
            <a:xfrm>
              <a:off x="3923" y="1480"/>
              <a:ext cx="0" cy="54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8AE8"/>
                </a:solidFill>
                <a:cs typeface="HMOJTABA" pitchFamily="2" charset="-78"/>
              </a:endParaRPr>
            </a:p>
          </p:txBody>
        </p:sp>
        <p:sp>
          <p:nvSpPr>
            <p:cNvPr id="78858" name="Line 16"/>
            <p:cNvSpPr>
              <a:spLocks noChangeShapeType="1"/>
            </p:cNvSpPr>
            <p:nvPr/>
          </p:nvSpPr>
          <p:spPr bwMode="auto">
            <a:xfrm>
              <a:off x="1565" y="1480"/>
              <a:ext cx="0" cy="54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8AE8"/>
                </a:solidFill>
                <a:cs typeface="HMOJTABA" pitchFamily="2" charset="-78"/>
              </a:endParaRPr>
            </a:p>
          </p:txBody>
        </p:sp>
        <p:sp>
          <p:nvSpPr>
            <p:cNvPr id="78859" name="Line 17"/>
            <p:cNvSpPr>
              <a:spLocks noChangeShapeType="1"/>
            </p:cNvSpPr>
            <p:nvPr/>
          </p:nvSpPr>
          <p:spPr bwMode="auto">
            <a:xfrm flipH="1">
              <a:off x="1565" y="2024"/>
              <a:ext cx="2358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8AE8"/>
                </a:solidFill>
                <a:cs typeface="HMOJTABA" pitchFamily="2" charset="-78"/>
              </a:endParaRPr>
            </a:p>
          </p:txBody>
        </p:sp>
        <p:sp>
          <p:nvSpPr>
            <p:cNvPr id="78860" name="Text Box 19"/>
            <p:cNvSpPr txBox="1">
              <a:spLocks noChangeArrowheads="1"/>
            </p:cNvSpPr>
            <p:nvPr/>
          </p:nvSpPr>
          <p:spPr bwMode="auto">
            <a:xfrm>
              <a:off x="1174" y="1162"/>
              <a:ext cx="39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2800">
                  <a:solidFill>
                    <a:srgbClr val="008AE8"/>
                  </a:solidFill>
                  <a:cs typeface="HMOJTABA" pitchFamily="2" charset="-78"/>
                </a:rPr>
                <a:t>داده</a:t>
              </a:r>
              <a:endParaRPr lang="en-US" sz="2800">
                <a:solidFill>
                  <a:srgbClr val="008AE8"/>
                </a:solidFill>
                <a:cs typeface="HMOJTABA" pitchFamily="2" charset="-78"/>
              </a:endParaRPr>
            </a:p>
          </p:txBody>
        </p:sp>
        <p:sp>
          <p:nvSpPr>
            <p:cNvPr id="78861" name="Text Box 20"/>
            <p:cNvSpPr txBox="1">
              <a:spLocks noChangeArrowheads="1"/>
            </p:cNvSpPr>
            <p:nvPr/>
          </p:nvSpPr>
          <p:spPr bwMode="auto">
            <a:xfrm>
              <a:off x="3617" y="1162"/>
              <a:ext cx="5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2800">
                  <a:solidFill>
                    <a:srgbClr val="008AE8"/>
                  </a:solidFill>
                  <a:cs typeface="HMOJTABA" pitchFamily="2" charset="-78"/>
                </a:rPr>
                <a:t>ستاده</a:t>
              </a:r>
              <a:endParaRPr lang="en-US" sz="2800">
                <a:solidFill>
                  <a:srgbClr val="008AE8"/>
                </a:solidFill>
                <a:cs typeface="HMOJTABA" pitchFamily="2" charset="-78"/>
              </a:endParaRPr>
            </a:p>
          </p:txBody>
        </p:sp>
        <p:sp>
          <p:nvSpPr>
            <p:cNvPr id="78862" name="Text Box 21"/>
            <p:cNvSpPr txBox="1">
              <a:spLocks noChangeArrowheads="1"/>
            </p:cNvSpPr>
            <p:nvPr/>
          </p:nvSpPr>
          <p:spPr bwMode="auto">
            <a:xfrm>
              <a:off x="2568" y="2024"/>
              <a:ext cx="5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2800">
                  <a:solidFill>
                    <a:srgbClr val="008AE8"/>
                  </a:solidFill>
                  <a:cs typeface="HMOJTABA" pitchFamily="2" charset="-78"/>
                </a:rPr>
                <a:t>بازخور</a:t>
              </a:r>
              <a:endParaRPr lang="en-US" sz="2800">
                <a:solidFill>
                  <a:srgbClr val="008AE8"/>
                </a:solidFill>
                <a:cs typeface="HMOJTABA" pitchFamily="2" charset="-78"/>
              </a:endParaRPr>
            </a:p>
          </p:txBody>
        </p:sp>
        <p:sp>
          <p:nvSpPr>
            <p:cNvPr id="78863" name="Text Box 22"/>
            <p:cNvSpPr txBox="1">
              <a:spLocks noChangeArrowheads="1"/>
            </p:cNvSpPr>
            <p:nvPr/>
          </p:nvSpPr>
          <p:spPr bwMode="auto">
            <a:xfrm>
              <a:off x="759" y="2221"/>
              <a:ext cx="5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3200" dirty="0">
                  <a:solidFill>
                    <a:srgbClr val="FFCC00"/>
                  </a:solidFill>
                  <a:cs typeface="HMOJTABA" pitchFamily="2" charset="-78"/>
                </a:rPr>
                <a:t>محيط</a:t>
              </a:r>
              <a:endParaRPr lang="en-US" sz="3200" dirty="0">
                <a:solidFill>
                  <a:srgbClr val="FFCC00"/>
                </a:solidFill>
                <a:cs typeface="HMOJTABA" pitchFamily="2" charset="-78"/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107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فرايند ها و واکنش ها و روابط بين اجزا       کل را مي سازد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يک ديدگاه کل نگري با توجه به وابستگي هاي شديد و پيچيده بين يک جزء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از سازمان با اجزاي ديگر حتي تشخيص سازمان و اجزاي تشکيل دهنده ي آن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کار دشواري است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اجزاي تشکيل دهنده ي يک سازمان , آنقدر با هم واکنش ها و روابط پيچيده اي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دارند که تشکيل يک موجود جديدي به نام کل را مي دهند .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شناختن اين موجود , مشخصات اين موجود جديد , ويژگي هاي کيفي وکمي او ,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توانايي هاي زيادي در مدير ايجاد مي کند و وي را قادر به هدايت بهتر و موثرتر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سازمان در جهت نيل به اهداف مي سازد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H="1">
            <a:off x="5735641" y="1052513"/>
            <a:ext cx="5048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108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a-IR" dirty="0" smtClean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ويژگي هاي ديدگاه سيستمي و سازمان :</a:t>
            </a:r>
          </a:p>
          <a:p>
            <a:pPr eaLnBrk="1" hangingPunct="1">
              <a:buFont typeface="Wingdings" pitchFamily="2" charset="2"/>
              <a:buNone/>
            </a:pPr>
            <a:endParaRPr lang="fa-IR" sz="36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احتمال پنداري در نظريه نوين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نظريه نوين چونکه به وجود متغيرهاي گوناگون و متعدد معتقد است , از کاربرد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جملات قطعي و محدود کننده اجتناب مي کند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اين نظريه با گرايش به احتمال و اتفاق در اعلام مواضع و نظريات از عباراتي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نظير : ممکن است , عموماً , معمولاً و . . . استفاده مي شود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109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3" y="260350"/>
            <a:ext cx="8893175" cy="63373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lang="en-US" sz="2800" dirty="0">
              <a:solidFill>
                <a:srgbClr val="FFCC66"/>
              </a:solidFill>
              <a:cs typeface="HMOJTABA" pitchFamily="2" charset="-78"/>
            </a:endParaRP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66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انجام كار از طريق ديگران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66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فرآيند استفاده مؤثر از منابع  محدود براي تحقق اهداف سازمان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66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فرآيند هماهنگ سازي فعاليت هاي فردي و گروهي در جهت اهداف گروهي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66"/>
                </a:solidFill>
                <a:cs typeface="HMOJTABA" pitchFamily="2" charset="-78"/>
              </a:rPr>
              <a:t>4-</a:t>
            </a:r>
            <a:r>
              <a:rPr lang="fa-IR" sz="2800" dirty="0">
                <a:cs typeface="HMOJTABA" pitchFamily="2" charset="-78"/>
              </a:rPr>
              <a:t> هماهنگي همه ي منابع و امكانات از طريق فر آيند هاي تصميم گيري 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برنامه ريزي ، سازماندهي ، هدايت ، سرپرستي  و كنترل در جهت تحقق اهداف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تعيين شده 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</a:t>
            </a:r>
            <a:r>
              <a:rPr lang="en-US" sz="2800" dirty="0">
                <a:cs typeface="HMOJTABA" pitchFamily="2" charset="-78"/>
              </a:rPr>
              <a:t>      </a:t>
            </a:r>
            <a:r>
              <a:rPr lang="en-US" sz="1800" dirty="0">
                <a:cs typeface="HMOJTABA" pitchFamily="2" charset="-78"/>
              </a:rPr>
              <a:t>5- Manage:  to arrange  and control an event carefully in order to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>
                <a:cs typeface="HMOJTABA" pitchFamily="2" charset="-78"/>
              </a:rPr>
              <a:t>                              achieve the result you want </a:t>
            </a:r>
            <a:r>
              <a:rPr lang="fa-IR" sz="1800" dirty="0">
                <a:cs typeface="HMOJTABA" pitchFamily="2" charset="-78"/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</a:t>
            </a:r>
            <a:endParaRPr lang="fa-IR" sz="2800" dirty="0">
              <a:solidFill>
                <a:srgbClr val="FFCC66"/>
              </a:solidFill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11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2394" y="78579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8AE8"/>
                </a:solidFill>
                <a:cs typeface="HMOJTABA" pitchFamily="2" charset="-78"/>
              </a:rPr>
              <a:t>         </a:t>
            </a:r>
            <a:endParaRPr lang="en-US" dirty="0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4678" y="428605"/>
            <a:ext cx="404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66"/>
                </a:solidFill>
                <a:cs typeface="HMOJTABA" pitchFamily="2" charset="-78"/>
              </a:rPr>
              <a:t>تعاريف مختلف مديريت :</a:t>
            </a:r>
          </a:p>
        </p:txBody>
      </p:sp>
    </p:spTree>
    <p:extLst>
      <p:ext uri="{BB962C8B-B14F-4D97-AF65-F5344CB8AC3E}">
        <p14:creationId xmlns:p14="http://schemas.microsoft.com/office/powerpoint/2010/main" val="40846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3B5E019-F596-4C05-AF93-4F0566FF0D5A}" type="slidenum">
              <a:rPr lang="ar-SA" sz="140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US" sz="140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260350"/>
            <a:ext cx="8642350" cy="6337300"/>
          </a:xfrm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توصيفي بودن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نظريه نوين مديريت , توصيفي است نه دستوري و تجويزي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نظريات قبلي :رسمي و دستوري بودند, بر روي آنچه که بايد باشد بحث مي کردند.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نظريات جديد :</a:t>
            </a:r>
            <a:r>
              <a:rPr lang="fa-IR" sz="2800" dirty="0">
                <a:cs typeface="HMOJTABA" pitchFamily="2" charset="-78"/>
              </a:rPr>
              <a:t> شناسايي و درک پديده ي سازمان 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”</a:t>
            </a:r>
            <a:r>
              <a:rPr lang="fa-IR" sz="2800" dirty="0">
                <a:cs typeface="HMOJTABA" pitchFamily="2" charset="-78"/>
              </a:rPr>
              <a:t> انتخاب اهداف و روشها بر عهده ي افراد خواهد بود 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“</a:t>
            </a:r>
          </a:p>
          <a:p>
            <a:pPr algn="ctr" eaLnBrk="1" hangingPunct="1">
              <a:buFont typeface="Wingdings" pitchFamily="2" charset="2"/>
              <a:buNone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پژوهش عملياتي 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پژوهش عملياتي ديدگاه سيستمي منظور شده است . بر اساس آن به جاي بهينه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سازي اجزاي سيستم , بهينه سازي کل سيستم مورد توجه قرار مي گيرد .</a:t>
            </a:r>
            <a:endParaRPr lang="en-US" sz="2800" dirty="0">
              <a:solidFill>
                <a:srgbClr val="FFCC00"/>
              </a:solidFill>
              <a:cs typeface="HMOJTAB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5226-1F73-48B1-848F-EBD1F260526F}" type="slidenum">
              <a:rPr lang="ar-SA" smtClean="0">
                <a:solidFill>
                  <a:srgbClr val="008AE8"/>
                </a:solidFill>
              </a:rPr>
              <a:pPr/>
              <a:t>110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پژوهش عملياتي براي حل مسايل پيچيده مبتني بر تحليلهاي چند بعدي و مدلهاي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رياضي است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تاريخچه :</a:t>
            </a:r>
            <a:r>
              <a:rPr lang="fa-IR" sz="2800" dirty="0">
                <a:cs typeface="HMOJTABA" pitchFamily="2" charset="-78"/>
              </a:rPr>
              <a:t> سال 1940 در ارتش انگلستان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سپس در آمريکا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تاريخچه  </a:t>
            </a:r>
            <a:r>
              <a:rPr lang="en-US" sz="2800" dirty="0">
                <a:solidFill>
                  <a:srgbClr val="33CC33"/>
                </a:solidFill>
                <a:cs typeface="HMOJTABA" pitchFamily="2" charset="-78"/>
              </a:rPr>
              <a:t>OR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  </a:t>
            </a:r>
            <a:r>
              <a:rPr lang="fa-IR" sz="2800" dirty="0">
                <a:cs typeface="HMOJTABA" pitchFamily="2" charset="-78"/>
              </a:rPr>
              <a:t> ”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کتاب مانگاساريان</a:t>
            </a:r>
            <a:r>
              <a:rPr lang="fa-IR" sz="2800" dirty="0">
                <a:cs typeface="HMOJTABA" pitchFamily="2" charset="-78"/>
              </a:rPr>
              <a:t>“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111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نظريه اقتضايي ( 1970 ) 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نظريات قبلي شناسايي بهتري را در وضعيت هاي گوناگون مي دهند و در نهايت به اصول کلي دست مي يابند .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مديريت :</a:t>
            </a:r>
            <a:r>
              <a:rPr lang="fa-IR" sz="2800" dirty="0">
                <a:cs typeface="HMOJTABA" pitchFamily="2" charset="-78"/>
              </a:rPr>
              <a:t> يادگيري و اعمال اين اصول ،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400" dirty="0">
                <a:cs typeface="HMOJTABA" pitchFamily="2" charset="-78"/>
              </a:rPr>
              <a:t>    در عمل مشاهده شدکه ناديده گرفتن و نقض برخي از اين اصول نتايج بهتري داشت .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مديريت اقتضايي :</a:t>
            </a:r>
            <a:r>
              <a:rPr lang="fa-IR" sz="2800" dirty="0">
                <a:cs typeface="HMOJTABA" pitchFamily="2" charset="-78"/>
              </a:rPr>
              <a:t> عملکرد مدير در هر زمان بستگي به موقعيت و مجموعه ي  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          شرايط پيرامون وي دارد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112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641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9A6CE1C-5843-44E5-9797-2222139E0B3E}" type="slidenum">
              <a:rPr lang="ar-SA" sz="140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113</a:t>
            </a:fld>
            <a:endParaRPr lang="en-US" sz="140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260350"/>
            <a:ext cx="8642350" cy="6337300"/>
          </a:xfrm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به عنوان مثال :</a:t>
            </a:r>
            <a:r>
              <a:rPr lang="fa-IR" sz="2800" dirty="0">
                <a:cs typeface="HMOJTABA" pitchFamily="2" charset="-78"/>
              </a:rPr>
              <a:t> از نظر ماکس وبر،،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بوروکراسي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=</a:t>
            </a:r>
            <a:r>
              <a:rPr lang="fa-IR" sz="2800" dirty="0">
                <a:cs typeface="HMOJTABA" pitchFamily="2" charset="-78"/>
              </a:rPr>
              <a:t> شکل مطلوب و مناسب يک سازمان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اما در ديدگاه اقتضايي ( نوين ) 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                   بوروکراسي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=</a:t>
            </a:r>
            <a:r>
              <a:rPr lang="fa-IR" sz="2800" dirty="0">
                <a:cs typeface="HMOJTABA" pitchFamily="2" charset="-78"/>
              </a:rPr>
              <a:t> يکي از الگوهاي سازماندهي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ساختاري که براي يک سازمان ( در يک مقطع زماني ) مفيد است , ممکن است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براي سازمان ديگر ( يا همان سازمان در يک مقطع زماني ديگر ) فاقد مطلوبيت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باشد 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a-IR" sz="2800" b="1" i="1" dirty="0">
                <a:cs typeface="HMOJTABA" pitchFamily="2" charset="-78"/>
              </a:rPr>
              <a:t>در اين ديدگاه , همه چيز به متغيرها بستگي دارد .</a:t>
            </a:r>
            <a:endParaRPr lang="en-US" sz="2800" b="1" i="1" dirty="0">
              <a:cs typeface="HMOJTAB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5226-1F73-48B1-848F-EBD1F260526F}" type="slidenum">
              <a:rPr lang="ar-SA" smtClean="0">
                <a:solidFill>
                  <a:srgbClr val="008AE8"/>
                </a:solidFill>
              </a:rPr>
              <a:pPr/>
              <a:t>113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7119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z="2800" b="1" i="1" u="sng" dirty="0">
                <a:cs typeface="HMOJTABA" pitchFamily="2" charset="-78"/>
              </a:rPr>
              <a:t>چهار دسته از مهم ترين اين متغيرها عبارتند از </a:t>
            </a:r>
            <a:r>
              <a:rPr lang="fa-IR" sz="2800" b="1" i="1" u="sng" dirty="0">
                <a:solidFill>
                  <a:srgbClr val="FFCC00"/>
                </a:solidFill>
                <a:cs typeface="HMOJTABA" pitchFamily="2" charset="-78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fa-IR" sz="1000" dirty="0">
              <a:solidFill>
                <a:srgbClr val="FFCC00"/>
              </a:solidFill>
              <a:cs typeface="HMOJTABA" pitchFamily="2" charset="-78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اندازه سازمان</a:t>
            </a:r>
          </a:p>
          <a:p>
            <a:pPr algn="just" eaLnBrk="1" hangingPunct="1">
              <a:buFont typeface="Wingdings" pitchFamily="2" charset="2"/>
              <a:buNone/>
            </a:pPr>
            <a:endParaRPr lang="fa-IR" sz="1000" dirty="0">
              <a:cs typeface="HMOJTABA" pitchFamily="2" charset="-78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تکراري بودن فرايند توليد ( فرايندهاي داخلي سازماني)</a:t>
            </a:r>
          </a:p>
          <a:p>
            <a:pPr algn="just" eaLnBrk="1" hangingPunct="1">
              <a:buFont typeface="Wingdings" pitchFamily="2" charset="2"/>
              <a:buNone/>
            </a:pPr>
            <a:endParaRPr lang="fa-IR" sz="1000" dirty="0">
              <a:cs typeface="HMOJTABA" pitchFamily="2" charset="-78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ميزان عدم اطمينان محيطي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( سياسي , فرهنگي , شرايط اجتماعي , اقتصادي و . . . )</a:t>
            </a:r>
          </a:p>
          <a:p>
            <a:pPr algn="just" eaLnBrk="1" hangingPunct="1">
              <a:buFont typeface="Wingdings" pitchFamily="2" charset="2"/>
              <a:buNone/>
            </a:pPr>
            <a:endParaRPr lang="fa-IR" sz="1000" dirty="0">
              <a:cs typeface="HMOJTABA" pitchFamily="2" charset="-78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4-</a:t>
            </a:r>
            <a:r>
              <a:rPr lang="fa-IR" sz="2800" dirty="0">
                <a:cs typeface="HMOJTABA" pitchFamily="2" charset="-78"/>
              </a:rPr>
              <a:t> تفاوتهاي فردي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Tx/>
              <a:buNone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در اين ديدگاه , محيطهاي گوناگون , نيازمند راه حل هاي گوناگون هستند .</a:t>
            </a:r>
          </a:p>
          <a:p>
            <a:pPr algn="ctr" eaLnBrk="1" hangingPunct="1">
              <a:buFontTx/>
              <a:buNone/>
            </a:pPr>
            <a:r>
              <a:rPr lang="fa-IR" sz="2800" b="1" i="1" dirty="0">
                <a:cs typeface="HMOJTABA" pitchFamily="2" charset="-78"/>
              </a:rPr>
              <a:t>( به عبارتي بهترين راه مطلق وجود ندارد ) .  </a:t>
            </a:r>
            <a:endParaRPr lang="en-US" sz="2800" b="1" i="1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114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187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None/>
            </a:pPr>
            <a:r>
              <a:rPr lang="fa-IR" sz="4000" b="1" i="1" u="sng" dirty="0">
                <a:solidFill>
                  <a:srgbClr val="FFCC00"/>
                </a:solidFill>
                <a:cs typeface="HMOJTABA" pitchFamily="2" charset="-78"/>
              </a:rPr>
              <a:t>تحقيقات نمونه  :</a:t>
            </a:r>
          </a:p>
          <a:p>
            <a:pPr eaLnBrk="1" hangingPunct="1">
              <a:buFont typeface="Wingdings" pitchFamily="2" charset="2"/>
              <a:buNone/>
            </a:pPr>
            <a:endParaRPr lang="fa-IR" sz="105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1-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 تحقيقات وودوارد </a:t>
            </a: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بررسي 100 شرکت در انگلستان ،،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عنوان پروژه او :  ” تعيين تأثير نوع ساختار سازمان در موفقيت اقتصادي آن“</a:t>
            </a:r>
          </a:p>
          <a:p>
            <a:pPr eaLnBrk="1" hangingPunct="1">
              <a:buFont typeface="Wingdings" pitchFamily="2" charset="2"/>
              <a:buNone/>
            </a:pPr>
            <a:endParaRPr lang="fa-IR" sz="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او اين شرکت ها را به 3 گروه تققسيم کرد 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1- تک محصولي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2- توليد انبوه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3- توليد فرايندي</a:t>
            </a:r>
          </a:p>
          <a:p>
            <a:pPr algn="ctr" eaLnBrk="1" hangingPunct="1">
              <a:buFont typeface="Wingdings" pitchFamily="2" charset="2"/>
              <a:buNone/>
            </a:pPr>
            <a:endParaRPr lang="fa-IR" sz="9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b="1" i="1" dirty="0" smtClean="0">
                <a:solidFill>
                  <a:srgbClr val="33CC33"/>
                </a:solidFill>
                <a:cs typeface="HMOJTABA" pitchFamily="2" charset="-78"/>
              </a:rPr>
              <a:t>نتيجه :</a:t>
            </a:r>
            <a:r>
              <a:rPr lang="fa-IR" b="1" i="1" dirty="0" smtClean="0">
                <a:cs typeface="HMOJTABA" pitchFamily="2" charset="-78"/>
              </a:rPr>
              <a:t>   شکل سازمان ( ساختار )  بستگي به نوع توليد دارد .</a:t>
            </a:r>
            <a:endParaRPr lang="en-US" b="1" i="1" dirty="0" smtClean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115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9720" y="285728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2- 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تحقيقات فيدلر </a:t>
            </a: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الگوي رهبري :  </a:t>
            </a:r>
          </a:p>
          <a:p>
            <a:pPr eaLnBrk="1" hangingPunct="1">
              <a:buNone/>
            </a:pPr>
            <a:r>
              <a:rPr lang="fa-IR" sz="2800" dirty="0">
                <a:cs typeface="HMOJTABA" pitchFamily="2" charset="-78"/>
              </a:rPr>
              <a:t> اگر شرايط از نظر مدير مطلوب و يا نامطلوب باشد     طراحي کلاسيک بهينه </a:t>
            </a:r>
            <a:r>
              <a:rPr lang="fa-IR" sz="2400" dirty="0">
                <a:cs typeface="HMOJTABA" pitchFamily="2" charset="-78"/>
              </a:rPr>
              <a:t>است</a:t>
            </a:r>
          </a:p>
          <a:p>
            <a:pPr eaLnBrk="1" hangingPunct="1">
              <a:buNone/>
            </a:pPr>
            <a:endParaRPr lang="fa-IR" sz="9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اگر ميزان مطلوبيت شرايط در حد وسط باشد           طراحي انساني بهينه است</a:t>
            </a:r>
          </a:p>
          <a:p>
            <a:pPr eaLnBrk="1" hangingPunct="1">
              <a:buFont typeface="Wingdings" pitchFamily="2" charset="2"/>
              <a:buNone/>
            </a:pPr>
            <a:endParaRPr lang="fa-IR" sz="12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endParaRPr lang="fa-IR" sz="12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3-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 تحقيقات لارنس </a:t>
            </a: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شرايط ثابت و بدون تغيير                طراحي کلاسيک بهينه است.</a:t>
            </a:r>
          </a:p>
          <a:p>
            <a:pPr eaLnBrk="1" hangingPunct="1">
              <a:buFont typeface="Wingdings" pitchFamily="2" charset="2"/>
              <a:buNone/>
            </a:pPr>
            <a:endParaRPr lang="fa-IR" sz="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شرايط و محيطهاي در حال تغيير       روشها و طرحهاي انساني بهتر است</a:t>
            </a: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4738679" y="1714488"/>
            <a:ext cx="2889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H="1">
            <a:off x="5024431" y="2428868"/>
            <a:ext cx="2889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116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6381753" y="4143380"/>
            <a:ext cx="2889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310315" y="4786322"/>
            <a:ext cx="2889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71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500043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fa-IR" dirty="0" smtClean="0">
                <a:cs typeface="HMOJTABA" pitchFamily="2" charset="-78"/>
              </a:rPr>
              <a:t>در عمل , طراحي بر اساس ديدگاه اقتضايي مشکل است،</a:t>
            </a:r>
          </a:p>
          <a:p>
            <a:pPr eaLnBrk="1" hangingPunct="1">
              <a:buNone/>
            </a:pPr>
            <a:r>
              <a:rPr lang="fa-IR" dirty="0" smtClean="0">
                <a:cs typeface="HMOJTABA" pitchFamily="2" charset="-78"/>
              </a:rPr>
              <a:t>  </a:t>
            </a:r>
            <a:r>
              <a:rPr lang="fa-IR" b="1" i="1" u="sng" dirty="0" smtClean="0">
                <a:cs typeface="HMOJTABA" pitchFamily="2" charset="-78"/>
              </a:rPr>
              <a:t>زير</a:t>
            </a:r>
            <a:r>
              <a:rPr lang="fa-IR" dirty="0" smtClean="0">
                <a:cs typeface="HMOJTABA" pitchFamily="2" charset="-78"/>
              </a:rPr>
              <a:t>ا : </a:t>
            </a:r>
          </a:p>
          <a:p>
            <a:pPr eaLnBrk="1" hangingPunct="1">
              <a:buNone/>
            </a:pPr>
            <a:r>
              <a:rPr lang="fa-IR" sz="2800" b="1" i="1" dirty="0">
                <a:cs typeface="HMOJTABA" pitchFamily="2" charset="-78"/>
              </a:rPr>
              <a:t>عوامل بسياري را بايد در نظر گرفت , بايد روابط را به درستي بشناسيم .</a:t>
            </a:r>
          </a:p>
          <a:p>
            <a:pPr eaLnBrk="1" hangingPunct="1">
              <a:buNone/>
            </a:pPr>
            <a:endParaRPr lang="fa-IR" dirty="0" smtClean="0">
              <a:cs typeface="HMOJTABA" pitchFamily="2" charset="-78"/>
            </a:endParaRPr>
          </a:p>
          <a:p>
            <a:pPr eaLnBrk="1" hangingPunct="1">
              <a:buNone/>
            </a:pPr>
            <a:r>
              <a:rPr lang="fa-IR" dirty="0" smtClean="0">
                <a:cs typeface="HMOJTABA" pitchFamily="2" charset="-78"/>
              </a:rPr>
              <a:t>کاربرد طراحي کلاسيک و انساني در عمل ساده و آسان است .  </a:t>
            </a:r>
          </a:p>
          <a:p>
            <a:pPr eaLnBrk="1" hangingPunct="1">
              <a:buNone/>
            </a:pPr>
            <a:endParaRPr lang="fa-IR" dirty="0" smtClean="0">
              <a:cs typeface="HMOJTABA" pitchFamily="2" charset="-78"/>
            </a:endParaRPr>
          </a:p>
          <a:p>
            <a:pPr algn="ctr" eaLnBrk="1" hangingPunct="1">
              <a:buNone/>
            </a:pPr>
            <a:r>
              <a:rPr lang="fa-IR" b="1" i="1" u="sng" dirty="0" smtClean="0">
                <a:cs typeface="HMOJTABA" pitchFamily="2" charset="-78"/>
              </a:rPr>
              <a:t>تحقيق و بررسي در اين زمينه همچنان دارد ........ </a:t>
            </a:r>
            <a:endParaRPr lang="en-US" b="1" i="1" u="sng" dirty="0" smtClean="0">
              <a:cs typeface="HMOJTABA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117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3245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118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76201"/>
            <a:ext cx="93573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نظریه نقشهای </a:t>
            </a:r>
            <a:r>
              <a:rPr lang="fa-IR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مدیری</a:t>
            </a:r>
            <a:r>
              <a:rPr lang="fa-IR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(جدید ترین نظریه مدیریت</a:t>
            </a:r>
            <a:r>
              <a:rPr lang="fa-IR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)</a:t>
            </a:r>
            <a:r>
              <a:rPr lang="fa-IR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اساس نظریه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آنچه را مدیر انجام میدهد باید ملاحظه نمود.</a:t>
            </a:r>
            <a:endParaRPr lang="en-US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1- مینتزربرگ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2- آدیزس </a:t>
            </a: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fa-IR" sz="14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الف-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نظریه نقشهای مدیری مینتزبرگ :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یک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 نقشهای ذیل را ایفا می کند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12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1-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نقشهای متقابل شخصی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رییس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تشریفات، رهبر، رابط(بویژه با افراد خارج سازمان)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2- </a:t>
            </a:r>
            <a:r>
              <a:rPr lang="fa-IR" sz="28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نقشهای اطلاعاتی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گیرنده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(اطلاعات مربوط به عملیات سازمان)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نشر دهنده ( انتقال اطلاعات به زیردستان)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    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سخنگو (انتقال اطلاعات به خارج از سازمان)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3- </a:t>
            </a:r>
            <a:r>
              <a:rPr lang="fa-IR" sz="28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نقشهای تصمیم گیری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سوداگری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، آشوب زدایی،تخصیص منابع، مذاکره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8AE8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204544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119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3810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دو اشکال این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نظریه (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نقشهای مدیری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مینتزبرگ)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</a:t>
            </a:r>
          </a:p>
          <a:p>
            <a:pPr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1-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کامل نیست.</a:t>
            </a:r>
          </a:p>
          <a:p>
            <a:pPr algn="ct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2- نقشهایی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که وی مطرح می کند جلوه هایی از وظائف برنامه ریزی،</a:t>
            </a:r>
          </a:p>
          <a:p>
            <a:pPr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سازماندهی، هدایت و کنترل است. (یعنی چیز تازه ای نیست. )</a:t>
            </a:r>
            <a:endParaRPr lang="en-US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985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63750" y="188914"/>
            <a:ext cx="8389968" cy="6048375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fa-IR" sz="4000" dirty="0">
                <a:solidFill>
                  <a:srgbClr val="FFCC66"/>
                </a:solidFill>
                <a:cs typeface="HMOJTABA" pitchFamily="2" charset="-78"/>
              </a:rPr>
              <a:t>وجوه مشترک در تعاريف ارائه شده :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66"/>
                </a:solidFill>
                <a:cs typeface="HMOJTABA" pitchFamily="2" charset="-78"/>
              </a:rPr>
              <a:t>1)</a:t>
            </a:r>
            <a:r>
              <a:rPr lang="fa-IR" sz="2800" dirty="0">
                <a:cs typeface="HMOJTABA" pitchFamily="2" charset="-78"/>
              </a:rPr>
              <a:t> فعاليت منظم و سازمان يافته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66"/>
                </a:solidFill>
                <a:cs typeface="HMOJTABA" pitchFamily="2" charset="-78"/>
              </a:rPr>
              <a:t>2)</a:t>
            </a:r>
            <a:r>
              <a:rPr lang="fa-IR" sz="2800" dirty="0">
                <a:cs typeface="HMOJTABA" pitchFamily="2" charset="-78"/>
              </a:rPr>
              <a:t> هدف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66"/>
                </a:solidFill>
                <a:cs typeface="HMOJTABA" pitchFamily="2" charset="-78"/>
              </a:rPr>
              <a:t>3)</a:t>
            </a:r>
            <a:r>
              <a:rPr lang="fa-IR" sz="2800" dirty="0">
                <a:cs typeface="HMOJTABA" pitchFamily="2" charset="-78"/>
              </a:rPr>
              <a:t> روابط ميان منابع ( انساني _ مادي _ مالي )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66"/>
                </a:solidFill>
                <a:cs typeface="HMOJTABA" pitchFamily="2" charset="-78"/>
              </a:rPr>
              <a:t>4) </a:t>
            </a:r>
            <a:r>
              <a:rPr lang="fa-IR" sz="2800" dirty="0">
                <a:cs typeface="HMOJTABA" pitchFamily="2" charset="-78"/>
              </a:rPr>
              <a:t>انجام كار بوسيله ديگران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66"/>
                </a:solidFill>
                <a:cs typeface="HMOJTABA" pitchFamily="2" charset="-78"/>
              </a:rPr>
              <a:t>5)</a:t>
            </a:r>
            <a:r>
              <a:rPr lang="fa-IR" sz="2800" dirty="0">
                <a:cs typeface="HMOJTABA" pitchFamily="2" charset="-78"/>
              </a:rPr>
              <a:t> تصميم گيري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                                                  مديريت چيست ؟   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      علم       هنر      حرفه       تجربه        مهارت</a:t>
            </a:r>
          </a:p>
          <a:p>
            <a:pPr marL="609600" indent="-609600" eaLnBrk="1" hangingPunct="1">
              <a:buNone/>
              <a:defRPr/>
            </a:pPr>
            <a:endParaRPr lang="fa-IR" sz="2400" dirty="0">
              <a:cs typeface="Zar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12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31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120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11741"/>
            <a:ext cx="853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ب- نظریه نقشهای مدیری آدیزس</a:t>
            </a:r>
            <a:r>
              <a:rPr lang="fa-IR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2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marL="285750" indent="-28575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هر نوع سازمانی (تولیدی، بازرگانی، اداری، خدماتی)  یک سیستم اجتماعی است. </a:t>
            </a:r>
          </a:p>
          <a:p>
            <a:pPr marL="285750" indent="-28575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سیستمهای اجتماعی مرکب از </a:t>
            </a:r>
            <a:r>
              <a:rPr lang="fa-IR" sz="2800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چهار خرده سیستم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اصلی و عمده هستند:</a:t>
            </a:r>
          </a:p>
          <a:p>
            <a:pPr marL="285750" indent="-28575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a-IR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انسانی- اجتماعی </a:t>
            </a:r>
            <a:r>
              <a:rPr lang="fa-IR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؛  </a:t>
            </a:r>
            <a:r>
              <a:rPr lang="fa-IR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اداری- ساختاری </a:t>
            </a:r>
            <a:r>
              <a:rPr lang="fa-IR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؛  </a:t>
            </a:r>
            <a:r>
              <a:rPr lang="fa-IR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اطلاعاتی- تصمیم </a:t>
            </a:r>
            <a:r>
              <a:rPr lang="fa-IR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گیری ؛  </a:t>
            </a:r>
            <a:r>
              <a:rPr lang="fa-IR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فناورانه- اقتصادی</a:t>
            </a:r>
          </a:p>
          <a:p>
            <a:pPr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fa-IR" sz="12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marL="285750" indent="-28575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برای اداره موثر هر سازمان </a:t>
            </a:r>
            <a:r>
              <a:rPr lang="fa-IR" sz="2800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چهار نقش مدیری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لازم است: </a:t>
            </a:r>
          </a:p>
          <a:p>
            <a:pPr marL="285750" indent="-28575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a-IR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تولیدی ؛  اجرایی ؛  ابداعی ؛  </a:t>
            </a:r>
            <a:r>
              <a:rPr lang="fa-IR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ترکیبی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45868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121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6096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هر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یک از نقشهای مدیری با یکی از چهار خرده سیستم ارتباط دارد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</a:t>
            </a:r>
          </a:p>
          <a:p>
            <a:pPr marL="285750" indent="-28575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fa-IR" sz="14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marL="285750" indent="-28575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خرده سیستم فناورانه-اقتصادی               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با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نقش تولیدی</a:t>
            </a:r>
          </a:p>
          <a:p>
            <a:pPr marL="285750" indent="-28575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خرده سیستم اداری-ساختاری                  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با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نقش اجرایی</a:t>
            </a:r>
          </a:p>
          <a:p>
            <a:pPr marL="285750" indent="-28575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خرده سیستم اطلاعاتی-تصمیم گیری       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با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نقش ابداعی  </a:t>
            </a:r>
          </a:p>
          <a:p>
            <a:pPr marL="285750" indent="-28575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خرده سیستم انسانی-اجتماعی                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با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نقش ترکیبی</a:t>
            </a:r>
            <a:endParaRPr lang="en-US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646896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122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"/>
            <a:ext cx="10148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الف – نقش تولیدی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 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کسب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نتایجی  برابر یا بهتر از رقیب      +      داشتن دانش حرفه ای در کار (مهارت فنی)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تاکید نقش تولیدی، بر فعالیتهای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خرده سیستم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فناورانه- اقتصادی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است. </a:t>
            </a: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ب- نقش اجرایی :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داشتن توان اداره افرادی را که با آنان کار می کند در جهت مثمر ثمر شدن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            آنها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و توانایی برقرار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کردن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هماهنگی، کنترل و انضباط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               نقش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اجرایی بر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خرده نظام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اداری- ساختاری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تاکید دارد.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586841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123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81001"/>
            <a:ext cx="8763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ج- نقش ابداعی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به کار گیری قدرت تشخیص و داشتن بصیرت و توان </a:t>
            </a:r>
            <a:endParaRPr lang="fa-IR" sz="24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تغییر 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اهداف و تغییر نظام اجرایی اهداف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</a:t>
            </a:r>
            <a:r>
              <a:rPr lang="fa-IR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زیرا </a:t>
            </a:r>
            <a:r>
              <a:rPr lang="fa-IR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، 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ایفای 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نقشهای مدیری در یک محیط متحول صورت می گیرد.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در نقش ابداعی، مدیر باید در سازمان مبدع و مبتکر باشد.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نقش ابداعی بر </a:t>
            </a:r>
            <a:r>
              <a:rPr lang="fa-IR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خرده سیستم </a:t>
            </a:r>
            <a:r>
              <a:rPr lang="fa-IR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اطلاعاتی- تصمیم </a:t>
            </a:r>
            <a:r>
              <a:rPr lang="fa-IR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گیری 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تاکید دارد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4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880992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124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2681"/>
            <a:ext cx="8839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د- نقش ترکیبی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توانایی متحد کردن کل سازمان در جهت اهداف و استراتژیها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توانایی جهت گیری و انتخاب هدف با تکیه بر جمع واحد و بدون اتکا به فرد خاصی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تبدیل استراتژیهای فردی به استراتژی گروهی، مخاطرات فردی به مخاطرات گروهی،   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اهداف فردی به اهداف گروهی، و ابتکارات فردی به ابتکارات گروهی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نقش ترکیبی بر </a:t>
            </a:r>
            <a:r>
              <a:rPr lang="fa-IR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خرده سیستم انسانی- اجتماعی </a:t>
            </a: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تاکید دارد. </a:t>
            </a:r>
            <a:endParaRPr lang="en-US" sz="24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692164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125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6024" y="152401"/>
            <a:ext cx="8562024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هر مدیری باید همه نقشها را ایفا کند تا موفق شود. </a:t>
            </a: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اگر همه نقشها ایفا نشود، سبک معینی از مدیریت غلط را می توان مشاهده کرد.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؟؟؟  آیا هر چهار نقش را خود مدیر شخصا باید ایفا کند </a:t>
            </a:r>
            <a:r>
              <a:rPr lang="fa-IR" sz="28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؟؟؟</a:t>
            </a:r>
            <a:endParaRPr lang="fa-IR" sz="2800" i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جواب: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نه لزوما !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زیرا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به ندرت پیش می آید که یک مدیر تکنسین عالی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،</a:t>
            </a:r>
            <a:endParaRPr lang="en-US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en-US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رییس، مبتکر، مبدع و نیز ترکیب کننده باشد.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اینکه هر مدیری باید بتواند همه نقشها را خود ایفا کند  منتفی است!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05212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126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28601"/>
            <a:ext cx="8686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فرآیند مدیریت برای ایفای نقشهای مدیری، به چندین نفر نیازمند است ولی تنها نقشی که </a:t>
            </a: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هر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 خود شخصا باید ایفا کند ، </a:t>
            </a:r>
            <a:r>
              <a:rPr lang="fa-IR" sz="2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نقش ترکیبی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است. </a:t>
            </a: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برای ایفای نقشهای تولیدی، اجرایی و یا ابداعی مدیر می تواند از دیگران کمک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بگیرد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ولی خود باید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توان ترکیبی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داشته باشد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نتیجه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عدم اجرای نقش ترکیبی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 </a:t>
            </a: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مدیری سوداگر، بحران آفرین، بیش از حد مقرراتی، پرکار، تک رو </a:t>
            </a:r>
          </a:p>
        </p:txBody>
      </p:sp>
    </p:spTree>
    <p:extLst>
      <p:ext uri="{BB962C8B-B14F-4D97-AF65-F5344CB8AC3E}">
        <p14:creationId xmlns:p14="http://schemas.microsoft.com/office/powerpoint/2010/main" val="55859006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127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52401"/>
            <a:ext cx="86228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0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طبقه بندی مدیران </a:t>
            </a:r>
            <a:r>
              <a:rPr lang="fa-IR" sz="40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4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کارهای مدیری بر حسب سطوح سازمانی، متفاوت است .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رییس یک شرکت بزرگ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چند صد هزار پرسنلی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و سرپرست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ده نفر پرسنل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یک دفتر بیمه هر دو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مدیرند</a:t>
            </a: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اما </a:t>
            </a:r>
            <a:r>
              <a:rPr lang="fa-IR" sz="28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این کجا و آن کجا؟ </a:t>
            </a:r>
            <a:endParaRPr lang="fa-IR" sz="2800" i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fa-IR" sz="2800" i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اکثر صاحبنظران سه سطح مدیری را برای هر سازمان قائل هستند: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                 </a:t>
            </a:r>
            <a:r>
              <a:rPr lang="fa-IR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مدیریت </a:t>
            </a:r>
            <a:r>
              <a:rPr lang="fa-IR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عالی  -    مدیریت میانی  -      مدیریت  عملیاتی </a:t>
            </a:r>
            <a:endParaRPr lang="fa-IR" sz="40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765692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128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52401"/>
            <a:ext cx="88392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الف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- مدیریت عملیاتی (سرپرستی)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14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بیشتر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وقتشان صرف حل و فصل مسائل آنی می شود.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بیشتر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وقتشان را با زیر دستان، مقداری را با همکاران و اندک زمانی را با مافوقها می گذرانند.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وقت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کمی را صرف برنامه نویسی، گزارش نویسی، خواندن، اظهار نظر و بازبینی می کنند.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اغلب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سرشان شلوغ است و مراجعه مکرر افراد موجب انقطاع کارشان می شود.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میزان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صرف وقت مدیرا ن عملیاتی در فعالیتهای گوناگون  /   مطالعه ی نمونه /  جدول ص 26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8AE8"/>
                </a:solidFill>
                <a:cs typeface="HMOJTABA" pitchFamily="2" charset="-78"/>
              </a:rPr>
              <a:t>                                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8AE8"/>
                </a:solidFill>
                <a:cs typeface="HMOJTABA" pitchFamily="2" charset="-78"/>
              </a:rPr>
              <a:t>                     </a:t>
            </a:r>
            <a:endParaRPr lang="en-US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896764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129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912" y="76201"/>
            <a:ext cx="88384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ب-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مدیریت میانی: </a:t>
            </a:r>
            <a:endParaRPr lang="fa-IR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2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کارشان مدیریت بر سرپرستان (مدیران عملیاتی) است.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بطور کلی دارای فعالیت عملی کمتر و فعالیت فکری بیشتر و کسل کننده تر هستند.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بیشتر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وقتشان صرف تحلیل داده ها، آماده کردن اطلاعات برای تصمیم گیری، </a:t>
            </a: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تبدیل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تصمیمات مدیران عالی به پروژه های معین</a:t>
            </a: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dirty="0">
                <a:solidFill>
                  <a:srgbClr val="008AE8"/>
                </a:solidFill>
                <a:cs typeface="HMOJTABA" pitchFamily="2" charset="-78"/>
              </a:rPr>
              <a:t> </a:t>
            </a:r>
            <a:endParaRPr lang="en-US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314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66844" y="285728"/>
            <a:ext cx="8891620" cy="5429288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FFCC00"/>
              </a:buClr>
              <a:buNone/>
              <a:defRPr/>
            </a:pPr>
            <a:r>
              <a:rPr lang="fa-IR" sz="2800" b="1" i="1" u="sng" dirty="0">
                <a:cs typeface="HMOJTABA" pitchFamily="2" charset="-78"/>
              </a:rPr>
              <a:t>چند نکته : </a:t>
            </a:r>
          </a:p>
          <a:p>
            <a:pPr eaLnBrk="1" hangingPunct="1">
              <a:spcBef>
                <a:spcPts val="2400"/>
              </a:spcBef>
              <a:buClr>
                <a:srgbClr val="FFCC00"/>
              </a:buClr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 موفقيت شركت ها مطلقاً متناسب است با مديريت بهتر .</a:t>
            </a:r>
          </a:p>
          <a:p>
            <a:pPr eaLnBrk="1" hangingPunct="1">
              <a:spcBef>
                <a:spcPts val="2400"/>
              </a:spcBef>
              <a:buClr>
                <a:srgbClr val="FFCC00"/>
              </a:buClr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spcBef>
                <a:spcPts val="2400"/>
              </a:spcBef>
              <a:buClr>
                <a:srgbClr val="FFCC00"/>
              </a:buClr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 درصد بالايي از ورشكستگي هاي تجاري  بعلت مديريت هاي فاقد صلاحيت  </a:t>
            </a:r>
          </a:p>
          <a:p>
            <a:pPr eaLnBrk="1" hangingPunct="1">
              <a:spcBef>
                <a:spcPts val="2400"/>
              </a:spcBef>
              <a:buClr>
                <a:srgbClr val="FFCC00"/>
              </a:buClr>
              <a:buNone/>
              <a:defRPr/>
            </a:pPr>
            <a:r>
              <a:rPr lang="fa-IR" sz="2800" dirty="0">
                <a:cs typeface="HMOJTABA" pitchFamily="2" charset="-78"/>
              </a:rPr>
              <a:t>      و تجربه بوده است.</a:t>
            </a:r>
          </a:p>
          <a:p>
            <a:pPr eaLnBrk="1" hangingPunct="1">
              <a:spcBef>
                <a:spcPts val="2400"/>
              </a:spcBef>
              <a:buClr>
                <a:srgbClr val="FFCC00"/>
              </a:buClr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spcBef>
                <a:spcPts val="2400"/>
              </a:spcBef>
              <a:buClr>
                <a:srgbClr val="FFCC00"/>
              </a:buClr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سرمايه يا تكنولوژي ، توسعه را تضمين نمي كند ، بلكه عامل محدود و كمياب  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None/>
              <a:defRPr/>
            </a:pPr>
            <a:r>
              <a:rPr lang="fa-IR" sz="2800" dirty="0">
                <a:cs typeface="HMOJTABA" pitchFamily="2" charset="-78"/>
              </a:rPr>
              <a:t>     فقدان مديريت قوي و با كيفيت است .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13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7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130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28601"/>
            <a:ext cx="8763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برای سرپرستان و جهت دادن به کار مدیران عملیاتی، و تحلیل عملکرد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مدیران  رده پایین تر می شود.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مدیران میانی برنامه ریزی های میان مدت می کنند.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برنامه های جامع و بلند مدت برای اظهار نظر مدیران عالی تهیه می کنند.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به مدیران عملیاتی، مشاوره در باره تولید و پرسنل و سایر مسائل می دهند. </a:t>
            </a:r>
            <a:endParaRPr lang="fa-IR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361726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131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228600"/>
            <a:ext cx="86227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ج- مدیریت عالی : </a:t>
            </a:r>
            <a:endParaRPr lang="fa-IR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12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بیشتر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وقتشان را با همکاران یا افراد خارج از سازمان و اندک زمانی را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با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افراد زیردست می گذرانند.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در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باره موضوعات و مسایل کلی با مدیران سطوح پایین تبادل نظر می کنند.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برنامه ریزی های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جامع و بلند مدت را طراحی یا بررسی می کنند. </a:t>
            </a:r>
            <a:endParaRPr lang="en-US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597617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132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76200"/>
            <a:ext cx="8686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مدیریت موفق و موثر:</a:t>
            </a: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</a:t>
            </a:r>
            <a:r>
              <a:rPr lang="fa-IR" sz="2800" b="1" i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نتیجه یک تحقیق (1985) :  </a:t>
            </a:r>
            <a:endParaRPr lang="fa-IR" sz="2800" b="1" i="1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800" b="1" i="1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کارکنان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ساعتی با میزان کاری تقریبا در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حدود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20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الی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30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درصد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تواناییشان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می توانند شغل خود را حفظ کنند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اگر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کارکنان انگیزش بیشتری داشته باشند، می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توانند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با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80 الی 90 درصد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</a:t>
            </a: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تواناییشان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کار کنند.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603918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133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81000"/>
            <a:ext cx="8915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 موفق: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مدیری که بتواند حداقل کار مورد قبول را با استفاده از امکانات مدیری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               (مانند توبیخ، کسر حقوق و غیره)  فراهم سازد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 موثر: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مدیری که بتواند 80 الی 90 درصد تواناییهای افراد را به کار گیرد. </a:t>
            </a:r>
          </a:p>
        </p:txBody>
      </p:sp>
    </p:spTree>
    <p:extLst>
      <p:ext uri="{BB962C8B-B14F-4D97-AF65-F5344CB8AC3E}">
        <p14:creationId xmlns:p14="http://schemas.microsoft.com/office/powerpoint/2010/main" val="108766564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134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304801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چگونه می توان مدیر موفق و موثری بود؟؟؟ </a:t>
            </a:r>
            <a:endParaRPr lang="fa-IR" sz="2800" b="1" i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fa-IR" sz="2800" b="1" i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marL="457200" indent="-45720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داشتن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تواناییهای ذاتی و اکتسابی معین ( ژن ؟؟) </a:t>
            </a:r>
          </a:p>
          <a:p>
            <a:pPr marL="457200" indent="-45720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داشتن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مهارتهای فنی، انسانی، ادراکی و توانایی تعریف و حل مساله </a:t>
            </a:r>
          </a:p>
          <a:p>
            <a:pPr marL="457200" indent="-45720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آشنایی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با مباحث مدیریت  (مطالب  این درس) </a:t>
            </a:r>
          </a:p>
          <a:p>
            <a:pPr marL="457200" indent="-45720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میزان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همکاری زیردستان و مافوقها </a:t>
            </a:r>
          </a:p>
          <a:p>
            <a:pPr marL="457200" indent="-45720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  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شانس </a:t>
            </a: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956612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135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1443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136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8231" y="1371600"/>
            <a:ext cx="54393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مطالب تکمیلی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در رابطه با تئوري هاي مديريت </a:t>
            </a:r>
            <a:endParaRPr lang="en-US" sz="44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42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981200" y="152400"/>
            <a:ext cx="8153400" cy="6019800"/>
          </a:xfrm>
        </p:spPr>
        <p:txBody>
          <a:bodyPr/>
          <a:lstStyle/>
          <a:p>
            <a:pPr algn="just" rtl="1">
              <a:lnSpc>
                <a:spcPct val="150000"/>
              </a:lnSpc>
              <a:buFont typeface="Arial" charset="0"/>
              <a:buNone/>
            </a:pPr>
            <a:r>
              <a:rPr lang="fa-IR" dirty="0" smtClean="0">
                <a:cs typeface="Zar" pitchFamily="2" charset="-78"/>
              </a:rPr>
              <a:t>	</a:t>
            </a:r>
            <a:r>
              <a:rPr lang="fa-IR" sz="2800" dirty="0">
                <a:cs typeface="Zar" pitchFamily="2" charset="-78"/>
              </a:rPr>
              <a:t>روش هاي بکارگيري انسانها و نحوه ي نظارت بر کار و عملکرد کارکنان، امروز تغيير کرده است؛</a:t>
            </a:r>
          </a:p>
          <a:p>
            <a:pPr algn="just" rtl="1">
              <a:lnSpc>
                <a:spcPct val="150000"/>
              </a:lnSpc>
              <a:buFont typeface="Arial" charset="0"/>
              <a:buNone/>
            </a:pPr>
            <a:r>
              <a:rPr lang="fa-IR" b="1" dirty="0" smtClean="0">
                <a:solidFill>
                  <a:srgbClr val="002060"/>
                </a:solidFill>
                <a:cs typeface="Zar" pitchFamily="2" charset="-78"/>
              </a:rPr>
              <a:t>	</a:t>
            </a:r>
            <a:r>
              <a:rPr lang="fa-IR" sz="2800" b="1" u="sng" dirty="0">
                <a:solidFill>
                  <a:srgbClr val="002060"/>
                </a:solidFill>
                <a:cs typeface="Zar" pitchFamily="2" charset="-78"/>
              </a:rPr>
              <a:t>گذشته:</a:t>
            </a:r>
            <a:r>
              <a:rPr lang="fa-IR" sz="2800" b="1" dirty="0">
                <a:solidFill>
                  <a:srgbClr val="002060"/>
                </a:solidFill>
                <a:cs typeface="Zar" pitchFamily="2" charset="-78"/>
              </a:rPr>
              <a:t>  </a:t>
            </a:r>
            <a:endParaRPr lang="fa-IR" b="1" dirty="0" smtClean="0">
              <a:solidFill>
                <a:srgbClr val="002060"/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>
                <a:cs typeface="Zar" pitchFamily="2" charset="-78"/>
              </a:rPr>
              <a:t>رفتار خشک، خشن و اغلب بي رحمانه با کارکنان، عادي و بعضاً ضروري تلقي مي شد.</a:t>
            </a:r>
            <a:endParaRPr lang="fa-IR" sz="2800" b="1" u="sng" dirty="0">
              <a:solidFill>
                <a:srgbClr val="002060"/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Font typeface="Arial" charset="0"/>
              <a:buNone/>
            </a:pPr>
            <a:r>
              <a:rPr lang="fa-IR" b="1" dirty="0" smtClean="0">
                <a:solidFill>
                  <a:srgbClr val="002060"/>
                </a:solidFill>
                <a:cs typeface="Zar" pitchFamily="2" charset="-78"/>
              </a:rPr>
              <a:t>	</a:t>
            </a:r>
            <a:r>
              <a:rPr lang="fa-IR" sz="2800" b="1" u="sng" dirty="0">
                <a:solidFill>
                  <a:srgbClr val="002060"/>
                </a:solidFill>
                <a:cs typeface="Zar" pitchFamily="2" charset="-78"/>
              </a:rPr>
              <a:t>امروزه:</a:t>
            </a:r>
            <a:r>
              <a:rPr lang="fa-IR" sz="2800" b="1" dirty="0">
                <a:solidFill>
                  <a:srgbClr val="002060"/>
                </a:solidFill>
                <a:cs typeface="Zar" pitchFamily="2" charset="-78"/>
              </a:rPr>
              <a:t> </a:t>
            </a:r>
            <a:endParaRPr lang="fa-IR" b="1" dirty="0" smtClean="0">
              <a:solidFill>
                <a:srgbClr val="002060"/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>
                <a:cs typeface="Zar" pitchFamily="2" charset="-78"/>
              </a:rPr>
              <a:t>فراهم کردن جوي مناسب براي پربار کردن زندگي خصوصي و اداري کارکنان، مد نظر است.</a:t>
            </a:r>
            <a:endParaRPr lang="fa-IR" sz="2800" b="1" u="sng" dirty="0">
              <a:cs typeface="Zar" pitchFamily="2" charset="-78"/>
            </a:endParaRPr>
          </a:p>
          <a:p>
            <a:pPr algn="just" rtl="1">
              <a:buFont typeface="Arial" charset="0"/>
              <a:buNone/>
            </a:pPr>
            <a:endParaRPr lang="fa-IR" dirty="0" smtClean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0FF5B-E84F-400E-B8BC-58C78ABD0686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137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B1AD-2E00-4CA4-B3B8-ABFD6378DF1D}" type="slidenum">
              <a:rPr lang="en-US">
                <a:solidFill>
                  <a:srgbClr val="008AE8"/>
                </a:solidFill>
              </a:rPr>
              <a:pPr>
                <a:defRPr/>
              </a:pPr>
              <a:t>138</a:t>
            </a:fld>
            <a:endParaRPr lang="en-US" dirty="0">
              <a:solidFill>
                <a:srgbClr val="008AE8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3276600" y="1524001"/>
          <a:ext cx="5486400" cy="4672013"/>
        </p:xfrm>
        <a:graphic>
          <a:graphicData uri="http://schemas.openxmlformats.org/drawingml/2006/table">
            <a:tbl>
              <a:tblPr rtl="1" firstRow="1" bandRow="1">
                <a:tableStyleId>{9D7B26C5-4107-4FEC-AEDC-1716B250A1EF}</a:tableStyleId>
              </a:tblPr>
              <a:tblGrid>
                <a:gridCol w="2693324"/>
                <a:gridCol w="2793076"/>
              </a:tblGrid>
              <a:tr h="518150">
                <a:tc>
                  <a:txBody>
                    <a:bodyPr/>
                    <a:lstStyle/>
                    <a:p>
                      <a:pPr algn="r" rtl="1"/>
                      <a:r>
                        <a:rPr lang="fa-IR" sz="2800" u="sng" dirty="0" smtClean="0">
                          <a:solidFill>
                            <a:srgbClr val="C00000"/>
                          </a:solidFill>
                          <a:cs typeface="Zar" pitchFamily="2" charset="-78"/>
                        </a:rPr>
                        <a:t>گذشته</a:t>
                      </a:r>
                      <a:endParaRPr lang="fa-IR" sz="2800" u="sng" dirty="0">
                        <a:solidFill>
                          <a:srgbClr val="C00000"/>
                        </a:solidFill>
                        <a:cs typeface="Zar" pitchFamily="2" charset="-78"/>
                      </a:endParaRPr>
                    </a:p>
                  </a:txBody>
                  <a:tcPr marT="45715" marB="4571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u="sng" dirty="0" smtClean="0">
                          <a:solidFill>
                            <a:srgbClr val="C00000"/>
                          </a:solidFill>
                          <a:cs typeface="Zar" pitchFamily="2" charset="-78"/>
                        </a:rPr>
                        <a:t>امروزه</a:t>
                      </a:r>
                      <a:endParaRPr lang="fa-IR" sz="2800" u="sng" dirty="0">
                        <a:solidFill>
                          <a:srgbClr val="C00000"/>
                        </a:solidFill>
                        <a:cs typeface="Zar" pitchFamily="2" charset="-78"/>
                      </a:endParaRPr>
                    </a:p>
                  </a:txBody>
                  <a:tcPr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86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a-IR" sz="2800" baseline="0" dirty="0" smtClean="0">
                          <a:cs typeface="Zar" pitchFamily="2" charset="-78"/>
                        </a:rPr>
                        <a:t> خشونت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a-IR" sz="2800" baseline="0" dirty="0" smtClean="0">
                          <a:cs typeface="Zar" pitchFamily="2" charset="-78"/>
                        </a:rPr>
                        <a:t> امر و نهي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a-IR" sz="2800" baseline="0" dirty="0" smtClean="0">
                          <a:cs typeface="Zar" pitchFamily="2" charset="-78"/>
                        </a:rPr>
                        <a:t> تنبيه 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a-IR" sz="2800" baseline="0" dirty="0" smtClean="0">
                          <a:cs typeface="Zar" pitchFamily="2" charset="-78"/>
                        </a:rPr>
                        <a:t> اجبار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fa-IR" sz="2800" dirty="0">
                        <a:cs typeface="Zar" pitchFamily="2" charset="-78"/>
                      </a:endParaRPr>
                    </a:p>
                  </a:txBody>
                  <a:tcPr marT="45715" marB="4571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algn="r" rtl="1">
                        <a:lnSpc>
                          <a:spcPct val="150000"/>
                        </a:lnSpc>
                        <a:buFontTx/>
                        <a:buBlip>
                          <a:blip r:embed="rId3"/>
                        </a:buBlip>
                      </a:pPr>
                      <a:r>
                        <a:rPr lang="fa-IR" sz="2800" dirty="0" smtClean="0">
                          <a:cs typeface="Zar" pitchFamily="2" charset="-78"/>
                        </a:rPr>
                        <a:t> صبر</a:t>
                      </a:r>
                      <a:r>
                        <a:rPr lang="fa-IR" sz="2800" baseline="0" dirty="0" smtClean="0">
                          <a:cs typeface="Zar" pitchFamily="2" charset="-78"/>
                        </a:rPr>
                        <a:t> و حوصله </a:t>
                      </a:r>
                    </a:p>
                    <a:p>
                      <a:pPr marL="514350" indent="-514350" algn="r" rtl="1">
                        <a:lnSpc>
                          <a:spcPct val="150000"/>
                        </a:lnSpc>
                        <a:buFontTx/>
                        <a:buBlip>
                          <a:blip r:embed="rId3"/>
                        </a:buBlip>
                      </a:pPr>
                      <a:r>
                        <a:rPr lang="fa-IR" sz="2800" baseline="0" dirty="0" smtClean="0">
                          <a:cs typeface="Zar" pitchFamily="2" charset="-78"/>
                        </a:rPr>
                        <a:t> تفاهم </a:t>
                      </a:r>
                    </a:p>
                    <a:p>
                      <a:pPr marL="514350" indent="-514350" algn="r" rtl="1">
                        <a:lnSpc>
                          <a:spcPct val="150000"/>
                        </a:lnSpc>
                        <a:buFontTx/>
                        <a:buBlip>
                          <a:blip r:embed="rId3"/>
                        </a:buBlip>
                      </a:pPr>
                      <a:r>
                        <a:rPr lang="fa-IR" sz="2800" baseline="0" dirty="0" smtClean="0">
                          <a:cs typeface="Zar" pitchFamily="2" charset="-78"/>
                        </a:rPr>
                        <a:t> تشويق و ترغيب </a:t>
                      </a:r>
                    </a:p>
                    <a:p>
                      <a:pPr marL="514350" indent="-514350" algn="r" rtl="1">
                        <a:lnSpc>
                          <a:spcPct val="150000"/>
                        </a:lnSpc>
                        <a:buFontTx/>
                        <a:buBlip>
                          <a:blip r:embed="rId3"/>
                        </a:buBlip>
                      </a:pPr>
                      <a:r>
                        <a:rPr lang="fa-IR" sz="2800" dirty="0" smtClean="0">
                          <a:cs typeface="Zar" pitchFamily="2" charset="-78"/>
                        </a:rPr>
                        <a:t> ايجاد انگيزه</a:t>
                      </a:r>
                      <a:endParaRPr lang="fa-IR" sz="2800" dirty="0">
                        <a:cs typeface="Zar" pitchFamily="2" charset="-78"/>
                      </a:endParaRPr>
                    </a:p>
                  </a:txBody>
                  <a:tcPr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8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534400" cy="6019800"/>
          </a:xfrm>
        </p:spPr>
        <p:txBody>
          <a:bodyPr/>
          <a:lstStyle/>
          <a:p>
            <a:pPr algn="r" rtl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fa-IR" sz="2800" dirty="0">
                <a:cs typeface="Zar" pitchFamily="2" charset="-78"/>
              </a:rPr>
              <a:t>	امروزه در سازمانها علاوه بر تامين نيروي انساني، وظيفه ي خطير، دشوار و پيچيده ي اداره و کنترل انسانها در سازمان بعهده ي مديريت ها مي باشد؛ بعنوان نمونه مسائلي مانند: </a:t>
            </a:r>
          </a:p>
          <a:p>
            <a:pPr algn="just" rtl="1">
              <a:buFont typeface="Arial" pitchFamily="34" charset="0"/>
              <a:buNone/>
              <a:defRPr/>
            </a:pPr>
            <a:endParaRPr lang="fa-IR" sz="1400" dirty="0">
              <a:cs typeface="Zar" pitchFamily="2" charset="-78"/>
            </a:endParaRPr>
          </a:p>
          <a:p>
            <a:pPr algn="just" rtl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fa-IR" sz="2400" b="1" dirty="0">
                <a:cs typeface="Zar" pitchFamily="2" charset="-78"/>
              </a:rPr>
              <a:t>الف. </a:t>
            </a:r>
            <a:r>
              <a:rPr lang="fa-IR" sz="2800" dirty="0">
                <a:cs typeface="Zar" pitchFamily="2" charset="-78"/>
              </a:rPr>
              <a:t>مقاومت کارکنان در مقابل تصميماتي که در مورد آنها گرفته مي شود؛</a:t>
            </a:r>
            <a:endParaRPr lang="fa-IR" sz="2800" b="1" dirty="0">
              <a:solidFill>
                <a:srgbClr val="7030A0"/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Zar" pitchFamily="2" charset="-78"/>
              </a:rPr>
              <a:t>ب. </a:t>
            </a: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Zar" pitchFamily="2" charset="-78"/>
              </a:rPr>
              <a:t>ويژگي هاي متفاوت فردي و شخصيتي انسان؛</a:t>
            </a:r>
            <a:endParaRPr lang="fa-IR" sz="2800" b="1" dirty="0">
              <a:solidFill>
                <a:schemeClr val="accent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fa-IR" sz="2400" b="1" dirty="0">
                <a:cs typeface="Zar" pitchFamily="2" charset="-78"/>
              </a:rPr>
              <a:t>ج. </a:t>
            </a:r>
            <a:r>
              <a:rPr lang="fa-IR" sz="2800" dirty="0">
                <a:cs typeface="Zar" pitchFamily="2" charset="-78"/>
              </a:rPr>
              <a:t>مسائل مربوط به رفتار گروهي؛</a:t>
            </a:r>
            <a:endParaRPr lang="fa-IR" sz="2800" b="1" dirty="0">
              <a:cs typeface="Zar" pitchFamily="2" charset="-78"/>
            </a:endParaRPr>
          </a:p>
          <a:p>
            <a:pPr algn="just" rtl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Zar" pitchFamily="2" charset="-78"/>
              </a:rPr>
              <a:t>د. </a:t>
            </a: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Zar" pitchFamily="2" charset="-78"/>
              </a:rPr>
              <a:t>عدم وجود فرمول يا مدل خاصي براي پيش بيني دقيق واکنش ها و رفتارهاي انساني؛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BB2EB-E16A-4399-A4D9-B21CC6C9A6B0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139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66844" y="142852"/>
            <a:ext cx="8858312" cy="6357982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4- </a:t>
            </a:r>
            <a:r>
              <a:rPr lang="fa-IR" sz="2800" dirty="0">
                <a:cs typeface="HMOJTABA" pitchFamily="2" charset="-78"/>
              </a:rPr>
              <a:t> پيكره ي دانش مديريت از حدود 100 سال پيش شكل گرفته و اكنون هنوز در حال توسعه است ، به طوريكه : </a:t>
            </a:r>
          </a:p>
          <a:p>
            <a:pPr eaLnBrk="1" hangingPunct="1">
              <a:spcBef>
                <a:spcPts val="2400"/>
              </a:spcBef>
              <a:buClr>
                <a:srgbClr val="FFCC00"/>
              </a:buClr>
              <a:buNone/>
              <a:defRPr/>
            </a:pPr>
            <a:r>
              <a:rPr lang="fa-IR" sz="2800" dirty="0">
                <a:cs typeface="HMOJTABA" pitchFamily="2" charset="-78"/>
              </a:rPr>
              <a:t>         امروزه جنگلي از تئوري هاي مديريت به وجود آمده است .   </a:t>
            </a:r>
          </a:p>
          <a:p>
            <a:pPr eaLnBrk="1" hangingPunct="1">
              <a:spcBef>
                <a:spcPts val="2400"/>
              </a:spcBef>
              <a:buClr>
                <a:srgbClr val="FFCC00"/>
              </a:buClr>
              <a:buNone/>
              <a:defRPr/>
            </a:pPr>
            <a:r>
              <a:rPr lang="fa-IR" sz="2800" dirty="0">
                <a:cs typeface="HMOJTABA" pitchFamily="2" charset="-78"/>
              </a:rPr>
              <a:t>            </a:t>
            </a:r>
            <a:r>
              <a:rPr lang="fa-IR" sz="2800" b="1" i="1" dirty="0">
                <a:cs typeface="HMOJTABA" pitchFamily="2" charset="-78"/>
              </a:rPr>
              <a:t> </a:t>
            </a:r>
            <a:r>
              <a:rPr lang="fa-IR" sz="2800" b="1" i="1" u="sng" dirty="0">
                <a:solidFill>
                  <a:srgbClr val="9900CC"/>
                </a:solidFill>
                <a:cs typeface="HMOJTABA" pitchFamily="2" charset="-78"/>
              </a:rPr>
              <a:t>دانش مديريت</a:t>
            </a:r>
            <a:r>
              <a:rPr lang="fa-IR" sz="2800" b="1" i="1" dirty="0">
                <a:solidFill>
                  <a:srgbClr val="9900CC"/>
                </a:solidFill>
                <a:cs typeface="HMOJTABA" pitchFamily="2" charset="-78"/>
              </a:rPr>
              <a:t> :    مفاهيم ، اصول ، تكنيكها ، حقايق ، ...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endParaRPr lang="fa-IR" sz="1600" dirty="0">
              <a:solidFill>
                <a:srgbClr val="33CC33"/>
              </a:solidFill>
              <a:cs typeface="HMOJTABA" pitchFamily="2" charset="-78"/>
            </a:endParaRP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5-</a:t>
            </a:r>
            <a:r>
              <a:rPr lang="fa-IR" sz="2800" dirty="0">
                <a:cs typeface="HMOJTABA" pitchFamily="2" charset="-78"/>
              </a:rPr>
              <a:t> آگاهي از دانش مديريت مي تواند :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- موجب تسهيل در امر تربيت مديران موفق باشد  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- مديران را بي نياز از تجربه مجدد يك سري حقايق و واقعيتها مي كند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- مديران را از ارتكاب اشتباهات بر حذر دارد .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endParaRPr lang="fa-IR" sz="14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6-</a:t>
            </a:r>
            <a:r>
              <a:rPr lang="fa-IR" sz="2800" dirty="0">
                <a:cs typeface="HMOJTABA" pitchFamily="2" charset="-78"/>
              </a:rPr>
              <a:t>  بدون اتكا به تئوري و دانش مديريت ، يك مدير بايد به شانس شعور يا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آنچه در گذشته انجام داده ( تجربه ) يا بر امدادهاي غيبي اتكا كند .</a:t>
            </a:r>
            <a:endParaRPr lang="en-US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14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9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9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9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9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9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8763000" cy="5486400"/>
          </a:xfrm>
        </p:spPr>
        <p:txBody>
          <a:bodyPr/>
          <a:lstStyle/>
          <a:p>
            <a:pPr algn="just" rtl="1">
              <a:lnSpc>
                <a:spcPct val="200000"/>
              </a:lnSpc>
              <a:buFont typeface="Arial" pitchFamily="34" charset="0"/>
              <a:buNone/>
              <a:defRPr/>
            </a:pPr>
            <a:r>
              <a:rPr lang="fa-IR" b="1" dirty="0" smtClean="0">
                <a:solidFill>
                  <a:srgbClr val="C00000"/>
                </a:solidFill>
                <a:cs typeface="Zar" pitchFamily="2" charset="-78"/>
              </a:rPr>
              <a:t>	            </a:t>
            </a:r>
            <a:r>
              <a:rPr lang="en-US" b="1" dirty="0" smtClean="0">
                <a:solidFill>
                  <a:srgbClr val="C00000"/>
                </a:solidFill>
                <a:cs typeface="Zar" pitchFamily="2" charset="-78"/>
              </a:rPr>
              <a:t>  </a:t>
            </a:r>
            <a:r>
              <a:rPr lang="fa-IR" sz="4000" b="1" dirty="0">
                <a:solidFill>
                  <a:srgbClr val="C00000"/>
                </a:solidFill>
                <a:cs typeface="Zar" pitchFamily="2" charset="-78"/>
              </a:rPr>
              <a:t> </a:t>
            </a:r>
            <a:r>
              <a:rPr lang="fa-IR" sz="3600" b="1" dirty="0">
                <a:solidFill>
                  <a:schemeClr val="accent5">
                    <a:lumMod val="50000"/>
                  </a:schemeClr>
                </a:solidFill>
                <a:cs typeface="Zar" pitchFamily="2" charset="-78"/>
              </a:rPr>
              <a:t>الف. انقلاب صنعتي </a:t>
            </a:r>
          </a:p>
          <a:p>
            <a:pPr lvl="4" algn="just" rtl="1">
              <a:lnSpc>
                <a:spcPct val="150000"/>
              </a:lnSpc>
              <a:buFont typeface="Arial" charset="0"/>
              <a:buNone/>
              <a:defRPr/>
            </a:pPr>
            <a:r>
              <a:rPr lang="fa-IR" sz="3600" b="1" dirty="0">
                <a:solidFill>
                  <a:schemeClr val="accent5">
                    <a:lumMod val="50000"/>
                  </a:schemeClr>
                </a:solidFill>
                <a:cs typeface="Zar" pitchFamily="2" charset="-78"/>
              </a:rPr>
              <a:t>ب. نهضت کارگري</a:t>
            </a:r>
          </a:p>
          <a:p>
            <a:pPr lvl="4" algn="just" rtl="1">
              <a:lnSpc>
                <a:spcPct val="150000"/>
              </a:lnSpc>
              <a:buFont typeface="Arial" charset="0"/>
              <a:buNone/>
              <a:defRPr/>
            </a:pPr>
            <a:r>
              <a:rPr lang="fa-IR" sz="3600" b="1" dirty="0">
                <a:solidFill>
                  <a:schemeClr val="accent5">
                    <a:lumMod val="50000"/>
                  </a:schemeClr>
                </a:solidFill>
                <a:cs typeface="Zar" pitchFamily="2" charset="-78"/>
              </a:rPr>
              <a:t>ج. نهضت مديران علمي</a:t>
            </a:r>
          </a:p>
          <a:p>
            <a:pPr lvl="4" algn="just" rtl="1">
              <a:lnSpc>
                <a:spcPct val="150000"/>
              </a:lnSpc>
              <a:buFont typeface="Arial" charset="0"/>
              <a:buNone/>
              <a:defRPr/>
            </a:pPr>
            <a:r>
              <a:rPr lang="fa-IR" sz="3600" b="1" dirty="0">
                <a:solidFill>
                  <a:schemeClr val="accent5">
                    <a:lumMod val="50000"/>
                  </a:schemeClr>
                </a:solidFill>
                <a:cs typeface="Zar" pitchFamily="2" charset="-78"/>
              </a:rPr>
              <a:t>د. روانشناسي صنعتي</a:t>
            </a:r>
          </a:p>
          <a:p>
            <a:pPr lvl="4" algn="just">
              <a:lnSpc>
                <a:spcPct val="150000"/>
              </a:lnSpc>
              <a:buNone/>
              <a:defRPr/>
            </a:pPr>
            <a:r>
              <a:rPr lang="fa-IR" sz="3600" b="1" dirty="0">
                <a:solidFill>
                  <a:schemeClr val="accent5">
                    <a:lumMod val="50000"/>
                  </a:schemeClr>
                </a:solidFill>
                <a:cs typeface="Zar" pitchFamily="2" charset="-78"/>
              </a:rPr>
              <a:t>هـ . مکتب روابط انساني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A4743-5C2F-4C72-90FB-AC41C22F74A2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140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fa-IR" sz="3600" b="1" dirty="0">
                <a:solidFill>
                  <a:srgbClr val="7030A0"/>
                </a:solidFill>
                <a:ea typeface="+mj-ea"/>
                <a:cs typeface="+mj-cs"/>
              </a:rPr>
              <a:t>تاريخچه مسايل انساني در سازمان ها:</a:t>
            </a:r>
            <a:endParaRPr lang="fa-IR" sz="36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0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81800" y="0"/>
            <a:ext cx="3352800" cy="762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sz="3200" b="1">
                <a:solidFill>
                  <a:srgbClr val="7030A0"/>
                </a:solidFill>
                <a:cs typeface="Zar" pitchFamily="2" charset="-78"/>
              </a:rPr>
              <a:t>الف: انقلاب صنعتي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077200" cy="5257800"/>
          </a:xfrm>
        </p:spPr>
        <p:txBody>
          <a:bodyPr/>
          <a:lstStyle/>
          <a:p>
            <a:pPr algn="just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فلسفه نوين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مسايل انساني در سازمانها به شکل امروزي،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ريشه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در وقوع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انقلاب صنعتي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در انگلستان (حدود سال 1760) دارد؛</a:t>
            </a: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انقلاب صنعتي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يعني جانشين کردن ماشين بجاي انسان در صنعت؛</a:t>
            </a: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انقلاب صنعتي تقريباً همزمان با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تحولات عظيم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فلسفي، علمي و سياسي در قرون 17 و 18 (1600 تا 1800 ميلادي) در اروپا بوده است.</a:t>
            </a: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انقلاب صنعتي آثار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اقتصادي مثبت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و آثار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اجتماعي منفي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بدنبال داشت.</a:t>
            </a: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6B389-1F19-41A4-96A9-592E6FF3E92B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141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algn="r"/>
            <a:r>
              <a:rPr lang="fa-IR" sz="2800" b="1">
                <a:solidFill>
                  <a:srgbClr val="00B050"/>
                </a:solidFill>
                <a:cs typeface="Zar" pitchFamily="2" charset="-78"/>
              </a:rPr>
              <a:t>آثار اقتصادي مثبت انقلاب صنعتي: </a:t>
            </a:r>
            <a:endParaRPr lang="fa-IR" sz="280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8382000" cy="5334000"/>
          </a:xfrm>
        </p:spPr>
        <p:txBody>
          <a:bodyPr/>
          <a:lstStyle/>
          <a:p>
            <a:pPr lvl="2" algn="just" rtl="1">
              <a:lnSpc>
                <a:spcPct val="150000"/>
              </a:lnSpc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fa-IR" sz="2600" dirty="0">
                <a:cs typeface="Zar" pitchFamily="2" charset="-78"/>
              </a:rPr>
              <a:t> پيدايش کارخانجات بزرگ</a:t>
            </a:r>
          </a:p>
          <a:p>
            <a:pPr lvl="2" algn="just" rtl="1">
              <a:lnSpc>
                <a:spcPct val="150000"/>
              </a:lnSpc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fa-IR" sz="2600" dirty="0">
                <a:solidFill>
                  <a:srgbClr val="002060"/>
                </a:solidFill>
                <a:cs typeface="Zar" pitchFamily="2" charset="-78"/>
              </a:rPr>
              <a:t> استخدام و تمرکز عده ي کثيري کارگر در يک مکان و زير يک سقف</a:t>
            </a:r>
          </a:p>
          <a:p>
            <a:pPr lvl="2" algn="just" rtl="1">
              <a:lnSpc>
                <a:spcPct val="150000"/>
              </a:lnSpc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fa-IR" sz="2600" dirty="0">
                <a:cs typeface="Zar" pitchFamily="2" charset="-78"/>
              </a:rPr>
              <a:t> امکان پذير شدن توليد انبوه و افزايش چشمگير بازدهي</a:t>
            </a:r>
          </a:p>
          <a:p>
            <a:pPr lvl="2" algn="just" rtl="1">
              <a:lnSpc>
                <a:spcPct val="150000"/>
              </a:lnSpc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fa-IR" sz="2600" dirty="0">
                <a:solidFill>
                  <a:srgbClr val="002060"/>
                </a:solidFill>
                <a:cs typeface="Zar" pitchFamily="2" charset="-78"/>
              </a:rPr>
              <a:t> امکان پذير شدن تقسيم کار و به دنبال آن شکل گيري مهارت </a:t>
            </a:r>
          </a:p>
          <a:p>
            <a:pPr lvl="2" algn="just" rtl="1">
              <a:lnSpc>
                <a:spcPct val="150000"/>
              </a:lnSpc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fa-IR" sz="2600" dirty="0">
                <a:cs typeface="Zar" pitchFamily="2" charset="-78"/>
              </a:rPr>
              <a:t> تراکم سرمايه و دارائي</a:t>
            </a:r>
          </a:p>
          <a:p>
            <a:pPr lvl="2" algn="just" rtl="1">
              <a:lnSpc>
                <a:spcPct val="150000"/>
              </a:lnSpc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fa-IR" sz="2600" dirty="0">
                <a:solidFill>
                  <a:srgbClr val="002060"/>
                </a:solidFill>
                <a:cs typeface="Zar" pitchFamily="2" charset="-78"/>
              </a:rPr>
              <a:t>رونق فوق العاده ي تجارت</a:t>
            </a:r>
          </a:p>
          <a:p>
            <a:pPr lvl="2" algn="just" rtl="1">
              <a:lnSpc>
                <a:spcPct val="150000"/>
              </a:lnSpc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fa-IR" sz="2600" dirty="0">
                <a:cs typeface="Zar" pitchFamily="2" charset="-78"/>
              </a:rPr>
              <a:t> شتاب گرفتن فعاليتهاي بازرگاني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B8953-6B0E-4010-84C1-E37C99EB3B03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142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105400" y="228601"/>
            <a:ext cx="4953000" cy="639763"/>
          </a:xfrm>
        </p:spPr>
        <p:txBody>
          <a:bodyPr/>
          <a:lstStyle/>
          <a:p>
            <a:pPr algn="r"/>
            <a:r>
              <a:rPr lang="fa-IR" sz="2800" b="1">
                <a:solidFill>
                  <a:srgbClr val="C00000"/>
                </a:solidFill>
                <a:cs typeface="Zar" pitchFamily="2" charset="-78"/>
              </a:rPr>
              <a:t>آثار اجتماعي منفي انقلاب صنعتي: </a:t>
            </a:r>
            <a:endParaRPr lang="fa-IR" sz="280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057400" y="914400"/>
            <a:ext cx="8077200" cy="5562600"/>
          </a:xfrm>
        </p:spPr>
        <p:txBody>
          <a:bodyPr/>
          <a:lstStyle/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charset="0"/>
              <a:buBlip>
                <a:blip r:embed="rId2"/>
              </a:buBlip>
            </a:pPr>
            <a:r>
              <a:rPr lang="fa-IR" sz="2600" dirty="0">
                <a:cs typeface="Zar" pitchFamily="2" charset="-78"/>
              </a:rPr>
              <a:t>ايجادسلسله مراتب جديد: مالکان- مديران- سرپرستان- سرکارگران- کارگران؛</a:t>
            </a: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charset="0"/>
              <a:buBlip>
                <a:blip r:embed="rId2"/>
              </a:buBlip>
            </a:pPr>
            <a:r>
              <a:rPr lang="fa-IR" sz="2600" dirty="0">
                <a:solidFill>
                  <a:srgbClr val="002060"/>
                </a:solidFill>
                <a:cs typeface="Zar" pitchFamily="2" charset="-78"/>
              </a:rPr>
              <a:t>تشديد اختلافات در طبقات اجتماعي و پايه گذاري يک نظام اجتماعي جديد [فاصله ي طبقاتي بسيار زياد ميان مالک و کارگر] ؛</a:t>
            </a: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charset="0"/>
              <a:buBlip>
                <a:blip r:embed="rId2"/>
              </a:buBlip>
            </a:pPr>
            <a:r>
              <a:rPr lang="fa-IR" sz="2600" dirty="0">
                <a:cs typeface="Zar" pitchFamily="2" charset="-78"/>
              </a:rPr>
              <a:t>بي اعتنايي به جنبه هاي عاطفي و عدم رعايت اصول انساني؛</a:t>
            </a:r>
            <a:endParaRPr lang="en-US" sz="2600" dirty="0"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charset="0"/>
              <a:buNone/>
            </a:pPr>
            <a:endParaRPr lang="fa-IR" sz="1000" dirty="0"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charset="0"/>
              <a:buBlip>
                <a:blip r:embed="rId2"/>
              </a:buBlip>
            </a:pPr>
            <a:r>
              <a:rPr lang="fa-IR" sz="2600" dirty="0">
                <a:solidFill>
                  <a:srgbClr val="002060"/>
                </a:solidFill>
                <a:cs typeface="Zar" pitchFamily="2" charset="-78"/>
              </a:rPr>
              <a:t>ساعت هاي طولاني کارکردن (12ساعت) در شرايط طاقت فرسا وغيرانساني در سرما و گرماي شديد، محيط هاي آلوده، پر سر و صدا و غبارآلود، در مقابل دستمزدي ناچيز؛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2BB93-7810-424C-AB6E-B649473B213F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143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3962400"/>
          </a:xfrm>
        </p:spPr>
        <p:txBody>
          <a:bodyPr anchor="ctr"/>
          <a:lstStyle/>
          <a:p>
            <a:pPr lvl="2" algn="just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fa-IR" b="1" dirty="0" smtClean="0">
                <a:cs typeface="Zar" pitchFamily="2" charset="-78"/>
              </a:rPr>
              <a:t> </a:t>
            </a:r>
            <a:r>
              <a:rPr lang="fa-IR" sz="3200" b="1" dirty="0">
                <a:cs typeface="Zar" pitchFamily="2" charset="-78"/>
              </a:rPr>
              <a:t>در قبال اين آثار منفی تا مدتها، به دليل سياست اقتصادآزاد (عدم مداخله ي دولت در امور اقتصادي) امکان وضع قوانين و مقررات براي حمايت و پشتيباني قشر کارگر وجود نداشت.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CDA15-C6AC-497E-A590-D6D83C0F18F4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144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228601"/>
            <a:ext cx="236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3600" b="1" i="1" dirty="0">
                <a:solidFill>
                  <a:srgbClr val="7030A0"/>
                </a:solidFill>
                <a:ea typeface="+mj-ea"/>
                <a:cs typeface="Zar" pitchFamily="2" charset="-78"/>
              </a:rPr>
              <a:t>نكته مهم : </a:t>
            </a:r>
            <a:endParaRPr lang="en-US" sz="3600" b="1" i="1" dirty="0">
              <a:solidFill>
                <a:srgbClr val="7030A0"/>
              </a:solidFill>
              <a:ea typeface="+mj-ea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51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91200" y="152400"/>
            <a:ext cx="4419600" cy="762000"/>
          </a:xfrm>
        </p:spPr>
        <p:txBody>
          <a:bodyPr/>
          <a:lstStyle/>
          <a:p>
            <a:r>
              <a:rPr lang="fa-IR" sz="3200" b="1">
                <a:solidFill>
                  <a:srgbClr val="7030A0"/>
                </a:solidFill>
                <a:cs typeface="Zar" pitchFamily="2" charset="-78"/>
              </a:rPr>
              <a:t>ب: نهضت کارگري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8763000" cy="5486400"/>
          </a:xfrm>
        </p:spPr>
        <p:txBody>
          <a:bodyPr/>
          <a:lstStyle/>
          <a:p>
            <a:pPr algn="just" rtl="1">
              <a:buFont typeface="Arial" pitchFamily="34" charset="0"/>
              <a:buNone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وقوع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انقلاب صنعتي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</a:t>
            </a:r>
          </a:p>
          <a:p>
            <a:pPr algn="just" rtl="1"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                         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اجحاف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و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ستم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در حق کارگران        </a:t>
            </a:r>
          </a:p>
          <a:p>
            <a:pPr algn="just" rtl="1"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                                           تشکيل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صنف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و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اتحاديه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توسط کارگران؛          </a:t>
            </a:r>
          </a:p>
          <a:p>
            <a:pPr algn="just" rtl="1"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صنف و اتحاديه کارگري     </a:t>
            </a:r>
          </a:p>
          <a:p>
            <a:pPr algn="just" rtl="1"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                      تشکيل يک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نيروي منسجم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و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متحد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جهت مقابله با صاحبان صنايع؛</a:t>
            </a:r>
          </a:p>
          <a:p>
            <a:pPr algn="just" rtl="1"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CD019-5743-4615-8D84-810E74824130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145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953000"/>
            <a:ext cx="17526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2400" b="1" dirty="0">
                <a:solidFill>
                  <a:srgbClr val="0068AE">
                    <a:lumMod val="50000"/>
                  </a:srgbClr>
                </a:solidFill>
                <a:cs typeface="Zar" pitchFamily="2" charset="-78"/>
              </a:rPr>
              <a:t>انقلاب صنعتي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400" y="5562600"/>
            <a:ext cx="17526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2400" b="1" dirty="0">
                <a:solidFill>
                  <a:srgbClr val="0068AE">
                    <a:lumMod val="50000"/>
                  </a:srgbClr>
                </a:solidFill>
                <a:cs typeface="Zar" pitchFamily="2" charset="-78"/>
              </a:rPr>
              <a:t>کارگران</a:t>
            </a:r>
            <a:endParaRPr lang="fa-IR" b="1" dirty="0">
              <a:solidFill>
                <a:srgbClr val="0068AE">
                  <a:lumMod val="50000"/>
                </a:srgbClr>
              </a:solidFill>
              <a:cs typeface="Za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5715000"/>
            <a:ext cx="19050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2400" b="1" dirty="0">
                <a:solidFill>
                  <a:srgbClr val="0068AE">
                    <a:lumMod val="50000"/>
                  </a:srgbClr>
                </a:solidFill>
                <a:cs typeface="Zar" pitchFamily="2" charset="-78"/>
              </a:rPr>
              <a:t>صاحبان صنايع</a:t>
            </a:r>
          </a:p>
        </p:txBody>
      </p:sp>
      <p:cxnSp>
        <p:nvCxnSpPr>
          <p:cNvPr id="20" name="Elbow Connector 19"/>
          <p:cNvCxnSpPr/>
          <p:nvPr/>
        </p:nvCxnSpPr>
        <p:spPr>
          <a:xfrm>
            <a:off x="5562600" y="5562600"/>
            <a:ext cx="5334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V="1">
            <a:off x="3810000" y="5562600"/>
            <a:ext cx="5334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4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8600"/>
            <a:ext cx="8610600" cy="6096000"/>
          </a:xfrm>
        </p:spPr>
        <p:txBody>
          <a:bodyPr/>
          <a:lstStyle/>
          <a:p>
            <a:pPr algn="just" rtl="1"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حصول </a:t>
            </a:r>
            <a:r>
              <a:rPr lang="fa-IR" sz="2400" dirty="0">
                <a:solidFill>
                  <a:srgbClr val="7030A0"/>
                </a:solidFill>
                <a:cs typeface="Zar" pitchFamily="2" charset="-78"/>
              </a:rPr>
              <a:t>موفقيتهاي اوليه </a:t>
            </a:r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کارگران در تشکيل اتحاديه و انجام فعاليتهاي سازمان يافته براي احقاق حق خود؛  </a:t>
            </a:r>
          </a:p>
          <a:p>
            <a:pPr algn="just" rtl="1">
              <a:lnSpc>
                <a:spcPct val="200000"/>
              </a:lnSpc>
              <a:buClr>
                <a:srgbClr val="7030A0"/>
              </a:buClr>
              <a:buFont typeface="Arial" charset="0"/>
              <a:buNone/>
              <a:defRPr/>
            </a:pPr>
            <a:endParaRPr lang="fa-IR" sz="1400" dirty="0">
              <a:solidFill>
                <a:srgbClr val="7030A0"/>
              </a:solidFill>
              <a:cs typeface="Zar" pitchFamily="2" charset="-78"/>
            </a:endParaRPr>
          </a:p>
          <a:p>
            <a:pPr algn="just" rtl="1"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عکس العمل دولتها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در کشورهاي صنعتي   </a:t>
            </a:r>
          </a:p>
          <a:p>
            <a:pPr algn="just" rtl="1">
              <a:lnSpc>
                <a:spcPct val="200000"/>
              </a:lnSpc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                                وضع قوانين و مقررات جهت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مقابله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با نهضت کارگري،</a:t>
            </a:r>
          </a:p>
          <a:p>
            <a:pPr algn="just" rtl="1">
              <a:lnSpc>
                <a:spcPct val="200000"/>
              </a:lnSpc>
              <a:buClr>
                <a:srgbClr val="7030A0"/>
              </a:buClr>
              <a:buFont typeface="Arial" charset="0"/>
              <a:buNone/>
              <a:defRPr/>
            </a:pPr>
            <a:endParaRPr lang="fa-IR" sz="900" b="1" dirty="0">
              <a:solidFill>
                <a:srgbClr val="002060"/>
              </a:solidFill>
              <a:cs typeface="Zar" pitchFamily="2" charset="-78"/>
            </a:endParaRPr>
          </a:p>
          <a:p>
            <a:pPr algn="just" rtl="1">
              <a:lnSpc>
                <a:spcPct val="200000"/>
              </a:lnSpc>
              <a:buClr>
                <a:srgbClr val="7030A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fa-IR" sz="2800" b="1" dirty="0">
                <a:solidFill>
                  <a:srgbClr val="002060"/>
                </a:solidFill>
                <a:cs typeface="Zar" pitchFamily="2" charset="-78"/>
              </a:rPr>
              <a:t>مثال1:</a:t>
            </a:r>
            <a:r>
              <a:rPr lang="fa-IR" sz="2800" dirty="0">
                <a:solidFill>
                  <a:srgbClr val="002060"/>
                </a:solidFill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در سال 1800- تصويب قوانيني در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پارلمان</a:t>
            </a: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 انگليس </a:t>
            </a:r>
            <a:r>
              <a:rPr lang="fa-IR" sz="2800" dirty="0">
                <a:cs typeface="Zar" pitchFamily="2" charset="-78"/>
              </a:rPr>
              <a:t>مبني بر اينکه تشکيل هر گونه ائتلاف و اتحاديه غيرقانوني است.</a:t>
            </a: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6EE35-E3A1-4A34-9843-42F098528A20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146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4800"/>
            <a:ext cx="8686800" cy="6324600"/>
          </a:xfrm>
        </p:spPr>
        <p:txBody>
          <a:bodyPr/>
          <a:lstStyle/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charset="0"/>
              <a:buNone/>
              <a:defRPr/>
            </a:pPr>
            <a:r>
              <a:rPr lang="fa-IR" sz="2800" b="1" dirty="0">
                <a:solidFill>
                  <a:srgbClr val="002060"/>
                </a:solidFill>
                <a:cs typeface="Zar" pitchFamily="2" charset="-78"/>
              </a:rPr>
              <a:t>مثال2:</a:t>
            </a:r>
            <a:r>
              <a:rPr lang="fa-IR" sz="2800" dirty="0">
                <a:solidFill>
                  <a:srgbClr val="002060"/>
                </a:solidFill>
                <a:cs typeface="Zar" pitchFamily="2" charset="-78"/>
              </a:rPr>
              <a:t>  </a:t>
            </a:r>
            <a:r>
              <a:rPr lang="fa-IR" sz="2800" dirty="0">
                <a:cs typeface="Zar" pitchFamily="2" charset="-78"/>
              </a:rPr>
              <a:t>در سال 1806-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حکم دادگاهي </a:t>
            </a:r>
            <a:r>
              <a:rPr lang="fa-IR" sz="2800" dirty="0">
                <a:cs typeface="Zar" pitchFamily="2" charset="-78"/>
              </a:rPr>
              <a:t>در فيلادلفياي آمريکا مبني بر اينکه  </a:t>
            </a: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charset="0"/>
              <a:buNone/>
              <a:defRPr/>
            </a:pPr>
            <a:r>
              <a:rPr lang="fa-IR" sz="2800" dirty="0">
                <a:cs typeface="Zar" pitchFamily="2" charset="-78"/>
              </a:rPr>
              <a:t>              فعاليتهاي صنف کفاشي براي افزايش دستمزد توطئه است و محکوم   </a:t>
            </a: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charset="0"/>
              <a:buNone/>
              <a:defRPr/>
            </a:pPr>
            <a:r>
              <a:rPr lang="fa-IR" sz="2800" dirty="0">
                <a:cs typeface="Zar" pitchFamily="2" charset="-78"/>
              </a:rPr>
              <a:t>              مي شود.</a:t>
            </a:r>
          </a:p>
          <a:p>
            <a:pPr algn="just" rtl="1">
              <a:buClr>
                <a:srgbClr val="7030A0"/>
              </a:buClr>
              <a:buFont typeface="Arial" charset="0"/>
              <a:buNone/>
              <a:defRPr/>
            </a:pPr>
            <a:endParaRPr lang="fa-IR" sz="14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ادامه ي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مبارزات  کارگران؛   </a:t>
            </a:r>
          </a:p>
          <a:p>
            <a:pPr algn="just" rtl="1">
              <a:buClr>
                <a:srgbClr val="7030A0"/>
              </a:buClr>
              <a:buFont typeface="Arial" charset="0"/>
              <a:buNone/>
              <a:defRPr/>
            </a:pPr>
            <a:endParaRPr lang="fa-IR" sz="14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همبستگي کارگران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با يکديگر؛     </a:t>
            </a:r>
          </a:p>
          <a:p>
            <a:pPr algn="just" rtl="1">
              <a:lnSpc>
                <a:spcPct val="150000"/>
              </a:lnSpc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                       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طرز فکر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جامعه و دولت را به نفع کارگران تغيير داد. </a:t>
            </a:r>
          </a:p>
          <a:p>
            <a:pPr algn="just" rtl="1">
              <a:lnSpc>
                <a:spcPct val="150000"/>
              </a:lnSpc>
              <a:buClr>
                <a:srgbClr val="7030A0"/>
              </a:buClr>
              <a:buNone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charset="0"/>
              <a:buNone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        ( نمونه 1842 )</a:t>
            </a:r>
            <a:r>
              <a:rPr lang="fa-IR" sz="2800" dirty="0">
                <a:solidFill>
                  <a:srgbClr val="0D432B"/>
                </a:solidFill>
                <a:cs typeface="Zar" pitchFamily="2" charset="-78"/>
              </a:rPr>
              <a:t> : حکم دادگاهي در ايالت ماساچوست آمريکا </a:t>
            </a: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Clr>
                <a:srgbClr val="7030A0"/>
              </a:buClr>
              <a:buFont typeface="Arial" charset="0"/>
              <a:buNone/>
              <a:defRPr/>
            </a:pPr>
            <a:endParaRPr lang="fa-IR" sz="14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charset="0"/>
              <a:buNone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Clr>
                <a:srgbClr val="7030A0"/>
              </a:buClr>
              <a:buFont typeface="Wingdings" pitchFamily="2" charset="2"/>
              <a:buChar char="ü"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38828-2F80-488A-9D8C-FA76AEE3C67B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147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6172200"/>
          </a:xfrm>
        </p:spPr>
        <p:txBody>
          <a:bodyPr/>
          <a:lstStyle/>
          <a:p>
            <a:pPr algn="just" rtl="1">
              <a:buClr>
                <a:srgbClr val="7030A0"/>
              </a:buClr>
              <a:buFont typeface="Arial" charset="0"/>
              <a:buNone/>
              <a:defRPr/>
            </a:pPr>
            <a:endParaRPr lang="fa-IR" sz="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Clr>
                <a:srgbClr val="7030A0"/>
              </a:buClr>
              <a:buFont typeface="Arial" charset="0"/>
              <a:buNone/>
              <a:defRPr/>
            </a:pPr>
            <a:endParaRPr lang="fa-IR" sz="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pitchFamily="34" charset="0"/>
              <a:buNone/>
              <a:defRPr/>
            </a:pPr>
            <a:r>
              <a:rPr lang="fa-IR" sz="2800" dirty="0">
                <a:solidFill>
                  <a:srgbClr val="0D432B"/>
                </a:solidFill>
                <a:cs typeface="Zar" pitchFamily="2" charset="-78"/>
              </a:rPr>
              <a:t>	(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نمونه 1842: </a:t>
            </a:r>
            <a:r>
              <a:rPr lang="fa-IR" sz="2800" dirty="0">
                <a:solidFill>
                  <a:srgbClr val="0D432B"/>
                </a:solidFill>
                <a:cs typeface="Zar" pitchFamily="2" charset="-78"/>
              </a:rPr>
              <a:t>حکم دادگاهي در ايالت ماساچوست آمريکا در پايان رسيدگي به شکايات يک کارگر)</a:t>
            </a: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14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lnSpc>
                <a:spcPct val="200000"/>
              </a:lnSpc>
              <a:buClr>
                <a:srgbClr val="7030A0"/>
              </a:buClr>
              <a:buFont typeface="Arial" pitchFamily="34" charset="0"/>
              <a:buNone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	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فعاليتهاي کارگري توطئه نيست و تشکيل ائتلاف ها و اتحاديه هاي کارگري بخودي خود جرم بشمار نمي آيد و تا زماني که فعاليتهاي آنها خلاف قانون نباشد، نبايد از تشکيل آنها جلوگيري کرد يا فعاليت هايشان را جرم و غيرقانوني دانست.</a:t>
            </a:r>
          </a:p>
          <a:p>
            <a:pPr algn="just" rtl="1"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76A34-37BF-4FA2-809B-2736BF8EA9D9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148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AA9DF-4797-4CD5-B2F3-770C5B653056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149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1752600" y="152400"/>
            <a:ext cx="8610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600" dirty="0">
                <a:solidFill>
                  <a:srgbClr val="7030A0"/>
                </a:solidFill>
                <a:latin typeface="Calibri" pitchFamily="34" charset="0"/>
                <a:cs typeface="Zar" pitchFamily="2" charset="-78"/>
              </a:rPr>
              <a:t>  وضع قوانيني </a:t>
            </a: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از جمله:  آزادي اجتماعات کارگري،                                                  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</a:pP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                                      </a:t>
            </a: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 آزادي </a:t>
            </a: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تشکيل شوراهاي کارگري،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</a:pP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                                     </a:t>
            </a: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  قانوني </a:t>
            </a: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بودن اعتصاب، تحريم توليدات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</a:pP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                                   </a:t>
            </a: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    کارخانه </a:t>
            </a: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ها بمنظور حمايت و پشتيباني از کارگران؛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ü"/>
            </a:pPr>
            <a:endParaRPr lang="fa-IR" sz="2800" dirty="0">
              <a:solidFill>
                <a:srgbClr val="10253F"/>
              </a:solidFill>
              <a:latin typeface="Calibri" pitchFamily="34" charset="0"/>
              <a:cs typeface="Zar" pitchFamily="2" charset="-78"/>
            </a:endParaRPr>
          </a:p>
          <a:p>
            <a:pPr algn="just" rtl="1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   پيدايش </a:t>
            </a:r>
            <a:r>
              <a:rPr lang="fa-IR" sz="2600" dirty="0">
                <a:solidFill>
                  <a:srgbClr val="7030A0"/>
                </a:solidFill>
                <a:latin typeface="Calibri" pitchFamily="34" charset="0"/>
                <a:cs typeface="Zar" pitchFamily="2" charset="-78"/>
              </a:rPr>
              <a:t>اتحاديه هاي کارگري </a:t>
            </a: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و قدرت يافتن آنها؛</a:t>
            </a:r>
          </a:p>
          <a:p>
            <a:pPr algn="just" rtl="1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Arial" charset="0"/>
              <a:buBlip>
                <a:blip r:embed="rId2"/>
              </a:buBlip>
            </a:pPr>
            <a:endParaRPr lang="fa-IR" sz="2800" dirty="0">
              <a:solidFill>
                <a:srgbClr val="10253F"/>
              </a:solidFill>
              <a:latin typeface="Calibri" pitchFamily="34" charset="0"/>
              <a:cs typeface="Zar" pitchFamily="2" charset="-78"/>
            </a:endParaRPr>
          </a:p>
          <a:p>
            <a:pPr algn="just" rtl="1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Arial" charset="0"/>
              <a:buBlip>
                <a:blip r:embed="rId2"/>
              </a:buBlip>
            </a:pP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مثال1: تشکيل اتحاديه ديگر جرم محسوب نمي گرديد.</a:t>
            </a:r>
          </a:p>
          <a:p>
            <a:pPr algn="just" rtl="1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fa-IR" sz="2800" dirty="0">
              <a:solidFill>
                <a:srgbClr val="10253F"/>
              </a:solidFill>
              <a:latin typeface="Calibri" pitchFamily="34" charset="0"/>
              <a:cs typeface="Zar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Arial" charset="0"/>
              <a:buBlip>
                <a:blip r:embed="rId2"/>
              </a:buBlip>
            </a:pP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مثال2:  عدم عضويت کارگر در اتحاديه نمي توانست شرط استخدام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</a:pPr>
            <a:r>
              <a:rPr lang="fa-IR" sz="2800" dirty="0">
                <a:solidFill>
                  <a:srgbClr val="10253F"/>
                </a:solidFill>
                <a:latin typeface="Calibri" pitchFamily="34" charset="0"/>
                <a:cs typeface="Zar" pitchFamily="2" charset="-78"/>
              </a:rPr>
              <a:t>                قرار گيرد.</a:t>
            </a:r>
          </a:p>
        </p:txBody>
      </p:sp>
    </p:spTree>
    <p:extLst>
      <p:ext uri="{BB962C8B-B14F-4D97-AF65-F5344CB8AC3E}">
        <p14:creationId xmlns:p14="http://schemas.microsoft.com/office/powerpoint/2010/main" val="57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3391" y="260350"/>
            <a:ext cx="8713787" cy="559754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7-</a:t>
            </a:r>
            <a:r>
              <a:rPr lang="fa-IR" sz="2800" dirty="0">
                <a:cs typeface="HMOJTABA" pitchFamily="2" charset="-78"/>
              </a:rPr>
              <a:t> اطلاع صرف از اصول و تئوريها و دانش مديريت ، موفقيت را تضمين نمي كند،  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بلكه شخص بايد بداند چگونه آنها را مورد استفاده قرار مي دهد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علم ( دانستن )        </a:t>
            </a:r>
            <a:r>
              <a:rPr lang="fa-IR" sz="3600" dirty="0">
                <a:solidFill>
                  <a:srgbClr val="FFCC00"/>
                </a:solidFill>
                <a:cs typeface="HMOJTABA" pitchFamily="2" charset="-78"/>
              </a:rPr>
              <a:t>و </a:t>
            </a:r>
            <a:r>
              <a:rPr lang="fa-IR" sz="2800" dirty="0">
                <a:cs typeface="HMOJTABA" pitchFamily="2" charset="-78"/>
              </a:rPr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                               هنر ( توانستن )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توانستن ،  كاملاً بستگي به موقعيت و شرايط دارد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8-</a:t>
            </a:r>
            <a:r>
              <a:rPr lang="fa-IR" sz="2800" dirty="0">
                <a:cs typeface="HMOJTABA" pitchFamily="2" charset="-78"/>
              </a:rPr>
              <a:t> مدير ، علاوه بر دانش ، تجربه و هنر بايد داراي مهارتهاي ويژه ايي نيز باشد .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15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077200" cy="3429000"/>
          </a:xfrm>
        </p:spPr>
        <p:txBody>
          <a:bodyPr/>
          <a:lstStyle/>
          <a:p>
            <a:pPr algn="just" rtl="1">
              <a:lnSpc>
                <a:spcPct val="200000"/>
              </a:lnSpc>
              <a:buClr>
                <a:srgbClr val="7030A0"/>
              </a:buClr>
              <a:buFont typeface="Arial" charset="0"/>
              <a:buNone/>
            </a:pPr>
            <a:r>
              <a:rPr lang="fa-IR" sz="3600" dirty="0">
                <a:cs typeface="Zar" pitchFamily="2" charset="-78"/>
              </a:rPr>
              <a:t>    تشکيل</a:t>
            </a:r>
            <a:r>
              <a:rPr lang="fa-IR" sz="2400" dirty="0">
                <a:solidFill>
                  <a:srgbClr val="002060"/>
                </a:solidFill>
                <a:cs typeface="Zar" pitchFamily="2" charset="-78"/>
              </a:rPr>
              <a:t> </a:t>
            </a:r>
            <a:r>
              <a:rPr lang="fa-IR" sz="3600" dirty="0">
                <a:solidFill>
                  <a:srgbClr val="002060"/>
                </a:solidFill>
                <a:cs typeface="Zar" pitchFamily="2" charset="-78"/>
              </a:rPr>
              <a:t>اتحاديه هاي کارگري </a:t>
            </a:r>
            <a:r>
              <a:rPr lang="fa-IR" sz="2400" dirty="0">
                <a:cs typeface="Zar" pitchFamily="2" charset="-78"/>
              </a:rPr>
              <a:t>موجب </a:t>
            </a:r>
            <a:r>
              <a:rPr lang="fa-IR" sz="3600" dirty="0">
                <a:solidFill>
                  <a:srgbClr val="002060"/>
                </a:solidFill>
                <a:cs typeface="Zar" pitchFamily="2" charset="-78"/>
              </a:rPr>
              <a:t>توازن قدرت </a:t>
            </a:r>
            <a:r>
              <a:rPr lang="fa-IR" sz="3600" dirty="0">
                <a:cs typeface="Zar" pitchFamily="2" charset="-78"/>
              </a:rPr>
              <a:t>ميان كارگر و کارفرما شده و منجر به بروز </a:t>
            </a:r>
            <a:r>
              <a:rPr lang="fa-IR" sz="3600" dirty="0">
                <a:solidFill>
                  <a:srgbClr val="002060"/>
                </a:solidFill>
                <a:cs typeface="Zar" pitchFamily="2" charset="-78"/>
              </a:rPr>
              <a:t>«دموکراسي صنعتي»</a:t>
            </a:r>
            <a:r>
              <a:rPr lang="fa-IR" sz="3600" dirty="0">
                <a:cs typeface="Zar" pitchFamily="2" charset="-78"/>
              </a:rPr>
              <a:t> شد.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A6C32-45FB-4B70-87BE-A40BAD198B11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150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3810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828AC-4E90-4174-B873-D07B0C422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343400" y="228601"/>
            <a:ext cx="5943600" cy="563563"/>
          </a:xfrm>
        </p:spPr>
        <p:txBody>
          <a:bodyPr/>
          <a:lstStyle/>
          <a:p>
            <a:pPr algn="just" rtl="1"/>
            <a:r>
              <a:rPr lang="fa-IR" sz="3200" b="1" dirty="0">
                <a:solidFill>
                  <a:srgbClr val="FF0000"/>
                </a:solidFill>
                <a:cs typeface="Zar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Zar" pitchFamily="2" charset="-78"/>
              </a:rPr>
              <a:t>وضعيت كنوني مسايل انساني در سازمان ها:</a:t>
            </a:r>
            <a:endParaRPr lang="fa-IR" sz="3200" b="1" dirty="0">
              <a:cs typeface="Zar" pitchFamily="2" charset="-7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8686800" cy="4876800"/>
          </a:xfrm>
        </p:spPr>
        <p:txBody>
          <a:bodyPr/>
          <a:lstStyle/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>
                <a:cs typeface="Zar" pitchFamily="2" charset="-78"/>
              </a:rPr>
              <a:t> در زمان کنوني، سازمان ها عموماً تحت فشار هاي شديد ناشي از </a:t>
            </a:r>
            <a:r>
              <a:rPr lang="fa-IR" sz="2400" b="1" i="1" u="sng" dirty="0">
                <a:solidFill>
                  <a:srgbClr val="C00000"/>
                </a:solidFill>
                <a:cs typeface="Zar" pitchFamily="2" charset="-78"/>
              </a:rPr>
              <a:t>رقابت</a:t>
            </a:r>
            <a:r>
              <a:rPr lang="fa-IR" b="1" dirty="0" smtClean="0">
                <a:solidFill>
                  <a:srgbClr val="C00000"/>
                </a:solidFill>
                <a:cs typeface="Zar" pitchFamily="2" charset="-78"/>
              </a:rPr>
              <a:t> </a:t>
            </a:r>
            <a:r>
              <a:rPr lang="fa-IR" sz="3200" dirty="0">
                <a:cs typeface="Zar" pitchFamily="2" charset="-78"/>
              </a:rPr>
              <a:t>مي باشند؛</a:t>
            </a:r>
          </a:p>
          <a:p>
            <a:pPr lvl="1" algn="just" rtl="1">
              <a:buClr>
                <a:srgbClr val="C00000"/>
              </a:buClr>
              <a:buFont typeface="Arial" charset="0"/>
              <a:buNone/>
            </a:pPr>
            <a:endParaRPr lang="fa-IR" sz="900" dirty="0">
              <a:cs typeface="Zar" pitchFamily="2" charset="-78"/>
            </a:endParaRPr>
          </a:p>
          <a:p>
            <a:pPr algn="just" rtl="1">
              <a:buClr>
                <a:srgbClr val="C00000"/>
              </a:buClr>
              <a:buFont typeface="Arial" charset="0"/>
              <a:buNone/>
            </a:pPr>
            <a:r>
              <a:rPr lang="fa-IR" sz="2800" b="1" dirty="0">
                <a:solidFill>
                  <a:srgbClr val="008000"/>
                </a:solidFill>
                <a:cs typeface="Zar" pitchFamily="2" charset="-78"/>
              </a:rPr>
              <a:t>	مثال ها:</a:t>
            </a:r>
          </a:p>
          <a:p>
            <a:pPr lvl="2" algn="just" rtl="1">
              <a:lnSpc>
                <a:spcPct val="15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مديران بيمارستان ها درصدد افزايش بهره وري هستند؛</a:t>
            </a:r>
          </a:p>
          <a:p>
            <a:pPr lvl="2" algn="just" rtl="1">
              <a:lnSpc>
                <a:spcPct val="15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شرکت ها نيروي انساني خود را کاهش مي دهند؛</a:t>
            </a:r>
          </a:p>
          <a:p>
            <a:pPr lvl="2" algn="just" rtl="1">
              <a:lnSpc>
                <a:spcPct val="15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دانشگاه ها کوشش فراوان در جذب تعداد بيشتري دانشجو دارند و از سوي  ديگر سعي مي کنند بهره وري اعضاي هيأت علمي را بالا ببرند؛</a:t>
            </a:r>
            <a:r>
              <a:rPr lang="fa-IR" sz="2000" dirty="0">
                <a:cs typeface="Zar" pitchFamily="2" charset="-78"/>
              </a:rPr>
              <a:t>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428FD-83A9-4251-BD2B-29AD3DDBA118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152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524000" y="228600"/>
            <a:ext cx="8839200" cy="5791200"/>
          </a:xfrm>
        </p:spPr>
        <p:txBody>
          <a:bodyPr/>
          <a:lstStyle/>
          <a:p>
            <a:pPr lvl="1" algn="just" rtl="1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>
                <a:cs typeface="Zar" pitchFamily="2" charset="-78"/>
              </a:rPr>
              <a:t> افزايش </a:t>
            </a:r>
            <a:r>
              <a:rPr lang="fa-IR" i="1" dirty="0" smtClean="0">
                <a:solidFill>
                  <a:srgbClr val="C00000"/>
                </a:solidFill>
                <a:cs typeface="Zar" pitchFamily="2" charset="-78"/>
              </a:rPr>
              <a:t>فشارها</a:t>
            </a:r>
            <a:r>
              <a:rPr lang="fa-IR" dirty="0" smtClean="0">
                <a:cs typeface="Zar" pitchFamily="2" charset="-78"/>
              </a:rPr>
              <a:t> بر سازمانها و </a:t>
            </a:r>
            <a:r>
              <a:rPr lang="fa-IR" i="1" dirty="0" smtClean="0">
                <a:solidFill>
                  <a:srgbClr val="C00000"/>
                </a:solidFill>
                <a:cs typeface="Zar" pitchFamily="2" charset="-78"/>
              </a:rPr>
              <a:t>رقابتي</a:t>
            </a:r>
            <a:r>
              <a:rPr lang="fa-IR" dirty="0" smtClean="0">
                <a:cs typeface="Zar" pitchFamily="2" charset="-78"/>
              </a:rPr>
              <a:t> </a:t>
            </a:r>
            <a:r>
              <a:rPr lang="fa-IR" i="1" dirty="0" smtClean="0">
                <a:solidFill>
                  <a:srgbClr val="C00000"/>
                </a:solidFill>
                <a:cs typeface="Zar" pitchFamily="2" charset="-78"/>
              </a:rPr>
              <a:t>شدن</a:t>
            </a:r>
            <a:r>
              <a:rPr lang="fa-IR" dirty="0" smtClean="0">
                <a:cs typeface="Zar" pitchFamily="2" charset="-78"/>
              </a:rPr>
              <a:t> آنها، ناشي از عوامل زير  است؛</a:t>
            </a:r>
          </a:p>
          <a:p>
            <a:pPr algn="just" rtl="1">
              <a:lnSpc>
                <a:spcPct val="200000"/>
              </a:lnSpc>
              <a:buFont typeface="Arial" charset="0"/>
              <a:buNone/>
            </a:pP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		الف- جهاني شدن رقابت؛</a:t>
            </a:r>
          </a:p>
          <a:p>
            <a:pPr algn="just" rtl="1">
              <a:lnSpc>
                <a:spcPct val="200000"/>
              </a:lnSpc>
              <a:buFont typeface="Arial" charset="0"/>
              <a:buNone/>
            </a:pP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		ب- تغيرات ايجاد شده در نيروي کار و ماهيت کار؛</a:t>
            </a:r>
          </a:p>
          <a:p>
            <a:pPr algn="just" rtl="1">
              <a:lnSpc>
                <a:spcPct val="200000"/>
              </a:lnSpc>
              <a:buFont typeface="Arial" charset="0"/>
              <a:buNone/>
            </a:pP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		ج- الزام به حفظ بسياري از مقررات (روندهاي سياسي وحقوقي)؛</a:t>
            </a:r>
          </a:p>
          <a:p>
            <a:pPr algn="just" rtl="1">
              <a:lnSpc>
                <a:spcPct val="150000"/>
              </a:lnSpc>
              <a:buFont typeface="Arial" charset="0"/>
              <a:buNone/>
            </a:pPr>
            <a:endParaRPr lang="fa-IR" sz="1000" dirty="0">
              <a:solidFill>
                <a:srgbClr val="7030A0"/>
              </a:solidFill>
              <a:cs typeface="Zar" pitchFamily="2" charset="-78"/>
            </a:endParaRPr>
          </a:p>
          <a:p>
            <a:pPr algn="ctr" rtl="1">
              <a:lnSpc>
                <a:spcPct val="150000"/>
              </a:lnSpc>
              <a:buFont typeface="Arial" charset="0"/>
              <a:buNone/>
            </a:pPr>
            <a:endParaRPr lang="fa-IR" sz="2800" i="1" dirty="0">
              <a:cs typeface="Zar" pitchFamily="2" charset="-78"/>
            </a:endParaRPr>
          </a:p>
          <a:p>
            <a:pPr algn="ctr" rtl="1">
              <a:lnSpc>
                <a:spcPct val="150000"/>
              </a:lnSpc>
              <a:buFont typeface="Arial" charset="0"/>
              <a:buNone/>
            </a:pPr>
            <a:r>
              <a:rPr lang="fa-IR" sz="2800" i="1" dirty="0">
                <a:cs typeface="Zar" pitchFamily="2" charset="-78"/>
              </a:rPr>
              <a:t>در ادامه به تشريح اين سه عامل پرداخته مي شود.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2B18E-2D92-467F-B166-04D0BE379DD8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153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638800" y="228600"/>
            <a:ext cx="4572000" cy="609600"/>
          </a:xfrm>
        </p:spPr>
        <p:txBody>
          <a:bodyPr/>
          <a:lstStyle/>
          <a:p>
            <a:pPr algn="just" rtl="1"/>
            <a:r>
              <a:rPr lang="fa-IR" sz="2800" b="1" i="1">
                <a:solidFill>
                  <a:srgbClr val="C00000"/>
                </a:solidFill>
                <a:cs typeface="Zar" pitchFamily="2" charset="-78"/>
              </a:rPr>
              <a:t>جهاني شدن    </a:t>
            </a:r>
            <a:r>
              <a:rPr lang="en-US" sz="2800" b="1" i="1">
                <a:solidFill>
                  <a:srgbClr val="7030A0"/>
                </a:solidFill>
                <a:cs typeface="Zar" pitchFamily="2" charset="-78"/>
              </a:rPr>
              <a:t>Globalization</a:t>
            </a:r>
            <a:r>
              <a:rPr lang="fa-IR" sz="2800" b="1">
                <a:solidFill>
                  <a:srgbClr val="C00000"/>
                </a:solidFill>
                <a:cs typeface="Zar" pitchFamily="2" charset="-78"/>
              </a:rPr>
              <a:t>  : </a:t>
            </a:r>
            <a:endParaRPr lang="fa-IR" sz="2800">
              <a:cs typeface="Zar" pitchFamily="2" charset="-7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8686800" cy="4876800"/>
          </a:xfrm>
        </p:spPr>
        <p:txBody>
          <a:bodyPr/>
          <a:lstStyle/>
          <a:p>
            <a:pPr algn="just" rtl="1">
              <a:lnSpc>
                <a:spcPct val="150000"/>
              </a:lnSpc>
              <a:buFont typeface="Arial" charset="0"/>
              <a:buNone/>
            </a:pPr>
            <a:r>
              <a:rPr lang="fa-IR" sz="2800" dirty="0">
                <a:cs typeface="Zar" pitchFamily="2" charset="-78"/>
              </a:rPr>
              <a:t>	</a:t>
            </a:r>
            <a:r>
              <a:rPr lang="fa-IR" sz="2800" i="1" u="sng" dirty="0">
                <a:solidFill>
                  <a:srgbClr val="FF0000"/>
                </a:solidFill>
                <a:cs typeface="Zar" pitchFamily="2" charset="-78"/>
              </a:rPr>
              <a:t>جهاني شدن </a:t>
            </a:r>
            <a:r>
              <a:rPr lang="fa-IR" sz="2800" dirty="0">
                <a:solidFill>
                  <a:srgbClr val="FF0000"/>
                </a:solidFill>
                <a:cs typeface="Zar" pitchFamily="2" charset="-78"/>
              </a:rPr>
              <a:t>:</a:t>
            </a:r>
            <a:r>
              <a:rPr lang="fa-IR" sz="2800" dirty="0">
                <a:cs typeface="Zar" pitchFamily="2" charset="-78"/>
              </a:rPr>
              <a:t>   شرکت ها تمايل زيادي نشان مي دهند که محصولات  </a:t>
            </a:r>
          </a:p>
          <a:p>
            <a:pPr algn="just" rtl="1">
              <a:lnSpc>
                <a:spcPct val="150000"/>
              </a:lnSpc>
              <a:buFont typeface="Arial" charset="0"/>
              <a:buNone/>
            </a:pPr>
            <a:r>
              <a:rPr lang="fa-IR" sz="2800" dirty="0">
                <a:cs typeface="Zar" pitchFamily="2" charset="-78"/>
              </a:rPr>
              <a:t>                         خود را در بازارهاي خارج </a:t>
            </a:r>
            <a:r>
              <a:rPr lang="fa-IR" sz="2800" dirty="0">
                <a:solidFill>
                  <a:srgbClr val="008000"/>
                </a:solidFill>
                <a:cs typeface="Zar" pitchFamily="2" charset="-78"/>
              </a:rPr>
              <a:t>توليد</a:t>
            </a:r>
            <a:r>
              <a:rPr lang="fa-IR" sz="2800" dirty="0">
                <a:cs typeface="Zar" pitchFamily="2" charset="-78"/>
              </a:rPr>
              <a:t> و </a:t>
            </a:r>
            <a:r>
              <a:rPr lang="fa-IR" sz="2800" dirty="0">
                <a:solidFill>
                  <a:srgbClr val="008000"/>
                </a:solidFill>
                <a:cs typeface="Zar" pitchFamily="2" charset="-78"/>
              </a:rPr>
              <a:t>عرضه</a:t>
            </a:r>
            <a:r>
              <a:rPr lang="fa-IR" sz="2800" dirty="0">
                <a:cs typeface="Zar" pitchFamily="2" charset="-78"/>
              </a:rPr>
              <a:t> کنند. </a:t>
            </a:r>
          </a:p>
          <a:p>
            <a:pPr algn="just" rtl="1">
              <a:buFont typeface="Arial" charset="0"/>
              <a:buNone/>
            </a:pPr>
            <a:endParaRPr lang="fa-IR" sz="2400" dirty="0">
              <a:cs typeface="Zar" pitchFamily="2" charset="-78"/>
            </a:endParaRPr>
          </a:p>
          <a:p>
            <a:pPr lvl="2" algn="just" rtl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</a:t>
            </a:r>
            <a:r>
              <a:rPr lang="fa-IR" dirty="0" smtClean="0">
                <a:solidFill>
                  <a:srgbClr val="008000"/>
                </a:solidFill>
                <a:cs typeface="Zar" pitchFamily="2" charset="-78"/>
              </a:rPr>
              <a:t>توليد:</a:t>
            </a:r>
            <a:r>
              <a:rPr lang="fa-IR" dirty="0" smtClean="0">
                <a:cs typeface="Zar" pitchFamily="2" charset="-78"/>
              </a:rPr>
              <a:t>   توليدکنندگان واحدهاي توليدي خود را در سراسر دنيا در مکانهايي   </a:t>
            </a:r>
          </a:p>
          <a:p>
            <a:pPr lvl="2" algn="just" rtl="1">
              <a:lnSpc>
                <a:spcPct val="150000"/>
              </a:lnSpc>
              <a:buFont typeface="Arial" charset="0"/>
              <a:buNone/>
            </a:pPr>
            <a:r>
              <a:rPr lang="fa-IR" dirty="0" smtClean="0">
                <a:cs typeface="Zar" pitchFamily="2" charset="-78"/>
              </a:rPr>
              <a:t>                داير مي کنند که از بيشترين امتيازات و مزاياي ممکن بهره برداري   </a:t>
            </a:r>
          </a:p>
          <a:p>
            <a:pPr lvl="2" algn="just" rtl="1">
              <a:lnSpc>
                <a:spcPct val="150000"/>
              </a:lnSpc>
              <a:buFont typeface="Arial" charset="0"/>
              <a:buNone/>
            </a:pPr>
            <a:r>
              <a:rPr lang="fa-IR" dirty="0" smtClean="0">
                <a:cs typeface="Zar" pitchFamily="2" charset="-78"/>
              </a:rPr>
              <a:t>                 کنند. </a:t>
            </a:r>
          </a:p>
          <a:p>
            <a:pPr lvl="2" algn="just" rtl="1">
              <a:buFont typeface="Arial" charset="0"/>
              <a:buNone/>
            </a:pPr>
            <a:endParaRPr lang="fa-IR" dirty="0" smtClean="0">
              <a:cs typeface="Zar" pitchFamily="2" charset="-78"/>
            </a:endParaRPr>
          </a:p>
          <a:p>
            <a:pPr lvl="2" algn="just" rtl="1">
              <a:buFont typeface="Arial" charset="0"/>
              <a:buBlip>
                <a:blip r:embed="rId2"/>
              </a:buBlip>
            </a:pPr>
            <a:r>
              <a:rPr lang="fa-IR" dirty="0" smtClean="0">
                <a:solidFill>
                  <a:srgbClr val="008000"/>
                </a:solidFill>
                <a:cs typeface="Zar" pitchFamily="2" charset="-78"/>
              </a:rPr>
              <a:t>عرضه:</a:t>
            </a:r>
            <a:r>
              <a:rPr lang="fa-IR" dirty="0" smtClean="0">
                <a:cs typeface="Zar" pitchFamily="2" charset="-78"/>
              </a:rPr>
              <a:t>  افزايش واردات و صادرات کشورها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98192-D052-4053-A419-1338992799A7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154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2057400" y="152400"/>
            <a:ext cx="8077200" cy="6019800"/>
          </a:xfrm>
        </p:spPr>
        <p:txBody>
          <a:bodyPr/>
          <a:lstStyle/>
          <a:p>
            <a:pPr algn="just" rtl="1">
              <a:buClr>
                <a:srgbClr val="C00000"/>
              </a:buClr>
              <a:buFont typeface="Arial" charset="0"/>
              <a:buNone/>
            </a:pPr>
            <a:r>
              <a:rPr lang="fa-IR" sz="2800" b="1" dirty="0">
                <a:solidFill>
                  <a:srgbClr val="008000"/>
                </a:solidFill>
                <a:cs typeface="Zar" pitchFamily="2" charset="-78"/>
              </a:rPr>
              <a:t>	مثال:</a:t>
            </a:r>
            <a:endParaRPr lang="fa-IR" b="1" dirty="0" smtClean="0">
              <a:solidFill>
                <a:srgbClr val="008000"/>
              </a:solidFill>
              <a:cs typeface="Zar" pitchFamily="2" charset="-78"/>
            </a:endParaRPr>
          </a:p>
          <a:p>
            <a:pPr lvl="2" algn="just" rtl="1">
              <a:lnSpc>
                <a:spcPct val="20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sz="2800" dirty="0">
                <a:cs typeface="Zar" pitchFamily="2" charset="-78"/>
              </a:rPr>
              <a:t> شرکت </a:t>
            </a: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براون باوري</a:t>
            </a:r>
            <a:r>
              <a:rPr lang="fa-IR" sz="2800" dirty="0">
                <a:cs typeface="Zar" pitchFamily="2" charset="-78"/>
              </a:rPr>
              <a:t>   </a:t>
            </a:r>
            <a:r>
              <a:rPr lang="en-US" i="1" dirty="0" smtClean="0">
                <a:cs typeface="Zar" pitchFamily="2" charset="-78"/>
              </a:rPr>
              <a:t>Brown </a:t>
            </a:r>
            <a:r>
              <a:rPr lang="en-US" i="1" dirty="0" err="1" smtClean="0">
                <a:cs typeface="Zar" pitchFamily="2" charset="-78"/>
              </a:rPr>
              <a:t>Boveri</a:t>
            </a:r>
            <a:endParaRPr lang="fa-IR" sz="2800" i="1" dirty="0">
              <a:cs typeface="Zar" pitchFamily="2" charset="-78"/>
            </a:endParaRPr>
          </a:p>
          <a:p>
            <a:pPr lvl="2" algn="just" rtl="1">
              <a:lnSpc>
                <a:spcPct val="20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شرکت سوئيسي- سوئدي با بيش از 30 ميليارد دلار گردش پول در سال </a:t>
            </a:r>
          </a:p>
          <a:p>
            <a:pPr lvl="2" algn="just" rtl="1">
              <a:lnSpc>
                <a:spcPct val="20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عرضه ي سيستم هاي حمل و نقل و دستگاه هاي توليد برق </a:t>
            </a:r>
          </a:p>
          <a:p>
            <a:pPr lvl="2" algn="just" rtl="1">
              <a:lnSpc>
                <a:spcPct val="20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استخدام بيش از 25 هزار کارگر و کارمند جديد در کشورهاي اروپايي شرقي (که قبلاً کمونيست بودند.)	</a:t>
            </a:r>
          </a:p>
          <a:p>
            <a:pPr lvl="2" algn="just" rtl="1">
              <a:lnSpc>
                <a:spcPct val="20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يعني بسياري از فعاليتهاي خود را از اروپاي غربي به اروپاي شرقي کشانده است.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02F2D-D904-4CBF-8CEB-B02B5A26B18A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155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2133600" y="457201"/>
            <a:ext cx="8077200" cy="4678363"/>
          </a:xfrm>
        </p:spPr>
        <p:txBody>
          <a:bodyPr/>
          <a:lstStyle/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2800" b="1" dirty="0">
                <a:solidFill>
                  <a:srgbClr val="002060"/>
                </a:solidFill>
                <a:cs typeface="Zar" pitchFamily="2" charset="-78"/>
              </a:rPr>
              <a:t> </a:t>
            </a:r>
            <a:r>
              <a:rPr lang="fa-IR" sz="2800" b="1" i="1" dirty="0">
                <a:solidFill>
                  <a:srgbClr val="FF0000"/>
                </a:solidFill>
                <a:cs typeface="Zar" pitchFamily="2" charset="-78"/>
              </a:rPr>
              <a:t>جهاني شدن </a:t>
            </a:r>
            <a:r>
              <a:rPr lang="fa-IR" sz="2800" b="1" dirty="0">
                <a:solidFill>
                  <a:srgbClr val="002060"/>
                </a:solidFill>
                <a:cs typeface="Zar" pitchFamily="2" charset="-78"/>
              </a:rPr>
              <a:t>يعني افزايش شديد رقابت؛ </a:t>
            </a:r>
          </a:p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endParaRPr lang="fa-IR" sz="2800" b="1" dirty="0">
              <a:solidFill>
                <a:srgbClr val="002060"/>
              </a:solidFill>
              <a:cs typeface="Zar" pitchFamily="2" charset="-78"/>
            </a:endParaRPr>
          </a:p>
          <a:p>
            <a:pPr algn="just" rtl="1">
              <a:buClr>
                <a:srgbClr val="C00000"/>
              </a:buClr>
              <a:buFont typeface="Arial" charset="0"/>
              <a:buNone/>
            </a:pPr>
            <a:endParaRPr lang="fa-IR" sz="1200" dirty="0">
              <a:cs typeface="Zar" pitchFamily="2" charset="-78"/>
            </a:endParaRPr>
          </a:p>
          <a:p>
            <a:pPr lvl="2" algn="just" rtl="1">
              <a:lnSpc>
                <a:spcPct val="250000"/>
              </a:lnSpc>
              <a:buClr>
                <a:srgbClr val="C00000"/>
              </a:buClr>
              <a:buFont typeface="Arial" charset="0"/>
              <a:buNone/>
            </a:pPr>
            <a:r>
              <a:rPr lang="fa-IR" sz="2800" dirty="0">
                <a:cs typeface="Zar" pitchFamily="2" charset="-78"/>
              </a:rPr>
              <a:t>	توسعه </a:t>
            </a:r>
            <a:r>
              <a:rPr lang="fa-IR" sz="2800" i="1" u="sng" dirty="0">
                <a:solidFill>
                  <a:srgbClr val="FF0000"/>
                </a:solidFill>
                <a:cs typeface="Zar" pitchFamily="2" charset="-78"/>
              </a:rPr>
              <a:t>رقابت</a:t>
            </a:r>
            <a:r>
              <a:rPr lang="fa-IR" sz="2800" dirty="0">
                <a:cs typeface="Zar" pitchFamily="2" charset="-78"/>
              </a:rPr>
              <a:t> شرکتها از </a:t>
            </a:r>
            <a:r>
              <a:rPr lang="fa-IR" sz="2800" i="1" u="sng" dirty="0">
                <a:solidFill>
                  <a:srgbClr val="FF0000"/>
                </a:solidFill>
                <a:cs typeface="Zar" pitchFamily="2" charset="-78"/>
              </a:rPr>
              <a:t>سطح محلي</a:t>
            </a:r>
            <a:r>
              <a:rPr lang="fa-IR" sz="2800" i="1" dirty="0"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به </a:t>
            </a:r>
            <a:r>
              <a:rPr lang="fa-IR" sz="2800" i="1" u="sng" dirty="0">
                <a:solidFill>
                  <a:srgbClr val="FF0000"/>
                </a:solidFill>
                <a:cs typeface="Zar" pitchFamily="2" charset="-78"/>
              </a:rPr>
              <a:t>سطح جهاني</a:t>
            </a:r>
            <a:r>
              <a:rPr lang="fa-IR" sz="2800" i="1" dirty="0"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و درگير شدن در امر رقابت با شرکتهاي رقيب خارجي که با قدرت و سرعتي سهمگين حرکت مي کنند.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0E49-5512-4F8D-924A-E10ABD1ED40E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156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105400" y="228601"/>
            <a:ext cx="5105400" cy="563563"/>
          </a:xfrm>
        </p:spPr>
        <p:txBody>
          <a:bodyPr/>
          <a:lstStyle/>
          <a:p>
            <a:pPr algn="just" rtl="1"/>
            <a:r>
              <a:rPr lang="fa-IR" sz="2800" b="1" dirty="0">
                <a:solidFill>
                  <a:srgbClr val="FF0000"/>
                </a:solidFill>
                <a:cs typeface="Zar" pitchFamily="2" charset="-78"/>
              </a:rPr>
              <a:t>تغييرات در ماهيت کار و نيروي کار: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8763000" cy="5486400"/>
          </a:xfrm>
        </p:spPr>
        <p:txBody>
          <a:bodyPr/>
          <a:lstStyle/>
          <a:p>
            <a:pPr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rgbClr val="002060"/>
                </a:solidFill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امروزه </a:t>
            </a:r>
            <a:r>
              <a:rPr lang="fa-IR" sz="2800" i="1" dirty="0">
                <a:solidFill>
                  <a:srgbClr val="7030A0"/>
                </a:solidFill>
                <a:cs typeface="Zar" pitchFamily="2" charset="-78"/>
              </a:rPr>
              <a:t>ماهيت کارها</a:t>
            </a:r>
            <a:r>
              <a:rPr lang="fa-IR" sz="2800" dirty="0">
                <a:cs typeface="Zar" pitchFamily="2" charset="-78"/>
              </a:rPr>
              <a:t> و مشاغل و همچنين </a:t>
            </a:r>
            <a:r>
              <a:rPr lang="fa-IR" sz="2800" i="1" dirty="0">
                <a:solidFill>
                  <a:srgbClr val="7030A0"/>
                </a:solidFill>
                <a:cs typeface="Zar" pitchFamily="2" charset="-78"/>
              </a:rPr>
              <a:t>ويژگي هاي نيروي کار </a:t>
            </a:r>
            <a:r>
              <a:rPr lang="fa-IR" sz="2800" dirty="0">
                <a:cs typeface="Zar" pitchFamily="2" charset="-78"/>
              </a:rPr>
              <a:t>دستخوش </a:t>
            </a:r>
            <a:r>
              <a:rPr lang="fa-IR" sz="2800" i="1" dirty="0">
                <a:solidFill>
                  <a:srgbClr val="7030A0"/>
                </a:solidFill>
                <a:cs typeface="Zar" pitchFamily="2" charset="-78"/>
              </a:rPr>
              <a:t>تغييرات شديد </a:t>
            </a:r>
            <a:r>
              <a:rPr lang="fa-IR" sz="2800" dirty="0">
                <a:cs typeface="Zar" pitchFamily="2" charset="-78"/>
              </a:rPr>
              <a:t>قرار گرفته است.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1200" dirty="0">
              <a:cs typeface="Zar" pitchFamily="2" charset="-78"/>
            </a:endParaRPr>
          </a:p>
          <a:p>
            <a:pPr lvl="1" algn="just" rtl="1"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fa-IR" sz="2400" b="1" i="1" u="sng" dirty="0">
                <a:solidFill>
                  <a:srgbClr val="008000"/>
                </a:solidFill>
                <a:cs typeface="Zar" pitchFamily="2" charset="-78"/>
              </a:rPr>
              <a:t>تغييرات در </a:t>
            </a:r>
            <a:r>
              <a:rPr lang="fa-IR" sz="2400" b="1" i="1" u="sng" dirty="0">
                <a:solidFill>
                  <a:srgbClr val="7030A0"/>
                </a:solidFill>
                <a:cs typeface="Zar" pitchFamily="2" charset="-78"/>
              </a:rPr>
              <a:t>ماهيت کار</a:t>
            </a:r>
            <a:r>
              <a:rPr lang="fa-IR" sz="2400" b="1" i="1" u="sng" dirty="0">
                <a:solidFill>
                  <a:srgbClr val="008000"/>
                </a:solidFill>
                <a:cs typeface="Zar" pitchFamily="2" charset="-78"/>
              </a:rPr>
              <a:t>: </a:t>
            </a:r>
          </a:p>
          <a:p>
            <a:pPr lvl="2"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fa-IR" dirty="0" smtClean="0">
                <a:cs typeface="Zar" pitchFamily="2" charset="-78"/>
              </a:rPr>
              <a:t> روي آوردن به کارهاي خدماتي (و کارهايي که به دانش خاص نياز دارد) در مقابل مشاغل توليدي </a:t>
            </a:r>
            <a:endParaRPr lang="fa-IR" sz="1050" dirty="0">
              <a:cs typeface="Zar" pitchFamily="2" charset="-78"/>
            </a:endParaRPr>
          </a:p>
          <a:p>
            <a:pPr lvl="2"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fa-IR" dirty="0" smtClean="0">
                <a:cs typeface="Zar" pitchFamily="2" charset="-78"/>
              </a:rPr>
              <a:t> تأکيد بر سرمايه هاي انساني</a:t>
            </a:r>
            <a:r>
              <a:rPr lang="fa-IR" sz="2000" dirty="0">
                <a:cs typeface="Zar" pitchFamily="2" charset="-78"/>
              </a:rPr>
              <a:t>	</a:t>
            </a:r>
          </a:p>
          <a:p>
            <a:pPr lvl="1" algn="just" rtl="1"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fa-IR" sz="2000" dirty="0">
                <a:cs typeface="Zar" pitchFamily="2" charset="-78"/>
              </a:rPr>
              <a:t> </a:t>
            </a:r>
            <a:r>
              <a:rPr lang="fa-IR" sz="2000" b="1" dirty="0">
                <a:solidFill>
                  <a:schemeClr val="accent4">
                    <a:lumMod val="50000"/>
                  </a:schemeClr>
                </a:solidFill>
                <a:cs typeface="Zar" pitchFamily="2" charset="-78"/>
              </a:rPr>
              <a:t>مثال: </a:t>
            </a:r>
          </a:p>
          <a:p>
            <a:pPr lvl="2"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Blip>
                <a:blip r:embed="rId3"/>
              </a:buBlip>
              <a:defRPr/>
            </a:pPr>
            <a:r>
              <a:rPr lang="fa-IR" sz="2000" dirty="0">
                <a:cs typeface="Zar" pitchFamily="2" charset="-78"/>
              </a:rPr>
              <a:t> در آمريکا بيش </a:t>
            </a:r>
            <a:r>
              <a:rPr lang="fa-IR" sz="2200" dirty="0">
                <a:cs typeface="Zar" pitchFamily="2" charset="-78"/>
              </a:rPr>
              <a:t>از ⅔ نيروي کار در سازمانهاي خدماتي (بانکها، خرده فروشي ها، مشاوره، تدريسي، کارهاي حقوقي</a:t>
            </a:r>
            <a:r>
              <a:rPr lang="fa-IR" sz="2000" dirty="0">
                <a:cs typeface="Zar" pitchFamily="2" charset="-78"/>
              </a:rPr>
              <a:t>) اشتغال دارند.</a:t>
            </a:r>
          </a:p>
          <a:p>
            <a:pPr lvl="1"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dirty="0" smtClean="0">
              <a:cs typeface="Zar" pitchFamily="2" charset="-78"/>
            </a:endParaRPr>
          </a:p>
          <a:p>
            <a:pPr lvl="2"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2800" dirty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96E34-0940-4790-AA7D-DA5F60711600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157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752600" y="304801"/>
            <a:ext cx="8686800" cy="4906963"/>
          </a:xfrm>
        </p:spPr>
        <p:txBody>
          <a:bodyPr/>
          <a:lstStyle/>
          <a:p>
            <a:pPr lvl="1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Zar" pitchFamily="2" charset="-78"/>
              </a:rPr>
              <a:t>براي اداره </a:t>
            </a:r>
            <a:r>
              <a:rPr lang="fa-IR" dirty="0" smtClean="0">
                <a:solidFill>
                  <a:srgbClr val="7030A0"/>
                </a:solidFill>
                <a:cs typeface="Zar" pitchFamily="2" charset="-78"/>
              </a:rPr>
              <a:t>سازمانهاي خدماتي</a:t>
            </a:r>
            <a:r>
              <a:rPr lang="fa-IR" dirty="0" smtClean="0">
                <a:cs typeface="Zar" pitchFamily="2" charset="-78"/>
              </a:rPr>
              <a:t>، در رابطه با مسايل انساني </a:t>
            </a:r>
            <a:r>
              <a:rPr lang="fa-IR" dirty="0" smtClean="0">
                <a:solidFill>
                  <a:srgbClr val="7030A0"/>
                </a:solidFill>
                <a:cs typeface="Zar" pitchFamily="2" charset="-78"/>
              </a:rPr>
              <a:t>روشهاي نوين</a:t>
            </a:r>
            <a:r>
              <a:rPr lang="fa-IR" dirty="0" smtClean="0">
                <a:cs typeface="Zar" pitchFamily="2" charset="-78"/>
              </a:rPr>
              <a:t> مورد نياز است.</a:t>
            </a:r>
            <a:endParaRPr lang="fa-IR" sz="1200" dirty="0">
              <a:cs typeface="Zar" pitchFamily="2" charset="-78"/>
            </a:endParaRPr>
          </a:p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Zar" pitchFamily="2" charset="-78"/>
              </a:rPr>
              <a:t>اغلب مشاغل کنوني به 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سطح خاصي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Zar" pitchFamily="2" charset="-78"/>
              </a:rPr>
              <a:t> از تخصص نياز دارند و اين نياز بسيار بيشتر از گذشته است. </a:t>
            </a:r>
          </a:p>
          <a:p>
            <a:pPr lvl="1"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1200" dirty="0">
              <a:cs typeface="Zar" pitchFamily="2" charset="-78"/>
            </a:endParaRPr>
          </a:p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Zar" pitchFamily="2" charset="-78"/>
              </a:rPr>
              <a:t>مشاغل 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خدماتي</a:t>
            </a:r>
            <a:r>
              <a:rPr lang="fa-IR" dirty="0" smtClean="0">
                <a:cs typeface="Zar" pitchFamily="2" charset="-78"/>
              </a:rPr>
              <a:t>، به انواع جديدي از کارکنان با 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آگاهي هاي ويژه</a:t>
            </a:r>
            <a:r>
              <a:rPr lang="fa-IR" dirty="0" smtClean="0">
                <a:cs typeface="Zar" pitchFamily="2" charset="-78"/>
              </a:rPr>
              <a:t> نياز دارند.</a:t>
            </a:r>
            <a:endParaRPr lang="fa-IR" sz="3200" b="1" dirty="0">
              <a:cs typeface="Zar" pitchFamily="2" charset="-78"/>
            </a:endParaRPr>
          </a:p>
          <a:p>
            <a:pPr lvl="2"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3200" dirty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893C0-5ECD-46B1-99F7-41374B24DCF3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158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676400" y="228600"/>
            <a:ext cx="8839200" cy="6019800"/>
          </a:xfrm>
        </p:spPr>
        <p:txBody>
          <a:bodyPr/>
          <a:lstStyle/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Zar" pitchFamily="2" charset="-78"/>
              </a:rPr>
              <a:t> به سرعت 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سرمايه هاي انساني</a:t>
            </a:r>
            <a:r>
              <a:rPr lang="fa-IR" dirty="0" smtClean="0">
                <a:cs typeface="Zar" pitchFamily="2" charset="-78"/>
              </a:rPr>
              <a:t> جايگزين سيستم ها و دستگاه هاي پيشرفته مي شود.</a:t>
            </a:r>
          </a:p>
          <a:p>
            <a:pPr lvl="1"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dirty="0" smtClean="0">
              <a:cs typeface="Zar" pitchFamily="2" charset="-78"/>
            </a:endParaRPr>
          </a:p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Zar" pitchFamily="2" charset="-78"/>
              </a:rPr>
              <a:t> دستگاه هاي پيشرفته موفقيت شرکت را تضمين نمي کند، بلکه سازمان ها نياز به افرادي دارند که از آموزش هاي بالايي برخوردار باشند و تعهد بيشتري نسبت به سازمان داشته باشند.</a:t>
            </a:r>
          </a:p>
          <a:p>
            <a:pPr lvl="1"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dirty="0" smtClean="0">
              <a:cs typeface="Zar" pitchFamily="2" charset="-78"/>
            </a:endParaRPr>
          </a:p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Zar" pitchFamily="2" charset="-78"/>
              </a:rPr>
              <a:t> در شرکت هاي امروزين (و همچنين در آينده)، بر سرمايه هاي انساني (دانش، آموزش، مهارت و تخصص نيروي کار) تأکيد  مي شود.</a:t>
            </a:r>
            <a:endParaRPr lang="fa-IR" sz="3200" b="1" dirty="0">
              <a:cs typeface="Zar" pitchFamily="2" charset="-78"/>
            </a:endParaRPr>
          </a:p>
          <a:p>
            <a:pPr lvl="2"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3200" dirty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AEB42-A062-4B7C-8D09-8E446D6467C4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159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38282" y="142852"/>
            <a:ext cx="8786874" cy="628654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66"/>
                </a:solidFill>
                <a:cs typeface="HMOJTABA" pitchFamily="2" charset="-78"/>
              </a:rPr>
              <a:t>تجربه :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مجموعه ايي از مسائل و راه حل هايي كه در گذشته موجود بوده است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18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در رابطه با تجربه  :    جستجو و شناخت روابط عليتي در شرايط مختلف و   </a:t>
            </a:r>
          </a:p>
          <a:p>
            <a:pPr eaLnBrk="1" hangingPunct="1">
              <a:lnSpc>
                <a:spcPct val="18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استخراج اصولي از آنها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عصاره تجربه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                 دانش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                              حل مشكلات جديد</a:t>
            </a:r>
          </a:p>
          <a:p>
            <a:pPr eaLnBrk="1" hangingPunct="1">
              <a:lnSpc>
                <a:spcPct val="1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16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63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5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5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5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5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5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763000" cy="5715000"/>
          </a:xfrm>
        </p:spPr>
        <p:txBody>
          <a:bodyPr/>
          <a:lstStyle/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Zar" pitchFamily="2" charset="-78"/>
              </a:rPr>
              <a:t> 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افزايش سرمايه هاي انساني </a:t>
            </a:r>
            <a:r>
              <a:rPr lang="fa-IR" dirty="0" smtClean="0">
                <a:cs typeface="Zar" pitchFamily="2" charset="-78"/>
              </a:rPr>
              <a:t>يا فکري متعلق به نيروي کار، 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چالشي نو </a:t>
            </a:r>
            <a:r>
              <a:rPr lang="fa-IR" dirty="0" smtClean="0">
                <a:cs typeface="Zar" pitchFamily="2" charset="-78"/>
              </a:rPr>
              <a:t>و نياز به 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مديريتي متفاوت </a:t>
            </a:r>
            <a:r>
              <a:rPr lang="fa-IR" dirty="0" smtClean="0">
                <a:cs typeface="Zar" pitchFamily="2" charset="-78"/>
              </a:rPr>
              <a:t>از آنچه بر نسلهاي گذشته اعمال مي شد را فرا روي مديريت ها قرار مي دهد.</a:t>
            </a:r>
          </a:p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1200" dirty="0">
              <a:cs typeface="Zar" pitchFamily="2" charset="-78"/>
            </a:endParaRPr>
          </a:p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schemeClr val="tx2">
                    <a:lumMod val="75000"/>
                  </a:schemeClr>
                </a:solidFill>
                <a:cs typeface="Zar" pitchFamily="2" charset="-78"/>
              </a:rPr>
              <a:t> </a:t>
            </a:r>
            <a:r>
              <a:rPr lang="fa-IR" sz="2900" i="1" dirty="0">
                <a:solidFill>
                  <a:schemeClr val="tx2">
                    <a:lumMod val="75000"/>
                  </a:schemeClr>
                </a:solidFill>
                <a:cs typeface="Zar" pitchFamily="2" charset="-78"/>
              </a:rPr>
              <a:t>تغيير </a:t>
            </a:r>
            <a:r>
              <a:rPr lang="fa-IR" sz="2900" i="1" u="sng" dirty="0">
                <a:solidFill>
                  <a:schemeClr val="tx2">
                    <a:lumMod val="75000"/>
                  </a:schemeClr>
                </a:solidFill>
                <a:cs typeface="Zar" pitchFamily="2" charset="-78"/>
              </a:rPr>
              <a:t>محور استخدام</a:t>
            </a:r>
            <a:r>
              <a:rPr lang="fa-IR" sz="2900" dirty="0">
                <a:solidFill>
                  <a:schemeClr val="tx2">
                    <a:lumMod val="75000"/>
                  </a:schemeClr>
                </a:solidFill>
                <a:cs typeface="Zar" pitchFamily="2" charset="-78"/>
              </a:rPr>
              <a:t>: </a:t>
            </a:r>
          </a:p>
          <a:p>
            <a:pPr lvl="3"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fa-IR" sz="2800" dirty="0">
                <a:cs typeface="Zar" pitchFamily="2" charset="-78"/>
              </a:rPr>
              <a:t>	امروزه (و در آينده)، به جاي استخدام کارکناني که داراي مهارت دست و تخصص امور دفتري باشند، کارکناني که داراي </a:t>
            </a:r>
            <a:r>
              <a:rPr lang="fa-IR" sz="2800" i="1" dirty="0">
                <a:solidFill>
                  <a:srgbClr val="7030A0"/>
                </a:solidFill>
                <a:cs typeface="Zar" pitchFamily="2" charset="-78"/>
              </a:rPr>
              <a:t>دانش ويژه </a:t>
            </a:r>
            <a:r>
              <a:rPr lang="fa-IR" sz="2800" dirty="0">
                <a:cs typeface="Zar" pitchFamily="2" charset="-78"/>
              </a:rPr>
              <a:t>هستند استخدام مي شوند.</a:t>
            </a:r>
            <a:endParaRPr lang="fa-IR" dirty="0" smtClean="0">
              <a:cs typeface="Zar" pitchFamily="2" charset="-78"/>
            </a:endParaRPr>
          </a:p>
          <a:p>
            <a:pPr lvl="1"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3200" b="1" dirty="0">
              <a:cs typeface="Zar" pitchFamily="2" charset="-78"/>
            </a:endParaRPr>
          </a:p>
          <a:p>
            <a:pPr lvl="2"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3200" dirty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C33D-8AE4-4479-A5CB-96A427C37D3A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160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5257800"/>
          </a:xfrm>
        </p:spPr>
        <p:txBody>
          <a:bodyPr/>
          <a:lstStyle/>
          <a:p>
            <a:pPr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fa-IR" dirty="0" smtClean="0">
                <a:cs typeface="Zar" pitchFamily="2" charset="-78"/>
              </a:rPr>
              <a:t>    اين نوع 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نيروي کار</a:t>
            </a:r>
            <a:r>
              <a:rPr lang="fa-IR" dirty="0" smtClean="0">
                <a:cs typeface="Zar" pitchFamily="2" charset="-78"/>
              </a:rPr>
              <a:t>، در برابر الگوهاي 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فرمان دهي </a:t>
            </a:r>
            <a:r>
              <a:rPr lang="fa-IR" dirty="0" smtClean="0">
                <a:cs typeface="Zar" pitchFamily="2" charset="-78"/>
              </a:rPr>
              <a:t>و 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کنترل</a:t>
            </a:r>
            <a:r>
              <a:rPr lang="fa-IR" dirty="0" smtClean="0">
                <a:cs typeface="Zar" pitchFamily="2" charset="-78"/>
              </a:rPr>
              <a:t>، مقاومت مي کنند و اجازه نمي دهند مانند ارتش هاي صدسال پيش با آنها رفتار مي شود؛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endParaRPr lang="fa-IR" dirty="0" smtClean="0">
              <a:cs typeface="Zar" pitchFamily="2" charset="-78"/>
            </a:endParaRPr>
          </a:p>
          <a:p>
            <a:pPr algn="ctr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fa-IR" i="1" dirty="0" smtClean="0">
                <a:solidFill>
                  <a:srgbClr val="FF0000"/>
                </a:solidFill>
                <a:cs typeface="Zar" pitchFamily="2" charset="-78"/>
              </a:rPr>
              <a:t>دستور دادن - چون سايه آنها را تعقيب کردن-</a:t>
            </a:r>
          </a:p>
          <a:p>
            <a:pPr algn="ctr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fa-IR" i="1" dirty="0" smtClean="0">
                <a:solidFill>
                  <a:srgbClr val="FF0000"/>
                </a:solidFill>
                <a:cs typeface="Zar" pitchFamily="2" charset="-78"/>
              </a:rPr>
              <a:t> نظارت و کنترل دقيق بر کار آنها؛</a:t>
            </a:r>
          </a:p>
          <a:p>
            <a:pPr lvl="2"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2800" dirty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8EECB-A943-4C4C-83C8-A4095B4175EA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161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5562600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None/>
              <a:defRPr/>
            </a:pPr>
            <a:r>
              <a:rPr lang="fa-IR" sz="3200" dirty="0">
                <a:cs typeface="Zar" pitchFamily="2" charset="-78"/>
              </a:rPr>
              <a:t>   گزينش و آموزش چنين کارکناني و شيوه هاي </a:t>
            </a:r>
            <a:r>
              <a:rPr lang="fa-IR" sz="3200" i="1" dirty="0">
                <a:solidFill>
                  <a:srgbClr val="7030A0"/>
                </a:solidFill>
                <a:cs typeface="Zar" pitchFamily="2" charset="-78"/>
              </a:rPr>
              <a:t>ايجاد تعهد </a:t>
            </a:r>
            <a:r>
              <a:rPr lang="fa-IR" sz="3200" dirty="0">
                <a:cs typeface="Zar" pitchFamily="2" charset="-78"/>
              </a:rPr>
              <a:t>در آنها و </a:t>
            </a:r>
            <a:r>
              <a:rPr lang="fa-IR" sz="3200" i="1" dirty="0">
                <a:solidFill>
                  <a:srgbClr val="7030A0"/>
                </a:solidFill>
                <a:cs typeface="Zar" pitchFamily="2" charset="-78"/>
              </a:rPr>
              <a:t>خود کنترل شدنشان </a:t>
            </a:r>
            <a:r>
              <a:rPr lang="fa-IR" sz="3200" dirty="0">
                <a:cs typeface="Zar" pitchFamily="2" charset="-78"/>
              </a:rPr>
              <a:t>نياز به مهارتها و سيستم هاي جديدي از </a:t>
            </a:r>
            <a:r>
              <a:rPr lang="fa-IR" sz="3200" i="1" dirty="0">
                <a:solidFill>
                  <a:srgbClr val="7030A0"/>
                </a:solidFill>
                <a:cs typeface="Zar" pitchFamily="2" charset="-78"/>
              </a:rPr>
              <a:t>مديريت </a:t>
            </a:r>
            <a:r>
              <a:rPr lang="fa-IR" sz="3200" dirty="0">
                <a:cs typeface="Zar" pitchFamily="2" charset="-78"/>
              </a:rPr>
              <a:t>دارد؛</a:t>
            </a:r>
          </a:p>
          <a:p>
            <a:pPr marL="342900" lvl="1" indent="-342900" algn="just">
              <a:lnSpc>
                <a:spcPct val="150000"/>
              </a:lnSpc>
              <a:buNone/>
              <a:defRPr/>
            </a:pPr>
            <a:endParaRPr lang="fa-IR" sz="3200" dirty="0">
              <a:cs typeface="Zar" pitchFamily="2" charset="-78"/>
            </a:endParaRPr>
          </a:p>
          <a:p>
            <a:pPr marL="742950" lvl="2" indent="-342900" algn="just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fa-IR" sz="3200" dirty="0">
                <a:solidFill>
                  <a:schemeClr val="tx2">
                    <a:lumMod val="75000"/>
                  </a:schemeClr>
                </a:solidFill>
                <a:cs typeface="Zar" pitchFamily="2" charset="-78"/>
              </a:rPr>
              <a:t>	</a:t>
            </a:r>
            <a:r>
              <a:rPr lang="fa-IR" sz="3200" i="1" dirty="0">
                <a:solidFill>
                  <a:schemeClr val="accent3">
                    <a:lumMod val="50000"/>
                  </a:schemeClr>
                </a:solidFill>
                <a:cs typeface="Zar" pitchFamily="2" charset="-78"/>
              </a:rPr>
              <a:t>شيوه هاي جديد گزينش - انگيزه هاي جديد -  </a:t>
            </a:r>
          </a:p>
          <a:p>
            <a:pPr marL="742950" lvl="2" indent="-342900" algn="just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fa-IR" sz="3200" i="1" dirty="0">
                <a:solidFill>
                  <a:schemeClr val="accent3">
                    <a:lumMod val="50000"/>
                  </a:schemeClr>
                </a:solidFill>
                <a:cs typeface="Zar" pitchFamily="2" charset="-78"/>
              </a:rPr>
              <a:t>    روشهاي جديد براي ارزيابي عملکردها؛</a:t>
            </a:r>
          </a:p>
          <a:p>
            <a:pPr algn="just" rtl="1">
              <a:buFont typeface="Arial" pitchFamily="34" charset="0"/>
              <a:buNone/>
              <a:defRPr/>
            </a:pPr>
            <a:endParaRPr lang="fa-IR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017AB-AADE-4746-B738-98D1745B3D0E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162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8991600" cy="57912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cs typeface="Zar" pitchFamily="2" charset="-78"/>
              </a:rPr>
              <a:t>امروزه مسايل مهم و جديدي در رابطه با امور انساني در سازمانها وجود دارد؛ </a:t>
            </a:r>
          </a:p>
          <a:p>
            <a:pPr marL="514350" indent="-514350" algn="just">
              <a:lnSpc>
                <a:spcPct val="150000"/>
              </a:lnSpc>
              <a:buClr>
                <a:srgbClr val="7030A0"/>
              </a:buClr>
              <a:buNone/>
              <a:defRPr/>
            </a:pPr>
            <a:r>
              <a:rPr lang="fa-IR" dirty="0" smtClean="0">
                <a:cs typeface="Zar" pitchFamily="2" charset="-78"/>
              </a:rPr>
              <a:t>      از جمله موارد ذيل:</a:t>
            </a:r>
          </a:p>
          <a:p>
            <a:pPr marL="514350" indent="-514350" algn="just">
              <a:buClr>
                <a:srgbClr val="7030A0"/>
              </a:buClr>
              <a:buNone/>
              <a:defRPr/>
            </a:pPr>
            <a:endParaRPr lang="fa-IR" sz="1400" dirty="0">
              <a:cs typeface="Zar" pitchFamily="2" charset="-78"/>
            </a:endParaRPr>
          </a:p>
          <a:p>
            <a:pPr marL="1314450" lvl="2" indent="-514350" algn="just">
              <a:lnSpc>
                <a:spcPct val="150000"/>
              </a:lnSpc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Zar" pitchFamily="2" charset="-78"/>
              </a:rPr>
              <a:t>الف. افزايش بهره وري</a:t>
            </a:r>
          </a:p>
          <a:p>
            <a:pPr marL="1314450" lvl="2" indent="-514350" algn="just">
              <a:lnSpc>
                <a:spcPct val="150000"/>
              </a:lnSpc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rgbClr val="008000"/>
                </a:solidFill>
                <a:cs typeface="Zar" pitchFamily="2" charset="-78"/>
              </a:rPr>
              <a:t>ب. افزايش انعطاف پذيري</a:t>
            </a:r>
          </a:p>
          <a:p>
            <a:pPr marL="1314450" lvl="2" indent="-514350" algn="just">
              <a:lnSpc>
                <a:spcPct val="150000"/>
              </a:lnSpc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chemeClr val="accent5">
                    <a:lumMod val="75000"/>
                  </a:schemeClr>
                </a:solidFill>
                <a:cs typeface="Zar" pitchFamily="2" charset="-78"/>
              </a:rPr>
              <a:t>ج. رفتار کارکنان در سازمان هاي خدماتي</a:t>
            </a:r>
          </a:p>
          <a:p>
            <a:pPr marL="1314450" lvl="2" indent="-514350" algn="just">
              <a:lnSpc>
                <a:spcPct val="150000"/>
              </a:lnSpc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chemeClr val="accent4"/>
                </a:solidFill>
                <a:cs typeface="Zar" pitchFamily="2" charset="-78"/>
              </a:rPr>
              <a:t>د. ايجاد و افزايش تعهد کارکنان</a:t>
            </a:r>
            <a:r>
              <a:rPr lang="fa-IR" sz="2800" dirty="0">
                <a:solidFill>
                  <a:srgbClr val="ED2B75"/>
                </a:solidFill>
                <a:cs typeface="Zar" pitchFamily="2" charset="-78"/>
              </a:rPr>
              <a:t> </a:t>
            </a:r>
          </a:p>
          <a:p>
            <a:pPr marL="1314450" lvl="2" indent="-514350" algn="just">
              <a:lnSpc>
                <a:spcPct val="150000"/>
              </a:lnSpc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rgbClr val="ED2B75"/>
                </a:solidFill>
                <a:cs typeface="Zar" pitchFamily="2" charset="-78"/>
              </a:rPr>
              <a:t>هـ- توجه به مسايل انساني بعنوان يک مزيت رقابتي</a:t>
            </a:r>
            <a:endParaRPr lang="fa-IR" b="1" dirty="0" smtClean="0">
              <a:solidFill>
                <a:srgbClr val="ED2B75"/>
              </a:solidFill>
              <a:cs typeface="Zar" pitchFamily="2" charset="-78"/>
            </a:endParaRPr>
          </a:p>
          <a:p>
            <a:pPr marL="914400" lvl="1" indent="-514350" algn="just">
              <a:buClr>
                <a:srgbClr val="7030A0"/>
              </a:buClr>
              <a:buNone/>
              <a:defRPr/>
            </a:pPr>
            <a:endParaRPr lang="fa-IR" b="1" dirty="0" smtClean="0">
              <a:solidFill>
                <a:schemeClr val="accent4"/>
              </a:solidFill>
              <a:cs typeface="Zar" pitchFamily="2" charset="-78"/>
            </a:endParaRPr>
          </a:p>
          <a:p>
            <a:pPr marL="914400" lvl="1" indent="-514350" algn="just">
              <a:buClr>
                <a:srgbClr val="7030A0"/>
              </a:buClr>
              <a:buNone/>
              <a:defRPr/>
            </a:pPr>
            <a:endParaRPr lang="fa-IR" b="1" dirty="0" smtClean="0">
              <a:solidFill>
                <a:schemeClr val="accent5">
                  <a:lumMod val="75000"/>
                </a:schemeClr>
              </a:solidFill>
              <a:cs typeface="Zar" pitchFamily="2" charset="-78"/>
            </a:endParaRPr>
          </a:p>
          <a:p>
            <a:pPr marL="914400" lvl="1" indent="-514350" algn="just">
              <a:buClr>
                <a:srgbClr val="7030A0"/>
              </a:buClr>
              <a:buNone/>
              <a:defRPr/>
            </a:pPr>
            <a:endParaRPr lang="fa-IR" b="1" dirty="0" smtClean="0">
              <a:solidFill>
                <a:srgbClr val="008000"/>
              </a:solidFill>
              <a:cs typeface="Zar" pitchFamily="2" charset="-78"/>
            </a:endParaRPr>
          </a:p>
          <a:p>
            <a:pPr marL="914400" lvl="1" indent="-514350" algn="just">
              <a:buClr>
                <a:srgbClr val="7030A0"/>
              </a:buClr>
              <a:buNone/>
              <a:defRPr/>
            </a:pPr>
            <a:endParaRPr lang="fa-IR" b="1" dirty="0" smtClean="0">
              <a:solidFill>
                <a:schemeClr val="accent6">
                  <a:lumMod val="75000"/>
                </a:schemeClr>
              </a:solidFill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73950-A60B-4BA2-ACEE-F44B8942510E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163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0"/>
            <a:ext cx="7963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2800" b="1" u="sng" dirty="0">
                <a:solidFill>
                  <a:srgbClr val="FF0000"/>
                </a:solidFill>
                <a:ea typeface="+mj-ea"/>
                <a:cs typeface="Zar" pitchFamily="2" charset="-78"/>
              </a:rPr>
              <a:t>مسايل مهم سازمانها </a:t>
            </a:r>
            <a:r>
              <a:rPr lang="fa-IR" sz="2800" b="1" dirty="0">
                <a:solidFill>
                  <a:srgbClr val="FF0000"/>
                </a:solidFill>
                <a:ea typeface="+mj-ea"/>
                <a:cs typeface="Zar" pitchFamily="2" charset="-78"/>
              </a:rPr>
              <a:t>در رابطه با امور انسانی در زمان کنونی : </a:t>
            </a:r>
            <a:endParaRPr lang="fa-IR" sz="2800" b="1" dirty="0">
              <a:solidFill>
                <a:srgbClr val="FF0000"/>
              </a:solidFill>
              <a:ea typeface="+mj-ea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3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057400" y="1143001"/>
            <a:ext cx="8077200" cy="4525963"/>
          </a:xfrm>
        </p:spPr>
        <p:txBody>
          <a:bodyPr/>
          <a:lstStyle/>
          <a:p>
            <a:pPr marL="514350" lvl="1" indent="-514350" algn="just">
              <a:buClr>
                <a:srgbClr val="7030A0"/>
              </a:buClr>
              <a:buNone/>
              <a:defRPr/>
            </a:pPr>
            <a:endParaRPr lang="fa-IR" sz="1600" b="1" dirty="0">
              <a:solidFill>
                <a:schemeClr val="accent6">
                  <a:lumMod val="75000"/>
                </a:schemeClr>
              </a:solidFill>
              <a:cs typeface="Zar" pitchFamily="2" charset="-78"/>
            </a:endParaRP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a-IR" sz="2800" dirty="0">
                <a:cs typeface="Zar" pitchFamily="2" charset="-78"/>
              </a:rPr>
              <a:t>  دنياي کنوني  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fa-IR" sz="2800" dirty="0">
                <a:cs typeface="Zar" pitchFamily="2" charset="-78"/>
              </a:rPr>
              <a:t>                                     رقابت شديد و فراوان       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fa-IR" sz="2800" dirty="0">
                <a:cs typeface="Zar" pitchFamily="2" charset="-78"/>
              </a:rPr>
              <a:t>                                                                         نياز به بهره وري بيشتر </a:t>
            </a:r>
          </a:p>
          <a:p>
            <a:pPr marL="514350" indent="-514350" algn="just">
              <a:buClr>
                <a:srgbClr val="7030A0"/>
              </a:buClr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marL="514350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a-IR" sz="2800" dirty="0">
                <a:cs typeface="Zar" pitchFamily="2" charset="-78"/>
              </a:rPr>
              <a:t>نقش مهم توجه به مسايل انساني در کاهش هزينه هاي نيروي کار، </a:t>
            </a:r>
          </a:p>
          <a:p>
            <a:pPr marL="514350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fa-IR" sz="2800" dirty="0">
                <a:cs typeface="Zar" pitchFamily="2" charset="-78"/>
              </a:rPr>
              <a:t>          به منظور افزايش بهره وري؛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47BFA-7FCB-4511-8BC1-DE1857E42F26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164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69637" name="TextBox 8"/>
          <p:cNvSpPr txBox="1">
            <a:spLocks noChangeArrowheads="1"/>
          </p:cNvSpPr>
          <p:nvPr/>
        </p:nvSpPr>
        <p:spPr bwMode="auto">
          <a:xfrm>
            <a:off x="6858000" y="228601"/>
            <a:ext cx="3271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lvl="1" indent="-51435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fa-IR" sz="2800" b="1">
                <a:solidFill>
                  <a:srgbClr val="E46C0A"/>
                </a:solidFill>
                <a:latin typeface="Calibri" pitchFamily="34" charset="0"/>
                <a:cs typeface="Zar" pitchFamily="2" charset="-78"/>
              </a:rPr>
              <a:t>الف. افزايش بهره وري</a:t>
            </a:r>
          </a:p>
        </p:txBody>
      </p:sp>
    </p:spTree>
    <p:extLst>
      <p:ext uri="{BB962C8B-B14F-4D97-AF65-F5344CB8AC3E}">
        <p14:creationId xmlns:p14="http://schemas.microsoft.com/office/powerpoint/2010/main" val="32621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1"/>
            <a:ext cx="8763000" cy="4678363"/>
          </a:xfrm>
        </p:spPr>
        <p:txBody>
          <a:bodyPr/>
          <a:lstStyle/>
          <a:p>
            <a:pPr algn="just" rtl="1">
              <a:buFont typeface="Arial" pitchFamily="34" charset="0"/>
              <a:buNone/>
              <a:defRPr/>
            </a:pPr>
            <a:r>
              <a:rPr lang="fa-IR" b="1" i="1" dirty="0" smtClean="0">
                <a:solidFill>
                  <a:schemeClr val="accent6">
                    <a:lumMod val="75000"/>
                  </a:schemeClr>
                </a:solidFill>
                <a:cs typeface="Zar" pitchFamily="2" charset="-78"/>
              </a:rPr>
              <a:t>چند مثال:</a:t>
            </a:r>
          </a:p>
          <a:p>
            <a:pPr algn="just" rtl="1">
              <a:buFont typeface="Arial" pitchFamily="34" charset="0"/>
              <a:buNone/>
              <a:defRPr/>
            </a:pPr>
            <a:endParaRPr lang="fa-IR" sz="1100" b="1" dirty="0">
              <a:solidFill>
                <a:schemeClr val="accent6">
                  <a:lumMod val="75000"/>
                </a:schemeClr>
              </a:solidFill>
              <a:cs typeface="Zar" pitchFamily="2" charset="-78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Zar" pitchFamily="2" charset="-78"/>
              </a:rPr>
              <a:t> امروزه </a:t>
            </a:r>
            <a:r>
              <a:rPr lang="fa-IR" sz="2800" dirty="0">
                <a:cs typeface="Zar" pitchFamily="2" charset="-78"/>
              </a:rPr>
              <a:t>دايره ي منابع انساني در امر برنامه ريزي و اجراي برنامه هاي کاهش نيروي انساني (و سپس تقويت نيروهاي کاري باقي مانده) در شرکتهايي چون آي. بي. ام و سيتي کورپ </a:t>
            </a:r>
            <a:r>
              <a:rPr lang="en-US" sz="2400" dirty="0">
                <a:cs typeface="Zar" pitchFamily="2" charset="-78"/>
              </a:rPr>
              <a:t>(IBM and Citicorp)</a:t>
            </a:r>
            <a:r>
              <a:rPr lang="fa-IR" sz="2400" dirty="0"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نقش بسيار مهمي ايفا مي کنند.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58607-4C71-4504-BA54-8F8363505C16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165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1828800" y="914400"/>
            <a:ext cx="8610600" cy="55626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fa-IR" sz="2800" dirty="0">
                <a:cs typeface="Zar" pitchFamily="2" charset="-78"/>
              </a:rPr>
              <a:t>امروزه سازمانها بايد بتوانند واکنشهاي مناسب در برابر تغييرات محيطي از خود بروز کنند و توجه به مسايل انساني توانسته است انعطاف پذيري سازمانها را افزايش دهد؛ </a:t>
            </a:r>
          </a:p>
          <a:p>
            <a:pPr marL="514350" indent="-514350" algn="just">
              <a:buClr>
                <a:srgbClr val="008000"/>
              </a:buClr>
              <a:buNone/>
            </a:pPr>
            <a:endParaRPr lang="fa-IR" sz="1000" dirty="0">
              <a:cs typeface="Zar" pitchFamily="2" charset="-78"/>
            </a:endParaRPr>
          </a:p>
          <a:p>
            <a:pPr marL="514350" indent="-514350" algn="just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fa-IR" sz="2800" dirty="0">
                <a:cs typeface="Zar" pitchFamily="2" charset="-78"/>
              </a:rPr>
              <a:t> نگرشهاي جديد مديريتي: </a:t>
            </a:r>
          </a:p>
          <a:p>
            <a:pPr marL="1314450" lvl="2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تعديل نيرو</a:t>
            </a:r>
          </a:p>
          <a:p>
            <a:pPr marL="1314450" lvl="2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کاستن از ارتفاع هرم سازماني و گسترش قاعده آن </a:t>
            </a:r>
          </a:p>
          <a:p>
            <a:pPr marL="1314450" lvl="2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تفويض اختيارات بيشتر به کارکنان </a:t>
            </a:r>
          </a:p>
          <a:p>
            <a:pPr marL="1314450" lvl="2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تشکيل تيم هاي تخصصي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55D80-E001-49D2-BE61-39A4BDE0B7E3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166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6324601" y="304800"/>
            <a:ext cx="3641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fa-IR" sz="2800" b="1" dirty="0">
                <a:solidFill>
                  <a:srgbClr val="008000"/>
                </a:solidFill>
                <a:latin typeface="Calibri" pitchFamily="34" charset="0"/>
                <a:cs typeface="Zar" pitchFamily="2" charset="-78"/>
              </a:rPr>
              <a:t>ب. </a:t>
            </a:r>
            <a:r>
              <a:rPr lang="fa-IR" sz="2800" b="1" dirty="0">
                <a:solidFill>
                  <a:srgbClr val="008000"/>
                </a:solidFill>
                <a:latin typeface="Calibri" pitchFamily="34" charset="0"/>
                <a:cs typeface="Zar" pitchFamily="2" charset="-78"/>
              </a:rPr>
              <a:t>افزايش انعطاف </a:t>
            </a:r>
            <a:r>
              <a:rPr lang="fa-IR" sz="2800" b="1" dirty="0">
                <a:solidFill>
                  <a:srgbClr val="008000"/>
                </a:solidFill>
                <a:latin typeface="Calibri" pitchFamily="34" charset="0"/>
                <a:cs typeface="Zar" pitchFamily="2" charset="-78"/>
              </a:rPr>
              <a:t>پذيري</a:t>
            </a:r>
          </a:p>
        </p:txBody>
      </p:sp>
    </p:spTree>
    <p:extLst>
      <p:ext uri="{BB962C8B-B14F-4D97-AF65-F5344CB8AC3E}">
        <p14:creationId xmlns:p14="http://schemas.microsoft.com/office/powerpoint/2010/main" val="41665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676400" y="304800"/>
            <a:ext cx="8763000" cy="6019800"/>
          </a:xfrm>
        </p:spPr>
        <p:txBody>
          <a:bodyPr/>
          <a:lstStyle/>
          <a:p>
            <a:pPr marL="514350" indent="-514350" algn="just">
              <a:buClr>
                <a:srgbClr val="008000"/>
              </a:buClr>
              <a:buFont typeface="Wingdings" pitchFamily="2" charset="2"/>
              <a:buChar char="ü"/>
            </a:pPr>
            <a:r>
              <a:rPr lang="fa-IR" sz="2800" u="sng" dirty="0">
                <a:cs typeface="Zar" pitchFamily="2" charset="-78"/>
              </a:rPr>
              <a:t>انگيزه ي </a:t>
            </a:r>
            <a:r>
              <a:rPr lang="fa-IR" sz="2800" dirty="0">
                <a:cs typeface="Zar" pitchFamily="2" charset="-78"/>
              </a:rPr>
              <a:t>نگرش هاي جديد:</a:t>
            </a:r>
          </a:p>
          <a:p>
            <a:pPr marL="514350" indent="-514350" algn="just">
              <a:lnSpc>
                <a:spcPct val="150000"/>
              </a:lnSpc>
              <a:buClr>
                <a:srgbClr val="008000"/>
              </a:buClr>
              <a:buNone/>
            </a:pPr>
            <a:r>
              <a:rPr lang="fa-IR" sz="2800" dirty="0">
                <a:cs typeface="Zar" pitchFamily="2" charset="-78"/>
              </a:rPr>
              <a:t>	افزايش توانايي سازمانها براي رويارويي با </a:t>
            </a:r>
            <a:r>
              <a:rPr lang="fa-IR" sz="2800" u="sng" dirty="0">
                <a:cs typeface="Zar" pitchFamily="2" charset="-78"/>
              </a:rPr>
              <a:t>تغييرات</a:t>
            </a:r>
            <a:r>
              <a:rPr lang="fa-IR" sz="2800" dirty="0">
                <a:cs typeface="Zar" pitchFamily="2" charset="-78"/>
              </a:rPr>
              <a:t> فن آوري و نوآوري هاي محصولات؛ </a:t>
            </a:r>
          </a:p>
          <a:p>
            <a:pPr marL="514350" indent="-514350" algn="just">
              <a:buClr>
                <a:srgbClr val="008000"/>
              </a:buClr>
              <a:buNone/>
            </a:pPr>
            <a:endParaRPr lang="fa-IR" sz="1000" dirty="0">
              <a:cs typeface="Zar" pitchFamily="2" charset="-78"/>
            </a:endParaRPr>
          </a:p>
          <a:p>
            <a:pPr marL="514350" indent="-514350" algn="just">
              <a:buClr>
                <a:srgbClr val="008000"/>
              </a:buClr>
              <a:buNone/>
            </a:pPr>
            <a:r>
              <a:rPr lang="fa-IR" sz="2800" b="1" dirty="0">
                <a:solidFill>
                  <a:srgbClr val="008000"/>
                </a:solidFill>
                <a:cs typeface="Zar" pitchFamily="2" charset="-78"/>
              </a:rPr>
              <a:t>   مثال:</a:t>
            </a:r>
          </a:p>
          <a:p>
            <a:pPr marL="1314450" lvl="2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در شرکت لوي استراس </a:t>
            </a:r>
            <a:r>
              <a:rPr lang="en-US" dirty="0" smtClean="0">
                <a:cs typeface="Zar" pitchFamily="2" charset="-78"/>
              </a:rPr>
              <a:t>(Levi Strauss)</a:t>
            </a:r>
            <a:r>
              <a:rPr lang="fa-IR" dirty="0" smtClean="0">
                <a:cs typeface="Zar" pitchFamily="2" charset="-78"/>
              </a:rPr>
              <a:t>، سيستم توليد را مبتني بر تشکيل تيمهاي کاري طراحي نموده اند؛</a:t>
            </a:r>
          </a:p>
          <a:p>
            <a:pPr marL="1314450" lvl="2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در اين سيستم، پاداشها و حقوق کارکنان در گرو تأمين هدفهاي تيم ميباشد. </a:t>
            </a:r>
          </a:p>
          <a:p>
            <a:pPr marL="1314450" lvl="2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و در همين شرکت،  تدوين و اجراي برنامه هاي ساعات کار انعطاف پذير ؛</a:t>
            </a:r>
          </a:p>
          <a:p>
            <a:pPr marL="1314450" lvl="2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</a:pPr>
            <a:r>
              <a:rPr lang="fa-IR" dirty="0" smtClean="0">
                <a:solidFill>
                  <a:srgbClr val="008000"/>
                </a:solidFill>
                <a:cs typeface="Zar" pitchFamily="2" charset="-78"/>
              </a:rPr>
              <a:t>نتيجه:</a:t>
            </a:r>
            <a:r>
              <a:rPr lang="fa-IR" dirty="0" smtClean="0">
                <a:cs typeface="Zar" pitchFamily="2" charset="-78"/>
              </a:rPr>
              <a:t>  انعطاف پذيري بالا در فرآيند توليد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CDBA7-55E5-469C-B42F-22007AC39F15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167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8077200" cy="3810000"/>
          </a:xfrm>
        </p:spPr>
        <p:txBody>
          <a:bodyPr/>
          <a:lstStyle/>
          <a:p>
            <a:pPr marL="514350" indent="-514350" algn="just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a-IR" sz="2800" dirty="0">
                <a:cs typeface="Zar" pitchFamily="2" charset="-78"/>
              </a:rPr>
              <a:t>در سازمانهاي خدماتي، رفتار کارکنان از اهميت ويژه اي برخوردار است؛</a:t>
            </a:r>
          </a:p>
          <a:p>
            <a:pPr marL="514350" indent="-514350" algn="just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a-IR" sz="2800" dirty="0">
                <a:cs typeface="Zar" pitchFamily="2" charset="-78"/>
              </a:rPr>
              <a:t>موفقيت اين سازمانها، به  </a:t>
            </a:r>
            <a:r>
              <a:rPr lang="fa-IR" sz="2800" u="sng" dirty="0">
                <a:cs typeface="Zar" pitchFamily="2" charset="-78"/>
              </a:rPr>
              <a:t>نگرش نيروي کار </a:t>
            </a:r>
            <a:r>
              <a:rPr lang="fa-IR" sz="2800" dirty="0">
                <a:cs typeface="Zar" pitchFamily="2" charset="-78"/>
              </a:rPr>
              <a:t>و  </a:t>
            </a:r>
            <a:r>
              <a:rPr lang="fa-IR" sz="2800" u="sng" dirty="0">
                <a:cs typeface="Zar" pitchFamily="2" charset="-78"/>
              </a:rPr>
              <a:t>انگيزه ي آنها </a:t>
            </a:r>
            <a:r>
              <a:rPr lang="fa-IR" sz="2800" dirty="0">
                <a:cs typeface="Zar" pitchFamily="2" charset="-78"/>
              </a:rPr>
              <a:t>بستگي دارد.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E972A-76B6-4538-85C6-86DDDAB285E0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168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4419601" y="228601"/>
            <a:ext cx="571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fa-IR" sz="2800" b="1" dirty="0">
                <a:solidFill>
                  <a:srgbClr val="00B050"/>
                </a:solidFill>
                <a:latin typeface="Calibri" pitchFamily="34" charset="0"/>
                <a:cs typeface="Zar" pitchFamily="2" charset="-78"/>
              </a:rPr>
              <a:t>ج. رفتار کارکنان در سازمان هاي </a:t>
            </a:r>
            <a:r>
              <a:rPr lang="fa-IR" sz="2800" b="1" dirty="0">
                <a:solidFill>
                  <a:srgbClr val="00B050"/>
                </a:solidFill>
                <a:latin typeface="Calibri" pitchFamily="34" charset="0"/>
                <a:cs typeface="Zar" pitchFamily="2" charset="-78"/>
              </a:rPr>
              <a:t>خدماتي:</a:t>
            </a:r>
            <a:endParaRPr lang="fa-IR" sz="2800" b="1" dirty="0">
              <a:solidFill>
                <a:srgbClr val="00B050"/>
              </a:solidFill>
              <a:latin typeface="Calibri" pitchFamily="34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15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169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04800"/>
            <a:ext cx="8305800" cy="494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AACACA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fa-IR" sz="2800" kern="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Zar" pitchFamily="2" charset="-78"/>
              </a:rPr>
              <a:t>برخي موارد:</a:t>
            </a:r>
          </a:p>
          <a:p>
            <a:pPr marL="914400" lvl="1" indent="-514350" algn="just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Blip>
                <a:blip r:embed="rId2"/>
              </a:buBlip>
              <a:defRPr/>
            </a:pPr>
            <a:r>
              <a:rPr lang="fa-IR" sz="2400" kern="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Zar" pitchFamily="2" charset="-78"/>
              </a:rPr>
              <a:t>مهارت فروشنده ها در روبرو شدن با مشتري ها </a:t>
            </a:r>
          </a:p>
          <a:p>
            <a:pPr marL="914400" lvl="1" indent="-514350" algn="just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Blip>
                <a:blip r:embed="rId2"/>
              </a:buBlip>
              <a:defRPr/>
            </a:pPr>
            <a:r>
              <a:rPr lang="fa-IR" sz="2400" kern="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Zar" pitchFamily="2" charset="-78"/>
              </a:rPr>
              <a:t> آمادگي آنها براي بحث درباره ي نقاط مثبت و منفي محصولات (يا خدمات)</a:t>
            </a:r>
          </a:p>
          <a:p>
            <a:pPr marL="914400" lvl="1" indent="-514350" algn="just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Blip>
                <a:blip r:embed="rId2"/>
              </a:buBlip>
              <a:defRPr/>
            </a:pPr>
            <a:r>
              <a:rPr lang="fa-IR" sz="2400" kern="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Zar" pitchFamily="2" charset="-78"/>
              </a:rPr>
              <a:t> رعايت ادب و احترام </a:t>
            </a:r>
          </a:p>
          <a:p>
            <a:pPr marL="914400" lvl="1" indent="-514350" algn="just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Blip>
                <a:blip r:embed="rId2"/>
              </a:buBlip>
              <a:defRPr/>
            </a:pPr>
            <a:r>
              <a:rPr lang="fa-IR" sz="2400" kern="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Zar" pitchFamily="2" charset="-78"/>
              </a:rPr>
              <a:t>اخلاق مناسب، پختگي، مهارت هاي اجتماعي و بردباري لازم جهت برقراري تماس</a:t>
            </a:r>
            <a:endParaRPr lang="en-US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088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4000" b="1" dirty="0">
                <a:solidFill>
                  <a:srgbClr val="FFCC66"/>
                </a:solidFill>
                <a:cs typeface="HMOJTABA" pitchFamily="2" charset="-78"/>
              </a:rPr>
              <a:t>مهارت :</a:t>
            </a:r>
            <a:r>
              <a:rPr lang="fa-IR" dirty="0" smtClean="0">
                <a:cs typeface="Zar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dirty="0" smtClean="0">
                <a:solidFill>
                  <a:srgbClr val="FFCC66"/>
                </a:solidFill>
                <a:cs typeface="Zar" pitchFamily="2" charset="-78"/>
              </a:rPr>
              <a:t>-</a:t>
            </a:r>
            <a:r>
              <a:rPr lang="fa-IR" dirty="0" smtClean="0">
                <a:cs typeface="Zar" pitchFamily="2" charset="-78"/>
              </a:rPr>
              <a:t> </a:t>
            </a:r>
            <a:r>
              <a:rPr lang="fa-IR" sz="2800" dirty="0">
                <a:cs typeface="HMOJTABA" pitchFamily="2" charset="-78"/>
              </a:rPr>
              <a:t>توانايي هاي قابل پرورش كه در عملكرد و ايفاي وظايف منعكس مي شود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66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توانايي به كار بردن مؤثر دانش و تجربه ي شخصي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66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اقدام به عمل مؤثر در شرايط متغير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حداقل مهارت هاي مورد نياز مديران :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فني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          انساني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         ادراكي</a:t>
            </a:r>
            <a:endParaRPr lang="en-US" sz="2800" dirty="0">
              <a:solidFill>
                <a:srgbClr val="33CC33"/>
              </a:solidFill>
              <a:cs typeface="HMOJTABA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17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"/>
            <a:ext cx="8763000" cy="64770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a-IR" sz="2800" dirty="0">
                <a:cs typeface="Zar" pitchFamily="2" charset="-78"/>
              </a:rPr>
              <a:t>بکار بردن روشهاي مناسب و پيشرفته در رابطه با مسايل انساني (مانند اجراي برنامه هاي توجيهي براي کارکنان جديد، آموزش دادن، برپايي مکانيزم ارتقاء) باعث مي شود که عوامل و موانع موجود بر سر راه بهبود عملکردها از بين برود و نتايج زير حاصل مي شود:</a:t>
            </a:r>
          </a:p>
          <a:p>
            <a:pPr marL="514350" indent="-514350" algn="just">
              <a:lnSpc>
                <a:spcPct val="130000"/>
              </a:lnSpc>
              <a:buClr>
                <a:srgbClr val="008000"/>
              </a:buClr>
              <a:buNone/>
              <a:defRPr/>
            </a:pPr>
            <a:endParaRPr lang="fa-IR" sz="1200" dirty="0">
              <a:cs typeface="Zar" pitchFamily="2" charset="-78"/>
            </a:endParaRPr>
          </a:p>
          <a:p>
            <a:pPr marL="1771650" lvl="3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  <a:defRPr/>
            </a:pPr>
            <a:r>
              <a:rPr lang="fa-IR" sz="2800" dirty="0">
                <a:solidFill>
                  <a:srgbClr val="0070C0"/>
                </a:solidFill>
                <a:cs typeface="Zar" pitchFamily="2" charset="-78"/>
              </a:rPr>
              <a:t>افزايش تعهد افراد به سازمان</a:t>
            </a:r>
          </a:p>
          <a:p>
            <a:pPr marL="1771650" lvl="3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  <a:defRPr/>
            </a:pPr>
            <a:r>
              <a:rPr lang="fa-IR" sz="2800" dirty="0">
                <a:solidFill>
                  <a:srgbClr val="0070C0"/>
                </a:solidFill>
                <a:cs typeface="Zar" pitchFamily="2" charset="-78"/>
              </a:rPr>
              <a:t> ارتقاء روحيه ي کارکنان </a:t>
            </a:r>
          </a:p>
          <a:p>
            <a:pPr marL="1771650" lvl="3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  <a:defRPr/>
            </a:pPr>
            <a:r>
              <a:rPr lang="fa-IR" sz="2800" dirty="0">
                <a:solidFill>
                  <a:srgbClr val="0070C0"/>
                </a:solidFill>
                <a:cs typeface="Zar" pitchFamily="2" charset="-78"/>
              </a:rPr>
              <a:t>ارائه خدمات بهتر و مناسب تر به مشتريان توسط کارکنان </a:t>
            </a:r>
          </a:p>
          <a:p>
            <a:pPr marL="1771650" lvl="3" indent="-514350" algn="just">
              <a:lnSpc>
                <a:spcPct val="150000"/>
              </a:lnSpc>
              <a:buClr>
                <a:srgbClr val="008000"/>
              </a:buClr>
              <a:buBlip>
                <a:blip r:embed="rId2"/>
              </a:buBlip>
              <a:defRPr/>
            </a:pPr>
            <a:r>
              <a:rPr lang="fa-IR" sz="2800" dirty="0">
                <a:solidFill>
                  <a:srgbClr val="0070C0"/>
                </a:solidFill>
                <a:cs typeface="Zar" pitchFamily="2" charset="-78"/>
              </a:rPr>
              <a:t>و نهايتا ً:  افزايش سوددهي شرکت</a:t>
            </a:r>
          </a:p>
          <a:p>
            <a:pPr algn="just" rtl="1">
              <a:buFont typeface="Arial" pitchFamily="34" charset="0"/>
              <a:buNone/>
              <a:defRPr/>
            </a:pPr>
            <a:endParaRPr lang="fa-IR" dirty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6EB9B-C942-4109-A4DE-52F0318D76EA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170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8610600" cy="5410200"/>
          </a:xfrm>
        </p:spPr>
        <p:txBody>
          <a:bodyPr/>
          <a:lstStyle/>
          <a:p>
            <a:pPr marL="514350" indent="-514350" algn="just">
              <a:buClr>
                <a:srgbClr val="7030A0"/>
              </a:buClr>
              <a:buNone/>
            </a:pPr>
            <a:r>
              <a:rPr lang="fa-IR" sz="2400" b="1" i="1" dirty="0">
                <a:solidFill>
                  <a:srgbClr val="FF0000"/>
                </a:solidFill>
                <a:cs typeface="Zar" pitchFamily="2" charset="-78"/>
              </a:rPr>
              <a:t>تعهد کارکنان</a:t>
            </a:r>
            <a:r>
              <a:rPr lang="fa-IR" sz="2400" b="1" dirty="0">
                <a:cs typeface="Zar" pitchFamily="2" charset="-78"/>
              </a:rPr>
              <a:t>:</a:t>
            </a:r>
            <a:r>
              <a:rPr lang="fa-IR" sz="2800" dirty="0">
                <a:cs typeface="Zar" pitchFamily="2" charset="-78"/>
              </a:rPr>
              <a:t> </a:t>
            </a:r>
          </a:p>
          <a:p>
            <a:pPr marL="514350" indent="-514350" algn="just">
              <a:lnSpc>
                <a:spcPct val="150000"/>
              </a:lnSpc>
              <a:buClr>
                <a:srgbClr val="7030A0"/>
              </a:buClr>
              <a:buNone/>
            </a:pPr>
            <a:r>
              <a:rPr lang="fa-IR" sz="2800" dirty="0">
                <a:cs typeface="Zar" pitchFamily="2" charset="-78"/>
              </a:rPr>
              <a:t>       هماهنگ شدن هدفهاي کارکنان با هدفهاي شرکت به گونه اي که افراد بکوشند وظايف خود را به شکلي انجام دهند که گويي در شرکت شخصي و متعلق به خودکار مي کنند.</a:t>
            </a:r>
          </a:p>
          <a:p>
            <a:pPr marL="514350" indent="-514350" algn="just">
              <a:buClr>
                <a:srgbClr val="7030A0"/>
              </a:buClr>
              <a:buNone/>
            </a:pPr>
            <a:endParaRPr lang="fa-IR" sz="1200" dirty="0">
              <a:cs typeface="Zar" pitchFamily="2" charset="-78"/>
            </a:endParaRPr>
          </a:p>
          <a:p>
            <a:pPr marL="514350" indent="-51435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800" dirty="0">
                <a:cs typeface="Zar" pitchFamily="2" charset="-78"/>
              </a:rPr>
              <a:t> </a:t>
            </a:r>
            <a:r>
              <a:rPr lang="fa-IR" sz="2800" u="sng" dirty="0">
                <a:cs typeface="Zar" pitchFamily="2" charset="-78"/>
              </a:rPr>
              <a:t>ايجاد</a:t>
            </a:r>
            <a:r>
              <a:rPr lang="fa-IR" sz="2800" dirty="0">
                <a:cs typeface="Zar" pitchFamily="2" charset="-78"/>
              </a:rPr>
              <a:t> و </a:t>
            </a:r>
            <a:r>
              <a:rPr lang="fa-IR" sz="2800" u="sng" dirty="0">
                <a:cs typeface="Zar" pitchFamily="2" charset="-78"/>
              </a:rPr>
              <a:t>افزايش</a:t>
            </a:r>
            <a:r>
              <a:rPr lang="fa-IR" sz="2800" dirty="0">
                <a:cs typeface="Zar" pitchFamily="2" charset="-78"/>
              </a:rPr>
              <a:t> تعهد کارکنان چگونه صورت مي گيرد؟ </a:t>
            </a:r>
          </a:p>
          <a:p>
            <a:pPr marL="514350" indent="-514350" algn="just">
              <a:lnSpc>
                <a:spcPct val="150000"/>
              </a:lnSpc>
              <a:buClr>
                <a:srgbClr val="7030A0"/>
              </a:buClr>
              <a:buNone/>
            </a:pPr>
            <a:r>
              <a:rPr lang="fa-IR" sz="2800" dirty="0">
                <a:cs typeface="Zar" pitchFamily="2" charset="-78"/>
              </a:rPr>
              <a:t>           (نقش اصلي و مهم مديريت سازمانها در اين زمينه)</a:t>
            </a:r>
          </a:p>
          <a:p>
            <a:pPr marL="514350" indent="-514350" algn="just">
              <a:buClr>
                <a:srgbClr val="7030A0"/>
              </a:buClr>
              <a:buFont typeface="Wingdings" pitchFamily="2" charset="2"/>
              <a:buChar char="ü"/>
            </a:pPr>
            <a:endParaRPr lang="fa-IR" sz="2800" dirty="0">
              <a:cs typeface="Zar" pitchFamily="2" charset="-78"/>
            </a:endParaRPr>
          </a:p>
          <a:p>
            <a:pPr marL="514350" indent="-514350" algn="just"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800" dirty="0">
                <a:cs typeface="Zar" pitchFamily="2" charset="-78"/>
              </a:rPr>
              <a:t> داشتن نيروي کار متعهد يک مزي</a:t>
            </a:r>
            <a:r>
              <a:rPr lang="fa-IR" sz="2800" u="sng" dirty="0">
                <a:cs typeface="Zar" pitchFamily="2" charset="-78"/>
              </a:rPr>
              <a:t>ت رقابتي </a:t>
            </a:r>
            <a:r>
              <a:rPr lang="fa-IR" sz="2800" dirty="0">
                <a:cs typeface="Zar" pitchFamily="2" charset="-78"/>
              </a:rPr>
              <a:t>است.</a:t>
            </a:r>
          </a:p>
          <a:p>
            <a:pPr marL="514350" indent="-514350" algn="just">
              <a:buClr>
                <a:srgbClr val="008000"/>
              </a:buClr>
              <a:buFont typeface="Wingdings" pitchFamily="2" charset="2"/>
              <a:buChar char="ü"/>
            </a:pPr>
            <a:endParaRPr lang="fa-IR" sz="2400" dirty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BB9D6-5626-4675-B4D9-A28333C6D581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171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76805" name="TextBox 5"/>
          <p:cNvSpPr txBox="1">
            <a:spLocks noChangeArrowheads="1"/>
          </p:cNvSpPr>
          <p:nvPr/>
        </p:nvSpPr>
        <p:spPr bwMode="auto">
          <a:xfrm>
            <a:off x="4876801" y="228601"/>
            <a:ext cx="512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fa-IR" sz="2800" b="1" dirty="0">
                <a:solidFill>
                  <a:srgbClr val="00B050"/>
                </a:solidFill>
                <a:latin typeface="Calibri" pitchFamily="34" charset="0"/>
                <a:cs typeface="Zar" pitchFamily="2" charset="-78"/>
              </a:rPr>
              <a:t>د. ايجاد و افزايش تعهد </a:t>
            </a:r>
            <a:r>
              <a:rPr lang="fa-IR" sz="2800" b="1" dirty="0">
                <a:solidFill>
                  <a:srgbClr val="00B050"/>
                </a:solidFill>
                <a:latin typeface="Calibri" pitchFamily="34" charset="0"/>
                <a:cs typeface="Zar" pitchFamily="2" charset="-78"/>
              </a:rPr>
              <a:t>کارکنان : </a:t>
            </a:r>
            <a:endParaRPr lang="fa-IR" sz="2800" b="1" dirty="0">
              <a:solidFill>
                <a:srgbClr val="00B050"/>
              </a:solidFill>
              <a:latin typeface="Calibri" pitchFamily="34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89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05000" y="152400"/>
            <a:ext cx="8534400" cy="57150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Clr>
                <a:srgbClr val="008000"/>
              </a:buClr>
              <a:buNone/>
              <a:defRPr/>
            </a:pPr>
            <a:r>
              <a:rPr lang="fa-IR" sz="2800" b="1" dirty="0">
                <a:solidFill>
                  <a:srgbClr val="7030A0"/>
                </a:solidFill>
                <a:cs typeface="Zar" pitchFamily="2" charset="-78"/>
              </a:rPr>
              <a:t>   </a:t>
            </a:r>
            <a:r>
              <a:rPr lang="fa-IR" sz="2800" b="1" dirty="0">
                <a:solidFill>
                  <a:schemeClr val="accent4"/>
                </a:solidFill>
                <a:cs typeface="Zar" pitchFamily="2" charset="-78"/>
              </a:rPr>
              <a:t>مثال از نحوه ايجاد و افزايش تعهد:</a:t>
            </a:r>
            <a:r>
              <a:rPr lang="fa-IR" sz="2800" b="1" dirty="0">
                <a:solidFill>
                  <a:srgbClr val="7030A0"/>
                </a:solidFill>
                <a:cs typeface="Zar" pitchFamily="2" charset="-78"/>
              </a:rPr>
              <a:t> </a:t>
            </a:r>
          </a:p>
          <a:p>
            <a:pPr marL="514350" indent="-514350" algn="just">
              <a:lnSpc>
                <a:spcPct val="150000"/>
              </a:lnSpc>
              <a:buClr>
                <a:srgbClr val="008000"/>
              </a:buClr>
              <a:buNone/>
              <a:defRPr/>
            </a:pPr>
            <a:r>
              <a:rPr lang="fa-IR" sz="2800" b="1" dirty="0">
                <a:solidFill>
                  <a:srgbClr val="7030A0"/>
                </a:solidFill>
                <a:cs typeface="Zar" pitchFamily="2" charset="-78"/>
              </a:rPr>
              <a:t>      </a:t>
            </a:r>
            <a:r>
              <a:rPr lang="fa-IR" sz="2800" dirty="0">
                <a:cs typeface="Zar" pitchFamily="2" charset="-78"/>
              </a:rPr>
              <a:t>ايجاد و تقويت </a:t>
            </a:r>
            <a:r>
              <a:rPr lang="fa-IR" sz="2800" u="sng" dirty="0">
                <a:cs typeface="Zar" pitchFamily="2" charset="-78"/>
              </a:rPr>
              <a:t>ارتباطات دو طرفه</a:t>
            </a:r>
            <a:r>
              <a:rPr lang="fa-IR" sz="2800" dirty="0">
                <a:cs typeface="Zar" pitchFamily="2" charset="-78"/>
              </a:rPr>
              <a:t> موجب تقويت تعهد کارکنان ميشود؛</a:t>
            </a:r>
          </a:p>
          <a:p>
            <a:pPr marL="514350" indent="-514350" algn="just">
              <a:lnSpc>
                <a:spcPct val="150000"/>
              </a:lnSpc>
              <a:buClr>
                <a:srgbClr val="008000"/>
              </a:buClr>
              <a:buNone/>
              <a:defRPr/>
            </a:pPr>
            <a:endParaRPr lang="fa-IR" dirty="0" smtClean="0">
              <a:cs typeface="Zar" pitchFamily="2" charset="-78"/>
            </a:endParaRPr>
          </a:p>
          <a:p>
            <a:pPr marL="514350" indent="-514350" algn="just">
              <a:lnSpc>
                <a:spcPct val="200000"/>
              </a:lnSpc>
              <a:buClr>
                <a:srgbClr val="008000"/>
              </a:buClr>
              <a:buNone/>
              <a:defRPr/>
            </a:pPr>
            <a:r>
              <a:rPr lang="fa-IR" dirty="0" smtClean="0">
                <a:solidFill>
                  <a:schemeClr val="accent2"/>
                </a:solidFill>
                <a:cs typeface="Zar" pitchFamily="2" charset="-78"/>
              </a:rPr>
              <a:t>ارتباطات دوطرفه :</a:t>
            </a:r>
            <a:r>
              <a:rPr lang="fa-IR" dirty="0" smtClean="0">
                <a:cs typeface="Zar" pitchFamily="2" charset="-78"/>
              </a:rPr>
              <a:t> مثلاً : </a:t>
            </a:r>
          </a:p>
          <a:p>
            <a:pPr marL="2228850" lvl="4" indent="-514350" algn="just"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400" dirty="0">
                <a:cs typeface="Zar" pitchFamily="2" charset="-78"/>
              </a:rPr>
              <a:t>رسيدگي به تمام دادخواهي هاي کارکنان </a:t>
            </a:r>
          </a:p>
          <a:p>
            <a:pPr marL="2228850" lvl="4" indent="-514350" algn="just"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400" dirty="0">
                <a:cs typeface="Zar" pitchFamily="2" charset="-78"/>
              </a:rPr>
              <a:t>رعايت مساوات و برابري در اجراي مقررات انضباطي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E861B-B4E5-4067-8328-30638CBA384A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172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52600" y="1066801"/>
            <a:ext cx="8610600" cy="4525963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Clr>
                <a:srgbClr val="ED2B75"/>
              </a:buClr>
              <a:buFont typeface="Wingdings" pitchFamily="2" charset="2"/>
              <a:buChar char="v"/>
              <a:defRPr/>
            </a:pPr>
            <a:r>
              <a:rPr lang="fa-IR" sz="2800" dirty="0">
                <a:solidFill>
                  <a:schemeClr val="bg2">
                    <a:lumMod val="50000"/>
                  </a:schemeClr>
                </a:solidFill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هدف همه ي شرکت ها در کسب و کار و فعاليت هايشان دست يافتن به </a:t>
            </a:r>
            <a:r>
              <a:rPr lang="fa-IR" sz="2800" u="sng" dirty="0">
                <a:cs typeface="Zar" pitchFamily="2" charset="-78"/>
              </a:rPr>
              <a:t>مزاياي رقابتي </a:t>
            </a:r>
            <a:r>
              <a:rPr lang="fa-IR" sz="2800" dirty="0">
                <a:cs typeface="Zar" pitchFamily="2" charset="-78"/>
              </a:rPr>
              <a:t>است. </a:t>
            </a:r>
          </a:p>
          <a:p>
            <a:pPr marL="514350" indent="-514350" algn="just">
              <a:lnSpc>
                <a:spcPct val="150000"/>
              </a:lnSpc>
              <a:buClr>
                <a:srgbClr val="ED2B75"/>
              </a:buClr>
              <a:buFont typeface="Wingdings" pitchFamily="2" charset="2"/>
              <a:buChar char="v"/>
              <a:defRPr/>
            </a:pPr>
            <a:endParaRPr lang="fa-IR" sz="2800" dirty="0">
              <a:cs typeface="Zar" pitchFamily="2" charset="-78"/>
            </a:endParaRPr>
          </a:p>
          <a:p>
            <a:pPr marL="514350" indent="-514350" algn="just">
              <a:lnSpc>
                <a:spcPct val="150000"/>
              </a:lnSpc>
              <a:buClr>
                <a:srgbClr val="ED2B75"/>
              </a:buClr>
              <a:buFont typeface="Wingdings" pitchFamily="2" charset="2"/>
              <a:buChar char="v"/>
              <a:defRPr/>
            </a:pPr>
            <a:r>
              <a:rPr lang="fa-IR" sz="2800" dirty="0">
                <a:cs typeface="Zar" pitchFamily="2" charset="-78"/>
              </a:rPr>
              <a:t> </a:t>
            </a:r>
            <a:r>
              <a:rPr lang="fa-IR" sz="2400" b="1" dirty="0">
                <a:solidFill>
                  <a:srgbClr val="ED2B75"/>
                </a:solidFill>
                <a:cs typeface="Zar" pitchFamily="2" charset="-78"/>
              </a:rPr>
              <a:t>مزيت</a:t>
            </a:r>
            <a:r>
              <a:rPr lang="fa-IR" sz="2400" b="1" dirty="0">
                <a:solidFill>
                  <a:srgbClr val="8E3B1A"/>
                </a:solidFill>
                <a:cs typeface="Zar" pitchFamily="2" charset="-78"/>
              </a:rPr>
              <a:t> </a:t>
            </a:r>
            <a:r>
              <a:rPr lang="fa-IR" sz="2400" b="1" dirty="0">
                <a:solidFill>
                  <a:srgbClr val="ED2B75"/>
                </a:solidFill>
                <a:cs typeface="Zar" pitchFamily="2" charset="-78"/>
              </a:rPr>
              <a:t>رقابتي :</a:t>
            </a:r>
            <a:r>
              <a:rPr lang="fa-IR" sz="2400" b="1" dirty="0">
                <a:solidFill>
                  <a:srgbClr val="8E3B1A"/>
                </a:solidFill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هر عاملي که براي سازمان اين امکان را به وجود آورد تا محصولات و خدمات خود را از محصولات و خدمات شرکتهاي رقيب </a:t>
            </a:r>
            <a:r>
              <a:rPr lang="fa-IR" sz="2800" i="1" u="sng" dirty="0">
                <a:cs typeface="Zar" pitchFamily="2" charset="-78"/>
              </a:rPr>
              <a:t>متمايز</a:t>
            </a:r>
            <a:r>
              <a:rPr lang="fa-IR" sz="2800" dirty="0">
                <a:cs typeface="Zar" pitchFamily="2" charset="-78"/>
              </a:rPr>
              <a:t> نمايد و بر سهم بازار خود بيفزايد.</a:t>
            </a:r>
          </a:p>
          <a:p>
            <a:pPr marL="914400" lvl="1" indent="-514350" algn="just">
              <a:buClr>
                <a:srgbClr val="008000"/>
              </a:buClr>
              <a:buNone/>
              <a:defRPr/>
            </a:pPr>
            <a:r>
              <a:rPr lang="fa-IR" sz="2400" dirty="0">
                <a:solidFill>
                  <a:schemeClr val="bg2">
                    <a:lumMod val="50000"/>
                  </a:schemeClr>
                </a:solidFill>
                <a:cs typeface="Zar" pitchFamily="2" charset="-78"/>
              </a:rPr>
              <a:t>	</a:t>
            </a:r>
          </a:p>
          <a:p>
            <a:pPr marL="514350" indent="-514350" algn="just">
              <a:buClr>
                <a:srgbClr val="008000"/>
              </a:buClr>
              <a:buNone/>
              <a:defRPr/>
            </a:pPr>
            <a:endParaRPr lang="fa-IR" sz="2800" b="1" dirty="0">
              <a:solidFill>
                <a:schemeClr val="bg2">
                  <a:lumMod val="50000"/>
                </a:schemeClr>
              </a:solidFill>
              <a:cs typeface="Zar" pitchFamily="2" charset="-78"/>
            </a:endParaRPr>
          </a:p>
          <a:p>
            <a:pPr marL="514350" indent="-514350" algn="just">
              <a:buClr>
                <a:srgbClr val="008000"/>
              </a:buClr>
              <a:buNone/>
              <a:defRPr/>
            </a:pPr>
            <a:endParaRPr lang="fa-IR" sz="2800" b="1" dirty="0">
              <a:solidFill>
                <a:schemeClr val="bg2">
                  <a:lumMod val="50000"/>
                </a:schemeClr>
              </a:solidFill>
              <a:cs typeface="Zar" pitchFamily="2" charset="-78"/>
            </a:endParaRPr>
          </a:p>
          <a:p>
            <a:pPr marL="514350" indent="-514350" algn="just">
              <a:buClr>
                <a:srgbClr val="FF0000"/>
              </a:buClr>
              <a:buNone/>
              <a:defRPr/>
            </a:pPr>
            <a:endParaRPr lang="fa-IR" sz="2800" dirty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26625-2FA4-4547-9D46-39F05B49CDC9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173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78853" name="TextBox 5"/>
          <p:cNvSpPr txBox="1">
            <a:spLocks noChangeArrowheads="1"/>
          </p:cNvSpPr>
          <p:nvPr/>
        </p:nvSpPr>
        <p:spPr bwMode="auto">
          <a:xfrm>
            <a:off x="3657600" y="228600"/>
            <a:ext cx="6712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</a:pPr>
            <a:r>
              <a:rPr lang="fa-IR" sz="2800" b="1" dirty="0">
                <a:solidFill>
                  <a:srgbClr val="ED2B75"/>
                </a:solidFill>
                <a:latin typeface="Calibri" pitchFamily="34" charset="0"/>
                <a:cs typeface="Zar" pitchFamily="2" charset="-78"/>
              </a:rPr>
              <a:t> </a:t>
            </a:r>
            <a:r>
              <a:rPr lang="fa-IR" sz="2800" b="1" dirty="0">
                <a:solidFill>
                  <a:srgbClr val="00B050"/>
                </a:solidFill>
                <a:latin typeface="Calibri" pitchFamily="34" charset="0"/>
                <a:cs typeface="Zar" pitchFamily="2" charset="-78"/>
              </a:rPr>
              <a:t>هـ- </a:t>
            </a:r>
            <a:r>
              <a:rPr lang="fa-IR" sz="2800" b="1" dirty="0">
                <a:solidFill>
                  <a:srgbClr val="00B050"/>
                </a:solidFill>
                <a:latin typeface="Calibri" pitchFamily="34" charset="0"/>
                <a:cs typeface="Zar" pitchFamily="2" charset="-78"/>
              </a:rPr>
              <a:t>توجه به مسايل انساني </a:t>
            </a:r>
            <a:r>
              <a:rPr lang="fa-IR" sz="2800" b="1" dirty="0">
                <a:solidFill>
                  <a:srgbClr val="00B050"/>
                </a:solidFill>
                <a:latin typeface="Calibri" pitchFamily="34" charset="0"/>
                <a:cs typeface="Zar" pitchFamily="2" charset="-78"/>
              </a:rPr>
              <a:t>بعنوان يک مزيت </a:t>
            </a:r>
            <a:r>
              <a:rPr lang="fa-IR" sz="2800" b="1" dirty="0">
                <a:solidFill>
                  <a:srgbClr val="00B050"/>
                </a:solidFill>
                <a:latin typeface="Calibri" pitchFamily="34" charset="0"/>
                <a:cs typeface="Zar" pitchFamily="2" charset="-78"/>
              </a:rPr>
              <a:t>رقابتي:</a:t>
            </a:r>
            <a:endParaRPr lang="fa-IR" sz="2800" b="1" dirty="0">
              <a:solidFill>
                <a:srgbClr val="00B050"/>
              </a:solidFill>
              <a:latin typeface="Calibri" pitchFamily="34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25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676400" y="152400"/>
            <a:ext cx="8763000" cy="6248400"/>
          </a:xfrm>
        </p:spPr>
        <p:txBody>
          <a:bodyPr/>
          <a:lstStyle/>
          <a:p>
            <a:pPr marL="514350" indent="-514350" algn="just">
              <a:buClr>
                <a:srgbClr val="ED2B75"/>
              </a:buClr>
              <a:buFont typeface="Wingdings" pitchFamily="2" charset="2"/>
              <a:buChar char="v"/>
              <a:defRPr/>
            </a:pPr>
            <a:r>
              <a:rPr lang="fa-IR" sz="2800" dirty="0">
                <a:solidFill>
                  <a:schemeClr val="bg2">
                    <a:lumMod val="50000"/>
                  </a:schemeClr>
                </a:solidFill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راههاي مختلفي براي کسب مزيت هاي رقابتي وجود دارد. </a:t>
            </a:r>
          </a:p>
          <a:p>
            <a:pPr marL="514350" indent="-514350" algn="just">
              <a:lnSpc>
                <a:spcPct val="150000"/>
              </a:lnSpc>
              <a:buClr>
                <a:srgbClr val="008000"/>
              </a:buClr>
              <a:buNone/>
              <a:defRPr/>
            </a:pPr>
            <a:r>
              <a:rPr lang="fa-IR" sz="2800" dirty="0">
                <a:cs typeface="Zar" pitchFamily="2" charset="-78"/>
              </a:rPr>
              <a:t>	بعنوان مثال  ؛ </a:t>
            </a:r>
          </a:p>
          <a:p>
            <a:pPr marL="514350" indent="-514350" algn="just">
              <a:lnSpc>
                <a:spcPct val="150000"/>
              </a:lnSpc>
              <a:buClr>
                <a:srgbClr val="008000"/>
              </a:buClr>
              <a:buNone/>
              <a:defRPr/>
            </a:pPr>
            <a:r>
              <a:rPr lang="fa-IR" sz="2800" dirty="0">
                <a:cs typeface="Zar" pitchFamily="2" charset="-78"/>
              </a:rPr>
              <a:t>     (دو نمونه :  رهبر شدن از نظر هزينه   و   متمايز نمودن محصولات شرکت)</a:t>
            </a:r>
          </a:p>
          <a:p>
            <a:pPr marL="914400" lvl="1" indent="-514350" algn="ctr">
              <a:lnSpc>
                <a:spcPct val="150000"/>
              </a:lnSpc>
              <a:buClr>
                <a:srgbClr val="008000"/>
              </a:buClr>
              <a:buNone/>
              <a:defRPr/>
            </a:pPr>
            <a:r>
              <a:rPr lang="fa-IR" sz="2400" b="1" i="1" dirty="0">
                <a:solidFill>
                  <a:srgbClr val="ED2B75"/>
                </a:solidFill>
                <a:cs typeface="Zar" pitchFamily="2" charset="-78"/>
              </a:rPr>
              <a:t>رهبر شدن از نظر هزينه</a:t>
            </a:r>
            <a:r>
              <a:rPr lang="fa-IR" sz="2400" b="1" dirty="0">
                <a:solidFill>
                  <a:srgbClr val="ED2B75"/>
                </a:solidFill>
                <a:cs typeface="Zar" pitchFamily="2" charset="-78"/>
              </a:rPr>
              <a:t>:</a:t>
            </a:r>
            <a:r>
              <a:rPr lang="fa-IR" sz="2400" dirty="0">
                <a:solidFill>
                  <a:srgbClr val="ED2B75"/>
                </a:solidFill>
                <a:cs typeface="Zar" pitchFamily="2" charset="-78"/>
              </a:rPr>
              <a:t>   </a:t>
            </a:r>
            <a:r>
              <a:rPr lang="fa-IR" dirty="0" smtClean="0">
                <a:cs typeface="Zar" pitchFamily="2" charset="-78"/>
              </a:rPr>
              <a:t>شرکت از لحاظ پايين بودن ميزان هزينه هايش شاخص شود.</a:t>
            </a:r>
          </a:p>
          <a:p>
            <a:pPr marL="914400" lvl="1" indent="-514350" algn="just">
              <a:lnSpc>
                <a:spcPct val="150000"/>
              </a:lnSpc>
              <a:buClr>
                <a:srgbClr val="008000"/>
              </a:buClr>
              <a:buNone/>
              <a:defRPr/>
            </a:pPr>
            <a:endParaRPr lang="fa-IR" sz="1100" dirty="0">
              <a:cs typeface="Zar" pitchFamily="2" charset="-78"/>
            </a:endParaRPr>
          </a:p>
          <a:p>
            <a:pPr marL="2228850" lvl="4" indent="-514350" algn="just">
              <a:buClr>
                <a:srgbClr val="008000"/>
              </a:buClr>
              <a:buNone/>
              <a:defRPr/>
            </a:pPr>
            <a:r>
              <a:rPr lang="fa-IR" sz="2400" b="1" dirty="0">
                <a:solidFill>
                  <a:schemeClr val="bg2">
                    <a:lumMod val="25000"/>
                  </a:schemeClr>
                </a:solidFill>
                <a:cs typeface="Zar" pitchFamily="2" charset="-78"/>
              </a:rPr>
              <a:t>مثال: </a:t>
            </a:r>
          </a:p>
          <a:p>
            <a:pPr marL="2228850" lvl="4" indent="-514350" algn="just">
              <a:buClr>
                <a:srgbClr val="8E3B1A"/>
              </a:buClr>
              <a:buBlip>
                <a:blip r:embed="rId2"/>
              </a:buBlip>
              <a:defRPr/>
            </a:pPr>
            <a:r>
              <a:rPr lang="fa-IR" sz="2800" dirty="0">
                <a:cs typeface="Zar" pitchFamily="2" charset="-78"/>
              </a:rPr>
              <a:t>شرکت زنجيره اي وال- مارت از نظر هزينه يا بهاي تمام شده ي محصولاتش، پيشرو است. زيرا مراکز توزيعش را در مکان هاي بسيار ارزان قيمت خارج از شهرهاي متوسط و شهرک ها با کمترين هزينه ي ممکن داير کرده است.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F8CF-2135-4BA2-9A0F-08E62077972F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174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1676400" y="0"/>
            <a:ext cx="8763000" cy="5715000"/>
          </a:xfrm>
        </p:spPr>
        <p:txBody>
          <a:bodyPr/>
          <a:lstStyle/>
          <a:p>
            <a:pPr marL="1314450" lvl="2" indent="-514350" algn="just">
              <a:lnSpc>
                <a:spcPct val="150000"/>
              </a:lnSpc>
              <a:buClr>
                <a:srgbClr val="008000"/>
              </a:buClr>
              <a:buNone/>
            </a:pPr>
            <a:r>
              <a:rPr lang="fa-IR" b="1" i="1" dirty="0" smtClean="0">
                <a:solidFill>
                  <a:srgbClr val="ED2B75"/>
                </a:solidFill>
                <a:cs typeface="Zar" pitchFamily="2" charset="-78"/>
              </a:rPr>
              <a:t>متمايز نمودن محصولات شرکت:</a:t>
            </a:r>
            <a:r>
              <a:rPr lang="fa-IR" sz="2800" i="1" dirty="0">
                <a:solidFill>
                  <a:srgbClr val="ED2B75"/>
                </a:solidFill>
                <a:cs typeface="Zar" pitchFamily="2" charset="-78"/>
              </a:rPr>
              <a:t> </a:t>
            </a:r>
          </a:p>
          <a:p>
            <a:pPr marL="1314450" lvl="2" indent="-514350" algn="just">
              <a:lnSpc>
                <a:spcPct val="150000"/>
              </a:lnSpc>
              <a:buClr>
                <a:srgbClr val="008000"/>
              </a:buClr>
              <a:buNone/>
            </a:pPr>
            <a:endParaRPr lang="fa-IR" sz="2800" i="1" dirty="0">
              <a:solidFill>
                <a:srgbClr val="ED2B75"/>
              </a:solidFill>
              <a:cs typeface="Zar" pitchFamily="2" charset="-78"/>
            </a:endParaRPr>
          </a:p>
          <a:p>
            <a:pPr marL="1314450" lvl="2" indent="-514350" algn="just">
              <a:lnSpc>
                <a:spcPct val="200000"/>
              </a:lnSpc>
              <a:buClr>
                <a:srgbClr val="ED2B75"/>
              </a:buClr>
              <a:buFont typeface="Wingdings" pitchFamily="2" charset="2"/>
              <a:buChar char="ü"/>
            </a:pPr>
            <a:r>
              <a:rPr lang="fa-IR" sz="2800" dirty="0">
                <a:cs typeface="Zar" pitchFamily="2" charset="-78"/>
              </a:rPr>
              <a:t>شرکت تلاش مي کند در صنعت مربوط به خودش، محصولاتي متمايز و يا منحصر به فرد با امتيازاتي ويژه توليد و عرضه کند. </a:t>
            </a:r>
          </a:p>
          <a:p>
            <a:pPr marL="1314450" lvl="2" indent="-514350" algn="just">
              <a:lnSpc>
                <a:spcPct val="200000"/>
              </a:lnSpc>
              <a:buClr>
                <a:srgbClr val="ED2B75"/>
              </a:buClr>
              <a:buFont typeface="Wingdings" pitchFamily="2" charset="2"/>
              <a:buChar char="ü"/>
            </a:pPr>
            <a:r>
              <a:rPr lang="fa-IR" sz="2800" dirty="0">
                <a:cs typeface="Zar" pitchFamily="2" charset="-78"/>
              </a:rPr>
              <a:t>در اين صورت مي تواند آنها را به قيمتي بالاتر به بازار عرضه کند و راه شرکت هاي رقيب را سد نمايد.</a:t>
            </a:r>
          </a:p>
          <a:p>
            <a:pPr marL="1314450" lvl="2" indent="-514350" algn="just">
              <a:buClr>
                <a:srgbClr val="ED2B75"/>
              </a:buClr>
              <a:buNone/>
            </a:pPr>
            <a:endParaRPr lang="fa-IR" sz="2800" dirty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53B9F-00B4-4F1B-B03C-A8C54A84E3A9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175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10600" cy="6248400"/>
          </a:xfrm>
        </p:spPr>
        <p:txBody>
          <a:bodyPr/>
          <a:lstStyle/>
          <a:p>
            <a:pPr marL="1771650" lvl="3" indent="-514350" algn="just">
              <a:buClr>
                <a:srgbClr val="008000"/>
              </a:buClr>
              <a:buNone/>
              <a:defRPr/>
            </a:pPr>
            <a:endParaRPr lang="fa-IR" sz="700" b="1" dirty="0">
              <a:solidFill>
                <a:schemeClr val="bg2">
                  <a:lumMod val="25000"/>
                </a:schemeClr>
              </a:solidFill>
              <a:cs typeface="Zar" pitchFamily="2" charset="-78"/>
            </a:endParaRPr>
          </a:p>
          <a:p>
            <a:pPr marL="1771650" lvl="3" indent="-514350" algn="just">
              <a:buClr>
                <a:srgbClr val="008000"/>
              </a:buClr>
              <a:buNone/>
              <a:defRPr/>
            </a:pPr>
            <a:r>
              <a:rPr lang="fa-IR" sz="2400" b="1" dirty="0">
                <a:solidFill>
                  <a:schemeClr val="bg2">
                    <a:lumMod val="25000"/>
                  </a:schemeClr>
                </a:solidFill>
                <a:cs typeface="Zar" pitchFamily="2" charset="-78"/>
              </a:rPr>
              <a:t>مثال: </a:t>
            </a:r>
          </a:p>
          <a:p>
            <a:pPr marL="1771650" lvl="3" indent="-514350" algn="just">
              <a:buClr>
                <a:srgbClr val="008000"/>
              </a:buClr>
              <a:buNone/>
              <a:defRPr/>
            </a:pPr>
            <a:endParaRPr lang="fa-IR" sz="1200" b="1" dirty="0">
              <a:solidFill>
                <a:schemeClr val="bg2">
                  <a:lumMod val="25000"/>
                </a:schemeClr>
              </a:solidFill>
              <a:cs typeface="Zar" pitchFamily="2" charset="-78"/>
            </a:endParaRPr>
          </a:p>
          <a:p>
            <a:pPr marL="1771650" lvl="3" indent="-514350" algn="just">
              <a:lnSpc>
                <a:spcPct val="200000"/>
              </a:lnSpc>
              <a:buClr>
                <a:srgbClr val="924900"/>
              </a:buClr>
              <a:buBlip>
                <a:blip r:embed="rId2"/>
              </a:buBlip>
              <a:defRPr/>
            </a:pPr>
            <a:r>
              <a:rPr lang="fa-IR" sz="2400" dirty="0">
                <a:cs typeface="Zar" pitchFamily="2" charset="-78"/>
              </a:rPr>
              <a:t>شرکت خودروسازي ولوو مدعي است که محصولاتش از امنيت بالايي برخوردارند.</a:t>
            </a:r>
          </a:p>
          <a:p>
            <a:pPr marL="1771650" lvl="3" indent="-514350" algn="just">
              <a:lnSpc>
                <a:spcPct val="200000"/>
              </a:lnSpc>
              <a:buClr>
                <a:srgbClr val="924900"/>
              </a:buClr>
              <a:buBlip>
                <a:blip r:embed="rId2"/>
              </a:buBlip>
              <a:defRPr/>
            </a:pPr>
            <a:endParaRPr lang="fa-IR" sz="1100" dirty="0">
              <a:cs typeface="Zar" pitchFamily="2" charset="-78"/>
            </a:endParaRPr>
          </a:p>
          <a:p>
            <a:pPr marL="1771650" lvl="3" indent="-514350" algn="just">
              <a:lnSpc>
                <a:spcPct val="200000"/>
              </a:lnSpc>
              <a:buClr>
                <a:srgbClr val="924900"/>
              </a:buClr>
              <a:buBlip>
                <a:blip r:embed="rId2"/>
              </a:buBlip>
              <a:defRPr/>
            </a:pPr>
            <a:r>
              <a:rPr lang="fa-IR" sz="2400" dirty="0">
                <a:cs typeface="Zar" pitchFamily="2" charset="-78"/>
              </a:rPr>
              <a:t>شرکت رايانه اي اپل مدعي است که محصولات آن کاربردهاي بسيار زيادي دارند.</a:t>
            </a:r>
          </a:p>
          <a:p>
            <a:pPr marL="1771650" lvl="3" indent="-514350" algn="just">
              <a:lnSpc>
                <a:spcPct val="200000"/>
              </a:lnSpc>
              <a:buClr>
                <a:srgbClr val="924900"/>
              </a:buClr>
              <a:buBlip>
                <a:blip r:embed="rId2"/>
              </a:buBlip>
              <a:defRPr/>
            </a:pPr>
            <a:endParaRPr lang="fa-IR" sz="1200" dirty="0">
              <a:cs typeface="Zar" pitchFamily="2" charset="-78"/>
            </a:endParaRPr>
          </a:p>
          <a:p>
            <a:pPr marL="1771650" lvl="3" indent="-514350" algn="just">
              <a:lnSpc>
                <a:spcPct val="200000"/>
              </a:lnSpc>
              <a:buClr>
                <a:srgbClr val="924900"/>
              </a:buClr>
              <a:buBlip>
                <a:blip r:embed="rId2"/>
              </a:buBlip>
              <a:defRPr/>
            </a:pPr>
            <a:r>
              <a:rPr lang="fa-IR" sz="2400" dirty="0">
                <a:cs typeface="Zar" pitchFamily="2" charset="-78"/>
              </a:rPr>
              <a:t>شرکت خودرو سازي مرسدس بنز مدعي است که محصولاتش کيفيت بالايي دارند و بسيار قابل اعتماد هستند.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2A946-A6ED-4899-8B6B-C4AB295D820A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176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752600" y="152400"/>
            <a:ext cx="8686800" cy="6324600"/>
          </a:xfrm>
        </p:spPr>
        <p:txBody>
          <a:bodyPr/>
          <a:lstStyle/>
          <a:p>
            <a:pPr marL="914400" lvl="1" indent="-514350" algn="just">
              <a:buClr>
                <a:srgbClr val="ED2B75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Zar" pitchFamily="2" charset="-78"/>
              </a:rPr>
              <a:t>مانند رهبر شدن از نظر هزينه يا توليد محصولات ممتاز، ساير مزيتهاي رقابتي نيز نتيجه ي کار طاقت فرساي کارکنان متعهدي است که در راه اين توليدات ممتاز و متمايز تلاشي طاقت فرسا مي نمايد و به اصطلاح خودکنترل هستند.</a:t>
            </a:r>
          </a:p>
          <a:p>
            <a:pPr marL="914400" lvl="1" indent="-514350" algn="just">
              <a:buClr>
                <a:srgbClr val="ED2B75"/>
              </a:buClr>
              <a:buNone/>
              <a:defRPr/>
            </a:pPr>
            <a:endParaRPr lang="fa-IR" dirty="0" smtClean="0">
              <a:cs typeface="Zar" pitchFamily="2" charset="-78"/>
            </a:endParaRPr>
          </a:p>
          <a:p>
            <a:pPr marL="914400" lvl="1" indent="-514350" algn="just">
              <a:buClr>
                <a:srgbClr val="ED2B75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Zar" pitchFamily="2" charset="-78"/>
              </a:rPr>
              <a:t> محصولاتي که با کيفيت بالا و هزينه ي اندک توليد مي شوند، تنها در سايه ي بکارگيري دستگاه هاي رايانه اي پيشرفته توليد و عرضه نشده اند. </a:t>
            </a:r>
          </a:p>
          <a:p>
            <a:pPr marL="914400" lvl="1" indent="-514350" algn="just">
              <a:buClr>
                <a:srgbClr val="ED2B75"/>
              </a:buClr>
              <a:buNone/>
              <a:defRPr/>
            </a:pPr>
            <a:endParaRPr lang="fa-IR" dirty="0" smtClean="0">
              <a:cs typeface="Zar" pitchFamily="2" charset="-78"/>
            </a:endParaRPr>
          </a:p>
          <a:p>
            <a:pPr marL="914400" lvl="1" indent="-514350" algn="just">
              <a:buClr>
                <a:srgbClr val="ED2B75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Zar" pitchFamily="2" charset="-78"/>
              </a:rPr>
              <a:t> جهان پررقابت کنوني، فشارها و بارهاي سنگيني بر نيروي کار متعهد و با صلاحيت شرکت تحميل مي کند.</a:t>
            </a:r>
          </a:p>
          <a:p>
            <a:pPr marL="914400" lvl="1" indent="-514350" algn="just">
              <a:buClr>
                <a:srgbClr val="ED2B75"/>
              </a:buClr>
              <a:buNone/>
              <a:defRPr/>
            </a:pPr>
            <a:endParaRPr lang="fa-IR" dirty="0" smtClean="0">
              <a:cs typeface="Zar" pitchFamily="2" charset="-78"/>
            </a:endParaRPr>
          </a:p>
          <a:p>
            <a:pPr marL="914400" lvl="1" indent="-514350" algn="just">
              <a:buClr>
                <a:srgbClr val="ED2B75"/>
              </a:buClr>
              <a:buNone/>
              <a:defRPr/>
            </a:pPr>
            <a:r>
              <a:rPr lang="fa-IR" dirty="0" smtClean="0">
                <a:cs typeface="Zar" pitchFamily="2" charset="-78"/>
              </a:rPr>
              <a:t> </a:t>
            </a:r>
            <a:r>
              <a:rPr lang="fa-IR" b="1" i="1" dirty="0" smtClean="0">
                <a:cs typeface="Zar" pitchFamily="2" charset="-78"/>
              </a:rPr>
              <a:t>  </a:t>
            </a:r>
            <a:r>
              <a:rPr lang="fa-IR" b="1" i="1" dirty="0" smtClean="0">
                <a:solidFill>
                  <a:schemeClr val="accent3"/>
                </a:solidFill>
                <a:cs typeface="Zar" pitchFamily="2" charset="-78"/>
              </a:rPr>
              <a:t>مزيتهای رقابتی = نتيجه تلاش کارکنان متعهد و با صلاحيت</a:t>
            </a:r>
          </a:p>
          <a:p>
            <a:pPr marL="914400" lvl="1" indent="-514350" algn="just">
              <a:buClr>
                <a:srgbClr val="ED2B75"/>
              </a:buClr>
              <a:buNone/>
              <a:defRPr/>
            </a:pPr>
            <a:endParaRPr lang="fa-IR" dirty="0" smtClean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746FC-CA26-4610-A744-55FA9DDD917D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177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5791200"/>
          </a:xfrm>
        </p:spPr>
        <p:txBody>
          <a:bodyPr/>
          <a:lstStyle/>
          <a:p>
            <a:pPr marL="914400" lvl="1" indent="-514350" algn="just">
              <a:lnSpc>
                <a:spcPct val="130000"/>
              </a:lnSpc>
              <a:buClr>
                <a:srgbClr val="008000"/>
              </a:buClr>
              <a:buNone/>
              <a:defRPr/>
            </a:pPr>
            <a:r>
              <a:rPr lang="fa-IR" b="1" dirty="0" smtClean="0">
                <a:solidFill>
                  <a:srgbClr val="ED2B75"/>
                </a:solidFill>
                <a:cs typeface="Zar" pitchFamily="2" charset="-78"/>
              </a:rPr>
              <a:t>يک مثال در اين زمینه : </a:t>
            </a:r>
          </a:p>
          <a:p>
            <a:pPr marL="914400" lvl="1" indent="-514350" algn="just">
              <a:lnSpc>
                <a:spcPct val="130000"/>
              </a:lnSpc>
              <a:buClr>
                <a:srgbClr val="008000"/>
              </a:buClr>
              <a:buNone/>
              <a:defRPr/>
            </a:pPr>
            <a:endParaRPr lang="fa-IR" sz="1800" b="1" dirty="0">
              <a:solidFill>
                <a:schemeClr val="bg2">
                  <a:lumMod val="25000"/>
                </a:schemeClr>
              </a:solidFill>
              <a:cs typeface="Zar" pitchFamily="2" charset="-78"/>
            </a:endParaRPr>
          </a:p>
          <a:p>
            <a:pPr marL="914400" lvl="1" indent="-514350" algn="just">
              <a:lnSpc>
                <a:spcPct val="200000"/>
              </a:lnSpc>
              <a:buClr>
                <a:srgbClr val="924900"/>
              </a:buClr>
              <a:buBlip>
                <a:blip r:embed="rId2"/>
              </a:buBlip>
              <a:defRPr/>
            </a:pPr>
            <a:r>
              <a:rPr lang="fa-IR" dirty="0" smtClean="0">
                <a:cs typeface="Zar" pitchFamily="2" charset="-78"/>
              </a:rPr>
              <a:t> امروزه سيستم هاي پيشرفته رايانه اي نظير سيستم هاي منسجمي که جهت يکپارچه سازي طرح ريزي، توليد و انبار کردن محصولات و بالابردن انعطاف پذيري طراحي و پياده سازي مي شوند و از اين جهت براي شرکت يک مزيت رقابتي مؤثر ايجاد مي کنند، مزاياي زيادي را از نظر کيفيت و هزينه نسبت به شرکتهاي رقيب به ارمغان مي آورند.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C6203-FBD6-476D-80BE-904F2A527532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178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6400800"/>
          </a:xfrm>
        </p:spPr>
        <p:txBody>
          <a:bodyPr/>
          <a:lstStyle/>
          <a:p>
            <a:pPr marL="914400" lvl="1" indent="-514350" algn="just">
              <a:lnSpc>
                <a:spcPct val="130000"/>
              </a:lnSpc>
              <a:buClr>
                <a:srgbClr val="008000"/>
              </a:buClr>
              <a:buNone/>
            </a:pPr>
            <a:r>
              <a:rPr lang="fa-IR" b="1" dirty="0" smtClean="0">
                <a:solidFill>
                  <a:srgbClr val="ED2B75"/>
                </a:solidFill>
                <a:cs typeface="Zar" pitchFamily="2" charset="-78"/>
              </a:rPr>
              <a:t>ادامه مثال :</a:t>
            </a:r>
          </a:p>
          <a:p>
            <a:pPr marL="914400" lvl="1" indent="-514350" algn="just">
              <a:lnSpc>
                <a:spcPct val="130000"/>
              </a:lnSpc>
              <a:buClr>
                <a:srgbClr val="008000"/>
              </a:buClr>
              <a:buNone/>
            </a:pPr>
            <a:endParaRPr lang="fa-IR" sz="1200" b="1" dirty="0">
              <a:solidFill>
                <a:srgbClr val="ED2B75"/>
              </a:solidFill>
              <a:cs typeface="Zar" pitchFamily="2" charset="-78"/>
            </a:endParaRPr>
          </a:p>
          <a:p>
            <a:pPr marL="914400" lvl="1" indent="-514350" algn="just">
              <a:lnSpc>
                <a:spcPct val="200000"/>
              </a:lnSpc>
              <a:buClr>
                <a:srgbClr val="924900"/>
              </a:buClr>
              <a:buBlip>
                <a:blip r:embed="rId2"/>
              </a:buBlip>
            </a:pPr>
            <a:r>
              <a:rPr lang="fa-IR" dirty="0" smtClean="0">
                <a:cs typeface="Zar" pitchFamily="2" charset="-78"/>
              </a:rPr>
              <a:t> تحقيقات نشان مي دهد که انعطاف پذيري واحدهاي توليدي به ميزان زيادي به افراد (و نه عامل فني، و نه سيستم هاي يکپارچه ي رايانه اي) وابسته است. متصديان دستگاه ها و مسئولان کارخانه ميتوانند عمليات را انعطاف پذير نمايند و اين انعطاف پذيري به مديرانی بستگي دارد که بتوانند با افراد ارتباط مناسب برقرار کنند. دستگاه هاي پيشرفته و رايانه در درجه دوم اهميت قرار دارند.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82CB5-B877-4B9F-8A40-A4026A367C20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179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40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مهارت فني :</a:t>
            </a: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توانايي به كار بردن دانش ، روشها ، فنون و ابزاري كه لازمه ي انجام  وظايف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خاص است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از طريق تجربه ، تحصيل و كارورزي كسب مي شود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ماهيتاً دقيق ، مشخص و داراي ضوابط عيني و قابل اندازه گيري است 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18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1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1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1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1752600" y="0"/>
            <a:ext cx="8686800" cy="6248400"/>
          </a:xfrm>
        </p:spPr>
        <p:txBody>
          <a:bodyPr/>
          <a:lstStyle/>
          <a:p>
            <a:pPr marL="914400" lvl="1" indent="-514350" algn="just">
              <a:lnSpc>
                <a:spcPct val="130000"/>
              </a:lnSpc>
              <a:buClr>
                <a:srgbClr val="008000"/>
              </a:buClr>
              <a:buNone/>
            </a:pPr>
            <a:r>
              <a:rPr lang="fa-IR" sz="2400" b="1" dirty="0">
                <a:solidFill>
                  <a:srgbClr val="ED2B75"/>
                </a:solidFill>
                <a:cs typeface="Zar" pitchFamily="2" charset="-78"/>
              </a:rPr>
              <a:t>نتيجه کلی :</a:t>
            </a:r>
          </a:p>
          <a:p>
            <a:pPr marL="914400" lvl="1" indent="-514350" algn="just">
              <a:lnSpc>
                <a:spcPct val="130000"/>
              </a:lnSpc>
              <a:buClr>
                <a:srgbClr val="008000"/>
              </a:buClr>
              <a:buNone/>
            </a:pPr>
            <a:endParaRPr lang="fa-IR" sz="2400" b="1" dirty="0">
              <a:solidFill>
                <a:srgbClr val="ED2B75"/>
              </a:solidFill>
              <a:cs typeface="Zar" pitchFamily="2" charset="-78"/>
            </a:endParaRPr>
          </a:p>
          <a:p>
            <a:pPr marL="514350" indent="-514350" algn="just">
              <a:lnSpc>
                <a:spcPct val="150000"/>
              </a:lnSpc>
              <a:buClr>
                <a:srgbClr val="008000"/>
              </a:buClr>
              <a:buNone/>
            </a:pPr>
            <a:r>
              <a:rPr lang="fa-IR" dirty="0" smtClean="0">
                <a:cs typeface="Zar" pitchFamily="2" charset="-78"/>
              </a:rPr>
              <a:t>	</a:t>
            </a:r>
            <a:r>
              <a:rPr lang="fa-IR" sz="2600" dirty="0">
                <a:cs typeface="Zar" pitchFamily="2" charset="-78"/>
              </a:rPr>
              <a:t>امروزه شرکتها پي برده اند که مي توان مزيت رقابتي را در سايه ي نيروي کار واجد شرايط يا متخصص با مهارتهاي ويژه و شايستگي هاي ممتاز بدست آورد. </a:t>
            </a:r>
          </a:p>
          <a:p>
            <a:pPr marL="514350" indent="-514350" algn="just">
              <a:lnSpc>
                <a:spcPct val="150000"/>
              </a:lnSpc>
              <a:buClr>
                <a:srgbClr val="008000"/>
              </a:buClr>
              <a:buNone/>
            </a:pPr>
            <a:r>
              <a:rPr lang="fa-IR" sz="2600" dirty="0">
                <a:cs typeface="Zar" pitchFamily="2" charset="-78"/>
              </a:rPr>
              <a:t>           اين نوع نيروي کار سازمان را قادر مي سازد که بتواند بوسيله ي بروز واکنش مناسب در صحنه ي رقابت باقي بماند و با عرضه محصولات و خدماتي متمايز و در سايه ي نوآوري هاي فني از ساير رقيبان پيشي بگبرد. البته بايد نيروي کار در مجموع به شايستگي هايي دست يابد که مديريت بتواند به آنان تفويض اختيار کرده و آنان از آزادي عمل لازم برخوردار گردند و به سرعت خود را با فرصتهاي در حال تغيير وفق دهند.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D46A6-323E-487B-A38A-13F31E083614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180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40074" y="6308725"/>
            <a:ext cx="277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FFFFFF"/>
                </a:solidFill>
                <a:cs typeface="HMOJTABA" pitchFamily="2" charset="-78"/>
              </a:rPr>
              <a:t>1</a:t>
            </a:r>
            <a:endParaRPr lang="en-US">
              <a:solidFill>
                <a:srgbClr val="FFFFFF"/>
              </a:solidFill>
              <a:cs typeface="HMOJTABA" pitchFamily="2" charset="-78"/>
            </a:endParaRP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67570" y="1571612"/>
            <a:ext cx="3143240" cy="428628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1.    </a:t>
            </a:r>
            <a:r>
              <a:rPr lang="fa-IR" b="1" dirty="0" smtClean="0">
                <a:solidFill>
                  <a:schemeClr val="bg1">
                    <a:lumMod val="85000"/>
                  </a:schemeClr>
                </a:solidFill>
                <a:cs typeface="HMOJTABA" pitchFamily="2" charset="-78"/>
              </a:rPr>
              <a:t>نظريه هاي مديريت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cs typeface="HMOJTABA" pitchFamily="2" charset="-78"/>
            </a:endParaRPr>
          </a:p>
          <a:p>
            <a:pPr marL="514350" indent="-514350" eaLnBrk="1" hangingPunct="1">
              <a:lnSpc>
                <a:spcPct val="150000"/>
              </a:lnSpc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2.   نو آوري</a:t>
            </a:r>
            <a:endParaRPr lang="en-US" b="1" dirty="0" smtClean="0">
              <a:cs typeface="HMOJTABA" pitchFamily="2" charset="-78"/>
            </a:endParaRPr>
          </a:p>
          <a:p>
            <a:pPr marL="514350" indent="-514350" eaLnBrk="1" hangingPunct="1">
              <a:lnSpc>
                <a:spcPct val="150000"/>
              </a:lnSpc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3.    تصميم گيري</a:t>
            </a:r>
          </a:p>
          <a:p>
            <a:pPr marL="514350" indent="-514350" eaLnBrk="1" hangingPunct="1">
              <a:lnSpc>
                <a:spcPct val="150000"/>
              </a:lnSpc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4.   برنامه ريزي</a:t>
            </a:r>
          </a:p>
          <a:p>
            <a:pPr marL="514350" indent="-514350" eaLnBrk="1" hangingPunct="1">
              <a:lnSpc>
                <a:spcPct val="150000"/>
              </a:lnSpc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5.   سازماندهي</a:t>
            </a:r>
          </a:p>
          <a:p>
            <a:pPr marL="514350" indent="-514350" eaLnBrk="1" hangingPunct="1"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   </a:t>
            </a:r>
          </a:p>
          <a:p>
            <a:pPr eaLnBrk="1" hangingPunct="1"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181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792" y="214290"/>
            <a:ext cx="3560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5400" i="1" dirty="0">
                <a:solidFill>
                  <a:srgbClr val="0088E4">
                    <a:lumMod val="75000"/>
                  </a:srgbClr>
                </a:solidFill>
                <a:cs typeface="HMOJTABA" pitchFamily="2" charset="-78"/>
              </a:rPr>
              <a:t>فهرست مطالب : </a:t>
            </a:r>
            <a:endParaRPr lang="en-US" sz="5400" i="1" dirty="0">
              <a:solidFill>
                <a:srgbClr val="0088E4">
                  <a:lumMod val="75000"/>
                </a:srgbClr>
              </a:solidFill>
              <a:cs typeface="HMOJTABA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9852" y="1714489"/>
            <a:ext cx="38576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6.   هدايت و رهبري</a:t>
            </a:r>
          </a:p>
          <a:p>
            <a:pPr marL="514350" indent="-5143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7.    ارتباطات</a:t>
            </a:r>
          </a:p>
          <a:p>
            <a:pPr marL="514350" indent="-5143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8.    کنترل </a:t>
            </a:r>
          </a:p>
          <a:p>
            <a:pPr marL="514350" indent="-5143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9.    فرهنگ سازماني</a:t>
            </a:r>
          </a:p>
          <a:p>
            <a:pPr marL="514350" indent="-5143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10.  جنبه هاي اخلاقي کار مديران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b="1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166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40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مهارت انساني :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توانايي و قدرت تشخيص در كار كردن با مردم و انجام دادن كار بوسيله ي مردم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شناخت و درك علل و عوامل شكل دهنده ي رفتار انساني ، راه و رسم كار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كردن با مردم و اثر گذاري بر رفتار آنها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اين نوع مهارتها به آساني قابل حصول نيستند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فنون و روشهاي مشخصي ندارد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19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42853"/>
            <a:ext cx="8229600" cy="113982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a-IR" sz="2800" dirty="0"/>
              <a:t>    دانشگاه صنعتي اصفهان </a:t>
            </a:r>
            <a:br>
              <a:rPr lang="fa-IR" sz="2800" dirty="0"/>
            </a:br>
            <a:r>
              <a:rPr lang="fa-IR" sz="2800" dirty="0"/>
              <a:t>   دانشكده مهندسی صنايع و سيستمها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2596" y="1357299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a-IR" sz="4400" b="1" dirty="0">
                <a:solidFill>
                  <a:srgbClr val="FFCC00"/>
                </a:solidFill>
                <a:latin typeface="Tahoma" pitchFamily="34" charset="0"/>
              </a:rPr>
              <a:t>اصول مديريت </a:t>
            </a:r>
          </a:p>
          <a:p>
            <a:pPr algn="ctr">
              <a:lnSpc>
                <a:spcPct val="90000"/>
              </a:lnSpc>
              <a:buNone/>
            </a:pPr>
            <a:r>
              <a:rPr lang="fa-IR" sz="4400" b="1" dirty="0">
                <a:solidFill>
                  <a:srgbClr val="FFCC00"/>
                </a:solidFill>
                <a:latin typeface="Tahoma" pitchFamily="34" charset="0"/>
              </a:rPr>
              <a:t>و تئوري سازمان</a:t>
            </a:r>
          </a:p>
          <a:p>
            <a:pPr algn="ctr">
              <a:lnSpc>
                <a:spcPct val="90000"/>
              </a:lnSpc>
              <a:buNone/>
            </a:pPr>
            <a:endParaRPr lang="fa-IR" sz="4400" b="1" dirty="0">
              <a:solidFill>
                <a:srgbClr val="FFCC00"/>
              </a:solidFill>
              <a:latin typeface="Tahoma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fa-IR" b="1" dirty="0">
                <a:solidFill>
                  <a:srgbClr val="FFCC00"/>
                </a:solidFill>
                <a:latin typeface="Tahoma" pitchFamily="34" charset="0"/>
              </a:rPr>
              <a:t>ناصر ملاوردي</a:t>
            </a:r>
          </a:p>
          <a:p>
            <a:pPr algn="ctr">
              <a:lnSpc>
                <a:spcPct val="90000"/>
              </a:lnSpc>
              <a:buNone/>
            </a:pPr>
            <a:endParaRPr lang="fa-IR" b="1" dirty="0">
              <a:solidFill>
                <a:srgbClr val="FFCC00"/>
              </a:solidFill>
              <a:latin typeface="Tahoma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fa-IR" b="1" dirty="0">
                <a:solidFill>
                  <a:srgbClr val="FFCC00"/>
                </a:solidFill>
                <a:latin typeface="Tahoma" pitchFamily="34" charset="0"/>
              </a:rPr>
              <a:t>نيمسال دوم  95 – 13</a:t>
            </a:r>
            <a:r>
              <a:rPr lang="fa-IR" b="1" dirty="0" smtClean="0">
                <a:solidFill>
                  <a:srgbClr val="FFCC00"/>
                </a:solidFill>
                <a:latin typeface="Tahoma" pitchFamily="34" charset="0"/>
              </a:rPr>
              <a:t>94</a:t>
            </a:r>
            <a:endParaRPr lang="fa-IR" b="1" dirty="0">
              <a:solidFill>
                <a:srgbClr val="FFCC00"/>
              </a:solidFill>
              <a:latin typeface="Tahoma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fa-IR" sz="1800" b="1" dirty="0">
              <a:solidFill>
                <a:srgbClr val="FFCC00"/>
              </a:solidFill>
              <a:latin typeface="Tahoma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fa-IR" sz="1900" b="1" dirty="0">
                <a:solidFill>
                  <a:srgbClr val="FFCC00"/>
                </a:solidFill>
                <a:latin typeface="Tahoma" pitchFamily="34" charset="0"/>
              </a:rPr>
              <a:t>شماره تجديد نظر : 5 </a:t>
            </a:r>
          </a:p>
          <a:p>
            <a:pPr algn="ctr">
              <a:lnSpc>
                <a:spcPct val="90000"/>
              </a:lnSpc>
            </a:pPr>
            <a:endParaRPr lang="fa-IR" b="1" dirty="0">
              <a:solidFill>
                <a:srgbClr val="FFCC00"/>
              </a:solidFill>
              <a:latin typeface="Tahoma" pitchFamily="34" charset="0"/>
            </a:endParaRPr>
          </a:p>
          <a:p>
            <a:pPr algn="ctr">
              <a:lnSpc>
                <a:spcPct val="90000"/>
              </a:lnSpc>
            </a:pPr>
            <a:endParaRPr lang="fa-IR" b="1" dirty="0">
              <a:solidFill>
                <a:srgbClr val="FFCC00"/>
              </a:solidFill>
              <a:latin typeface="Tahoma" pitchFamily="34" charset="0"/>
            </a:endParaRPr>
          </a:p>
          <a:p>
            <a:pPr algn="ctr">
              <a:lnSpc>
                <a:spcPct val="90000"/>
              </a:lnSpc>
            </a:pPr>
            <a:endParaRPr lang="fa-IR" sz="4400" b="1" dirty="0">
              <a:solidFill>
                <a:srgbClr val="FFCC00"/>
              </a:solidFill>
              <a:latin typeface="Tahoma" pitchFamily="34" charset="0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844D47-A91E-4412-B001-4337A99937DE}" type="slidenum">
              <a:rPr lang="ar-SA" smtClean="0">
                <a:solidFill>
                  <a:srgbClr val="008AE8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40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جهت تقويت مهارتهاي انساني :</a:t>
            </a: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دانش علمي در زمينه روانشناسي ، علوم اجتماعي ، مردم شناسي و .... 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به طور غير مستقيم زمينه ي دستيابي به مهارتهاي انساني را فراهم مي کند .</a:t>
            </a:r>
          </a:p>
          <a:p>
            <a:pPr eaLnBrk="1" hangingPunct="1">
              <a:buFontTx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کنش و وا کنش متقابل با مردم و حساسيت نسبت به انگيزه ها ، انتظارات و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  رفتارهاي آنان .</a:t>
            </a:r>
          </a:p>
          <a:p>
            <a:pPr eaLnBrk="1" hangingPunct="1">
              <a:buFontTx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شناختن خود ، داشتن اعتماد به نفس ، اعتماد به ديگران ، احترام به عقايد ،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  ارزشها و احساست ديگران مي تواند در پرورش اين نوع مهارت مؤثر باشد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20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2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4101" y="142852"/>
            <a:ext cx="7821637" cy="621510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مهارت ادراکي :</a:t>
            </a: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توانايي ادراک پيچيدگيهاي کل سازمان ، شناخت شرايط سازمان و هدفهاي کلي آن و عملکرد درست بر مبناي شرايط و اهداف کلي سازمان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اين نوع مهارت از طريق آموزش نظريه هاي مديريت ، شناخت سازمان ، شناخت فرايند تصميم گيري ، ... قابل حصول است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</a:t>
            </a:r>
            <a:r>
              <a:rPr lang="fa-IR" sz="4000" u="sng" dirty="0">
                <a:solidFill>
                  <a:srgbClr val="FFCC00"/>
                </a:solidFill>
                <a:cs typeface="HMOJTABA" pitchFamily="2" charset="-78"/>
              </a:rPr>
              <a:t>مهمترين مهارت، مهارت انساني است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21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امروزه در مديريت سازمانها ، تأکيد بر مهارتهاي انساني اولويت ويژه اي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پيدا  کرده است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14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بزرگترين دليل شکست مديران ، ضعيف بودن آنها در زمينه ي مهارتهاي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انساني بوده است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14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انسان عاملي است که در تمامي کارهاي مديريتي نقش محوري ايفا ميکند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44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</a:t>
            </a:r>
            <a:r>
              <a:rPr lang="fa-IR" sz="3600" dirty="0">
                <a:cs typeface="HMOJTABA" pitchFamily="2" charset="-78"/>
              </a:rPr>
              <a:t>انسان تابع اعتقادات ، باورها ، تلقي ها و ارزشهايي است که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3600" dirty="0">
                <a:cs typeface="HMOJTABA" pitchFamily="2" charset="-78"/>
              </a:rPr>
              <a:t>    محرک و شکل دهنده ي انديشه و رفتار او هستند.</a:t>
            </a:r>
            <a:r>
              <a:rPr lang="en-US" sz="3600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22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5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5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95406" y="260352"/>
            <a:ext cx="8929750" cy="6026169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4000" dirty="0">
                <a:solidFill>
                  <a:srgbClr val="FFCC66"/>
                </a:solidFill>
                <a:cs typeface="HMOJTABA" pitchFamily="2" charset="-78"/>
              </a:rPr>
              <a:t>آموزش مديريت :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000" dirty="0">
              <a:solidFill>
                <a:srgbClr val="FFCC66"/>
              </a:solidFill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1 ) کسب دانش نظري  :</a:t>
            </a:r>
            <a:r>
              <a:rPr lang="fa-IR" sz="2800" dirty="0">
                <a:cs typeface="HMOJTABA" pitchFamily="2" charset="-78"/>
              </a:rPr>
              <a:t>     يادگيري نظريه ها و اصول و مفاهيم 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       مطرح شده درشاخه ي نظري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2 ) تجربه ي عملي     :</a:t>
            </a:r>
            <a:r>
              <a:rPr lang="fa-IR" sz="2800" dirty="0">
                <a:cs typeface="HMOJTABA" pitchFamily="2" charset="-78"/>
              </a:rPr>
              <a:t>      به کاربستن دانش نظري در موقعيتهاي 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       زماني و مکاني مختلف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مطلب مهم :    </a:t>
            </a:r>
            <a:r>
              <a:rPr lang="fa-IR" sz="2800" b="1" i="1" u="sng" dirty="0">
                <a:cs typeface="HMOJTABA" pitchFamily="2" charset="-78"/>
              </a:rPr>
              <a:t>تلفيق  نظريه و عمل به وسيله ي خود فرد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23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6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6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38415" y="142853"/>
            <a:ext cx="7178695" cy="552451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66"/>
                </a:solidFill>
                <a:cs typeface="HMOJTABA" pitchFamily="2" charset="-78"/>
              </a:rPr>
              <a:t>شيوه ي رهبري و مديريت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dirty="0" smtClean="0">
                <a:solidFill>
                  <a:srgbClr val="FFCC66"/>
                </a:solidFill>
                <a:cs typeface="HMOJTABA" pitchFamily="2" charset="-78"/>
              </a:rPr>
              <a:t>( یا اصول مديريت در هر جامعه )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800" dirty="0">
              <a:solidFill>
                <a:srgbClr val="FFCC66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dirty="0" smtClean="0">
                <a:cs typeface="HMOJTABA" pitchFamily="2" charset="-78"/>
              </a:rPr>
              <a:t>مرتبط است با: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a-IR" dirty="0" smtClean="0">
                <a:cs typeface="HMOJTABA" pitchFamily="2" charset="-78"/>
              </a:rPr>
              <a:t>                                    </a:t>
            </a:r>
            <a:r>
              <a:rPr lang="fa-IR" sz="2800" dirty="0">
                <a:cs typeface="HMOJTABA" pitchFamily="2" charset="-78"/>
              </a:rPr>
              <a:t>ساختار فرهنگي جامعه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نظام ارزشي حاکم بر جامعه و حتي سازمان مربوطه </a:t>
            </a:r>
          </a:p>
          <a:p>
            <a:pPr eaLnBrk="1" hangingPunct="1">
              <a:lnSpc>
                <a:spcPct val="13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  نظام  اقتصادی حاکم بر جامعه                                </a:t>
            </a:r>
          </a:p>
          <a:p>
            <a:pPr eaLnBrk="1" hangingPunct="1">
              <a:lnSpc>
                <a:spcPct val="13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 نظام سیاسی حاکم بر جامعه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endParaRPr lang="en-US" sz="2800" dirty="0">
              <a:cs typeface="HMOJTABA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24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25</a:t>
            </a:fld>
            <a:endParaRPr lang="en-US">
              <a:solidFill>
                <a:srgbClr val="008AE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3276600" cy="4925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255706"/>
            <a:ext cx="3251415" cy="4925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7825" y="5835947"/>
            <a:ext cx="6091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8AE8"/>
                </a:solidFill>
                <a:cs typeface="HMOJTABA" pitchFamily="2" charset="-78"/>
              </a:rPr>
              <a:t>معرفی دو کتاب :            خلقیات ما ایرانیان، نویسنده سید محمد علی جمالزاده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8AE8"/>
                </a:solidFill>
                <a:cs typeface="HMOJTABA" pitchFamily="2" charset="-78"/>
              </a:rPr>
              <a:t> </a:t>
            </a:r>
            <a:r>
              <a:rPr lang="fa-IR" dirty="0">
                <a:solidFill>
                  <a:srgbClr val="008AE8"/>
                </a:solidFill>
                <a:cs typeface="HMOJTABA" pitchFamily="2" charset="-78"/>
              </a:rPr>
              <a:t>                            جامعه شناسی خودمانی (یا چرا درمانده ایم؟) ، نویسنده حسن نراقی</a:t>
            </a:r>
            <a:endParaRPr lang="en-US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094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95472" y="260350"/>
            <a:ext cx="8072495" cy="59547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سير تحول دانش مديريت (نظريه های مديريت)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1400" dirty="0"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هنر مديريت با شکل گيري نهاد خانواده  مطرح شده است 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تحول عمده درجريان انقلاب صنعتي به وقوع پيوست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در سير تحول نظريه های مديريت ، در واقع نوع تفکر بشر است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که تغيير کرده است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قبل از 1900</a:t>
            </a:r>
            <a:r>
              <a:rPr lang="fa-IR" sz="2800" dirty="0">
                <a:cs typeface="HMOJTABA" pitchFamily="2" charset="-78"/>
              </a:rPr>
              <a:t> :   روشهاي مديريت و سير تحولات آن،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  (تجربی ، عقلی ، سعی و خطا و ... ) 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تئوري کلاسيک :</a:t>
            </a:r>
            <a:r>
              <a:rPr lang="fa-IR" sz="2800" dirty="0">
                <a:cs typeface="HMOJTABA" pitchFamily="2" charset="-78"/>
              </a:rPr>
              <a:t> مديريت علمي _ مديريت اداري_ بوروکراسي</a:t>
            </a: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تئوري نئوکلاسيک :</a:t>
            </a:r>
            <a:r>
              <a:rPr lang="fa-IR" sz="2800" dirty="0">
                <a:cs typeface="HMOJTABA" pitchFamily="2" charset="-78"/>
              </a:rPr>
              <a:t> نهضت روابط انساني</a:t>
            </a: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مديريت نوين :</a:t>
            </a:r>
            <a:r>
              <a:rPr lang="fa-IR" sz="2800" dirty="0">
                <a:cs typeface="HMOJTABA" pitchFamily="2" charset="-78"/>
              </a:rPr>
              <a:t> تفکر سيستمي _ روش اقتضايي _ نظريه کمال_ ...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5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26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8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8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8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8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8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1"/>
            <a:ext cx="8642350" cy="602616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تئوري کلاسيک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12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هرسه جريان اساساّ با فرضيات مشابهي پايه ريزي شدند و تأثير عملي آنها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يکسان بوده است . (رشد و توسعه ي آنها در يک مقطع زماني رخ داده است)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هر سه اين نظريات بر ارائه اصول جهان شمول براي کاربرد در وضعيتهاي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گوناگون تأکيد دارند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به اين نظريات ، </a:t>
            </a:r>
            <a:r>
              <a:rPr lang="fa-IR" sz="2800" i="1" u="sng" dirty="0">
                <a:cs typeface="HMOJTABA" pitchFamily="2" charset="-78"/>
              </a:rPr>
              <a:t>نظريات سنتي </a:t>
            </a:r>
            <a:r>
              <a:rPr lang="fa-IR" sz="2800" dirty="0">
                <a:cs typeface="HMOJTABA" pitchFamily="2" charset="-78"/>
              </a:rPr>
              <a:t>هم مي گويند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مديريت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علمي : </a:t>
            </a:r>
            <a:r>
              <a:rPr lang="fa-IR" sz="2800" dirty="0">
                <a:cs typeface="HMOJTABA" pitchFamily="2" charset="-78"/>
              </a:rPr>
              <a:t>فردريک تيلور (مهندس مکانيک)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مديريت اداري :</a:t>
            </a:r>
            <a:r>
              <a:rPr lang="fa-IR" sz="2800" dirty="0">
                <a:cs typeface="HMOJTABA" pitchFamily="2" charset="-78"/>
              </a:rPr>
              <a:t> هنري فايول (مهندس معدن, 30  سال مديريت يک شرکت معدن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ذغال سنگ 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بوروکراسي :</a:t>
            </a:r>
            <a:r>
              <a:rPr lang="fa-IR" sz="2800" dirty="0">
                <a:cs typeface="HMOJTABA" pitchFamily="2" charset="-78"/>
              </a:rPr>
              <a:t> ماکس وبر(جامعه شناس) 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27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9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9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9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9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نقطه نظر کلاسيک ها در مورد سازمان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1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سازمان ساختاري از روابط قدرت ، اهداف ، نقشها ، فعاليتها ، ارتباطات و عوامل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ديگر است . بنابراين افرادي وجود دارند که به صورت گروهي با يکديگر کار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مي کنند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مفاهيم و کاربرد کلاسيک طي قرنها تکامل يافته است . مدون شدن آنها در قالب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نظريه مربوط به اوايل قرن گذشته(1900) است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هر نظريه، معمولا کاملاّ مورد قبول صاحب نظرانند يا اصلاّ مورد قبول نيستند .</a:t>
            </a:r>
            <a:r>
              <a:rPr lang="en-US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28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0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486400" y="152400"/>
            <a:ext cx="4724400" cy="762000"/>
          </a:xfrm>
        </p:spPr>
        <p:txBody>
          <a:bodyPr/>
          <a:lstStyle/>
          <a:p>
            <a:r>
              <a:rPr lang="fa-IR" sz="4000" dirty="0">
                <a:solidFill>
                  <a:srgbClr val="FFCC00"/>
                </a:solidFill>
                <a:latin typeface="+mn-lt"/>
                <a:ea typeface="+mn-ea"/>
                <a:cs typeface="HMOJTABA" pitchFamily="2" charset="-78"/>
              </a:rPr>
              <a:t>نهضت مديريت </a:t>
            </a:r>
            <a:r>
              <a:rPr lang="fa-IR" sz="4000" dirty="0">
                <a:solidFill>
                  <a:srgbClr val="FFCC00"/>
                </a:solidFill>
                <a:latin typeface="+mn-lt"/>
                <a:ea typeface="+mn-ea"/>
                <a:cs typeface="HMOJTABA" pitchFamily="2" charset="-78"/>
              </a:rPr>
              <a:t>علمي : </a:t>
            </a:r>
            <a:endParaRPr lang="fa-IR" sz="4000" dirty="0">
              <a:solidFill>
                <a:srgbClr val="FFCC00"/>
              </a:solidFill>
              <a:latin typeface="+mn-lt"/>
              <a:ea typeface="+mn-ea"/>
              <a:cs typeface="HMOJTAB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8229600" cy="5029200"/>
          </a:xfrm>
        </p:spPr>
        <p:txBody>
          <a:bodyPr/>
          <a:lstStyle/>
          <a:p>
            <a:pPr algn="just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</a:t>
            </a:r>
            <a:r>
              <a:rPr lang="fa-IR" sz="2800" dirty="0">
                <a:solidFill>
                  <a:srgbClr val="C00000"/>
                </a:solidFill>
                <a:cs typeface="Zar" pitchFamily="2" charset="-78"/>
              </a:rPr>
              <a:t>نهضت مديريت علمي: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تحولات عظيم در زمينه هاي صنعتي، اقتصادي، اجتماعي و فرهنگي؛</a:t>
            </a:r>
          </a:p>
          <a:p>
            <a:pPr algn="just" rtl="1"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rgbClr val="C00000"/>
                </a:solidFill>
                <a:cs typeface="Zar" pitchFamily="2" charset="-78"/>
              </a:rPr>
              <a:t>پيشگامان نهضت مديريت علمي: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تيلور   و   گيلبرت؛</a:t>
            </a:r>
          </a:p>
          <a:p>
            <a:pPr algn="just" rtl="1">
              <a:buFont typeface="Arial" pitchFamily="34" charset="0"/>
              <a:buNone/>
              <a:defRPr/>
            </a:pPr>
            <a:endParaRPr lang="fa-IR" sz="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</a:t>
            </a:r>
            <a:r>
              <a:rPr lang="fa-IR" sz="2800" dirty="0">
                <a:solidFill>
                  <a:srgbClr val="C00000"/>
                </a:solidFill>
                <a:cs typeface="Zar" pitchFamily="2" charset="-78"/>
              </a:rPr>
              <a:t>مطالعه ي  علمي کار: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حرکت سنجي- زمان سنجي- تعيين استانداردهاي توليد و عمل کردن بر مبناي آنها؛</a:t>
            </a:r>
          </a:p>
          <a:p>
            <a:pPr algn="just" rtl="1"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rgbClr val="C00000"/>
                </a:solidFill>
                <a:cs typeface="Zar" pitchFamily="2" charset="-78"/>
              </a:rPr>
              <a:t> مديريت علمي: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استفاده از اصول علمي در اداره کردن امور (علمي کردن مديريت) و استفاده از </a:t>
            </a:r>
            <a:r>
              <a:rPr lang="fa-IR" sz="2800" u="sng" dirty="0">
                <a:solidFill>
                  <a:srgbClr val="002060"/>
                </a:solidFill>
                <a:cs typeface="Zar" pitchFamily="2" charset="-78"/>
              </a:rPr>
              <a:t>روشهاي علمي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بجاي</a:t>
            </a:r>
            <a:r>
              <a:rPr lang="fa-IR" sz="2800" dirty="0">
                <a:solidFill>
                  <a:srgbClr val="002060"/>
                </a:solidFill>
                <a:cs typeface="Zar" pitchFamily="2" charset="-78"/>
              </a:rPr>
              <a:t>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روش</a:t>
            </a:r>
            <a:r>
              <a:rPr lang="fa-IR" sz="2800" dirty="0">
                <a:solidFill>
                  <a:srgbClr val="002060"/>
                </a:solidFill>
                <a:cs typeface="Zar" pitchFamily="2" charset="-78"/>
              </a:rPr>
              <a:t> </a:t>
            </a:r>
            <a:r>
              <a:rPr lang="fa-IR" sz="2800" u="sng" dirty="0">
                <a:solidFill>
                  <a:srgbClr val="002060"/>
                </a:solidFill>
                <a:cs typeface="Zar" pitchFamily="2" charset="-78"/>
              </a:rPr>
              <a:t>سعي و خطا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؛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4C5C6-E5F3-4D43-811C-FB989EC5F53C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08213" y="2133601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a-IR" sz="6000" b="1" dirty="0">
                <a:solidFill>
                  <a:srgbClr val="FFCC66"/>
                </a:solidFill>
                <a:cs typeface="HMOJTABA" pitchFamily="2" charset="-78"/>
              </a:rPr>
              <a:t>اصول مديريت و تئوري سازمان</a:t>
            </a:r>
            <a:endParaRPr lang="en-US" sz="6000" b="1" dirty="0">
              <a:solidFill>
                <a:srgbClr val="FFCC66"/>
              </a:solidFill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C401-AC58-4AE8-9837-273E53D94AAD}" type="slidenum">
              <a:rPr lang="ar-SA" smtClean="0">
                <a:solidFill>
                  <a:srgbClr val="008AE8"/>
                </a:solidFill>
              </a:rPr>
              <a:pPr/>
              <a:t>3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9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0"/>
            <a:ext cx="8610600" cy="6705600"/>
          </a:xfrm>
        </p:spPr>
        <p:txBody>
          <a:bodyPr/>
          <a:lstStyle/>
          <a:p>
            <a:pPr lvl="1" algn="just" rtl="1">
              <a:lnSpc>
                <a:spcPct val="150000"/>
              </a:lnSpc>
              <a:buClr>
                <a:srgbClr val="7030A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fa-IR" sz="2400" b="1" dirty="0">
                <a:solidFill>
                  <a:srgbClr val="C00000"/>
                </a:solidFill>
                <a:cs typeface="Zar" pitchFamily="2" charset="-78"/>
              </a:rPr>
              <a:t>روش سعي و خطا:</a:t>
            </a: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</a:t>
            </a:r>
          </a:p>
          <a:p>
            <a:pPr lvl="1" algn="just" rtl="1">
              <a:lnSpc>
                <a:spcPct val="150000"/>
              </a:lnSpc>
              <a:buClr>
                <a:srgbClr val="7030A0"/>
              </a:buClr>
              <a:buFont typeface="Arial" pitchFamily="34" charset="0"/>
              <a:buNone/>
              <a:defRPr/>
            </a:pP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	امتحان راههاي مختلف انجام کار و درس گرفتن از اشتباهات؛</a:t>
            </a:r>
          </a:p>
          <a:p>
            <a:pPr lvl="1" algn="just" rtl="1">
              <a:lnSpc>
                <a:spcPct val="150000"/>
              </a:lnSpc>
              <a:buClr>
                <a:srgbClr val="7030A0"/>
              </a:buClr>
              <a:buFont typeface="Arial" pitchFamily="34" charset="0"/>
              <a:buNone/>
              <a:defRPr/>
            </a:pP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	اغلب موجب انهدام وسايل و ابزار توليد مي شد و گاه نيز خسارات جاني به دنبال داشت.</a:t>
            </a:r>
          </a:p>
          <a:p>
            <a:pPr lvl="1" algn="just" rtl="1">
              <a:lnSpc>
                <a:spcPct val="150000"/>
              </a:lnSpc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20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lvl="1" algn="just" rtl="1">
              <a:lnSpc>
                <a:spcPct val="150000"/>
              </a:lnSpc>
              <a:buClr>
                <a:srgbClr val="7030A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fa-IR" sz="2400" b="1" dirty="0">
                <a:solidFill>
                  <a:srgbClr val="C00000"/>
                </a:solidFill>
                <a:cs typeface="Zar" pitchFamily="2" charset="-78"/>
              </a:rPr>
              <a:t>روش علمي:</a:t>
            </a:r>
            <a:endParaRPr lang="fa-IR" sz="2400" b="1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lvl="1" algn="just" rtl="1">
              <a:lnSpc>
                <a:spcPct val="150000"/>
              </a:lnSpc>
              <a:buClr>
                <a:srgbClr val="7030A0"/>
              </a:buClr>
              <a:buFont typeface="Arial" pitchFamily="34" charset="0"/>
              <a:buNone/>
              <a:defRPr/>
            </a:pP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	مشاهده و مطالعه منظم و تجزيه و تحليل کار و شناخت ماهيت آن و يافتن بهترين روش انجام دادن کار؛</a:t>
            </a:r>
          </a:p>
          <a:p>
            <a:pPr lvl="1" algn="just" rtl="1">
              <a:lnSpc>
                <a:spcPct val="150000"/>
              </a:lnSpc>
              <a:buClr>
                <a:srgbClr val="7030A0"/>
              </a:buClr>
              <a:buFont typeface="Arial" pitchFamily="34" charset="0"/>
              <a:buNone/>
              <a:defRPr/>
            </a:pP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	يافتن بهترين روش انجام دادن هرکار از بين روشهاي متعدد آن از طريق مطالعه ي علمي آن کار؛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148E3-6339-454C-AE86-FB514226C89B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828800" y="1447801"/>
            <a:ext cx="8534400" cy="2971799"/>
          </a:xfrm>
        </p:spPr>
        <p:txBody>
          <a:bodyPr/>
          <a:lstStyle/>
          <a:p>
            <a:pPr algn="just" rtl="1">
              <a:lnSpc>
                <a:spcPct val="250000"/>
              </a:lnSpc>
              <a:buClr>
                <a:srgbClr val="C00000"/>
              </a:buClr>
              <a:buFont typeface="Arial" charset="0"/>
              <a:buNone/>
            </a:pPr>
            <a:r>
              <a:rPr lang="fa-IR" dirty="0" smtClean="0">
                <a:cs typeface="Zar" pitchFamily="2" charset="-78"/>
              </a:rPr>
              <a:t>	</a:t>
            </a:r>
            <a:r>
              <a:rPr lang="fa-IR" b="1" i="1" u="sng" dirty="0" smtClean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نتيجه مديريت علمي تيلور : </a:t>
            </a:r>
          </a:p>
          <a:p>
            <a:pPr algn="just" rtl="1">
              <a:lnSpc>
                <a:spcPct val="250000"/>
              </a:lnSpc>
              <a:buClr>
                <a:srgbClr val="C00000"/>
              </a:buClr>
              <a:buFont typeface="Arial" charset="0"/>
              <a:buNone/>
            </a:pPr>
            <a:r>
              <a:rPr lang="en-US" sz="3600" i="1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 </a:t>
            </a:r>
            <a:r>
              <a:rPr lang="fa-IR" sz="3600" i="1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افزايش شديد و قابل توجه توليد و کارايي درکارخانه ها؛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55EA7-96DD-4F94-9143-EAFCED03D972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1"/>
            <a:ext cx="8642350" cy="538322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نظريه مديريت علمي :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از لحاظ تاریخی،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تيلور</a:t>
            </a:r>
            <a:r>
              <a:rPr lang="fa-IR" sz="2800" dirty="0">
                <a:cs typeface="HMOJTABA" pitchFamily="2" charset="-78"/>
              </a:rPr>
              <a:t> را پدر مديريت علمی مي دانند .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از نظر او، مديريت علمي حاصل کار يکصد نفر يا بيشتر بوده و فرايندي است که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هريک از ما سهم کوچکي در کل جريان آن بر عهده داشته ايم 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اصول بنيادينی که تيلور در برخورد با مديريت مطرح ساخته است :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fa-IR" sz="12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1-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 </a:t>
            </a:r>
            <a:r>
              <a:rPr lang="fa-IR" sz="2800" dirty="0">
                <a:cs typeface="HMOJTABA" pitchFamily="2" charset="-78"/>
              </a:rPr>
              <a:t> جايگزيني محاسبات و اصول علمي به جاي محاسبات سر انگشتي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fa-IR" sz="14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نظارت دقيق بر کار کارفرمايان و کارگران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-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 </a:t>
            </a:r>
            <a:r>
              <a:rPr lang="fa-IR" sz="2800" dirty="0">
                <a:cs typeface="HMOJTABA" pitchFamily="2" charset="-78"/>
              </a:rPr>
              <a:t>پرداخت حقوق بر مبناي نمايش واحدهاي کاري تکميل شده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32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1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2"/>
            <a:ext cx="8642350" cy="4752975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مثال :</a:t>
            </a:r>
            <a:r>
              <a:rPr lang="fa-IR" sz="2800" dirty="0">
                <a:cs typeface="HMOJTABA" pitchFamily="2" charset="-78"/>
              </a:rPr>
              <a:t> مقدار کار روزانه يک کارگر در دريختن آهن قراضه به داخل واگن و محل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   آن         افزايش از 12 تن در روز به 47 تن در روز</a:t>
            </a:r>
          </a:p>
          <a:p>
            <a:pPr marL="609600" indent="-609600" eaLnBrk="1" hangingPunct="1">
              <a:buNone/>
              <a:defRPr/>
            </a:pP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مثال :</a:t>
            </a:r>
            <a:r>
              <a:rPr lang="fa-IR" sz="2800" dirty="0">
                <a:cs typeface="HMOJTABA" pitchFamily="2" charset="-78"/>
              </a:rPr>
              <a:t> کاهش نفرات کار در يک وضعيت معين از 120 نفر به 35 نفر وکسب نتيجه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   مطلوب به علاوه افزايش 30 درصدي کيفيت کار</a:t>
            </a:r>
          </a:p>
          <a:p>
            <a:pPr marL="609600" indent="-609600" eaLnBrk="1" hangingPunct="1">
              <a:buNone/>
              <a:defRPr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نتيجه :</a:t>
            </a:r>
            <a:r>
              <a:rPr lang="fa-IR" sz="2800" dirty="0">
                <a:cs typeface="HMOJTABA" pitchFamily="2" charset="-78"/>
              </a:rPr>
              <a:t> مديريت علمي مي تواند به گونه اي مؤثر اجراي عمليات را بهبود بخشد .</a:t>
            </a:r>
          </a:p>
          <a:p>
            <a:pPr marL="609600" indent="-609600" eaLnBrk="1" hangingPunct="1">
              <a:buNone/>
              <a:defRPr/>
            </a:pPr>
            <a:endParaRPr lang="en-US" sz="2800" dirty="0">
              <a:cs typeface="HMOJTABA" pitchFamily="2" charset="-78"/>
            </a:endParaRP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 flipH="1">
            <a:off x="8810645" y="1571612"/>
            <a:ext cx="430213" cy="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33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3" y="260350"/>
            <a:ext cx="8893175" cy="60976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راهکار عملي براي افزايش بازدهي در هر کارگاه 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   - </a:t>
            </a:r>
            <a:r>
              <a:rPr lang="fa-IR" sz="2800" dirty="0">
                <a:cs typeface="HMOJTABA" pitchFamily="2" charset="-78"/>
              </a:rPr>
              <a:t>کاهش زمان و حذف کوششهاي زائد کارگران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   -</a:t>
            </a:r>
            <a:r>
              <a:rPr lang="fa-IR" sz="2800" dirty="0">
                <a:cs typeface="HMOJTABA" pitchFamily="2" charset="-78"/>
              </a:rPr>
              <a:t> تقسيم کار و ايجاد تخصص و مهارت براي کارگر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     تيلور مشاغل تكراري و ساده اي را در نظر داشت كه براي انجام دادن آنها،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         تخصص يا مهارت خاصي لازم نبود. </a:t>
            </a:r>
            <a:endParaRPr lang="en-US" sz="2800" dirty="0"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هماهنگي در فعاليت گروهي به جاي افتراق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4-</a:t>
            </a:r>
            <a:r>
              <a:rPr lang="fa-IR" sz="2800" dirty="0">
                <a:cs typeface="HMOJTABA" pitchFamily="2" charset="-78"/>
              </a:rPr>
              <a:t> همکاري گروهي به جاي فرد گرايي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5-</a:t>
            </a:r>
            <a:r>
              <a:rPr lang="fa-IR" sz="2800" dirty="0">
                <a:cs typeface="HMOJTABA" pitchFamily="2" charset="-78"/>
              </a:rPr>
              <a:t> حداکثر توليد به جاي محدوديت توليد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6-</a:t>
            </a:r>
            <a:r>
              <a:rPr lang="fa-IR" sz="2800" dirty="0">
                <a:cs typeface="HMOJTABA" pitchFamily="2" charset="-78"/>
              </a:rPr>
              <a:t> پرورش و ترغيب هريک کارکنان در جهت کسب حداکثر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کارايي و پيشرفت فردي</a:t>
            </a:r>
            <a:r>
              <a:rPr lang="en-US" sz="2800" dirty="0">
                <a:cs typeface="HMOJTABA" pitchFamily="2" charset="-78"/>
              </a:rPr>
              <a:t> 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34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2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2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2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2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35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844" y="0"/>
            <a:ext cx="8786874" cy="59285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i="1" u="sng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ذكر يك نكته: </a:t>
            </a:r>
            <a:endParaRPr lang="en-US" sz="2800" i="1" u="sng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1- امروزه تحقیقات نشان داده است که تقسیم کار به اجزای کوچکتر عواقب زیانباری چون نارضایتی، فشارهای عصبی و افت عملکرد کارکنان را در پی داشته است.   رفرنس:</a:t>
            </a:r>
            <a:endParaRPr lang="en-US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</a:t>
            </a:r>
            <a:r>
              <a:rPr lang="en-US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Weber A. et. al. , </a:t>
            </a:r>
            <a:r>
              <a:rPr lang="en-US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Ergonomics , Vol. 23 , pp. 1033-1046</a:t>
            </a:r>
            <a:r>
              <a:rPr lang="en-US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, </a:t>
            </a: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“</a:t>
            </a:r>
            <a:r>
              <a:rPr lang="fa-IR" sz="2400" b="1" i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Psychophysiological Effects on Repetitive Tasks</a:t>
            </a:r>
            <a:r>
              <a:rPr lang="en-US" sz="2400" b="1" i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”, 1980</a:t>
            </a:r>
            <a:r>
              <a:rPr lang="en-US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.</a:t>
            </a: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0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2- </a:t>
            </a:r>
            <a:r>
              <a:rPr lang="fa-IR" sz="275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با تقسيم كار نيازهايي چون كسب موفقيت، مسووليت بيشتر، و رشد در كار كه امروزه جزو عوامل انگيزشي و عوامل ايجاد رضايت كاركنان هستند تامين نمي شود. </a:t>
            </a:r>
            <a:endParaRPr lang="en-US" sz="275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6771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1"/>
            <a:ext cx="8642350" cy="4968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نظريه مديريت اداري :</a:t>
            </a:r>
            <a:endParaRPr lang="fa-IR" sz="2800" dirty="0">
              <a:cs typeface="HMOJTABA" pitchFamily="2" charset="-78"/>
            </a:endParaRP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- هنري فايول از جمله دانشمنداني که  اين نظريه را توسعه داده است .</a:t>
            </a:r>
          </a:p>
          <a:p>
            <a:pPr eaLnBrk="1" hangingPunct="1">
              <a:buFontTx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- اين رويکرد مدعي است که مديريت يک حرفه و قابل آموزش مي باشد 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- در اين تئوري سازمان به صورت « بايدي و دستوري » تعريف  و براي آن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يک ساختار ذهني تصورمي شود 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- سازمان در شکل رسمي اش مفهوم فرمان راندن و نظم و ترتيب را دارد 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- جداسازي کار مدير با ساير فعاليت هاي فني , تجاري و مالي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36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فايول فعاليتهاي کل سازمان را به 6 دسته تقسيم مي کند: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فني ( توليدي 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بازرگاني ( خريد ، فروش ، مبادله 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مالي ( تعيين منابع مالي و مصرف بهينه 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 </a:t>
            </a:r>
            <a:r>
              <a:rPr lang="fa-IR" sz="2800" dirty="0">
                <a:cs typeface="HMOJTABA" pitchFamily="2" charset="-78"/>
              </a:rPr>
              <a:t>ايمني ( حفاظت از اموال و افراد 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حسابداري( تعين وضعيت موجود مالي )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وظايف مديريتي ( برنامه ريزي ، سازماندهي ، فرماندهي ، هماهنگي ، کنترل )</a:t>
            </a:r>
          </a:p>
          <a:p>
            <a:pPr eaLnBrk="1" hangingPunct="1">
              <a:buFontTx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                   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کارکرد هاي مديريت</a:t>
            </a:r>
            <a:endParaRPr lang="en-US" sz="2800" dirty="0">
              <a:solidFill>
                <a:srgbClr val="FFCC00"/>
              </a:solidFill>
              <a:cs typeface="HMOJTABA" pitchFamily="2" charset="-78"/>
            </a:endParaRPr>
          </a:p>
        </p:txBody>
      </p:sp>
      <p:sp>
        <p:nvSpPr>
          <p:cNvPr id="29700" name="AutoShape 3"/>
          <p:cNvSpPr>
            <a:spLocks/>
          </p:cNvSpPr>
          <p:nvPr/>
        </p:nvSpPr>
        <p:spPr bwMode="auto">
          <a:xfrm rot="5400000">
            <a:off x="5088733" y="2132807"/>
            <a:ext cx="360363" cy="6121400"/>
          </a:xfrm>
          <a:prstGeom prst="rightBrace">
            <a:avLst>
              <a:gd name="adj1" fmla="val 141556"/>
              <a:gd name="adj2" fmla="val 50000"/>
            </a:avLst>
          </a:prstGeom>
          <a:noFill/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37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اصول چهارده گانه مديريت از ديدگاه فايول :</a:t>
            </a: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اصل تقسيم کار ( تخصص گرايي )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 </a:t>
            </a:r>
            <a:r>
              <a:rPr lang="fa-IR" sz="2800" dirty="0">
                <a:cs typeface="HMOJTABA" pitchFamily="2" charset="-78"/>
              </a:rPr>
              <a:t>اصل اختيار  و مسئوليت ( حق دستوردادن )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اصل انظباط (  احترام و فرمانبرداري نسبت به قوانين و اهداف سازمان،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احترام به مقررات و آئين نامه ها )</a:t>
            </a:r>
          </a:p>
          <a:p>
            <a:pPr marL="609600" indent="-6096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4-</a:t>
            </a:r>
            <a:r>
              <a:rPr lang="fa-IR" sz="2800" dirty="0">
                <a:cs typeface="HMOJTABA" pitchFamily="2" charset="-78"/>
              </a:rPr>
              <a:t> اصل وحدت فرماندهي ( براي کاهش تداخل و تناقض ، هر عضو سازمان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دستورات را فقط از يک رده بالاتر  دريافت مي کند و مسئول پاسخگويي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فقط به همان رده باشد )</a:t>
            </a:r>
            <a:r>
              <a:rPr lang="en-US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38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15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5-</a:t>
            </a:r>
            <a:r>
              <a:rPr lang="fa-IR" sz="2800" dirty="0">
                <a:cs typeface="HMOJTABA" pitchFamily="2" charset="-78"/>
              </a:rPr>
              <a:t> اصل هدف يا جهت ( هدف سازمان مشخص باشد و همه در راستاي آن</a:t>
            </a:r>
          </a:p>
          <a:p>
            <a:pPr marL="609600" indent="-609600" eaLnBrk="1" hangingPunct="1">
              <a:lnSpc>
                <a:spcPct val="15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    فعاليت کنند )</a:t>
            </a:r>
          </a:p>
          <a:p>
            <a:pPr marL="609600" indent="-609600" eaLnBrk="1" hangingPunct="1">
              <a:lnSpc>
                <a:spcPct val="15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6-</a:t>
            </a:r>
            <a:r>
              <a:rPr lang="fa-IR" sz="2800" dirty="0">
                <a:cs typeface="HMOJTABA" pitchFamily="2" charset="-78"/>
              </a:rPr>
              <a:t> اصل تبعيت منافع فردي از منافع عمومي ( تقدم منافع سازمان بر منافع فردي )</a:t>
            </a:r>
          </a:p>
          <a:p>
            <a:pPr marL="609600" indent="-609600" eaLnBrk="1" hangingPunct="1">
              <a:lnSpc>
                <a:spcPct val="15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7-</a:t>
            </a:r>
            <a:r>
              <a:rPr lang="fa-IR" sz="2800" dirty="0">
                <a:cs typeface="HMOJTABA" pitchFamily="2" charset="-78"/>
              </a:rPr>
              <a:t> اصل حقوق و مزاياي پرسنل ( دستمزد خوب در نتيجه عملکرد خوب )</a:t>
            </a:r>
          </a:p>
          <a:p>
            <a:pPr marL="609600" indent="-609600" eaLnBrk="1" hangingPunct="1">
              <a:lnSpc>
                <a:spcPct val="15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8-</a:t>
            </a:r>
            <a:r>
              <a:rPr lang="fa-IR" sz="2800" dirty="0">
                <a:cs typeface="HMOJTABA" pitchFamily="2" charset="-78"/>
              </a:rPr>
              <a:t> اصل تمرکز در تصميم گيري ها ( برقراري تعادل مناسبي بين تمرکز و عدم</a:t>
            </a:r>
          </a:p>
          <a:p>
            <a:pPr marL="609600" indent="-609600" eaLnBrk="1" hangingPunct="1">
              <a:lnSpc>
                <a:spcPct val="15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    تمرکز براساس شرايط سازمان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39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4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0"/>
            <a:ext cx="9001156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i="1" u="sng" dirty="0">
                <a:solidFill>
                  <a:srgbClr val="008AE8"/>
                </a:solidFill>
                <a:cs typeface="HMOJTABA" pitchFamily="2" charset="-78"/>
              </a:rPr>
              <a:t>منابع 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i="1" u="sng" dirty="0">
                <a:solidFill>
                  <a:srgbClr val="008AE8"/>
                </a:solidFill>
                <a:cs typeface="HMOJTABA" pitchFamily="2" charset="-78"/>
              </a:rPr>
              <a:t/>
            </a:r>
            <a:br>
              <a:rPr lang="fa-IR" b="1" i="1" u="sng" dirty="0">
                <a:solidFill>
                  <a:srgbClr val="008AE8"/>
                </a:solidFill>
                <a:cs typeface="HMOJTABA" pitchFamily="2" charset="-78"/>
              </a:rPr>
            </a:b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1-  اصول مديريت، علي رضاييان، انتشارات سمت، چاپ نوزدهم، 1386 ، تهران  </a:t>
            </a:r>
            <a:br>
              <a:rPr lang="fa-IR" sz="2400" b="1" dirty="0">
                <a:solidFill>
                  <a:srgbClr val="000099"/>
                </a:solidFill>
                <a:cs typeface="HMOJTABA" pitchFamily="2" charset="-78"/>
              </a:rPr>
            </a:b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2 – مباني سازمان و مديريت، علي رضاييان، انتشارات سمت، چاپ نهم، 1385، تهران.  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3 – مديريت رفتار سازماني (مفاهيم، نظريه ها و كاربردها)، علي رضاييان، انتشارات علم و ادب،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 چاپ دوازدهم، 1386، تهران.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4- تئوري هاي سازمان ومديريت، هربرت جي هيكس و سيري گولت، ترجمه و نگارش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گوئل كوهن، جلد يكم كليات و مفاهيم، انتشارات اطلاعات، چاپ دوازدهم، 1381، تهران.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5- تئوري هاي سازمان ومديريت، هربرت جي هيكس و سيري گولت، ترجمه و نگارش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گوئل كوهن، جلد دوم عناصر و فرآيندها، نشر دوران، چاپ سوم، 1384، تهران.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6- اصول مديريت، هارولد كونتز، سيريل اودانل، و هينز ويريچ، ترجمه محمد هادي چمران،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موسسه انتشارات علمي دانشگاه صنعتي شريف، چاپ سوم، 1380، تهران. </a:t>
            </a:r>
          </a:p>
        </p:txBody>
      </p:sp>
    </p:spTree>
    <p:extLst>
      <p:ext uri="{BB962C8B-B14F-4D97-AF65-F5344CB8AC3E}">
        <p14:creationId xmlns:p14="http://schemas.microsoft.com/office/powerpoint/2010/main" val="2227802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9-</a:t>
            </a:r>
            <a:r>
              <a:rPr lang="fa-IR" sz="2800" dirty="0">
                <a:cs typeface="HMOJTABA" pitchFamily="2" charset="-78"/>
              </a:rPr>
              <a:t> اصل سلسله مراتب يا ارشديت ( ارتباط رسمي اعضاي سازمان از طريق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سلسله مراتب صورت مي گيرد )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ايراد :</a:t>
            </a:r>
            <a:r>
              <a:rPr lang="fa-IR" sz="2800" dirty="0">
                <a:cs typeface="HMOJTABA" pitchFamily="2" charset="-78"/>
              </a:rPr>
              <a:t> در سازمانهاي بزرگ اين اصل موجب کندي در تصميم گيري و ارتباطات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   مي شود .</a:t>
            </a:r>
            <a:endParaRPr lang="en-US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10-</a:t>
            </a:r>
            <a:r>
              <a:rPr lang="fa-IR" sz="2800" dirty="0">
                <a:cs typeface="HMOJTABA" pitchFamily="2" charset="-78"/>
              </a:rPr>
              <a:t> اصل استقرار مناسب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(همچون اشیاء، براي تک تک افراد نیز بايد بهترين مکان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استقرارتعيين شود تا بتوانند به بهترين نحو وظايف خود را    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cs typeface="HMOJTABA" pitchFamily="2" charset="-78"/>
              </a:rPr>
              <a:t>               انجام دهند )</a:t>
            </a:r>
          </a:p>
          <a:p>
            <a:pPr marL="609600" indent="-6096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11-</a:t>
            </a:r>
            <a:r>
              <a:rPr lang="fa-IR" sz="2800" dirty="0">
                <a:cs typeface="HMOJTABA" pitchFamily="2" charset="-78"/>
              </a:rPr>
              <a:t> اصل عدالت و مساوات ( وفاداري اعضاي سازمان را دنبال خواهد داشت 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40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2"/>
            <a:ext cx="864235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12-</a:t>
            </a:r>
            <a:r>
              <a:rPr lang="fa-IR" sz="2800" dirty="0">
                <a:cs typeface="HMOJTABA" pitchFamily="2" charset="-78"/>
              </a:rPr>
              <a:t> اصل ثبات و استمرار خدمت کارکنان و به دنبال آن امنيت شغلي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بروز استعدادها و کارايي افراد در بستر زمان ميسر است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امنيت شغلي مي تواند باعث افزايش کارايي و بازدهي شود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13-</a:t>
            </a:r>
            <a:r>
              <a:rPr lang="fa-IR" sz="2800" dirty="0">
                <a:cs typeface="HMOJTABA" pitchFamily="2" charset="-78"/>
              </a:rPr>
              <a:t> اصل ابتکار عمل ( تشويق کارکنان بر انجام کارها بر مبناي برنامه )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14-</a:t>
            </a:r>
            <a:r>
              <a:rPr lang="fa-IR" sz="2800" dirty="0">
                <a:cs typeface="HMOJTABA" pitchFamily="2" charset="-78"/>
              </a:rPr>
              <a:t> اصل اتحاد و فضاي گروهي و روحیه کار دسته جمعی ( ايجاد احساس افتخار در کارکنان ، وفاداري آنها به سازمان , احساس تعلق متقابل به اعطاي شخصيت و درنتيجه فعاليت بيشتر  و کارايي بالاتر کارکنان )</a:t>
            </a:r>
            <a:r>
              <a:rPr lang="en-US" sz="2800" dirty="0">
                <a:cs typeface="HMOJTABA" pitchFamily="2" charset="-78"/>
              </a:rPr>
              <a:t> </a:t>
            </a:r>
            <a:endParaRPr lang="en-US" sz="2800" dirty="0"/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 flipH="1">
            <a:off x="9191625" y="1196975"/>
            <a:ext cx="285750" cy="719138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 flipH="1">
            <a:off x="9191628" y="1268414"/>
            <a:ext cx="288925" cy="1223962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41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1"/>
            <a:ext cx="8642350" cy="50403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ديدگاههاي مثبت نظريه  اداري :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نظريه اداري يک تئوري مهم است چون کار می کند 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تأکيد بر ساختار قدرت در سازمانها به عنوان يک پايه و اساس مؤثر 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عملي بودن ، سادگي نسبي ، اطمينان و معين بودن رده ها و سطوح کاري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    و شبکه ي ارتباطات 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بنيادهاي علمي ؛ پژوهشهاي انجام شده  در زمينه ي انسان و سازمان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42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2"/>
            <a:ext cx="8642350" cy="540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24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گرچه روشهاي علمي در حال توسعه اند و يافته هاي امروز ممکن است با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يافته هاي قبلي در تناقض باشد ولي با ناديده گرفتن اصول علمي بايد خود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را در چارچوب پيش بيني ها و وعده هاي احتمالي وتقريبي محدود سازيم.</a:t>
            </a:r>
            <a:endParaRPr lang="en-US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ديدگاههاي منفي نظريه  اداري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 </a:t>
            </a:r>
            <a:r>
              <a:rPr lang="fa-IR" sz="2800" dirty="0">
                <a:cs typeface="HMOJTABA" pitchFamily="2" charset="-78"/>
              </a:rPr>
              <a:t>تجارب و شواهد علمي براي حمايت از  اجزاي اين نظريه کافي نيست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در نظريه اداري مي توان در مقابل هر اصل ، اصل متقابلي را مطرح کرد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و تئوري نمي تواند بگويد کداميک ارجح است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43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3391" y="188913"/>
            <a:ext cx="8785225" cy="63373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اصل تمرکز</a:t>
            </a:r>
            <a:r>
              <a:rPr lang="fa-IR" sz="2800" dirty="0">
                <a:cs typeface="HMOJTABA" pitchFamily="2" charset="-78"/>
              </a:rPr>
              <a:t>        اثر پذيري سازماني به وسيله تحکيم بخشيدن به تصميم گيري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در رأس يک رده ي هماهنگي و مديريتي افزايش مي يابد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اصل عدم تمرکز</a:t>
            </a:r>
            <a:r>
              <a:rPr lang="fa-IR" sz="2800" dirty="0">
                <a:cs typeface="HMOJTABA" pitchFamily="2" charset="-78"/>
              </a:rPr>
              <a:t>        سازمان از طريق واگذاري امر تصميم گيري به واحدهاي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  پايين تر سود بيشتري کسب مي کند . </a:t>
            </a:r>
          </a:p>
          <a:p>
            <a:pPr marL="609600" indent="-6096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تئوري اداري بر بستر ساده انگاري ، سطحي بودن وعدم واقع بيني جريان دارد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4-</a:t>
            </a:r>
            <a:r>
              <a:rPr lang="fa-IR" sz="2800" dirty="0">
                <a:cs typeface="HMOJTABA" pitchFamily="2" charset="-78"/>
              </a:rPr>
              <a:t> در اين نظريه به بررسي مختصات علمي فرآيندها توجهي نشده است .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( تصميم گيري , برنامه ريزي , . . . )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5-</a:t>
            </a:r>
            <a:r>
              <a:rPr lang="fa-IR" sz="2800" dirty="0">
                <a:cs typeface="HMOJTABA" pitchFamily="2" charset="-78"/>
              </a:rPr>
              <a:t> دراين  نظريه به ذکر اصول قاطع ( 14گانه ) پرداخته شده است بدون آنکه اين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اصول به صورت عملياتي و تجربي تبيين و تعيين شوند . 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 flipH="1">
            <a:off x="8688391" y="981075"/>
            <a:ext cx="503237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 flipH="1">
            <a:off x="8183566" y="1989138"/>
            <a:ext cx="503237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44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fa-IR" sz="4000" b="1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4000" b="1" dirty="0">
                <a:solidFill>
                  <a:srgbClr val="FFCC00"/>
                </a:solidFill>
                <a:cs typeface="HMOJTABA" pitchFamily="2" charset="-78"/>
              </a:rPr>
              <a:t>نظريه بوروکراسي :</a:t>
            </a:r>
            <a:endParaRPr lang="fa-IR" sz="40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ماکس وبر(جامعه شناس) : </a:t>
            </a:r>
            <a:r>
              <a:rPr lang="fa-IR" sz="2800" dirty="0">
                <a:cs typeface="HMOJTABA" pitchFamily="2" charset="-78"/>
              </a:rPr>
              <a:t>ارائه ساختار قوي و مناسب براي سازمانها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تيلور و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فايول : </a:t>
            </a:r>
            <a:r>
              <a:rPr lang="fa-IR" sz="2800" dirty="0">
                <a:cs typeface="HMOJTABA" pitchFamily="2" charset="-78"/>
              </a:rPr>
              <a:t>مديريت علمي براي کسب مؤثر اهداف .</a:t>
            </a:r>
          </a:p>
          <a:p>
            <a:pPr marL="609600" indent="-6096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نظرات ماکس وبر :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1.</a:t>
            </a:r>
            <a:r>
              <a:rPr lang="fa-IR" sz="2800" dirty="0">
                <a:cs typeface="HMOJTABA" pitchFamily="2" charset="-78"/>
              </a:rPr>
              <a:t> ساختارهاي ديوانسالارانه مي تواند تغييرات ناشي از تفاوت مهارتها ،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تجربيات و اهداف مديران يک سازمان ( واحد ) را از ميان بردارد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2.</a:t>
            </a:r>
            <a:r>
              <a:rPr lang="fa-IR" sz="2800" dirty="0">
                <a:cs typeface="HMOJTABA" pitchFamily="2" charset="-78"/>
              </a:rPr>
              <a:t> ديوانسالاري مقوله اي بسيار مهم است زيرا سازمانها را قادر مي سازد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که انبوهي فعاليتهاي روزانه را انجام دهند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45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در يک مفهوم عاميانه ، همواره بوروکراسي مورد استثنا قرار مي گيرد و يادآور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موارد منفي زير است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دستورالعملهاي خشک ، خط سرخ بي پايان </a:t>
            </a:r>
          </a:p>
          <a:p>
            <a:pPr eaLnBrk="1" hangingPunct="1"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تشريفات اداري </a:t>
            </a:r>
          </a:p>
          <a:p>
            <a:pPr eaLnBrk="1" hangingPunct="1"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کاغذ بازي اداري</a:t>
            </a:r>
          </a:p>
          <a:p>
            <a:pPr eaLnBrk="1" hangingPunct="1"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اجراي ضعيف</a:t>
            </a:r>
          </a:p>
          <a:p>
            <a:pPr eaLnBrk="1" hangingPunct="1"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تضاد بين خط مشي ها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46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در يک مفهوم ديگر ، برخي از آن معاني مثبت استخراج مي کنند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روش مجرب سازماندهي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نظم و ترتيب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قاعده و قانون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سيستم و منطق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ثبات و ضابطه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انصاف  عدل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"/>
              <a:defRPr/>
            </a:pPr>
            <a:r>
              <a:rPr lang="fa-IR" sz="2800" dirty="0">
                <a:cs typeface="HMOJTABA" pitchFamily="2" charset="-78"/>
              </a:rPr>
              <a:t>برابري و رعايت مقررات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47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4400" dirty="0">
                <a:solidFill>
                  <a:srgbClr val="FFCC00"/>
                </a:solidFill>
                <a:cs typeface="HMOJTABA" pitchFamily="2" charset="-78"/>
              </a:rPr>
              <a:t>موارد مطرح در اين نظريه :</a:t>
            </a:r>
          </a:p>
          <a:p>
            <a:pPr marL="609600" indent="-609600" eaLnBrk="1" hangingPunct="1">
              <a:buNone/>
              <a:defRPr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تعيين وظايف کارکنان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گزينش مناسب افراد براي احراز مشاغل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تبيين وظايف مشخص براي هر شغل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قانوني و مقرراتي کردن امور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آرشيو و نگهداري و بايگاني اسناد و مدارک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سلسله مراتب اداري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48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fa-IR" sz="2800" b="1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4000" b="1" dirty="0">
                <a:solidFill>
                  <a:srgbClr val="FFCC00"/>
                </a:solidFill>
                <a:cs typeface="HMOJTABA" pitchFamily="2" charset="-78"/>
              </a:rPr>
              <a:t>عناصر بوروکراسي :</a:t>
            </a:r>
            <a:endParaRPr lang="fa-IR" sz="40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قوانين ، مقررات و آيين نامه هاي اجرايي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اختيار و قدرت که متعلق به سطوح ساختار سازماني و مسئوليت شغلي است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نه متعلق به خود شخص يا موقعيت اجتماعي يا ثروت و غيره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قابليتهاي حرفه اي ، بها دادن به تخصص و مهارت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4-</a:t>
            </a:r>
            <a:r>
              <a:rPr lang="fa-IR" sz="2800" dirty="0">
                <a:cs typeface="HMOJTABA" pitchFamily="2" charset="-78"/>
              </a:rPr>
              <a:t> جنبه هاي شغلي ، استخدام ، انتقال ، اخراج و . .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5-</a:t>
            </a:r>
            <a:r>
              <a:rPr lang="fa-IR" sz="2800" dirty="0">
                <a:cs typeface="HMOJTABA" pitchFamily="2" charset="-78"/>
              </a:rPr>
              <a:t> سلسله مراتب اعطاي اختيار و قدرت به افراد براي صدور دستور به زيردستان</a:t>
            </a:r>
            <a:r>
              <a:rPr lang="en-US" sz="2800" dirty="0">
                <a:cs typeface="HMOJTABA" pitchFamily="2" charset="-78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49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5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844" y="1"/>
            <a:ext cx="8858312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i="1" u="sng" dirty="0">
                <a:solidFill>
                  <a:srgbClr val="008AE8"/>
                </a:solidFill>
                <a:cs typeface="HMOJTABA" pitchFamily="2" charset="-78"/>
              </a:rPr>
              <a:t>ادامه منابع :</a:t>
            </a:r>
            <a:endParaRPr lang="fa-IR" sz="800" b="1" i="1" u="sng" dirty="0">
              <a:solidFill>
                <a:srgbClr val="008AE8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7 – اصول و مباني مديريت (در جهان معاصر)، مهدي ايران ن‍‍ژاد پاريزي، نشر مديران،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 چاپ دوم، 1387، تهران.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8 – تئوري سازمان (ساختار و طرح سازمانی)، استيفن رابينز، ترجمه سيد مهدي الواني (دانشگاه  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  علامه طباطبایی) و حسن دانايي فرد (دانشگاه تربیت مدرس)، انتشارات صفار- اشراقي،      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  چاپ بيست و ششم (با تجديد نظر كلي و اضافات)، 1388، تهران.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9- چالشهاي مديريت در سده 21 ، پيتر اف دراكر، ترجمه محمود طلوع، موسسه خدماتي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فرهنگي رسا، چاپ پنجم، 1384، تهران.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10- مدیریت عمومی، تالیف دکتر علی علاقه بند، دانشگاه علامه طباطبایی، نشر روان، چاپ ر 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  بیست و دوم، پاییز 1389، تهران.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11- دوره عمرسازمان (پیدایش و مرگ و میر سازمان ها)، تالیف ایساک ادیزس، ترجمه کاره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 محمد سیروس، انتشارات دانشگاه صنعتی امیرکبیر، چاپ چهارم، تابستان 1385، تهران.</a:t>
            </a:r>
          </a:p>
        </p:txBody>
      </p:sp>
    </p:spTree>
    <p:extLst>
      <p:ext uri="{BB962C8B-B14F-4D97-AF65-F5344CB8AC3E}">
        <p14:creationId xmlns:p14="http://schemas.microsoft.com/office/powerpoint/2010/main" val="1223266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4000" b="1" dirty="0">
                <a:solidFill>
                  <a:srgbClr val="FFCC00"/>
                </a:solidFill>
                <a:cs typeface="HMOJTABA" pitchFamily="2" charset="-78"/>
              </a:rPr>
              <a:t>مزاياي بوروکراسي :</a:t>
            </a:r>
          </a:p>
          <a:p>
            <a:pPr marL="609600" indent="-6096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نظارت و کنترل بهتر انجام مي شود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کاهش فشارهاي عصبي بر روي کارکنان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احساس اطمينان از ادامه ي کار ( تضمين شناسي )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تشويق اعضاي سازمان به حفظ امور اخلاقي ، ارتقا و حصول اهداف سازماني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50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fa-IR" sz="2800" b="1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b="1" dirty="0">
                <a:solidFill>
                  <a:srgbClr val="FFCC00"/>
                </a:solidFill>
                <a:cs typeface="HMOJTABA" pitchFamily="2" charset="-78"/>
              </a:rPr>
              <a:t>وظايف بوروکراسي :</a:t>
            </a: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 </a:t>
            </a:r>
            <a:r>
              <a:rPr lang="fa-IR" sz="2800" dirty="0">
                <a:cs typeface="HMOJTABA" pitchFamily="2" charset="-78"/>
              </a:rPr>
              <a:t>ساختاردهي به سازمان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تخصص گرايي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امکان پيش بيني و ايجاد ثبات در يک سازمان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4-</a:t>
            </a:r>
            <a:r>
              <a:rPr lang="fa-IR" sz="2800" dirty="0">
                <a:cs typeface="HMOJTABA" pitchFamily="2" charset="-78"/>
              </a:rPr>
              <a:t> واردکردن رفتار عقلايي و طرز تفکر منطقي به سازمان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5- </a:t>
            </a:r>
            <a:r>
              <a:rPr lang="fa-IR" sz="2800" dirty="0">
                <a:cs typeface="HMOJTABA" pitchFamily="2" charset="-78"/>
              </a:rPr>
              <a:t>گسترش دموکراسي يا مردم سالاري</a:t>
            </a:r>
            <a:endParaRPr lang="en-US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endParaRPr lang="en-US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en-US" sz="2800" dirty="0">
                <a:cs typeface="HMOJTABA" pitchFamily="2" charset="-78"/>
              </a:rPr>
              <a:t> </a:t>
            </a:r>
            <a:r>
              <a:rPr lang="fa-IR" sz="2800" dirty="0">
                <a:cs typeface="HMOJTABA" pitchFamily="2" charset="-78"/>
              </a:rPr>
              <a:t>بوروکراسي روي لياقتها و صلاحيتهاي تخصصي به عنوان تنها عامل دستيابي به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يک شغل و پست سازماني تمرکز دارد</a:t>
            </a:r>
            <a:r>
              <a:rPr lang="en-US" sz="2800" dirty="0">
                <a:cs typeface="HMOJTABA" pitchFamily="2" charset="-78"/>
              </a:rPr>
              <a:t> 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51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4000" b="1" dirty="0">
                <a:solidFill>
                  <a:srgbClr val="FFCC00"/>
                </a:solidFill>
                <a:cs typeface="HMOJTABA" pitchFamily="2" charset="-78"/>
              </a:rPr>
              <a:t>جنبه هاي منفي نظام بوروکراسي :</a:t>
            </a:r>
            <a:endParaRPr lang="fa-IR" sz="40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منتقدين:</a:t>
            </a:r>
            <a:r>
              <a:rPr lang="fa-IR" sz="2800" dirty="0">
                <a:cs typeface="HMOJTABA" pitchFamily="2" charset="-78"/>
              </a:rPr>
              <a:t> بوروکراسي داراي عملکردها و فوايد بسيار نيرومندي است اما همزمان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          نيز داراي جنبههاي منفي است که به گونه اي ناخواسته پديد مي آيند 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1-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 خشکي و انعطاف ناپذيري :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براي يک نظام بسته و مجزا طراحي شده است 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تکيه ي محض به مقررات باعث ترس ، محافظه کاري و يک بعدي شدن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تخصصها مي شود 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- </a:t>
            </a:r>
            <a:r>
              <a:rPr lang="fa-IR" sz="2800" dirty="0">
                <a:cs typeface="HMOJTABA" pitchFamily="2" charset="-78"/>
              </a:rPr>
              <a:t>با تکيه بر همين قوانين و مقررات خشک و ديوانسالارانه مي توان به طور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قانوني از مسئوليتها شانه خالي کرد 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نوآوريها کم اهميت جلوه مي کند و همه چيز کامل و غيرقابل تغيير به نظر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مي رسد.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52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2-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 جمود شخصيت :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انسان بااحساس و نيازمند پيشرفت به عنوان شي بي روح و عامل توليد در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سازمان قلمداد مي شود . </a:t>
            </a:r>
          </a:p>
          <a:p>
            <a:pPr marL="609600" indent="-6096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روابط انساني در درجه ي سوم اهميت قرار دارد :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درجه ي اول :</a:t>
            </a:r>
            <a:r>
              <a:rPr lang="fa-IR" sz="2800" dirty="0">
                <a:cs typeface="HMOJTABA" pitchFamily="2" charset="-78"/>
              </a:rPr>
              <a:t> قوانين و مقررات اداري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درجه ي دوم :</a:t>
            </a:r>
            <a:r>
              <a:rPr lang="fa-IR" sz="2800" dirty="0">
                <a:cs typeface="HMOJTABA" pitchFamily="2" charset="-78"/>
              </a:rPr>
              <a:t> روابط اداري و سلسله مراتب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درجه ي سوم :</a:t>
            </a:r>
            <a:r>
              <a:rPr lang="fa-IR" sz="2800" dirty="0">
                <a:cs typeface="HMOJTABA" pitchFamily="2" charset="-78"/>
              </a:rPr>
              <a:t> روابط انساني ( فقط روابط ظاهري )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53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افراد بايد تابع سازمان باشند ، 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خواسته هاي اين مدل</a:t>
            </a:r>
            <a:r>
              <a:rPr lang="fa-IR" sz="2800" dirty="0">
                <a:cs typeface="HMOJTABA" pitchFamily="2" charset="-78"/>
              </a:rPr>
              <a:t> عبارتند از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0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اعتماد افراد به سازمان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مسئوليت کاري آنها .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انجام روشهاي کاري استاندارد .</a:t>
            </a:r>
          </a:p>
          <a:p>
            <a:pPr eaLnBrk="1" hangingPunct="1">
              <a:buFontTx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اين قبيل خواسته هاي اين نظريه باعث تغيير شخصيت افراد مي شود وعدم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خلاقيت فکري و کاهش جذابييت و علاقه افراد به سازمان را دنبال دارد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54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3-</a:t>
            </a:r>
            <a:r>
              <a:rPr lang="fa-IR" sz="4000" dirty="0">
                <a:cs typeface="HMOJTABA" pitchFamily="2" charset="-78"/>
              </a:rPr>
              <a:t> </a:t>
            </a:r>
            <a:r>
              <a:rPr lang="ar-SA" sz="4000" dirty="0">
                <a:solidFill>
                  <a:srgbClr val="FFCC00"/>
                </a:solidFill>
                <a:cs typeface="HMOJTABA" pitchFamily="2" charset="-78"/>
              </a:rPr>
              <a:t>جابجايي اهداف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 :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در اين نظام زمينه براي دنبال کردن اهداف فردي به جاي اهداف سازماني فراهم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است . ( به خاطر قدرت و سوءاستفاده ي افراد از آن )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4-</a:t>
            </a:r>
            <a:r>
              <a:rPr lang="fa-IR" sz="4000" dirty="0">
                <a:cs typeface="HMOJTABA" pitchFamily="2" charset="-78"/>
              </a:rPr>
              <a:t> 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محدوديتهاي موجود در طبقه بندي :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در تئوري :</a:t>
            </a:r>
            <a:r>
              <a:rPr lang="fa-IR" sz="2800" dirty="0">
                <a:cs typeface="HMOJTABA" pitchFamily="2" charset="-78"/>
              </a:rPr>
              <a:t> جهت بهره گيري از هماهنگي و تخصص ، افراد و فعاليتهاي آنها بايد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 طبقه بندي و دسته بندي شود .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در عمل :</a:t>
            </a:r>
            <a:r>
              <a:rPr lang="fa-IR" sz="2800" dirty="0">
                <a:cs typeface="HMOJTABA" pitchFamily="2" charset="-78"/>
              </a:rPr>
              <a:t> نياز به هماهنگي و تطابق با بخشها و قسمتهاي ديگر احساس مي شود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55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5-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 خودجاودانگي و ساخت امپراطورگونه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انسان از قدرت در جهت حفظ موقعيت خود و جاودان سازي شغل يا بخش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سازمان خود استفاده مي کند . شهرت ، نفوذ و پول متناسب است با تعداد افراد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زيردست . اعطاي قدرت به يک شخص اين تمايل را در او به وجود مي آورد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که زيردستان در منابع اختصاص يافته به خود را افزايش دهد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هدف اصلي بوروکراسي استخدام هرچه بيشتر و افزايش تعداد اعضاست و اين يعني تشکيل امپراطوري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56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6- عدم استقبال بوروکراسي از بدعت و نوآوري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( به دليل علاقه مندي به حفظ چارچوبها و روشهاي قديمي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7- هزينه کنترلها و نظارتها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8- نگراني و اضطراب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روح ديوانسالارانه باعث تباهي شخصيت مي شود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علاقه زياد براي توضيح و چاپلوسي کردن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تکبر و خودبيني نسبت به زيردستان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پستي و دنائت نسبت به افراد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عملکردهاي ضعيف مديران نادان ، سست و ناشايست باعث اظطراب و دلهره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ميشود.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57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58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844" y="285729"/>
            <a:ext cx="8858312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برخی اوقات برای یک پدیده </a:t>
            </a:r>
            <a:r>
              <a:rPr lang="fa-IR" sz="2800" b="1" i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بوروکراسی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ایجاد می شود و یا بوروکراسی موجود توسعه داده می شود تا </a:t>
            </a:r>
            <a:r>
              <a:rPr lang="fa-I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کنترل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و </a:t>
            </a:r>
            <a:r>
              <a:rPr lang="fa-I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مراقبت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در آن پدیده افزایش یابد و یا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بهره وری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و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کیفیت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افزایش یابد، در حالی که ریشه مشکلات مربوط به آن پدیده و ارتقاء کیفیت و بهره وری آن در جای دیگر است و </a:t>
            </a:r>
            <a:r>
              <a:rPr lang="fa-I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معلولهای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دیگری وجود دارند که تحلیلگران یا اطلاعی از آنها ندارند و یا بعلت پیچیدگی و سایر ملاحظات،   علاقه ای به بررسی آنها ندارند و یا بوروکراسی را ایجاد می کنند برای  </a:t>
            </a:r>
            <a:r>
              <a:rPr lang="fa-I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اظهار وجود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و </a:t>
            </a:r>
            <a:r>
              <a:rPr lang="fa-I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خودنمایی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و </a:t>
            </a:r>
            <a:r>
              <a:rPr lang="fa-I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نمایاندن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اینکه مشکل را حل کرده اند.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0621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59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8282" y="214291"/>
            <a:ext cx="8643998" cy="571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تصمیم گیرندگان، بوروکراسی را ایجاد می کنند یا توسعه میدهند برای از بین بردن مفسده ها و اشکالاتی که ریشه در جای دیگر دارند و </a:t>
            </a:r>
            <a:r>
              <a:rPr lang="fa-I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علتهای دیگری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دارند که با ایجاد بوروکراسی آن علتها از بین نمی رود و پس از مدتی اشکالات هنوز وجود دارد </a:t>
            </a:r>
            <a:r>
              <a:rPr lang="fa-I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فقط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یک بوروکراسی بر آنها اضافه شده است.</a:t>
            </a:r>
          </a:p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بعضا ممکن است برعکس هم اتفاق بیفتد. تصمیم گیرندگانی برای نمایش </a:t>
            </a:r>
            <a:r>
              <a:rPr lang="fa-I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خودکامگی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و یا دنبال نمودن اهداف و </a:t>
            </a:r>
            <a:r>
              <a:rPr lang="fa-I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مقاصد خاصی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که وجود محدودیتهای ناشی از بوروکراسی مانع آنهاست، اقدام به حذف بوروکراسی نمایند.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754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6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282" y="142852"/>
            <a:ext cx="8715436" cy="62786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i="1" u="sng" dirty="0">
                <a:solidFill>
                  <a:srgbClr val="008AE8"/>
                </a:solidFill>
                <a:cs typeface="HMOJTABA" pitchFamily="2" charset="-78"/>
              </a:rPr>
              <a:t>ادامه منابع 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b="1" i="1" u="sng" dirty="0">
              <a:solidFill>
                <a:srgbClr val="008AE8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12- اصول و مبانی مدیریت (مدیریت عمومی- تعاریف- کارکردها- نظریه ها)، تالیف مهدی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  شریعتمداری، انتشارات کوهسار، چاپ اول، 1385، تهران.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13- مبانی فلسفی تئوری سازمان، تالیف دکتر حسن میرزایی اهرنجانی، دانشگاه تهران، انتشارات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 سمت، چاپ دوم، بهار 1386، تهران.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14- درآمدی بر رفتار سازمانی در سازمانهای هزاره سوم، تالیف دکتر اسداله خدیوی، انتشارات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 شایسته، چاپ اول، 1386، تبریز.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15- مدیریت کوروش بزرگ، تالیف گزنفون، ویرایش و بازنویسی لاری هدریک، ترجمه دکتر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 محمد ابراهیم محجوب، چاپ ششم، بهار 1389، تهران.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16- مبانی سازمان و مدیریت (رویکرد اقتضایی)، تالیف دکتر حسن زارعی متین، انتشارات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99"/>
                </a:solidFill>
                <a:cs typeface="HMOJTABA" pitchFamily="2" charset="-78"/>
              </a:rPr>
              <a:t>       دانشگاه تهران، چاپ سوم، 1384، تهران.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0099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60387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60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8282" y="357167"/>
            <a:ext cx="8715436" cy="600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fa-IR" sz="2800" i="1" u="sng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و لذا باید توجه داشت که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: </a:t>
            </a:r>
          </a:p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بوروکراسی </a:t>
            </a:r>
            <a:r>
              <a:rPr lang="fa-IR" sz="28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مفید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است و نباید حذف شود.</a:t>
            </a:r>
          </a:p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بوروکراسی ابزار مفیدی است ولی </a:t>
            </a:r>
            <a:r>
              <a:rPr lang="fa-IR" sz="28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کارکرد مشخصی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دارد. </a:t>
            </a:r>
          </a:p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درکنار ایجاد بوروکراسی باید </a:t>
            </a:r>
            <a:r>
              <a:rPr lang="fa-IR" sz="28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ریشه ها و علل اصلی مشکلات 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را شناخت.</a:t>
            </a:r>
          </a:p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بوروکراسی علت العلل همه مشکلات نیست. </a:t>
            </a:r>
          </a:p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endParaRPr lang="fa-IR" sz="12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</a:t>
            </a:r>
            <a:r>
              <a:rPr lang="fa-IR" sz="2800" i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حذف</a:t>
            </a: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بوروکراسی </a:t>
            </a:r>
            <a:r>
              <a:rPr lang="fa-IR" sz="2800" i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باعث ایجاد</a:t>
            </a:r>
            <a:r>
              <a:rPr lang="fa-I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فساد </a:t>
            </a:r>
            <a:r>
              <a:rPr lang="fa-IR" sz="2800" i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میشود و ایجاد و توسعه آن بدون انجام فعالیتهای دیگر و فراهم نمودن زمینه برای حل مشکلات دیگر، خود باعث ایجاد مشکلاتی میشود. </a:t>
            </a:r>
          </a:p>
        </p:txBody>
      </p:sp>
    </p:spTree>
    <p:extLst>
      <p:ext uri="{BB962C8B-B14F-4D97-AF65-F5344CB8AC3E}">
        <p14:creationId xmlns:p14="http://schemas.microsoft.com/office/powerpoint/2010/main" val="28982149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146050"/>
            <a:ext cx="8642350" cy="6483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تئوري نئوکلاسيک یا 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مکتب روابط انساني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کلاسيک اصلاح شده ( توسعه يافته ) است و بر پايه موفقيت ها و شکست هاي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آن بنا شد و هرگز نقطه مقابل آن نيست 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تئوري نئوکلاسيک طرح دقيق تر و درست تر را از سازمان فراهم ساخت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تعريف نئوکلاسيک ها از سازمان :</a:t>
            </a:r>
            <a:r>
              <a:rPr lang="fa-IR" sz="2800" dirty="0">
                <a:cs typeface="HMOJTABA" pitchFamily="2" charset="-78"/>
              </a:rPr>
              <a:t> سازمان عبارت است از مجموعه گروههاي انساني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cs typeface="HMOJTABA" pitchFamily="2" charset="-78"/>
              </a:rPr>
              <a:t>                                            که اهداف مشترک دارند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کلاسيک ها :</a:t>
            </a:r>
            <a:r>
              <a:rPr lang="fa-IR" sz="2800" dirty="0">
                <a:cs typeface="HMOJTABA" pitchFamily="2" charset="-78"/>
              </a:rPr>
              <a:t> ساختار و نظم و ترتيب ، سازمان رسمي . عوامل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اقتصادي و هدف عقلايي عنصر مهم براي تجزيه تحليل سازمان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سازمان :</a:t>
            </a: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                          نئوکلاسيک ها :</a:t>
            </a:r>
            <a:r>
              <a:rPr lang="fa-IR" sz="2800" dirty="0">
                <a:cs typeface="HMOJTABA" pitchFamily="2" charset="-78"/>
              </a:rPr>
              <a:t> عوامل اجتماعي کار ، سازمان غير رسمي 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احساسات انساني عنصر مهم براي تجزيه تحليل سازمان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فرض اساسي نئوکلاسيک ها روي جنبه هاي اجتماعي و روانشناسي است 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61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ديدگاههاي انساني و فلسفي ( از 4500 سال قبل تاکنون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جايگاه تاريخي :</a:t>
            </a:r>
            <a:r>
              <a:rPr lang="fa-IR" sz="2800" dirty="0">
                <a:cs typeface="HMOJTABA" pitchFamily="2" charset="-78"/>
              </a:rPr>
              <a:t>      مطالعاتي و فکري ( سالهاي 1930 به بعد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    عملياتي ( سالهاي 1950 به بعد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ديدگاههاي اساسي در طول 4500 سال گسترده شده است يعني فلسفه ي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نئوکلاسيک از زمانهاي دور تاکنون وجود داشته است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نهضت نئوکلاسيک به موازات رشد زمينه هاي اجتماعي و روانشناسي در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خلال سالهاي 1930 به بعد ، گسترش و توسعه يافته است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نهضت روابط انساني به صورت کاملاَ عملياتي در خلال سالهاي 1950به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بعد در آمريکا به کار گرفته شد .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62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146050"/>
            <a:ext cx="8642350" cy="6337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جايگاه فلسفي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نگرشهاي اوليه ي انسان از خودش حالتي جانورمآبانه و شيطاني داشته است 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فلاسفه در جهت رسيدن انسانها به تکامل و گذر از حالت حيواني ، دلايلي مانند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نظم و ترتيب عقلايي بودن و ديگر فضايل پرهيزکاري را مورد تأکيد قرار داده اند.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آنها سعي مي کردند با بدجلوه دادن خصايص منفي انساني ، طبيعت حيوان گونه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و هيجاني و احساساتي انسان را حذف کنند 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اين نهضت ادامه داشت تا حدود سالهاي 1800 که پس از تحليل آن چنين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نتيجه گيري شد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طبيعت هيجاني انسان نمي تواند نامشروع جلوه داده شود هرچند که فلاسفه چنين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خواسته اي داشته باشند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63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نظريه هاي کلاسيک از نظر نظريه پردازان و فلاسفه ي عقل گرا :</a:t>
            </a:r>
            <a:r>
              <a:rPr lang="fa-IR" sz="2800" b="1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b="1" dirty="0">
                <a:cs typeface="HMOJTABA" pitchFamily="2" charset="-78"/>
              </a:rPr>
              <a:t>                     </a:t>
            </a:r>
            <a:r>
              <a:rPr lang="fa-IR" sz="2800" dirty="0">
                <a:cs typeface="HMOJTABA" pitchFamily="2" charset="-78"/>
              </a:rPr>
              <a:t>بر نظم و ترتيب ، رفتار عقلايي و ساختار تأکيد فراوان داشته اند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که اين اصول بخشي از همان تفکر فلسفي مؤکد بر علم و دليل به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 شمار مي آيد . ( در سالهاي 1800 به بعد تحليل رفت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نظريه هاي نئوکلاسيک از نظر نظريه پردازان و روانشناسان :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به شناخت عوامل کيفي ، هيجاني و احساسي انسان تأکيددارند 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( جريانات پس از 1800 ) 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64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146050"/>
            <a:ext cx="8642350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آشنايي با نظريه نئوکلاسيک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40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اساس اين نظريه بر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توجه به عوامل انساني در محيط کار</a:t>
            </a:r>
            <a:r>
              <a:rPr lang="fa-IR" sz="2800" dirty="0">
                <a:cs typeface="HMOJTABA" pitchFamily="2" charset="-78"/>
              </a:rPr>
              <a:t> مي باشد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براي افزايش کارايي و بهره وري ، </a:t>
            </a:r>
            <a:r>
              <a:rPr lang="fa-IR" sz="2800" b="1" i="1" u="sng" dirty="0">
                <a:cs typeface="HMOJTABA" pitchFamily="2" charset="-78"/>
              </a:rPr>
              <a:t>طرز برخورد با کارگران </a:t>
            </a:r>
            <a:r>
              <a:rPr lang="fa-IR" sz="2800" dirty="0">
                <a:cs typeface="HMOJTABA" pitchFamily="2" charset="-78"/>
              </a:rPr>
              <a:t>نسبت به عوامل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مادي اي مانند دوره هاي استراحت ، نور ، شرايط کاري و حتي پول اهميت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بيشتري دارد 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تئوري نئوکلاسيک به طور مستقيم با مفهوم </a:t>
            </a:r>
            <a:r>
              <a:rPr lang="fa-IR" sz="2800" b="1" i="1" u="sng" dirty="0">
                <a:cs typeface="HMOJTABA" pitchFamily="2" charset="-78"/>
              </a:rPr>
              <a:t>انسان اقتصادي </a:t>
            </a:r>
            <a:r>
              <a:rPr lang="fa-IR" sz="2800" dirty="0">
                <a:cs typeface="HMOJTABA" pitchFamily="2" charset="-78"/>
              </a:rPr>
              <a:t>مبارزه  مي کند 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دنياي دروني کارگر( احساسات ، ادراکات ، وضعيت انساني و . . . ) به اندازه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واقعيات خارجي ، </a:t>
            </a:r>
            <a:r>
              <a:rPr lang="fa-IR" sz="2800" b="1" i="1" u="sng" dirty="0">
                <a:cs typeface="HMOJTABA" pitchFamily="2" charset="-78"/>
              </a:rPr>
              <a:t>بلکه بيشتر </a:t>
            </a:r>
            <a:r>
              <a:rPr lang="fa-IR" sz="2800" dirty="0">
                <a:cs typeface="HMOJTABA" pitchFamily="2" charset="-78"/>
              </a:rPr>
              <a:t>، در تعيين بهره وري مهم و سازنده است 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65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a-IR" sz="36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3600" dirty="0">
                <a:cs typeface="HMOJTABA" pitchFamily="2" charset="-78"/>
              </a:rPr>
              <a:t>  </a:t>
            </a:r>
            <a:r>
              <a:rPr lang="fa-IR" sz="2800" dirty="0">
                <a:cs typeface="HMOJTABA" pitchFamily="2" charset="-78"/>
              </a:rPr>
              <a:t>بهره وري بيش از آنکه متأثر از عوامل فيزيکي و ملموس باشد ، متأثر از 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عوامل روانشناسانه و اجتماعي است .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سازمانها علاوه بر جنبه اقتصادي ، داراي جنبه هاي اجتماعي و احساسي نيز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هستند . 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طرفداران نظريه روابط انساني معتقدند که مديران بايد بيش از گذشته به</a:t>
            </a:r>
            <a:r>
              <a:rPr lang="fa-IR" sz="2800" b="1" i="1" u="sng" dirty="0">
                <a:cs typeface="HMOJTABA" pitchFamily="2" charset="-78"/>
              </a:rPr>
              <a:t> رفاه</a:t>
            </a:r>
            <a:r>
              <a:rPr lang="fa-IR" sz="2800" b="1" i="1" dirty="0">
                <a:cs typeface="HMOJTABA" pitchFamily="2" charset="-78"/>
              </a:rPr>
              <a:t> </a:t>
            </a:r>
            <a:r>
              <a:rPr lang="fa-IR" sz="2800" dirty="0">
                <a:cs typeface="HMOJTABA" pitchFamily="2" charset="-78"/>
              </a:rPr>
              <a:t>، </a:t>
            </a:r>
            <a:r>
              <a:rPr lang="fa-IR" sz="2800" b="1" i="1" u="sng" dirty="0">
                <a:cs typeface="HMOJTABA" pitchFamily="2" charset="-78"/>
              </a:rPr>
              <a:t>انگيزش</a:t>
            </a:r>
            <a:r>
              <a:rPr lang="fa-IR" sz="2800" dirty="0">
                <a:cs typeface="HMOJTABA" pitchFamily="2" charset="-78"/>
              </a:rPr>
              <a:t> و </a:t>
            </a:r>
            <a:r>
              <a:rPr lang="fa-IR" sz="2800" b="1" i="1" u="sng" dirty="0">
                <a:cs typeface="HMOJTABA" pitchFamily="2" charset="-78"/>
              </a:rPr>
              <a:t>ارتباطات</a:t>
            </a:r>
            <a:r>
              <a:rPr lang="fa-IR" sz="2800" dirty="0">
                <a:cs typeface="HMOJTABA" pitchFamily="2" charset="-78"/>
              </a:rPr>
              <a:t> کارکنان بپردازند .</a:t>
            </a:r>
          </a:p>
          <a:p>
            <a:pPr eaLnBrk="1" hangingPunct="1">
              <a:buFontTx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مدل تک بعدي انگيزش( بعد اقتصادي ) به شدت بي اعتبار شده است و مدل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چند بعدي انگيزش(عوامل فردي- عوامل اجتماعي- عوامل اقتصادي ) جاي آن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را گرفته است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66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مانستبرگ و التون مايو دو نفر از محققيني هستند که در </a:t>
            </a:r>
            <a:r>
              <a:rPr lang="fa-IR" sz="2800" dirty="0">
                <a:cs typeface="HMOJTABA" pitchFamily="2" charset="-78"/>
              </a:rPr>
              <a:t>زمينه مکتب روابط </a:t>
            </a:r>
            <a:r>
              <a:rPr lang="fa-IR" sz="2800" dirty="0">
                <a:cs typeface="HMOJTABA" pitchFamily="2" charset="-78"/>
              </a:rPr>
              <a:t>انساني 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مطالعات عميقي </a:t>
            </a:r>
            <a:r>
              <a:rPr lang="fa-IR" sz="2800" dirty="0">
                <a:cs typeface="HMOJTABA" pitchFamily="2" charset="-78"/>
              </a:rPr>
              <a:t>انجام داده اند و منجر به ظهور جنبش روابط انساني شدن</a:t>
            </a:r>
            <a:r>
              <a:rPr lang="fa-IR" sz="2800" dirty="0">
                <a:cs typeface="HMOJTABA" pitchFamily="2" charset="-78"/>
              </a:rPr>
              <a:t>د .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4000" b="1" dirty="0">
                <a:solidFill>
                  <a:srgbClr val="FFCC00"/>
                </a:solidFill>
                <a:cs typeface="HMOJTABA" pitchFamily="2" charset="-78"/>
              </a:rPr>
              <a:t>اهم آزمايشات و مطالعات  مانستبرگ :</a:t>
            </a:r>
            <a:endParaRPr lang="fa-IR" sz="40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cs typeface="HMOJTABA" pitchFamily="2" charset="-78"/>
              </a:rPr>
              <a:t>تمرکز بر دو زمينه ي مهم :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عوامل و تفاوتهاي فردي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عوامل اجتماعي</a:t>
            </a:r>
            <a:endParaRPr lang="fa-IR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67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43001"/>
            <a:ext cx="8763000" cy="4678363"/>
          </a:xfrm>
        </p:spPr>
        <p:txBody>
          <a:bodyPr/>
          <a:lstStyle/>
          <a:p>
            <a:pPr algn="just" rtl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</a:t>
            </a:r>
            <a:r>
              <a:rPr lang="fa-IR" sz="2800" dirty="0">
                <a:solidFill>
                  <a:srgbClr val="C00000"/>
                </a:solidFill>
                <a:cs typeface="Zar" pitchFamily="2" charset="-78"/>
              </a:rPr>
              <a:t>روانشناسي صنعتي: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بکارگيري اصول و نظريه هاي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علم روانشناسي 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در صنعت؛</a:t>
            </a:r>
          </a:p>
          <a:p>
            <a:pPr algn="just" rtl="1"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rgbClr val="C00000"/>
                </a:solidFill>
                <a:cs typeface="Zar" pitchFamily="2" charset="-78"/>
              </a:rPr>
              <a:t>پدر روانشناسي صنعتي: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     مانستربرگ    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Munsterberg</a:t>
            </a: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Font typeface="Arial" pitchFamily="34" charset="0"/>
              <a:buNone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</a:t>
            </a:r>
            <a:r>
              <a:rPr lang="fa-IR" sz="2800" dirty="0">
                <a:solidFill>
                  <a:srgbClr val="C00000"/>
                </a:solidFill>
                <a:cs typeface="Zar" pitchFamily="2" charset="-78"/>
              </a:rPr>
              <a:t>در ابتدا: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يافتن فنوني براي افزايش فروش؛</a:t>
            </a:r>
          </a:p>
          <a:p>
            <a:pPr algn="just" rtl="1">
              <a:buClr>
                <a:srgbClr val="7030A0"/>
              </a:buClr>
              <a:buFont typeface="Arial" pitchFamily="34" charset="0"/>
              <a:buNone/>
              <a:defRPr/>
            </a:pPr>
            <a:endParaRPr lang="fa-IR" sz="28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rgbClr val="C00000"/>
                </a:solidFill>
                <a:cs typeface="Zar" pitchFamily="2" charset="-78"/>
              </a:rPr>
              <a:t> در ادامه ي تحقيقات: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موضوع يافتن فنون موثر براي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گزينش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افراد مناسب و علاقمند به کار؛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A0777-59AF-474B-9BAF-715A27DF61AC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5410200" cy="762000"/>
          </a:xfrm>
        </p:spPr>
        <p:txBody>
          <a:bodyPr/>
          <a:lstStyle/>
          <a:p>
            <a:pPr algn="r"/>
            <a:r>
              <a:rPr lang="fa-IR" sz="3200" b="1" dirty="0">
                <a:solidFill>
                  <a:srgbClr val="7030A0"/>
                </a:solidFill>
                <a:cs typeface="Zar" pitchFamily="2" charset="-78"/>
              </a:rPr>
              <a:t>تحقيقات و آزمايشات مانستربرگ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8763000" cy="52578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Clr>
                <a:srgbClr val="7030A0"/>
              </a:buClr>
              <a:buFont typeface="+mj-lt"/>
              <a:buAutoNum type="arabicPeriod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علاقه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و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استعداد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همه ي کارکنان براي انجام دادن هر کاري به </a:t>
            </a:r>
          </a:p>
          <a:p>
            <a:pPr marL="514350" indent="-514350" algn="just">
              <a:lnSpc>
                <a:spcPct val="150000"/>
              </a:lnSpc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   يک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ميزان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نيست و از اين منظر، تفاوتهايي بين افراد وجود دارد :</a:t>
            </a:r>
          </a:p>
          <a:p>
            <a:pPr marL="514350" indent="-514350" algn="ctr">
              <a:lnSpc>
                <a:spcPct val="150000"/>
              </a:lnSpc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                                                                 ”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بحث تفاوتهاي فردي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“</a:t>
            </a:r>
          </a:p>
          <a:p>
            <a:pPr marL="514350" indent="-514350" algn="ctr">
              <a:lnSpc>
                <a:spcPct val="150000"/>
              </a:lnSpc>
              <a:buClr>
                <a:srgbClr val="7030A0"/>
              </a:buClr>
              <a:buNone/>
              <a:defRPr/>
            </a:pPr>
            <a:endParaRPr lang="fa-IR" sz="11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marL="514350" indent="-514350" algn="just">
              <a:buClr>
                <a:srgbClr val="7030A0"/>
              </a:buClr>
              <a:buFont typeface="+mj-lt"/>
              <a:buAutoNum type="arabicPeriod"/>
              <a:defRPr/>
            </a:pPr>
            <a:endParaRPr lang="fa-IR" sz="10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marL="514350" indent="-514350" algn="just">
              <a:buClr>
                <a:srgbClr val="7030A0"/>
              </a:buClr>
              <a:buFont typeface="Arial" charset="0"/>
              <a:buAutoNum type="arabicPeriod" startAt="2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تفاوتهاي فردي: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تفاوت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ميان استعدادها و توانائي هاي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افراد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.</a:t>
            </a:r>
          </a:p>
          <a:p>
            <a:pPr marL="514350" indent="-514350" algn="just">
              <a:buClr>
                <a:srgbClr val="7030A0"/>
              </a:buClr>
              <a:buFont typeface="Arial" charset="0"/>
              <a:buAutoNum type="arabicPeriod" startAt="2"/>
              <a:defRPr/>
            </a:pPr>
            <a:endParaRPr lang="fa-IR" sz="24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marL="514350" indent="-514350" algn="just">
              <a:buClr>
                <a:srgbClr val="7030A0"/>
              </a:buClr>
              <a:buNone/>
              <a:defRPr/>
            </a:pPr>
            <a:endParaRPr lang="fa-IR" sz="1000" dirty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marL="514350" indent="-514350" algn="just">
              <a:lnSpc>
                <a:spcPct val="150000"/>
              </a:lnSpc>
              <a:buClr>
                <a:srgbClr val="7030A0"/>
              </a:buClr>
              <a:buFont typeface="Arial" charset="0"/>
              <a:buAutoNum type="arabicPeriod" startAt="3"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اندازه گيري هاي تفاوتهاي فردي از طريق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آزمونهاي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</a:t>
            </a:r>
            <a:r>
              <a:rPr lang="fa-IR" sz="2600" dirty="0">
                <a:solidFill>
                  <a:srgbClr val="7030A0"/>
                </a:solidFill>
                <a:cs typeface="Zar" pitchFamily="2" charset="-78"/>
              </a:rPr>
              <a:t>خاصي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که </a:t>
            </a:r>
          </a:p>
          <a:p>
            <a:pPr marL="514350" indent="-514350" algn="just">
              <a:lnSpc>
                <a:spcPct val="150000"/>
              </a:lnSpc>
              <a:buClr>
                <a:srgbClr val="7030A0"/>
              </a:buClr>
              <a:buNone/>
              <a:defRPr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  بدين منظور طراحي کرده بود.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36CE-04E3-4D50-A3D8-5586A76D31AD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7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3256" y="357167"/>
            <a:ext cx="3214710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تحول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ريسك</a:t>
            </a:r>
            <a:endParaRPr lang="en-US" sz="2400" b="1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زمان</a:t>
            </a:r>
            <a:endParaRPr lang="en-US" sz="2400" b="1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ارتباط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دانش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بحران</a:t>
            </a:r>
            <a:endParaRPr lang="en-US" sz="2400" b="1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نگرش</a:t>
            </a:r>
            <a:endParaRPr lang="en-US" sz="2400" b="1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استرس و تنش هاي كاري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تغيير</a:t>
            </a:r>
            <a:endParaRPr lang="en-US" sz="2400" b="1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توسعه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خود (بر خود)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گردشگري</a:t>
            </a:r>
            <a:endParaRPr lang="en-US" sz="2400" b="1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تكنولوژي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1422" y="428604"/>
            <a:ext cx="2714644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منابع انساني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پروژه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روابط عمومي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كيفيت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عملكرد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زنجيره تامين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ارتباط با مشتري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تبليغات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فازي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اطلاعات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توليد </a:t>
            </a:r>
            <a:endParaRPr lang="fa-IR" sz="24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068" y="500042"/>
            <a:ext cx="22333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دل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مشارکتي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باشگاهي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علمي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مديريت از طريق ارزشها</a:t>
            </a:r>
            <a:endParaRPr lang="en-US" sz="24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98353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105400" y="228601"/>
            <a:ext cx="5181600" cy="639763"/>
          </a:xfrm>
        </p:spPr>
        <p:txBody>
          <a:bodyPr/>
          <a:lstStyle/>
          <a:p>
            <a:r>
              <a:rPr lang="fa-IR" sz="2800" b="1" dirty="0">
                <a:solidFill>
                  <a:srgbClr val="7030A0"/>
                </a:solidFill>
                <a:cs typeface="Zar" pitchFamily="2" charset="-78"/>
              </a:rPr>
              <a:t>ادامه تحقيقات و آزمايشات مانستربرگ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Clr>
                <a:srgbClr val="7030A0"/>
              </a:buClr>
              <a:buFont typeface="+mj-lt"/>
              <a:buAutoNum type="arabicPeriod" startAt="4"/>
              <a:defRPr/>
            </a:pP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چگونه ميتوان </a:t>
            </a: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بهترين فرد 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را براي هر کار پيدا کرد، </a:t>
            </a: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بهترين عملکرد</a:t>
            </a:r>
            <a:r>
              <a:rPr lang="fa-IR" sz="36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را داشت و </a:t>
            </a: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بهترين نتيجه 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را بدست آورد؟</a:t>
            </a:r>
          </a:p>
          <a:p>
            <a:pPr marL="514350" indent="-514350" algn="just">
              <a:buClr>
                <a:srgbClr val="7030A0"/>
              </a:buClr>
              <a:buFont typeface="+mj-lt"/>
              <a:buAutoNum type="arabicPeriod" startAt="4"/>
              <a:defRPr/>
            </a:pPr>
            <a:endParaRPr lang="fa-IR" dirty="0" smtClean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marL="514350" indent="-514350" algn="just">
              <a:lnSpc>
                <a:spcPct val="150000"/>
              </a:lnSpc>
              <a:buClr>
                <a:srgbClr val="7030A0"/>
              </a:buClr>
              <a:buFont typeface="+mj-lt"/>
              <a:buAutoNum type="arabicPeriod" startAt="4"/>
              <a:defRPr/>
            </a:pP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طراحي آزمونهايي که به کمک آنها بتوان مناسبترين افراد را </a:t>
            </a: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شناسايي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و </a:t>
            </a: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انتخاب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کرد.</a:t>
            </a:r>
          </a:p>
          <a:p>
            <a:pPr algn="r" rtl="1">
              <a:buFont typeface="Arial" pitchFamily="34" charset="0"/>
              <a:buNone/>
              <a:defRPr/>
            </a:pP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5375-3BCF-4BE5-AA41-A85AE7216DB0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70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0"/>
            <a:ext cx="8077200" cy="4800600"/>
          </a:xfrm>
        </p:spPr>
        <p:txBody>
          <a:bodyPr/>
          <a:lstStyle/>
          <a:p>
            <a:pPr marL="514350" indent="-514350" algn="just"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fa-IR" dirty="0" smtClean="0">
                <a:solidFill>
                  <a:srgbClr val="7030A0"/>
                </a:solidFill>
                <a:cs typeface="Zar" pitchFamily="2" charset="-78"/>
              </a:rPr>
              <a:t>مانستربرگ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بر خلاف </a:t>
            </a:r>
            <a:r>
              <a:rPr lang="fa-IR" dirty="0" smtClean="0">
                <a:solidFill>
                  <a:srgbClr val="7030A0"/>
                </a:solidFill>
                <a:cs typeface="Zar" pitchFamily="2" charset="-78"/>
              </a:rPr>
              <a:t>تيلور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، کار گروهي و وجود </a:t>
            </a:r>
            <a:r>
              <a:rPr lang="fa-IR" dirty="0" smtClean="0">
                <a:solidFill>
                  <a:srgbClr val="7030A0"/>
                </a:solidFill>
                <a:cs typeface="Zar" pitchFamily="2" charset="-78"/>
              </a:rPr>
              <a:t>روابط اجتماعي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در محيط کار را مفيد و در افزايش توليد و کارايي مؤثر مي داند. </a:t>
            </a:r>
          </a:p>
          <a:p>
            <a:pPr marL="514350" indent="-514350" algn="just">
              <a:lnSpc>
                <a:spcPct val="200000"/>
              </a:lnSpc>
              <a:buClr>
                <a:srgbClr val="7030A0"/>
              </a:buClr>
              <a:buNone/>
              <a:defRPr/>
            </a:pP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          </a:t>
            </a:r>
            <a:r>
              <a:rPr lang="fa-IR" sz="36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 (</a:t>
            </a:r>
            <a:r>
              <a:rPr lang="fa-IR" sz="3600" dirty="0">
                <a:solidFill>
                  <a:srgbClr val="7030A0"/>
                </a:solidFill>
                <a:cs typeface="Zar" pitchFamily="2" charset="-78"/>
              </a:rPr>
              <a:t>جنبه هاي اجتماعي کار</a:t>
            </a:r>
            <a:r>
              <a:rPr lang="fa-IR" sz="36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- </a:t>
            </a:r>
            <a:r>
              <a:rPr lang="fa-IR" sz="3600" dirty="0">
                <a:solidFill>
                  <a:srgbClr val="7030A0"/>
                </a:solidFill>
                <a:cs typeface="Zar" pitchFamily="2" charset="-78"/>
              </a:rPr>
              <a:t>گروه هاي کاري</a:t>
            </a:r>
            <a:r>
              <a:rPr lang="fa-IR" sz="3600" dirty="0">
                <a:solidFill>
                  <a:schemeClr val="tx2">
                    <a:lumMod val="50000"/>
                  </a:schemeClr>
                </a:solidFill>
                <a:cs typeface="Zar" pitchFamily="2" charset="-78"/>
              </a:rPr>
              <a:t>)</a:t>
            </a:r>
            <a:endParaRPr lang="fa-IR" dirty="0" smtClean="0">
              <a:solidFill>
                <a:schemeClr val="tx2">
                  <a:lumMod val="50000"/>
                </a:schemeClr>
              </a:solidFill>
              <a:cs typeface="Zar" pitchFamily="2" charset="-78"/>
            </a:endParaRPr>
          </a:p>
          <a:p>
            <a:pPr algn="r" rtl="1">
              <a:buFont typeface="Arial" pitchFamily="34" charset="0"/>
              <a:buNone/>
              <a:defRPr/>
            </a:pP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2F4ED-332A-466F-A51F-75F17201EA70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71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0" y="152401"/>
            <a:ext cx="7086600" cy="639763"/>
          </a:xfrm>
        </p:spPr>
        <p:txBody>
          <a:bodyPr/>
          <a:lstStyle/>
          <a:p>
            <a:r>
              <a:rPr lang="fa-IR" sz="3200" b="1" dirty="0">
                <a:solidFill>
                  <a:srgbClr val="7030A0"/>
                </a:solidFill>
                <a:cs typeface="Zar" pitchFamily="2" charset="-78"/>
              </a:rPr>
              <a:t>نتايج تحقيقات و آزمايشات مانستربرگ :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029200"/>
          </a:xfrm>
        </p:spPr>
        <p:txBody>
          <a:bodyPr/>
          <a:lstStyle/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>
                <a:cs typeface="Zar" pitchFamily="2" charset="-78"/>
              </a:rPr>
              <a:t> گسترش و نفوذ نظريه هاي روانشناسي صنعتي</a:t>
            </a:r>
          </a:p>
          <a:p>
            <a:pPr algn="just" rtl="1">
              <a:buClr>
                <a:srgbClr val="C00000"/>
              </a:buClr>
              <a:buFont typeface="Arial" charset="0"/>
              <a:buNone/>
            </a:pPr>
            <a:endParaRPr lang="fa-IR" dirty="0" smtClean="0"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>
                <a:cs typeface="Zar" pitchFamily="2" charset="-78"/>
              </a:rPr>
              <a:t> تخصصي تر شدن مسائل و امور پرسنلي و اختصاص پستهاي مديريتي مجزا در اين زمينه</a:t>
            </a:r>
          </a:p>
          <a:p>
            <a:pPr algn="just" rtl="1">
              <a:buClr>
                <a:srgbClr val="C00000"/>
              </a:buClr>
              <a:buFont typeface="Arial" charset="0"/>
              <a:buNone/>
            </a:pPr>
            <a:endParaRPr lang="fa-IR" dirty="0" smtClean="0"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>
                <a:cs typeface="Zar" pitchFamily="2" charset="-78"/>
              </a:rPr>
              <a:t> قرار گرفتن مديريت امور پرسنلي در رده ي مديريتهايي مانند توليد فروش و مالي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34353-7623-4533-9FD3-2DD6D900C5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fa-IR" sz="4000" dirty="0">
                <a:solidFill>
                  <a:srgbClr val="33CC33"/>
                </a:solidFill>
                <a:cs typeface="HMOJTABA" pitchFamily="2" charset="-78"/>
              </a:rPr>
              <a:t>عوامل فردي :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- مواردي مانند خستگي ، يکنواختي و تحمل شراط کار مابين افراد گوناگون ،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تفاوتهاي برجسته اي دارد .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- برخي مشاغل که براي کارگران خستگي زياد به بار مي آورند ، براي بعضي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کارگران خسته کننده نبوده است .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- يک شغل يکنواخت که روي برخي از کارگران اثرات منفي زيادي به جاي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مي گذاشت ، براي کارگران ديگر دلخواه و مطلوب بود .</a:t>
            </a:r>
          </a:p>
          <a:p>
            <a:pPr marL="609600" indent="-609600" eaLnBrk="1" hangingPunct="1">
              <a:buNone/>
              <a:defRPr/>
            </a:pPr>
            <a:endParaRPr lang="fa-IR" sz="11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بايد تفاوتهاي فردي را شناخت وکشف کرد</a:t>
            </a:r>
            <a:r>
              <a:rPr lang="fa-IR" sz="2800" dirty="0">
                <a:solidFill>
                  <a:srgbClr val="81DF81"/>
                </a:solidFill>
                <a:cs typeface="HMOJTABA" pitchFamily="2" charset="-78"/>
              </a:rPr>
              <a:t> .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marL="609600" indent="-609600" eaLnBrk="1" hangingPunct="1">
              <a:buNone/>
              <a:defRPr/>
            </a:pPr>
            <a:endParaRPr lang="fa-IR" sz="11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به وسيله ي </a:t>
            </a:r>
            <a:r>
              <a:rPr lang="fa-IR" sz="2800" b="1" i="1" u="sng" dirty="0">
                <a:cs typeface="HMOJTABA" pitchFamily="2" charset="-78"/>
              </a:rPr>
              <a:t>همسازکردن</a:t>
            </a:r>
            <a:r>
              <a:rPr lang="fa-IR" sz="2800" dirty="0">
                <a:cs typeface="HMOJTABA" pitchFamily="2" charset="-78"/>
              </a:rPr>
              <a:t> و </a:t>
            </a:r>
            <a:r>
              <a:rPr lang="fa-IR" sz="2800" b="1" i="1" u="sng" dirty="0">
                <a:cs typeface="HMOJTABA" pitchFamily="2" charset="-78"/>
              </a:rPr>
              <a:t>تنظيم صحيح کار و روان </a:t>
            </a:r>
            <a:r>
              <a:rPr lang="fa-IR" sz="2800" dirty="0">
                <a:cs typeface="HMOJTABA" pitchFamily="2" charset="-78"/>
              </a:rPr>
              <a:t>مي توان نارضايتي ذهني کار،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سستي فکر ، يکنواختي و خستگي و دلسردي را با نشاط سرشار جانشين کرده و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هماهنگي دروني پديد آورد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73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533400" indent="-5334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مانستبرگ آزمايشهاي روانشناسي علمي با ارزشي را براي دستيابي به اهداف زير</a:t>
            </a:r>
          </a:p>
          <a:p>
            <a:pPr marL="533400" indent="-5334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ارائه کرد :</a:t>
            </a:r>
          </a:p>
          <a:p>
            <a:pPr marL="533400" indent="-5334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533400" indent="-5334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1.</a:t>
            </a:r>
            <a:r>
              <a:rPr lang="fa-IR" sz="2800" dirty="0">
                <a:cs typeface="HMOJTABA" pitchFamily="2" charset="-78"/>
              </a:rPr>
              <a:t> چگونه افرادي را پيدا کنيم که خصوصيات فکري آنها به بهترين وجه با کاري</a:t>
            </a:r>
          </a:p>
          <a:p>
            <a:pPr marL="533400" indent="-5334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که انجام مي دهند مطابقت داشته باشد؟ (يافتن بهترين فرد مناسب براي يک شغل)</a:t>
            </a:r>
          </a:p>
          <a:p>
            <a:pPr marL="533400" indent="-5334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533400" indent="-5334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2.</a:t>
            </a:r>
            <a:r>
              <a:rPr lang="fa-IR" sz="2800" dirty="0">
                <a:cs typeface="HMOJTABA" pitchFamily="2" charset="-78"/>
              </a:rPr>
              <a:t> تحت چه شرايط رواني ، بيشترين و رضايت بخشترين ستاده ها مي تواند از کار</a:t>
            </a:r>
          </a:p>
          <a:p>
            <a:pPr marL="533400" indent="-5334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هر شخص بدست آيد ؟ ( انطباق هر شغل با ويژگيها و مشخصات و توانايي هاي</a:t>
            </a:r>
          </a:p>
          <a:p>
            <a:pPr marL="533400" indent="-5334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انساني )</a:t>
            </a:r>
          </a:p>
          <a:p>
            <a:pPr marL="533400" indent="-533400" eaLnBrk="1" hangingPunct="1"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marL="533400" indent="-5334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3.</a:t>
            </a:r>
            <a:r>
              <a:rPr lang="fa-IR" sz="2800" dirty="0">
                <a:cs typeface="HMOJTABA" pitchFamily="2" charset="-78"/>
              </a:rPr>
              <a:t> چطور يک مؤسسه تجاري مي تواند کارگران را به ترتيبي تحت تأثير قرار دهد</a:t>
            </a:r>
          </a:p>
          <a:p>
            <a:pPr marL="533400" indent="-5334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که بتواند بهترين نتايج ممکن را از كار آنها بدست آورد ؟ 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74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8229600" cy="4800600"/>
          </a:xfrm>
        </p:spPr>
        <p:txBody>
          <a:bodyPr/>
          <a:lstStyle/>
          <a:p>
            <a:pPr algn="just" rtl="1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/>
              <a:t> </a:t>
            </a:r>
            <a:r>
              <a:rPr lang="fa-IR" sz="2800" dirty="0">
                <a:cs typeface="Zar" pitchFamily="2" charset="-78"/>
              </a:rPr>
              <a:t>سال 1920- شرکت </a:t>
            </a:r>
            <a:r>
              <a:rPr lang="fa-IR" sz="2800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وسترن الکتريک </a:t>
            </a:r>
            <a:r>
              <a:rPr lang="fa-IR" sz="2800" dirty="0">
                <a:cs typeface="Zar" pitchFamily="2" charset="-78"/>
              </a:rPr>
              <a:t>با همکاري </a:t>
            </a:r>
            <a:r>
              <a:rPr lang="fa-IR" sz="2800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مؤسسه تکنولوژي ماساچوت</a:t>
            </a:r>
            <a:r>
              <a:rPr lang="fa-IR" sz="2800" b="1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(MIT) </a:t>
            </a:r>
            <a:r>
              <a:rPr lang="fa-IR" sz="2800" b="1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 </a:t>
            </a:r>
            <a:endParaRPr lang="fa-IR" sz="4000" b="1" dirty="0">
              <a:solidFill>
                <a:srgbClr val="7030A0"/>
              </a:solidFill>
              <a:latin typeface="+mj-lt"/>
              <a:ea typeface="+mj-ea"/>
              <a:cs typeface="Zar" pitchFamily="2" charset="-78"/>
            </a:endParaRPr>
          </a:p>
          <a:p>
            <a:pPr algn="just" rtl="1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2">
                    <a:lumMod val="75000"/>
                  </a:schemeClr>
                </a:solidFill>
                <a:cs typeface="Zar" pitchFamily="2" charset="-78"/>
              </a:rPr>
              <a:t>تحقيقات در زمينه ي ميزان تأثير روشنايي محيط در ميزان توليد </a:t>
            </a:r>
          </a:p>
          <a:p>
            <a:pPr algn="just" rtl="1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cs typeface="Zar" pitchFamily="2" charset="-78"/>
              </a:rPr>
              <a:t> محققين:   </a:t>
            </a:r>
            <a:r>
              <a:rPr lang="fa-IR" sz="2800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بوش  و  </a:t>
            </a:r>
            <a:r>
              <a:rPr lang="fa-IR" sz="2800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بارکر </a:t>
            </a:r>
          </a:p>
          <a:p>
            <a:pPr algn="just" rtl="1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2800" dirty="0">
                <a:cs typeface="Zar" pitchFamily="2" charset="-78"/>
              </a:rPr>
              <a:t>مدت آزمايش: </a:t>
            </a:r>
            <a:r>
              <a:rPr lang="en-US" sz="2800" dirty="0">
                <a:cs typeface="Zar" pitchFamily="2" charset="-78"/>
              </a:rPr>
              <a:t>3   </a:t>
            </a:r>
            <a:r>
              <a:rPr lang="fa-IR" sz="2800" dirty="0">
                <a:cs typeface="Zar" pitchFamily="2" charset="-78"/>
              </a:rPr>
              <a:t>    سال 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94C18-0936-44A5-9686-5B6602FAD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238" y="284302"/>
            <a:ext cx="3972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0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آزمایشات محققین دیگر: </a:t>
            </a:r>
            <a:endParaRPr lang="en-US" sz="4000" b="1" u="sng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58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460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i="1" u="sng" dirty="0">
                <a:solidFill>
                  <a:srgbClr val="7030A0"/>
                </a:solidFill>
                <a:cs typeface="Zar" pitchFamily="2" charset="-78"/>
              </a:rPr>
              <a:t>مطالعات روشنايي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dirty="0">
                <a:cs typeface="Zar" pitchFamily="2" charset="-78"/>
              </a:rPr>
              <a:t>با افزايش نور </a:t>
            </a:r>
            <a:r>
              <a:rPr lang="fa-IR" dirty="0" smtClean="0">
                <a:cs typeface="Zar" pitchFamily="2" charset="-78"/>
              </a:rPr>
              <a:t>، </a:t>
            </a:r>
            <a:r>
              <a:rPr lang="fa-IR" dirty="0">
                <a:cs typeface="Zar" pitchFamily="2" charset="-78"/>
              </a:rPr>
              <a:t>بهره وري بيشتر شد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dirty="0">
                <a:cs typeface="Zar" pitchFamily="2" charset="-78"/>
              </a:rPr>
              <a:t>با کاهش نور تا سطح نور ماه </a:t>
            </a:r>
            <a:r>
              <a:rPr lang="fa-IR" dirty="0" smtClean="0">
                <a:cs typeface="Zar" pitchFamily="2" charset="-78"/>
              </a:rPr>
              <a:t>، </a:t>
            </a:r>
            <a:r>
              <a:rPr lang="fa-IR" dirty="0">
                <a:cs typeface="Zar" pitchFamily="2" charset="-78"/>
              </a:rPr>
              <a:t>همچنان بهره وري بالا رفت 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dirty="0">
                <a:cs typeface="Zar" pitchFamily="2" charset="-78"/>
              </a:rPr>
              <a:t>به نظر مي رسيد که هيچگونه رابطه علت و معلولي ميان روشنايي و </a:t>
            </a:r>
            <a:endParaRPr lang="fa-IR" dirty="0" smtClean="0">
              <a:cs typeface="Zar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dirty="0" smtClean="0">
                <a:cs typeface="Zar" pitchFamily="2" charset="-78"/>
              </a:rPr>
              <a:t>بهره وري کارگران </a:t>
            </a:r>
            <a:r>
              <a:rPr lang="fa-IR" dirty="0">
                <a:cs typeface="Zar" pitchFamily="2" charset="-78"/>
              </a:rPr>
              <a:t>وجود نداشت .</a:t>
            </a:r>
          </a:p>
          <a:p>
            <a:pPr eaLnBrk="1" hangingPunct="1">
              <a:buNone/>
              <a:defRPr/>
            </a:pPr>
            <a:r>
              <a:rPr lang="fa-IR" i="1" dirty="0">
                <a:solidFill>
                  <a:srgbClr val="7030A0"/>
                </a:solidFill>
                <a:cs typeface="Zar" pitchFamily="2" charset="-78"/>
              </a:rPr>
              <a:t>پديده جديد :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fa-IR" dirty="0">
                <a:cs typeface="Zar" pitchFamily="2" charset="-78"/>
              </a:rPr>
              <a:t>به جز شرايط و عوامل مؤثر در کار ( تيلور ) وساختار سازماني ( فايول ) </a:t>
            </a:r>
            <a:endParaRPr lang="fa-IR" dirty="0" smtClean="0">
              <a:cs typeface="Zar" pitchFamily="2" charset="-78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fa-IR" dirty="0" smtClean="0">
                <a:cs typeface="Zar" pitchFamily="2" charset="-78"/>
              </a:rPr>
              <a:t>چيز </a:t>
            </a:r>
            <a:r>
              <a:rPr lang="fa-IR" dirty="0">
                <a:cs typeface="Zar" pitchFamily="2" charset="-78"/>
              </a:rPr>
              <a:t>ديگري در افزايش توليد کارگران تأثير دارد و آن </a:t>
            </a:r>
            <a:r>
              <a:rPr lang="fa-IR" dirty="0" smtClean="0">
                <a:cs typeface="Zar" pitchFamily="2" charset="-78"/>
              </a:rPr>
              <a:t>احساسي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fa-IR" dirty="0" smtClean="0">
                <a:cs typeface="Zar" pitchFamily="2" charset="-78"/>
              </a:rPr>
              <a:t>است که </a:t>
            </a:r>
            <a:r>
              <a:rPr lang="fa-IR" dirty="0">
                <a:cs typeface="Zar" pitchFamily="2" charset="-78"/>
              </a:rPr>
              <a:t>ايشان در </a:t>
            </a:r>
            <a:r>
              <a:rPr lang="fa-IR" dirty="0" smtClean="0">
                <a:cs typeface="Zar" pitchFamily="2" charset="-78"/>
              </a:rPr>
              <a:t>خود </a:t>
            </a:r>
            <a:r>
              <a:rPr lang="fa-IR" dirty="0">
                <a:cs typeface="Zar" pitchFamily="2" charset="-78"/>
              </a:rPr>
              <a:t>مي يابند </a:t>
            </a:r>
            <a:r>
              <a:rPr lang="fa-IR" dirty="0" smtClean="0">
                <a:cs typeface="Zar" pitchFamily="2" charset="-78"/>
              </a:rPr>
              <a:t>، </a:t>
            </a:r>
            <a:r>
              <a:rPr lang="fa-IR" dirty="0">
                <a:cs typeface="Zar" pitchFamily="2" charset="-78"/>
              </a:rPr>
              <a:t>زماني که مورد توجه مديران قرار </a:t>
            </a:r>
            <a:endParaRPr lang="fa-IR" dirty="0" smtClean="0">
              <a:cs typeface="Zar" pitchFamily="2" charset="-78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fa-IR" dirty="0" smtClean="0">
                <a:cs typeface="Zar" pitchFamily="2" charset="-78"/>
              </a:rPr>
              <a:t>مي گيرند 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76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CF5D-4801-4B47-8C35-F1BD22A93EAA}" type="slidenum">
              <a:rPr lang="en-US" smtClean="0">
                <a:solidFill>
                  <a:srgbClr val="008AE8"/>
                </a:solidFill>
              </a:rPr>
              <a:pPr>
                <a:defRPr/>
              </a:pPr>
              <a:t>77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752600" y="457201"/>
            <a:ext cx="8610600" cy="443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3600" i="1" dirty="0">
                <a:solidFill>
                  <a:srgbClr val="17375E"/>
                </a:solidFill>
                <a:latin typeface="Calibri" pitchFamily="34" charset="0"/>
                <a:cs typeface="Zar" pitchFamily="2" charset="-78"/>
              </a:rPr>
              <a:t> نتايج: </a:t>
            </a:r>
          </a:p>
          <a:p>
            <a:pPr marL="342900" indent="-342900" algn="just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</a:pPr>
            <a:endParaRPr lang="fa-IR" sz="900" dirty="0">
              <a:solidFill>
                <a:srgbClr val="17375E"/>
              </a:solidFill>
              <a:latin typeface="Calibri" pitchFamily="34" charset="0"/>
              <a:cs typeface="Zar" pitchFamily="2" charset="-78"/>
            </a:endParaRPr>
          </a:p>
          <a:p>
            <a:pPr marL="742950" lvl="1" indent="-285750" algn="just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D432B"/>
              </a:buClr>
              <a:buFont typeface="Wingdings" pitchFamily="2" charset="2"/>
              <a:buChar char="§"/>
            </a:pPr>
            <a:r>
              <a:rPr lang="fa-IR" sz="2800" dirty="0">
                <a:solidFill>
                  <a:srgbClr val="0068A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Zar" pitchFamily="2" charset="-78"/>
              </a:rPr>
              <a:t>وقتي به روشنايي محيط کار افزوده مي شود، توليد افزايش پيدا مي کند؛ </a:t>
            </a:r>
          </a:p>
          <a:p>
            <a:pPr marL="742950" lvl="1" indent="-285750" algn="just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D432B"/>
              </a:buClr>
            </a:pPr>
            <a:endParaRPr lang="fa-IR" sz="2800" dirty="0">
              <a:solidFill>
                <a:srgbClr val="0068AE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cs typeface="Zar" pitchFamily="2" charset="-78"/>
            </a:endParaRPr>
          </a:p>
          <a:p>
            <a:pPr marL="742950" lvl="1" indent="-285750" algn="just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D432B"/>
              </a:buClr>
              <a:buFont typeface="Wingdings" pitchFamily="2" charset="2"/>
              <a:buChar char="§"/>
            </a:pPr>
            <a:r>
              <a:rPr lang="fa-IR" sz="2800" dirty="0">
                <a:solidFill>
                  <a:srgbClr val="0068A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Zar" pitchFamily="2" charset="-78"/>
              </a:rPr>
              <a:t>وقتي از روشنايي محيط کار بشدت کاسته مي شود توليد همچنان افزايش مي يابد. </a:t>
            </a:r>
            <a:r>
              <a:rPr lang="en-US" sz="2800" dirty="0">
                <a:solidFill>
                  <a:srgbClr val="0068A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Zar" pitchFamily="2" charset="-78"/>
              </a:rPr>
              <a:t> </a:t>
            </a:r>
            <a:r>
              <a:rPr lang="fa-IR" sz="2800" dirty="0">
                <a:solidFill>
                  <a:srgbClr val="0068A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Zar" pitchFamily="2" charset="-78"/>
              </a:rPr>
              <a:t> (غير منطقي بود!)</a:t>
            </a:r>
          </a:p>
        </p:txBody>
      </p:sp>
    </p:spTree>
    <p:extLst>
      <p:ext uri="{BB962C8B-B14F-4D97-AF65-F5344CB8AC3E}">
        <p14:creationId xmlns:p14="http://schemas.microsoft.com/office/powerpoint/2010/main" val="7104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12081-11E5-4C8C-8BF7-6896CF0F7B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964" name="Content Placeholder 5"/>
          <p:cNvSpPr>
            <a:spLocks noGrp="1"/>
          </p:cNvSpPr>
          <p:nvPr>
            <p:ph idx="1"/>
          </p:nvPr>
        </p:nvSpPr>
        <p:spPr>
          <a:xfrm>
            <a:off x="1676400" y="228600"/>
            <a:ext cx="8839200" cy="6096000"/>
          </a:xfrm>
        </p:spPr>
        <p:txBody>
          <a:bodyPr/>
          <a:lstStyle/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>
                <a:cs typeface="Zar" pitchFamily="2" charset="-78"/>
              </a:rPr>
              <a:t> </a:t>
            </a:r>
            <a:r>
              <a:rPr lang="fa-IR" i="1" dirty="0" smtClean="0">
                <a:solidFill>
                  <a:srgbClr val="7030A0"/>
                </a:solidFill>
                <a:cs typeface="Zar" pitchFamily="2" charset="-78"/>
              </a:rPr>
              <a:t>تحليل نتايج آزمايش: </a:t>
            </a:r>
          </a:p>
          <a:p>
            <a:pPr algn="just" rtl="1">
              <a:buClr>
                <a:srgbClr val="C00000"/>
              </a:buClr>
              <a:buFont typeface="Arial" charset="0"/>
              <a:buNone/>
            </a:pPr>
            <a:endParaRPr lang="fa-IR" sz="800" dirty="0">
              <a:solidFill>
                <a:srgbClr val="7030A0"/>
              </a:solidFill>
              <a:cs typeface="Zar" pitchFamily="2" charset="-78"/>
            </a:endParaRPr>
          </a:p>
          <a:p>
            <a:pPr lvl="2" algn="just" rtl="1">
              <a:lnSpc>
                <a:spcPct val="15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sz="3200" dirty="0">
                <a:solidFill>
                  <a:srgbClr val="7030A0"/>
                </a:solidFill>
                <a:cs typeface="Zar" pitchFamily="2" charset="-78"/>
              </a:rPr>
              <a:t> </a:t>
            </a:r>
            <a:r>
              <a:rPr lang="fa-IR" sz="3200" dirty="0">
                <a:cs typeface="Zar" pitchFamily="2" charset="-78"/>
              </a:rPr>
              <a:t>به نظر مي رسيد که هيچ گونه رابطه </a:t>
            </a:r>
            <a:r>
              <a:rPr lang="fa-IR" sz="3200" i="1" dirty="0">
                <a:solidFill>
                  <a:srgbClr val="7030A0"/>
                </a:solidFill>
                <a:cs typeface="Zar" pitchFamily="2" charset="-78"/>
              </a:rPr>
              <a:t>علت و معلولي </a:t>
            </a:r>
            <a:r>
              <a:rPr lang="fa-IR" sz="3200" dirty="0">
                <a:cs typeface="Zar" pitchFamily="2" charset="-78"/>
              </a:rPr>
              <a:t>ميان </a:t>
            </a:r>
            <a:r>
              <a:rPr lang="fa-IR" sz="3200" i="1" dirty="0">
                <a:solidFill>
                  <a:srgbClr val="7030A0"/>
                </a:solidFill>
                <a:cs typeface="Zar" pitchFamily="2" charset="-78"/>
              </a:rPr>
              <a:t>روشنايي</a:t>
            </a:r>
            <a:r>
              <a:rPr lang="fa-IR" sz="3200" dirty="0">
                <a:cs typeface="Zar" pitchFamily="2" charset="-78"/>
              </a:rPr>
              <a:t> و </a:t>
            </a:r>
            <a:r>
              <a:rPr lang="fa-IR" sz="3200" i="1" dirty="0">
                <a:solidFill>
                  <a:srgbClr val="7030A0"/>
                </a:solidFill>
                <a:cs typeface="Zar" pitchFamily="2" charset="-78"/>
              </a:rPr>
              <a:t>بهره وري </a:t>
            </a:r>
            <a:r>
              <a:rPr lang="fa-IR" sz="3200" dirty="0">
                <a:cs typeface="Zar" pitchFamily="2" charset="-78"/>
              </a:rPr>
              <a:t>کارگران وجود نداشت. </a:t>
            </a:r>
          </a:p>
          <a:p>
            <a:pPr lvl="2" algn="just" rtl="1">
              <a:lnSpc>
                <a:spcPct val="150000"/>
              </a:lnSpc>
              <a:buClr>
                <a:srgbClr val="C00000"/>
              </a:buClr>
              <a:buFont typeface="Arial" charset="0"/>
              <a:buNone/>
            </a:pPr>
            <a:endParaRPr lang="fa-IR" sz="3200" dirty="0">
              <a:cs typeface="Zar" pitchFamily="2" charset="-78"/>
            </a:endParaRPr>
          </a:p>
          <a:p>
            <a:pPr lvl="2" algn="just" rtl="1">
              <a:lnSpc>
                <a:spcPct val="15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sz="3200" dirty="0">
                <a:cs typeface="Zar" pitchFamily="2" charset="-78"/>
              </a:rPr>
              <a:t> به جز شرايط و عوامل توليد و ساختار سازماني، عامل ديگري در افزايش توليد کارگران تأثير دارد و آن </a:t>
            </a:r>
            <a:r>
              <a:rPr lang="fa-IR" sz="3200" i="1" dirty="0">
                <a:solidFill>
                  <a:srgbClr val="7030A0"/>
                </a:solidFill>
                <a:cs typeface="Zar" pitchFamily="2" charset="-78"/>
              </a:rPr>
              <a:t>احساسي</a:t>
            </a:r>
            <a:r>
              <a:rPr lang="fa-IR" sz="3200" dirty="0">
                <a:cs typeface="Zar" pitchFamily="2" charset="-78"/>
              </a:rPr>
              <a:t> است که آنها در خود مي يابند، زماني که </a:t>
            </a:r>
            <a:r>
              <a:rPr lang="en-US" sz="3200" dirty="0">
                <a:cs typeface="Zar" pitchFamily="2" charset="-78"/>
              </a:rPr>
              <a:t> </a:t>
            </a:r>
            <a:r>
              <a:rPr lang="fa-IR" sz="3200" i="1" dirty="0">
                <a:solidFill>
                  <a:srgbClr val="7030A0"/>
                </a:solidFill>
                <a:cs typeface="Zar" pitchFamily="2" charset="-78"/>
              </a:rPr>
              <a:t>مورد توجه</a:t>
            </a:r>
            <a:r>
              <a:rPr lang="fa-IR" sz="3200" dirty="0">
                <a:cs typeface="Zar" pitchFamily="2" charset="-78"/>
              </a:rPr>
              <a:t> مديران قرار مي گيرند.</a:t>
            </a:r>
          </a:p>
          <a:p>
            <a:pPr lvl="2" algn="just" rtl="1">
              <a:buClr>
                <a:srgbClr val="C00000"/>
              </a:buClr>
              <a:buFont typeface="Arial" charset="0"/>
              <a:buBlip>
                <a:blip r:embed="rId2"/>
              </a:buBlip>
            </a:pPr>
            <a:endParaRPr lang="fa-IR" dirty="0" smtClean="0"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39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"/>
            <a:ext cx="8686800" cy="6019800"/>
          </a:xfrm>
        </p:spPr>
        <p:txBody>
          <a:bodyPr/>
          <a:lstStyle/>
          <a:p>
            <a:pPr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Zar" pitchFamily="2" charset="-78"/>
              </a:rPr>
              <a:t>ادامه ي تحقيقات توسط تيم ديگري به رهبري </a:t>
            </a:r>
            <a:r>
              <a:rPr lang="fa-IR" sz="4000" b="1" u="sng" kern="1200" dirty="0">
                <a:solidFill>
                  <a:srgbClr val="FFCC00"/>
                </a:solidFill>
                <a:cs typeface="HMOJTABA" pitchFamily="2" charset="-78"/>
              </a:rPr>
              <a:t>التون مايو</a:t>
            </a: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fa-IR" sz="4000" b="1" kern="1200" dirty="0">
                <a:solidFill>
                  <a:srgbClr val="FFCC00"/>
                </a:solidFill>
                <a:cs typeface="HMOJTABA" pitchFamily="2" charset="-78"/>
              </a:rPr>
              <a:t> </a:t>
            </a:r>
            <a:r>
              <a:rPr lang="fa-IR" sz="4000" b="1" kern="1200" dirty="0">
                <a:solidFill>
                  <a:srgbClr val="FFCC00"/>
                </a:solidFill>
                <a:cs typeface="HMOJTABA" pitchFamily="2" charset="-78"/>
              </a:rPr>
              <a:t>    </a:t>
            </a:r>
            <a:r>
              <a:rPr lang="fa-IR" dirty="0" smtClean="0">
                <a:cs typeface="Zar" pitchFamily="2" charset="-78"/>
              </a:rPr>
              <a:t>از دانشگاه </a:t>
            </a:r>
            <a:r>
              <a:rPr lang="fa-IR" sz="4000" b="1" u="sng" kern="1200" dirty="0">
                <a:solidFill>
                  <a:srgbClr val="FFCC00"/>
                </a:solidFill>
                <a:cs typeface="HMOJTABA" pitchFamily="2" charset="-78"/>
              </a:rPr>
              <a:t>هاروارد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800" dirty="0"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Zar" pitchFamily="2" charset="-78"/>
              </a:rPr>
              <a:t> تغيير در ساير شرايط کاري نظير اوقات استراحت، ميزان پرداخت، غذاي داغ، ... و ارزيابي ميزان توليد به دنبال هر تغيير 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1600" dirty="0"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Zar" pitchFamily="2" charset="-78"/>
              </a:rPr>
              <a:t>ارزيابي و تحليل عملکرد گروه هاي کاري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1600" dirty="0">
              <a:cs typeface="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Zar" pitchFamily="2" charset="-78"/>
              </a:rPr>
              <a:t>ادامه ي تحقيقات تا اوايل دهه ي 1930 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None/>
              <a:defRPr/>
            </a:pPr>
            <a:endParaRPr lang="fa-IR" dirty="0">
              <a:cs typeface="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3CC0-A36B-4C43-ADB7-FBCA3966D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40074" y="6308725"/>
            <a:ext cx="277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FFFFFF"/>
                </a:solidFill>
                <a:cs typeface="HMOJTABA" pitchFamily="2" charset="-78"/>
              </a:rPr>
              <a:t>1</a:t>
            </a:r>
            <a:endParaRPr lang="en-US">
              <a:solidFill>
                <a:srgbClr val="FFFFFF"/>
              </a:solidFill>
              <a:cs typeface="HMOJTABA" pitchFamily="2" charset="-78"/>
            </a:endParaRP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67570" y="1571612"/>
            <a:ext cx="3143240" cy="428628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1.    نظريه هاي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HMOJTABA" pitchFamily="2" charset="-78"/>
              </a:rPr>
              <a:t>مديريت</a:t>
            </a:r>
            <a:endParaRPr lang="en-US" b="1" dirty="0" smtClean="0">
              <a:cs typeface="HMOJTABA" pitchFamily="2" charset="-78"/>
            </a:endParaRPr>
          </a:p>
          <a:p>
            <a:pPr marL="514350" indent="-514350" eaLnBrk="1" hangingPunct="1">
              <a:lnSpc>
                <a:spcPct val="150000"/>
              </a:lnSpc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2.   نو آوري</a:t>
            </a:r>
            <a:endParaRPr lang="en-US" b="1" dirty="0" smtClean="0">
              <a:cs typeface="HMOJTABA" pitchFamily="2" charset="-78"/>
            </a:endParaRPr>
          </a:p>
          <a:p>
            <a:pPr marL="514350" indent="-514350" eaLnBrk="1" hangingPunct="1">
              <a:lnSpc>
                <a:spcPct val="150000"/>
              </a:lnSpc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3.    تصميم گيري</a:t>
            </a:r>
          </a:p>
          <a:p>
            <a:pPr marL="514350" indent="-514350" eaLnBrk="1" hangingPunct="1">
              <a:lnSpc>
                <a:spcPct val="150000"/>
              </a:lnSpc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4.   برنامه ريزي</a:t>
            </a:r>
          </a:p>
          <a:p>
            <a:pPr marL="514350" indent="-514350" eaLnBrk="1" hangingPunct="1">
              <a:lnSpc>
                <a:spcPct val="150000"/>
              </a:lnSpc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5.   سازماندهي</a:t>
            </a:r>
          </a:p>
          <a:p>
            <a:pPr marL="514350" indent="-514350" eaLnBrk="1" hangingPunct="1"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   </a:t>
            </a:r>
          </a:p>
          <a:p>
            <a:pPr eaLnBrk="1" hangingPunct="1">
              <a:buClr>
                <a:srgbClr val="33CC33"/>
              </a:buClr>
              <a:buSzTx/>
              <a:buNone/>
              <a:defRPr/>
            </a:pPr>
            <a:r>
              <a:rPr lang="fa-IR" b="1" dirty="0" smtClean="0">
                <a:cs typeface="HMOJTABA" pitchFamily="2" charset="-78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8</a:t>
            </a:fld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792" y="214290"/>
            <a:ext cx="3560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5400" i="1" dirty="0">
                <a:solidFill>
                  <a:srgbClr val="0088E4">
                    <a:lumMod val="75000"/>
                  </a:srgbClr>
                </a:solidFill>
                <a:cs typeface="HMOJTABA" pitchFamily="2" charset="-78"/>
              </a:rPr>
              <a:t>فهرست مطالب : </a:t>
            </a:r>
            <a:endParaRPr lang="en-US" sz="5400" i="1" dirty="0">
              <a:solidFill>
                <a:srgbClr val="0088E4">
                  <a:lumMod val="75000"/>
                </a:srgbClr>
              </a:solidFill>
              <a:cs typeface="HMOJTABA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9852" y="1714489"/>
            <a:ext cx="38576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6.   هدايت و رهبري</a:t>
            </a:r>
          </a:p>
          <a:p>
            <a:pPr marL="514350" indent="-5143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7.    ارتباطات</a:t>
            </a:r>
          </a:p>
          <a:p>
            <a:pPr marL="514350" indent="-5143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8.    کنترل </a:t>
            </a:r>
          </a:p>
          <a:p>
            <a:pPr marL="514350" indent="-5143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9.    فرهنگ سازماني</a:t>
            </a:r>
          </a:p>
          <a:p>
            <a:pPr marL="514350" indent="-5143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10.  جنبه هاي اخلاقي کار مديران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b="1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5177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fa-IR" i="1" u="sng" dirty="0">
                <a:solidFill>
                  <a:srgbClr val="7030A0"/>
                </a:solidFill>
                <a:cs typeface="Zar" pitchFamily="2" charset="-78"/>
              </a:rPr>
              <a:t>آزمايشات اطاق نصب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تعدادي کارگر نصاب انتخاب و در يک چارچوب مجزا تحت نظارت قرار گرفتند .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تغيير شرايط کاري مانند غذاي داغ , اوقات استراحت , ميزان پرداخت و . . .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و ارزيابي توليد آنها به دنبال هر تغيير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انجام مطالعه به مدت چند سال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11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نتيجه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صرف نظر از چگونگي تغيير در شرايط کاري , بهره وري کارکنان در طول اين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دوره ي آزمايش همچنان افزايش يافت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80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رابطه مستقيم بين تغييردر شرايط محيط فيزيکي وراندمان کارکارکنان بدست نيامد.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- گروه آزمايش به خاطر توجه خاصي که معطوف آنان شده بود , احساس اهميت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کرده و روحيه بالايي دريافت داشته اند .</a:t>
            </a:r>
          </a:p>
          <a:p>
            <a:pPr eaLnBrk="1" hangingPunct="1">
              <a:buFontTx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چگونه مي توانيم روحيه کارکنان را بالا ببريم ؟</a:t>
            </a:r>
          </a:p>
          <a:p>
            <a:pPr eaLnBrk="1" hangingPunct="1">
              <a:buFontTx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- موضوع روابط انساني و وابستگي هاي اجتماعي موجود بين کارکنان و محققان 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و ناظران با اهميت تر از شرايط کار است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 </a:t>
            </a:r>
            <a:r>
              <a:rPr lang="fa-IR" sz="2800" dirty="0">
                <a:cs typeface="HMOJTABA" pitchFamily="2" charset="-78"/>
              </a:rPr>
              <a:t>.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fa-IR" sz="2800" dirty="0">
              <a:solidFill>
                <a:srgbClr val="33CC33"/>
              </a:solidFill>
              <a:cs typeface="HMOJTABA" pitchFamily="2" charset="-78"/>
            </a:endParaRPr>
          </a:p>
          <a:p>
            <a:pPr eaLnBrk="1" hangingPunct="1">
              <a:buFontTx/>
              <a:buNone/>
              <a:defRPr/>
            </a:pPr>
            <a:endParaRPr lang="en-US" sz="2800" dirty="0">
              <a:solidFill>
                <a:srgbClr val="33CC33"/>
              </a:solidFill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81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fa-IR" i="1" u="sng" dirty="0">
                <a:solidFill>
                  <a:srgbClr val="7030A0"/>
                </a:solidFill>
                <a:cs typeface="Zar" pitchFamily="2" charset="-78"/>
              </a:rPr>
              <a:t>آزمايشات اطاق سيم پيچي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گروهي از کارکنان شامل 9 نفر سيم پيچ , 3 نفر تعمير کار و 2 نفر بازرس که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روابط تعريف شده ايي با يکديگر , سرپرستان و کارکنان داشتند مورد آزمايش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قرار گرفتند . اين افراد تشکيل يک گروه پيچيده را مي دادند که مجموعه ايي از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عواطف بر کارشان مسلط بود  .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-</a:t>
            </a:r>
            <a:r>
              <a:rPr lang="fa-IR" sz="2800" dirty="0">
                <a:cs typeface="HMOJTABA" pitchFamily="2" charset="-78"/>
              </a:rPr>
              <a:t> افراد گاهي به منظور اجتناب از ناخوشنودي گروه بازده خود را عملاً کاهش 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مي دادند تا قوانين گروه را رعايت کرده باشند .</a:t>
            </a:r>
          </a:p>
          <a:p>
            <a:pPr eaLnBrk="1" hangingPunct="1">
              <a:buFontTx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Tx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نتيجه :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گروه , تأثير و نفوذ زيادي بر اعضاي خود دارد و مي تواند بهره وري آنان را در </a:t>
            </a:r>
          </a:p>
          <a:p>
            <a:pPr eaLnBrk="1" hangingPunct="1"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محيط کار تحت تأثير مثبت يا منفي قرار دهد .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82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48F65-EAAF-4CD3-BAA3-CF7FE08A9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228600"/>
            <a:ext cx="8763000" cy="6019800"/>
          </a:xfrm>
        </p:spPr>
        <p:txBody>
          <a:bodyPr/>
          <a:lstStyle/>
          <a:p>
            <a:pPr algn="just" rt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3600" i="1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 نتايج: </a:t>
            </a:r>
          </a:p>
          <a:p>
            <a:pPr algn="just" rtl="1">
              <a:buClr>
                <a:srgbClr val="C00000"/>
              </a:buClr>
              <a:buFont typeface="Arial" charset="0"/>
              <a:buNone/>
              <a:defRPr/>
            </a:pPr>
            <a:endParaRPr lang="fa-IR" sz="800" i="1" dirty="0">
              <a:solidFill>
                <a:srgbClr val="7030A0"/>
              </a:solidFill>
              <a:latin typeface="+mj-lt"/>
              <a:ea typeface="+mj-ea"/>
              <a:cs typeface="Zar" pitchFamily="2" charset="-78"/>
            </a:endParaRPr>
          </a:p>
          <a:p>
            <a:pPr lvl="1" algn="just" rtl="1">
              <a:lnSpc>
                <a:spcPct val="20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fa-IR" sz="3200" dirty="0">
                <a:solidFill>
                  <a:srgbClr val="7030A0"/>
                </a:solidFill>
                <a:cs typeface="Zar" pitchFamily="2" charset="-78"/>
              </a:rPr>
              <a:t>الف. </a:t>
            </a:r>
            <a:r>
              <a:rPr lang="fa-IR" sz="3200" dirty="0">
                <a:solidFill>
                  <a:schemeClr val="accent4">
                    <a:lumMod val="50000"/>
                  </a:schemeClr>
                </a:solidFill>
                <a:cs typeface="Zar" pitchFamily="2" charset="-78"/>
              </a:rPr>
              <a:t>ميزان توليد تابع همکاريهاي گروهي است. </a:t>
            </a:r>
          </a:p>
          <a:p>
            <a:pPr lvl="1" algn="just" rtl="1">
              <a:lnSpc>
                <a:spcPct val="20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fa-IR" dirty="0" smtClean="0">
                <a:cs typeface="Zar" pitchFamily="2" charset="-78"/>
              </a:rPr>
              <a:t>          تبديل </a:t>
            </a:r>
            <a:r>
              <a:rPr lang="fa-IR" sz="3200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گروه</a:t>
            </a:r>
            <a:r>
              <a:rPr lang="fa-IR" dirty="0" smtClean="0">
                <a:cs typeface="Zar" pitchFamily="2" charset="-78"/>
              </a:rPr>
              <a:t> به </a:t>
            </a:r>
            <a:r>
              <a:rPr lang="fa-IR" sz="3200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تيم</a:t>
            </a:r>
            <a:r>
              <a:rPr lang="fa-IR" sz="3200" b="1" dirty="0">
                <a:solidFill>
                  <a:srgbClr val="7030A0"/>
                </a:solidFill>
                <a:latin typeface="+mj-lt"/>
                <a:ea typeface="+mj-ea"/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عامل اصلي در ميزان توليد بوده است؛</a:t>
            </a:r>
          </a:p>
          <a:p>
            <a:pPr lvl="1" algn="just" rtl="1">
              <a:lnSpc>
                <a:spcPct val="200000"/>
              </a:lnSpc>
              <a:buClr>
                <a:srgbClr val="C00000"/>
              </a:buClr>
              <a:buFont typeface="Arial" pitchFamily="34" charset="0"/>
              <a:buNone/>
              <a:defRPr/>
            </a:pPr>
            <a:endParaRPr lang="fa-IR" sz="800" dirty="0">
              <a:solidFill>
                <a:srgbClr val="7030A0"/>
              </a:solidFill>
              <a:cs typeface="Zar" pitchFamily="2" charset="-78"/>
            </a:endParaRPr>
          </a:p>
          <a:p>
            <a:pPr lvl="2" algn="just" rtl="1">
              <a:lnSpc>
                <a:spcPct val="200000"/>
              </a:lnSpc>
              <a:buClr>
                <a:srgbClr val="C000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fa-IR" sz="2700" dirty="0">
                <a:solidFill>
                  <a:srgbClr val="7030A0"/>
                </a:solidFill>
                <a:cs typeface="Zar" pitchFamily="2" charset="-78"/>
              </a:rPr>
              <a:t> </a:t>
            </a:r>
            <a:r>
              <a:rPr lang="fa-IR" sz="2700" dirty="0">
                <a:solidFill>
                  <a:srgbClr val="002060"/>
                </a:solidFill>
                <a:cs typeface="Zar" pitchFamily="2" charset="-78"/>
              </a:rPr>
              <a:t>گروه:   تجمعي از افراد</a:t>
            </a:r>
          </a:p>
          <a:p>
            <a:pPr lvl="2" algn="just" rtl="1">
              <a:lnSpc>
                <a:spcPct val="200000"/>
              </a:lnSpc>
              <a:buClr>
                <a:srgbClr val="C000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fa-IR" sz="2700" dirty="0">
                <a:solidFill>
                  <a:srgbClr val="002060"/>
                </a:solidFill>
                <a:cs typeface="Zar" pitchFamily="2" charset="-78"/>
              </a:rPr>
              <a:t> تيم:    تشر يک مساعي افرادي براي نيل به اهدافي مشترک و          </a:t>
            </a:r>
          </a:p>
          <a:p>
            <a:pPr lvl="2" algn="just" rtl="1">
              <a:lnSpc>
                <a:spcPct val="200000"/>
              </a:lnSpc>
              <a:buClr>
                <a:srgbClr val="C00000"/>
              </a:buClr>
              <a:buFont typeface="Arial" charset="0"/>
              <a:buNone/>
              <a:defRPr/>
            </a:pPr>
            <a:r>
              <a:rPr lang="fa-IR" sz="2700" dirty="0">
                <a:solidFill>
                  <a:srgbClr val="002060"/>
                </a:solidFill>
                <a:cs typeface="Zar" pitchFamily="2" charset="-78"/>
              </a:rPr>
              <a:t>              از پيش تعيين شده . </a:t>
            </a:r>
          </a:p>
          <a:p>
            <a:pPr lvl="2" algn="just" rtl="1">
              <a:buClr>
                <a:srgbClr val="C00000"/>
              </a:buClr>
              <a:buFont typeface="Arial" charset="0"/>
              <a:buNone/>
              <a:defRPr/>
            </a:pPr>
            <a:endParaRPr lang="fa-IR" dirty="0"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72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2AF3D-BE75-41D4-8E77-267A3A630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036" name="Content Placeholder 5"/>
          <p:cNvSpPr>
            <a:spLocks noGrp="1"/>
          </p:cNvSpPr>
          <p:nvPr>
            <p:ph idx="1"/>
          </p:nvPr>
        </p:nvSpPr>
        <p:spPr>
          <a:xfrm>
            <a:off x="1752600" y="304800"/>
            <a:ext cx="8686800" cy="6019800"/>
          </a:xfrm>
        </p:spPr>
        <p:txBody>
          <a:bodyPr/>
          <a:lstStyle/>
          <a:p>
            <a:pPr lvl="1" algn="just" rtl="1">
              <a:lnSpc>
                <a:spcPct val="200000"/>
              </a:lnSpc>
              <a:buClr>
                <a:srgbClr val="C00000"/>
              </a:buClr>
              <a:buFont typeface="Arial" charset="0"/>
              <a:buNone/>
            </a:pPr>
            <a:r>
              <a:rPr lang="fa-IR" sz="3200" dirty="0">
                <a:solidFill>
                  <a:srgbClr val="7030A0"/>
                </a:solidFill>
                <a:cs typeface="Zar" pitchFamily="2" charset="-78"/>
              </a:rPr>
              <a:t>ب.</a:t>
            </a:r>
            <a:r>
              <a:rPr lang="fa-IR" sz="3200" dirty="0">
                <a:cs typeface="Zar" pitchFamily="2" charset="-78"/>
              </a:rPr>
              <a:t> ايجاد </a:t>
            </a:r>
            <a:r>
              <a:rPr lang="fa-IR" sz="3200" i="1" u="sng" dirty="0">
                <a:solidFill>
                  <a:srgbClr val="C00000"/>
                </a:solidFill>
                <a:cs typeface="Zar" pitchFamily="2" charset="-78"/>
              </a:rPr>
              <a:t>روابط انساني</a:t>
            </a:r>
            <a:r>
              <a:rPr lang="fa-IR" sz="3200" i="1" dirty="0">
                <a:cs typeface="Zar" pitchFamily="2" charset="-78"/>
              </a:rPr>
              <a:t> </a:t>
            </a:r>
            <a:r>
              <a:rPr lang="fa-IR" sz="3200" dirty="0">
                <a:cs typeface="Zar" pitchFamily="2" charset="-78"/>
              </a:rPr>
              <a:t>ميان کارگران و سرپرستان عامل مهم و کليدي در افزايش توليد و کارايي کارکنان بوده است.</a:t>
            </a:r>
          </a:p>
          <a:p>
            <a:pPr lvl="1" algn="just" rtl="1">
              <a:lnSpc>
                <a:spcPct val="200000"/>
              </a:lnSpc>
              <a:buClr>
                <a:srgbClr val="C00000"/>
              </a:buClr>
              <a:buFont typeface="Arial" charset="0"/>
              <a:buNone/>
            </a:pPr>
            <a:endParaRPr lang="fa-IR" sz="1000" dirty="0">
              <a:cs typeface="Zar" pitchFamily="2" charset="-78"/>
            </a:endParaRPr>
          </a:p>
          <a:p>
            <a:pPr lvl="2" algn="just" rtl="1">
              <a:lnSpc>
                <a:spcPct val="20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sz="2700" dirty="0">
                <a:solidFill>
                  <a:srgbClr val="7030A0"/>
                </a:solidFill>
                <a:cs typeface="Zar" pitchFamily="2" charset="-78"/>
              </a:rPr>
              <a:t> </a:t>
            </a:r>
            <a:r>
              <a:rPr lang="fa-IR" sz="3200" dirty="0">
                <a:solidFill>
                  <a:srgbClr val="002060"/>
                </a:solidFill>
                <a:cs typeface="Zar" pitchFamily="2" charset="-78"/>
              </a:rPr>
              <a:t>ايجاد </a:t>
            </a:r>
            <a:r>
              <a:rPr lang="fa-IR" sz="3200" i="1" u="sng" dirty="0">
                <a:solidFill>
                  <a:srgbClr val="C00000"/>
                </a:solidFill>
                <a:cs typeface="Zar" pitchFamily="2" charset="-78"/>
              </a:rPr>
              <a:t>روحيه همکاري</a:t>
            </a:r>
            <a:r>
              <a:rPr lang="fa-IR" sz="3200" i="1" dirty="0">
                <a:solidFill>
                  <a:srgbClr val="002060"/>
                </a:solidFill>
                <a:cs typeface="Zar" pitchFamily="2" charset="-78"/>
              </a:rPr>
              <a:t> </a:t>
            </a:r>
            <a:r>
              <a:rPr lang="fa-IR" sz="3200" dirty="0">
                <a:solidFill>
                  <a:srgbClr val="002060"/>
                </a:solidFill>
                <a:cs typeface="Zar" pitchFamily="2" charset="-78"/>
              </a:rPr>
              <a:t>و </a:t>
            </a:r>
            <a:r>
              <a:rPr lang="fa-IR" sz="3200" i="1" u="sng" dirty="0">
                <a:solidFill>
                  <a:srgbClr val="C00000"/>
                </a:solidFill>
                <a:cs typeface="Zar" pitchFamily="2" charset="-78"/>
              </a:rPr>
              <a:t>شور و اشتياق</a:t>
            </a:r>
            <a:r>
              <a:rPr lang="fa-IR" sz="3200" i="1" dirty="0">
                <a:solidFill>
                  <a:srgbClr val="002060"/>
                </a:solidFill>
                <a:cs typeface="Zar" pitchFamily="2" charset="-78"/>
              </a:rPr>
              <a:t> </a:t>
            </a:r>
            <a:r>
              <a:rPr lang="fa-IR" sz="3200" dirty="0">
                <a:solidFill>
                  <a:srgbClr val="002060"/>
                </a:solidFill>
                <a:cs typeface="Zar" pitchFamily="2" charset="-78"/>
              </a:rPr>
              <a:t>در کارکنان بدليل توجه وعلاقه اي بود که هم سرپرستان کارخانه و هم تيم تحقيقاتي التون مايو نسبت به کار آنان از خود نشان دادند</a:t>
            </a:r>
            <a:r>
              <a:rPr lang="fa-IR" sz="2700" dirty="0">
                <a:solidFill>
                  <a:srgbClr val="002060"/>
                </a:solidFill>
                <a:cs typeface="Zar" pitchFamily="2" charset="-78"/>
              </a:rPr>
              <a:t>. </a:t>
            </a:r>
          </a:p>
          <a:p>
            <a:pPr lvl="2" algn="just" rtl="1">
              <a:buClr>
                <a:srgbClr val="C00000"/>
              </a:buClr>
              <a:buFont typeface="Arial" charset="0"/>
              <a:buNone/>
            </a:pPr>
            <a:endParaRPr lang="fa-IR" dirty="0" smtClean="0"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26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B4E2E-8139-4202-86F9-B1FB79F4F5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060" name="Content Placeholder 5"/>
          <p:cNvSpPr>
            <a:spLocks noGrp="1"/>
          </p:cNvSpPr>
          <p:nvPr>
            <p:ph idx="1"/>
          </p:nvPr>
        </p:nvSpPr>
        <p:spPr>
          <a:xfrm>
            <a:off x="1752600" y="152400"/>
            <a:ext cx="8763000" cy="6324600"/>
          </a:xfrm>
        </p:spPr>
        <p:txBody>
          <a:bodyPr/>
          <a:lstStyle/>
          <a:p>
            <a:pPr lvl="2" algn="just" rtl="1">
              <a:lnSpc>
                <a:spcPct val="200000"/>
              </a:lnSpc>
              <a:buClr>
                <a:srgbClr val="C00000"/>
              </a:buClr>
              <a:buFont typeface="Arial" charset="0"/>
              <a:buBlip>
                <a:blip r:embed="rId2"/>
              </a:buBlip>
            </a:pPr>
            <a:r>
              <a:rPr lang="fa-IR" sz="2700" dirty="0">
                <a:solidFill>
                  <a:srgbClr val="7030A0"/>
                </a:solidFill>
                <a:cs typeface="Zar" pitchFamily="2" charset="-78"/>
              </a:rPr>
              <a:t> </a:t>
            </a:r>
            <a:r>
              <a:rPr lang="fa-IR" sz="2700" dirty="0">
                <a:solidFill>
                  <a:srgbClr val="002060"/>
                </a:solidFill>
                <a:cs typeface="Zar" pitchFamily="2" charset="-78"/>
              </a:rPr>
              <a:t>عوامل مهمي که در ايجاد </a:t>
            </a:r>
            <a:r>
              <a:rPr lang="fa-IR" sz="2700" i="1" u="sng" dirty="0">
                <a:solidFill>
                  <a:srgbClr val="C00000"/>
                </a:solidFill>
                <a:cs typeface="Zar" pitchFamily="2" charset="-78"/>
              </a:rPr>
              <a:t>انگيزه</a:t>
            </a:r>
            <a:r>
              <a:rPr lang="fa-IR" sz="2700" dirty="0">
                <a:solidFill>
                  <a:srgbClr val="002060"/>
                </a:solidFill>
                <a:cs typeface="Zar" pitchFamily="2" charset="-78"/>
              </a:rPr>
              <a:t> و </a:t>
            </a:r>
            <a:r>
              <a:rPr lang="fa-IR" sz="2700" i="1" u="sng" dirty="0">
                <a:solidFill>
                  <a:srgbClr val="C00000"/>
                </a:solidFill>
                <a:cs typeface="Zar" pitchFamily="2" charset="-78"/>
              </a:rPr>
              <a:t>روحيه قوي</a:t>
            </a:r>
            <a:r>
              <a:rPr lang="fa-IR" sz="2700" i="1" u="sng" dirty="0">
                <a:solidFill>
                  <a:srgbClr val="002060"/>
                </a:solidFill>
                <a:cs typeface="Zar" pitchFamily="2" charset="-78"/>
              </a:rPr>
              <a:t> </a:t>
            </a:r>
            <a:r>
              <a:rPr lang="fa-IR" sz="2700" dirty="0">
                <a:solidFill>
                  <a:srgbClr val="002060"/>
                </a:solidFill>
                <a:cs typeface="Zar" pitchFamily="2" charset="-78"/>
              </a:rPr>
              <a:t>در اين کارکنان تأثير بسزايي گذاشته بود: </a:t>
            </a:r>
          </a:p>
          <a:p>
            <a:pPr lvl="2" algn="just" rtl="1">
              <a:lnSpc>
                <a:spcPct val="200000"/>
              </a:lnSpc>
              <a:buClr>
                <a:srgbClr val="C00000"/>
              </a:buClr>
              <a:buFont typeface="Arial" charset="0"/>
              <a:buNone/>
            </a:pPr>
            <a:endParaRPr lang="fa-IR" sz="1000" dirty="0">
              <a:solidFill>
                <a:srgbClr val="002060"/>
              </a:solidFill>
              <a:cs typeface="Zar" pitchFamily="2" charset="-78"/>
            </a:endParaRPr>
          </a:p>
          <a:p>
            <a:pPr lvl="3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الف.</a:t>
            </a:r>
            <a:r>
              <a:rPr lang="fa-IR" sz="2600" dirty="0">
                <a:cs typeface="Zar" pitchFamily="2" charset="-78"/>
              </a:rPr>
              <a:t> </a:t>
            </a:r>
            <a:r>
              <a:rPr lang="fa-IR" sz="3200" dirty="0">
                <a:cs typeface="Zar" pitchFamily="2" charset="-78"/>
              </a:rPr>
              <a:t>روابط دوستانه ي تيم تحقيقاتي التون مايو با کارگران شرکت کننده در اين تحقيق بجاي روابط خشک و معمول در آن زمان؛</a:t>
            </a:r>
          </a:p>
          <a:p>
            <a:pPr lvl="3" algn="just" rtl="1">
              <a:lnSpc>
                <a:spcPct val="150000"/>
              </a:lnSpc>
              <a:buClr>
                <a:srgbClr val="C00000"/>
              </a:buClr>
              <a:buFont typeface="Arial" charset="0"/>
              <a:buNone/>
            </a:pPr>
            <a:endParaRPr lang="fa-IR" sz="1000" dirty="0">
              <a:cs typeface="Zar" pitchFamily="2" charset="-78"/>
            </a:endParaRPr>
          </a:p>
          <a:p>
            <a:pPr lvl="3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fa-IR" sz="2800" dirty="0">
                <a:solidFill>
                  <a:srgbClr val="7030A0"/>
                </a:solidFill>
                <a:cs typeface="Zar" pitchFamily="2" charset="-78"/>
              </a:rPr>
              <a:t>ب. </a:t>
            </a:r>
            <a:r>
              <a:rPr lang="fa-IR" sz="3200" dirty="0">
                <a:cs typeface="Zar" pitchFamily="2" charset="-78"/>
              </a:rPr>
              <a:t>اعتبار دادن به نظرات کارگران شرکت کننده و دخالت  دادنشان در تصميم گيري ها؛ </a:t>
            </a:r>
          </a:p>
          <a:p>
            <a:pPr lvl="2" algn="just" rtl="1">
              <a:buClr>
                <a:srgbClr val="C00000"/>
              </a:buClr>
              <a:buFont typeface="Arial" charset="0"/>
              <a:buNone/>
            </a:pPr>
            <a:endParaRPr lang="fa-IR" dirty="0" smtClean="0"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19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FF783-6638-4E2C-A125-7F712E2B5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084" name="Content Placeholder 5"/>
          <p:cNvSpPr>
            <a:spLocks noGrp="1"/>
          </p:cNvSpPr>
          <p:nvPr>
            <p:ph idx="1"/>
          </p:nvPr>
        </p:nvSpPr>
        <p:spPr>
          <a:xfrm>
            <a:off x="1524000" y="0"/>
            <a:ext cx="8991600" cy="6400800"/>
          </a:xfrm>
        </p:spPr>
        <p:txBody>
          <a:bodyPr/>
          <a:lstStyle/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Arial" charset="0"/>
              <a:buNone/>
            </a:pPr>
            <a:r>
              <a:rPr lang="fa-IR" sz="3200" dirty="0">
                <a:solidFill>
                  <a:srgbClr val="7030A0"/>
                </a:solidFill>
                <a:cs typeface="Zar" pitchFamily="2" charset="-78"/>
              </a:rPr>
              <a:t>ج.</a:t>
            </a:r>
            <a:r>
              <a:rPr lang="fa-IR" sz="3200" dirty="0">
                <a:cs typeface="Zar" pitchFamily="2" charset="-78"/>
              </a:rPr>
              <a:t> </a:t>
            </a:r>
            <a:r>
              <a:rPr lang="fa-IR" i="1" u="sng" dirty="0" smtClean="0">
                <a:solidFill>
                  <a:srgbClr val="C00000"/>
                </a:solidFill>
                <a:cs typeface="Zar" pitchFamily="2" charset="-78"/>
              </a:rPr>
              <a:t>گروه</a:t>
            </a:r>
            <a:r>
              <a:rPr lang="fa-IR" sz="3200" dirty="0">
                <a:cs typeface="Zar" pitchFamily="2" charset="-78"/>
              </a:rPr>
              <a:t> و </a:t>
            </a:r>
            <a:r>
              <a:rPr lang="fa-IR" i="1" u="sng" dirty="0" smtClean="0">
                <a:solidFill>
                  <a:srgbClr val="C00000"/>
                </a:solidFill>
                <a:cs typeface="Zar" pitchFamily="2" charset="-78"/>
              </a:rPr>
              <a:t>رفتار گروهي</a:t>
            </a:r>
            <a:r>
              <a:rPr lang="fa-IR" sz="3200" dirty="0">
                <a:cs typeface="Zar" pitchFamily="2" charset="-78"/>
              </a:rPr>
              <a:t>، مهمترين عامل در تقويت </a:t>
            </a:r>
            <a:r>
              <a:rPr lang="fa-IR" i="1" u="sng" dirty="0" smtClean="0">
                <a:solidFill>
                  <a:srgbClr val="C00000"/>
                </a:solidFill>
                <a:cs typeface="Zar" pitchFamily="2" charset="-78"/>
              </a:rPr>
              <a:t>روحيه</a:t>
            </a:r>
            <a:r>
              <a:rPr lang="fa-IR" sz="3200" dirty="0">
                <a:cs typeface="Zar" pitchFamily="2" charset="-78"/>
              </a:rPr>
              <a:t>، ايجاد جوي مناسب و در نتيجه، افزايش توليد مي باشد. </a:t>
            </a:r>
          </a:p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Arial" charset="0"/>
              <a:buNone/>
            </a:pPr>
            <a:endParaRPr lang="fa-IR" sz="1100" dirty="0">
              <a:cs typeface="Zar" pitchFamily="2" charset="-78"/>
            </a:endParaRPr>
          </a:p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Arial" charset="0"/>
              <a:buNone/>
            </a:pPr>
            <a:r>
              <a:rPr lang="fa-IR" sz="3200" dirty="0">
                <a:solidFill>
                  <a:srgbClr val="7030A0"/>
                </a:solidFill>
                <a:cs typeface="Zar" pitchFamily="2" charset="-78"/>
              </a:rPr>
              <a:t>د.</a:t>
            </a:r>
            <a:r>
              <a:rPr lang="fa-IR" sz="3200" dirty="0">
                <a:cs typeface="Zar" pitchFamily="2" charset="-78"/>
              </a:rPr>
              <a:t> گروه آزمايش بخاطر </a:t>
            </a:r>
            <a:r>
              <a:rPr lang="fa-IR" i="1" u="sng" dirty="0" smtClean="0">
                <a:solidFill>
                  <a:srgbClr val="C00000"/>
                </a:solidFill>
                <a:cs typeface="Zar" pitchFamily="2" charset="-78"/>
              </a:rPr>
              <a:t>توجه</a:t>
            </a:r>
            <a:r>
              <a:rPr lang="fa-IR" sz="3200" dirty="0">
                <a:cs typeface="Zar" pitchFamily="2" charset="-78"/>
              </a:rPr>
              <a:t> خاصي که به آنها معطوف شده بود، </a:t>
            </a:r>
            <a:r>
              <a:rPr lang="fa-IR" sz="2700" i="1" u="sng" dirty="0">
                <a:solidFill>
                  <a:srgbClr val="C00000"/>
                </a:solidFill>
                <a:cs typeface="Zar" pitchFamily="2" charset="-78"/>
              </a:rPr>
              <a:t>ا</a:t>
            </a:r>
            <a:r>
              <a:rPr lang="fa-IR" i="1" u="sng" dirty="0" smtClean="0">
                <a:solidFill>
                  <a:srgbClr val="C00000"/>
                </a:solidFill>
                <a:cs typeface="Zar" pitchFamily="2" charset="-78"/>
              </a:rPr>
              <a:t>حساس اهميت</a:t>
            </a:r>
            <a:r>
              <a:rPr lang="fa-IR" i="1" dirty="0" smtClean="0">
                <a:solidFill>
                  <a:srgbClr val="C00000"/>
                </a:solidFill>
                <a:cs typeface="Zar" pitchFamily="2" charset="-78"/>
              </a:rPr>
              <a:t> </a:t>
            </a:r>
            <a:r>
              <a:rPr lang="fa-IR" sz="3200" dirty="0">
                <a:cs typeface="Zar" pitchFamily="2" charset="-78"/>
              </a:rPr>
              <a:t>کرده و </a:t>
            </a:r>
            <a:r>
              <a:rPr lang="fa-IR" i="1" u="sng" dirty="0" smtClean="0">
                <a:solidFill>
                  <a:srgbClr val="C00000"/>
                </a:solidFill>
                <a:cs typeface="Zar" pitchFamily="2" charset="-78"/>
              </a:rPr>
              <a:t>روحيه ي بالايي</a:t>
            </a:r>
            <a:r>
              <a:rPr lang="fa-IR" i="1" dirty="0" smtClean="0">
                <a:solidFill>
                  <a:srgbClr val="C00000"/>
                </a:solidFill>
                <a:cs typeface="Zar" pitchFamily="2" charset="-78"/>
              </a:rPr>
              <a:t> </a:t>
            </a:r>
            <a:r>
              <a:rPr lang="fa-IR" sz="3200" dirty="0">
                <a:cs typeface="Zar" pitchFamily="2" charset="-78"/>
              </a:rPr>
              <a:t>دريافت کرده بودند.</a:t>
            </a:r>
          </a:p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Arial" charset="0"/>
              <a:buNone/>
            </a:pPr>
            <a:endParaRPr lang="fa-IR" sz="1200" dirty="0">
              <a:solidFill>
                <a:srgbClr val="7030A0"/>
              </a:solidFill>
              <a:cs typeface="Zar" pitchFamily="2" charset="-78"/>
            </a:endParaRPr>
          </a:p>
          <a:p>
            <a:pPr lvl="1" algn="just" rtl="1">
              <a:lnSpc>
                <a:spcPct val="150000"/>
              </a:lnSpc>
              <a:buClr>
                <a:srgbClr val="C00000"/>
              </a:buClr>
              <a:buFont typeface="Arial" charset="0"/>
              <a:buNone/>
            </a:pPr>
            <a:r>
              <a:rPr lang="fa-IR" sz="3200" dirty="0">
                <a:solidFill>
                  <a:srgbClr val="7030A0"/>
                </a:solidFill>
                <a:cs typeface="Zar" pitchFamily="2" charset="-78"/>
              </a:rPr>
              <a:t>هـ.</a:t>
            </a:r>
            <a:r>
              <a:rPr lang="fa-IR" sz="3200" dirty="0">
                <a:cs typeface="Zar" pitchFamily="2" charset="-78"/>
              </a:rPr>
              <a:t> موضوع </a:t>
            </a:r>
            <a:r>
              <a:rPr lang="fa-IR" i="1" u="sng" dirty="0" smtClean="0">
                <a:solidFill>
                  <a:srgbClr val="C00000"/>
                </a:solidFill>
                <a:cs typeface="Zar" pitchFamily="2" charset="-78"/>
              </a:rPr>
              <a:t>روابط انساني</a:t>
            </a:r>
            <a:r>
              <a:rPr lang="fa-IR" i="1" dirty="0" smtClean="0">
                <a:solidFill>
                  <a:srgbClr val="C00000"/>
                </a:solidFill>
                <a:cs typeface="Zar" pitchFamily="2" charset="-78"/>
              </a:rPr>
              <a:t> </a:t>
            </a:r>
            <a:r>
              <a:rPr lang="fa-IR" sz="3200" dirty="0">
                <a:cs typeface="Zar" pitchFamily="2" charset="-78"/>
              </a:rPr>
              <a:t>و </a:t>
            </a:r>
            <a:r>
              <a:rPr lang="fa-IR" i="1" u="sng" dirty="0" smtClean="0">
                <a:solidFill>
                  <a:srgbClr val="C00000"/>
                </a:solidFill>
                <a:cs typeface="Zar" pitchFamily="2" charset="-78"/>
              </a:rPr>
              <a:t>وابستگي هاي اجتماعي</a:t>
            </a:r>
            <a:r>
              <a:rPr lang="fa-IR" i="1" dirty="0" smtClean="0">
                <a:solidFill>
                  <a:srgbClr val="C00000"/>
                </a:solidFill>
                <a:cs typeface="Zar" pitchFamily="2" charset="-78"/>
              </a:rPr>
              <a:t> </a:t>
            </a:r>
            <a:r>
              <a:rPr lang="fa-IR" sz="3200" dirty="0">
                <a:cs typeface="Zar" pitchFamily="2" charset="-78"/>
              </a:rPr>
              <a:t>موجود بين کارکنان و محققان و ناظران با اهميت تر از ساير موارد مانند </a:t>
            </a:r>
            <a:r>
              <a:rPr lang="fa-IR" i="1" u="sng" dirty="0" smtClean="0">
                <a:solidFill>
                  <a:srgbClr val="C00000"/>
                </a:solidFill>
                <a:cs typeface="Zar" pitchFamily="2" charset="-78"/>
              </a:rPr>
              <a:t>شرايط کار</a:t>
            </a:r>
            <a:r>
              <a:rPr lang="fa-IR" i="1" dirty="0" smtClean="0">
                <a:solidFill>
                  <a:srgbClr val="C00000"/>
                </a:solidFill>
                <a:cs typeface="Zar" pitchFamily="2" charset="-78"/>
              </a:rPr>
              <a:t> </a:t>
            </a:r>
            <a:r>
              <a:rPr lang="fa-IR" sz="3200" dirty="0">
                <a:cs typeface="Zar" pitchFamily="2" charset="-78"/>
              </a:rPr>
              <a:t>و غيره است.</a:t>
            </a:r>
            <a:endParaRPr lang="fa-IR" sz="3200" dirty="0">
              <a:solidFill>
                <a:srgbClr val="7030A0"/>
              </a:solidFill>
              <a:cs typeface="Zar" pitchFamily="2" charset="-78"/>
            </a:endParaRPr>
          </a:p>
          <a:p>
            <a:pPr lvl="1" algn="just" rtl="1">
              <a:buClr>
                <a:srgbClr val="C00000"/>
              </a:buClr>
              <a:buFont typeface="Arial" charset="0"/>
              <a:buNone/>
            </a:pPr>
            <a:endParaRPr lang="fa-IR" sz="3200" dirty="0">
              <a:solidFill>
                <a:srgbClr val="7030A0"/>
              </a:solidFill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82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fa-IR" sz="4000" u="sng" dirty="0">
                <a:solidFill>
                  <a:srgbClr val="FFCC00"/>
                </a:solidFill>
                <a:cs typeface="HMOJTABA" pitchFamily="2" charset="-78"/>
              </a:rPr>
              <a:t>سه دسته مطالعات تاریخی (التون مايو) :</a:t>
            </a:r>
          </a:p>
          <a:p>
            <a:pPr marL="609600" indent="-609600" eaLnBrk="1" hangingPunct="1">
              <a:buNone/>
              <a:defRPr/>
            </a:pPr>
            <a:endParaRPr lang="fa-IR" sz="1400" dirty="0">
              <a:solidFill>
                <a:srgbClr val="FFCC00"/>
              </a:solidFill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هدف :</a:t>
            </a:r>
            <a:r>
              <a:rPr lang="fa-IR" sz="2800" dirty="0">
                <a:cs typeface="HMOJTABA" pitchFamily="2" charset="-78"/>
              </a:rPr>
              <a:t> تعيين عوامل مؤثر در افزايش کار و کارايي کارگران</a:t>
            </a:r>
          </a:p>
          <a:p>
            <a:pPr marL="609600" indent="-609600" eaLnBrk="1" hangingPunct="1">
              <a:buNone/>
              <a:defRPr/>
            </a:pPr>
            <a:endParaRPr lang="fa-IR" sz="11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سه دسته مطالعات :</a:t>
            </a:r>
          </a:p>
          <a:p>
            <a:pPr marL="609600" indent="-609600" eaLnBrk="1" hangingPunct="1">
              <a:buNone/>
              <a:defRPr/>
            </a:pPr>
            <a:endParaRPr lang="fa-IR" sz="14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مطالعات روشنايي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 </a:t>
            </a:r>
            <a:r>
              <a:rPr lang="fa-IR" sz="2800" dirty="0">
                <a:cs typeface="HMOJTABA" pitchFamily="2" charset="-78"/>
              </a:rPr>
              <a:t>( تأثير نور بر راندمان کار کارگران ) ؛</a:t>
            </a:r>
          </a:p>
          <a:p>
            <a:pPr marL="609600" indent="-609600" eaLnBrk="1" hangingPunct="1">
              <a:buNone/>
              <a:defRPr/>
            </a:pPr>
            <a:endParaRPr lang="fa-IR" sz="14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آزمايشات اطاق نصب و اتصال تقويت کننده هاي الکتريکي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 ( تأثير خستگي کار کارگران بر راندمان آنها ) ؛</a:t>
            </a:r>
          </a:p>
          <a:p>
            <a:pPr marL="609600" indent="-609600" eaLnBrk="1" hangingPunct="1">
              <a:buNone/>
              <a:defRPr/>
            </a:pPr>
            <a:endParaRPr lang="fa-IR" sz="1400" dirty="0">
              <a:cs typeface="HMOJTABA" pitchFamily="2" charset="-78"/>
            </a:endParaRP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3-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آزمايشات اطاق سيم پيچي کليدهاي تقويت کننده تلفن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marL="609600" indent="-609600" eaLnBrk="1" hangingPunct="1">
              <a:buNone/>
              <a:defRPr/>
            </a:pPr>
            <a:r>
              <a:rPr lang="fa-IR" sz="2800" dirty="0">
                <a:cs typeface="HMOJTABA" pitchFamily="2" charset="-78"/>
              </a:rPr>
              <a:t>    ( تأثير گروه اجتماعي يا سازمان غيررسمي بر راندمان کار کارگران )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87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1" y="260351"/>
            <a:ext cx="8893175" cy="63833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عناصر اصلي نظريه نئوکلاسيک</a:t>
            </a:r>
            <a:r>
              <a:rPr lang="fa-IR" sz="4000" b="1" dirty="0">
                <a:solidFill>
                  <a:srgbClr val="FFCC00"/>
                </a:solidFill>
                <a:cs typeface="HMOJTABA" pitchFamily="2" charset="-78"/>
              </a:rPr>
              <a:t>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1- فرد :</a:t>
            </a:r>
            <a:r>
              <a:rPr lang="fa-IR" sz="2800" dirty="0">
                <a:cs typeface="HMOJTABA" pitchFamily="2" charset="-78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تأکيد بر رفتارهاي فردي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تأکيد بر وجود يک مفهوم انساني براي کارگر . </a:t>
            </a:r>
          </a:p>
          <a:p>
            <a:pPr eaLnBrk="1" hangingPunct="1">
              <a:buSzPct val="75000"/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چگونه شخص احساس مي کند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؟</a:t>
            </a:r>
            <a:r>
              <a:rPr lang="fa-IR" sz="2800" dirty="0">
                <a:cs typeface="HMOJTABA" pitchFamily="2" charset="-78"/>
              </a:rPr>
              <a:t>  فکر خصوصي او چيست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؟</a:t>
            </a:r>
            <a:r>
              <a:rPr lang="fa-IR" sz="2800" dirty="0">
                <a:cs typeface="HMOJTABA" pitchFamily="2" charset="-78"/>
              </a:rPr>
              <a:t> پاسخها و ذهنيات </a:t>
            </a:r>
          </a:p>
          <a:p>
            <a:pPr eaLnBrk="1" hangingPunct="1">
              <a:buSzPct val="75000"/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او چيست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؟</a:t>
            </a:r>
            <a:r>
              <a:rPr lang="fa-IR" sz="2800" dirty="0">
                <a:cs typeface="HMOJTABA" pitchFamily="2" charset="-78"/>
              </a:rPr>
              <a:t> خواستگاه ها , جاذبه ها , دوست داشتني ها و نداشتني هاي محيط</a:t>
            </a:r>
          </a:p>
          <a:p>
            <a:pPr eaLnBrk="1" hangingPunct="1">
              <a:buSzPct val="75000"/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کارش چيست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؟</a:t>
            </a:r>
            <a:r>
              <a:rPr lang="fa-IR" sz="2800" dirty="0">
                <a:cs typeface="HMOJTABA" pitchFamily="2" charset="-78"/>
              </a:rPr>
              <a:t> کار براي او چه معنايي دارد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؟</a:t>
            </a:r>
          </a:p>
          <a:p>
            <a:pPr eaLnBrk="1" hangingPunct="1">
              <a:buSzPct val="75000"/>
              <a:buFontTx/>
              <a:buNone/>
              <a:defRPr/>
            </a:pP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هر فرد بر اساس تجارب گذشته خود از موقعيت شغلي خويش انتظارات و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اميدواريهاي متفاوتي دارد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شناسايي احساسات و ادراكات، شناخت وضعيت انساني فرد همراه با گفته ها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و سخنان او بسيار مهم و سازنده است.</a:t>
            </a:r>
          </a:p>
        </p:txBody>
      </p:sp>
      <p:sp>
        <p:nvSpPr>
          <p:cNvPr id="65540" name="Line 3"/>
          <p:cNvSpPr>
            <a:spLocks noChangeShapeType="1"/>
          </p:cNvSpPr>
          <p:nvPr/>
        </p:nvSpPr>
        <p:spPr bwMode="auto">
          <a:xfrm flipH="1">
            <a:off x="9840916" y="1773238"/>
            <a:ext cx="503237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65541" name="Line 4"/>
          <p:cNvSpPr>
            <a:spLocks noChangeShapeType="1"/>
          </p:cNvSpPr>
          <p:nvPr/>
        </p:nvSpPr>
        <p:spPr bwMode="auto">
          <a:xfrm flipH="1">
            <a:off x="9840916" y="2276475"/>
            <a:ext cx="503237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65542" name="Line 5"/>
          <p:cNvSpPr>
            <a:spLocks noChangeShapeType="1"/>
          </p:cNvSpPr>
          <p:nvPr/>
        </p:nvSpPr>
        <p:spPr bwMode="auto">
          <a:xfrm flipH="1">
            <a:off x="9840916" y="4797425"/>
            <a:ext cx="503237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88</a:t>
            </a:fld>
            <a:r>
              <a:rPr lang="fa-IR" dirty="0" smtClean="0">
                <a:solidFill>
                  <a:srgbClr val="008AE8"/>
                </a:solidFill>
              </a:rPr>
              <a:t> </a:t>
            </a:r>
            <a:endParaRPr lang="en-US" dirty="0">
              <a:solidFill>
                <a:srgbClr val="008AE8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9810777" y="5786454"/>
            <a:ext cx="503237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25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2- گروههاي کاري</a:t>
            </a:r>
            <a:r>
              <a:rPr lang="fa-IR" sz="2800" dirty="0">
                <a:cs typeface="HMOJTABA" pitchFamily="2" charset="-78"/>
              </a:rPr>
              <a:t> ( سازمان هاي غير رسمي ) 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در حالي که وظايف و نقش هاي سازماني براي تحقق  هدفهاي  گروهي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طراحي شده اند , اين نقشها بايد به وسيله ي افراد ايفا گردد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کلاسيک ها :</a:t>
            </a:r>
            <a:r>
              <a:rPr lang="fa-IR" sz="2800" dirty="0">
                <a:cs typeface="HMOJTABA" pitchFamily="2" charset="-78"/>
              </a:rPr>
              <a:t>     تنها به سازمان رسمي توجه دارند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12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نئوکلاسيک ها :</a:t>
            </a:r>
            <a:r>
              <a:rPr lang="fa-IR" sz="2800" dirty="0">
                <a:cs typeface="HMOJTABA" pitchFamily="2" charset="-78"/>
              </a:rPr>
              <a:t>  كاملا با اين نگرش مقابله مي كنند و بر اهميت سازمانهاي غير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HMOJTABA" pitchFamily="2" charset="-78"/>
              </a:rPr>
              <a:t>                     رسمي و شبکه ارتباطات غير رسمي تأکيد فراوان دارند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6564" name="Line 3"/>
          <p:cNvSpPr>
            <a:spLocks noChangeShapeType="1"/>
          </p:cNvSpPr>
          <p:nvPr/>
        </p:nvSpPr>
        <p:spPr bwMode="auto">
          <a:xfrm flipH="1">
            <a:off x="9767891" y="1557338"/>
            <a:ext cx="503237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89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6000" b="1">
                <a:solidFill>
                  <a:srgbClr val="FFCC66"/>
                </a:solidFill>
                <a:cs typeface="HMOJTABA" pitchFamily="2" charset="-78"/>
              </a:rPr>
              <a:t>نظريه هاي مديريت</a:t>
            </a:r>
            <a:endParaRPr lang="en-US" sz="6000" b="1">
              <a:solidFill>
                <a:srgbClr val="FFCC66"/>
              </a:solidFill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C401-AC58-4AE8-9837-273E53D94AAD}" type="slidenum">
              <a:rPr lang="ar-SA" smtClean="0">
                <a:solidFill>
                  <a:srgbClr val="008AE8"/>
                </a:solidFill>
              </a:rPr>
              <a:pPr/>
              <a:t>9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09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71514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جنبه هاي  اجتماعي انسان :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نياز به تعلق به گروه , مورد قبول قرار گرفتن و خوب جا افتادن در گروه کاري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مايو :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درجه اول اولويت :</a:t>
            </a:r>
            <a:r>
              <a:rPr lang="fa-IR" sz="2800" dirty="0">
                <a:cs typeface="HMOJTABA" pitchFamily="2" charset="-78"/>
              </a:rPr>
              <a:t> موقعيت اجتماعي انسان در گروه کاريش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درجه دوم اولويت :</a:t>
            </a:r>
            <a:r>
              <a:rPr lang="fa-IR" sz="2800" dirty="0">
                <a:cs typeface="HMOJTABA" pitchFamily="2" charset="-78"/>
              </a:rPr>
              <a:t> کار يا شغل انسان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گروه هاي کاري حتي 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             </a:t>
            </a:r>
            <a:r>
              <a:rPr lang="fa-IR" sz="2200" b="1" dirty="0">
                <a:cs typeface="HMOJTABA" pitchFamily="2" charset="-78"/>
              </a:rPr>
              <a:t>بر برداشت شخصي فرد از خودش و دنياي اطرافش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200" b="1" dirty="0">
                <a:cs typeface="HMOJTABA" pitchFamily="2" charset="-78"/>
              </a:rPr>
              <a:t>                                 بر ادراکات شخصي ( ارزشهاي او , نقطه نظرات ، نيازها وآرزوهايش و ... ) 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200" b="1" dirty="0">
                <a:cs typeface="HMOJTABA" pitchFamily="2" charset="-78"/>
              </a:rPr>
              <a:t>                                 بر اهداف ، ايده آلها  و خواسته هاي فرد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تأثير مي گذارد ؛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        </a:t>
            </a:r>
            <a:r>
              <a:rPr lang="fa-IR" sz="2800" b="1" i="1" dirty="0">
                <a:solidFill>
                  <a:srgbClr val="FFCC00"/>
                </a:solidFill>
                <a:cs typeface="HMOJTABA" pitchFamily="2" charset="-78"/>
              </a:rPr>
              <a:t>زيرا فرد اوقات زيادي را در گروه هاي کاري مي گذراند .</a:t>
            </a:r>
          </a:p>
          <a:p>
            <a:pPr eaLnBrk="1" hangingPunct="1">
              <a:buFont typeface="Wingdings" pitchFamily="2" charset="2"/>
              <a:buNone/>
            </a:pPr>
            <a:endParaRPr lang="fa-IR" sz="1200" b="1" i="1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dirty="0" smtClean="0"/>
              <a:t>       </a:t>
            </a:r>
            <a:r>
              <a:rPr lang="fa-IR" sz="2800" dirty="0">
                <a:cs typeface="HMOJTABA" pitchFamily="2" charset="-78"/>
              </a:rPr>
              <a:t>هر فردي به طور ناخودآگاه تمايل دارد روشها و برداشت هاي گروه را بپذيرد .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H="1">
            <a:off x="9953653" y="6143644"/>
            <a:ext cx="5048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90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715148"/>
          </a:xfrm>
        </p:spPr>
        <p:txBody>
          <a:bodyPr/>
          <a:lstStyle/>
          <a:p>
            <a:pPr eaLnBrk="1" hangingPunct="1"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تجربي :</a:t>
            </a:r>
            <a:r>
              <a:rPr lang="fa-IR" sz="2800" dirty="0">
                <a:cs typeface="HMOJTABA" pitchFamily="2" charset="-78"/>
              </a:rPr>
              <a:t> مديران دريافته اند که نمي توان تمايل طبيعي افراد به مشارکت و</a:t>
            </a:r>
          </a:p>
          <a:p>
            <a:pPr eaLnBrk="1" hangingPunct="1">
              <a:buNone/>
            </a:pPr>
            <a:r>
              <a:rPr lang="fa-IR" sz="2800" dirty="0">
                <a:cs typeface="HMOJTABA" pitchFamily="2" charset="-78"/>
              </a:rPr>
              <a:t>           پيوند با شبکه ارتباط غير رسمي را از بين برد .</a:t>
            </a:r>
          </a:p>
          <a:p>
            <a:pPr eaLnBrk="1" hangingPunct="1">
              <a:buFont typeface="Wingdings" pitchFamily="2" charset="2"/>
              <a:buNone/>
            </a:pPr>
            <a:endParaRPr lang="fa-IR" sz="9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يكي از زمينه هاي مطالعاتي نئوکلاسيکها :</a:t>
            </a:r>
            <a:r>
              <a:rPr lang="fa-IR" sz="2800" dirty="0">
                <a:cs typeface="HMOJTABA" pitchFamily="2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تشريح اثرات ارتباطات غير رسمي (گروههاي كاري) بر روي انگيزش و بهره وري ؛</a:t>
            </a:r>
          </a:p>
          <a:p>
            <a:pPr eaLnBrk="1" hangingPunct="1">
              <a:buFont typeface="Wingdings" pitchFamily="2" charset="2"/>
              <a:buNone/>
            </a:pPr>
            <a:endParaRPr lang="fa-IR" sz="12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نتيجه :</a:t>
            </a:r>
            <a:r>
              <a:rPr lang="fa-IR" sz="2800" dirty="0">
                <a:cs typeface="HMOJTABA" pitchFamily="2" charset="-78"/>
              </a:rPr>
              <a:t> هر گروه تمايل به قبول استاندارد و سطح مشخصي از توليد دارد که از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طريق تصويب اجتماعي ، براي اعضاي گروه در نظر گرفته شده است .</a:t>
            </a:r>
          </a:p>
          <a:p>
            <a:pPr eaLnBrk="1" hangingPunct="1">
              <a:buFont typeface="Wingdings" pitchFamily="2" charset="2"/>
              <a:buNone/>
            </a:pPr>
            <a:endParaRPr lang="fa-IR" sz="1400" dirty="0">
              <a:cs typeface="HMOJTABA" pitchFamily="2" charset="-78"/>
            </a:endParaRPr>
          </a:p>
          <a:p>
            <a:pPr algn="ctr" eaLnBrk="1" hangingPunct="1">
              <a:buNone/>
            </a:pPr>
            <a:r>
              <a:rPr lang="fa-IR" sz="2800" b="1" dirty="0">
                <a:cs typeface="HMOJTABA" pitchFamily="2" charset="-78"/>
              </a:rPr>
              <a:t>گروهها از طريق ايجاد  ارزشها و معيارهاي خود، </a:t>
            </a:r>
          </a:p>
          <a:p>
            <a:pPr algn="ctr" eaLnBrk="1" hangingPunct="1">
              <a:buNone/>
            </a:pPr>
            <a:r>
              <a:rPr lang="fa-IR" sz="2800" b="1" dirty="0">
                <a:cs typeface="HMOJTABA" pitchFamily="2" charset="-78"/>
              </a:rPr>
              <a:t>رفتار انساني را در هر سازمان اجتماعي كنترل مي كنند.</a:t>
            </a:r>
            <a:endParaRPr lang="en-US" sz="2800" b="1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endParaRPr lang="fa-IR" sz="105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endParaRPr lang="fa-IR" sz="9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endParaRPr lang="fa-IR" sz="14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91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سازمان هاي بزرگ :</a:t>
            </a:r>
          </a:p>
          <a:p>
            <a:pPr eaLnBrk="1" hangingPunct="1">
              <a:buNone/>
            </a:pPr>
            <a:r>
              <a:rPr lang="fa-IR" sz="2800" dirty="0">
                <a:cs typeface="HMOJTABA" pitchFamily="2" charset="-78"/>
              </a:rPr>
              <a:t>در مورد سازمان هاي بزرگ و پيچيده ؛ مديريت سطح بالا نمي تواند در مورد </a:t>
            </a:r>
          </a:p>
          <a:p>
            <a:pPr eaLnBrk="1" hangingPunct="1">
              <a:buNone/>
            </a:pPr>
            <a:r>
              <a:rPr lang="fa-IR" sz="2800" dirty="0">
                <a:cs typeface="HMOJTABA" pitchFamily="2" charset="-78"/>
              </a:rPr>
              <a:t>تمام عمليات سازمان اطلاعات داشته باشد و بر آن پايه تصميم گيري کند .در</a:t>
            </a:r>
          </a:p>
          <a:p>
            <a:pPr eaLnBrk="1" hangingPunct="1">
              <a:buNone/>
            </a:pPr>
            <a:r>
              <a:rPr lang="fa-IR" sz="2800" dirty="0">
                <a:cs typeface="HMOJTABA" pitchFamily="2" charset="-78"/>
              </a:rPr>
              <a:t>چنين وضعيتي توجه به مسائل انساني بيشترين کارايي را به دنبال خواهد داشت .</a:t>
            </a:r>
          </a:p>
          <a:p>
            <a:pPr eaLnBrk="1" hangingPunct="1">
              <a:buFont typeface="Wingdings" pitchFamily="2" charset="2"/>
              <a:buNone/>
            </a:pPr>
            <a:endParaRPr lang="fa-IR" sz="1200" dirty="0">
              <a:solidFill>
                <a:srgbClr val="FFCC00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طراحي انساني در مقابل طراحي کلاسيک :</a:t>
            </a: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طراحي انساني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       </a:t>
            </a:r>
            <a:r>
              <a:rPr lang="fa-IR" sz="2800" dirty="0">
                <a:cs typeface="HMOJTABA" pitchFamily="2" charset="-78"/>
              </a:rPr>
              <a:t>ديدگاه مردم سالارانه ( دموکراتيک )   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طراحي کلاسيک</a:t>
            </a: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      </a:t>
            </a:r>
            <a:r>
              <a:rPr lang="fa-IR" sz="2800" dirty="0">
                <a:cs typeface="HMOJTABA" pitchFamily="2" charset="-78"/>
              </a:rPr>
              <a:t>ديدگاه استبدادي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توجه :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1800" b="1" dirty="0">
                <a:cs typeface="HMOJTABA" pitchFamily="2" charset="-78"/>
              </a:rPr>
              <a:t>سيستم رفتاري در يک سازمان، خود جزئي از سيستمهاي گوناگون بزرگتر مانند سيستم صنعتي و اقتصادي است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1900" b="1" dirty="0">
                <a:cs typeface="HMOJTABA" pitchFamily="2" charset="-78"/>
              </a:rPr>
              <a:t>اتخاذ تصميمات و رويه ها , فقط با توجه به سيستم رفتاري و انساني مي تواند باعث ايجاد ناهماهنگي و بروز مشکلات شود .</a:t>
            </a:r>
          </a:p>
          <a:p>
            <a:pPr eaLnBrk="1" hangingPunct="1">
              <a:buFont typeface="Wingdings" pitchFamily="2" charset="2"/>
              <a:buNone/>
            </a:pPr>
            <a:endParaRPr lang="fa-IR" sz="12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به عنوان مثال تجربه شرکت ” سيستم هاي غير خطي ” در سان ديگو آمريکا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H="1">
            <a:off x="8382017" y="3214686"/>
            <a:ext cx="5048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8310579" y="3929066"/>
            <a:ext cx="5048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92</a:t>
            </a:fld>
            <a:endParaRPr lang="en-US" dirty="0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نظريه مديريت نوين :</a:t>
            </a:r>
            <a:r>
              <a:rPr lang="fa-IR" sz="2800" dirty="0">
                <a:cs typeface="HMOJTABA" pitchFamily="2" charset="-78"/>
              </a:rPr>
              <a:t>   </a:t>
            </a:r>
            <a:r>
              <a:rPr lang="fa-IR" sz="3000" dirty="0">
                <a:solidFill>
                  <a:srgbClr val="33CC33"/>
                </a:solidFill>
                <a:cs typeface="HMOJTABA" pitchFamily="2" charset="-78"/>
              </a:rPr>
              <a:t>تحليل سيستمي سازمان + تحليل اقتضايي</a:t>
            </a:r>
          </a:p>
          <a:p>
            <a:pPr eaLnBrk="1" hangingPunct="1">
              <a:buFont typeface="Wingdings" pitchFamily="2" charset="2"/>
              <a:buNone/>
            </a:pPr>
            <a:endParaRPr lang="fa-IR" sz="1400" dirty="0">
              <a:solidFill>
                <a:srgbClr val="33CC33"/>
              </a:solidFill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تأکيد نئوکلاسيک ها بر فرد و گروه کاري او ادامه يافت و پيوسته پالايش شد ,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تا اينکه در نهايت اجزاي بنيادين تئوري نوين مديريت را فراهم آورد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نظريات نوين مديريت بر اين نکته تأکيد مي شود که:</a:t>
            </a:r>
          </a:p>
          <a:p>
            <a:pPr eaLnBrk="1" hangingPunct="1">
              <a:buFont typeface="Wingdings" pitchFamily="2" charset="2"/>
              <a:buNone/>
            </a:pPr>
            <a:endParaRPr lang="fa-IR" sz="1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”</a:t>
            </a:r>
            <a:r>
              <a:rPr lang="fa-IR" sz="2800" dirty="0">
                <a:cs typeface="HMOJTABA" pitchFamily="2" charset="-78"/>
              </a:rPr>
              <a:t> هيچ مدل يا نظريه اي وجود ندارد که بتوان آن را در همه ي وضعيت ها و تحت همه شرايط متناوب به کار برد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“</a:t>
            </a:r>
            <a:r>
              <a:rPr lang="fa-IR" sz="2800" dirty="0">
                <a:cs typeface="HMOJTABA" pitchFamily="2" charset="-78"/>
              </a:rPr>
              <a:t> .</a:t>
            </a:r>
          </a:p>
          <a:p>
            <a:pPr eaLnBrk="1" hangingPunct="1">
              <a:buFont typeface="Wingdings" pitchFamily="2" charset="2"/>
              <a:buNone/>
            </a:pPr>
            <a:endParaRPr lang="fa-IR" sz="24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تئوري 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کلاسيک</a:t>
            </a:r>
            <a:r>
              <a:rPr lang="fa-IR" sz="2800" dirty="0">
                <a:cs typeface="HMOJTABA" pitchFamily="2" charset="-78"/>
              </a:rPr>
              <a:t> :       ساختارهاي غير مشخص و خشک و بي روح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تئوري </a:t>
            </a:r>
            <a:r>
              <a:rPr lang="fa-IR" sz="2800" dirty="0">
                <a:solidFill>
                  <a:srgbClr val="C7FA6A"/>
                </a:solidFill>
                <a:cs typeface="HMOJTABA" pitchFamily="2" charset="-78"/>
              </a:rPr>
              <a:t>نئو کلاسيک</a:t>
            </a:r>
            <a:r>
              <a:rPr lang="fa-IR" sz="2800" dirty="0">
                <a:cs typeface="HMOJTABA" pitchFamily="2" charset="-78"/>
              </a:rPr>
              <a:t> :   فرد با احساسات و تأثير پذيري هاي اجتماعي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تئوري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نوين</a:t>
            </a:r>
            <a:r>
              <a:rPr lang="fa-IR" sz="2800" dirty="0">
                <a:cs typeface="HMOJTABA" pitchFamily="2" charset="-78"/>
              </a:rPr>
              <a:t> :           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؟؟؟؟؟؟؟</a:t>
            </a:r>
            <a:r>
              <a:rPr lang="fa-IR" sz="2800" dirty="0">
                <a:cs typeface="HMOJTABA" pitchFamily="2" charset="-78"/>
              </a:rPr>
              <a:t> 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93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81158" y="0"/>
            <a:ext cx="8642350" cy="664371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هر مقطع تاريخي , فراخور نيازها و ضرورت ها و ديدگاه هاي آن مقطع</a:t>
            </a:r>
          </a:p>
          <a:p>
            <a:pPr eaLnBrk="1" hangingPunct="1">
              <a:buNone/>
            </a:pPr>
            <a:r>
              <a:rPr lang="fa-IR" sz="2800" dirty="0">
                <a:cs typeface="HMOJTABA" pitchFamily="2" charset="-78"/>
              </a:rPr>
              <a:t> نظريه ها و تئوري ها و راهکار ها يي  براي حل مسائل ظهور مي کند .</a:t>
            </a:r>
          </a:p>
          <a:p>
            <a:pPr eaLnBrk="1" hangingPunct="1">
              <a:buNone/>
            </a:pPr>
            <a:endParaRPr lang="fa-IR" sz="16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محيط پويا و درحال تحول جوامع انساني </a:t>
            </a:r>
          </a:p>
          <a:p>
            <a:pPr eaLnBrk="1" hangingPunct="1">
              <a:buFont typeface="Wingdings" pitchFamily="2" charset="2"/>
              <a:buNone/>
            </a:pPr>
            <a:endParaRPr lang="fa-IR" sz="16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تقاضاها و مسايل جديد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:</a:t>
            </a:r>
            <a:r>
              <a:rPr lang="fa-IR" sz="2800" dirty="0">
                <a:cs typeface="HMOJTABA" pitchFamily="2" charset="-78"/>
              </a:rPr>
              <a:t> بسط نظريه هاي قبلي و ظهور نظريات جديد .</a:t>
            </a:r>
          </a:p>
          <a:p>
            <a:pPr eaLnBrk="1" hangingPunct="1">
              <a:buFont typeface="Wingdings" pitchFamily="2" charset="2"/>
              <a:buNone/>
            </a:pPr>
            <a:endParaRPr lang="fa-IR" sz="16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در رابطه با موضوع مديريت :</a:t>
            </a:r>
            <a:r>
              <a:rPr lang="fa-IR" sz="2800" dirty="0">
                <a:cs typeface="HMOJTABA" pitchFamily="2" charset="-78"/>
              </a:rPr>
              <a:t> تلاشهاي متخصصان منجر به تنوع و تعدد روز افزون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نظريه هاي مديريت شده ؛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                      امروزه جنگلي از تئوريهاي مديريت ايجاد شده است .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« در اين زمينه متدولوژيک نيز تلاشهايي انجام شده و در حال انجام است. »</a:t>
            </a:r>
          </a:p>
          <a:p>
            <a:pPr eaLnBrk="1" hangingPunct="1">
              <a:buFont typeface="Wingdings" pitchFamily="2" charset="2"/>
              <a:buNone/>
            </a:pPr>
            <a:endParaRPr lang="fa-IR" sz="12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آيا اين تلاشها به ظهور يک نظريه عمومي , عام و فراگير منجر خواهد شد ؟ </a:t>
            </a:r>
            <a:endParaRPr lang="en-US" sz="2800" dirty="0">
              <a:cs typeface="HMOJTABA" pitchFamily="2" charset="-78"/>
            </a:endParaRP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H="1">
            <a:off x="7667637" y="4214818"/>
            <a:ext cx="5048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 flipH="1">
            <a:off x="9810777" y="1571612"/>
            <a:ext cx="5048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94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64235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                                  تحليل سيستمي سازمان ( کل نگري )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نظريه مديريت نوين 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                                               تحليل اقتضايي ( شرايط نگري )</a:t>
            </a:r>
          </a:p>
          <a:p>
            <a:pPr eaLnBrk="1" hangingPunct="1">
              <a:buFont typeface="Wingdings" pitchFamily="2" charset="2"/>
              <a:buNone/>
            </a:pPr>
            <a:endParaRPr lang="fa-IR" sz="2800" dirty="0">
              <a:cs typeface="HMOJTABA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a-IR" sz="4000" dirty="0">
                <a:solidFill>
                  <a:srgbClr val="FFCC00"/>
                </a:solidFill>
                <a:cs typeface="HMOJTABA" pitchFamily="2" charset="-78"/>
              </a:rPr>
              <a:t>تحليل سازمان يا نظريه ي سيستمي :        </a:t>
            </a:r>
            <a:r>
              <a:rPr lang="fa-IR" sz="4000" dirty="0">
                <a:solidFill>
                  <a:srgbClr val="C7FA6A"/>
                </a:solidFill>
                <a:cs typeface="HMOJTABA" pitchFamily="2" charset="-78"/>
              </a:rPr>
              <a:t>کل نگري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بر اساس اين نظريه , بايد سازمان را به صورت يک کل در نظر گرفت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ضمن توجه به اجزاي تشکيل دهنده سازمان , به کل سازمان با يک ديد فراگير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نظر دارد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در اين نظريه سازمان و عملکرد آن در قالب نظريه ي عمومي سيستمها تجزيه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cs typeface="HMOJTABA" pitchFamily="2" charset="-78"/>
              </a:rPr>
              <a:t>و تحليل مي شود 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              نظريه عمومي سيستمها توسط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FFCC00"/>
                </a:solidFill>
                <a:cs typeface="HMOJTABA" pitchFamily="2" charset="-78"/>
              </a:rPr>
              <a:t>برتالانفي</a:t>
            </a:r>
            <a:r>
              <a:rPr lang="fa-IR" sz="2800" dirty="0">
                <a:cs typeface="HMOJTABA" pitchFamily="2" charset="-78"/>
              </a:rPr>
              <a:t> </a:t>
            </a:r>
            <a:r>
              <a:rPr lang="fa-IR" sz="2800" dirty="0">
                <a:solidFill>
                  <a:srgbClr val="33CC33"/>
                </a:solidFill>
                <a:cs typeface="HMOJTABA" pitchFamily="2" charset="-78"/>
              </a:rPr>
              <a:t>مطرح شده است .</a:t>
            </a:r>
            <a:r>
              <a:rPr lang="en-US" sz="2800" dirty="0">
                <a:cs typeface="HMOJTABA" pitchFamily="2" charset="-78"/>
              </a:rPr>
              <a:t> </a:t>
            </a: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 flipV="1">
            <a:off x="6381752" y="571480"/>
            <a:ext cx="649288" cy="576262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H="1">
            <a:off x="6453190" y="1285861"/>
            <a:ext cx="649288" cy="503237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4495801" y="2971800"/>
            <a:ext cx="504825" cy="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AE8"/>
              </a:solidFill>
              <a:cs typeface="HMOJTABA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95</a:t>
            </a:fld>
            <a:endParaRPr lang="en-US">
              <a:solidFill>
                <a:srgbClr val="008A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96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282" y="214291"/>
            <a:ext cx="857256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    با پیشرفت و تکامل اندیشه های بشری، شیوه های گوناگونی برای حل مشکلات پیش رو پدید آمده است که بتواند با کمترین صرف هزینه و انرژی، بیشترین بازدهی را کسب کند. تفکر سیستمی یکی از کاملترین اندیشه های بشری در این زمینه بوده است.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برتالنفی در سال 1940 نظریه سیستمها را در جهت مخالف  جزء نگري تحت عنوان نظریه سیستمهای عام منتشر کرد.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cs typeface="HMOJTAB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75204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97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8282" y="214291"/>
            <a:ext cx="87154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نظریه سیستمها بر این مهم تاکید دارد که در عمق تمام مسائل، یک سری اصل و ضابطه موجود است که بطور افقی تمامی نظام های علمی را قطع می کند و رفتار عمومی سیستم ها را کنترل میکند.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یعنی می توان به یک سری اصول و ظوابط اولیه دست یافت که تعریف کننده رفتار عمومی سیستمها صرفنظر از نوع آنها است.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البته این بدان معنا نیست که یک تئوری عمومی بتواند جایگزین تئوری های خاص علوم مختلف گردد، بلکه فقط سعی دارد به صورت یک هدایت کننده عمل نماید.</a:t>
            </a:r>
          </a:p>
        </p:txBody>
      </p:sp>
    </p:spTree>
    <p:extLst>
      <p:ext uri="{BB962C8B-B14F-4D97-AF65-F5344CB8AC3E}">
        <p14:creationId xmlns:p14="http://schemas.microsoft.com/office/powerpoint/2010/main" val="29635509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98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9720" y="142853"/>
            <a:ext cx="8715436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از بین تعاریف متعدد برای سیستم یک تعریف کلی به این شکل می توان ارائه کرد: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14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i="1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سيستم، مجموعه اي از اجزاء مرتبط است که در راستاي دستيابي به ماموريت خاص، نوع و نحوه ارتباط بين آنها بوجود آمده باشد.</a:t>
            </a:r>
            <a:endParaRPr lang="en-US" sz="2800" i="1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سیستمها را می توان به دو دسته ایستا و پویا تقسیم بندی کرد.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1000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در سیستم ایستا، عناصر و خود سیستم، طی زمان، در ارتباط با محیط دچار تغییر نمیشوند، اما سیستمهای پویا به طور مستمر محیط را تغییر داده و خود از محیط تاثیر می گیرند.</a:t>
            </a:r>
          </a:p>
        </p:txBody>
      </p:sp>
    </p:spTree>
    <p:extLst>
      <p:ext uri="{BB962C8B-B14F-4D97-AF65-F5344CB8AC3E}">
        <p14:creationId xmlns:p14="http://schemas.microsoft.com/office/powerpoint/2010/main" val="10432496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5DFA-6225-4F73-8A5A-FF0B72098B84}" type="slidenum">
              <a:rPr lang="ar-SA" smtClean="0">
                <a:solidFill>
                  <a:srgbClr val="008AE8"/>
                </a:solidFill>
              </a:rPr>
              <a:pPr/>
              <a:t>99</a:t>
            </a:fld>
            <a:endParaRPr lang="en-US">
              <a:solidFill>
                <a:srgbClr val="008AE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6844" y="142853"/>
            <a:ext cx="878687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تفکر سیستمی، برخلاف برخی از جنبش های فکری که در یک رشته علمی و در محدوده معینی رشد کرده اند، در خارج از محدوده یک علم معین متولد شد و در محیطی میان رشته ای رشد کرد.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هدف تفکر سیستمی، بهبود درک ما از ارتباط عملکرد هر سازمان با ساختار درونی و سیاست های عملیاتی آن و نیز سیاست های عملیاتی مشتریان، رقبا و تامین کنندگان است تا از این درک برای طراحی سیاست های مؤثر اهرمی استفاده کنیم.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srgbClr val="008AE8"/>
              </a:solidFill>
              <a:effectLst>
                <a:outerShdw blurRad="38100" dist="38100" dir="2700000" algn="tl">
                  <a:srgbClr val="000000"/>
                </a:outerShdw>
              </a:effectLst>
              <a:cs typeface="HMOJTABA" pitchFamily="2" charset="-78"/>
            </a:endParaRP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MOJTABA" pitchFamily="2" charset="-78"/>
              </a:rPr>
              <a:t>امروزه تفکر سیستمی در موارد فراوانی مورد استفاده قرار می گیرد.</a:t>
            </a:r>
            <a:endParaRPr lang="fa-IR" dirty="0">
              <a:solidFill>
                <a:srgbClr val="008AE8"/>
              </a:solidFill>
              <a:cs typeface="HMOJTA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403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HMOJTAB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HMOJTABA" pitchFamily="2" charset="-7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12066</Words>
  <Application>Microsoft Office PowerPoint</Application>
  <PresentationFormat>Widescreen</PresentationFormat>
  <Paragraphs>1693</Paragraphs>
  <Slides>181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181</vt:i4>
      </vt:variant>
    </vt:vector>
  </HeadingPairs>
  <TitlesOfParts>
    <vt:vector size="190" baseType="lpstr">
      <vt:lpstr>Arial</vt:lpstr>
      <vt:lpstr>Calibri</vt:lpstr>
      <vt:lpstr>Calibri Light</vt:lpstr>
      <vt:lpstr>HMOJTABA</vt:lpstr>
      <vt:lpstr>Tahoma</vt:lpstr>
      <vt:lpstr>Wingdings</vt:lpstr>
      <vt:lpstr>Zar</vt:lpstr>
      <vt:lpstr>Office Theme</vt:lpstr>
      <vt:lpstr>Ripple</vt:lpstr>
      <vt:lpstr>PowerPoint Presentation</vt:lpstr>
      <vt:lpstr>    دانشگاه صنعتي اصفهان     دانشكده مهندسی صنايع و سيستمها</vt:lpstr>
      <vt:lpstr>اصول مديريت و تئوري سازمان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نظريه هاي مديريت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نهضت مديريت علمي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تحقيقات و آزمايشات مانستربرگ</vt:lpstr>
      <vt:lpstr>ادامه تحقيقات و آزمايشات مانستربرگ</vt:lpstr>
      <vt:lpstr>PowerPoint Presentation</vt:lpstr>
      <vt:lpstr>نتايج تحقيقات و آزمايشات مانستربرگ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الف: انقلاب صنعتي</vt:lpstr>
      <vt:lpstr>آثار اقتصادي مثبت انقلاب صنعتي: </vt:lpstr>
      <vt:lpstr>آثار اجتماعي منفي انقلاب صنعتي: </vt:lpstr>
      <vt:lpstr>PowerPoint Presentation</vt:lpstr>
      <vt:lpstr>ب: نهضت کارگري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وضعيت كنوني مسايل انساني در سازمان ها:</vt:lpstr>
      <vt:lpstr>PowerPoint Presentation</vt:lpstr>
      <vt:lpstr>جهاني شدن    Globalization  : </vt:lpstr>
      <vt:lpstr>PowerPoint Presentation</vt:lpstr>
      <vt:lpstr>PowerPoint Presentation</vt:lpstr>
      <vt:lpstr>تغييرات در ماهيت کار و نيروي کار: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2016-02-14T11:05:31Z</dcterms:created>
  <dcterms:modified xsi:type="dcterms:W3CDTF">2016-02-14T11:05:36Z</dcterms:modified>
</cp:coreProperties>
</file>