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259" r:id="rId2"/>
    <p:sldId id="261" r:id="rId3"/>
    <p:sldId id="281" r:id="rId4"/>
    <p:sldId id="286" r:id="rId5"/>
    <p:sldId id="304" r:id="rId6"/>
    <p:sldId id="262" r:id="rId7"/>
    <p:sldId id="305" r:id="rId8"/>
    <p:sldId id="282" r:id="rId9"/>
    <p:sldId id="297" r:id="rId10"/>
    <p:sldId id="283" r:id="rId11"/>
    <p:sldId id="303" r:id="rId12"/>
    <p:sldId id="302" r:id="rId13"/>
    <p:sldId id="301" r:id="rId14"/>
    <p:sldId id="290" r:id="rId15"/>
    <p:sldId id="288" r:id="rId16"/>
    <p:sldId id="289" r:id="rId17"/>
    <p:sldId id="291" r:id="rId18"/>
    <p:sldId id="292" r:id="rId19"/>
    <p:sldId id="293" r:id="rId20"/>
    <p:sldId id="284" r:id="rId21"/>
    <p:sldId id="267" r:id="rId22"/>
    <p:sldId id="294" r:id="rId23"/>
    <p:sldId id="287" r:id="rId24"/>
    <p:sldId id="310" r:id="rId25"/>
    <p:sldId id="311" r:id="rId26"/>
    <p:sldId id="312" r:id="rId27"/>
    <p:sldId id="314" r:id="rId28"/>
    <p:sldId id="274" r:id="rId29"/>
    <p:sldId id="315"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81"/>
            <p14:sldId id="286"/>
            <p14:sldId id="304"/>
            <p14:sldId id="262"/>
            <p14:sldId id="305"/>
            <p14:sldId id="282"/>
            <p14:sldId id="297"/>
            <p14:sldId id="283"/>
            <p14:sldId id="303"/>
            <p14:sldId id="302"/>
            <p14:sldId id="301"/>
            <p14:sldId id="290"/>
            <p14:sldId id="288"/>
            <p14:sldId id="289"/>
            <p14:sldId id="291"/>
            <p14:sldId id="292"/>
            <p14:sldId id="293"/>
            <p14:sldId id="284"/>
            <p14:sldId id="267"/>
            <p14:sldId id="294"/>
            <p14:sldId id="287"/>
            <p14:sldId id="310"/>
            <p14:sldId id="311"/>
            <p14:sldId id="312"/>
          </p14:sldIdLst>
        </p14:section>
        <p14:section name="Topic 1" id="{6D9936A3-3945-4757-BC8B-B5C252D8E036}">
          <p14:sldIdLst/>
        </p14:section>
        <p14:section name="Sample Slides for Visuals" id="{BAB3A466-96C9-4230-9978-795378D75699}">
          <p14:sldIdLst>
            <p14:sldId id="314"/>
          </p14:sldIdLst>
        </p14:section>
        <p14:section name="Case Study" id="{8C0305C9-B152-4FBA-A789-FE1976D53990}">
          <p14:sldIdLst>
            <p14:sldId id="274"/>
            <p14:sldId id="315"/>
          </p14:sldIdLst>
        </p14:section>
        <p14:section name="Conclusion and Summary" id="{790CEF5B-569A-4C2F-BED5-750B08C0E5AD}">
          <p14:sldIdLst/>
        </p14:section>
        <p14:section name="Appendix" id="{3F78B471-41DA-46F2-A8E4-97E471896AB3}">
          <p14:sldIdLst>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7266" autoAdjust="0"/>
  </p:normalViewPr>
  <p:slideViewPr>
    <p:cSldViewPr>
      <p:cViewPr varScale="1">
        <p:scale>
          <a:sx n="77" d="100"/>
          <a:sy n="77" d="100"/>
        </p:scale>
        <p:origin x="-90" y="-28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1</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smtClean="0"/>
            <a:t>2</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t>Standalone server</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1E4D3931-0DBD-4211-A24A-6AF364284B1E}">
      <dgm:prSet phldrT="[Text]" custT="1"/>
      <dgm:spPr/>
      <dgm:t>
        <a:bodyPr/>
        <a:lstStyle/>
        <a:p>
          <a:pPr marL="280988" indent="-280988" algn="l" rtl="0"/>
          <a:r>
            <a:rPr lang="en-US" sz="3200" dirty="0" smtClean="0"/>
            <a:t>Web server</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6BE4E373-0656-4EDC-821E-BE09C952B1F6}">
      <dgm:prSet phldrT="[Text]" custT="1"/>
      <dgm:spPr/>
      <dgm:t>
        <a:bodyPr/>
        <a:lstStyle/>
        <a:p>
          <a:r>
            <a:rPr lang="en-US" sz="3200" dirty="0" smtClean="0"/>
            <a:t>Printer server</a:t>
          </a:r>
          <a:endParaRPr lang="en-US" sz="3200" dirty="0">
            <a:effectLst>
              <a:outerShdw blurRad="38100" dist="38100" dir="2700000" algn="tl">
                <a:srgbClr val="000000">
                  <a:alpha val="43137"/>
                </a:srgbClr>
              </a:outerShdw>
            </a:effectLst>
          </a:endParaRPr>
        </a:p>
      </dgm:t>
    </dgm:pt>
    <dgm:pt modelId="{D1776C8F-2B10-4075-8DF7-7F65AB725ED5}">
      <dgm:prSet phldrT="[Text]" custT="1"/>
      <dgm:spPr/>
      <dgm:t>
        <a:bodyPr/>
        <a:lstStyle/>
        <a:p>
          <a:r>
            <a:rPr lang="en-US" sz="4400" dirty="0" smtClean="0"/>
            <a:t>4</a:t>
          </a:r>
          <a:endParaRPr lang="en-US" sz="4400" dirty="0"/>
        </a:p>
      </dgm:t>
    </dgm:pt>
    <dgm:pt modelId="{88B75C29-8054-417D-BCE3-878A55118F6D}" type="sibTrans" cxnId="{7077B78D-FCDC-4519-8416-DC357ACD5043}">
      <dgm:prSet/>
      <dgm:spPr/>
      <dgm:t>
        <a:bodyPr/>
        <a:lstStyle/>
        <a:p>
          <a:endParaRPr lang="en-US" sz="3200"/>
        </a:p>
      </dgm:t>
    </dgm:pt>
    <dgm:pt modelId="{7291E740-3E17-41B3-99D3-1D67AE37CC3F}" type="parTrans" cxnId="{7077B78D-FCDC-4519-8416-DC357ACD5043}">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34218063-BF94-4304-99BD-B3F7BA4D3C8F}" type="parTrans" cxnId="{119690D4-400B-468B-8BA0-5C9C9E2AFEAF}">
      <dgm:prSet/>
      <dgm:spPr/>
      <dgm:t>
        <a:bodyPr/>
        <a:lstStyle/>
        <a:p>
          <a:endParaRPr lang="en-US" sz="3200"/>
        </a:p>
      </dgm:t>
    </dgm:pt>
    <dgm:pt modelId="{29A26574-5B7F-4DDE-AC27-B2E8259E11B3}">
      <dgm:prSet phldrT="[Text]"/>
      <dgm:spPr/>
      <dgm:t>
        <a:bodyPr/>
        <a:lstStyle/>
        <a:p>
          <a:r>
            <a:rPr lang="en-US" dirty="0" smtClean="0"/>
            <a:t>3</a:t>
          </a:r>
          <a:endParaRPr lang="en-US" dirty="0"/>
        </a:p>
      </dgm:t>
    </dgm:pt>
    <dgm:pt modelId="{4071068A-A935-4968-8BB0-9E02B240CB27}" type="parTrans" cxnId="{02CF0C44-7F27-4866-AA83-5CFB82221593}">
      <dgm:prSet/>
      <dgm:spPr/>
      <dgm:t>
        <a:bodyPr/>
        <a:lstStyle/>
        <a:p>
          <a:pPr rtl="1"/>
          <a:endParaRPr lang="fa-IR"/>
        </a:p>
      </dgm:t>
    </dgm:pt>
    <dgm:pt modelId="{A4B6C618-9028-4B39-BC3B-356CADD5DE54}" type="sibTrans" cxnId="{02CF0C44-7F27-4866-AA83-5CFB82221593}">
      <dgm:prSet/>
      <dgm:spPr/>
      <dgm:t>
        <a:bodyPr/>
        <a:lstStyle/>
        <a:p>
          <a:pPr rtl="1"/>
          <a:endParaRPr lang="fa-IR"/>
        </a:p>
      </dgm:t>
    </dgm:pt>
    <dgm:pt modelId="{A1372C16-90CA-4460-BE19-782506CEA4FD}">
      <dgm:prSet phldrT="[Text]" custT="1"/>
      <dgm:spPr/>
      <dgm:t>
        <a:bodyPr/>
        <a:lstStyle/>
        <a:p>
          <a:r>
            <a:rPr lang="en-US" sz="3200" dirty="0" smtClean="0"/>
            <a:t>Name server</a:t>
          </a:r>
          <a:endParaRPr lang="en-US" sz="3200" dirty="0">
            <a:effectLst>
              <a:outerShdw blurRad="38100" dist="38100" dir="2700000" algn="tl">
                <a:srgbClr val="000000">
                  <a:alpha val="43137"/>
                </a:srgbClr>
              </a:outerShdw>
            </a:effectLst>
          </a:endParaRPr>
        </a:p>
      </dgm:t>
    </dgm:pt>
    <dgm:pt modelId="{FC74FE7B-E9A2-4E3D-B72A-D2BCA72DC771}" type="parTrans" cxnId="{E2D357C8-9011-468C-BD17-B83E5F81C763}">
      <dgm:prSet/>
      <dgm:spPr/>
      <dgm:t>
        <a:bodyPr/>
        <a:lstStyle/>
        <a:p>
          <a:pPr rtl="1"/>
          <a:endParaRPr lang="fa-IR"/>
        </a:p>
      </dgm:t>
    </dgm:pt>
    <dgm:pt modelId="{239C16D7-EBB2-460F-91F1-479DC575218D}" type="sibTrans" cxnId="{E2D357C8-9011-468C-BD17-B83E5F81C763}">
      <dgm:prSet/>
      <dgm:spPr/>
      <dgm:t>
        <a:bodyPr/>
        <a:lstStyle/>
        <a:p>
          <a:pPr rtl="1"/>
          <a:endParaRPr lang="fa-IR"/>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4"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4"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4">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4"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FA0FA036-0FC1-446F-AD9F-063F38F76FF2}" type="pres">
      <dgm:prSet presAssocID="{29A26574-5B7F-4DDE-AC27-B2E8259E11B3}" presName="linNode" presStyleCnt="0"/>
      <dgm:spPr/>
    </dgm:pt>
    <dgm:pt modelId="{E2895F10-0F57-489B-BBAE-AEC9180283AC}" type="pres">
      <dgm:prSet presAssocID="{29A26574-5B7F-4DDE-AC27-B2E8259E11B3}" presName="parentText" presStyleLbl="node1" presStyleIdx="2" presStyleCnt="4">
        <dgm:presLayoutVars>
          <dgm:chMax val="1"/>
          <dgm:bulletEnabled val="1"/>
        </dgm:presLayoutVars>
      </dgm:prSet>
      <dgm:spPr>
        <a:prstGeom prst="roundRect">
          <a:avLst/>
        </a:prstGeom>
      </dgm:spPr>
      <dgm:t>
        <a:bodyPr/>
        <a:lstStyle/>
        <a:p>
          <a:pPr rtl="1"/>
          <a:endParaRPr lang="fa-IR"/>
        </a:p>
      </dgm:t>
    </dgm:pt>
    <dgm:pt modelId="{E54A6136-13DF-4B07-B946-9F84329B5C60}" type="pres">
      <dgm:prSet presAssocID="{29A26574-5B7F-4DDE-AC27-B2E8259E11B3}" presName="descendantText" presStyleLbl="alignAccFollowNode1" presStyleIdx="2" presStyleCnt="4" custScaleX="259632">
        <dgm:presLayoutVars>
          <dgm:bulletEnabled val="1"/>
        </dgm:presLayoutVars>
      </dgm:prSet>
      <dgm:spPr>
        <a:prstGeom prst="rect">
          <a:avLst/>
        </a:prstGeom>
      </dgm:spPr>
      <dgm:t>
        <a:bodyPr/>
        <a:lstStyle/>
        <a:p>
          <a:pPr rtl="1"/>
          <a:endParaRPr lang="fa-IR"/>
        </a:p>
      </dgm:t>
    </dgm:pt>
    <dgm:pt modelId="{51206999-82A9-499E-89EC-A3E5F9D257E6}" type="pres">
      <dgm:prSet presAssocID="{A4B6C618-9028-4B39-BC3B-356CADD5DE54}" presName="sp" presStyleCnt="0"/>
      <dgm:spPr/>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3" presStyleCnt="4">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3" presStyleCnt="4"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3"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E2D357C8-9011-468C-BD17-B83E5F81C763}" srcId="{29A26574-5B7F-4DDE-AC27-B2E8259E11B3}" destId="{A1372C16-90CA-4460-BE19-782506CEA4FD}" srcOrd="0" destOrd="0" parTransId="{FC74FE7B-E9A2-4E3D-B72A-D2BCA72DC771}" sibTransId="{239C16D7-EBB2-460F-91F1-479DC575218D}"/>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16B4E0E0-BB80-4F13-8821-37AD53C8EB50}" type="presOf" srcId="{A1372C16-90CA-4460-BE19-782506CEA4FD}" destId="{E54A6136-13DF-4B07-B946-9F84329B5C60}" srcOrd="0" destOrd="0" presId="urn:microsoft.com/office/officeart/2005/8/layout/vList5"/>
    <dgm:cxn modelId="{85FA4E18-5705-46D9-AD51-3ECBBDC93452}" type="presOf" srcId="{1E4D3931-0DBD-4211-A24A-6AF364284B1E}" destId="{D54B1729-BC98-42C1-9C6C-D65DCBA4358F}" srcOrd="0" destOrd="0" presId="urn:microsoft.com/office/officeart/2005/8/layout/vList5"/>
    <dgm:cxn modelId="{B6A77A16-D853-4CCB-B898-4EC564CC61AE}" type="presOf" srcId="{6BE4E373-0656-4EDC-821E-BE09C952B1F6}" destId="{C7C3E6FD-D83F-4BDA-907E-B5EE041DA931}" srcOrd="0" destOrd="0" presId="urn:microsoft.com/office/officeart/2005/8/layout/vList5"/>
    <dgm:cxn modelId="{B5EC9B17-36F1-42F1-A79E-E286502F1EC3}" type="presOf" srcId="{C59269D0-92A5-481C-BA64-727AFB0DD545}" destId="{B37A5355-225B-4C6F-AED7-6C620F99EECC}"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2009F406-A6DA-47F7-822A-CFA4ECBC651A}" type="presOf" srcId="{F6FEADD9-F67D-41F5-BA4C-3C84956E7F46}" destId="{AAE7A1E6-6847-453D-B55B-8A82BF138C1D}" srcOrd="0" destOrd="0" presId="urn:microsoft.com/office/officeart/2005/8/layout/vList5"/>
    <dgm:cxn modelId="{1B300110-467B-45D2-A82F-53305CE3EFF3}" type="presOf" srcId="{AA046201-5C4D-445E-BF0B-5C6D2B0A1945}" destId="{C04276DC-EE64-470A-B8BC-09067B8045FA}" srcOrd="0" destOrd="0" presId="urn:microsoft.com/office/officeart/2005/8/layout/vList5"/>
    <dgm:cxn modelId="{82BD8039-18BA-445F-977A-8F3A06F7E7F3}" type="presOf" srcId="{29A26574-5B7F-4DDE-AC27-B2E8259E11B3}" destId="{E2895F10-0F57-489B-BBAE-AEC9180283AC}" srcOrd="0" destOrd="0" presId="urn:microsoft.com/office/officeart/2005/8/layout/vList5"/>
    <dgm:cxn modelId="{D5A07E3D-EDA6-4F76-94F0-25939509AE03}" type="presOf" srcId="{74EE5CD8-078F-4590-BF9C-A341A294A016}" destId="{7E429971-BC57-430F-BB25-C0574E5E39E3}" srcOrd="0" destOrd="0" presId="urn:microsoft.com/office/officeart/2005/8/layout/vList5"/>
    <dgm:cxn modelId="{A81550FD-5567-4C0B-8CF0-CB0B7C9DB35B}" type="presOf" srcId="{D1776C8F-2B10-4075-8DF7-7F65AB725ED5}" destId="{F5034101-5B7D-4FE7-B47A-5A48CF39606B}" srcOrd="0" destOrd="0" presId="urn:microsoft.com/office/officeart/2005/8/layout/vList5"/>
    <dgm:cxn modelId="{02CF0C44-7F27-4866-AA83-5CFB82221593}" srcId="{F6FEADD9-F67D-41F5-BA4C-3C84956E7F46}" destId="{29A26574-5B7F-4DDE-AC27-B2E8259E11B3}" srcOrd="2" destOrd="0" parTransId="{4071068A-A935-4968-8BB0-9E02B240CB27}" sibTransId="{A4B6C618-9028-4B39-BC3B-356CADD5DE54}"/>
    <dgm:cxn modelId="{7827A452-5EC9-4DCA-8577-72ACF7AC3A85}" type="presParOf" srcId="{AAE7A1E6-6847-453D-B55B-8A82BF138C1D}" destId="{C4407577-18A2-46E0-8805-2838042EB67A}" srcOrd="0" destOrd="0" presId="urn:microsoft.com/office/officeart/2005/8/layout/vList5"/>
    <dgm:cxn modelId="{9F9A3C4A-945C-4282-A735-BD5764B8FD41}" type="presParOf" srcId="{C4407577-18A2-46E0-8805-2838042EB67A}" destId="{7E429971-BC57-430F-BB25-C0574E5E39E3}" srcOrd="0" destOrd="0" presId="urn:microsoft.com/office/officeart/2005/8/layout/vList5"/>
    <dgm:cxn modelId="{5877B678-DCC0-44D4-ACE3-DD6B8DFDDD4F}" type="presParOf" srcId="{C4407577-18A2-46E0-8805-2838042EB67A}" destId="{D54B1729-BC98-42C1-9C6C-D65DCBA4358F}" srcOrd="1" destOrd="0" presId="urn:microsoft.com/office/officeart/2005/8/layout/vList5"/>
    <dgm:cxn modelId="{69537DE5-E935-4C1F-B760-ACCA6D6E9789}" type="presParOf" srcId="{AAE7A1E6-6847-453D-B55B-8A82BF138C1D}" destId="{AB8574CC-D4F2-4555-AEE3-F4EE58B11D03}" srcOrd="1" destOrd="0" presId="urn:microsoft.com/office/officeart/2005/8/layout/vList5"/>
    <dgm:cxn modelId="{33BB9822-88AA-4424-A46B-BB3F61461394}" type="presParOf" srcId="{AAE7A1E6-6847-453D-B55B-8A82BF138C1D}" destId="{85B8F607-FDD8-476A-ADBE-E1250824F294}" srcOrd="2" destOrd="0" presId="urn:microsoft.com/office/officeart/2005/8/layout/vList5"/>
    <dgm:cxn modelId="{CA24B69A-D055-4577-9248-41E746221CFE}" type="presParOf" srcId="{85B8F607-FDD8-476A-ADBE-E1250824F294}" destId="{C04276DC-EE64-470A-B8BC-09067B8045FA}" srcOrd="0" destOrd="0" presId="urn:microsoft.com/office/officeart/2005/8/layout/vList5"/>
    <dgm:cxn modelId="{B94FC0C3-AD11-4284-B1B1-61A61A9BC4ED}" type="presParOf" srcId="{85B8F607-FDD8-476A-ADBE-E1250824F294}" destId="{B37A5355-225B-4C6F-AED7-6C620F99EECC}" srcOrd="1" destOrd="0" presId="urn:microsoft.com/office/officeart/2005/8/layout/vList5"/>
    <dgm:cxn modelId="{4A07C13B-5BBA-493D-94F3-68A4C951E69E}" type="presParOf" srcId="{AAE7A1E6-6847-453D-B55B-8A82BF138C1D}" destId="{5ACAA866-A8A8-4183-97B5-CEEAB1525C60}" srcOrd="3" destOrd="0" presId="urn:microsoft.com/office/officeart/2005/8/layout/vList5"/>
    <dgm:cxn modelId="{27A8B691-6411-4225-B6D4-DF3C04EF453D}" type="presParOf" srcId="{AAE7A1E6-6847-453D-B55B-8A82BF138C1D}" destId="{FA0FA036-0FC1-446F-AD9F-063F38F76FF2}" srcOrd="4" destOrd="0" presId="urn:microsoft.com/office/officeart/2005/8/layout/vList5"/>
    <dgm:cxn modelId="{E4060ABE-EFAA-4C9C-9464-3C6C8E7C3D72}" type="presParOf" srcId="{FA0FA036-0FC1-446F-AD9F-063F38F76FF2}" destId="{E2895F10-0F57-489B-BBAE-AEC9180283AC}" srcOrd="0" destOrd="0" presId="urn:microsoft.com/office/officeart/2005/8/layout/vList5"/>
    <dgm:cxn modelId="{9AAD0830-EE96-48F5-A795-F89CB1E9301C}" type="presParOf" srcId="{FA0FA036-0FC1-446F-AD9F-063F38F76FF2}" destId="{E54A6136-13DF-4B07-B946-9F84329B5C60}" srcOrd="1" destOrd="0" presId="urn:microsoft.com/office/officeart/2005/8/layout/vList5"/>
    <dgm:cxn modelId="{8A46C882-744B-4AF7-B977-08CF597359D2}" type="presParOf" srcId="{AAE7A1E6-6847-453D-B55B-8A82BF138C1D}" destId="{51206999-82A9-499E-89EC-A3E5F9D257E6}" srcOrd="5" destOrd="0" presId="urn:microsoft.com/office/officeart/2005/8/layout/vList5"/>
    <dgm:cxn modelId="{9BD19271-0D5C-4AE0-8F29-537259B694EF}" type="presParOf" srcId="{AAE7A1E6-6847-453D-B55B-8A82BF138C1D}" destId="{477213BE-9E91-4950-8451-7F60796F47F4}" srcOrd="6" destOrd="0" presId="urn:microsoft.com/office/officeart/2005/8/layout/vList5"/>
    <dgm:cxn modelId="{9E039206-F837-48E3-92A9-7AD6E403D978}" type="presParOf" srcId="{477213BE-9E91-4950-8451-7F60796F47F4}" destId="{F5034101-5B7D-4FE7-B47A-5A48CF39606B}" srcOrd="0" destOrd="0" presId="urn:microsoft.com/office/officeart/2005/8/layout/vList5"/>
    <dgm:cxn modelId="{A9A6CCD2-A459-4A0B-A6CC-48F4FC08F737}"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5</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6</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fa-IR" sz="3200" dirty="0" smtClean="0">
              <a:cs typeface="B Mitra" pitchFamily="2" charset="-78"/>
            </a:rPr>
            <a:t> </a:t>
          </a:r>
          <a:r>
            <a:rPr lang="en-US" sz="3200" dirty="0" smtClean="0"/>
            <a:t>Sound server</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1E4D3931-0DBD-4211-A24A-6AF364284B1E}">
      <dgm:prSet phldrT="[Text]" custT="1"/>
      <dgm:spPr/>
      <dgm:t>
        <a:bodyPr/>
        <a:lstStyle/>
        <a:p>
          <a:pPr marL="280988" indent="-280988" algn="l" rtl="0"/>
          <a:r>
            <a:rPr lang="en-US" sz="3200" dirty="0" smtClean="0"/>
            <a:t>Proxy server</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6BE4E373-0656-4EDC-821E-BE09C952B1F6}">
      <dgm:prSet phldrT="[Text]" custT="1"/>
      <dgm:spPr/>
      <dgm:t>
        <a:bodyPr/>
        <a:lstStyle/>
        <a:p>
          <a:r>
            <a:rPr lang="en-US" sz="3200" dirty="0" smtClean="0"/>
            <a:t>Database server</a:t>
          </a:r>
          <a:endParaRPr lang="en-US" sz="3200" dirty="0">
            <a:effectLst>
              <a:outerShdw blurRad="38100" dist="38100" dir="2700000" algn="tl">
                <a:srgbClr val="000000">
                  <a:alpha val="43137"/>
                </a:srgbClr>
              </a:outerShdw>
            </a:effectLst>
          </a:endParaRPr>
        </a:p>
      </dgm:t>
    </dgm:pt>
    <dgm:pt modelId="{D1776C8F-2B10-4075-8DF7-7F65AB725ED5}">
      <dgm:prSet phldrT="[Text]" custT="1"/>
      <dgm:spPr/>
      <dgm:t>
        <a:bodyPr/>
        <a:lstStyle/>
        <a:p>
          <a:r>
            <a:rPr lang="en-US" sz="4400" dirty="0" smtClean="0"/>
            <a:t>8</a:t>
          </a:r>
          <a:endParaRPr lang="en-US" sz="4400" dirty="0"/>
        </a:p>
      </dgm:t>
    </dgm:pt>
    <dgm:pt modelId="{88B75C29-8054-417D-BCE3-878A55118F6D}" type="sibTrans" cxnId="{7077B78D-FCDC-4519-8416-DC357ACD5043}">
      <dgm:prSet/>
      <dgm:spPr/>
      <dgm:t>
        <a:bodyPr/>
        <a:lstStyle/>
        <a:p>
          <a:endParaRPr lang="en-US" sz="3200"/>
        </a:p>
      </dgm:t>
    </dgm:pt>
    <dgm:pt modelId="{7291E740-3E17-41B3-99D3-1D67AE37CC3F}" type="parTrans" cxnId="{7077B78D-FCDC-4519-8416-DC357ACD5043}">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34218063-BF94-4304-99BD-B3F7BA4D3C8F}" type="parTrans" cxnId="{119690D4-400B-468B-8BA0-5C9C9E2AFEAF}">
      <dgm:prSet/>
      <dgm:spPr/>
      <dgm:t>
        <a:bodyPr/>
        <a:lstStyle/>
        <a:p>
          <a:endParaRPr lang="en-US" sz="3200"/>
        </a:p>
      </dgm:t>
    </dgm:pt>
    <dgm:pt modelId="{29A26574-5B7F-4DDE-AC27-B2E8259E11B3}">
      <dgm:prSet phldrT="[Text]"/>
      <dgm:spPr/>
      <dgm:t>
        <a:bodyPr/>
        <a:lstStyle/>
        <a:p>
          <a:r>
            <a:rPr lang="en-US" dirty="0" smtClean="0"/>
            <a:t>7</a:t>
          </a:r>
          <a:endParaRPr lang="en-US" dirty="0"/>
        </a:p>
      </dgm:t>
    </dgm:pt>
    <dgm:pt modelId="{4071068A-A935-4968-8BB0-9E02B240CB27}" type="parTrans" cxnId="{02CF0C44-7F27-4866-AA83-5CFB82221593}">
      <dgm:prSet/>
      <dgm:spPr/>
      <dgm:t>
        <a:bodyPr/>
        <a:lstStyle/>
        <a:p>
          <a:pPr rtl="1"/>
          <a:endParaRPr lang="fa-IR"/>
        </a:p>
      </dgm:t>
    </dgm:pt>
    <dgm:pt modelId="{A4B6C618-9028-4B39-BC3B-356CADD5DE54}" type="sibTrans" cxnId="{02CF0C44-7F27-4866-AA83-5CFB82221593}">
      <dgm:prSet/>
      <dgm:spPr/>
      <dgm:t>
        <a:bodyPr/>
        <a:lstStyle/>
        <a:p>
          <a:pPr rtl="1"/>
          <a:endParaRPr lang="fa-IR"/>
        </a:p>
      </dgm:t>
    </dgm:pt>
    <dgm:pt modelId="{A1372C16-90CA-4460-BE19-782506CEA4FD}">
      <dgm:prSet phldrT="[Text]" custT="1"/>
      <dgm:spPr/>
      <dgm:t>
        <a:bodyPr/>
        <a:lstStyle/>
        <a:p>
          <a:r>
            <a:rPr lang="en-US" sz="3200" dirty="0" smtClean="0"/>
            <a:t>Application server</a:t>
          </a:r>
          <a:endParaRPr lang="en-US" sz="3200" dirty="0">
            <a:effectLst>
              <a:outerShdw blurRad="38100" dist="38100" dir="2700000" algn="tl">
                <a:srgbClr val="000000">
                  <a:alpha val="43137"/>
                </a:srgbClr>
              </a:outerShdw>
            </a:effectLst>
          </a:endParaRPr>
        </a:p>
      </dgm:t>
    </dgm:pt>
    <dgm:pt modelId="{FC74FE7B-E9A2-4E3D-B72A-D2BCA72DC771}" type="parTrans" cxnId="{E2D357C8-9011-468C-BD17-B83E5F81C763}">
      <dgm:prSet/>
      <dgm:spPr/>
      <dgm:t>
        <a:bodyPr/>
        <a:lstStyle/>
        <a:p>
          <a:pPr rtl="1"/>
          <a:endParaRPr lang="fa-IR"/>
        </a:p>
      </dgm:t>
    </dgm:pt>
    <dgm:pt modelId="{239C16D7-EBB2-460F-91F1-479DC575218D}" type="sibTrans" cxnId="{E2D357C8-9011-468C-BD17-B83E5F81C763}">
      <dgm:prSet/>
      <dgm:spPr/>
      <dgm:t>
        <a:bodyPr/>
        <a:lstStyle/>
        <a:p>
          <a:pPr rtl="1"/>
          <a:endParaRPr lang="fa-IR"/>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4"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4"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4">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4"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FA0FA036-0FC1-446F-AD9F-063F38F76FF2}" type="pres">
      <dgm:prSet presAssocID="{29A26574-5B7F-4DDE-AC27-B2E8259E11B3}" presName="linNode" presStyleCnt="0"/>
      <dgm:spPr/>
    </dgm:pt>
    <dgm:pt modelId="{E2895F10-0F57-489B-BBAE-AEC9180283AC}" type="pres">
      <dgm:prSet presAssocID="{29A26574-5B7F-4DDE-AC27-B2E8259E11B3}" presName="parentText" presStyleLbl="node1" presStyleIdx="2" presStyleCnt="4">
        <dgm:presLayoutVars>
          <dgm:chMax val="1"/>
          <dgm:bulletEnabled val="1"/>
        </dgm:presLayoutVars>
      </dgm:prSet>
      <dgm:spPr>
        <a:prstGeom prst="roundRect">
          <a:avLst/>
        </a:prstGeom>
      </dgm:spPr>
      <dgm:t>
        <a:bodyPr/>
        <a:lstStyle/>
        <a:p>
          <a:pPr rtl="1"/>
          <a:endParaRPr lang="fa-IR"/>
        </a:p>
      </dgm:t>
    </dgm:pt>
    <dgm:pt modelId="{E54A6136-13DF-4B07-B946-9F84329B5C60}" type="pres">
      <dgm:prSet presAssocID="{29A26574-5B7F-4DDE-AC27-B2E8259E11B3}" presName="descendantText" presStyleLbl="alignAccFollowNode1" presStyleIdx="2" presStyleCnt="4" custScaleX="259632">
        <dgm:presLayoutVars>
          <dgm:bulletEnabled val="1"/>
        </dgm:presLayoutVars>
      </dgm:prSet>
      <dgm:spPr>
        <a:prstGeom prst="rect">
          <a:avLst/>
        </a:prstGeom>
      </dgm:spPr>
      <dgm:t>
        <a:bodyPr/>
        <a:lstStyle/>
        <a:p>
          <a:pPr rtl="1"/>
          <a:endParaRPr lang="fa-IR"/>
        </a:p>
      </dgm:t>
    </dgm:pt>
    <dgm:pt modelId="{51206999-82A9-499E-89EC-A3E5F9D257E6}" type="pres">
      <dgm:prSet presAssocID="{A4B6C618-9028-4B39-BC3B-356CADD5DE54}" presName="sp" presStyleCnt="0"/>
      <dgm:spPr/>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3" presStyleCnt="4">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3" presStyleCnt="4"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3"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6B8BE196-EAE6-4B9C-9612-D34C8F3FF8C0}" type="presOf" srcId="{29A26574-5B7F-4DDE-AC27-B2E8259E11B3}" destId="{E2895F10-0F57-489B-BBAE-AEC9180283AC}" srcOrd="0" destOrd="0" presId="urn:microsoft.com/office/officeart/2005/8/layout/vList5"/>
    <dgm:cxn modelId="{3D887057-7E91-45EF-8E4B-3006C2DFECB4}" type="presOf" srcId="{6BE4E373-0656-4EDC-821E-BE09C952B1F6}" destId="{C7C3E6FD-D83F-4BDA-907E-B5EE041DA931}" srcOrd="0" destOrd="0" presId="urn:microsoft.com/office/officeart/2005/8/layout/vList5"/>
    <dgm:cxn modelId="{5FE4F4A9-9019-4758-A7D9-C52F027CEBBA}" type="presOf" srcId="{A1372C16-90CA-4460-BE19-782506CEA4FD}" destId="{E54A6136-13DF-4B07-B946-9F84329B5C60}"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E2D357C8-9011-468C-BD17-B83E5F81C763}" srcId="{29A26574-5B7F-4DDE-AC27-B2E8259E11B3}" destId="{A1372C16-90CA-4460-BE19-782506CEA4FD}" srcOrd="0" destOrd="0" parTransId="{FC74FE7B-E9A2-4E3D-B72A-D2BCA72DC771}" sibTransId="{239C16D7-EBB2-460F-91F1-479DC575218D}"/>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02CF0C44-7F27-4866-AA83-5CFB82221593}" srcId="{F6FEADD9-F67D-41F5-BA4C-3C84956E7F46}" destId="{29A26574-5B7F-4DDE-AC27-B2E8259E11B3}" srcOrd="2" destOrd="0" parTransId="{4071068A-A935-4968-8BB0-9E02B240CB27}" sibTransId="{A4B6C618-9028-4B39-BC3B-356CADD5DE54}"/>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ED08C743-00BB-4B4A-A0D6-45082CB99191}" type="presParOf" srcId="{AAE7A1E6-6847-453D-B55B-8A82BF138C1D}" destId="{FA0FA036-0FC1-446F-AD9F-063F38F76FF2}" srcOrd="4" destOrd="0" presId="urn:microsoft.com/office/officeart/2005/8/layout/vList5"/>
    <dgm:cxn modelId="{CBB145CE-4533-44F3-AE88-BA5561059653}" type="presParOf" srcId="{FA0FA036-0FC1-446F-AD9F-063F38F76FF2}" destId="{E2895F10-0F57-489B-BBAE-AEC9180283AC}" srcOrd="0" destOrd="0" presId="urn:microsoft.com/office/officeart/2005/8/layout/vList5"/>
    <dgm:cxn modelId="{1473A67F-EB98-48BA-AB9B-1C4E1DF4CE67}" type="presParOf" srcId="{FA0FA036-0FC1-446F-AD9F-063F38F76FF2}" destId="{E54A6136-13DF-4B07-B946-9F84329B5C60}" srcOrd="1" destOrd="0" presId="urn:microsoft.com/office/officeart/2005/8/layout/vList5"/>
    <dgm:cxn modelId="{863059DF-58DA-4D91-BB7D-503963697527}" type="presParOf" srcId="{AAE7A1E6-6847-453D-B55B-8A82BF138C1D}" destId="{51206999-82A9-499E-89EC-A3E5F9D257E6}" srcOrd="5" destOrd="0" presId="urn:microsoft.com/office/officeart/2005/8/layout/vList5"/>
    <dgm:cxn modelId="{FD2A22C3-24B0-4E4D-A3BC-79528D3FBC48}" type="presParOf" srcId="{AAE7A1E6-6847-453D-B55B-8A82BF138C1D}" destId="{477213BE-9E91-4950-8451-7F60796F47F4}" srcOrd="6"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smtClean="0"/>
            <a:t>9</a:t>
          </a:r>
          <a:endParaRPr lang="en-US" sz="4400"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smtClean="0"/>
            <a:t>10</a:t>
          </a:r>
          <a:endParaRPr lang="en-US" sz="4400"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smtClean="0"/>
            <a:t>File server</a:t>
          </a:r>
          <a:endParaRPr lang="en-U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1E4D3931-0DBD-4211-A24A-6AF364284B1E}">
      <dgm:prSet phldrT="[Text]" custT="1"/>
      <dgm:spPr/>
      <dgm:t>
        <a:bodyPr/>
        <a:lstStyle/>
        <a:p>
          <a:pPr marL="280988" indent="-280988" algn="l" rtl="0"/>
          <a:r>
            <a:rPr lang="en-US" sz="3200" dirty="0" smtClean="0"/>
            <a:t>Fax server</a:t>
          </a:r>
          <a:endParaRPr lang="en-US" sz="3200" dirty="0">
            <a:effectLst>
              <a:outerShdw blurRad="38100" dist="38100" dir="2700000" algn="tl">
                <a:srgbClr val="000000">
                  <a:alpha val="43137"/>
                </a:srgbClr>
              </a:outerShdw>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6BE4E373-0656-4EDC-821E-BE09C952B1F6}">
      <dgm:prSet phldrT="[Text]" custT="1"/>
      <dgm:spPr/>
      <dgm:t>
        <a:bodyPr/>
        <a:lstStyle/>
        <a:p>
          <a:r>
            <a:rPr lang="en-US" sz="3200" dirty="0" smtClean="0"/>
            <a:t>Home server</a:t>
          </a:r>
          <a:endParaRPr lang="en-US" sz="3200" dirty="0">
            <a:effectLst>
              <a:outerShdw blurRad="38100" dist="38100" dir="2700000" algn="tl">
                <a:srgbClr val="000000">
                  <a:alpha val="43137"/>
                </a:srgbClr>
              </a:outerShdw>
            </a:effectLst>
          </a:endParaRPr>
        </a:p>
      </dgm:t>
    </dgm:pt>
    <dgm:pt modelId="{D1776C8F-2B10-4075-8DF7-7F65AB725ED5}">
      <dgm:prSet phldrT="[Text]" custT="1"/>
      <dgm:spPr/>
      <dgm:t>
        <a:bodyPr/>
        <a:lstStyle/>
        <a:p>
          <a:r>
            <a:rPr lang="en-US" sz="4400" dirty="0" smtClean="0"/>
            <a:t>12</a:t>
          </a:r>
          <a:endParaRPr lang="en-US" sz="4400" dirty="0"/>
        </a:p>
      </dgm:t>
    </dgm:pt>
    <dgm:pt modelId="{88B75C29-8054-417D-BCE3-878A55118F6D}" type="sibTrans" cxnId="{7077B78D-FCDC-4519-8416-DC357ACD5043}">
      <dgm:prSet/>
      <dgm:spPr/>
      <dgm:t>
        <a:bodyPr/>
        <a:lstStyle/>
        <a:p>
          <a:endParaRPr lang="en-US" sz="3200"/>
        </a:p>
      </dgm:t>
    </dgm:pt>
    <dgm:pt modelId="{7291E740-3E17-41B3-99D3-1D67AE37CC3F}" type="parTrans" cxnId="{7077B78D-FCDC-4519-8416-DC357ACD5043}">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34218063-BF94-4304-99BD-B3F7BA4D3C8F}" type="parTrans" cxnId="{119690D4-400B-468B-8BA0-5C9C9E2AFEAF}">
      <dgm:prSet/>
      <dgm:spPr/>
      <dgm:t>
        <a:bodyPr/>
        <a:lstStyle/>
        <a:p>
          <a:endParaRPr lang="en-US" sz="3200"/>
        </a:p>
      </dgm:t>
    </dgm:pt>
    <dgm:pt modelId="{29A26574-5B7F-4DDE-AC27-B2E8259E11B3}">
      <dgm:prSet phldrT="[Text]"/>
      <dgm:spPr/>
      <dgm:t>
        <a:bodyPr/>
        <a:lstStyle/>
        <a:p>
          <a:r>
            <a:rPr lang="en-US" dirty="0" smtClean="0"/>
            <a:t>11</a:t>
          </a:r>
          <a:endParaRPr lang="en-US" dirty="0"/>
        </a:p>
      </dgm:t>
    </dgm:pt>
    <dgm:pt modelId="{4071068A-A935-4968-8BB0-9E02B240CB27}" type="parTrans" cxnId="{02CF0C44-7F27-4866-AA83-5CFB82221593}">
      <dgm:prSet/>
      <dgm:spPr/>
      <dgm:t>
        <a:bodyPr/>
        <a:lstStyle/>
        <a:p>
          <a:pPr rtl="1"/>
          <a:endParaRPr lang="fa-IR"/>
        </a:p>
      </dgm:t>
    </dgm:pt>
    <dgm:pt modelId="{A4B6C618-9028-4B39-BC3B-356CADD5DE54}" type="sibTrans" cxnId="{02CF0C44-7F27-4866-AA83-5CFB82221593}">
      <dgm:prSet/>
      <dgm:spPr/>
      <dgm:t>
        <a:bodyPr/>
        <a:lstStyle/>
        <a:p>
          <a:pPr rtl="1"/>
          <a:endParaRPr lang="fa-IR"/>
        </a:p>
      </dgm:t>
    </dgm:pt>
    <dgm:pt modelId="{A1372C16-90CA-4460-BE19-782506CEA4FD}">
      <dgm:prSet phldrT="[Text]" custT="1"/>
      <dgm:spPr/>
      <dgm:t>
        <a:bodyPr/>
        <a:lstStyle/>
        <a:p>
          <a:r>
            <a:rPr lang="en-US" sz="3200" dirty="0" smtClean="0"/>
            <a:t>Game server</a:t>
          </a:r>
          <a:endParaRPr lang="en-US" sz="3200" dirty="0">
            <a:effectLst>
              <a:outerShdw blurRad="38100" dist="38100" dir="2700000" algn="tl">
                <a:srgbClr val="000000">
                  <a:alpha val="43137"/>
                </a:srgbClr>
              </a:outerShdw>
            </a:effectLst>
          </a:endParaRPr>
        </a:p>
      </dgm:t>
    </dgm:pt>
    <dgm:pt modelId="{FC74FE7B-E9A2-4E3D-B72A-D2BCA72DC771}" type="parTrans" cxnId="{E2D357C8-9011-468C-BD17-B83E5F81C763}">
      <dgm:prSet/>
      <dgm:spPr/>
      <dgm:t>
        <a:bodyPr/>
        <a:lstStyle/>
        <a:p>
          <a:pPr rtl="1"/>
          <a:endParaRPr lang="fa-IR"/>
        </a:p>
      </dgm:t>
    </dgm:pt>
    <dgm:pt modelId="{239C16D7-EBB2-460F-91F1-479DC575218D}" type="sibTrans" cxnId="{E2D357C8-9011-468C-BD17-B83E5F81C763}">
      <dgm:prSet/>
      <dgm:spPr/>
      <dgm:t>
        <a:bodyPr/>
        <a:lstStyle/>
        <a:p>
          <a:pPr rtl="1"/>
          <a:endParaRPr lang="fa-IR"/>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4" custLinFactNeighborX="-7111" custLinFactNeighborY="1859">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4"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4">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4"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FA0FA036-0FC1-446F-AD9F-063F38F76FF2}" type="pres">
      <dgm:prSet presAssocID="{29A26574-5B7F-4DDE-AC27-B2E8259E11B3}" presName="linNode" presStyleCnt="0"/>
      <dgm:spPr/>
    </dgm:pt>
    <dgm:pt modelId="{E2895F10-0F57-489B-BBAE-AEC9180283AC}" type="pres">
      <dgm:prSet presAssocID="{29A26574-5B7F-4DDE-AC27-B2E8259E11B3}" presName="parentText" presStyleLbl="node1" presStyleIdx="2" presStyleCnt="4">
        <dgm:presLayoutVars>
          <dgm:chMax val="1"/>
          <dgm:bulletEnabled val="1"/>
        </dgm:presLayoutVars>
      </dgm:prSet>
      <dgm:spPr>
        <a:prstGeom prst="roundRect">
          <a:avLst/>
        </a:prstGeom>
      </dgm:spPr>
      <dgm:t>
        <a:bodyPr/>
        <a:lstStyle/>
        <a:p>
          <a:pPr rtl="1"/>
          <a:endParaRPr lang="fa-IR"/>
        </a:p>
      </dgm:t>
    </dgm:pt>
    <dgm:pt modelId="{E54A6136-13DF-4B07-B946-9F84329B5C60}" type="pres">
      <dgm:prSet presAssocID="{29A26574-5B7F-4DDE-AC27-B2E8259E11B3}" presName="descendantText" presStyleLbl="alignAccFollowNode1" presStyleIdx="2" presStyleCnt="4" custScaleX="259632">
        <dgm:presLayoutVars>
          <dgm:bulletEnabled val="1"/>
        </dgm:presLayoutVars>
      </dgm:prSet>
      <dgm:spPr>
        <a:prstGeom prst="rect">
          <a:avLst/>
        </a:prstGeom>
      </dgm:spPr>
      <dgm:t>
        <a:bodyPr/>
        <a:lstStyle/>
        <a:p>
          <a:pPr rtl="1"/>
          <a:endParaRPr lang="fa-IR"/>
        </a:p>
      </dgm:t>
    </dgm:pt>
    <dgm:pt modelId="{51206999-82A9-499E-89EC-A3E5F9D257E6}" type="pres">
      <dgm:prSet presAssocID="{A4B6C618-9028-4B39-BC3B-356CADD5DE54}" presName="sp" presStyleCnt="0"/>
      <dgm:spPr/>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3" presStyleCnt="4">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3" presStyleCnt="4" custScaleX="259632">
        <dgm:presLayoutVars>
          <dgm:bulletEnabled val="1"/>
        </dgm:presLayoutVars>
      </dgm:prSet>
      <dgm:spPr>
        <a:prstGeom prst="rect">
          <a:avLst/>
        </a:prstGeom>
      </dgm:spPr>
      <dgm:t>
        <a:bodyPr/>
        <a:lstStyle/>
        <a:p>
          <a:endParaRPr lang="en-US"/>
        </a:p>
      </dgm:t>
    </dgm:pt>
  </dgm:ptLst>
  <dgm:cxnLst>
    <dgm:cxn modelId="{7077B78D-FCDC-4519-8416-DC357ACD5043}" srcId="{F6FEADD9-F67D-41F5-BA4C-3C84956E7F46}" destId="{D1776C8F-2B10-4075-8DF7-7F65AB725ED5}" srcOrd="3" destOrd="0" parTransId="{7291E740-3E17-41B3-99D3-1D67AE37CC3F}" sibTransId="{88B75C29-8054-417D-BCE3-878A55118F6D}"/>
    <dgm:cxn modelId="{F0B12EE6-90B1-4072-9BB2-1EFA88C50CAF}" type="presOf" srcId="{D1776C8F-2B10-4075-8DF7-7F65AB725ED5}" destId="{F5034101-5B7D-4FE7-B47A-5A48CF39606B}"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8FB1C490-CB37-41B4-A6CF-AE579B0B068B}" type="presOf" srcId="{6BE4E373-0656-4EDC-821E-BE09C952B1F6}" destId="{C7C3E6FD-D83F-4BDA-907E-B5EE041DA931}" srcOrd="0" destOrd="0" presId="urn:microsoft.com/office/officeart/2005/8/layout/vList5"/>
    <dgm:cxn modelId="{4F32369D-BD85-43E7-8E05-424C239F0A8D}" type="presOf" srcId="{F6FEADD9-F67D-41F5-BA4C-3C84956E7F46}" destId="{AAE7A1E6-6847-453D-B55B-8A82BF138C1D}" srcOrd="0" destOrd="0" presId="urn:microsoft.com/office/officeart/2005/8/layout/vList5"/>
    <dgm:cxn modelId="{E2D357C8-9011-468C-BD17-B83E5F81C763}" srcId="{29A26574-5B7F-4DDE-AC27-B2E8259E11B3}" destId="{A1372C16-90CA-4460-BE19-782506CEA4FD}" srcOrd="0" destOrd="0" parTransId="{FC74FE7B-E9A2-4E3D-B72A-D2BCA72DC771}" sibTransId="{239C16D7-EBB2-460F-91F1-479DC575218D}"/>
    <dgm:cxn modelId="{0E258067-A549-44B3-8C19-998C34C9B110}"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3AACFB2B-899F-4538-9456-6A4792015256}" type="presOf" srcId="{74EE5CD8-078F-4590-BF9C-A341A294A016}" destId="{7E429971-BC57-430F-BB25-C0574E5E39E3}" srcOrd="0" destOrd="0" presId="urn:microsoft.com/office/officeart/2005/8/layout/vList5"/>
    <dgm:cxn modelId="{A96335B7-CCEC-4B25-81EB-350EE5FFB523}" type="presOf" srcId="{1E4D3931-0DBD-4211-A24A-6AF364284B1E}" destId="{D54B1729-BC98-42C1-9C6C-D65DCBA4358F}" srcOrd="0" destOrd="0" presId="urn:microsoft.com/office/officeart/2005/8/layout/vList5"/>
    <dgm:cxn modelId="{6ACA0EE1-2954-48FF-A240-17563CA18FD0}" type="presOf" srcId="{A1372C16-90CA-4460-BE19-782506CEA4FD}" destId="{E54A6136-13DF-4B07-B946-9F84329B5C60}"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A3414029-8E7A-4DEB-9F04-C217C3AE7C28}" type="presOf" srcId="{AA046201-5C4D-445E-BF0B-5C6D2B0A1945}" destId="{C04276DC-EE64-470A-B8BC-09067B8045FA}" srcOrd="0" destOrd="0" presId="urn:microsoft.com/office/officeart/2005/8/layout/vList5"/>
    <dgm:cxn modelId="{02CF0C44-7F27-4866-AA83-5CFB82221593}" srcId="{F6FEADD9-F67D-41F5-BA4C-3C84956E7F46}" destId="{29A26574-5B7F-4DDE-AC27-B2E8259E11B3}" srcOrd="2" destOrd="0" parTransId="{4071068A-A935-4968-8BB0-9E02B240CB27}" sibTransId="{A4B6C618-9028-4B39-BC3B-356CADD5DE54}"/>
    <dgm:cxn modelId="{FFDCA26B-A2FC-43F7-A0F5-092055A0A766}" type="presOf" srcId="{29A26574-5B7F-4DDE-AC27-B2E8259E11B3}" destId="{E2895F10-0F57-489B-BBAE-AEC9180283AC}" srcOrd="0" destOrd="0" presId="urn:microsoft.com/office/officeart/2005/8/layout/vList5"/>
    <dgm:cxn modelId="{F993D11D-E3DF-482A-9AD0-1E6D384745FC}" type="presParOf" srcId="{AAE7A1E6-6847-453D-B55B-8A82BF138C1D}" destId="{C4407577-18A2-46E0-8805-2838042EB67A}" srcOrd="0" destOrd="0" presId="urn:microsoft.com/office/officeart/2005/8/layout/vList5"/>
    <dgm:cxn modelId="{4171CE00-AA24-4D62-AB61-B44657025AA2}" type="presParOf" srcId="{C4407577-18A2-46E0-8805-2838042EB67A}" destId="{7E429971-BC57-430F-BB25-C0574E5E39E3}" srcOrd="0" destOrd="0" presId="urn:microsoft.com/office/officeart/2005/8/layout/vList5"/>
    <dgm:cxn modelId="{E0A431B6-1B2C-4411-AF00-10CE870020CE}" type="presParOf" srcId="{C4407577-18A2-46E0-8805-2838042EB67A}" destId="{D54B1729-BC98-42C1-9C6C-D65DCBA4358F}" srcOrd="1" destOrd="0" presId="urn:microsoft.com/office/officeart/2005/8/layout/vList5"/>
    <dgm:cxn modelId="{F74FBB0C-6E89-4E1D-A1C1-8F49C875458B}" type="presParOf" srcId="{AAE7A1E6-6847-453D-B55B-8A82BF138C1D}" destId="{AB8574CC-D4F2-4555-AEE3-F4EE58B11D03}" srcOrd="1" destOrd="0" presId="urn:microsoft.com/office/officeart/2005/8/layout/vList5"/>
    <dgm:cxn modelId="{3F40F1C0-C71F-422D-87BE-B8FFEDECBB80}" type="presParOf" srcId="{AAE7A1E6-6847-453D-B55B-8A82BF138C1D}" destId="{85B8F607-FDD8-476A-ADBE-E1250824F294}" srcOrd="2" destOrd="0" presId="urn:microsoft.com/office/officeart/2005/8/layout/vList5"/>
    <dgm:cxn modelId="{B6709815-2B42-4C1E-AA94-2293887E8221}" type="presParOf" srcId="{85B8F607-FDD8-476A-ADBE-E1250824F294}" destId="{C04276DC-EE64-470A-B8BC-09067B8045FA}" srcOrd="0" destOrd="0" presId="urn:microsoft.com/office/officeart/2005/8/layout/vList5"/>
    <dgm:cxn modelId="{49D02195-D03D-4B63-9FCB-11CC8270578A}" type="presParOf" srcId="{85B8F607-FDD8-476A-ADBE-E1250824F294}" destId="{B37A5355-225B-4C6F-AED7-6C620F99EECC}" srcOrd="1" destOrd="0" presId="urn:microsoft.com/office/officeart/2005/8/layout/vList5"/>
    <dgm:cxn modelId="{9F8DA44A-BC3B-487B-B1C6-7E2653D0B25D}" type="presParOf" srcId="{AAE7A1E6-6847-453D-B55B-8A82BF138C1D}" destId="{5ACAA866-A8A8-4183-97B5-CEEAB1525C60}" srcOrd="3" destOrd="0" presId="urn:microsoft.com/office/officeart/2005/8/layout/vList5"/>
    <dgm:cxn modelId="{9A12DA76-9C70-45A3-9BF9-373AA3281E51}" type="presParOf" srcId="{AAE7A1E6-6847-453D-B55B-8A82BF138C1D}" destId="{FA0FA036-0FC1-446F-AD9F-063F38F76FF2}" srcOrd="4" destOrd="0" presId="urn:microsoft.com/office/officeart/2005/8/layout/vList5"/>
    <dgm:cxn modelId="{CB4B2A92-4A5C-4722-8E6E-BB27B774F1EE}" type="presParOf" srcId="{FA0FA036-0FC1-446F-AD9F-063F38F76FF2}" destId="{E2895F10-0F57-489B-BBAE-AEC9180283AC}" srcOrd="0" destOrd="0" presId="urn:microsoft.com/office/officeart/2005/8/layout/vList5"/>
    <dgm:cxn modelId="{C6C4944B-B511-4C3D-B4B8-DA6534A3D876}" type="presParOf" srcId="{FA0FA036-0FC1-446F-AD9F-063F38F76FF2}" destId="{E54A6136-13DF-4B07-B946-9F84329B5C60}" srcOrd="1" destOrd="0" presId="urn:microsoft.com/office/officeart/2005/8/layout/vList5"/>
    <dgm:cxn modelId="{6DBF407B-9E88-4C6F-B469-0ED05EE92A54}" type="presParOf" srcId="{AAE7A1E6-6847-453D-B55B-8A82BF138C1D}" destId="{51206999-82A9-499E-89EC-A3E5F9D257E6}" srcOrd="5" destOrd="0" presId="urn:microsoft.com/office/officeart/2005/8/layout/vList5"/>
    <dgm:cxn modelId="{9AEE26D3-2E67-4B44-AD23-E941A96D57BB}" type="presParOf" srcId="{AAE7A1E6-6847-453D-B55B-8A82BF138C1D}" destId="{477213BE-9E91-4950-8451-7F60796F47F4}" srcOrd="6" destOrd="0" presId="urn:microsoft.com/office/officeart/2005/8/layout/vList5"/>
    <dgm:cxn modelId="{CC1D91FD-FC26-462C-A250-A106082317B4}" type="presParOf" srcId="{477213BE-9E91-4950-8451-7F60796F47F4}" destId="{F5034101-5B7D-4FE7-B47A-5A48CF39606B}" srcOrd="0" destOrd="0" presId="urn:microsoft.com/office/officeart/2005/8/layout/vList5"/>
    <dgm:cxn modelId="{DAEA782F-5B2C-4132-8401-32C32F97C0DD}"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199427" y="-2013961"/>
          <a:ext cx="782637"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rtl="0">
            <a:lnSpc>
              <a:spcPct val="90000"/>
            </a:lnSpc>
            <a:spcBef>
              <a:spcPct val="0"/>
            </a:spcBef>
            <a:spcAft>
              <a:spcPct val="15000"/>
            </a:spcAft>
            <a:buChar char="••"/>
          </a:pPr>
          <a:r>
            <a:rPr lang="en-US" sz="3200" kern="1200" dirty="0" smtClean="0"/>
            <a:t>Web server</a:t>
          </a:r>
          <a:endParaRPr lang="en-US" sz="3200" kern="1200" dirty="0">
            <a:effectLst>
              <a:outerShdw blurRad="38100" dist="38100" dir="2700000" algn="tl">
                <a:srgbClr val="000000">
                  <a:alpha val="43137"/>
                </a:srgbClr>
              </a:outerShdw>
            </a:effectLst>
          </a:endParaRPr>
        </a:p>
      </dsp:txBody>
      <dsp:txXfrm rot="-5400000">
        <a:off x="1085602" y="99864"/>
        <a:ext cx="5010287" cy="782637"/>
      </dsp:txXfrm>
    </dsp:sp>
    <dsp:sp modelId="{7E429971-BC57-430F-BB25-C0574E5E39E3}">
      <dsp:nvSpPr>
        <dsp:cNvPr id="0" name=""/>
        <dsp:cNvSpPr/>
      </dsp:nvSpPr>
      <dsp:spPr>
        <a:xfrm>
          <a:off x="109" y="0"/>
          <a:ext cx="1085492" cy="97829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a:t>
          </a:r>
          <a:endParaRPr lang="en-US" sz="4400" kern="1200" dirty="0"/>
        </a:p>
      </dsp:txBody>
      <dsp:txXfrm>
        <a:off x="47865" y="47756"/>
        <a:ext cx="989980" cy="882784"/>
      </dsp:txXfrm>
    </dsp:sp>
    <dsp:sp modelId="{B37A5355-225B-4C6F-AED7-6C620F99EECC}">
      <dsp:nvSpPr>
        <dsp:cNvPr id="0" name=""/>
        <dsp:cNvSpPr/>
      </dsp:nvSpPr>
      <dsp:spPr>
        <a:xfrm rot="5400000">
          <a:off x="3199427" y="-986749"/>
          <a:ext cx="782637" cy="5010287"/>
        </a:xfrm>
        <a:prstGeom prst="rect">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Standalone server</a:t>
          </a:r>
          <a:endParaRPr lang="en-US" sz="3200" kern="1200" dirty="0">
            <a:effectLst>
              <a:outerShdw blurRad="38100" dist="38100" dir="2700000" algn="tl">
                <a:srgbClr val="000000">
                  <a:alpha val="43137"/>
                </a:srgbClr>
              </a:outerShdw>
            </a:effectLst>
          </a:endParaRPr>
        </a:p>
      </dsp:txBody>
      <dsp:txXfrm rot="-5400000">
        <a:off x="1085602" y="1127076"/>
        <a:ext cx="5010287" cy="782637"/>
      </dsp:txXfrm>
    </dsp:sp>
    <dsp:sp modelId="{C04276DC-EE64-470A-B8BC-09067B8045FA}">
      <dsp:nvSpPr>
        <dsp:cNvPr id="0" name=""/>
        <dsp:cNvSpPr/>
      </dsp:nvSpPr>
      <dsp:spPr>
        <a:xfrm>
          <a:off x="109" y="1029245"/>
          <a:ext cx="1085492" cy="97829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smtClean="0"/>
            <a:t>2</a:t>
          </a:r>
          <a:endParaRPr lang="en-US" sz="4400" kern="1200" dirty="0"/>
        </a:p>
      </dsp:txBody>
      <dsp:txXfrm>
        <a:off x="47865" y="1077001"/>
        <a:ext cx="989980" cy="882784"/>
      </dsp:txXfrm>
    </dsp:sp>
    <dsp:sp modelId="{E54A6136-13DF-4B07-B946-9F84329B5C60}">
      <dsp:nvSpPr>
        <dsp:cNvPr id="0" name=""/>
        <dsp:cNvSpPr/>
      </dsp:nvSpPr>
      <dsp:spPr>
        <a:xfrm rot="5400000">
          <a:off x="3199427" y="40462"/>
          <a:ext cx="782637" cy="5010287"/>
        </a:xfrm>
        <a:prstGeom prst="rect">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Name server</a:t>
          </a:r>
          <a:endParaRPr lang="en-US" sz="3200" kern="1200" dirty="0">
            <a:effectLst>
              <a:outerShdw blurRad="38100" dist="38100" dir="2700000" algn="tl">
                <a:srgbClr val="000000">
                  <a:alpha val="43137"/>
                </a:srgbClr>
              </a:outerShdw>
            </a:effectLst>
          </a:endParaRPr>
        </a:p>
      </dsp:txBody>
      <dsp:txXfrm rot="-5400000">
        <a:off x="1085602" y="2154287"/>
        <a:ext cx="5010287" cy="782637"/>
      </dsp:txXfrm>
    </dsp:sp>
    <dsp:sp modelId="{E2895F10-0F57-489B-BBAE-AEC9180283AC}">
      <dsp:nvSpPr>
        <dsp:cNvPr id="0" name=""/>
        <dsp:cNvSpPr/>
      </dsp:nvSpPr>
      <dsp:spPr>
        <a:xfrm>
          <a:off x="109" y="2056457"/>
          <a:ext cx="1085492" cy="97829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3</a:t>
          </a:r>
          <a:endParaRPr lang="en-US" sz="4900" kern="1200" dirty="0"/>
        </a:p>
      </dsp:txBody>
      <dsp:txXfrm>
        <a:off x="47865" y="2104213"/>
        <a:ext cx="989980" cy="882784"/>
      </dsp:txXfrm>
    </dsp:sp>
    <dsp:sp modelId="{C7C3E6FD-D83F-4BDA-907E-B5EE041DA931}">
      <dsp:nvSpPr>
        <dsp:cNvPr id="0" name=""/>
        <dsp:cNvSpPr/>
      </dsp:nvSpPr>
      <dsp:spPr>
        <a:xfrm rot="5400000">
          <a:off x="3199427" y="1067673"/>
          <a:ext cx="782637" cy="5010287"/>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Printer server</a:t>
          </a:r>
          <a:endParaRPr lang="en-US" sz="3200" kern="1200" dirty="0">
            <a:effectLst>
              <a:outerShdw blurRad="38100" dist="38100" dir="2700000" algn="tl">
                <a:srgbClr val="000000">
                  <a:alpha val="43137"/>
                </a:srgbClr>
              </a:outerShdw>
            </a:effectLst>
          </a:endParaRPr>
        </a:p>
      </dsp:txBody>
      <dsp:txXfrm rot="-5400000">
        <a:off x="1085602" y="3181498"/>
        <a:ext cx="5010287" cy="782637"/>
      </dsp:txXfrm>
    </dsp:sp>
    <dsp:sp modelId="{F5034101-5B7D-4FE7-B47A-5A48CF39606B}">
      <dsp:nvSpPr>
        <dsp:cNvPr id="0" name=""/>
        <dsp:cNvSpPr/>
      </dsp:nvSpPr>
      <dsp:spPr>
        <a:xfrm>
          <a:off x="109" y="3083669"/>
          <a:ext cx="1085492" cy="97829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4</a:t>
          </a:r>
          <a:endParaRPr lang="en-US" sz="4400" kern="1200" dirty="0"/>
        </a:p>
      </dsp:txBody>
      <dsp:txXfrm>
        <a:off x="47865" y="3131425"/>
        <a:ext cx="989980" cy="882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199427" y="-2013961"/>
          <a:ext cx="782637"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rtl="0">
            <a:lnSpc>
              <a:spcPct val="90000"/>
            </a:lnSpc>
            <a:spcBef>
              <a:spcPct val="0"/>
            </a:spcBef>
            <a:spcAft>
              <a:spcPct val="15000"/>
            </a:spcAft>
            <a:buChar char="••"/>
          </a:pPr>
          <a:r>
            <a:rPr lang="en-US" sz="3200" kern="1200" dirty="0" smtClean="0"/>
            <a:t>Proxy server</a:t>
          </a:r>
          <a:endParaRPr lang="en-US" sz="3200" kern="1200" dirty="0">
            <a:effectLst>
              <a:outerShdw blurRad="38100" dist="38100" dir="2700000" algn="tl">
                <a:srgbClr val="000000">
                  <a:alpha val="43137"/>
                </a:srgbClr>
              </a:outerShdw>
            </a:effectLst>
          </a:endParaRPr>
        </a:p>
      </dsp:txBody>
      <dsp:txXfrm rot="-5400000">
        <a:off x="1085602" y="99864"/>
        <a:ext cx="5010287" cy="782637"/>
      </dsp:txXfrm>
    </dsp:sp>
    <dsp:sp modelId="{7E429971-BC57-430F-BB25-C0574E5E39E3}">
      <dsp:nvSpPr>
        <dsp:cNvPr id="0" name=""/>
        <dsp:cNvSpPr/>
      </dsp:nvSpPr>
      <dsp:spPr>
        <a:xfrm>
          <a:off x="109" y="0"/>
          <a:ext cx="1085492" cy="97829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5</a:t>
          </a:r>
          <a:endParaRPr lang="en-US" sz="4400" kern="1200" dirty="0"/>
        </a:p>
      </dsp:txBody>
      <dsp:txXfrm>
        <a:off x="47865" y="47756"/>
        <a:ext cx="989980" cy="882784"/>
      </dsp:txXfrm>
    </dsp:sp>
    <dsp:sp modelId="{B37A5355-225B-4C6F-AED7-6C620F99EECC}">
      <dsp:nvSpPr>
        <dsp:cNvPr id="0" name=""/>
        <dsp:cNvSpPr/>
      </dsp:nvSpPr>
      <dsp:spPr>
        <a:xfrm rot="5400000">
          <a:off x="3199427" y="-986749"/>
          <a:ext cx="782637" cy="5010287"/>
        </a:xfrm>
        <a:prstGeom prst="rect">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fa-IR" sz="3200" kern="1200" dirty="0" smtClean="0">
              <a:cs typeface="B Mitra" pitchFamily="2" charset="-78"/>
            </a:rPr>
            <a:t> </a:t>
          </a:r>
          <a:r>
            <a:rPr lang="en-US" sz="3200" kern="1200" dirty="0" smtClean="0"/>
            <a:t>Sound server</a:t>
          </a:r>
          <a:endParaRPr lang="en-US" sz="3200" kern="1200" dirty="0">
            <a:effectLst>
              <a:outerShdw blurRad="38100" dist="38100" dir="2700000" algn="tl">
                <a:srgbClr val="000000">
                  <a:alpha val="43137"/>
                </a:srgbClr>
              </a:outerShdw>
            </a:effectLst>
          </a:endParaRPr>
        </a:p>
      </dsp:txBody>
      <dsp:txXfrm rot="-5400000">
        <a:off x="1085602" y="1127076"/>
        <a:ext cx="5010287" cy="782637"/>
      </dsp:txXfrm>
    </dsp:sp>
    <dsp:sp modelId="{C04276DC-EE64-470A-B8BC-09067B8045FA}">
      <dsp:nvSpPr>
        <dsp:cNvPr id="0" name=""/>
        <dsp:cNvSpPr/>
      </dsp:nvSpPr>
      <dsp:spPr>
        <a:xfrm>
          <a:off x="109" y="1029245"/>
          <a:ext cx="1085492" cy="97829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6</a:t>
          </a:r>
          <a:endParaRPr lang="en-US" sz="4400" kern="1200" dirty="0"/>
        </a:p>
      </dsp:txBody>
      <dsp:txXfrm>
        <a:off x="47865" y="1077001"/>
        <a:ext cx="989980" cy="882784"/>
      </dsp:txXfrm>
    </dsp:sp>
    <dsp:sp modelId="{E54A6136-13DF-4B07-B946-9F84329B5C60}">
      <dsp:nvSpPr>
        <dsp:cNvPr id="0" name=""/>
        <dsp:cNvSpPr/>
      </dsp:nvSpPr>
      <dsp:spPr>
        <a:xfrm rot="5400000">
          <a:off x="3199427" y="40462"/>
          <a:ext cx="782637" cy="5010287"/>
        </a:xfrm>
        <a:prstGeom prst="rect">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Application server</a:t>
          </a:r>
          <a:endParaRPr lang="en-US" sz="3200" kern="1200" dirty="0">
            <a:effectLst>
              <a:outerShdw blurRad="38100" dist="38100" dir="2700000" algn="tl">
                <a:srgbClr val="000000">
                  <a:alpha val="43137"/>
                </a:srgbClr>
              </a:outerShdw>
            </a:effectLst>
          </a:endParaRPr>
        </a:p>
      </dsp:txBody>
      <dsp:txXfrm rot="-5400000">
        <a:off x="1085602" y="2154287"/>
        <a:ext cx="5010287" cy="782637"/>
      </dsp:txXfrm>
    </dsp:sp>
    <dsp:sp modelId="{E2895F10-0F57-489B-BBAE-AEC9180283AC}">
      <dsp:nvSpPr>
        <dsp:cNvPr id="0" name=""/>
        <dsp:cNvSpPr/>
      </dsp:nvSpPr>
      <dsp:spPr>
        <a:xfrm>
          <a:off x="109" y="2056457"/>
          <a:ext cx="1085492" cy="97829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7</a:t>
          </a:r>
          <a:endParaRPr lang="en-US" sz="4900" kern="1200" dirty="0"/>
        </a:p>
      </dsp:txBody>
      <dsp:txXfrm>
        <a:off x="47865" y="2104213"/>
        <a:ext cx="989980" cy="882784"/>
      </dsp:txXfrm>
    </dsp:sp>
    <dsp:sp modelId="{C7C3E6FD-D83F-4BDA-907E-B5EE041DA931}">
      <dsp:nvSpPr>
        <dsp:cNvPr id="0" name=""/>
        <dsp:cNvSpPr/>
      </dsp:nvSpPr>
      <dsp:spPr>
        <a:xfrm rot="5400000">
          <a:off x="3199427" y="1067673"/>
          <a:ext cx="782637" cy="5010287"/>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Database server</a:t>
          </a:r>
          <a:endParaRPr lang="en-US" sz="3200" kern="1200" dirty="0">
            <a:effectLst>
              <a:outerShdw blurRad="38100" dist="38100" dir="2700000" algn="tl">
                <a:srgbClr val="000000">
                  <a:alpha val="43137"/>
                </a:srgbClr>
              </a:outerShdw>
            </a:effectLst>
          </a:endParaRPr>
        </a:p>
      </dsp:txBody>
      <dsp:txXfrm rot="-5400000">
        <a:off x="1085602" y="3181498"/>
        <a:ext cx="5010287" cy="782637"/>
      </dsp:txXfrm>
    </dsp:sp>
    <dsp:sp modelId="{F5034101-5B7D-4FE7-B47A-5A48CF39606B}">
      <dsp:nvSpPr>
        <dsp:cNvPr id="0" name=""/>
        <dsp:cNvSpPr/>
      </dsp:nvSpPr>
      <dsp:spPr>
        <a:xfrm>
          <a:off x="109" y="3083669"/>
          <a:ext cx="1085492" cy="97829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8</a:t>
          </a:r>
          <a:endParaRPr lang="en-US" sz="4400" kern="1200" dirty="0"/>
        </a:p>
      </dsp:txBody>
      <dsp:txXfrm>
        <a:off x="47865" y="3131425"/>
        <a:ext cx="989980" cy="882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199427" y="-2013961"/>
          <a:ext cx="782637" cy="5010287"/>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1422400" rtl="0">
            <a:lnSpc>
              <a:spcPct val="90000"/>
            </a:lnSpc>
            <a:spcBef>
              <a:spcPct val="0"/>
            </a:spcBef>
            <a:spcAft>
              <a:spcPct val="15000"/>
            </a:spcAft>
            <a:buChar char="••"/>
          </a:pPr>
          <a:r>
            <a:rPr lang="en-US" sz="3200" kern="1200" dirty="0" smtClean="0"/>
            <a:t>Fax server</a:t>
          </a:r>
          <a:endParaRPr lang="en-US" sz="3200" kern="1200" dirty="0">
            <a:effectLst>
              <a:outerShdw blurRad="38100" dist="38100" dir="2700000" algn="tl">
                <a:srgbClr val="000000">
                  <a:alpha val="43137"/>
                </a:srgbClr>
              </a:outerShdw>
            </a:effectLst>
          </a:endParaRPr>
        </a:p>
      </dsp:txBody>
      <dsp:txXfrm rot="-5400000">
        <a:off x="1085602" y="99864"/>
        <a:ext cx="5010287" cy="782637"/>
      </dsp:txXfrm>
    </dsp:sp>
    <dsp:sp modelId="{7E429971-BC57-430F-BB25-C0574E5E39E3}">
      <dsp:nvSpPr>
        <dsp:cNvPr id="0" name=""/>
        <dsp:cNvSpPr/>
      </dsp:nvSpPr>
      <dsp:spPr>
        <a:xfrm>
          <a:off x="0" y="20220"/>
          <a:ext cx="1085492" cy="97829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9</a:t>
          </a:r>
          <a:endParaRPr lang="en-US" sz="4400" kern="1200" dirty="0"/>
        </a:p>
      </dsp:txBody>
      <dsp:txXfrm>
        <a:off x="47756" y="67976"/>
        <a:ext cx="989980" cy="882784"/>
      </dsp:txXfrm>
    </dsp:sp>
    <dsp:sp modelId="{B37A5355-225B-4C6F-AED7-6C620F99EECC}">
      <dsp:nvSpPr>
        <dsp:cNvPr id="0" name=""/>
        <dsp:cNvSpPr/>
      </dsp:nvSpPr>
      <dsp:spPr>
        <a:xfrm rot="5400000">
          <a:off x="3199427" y="-986749"/>
          <a:ext cx="782637" cy="5010287"/>
        </a:xfrm>
        <a:prstGeom prst="rect">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File server</a:t>
          </a:r>
          <a:endParaRPr lang="en-US" sz="3200" kern="1200" dirty="0">
            <a:effectLst>
              <a:outerShdw blurRad="38100" dist="38100" dir="2700000" algn="tl">
                <a:srgbClr val="000000">
                  <a:alpha val="43137"/>
                </a:srgbClr>
              </a:outerShdw>
            </a:effectLst>
          </a:endParaRPr>
        </a:p>
      </dsp:txBody>
      <dsp:txXfrm rot="-5400000">
        <a:off x="1085602" y="1127076"/>
        <a:ext cx="5010287" cy="782637"/>
      </dsp:txXfrm>
    </dsp:sp>
    <dsp:sp modelId="{C04276DC-EE64-470A-B8BC-09067B8045FA}">
      <dsp:nvSpPr>
        <dsp:cNvPr id="0" name=""/>
        <dsp:cNvSpPr/>
      </dsp:nvSpPr>
      <dsp:spPr>
        <a:xfrm>
          <a:off x="109" y="1029245"/>
          <a:ext cx="1085492" cy="978296"/>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10</a:t>
          </a:r>
          <a:endParaRPr lang="en-US" sz="4400" kern="1200" dirty="0"/>
        </a:p>
      </dsp:txBody>
      <dsp:txXfrm>
        <a:off x="47865" y="1077001"/>
        <a:ext cx="989980" cy="882784"/>
      </dsp:txXfrm>
    </dsp:sp>
    <dsp:sp modelId="{E54A6136-13DF-4B07-B946-9F84329B5C60}">
      <dsp:nvSpPr>
        <dsp:cNvPr id="0" name=""/>
        <dsp:cNvSpPr/>
      </dsp:nvSpPr>
      <dsp:spPr>
        <a:xfrm rot="5400000">
          <a:off x="3199427" y="40462"/>
          <a:ext cx="782637" cy="5010287"/>
        </a:xfrm>
        <a:prstGeom prst="rect">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Game server</a:t>
          </a:r>
          <a:endParaRPr lang="en-US" sz="3200" kern="1200" dirty="0">
            <a:effectLst>
              <a:outerShdw blurRad="38100" dist="38100" dir="2700000" algn="tl">
                <a:srgbClr val="000000">
                  <a:alpha val="43137"/>
                </a:srgbClr>
              </a:outerShdw>
            </a:effectLst>
          </a:endParaRPr>
        </a:p>
      </dsp:txBody>
      <dsp:txXfrm rot="-5400000">
        <a:off x="1085602" y="2154287"/>
        <a:ext cx="5010287" cy="782637"/>
      </dsp:txXfrm>
    </dsp:sp>
    <dsp:sp modelId="{E2895F10-0F57-489B-BBAE-AEC9180283AC}">
      <dsp:nvSpPr>
        <dsp:cNvPr id="0" name=""/>
        <dsp:cNvSpPr/>
      </dsp:nvSpPr>
      <dsp:spPr>
        <a:xfrm>
          <a:off x="109" y="2056457"/>
          <a:ext cx="1085492" cy="978296"/>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US" sz="4700" kern="1200" dirty="0" smtClean="0"/>
            <a:t>11</a:t>
          </a:r>
          <a:endParaRPr lang="en-US" sz="4700" kern="1200" dirty="0"/>
        </a:p>
      </dsp:txBody>
      <dsp:txXfrm>
        <a:off x="47865" y="2104213"/>
        <a:ext cx="989980" cy="882784"/>
      </dsp:txXfrm>
    </dsp:sp>
    <dsp:sp modelId="{C7C3E6FD-D83F-4BDA-907E-B5EE041DA931}">
      <dsp:nvSpPr>
        <dsp:cNvPr id="0" name=""/>
        <dsp:cNvSpPr/>
      </dsp:nvSpPr>
      <dsp:spPr>
        <a:xfrm rot="5400000">
          <a:off x="3199427" y="1067673"/>
          <a:ext cx="782637" cy="5010287"/>
        </a:xfrm>
        <a:prstGeom prst="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t>Home server</a:t>
          </a:r>
          <a:endParaRPr lang="en-US" sz="3200" kern="1200" dirty="0">
            <a:effectLst>
              <a:outerShdw blurRad="38100" dist="38100" dir="2700000" algn="tl">
                <a:srgbClr val="000000">
                  <a:alpha val="43137"/>
                </a:srgbClr>
              </a:outerShdw>
            </a:effectLst>
          </a:endParaRPr>
        </a:p>
      </dsp:txBody>
      <dsp:txXfrm rot="-5400000">
        <a:off x="1085602" y="3181498"/>
        <a:ext cx="5010287" cy="782637"/>
      </dsp:txXfrm>
    </dsp:sp>
    <dsp:sp modelId="{F5034101-5B7D-4FE7-B47A-5A48CF39606B}">
      <dsp:nvSpPr>
        <dsp:cNvPr id="0" name=""/>
        <dsp:cNvSpPr/>
      </dsp:nvSpPr>
      <dsp:spPr>
        <a:xfrm>
          <a:off x="109" y="3083669"/>
          <a:ext cx="1085492" cy="97829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12</a:t>
          </a:r>
          <a:endParaRPr lang="en-US" sz="4400" kern="1200" dirty="0"/>
        </a:p>
      </dsp:txBody>
      <dsp:txXfrm>
        <a:off x="47865" y="3131425"/>
        <a:ext cx="989980"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5/14/2016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228671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5/14/2016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99059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a:t>
            </a:r>
            <a:r>
              <a:rPr lang="en-US" sz="1200" dirty="0" err="1" smtClean="0"/>
              <a:t>grayscale</a:t>
            </a:r>
            <a:r>
              <a:rPr lang="en-US" sz="1200" dirty="0" smtClean="0"/>
              <a:t>. Run a test print to make sure your colors work when printed in pure black and white and </a:t>
            </a:r>
            <a:r>
              <a:rPr lang="en-US" sz="1200" dirty="0" err="1" smtClean="0"/>
              <a:t>grayscale</a:t>
            </a:r>
            <a:r>
              <a:rPr lang="en-US" sz="1200" dirty="0" smtClean="0"/>
              <a:t>.</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slides to each topic section as necessary, including slides with tables, graphs, and images. </a:t>
            </a:r>
          </a:p>
          <a:p>
            <a:r>
              <a:rPr lang="en-US" dirty="0" smtClean="0"/>
              <a:t>See next section for sample</a:t>
            </a:r>
            <a:r>
              <a:rPr lang="en-US" baseline="0" dirty="0" smtClean="0"/>
              <a:t> </a:t>
            </a:r>
            <a:r>
              <a:rPr lang="en-US" dirty="0" smtClean="0"/>
              <a:t>table,</a:t>
            </a:r>
            <a:r>
              <a:rPr lang="en-US" baseline="0" dirty="0" smtClean="0"/>
              <a:t> graph, image, and video layouts. </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What</a:t>
            </a:r>
            <a:r>
              <a:rPr lang="en-US" b="0" baseline="0" dirty="0" smtClean="0"/>
              <a:t> will the audience be able to do after this training is complete?</a:t>
            </a:r>
            <a:r>
              <a:rPr lang="en-US" dirty="0" smtClean="0"/>
              <a:t> Briefly describe each objective how the audience</a:t>
            </a:r>
            <a:r>
              <a:rPr lang="en-US" baseline="0" dirty="0" smtClean="0"/>
              <a:t> </a:t>
            </a:r>
            <a:r>
              <a:rPr lang="en-US" dirty="0" smtClean="0"/>
              <a:t>will benefit from this</a:t>
            </a:r>
            <a:r>
              <a:rPr lang="en-US" baseline="0" dirty="0" smtClean="0"/>
              <a:t> presentation.</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outcomes of the case study or class simulation.</a:t>
            </a:r>
          </a:p>
          <a:p>
            <a:r>
              <a:rPr lang="en-US" baseline="0" dirty="0" smtClean="0"/>
              <a:t>Cover best practices.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3011" name="Rectangle 25"/>
          <p:cNvSpPr>
            <a:spLocks noGrp="1" noChangeArrowheads="1"/>
          </p:cNvSpPr>
          <p:nvPr>
            <p:ph type="ftr" sz="quarter" idx="4"/>
          </p:nvPr>
        </p:nvSpPr>
        <p:spPr>
          <a:noFill/>
        </p:spPr>
        <p:txBody>
          <a:bodyPr/>
          <a:lstStyle/>
          <a:p>
            <a:r>
              <a:rPr lang="en-US" dirty="0" smtClean="0"/>
              <a:t>Microsoft Confidential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en-US" smtClean="0"/>
              <a:pPr/>
              <a:t>30</a:t>
            </a:fld>
            <a:endParaRPr lang="en-US"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en-US" dirty="0" smtClean="0"/>
              <a:t>Is your presentation as crisp as possible? Consider moving extra content to the appendix.</a:t>
            </a:r>
          </a:p>
          <a:p>
            <a:r>
              <a:rPr lang="en-US" dirty="0" smtClean="0"/>
              <a:t>Use appendix slides to store content that you might want to refer to during the Question slide or that may be useful for attendees to investigate deeper in the future.</a:t>
            </a:r>
          </a:p>
          <a:p>
            <a:pPr>
              <a:buFontTx/>
              <a:buNone/>
            </a:pPr>
            <a:endParaRPr lang="en-US" dirty="0" smtClean="0"/>
          </a:p>
          <a:p>
            <a:endParaRPr lang="en-US" dirty="0" smtClean="0"/>
          </a:p>
          <a:p>
            <a:endParaRPr lang="en-US" dirty="0" smtClean="0"/>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another option</a:t>
            </a:r>
            <a:r>
              <a:rPr lang="en-US" sz="1200" baseline="0" dirty="0" smtClean="0"/>
              <a:t> for an Overview slides using transitions.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dirty="0" smtClean="0"/>
              <a:t>This is another option</a:t>
            </a:r>
            <a:r>
              <a:rPr lang="en-US" sz="1200" baseline="0" dirty="0" smtClean="0"/>
              <a:t> for an Overview slide.</a:t>
            </a:r>
            <a:endParaRPr lang="en-US" sz="1200" dirty="0" smtClean="0"/>
          </a:p>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5/14/2016</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5/14/2016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5/14/2016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5/14/2016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1"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video" Target="../media/media1.wmv"/><Relationship Id="rId2" Type="http://schemas.microsoft.com/office/2007/relationships/media" Target="../media/media1.wmv"/><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3.gi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wmv"/><Relationship Id="rId1" Type="http://schemas.microsoft.com/office/2007/relationships/media" Target="../media/media3.wmv"/><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video" Target="../media/media4.wmv"/><Relationship Id="rId7" Type="http://schemas.openxmlformats.org/officeDocument/2006/relationships/image" Target="../media/image16.png"/><Relationship Id="rId2" Type="http://schemas.microsoft.com/office/2007/relationships/media" Target="../media/media4.wmv"/><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media" Target="../media/media5.wmv"/><Relationship Id="rId7" Type="http://schemas.openxmlformats.org/officeDocument/2006/relationships/image" Target="../media/image18.png"/><Relationship Id="rId2" Type="http://schemas.openxmlformats.org/officeDocument/2006/relationships/video" Target="NULL" TargetMode="External"/><Relationship Id="rId1" Type="http://schemas.openxmlformats.org/officeDocument/2006/relationships/tags" Target="../tags/tag4.xml"/><Relationship Id="rId6" Type="http://schemas.openxmlformats.org/officeDocument/2006/relationships/image" Target="../media/image17.pn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video" Target="../media/media6.wmv"/><Relationship Id="rId7" Type="http://schemas.openxmlformats.org/officeDocument/2006/relationships/image" Target="../media/image20.png"/><Relationship Id="rId2" Type="http://schemas.microsoft.com/office/2007/relationships/media" Target="../media/media6.wmv"/><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4.wmv"/><Relationship Id="rId1" Type="http://schemas.microsoft.com/office/2007/relationships/media" Target="../media/media4.wmv"/><Relationship Id="rId5" Type="http://schemas.openxmlformats.org/officeDocument/2006/relationships/image" Target="../media/image2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microsoft.com/office/2007/relationships/media" Target="../media/media5.wmv"/><Relationship Id="rId1" Type="http://schemas.openxmlformats.org/officeDocument/2006/relationships/video" Target="NULL" TargetMode="External"/><Relationship Id="rId5" Type="http://schemas.openxmlformats.org/officeDocument/2006/relationships/image" Target="../media/image2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6.wmv"/><Relationship Id="rId1" Type="http://schemas.microsoft.com/office/2007/relationships/media" Target="../media/media6.wmv"/><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video" Target="../media/media2.wmv"/><Relationship Id="rId2" Type="http://schemas.microsoft.com/office/2007/relationships/media" Target="../media/media2.wmv"/><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5.pn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6.jpeg"/><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2.xml"/><Relationship Id="rId7" Type="http://schemas.openxmlformats.org/officeDocument/2006/relationships/notesSlide" Target="../notesSlides/notesSlide20.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4.xml"/><Relationship Id="rId5" Type="http://schemas.openxmlformats.org/officeDocument/2006/relationships/video" Target="../media/media7.wmv"/><Relationship Id="rId4" Type="http://schemas.microsoft.com/office/2007/relationships/media" Target="../media/media7.wmv"/></Relationships>
</file>

<file path=ppt/slides/_rels/slide2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8.png"/><Relationship Id="rId5" Type="http://schemas.openxmlformats.org/officeDocument/2006/relationships/notesSlide" Target="../notesSlides/notesSlide21.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video" Target="../media/media8.wmv"/><Relationship Id="rId7" Type="http://schemas.openxmlformats.org/officeDocument/2006/relationships/notesSlide" Target="../notesSlides/notesSlide22.xml"/><Relationship Id="rId2" Type="http://schemas.microsoft.com/office/2007/relationships/media" Target="../media/media8.wmv"/><Relationship Id="rId1" Type="http://schemas.openxmlformats.org/officeDocument/2006/relationships/tags" Target="../tags/tag16.xml"/><Relationship Id="rId6" Type="http://schemas.openxmlformats.org/officeDocument/2006/relationships/slideLayout" Target="../slideLayouts/slideLayout4.xml"/><Relationship Id="rId5" Type="http://schemas.openxmlformats.org/officeDocument/2006/relationships/tags" Target="../tags/tag18.xml"/><Relationship Id="rId4"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1.jpeg"/><Relationship Id="rId5" Type="http://schemas.openxmlformats.org/officeDocument/2006/relationships/notesSlide" Target="../notesSlides/notesSlide23.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2.gif"/><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3.pn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microsoft.com/office/2007/relationships/media" Target="../media/media9.wmv"/><Relationship Id="rId7" Type="http://schemas.openxmlformats.org/officeDocument/2006/relationships/image" Target="../media/image34.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video" Target="../media/media9.wmv"/></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dia1.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3131840" y="332656"/>
            <a:ext cx="5342306" cy="4104455"/>
          </a:xfrm>
          <a:prstGeom prst="rect">
            <a:avLst/>
          </a:prstGeom>
        </p:spPr>
      </p:pic>
      <p:sp>
        <p:nvSpPr>
          <p:cNvPr id="7" name="TextBox 6"/>
          <p:cNvSpPr txBox="1"/>
          <p:nvPr/>
        </p:nvSpPr>
        <p:spPr>
          <a:xfrm>
            <a:off x="1259632" y="2917164"/>
            <a:ext cx="8568952" cy="584775"/>
          </a:xfrm>
          <a:prstGeom prst="rect">
            <a:avLst/>
          </a:prstGeom>
          <a:noFill/>
        </p:spPr>
        <p:txBody>
          <a:bodyPr wrap="square" rtlCol="0">
            <a:spAutoFit/>
          </a:bodyPr>
          <a:lstStyle/>
          <a:p>
            <a:pPr algn="ctr"/>
            <a:r>
              <a:rPr lang="fa-IR" sz="3200" b="1" dirty="0" smtClean="0">
                <a:solidFill>
                  <a:prstClr val="black"/>
                </a:solidFill>
                <a:latin typeface="Adobe Gothic Std B" pitchFamily="34" charset="-128"/>
                <a:ea typeface="Adobe Gothic Std B" pitchFamily="34" charset="-128"/>
                <a:cs typeface="2  Titr" pitchFamily="2" charset="-78"/>
              </a:rPr>
              <a:t>وب سرور و تفاوت آن در لینوکس و ویندوز</a:t>
            </a:r>
            <a:endParaRPr lang="en-US" sz="3200" b="1" dirty="0">
              <a:latin typeface="Adobe Gothic Std B" pitchFamily="34" charset="-128"/>
              <a:ea typeface="Adobe Gothic Std B" pitchFamily="34" charset="-128"/>
              <a:cs typeface="2  Titr" pitchFamily="2" charset="-78"/>
            </a:endParaRPr>
          </a:p>
        </p:txBody>
      </p:sp>
      <p:sp>
        <p:nvSpPr>
          <p:cNvPr id="8" name="TextBox 7"/>
          <p:cNvSpPr txBox="1"/>
          <p:nvPr/>
        </p:nvSpPr>
        <p:spPr>
          <a:xfrm>
            <a:off x="1979712" y="3717031"/>
            <a:ext cx="7477478" cy="523220"/>
          </a:xfrm>
          <a:prstGeom prst="rect">
            <a:avLst/>
          </a:prstGeom>
          <a:noFill/>
        </p:spPr>
        <p:txBody>
          <a:bodyPr wrap="square" rtlCol="0">
            <a:spAutoFit/>
          </a:bodyPr>
          <a:lstStyle/>
          <a:p>
            <a:pPr algn="ctr"/>
            <a:r>
              <a:rPr lang="fa-IR" sz="2800" b="1" dirty="0" smtClean="0">
                <a:solidFill>
                  <a:srgbClr val="0070C0"/>
                </a:solidFill>
                <a:latin typeface="Adobe Gothic Std B" pitchFamily="34" charset="-128"/>
                <a:ea typeface="Adobe Gothic Std B" pitchFamily="34" charset="-128"/>
                <a:cs typeface="2  Titr" pitchFamily="2" charset="-78"/>
              </a:rPr>
              <a:t>استاد ارجمند جناب آقای مهندس عباس زاده </a:t>
            </a:r>
            <a:endParaRPr lang="en-US" b="1" dirty="0">
              <a:solidFill>
                <a:prstClr val="black"/>
              </a:solidFill>
              <a:latin typeface="Adobe Gothic Std B" pitchFamily="34" charset="-128"/>
              <a:ea typeface="Adobe Gothic Std B" pitchFamily="34" charset="-128"/>
              <a:cs typeface="2  Titr" pitchFamily="2" charset="-78"/>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4"/>
                                        </p:tgtEl>
                                      </p:cBhvr>
                                    </p:cmd>
                                  </p:childTnLst>
                                </p:cTn>
                              </p:par>
                              <p:par>
                                <p:cTn id="7" presetID="1" presetClass="mediacall" presetSubtype="0" fill="hold" nodeType="withEffect">
                                  <p:stCondLst>
                                    <p:cond delay="0"/>
                                  </p:stCondLst>
                                  <p:childTnLst>
                                    <p:cmd type="call" cmd="playFrom(0.0)">
                                      <p:cBhvr>
                                        <p:cTn id="8" dur="29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itle 1"/>
          <p:cNvSpPr txBox="1">
            <a:spLocks/>
          </p:cNvSpPr>
          <p:nvPr/>
        </p:nvSpPr>
        <p:spPr>
          <a:xfrm>
            <a:off x="457200" y="274638"/>
            <a:ext cx="8229600" cy="5602634"/>
          </a:xfrm>
          <a:prstGeom prst="rect">
            <a:avLst/>
          </a:prstGeom>
        </p:spPr>
        <p:txBody>
          <a:bodyPr>
            <a:no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2800" b="1" dirty="0" smtClean="0">
                <a:cs typeface="B Mitra" pitchFamily="2" charset="-78"/>
              </a:rPr>
              <a:t>وب سرور چگونه كار ميكند؟</a:t>
            </a:r>
            <a:br>
              <a:rPr lang="fa-IR" sz="2800" b="1" dirty="0" smtClean="0">
                <a:cs typeface="B Mitra" pitchFamily="2" charset="-78"/>
              </a:rPr>
            </a:br>
            <a:endParaRPr lang="fa-IR" sz="2800" b="1" dirty="0" smtClean="0">
              <a:cs typeface="B Mitra" pitchFamily="2" charset="-78"/>
            </a:endParaRPr>
          </a:p>
          <a:p>
            <a:pPr algn="r"/>
            <a:r>
              <a:rPr lang="fa-IR" sz="3200" dirty="0" smtClean="0">
                <a:cs typeface="B Mitra" pitchFamily="2" charset="-78"/>
              </a:rPr>
              <a:t>وب سرورها از پروتکل های </a:t>
            </a:r>
            <a:r>
              <a:rPr lang="en-US" sz="3200" dirty="0" smtClean="0">
                <a:cs typeface="B Mitra" pitchFamily="2" charset="-78"/>
              </a:rPr>
              <a:t>HTTP</a:t>
            </a:r>
            <a:r>
              <a:rPr lang="fa-IR" sz="3200" dirty="0" smtClean="0">
                <a:cs typeface="B Mitra" pitchFamily="2" charset="-78"/>
              </a:rPr>
              <a:t> و</a:t>
            </a:r>
            <a:r>
              <a:rPr lang="en-US" sz="3200" dirty="0" smtClean="0">
                <a:cs typeface="B Mitra" pitchFamily="2" charset="-78"/>
              </a:rPr>
              <a:t>HTTPS</a:t>
            </a:r>
            <a:r>
              <a:rPr lang="fa-IR" sz="3200" dirty="0" smtClean="0">
                <a:cs typeface="B Mitra" pitchFamily="2" charset="-78"/>
              </a:rPr>
              <a:t> استفاده می کنند تا به کاربران وب اجازه بدهند تا به انها متصل شوند و کاربران بتوانند فایلهای موجود در سرور را ببینند و انها را دانلود کنند .</a:t>
            </a:r>
          </a:p>
          <a:p>
            <a:pPr algn="r"/>
            <a:r>
              <a:rPr lang="fa-IR" sz="2800" dirty="0" smtClean="0">
                <a:cs typeface="B Mitra" pitchFamily="2" charset="-78"/>
              </a:rPr>
              <a:t/>
            </a:r>
            <a:br>
              <a:rPr lang="fa-IR" sz="2800" dirty="0" smtClean="0">
                <a:cs typeface="B Mitra" pitchFamily="2" charset="-78"/>
              </a:rPr>
            </a:br>
            <a:endParaRPr lang="fa-IR" sz="2800" dirty="0"/>
          </a:p>
        </p:txBody>
      </p:sp>
      <p:pic>
        <p:nvPicPr>
          <p:cNvPr id="1026" name="Picture 2" descr="C:\Users\hesabdar\Desktop6\Desktop\webserve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852936"/>
            <a:ext cx="4909375" cy="3277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6" name="Title 1"/>
          <p:cNvSpPr txBox="1">
            <a:spLocks/>
          </p:cNvSpPr>
          <p:nvPr/>
        </p:nvSpPr>
        <p:spPr>
          <a:xfrm>
            <a:off x="611560" y="620688"/>
            <a:ext cx="8229600" cy="3226370"/>
          </a:xfrm>
          <a:prstGeom prst="rect">
            <a:avLst/>
          </a:prstGeom>
        </p:spPr>
        <p:txBody>
          <a:bodyPr>
            <a:no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2800" b="1" dirty="0" smtClean="0">
                <a:cs typeface="B Mitra" pitchFamily="2" charset="-78"/>
              </a:rPr>
              <a:t/>
            </a:r>
            <a:br>
              <a:rPr lang="fa-IR" sz="2800" b="1" dirty="0" smtClean="0">
                <a:cs typeface="B Mitra" pitchFamily="2" charset="-78"/>
              </a:rPr>
            </a:br>
            <a:r>
              <a:rPr lang="fa-IR" sz="2800" b="1" dirty="0">
                <a:cs typeface="B Mitra" pitchFamily="2" charset="-78"/>
              </a:rPr>
              <a:t>دو استراتژی اصلی برای بهینه سازی كارائی وجود دارد</a:t>
            </a:r>
            <a:r>
              <a:rPr lang="fa-IR" sz="2400" dirty="0"/>
              <a:t>: </a:t>
            </a:r>
            <a:r>
              <a:rPr lang="fa-IR" sz="2400" b="1" dirty="0">
                <a:cs typeface="B Mitra" pitchFamily="2" charset="-78"/>
              </a:rPr>
              <a:t/>
            </a:r>
            <a:br>
              <a:rPr lang="fa-IR" sz="2400" b="1" dirty="0">
                <a:cs typeface="B Mitra" pitchFamily="2" charset="-78"/>
              </a:rPr>
            </a:br>
            <a:endParaRPr lang="fa-IR" sz="2400" b="1" dirty="0">
              <a:cs typeface="B Mitra" pitchFamily="2" charset="-78"/>
            </a:endParaRPr>
          </a:p>
          <a:p>
            <a:pPr algn="r"/>
            <a:r>
              <a:rPr lang="fa-IR" sz="2800" dirty="0">
                <a:cs typeface="B Nazanin" pitchFamily="2" charset="-78"/>
              </a:rPr>
              <a:t> 1- بهینه سازی كارائی وب سرور </a:t>
            </a:r>
            <a:br>
              <a:rPr lang="fa-IR" sz="2800" dirty="0">
                <a:cs typeface="B Nazanin" pitchFamily="2" charset="-78"/>
              </a:rPr>
            </a:br>
            <a:r>
              <a:rPr lang="fa-IR" sz="2800" dirty="0">
                <a:cs typeface="B Nazanin" pitchFamily="2" charset="-78"/>
              </a:rPr>
              <a:t> 2- بهینه سازی كارائی پروتكل </a:t>
            </a:r>
            <a:r>
              <a:rPr lang="en-US" sz="2800" dirty="0">
                <a:cs typeface="B Nazanin" pitchFamily="2" charset="-78"/>
              </a:rPr>
              <a:t>HTTP </a:t>
            </a:r>
            <a:r>
              <a:rPr lang="fa-IR" sz="2800" b="1" dirty="0" smtClean="0">
                <a:cs typeface="B Mitra" pitchFamily="2" charset="-78"/>
              </a:rPr>
              <a:t/>
            </a:r>
            <a:br>
              <a:rPr lang="fa-IR" sz="2800" b="1" dirty="0" smtClean="0">
                <a:cs typeface="B Mitra" pitchFamily="2" charset="-78"/>
              </a:rPr>
            </a:br>
            <a:r>
              <a:rPr lang="fa-IR" sz="2800" dirty="0" smtClean="0">
                <a:cs typeface="B Mitra" pitchFamily="2" charset="-78"/>
              </a:rPr>
              <a:t/>
            </a:r>
            <a:br>
              <a:rPr lang="fa-IR" sz="2800" dirty="0" smtClean="0">
                <a:cs typeface="B Mitra" pitchFamily="2" charset="-78"/>
              </a:rPr>
            </a:br>
            <a:r>
              <a:rPr lang="fa-IR" sz="2800" dirty="0" smtClean="0">
                <a:cs typeface="B Mitra" pitchFamily="2" charset="-78"/>
              </a:rPr>
              <a:t/>
            </a:r>
            <a:br>
              <a:rPr lang="fa-IR" sz="2800" dirty="0" smtClean="0">
                <a:cs typeface="B Mitra" pitchFamily="2" charset="-78"/>
              </a:rPr>
            </a:br>
            <a:endParaRPr lang="fa-IR" sz="2800" dirty="0">
              <a:cs typeface="B Mitra" pitchFamily="2" charset="-78"/>
            </a:endParaRPr>
          </a:p>
        </p:txBody>
      </p:sp>
      <p:pic>
        <p:nvPicPr>
          <p:cNvPr id="5" name="chack mark_bule.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21369" t="5501" r="8333" b="19192"/>
          <a:stretch/>
        </p:blipFill>
        <p:spPr>
          <a:xfrm>
            <a:off x="2195736" y="2996952"/>
            <a:ext cx="2871979" cy="3168353"/>
          </a:xfrm>
          <a:prstGeom prst="rect">
            <a:avLst/>
          </a:prstGeom>
        </p:spPr>
      </p:pic>
    </p:spTree>
    <p:extLst>
      <p:ext uri="{BB962C8B-B14F-4D97-AF65-F5344CB8AC3E}">
        <p14:creationId xmlns:p14="http://schemas.microsoft.com/office/powerpoint/2010/main" val="125750947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6" name="Title 1"/>
          <p:cNvSpPr txBox="1">
            <a:spLocks/>
          </p:cNvSpPr>
          <p:nvPr/>
        </p:nvSpPr>
        <p:spPr>
          <a:xfrm>
            <a:off x="457200" y="274638"/>
            <a:ext cx="8229600" cy="5602634"/>
          </a:xfrm>
          <a:prstGeom prst="rect">
            <a:avLst/>
          </a:prstGeom>
        </p:spPr>
        <p:txBody>
          <a:bodyPr>
            <a:no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2800" b="1" dirty="0" smtClean="0">
                <a:cs typeface="B Mitra" pitchFamily="2" charset="-78"/>
              </a:rPr>
              <a:t/>
            </a:r>
            <a:br>
              <a:rPr lang="fa-IR" sz="2800" b="1" dirty="0" smtClean="0">
                <a:cs typeface="B Mitra" pitchFamily="2" charset="-78"/>
              </a:rPr>
            </a:br>
            <a:r>
              <a:rPr lang="fa-IR" sz="2800" b="1" dirty="0">
                <a:cs typeface="B Mitra" pitchFamily="2" charset="-78"/>
              </a:rPr>
              <a:t>ارزیابی كارایی </a:t>
            </a:r>
            <a:r>
              <a:rPr lang="fa-IR" sz="2800" dirty="0"/>
              <a:t/>
            </a:r>
            <a:br>
              <a:rPr lang="fa-IR" sz="2800" dirty="0"/>
            </a:br>
            <a:r>
              <a:rPr lang="fa-IR" sz="2800" dirty="0">
                <a:cs typeface="B Nazanin" pitchFamily="2" charset="-78"/>
              </a:rPr>
              <a:t>كارائی وب سرورها به چند عامل بستگی دارد: سخت افزار محیط عملیاتی سرور، پروتكل شبكه، ازدحام، پهنای باند و سخت افزارهای شبكه،</a:t>
            </a:r>
            <a:r>
              <a:rPr lang="en-US" sz="2800" dirty="0">
                <a:cs typeface="B Nazanin" pitchFamily="2" charset="-78"/>
              </a:rPr>
              <a:t>CLIENT </a:t>
            </a:r>
            <a:r>
              <a:rPr lang="fa-IR" sz="2800" dirty="0">
                <a:cs typeface="B Nazanin" pitchFamily="2" charset="-78"/>
              </a:rPr>
              <a:t>ها و... </a:t>
            </a:r>
            <a:endParaRPr lang="fa-IR" sz="2800" dirty="0" smtClean="0">
              <a:cs typeface="B Nazanin" pitchFamily="2" charset="-78"/>
            </a:endParaRPr>
          </a:p>
          <a:p>
            <a:pPr algn="r"/>
            <a:r>
              <a:rPr lang="fa-IR" sz="2800" dirty="0">
                <a:cs typeface="B Nazanin" pitchFamily="2" charset="-78"/>
              </a:rPr>
              <a:t/>
            </a:r>
            <a:br>
              <a:rPr lang="fa-IR" sz="2800" dirty="0">
                <a:cs typeface="B Nazanin" pitchFamily="2" charset="-78"/>
              </a:rPr>
            </a:br>
            <a:r>
              <a:rPr lang="fa-IR" sz="2800" dirty="0">
                <a:cs typeface="B Nazanin" pitchFamily="2" charset="-78"/>
              </a:rPr>
              <a:t>برای ارزیابی كارائی موارد زیر را باید مورد بررسی قرارداد: </a:t>
            </a:r>
            <a:endParaRPr lang="fa-IR" sz="2800" dirty="0" smtClean="0">
              <a:cs typeface="B Nazanin" pitchFamily="2" charset="-78"/>
            </a:endParaRPr>
          </a:p>
          <a:p>
            <a:pPr algn="r"/>
            <a:r>
              <a:rPr lang="fa-IR" sz="2800" dirty="0">
                <a:cs typeface="B Nazanin" pitchFamily="2" charset="-78"/>
              </a:rPr>
              <a:t/>
            </a:r>
            <a:br>
              <a:rPr lang="fa-IR" sz="2800" dirty="0">
                <a:cs typeface="B Nazanin" pitchFamily="2" charset="-78"/>
              </a:rPr>
            </a:br>
            <a:r>
              <a:rPr lang="fa-IR" sz="2800" dirty="0" smtClean="0">
                <a:cs typeface="B Nazanin" pitchFamily="2" charset="-78"/>
              </a:rPr>
              <a:t>	۱- </a:t>
            </a:r>
            <a:r>
              <a:rPr lang="fa-IR" sz="2800" dirty="0">
                <a:cs typeface="B Nazanin" pitchFamily="2" charset="-78"/>
              </a:rPr>
              <a:t>تعداد درخواست در ثانیه (</a:t>
            </a:r>
            <a:r>
              <a:rPr lang="en-US" sz="2800" dirty="0" smtClean="0">
                <a:cs typeface="B Nazanin" pitchFamily="2" charset="-78"/>
              </a:rPr>
              <a:t>RPS</a:t>
            </a:r>
            <a:r>
              <a:rPr lang="en-US" sz="2800" dirty="0">
                <a:cs typeface="B Nazanin" pitchFamily="2" charset="-78"/>
              </a:rPr>
              <a:t> </a:t>
            </a:r>
            <a:r>
              <a:rPr lang="fa-IR" sz="2800" dirty="0" smtClean="0">
                <a:cs typeface="B Nazanin" pitchFamily="2" charset="-78"/>
              </a:rPr>
              <a:t>)</a:t>
            </a:r>
            <a:r>
              <a:rPr lang="en-US" sz="2800" dirty="0">
                <a:cs typeface="B Nazanin" pitchFamily="2" charset="-78"/>
              </a:rPr>
              <a:t/>
            </a:r>
            <a:br>
              <a:rPr lang="en-US" sz="2800" dirty="0">
                <a:cs typeface="B Nazanin" pitchFamily="2" charset="-78"/>
              </a:rPr>
            </a:br>
            <a:r>
              <a:rPr lang="fa-IR" sz="2800" dirty="0" smtClean="0">
                <a:cs typeface="B Nazanin" pitchFamily="2" charset="-78"/>
              </a:rPr>
              <a:t> 	2- </a:t>
            </a:r>
            <a:r>
              <a:rPr lang="fa-IR" sz="2800" dirty="0">
                <a:cs typeface="B Nazanin" pitchFamily="2" charset="-78"/>
              </a:rPr>
              <a:t>توان عملیاتی (</a:t>
            </a:r>
            <a:r>
              <a:rPr lang="en-US" sz="2800" dirty="0" smtClean="0">
                <a:cs typeface="B Nazanin" pitchFamily="2" charset="-78"/>
              </a:rPr>
              <a:t>THROUGHPUT</a:t>
            </a:r>
            <a:r>
              <a:rPr lang="en-US" sz="2800" dirty="0">
                <a:cs typeface="B Nazanin" pitchFamily="2" charset="-78"/>
              </a:rPr>
              <a:t> </a:t>
            </a:r>
            <a:r>
              <a:rPr lang="fa-IR" sz="2800" dirty="0" smtClean="0">
                <a:cs typeface="B Nazanin" pitchFamily="2" charset="-78"/>
              </a:rPr>
              <a:t>)</a:t>
            </a:r>
            <a:r>
              <a:rPr lang="en-US" sz="2800" dirty="0">
                <a:cs typeface="B Nazanin" pitchFamily="2" charset="-78"/>
              </a:rPr>
              <a:t/>
            </a:r>
            <a:br>
              <a:rPr lang="en-US" sz="2800" dirty="0">
                <a:cs typeface="B Nazanin" pitchFamily="2" charset="-78"/>
              </a:rPr>
            </a:br>
            <a:r>
              <a:rPr lang="fa-IR" sz="2800" dirty="0" smtClean="0">
                <a:cs typeface="B Nazanin" pitchFamily="2" charset="-78"/>
              </a:rPr>
              <a:t> 	3- </a:t>
            </a:r>
            <a:r>
              <a:rPr lang="fa-IR" sz="2800" dirty="0">
                <a:cs typeface="B Nazanin" pitchFamily="2" charset="-78"/>
              </a:rPr>
              <a:t>زمان رفت و برگشت (</a:t>
            </a:r>
            <a:r>
              <a:rPr lang="en-US" sz="2800" dirty="0">
                <a:cs typeface="B Nazanin" pitchFamily="2" charset="-78"/>
              </a:rPr>
              <a:t>Round Trip </a:t>
            </a:r>
            <a:r>
              <a:rPr lang="en-US" sz="2800" dirty="0" smtClean="0">
                <a:cs typeface="B Nazanin" pitchFamily="2" charset="-78"/>
              </a:rPr>
              <a:t>Time</a:t>
            </a:r>
            <a:r>
              <a:rPr lang="fa-IR" sz="2800" dirty="0" smtClean="0">
                <a:cs typeface="B Nazanin" pitchFamily="2" charset="-78"/>
              </a:rPr>
              <a:t>)</a:t>
            </a:r>
            <a:r>
              <a:rPr lang="en-US" sz="2800" dirty="0">
                <a:cs typeface="B Nazanin" pitchFamily="2" charset="-78"/>
              </a:rPr>
              <a:t/>
            </a:r>
            <a:br>
              <a:rPr lang="en-US" sz="2800" dirty="0">
                <a:cs typeface="B Nazanin" pitchFamily="2" charset="-78"/>
              </a:rPr>
            </a:br>
            <a:r>
              <a:rPr lang="fa-IR" sz="2800" dirty="0" smtClean="0">
                <a:cs typeface="B Nazanin" pitchFamily="2" charset="-78"/>
              </a:rPr>
              <a:t>	4- </a:t>
            </a:r>
            <a:r>
              <a:rPr lang="fa-IR" sz="2800" dirty="0">
                <a:cs typeface="B Nazanin" pitchFamily="2" charset="-78"/>
              </a:rPr>
              <a:t>خطاها </a:t>
            </a:r>
            <a:r>
              <a:rPr lang="fa-IR" sz="2800" dirty="0" smtClean="0">
                <a:cs typeface="B Mitra" pitchFamily="2" charset="-78"/>
              </a:rPr>
              <a:t/>
            </a:r>
            <a:br>
              <a:rPr lang="fa-IR" sz="2800" dirty="0" smtClean="0">
                <a:cs typeface="B Mitra" pitchFamily="2" charset="-78"/>
              </a:rPr>
            </a:br>
            <a:r>
              <a:rPr lang="fa-IR" sz="2800" dirty="0" smtClean="0">
                <a:cs typeface="B Mitra" pitchFamily="2" charset="-78"/>
              </a:rPr>
              <a:t/>
            </a:r>
            <a:br>
              <a:rPr lang="fa-IR" sz="2800" dirty="0" smtClean="0">
                <a:cs typeface="B Mitra" pitchFamily="2" charset="-78"/>
              </a:rPr>
            </a:br>
            <a:endParaRPr lang="fa-IR" sz="2800" dirty="0">
              <a:cs typeface="B Mitra" pitchFamily="2" charset="-78"/>
            </a:endParaRPr>
          </a:p>
        </p:txBody>
      </p:sp>
    </p:spTree>
    <p:extLst>
      <p:ext uri="{BB962C8B-B14F-4D97-AF65-F5344CB8AC3E}">
        <p14:creationId xmlns:p14="http://schemas.microsoft.com/office/powerpoint/2010/main" val="1883789113"/>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
        <p:nvSpPr>
          <p:cNvPr id="5" name="Title 1"/>
          <p:cNvSpPr txBox="1">
            <a:spLocks/>
          </p:cNvSpPr>
          <p:nvPr/>
        </p:nvSpPr>
        <p:spPr>
          <a:xfrm>
            <a:off x="457200" y="274638"/>
            <a:ext cx="8229600" cy="5602634"/>
          </a:xfrm>
          <a:prstGeom prst="rect">
            <a:avLst/>
          </a:prstGeom>
        </p:spPr>
        <p:txBody>
          <a:bodyPr>
            <a:no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2800" dirty="0"/>
              <a:t> </a:t>
            </a:r>
            <a:endParaRPr lang="fa-IR" sz="2800" dirty="0" smtClean="0"/>
          </a:p>
          <a:p>
            <a:pPr algn="r"/>
            <a:r>
              <a:rPr lang="fa-IR" sz="2800" dirty="0" smtClean="0">
                <a:cs typeface="B Mitra" pitchFamily="2" charset="-78"/>
              </a:rPr>
              <a:t/>
            </a:r>
            <a:br>
              <a:rPr lang="fa-IR" sz="2800" dirty="0" smtClean="0">
                <a:cs typeface="B Mitra" pitchFamily="2" charset="-78"/>
              </a:rPr>
            </a:br>
            <a:endParaRPr lang="fa-IR" sz="2800" dirty="0"/>
          </a:p>
        </p:txBody>
      </p:sp>
      <p:sp>
        <p:nvSpPr>
          <p:cNvPr id="3" name="TextBox 2"/>
          <p:cNvSpPr txBox="1"/>
          <p:nvPr/>
        </p:nvSpPr>
        <p:spPr>
          <a:xfrm>
            <a:off x="457200" y="204073"/>
            <a:ext cx="8427213" cy="6832640"/>
          </a:xfrm>
          <a:prstGeom prst="rect">
            <a:avLst/>
          </a:prstGeom>
          <a:noFill/>
        </p:spPr>
        <p:txBody>
          <a:bodyPr wrap="square" rtlCol="1">
            <a:spAutoFit/>
          </a:bodyPr>
          <a:lstStyle/>
          <a:p>
            <a:pPr algn="r" rtl="1"/>
            <a:r>
              <a:rPr lang="fa-IR" sz="2800" b="1" dirty="0">
                <a:latin typeface="+mj-lt"/>
                <a:ea typeface="+mj-ea"/>
                <a:cs typeface="B Mitra" pitchFamily="2" charset="-78"/>
              </a:rPr>
              <a:t>روشهای بهینه سازی </a:t>
            </a:r>
            <a:r>
              <a:rPr lang="fa-IR" sz="2800" b="1">
                <a:latin typeface="+mj-lt"/>
                <a:ea typeface="+mj-ea"/>
                <a:cs typeface="B Mitra" pitchFamily="2" charset="-78"/>
              </a:rPr>
              <a:t>كارائی </a:t>
            </a:r>
            <a:r>
              <a:rPr lang="fa-IR" sz="2800" b="1" smtClean="0">
                <a:latin typeface="+mj-lt"/>
                <a:ea typeface="+mj-ea"/>
                <a:cs typeface="B Mitra" pitchFamily="2" charset="-78"/>
              </a:rPr>
              <a:t>وب سرور </a:t>
            </a:r>
          </a:p>
          <a:p>
            <a:pPr algn="r" rtl="1"/>
            <a:r>
              <a:rPr lang="en-US" sz="2800" b="1" dirty="0">
                <a:latin typeface="+mj-lt"/>
                <a:ea typeface="+mj-ea"/>
                <a:cs typeface="B Mitra" pitchFamily="2" charset="-78"/>
              </a:rPr>
              <a:t> </a:t>
            </a:r>
            <a:endParaRPr lang="fa-IR" sz="2800" b="1" dirty="0">
              <a:latin typeface="+mj-lt"/>
              <a:ea typeface="+mj-ea"/>
              <a:cs typeface="B Mitra" pitchFamily="2" charset="-78"/>
            </a:endParaRPr>
          </a:p>
          <a:p>
            <a:pPr algn="r" rtl="1"/>
            <a:r>
              <a:rPr lang="fa-IR" sz="2800" dirty="0">
                <a:cs typeface="B Nazanin" pitchFamily="2" charset="-78"/>
              </a:rPr>
              <a:t>در اینجا روشهای اصلی بهینه سازی كارائی وب توضیح داده می شود</a:t>
            </a:r>
            <a:r>
              <a:rPr lang="en-US" sz="2800" dirty="0">
                <a:cs typeface="B Nazanin" pitchFamily="2" charset="-78"/>
              </a:rPr>
              <a:t>: </a:t>
            </a:r>
            <a:br>
              <a:rPr lang="en-US" sz="2800" dirty="0">
                <a:cs typeface="B Nazanin" pitchFamily="2" charset="-78"/>
              </a:rPr>
            </a:br>
            <a:r>
              <a:rPr lang="fa-IR" sz="2800" dirty="0">
                <a:cs typeface="B Nazanin" pitchFamily="2" charset="-78"/>
              </a:rPr>
              <a:t>۱- استفاده از Standalone Server Daemon به جای Inetd </a:t>
            </a:r>
            <a:r>
              <a:rPr lang="en-US" sz="2800" dirty="0">
                <a:cs typeface="B Nazanin" pitchFamily="2" charset="-78"/>
              </a:rPr>
              <a:t/>
            </a:r>
            <a:br>
              <a:rPr lang="en-US" sz="2800" dirty="0">
                <a:cs typeface="B Nazanin" pitchFamily="2" charset="-78"/>
              </a:rPr>
            </a:br>
            <a:r>
              <a:rPr lang="fa-IR" sz="2800" dirty="0" smtClean="0">
                <a:cs typeface="B Nazanin" pitchFamily="2" charset="-78"/>
              </a:rPr>
              <a:t>۲- </a:t>
            </a:r>
            <a:r>
              <a:rPr lang="fa-IR" sz="2800" dirty="0">
                <a:cs typeface="B Nazanin" pitchFamily="2" charset="-78"/>
              </a:rPr>
              <a:t>استفاده از Thread یاProcess Pool به جای Fork/Exec </a:t>
            </a:r>
            <a:r>
              <a:rPr lang="en-US" sz="2800" dirty="0">
                <a:cs typeface="B Nazanin" pitchFamily="2" charset="-78"/>
              </a:rPr>
              <a:t/>
            </a:r>
            <a:br>
              <a:rPr lang="en-US" sz="2800" dirty="0">
                <a:cs typeface="B Nazanin" pitchFamily="2" charset="-78"/>
              </a:rPr>
            </a:br>
            <a:r>
              <a:rPr lang="fa-IR" sz="2800" dirty="0" smtClean="0">
                <a:cs typeface="B Nazanin" pitchFamily="2" charset="-78"/>
              </a:rPr>
              <a:t>۳- </a:t>
            </a:r>
            <a:r>
              <a:rPr lang="fa-IR" sz="2800" dirty="0">
                <a:cs typeface="B Nazanin" pitchFamily="2" charset="-78"/>
              </a:rPr>
              <a:t>استفاده از متدهای HTTPوAPI ها به جای CGI </a:t>
            </a:r>
            <a:r>
              <a:rPr lang="en-US" sz="2800" dirty="0">
                <a:cs typeface="B Nazanin" pitchFamily="2" charset="-78"/>
              </a:rPr>
              <a:t/>
            </a:r>
            <a:br>
              <a:rPr lang="en-US" sz="2800" dirty="0">
                <a:cs typeface="B Nazanin" pitchFamily="2" charset="-78"/>
              </a:rPr>
            </a:br>
            <a:r>
              <a:rPr lang="fa-IR" sz="2800" dirty="0" smtClean="0">
                <a:cs typeface="B Nazanin" pitchFamily="2" charset="-78"/>
              </a:rPr>
              <a:t>4- </a:t>
            </a:r>
            <a:r>
              <a:rPr lang="fa-IR" sz="2800" dirty="0">
                <a:cs typeface="B Nazanin" pitchFamily="2" charset="-78"/>
              </a:rPr>
              <a:t>استفاده از سیستم های توزیع شده با كمكDPR </a:t>
            </a:r>
            <a:r>
              <a:rPr lang="en-US" sz="2800" dirty="0">
                <a:cs typeface="B Nazanin" pitchFamily="2" charset="-78"/>
              </a:rPr>
              <a:t/>
            </a:r>
            <a:br>
              <a:rPr lang="en-US" sz="2800" dirty="0">
                <a:cs typeface="B Nazanin" pitchFamily="2" charset="-78"/>
              </a:rPr>
            </a:br>
            <a:endParaRPr lang="fa-IR" sz="2800" dirty="0" smtClean="0">
              <a:cs typeface="B Nazanin" pitchFamily="2" charset="-78"/>
            </a:endParaRPr>
          </a:p>
          <a:p>
            <a:pPr algn="r" rtl="1"/>
            <a:r>
              <a:rPr lang="fa-IR" sz="2800" dirty="0" smtClean="0">
                <a:cs typeface="B Nazanin" pitchFamily="2" charset="-78"/>
              </a:rPr>
              <a:t>به </a:t>
            </a:r>
            <a:r>
              <a:rPr lang="fa-IR" sz="2800" dirty="0">
                <a:cs typeface="B Nazanin" pitchFamily="2" charset="-78"/>
              </a:rPr>
              <a:t>جز روشهایی كه برای بهینه سازی وب سرور به آنها اشاره شد موارد دیگری نیز می توانند در بهبود كارایی وب سرور موثر باشند. آنها شامل موارد زیر می شوند: </a:t>
            </a:r>
            <a:r>
              <a:rPr lang="en-US" sz="2800" dirty="0">
                <a:cs typeface="B Nazanin" pitchFamily="2" charset="-78"/>
              </a:rPr>
              <a:t/>
            </a:r>
            <a:br>
              <a:rPr lang="en-US" sz="2800" dirty="0">
                <a:cs typeface="B Nazanin" pitchFamily="2" charset="-78"/>
              </a:rPr>
            </a:br>
            <a:r>
              <a:rPr lang="fa-IR" sz="2800" dirty="0">
                <a:cs typeface="B Nazanin" pitchFamily="2" charset="-78"/>
              </a:rPr>
              <a:t>اضافه كردن اندازه Cache و RAM </a:t>
            </a:r>
            <a:r>
              <a:rPr lang="fa-IR" sz="2800" dirty="0" smtClean="0">
                <a:cs typeface="B Nazanin" pitchFamily="2" charset="-78"/>
              </a:rPr>
              <a:t>/استفاده </a:t>
            </a:r>
            <a:r>
              <a:rPr lang="fa-IR" sz="2800" dirty="0">
                <a:cs typeface="B Nazanin" pitchFamily="2" charset="-78"/>
              </a:rPr>
              <a:t>از درایوهای بزرگتر و سریع تر </a:t>
            </a:r>
            <a:r>
              <a:rPr lang="fa-IR" sz="2800" dirty="0" smtClean="0">
                <a:cs typeface="B Nazanin" pitchFamily="2" charset="-78"/>
              </a:rPr>
              <a:t>/جلوگیری </a:t>
            </a:r>
            <a:r>
              <a:rPr lang="fa-IR" sz="2800" dirty="0">
                <a:cs typeface="B Nazanin" pitchFamily="2" charset="-78"/>
              </a:rPr>
              <a:t>از استفاده بررسی های DNS به صورت عكس </a:t>
            </a:r>
            <a:r>
              <a:rPr lang="fa-IR" sz="2800" dirty="0" smtClean="0">
                <a:cs typeface="B Nazanin" pitchFamily="2" charset="-78"/>
              </a:rPr>
              <a:t>/ نصب </a:t>
            </a:r>
            <a:r>
              <a:rPr lang="fa-IR" sz="2800" dirty="0">
                <a:cs typeface="B Nazanin" pitchFamily="2" charset="-78"/>
              </a:rPr>
              <a:t>همه قسمتهای سیستم عامل </a:t>
            </a:r>
            <a:r>
              <a:rPr lang="fa-IR" sz="2800" dirty="0" smtClean="0">
                <a:cs typeface="B Nazanin" pitchFamily="2" charset="-78"/>
              </a:rPr>
              <a:t>/اضافه </a:t>
            </a:r>
            <a:r>
              <a:rPr lang="fa-IR" sz="2800" dirty="0">
                <a:cs typeface="B Nazanin" pitchFamily="2" charset="-78"/>
              </a:rPr>
              <a:t>كردن طول صفlisten </a:t>
            </a:r>
            <a:r>
              <a:rPr lang="fa-IR" sz="2800" dirty="0" smtClean="0">
                <a:cs typeface="B Nazanin" pitchFamily="2" charset="-78"/>
              </a:rPr>
              <a:t>/افزایش </a:t>
            </a:r>
            <a:r>
              <a:rPr lang="fa-IR" sz="2800" dirty="0">
                <a:cs typeface="B Nazanin" pitchFamily="2" charset="-78"/>
              </a:rPr>
              <a:t>تاخیر ارسال دوباره برای سرویس گیرنده های كند </a:t>
            </a:r>
            <a:r>
              <a:rPr lang="fa-IR" sz="2800" dirty="0" smtClean="0">
                <a:cs typeface="B Nazanin" pitchFamily="2" charset="-78"/>
              </a:rPr>
              <a:t>/و </a:t>
            </a:r>
            <a:r>
              <a:rPr lang="fa-IR" sz="2800" dirty="0">
                <a:cs typeface="B Nazanin" pitchFamily="2" charset="-78"/>
              </a:rPr>
              <a:t>... </a:t>
            </a:r>
            <a:r>
              <a:rPr lang="en-US" dirty="0">
                <a:cs typeface="B Nazanin" pitchFamily="2" charset="-78"/>
              </a:rPr>
              <a:t/>
            </a:r>
            <a:br>
              <a:rPr lang="en-US" dirty="0">
                <a:cs typeface="B Nazanin" pitchFamily="2" charset="-78"/>
              </a:rPr>
            </a:br>
            <a:endParaRPr lang="fa-IR" dirty="0">
              <a:cs typeface="B Nazanin" pitchFamily="2" charset="-78"/>
            </a:endParaRPr>
          </a:p>
        </p:txBody>
      </p:sp>
    </p:spTree>
    <p:extLst>
      <p:ext uri="{BB962C8B-B14F-4D97-AF65-F5344CB8AC3E}">
        <p14:creationId xmlns:p14="http://schemas.microsoft.com/office/powerpoint/2010/main" val="295612770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81000" y="416512"/>
            <a:ext cx="8382000" cy="12852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a-IR" sz="3600" dirty="0">
                <a:cs typeface="B Mitra" pitchFamily="2" charset="-78"/>
              </a:rPr>
              <a:t>در حالت کلی وب سرورها داراي ويژگي هاي ذيل مي باشند:</a:t>
            </a:r>
            <a:endParaRPr lang="en-US" sz="3600" b="1" dirty="0">
              <a:latin typeface="+mn-lt"/>
              <a:ea typeface="Arial Unicode MS" pitchFamily="34" charset="-128"/>
              <a:cs typeface="Arial Unicode MS" pitchFamily="34" charset="-128"/>
            </a:endParaRPr>
          </a:p>
        </p:txBody>
      </p:sp>
      <p:sp>
        <p:nvSpPr>
          <p:cNvPr id="14" name="Rectangle 13"/>
          <p:cNvSpPr/>
          <p:nvPr/>
        </p:nvSpPr>
        <p:spPr>
          <a:xfrm>
            <a:off x="-152400" y="-127000"/>
            <a:ext cx="9448800" cy="698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ut_bule_1.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rotWithShape="1">
          <a:blip r:embed="rId6"/>
          <a:srcRect l="9091" t="15959" r="48788" b="16162"/>
          <a:stretch/>
        </p:blipFill>
        <p:spPr>
          <a:xfrm>
            <a:off x="1187624" y="2060848"/>
            <a:ext cx="3137248" cy="3791782"/>
          </a:xfrm>
          <a:prstGeom prst="rect">
            <a:avLst/>
          </a:prstGeom>
          <a:ln>
            <a:noFill/>
          </a:ln>
        </p:spPr>
      </p:pic>
      <p:sp>
        <p:nvSpPr>
          <p:cNvPr id="16" name="TextBox 15"/>
          <p:cNvSpPr txBox="1"/>
          <p:nvPr/>
        </p:nvSpPr>
        <p:spPr>
          <a:xfrm>
            <a:off x="3748808" y="2735441"/>
            <a:ext cx="5330638" cy="584775"/>
          </a:xfrm>
          <a:prstGeom prst="rect">
            <a:avLst/>
          </a:prstGeom>
          <a:noFill/>
        </p:spPr>
        <p:txBody>
          <a:bodyPr wrap="square" rtlCol="0">
            <a:spAutoFit/>
          </a:bodyPr>
          <a:lstStyle/>
          <a:p>
            <a:pPr algn="l"/>
            <a:r>
              <a:rPr lang="fa-IR" sz="3200" b="1" dirty="0" smtClean="0">
                <a:solidFill>
                  <a:srgbClr val="C00000"/>
                </a:solidFill>
                <a:latin typeface="Adobe Gothic Std B" pitchFamily="34" charset="-128"/>
                <a:ea typeface="Adobe Gothic Std B" pitchFamily="34" charset="-128"/>
                <a:cs typeface="B Mitra" pitchFamily="2" charset="-78"/>
              </a:rPr>
              <a:t>احراز هویت </a:t>
            </a:r>
            <a:endParaRPr lang="en-US" sz="3200" b="1" dirty="0">
              <a:solidFill>
                <a:srgbClr val="C00000"/>
              </a:solidFill>
              <a:latin typeface="Adobe Gothic Std B" pitchFamily="34" charset="-128"/>
              <a:ea typeface="Adobe Gothic Std B" pitchFamily="34" charset="-128"/>
              <a:cs typeface="B Mitra" pitchFamily="2" charset="-78"/>
            </a:endParaRPr>
          </a:p>
        </p:txBody>
      </p:sp>
      <p:sp>
        <p:nvSpPr>
          <p:cNvPr id="17" name="Rounded Rectangle 16"/>
          <p:cNvSpPr/>
          <p:nvPr/>
        </p:nvSpPr>
        <p:spPr>
          <a:xfrm>
            <a:off x="3131840" y="2779556"/>
            <a:ext cx="474891" cy="496544"/>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ounded Rectangle 17"/>
          <p:cNvSpPr/>
          <p:nvPr/>
        </p:nvSpPr>
        <p:spPr>
          <a:xfrm>
            <a:off x="3131840" y="3428500"/>
            <a:ext cx="474891" cy="496544"/>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ounded Rectangle 18"/>
          <p:cNvSpPr/>
          <p:nvPr/>
        </p:nvSpPr>
        <p:spPr>
          <a:xfrm>
            <a:off x="3131840" y="4114300"/>
            <a:ext cx="474891" cy="496544"/>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221944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7677294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ut_bule_2.wmv">
            <a:hlinkClick r:id="" action="ppaction://media"/>
          </p:cNvPr>
          <p:cNvPicPr>
            <a:picLocks noChangeAspect="1"/>
          </p:cNvPicPr>
          <p:nvPr>
            <a:videoFile r:link="rId2"/>
            <p:extLst>
              <p:ext uri="{DAA4B4D4-6D71-4841-9C94-3DE7FCFB9230}">
                <p14:media xmlns:p14="http://schemas.microsoft.com/office/powerpoint/2010/main" r:embed="rId3">
                  <p14:trim end="733.6516"/>
                </p14:media>
              </p:ext>
            </p:extLst>
          </p:nvPr>
        </p:nvPicPr>
        <p:blipFill rotWithShape="1">
          <a:blip r:embed="rId6"/>
          <a:srcRect l="9091" t="15959" r="48788" b="16162"/>
          <a:stretch/>
        </p:blipFill>
        <p:spPr>
          <a:xfrm>
            <a:off x="539550" y="2039822"/>
            <a:ext cx="2983983" cy="4108085"/>
          </a:xfrm>
          <a:prstGeom prst="rect">
            <a:avLst/>
          </a:prstGeom>
          <a:ln>
            <a:noFill/>
          </a:ln>
        </p:spPr>
      </p:pic>
      <p:sp>
        <p:nvSpPr>
          <p:cNvPr id="9" name="Rounded Rectangle 8"/>
          <p:cNvSpPr/>
          <p:nvPr/>
        </p:nvSpPr>
        <p:spPr>
          <a:xfrm>
            <a:off x="2362201" y="2665341"/>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4719294" y="1756817"/>
            <a:ext cx="3205507" cy="60382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81000" y="416512"/>
            <a:ext cx="8382000" cy="12852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a-IR" sz="3600" dirty="0">
                <a:cs typeface="B Mitra" pitchFamily="2" charset="-78"/>
              </a:rPr>
              <a:t>در حالت کلی وب سرورها داراي ويژگي هاي ذيل مي باشند:</a:t>
            </a:r>
            <a:endParaRPr lang="en-US" sz="3600" b="1" dirty="0">
              <a:ea typeface="Arial Unicode MS" pitchFamily="34" charset="-128"/>
              <a:cs typeface="Arial Unicode MS" pitchFamily="34" charset="-128"/>
            </a:endParaRPr>
          </a:p>
        </p:txBody>
      </p:sp>
      <p:sp>
        <p:nvSpPr>
          <p:cNvPr id="12" name="TextBox 11"/>
          <p:cNvSpPr txBox="1"/>
          <p:nvPr/>
        </p:nvSpPr>
        <p:spPr>
          <a:xfrm>
            <a:off x="3051362" y="2717800"/>
            <a:ext cx="5330638" cy="461665"/>
          </a:xfrm>
          <a:prstGeom prst="rect">
            <a:avLst/>
          </a:prstGeom>
          <a:noFill/>
        </p:spPr>
        <p:txBody>
          <a:bodyPr wrap="square" rtlCol="0">
            <a:spAutoFit/>
          </a:bodyPr>
          <a:lstStyle/>
          <a:p>
            <a:pPr algn="l"/>
            <a:r>
              <a:rPr lang="fa-IR" sz="2400" b="1" dirty="0" smtClean="0">
                <a:solidFill>
                  <a:srgbClr val="C00000"/>
                </a:solidFill>
                <a:latin typeface="Adobe Gothic Std B" pitchFamily="34" charset="-128"/>
                <a:ea typeface="Adobe Gothic Std B" pitchFamily="34" charset="-128"/>
                <a:cs typeface="B Mitra" pitchFamily="2" charset="-78"/>
              </a:rPr>
              <a:t>احراز هویت </a:t>
            </a:r>
            <a:endParaRPr lang="en-US" sz="2400" b="1" dirty="0">
              <a:solidFill>
                <a:srgbClr val="C00000"/>
              </a:solidFill>
              <a:latin typeface="Adobe Gothic Std B" pitchFamily="34" charset="-128"/>
              <a:ea typeface="Adobe Gothic Std B" pitchFamily="34" charset="-128"/>
              <a:cs typeface="B Mitra" pitchFamily="2" charset="-78"/>
            </a:endParaRPr>
          </a:p>
        </p:txBody>
      </p:sp>
      <p:sp>
        <p:nvSpPr>
          <p:cNvPr id="13" name="Rounded Rectangle 12"/>
          <p:cNvSpPr/>
          <p:nvPr/>
        </p:nvSpPr>
        <p:spPr>
          <a:xfrm>
            <a:off x="2362201" y="3530600"/>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ounded Rectangle 13"/>
          <p:cNvSpPr/>
          <p:nvPr/>
        </p:nvSpPr>
        <p:spPr>
          <a:xfrm>
            <a:off x="2362201" y="4445000"/>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3048000" y="3632200"/>
            <a:ext cx="5410200" cy="461665"/>
          </a:xfrm>
          <a:prstGeom prst="rect">
            <a:avLst/>
          </a:prstGeom>
          <a:noFill/>
        </p:spPr>
        <p:txBody>
          <a:bodyPr wrap="square" rtlCol="0">
            <a:spAutoFit/>
          </a:bodyPr>
          <a:lstStyle/>
          <a:p>
            <a:pPr algn="l"/>
            <a:r>
              <a:rPr lang="fa-IR" sz="2400" b="1" dirty="0">
                <a:solidFill>
                  <a:srgbClr val="C00000"/>
                </a:solidFill>
                <a:latin typeface="Adobe Gothic Std B" pitchFamily="34" charset="-128"/>
                <a:ea typeface="Adobe Gothic Std B" pitchFamily="34" charset="-128"/>
                <a:cs typeface="B Mitra" pitchFamily="2" charset="-78"/>
              </a:rPr>
              <a:t>اجازه دسترسی </a:t>
            </a:r>
            <a:endParaRPr lang="en-US" sz="2400" b="1" dirty="0">
              <a:solidFill>
                <a:srgbClr val="C00000"/>
              </a:solidFill>
              <a:latin typeface="Adobe Gothic Std B" pitchFamily="34" charset="-128"/>
              <a:ea typeface="Adobe Gothic Std B" pitchFamily="34" charset="-128"/>
              <a:cs typeface="B Mitra" pitchFamily="2" charset="-78"/>
            </a:endParaRPr>
          </a:p>
        </p:txBody>
      </p:sp>
      <p:sp>
        <p:nvSpPr>
          <p:cNvPr id="16" name="Rectangle 15"/>
          <p:cNvSpPr/>
          <p:nvPr/>
        </p:nvSpPr>
        <p:spPr>
          <a:xfrm>
            <a:off x="-152400" y="-127000"/>
            <a:ext cx="9448800" cy="698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72000" y="4279802"/>
            <a:ext cx="4350842" cy="2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883570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ut_bule_3.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rotWithShape="1">
          <a:blip r:embed="rId6"/>
          <a:srcRect l="9091" t="15959" r="48788" b="16162"/>
          <a:stretch/>
        </p:blipFill>
        <p:spPr>
          <a:xfrm>
            <a:off x="827584" y="1648241"/>
            <a:ext cx="3137248" cy="5055711"/>
          </a:xfrm>
          <a:prstGeom prst="rect">
            <a:avLst/>
          </a:prstGeom>
          <a:ln>
            <a:noFill/>
          </a:ln>
        </p:spPr>
      </p:pic>
      <p:sp>
        <p:nvSpPr>
          <p:cNvPr id="13" name="Rounded Rectangle 12"/>
          <p:cNvSpPr/>
          <p:nvPr/>
        </p:nvSpPr>
        <p:spPr>
          <a:xfrm>
            <a:off x="2803498" y="2665340"/>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5160590" y="1758299"/>
            <a:ext cx="3205507" cy="60382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611560" y="260648"/>
            <a:ext cx="8382000" cy="12852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a-IR" sz="3600" dirty="0">
                <a:cs typeface="B Mitra" pitchFamily="2" charset="-78"/>
              </a:rPr>
              <a:t>در حالت کلی وب سرورها داراي ويژگي هاي ذيل مي باشند:</a:t>
            </a:r>
            <a:endParaRPr lang="en-US" sz="3600" b="1" dirty="0">
              <a:ea typeface="Arial Unicode MS" pitchFamily="34" charset="-128"/>
              <a:cs typeface="Arial Unicode MS" pitchFamily="34" charset="-128"/>
            </a:endParaRPr>
          </a:p>
        </p:txBody>
      </p:sp>
      <p:sp>
        <p:nvSpPr>
          <p:cNvPr id="16" name="TextBox 15"/>
          <p:cNvSpPr txBox="1"/>
          <p:nvPr/>
        </p:nvSpPr>
        <p:spPr>
          <a:xfrm>
            <a:off x="3489297" y="4546599"/>
            <a:ext cx="5410200" cy="461665"/>
          </a:xfrm>
          <a:prstGeom prst="rect">
            <a:avLst/>
          </a:prstGeom>
          <a:noFill/>
        </p:spPr>
        <p:txBody>
          <a:bodyPr wrap="square" rtlCol="0">
            <a:spAutoFit/>
          </a:bodyPr>
          <a:lstStyle/>
          <a:p>
            <a:pPr algn="l"/>
            <a:r>
              <a:rPr lang="fa-IR" sz="2400" b="1" dirty="0">
                <a:solidFill>
                  <a:srgbClr val="C00000"/>
                </a:solidFill>
                <a:latin typeface="Adobe Gothic Std B" pitchFamily="34" charset="-128"/>
                <a:ea typeface="Adobe Gothic Std B" pitchFamily="34" charset="-128"/>
                <a:cs typeface="B Mitra" pitchFamily="2" charset="-78"/>
              </a:rPr>
              <a:t>امكان استفاده</a:t>
            </a:r>
            <a:endParaRPr lang="en-US" sz="2400" b="1" dirty="0">
              <a:solidFill>
                <a:srgbClr val="C00000"/>
              </a:solidFill>
              <a:latin typeface="Adobe Gothic Std B" pitchFamily="34" charset="-128"/>
              <a:ea typeface="Adobe Gothic Std B" pitchFamily="34" charset="-128"/>
              <a:cs typeface="B Mitra" pitchFamily="2" charset="-78"/>
            </a:endParaRPr>
          </a:p>
        </p:txBody>
      </p:sp>
      <p:sp>
        <p:nvSpPr>
          <p:cNvPr id="17" name="TextBox 16"/>
          <p:cNvSpPr txBox="1"/>
          <p:nvPr/>
        </p:nvSpPr>
        <p:spPr>
          <a:xfrm>
            <a:off x="3489297" y="3632199"/>
            <a:ext cx="5410200" cy="400110"/>
          </a:xfrm>
          <a:prstGeom prst="rect">
            <a:avLst/>
          </a:prstGeom>
          <a:noFill/>
        </p:spPr>
        <p:txBody>
          <a:bodyPr wrap="square" rtlCol="0">
            <a:spAutoFit/>
          </a:bodyPr>
          <a:lstStyle/>
          <a:p>
            <a:pPr algn="l"/>
            <a:r>
              <a:rPr lang="fa-IR" sz="2000" b="1" dirty="0" smtClean="0">
                <a:solidFill>
                  <a:srgbClr val="C00000"/>
                </a:solidFill>
                <a:latin typeface="Adobe Gothic Std B" pitchFamily="34" charset="-128"/>
                <a:ea typeface="Adobe Gothic Std B" pitchFamily="34" charset="-128"/>
                <a:cs typeface="B Mitra" pitchFamily="2" charset="-78"/>
              </a:rPr>
              <a:t>اجازه دسترسی </a:t>
            </a:r>
            <a:endParaRPr lang="en-US" sz="2000" b="1" dirty="0">
              <a:solidFill>
                <a:srgbClr val="C00000"/>
              </a:solidFill>
              <a:latin typeface="Adobe Gothic Std B" pitchFamily="34" charset="-128"/>
              <a:ea typeface="Adobe Gothic Std B" pitchFamily="34" charset="-128"/>
              <a:cs typeface="B Mitra" pitchFamily="2" charset="-78"/>
            </a:endParaRPr>
          </a:p>
        </p:txBody>
      </p:sp>
      <p:sp>
        <p:nvSpPr>
          <p:cNvPr id="18" name="TextBox 17"/>
          <p:cNvSpPr txBox="1"/>
          <p:nvPr/>
        </p:nvSpPr>
        <p:spPr>
          <a:xfrm>
            <a:off x="3492659" y="2717799"/>
            <a:ext cx="5330638" cy="461665"/>
          </a:xfrm>
          <a:prstGeom prst="rect">
            <a:avLst/>
          </a:prstGeom>
          <a:noFill/>
        </p:spPr>
        <p:txBody>
          <a:bodyPr wrap="square" rtlCol="0">
            <a:spAutoFit/>
          </a:bodyPr>
          <a:lstStyle/>
          <a:p>
            <a:pPr algn="l"/>
            <a:r>
              <a:rPr lang="fa-IR" sz="2400" b="1" dirty="0" smtClean="0">
                <a:solidFill>
                  <a:srgbClr val="C00000"/>
                </a:solidFill>
                <a:latin typeface="Adobe Gothic Std B" pitchFamily="34" charset="-128"/>
                <a:ea typeface="Adobe Gothic Std B" pitchFamily="34" charset="-128"/>
                <a:cs typeface="B Mitra" pitchFamily="2" charset="-78"/>
              </a:rPr>
              <a:t>احراز هویت </a:t>
            </a:r>
            <a:endParaRPr lang="en-US" sz="2400" b="1" dirty="0">
              <a:solidFill>
                <a:srgbClr val="C00000"/>
              </a:solidFill>
              <a:latin typeface="Adobe Gothic Std B" pitchFamily="34" charset="-128"/>
              <a:ea typeface="Adobe Gothic Std B" pitchFamily="34" charset="-128"/>
              <a:cs typeface="B Mitra" pitchFamily="2" charset="-78"/>
            </a:endParaRPr>
          </a:p>
        </p:txBody>
      </p:sp>
      <p:sp>
        <p:nvSpPr>
          <p:cNvPr id="19" name="Rounded Rectangle 18"/>
          <p:cNvSpPr/>
          <p:nvPr/>
        </p:nvSpPr>
        <p:spPr>
          <a:xfrm>
            <a:off x="2803498" y="3530599"/>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ounded Rectangle 19"/>
          <p:cNvSpPr/>
          <p:nvPr/>
        </p:nvSpPr>
        <p:spPr>
          <a:xfrm>
            <a:off x="2803498" y="4444999"/>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288897" y="-127001"/>
            <a:ext cx="9448800" cy="698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610693" y="2806554"/>
            <a:ext cx="3465927" cy="245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026646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8" fill="hold"/>
                                        <p:tgtEl>
                                          <p:spTgt spid="12"/>
                                        </p:tgtEl>
                                      </p:cBhvr>
                                    </p:cmd>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12"/>
                </p:tgtEl>
              </p:cMediaNode>
            </p:video>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16512"/>
            <a:ext cx="8382000" cy="12852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a-IR" sz="3600" dirty="0">
                <a:cs typeface="B Mitra" pitchFamily="2" charset="-78"/>
              </a:rPr>
              <a:t>در حالت کلی وب سرورها داراي ويژگي هاي ذيل مي باشند:</a:t>
            </a:r>
            <a:endParaRPr lang="en-US" sz="3600" b="1" dirty="0">
              <a:latin typeface="+mn-lt"/>
              <a:ea typeface="Arial Unicode MS" pitchFamily="34" charset="-128"/>
              <a:cs typeface="Arial Unicode MS" pitchFamily="34" charset="-128"/>
            </a:endParaRPr>
          </a:p>
        </p:txBody>
      </p:sp>
      <p:sp>
        <p:nvSpPr>
          <p:cNvPr id="5" name="Rectangle 4"/>
          <p:cNvSpPr/>
          <p:nvPr/>
        </p:nvSpPr>
        <p:spPr>
          <a:xfrm>
            <a:off x="-152400" y="-127000"/>
            <a:ext cx="9448800" cy="698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ut_bule_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9091" t="15959" r="48788" b="16162"/>
          <a:stretch/>
        </p:blipFill>
        <p:spPr>
          <a:xfrm>
            <a:off x="1187624" y="2060848"/>
            <a:ext cx="3137248" cy="3791782"/>
          </a:xfrm>
          <a:prstGeom prst="rect">
            <a:avLst/>
          </a:prstGeom>
          <a:ln>
            <a:noFill/>
          </a:ln>
        </p:spPr>
      </p:pic>
      <p:sp>
        <p:nvSpPr>
          <p:cNvPr id="7" name="TextBox 6"/>
          <p:cNvSpPr txBox="1"/>
          <p:nvPr/>
        </p:nvSpPr>
        <p:spPr>
          <a:xfrm>
            <a:off x="3748808" y="2735441"/>
            <a:ext cx="5330638" cy="584775"/>
          </a:xfrm>
          <a:prstGeom prst="rect">
            <a:avLst/>
          </a:prstGeom>
          <a:noFill/>
        </p:spPr>
        <p:txBody>
          <a:bodyPr wrap="square" rtlCol="0">
            <a:spAutoFit/>
          </a:bodyPr>
          <a:lstStyle/>
          <a:p>
            <a:pPr algn="l"/>
            <a:r>
              <a:rPr lang="fa-IR" sz="3200" b="1" dirty="0" smtClean="0">
                <a:solidFill>
                  <a:srgbClr val="C00000"/>
                </a:solidFill>
                <a:latin typeface="Adobe Gothic Std B" pitchFamily="34" charset="-128"/>
                <a:ea typeface="Adobe Gothic Std B" pitchFamily="34" charset="-128"/>
                <a:cs typeface="B Mitra" pitchFamily="2" charset="-78"/>
              </a:rPr>
              <a:t>فشرده </a:t>
            </a:r>
            <a:r>
              <a:rPr lang="fa-IR" sz="3200" b="1" dirty="0">
                <a:solidFill>
                  <a:srgbClr val="C00000"/>
                </a:solidFill>
                <a:latin typeface="Adobe Gothic Std B" pitchFamily="34" charset="-128"/>
                <a:ea typeface="Adobe Gothic Std B" pitchFamily="34" charset="-128"/>
                <a:cs typeface="B Mitra" pitchFamily="2" charset="-78"/>
              </a:rPr>
              <a:t>سازي </a:t>
            </a:r>
            <a:endParaRPr lang="en-US" sz="3200" b="1" dirty="0">
              <a:solidFill>
                <a:srgbClr val="C00000"/>
              </a:solidFill>
              <a:latin typeface="Adobe Gothic Std B" pitchFamily="34" charset="-128"/>
              <a:ea typeface="Adobe Gothic Std B" pitchFamily="34" charset="-128"/>
              <a:cs typeface="B Mitra" pitchFamily="2" charset="-78"/>
            </a:endParaRPr>
          </a:p>
        </p:txBody>
      </p:sp>
      <p:sp>
        <p:nvSpPr>
          <p:cNvPr id="8" name="Rounded Rectangle 7"/>
          <p:cNvSpPr/>
          <p:nvPr/>
        </p:nvSpPr>
        <p:spPr>
          <a:xfrm>
            <a:off x="3131840" y="2779556"/>
            <a:ext cx="474891" cy="496544"/>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ounded Rectangle 8"/>
          <p:cNvSpPr/>
          <p:nvPr/>
        </p:nvSpPr>
        <p:spPr>
          <a:xfrm>
            <a:off x="3131840" y="3428500"/>
            <a:ext cx="474891" cy="496544"/>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3131840" y="4114300"/>
            <a:ext cx="474891" cy="496544"/>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319716"/>
            <a:ext cx="3312572" cy="2997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4900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ut_bule_2.wmv">
            <a:hlinkClick r:id="" action="ppaction://media"/>
          </p:cNvPr>
          <p:cNvPicPr>
            <a:picLocks noChangeAspect="1"/>
          </p:cNvPicPr>
          <p:nvPr>
            <a:videoFile r:link="rId1"/>
            <p:extLst>
              <p:ext uri="{DAA4B4D4-6D71-4841-9C94-3DE7FCFB9230}">
                <p14:media xmlns:p14="http://schemas.microsoft.com/office/powerpoint/2010/main" r:embed="rId2">
                  <p14:trim end="733.6516"/>
                </p14:media>
              </p:ext>
            </p:extLst>
          </p:nvPr>
        </p:nvPicPr>
        <p:blipFill rotWithShape="1">
          <a:blip r:embed="rId4"/>
          <a:srcRect l="9091" t="15959" r="48788" b="16162"/>
          <a:stretch/>
        </p:blipFill>
        <p:spPr>
          <a:xfrm>
            <a:off x="1016804" y="2138616"/>
            <a:ext cx="2983983" cy="4108085"/>
          </a:xfrm>
          <a:prstGeom prst="rect">
            <a:avLst/>
          </a:prstGeom>
          <a:ln>
            <a:noFill/>
          </a:ln>
        </p:spPr>
      </p:pic>
      <p:sp>
        <p:nvSpPr>
          <p:cNvPr id="5" name="Rounded Rectangle 4"/>
          <p:cNvSpPr/>
          <p:nvPr/>
        </p:nvSpPr>
        <p:spPr>
          <a:xfrm>
            <a:off x="2839455" y="2764135"/>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5196548" y="1855611"/>
            <a:ext cx="3205507" cy="60382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58254" y="515306"/>
            <a:ext cx="8382000" cy="12852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a-IR" sz="3600" dirty="0">
                <a:cs typeface="B Mitra" pitchFamily="2" charset="-78"/>
              </a:rPr>
              <a:t>در حالت کلی وب سرورها داراي ويژگي هاي ذيل مي باشند:</a:t>
            </a:r>
            <a:endParaRPr lang="en-US" sz="3600" b="1" dirty="0">
              <a:ea typeface="Arial Unicode MS" pitchFamily="34" charset="-128"/>
              <a:cs typeface="Arial Unicode MS" pitchFamily="34" charset="-128"/>
            </a:endParaRPr>
          </a:p>
        </p:txBody>
      </p:sp>
      <p:sp>
        <p:nvSpPr>
          <p:cNvPr id="8" name="TextBox 7"/>
          <p:cNvSpPr txBox="1"/>
          <p:nvPr/>
        </p:nvSpPr>
        <p:spPr>
          <a:xfrm>
            <a:off x="3528616" y="2816594"/>
            <a:ext cx="5330638" cy="461665"/>
          </a:xfrm>
          <a:prstGeom prst="rect">
            <a:avLst/>
          </a:prstGeom>
          <a:noFill/>
        </p:spPr>
        <p:txBody>
          <a:bodyPr wrap="square" rtlCol="0">
            <a:spAutoFit/>
          </a:bodyPr>
          <a:lstStyle/>
          <a:p>
            <a:pPr algn="l"/>
            <a:r>
              <a:rPr lang="fa-IR" sz="2400" b="1" dirty="0" smtClean="0">
                <a:solidFill>
                  <a:srgbClr val="C00000"/>
                </a:solidFill>
                <a:latin typeface="Adobe Gothic Std B" pitchFamily="34" charset="-128"/>
                <a:ea typeface="Adobe Gothic Std B" pitchFamily="34" charset="-128"/>
                <a:cs typeface="B Mitra" pitchFamily="2" charset="-78"/>
              </a:rPr>
              <a:t>فشرده سازي </a:t>
            </a:r>
            <a:endParaRPr lang="en-US" sz="2400" b="1" dirty="0">
              <a:solidFill>
                <a:srgbClr val="C00000"/>
              </a:solidFill>
              <a:latin typeface="Adobe Gothic Std B" pitchFamily="34" charset="-128"/>
              <a:ea typeface="Adobe Gothic Std B" pitchFamily="34" charset="-128"/>
              <a:cs typeface="B Mitra" pitchFamily="2" charset="-78"/>
            </a:endParaRPr>
          </a:p>
        </p:txBody>
      </p:sp>
      <p:sp>
        <p:nvSpPr>
          <p:cNvPr id="9" name="Rounded Rectangle 8"/>
          <p:cNvSpPr/>
          <p:nvPr/>
        </p:nvSpPr>
        <p:spPr>
          <a:xfrm>
            <a:off x="2839455" y="3629394"/>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ounded Rectangle 9"/>
          <p:cNvSpPr/>
          <p:nvPr/>
        </p:nvSpPr>
        <p:spPr>
          <a:xfrm>
            <a:off x="2839455" y="4543794"/>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3525254" y="3730994"/>
            <a:ext cx="5410200" cy="461665"/>
          </a:xfrm>
          <a:prstGeom prst="rect">
            <a:avLst/>
          </a:prstGeom>
          <a:noFill/>
        </p:spPr>
        <p:txBody>
          <a:bodyPr wrap="square" rtlCol="0">
            <a:spAutoFit/>
          </a:bodyPr>
          <a:lstStyle/>
          <a:p>
            <a:pPr algn="l"/>
            <a:r>
              <a:rPr lang="fa-IR" sz="2400" b="1" dirty="0">
                <a:solidFill>
                  <a:srgbClr val="C00000"/>
                </a:solidFill>
                <a:latin typeface="Adobe Gothic Std B" pitchFamily="34" charset="-128"/>
                <a:ea typeface="Adobe Gothic Std B" pitchFamily="34" charset="-128"/>
                <a:cs typeface="B Mitra" pitchFamily="2" charset="-78"/>
              </a:rPr>
              <a:t>پهناي باند</a:t>
            </a:r>
            <a:endParaRPr lang="en-US" sz="2400" b="1" dirty="0">
              <a:solidFill>
                <a:srgbClr val="C00000"/>
              </a:solidFill>
              <a:latin typeface="Adobe Gothic Std B" pitchFamily="34" charset="-128"/>
              <a:ea typeface="Adobe Gothic Std B" pitchFamily="34" charset="-128"/>
              <a:cs typeface="B Mitra" pitchFamily="2" charset="-78"/>
            </a:endParaRPr>
          </a:p>
        </p:txBody>
      </p:sp>
      <p:sp>
        <p:nvSpPr>
          <p:cNvPr id="12" name="Rectangle 11"/>
          <p:cNvSpPr/>
          <p:nvPr/>
        </p:nvSpPr>
        <p:spPr>
          <a:xfrm>
            <a:off x="324854" y="-28206"/>
            <a:ext cx="9448800" cy="698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64088" y="3960423"/>
            <a:ext cx="3348897" cy="2235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4254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ut_bule_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9091" t="15959" r="48788" b="16162"/>
          <a:stretch/>
        </p:blipFill>
        <p:spPr>
          <a:xfrm>
            <a:off x="793577" y="1756817"/>
            <a:ext cx="3137248" cy="5055711"/>
          </a:xfrm>
          <a:prstGeom prst="rect">
            <a:avLst/>
          </a:prstGeom>
          <a:ln>
            <a:noFill/>
          </a:ln>
        </p:spPr>
      </p:pic>
      <p:sp>
        <p:nvSpPr>
          <p:cNvPr id="5" name="Rounded Rectangle 4"/>
          <p:cNvSpPr/>
          <p:nvPr/>
        </p:nvSpPr>
        <p:spPr>
          <a:xfrm>
            <a:off x="2769491" y="2773916"/>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5126584" y="1865392"/>
            <a:ext cx="3205507" cy="603826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788290" y="525087"/>
            <a:ext cx="8382000" cy="128528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a-IR" sz="3600" dirty="0">
                <a:cs typeface="B Mitra" pitchFamily="2" charset="-78"/>
              </a:rPr>
              <a:t>در حالت کلی وب سرورها داراي ويژگي هاي ذيل مي باشند:</a:t>
            </a:r>
            <a:endParaRPr lang="en-US" sz="3600" b="1" dirty="0">
              <a:ea typeface="Arial Unicode MS" pitchFamily="34" charset="-128"/>
              <a:cs typeface="Arial Unicode MS" pitchFamily="34" charset="-128"/>
            </a:endParaRPr>
          </a:p>
        </p:txBody>
      </p:sp>
      <p:sp>
        <p:nvSpPr>
          <p:cNvPr id="8" name="TextBox 7"/>
          <p:cNvSpPr txBox="1"/>
          <p:nvPr/>
        </p:nvSpPr>
        <p:spPr>
          <a:xfrm>
            <a:off x="3455290" y="4655175"/>
            <a:ext cx="5410200" cy="400110"/>
          </a:xfrm>
          <a:prstGeom prst="rect">
            <a:avLst/>
          </a:prstGeom>
          <a:noFill/>
        </p:spPr>
        <p:txBody>
          <a:bodyPr wrap="square" rtlCol="0">
            <a:spAutoFit/>
          </a:bodyPr>
          <a:lstStyle/>
          <a:p>
            <a:pPr algn="l"/>
            <a:r>
              <a:rPr lang="fa-IR" sz="2000" b="1" dirty="0">
                <a:solidFill>
                  <a:srgbClr val="C00000"/>
                </a:solidFill>
                <a:latin typeface="Adobe Gothic Std B" pitchFamily="34" charset="-128"/>
                <a:ea typeface="Adobe Gothic Std B" pitchFamily="34" charset="-128"/>
                <a:cs typeface="B Mitra" pitchFamily="2" charset="-78"/>
              </a:rPr>
              <a:t>پشتيباني از فايل هاي بزرگ</a:t>
            </a:r>
            <a:endParaRPr lang="en-US" sz="2000" b="1" dirty="0">
              <a:solidFill>
                <a:srgbClr val="C00000"/>
              </a:solidFill>
              <a:latin typeface="Adobe Gothic Std B" pitchFamily="34" charset="-128"/>
              <a:ea typeface="Adobe Gothic Std B" pitchFamily="34" charset="-128"/>
              <a:cs typeface="B Mitra" pitchFamily="2" charset="-78"/>
            </a:endParaRPr>
          </a:p>
        </p:txBody>
      </p:sp>
      <p:sp>
        <p:nvSpPr>
          <p:cNvPr id="9" name="TextBox 8"/>
          <p:cNvSpPr txBox="1"/>
          <p:nvPr/>
        </p:nvSpPr>
        <p:spPr>
          <a:xfrm>
            <a:off x="3455290" y="3740775"/>
            <a:ext cx="5410200" cy="400110"/>
          </a:xfrm>
          <a:prstGeom prst="rect">
            <a:avLst/>
          </a:prstGeom>
          <a:noFill/>
        </p:spPr>
        <p:txBody>
          <a:bodyPr wrap="square" rtlCol="0">
            <a:spAutoFit/>
          </a:bodyPr>
          <a:lstStyle/>
          <a:p>
            <a:pPr algn="l"/>
            <a:r>
              <a:rPr lang="fa-IR" sz="2000" b="1" dirty="0" smtClean="0">
                <a:solidFill>
                  <a:srgbClr val="C00000"/>
                </a:solidFill>
                <a:latin typeface="Adobe Gothic Std B" pitchFamily="34" charset="-128"/>
                <a:ea typeface="Adobe Gothic Std B" pitchFamily="34" charset="-128"/>
                <a:cs typeface="B Mitra" pitchFamily="2" charset="-78"/>
              </a:rPr>
              <a:t>پهناي باند</a:t>
            </a:r>
            <a:endParaRPr lang="en-US" sz="2000" b="1" dirty="0">
              <a:solidFill>
                <a:srgbClr val="C00000"/>
              </a:solidFill>
              <a:latin typeface="Adobe Gothic Std B" pitchFamily="34" charset="-128"/>
              <a:ea typeface="Adobe Gothic Std B" pitchFamily="34" charset="-128"/>
              <a:cs typeface="B Mitra" pitchFamily="2" charset="-78"/>
            </a:endParaRPr>
          </a:p>
        </p:txBody>
      </p:sp>
      <p:sp>
        <p:nvSpPr>
          <p:cNvPr id="10" name="TextBox 9"/>
          <p:cNvSpPr txBox="1"/>
          <p:nvPr/>
        </p:nvSpPr>
        <p:spPr>
          <a:xfrm>
            <a:off x="3458652" y="2826375"/>
            <a:ext cx="5330638" cy="461665"/>
          </a:xfrm>
          <a:prstGeom prst="rect">
            <a:avLst/>
          </a:prstGeom>
          <a:noFill/>
        </p:spPr>
        <p:txBody>
          <a:bodyPr wrap="square" rtlCol="0">
            <a:spAutoFit/>
          </a:bodyPr>
          <a:lstStyle/>
          <a:p>
            <a:pPr algn="l"/>
            <a:r>
              <a:rPr lang="fa-IR" sz="2400" b="1" dirty="0" smtClean="0">
                <a:solidFill>
                  <a:srgbClr val="C00000"/>
                </a:solidFill>
                <a:latin typeface="Adobe Gothic Std B" pitchFamily="34" charset="-128"/>
                <a:ea typeface="Adobe Gothic Std B" pitchFamily="34" charset="-128"/>
                <a:cs typeface="B Mitra" pitchFamily="2" charset="-78"/>
              </a:rPr>
              <a:t>فشرده سازي </a:t>
            </a:r>
            <a:endParaRPr lang="en-US" sz="2400" b="1" dirty="0">
              <a:solidFill>
                <a:srgbClr val="C00000"/>
              </a:solidFill>
              <a:latin typeface="Adobe Gothic Std B" pitchFamily="34" charset="-128"/>
              <a:ea typeface="Adobe Gothic Std B" pitchFamily="34" charset="-128"/>
              <a:cs typeface="B Mitra" pitchFamily="2" charset="-78"/>
            </a:endParaRPr>
          </a:p>
        </p:txBody>
      </p:sp>
      <p:sp>
        <p:nvSpPr>
          <p:cNvPr id="11" name="Rounded Rectangle 10"/>
          <p:cNvSpPr/>
          <p:nvPr/>
        </p:nvSpPr>
        <p:spPr>
          <a:xfrm>
            <a:off x="2769491" y="3639175"/>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le 11"/>
          <p:cNvSpPr/>
          <p:nvPr/>
        </p:nvSpPr>
        <p:spPr>
          <a:xfrm>
            <a:off x="2769491" y="4553575"/>
            <a:ext cx="474891" cy="662059"/>
          </a:xfrm>
          <a:prstGeom prst="roundRect">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254890" y="-18425"/>
            <a:ext cx="9448800" cy="698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5093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08" fill="hold"/>
                                        <p:tgtEl>
                                          <p:spTgt spid="4"/>
                                        </p:tgtEl>
                                      </p:cBhvr>
                                    </p:cmd>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4"/>
                </p:tgtEl>
              </p:cMediaNode>
            </p:video>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0528" y="406031"/>
            <a:ext cx="9144000" cy="707886"/>
          </a:xfrm>
          <a:prstGeom prst="rect">
            <a:avLst/>
          </a:prstGeom>
          <a:noFill/>
        </p:spPr>
        <p:txBody>
          <a:bodyPr wrap="square" rtlCol="0">
            <a:spAutoFit/>
          </a:bodyPr>
          <a:lstStyle/>
          <a:p>
            <a:pPr algn="r"/>
            <a:r>
              <a:rPr lang="fa-IR" sz="4000" b="1" dirty="0" smtClean="0">
                <a:solidFill>
                  <a:prstClr val="black"/>
                </a:solidFill>
                <a:latin typeface="Adobe Gothic Std B" pitchFamily="34" charset="-128"/>
                <a:ea typeface="Adobe Gothic Std B" pitchFamily="34" charset="-128"/>
                <a:cs typeface="2  Titr" pitchFamily="2" charset="-78"/>
              </a:rPr>
              <a:t>ارائه دهندگان :</a:t>
            </a:r>
            <a:endParaRPr lang="en-US" sz="4000" b="1" dirty="0">
              <a:latin typeface="Adobe Gothic Std B" pitchFamily="34" charset="-128"/>
              <a:ea typeface="Adobe Gothic Std B" pitchFamily="34" charset="-128"/>
              <a:cs typeface="2  Titr" pitchFamily="2" charset="-78"/>
            </a:endParaRPr>
          </a:p>
        </p:txBody>
      </p:sp>
      <p:sp>
        <p:nvSpPr>
          <p:cNvPr id="7" name="TextBox 6"/>
          <p:cNvSpPr txBox="1"/>
          <p:nvPr/>
        </p:nvSpPr>
        <p:spPr>
          <a:xfrm>
            <a:off x="84062" y="1419139"/>
            <a:ext cx="9144000" cy="1077218"/>
          </a:xfrm>
          <a:prstGeom prst="rect">
            <a:avLst/>
          </a:prstGeom>
          <a:noFill/>
        </p:spPr>
        <p:txBody>
          <a:bodyPr wrap="square" rtlCol="0">
            <a:spAutoFit/>
          </a:bodyPr>
          <a:lstStyle/>
          <a:p>
            <a:pPr algn="ctr"/>
            <a:r>
              <a:rPr lang="fa-IR" sz="3200" b="1" dirty="0" smtClean="0">
                <a:solidFill>
                  <a:srgbClr val="0070C0"/>
                </a:solidFill>
                <a:latin typeface="Adobe Gothic Std B" pitchFamily="34" charset="-128"/>
                <a:ea typeface="Adobe Gothic Std B" pitchFamily="34" charset="-128"/>
                <a:cs typeface="2  Titr" pitchFamily="2" charset="-78"/>
              </a:rPr>
              <a:t>      فائزه باعدل      </a:t>
            </a:r>
          </a:p>
          <a:p>
            <a:pPr algn="ctr"/>
            <a:r>
              <a:rPr lang="fa-IR" sz="3200" b="1" dirty="0" smtClean="0">
                <a:solidFill>
                  <a:srgbClr val="0070C0"/>
                </a:solidFill>
                <a:latin typeface="Adobe Gothic Std B" pitchFamily="34" charset="-128"/>
                <a:ea typeface="Adobe Gothic Std B" pitchFamily="34" charset="-128"/>
                <a:cs typeface="2  Titr" pitchFamily="2" charset="-78"/>
              </a:rPr>
              <a:t>مینا بیات</a:t>
            </a:r>
            <a:endParaRPr lang="en-US" sz="2000" b="1" dirty="0">
              <a:solidFill>
                <a:prstClr val="black"/>
              </a:solidFill>
              <a:latin typeface="Adobe Gothic Std B" pitchFamily="34" charset="-128"/>
              <a:ea typeface="Adobe Gothic Std B" pitchFamily="34" charset="-128"/>
              <a:cs typeface="2  Titr" pitchFamily="2" charset="-78"/>
            </a:endParaRPr>
          </a:p>
        </p:txBody>
      </p:sp>
      <p:pic>
        <p:nvPicPr>
          <p:cNvPr id="8" name="Handshake_blue.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rotWithShape="1">
          <a:blip r:embed="rId6"/>
          <a:srcRect l="19840" t="13353" r="21066" b="4938"/>
          <a:stretch/>
        </p:blipFill>
        <p:spPr>
          <a:xfrm>
            <a:off x="2599518" y="2496357"/>
            <a:ext cx="3583907" cy="3806225"/>
          </a:xfrm>
          <a:prstGeom prst="rect">
            <a:avLst/>
          </a:prstGeom>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63688" y="764705"/>
            <a:ext cx="7128792" cy="2160240"/>
          </a:xfrm>
          <a:prstGeom prst="rect">
            <a:avLst/>
          </a:prstGeom>
          <a:noFill/>
        </p:spPr>
        <p:txBody>
          <a:bodyPr wrap="square" rtlCol="0">
            <a:normAutofit fontScale="47500" lnSpcReduction="20000"/>
          </a:bodyPr>
          <a:lstStyle/>
          <a:p>
            <a:pPr algn="r" rtl="1"/>
            <a:r>
              <a:rPr lang="fa-IR" sz="7200" dirty="0">
                <a:cs typeface="B Mitra" pitchFamily="2" charset="-78"/>
              </a:rPr>
              <a:t>امروزه نرم افزارهاي بسياري براي وب ارائه شده اند كه از آن جمله مي توان به آپاچي ، </a:t>
            </a:r>
            <a:r>
              <a:rPr lang="en-US" sz="7200" dirty="0" err="1">
                <a:cs typeface="B Mitra" pitchFamily="2" charset="-78"/>
              </a:rPr>
              <a:t>iis</a:t>
            </a:r>
            <a:r>
              <a:rPr lang="en-US" sz="7200" dirty="0">
                <a:cs typeface="B Mitra" pitchFamily="2" charset="-78"/>
              </a:rPr>
              <a:t> ، GWS ، </a:t>
            </a:r>
            <a:r>
              <a:rPr lang="fa-IR" sz="7200" dirty="0">
                <a:cs typeface="B Mitra" pitchFamily="2" charset="-78"/>
              </a:rPr>
              <a:t>انجين اكس ، </a:t>
            </a:r>
            <a:r>
              <a:rPr lang="en-US" sz="7200" dirty="0" err="1">
                <a:cs typeface="B Mitra" pitchFamily="2" charset="-78"/>
              </a:rPr>
              <a:t>lighttpd</a:t>
            </a:r>
            <a:r>
              <a:rPr lang="en-US" sz="7200" dirty="0">
                <a:cs typeface="B Mitra" pitchFamily="2" charset="-78"/>
              </a:rPr>
              <a:t> ، Oversee </a:t>
            </a:r>
            <a:r>
              <a:rPr lang="fa-IR" sz="7200" dirty="0">
                <a:cs typeface="B Mitra" pitchFamily="2" charset="-78"/>
              </a:rPr>
              <a:t>و ... اشاره نمود. ما در اينجا به معرفي دو وب سرور پر طرفدار مي پردازيم.</a:t>
            </a:r>
            <a:endParaRPr lang="en-US" sz="72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893" y="3356992"/>
            <a:ext cx="7688808"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739946" y="-27384"/>
            <a:ext cx="5178552" cy="684312"/>
          </a:xfrm>
        </p:spPr>
        <p:txBody>
          <a:bodyPr>
            <a:normAutofit fontScale="90000"/>
          </a:bodyPr>
          <a:lstStyle/>
          <a:p>
            <a:pPr algn="r"/>
            <a:r>
              <a:rPr lang="fa-IR" dirty="0">
                <a:cs typeface="B Titr" pitchFamily="2" charset="-78"/>
              </a:rPr>
              <a:t/>
            </a:r>
            <a:br>
              <a:rPr lang="fa-IR" dirty="0">
                <a:cs typeface="B Titr" pitchFamily="2" charset="-78"/>
              </a:rPr>
            </a:br>
            <a:r>
              <a:rPr lang="fa-IR" b="1" dirty="0">
                <a:cs typeface="B Titr" pitchFamily="2" charset="-78"/>
              </a:rPr>
              <a:t>نرم افزار وب سرور آپاچي</a:t>
            </a:r>
            <a:endParaRPr lang="en-US" dirty="0">
              <a:cs typeface="B Titr" pitchFamily="2" charset="-78"/>
            </a:endParaRPr>
          </a:p>
        </p:txBody>
      </p:sp>
      <p:sp>
        <p:nvSpPr>
          <p:cNvPr id="4" name="Content Placeholder 3"/>
          <p:cNvSpPr>
            <a:spLocks noGrp="1"/>
          </p:cNvSpPr>
          <p:nvPr>
            <p:ph idx="1"/>
          </p:nvPr>
        </p:nvSpPr>
        <p:spPr>
          <a:xfrm>
            <a:off x="971600" y="1124744"/>
            <a:ext cx="8104138" cy="5517976"/>
          </a:xfrm>
        </p:spPr>
        <p:txBody>
          <a:bodyPr>
            <a:noAutofit/>
          </a:bodyPr>
          <a:lstStyle/>
          <a:p>
            <a:pPr marL="0" indent="0">
              <a:buNone/>
            </a:pPr>
            <a:r>
              <a:rPr lang="fa-IR" sz="2400" dirty="0">
                <a:cs typeface="B Nazanin" pitchFamily="2" charset="-78"/>
              </a:rPr>
              <a:t>این </a:t>
            </a:r>
            <a:r>
              <a:rPr lang="fa-IR" sz="2400" b="1" dirty="0">
                <a:cs typeface="B Nazanin" pitchFamily="2" charset="-78"/>
              </a:rPr>
              <a:t>نرم افزار وب سرور</a:t>
            </a:r>
            <a:r>
              <a:rPr lang="fa-IR" sz="2400" dirty="0">
                <a:cs typeface="B Nazanin" pitchFamily="2" charset="-78"/>
              </a:rPr>
              <a:t> در توسعه و همگانی شدن </a:t>
            </a:r>
            <a:r>
              <a:rPr lang="fa-IR" sz="2400" dirty="0" smtClean="0">
                <a:cs typeface="B Nazanin" pitchFamily="2" charset="-78"/>
              </a:rPr>
              <a:t>وب</a:t>
            </a:r>
          </a:p>
          <a:p>
            <a:pPr marL="0" indent="0">
              <a:buNone/>
            </a:pPr>
            <a:r>
              <a:rPr lang="fa-IR" sz="2400" dirty="0" smtClean="0">
                <a:cs typeface="B Nazanin" pitchFamily="2" charset="-78"/>
              </a:rPr>
              <a:t> </a:t>
            </a:r>
            <a:r>
              <a:rPr lang="fa-IR" sz="2400" dirty="0">
                <a:cs typeface="B Nazanin" pitchFamily="2" charset="-78"/>
              </a:rPr>
              <a:t>جهانی نقش بسیار مهمی داشته است. این وب سرور </a:t>
            </a:r>
            <a:r>
              <a:rPr lang="fa-IR" sz="2400" dirty="0" smtClean="0">
                <a:cs typeface="B Nazanin" pitchFamily="2" charset="-78"/>
              </a:rPr>
              <a:t>به</a:t>
            </a:r>
          </a:p>
          <a:p>
            <a:pPr marL="0" indent="0">
              <a:buNone/>
            </a:pPr>
            <a:r>
              <a:rPr lang="fa-IR" sz="2400" dirty="0" smtClean="0">
                <a:cs typeface="B Nazanin" pitchFamily="2" charset="-78"/>
              </a:rPr>
              <a:t> </a:t>
            </a:r>
            <a:r>
              <a:rPr lang="fa-IR" sz="2400" dirty="0">
                <a:cs typeface="B Nazanin" pitchFamily="2" charset="-78"/>
              </a:rPr>
              <a:t>زبان </a:t>
            </a:r>
            <a:r>
              <a:rPr lang="en-US" sz="2400" dirty="0">
                <a:cs typeface="B Nazanin" pitchFamily="2" charset="-78"/>
              </a:rPr>
              <a:t>C </a:t>
            </a:r>
            <a:r>
              <a:rPr lang="fa-IR" sz="2400" dirty="0">
                <a:cs typeface="B Nazanin" pitchFamily="2" charset="-78"/>
              </a:rPr>
              <a:t>نوشته شده است دارای قابلیت </a:t>
            </a:r>
            <a:r>
              <a:rPr lang="en-US" sz="2400" dirty="0" smtClean="0">
                <a:cs typeface="B Nazanin" pitchFamily="2" charset="-78"/>
              </a:rPr>
              <a:t>cross-platform </a:t>
            </a:r>
            <a:r>
              <a:rPr lang="fa-IR" sz="2400" dirty="0" smtClean="0">
                <a:cs typeface="B Nazanin" pitchFamily="2" charset="-78"/>
              </a:rPr>
              <a:t> سازگار </a:t>
            </a:r>
            <a:r>
              <a:rPr lang="fa-IR" sz="2400" dirty="0">
                <a:cs typeface="B Nazanin" pitchFamily="2" charset="-78"/>
              </a:rPr>
              <a:t>با سيستم </a:t>
            </a:r>
            <a:r>
              <a:rPr lang="fa-IR" sz="2400" dirty="0" smtClean="0">
                <a:cs typeface="B Nazanin" pitchFamily="2" charset="-78"/>
              </a:rPr>
              <a:t>هاي </a:t>
            </a:r>
            <a:r>
              <a:rPr lang="fa-IR" sz="2400" dirty="0">
                <a:cs typeface="B Nazanin" pitchFamily="2" charset="-78"/>
              </a:rPr>
              <a:t>عامل </a:t>
            </a:r>
            <a:r>
              <a:rPr lang="fa-IR" sz="2400" dirty="0" smtClean="0">
                <a:cs typeface="B Nazanin" pitchFamily="2" charset="-78"/>
              </a:rPr>
              <a:t>مختلف بوده </a:t>
            </a:r>
            <a:r>
              <a:rPr lang="fa-IR" sz="2400" dirty="0">
                <a:cs typeface="B Nazanin" pitchFamily="2" charset="-78"/>
              </a:rPr>
              <a:t>و بر روی ماشینهای مختلف قابل </a:t>
            </a:r>
            <a:r>
              <a:rPr lang="fa-IR" sz="2400" dirty="0" smtClean="0">
                <a:cs typeface="B Nazanin" pitchFamily="2" charset="-78"/>
              </a:rPr>
              <a:t>اجرا</a:t>
            </a:r>
          </a:p>
          <a:p>
            <a:pPr marL="0" indent="0">
              <a:buNone/>
            </a:pPr>
            <a:r>
              <a:rPr lang="fa-IR" sz="2400" dirty="0" smtClean="0">
                <a:cs typeface="B Nazanin" pitchFamily="2" charset="-78"/>
              </a:rPr>
              <a:t> </a:t>
            </a:r>
            <a:r>
              <a:rPr lang="fa-IR" sz="2400" dirty="0">
                <a:cs typeface="B Nazanin" pitchFamily="2" charset="-78"/>
              </a:rPr>
              <a:t>می باشد</a:t>
            </a:r>
            <a:r>
              <a:rPr lang="fa-IR" sz="2400" dirty="0" smtClean="0">
                <a:cs typeface="B Nazanin" pitchFamily="2" charset="-78"/>
              </a:rPr>
              <a:t>.</a:t>
            </a:r>
          </a:p>
          <a:p>
            <a:pPr marL="0" indent="0">
              <a:buNone/>
            </a:pPr>
            <a:r>
              <a:rPr lang="fa-IR" sz="2400" dirty="0" smtClean="0">
                <a:cs typeface="B Nazanin" pitchFamily="2" charset="-78"/>
              </a:rPr>
              <a:t> </a:t>
            </a:r>
            <a:r>
              <a:rPr lang="fa-IR" sz="2400" dirty="0">
                <a:cs typeface="B Nazanin" pitchFamily="2" charset="-78"/>
              </a:rPr>
              <a:t>يكي از دلايل انتخاب این اسم برای اين</a:t>
            </a:r>
            <a:r>
              <a:rPr lang="fa-IR" sz="2400" b="1" dirty="0">
                <a:cs typeface="B Nazanin" pitchFamily="2" charset="-78"/>
              </a:rPr>
              <a:t> وب </a:t>
            </a:r>
            <a:r>
              <a:rPr lang="fa-IR" sz="2400" b="1" dirty="0" smtClean="0">
                <a:cs typeface="B Nazanin" pitchFamily="2" charset="-78"/>
              </a:rPr>
              <a:t>سرور</a:t>
            </a:r>
          </a:p>
          <a:p>
            <a:pPr marL="0" indent="0">
              <a:buNone/>
            </a:pPr>
            <a:r>
              <a:rPr lang="fa-IR" sz="2400" b="1" dirty="0">
                <a:cs typeface="B Nazanin" pitchFamily="2" charset="-78"/>
              </a:rPr>
              <a:t>  </a:t>
            </a:r>
            <a:r>
              <a:rPr lang="fa-IR" sz="2400" dirty="0">
                <a:cs typeface="B Nazanin" pitchFamily="2" charset="-78"/>
              </a:rPr>
              <a:t>به دلیل احترام به یکی از قبایل قدیمی بومی آمریکا </a:t>
            </a:r>
            <a:endParaRPr lang="fa-IR" sz="2400" dirty="0" smtClean="0">
              <a:cs typeface="B Nazanin" pitchFamily="2" charset="-78"/>
            </a:endParaRPr>
          </a:p>
          <a:p>
            <a:pPr marL="0" indent="0">
              <a:buNone/>
            </a:pPr>
            <a:r>
              <a:rPr lang="fa-IR" sz="2400" dirty="0" smtClean="0">
                <a:cs typeface="B Nazanin" pitchFamily="2" charset="-78"/>
              </a:rPr>
              <a:t>بوده </a:t>
            </a:r>
            <a:r>
              <a:rPr lang="fa-IR" sz="2400" dirty="0">
                <a:cs typeface="B Nazanin" pitchFamily="2" charset="-78"/>
              </a:rPr>
              <a:t>که به خاطر مقاومت و مهارت در ساخت ابزار آلات </a:t>
            </a:r>
            <a:endParaRPr lang="fa-IR" sz="2400" dirty="0" smtClean="0">
              <a:cs typeface="B Nazanin" pitchFamily="2" charset="-78"/>
            </a:endParaRPr>
          </a:p>
          <a:p>
            <a:pPr marL="0" indent="0">
              <a:buNone/>
            </a:pPr>
            <a:r>
              <a:rPr lang="fa-IR" sz="2400" dirty="0" smtClean="0">
                <a:cs typeface="B Nazanin" pitchFamily="2" charset="-78"/>
              </a:rPr>
              <a:t>جنگی </a:t>
            </a:r>
            <a:r>
              <a:rPr lang="fa-IR" sz="2400" dirty="0">
                <a:cs typeface="B Nazanin" pitchFamily="2" charset="-78"/>
              </a:rPr>
              <a:t>مشهور می باشند. این </a:t>
            </a:r>
            <a:r>
              <a:rPr lang="fa-IR" sz="2400" b="1" dirty="0">
                <a:cs typeface="B Nazanin" pitchFamily="2" charset="-78"/>
              </a:rPr>
              <a:t>وب سرور</a:t>
            </a:r>
            <a:r>
              <a:rPr lang="fa-IR" sz="2400" dirty="0">
                <a:cs typeface="B Nazanin" pitchFamily="2" charset="-78"/>
              </a:rPr>
              <a:t> از سال 1996 </a:t>
            </a:r>
            <a:endParaRPr lang="fa-IR" sz="2400" dirty="0" smtClean="0">
              <a:cs typeface="B Nazanin" pitchFamily="2" charset="-78"/>
            </a:endParaRPr>
          </a:p>
          <a:p>
            <a:pPr marL="0" indent="0">
              <a:buNone/>
            </a:pPr>
            <a:r>
              <a:rPr lang="fa-IR" sz="2400" dirty="0" smtClean="0">
                <a:cs typeface="B Nazanin" pitchFamily="2" charset="-78"/>
              </a:rPr>
              <a:t>به </a:t>
            </a:r>
            <a:r>
              <a:rPr lang="fa-IR" sz="2400" dirty="0">
                <a:cs typeface="B Nazanin" pitchFamily="2" charset="-78"/>
              </a:rPr>
              <a:t>عنوان محبوبترین وب سرور برای </a:t>
            </a:r>
            <a:r>
              <a:rPr lang="en-US" sz="2400" dirty="0">
                <a:cs typeface="B Nazanin" pitchFamily="2" charset="-78"/>
              </a:rPr>
              <a:t>HTTP </a:t>
            </a:r>
            <a:r>
              <a:rPr lang="fa-IR" sz="2400" dirty="0">
                <a:cs typeface="B Nazanin" pitchFamily="2" charset="-78"/>
              </a:rPr>
              <a:t>در وب جهانی شناخته شده بود ولی در سال 2005 میدان مبارزه را به </a:t>
            </a:r>
            <a:r>
              <a:rPr lang="en-US" sz="2400" dirty="0">
                <a:cs typeface="B Nazanin" pitchFamily="2" charset="-78"/>
              </a:rPr>
              <a:t>IIS </a:t>
            </a:r>
            <a:r>
              <a:rPr lang="fa-IR" sz="2400" dirty="0">
                <a:cs typeface="B Nazanin" pitchFamily="2" charset="-78"/>
              </a:rPr>
              <a:t>مایکروسافت واگذار كرد و در حال حاضر نزدیک به 49 % بازار وب سرورهاي جهان را به خود اختصاص داده است. </a:t>
            </a:r>
            <a:r>
              <a:rPr lang="fa-IR" sz="2400" b="1" dirty="0">
                <a:cs typeface="B Nazanin" pitchFamily="2" charset="-78"/>
              </a:rPr>
              <a:t>آپاچی </a:t>
            </a:r>
            <a:r>
              <a:rPr lang="fa-IR" sz="2400" dirty="0">
                <a:cs typeface="B Nazanin" pitchFamily="2" charset="-78"/>
              </a:rPr>
              <a:t>برای میزبانی هر دو نوع وب ایستا و وب پويا مناسب است.</a:t>
            </a:r>
            <a:endParaRPr lang="en-US" sz="2400" dirty="0">
              <a:cs typeface="B Nazanin" pitchFamily="2" charset="-78"/>
            </a:endParaRPr>
          </a:p>
        </p:txBody>
      </p:sp>
      <p:sp>
        <p:nvSpPr>
          <p:cNvPr id="3" name="AutoShape 2" descr="http://www.iconshock.com/img_vista/REALVISTA/development/jpg/apache_http_server_icon.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340768"/>
            <a:ext cx="273630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603448"/>
            <a:ext cx="8274896" cy="1296144"/>
          </a:xfrm>
        </p:spPr>
        <p:txBody>
          <a:bodyPr>
            <a:noAutofit/>
          </a:bodyPr>
          <a:lstStyle/>
          <a:p>
            <a:pPr algn="r"/>
            <a:r>
              <a:rPr lang="fa-IR" sz="3600" dirty="0">
                <a:cs typeface="B Titr" pitchFamily="2" charset="-78"/>
              </a:rPr>
              <a:t/>
            </a:r>
            <a:br>
              <a:rPr lang="fa-IR" sz="3600" dirty="0">
                <a:cs typeface="B Titr" pitchFamily="2" charset="-78"/>
              </a:rPr>
            </a:br>
            <a:r>
              <a:rPr lang="fa-IR" sz="3600" dirty="0">
                <a:cs typeface="B Titr" pitchFamily="2" charset="-78"/>
              </a:rPr>
              <a:t/>
            </a:r>
            <a:br>
              <a:rPr lang="fa-IR" sz="3600" dirty="0">
                <a:cs typeface="B Titr" pitchFamily="2" charset="-78"/>
              </a:rPr>
            </a:br>
            <a:r>
              <a:rPr lang="fa-IR" sz="3600" b="1" dirty="0">
                <a:cs typeface="B Titr" pitchFamily="2" charset="-78"/>
              </a:rPr>
              <a:t>نرم افزار وب </a:t>
            </a:r>
            <a:r>
              <a:rPr lang="fa-IR" sz="3600" b="1" dirty="0" smtClean="0">
                <a:cs typeface="B Titr" pitchFamily="2" charset="-78"/>
              </a:rPr>
              <a:t>سرور</a:t>
            </a:r>
            <a:br>
              <a:rPr lang="fa-IR" sz="3600" b="1" dirty="0" smtClean="0">
                <a:cs typeface="B Titr" pitchFamily="2" charset="-78"/>
              </a:rPr>
            </a:br>
            <a:r>
              <a:rPr lang="fa-IR" sz="3600" b="1" dirty="0" smtClean="0">
                <a:cs typeface="B Titr" pitchFamily="2" charset="-78"/>
              </a:rPr>
              <a:t> </a:t>
            </a:r>
            <a:r>
              <a:rPr lang="fa-IR" sz="3600" b="1" dirty="0">
                <a:cs typeface="B Titr" pitchFamily="2" charset="-78"/>
              </a:rPr>
              <a:t>(</a:t>
            </a:r>
            <a:r>
              <a:rPr lang="en-US" sz="3600" b="1" dirty="0">
                <a:cs typeface="B Titr" pitchFamily="2" charset="-78"/>
              </a:rPr>
              <a:t>IIS (Internet Information Service</a:t>
            </a:r>
            <a:endParaRPr lang="en-US" sz="3600" dirty="0">
              <a:cs typeface="B Titr" pitchFamily="2" charset="-78"/>
            </a:endParaRPr>
          </a:p>
        </p:txBody>
      </p:sp>
      <p:sp>
        <p:nvSpPr>
          <p:cNvPr id="4" name="Content Placeholder 3"/>
          <p:cNvSpPr>
            <a:spLocks noGrp="1"/>
          </p:cNvSpPr>
          <p:nvPr>
            <p:ph idx="1"/>
          </p:nvPr>
        </p:nvSpPr>
        <p:spPr>
          <a:xfrm>
            <a:off x="539552" y="1204406"/>
            <a:ext cx="8604448" cy="5752986"/>
          </a:xfrm>
        </p:spPr>
        <p:txBody>
          <a:bodyPr>
            <a:noAutofit/>
          </a:bodyPr>
          <a:lstStyle/>
          <a:p>
            <a:pPr marL="0" indent="0">
              <a:buNone/>
            </a:pPr>
            <a:r>
              <a:rPr lang="fa-IR" sz="2400" dirty="0">
                <a:cs typeface="B Nazanin" pitchFamily="2" charset="-78"/>
              </a:rPr>
              <a:t>اين وب سرور را شركت مایکروسافت ارائه نموده است. در واقع </a:t>
            </a:r>
            <a:r>
              <a:rPr lang="en-US" sz="2400" dirty="0">
                <a:cs typeface="B Nazanin" pitchFamily="2" charset="-78"/>
              </a:rPr>
              <a:t>IIS </a:t>
            </a:r>
            <a:r>
              <a:rPr lang="fa-IR" sz="2400" dirty="0">
                <a:cs typeface="B Nazanin" pitchFamily="2" charset="-78"/>
              </a:rPr>
              <a:t>مجموعه ای از سرویس های اینترنتی است که به صورت یکجا نمایش داده شده است. طبق آخرین آماری که منتشر شد بعد وب سرور آپاچی بیشترین محبوبیت را بین کاربران داشته است. </a:t>
            </a:r>
            <a:r>
              <a:rPr lang="fa-IR" sz="2400" b="1" dirty="0">
                <a:cs typeface="B Nazanin" pitchFamily="2" charset="-78"/>
              </a:rPr>
              <a:t>وب سرور</a:t>
            </a:r>
            <a:r>
              <a:rPr lang="fa-IR" sz="2400" dirty="0">
                <a:cs typeface="B Nazanin" pitchFamily="2" charset="-78"/>
              </a:rPr>
              <a:t> </a:t>
            </a:r>
            <a:r>
              <a:rPr lang="en-US" sz="2400" b="1" dirty="0">
                <a:cs typeface="B Nazanin" pitchFamily="2" charset="-78"/>
              </a:rPr>
              <a:t>IIS </a:t>
            </a:r>
            <a:r>
              <a:rPr lang="fa-IR" sz="2400" b="1" dirty="0" smtClean="0">
                <a:cs typeface="B Nazanin" pitchFamily="2" charset="-78"/>
              </a:rPr>
              <a:t> </a:t>
            </a:r>
            <a:r>
              <a:rPr lang="fa-IR" sz="2400" dirty="0" smtClean="0">
                <a:cs typeface="B Nazanin" pitchFamily="2" charset="-78"/>
              </a:rPr>
              <a:t>تنها </a:t>
            </a:r>
            <a:r>
              <a:rPr lang="fa-IR" sz="2400" dirty="0">
                <a:cs typeface="B Nazanin" pitchFamily="2" charset="-78"/>
              </a:rPr>
              <a:t>در ساختار مايكروسافت ويندوز قابل ارائه مي باشد و در پلتفرم های ديگر عمل نمي كند. برای اولین بار مایکروسافت اين وب سرور را در یک پروژه آکادمیک در دانشگاه اسکاتلند به صورت مجانی عرضه کرد. سپس برای اولین بار از آن در </a:t>
            </a:r>
            <a:r>
              <a:rPr lang="en-US" sz="2400" dirty="0">
                <a:cs typeface="B Nazanin" pitchFamily="2" charset="-78"/>
              </a:rPr>
              <a:t>Windows NT </a:t>
            </a:r>
            <a:r>
              <a:rPr lang="fa-IR" sz="2400" dirty="0">
                <a:cs typeface="B Nazanin" pitchFamily="2" charset="-78"/>
              </a:rPr>
              <a:t>استفاده کرد که در آن قابلیت </a:t>
            </a:r>
            <a:r>
              <a:rPr lang="en-US" sz="2400" dirty="0">
                <a:cs typeface="B Nazanin" pitchFamily="2" charset="-78"/>
              </a:rPr>
              <a:t>Active Server Page </a:t>
            </a:r>
            <a:r>
              <a:rPr lang="fa-IR" sz="2400" dirty="0">
                <a:cs typeface="B Nazanin" pitchFamily="2" charset="-78"/>
              </a:rPr>
              <a:t>یا صفحه های فعال کارساز را به آن افزود</a:t>
            </a:r>
            <a:r>
              <a:rPr lang="fa-IR" sz="2400" dirty="0" smtClean="0">
                <a:cs typeface="B Nazanin" pitchFamily="2" charset="-78"/>
              </a:rPr>
              <a:t>.</a:t>
            </a:r>
          </a:p>
          <a:p>
            <a:pPr marL="0" indent="0">
              <a:buNone/>
            </a:pPr>
            <a:r>
              <a:rPr lang="fa-IR" sz="2400" dirty="0" smtClean="0">
                <a:cs typeface="B Nazanin" pitchFamily="2" charset="-78"/>
              </a:rPr>
              <a:t> </a:t>
            </a:r>
            <a:r>
              <a:rPr lang="fa-IR" sz="2400" dirty="0">
                <a:cs typeface="B Nazanin" pitchFamily="2" charset="-78"/>
              </a:rPr>
              <a:t>بعدها با تکامل نسخه های ویندوز، </a:t>
            </a:r>
            <a:r>
              <a:rPr lang="en-US" sz="2400" b="1" dirty="0">
                <a:cs typeface="B Nazanin" pitchFamily="2" charset="-78"/>
              </a:rPr>
              <a:t>IIS </a:t>
            </a:r>
            <a:r>
              <a:rPr lang="fa-IR" sz="2400" dirty="0">
                <a:cs typeface="B Nazanin" pitchFamily="2" charset="-78"/>
              </a:rPr>
              <a:t>هم </a:t>
            </a:r>
            <a:endParaRPr lang="fa-IR" sz="2400" dirty="0" smtClean="0">
              <a:cs typeface="B Nazanin" pitchFamily="2" charset="-78"/>
            </a:endParaRPr>
          </a:p>
          <a:p>
            <a:pPr marL="0" indent="0">
              <a:buNone/>
            </a:pPr>
            <a:r>
              <a:rPr lang="fa-IR" sz="2400" dirty="0" smtClean="0">
                <a:cs typeface="B Nazanin" pitchFamily="2" charset="-78"/>
              </a:rPr>
              <a:t>تکامل </a:t>
            </a:r>
            <a:r>
              <a:rPr lang="fa-IR" sz="2400" dirty="0">
                <a:cs typeface="B Nazanin" pitchFamily="2" charset="-78"/>
              </a:rPr>
              <a:t>پیدا کرد و در نسخه شماره 6.0 </a:t>
            </a:r>
            <a:r>
              <a:rPr lang="fa-IR" sz="2400" dirty="0" smtClean="0">
                <a:cs typeface="B Nazanin" pitchFamily="2" charset="-78"/>
              </a:rPr>
              <a:t>آن</a:t>
            </a:r>
          </a:p>
          <a:p>
            <a:pPr marL="0" indent="0">
              <a:buNone/>
            </a:pPr>
            <a:r>
              <a:rPr lang="fa-IR" sz="2400" dirty="0" smtClean="0">
                <a:cs typeface="B Nazanin" pitchFamily="2" charset="-78"/>
              </a:rPr>
              <a:t> </a:t>
            </a:r>
            <a:r>
              <a:rPr lang="fa-IR" sz="2400" dirty="0">
                <a:cs typeface="B Nazanin" pitchFamily="2" charset="-78"/>
              </a:rPr>
              <a:t>مایکروسافت پشتیبانی از </a:t>
            </a:r>
            <a:r>
              <a:rPr lang="en-US" sz="2400" dirty="0">
                <a:cs typeface="B Nazanin" pitchFamily="2" charset="-78"/>
              </a:rPr>
              <a:t>IPV 6.0 </a:t>
            </a:r>
            <a:r>
              <a:rPr lang="fa-IR" sz="2400" dirty="0">
                <a:cs typeface="B Nazanin" pitchFamily="2" charset="-78"/>
              </a:rPr>
              <a:t>را نیز </a:t>
            </a:r>
            <a:r>
              <a:rPr lang="fa-IR" sz="2400" dirty="0" smtClean="0">
                <a:cs typeface="B Nazanin" pitchFamily="2" charset="-78"/>
              </a:rPr>
              <a:t>به</a:t>
            </a:r>
          </a:p>
          <a:p>
            <a:pPr marL="0" indent="0">
              <a:buNone/>
            </a:pPr>
            <a:r>
              <a:rPr lang="fa-IR" sz="2400" dirty="0" smtClean="0">
                <a:cs typeface="B Nazanin" pitchFamily="2" charset="-78"/>
              </a:rPr>
              <a:t> </a:t>
            </a:r>
            <a:r>
              <a:rPr lang="fa-IR" sz="2400" dirty="0">
                <a:cs typeface="B Nazanin" pitchFamily="2" charset="-78"/>
              </a:rPr>
              <a:t>آن اضافه کرد.</a:t>
            </a:r>
            <a:endParaRPr lang="en-US" sz="2400" dirty="0">
              <a:cs typeface="B Nazanin" pitchFamily="2" charset="-78"/>
            </a:endParaRPr>
          </a:p>
        </p:txBody>
      </p:sp>
      <p:pic>
        <p:nvPicPr>
          <p:cNvPr id="1026" name="Picture 2" descr="https://parspack.com/images/stories/news/IIS7.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8079" y="3933056"/>
            <a:ext cx="4032448" cy="27286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72382036"/>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332656"/>
            <a:ext cx="8077200" cy="1143000"/>
          </a:xfrm>
        </p:spPr>
        <p:txBody>
          <a:bodyPr>
            <a:normAutofit/>
          </a:bodyPr>
          <a:lstStyle/>
          <a:p>
            <a:pPr algn="r"/>
            <a:r>
              <a:rPr lang="fa-IR" sz="3600" dirty="0" smtClean="0">
                <a:cs typeface="B Titr" pitchFamily="2" charset="-78"/>
              </a:rPr>
              <a:t>تفاوت </a:t>
            </a:r>
            <a:r>
              <a:rPr lang="fa-IR" sz="3600" dirty="0">
                <a:cs typeface="B Titr" pitchFamily="2" charset="-78"/>
              </a:rPr>
              <a:t>های میزبانی وب ویندوز و لینوکس   :</a:t>
            </a:r>
            <a:endParaRPr lang="en-US" sz="3600" dirty="0">
              <a:cs typeface="B Titr" pitchFamily="2" charset="-78"/>
            </a:endParaRPr>
          </a:p>
        </p:txBody>
      </p:sp>
      <p:sp>
        <p:nvSpPr>
          <p:cNvPr id="3" name="Content Placeholder 2"/>
          <p:cNvSpPr>
            <a:spLocks noGrp="1"/>
          </p:cNvSpPr>
          <p:nvPr>
            <p:ph sz="half" idx="1"/>
            <p:custDataLst>
              <p:tags r:id="rId3"/>
            </p:custDataLst>
          </p:nvPr>
        </p:nvSpPr>
        <p:spPr>
          <a:xfrm>
            <a:off x="3203848" y="1556792"/>
            <a:ext cx="5544616" cy="3345160"/>
          </a:xfrm>
        </p:spPr>
        <p:txBody>
          <a:bodyPr>
            <a:normAutofit/>
          </a:bodyPr>
          <a:lstStyle/>
          <a:p>
            <a:pPr>
              <a:lnSpc>
                <a:spcPct val="150000"/>
              </a:lnSpc>
            </a:pPr>
            <a:r>
              <a:rPr lang="fa-IR" sz="3200" dirty="0">
                <a:cs typeface="B Nazanin" pitchFamily="2" charset="-78"/>
              </a:rPr>
              <a:t>راحتی استفاده: </a:t>
            </a:r>
            <a:endParaRPr lang="en-US" sz="3200" dirty="0">
              <a:cs typeface="B Nazanin" pitchFamily="2" charset="-78"/>
            </a:endParaRPr>
          </a:p>
          <a:p>
            <a:pPr>
              <a:lnSpc>
                <a:spcPct val="150000"/>
              </a:lnSpc>
            </a:pPr>
            <a:r>
              <a:rPr lang="fa-IR" sz="3200" dirty="0">
                <a:cs typeface="B Nazanin" pitchFamily="2" charset="-78"/>
              </a:rPr>
              <a:t>قابليت اطمينان:</a:t>
            </a:r>
            <a:endParaRPr lang="en-US" sz="3200" dirty="0">
              <a:cs typeface="B Nazanin" pitchFamily="2" charset="-78"/>
            </a:endParaRPr>
          </a:p>
          <a:p>
            <a:pPr>
              <a:lnSpc>
                <a:spcPct val="150000"/>
              </a:lnSpc>
            </a:pPr>
            <a:r>
              <a:rPr lang="fa-IR" sz="3200" dirty="0">
                <a:cs typeface="B Nazanin" pitchFamily="2" charset="-78"/>
              </a:rPr>
              <a:t>عملکرد:</a:t>
            </a:r>
            <a:endParaRPr lang="en-US" sz="3200" dirty="0">
              <a:cs typeface="B Nazanin" pitchFamily="2" charset="-78"/>
            </a:endParaRPr>
          </a:p>
          <a:p>
            <a:pPr>
              <a:lnSpc>
                <a:spcPct val="150000"/>
              </a:lnSpc>
            </a:pPr>
            <a:r>
              <a:rPr lang="fa-IR" sz="3200" dirty="0">
                <a:cs typeface="B Nazanin" pitchFamily="2" charset="-78"/>
              </a:rPr>
              <a:t>استفاده از منابع سخت‌افزاری سيستم: </a:t>
            </a:r>
            <a:endParaRPr lang="fa-IR" sz="3200" dirty="0" smtClean="0">
              <a:cs typeface="B Nazanin" pitchFamily="2" charset="-78"/>
            </a:endParaRPr>
          </a:p>
        </p:txBody>
      </p:sp>
      <p:pic>
        <p:nvPicPr>
          <p:cNvPr id="7" name="Many lightbulbs and one idea_Variation #1_bule.wmv">
            <a:hlinkClick r:id="" action="ppaction://media"/>
          </p:cNvPr>
          <p:cNvPicPr>
            <a:picLocks noChangeAspect="1"/>
          </p:cNvPicPr>
          <p:nvPr>
            <a:videoFile r:link="rId5"/>
            <p:extLst>
              <p:ext uri="{DAA4B4D4-6D71-4841-9C94-3DE7FCFB9230}">
                <p14:media xmlns:p14="http://schemas.microsoft.com/office/powerpoint/2010/main" r:embed="rId4"/>
              </p:ext>
            </p:extLst>
          </p:nvPr>
        </p:nvPicPr>
        <p:blipFill rotWithShape="1">
          <a:blip r:embed="rId8"/>
          <a:srcRect l="29849" t="2628" r="35757" b="10328"/>
          <a:stretch/>
        </p:blipFill>
        <p:spPr>
          <a:xfrm>
            <a:off x="1187624" y="1628800"/>
            <a:ext cx="1800200" cy="4392488"/>
          </a:xfrm>
          <a:prstGeom prst="rect">
            <a:avLst/>
          </a:prstGeom>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4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9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0"/>
                                  </p:stCondLst>
                                  <p:childTnLst>
                                    <p:cmd type="call" cmd="playFrom(0.0)">
                                      <p:cBhvr>
                                        <p:cTn id="21" dur="77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7"/>
                </p:tgtEl>
              </p:cMediaNode>
            </p:video>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332656"/>
            <a:ext cx="8077200" cy="1143000"/>
          </a:xfrm>
        </p:spPr>
        <p:txBody>
          <a:bodyPr>
            <a:normAutofit/>
          </a:bodyPr>
          <a:lstStyle/>
          <a:p>
            <a:pPr algn="r"/>
            <a:r>
              <a:rPr lang="fa-IR" sz="3600" dirty="0" smtClean="0">
                <a:cs typeface="B Titr" pitchFamily="2" charset="-78"/>
              </a:rPr>
              <a:t>تفاوت </a:t>
            </a:r>
            <a:r>
              <a:rPr lang="fa-IR" sz="3600" dirty="0">
                <a:cs typeface="B Titr" pitchFamily="2" charset="-78"/>
              </a:rPr>
              <a:t>های میزبانی وب ویندوز و لینوکس   :</a:t>
            </a:r>
            <a:endParaRPr lang="en-US" sz="3600" dirty="0">
              <a:cs typeface="B Titr" pitchFamily="2" charset="-78"/>
            </a:endParaRPr>
          </a:p>
        </p:txBody>
      </p:sp>
      <p:sp>
        <p:nvSpPr>
          <p:cNvPr id="3" name="Content Placeholder 2"/>
          <p:cNvSpPr>
            <a:spLocks noGrp="1"/>
          </p:cNvSpPr>
          <p:nvPr>
            <p:ph sz="half" idx="1"/>
            <p:custDataLst>
              <p:tags r:id="rId3"/>
            </p:custDataLst>
          </p:nvPr>
        </p:nvSpPr>
        <p:spPr>
          <a:xfrm>
            <a:off x="1187624" y="1340768"/>
            <a:ext cx="7560840" cy="3345160"/>
          </a:xfrm>
        </p:spPr>
        <p:txBody>
          <a:bodyPr>
            <a:normAutofit/>
          </a:bodyPr>
          <a:lstStyle/>
          <a:p>
            <a:pPr>
              <a:lnSpc>
                <a:spcPct val="150000"/>
              </a:lnSpc>
            </a:pPr>
            <a:r>
              <a:rPr lang="fa-IR" dirty="0" smtClean="0">
                <a:cs typeface="B Nazanin" pitchFamily="2" charset="-78"/>
              </a:rPr>
              <a:t>سازگاری </a:t>
            </a:r>
            <a:r>
              <a:rPr lang="fa-IR" dirty="0">
                <a:cs typeface="B Nazanin" pitchFamily="2" charset="-78"/>
              </a:rPr>
              <a:t>با محصولات </a:t>
            </a:r>
            <a:r>
              <a:rPr lang="en-US" dirty="0">
                <a:cs typeface="B Nazanin" pitchFamily="2" charset="-78"/>
              </a:rPr>
              <a:t>Microsoft</a:t>
            </a:r>
            <a:r>
              <a:rPr lang="fa-IR" dirty="0">
                <a:cs typeface="B Nazanin" pitchFamily="2" charset="-78"/>
              </a:rPr>
              <a:t>: </a:t>
            </a:r>
            <a:endParaRPr lang="fa-IR" dirty="0" smtClean="0">
              <a:cs typeface="B Nazanin" pitchFamily="2" charset="-78"/>
            </a:endParaRPr>
          </a:p>
          <a:p>
            <a:pPr>
              <a:lnSpc>
                <a:spcPct val="150000"/>
              </a:lnSpc>
            </a:pPr>
            <a:r>
              <a:rPr lang="fa-IR" dirty="0">
                <a:cs typeface="B Nazanin" pitchFamily="2" charset="-78"/>
              </a:rPr>
              <a:t>كداميك از اين سرورها ارزانتر هستند</a:t>
            </a:r>
            <a:endParaRPr lang="en-US" dirty="0">
              <a:cs typeface="B Nazanin" pitchFamily="2" charset="-78"/>
            </a:endParaRPr>
          </a:p>
          <a:p>
            <a:pPr>
              <a:lnSpc>
                <a:spcPct val="150000"/>
              </a:lnSpc>
            </a:pPr>
            <a:r>
              <a:rPr lang="fa-IR" dirty="0">
                <a:cs typeface="B Nazanin" pitchFamily="2" charset="-78"/>
              </a:rPr>
              <a:t>كداميك از سرورها سريعتر عمل مي </a:t>
            </a:r>
            <a:r>
              <a:rPr lang="fa-IR" dirty="0" smtClean="0">
                <a:cs typeface="B Nazanin" pitchFamily="2" charset="-78"/>
              </a:rPr>
              <a:t>كنند</a:t>
            </a:r>
          </a:p>
          <a:p>
            <a:pPr>
              <a:lnSpc>
                <a:spcPct val="150000"/>
              </a:lnSpc>
            </a:pPr>
            <a:r>
              <a:rPr lang="fa-IR" dirty="0">
                <a:cs typeface="B Nazanin" pitchFamily="2" charset="-78"/>
              </a:rPr>
              <a:t>كداميك از سرورها از نرم افزارهاي بيشتري پشتيباني مي كنند</a:t>
            </a:r>
            <a:endParaRPr lang="en-US" dirty="0">
              <a:cs typeface="B Nazanin" pitchFamily="2" charset="-78"/>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4365104"/>
            <a:ext cx="27051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4365104"/>
            <a:ext cx="27051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73298439"/>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ustomer service_bule.wm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8"/>
          <a:stretch>
            <a:fillRect/>
          </a:stretch>
        </p:blipFill>
        <p:spPr>
          <a:xfrm>
            <a:off x="827584" y="2564904"/>
            <a:ext cx="4896543" cy="3672408"/>
          </a:xfrm>
          <a:prstGeom prst="rect">
            <a:avLst/>
          </a:prstGeom>
        </p:spPr>
      </p:pic>
      <p:sp>
        <p:nvSpPr>
          <p:cNvPr id="2" name="Title 1"/>
          <p:cNvSpPr>
            <a:spLocks noGrp="1"/>
          </p:cNvSpPr>
          <p:nvPr>
            <p:ph type="title"/>
            <p:custDataLst>
              <p:tags r:id="rId4"/>
            </p:custDataLst>
          </p:nvPr>
        </p:nvSpPr>
        <p:spPr>
          <a:xfrm>
            <a:off x="827584" y="332656"/>
            <a:ext cx="8077200" cy="1143000"/>
          </a:xfrm>
        </p:spPr>
        <p:txBody>
          <a:bodyPr>
            <a:normAutofit/>
          </a:bodyPr>
          <a:lstStyle/>
          <a:p>
            <a:pPr algn="r"/>
            <a:r>
              <a:rPr lang="fa-IR" sz="3600" dirty="0" smtClean="0">
                <a:cs typeface="B Titr" pitchFamily="2" charset="-78"/>
              </a:rPr>
              <a:t>تفاوت </a:t>
            </a:r>
            <a:r>
              <a:rPr lang="fa-IR" sz="3600" dirty="0">
                <a:cs typeface="B Titr" pitchFamily="2" charset="-78"/>
              </a:rPr>
              <a:t>های میزبانی وب ویندوز و لینوکس   :</a:t>
            </a:r>
            <a:endParaRPr lang="en-US" sz="3600" dirty="0">
              <a:cs typeface="B Titr" pitchFamily="2" charset="-78"/>
            </a:endParaRPr>
          </a:p>
        </p:txBody>
      </p:sp>
      <p:sp>
        <p:nvSpPr>
          <p:cNvPr id="3" name="Content Placeholder 2"/>
          <p:cNvSpPr>
            <a:spLocks noGrp="1"/>
          </p:cNvSpPr>
          <p:nvPr>
            <p:ph sz="half" idx="1"/>
            <p:custDataLst>
              <p:tags r:id="rId5"/>
            </p:custDataLst>
          </p:nvPr>
        </p:nvSpPr>
        <p:spPr>
          <a:xfrm>
            <a:off x="1187624" y="1340768"/>
            <a:ext cx="7560840" cy="3345160"/>
          </a:xfrm>
        </p:spPr>
        <p:txBody>
          <a:bodyPr>
            <a:normAutofit/>
          </a:bodyPr>
          <a:lstStyle/>
          <a:p>
            <a:pPr>
              <a:lnSpc>
                <a:spcPct val="150000"/>
              </a:lnSpc>
            </a:pPr>
            <a:r>
              <a:rPr lang="fa-IR" dirty="0">
                <a:cs typeface="B Nazanin" pitchFamily="2" charset="-78"/>
              </a:rPr>
              <a:t>تفاوت در سیستم عامل</a:t>
            </a:r>
            <a:endParaRPr lang="en-US" dirty="0">
              <a:cs typeface="B Nazanin" pitchFamily="2" charset="-78"/>
            </a:endParaRPr>
          </a:p>
          <a:p>
            <a:pPr>
              <a:lnSpc>
                <a:spcPct val="150000"/>
              </a:lnSpc>
            </a:pPr>
            <a:r>
              <a:rPr lang="fa-IR" dirty="0">
                <a:cs typeface="B Nazanin" pitchFamily="2" charset="-78"/>
              </a:rPr>
              <a:t>تفاوت در هزینه لایسنس</a:t>
            </a:r>
            <a:endParaRPr lang="en-US" dirty="0">
              <a:cs typeface="B Nazanin" pitchFamily="2" charset="-78"/>
            </a:endParaRPr>
          </a:p>
          <a:p>
            <a:pPr>
              <a:lnSpc>
                <a:spcPct val="150000"/>
              </a:lnSpc>
            </a:pPr>
            <a:r>
              <a:rPr lang="fa-IR" dirty="0">
                <a:cs typeface="B Nazanin" pitchFamily="2" charset="-78"/>
              </a:rPr>
              <a:t>تفاوت در زبان برنامه نویسی</a:t>
            </a:r>
            <a:endParaRPr lang="en-US" dirty="0">
              <a:cs typeface="B Nazanin" pitchFamily="2" charset="-78"/>
            </a:endParaRPr>
          </a:p>
          <a:p>
            <a:pPr>
              <a:lnSpc>
                <a:spcPct val="150000"/>
              </a:lnSpc>
            </a:pPr>
            <a:r>
              <a:rPr lang="fa-IR" dirty="0">
                <a:cs typeface="B Nazanin" pitchFamily="2" charset="-78"/>
              </a:rPr>
              <a:t>تفاوت در نوع وب سرور</a:t>
            </a:r>
            <a:endParaRPr lang="en-US" dirty="0">
              <a:cs typeface="B Nazanin" pitchFamily="2" charset="-78"/>
            </a:endParaRPr>
          </a:p>
          <a:p>
            <a:pPr marL="0" indent="0">
              <a:lnSpc>
                <a:spcPct val="150000"/>
              </a:lnSpc>
              <a:buNone/>
            </a:pPr>
            <a:endParaRPr lang="en-US" dirty="0">
              <a:cs typeface="B Nazanin" pitchFamily="2" charset="-78"/>
            </a:endParaRPr>
          </a:p>
        </p:txBody>
      </p:sp>
    </p:spTree>
    <p:custDataLst>
      <p:tags r:id="rId1"/>
    </p:custDataLst>
    <p:extLst>
      <p:ext uri="{BB962C8B-B14F-4D97-AF65-F5344CB8AC3E}">
        <p14:creationId xmlns:p14="http://schemas.microsoft.com/office/powerpoint/2010/main" val="557682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332656"/>
            <a:ext cx="8077200" cy="1143000"/>
          </a:xfrm>
        </p:spPr>
        <p:txBody>
          <a:bodyPr>
            <a:normAutofit/>
          </a:bodyPr>
          <a:lstStyle/>
          <a:p>
            <a:pPr algn="r"/>
            <a:r>
              <a:rPr lang="fa-IR" sz="3600" dirty="0" smtClean="0">
                <a:cs typeface="B Titr" pitchFamily="2" charset="-78"/>
              </a:rPr>
              <a:t>تفاوت </a:t>
            </a:r>
            <a:r>
              <a:rPr lang="fa-IR" sz="3600" dirty="0">
                <a:cs typeface="B Titr" pitchFamily="2" charset="-78"/>
              </a:rPr>
              <a:t>های میزبانی وب ویندوز و لینوکس   :</a:t>
            </a:r>
            <a:endParaRPr lang="en-US" sz="3600" dirty="0">
              <a:cs typeface="B Titr" pitchFamily="2" charset="-78"/>
            </a:endParaRPr>
          </a:p>
        </p:txBody>
      </p:sp>
      <p:sp>
        <p:nvSpPr>
          <p:cNvPr id="3" name="Content Placeholder 2"/>
          <p:cNvSpPr>
            <a:spLocks noGrp="1"/>
          </p:cNvSpPr>
          <p:nvPr>
            <p:ph sz="half" idx="1"/>
            <p:custDataLst>
              <p:tags r:id="rId3"/>
            </p:custDataLst>
          </p:nvPr>
        </p:nvSpPr>
        <p:spPr>
          <a:xfrm>
            <a:off x="1187624" y="1340768"/>
            <a:ext cx="7560840" cy="5040560"/>
          </a:xfrm>
        </p:spPr>
        <p:txBody>
          <a:bodyPr>
            <a:normAutofit/>
          </a:bodyPr>
          <a:lstStyle/>
          <a:p>
            <a:pPr>
              <a:lnSpc>
                <a:spcPct val="210000"/>
              </a:lnSpc>
            </a:pPr>
            <a:r>
              <a:rPr lang="fa-IR" dirty="0">
                <a:cs typeface="B Nazanin" pitchFamily="2" charset="-78"/>
              </a:rPr>
              <a:t>پر استفاده ترین کنترل پنل هاست </a:t>
            </a:r>
          </a:p>
          <a:p>
            <a:pPr>
              <a:lnSpc>
                <a:spcPct val="210000"/>
              </a:lnSpc>
            </a:pPr>
            <a:r>
              <a:rPr lang="fa-IR" dirty="0" smtClean="0">
                <a:cs typeface="B Nazanin" pitchFamily="2" charset="-78"/>
              </a:rPr>
              <a:t>امکانات هاست</a:t>
            </a:r>
          </a:p>
          <a:p>
            <a:pPr>
              <a:lnSpc>
                <a:spcPct val="210000"/>
              </a:lnSpc>
            </a:pPr>
            <a:r>
              <a:rPr lang="fa-IR" dirty="0" smtClean="0">
                <a:cs typeface="B Nazanin" pitchFamily="2" charset="-78"/>
              </a:rPr>
              <a:t>تفاوت </a:t>
            </a:r>
            <a:r>
              <a:rPr lang="fa-IR" dirty="0">
                <a:cs typeface="B Nazanin" pitchFamily="2" charset="-78"/>
              </a:rPr>
              <a:t>در نوع وب </a:t>
            </a:r>
            <a:r>
              <a:rPr lang="fa-IR" dirty="0" smtClean="0">
                <a:cs typeface="B Nazanin" pitchFamily="2" charset="-78"/>
              </a:rPr>
              <a:t>سرور</a:t>
            </a:r>
          </a:p>
          <a:p>
            <a:pPr>
              <a:lnSpc>
                <a:spcPct val="210000"/>
              </a:lnSpc>
            </a:pPr>
            <a:r>
              <a:rPr lang="fa-IR" dirty="0">
                <a:cs typeface="B Nazanin" pitchFamily="2" charset="-78"/>
              </a:rPr>
              <a:t>حساسیت به </a:t>
            </a:r>
            <a:r>
              <a:rPr lang="fa-IR" dirty="0" smtClean="0">
                <a:cs typeface="B Nazanin" pitchFamily="2" charset="-78"/>
              </a:rPr>
              <a:t>حروف</a:t>
            </a:r>
          </a:p>
          <a:p>
            <a:pPr>
              <a:lnSpc>
                <a:spcPct val="210000"/>
              </a:lnSpc>
            </a:pPr>
            <a:r>
              <a:rPr lang="fa-IR" dirty="0">
                <a:cs typeface="B Nazanin" pitchFamily="2" charset="-78"/>
              </a:rPr>
              <a:t>استفاده از سیستم های مدیریت محتوای آماده </a:t>
            </a:r>
            <a:r>
              <a:rPr lang="en-US" dirty="0">
                <a:cs typeface="B Nazanin" pitchFamily="2" charset="-78"/>
              </a:rPr>
              <a:t>CMS</a:t>
            </a:r>
          </a:p>
          <a:p>
            <a:pPr marL="0" indent="0">
              <a:lnSpc>
                <a:spcPct val="210000"/>
              </a:lnSpc>
              <a:buNone/>
            </a:pPr>
            <a:endParaRPr lang="en-US" dirty="0">
              <a:cs typeface="B Nazanin" pitchFamily="2" charset="-78"/>
            </a:endParaRPr>
          </a:p>
        </p:txBody>
      </p:sp>
      <p:pic>
        <p:nvPicPr>
          <p:cNvPr id="5" name="Picture 2" descr="http://abcidea.ir/Image/News/2010/2/145_634028610446997894_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381" y="2276872"/>
            <a:ext cx="4310683" cy="31683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55970304"/>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3568" y="260648"/>
            <a:ext cx="8291388" cy="1283915"/>
          </a:xfrm>
        </p:spPr>
        <p:txBody>
          <a:bodyPr>
            <a:normAutofit/>
          </a:bodyPr>
          <a:lstStyle/>
          <a:p>
            <a:pPr marL="0" indent="0">
              <a:spcBef>
                <a:spcPct val="0"/>
              </a:spcBef>
              <a:buNone/>
            </a:pPr>
            <a:r>
              <a:rPr lang="fa-IR" sz="3200" dirty="0">
                <a:latin typeface="+mj-lt"/>
                <a:ea typeface="+mj-ea"/>
                <a:cs typeface="B Titr" pitchFamily="2" charset="-78"/>
              </a:rPr>
              <a:t>مقایسه عملکردهای امنیتی وب سرورهای </a:t>
            </a:r>
            <a:r>
              <a:rPr lang="en-US" sz="3200" dirty="0">
                <a:latin typeface="+mj-lt"/>
                <a:ea typeface="+mj-ea"/>
                <a:cs typeface="B Titr" pitchFamily="2" charset="-78"/>
              </a:rPr>
              <a:t>Apache </a:t>
            </a:r>
            <a:r>
              <a:rPr lang="fa-IR" sz="3200" dirty="0">
                <a:latin typeface="+mj-lt"/>
                <a:ea typeface="+mj-ea"/>
                <a:cs typeface="B Titr" pitchFamily="2" charset="-78"/>
              </a:rPr>
              <a:t>و </a:t>
            </a:r>
            <a:r>
              <a:rPr lang="en-US" sz="3200" dirty="0">
                <a:latin typeface="+mj-lt"/>
                <a:ea typeface="+mj-ea"/>
                <a:cs typeface="B Titr" pitchFamily="2" charset="-78"/>
              </a:rPr>
              <a:t>IIS</a:t>
            </a:r>
            <a:endParaRPr lang="fa-IR" sz="3200" dirty="0">
              <a:latin typeface="+mj-lt"/>
              <a:ea typeface="+mj-ea"/>
              <a:cs typeface="B Titr"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533914872"/>
              </p:ext>
            </p:extLst>
          </p:nvPr>
        </p:nvGraphicFramePr>
        <p:xfrm>
          <a:off x="1115616" y="1196752"/>
          <a:ext cx="7729562" cy="4968550"/>
        </p:xfrm>
        <a:graphic>
          <a:graphicData uri="http://schemas.openxmlformats.org/drawingml/2006/table">
            <a:tbl>
              <a:tblPr rtl="1" firstRow="1" firstCol="1" bandRow="1">
                <a:tableStyleId>{5C22544A-7EE6-4342-B048-85BDC9FD1C3A}</a:tableStyleId>
              </a:tblPr>
              <a:tblGrid>
                <a:gridCol w="3485734"/>
                <a:gridCol w="1040976"/>
                <a:gridCol w="3202852"/>
              </a:tblGrid>
              <a:tr h="552061">
                <a:tc>
                  <a:txBody>
                    <a:bodyPr/>
                    <a:lstStyle/>
                    <a:p>
                      <a:pPr algn="ctr" rtl="1">
                        <a:lnSpc>
                          <a:spcPts val="1620"/>
                        </a:lnSpc>
                        <a:spcAft>
                          <a:spcPts val="0"/>
                        </a:spcAft>
                      </a:pPr>
                      <a:r>
                        <a:rPr lang="fa-IR" sz="2000" dirty="0">
                          <a:effectLst/>
                          <a:cs typeface="B Nazanin" pitchFamily="2" charset="-78"/>
                        </a:rPr>
                        <a:t>قابلیت</a:t>
                      </a:r>
                      <a:endParaRPr lang="en-US" sz="1600" dirty="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a:effectLst/>
                          <a:cs typeface="B Nazanin" pitchFamily="2" charset="-78"/>
                        </a:rPr>
                        <a:t>آپاچی</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en-US" sz="2000" dirty="0">
                          <a:effectLst/>
                          <a:cs typeface="B Nazanin" pitchFamily="2" charset="-78"/>
                        </a:rPr>
                        <a:t>IIS</a:t>
                      </a:r>
                      <a:endParaRPr lang="en-US" sz="1600" dirty="0">
                        <a:effectLst/>
                        <a:latin typeface="Calibri"/>
                        <a:ea typeface="Calibri"/>
                        <a:cs typeface="B Nazanin" pitchFamily="2" charset="-78"/>
                      </a:endParaRPr>
                    </a:p>
                  </a:txBody>
                  <a:tcPr marL="68580" marR="68580" marT="0" marB="0" anchor="ctr"/>
                </a:tc>
              </a:tr>
              <a:tr h="552061">
                <a:tc>
                  <a:txBody>
                    <a:bodyPr/>
                    <a:lstStyle/>
                    <a:p>
                      <a:pPr algn="ctr" rtl="1">
                        <a:lnSpc>
                          <a:spcPts val="1620"/>
                        </a:lnSpc>
                        <a:spcAft>
                          <a:spcPts val="0"/>
                        </a:spcAft>
                      </a:pPr>
                      <a:r>
                        <a:rPr lang="fa-IR" sz="2000" dirty="0">
                          <a:effectLst/>
                          <a:cs typeface="B Nazanin" pitchFamily="2" charset="-78"/>
                        </a:rPr>
                        <a:t>ورود امن</a:t>
                      </a:r>
                      <a:endParaRPr lang="en-US" sz="1600" dirty="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a:effectLst/>
                          <a:cs typeface="B Nazanin" pitchFamily="2" charset="-78"/>
                        </a:rPr>
                        <a:t>بله</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dirty="0">
                          <a:effectLst/>
                          <a:cs typeface="B Nazanin" pitchFamily="2" charset="-78"/>
                        </a:rPr>
                        <a:t>بله</a:t>
                      </a:r>
                      <a:endParaRPr lang="en-US" sz="1600" dirty="0">
                        <a:effectLst/>
                        <a:latin typeface="Calibri"/>
                        <a:ea typeface="Calibri"/>
                        <a:cs typeface="B Nazanin" pitchFamily="2" charset="-78"/>
                      </a:endParaRPr>
                    </a:p>
                  </a:txBody>
                  <a:tcPr marL="68580" marR="68580" marT="0" marB="0" anchor="ctr"/>
                </a:tc>
              </a:tr>
              <a:tr h="552061">
                <a:tc>
                  <a:txBody>
                    <a:bodyPr/>
                    <a:lstStyle/>
                    <a:p>
                      <a:pPr algn="ctr" rtl="1">
                        <a:lnSpc>
                          <a:spcPts val="1620"/>
                        </a:lnSpc>
                        <a:spcAft>
                          <a:spcPts val="0"/>
                        </a:spcAft>
                      </a:pPr>
                      <a:r>
                        <a:rPr lang="en-US" sz="2000">
                          <a:effectLst/>
                          <a:cs typeface="B Nazanin" pitchFamily="2" charset="-78"/>
                        </a:rPr>
                        <a:t>SSL</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a:effectLst/>
                          <a:cs typeface="B Nazanin" pitchFamily="2" charset="-78"/>
                        </a:rPr>
                        <a:t>بله</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dirty="0">
                          <a:effectLst/>
                          <a:cs typeface="B Nazanin" pitchFamily="2" charset="-78"/>
                        </a:rPr>
                        <a:t>بله</a:t>
                      </a:r>
                      <a:endParaRPr lang="en-US" sz="1600" dirty="0">
                        <a:effectLst/>
                        <a:latin typeface="Calibri"/>
                        <a:ea typeface="Calibri"/>
                        <a:cs typeface="B Nazanin" pitchFamily="2" charset="-78"/>
                      </a:endParaRPr>
                    </a:p>
                  </a:txBody>
                  <a:tcPr marL="68580" marR="68580" marT="0" marB="0" anchor="ctr"/>
                </a:tc>
              </a:tr>
              <a:tr h="552061">
                <a:tc>
                  <a:txBody>
                    <a:bodyPr/>
                    <a:lstStyle/>
                    <a:p>
                      <a:pPr algn="ctr" rtl="1">
                        <a:lnSpc>
                          <a:spcPts val="1620"/>
                        </a:lnSpc>
                        <a:spcAft>
                          <a:spcPts val="0"/>
                        </a:spcAft>
                      </a:pPr>
                      <a:r>
                        <a:rPr lang="en-US" sz="2000">
                          <a:effectLst/>
                          <a:cs typeface="B Nazanin" pitchFamily="2" charset="-78"/>
                        </a:rPr>
                        <a:t>Basic Authentication</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a:effectLst/>
                          <a:cs typeface="B Nazanin" pitchFamily="2" charset="-78"/>
                        </a:rPr>
                        <a:t>بله</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dirty="0">
                          <a:effectLst/>
                          <a:cs typeface="B Nazanin" pitchFamily="2" charset="-78"/>
                        </a:rPr>
                        <a:t>بله</a:t>
                      </a:r>
                      <a:endParaRPr lang="en-US" sz="1600" dirty="0">
                        <a:effectLst/>
                        <a:latin typeface="Calibri"/>
                        <a:ea typeface="Calibri"/>
                        <a:cs typeface="B Nazanin" pitchFamily="2" charset="-78"/>
                      </a:endParaRPr>
                    </a:p>
                  </a:txBody>
                  <a:tcPr marL="68580" marR="68580" marT="0" marB="0" anchor="ctr"/>
                </a:tc>
              </a:tr>
              <a:tr h="552061">
                <a:tc>
                  <a:txBody>
                    <a:bodyPr/>
                    <a:lstStyle/>
                    <a:p>
                      <a:pPr algn="ctr" rtl="1">
                        <a:lnSpc>
                          <a:spcPts val="1620"/>
                        </a:lnSpc>
                        <a:spcAft>
                          <a:spcPts val="0"/>
                        </a:spcAft>
                      </a:pPr>
                      <a:r>
                        <a:rPr lang="en-US" sz="2000">
                          <a:effectLst/>
                          <a:cs typeface="B Nazanin" pitchFamily="2" charset="-78"/>
                        </a:rPr>
                        <a:t>Digest Authentication</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a:effectLst/>
                          <a:cs typeface="B Nazanin" pitchFamily="2" charset="-78"/>
                        </a:rPr>
                        <a:t>بله</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dirty="0">
                          <a:effectLst/>
                          <a:cs typeface="B Nazanin" pitchFamily="2" charset="-78"/>
                        </a:rPr>
                        <a:t>بله</a:t>
                      </a:r>
                      <a:endParaRPr lang="en-US" sz="1600" dirty="0">
                        <a:effectLst/>
                        <a:latin typeface="Calibri"/>
                        <a:ea typeface="Calibri"/>
                        <a:cs typeface="B Nazanin" pitchFamily="2" charset="-78"/>
                      </a:endParaRPr>
                    </a:p>
                  </a:txBody>
                  <a:tcPr marL="68580" marR="68580" marT="0" marB="0" anchor="ctr"/>
                </a:tc>
              </a:tr>
              <a:tr h="552061">
                <a:tc>
                  <a:txBody>
                    <a:bodyPr/>
                    <a:lstStyle/>
                    <a:p>
                      <a:pPr algn="ctr" rtl="1">
                        <a:lnSpc>
                          <a:spcPts val="1620"/>
                        </a:lnSpc>
                        <a:spcAft>
                          <a:spcPts val="0"/>
                        </a:spcAft>
                      </a:pPr>
                      <a:r>
                        <a:rPr lang="en-US" sz="2000">
                          <a:effectLst/>
                          <a:cs typeface="B Nazanin" pitchFamily="2" charset="-78"/>
                        </a:rPr>
                        <a:t>LDAP Authentication</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a:effectLst/>
                          <a:cs typeface="B Nazanin" pitchFamily="2" charset="-78"/>
                        </a:rPr>
                        <a:t>بله</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dirty="0">
                          <a:effectLst/>
                          <a:cs typeface="B Nazanin" pitchFamily="2" charset="-78"/>
                        </a:rPr>
                        <a:t>بله</a:t>
                      </a:r>
                      <a:endParaRPr lang="en-US" sz="1600" dirty="0">
                        <a:effectLst/>
                        <a:latin typeface="Calibri"/>
                        <a:ea typeface="Calibri"/>
                        <a:cs typeface="B Nazanin" pitchFamily="2" charset="-78"/>
                      </a:endParaRPr>
                    </a:p>
                  </a:txBody>
                  <a:tcPr marL="68580" marR="68580" marT="0" marB="0" anchor="ctr"/>
                </a:tc>
              </a:tr>
              <a:tr h="552061">
                <a:tc>
                  <a:txBody>
                    <a:bodyPr/>
                    <a:lstStyle/>
                    <a:p>
                      <a:pPr algn="ctr" rtl="1">
                        <a:lnSpc>
                          <a:spcPts val="1620"/>
                        </a:lnSpc>
                        <a:spcAft>
                          <a:spcPts val="0"/>
                        </a:spcAft>
                      </a:pPr>
                      <a:r>
                        <a:rPr lang="en-US" sz="2000">
                          <a:effectLst/>
                          <a:cs typeface="B Nazanin" pitchFamily="2" charset="-78"/>
                        </a:rPr>
                        <a:t>Passport Authentication</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a:effectLst/>
                          <a:cs typeface="B Nazanin" pitchFamily="2" charset="-78"/>
                        </a:rPr>
                        <a:t>بله</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dirty="0">
                          <a:effectLst/>
                          <a:cs typeface="B Nazanin" pitchFamily="2" charset="-78"/>
                        </a:rPr>
                        <a:t>خیر</a:t>
                      </a:r>
                      <a:endParaRPr lang="en-US" sz="1600" dirty="0">
                        <a:effectLst/>
                        <a:latin typeface="Calibri"/>
                        <a:ea typeface="Calibri"/>
                        <a:cs typeface="B Nazanin" pitchFamily="2" charset="-78"/>
                      </a:endParaRPr>
                    </a:p>
                  </a:txBody>
                  <a:tcPr marL="68580" marR="68580" marT="0" marB="0" anchor="ctr"/>
                </a:tc>
              </a:tr>
              <a:tr h="1104123">
                <a:tc>
                  <a:txBody>
                    <a:bodyPr/>
                    <a:lstStyle/>
                    <a:p>
                      <a:pPr algn="ctr" rtl="1">
                        <a:lnSpc>
                          <a:spcPts val="1620"/>
                        </a:lnSpc>
                        <a:spcAft>
                          <a:spcPts val="0"/>
                        </a:spcAft>
                      </a:pPr>
                      <a:r>
                        <a:rPr lang="en-US" sz="2000">
                          <a:effectLst/>
                          <a:cs typeface="B Nazanin" pitchFamily="2" charset="-78"/>
                        </a:rPr>
                        <a:t>Active Directory Authentication</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en-US" sz="2000">
                          <a:effectLst/>
                          <a:cs typeface="B Nazanin" pitchFamily="2" charset="-78"/>
                        </a:rPr>
                        <a:t> </a:t>
                      </a:r>
                      <a:endParaRPr lang="en-US" sz="1600">
                        <a:effectLst/>
                        <a:latin typeface="Calibri"/>
                        <a:ea typeface="Calibri"/>
                        <a:cs typeface="B Nazanin" pitchFamily="2" charset="-78"/>
                      </a:endParaRPr>
                    </a:p>
                  </a:txBody>
                  <a:tcPr marL="68580" marR="68580" marT="0" marB="0" anchor="ctr"/>
                </a:tc>
                <a:tc>
                  <a:txBody>
                    <a:bodyPr/>
                    <a:lstStyle/>
                    <a:p>
                      <a:pPr algn="ctr" rtl="1">
                        <a:lnSpc>
                          <a:spcPts val="1620"/>
                        </a:lnSpc>
                        <a:spcAft>
                          <a:spcPts val="0"/>
                        </a:spcAft>
                      </a:pPr>
                      <a:r>
                        <a:rPr lang="fa-IR" sz="2000" dirty="0">
                          <a:effectLst/>
                          <a:cs typeface="B Nazanin" pitchFamily="2" charset="-78"/>
                        </a:rPr>
                        <a:t>فقط با ماژول های</a:t>
                      </a:r>
                      <a:r>
                        <a:rPr lang="en-US" sz="2000" dirty="0">
                          <a:effectLst/>
                          <a:cs typeface="B Nazanin" pitchFamily="2" charset="-78"/>
                        </a:rPr>
                        <a:t> third-party</a:t>
                      </a:r>
                      <a:endParaRPr lang="en-US" sz="1600" dirty="0">
                        <a:effectLst/>
                        <a:latin typeface="Calibri"/>
                        <a:ea typeface="Calibri"/>
                        <a:cs typeface="B Nazanin" pitchFamily="2" charset="-78"/>
                      </a:endParaRPr>
                    </a:p>
                  </a:txBody>
                  <a:tcPr marL="68580" marR="68580" marT="0" marB="0" anchor="ctr"/>
                </a:tc>
              </a:tr>
            </a:tbl>
          </a:graphicData>
        </a:graphic>
      </p:graphicFrame>
    </p:spTree>
    <p:extLst>
      <p:ext uri="{BB962C8B-B14F-4D97-AF65-F5344CB8AC3E}">
        <p14:creationId xmlns:p14="http://schemas.microsoft.com/office/powerpoint/2010/main" val="275222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608004" y="49427"/>
            <a:ext cx="4267200" cy="1143000"/>
          </a:xfrm>
        </p:spPr>
        <p:txBody>
          <a:bodyPr>
            <a:noAutofit/>
          </a:bodyPr>
          <a:lstStyle/>
          <a:p>
            <a:pPr algn="r"/>
            <a:r>
              <a:rPr lang="fa-IR" sz="2800" b="1" dirty="0">
                <a:cs typeface="B Titr" pitchFamily="2" charset="-78"/>
              </a:rPr>
              <a:t>انتخاب لینوکس یا ویندوز: </a:t>
            </a:r>
            <a:endParaRPr lang="en-US" sz="2800" dirty="0">
              <a:cs typeface="B Titr" pitchFamily="2" charset="-78"/>
            </a:endParaRPr>
          </a:p>
        </p:txBody>
      </p:sp>
      <p:sp>
        <p:nvSpPr>
          <p:cNvPr id="3" name="Content Placeholder 2"/>
          <p:cNvSpPr>
            <a:spLocks noGrp="1"/>
          </p:cNvSpPr>
          <p:nvPr>
            <p:ph idx="1"/>
            <p:custDataLst>
              <p:tags r:id="rId3"/>
            </p:custDataLst>
          </p:nvPr>
        </p:nvSpPr>
        <p:spPr>
          <a:xfrm>
            <a:off x="683568" y="997667"/>
            <a:ext cx="8352928" cy="5599685"/>
          </a:xfrm>
        </p:spPr>
        <p:txBody>
          <a:bodyPr>
            <a:noAutofit/>
          </a:bodyPr>
          <a:lstStyle/>
          <a:p>
            <a:pPr marL="0" indent="0">
              <a:buNone/>
            </a:pPr>
            <a:r>
              <a:rPr lang="fa-IR" sz="2200" dirty="0">
                <a:cs typeface="B Nazanin" pitchFamily="2" charset="-78"/>
              </a:rPr>
              <a:t>می توان یک سرور لینوکس رو به اندازه </a:t>
            </a:r>
            <a:r>
              <a:rPr lang="fa-IR" sz="2200" dirty="0" smtClean="0">
                <a:cs typeface="B Nazanin" pitchFamily="2" charset="-78"/>
              </a:rPr>
              <a:t>ایی بدونادرست </a:t>
            </a:r>
            <a:r>
              <a:rPr lang="fa-IR" sz="2200" dirty="0">
                <a:cs typeface="B Nazanin" pitchFamily="2" charset="-78"/>
              </a:rPr>
              <a:t>تنظیم </a:t>
            </a:r>
            <a:r>
              <a:rPr lang="fa-IR" sz="2200" dirty="0" smtClean="0">
                <a:cs typeface="B Nazanin" pitchFamily="2" charset="-78"/>
              </a:rPr>
              <a:t>کرد </a:t>
            </a:r>
            <a:r>
              <a:rPr lang="fa-IR" sz="2200" dirty="0">
                <a:cs typeface="B Nazanin" pitchFamily="2" charset="-78"/>
              </a:rPr>
              <a:t>که یک سرور ویندوز از آن بهتر باشد .</a:t>
            </a:r>
          </a:p>
          <a:p>
            <a:pPr marL="0" indent="0">
              <a:buNone/>
            </a:pPr>
            <a:r>
              <a:rPr lang="fa-IR" sz="2200" dirty="0">
                <a:cs typeface="B Nazanin" pitchFamily="2" charset="-78"/>
              </a:rPr>
              <a:t>می توان یک سرور ویندوز رو به اندازه ایی بد و نادرست تنظیم </a:t>
            </a:r>
            <a:r>
              <a:rPr lang="fa-IR" sz="2200" dirty="0" smtClean="0">
                <a:cs typeface="B Nazanin" pitchFamily="2" charset="-78"/>
              </a:rPr>
              <a:t>کرد </a:t>
            </a:r>
            <a:r>
              <a:rPr lang="fa-IR" sz="2200" dirty="0">
                <a:cs typeface="B Nazanin" pitchFamily="2" charset="-78"/>
              </a:rPr>
              <a:t>که یک سرور </a:t>
            </a:r>
            <a:r>
              <a:rPr lang="fa-IR" sz="2200" dirty="0" smtClean="0">
                <a:cs typeface="B Nazanin" pitchFamily="2" charset="-78"/>
              </a:rPr>
              <a:t>لینوکس </a:t>
            </a:r>
            <a:r>
              <a:rPr lang="fa-IR" sz="2200" dirty="0">
                <a:cs typeface="B Nazanin" pitchFamily="2" charset="-78"/>
              </a:rPr>
              <a:t>از آن بهتر باشد .</a:t>
            </a:r>
          </a:p>
          <a:p>
            <a:pPr marL="0" indent="0">
              <a:buNone/>
            </a:pPr>
            <a:r>
              <a:rPr lang="fa-IR" sz="2200" dirty="0">
                <a:cs typeface="B Nazanin" pitchFamily="2" charset="-78"/>
              </a:rPr>
              <a:t>یکی از تصورات اشتباهی که وجود دارد این است که ویندوز و لینوکس سرویس هایی را می توانند ارائه دهند که سیستم عامل دیگر نمی تواند انجام دهد ، برای مثال ویندوز سرویسی دارد که لینوکس نمی تواند ارائه دهد و برعکس ، این تصور کاملا اشتباه است زیرا امروزه تقریبا همه کارهایی که در ویندوز می توانید انجام دهید را در لینوکس نیز می توانید انجام دهید و برعکس بسیاری از کارهایی که می توانید در لینوکس انجام دهید در ویندوز هم می توانید انجام دهید </a:t>
            </a:r>
            <a:r>
              <a:rPr lang="fa-IR" sz="2200" dirty="0" smtClean="0">
                <a:cs typeface="B Nazanin" pitchFamily="2" charset="-78"/>
              </a:rPr>
              <a:t>اما </a:t>
            </a:r>
            <a:r>
              <a:rPr lang="fa-IR" sz="2200" dirty="0">
                <a:cs typeface="B Nazanin" pitchFamily="2" charset="-78"/>
              </a:rPr>
              <a:t>طبیعتا روش عملکرد هر سیستم عاملی متفاوت است </a:t>
            </a:r>
            <a:r>
              <a:rPr lang="fa-IR" sz="2200" dirty="0" smtClean="0">
                <a:cs typeface="B Nazanin" pitchFamily="2" charset="-78"/>
              </a:rPr>
              <a:t>. </a:t>
            </a:r>
            <a:endParaRPr lang="en-US" sz="2200" dirty="0">
              <a:cs typeface="B Nazanin" pitchFamily="2" charset="-78"/>
            </a:endParaRPr>
          </a:p>
        </p:txBody>
      </p:sp>
      <p:pic>
        <p:nvPicPr>
          <p:cNvPr id="9218" name="Picture 2" descr="http://gitihost.com/img/content/linux_hom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4653136"/>
            <a:ext cx="6696744" cy="19402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644008" y="12357"/>
            <a:ext cx="4267200" cy="1143000"/>
          </a:xfrm>
        </p:spPr>
        <p:txBody>
          <a:bodyPr>
            <a:noAutofit/>
          </a:bodyPr>
          <a:lstStyle/>
          <a:p>
            <a:pPr algn="r"/>
            <a:r>
              <a:rPr lang="fa-IR" sz="2800" b="1" dirty="0">
                <a:cs typeface="B Titr" pitchFamily="2" charset="-78"/>
              </a:rPr>
              <a:t>انتخاب لینوکس یا ویندوز: </a:t>
            </a:r>
            <a:endParaRPr lang="en-US" sz="2800" dirty="0">
              <a:cs typeface="B Titr" pitchFamily="2" charset="-78"/>
            </a:endParaRPr>
          </a:p>
        </p:txBody>
      </p:sp>
      <p:sp>
        <p:nvSpPr>
          <p:cNvPr id="3" name="Content Placeholder 2"/>
          <p:cNvSpPr>
            <a:spLocks noGrp="1"/>
          </p:cNvSpPr>
          <p:nvPr>
            <p:ph idx="1"/>
            <p:custDataLst>
              <p:tags r:id="rId3"/>
            </p:custDataLst>
          </p:nvPr>
        </p:nvSpPr>
        <p:spPr>
          <a:xfrm>
            <a:off x="755576" y="997667"/>
            <a:ext cx="8136904" cy="5599685"/>
          </a:xfrm>
        </p:spPr>
        <p:txBody>
          <a:bodyPr>
            <a:noAutofit/>
          </a:bodyPr>
          <a:lstStyle/>
          <a:p>
            <a:pPr marL="0" indent="0">
              <a:buNone/>
            </a:pPr>
            <a:r>
              <a:rPr lang="fa-IR" sz="2200" dirty="0">
                <a:cs typeface="B Nazanin" pitchFamily="2" charset="-78"/>
              </a:rPr>
              <a:t>ممکن است کارهایی که به سادگی در ویندوز با چند کلیک انجام می شود در لینوکس با استفاده از نصب چندین ماژول و پیکربندی های نسبتا زیاد پیاده سازی شود. به هر حال فراموش نکنید هر چند شما قابلیت اجرا کردن نرم افزارهای مایکروسافتی بر روی سیستم عامل لینوکس در سرویس های هاستینگ را دارید اما به هیچ عنوان ریسک انجام چنین کاری را نکنید ، اگر قرار است وب هاستینگی داشته باشید که از </a:t>
            </a:r>
            <a:r>
              <a:rPr lang="en-US" sz="2200" dirty="0">
                <a:cs typeface="B Nazanin" pitchFamily="2" charset="-78"/>
              </a:rPr>
              <a:t>ASP.NET </a:t>
            </a:r>
            <a:r>
              <a:rPr lang="fa-IR" sz="2200" dirty="0">
                <a:cs typeface="B Nazanin" pitchFamily="2" charset="-78"/>
              </a:rPr>
              <a:t>و </a:t>
            </a:r>
            <a:r>
              <a:rPr lang="en-US" sz="2200" dirty="0">
                <a:cs typeface="B Nazanin" pitchFamily="2" charset="-78"/>
              </a:rPr>
              <a:t>MSSQL </a:t>
            </a:r>
            <a:r>
              <a:rPr lang="fa-IR" sz="2200" dirty="0">
                <a:cs typeface="B Nazanin" pitchFamily="2" charset="-78"/>
              </a:rPr>
              <a:t>و اینگونه سرویس های مایکروسافتی به درستی پشتیبانی کند قطعا به دنبال راه اندازی یک وب هاستینگ تحت سیستم عامل ویندوز بگردید و اگر قصد سرویس دهی با استفاده از </a:t>
            </a:r>
            <a:r>
              <a:rPr lang="en-US" sz="2200" dirty="0">
                <a:cs typeface="B Nazanin" pitchFamily="2" charset="-78"/>
              </a:rPr>
              <a:t>MySQL </a:t>
            </a:r>
            <a:r>
              <a:rPr lang="fa-IR" sz="2200" dirty="0">
                <a:cs typeface="B Nazanin" pitchFamily="2" charset="-78"/>
              </a:rPr>
              <a:t>و </a:t>
            </a:r>
            <a:r>
              <a:rPr lang="en-US" sz="2200" dirty="0" smtClean="0">
                <a:cs typeface="B Nazanin" pitchFamily="2" charset="-78"/>
              </a:rPr>
              <a:t>PHP</a:t>
            </a:r>
            <a:r>
              <a:rPr lang="fa-IR" sz="2200" dirty="0" smtClean="0">
                <a:cs typeface="B Nazanin" pitchFamily="2" charset="-78"/>
              </a:rPr>
              <a:t>را </a:t>
            </a:r>
            <a:r>
              <a:rPr lang="fa-IR" sz="2200" dirty="0">
                <a:cs typeface="B Nazanin" pitchFamily="2" charset="-78"/>
              </a:rPr>
              <a:t>دارید بدون شک گزینه اول شما یک وب هاستینگ لینوکسی است ، البته بعضا شما می توانید برای ارائه خدمات وب هاستینگ تخصصی از هر دوی این سرویس ها بصورت همزمان استفاده کنید.</a:t>
            </a:r>
            <a:r>
              <a:rPr lang="fa-IR" sz="2400" dirty="0">
                <a:cs typeface="B Nazanin" pitchFamily="2" charset="-78"/>
              </a:rPr>
              <a:t> </a:t>
            </a:r>
            <a:endParaRPr lang="en-US" sz="2400" dirty="0">
              <a:cs typeface="B Nazanin" pitchFamily="2" charset="-78"/>
            </a:endParaRP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8117" y="4221088"/>
            <a:ext cx="617621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08560641"/>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3728" y="2276872"/>
            <a:ext cx="6781800" cy="3808750"/>
          </a:xfrm>
          <a:prstGeom prst="rect">
            <a:avLst/>
          </a:prstGeom>
          <a:noFill/>
        </p:spPr>
        <p:txBody>
          <a:bodyPr wrap="square" rtlCol="0">
            <a:normAutofit/>
          </a:bodyPr>
          <a:lstStyle/>
          <a:p>
            <a:pPr algn="just"/>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5" name="Title 3"/>
          <p:cNvSpPr txBox="1">
            <a:spLocks/>
          </p:cNvSpPr>
          <p:nvPr/>
        </p:nvSpPr>
        <p:spPr>
          <a:xfrm>
            <a:off x="323528" y="404664"/>
            <a:ext cx="8509992" cy="6336704"/>
          </a:xfrm>
          <a:prstGeom prst="rect">
            <a:avLst/>
          </a:prstGeom>
        </p:spPr>
        <p:txBody>
          <a:bodyPr>
            <a:no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lnSpc>
                <a:spcPct val="150000"/>
              </a:lnSpc>
            </a:pPr>
            <a:r>
              <a:rPr lang="fa-IR" sz="2800" b="1" dirty="0">
                <a:cs typeface="B Mitra" pitchFamily="2" charset="-78"/>
              </a:rPr>
              <a:t>تاريخچه وب سرور:</a:t>
            </a:r>
            <a:endParaRPr lang="en-US" sz="2800" b="1" dirty="0">
              <a:cs typeface="B Mitra" pitchFamily="2" charset="-78"/>
            </a:endParaRPr>
          </a:p>
          <a:p>
            <a:pPr algn="r">
              <a:lnSpc>
                <a:spcPct val="150000"/>
              </a:lnSpc>
            </a:pPr>
            <a:r>
              <a:rPr lang="fa-IR" sz="2500" dirty="0" smtClean="0">
                <a:cs typeface="B Mitra" pitchFamily="2" charset="-78"/>
              </a:rPr>
              <a:t>در سال 1989 تیم برنرز لی یک پروژه جدید به نام </a:t>
            </a:r>
            <a:r>
              <a:rPr lang="en-US" sz="2500" dirty="0" smtClean="0">
                <a:cs typeface="B Mitra" pitchFamily="2" charset="-78"/>
              </a:rPr>
              <a:t>CERN </a:t>
            </a:r>
            <a:r>
              <a:rPr lang="fa-IR" sz="2500" dirty="0" smtClean="0">
                <a:cs typeface="B Mitra" pitchFamily="2" charset="-78"/>
              </a:rPr>
              <a:t>به کارفرمای خود پيشنهاد داد، هدف از اين پروژه کاهش تبادل اطلاعات بین دانشمندان با استفاده از تكنولوژي ابرمتن بود. اين پروژه كه در سال 1990 استارت خورد، شبكه جهاني وب بود. اولین </a:t>
            </a:r>
            <a:r>
              <a:rPr lang="fa-IR" sz="2500" b="1" dirty="0" smtClean="0">
                <a:cs typeface="B Mitra" pitchFamily="2" charset="-78"/>
              </a:rPr>
              <a:t>وب سرور</a:t>
            </a:r>
            <a:r>
              <a:rPr lang="fa-IR" sz="2500" dirty="0" smtClean="0">
                <a:cs typeface="B Mitra" pitchFamily="2" charset="-78"/>
              </a:rPr>
              <a:t> جهان، به عنوان </a:t>
            </a:r>
            <a:r>
              <a:rPr lang="en-US" sz="2500" dirty="0" smtClean="0">
                <a:cs typeface="B Mitra" pitchFamily="2" charset="-78"/>
              </a:rPr>
              <a:t>HTTPD CERN </a:t>
            </a:r>
            <a:r>
              <a:rPr lang="fa-IR" sz="2500" dirty="0" smtClean="0">
                <a:cs typeface="B Mitra" pitchFamily="2" charset="-78"/>
              </a:rPr>
              <a:t>شناخته شد. بین سال های 1991 و 1994، با استفاده از اين فن آوری از طریق شبکه جهانی وب به گشت و گذار و تبادل اطلاعات پرداخته مي شد. گسترش استفاده از</a:t>
            </a:r>
            <a:r>
              <a:rPr lang="fa-IR" sz="2500" b="1" dirty="0" smtClean="0">
                <a:cs typeface="B Mitra" pitchFamily="2" charset="-78"/>
              </a:rPr>
              <a:t> وب سرور</a:t>
            </a:r>
            <a:r>
              <a:rPr lang="fa-IR" sz="2500" dirty="0" smtClean="0">
                <a:cs typeface="B Mitra" pitchFamily="2" charset="-78"/>
              </a:rPr>
              <a:t> در میان سازمان های علمی و دانشگاه ها و پس از آن صنعت به سرعت افزايش يافت. در سال 1994 تیم برنرز لی کنسرسیوم شبکه جهانی وب (</a:t>
            </a:r>
            <a:r>
              <a:rPr lang="en-US" sz="2500" dirty="0" smtClean="0">
                <a:cs typeface="B Mitra" pitchFamily="2" charset="-78"/>
              </a:rPr>
              <a:t>W3C) </a:t>
            </a:r>
            <a:r>
              <a:rPr lang="fa-IR" sz="2500" dirty="0" smtClean="0">
                <a:cs typeface="B Mitra" pitchFamily="2" charset="-78"/>
              </a:rPr>
              <a:t>برای تنظیم توسعه بسیاری از فن آوری های درگیر (</a:t>
            </a:r>
            <a:r>
              <a:rPr lang="en-US" sz="2500" dirty="0" smtClean="0">
                <a:cs typeface="B Mitra" pitchFamily="2" charset="-78"/>
              </a:rPr>
              <a:t>HTTP، HTML، </a:t>
            </a:r>
            <a:r>
              <a:rPr lang="fa-IR" sz="2500" dirty="0" smtClean="0">
                <a:cs typeface="B Mitra" pitchFamily="2" charset="-78"/>
              </a:rPr>
              <a:t>و غیر) از طریق یک فرآیند استاندارد را تشكيل داد. </a:t>
            </a:r>
            <a:r>
              <a:rPr lang="fa-IR" sz="2400" dirty="0" smtClean="0">
                <a:cs typeface="B Mitra" pitchFamily="2" charset="-78"/>
              </a:rPr>
              <a:t/>
            </a:r>
            <a:br>
              <a:rPr lang="fa-IR" sz="2400" dirty="0" smtClean="0">
                <a:cs typeface="B Mitra" pitchFamily="2" charset="-78"/>
              </a:rPr>
            </a:br>
            <a:endParaRPr lang="fa-IR" sz="2400" dirty="0">
              <a:cs typeface="B Mitra" pitchFamily="2" charset="-78"/>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5292080" y="1412776"/>
            <a:ext cx="1895128" cy="1008112"/>
          </a:xfrm>
        </p:spPr>
        <p:txBody>
          <a:bodyPr/>
          <a:lstStyle/>
          <a:p>
            <a:pPr algn="ctr">
              <a:defRPr/>
            </a:pPr>
            <a:r>
              <a:rPr lang="fa-IR" dirty="0" smtClean="0"/>
              <a:t>پایان</a:t>
            </a:r>
            <a:endParaRPr lang="en-US" dirty="0" smtClean="0"/>
          </a:p>
        </p:txBody>
      </p:sp>
      <p:pic>
        <p:nvPicPr>
          <p:cNvPr id="3" name="Group clapping_bule.wm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3059832" y="2780928"/>
            <a:ext cx="4758425" cy="3568819"/>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repeatCount="indefinite"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980728"/>
            <a:ext cx="8229600" cy="2088232"/>
          </a:xfrm>
          <a:prstGeom prst="rect">
            <a:avLst/>
          </a:prstGeom>
        </p:spPr>
        <p:txBody>
          <a:bodyPr>
            <a:no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2800" dirty="0" smtClean="0">
                <a:cs typeface="B Mitra" pitchFamily="2" charset="-78"/>
              </a:rPr>
              <a:t>هر گاه سامانه اي نصب شود و كاربران زيادي</a:t>
            </a:r>
          </a:p>
          <a:p>
            <a:pPr algn="r"/>
            <a:r>
              <a:rPr lang="fa-IR" sz="2800" dirty="0" smtClean="0">
                <a:cs typeface="B Mitra" pitchFamily="2" charset="-78"/>
              </a:rPr>
              <a:t> بتوانند به آن از طريق مختلف وصل شده و اطلاعات</a:t>
            </a:r>
          </a:p>
          <a:p>
            <a:pPr algn="r"/>
            <a:r>
              <a:rPr lang="fa-IR" sz="2800" dirty="0" smtClean="0">
                <a:cs typeface="B Mitra" pitchFamily="2" charset="-78"/>
              </a:rPr>
              <a:t> درخواستي خود را دريافت نمايند آن سامانه را </a:t>
            </a:r>
            <a:r>
              <a:rPr lang="en-US" sz="2800" b="1" dirty="0" smtClean="0">
                <a:cs typeface="B Mitra" pitchFamily="2" charset="-78"/>
              </a:rPr>
              <a:t>Server</a:t>
            </a:r>
          </a:p>
          <a:p>
            <a:pPr algn="r"/>
            <a:r>
              <a:rPr lang="en-US" sz="2800" b="1" dirty="0" smtClean="0">
                <a:cs typeface="B Mitra" pitchFamily="2" charset="-78"/>
              </a:rPr>
              <a:t> </a:t>
            </a:r>
            <a:r>
              <a:rPr lang="fa-IR" sz="2800" dirty="0" smtClean="0">
                <a:cs typeface="B Mitra" pitchFamily="2" charset="-78"/>
              </a:rPr>
              <a:t>گويند. طبيعي است هر سرور بايستي آدرس مخصوص به خود </a:t>
            </a:r>
          </a:p>
          <a:p>
            <a:pPr algn="r"/>
            <a:r>
              <a:rPr lang="fa-IR" sz="2800" dirty="0" smtClean="0">
                <a:cs typeface="B Mitra" pitchFamily="2" charset="-78"/>
              </a:rPr>
              <a:t>را داشته باشد كه اين آدرس همان </a:t>
            </a:r>
            <a:r>
              <a:rPr lang="en-US" sz="2800" dirty="0" smtClean="0">
                <a:cs typeface="B Mitra" pitchFamily="2" charset="-78"/>
              </a:rPr>
              <a:t>IP </a:t>
            </a:r>
            <a:r>
              <a:rPr lang="fa-IR" sz="2800" dirty="0" smtClean="0">
                <a:cs typeface="B Mitra" pitchFamily="2" charset="-78"/>
              </a:rPr>
              <a:t>سرور می باشد.</a:t>
            </a:r>
            <a:br>
              <a:rPr lang="fa-IR" sz="2800" dirty="0" smtClean="0">
                <a:cs typeface="B Mitra" pitchFamily="2" charset="-78"/>
              </a:rPr>
            </a:br>
            <a:endParaRPr lang="fa-IR" sz="2800" dirty="0">
              <a:cs typeface="B Mitra" pitchFamily="2" charset="-78"/>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1560" y="3284984"/>
            <a:ext cx="5616624" cy="318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84208825"/>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ubtitle 3"/>
          <p:cNvSpPr>
            <a:spLocks noGrp="1"/>
          </p:cNvSpPr>
          <p:nvPr>
            <p:ph type="title"/>
          </p:nvPr>
        </p:nvSpPr>
        <p:spPr>
          <a:xfrm>
            <a:off x="827584" y="332656"/>
            <a:ext cx="8077200" cy="1143000"/>
          </a:xfrm>
        </p:spPr>
        <p:txBody>
          <a:bodyPr>
            <a:noAutofit/>
          </a:bodyPr>
          <a:lstStyle/>
          <a:p>
            <a:pPr algn="r"/>
            <a:r>
              <a:rPr lang="fa-IR" sz="3600" dirty="0" smtClean="0">
                <a:solidFill>
                  <a:schemeClr val="tx1"/>
                </a:solidFill>
                <a:cs typeface="B Mitra" pitchFamily="2" charset="-78"/>
              </a:rPr>
              <a:t>سرورها با كاربري مختلف و داراي اطلاعات متفاوت مي باشند. در زير تعدادي از سرورها ذكر شده است :</a:t>
            </a:r>
            <a:endParaRPr lang="fa-IR" sz="3600" dirty="0">
              <a:solidFill>
                <a:schemeClr val="tx1"/>
              </a:solidFill>
            </a:endParaRPr>
          </a:p>
        </p:txBody>
      </p:sp>
    </p:spTree>
    <p:extLst>
      <p:ext uri="{BB962C8B-B14F-4D97-AF65-F5344CB8AC3E}">
        <p14:creationId xmlns:p14="http://schemas.microsoft.com/office/powerpoint/2010/main" val="3654222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E2895F10-0F57-489B-BBAE-AEC9180283AC}"/>
                                            </p:graphicEl>
                                          </p:spTgt>
                                        </p:tgtEl>
                                        <p:attrNameLst>
                                          <p:attrName>style.visibility</p:attrName>
                                        </p:attrNameLst>
                                      </p:cBhvr>
                                      <p:to>
                                        <p:strVal val="visible"/>
                                      </p:to>
                                    </p:set>
                                    <p:animEffect transition="in" filter="wipe(left)">
                                      <p:cBhvr>
                                        <p:cTn id="27" dur="500"/>
                                        <p:tgtEl>
                                          <p:spTgt spid="3">
                                            <p:graphicEl>
                                              <a:dgm id="{E2895F10-0F57-489B-BBAE-AEC9180283A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E54A6136-13DF-4B07-B946-9F84329B5C60}"/>
                                            </p:graphicEl>
                                          </p:spTgt>
                                        </p:tgtEl>
                                        <p:attrNameLst>
                                          <p:attrName>style.visibility</p:attrName>
                                        </p:attrNameLst>
                                      </p:cBhvr>
                                      <p:to>
                                        <p:strVal val="visible"/>
                                      </p:to>
                                    </p:set>
                                    <p:animEffect transition="in" filter="wipe(left)">
                                      <p:cBhvr>
                                        <p:cTn id="32" dur="500"/>
                                        <p:tgtEl>
                                          <p:spTgt spid="3">
                                            <p:graphicEl>
                                              <a:dgm id="{E54A6136-13DF-4B07-B946-9F84329B5C6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37" dur="500"/>
                                        <p:tgtEl>
                                          <p:spTgt spid="3">
                                            <p:graphicEl>
                                              <a:dgm id="{F5034101-5B7D-4FE7-B47A-5A48CF39606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4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97841999"/>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ubtitle 3"/>
          <p:cNvSpPr>
            <a:spLocks noGrp="1"/>
          </p:cNvSpPr>
          <p:nvPr>
            <p:ph type="title"/>
          </p:nvPr>
        </p:nvSpPr>
        <p:spPr>
          <a:xfrm>
            <a:off x="827584" y="332656"/>
            <a:ext cx="8077200" cy="1143000"/>
          </a:xfrm>
        </p:spPr>
        <p:txBody>
          <a:bodyPr>
            <a:noAutofit/>
          </a:bodyPr>
          <a:lstStyle/>
          <a:p>
            <a:pPr algn="r"/>
            <a:r>
              <a:rPr lang="fa-IR" sz="3600" dirty="0" smtClean="0">
                <a:solidFill>
                  <a:schemeClr val="tx1"/>
                </a:solidFill>
                <a:cs typeface="B Mitra" pitchFamily="2" charset="-78"/>
              </a:rPr>
              <a:t>سرورها با كاربري مختلف و داراي اطلاعات متفاوت مي باشند. در زير تعدادي از سرورها ذكر شده است :</a:t>
            </a:r>
            <a:endParaRPr lang="fa-IR" sz="36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E2895F10-0F57-489B-BBAE-AEC9180283AC}"/>
                                            </p:graphicEl>
                                          </p:spTgt>
                                        </p:tgtEl>
                                        <p:attrNameLst>
                                          <p:attrName>style.visibility</p:attrName>
                                        </p:attrNameLst>
                                      </p:cBhvr>
                                      <p:to>
                                        <p:strVal val="visible"/>
                                      </p:to>
                                    </p:set>
                                    <p:animEffect transition="in" filter="wipe(left)">
                                      <p:cBhvr>
                                        <p:cTn id="27" dur="500"/>
                                        <p:tgtEl>
                                          <p:spTgt spid="3">
                                            <p:graphicEl>
                                              <a:dgm id="{E2895F10-0F57-489B-BBAE-AEC9180283A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E54A6136-13DF-4B07-B946-9F84329B5C60}"/>
                                            </p:graphicEl>
                                          </p:spTgt>
                                        </p:tgtEl>
                                        <p:attrNameLst>
                                          <p:attrName>style.visibility</p:attrName>
                                        </p:attrNameLst>
                                      </p:cBhvr>
                                      <p:to>
                                        <p:strVal val="visible"/>
                                      </p:to>
                                    </p:set>
                                    <p:animEffect transition="in" filter="wipe(left)">
                                      <p:cBhvr>
                                        <p:cTn id="32" dur="500"/>
                                        <p:tgtEl>
                                          <p:spTgt spid="3">
                                            <p:graphicEl>
                                              <a:dgm id="{E54A6136-13DF-4B07-B946-9F84329B5C6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37" dur="500"/>
                                        <p:tgtEl>
                                          <p:spTgt spid="3">
                                            <p:graphicEl>
                                              <a:dgm id="{F5034101-5B7D-4FE7-B47A-5A48CF39606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4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56346598"/>
              </p:ext>
            </p:extLst>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ubtitle 3"/>
          <p:cNvSpPr>
            <a:spLocks noGrp="1"/>
          </p:cNvSpPr>
          <p:nvPr>
            <p:ph type="title"/>
          </p:nvPr>
        </p:nvSpPr>
        <p:spPr>
          <a:xfrm>
            <a:off x="827584" y="332656"/>
            <a:ext cx="8077200" cy="1143000"/>
          </a:xfrm>
        </p:spPr>
        <p:txBody>
          <a:bodyPr>
            <a:noAutofit/>
          </a:bodyPr>
          <a:lstStyle/>
          <a:p>
            <a:pPr algn="r"/>
            <a:r>
              <a:rPr lang="fa-IR" sz="3600" dirty="0" smtClean="0">
                <a:solidFill>
                  <a:schemeClr val="tx1"/>
                </a:solidFill>
                <a:cs typeface="B Mitra" pitchFamily="2" charset="-78"/>
              </a:rPr>
              <a:t>سرورها با كاربري مختلف و داراي اطلاعات متفاوت مي باشند. در زير تعدادي از سرورها ذكر شده است :</a:t>
            </a:r>
            <a:endParaRPr lang="fa-IR" sz="3600" dirty="0">
              <a:solidFill>
                <a:schemeClr val="tx1"/>
              </a:solidFill>
            </a:endParaRPr>
          </a:p>
        </p:txBody>
      </p:sp>
    </p:spTree>
    <p:extLst>
      <p:ext uri="{BB962C8B-B14F-4D97-AF65-F5344CB8AC3E}">
        <p14:creationId xmlns:p14="http://schemas.microsoft.com/office/powerpoint/2010/main" val="343624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E2895F10-0F57-489B-BBAE-AEC9180283AC}"/>
                                            </p:graphicEl>
                                          </p:spTgt>
                                        </p:tgtEl>
                                        <p:attrNameLst>
                                          <p:attrName>style.visibility</p:attrName>
                                        </p:attrNameLst>
                                      </p:cBhvr>
                                      <p:to>
                                        <p:strVal val="visible"/>
                                      </p:to>
                                    </p:set>
                                    <p:animEffect transition="in" filter="wipe(left)">
                                      <p:cBhvr>
                                        <p:cTn id="27" dur="500"/>
                                        <p:tgtEl>
                                          <p:spTgt spid="3">
                                            <p:graphicEl>
                                              <a:dgm id="{E2895F10-0F57-489B-BBAE-AEC9180283A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E54A6136-13DF-4B07-B946-9F84329B5C60}"/>
                                            </p:graphicEl>
                                          </p:spTgt>
                                        </p:tgtEl>
                                        <p:attrNameLst>
                                          <p:attrName>style.visibility</p:attrName>
                                        </p:attrNameLst>
                                      </p:cBhvr>
                                      <p:to>
                                        <p:strVal val="visible"/>
                                      </p:to>
                                    </p:set>
                                    <p:animEffect transition="in" filter="wipe(left)">
                                      <p:cBhvr>
                                        <p:cTn id="32" dur="500"/>
                                        <p:tgtEl>
                                          <p:spTgt spid="3">
                                            <p:graphicEl>
                                              <a:dgm id="{E54A6136-13DF-4B07-B946-9F84329B5C6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37" dur="500"/>
                                        <p:tgtEl>
                                          <p:spTgt spid="3">
                                            <p:graphicEl>
                                              <a:dgm id="{F5034101-5B7D-4FE7-B47A-5A48CF39606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42"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6" name="Title 1"/>
          <p:cNvSpPr txBox="1">
            <a:spLocks/>
          </p:cNvSpPr>
          <p:nvPr/>
        </p:nvSpPr>
        <p:spPr>
          <a:xfrm>
            <a:off x="457200" y="274638"/>
            <a:ext cx="8229600" cy="3226370"/>
          </a:xfrm>
          <a:prstGeom prst="rect">
            <a:avLst/>
          </a:prstGeom>
        </p:spPr>
        <p:txBody>
          <a:bodyPr>
            <a:no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2800" b="1" dirty="0" smtClean="0">
                <a:cs typeface="B Mitra" pitchFamily="2" charset="-78"/>
              </a:rPr>
              <a:t/>
            </a:r>
            <a:br>
              <a:rPr lang="fa-IR" sz="2800" b="1" dirty="0" smtClean="0">
                <a:cs typeface="B Mitra" pitchFamily="2" charset="-78"/>
              </a:rPr>
            </a:br>
            <a:r>
              <a:rPr lang="fa-IR" sz="2800" b="1" dirty="0">
                <a:cs typeface="B Mitra" pitchFamily="2" charset="-78"/>
              </a:rPr>
              <a:t>وب سرور چيست؟</a:t>
            </a:r>
            <a:endParaRPr lang="en-US" sz="2800" b="1" dirty="0">
              <a:cs typeface="B Mitra" pitchFamily="2" charset="-78"/>
            </a:endParaRPr>
          </a:p>
          <a:p>
            <a:pPr algn="r"/>
            <a:endParaRPr lang="fa-IR" sz="2800" b="1" dirty="0" smtClean="0">
              <a:cs typeface="B Mitra" pitchFamily="2" charset="-78"/>
            </a:endParaRPr>
          </a:p>
          <a:p>
            <a:pPr algn="r"/>
            <a:r>
              <a:rPr lang="ar-SA" sz="2800" dirty="0">
                <a:cs typeface="B Mitra" pitchFamily="2" charset="-78"/>
              </a:rPr>
              <a:t>در ابتدايي ترين سطح،</a:t>
            </a:r>
            <a:r>
              <a:rPr lang="en-US" sz="2800" dirty="0">
                <a:cs typeface="B Mitra" pitchFamily="2" charset="-78"/>
              </a:rPr>
              <a:t> </a:t>
            </a:r>
            <a:r>
              <a:rPr lang="ar-SA" sz="2800" dirty="0">
                <a:cs typeface="B Mitra" pitchFamily="2" charset="-78"/>
              </a:rPr>
              <a:t>وب سرور</a:t>
            </a:r>
            <a:r>
              <a:rPr lang="en-US" sz="2800" dirty="0">
                <a:cs typeface="B Mitra" pitchFamily="2" charset="-78"/>
              </a:rPr>
              <a:t> </a:t>
            </a:r>
            <a:r>
              <a:rPr lang="ar-SA" sz="2800" dirty="0">
                <a:cs typeface="B Mitra" pitchFamily="2" charset="-78"/>
              </a:rPr>
              <a:t>يك برنامه كامپيوتري است كه صفحه هاي وب خواسته شده را كنار هم قرار مي دهد. اما در شكل كلي</a:t>
            </a:r>
            <a:r>
              <a:rPr lang="en-US" sz="2800" dirty="0">
                <a:cs typeface="B Mitra" pitchFamily="2" charset="-78"/>
              </a:rPr>
              <a:t> </a:t>
            </a:r>
            <a:r>
              <a:rPr lang="ar-SA" sz="2800" dirty="0">
                <a:cs typeface="B Mitra" pitchFamily="2" charset="-78"/>
              </a:rPr>
              <a:t>وب سرور</a:t>
            </a:r>
            <a:r>
              <a:rPr lang="en-US" sz="2800" dirty="0">
                <a:cs typeface="B Mitra" pitchFamily="2" charset="-78"/>
              </a:rPr>
              <a:t> </a:t>
            </a:r>
            <a:r>
              <a:rPr lang="ar-SA" sz="2800" dirty="0">
                <a:cs typeface="B Mitra" pitchFamily="2" charset="-78"/>
              </a:rPr>
              <a:t>سامانه اي است که توانایی پاسخگوئی به يك مرورگر وب و ارسال صفحه درخواستی مرورگر را داراست. </a:t>
            </a:r>
            <a:r>
              <a:rPr lang="fa-IR" sz="2800" b="1" dirty="0" smtClean="0">
                <a:cs typeface="B Mitra" pitchFamily="2" charset="-78"/>
              </a:rPr>
              <a:t/>
            </a:r>
            <a:br>
              <a:rPr lang="fa-IR" sz="2800" b="1" dirty="0" smtClean="0">
                <a:cs typeface="B Mitra" pitchFamily="2" charset="-78"/>
              </a:rPr>
            </a:br>
            <a:r>
              <a:rPr lang="fa-IR" sz="2800" dirty="0" smtClean="0">
                <a:cs typeface="B Mitra" pitchFamily="2" charset="-78"/>
              </a:rPr>
              <a:t/>
            </a:r>
            <a:br>
              <a:rPr lang="fa-IR" sz="2800" dirty="0" smtClean="0">
                <a:cs typeface="B Mitra" pitchFamily="2" charset="-78"/>
              </a:rPr>
            </a:br>
            <a:r>
              <a:rPr lang="fa-IR" sz="2800" dirty="0" smtClean="0">
                <a:cs typeface="B Mitra" pitchFamily="2" charset="-78"/>
              </a:rPr>
              <a:t/>
            </a:r>
            <a:br>
              <a:rPr lang="fa-IR" sz="2800" dirty="0" smtClean="0">
                <a:cs typeface="B Mitra" pitchFamily="2" charset="-78"/>
              </a:rPr>
            </a:br>
            <a:endParaRPr lang="fa-IR" sz="2800" dirty="0">
              <a:cs typeface="B Mitra" pitchFamily="2" charset="-78"/>
            </a:endParaRPr>
          </a:p>
        </p:txBody>
      </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11760" y="3253611"/>
            <a:ext cx="4760854" cy="317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6" name="Title 1"/>
          <p:cNvSpPr txBox="1">
            <a:spLocks/>
          </p:cNvSpPr>
          <p:nvPr/>
        </p:nvSpPr>
        <p:spPr>
          <a:xfrm>
            <a:off x="457200" y="274638"/>
            <a:ext cx="8229600" cy="2794322"/>
          </a:xfrm>
          <a:prstGeom prst="rect">
            <a:avLst/>
          </a:prstGeom>
        </p:spPr>
        <p:txBody>
          <a:bodyPr>
            <a:noAutofit/>
          </a:bodyPr>
          <a:lstStyle>
            <a:lvl1pPr algn="l" defTabSz="914400" rtl="1" eaLnBrk="1" latinLnBrk="0" hangingPunct="1">
              <a:spcBef>
                <a:spcPct val="0"/>
              </a:spcBef>
              <a:buNone/>
              <a:defRPr lang="en-US" sz="4400" kern="1200" dirty="0" smtClean="0">
                <a:solidFill>
                  <a:schemeClr val="tx1"/>
                </a:solidFill>
                <a:latin typeface="+mj-lt"/>
                <a:ea typeface="+mj-ea"/>
                <a:cs typeface="+mj-cs"/>
              </a:defRPr>
            </a:lvl1pPr>
          </a:lstStyle>
          <a:p>
            <a:pPr algn="r"/>
            <a:r>
              <a:rPr lang="fa-IR" sz="2800" b="1" dirty="0" smtClean="0">
                <a:cs typeface="B Mitra" pitchFamily="2" charset="-78"/>
              </a:rPr>
              <a:t/>
            </a:r>
            <a:br>
              <a:rPr lang="fa-IR" sz="2800" b="1" dirty="0" smtClean="0">
                <a:cs typeface="B Mitra" pitchFamily="2" charset="-78"/>
              </a:rPr>
            </a:br>
            <a:r>
              <a:rPr lang="fa-IR" sz="2800" b="1" dirty="0" smtClean="0">
                <a:cs typeface="B Mitra" pitchFamily="2" charset="-78"/>
              </a:rPr>
              <a:t>وظيفه وب سرور چيست؟</a:t>
            </a:r>
            <a:br>
              <a:rPr lang="fa-IR" sz="2800" b="1" dirty="0" smtClean="0">
                <a:cs typeface="B Mitra" pitchFamily="2" charset="-78"/>
              </a:rPr>
            </a:br>
            <a:r>
              <a:rPr lang="fa-IR" sz="2800" b="1" dirty="0" smtClean="0">
                <a:cs typeface="B Mitra" pitchFamily="2" charset="-78"/>
              </a:rPr>
              <a:t/>
            </a:r>
            <a:br>
              <a:rPr lang="fa-IR" sz="2800" b="1" dirty="0" smtClean="0">
                <a:cs typeface="B Mitra" pitchFamily="2" charset="-78"/>
              </a:rPr>
            </a:br>
            <a:r>
              <a:rPr lang="fa-IR" sz="2800" dirty="0" smtClean="0">
                <a:cs typeface="B Mitra" pitchFamily="2" charset="-78"/>
              </a:rPr>
              <a:t>اصلی ترین وظیفه یک </a:t>
            </a:r>
            <a:r>
              <a:rPr lang="fa-IR" sz="2800" b="1" dirty="0" smtClean="0">
                <a:cs typeface="B Mitra" pitchFamily="2" charset="-78"/>
              </a:rPr>
              <a:t>وب سرور</a:t>
            </a:r>
            <a:r>
              <a:rPr lang="fa-IR" sz="2800" dirty="0" smtClean="0">
                <a:cs typeface="B Mitra" pitchFamily="2" charset="-78"/>
              </a:rPr>
              <a:t> ارائه صفحات وب به کاربران است. این بدان معناست که صفحه های </a:t>
            </a:r>
            <a:r>
              <a:rPr lang="en-US" sz="2800" dirty="0" smtClean="0">
                <a:cs typeface="B Mitra" pitchFamily="2" charset="-78"/>
              </a:rPr>
              <a:t>html </a:t>
            </a:r>
            <a:r>
              <a:rPr lang="fa-IR" sz="2800" dirty="0" smtClean="0">
                <a:cs typeface="B Mitra" pitchFamily="2" charset="-78"/>
              </a:rPr>
              <a:t>همراه با هر نوع مطالب اضافی مانند: تصاویر، شیوه نامه ها و جاوا اسکریپت ها شامل شود. .</a:t>
            </a:r>
            <a:br>
              <a:rPr lang="fa-IR" sz="2800" dirty="0" smtClean="0">
                <a:cs typeface="B Mitra" pitchFamily="2" charset="-78"/>
              </a:rPr>
            </a:br>
            <a:r>
              <a:rPr lang="fa-IR" sz="2800" dirty="0" smtClean="0">
                <a:cs typeface="B Mitra" pitchFamily="2" charset="-78"/>
              </a:rPr>
              <a:t/>
            </a:r>
            <a:br>
              <a:rPr lang="fa-IR" sz="2800" dirty="0" smtClean="0">
                <a:cs typeface="B Mitra" pitchFamily="2" charset="-78"/>
              </a:rPr>
            </a:br>
            <a:endParaRPr lang="fa-IR" sz="2800" dirty="0">
              <a:cs typeface="B Mitra" pitchFamily="2" charset="-78"/>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061" y="3103059"/>
            <a:ext cx="4386064" cy="328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15777"/>
      </p:ext>
    </p:extLst>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2.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3.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4.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5.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9.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0.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1.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2.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23.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24.xml><?xml version="1.0" encoding="utf-8"?>
<p:tagLst xmlns:a="http://schemas.openxmlformats.org/drawingml/2006/main" xmlns:r="http://schemas.openxmlformats.org/officeDocument/2006/relationships" xmlns:p="http://schemas.openxmlformats.org/presentationml/2006/main">
  <p:tag name="DVSHAPEID" val="Zp3DFAl6DuE5xCL7XTKqog"/>
</p:tagLst>
</file>

<file path=ppt/tags/tag25.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26.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27.xml><?xml version="1.0" encoding="utf-8"?>
<p:tagLst xmlns:a="http://schemas.openxmlformats.org/drawingml/2006/main" xmlns:r="http://schemas.openxmlformats.org/officeDocument/2006/relationships" xmlns:p="http://schemas.openxmlformats.org/presentationml/2006/main">
  <p:tag name="DVSHAPEID" val="Zp3DFAl6DuE5xCL7XTKqog"/>
</p:tagLst>
</file>

<file path=ppt/tags/tag28.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29.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1463</Words>
  <Application>Microsoft Office PowerPoint</Application>
  <PresentationFormat>On-screen Show (4:3)</PresentationFormat>
  <Paragraphs>220</Paragraphs>
  <Slides>30</Slides>
  <Notes>26</Notes>
  <HiddenSlides>0</HiddenSlides>
  <MMClips>12</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Training</vt:lpstr>
      <vt:lpstr>PowerPoint Presentation</vt:lpstr>
      <vt:lpstr>PowerPoint Presentation</vt:lpstr>
      <vt:lpstr>PowerPoint Presentation</vt:lpstr>
      <vt:lpstr>PowerPoint Presentation</vt:lpstr>
      <vt:lpstr>سرورها با كاربري مختلف و داراي اطلاعات متفاوت مي باشند. در زير تعدادي از سرورها ذكر شده است :</vt:lpstr>
      <vt:lpstr>سرورها با كاربري مختلف و داراي اطلاعات متفاوت مي باشند. در زير تعدادي از سرورها ذكر شده است :</vt:lpstr>
      <vt:lpstr>سرورها با كاربري مختلف و داراي اطلاعات متفاوت مي باشند. در زير تعدادي از سرورها ذكر شده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نرم افزار وب سرور آپاچي</vt:lpstr>
      <vt:lpstr>  نرم افزار وب سرور  (IIS (Internet Information Service</vt:lpstr>
      <vt:lpstr>تفاوت های میزبانی وب ویندوز و لینوکس   :</vt:lpstr>
      <vt:lpstr>تفاوت های میزبانی وب ویندوز و لینوکس   :</vt:lpstr>
      <vt:lpstr>تفاوت های میزبانی وب ویندوز و لینوکس   :</vt:lpstr>
      <vt:lpstr>تفاوت های میزبانی وب ویندوز و لینوکس   :</vt:lpstr>
      <vt:lpstr>PowerPoint Presentation</vt:lpstr>
      <vt:lpstr>انتخاب لینوکس یا ویندوز: </vt:lpstr>
      <vt:lpstr>انتخاب لینوکس یا ویندوز: </vt:lpstr>
      <vt:lpstr>پایان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2016-05-07T08:03:13Z</dcterms:created>
  <dcterms:modified xsi:type="dcterms:W3CDTF">2016-05-14T08:39:19Z</dcterms:modified>
</cp:coreProperties>
</file>