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9" r:id="rId2"/>
    <p:sldId id="256" r:id="rId3"/>
    <p:sldId id="277" r:id="rId4"/>
    <p:sldId id="278" r:id="rId5"/>
    <p:sldId id="257" r:id="rId6"/>
    <p:sldId id="258" r:id="rId7"/>
    <p:sldId id="260" r:id="rId8"/>
    <p:sldId id="261" r:id="rId9"/>
    <p:sldId id="280" r:id="rId10"/>
    <p:sldId id="262" r:id="rId11"/>
    <p:sldId id="281" r:id="rId12"/>
    <p:sldId id="263" r:id="rId13"/>
    <p:sldId id="264" r:id="rId14"/>
    <p:sldId id="265" r:id="rId15"/>
    <p:sldId id="267" r:id="rId16"/>
    <p:sldId id="269" r:id="rId17"/>
    <p:sldId id="270" r:id="rId18"/>
    <p:sldId id="271" r:id="rId19"/>
    <p:sldId id="272" r:id="rId20"/>
    <p:sldId id="273" r:id="rId21"/>
    <p:sldId id="274" r:id="rId22"/>
    <p:sldId id="275"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3" autoAdjust="0"/>
    <p:restoredTop sz="94660"/>
  </p:normalViewPr>
  <p:slideViewPr>
    <p:cSldViewPr snapToGrid="0">
      <p:cViewPr varScale="1">
        <p:scale>
          <a:sx n="76" d="100"/>
          <a:sy n="76" d="100"/>
        </p:scale>
        <p:origin x="69"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jpeg"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5.xml.rels><?xml version="1.0" encoding="UTF-8" standalone="yes"?>
<Relationships xmlns="http://schemas.openxmlformats.org/package/2006/relationships"><Relationship Id="rId2" Type="http://schemas.openxmlformats.org/officeDocument/2006/relationships/hyperlink" Target="http://wiki.avastarco.com/index.php?title=%D9%86%DB%8C%D8%B1%D9%88" TargetMode="External"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Relationship Id="rId2" Type="http://schemas.openxmlformats.org/officeDocument/2006/relationships/hyperlink" Target="http://wiki.avastarco.com/index.php?title=%D9%86%DB%8C%D8%B1%D9%88" TargetMode="External" /><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2" Type="http://schemas.openxmlformats.org/officeDocument/2006/relationships/hyperlink" Target="http://wiki.avastarco.com/index.php?title=%D8%A8%D9%86%DB%8C%D8%A7%D9%85%DB%8C%D9%86_%D9%81%D8%B1%D8%A7%D9%86%DA%A9%D9%84%DB%8C%D9%86&amp;action=edit&amp;redlink=1" TargetMode="External" /><Relationship Id="rId1" Type="http://schemas.openxmlformats.org/officeDocument/2006/relationships/slideLayout" Target="../slideLayouts/slideLayout4.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Relationship Id="rId2" Type="http://schemas.openxmlformats.org/officeDocument/2006/relationships/image" Target="../media/image70.png" /><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دانلود مجموعه طرح بسم الله الرحمن الرحيم با کیفیت بالا - لرن پارس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006" y="-5802673"/>
            <a:ext cx="8523730" cy="503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866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3.7037E-6 L -0.01432 0.97476 " pathEditMode="relative" rAng="0" ptsTypes="AA">
                                      <p:cBhvr>
                                        <p:cTn id="6" dur="4000" fill="hold"/>
                                        <p:tgtEl>
                                          <p:spTgt spid="1026"/>
                                        </p:tgtEl>
                                        <p:attrNameLst>
                                          <p:attrName>ppt_x</p:attrName>
                                          <p:attrName>ppt_y</p:attrName>
                                        </p:attrNameLst>
                                      </p:cBhvr>
                                      <p:rCtr x="-716" y="48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کاربرد قانون کولن </a:t>
            </a:r>
            <a:br>
              <a:rPr lang="fa-IR" dirty="0"/>
            </a:br>
            <a:endParaRPr lang="en-US" dirty="0"/>
          </a:p>
        </p:txBody>
      </p:sp>
      <p:sp>
        <p:nvSpPr>
          <p:cNvPr id="3" name="Content Placeholder 2"/>
          <p:cNvSpPr>
            <a:spLocks noGrp="1"/>
          </p:cNvSpPr>
          <p:nvPr>
            <p:ph sz="half" idx="1"/>
          </p:nvPr>
        </p:nvSpPr>
        <p:spPr/>
        <p:txBody>
          <a:bodyPr>
            <a:noAutofit/>
          </a:bodyPr>
          <a:lstStyle/>
          <a:p>
            <a:pPr algn="just" rtl="1"/>
            <a:r>
              <a:rPr lang="ar-SA" sz="2400" dirty="0">
                <a:cs typeface="B Nazanin" panose="00000400000000000000" pitchFamily="2" charset="-78"/>
              </a:rPr>
              <a:t>آنگاه ورقه کاغذ باردار ذرات تونر را روی غلتک جذب می‌کند و بعد از پخته شدن و نشستن ذراتب بر روی کاغذ ، کپی مورد نظر به دست می‌آید . </a:t>
            </a:r>
            <a:br>
              <a:rPr lang="en-US" sz="2600" dirty="0">
                <a:cs typeface="B Nazanin" panose="00000400000000000000" pitchFamily="2" charset="-78"/>
              </a:rPr>
            </a:br>
            <a:endParaRPr lang="en-US" sz="2600" dirty="0">
              <a:cs typeface="B Nazanin" panose="00000400000000000000" pitchFamily="2" charset="-78"/>
            </a:endParaRPr>
          </a:p>
        </p:txBody>
      </p:sp>
      <p:sp>
        <p:nvSpPr>
          <p:cNvPr id="4" name="Content Placeholder 3"/>
          <p:cNvSpPr>
            <a:spLocks noGrp="1"/>
          </p:cNvSpPr>
          <p:nvPr>
            <p:ph sz="half" idx="2"/>
          </p:nvPr>
        </p:nvSpPr>
        <p:spPr/>
        <p:txBody>
          <a:bodyPr>
            <a:noAutofit/>
          </a:bodyPr>
          <a:lstStyle/>
          <a:p>
            <a:pPr algn="just" rtl="1"/>
            <a:r>
              <a:rPr lang="ar-SA" sz="2800" dirty="0">
                <a:cs typeface="B Nazanin" panose="00000400000000000000" pitchFamily="2" charset="-78"/>
              </a:rPr>
              <a:t>ذرات با بار منفی تونر ، سرانجام از دانه‌های حاملشان جدا می‌شوند. جذب این ذرات توسط تصویر با بار مثبت متن مورد نسخه برداری ، که بر روی یک غلتک چرخان قرار دارد، صورت می‌گیرد. </a:t>
            </a:r>
            <a:endParaRPr lang="en-US" sz="3600" dirty="0">
              <a:cs typeface="B Nazanin" panose="00000400000000000000" pitchFamily="2" charset="-78"/>
            </a:endParaRPr>
          </a:p>
        </p:txBody>
      </p:sp>
    </p:spTree>
    <p:extLst>
      <p:ext uri="{BB962C8B-B14F-4D97-AF65-F5344CB8AC3E}">
        <p14:creationId xmlns:p14="http://schemas.microsoft.com/office/powerpoint/2010/main" val="1781792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
                                            <p:txEl>
                                              <p:pRg st="0" end="0"/>
                                            </p:txEl>
                                          </p:spTgt>
                                        </p:tgtEl>
                                        <p:attrNameLst>
                                          <p:attrName>style.visibility</p:attrName>
                                        </p:attrNameLst>
                                      </p:cBhvr>
                                      <p:to>
                                        <p:strVal val="visible"/>
                                      </p:to>
                                    </p:set>
                                    <p:set>
                                      <p:cBhvr>
                                        <p:cTn id="16" dur="46" fill="hold">
                                          <p:stCondLst>
                                            <p:cond delay="0"/>
                                          </p:stCondLst>
                                        </p:cTn>
                                        <p:tgtEl>
                                          <p:spTgt spid="4">
                                            <p:txEl>
                                              <p:pRg st="0" end="0"/>
                                            </p:txEl>
                                          </p:spTgt>
                                        </p:tgtEl>
                                        <p:attrNameLst>
                                          <p:attrName>style.rotation</p:attrName>
                                        </p:attrNameLst>
                                      </p:cBhvr>
                                      <p:to>
                                        <p:strVal val="-45.0"/>
                                      </p:to>
                                    </p:set>
                                    <p:anim calcmode="lin" valueType="num">
                                      <p:cBhvr>
                                        <p:cTn id="17" dur="46" fill="hold">
                                          <p:stCondLst>
                                            <p:cond delay="46"/>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6"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9" dur="16" decel="50000" autoRev="1" fill="hold">
                                          <p:stCondLst>
                                            <p:cond delay="46"/>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4" fill="hold">
                                          <p:stCondLst>
                                            <p:cond delay="8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0" end="0"/>
                                            </p:txEl>
                                          </p:spTgt>
                                        </p:tgtEl>
                                        <p:attrNameLst>
                                          <p:attrName>style.visibility</p:attrName>
                                        </p:attrNameLst>
                                      </p:cBhvr>
                                      <p:to>
                                        <p:strVal val="visible"/>
                                      </p:to>
                                    </p:set>
                                    <p:set>
                                      <p:cBhvr>
                                        <p:cTn id="25" dur="46" fill="hold">
                                          <p:stCondLst>
                                            <p:cond delay="0"/>
                                          </p:stCondLst>
                                        </p:cTn>
                                        <p:tgtEl>
                                          <p:spTgt spid="3">
                                            <p:txEl>
                                              <p:pRg st="0" end="0"/>
                                            </p:txEl>
                                          </p:spTgt>
                                        </p:tgtEl>
                                        <p:attrNameLst>
                                          <p:attrName>style.rotation</p:attrName>
                                        </p:attrNameLst>
                                      </p:cBhvr>
                                      <p:to>
                                        <p:strVal val="-45.0"/>
                                      </p:to>
                                    </p:set>
                                    <p:anim calcmode="lin" valueType="num">
                                      <p:cBhvr>
                                        <p:cTn id="26"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8"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C735EFA-2BDB-4C8C-827D-A80D8F7AFB1A}"/>
              </a:ext>
            </a:extLst>
          </p:cNvPr>
          <p:cNvSpPr>
            <a:spLocks noGrp="1"/>
          </p:cNvSpPr>
          <p:nvPr>
            <p:ph sz="half" idx="2"/>
          </p:nvPr>
        </p:nvSpPr>
        <p:spPr>
          <a:xfrm>
            <a:off x="773723" y="3429000"/>
            <a:ext cx="8440615" cy="2324100"/>
          </a:xfrm>
        </p:spPr>
        <p:txBody>
          <a:bodyPr>
            <a:normAutofit/>
          </a:bodyPr>
          <a:lstStyle/>
          <a:p>
            <a:pPr algn="r"/>
            <a:r>
              <a:rPr lang="fa-IR" b="0" i="0" dirty="0">
                <a:solidFill>
                  <a:schemeClr val="tx2"/>
                </a:solidFill>
                <a:effectLst/>
                <a:latin typeface="IRANSans"/>
              </a:rPr>
              <a:t>در یک دستگاه فتوکپی دانه‌های حامل ماشین با ذرات گرد سیاه رنگی که تونر نام دارد، پوشیده می‌شوند. این ذرات بوسیله نیروهای الکتروستاتیکی به دانه حامل می‌چسبند. ذرات با بار منفی تونر ، سرانجام از دانه‌های حاملشان جدا می‌شوند. جذب این ذرات توسط تصویر با بار مثبت متن مورد نسخه برداری ، که بر روی یک غلتک چرخان قرار دارد، صورت می‌گیرد. آنگاه ورقه کاغذ باردار ذرات تونر را روی غلتک جذب می‌کند و بعد از پخته شدن و نشستن ذرات بر روی کاغذ ، کپی مورد نظر به دست می‌آید</a:t>
            </a:r>
            <a:endParaRPr lang="en-US" dirty="0">
              <a:solidFill>
                <a:schemeClr val="tx2"/>
              </a:solidFill>
            </a:endParaRPr>
          </a:p>
        </p:txBody>
      </p:sp>
      <p:pic>
        <p:nvPicPr>
          <p:cNvPr id="2050" name="Picture 2" descr="آموزش تعویض تونر کارتریج در پرینتر لیزری - آموزش کامپیوتر">
            <a:extLst>
              <a:ext uri="{FF2B5EF4-FFF2-40B4-BE49-F238E27FC236}">
                <a16:creationId xmlns:a16="http://schemas.microsoft.com/office/drawing/2014/main" id="{613C135E-143C-4B18-AF38-0EC083512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92" y="448408"/>
            <a:ext cx="4950069" cy="2780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75D3F56-BF9E-4D72-B139-B8DB7243FF0A}"/>
              </a:ext>
            </a:extLst>
          </p:cNvPr>
          <p:cNvPicPr>
            <a:picLocks noChangeAspect="1"/>
          </p:cNvPicPr>
          <p:nvPr/>
        </p:nvPicPr>
        <p:blipFill>
          <a:blip r:embed="rId3"/>
          <a:stretch>
            <a:fillRect/>
          </a:stretch>
        </p:blipFill>
        <p:spPr>
          <a:xfrm>
            <a:off x="6095999" y="703385"/>
            <a:ext cx="3012831" cy="2411290"/>
          </a:xfrm>
          <a:prstGeom prst="rect">
            <a:avLst/>
          </a:prstGeom>
        </p:spPr>
      </p:pic>
    </p:spTree>
    <p:extLst>
      <p:ext uri="{BB962C8B-B14F-4D97-AF65-F5344CB8AC3E}">
        <p14:creationId xmlns:p14="http://schemas.microsoft.com/office/powerpoint/2010/main" val="2654607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3580" y="319454"/>
            <a:ext cx="5785013" cy="1320800"/>
          </a:xfrm>
        </p:spPr>
        <p:txBody>
          <a:bodyPr/>
          <a:lstStyle/>
          <a:p>
            <a:pPr algn="ctr" rtl="1"/>
            <a:r>
              <a:rPr lang="ar-SA" dirty="0"/>
              <a:t>پایستگی بار  </a:t>
            </a:r>
            <a:br>
              <a:rPr lang="fa-IR" dirty="0"/>
            </a:br>
            <a:endParaRPr lang="en-US" dirty="0"/>
          </a:p>
        </p:txBody>
      </p:sp>
      <p:sp>
        <p:nvSpPr>
          <p:cNvPr id="3" name="Content Placeholder 2"/>
          <p:cNvSpPr>
            <a:spLocks noGrp="1"/>
          </p:cNvSpPr>
          <p:nvPr>
            <p:ph sz="half" idx="1"/>
          </p:nvPr>
        </p:nvSpPr>
        <p:spPr>
          <a:xfrm>
            <a:off x="431149" y="1304193"/>
            <a:ext cx="4184035" cy="3880772"/>
          </a:xfrm>
        </p:spPr>
        <p:txBody>
          <a:bodyPr>
            <a:noAutofit/>
          </a:bodyPr>
          <a:lstStyle/>
          <a:p>
            <a:pPr algn="just" rtl="1"/>
            <a:r>
              <a:rPr lang="ar-SA" sz="2800" dirty="0">
                <a:cs typeface="B Nazanin" panose="00000400000000000000" pitchFamily="2" charset="-78"/>
              </a:rPr>
              <a:t>مجموع جبری همه بارهای الکتریکی در یک دستگاه منزوی ثابت است. یعنی بار می تواند از جسمی به جسم دیگر منتقل شود، ولی هرگز امکان تولید یا نابودی یک بار خالص وجود ندارد.</a:t>
            </a:r>
            <a:endParaRPr lang="en-US" sz="2800" dirty="0">
              <a:cs typeface="B Nazanin" panose="00000400000000000000" pitchFamily="2" charset="-78"/>
            </a:endParaRPr>
          </a:p>
        </p:txBody>
      </p:sp>
      <p:sp>
        <p:nvSpPr>
          <p:cNvPr id="4" name="Content Placeholder 3"/>
          <p:cNvSpPr>
            <a:spLocks noGrp="1"/>
          </p:cNvSpPr>
          <p:nvPr>
            <p:ph sz="half" idx="2"/>
          </p:nvPr>
        </p:nvSpPr>
        <p:spPr/>
        <p:txBody>
          <a:bodyPr>
            <a:noAutofit/>
          </a:bodyPr>
          <a:lstStyle/>
          <a:p>
            <a:pPr algn="just" rtl="1"/>
            <a:r>
              <a:rPr lang="ar-SA" sz="2800" dirty="0">
                <a:cs typeface="B Nazanin" panose="00000400000000000000" pitchFamily="2" charset="-78"/>
              </a:rPr>
              <a:t>پایستگی بار قانونی است که بیان می دارد بار الکتریکی نه به وجود می آید و نه از بین می رود یکسان بودن مجموع بارهای کل جهان باعث می شود به آن یک کمیت پایسته بگویند . این قانون در سال 1747 توسط فیزیکدان آمریکایی بنجامین فرانکلین مطرح شد . </a:t>
            </a:r>
            <a:endParaRPr lang="en-US" sz="2800" dirty="0">
              <a:cs typeface="B Nazanin" panose="00000400000000000000" pitchFamily="2" charset="-78"/>
            </a:endParaRPr>
          </a:p>
        </p:txBody>
      </p:sp>
      <p:pic>
        <p:nvPicPr>
          <p:cNvPr id="7" name="Picture 6">
            <a:extLst>
              <a:ext uri="{FF2B5EF4-FFF2-40B4-BE49-F238E27FC236}">
                <a16:creationId xmlns:a16="http://schemas.microsoft.com/office/drawing/2014/main" id="{7070AD76-5D2C-4D8A-9FCE-FF58FBD3DA25}"/>
              </a:ext>
            </a:extLst>
          </p:cNvPr>
          <p:cNvPicPr>
            <a:picLocks noChangeAspect="1"/>
          </p:cNvPicPr>
          <p:nvPr/>
        </p:nvPicPr>
        <p:blipFill>
          <a:blip r:embed="rId2"/>
          <a:stretch>
            <a:fillRect/>
          </a:stretch>
        </p:blipFill>
        <p:spPr>
          <a:xfrm>
            <a:off x="738487" y="4448304"/>
            <a:ext cx="3141668" cy="1721400"/>
          </a:xfrm>
          <a:prstGeom prst="rect">
            <a:avLst/>
          </a:prstGeom>
        </p:spPr>
      </p:pic>
    </p:spTree>
    <p:extLst>
      <p:ext uri="{BB962C8B-B14F-4D97-AF65-F5344CB8AC3E}">
        <p14:creationId xmlns:p14="http://schemas.microsoft.com/office/powerpoint/2010/main" val="3129813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
                                            <p:txEl>
                                              <p:pRg st="0" end="0"/>
                                            </p:txEl>
                                          </p:spTgt>
                                        </p:tgtEl>
                                        <p:attrNameLst>
                                          <p:attrName>style.visibility</p:attrName>
                                        </p:attrNameLst>
                                      </p:cBhvr>
                                      <p:to>
                                        <p:strVal val="visible"/>
                                      </p:to>
                                    </p:set>
                                    <p:set>
                                      <p:cBhvr>
                                        <p:cTn id="16" dur="46" fill="hold">
                                          <p:stCondLst>
                                            <p:cond delay="0"/>
                                          </p:stCondLst>
                                        </p:cTn>
                                        <p:tgtEl>
                                          <p:spTgt spid="4">
                                            <p:txEl>
                                              <p:pRg st="0" end="0"/>
                                            </p:txEl>
                                          </p:spTgt>
                                        </p:tgtEl>
                                        <p:attrNameLst>
                                          <p:attrName>style.rotation</p:attrName>
                                        </p:attrNameLst>
                                      </p:cBhvr>
                                      <p:to>
                                        <p:strVal val="-45.0"/>
                                      </p:to>
                                    </p:set>
                                    <p:anim calcmode="lin" valueType="num">
                                      <p:cBhvr>
                                        <p:cTn id="17" dur="46" fill="hold">
                                          <p:stCondLst>
                                            <p:cond delay="46"/>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6"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9" dur="16" decel="50000" autoRev="1" fill="hold">
                                          <p:stCondLst>
                                            <p:cond delay="46"/>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4" fill="hold">
                                          <p:stCondLst>
                                            <p:cond delay="8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0" end="0"/>
                                            </p:txEl>
                                          </p:spTgt>
                                        </p:tgtEl>
                                        <p:attrNameLst>
                                          <p:attrName>style.visibility</p:attrName>
                                        </p:attrNameLst>
                                      </p:cBhvr>
                                      <p:to>
                                        <p:strVal val="visible"/>
                                      </p:to>
                                    </p:set>
                                    <p:set>
                                      <p:cBhvr>
                                        <p:cTn id="25" dur="46" fill="hold">
                                          <p:stCondLst>
                                            <p:cond delay="0"/>
                                          </p:stCondLst>
                                        </p:cTn>
                                        <p:tgtEl>
                                          <p:spTgt spid="3">
                                            <p:txEl>
                                              <p:pRg st="0" end="0"/>
                                            </p:txEl>
                                          </p:spTgt>
                                        </p:tgtEl>
                                        <p:attrNameLst>
                                          <p:attrName>style.rotation</p:attrName>
                                        </p:attrNameLst>
                                      </p:cBhvr>
                                      <p:to>
                                        <p:strVal val="-45.0"/>
                                      </p:to>
                                    </p:set>
                                    <p:anim calcmode="lin" valueType="num">
                                      <p:cBhvr>
                                        <p:cTn id="26"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8"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کوانتیده بودن بار </a:t>
            </a:r>
            <a:endParaRPr lang="en-US" dirty="0"/>
          </a:p>
        </p:txBody>
      </p:sp>
      <p:sp>
        <p:nvSpPr>
          <p:cNvPr id="3" name="Content Placeholder 2"/>
          <p:cNvSpPr>
            <a:spLocks noGrp="1"/>
          </p:cNvSpPr>
          <p:nvPr>
            <p:ph sz="half" idx="1"/>
          </p:nvPr>
        </p:nvSpPr>
        <p:spPr>
          <a:xfrm>
            <a:off x="905933" y="1670732"/>
            <a:ext cx="4184035" cy="3880772"/>
          </a:xfrm>
        </p:spPr>
        <p:txBody>
          <a:bodyPr>
            <a:noAutofit/>
          </a:bodyPr>
          <a:lstStyle/>
          <a:p>
            <a:pPr algn="just" rtl="1"/>
            <a:r>
              <a:rPr lang="ar-SA" sz="2800" dirty="0">
                <a:cs typeface="B Nazanin" panose="00000400000000000000" pitchFamily="2" charset="-78"/>
              </a:rPr>
              <a:t>نکات مهم فرمول </a:t>
            </a:r>
            <a:r>
              <a:rPr lang="fa-IR" sz="2800" dirty="0">
                <a:cs typeface="B Nazanin" panose="00000400000000000000" pitchFamily="2" charset="-78"/>
              </a:rPr>
              <a:t>:</a:t>
            </a:r>
          </a:p>
          <a:p>
            <a:pPr algn="just" rtl="1"/>
            <a:r>
              <a:rPr lang="ar-SA" sz="2800" dirty="0">
                <a:cs typeface="B Nazanin" panose="00000400000000000000" pitchFamily="2" charset="-78"/>
              </a:rPr>
              <a:t>استفاده از علامت مثبت فرمول زمانی است که جسم الکترون از دست بدهد یا بخواهید بار الکتریکی هسته اتم را بدست آورید . </a:t>
            </a:r>
            <a:endParaRPr lang="en-US" sz="2800" dirty="0">
              <a:cs typeface="B Nazanin" panose="00000400000000000000" pitchFamily="2" charset="-78"/>
            </a:endParaRPr>
          </a:p>
          <a:p>
            <a:pPr algn="just" rtl="1"/>
            <a:r>
              <a:rPr lang="ar-SA" sz="2800" dirty="0">
                <a:cs typeface="B Nazanin" panose="00000400000000000000" pitchFamily="2" charset="-78"/>
              </a:rPr>
              <a:t>استفاده از علامت منفی فرمول زمانی است که جسم الکترون بگیرد یا بخواهید مقدار بار الکتریکی منفی اتم را حساب کنید . </a:t>
            </a:r>
            <a:endParaRPr lang="en-US" sz="2800" dirty="0">
              <a:cs typeface="B Nazanin" panose="00000400000000000000" pitchFamily="2" charset="-78"/>
            </a:endParaRPr>
          </a:p>
        </p:txBody>
      </p:sp>
      <p:sp>
        <p:nvSpPr>
          <p:cNvPr id="4" name="Content Placeholder 3"/>
          <p:cNvSpPr>
            <a:spLocks noGrp="1"/>
          </p:cNvSpPr>
          <p:nvPr>
            <p:ph sz="half" idx="2"/>
          </p:nvPr>
        </p:nvSpPr>
        <p:spPr>
          <a:xfrm>
            <a:off x="5318567" y="1800566"/>
            <a:ext cx="4184034" cy="4254634"/>
          </a:xfrm>
        </p:spPr>
        <p:txBody>
          <a:bodyPr>
            <a:noAutofit/>
          </a:bodyPr>
          <a:lstStyle/>
          <a:p>
            <a:pPr algn="just" rtl="1"/>
            <a:r>
              <a:rPr lang="ar-SA" sz="2800" dirty="0">
                <a:cs typeface="B Nazanin" panose="00000400000000000000" pitchFamily="2" charset="-78"/>
              </a:rPr>
              <a:t>در تجربه هایی مانند مالش اجسام به یکدیگر اگر جسم خنثی الکترون بدست آورد یا از دست بدهد، همواره بار الکتریکی مشاهده شده مضرب درستی از بار بنیاد</a:t>
            </a:r>
            <a:r>
              <a:rPr lang="fa-IR" sz="2800" dirty="0">
                <a:cs typeface="B Nazanin" panose="00000400000000000000" pitchFamily="2" charset="-78"/>
              </a:rPr>
              <a:t>ی </a:t>
            </a:r>
            <a:r>
              <a:rPr lang="en-US" sz="2800" dirty="0">
                <a:cs typeface="B Nazanin" panose="00000400000000000000" pitchFamily="2" charset="-78"/>
              </a:rPr>
              <a:t>e</a:t>
            </a:r>
            <a:r>
              <a:rPr lang="fa-IR" sz="2800" dirty="0">
                <a:cs typeface="B Nazanin" panose="00000400000000000000" pitchFamily="2" charset="-78"/>
              </a:rPr>
              <a:t> است . </a:t>
            </a:r>
            <a:r>
              <a:rPr lang="ar-SA" sz="2800" dirty="0">
                <a:cs typeface="B Nazanin" panose="00000400000000000000" pitchFamily="2" charset="-78"/>
              </a:rPr>
              <a:t> </a:t>
            </a:r>
            <a:endParaRPr lang="fa-IR" sz="2800" dirty="0">
              <a:cs typeface="B Nazanin" panose="00000400000000000000" pitchFamily="2" charset="-78"/>
            </a:endParaRPr>
          </a:p>
          <a:p>
            <a:pPr algn="just" rtl="1"/>
            <a:r>
              <a:rPr lang="fa-IR" sz="2800" dirty="0">
                <a:cs typeface="B Nazanin" panose="00000400000000000000" pitchFamily="2" charset="-78"/>
              </a:rPr>
              <a:t>نکته </a:t>
            </a:r>
            <a:r>
              <a:rPr lang="en-US" sz="2800" dirty="0">
                <a:cs typeface="B Nazanin" panose="00000400000000000000" pitchFamily="2" charset="-78"/>
              </a:rPr>
              <a:t>e</a:t>
            </a:r>
            <a:r>
              <a:rPr lang="fa-IR" sz="2800" dirty="0">
                <a:cs typeface="B Nazanin" panose="00000400000000000000" pitchFamily="2" charset="-78"/>
              </a:rPr>
              <a:t> می تواند مثبت یا منفی باشد</a:t>
            </a:r>
            <a:endParaRPr lang="en-US" sz="4000" dirty="0">
              <a:cs typeface="B Nazanin" panose="00000400000000000000" pitchFamily="2" charset="-78"/>
            </a:endParaRPr>
          </a:p>
        </p:txBody>
      </p:sp>
      <p:pic>
        <p:nvPicPr>
          <p:cNvPr id="5" name="Picture 4" descr="ph11 s1 qne 04 بار الکتریکی"/>
          <p:cNvPicPr/>
          <p:nvPr/>
        </p:nvPicPr>
        <p:blipFill rotWithShape="1">
          <a:blip r:embed="rId2">
            <a:extLst>
              <a:ext uri="{28A0092B-C50C-407E-A947-70E740481C1C}">
                <a14:useLocalDpi xmlns:a14="http://schemas.microsoft.com/office/drawing/2010/main" val="0"/>
              </a:ext>
            </a:extLst>
          </a:blip>
          <a:srcRect t="46362"/>
          <a:stretch/>
        </p:blipFill>
        <p:spPr bwMode="auto">
          <a:xfrm>
            <a:off x="5318567" y="5443200"/>
            <a:ext cx="3722599" cy="533104"/>
          </a:xfrm>
          <a:prstGeom prst="rect">
            <a:avLst/>
          </a:prstGeom>
          <a:noFill/>
          <a:ln>
            <a:noFill/>
          </a:ln>
        </p:spPr>
      </p:pic>
    </p:spTree>
    <p:extLst>
      <p:ext uri="{BB962C8B-B14F-4D97-AF65-F5344CB8AC3E}">
        <p14:creationId xmlns:p14="http://schemas.microsoft.com/office/powerpoint/2010/main" val="811337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
                                            <p:txEl>
                                              <p:pRg st="0" end="0"/>
                                            </p:txEl>
                                          </p:spTgt>
                                        </p:tgtEl>
                                        <p:attrNameLst>
                                          <p:attrName>style.visibility</p:attrName>
                                        </p:attrNameLst>
                                      </p:cBhvr>
                                      <p:to>
                                        <p:strVal val="visible"/>
                                      </p:to>
                                    </p:set>
                                    <p:set>
                                      <p:cBhvr>
                                        <p:cTn id="16" dur="46" fill="hold">
                                          <p:stCondLst>
                                            <p:cond delay="0"/>
                                          </p:stCondLst>
                                        </p:cTn>
                                        <p:tgtEl>
                                          <p:spTgt spid="4">
                                            <p:txEl>
                                              <p:pRg st="0" end="0"/>
                                            </p:txEl>
                                          </p:spTgt>
                                        </p:tgtEl>
                                        <p:attrNameLst>
                                          <p:attrName>style.rotation</p:attrName>
                                        </p:attrNameLst>
                                      </p:cBhvr>
                                      <p:to>
                                        <p:strVal val="-45.0"/>
                                      </p:to>
                                    </p:set>
                                    <p:anim calcmode="lin" valueType="num">
                                      <p:cBhvr>
                                        <p:cTn id="17" dur="46" fill="hold">
                                          <p:stCondLst>
                                            <p:cond delay="46"/>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6"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9" dur="16" decel="50000" autoRev="1" fill="hold">
                                          <p:stCondLst>
                                            <p:cond delay="46"/>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4" fill="hold">
                                          <p:stCondLst>
                                            <p:cond delay="8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4">
                                            <p:txEl>
                                              <p:pRg st="1" end="1"/>
                                            </p:txEl>
                                          </p:spTgt>
                                        </p:tgtEl>
                                        <p:attrNameLst>
                                          <p:attrName>style.visibility</p:attrName>
                                        </p:attrNameLst>
                                      </p:cBhvr>
                                      <p:to>
                                        <p:strVal val="visible"/>
                                      </p:to>
                                    </p:set>
                                    <p:set>
                                      <p:cBhvr>
                                        <p:cTn id="25" dur="46" fill="hold">
                                          <p:stCondLst>
                                            <p:cond delay="0"/>
                                          </p:stCondLst>
                                        </p:cTn>
                                        <p:tgtEl>
                                          <p:spTgt spid="4">
                                            <p:txEl>
                                              <p:pRg st="1" end="1"/>
                                            </p:txEl>
                                          </p:spTgt>
                                        </p:tgtEl>
                                        <p:attrNameLst>
                                          <p:attrName>style.rotation</p:attrName>
                                        </p:attrNameLst>
                                      </p:cBhvr>
                                      <p:to>
                                        <p:strVal val="-45.0"/>
                                      </p:to>
                                    </p:set>
                                    <p:anim calcmode="lin" valueType="num">
                                      <p:cBhvr>
                                        <p:cTn id="26" dur="46" fill="hold">
                                          <p:stCondLst>
                                            <p:cond delay="46"/>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6"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28" dur="16" decel="50000" autoRev="1" fill="hold">
                                          <p:stCondLst>
                                            <p:cond delay="46"/>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4" fill="hold">
                                          <p:stCondLst>
                                            <p:cond delay="86"/>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8" presetClass="entr" presetSubtype="0" accel="50000" fill="hold" grpId="0" nodeType="clickEffect">
                                  <p:stCondLst>
                                    <p:cond delay="0"/>
                                  </p:stCondLst>
                                  <p:iterate type="lt">
                                    <p:tmPct val="50000"/>
                                  </p:iterate>
                                  <p:childTnLst>
                                    <p:set>
                                      <p:cBhvr>
                                        <p:cTn id="38" dur="1" fill="hold">
                                          <p:stCondLst>
                                            <p:cond delay="0"/>
                                          </p:stCondLst>
                                        </p:cTn>
                                        <p:tgtEl>
                                          <p:spTgt spid="3">
                                            <p:txEl>
                                              <p:pRg st="0" end="0"/>
                                            </p:txEl>
                                          </p:spTgt>
                                        </p:tgtEl>
                                        <p:attrNameLst>
                                          <p:attrName>style.visibility</p:attrName>
                                        </p:attrNameLst>
                                      </p:cBhvr>
                                      <p:to>
                                        <p:strVal val="visible"/>
                                      </p:to>
                                    </p:set>
                                    <p:set>
                                      <p:cBhvr>
                                        <p:cTn id="39" dur="46" fill="hold">
                                          <p:stCondLst>
                                            <p:cond delay="0"/>
                                          </p:stCondLst>
                                        </p:cTn>
                                        <p:tgtEl>
                                          <p:spTgt spid="3">
                                            <p:txEl>
                                              <p:pRg st="0" end="0"/>
                                            </p:txEl>
                                          </p:spTgt>
                                        </p:tgtEl>
                                        <p:attrNameLst>
                                          <p:attrName>style.rotation</p:attrName>
                                        </p:attrNameLst>
                                      </p:cBhvr>
                                      <p:to>
                                        <p:strVal val="-45.0"/>
                                      </p:to>
                                    </p:set>
                                    <p:anim calcmode="lin" valueType="num">
                                      <p:cBhvr>
                                        <p:cTn id="40"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1"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42"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3"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8" presetClass="entr" presetSubtype="0" accel="50000" fill="hold" grpId="0" nodeType="clickEffect">
                                  <p:stCondLst>
                                    <p:cond delay="0"/>
                                  </p:stCondLst>
                                  <p:iterate type="lt">
                                    <p:tmPct val="50000"/>
                                  </p:iterate>
                                  <p:childTnLst>
                                    <p:set>
                                      <p:cBhvr>
                                        <p:cTn id="47" dur="1" fill="hold">
                                          <p:stCondLst>
                                            <p:cond delay="0"/>
                                          </p:stCondLst>
                                        </p:cTn>
                                        <p:tgtEl>
                                          <p:spTgt spid="3">
                                            <p:txEl>
                                              <p:pRg st="1" end="1"/>
                                            </p:txEl>
                                          </p:spTgt>
                                        </p:tgtEl>
                                        <p:attrNameLst>
                                          <p:attrName>style.visibility</p:attrName>
                                        </p:attrNameLst>
                                      </p:cBhvr>
                                      <p:to>
                                        <p:strVal val="visible"/>
                                      </p:to>
                                    </p:set>
                                    <p:set>
                                      <p:cBhvr>
                                        <p:cTn id="48" dur="46" fill="hold">
                                          <p:stCondLst>
                                            <p:cond delay="0"/>
                                          </p:stCondLst>
                                        </p:cTn>
                                        <p:tgtEl>
                                          <p:spTgt spid="3">
                                            <p:txEl>
                                              <p:pRg st="1" end="1"/>
                                            </p:txEl>
                                          </p:spTgt>
                                        </p:tgtEl>
                                        <p:attrNameLst>
                                          <p:attrName>style.rotation</p:attrName>
                                        </p:attrNameLst>
                                      </p:cBhvr>
                                      <p:to>
                                        <p:strVal val="-45.0"/>
                                      </p:to>
                                    </p:set>
                                    <p:anim calcmode="lin" valueType="num">
                                      <p:cBhvr>
                                        <p:cTn id="49" dur="46" fill="hold">
                                          <p:stCondLst>
                                            <p:cond delay="46"/>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50" dur="46"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51" dur="16" decel="50000" autoRev="1" fill="hold">
                                          <p:stCondLst>
                                            <p:cond delay="46"/>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52" dur="14" fill="hold">
                                          <p:stCondLst>
                                            <p:cond delay="86"/>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8" presetClass="entr" presetSubtype="0" accel="50000" fill="hold" grpId="0" nodeType="clickEffect">
                                  <p:stCondLst>
                                    <p:cond delay="0"/>
                                  </p:stCondLst>
                                  <p:iterate type="lt">
                                    <p:tmPct val="50000"/>
                                  </p:iterate>
                                  <p:childTnLst>
                                    <p:set>
                                      <p:cBhvr>
                                        <p:cTn id="56" dur="1" fill="hold">
                                          <p:stCondLst>
                                            <p:cond delay="0"/>
                                          </p:stCondLst>
                                        </p:cTn>
                                        <p:tgtEl>
                                          <p:spTgt spid="3">
                                            <p:txEl>
                                              <p:pRg st="2" end="2"/>
                                            </p:txEl>
                                          </p:spTgt>
                                        </p:tgtEl>
                                        <p:attrNameLst>
                                          <p:attrName>style.visibility</p:attrName>
                                        </p:attrNameLst>
                                      </p:cBhvr>
                                      <p:to>
                                        <p:strVal val="visible"/>
                                      </p:to>
                                    </p:set>
                                    <p:set>
                                      <p:cBhvr>
                                        <p:cTn id="57" dur="46" fill="hold">
                                          <p:stCondLst>
                                            <p:cond delay="0"/>
                                          </p:stCondLst>
                                        </p:cTn>
                                        <p:tgtEl>
                                          <p:spTgt spid="3">
                                            <p:txEl>
                                              <p:pRg st="2" end="2"/>
                                            </p:txEl>
                                          </p:spTgt>
                                        </p:tgtEl>
                                        <p:attrNameLst>
                                          <p:attrName>style.rotation</p:attrName>
                                        </p:attrNameLst>
                                      </p:cBhvr>
                                      <p:to>
                                        <p:strVal val="-45.0"/>
                                      </p:to>
                                    </p:set>
                                    <p:anim calcmode="lin" valueType="num">
                                      <p:cBhvr>
                                        <p:cTn id="58" dur="46" fill="hold">
                                          <p:stCondLst>
                                            <p:cond delay="46"/>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59" dur="46"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60" dur="16" decel="50000" autoRev="1" fill="hold">
                                          <p:stCondLst>
                                            <p:cond delay="46"/>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61" dur="14" fill="hold">
                                          <p:stCondLst>
                                            <p:cond delay="86"/>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t>کوانتیده بودن بار </a:t>
            </a:r>
            <a:br>
              <a:rPr lang="fa-IR" dirty="0"/>
            </a:br>
            <a:endParaRPr lang="en-US" dirty="0"/>
          </a:p>
        </p:txBody>
      </p:sp>
      <p:sp>
        <p:nvSpPr>
          <p:cNvPr id="3" name="Content Placeholder 2"/>
          <p:cNvSpPr>
            <a:spLocks noGrp="1"/>
          </p:cNvSpPr>
          <p:nvPr>
            <p:ph sz="half" idx="1"/>
          </p:nvPr>
        </p:nvSpPr>
        <p:spPr/>
        <p:txBody>
          <a:bodyPr>
            <a:noAutofit/>
          </a:bodyPr>
          <a:lstStyle/>
          <a:p>
            <a:pPr algn="just" rtl="1"/>
            <a:r>
              <a:rPr lang="fa-IR" sz="2800" dirty="0">
                <a:cs typeface="B Nazanin" panose="00000400000000000000" pitchFamily="2" charset="-78"/>
              </a:rPr>
              <a:t> مثال کوانتیده بودن بار : </a:t>
            </a:r>
          </a:p>
          <a:p>
            <a:pPr algn="just" rtl="1"/>
            <a:r>
              <a:rPr lang="ar-SA" sz="2800" dirty="0">
                <a:cs typeface="B Nazanin" panose="00000400000000000000" pitchFamily="2" charset="-78"/>
              </a:rPr>
              <a:t>در هوای خشک، با راه رفتن روی انواع مشخصی از فرش می‌توانید با نزدیک کردن انگشتان خود به یک دستگیره فلزی، شیر آب فلزی، یا حتی یکی از دوستانتان، یک جرقه تولید کنید. </a:t>
            </a:r>
            <a:endParaRPr lang="en-US" sz="4000" dirty="0">
              <a:cs typeface="B Nazanin" panose="00000400000000000000" pitchFamily="2" charset="-78"/>
            </a:endParaRPr>
          </a:p>
        </p:txBody>
      </p:sp>
      <p:sp>
        <p:nvSpPr>
          <p:cNvPr id="4" name="Content Placeholder 3"/>
          <p:cNvSpPr>
            <a:spLocks noGrp="1"/>
          </p:cNvSpPr>
          <p:nvPr>
            <p:ph sz="half" idx="2"/>
          </p:nvPr>
        </p:nvSpPr>
        <p:spPr/>
        <p:txBody>
          <a:bodyPr>
            <a:noAutofit/>
          </a:bodyPr>
          <a:lstStyle/>
          <a:p>
            <a:pPr marL="0" indent="0" algn="just" rtl="1">
              <a:buNone/>
            </a:pPr>
            <a:r>
              <a:rPr lang="ar-SA" sz="2800" dirty="0">
                <a:cs typeface="B Nazanin" panose="00000400000000000000" pitchFamily="2" charset="-78"/>
              </a:rPr>
              <a:t>دقت داشته باشید هر اتم در حالت عادی خنثی است، یعنی تعداد الکترون ها و پروتون های آن با هم برابر است . </a:t>
            </a:r>
            <a:endParaRPr lang="en-US" sz="2800" dirty="0">
              <a:cs typeface="B Nazanin" panose="00000400000000000000" pitchFamily="2" charset="-78"/>
            </a:endParaRPr>
          </a:p>
          <a:p>
            <a:pPr algn="just" rtl="1"/>
            <a:r>
              <a:rPr lang="ar-SA" sz="2800" dirty="0">
                <a:cs typeface="B Nazanin" panose="00000400000000000000" pitchFamily="2" charset="-78"/>
              </a:rPr>
              <a:t>اندازه بار الکتریکی یک الکترون و یک پروتون با هم برابر است . </a:t>
            </a:r>
            <a:endParaRPr lang="en-US" sz="2800" dirty="0">
              <a:cs typeface="B Nazanin" panose="00000400000000000000" pitchFamily="2" charset="-78"/>
            </a:endParaRPr>
          </a:p>
        </p:txBody>
      </p:sp>
    </p:spTree>
    <p:extLst>
      <p:ext uri="{BB962C8B-B14F-4D97-AF65-F5344CB8AC3E}">
        <p14:creationId xmlns:p14="http://schemas.microsoft.com/office/powerpoint/2010/main" val="2495591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
                                            <p:txEl>
                                              <p:pRg st="0" end="0"/>
                                            </p:txEl>
                                          </p:spTgt>
                                        </p:tgtEl>
                                        <p:attrNameLst>
                                          <p:attrName>style.visibility</p:attrName>
                                        </p:attrNameLst>
                                      </p:cBhvr>
                                      <p:to>
                                        <p:strVal val="visible"/>
                                      </p:to>
                                    </p:set>
                                    <p:set>
                                      <p:cBhvr>
                                        <p:cTn id="16" dur="46" fill="hold">
                                          <p:stCondLst>
                                            <p:cond delay="0"/>
                                          </p:stCondLst>
                                        </p:cTn>
                                        <p:tgtEl>
                                          <p:spTgt spid="4">
                                            <p:txEl>
                                              <p:pRg st="0" end="0"/>
                                            </p:txEl>
                                          </p:spTgt>
                                        </p:tgtEl>
                                        <p:attrNameLst>
                                          <p:attrName>style.rotation</p:attrName>
                                        </p:attrNameLst>
                                      </p:cBhvr>
                                      <p:to>
                                        <p:strVal val="-45.0"/>
                                      </p:to>
                                    </p:set>
                                    <p:anim calcmode="lin" valueType="num">
                                      <p:cBhvr>
                                        <p:cTn id="17" dur="46" fill="hold">
                                          <p:stCondLst>
                                            <p:cond delay="46"/>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6"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9" dur="16" decel="50000" autoRev="1" fill="hold">
                                          <p:stCondLst>
                                            <p:cond delay="46"/>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4" fill="hold">
                                          <p:stCondLst>
                                            <p:cond delay="8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4">
                                            <p:txEl>
                                              <p:pRg st="1" end="1"/>
                                            </p:txEl>
                                          </p:spTgt>
                                        </p:tgtEl>
                                        <p:attrNameLst>
                                          <p:attrName>style.visibility</p:attrName>
                                        </p:attrNameLst>
                                      </p:cBhvr>
                                      <p:to>
                                        <p:strVal val="visible"/>
                                      </p:to>
                                    </p:set>
                                    <p:set>
                                      <p:cBhvr>
                                        <p:cTn id="25" dur="46" fill="hold">
                                          <p:stCondLst>
                                            <p:cond delay="0"/>
                                          </p:stCondLst>
                                        </p:cTn>
                                        <p:tgtEl>
                                          <p:spTgt spid="4">
                                            <p:txEl>
                                              <p:pRg st="1" end="1"/>
                                            </p:txEl>
                                          </p:spTgt>
                                        </p:tgtEl>
                                        <p:attrNameLst>
                                          <p:attrName>style.rotation</p:attrName>
                                        </p:attrNameLst>
                                      </p:cBhvr>
                                      <p:to>
                                        <p:strVal val="-45.0"/>
                                      </p:to>
                                    </p:set>
                                    <p:anim calcmode="lin" valueType="num">
                                      <p:cBhvr>
                                        <p:cTn id="26" dur="46" fill="hold">
                                          <p:stCondLst>
                                            <p:cond delay="46"/>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6"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28" dur="16" decel="50000" autoRev="1" fill="hold">
                                          <p:stCondLst>
                                            <p:cond delay="46"/>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4" fill="hold">
                                          <p:stCondLst>
                                            <p:cond delay="86"/>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3">
                                            <p:txEl>
                                              <p:pRg st="0" end="0"/>
                                            </p:txEl>
                                          </p:spTgt>
                                        </p:tgtEl>
                                        <p:attrNameLst>
                                          <p:attrName>style.visibility</p:attrName>
                                        </p:attrNameLst>
                                      </p:cBhvr>
                                      <p:to>
                                        <p:strVal val="visible"/>
                                      </p:to>
                                    </p:set>
                                    <p:set>
                                      <p:cBhvr>
                                        <p:cTn id="34" dur="46" fill="hold">
                                          <p:stCondLst>
                                            <p:cond delay="0"/>
                                          </p:stCondLst>
                                        </p:cTn>
                                        <p:tgtEl>
                                          <p:spTgt spid="3">
                                            <p:txEl>
                                              <p:pRg st="0" end="0"/>
                                            </p:txEl>
                                          </p:spTgt>
                                        </p:tgtEl>
                                        <p:attrNameLst>
                                          <p:attrName>style.rotation</p:attrName>
                                        </p:attrNameLst>
                                      </p:cBhvr>
                                      <p:to>
                                        <p:strVal val="-45.0"/>
                                      </p:to>
                                    </p:set>
                                    <p:anim calcmode="lin" valueType="num">
                                      <p:cBhvr>
                                        <p:cTn id="35"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37"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3">
                                            <p:txEl>
                                              <p:pRg st="1" end="1"/>
                                            </p:txEl>
                                          </p:spTgt>
                                        </p:tgtEl>
                                        <p:attrNameLst>
                                          <p:attrName>style.visibility</p:attrName>
                                        </p:attrNameLst>
                                      </p:cBhvr>
                                      <p:to>
                                        <p:strVal val="visible"/>
                                      </p:to>
                                    </p:set>
                                    <p:set>
                                      <p:cBhvr>
                                        <p:cTn id="43" dur="46" fill="hold">
                                          <p:stCondLst>
                                            <p:cond delay="0"/>
                                          </p:stCondLst>
                                        </p:cTn>
                                        <p:tgtEl>
                                          <p:spTgt spid="3">
                                            <p:txEl>
                                              <p:pRg st="1" end="1"/>
                                            </p:txEl>
                                          </p:spTgt>
                                        </p:tgtEl>
                                        <p:attrNameLst>
                                          <p:attrName>style.rotation</p:attrName>
                                        </p:attrNameLst>
                                      </p:cBhvr>
                                      <p:to>
                                        <p:strVal val="-45.0"/>
                                      </p:to>
                                    </p:set>
                                    <p:anim calcmode="lin" valueType="num">
                                      <p:cBhvr>
                                        <p:cTn id="44" dur="46" fill="hold">
                                          <p:stCondLst>
                                            <p:cond delay="46"/>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6"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46" dur="16" decel="50000" autoRev="1" fill="hold">
                                          <p:stCondLst>
                                            <p:cond delay="46"/>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4" fill="hold">
                                          <p:stCondLst>
                                            <p:cond delay="86"/>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t> کوانتیده بودن بار </a:t>
            </a:r>
            <a:br>
              <a:rPr lang="fa-IR" dirty="0"/>
            </a:br>
            <a:endParaRPr lang="en-US" dirty="0"/>
          </a:p>
        </p:txBody>
      </p:sp>
      <p:sp>
        <p:nvSpPr>
          <p:cNvPr id="3" name="Content Placeholder 2"/>
          <p:cNvSpPr>
            <a:spLocks noGrp="1"/>
          </p:cNvSpPr>
          <p:nvPr>
            <p:ph sz="half" idx="1"/>
          </p:nvPr>
        </p:nvSpPr>
        <p:spPr/>
        <p:txBody>
          <a:bodyPr>
            <a:noAutofit/>
          </a:bodyPr>
          <a:lstStyle/>
          <a:p>
            <a:pPr algn="just" rtl="1"/>
            <a:r>
              <a:rPr lang="ar-SA" sz="2400" dirty="0">
                <a:cs typeface="B Nazanin" panose="00000400000000000000" pitchFamily="2" charset="-78"/>
              </a:rPr>
              <a:t>اگر این دو نوع بار در حال توازن نباشند، آنگاه یک بار خالص وجود دارد. برای آنکه مشخص کنیم یک جسم دارای بار موازنه نشده یا بار خالص است، می‌گوییم آن جسم باردار شده است. این عدم توازن معمولا بسیار کوچکتر از مقدار کل بارهای مثبت و منفی است که در جسم وجود دارند</a:t>
            </a:r>
            <a:endParaRPr lang="fa-IR" sz="2400" dirty="0">
              <a:cs typeface="B Nazanin" panose="00000400000000000000" pitchFamily="2" charset="-78"/>
            </a:endParaRPr>
          </a:p>
          <a:p>
            <a:pPr algn="just" rtl="1"/>
            <a:r>
              <a:rPr lang="ar-SA" sz="2000" dirty="0">
                <a:cs typeface="B Nazanin" panose="00000400000000000000" pitchFamily="2" charset="-78"/>
              </a:rPr>
              <a:t>اجسام باردار با وارد کردن </a:t>
            </a:r>
            <a:r>
              <a:rPr lang="ar-SA" sz="2000" dirty="0">
                <a:cs typeface="B Nazanin" panose="00000400000000000000" pitchFamily="2" charset="-78"/>
                <a:hlinkClick r:id="rId2" tooltip="نیرو"/>
              </a:rPr>
              <a:t>نیروهایی</a:t>
            </a:r>
            <a:r>
              <a:rPr lang="en-US" sz="2000" dirty="0">
                <a:cs typeface="B Nazanin" panose="00000400000000000000" pitchFamily="2" charset="-78"/>
              </a:rPr>
              <a:t> </a:t>
            </a:r>
            <a:r>
              <a:rPr lang="ar-SA" sz="2000" dirty="0">
                <a:cs typeface="B Nazanin" panose="00000400000000000000" pitchFamily="2" charset="-78"/>
              </a:rPr>
              <a:t>به یکدیگر، برهم کنش می‌کنند.</a:t>
            </a:r>
            <a:endParaRPr lang="en-US" sz="3200" dirty="0">
              <a:cs typeface="B Nazanin" panose="00000400000000000000" pitchFamily="2" charset="-78"/>
            </a:endParaRPr>
          </a:p>
          <a:p>
            <a:pPr algn="just" rtl="1"/>
            <a:endParaRPr lang="en-US" sz="2000" dirty="0">
              <a:cs typeface="B Nazanin" panose="00000400000000000000" pitchFamily="2" charset="-78"/>
            </a:endParaRPr>
          </a:p>
          <a:p>
            <a:pPr marL="0" indent="0" algn="just" rtl="1">
              <a:buNone/>
            </a:pPr>
            <a:endParaRPr lang="en-US" sz="2400" dirty="0">
              <a:cs typeface="B Nazanin" panose="00000400000000000000" pitchFamily="2" charset="-78"/>
            </a:endParaRPr>
          </a:p>
        </p:txBody>
      </p:sp>
      <p:sp>
        <p:nvSpPr>
          <p:cNvPr id="5" name="Content Placeholder 4"/>
          <p:cNvSpPr>
            <a:spLocks noGrp="1"/>
          </p:cNvSpPr>
          <p:nvPr>
            <p:ph sz="half" idx="2"/>
          </p:nvPr>
        </p:nvSpPr>
        <p:spPr/>
        <p:txBody>
          <a:bodyPr>
            <a:normAutofit/>
          </a:bodyPr>
          <a:lstStyle/>
          <a:p>
            <a:pPr algn="just" rtl="1"/>
            <a:r>
              <a:rPr lang="ar-SA" sz="2800" dirty="0">
                <a:cs typeface="B Nazanin" panose="00000400000000000000" pitchFamily="2" charset="-78"/>
              </a:rPr>
              <a:t>در هر جسم معمولی بارهای الکتریکی زیادی پنهان است، زیرا آن جسم دارای مقدارهای برابری از دو نوع بار است: بار مثبت و بار منفی. با یک چنین برابری-یا توازنی- از بار، گفته می‌شود که جسم از لحاظ الکتریکی خنثی است؛ </a:t>
            </a:r>
            <a:endParaRPr lang="en-US" sz="7200" dirty="0">
              <a:cs typeface="B Nazanin" panose="00000400000000000000" pitchFamily="2" charset="-78"/>
            </a:endParaRPr>
          </a:p>
          <a:p>
            <a:pPr algn="just" rtl="1"/>
            <a:endParaRPr lang="en-US" sz="2800" dirty="0"/>
          </a:p>
        </p:txBody>
      </p:sp>
    </p:spTree>
    <p:extLst>
      <p:ext uri="{BB962C8B-B14F-4D97-AF65-F5344CB8AC3E}">
        <p14:creationId xmlns:p14="http://schemas.microsoft.com/office/powerpoint/2010/main" val="1253705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3">
                                            <p:txEl>
                                              <p:pRg st="0" end="0"/>
                                            </p:txEl>
                                          </p:spTgt>
                                        </p:tgtEl>
                                        <p:attrNameLst>
                                          <p:attrName>style.visibility</p:attrName>
                                        </p:attrNameLst>
                                      </p:cBhvr>
                                      <p:to>
                                        <p:strVal val="visible"/>
                                      </p:to>
                                    </p:set>
                                    <p:set>
                                      <p:cBhvr>
                                        <p:cTn id="16" dur="46" fill="hold">
                                          <p:stCondLst>
                                            <p:cond delay="0"/>
                                          </p:stCondLst>
                                        </p:cTn>
                                        <p:tgtEl>
                                          <p:spTgt spid="3">
                                            <p:txEl>
                                              <p:pRg st="0" end="0"/>
                                            </p:txEl>
                                          </p:spTgt>
                                        </p:tgtEl>
                                        <p:attrNameLst>
                                          <p:attrName>style.rotation</p:attrName>
                                        </p:attrNameLst>
                                      </p:cBhvr>
                                      <p:to>
                                        <p:strVal val="-45.0"/>
                                      </p:to>
                                    </p:set>
                                    <p:anim calcmode="lin" valueType="num">
                                      <p:cBhvr>
                                        <p:cTn id="17"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9"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1" end="1"/>
                                            </p:txEl>
                                          </p:spTgt>
                                        </p:tgtEl>
                                        <p:attrNameLst>
                                          <p:attrName>style.visibility</p:attrName>
                                        </p:attrNameLst>
                                      </p:cBhvr>
                                      <p:to>
                                        <p:strVal val="visible"/>
                                      </p:to>
                                    </p:set>
                                    <p:set>
                                      <p:cBhvr>
                                        <p:cTn id="25" dur="46" fill="hold">
                                          <p:stCondLst>
                                            <p:cond delay="0"/>
                                          </p:stCondLst>
                                        </p:cTn>
                                        <p:tgtEl>
                                          <p:spTgt spid="3">
                                            <p:txEl>
                                              <p:pRg st="1" end="1"/>
                                            </p:txEl>
                                          </p:spTgt>
                                        </p:tgtEl>
                                        <p:attrNameLst>
                                          <p:attrName>style.rotation</p:attrName>
                                        </p:attrNameLst>
                                      </p:cBhvr>
                                      <p:to>
                                        <p:strVal val="-45.0"/>
                                      </p:to>
                                    </p:set>
                                    <p:anim calcmode="lin" valueType="num">
                                      <p:cBhvr>
                                        <p:cTn id="26" dur="46" fill="hold">
                                          <p:stCondLst>
                                            <p:cond delay="46"/>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6"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8" dur="16" decel="50000" autoRev="1" fill="hold">
                                          <p:stCondLst>
                                            <p:cond delay="46"/>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4" fill="hold">
                                          <p:stCondLst>
                                            <p:cond delay="86"/>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t>کوانتیده بودن بار </a:t>
            </a:r>
            <a:br>
              <a:rPr lang="fa-IR" dirty="0"/>
            </a:br>
            <a:endParaRPr lang="en-US" dirty="0"/>
          </a:p>
        </p:txBody>
      </p:sp>
      <p:sp>
        <p:nvSpPr>
          <p:cNvPr id="3" name="Content Placeholder 2"/>
          <p:cNvSpPr>
            <a:spLocks noGrp="1"/>
          </p:cNvSpPr>
          <p:nvPr>
            <p:ph sz="half" idx="1"/>
          </p:nvPr>
        </p:nvSpPr>
        <p:spPr/>
        <p:txBody>
          <a:bodyPr>
            <a:noAutofit/>
          </a:bodyPr>
          <a:lstStyle/>
          <a:p>
            <a:pPr algn="just" rtl="1"/>
            <a:r>
              <a:rPr lang="ar-SA" sz="2400" dirty="0">
                <a:cs typeface="B Nazanin" panose="00000400000000000000" pitchFamily="2" charset="-78"/>
              </a:rPr>
              <a:t>اکنون فرض کنید میله باردار را از نخی آویزان کنیم تا از محیط اطرافش به طور الکتریکی منزوی شود، به گونه‌ای که بار آن نتواند تغییر کند.اگر میله شیشه ‌ای مشابه دیگری را با بار مشابه به آن نزدیک کنیم، دو میله یکدیگر را می‌ رانند؛</a:t>
            </a:r>
            <a:endParaRPr lang="en-US" sz="4800" dirty="0">
              <a:cs typeface="B Nazanin" panose="00000400000000000000" pitchFamily="2" charset="-78"/>
            </a:endParaRPr>
          </a:p>
        </p:txBody>
      </p:sp>
      <p:sp>
        <p:nvSpPr>
          <p:cNvPr id="4" name="Content Placeholder 3"/>
          <p:cNvSpPr>
            <a:spLocks noGrp="1"/>
          </p:cNvSpPr>
          <p:nvPr>
            <p:ph sz="half" idx="2"/>
          </p:nvPr>
        </p:nvSpPr>
        <p:spPr/>
        <p:txBody>
          <a:bodyPr>
            <a:noAutofit/>
          </a:bodyPr>
          <a:lstStyle/>
          <a:p>
            <a:pPr algn="just" rtl="1"/>
            <a:r>
              <a:rPr lang="ar-SA" sz="2400" dirty="0">
                <a:cs typeface="B Nazanin" panose="00000400000000000000" pitchFamily="2" charset="-78"/>
              </a:rPr>
              <a:t>برای نشان دادن این موضوع، نخست یک میله شیشه ای را با مالیدن یک سر آن به ابریشم، باردار می‌کنیم.</a:t>
            </a:r>
            <a:endParaRPr lang="fa-IR" sz="2400" dirty="0">
              <a:cs typeface="B Nazanin" panose="00000400000000000000" pitchFamily="2" charset="-78"/>
            </a:endParaRPr>
          </a:p>
          <a:p>
            <a:pPr algn="just" rtl="1"/>
            <a:r>
              <a:rPr lang="ar-SA" sz="2400" dirty="0">
                <a:cs typeface="B Nazanin" panose="00000400000000000000" pitchFamily="2" charset="-78"/>
              </a:rPr>
              <a:t>در نقطه های تماس میان میله و ابریشم، مقدار کمی بار از یکی به دیگری منتقل می‌شود که اندکی خنثی بودن الکتریکی هر یک را بر هم می‌زند(ابریشم را بر میله مالش می‌دهیم تا تعداد نقطه های تماس و در نتیجه مقدار بار انتقال یافته را، که هنوز کم است افزایش دهیم.) </a:t>
            </a:r>
            <a:endParaRPr lang="en-US" sz="3600" dirty="0">
              <a:cs typeface="B Nazanin" panose="00000400000000000000" pitchFamily="2" charset="-78"/>
            </a:endParaRPr>
          </a:p>
        </p:txBody>
      </p:sp>
    </p:spTree>
    <p:extLst>
      <p:ext uri="{BB962C8B-B14F-4D97-AF65-F5344CB8AC3E}">
        <p14:creationId xmlns:p14="http://schemas.microsoft.com/office/powerpoint/2010/main" val="1707991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
                                            <p:txEl>
                                              <p:pRg st="0" end="0"/>
                                            </p:txEl>
                                          </p:spTgt>
                                        </p:tgtEl>
                                        <p:attrNameLst>
                                          <p:attrName>style.visibility</p:attrName>
                                        </p:attrNameLst>
                                      </p:cBhvr>
                                      <p:to>
                                        <p:strVal val="visible"/>
                                      </p:to>
                                    </p:set>
                                    <p:set>
                                      <p:cBhvr>
                                        <p:cTn id="16" dur="46" fill="hold">
                                          <p:stCondLst>
                                            <p:cond delay="0"/>
                                          </p:stCondLst>
                                        </p:cTn>
                                        <p:tgtEl>
                                          <p:spTgt spid="4">
                                            <p:txEl>
                                              <p:pRg st="0" end="0"/>
                                            </p:txEl>
                                          </p:spTgt>
                                        </p:tgtEl>
                                        <p:attrNameLst>
                                          <p:attrName>style.rotation</p:attrName>
                                        </p:attrNameLst>
                                      </p:cBhvr>
                                      <p:to>
                                        <p:strVal val="-45.0"/>
                                      </p:to>
                                    </p:set>
                                    <p:anim calcmode="lin" valueType="num">
                                      <p:cBhvr>
                                        <p:cTn id="17" dur="46" fill="hold">
                                          <p:stCondLst>
                                            <p:cond delay="46"/>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6"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9" dur="16" decel="50000" autoRev="1" fill="hold">
                                          <p:stCondLst>
                                            <p:cond delay="46"/>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4" fill="hold">
                                          <p:stCondLst>
                                            <p:cond delay="8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4">
                                            <p:txEl>
                                              <p:pRg st="1" end="1"/>
                                            </p:txEl>
                                          </p:spTgt>
                                        </p:tgtEl>
                                        <p:attrNameLst>
                                          <p:attrName>style.visibility</p:attrName>
                                        </p:attrNameLst>
                                      </p:cBhvr>
                                      <p:to>
                                        <p:strVal val="visible"/>
                                      </p:to>
                                    </p:set>
                                    <p:set>
                                      <p:cBhvr>
                                        <p:cTn id="25" dur="46" fill="hold">
                                          <p:stCondLst>
                                            <p:cond delay="0"/>
                                          </p:stCondLst>
                                        </p:cTn>
                                        <p:tgtEl>
                                          <p:spTgt spid="4">
                                            <p:txEl>
                                              <p:pRg st="1" end="1"/>
                                            </p:txEl>
                                          </p:spTgt>
                                        </p:tgtEl>
                                        <p:attrNameLst>
                                          <p:attrName>style.rotation</p:attrName>
                                        </p:attrNameLst>
                                      </p:cBhvr>
                                      <p:to>
                                        <p:strVal val="-45.0"/>
                                      </p:to>
                                    </p:set>
                                    <p:anim calcmode="lin" valueType="num">
                                      <p:cBhvr>
                                        <p:cTn id="26" dur="46" fill="hold">
                                          <p:stCondLst>
                                            <p:cond delay="46"/>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6"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28" dur="16" decel="50000" autoRev="1" fill="hold">
                                          <p:stCondLst>
                                            <p:cond delay="46"/>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4" fill="hold">
                                          <p:stCondLst>
                                            <p:cond delay="86"/>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nodeType="clickEffect">
                                  <p:stCondLst>
                                    <p:cond delay="0"/>
                                  </p:stCondLst>
                                  <p:iterate type="lt">
                                    <p:tmPct val="50000"/>
                                  </p:iterate>
                                  <p:childTnLst>
                                    <p:set>
                                      <p:cBhvr>
                                        <p:cTn id="33" dur="1" fill="hold">
                                          <p:stCondLst>
                                            <p:cond delay="0"/>
                                          </p:stCondLst>
                                        </p:cTn>
                                        <p:tgtEl>
                                          <p:spTgt spid="3">
                                            <p:txEl>
                                              <p:pRg st="0" end="0"/>
                                            </p:txEl>
                                          </p:spTgt>
                                        </p:tgtEl>
                                        <p:attrNameLst>
                                          <p:attrName>style.visibility</p:attrName>
                                        </p:attrNameLst>
                                      </p:cBhvr>
                                      <p:to>
                                        <p:strVal val="visible"/>
                                      </p:to>
                                    </p:set>
                                    <p:set>
                                      <p:cBhvr>
                                        <p:cTn id="34" dur="46" fill="hold">
                                          <p:stCondLst>
                                            <p:cond delay="0"/>
                                          </p:stCondLst>
                                        </p:cTn>
                                        <p:tgtEl>
                                          <p:spTgt spid="3">
                                            <p:txEl>
                                              <p:pRg st="0" end="0"/>
                                            </p:txEl>
                                          </p:spTgt>
                                        </p:tgtEl>
                                        <p:attrNameLst>
                                          <p:attrName>style.rotation</p:attrName>
                                        </p:attrNameLst>
                                      </p:cBhvr>
                                      <p:to>
                                        <p:strVal val="-45.0"/>
                                      </p:to>
                                    </p:set>
                                    <p:anim calcmode="lin" valueType="num">
                                      <p:cBhvr>
                                        <p:cTn id="35"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37"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t>کوانتیده بودن بار </a:t>
            </a:r>
            <a:br>
              <a:rPr lang="fa-IR" dirty="0"/>
            </a:br>
            <a:endParaRPr lang="en-US" dirty="0"/>
          </a:p>
        </p:txBody>
      </p:sp>
      <p:sp>
        <p:nvSpPr>
          <p:cNvPr id="3" name="Content Placeholder 2"/>
          <p:cNvSpPr>
            <a:spLocks noGrp="1"/>
          </p:cNvSpPr>
          <p:nvPr>
            <p:ph sz="half" idx="1"/>
          </p:nvPr>
        </p:nvSpPr>
        <p:spPr/>
        <p:txBody>
          <a:bodyPr>
            <a:noAutofit/>
          </a:bodyPr>
          <a:lstStyle/>
          <a:p>
            <a:pPr algn="just" rtl="1"/>
            <a:r>
              <a:rPr lang="ar-SA" sz="2800" dirty="0">
                <a:cs typeface="B Nazanin" panose="00000400000000000000" pitchFamily="2" charset="-78"/>
              </a:rPr>
              <a:t>یعنی هر میله با نیرویی به دیگری نزدیک می شود. این دو آزمایش را می‌توان با توجه به بار های مثبت و منفی درک کرد.هنگاهی که یک میله شیشه ای با ابریشم مالش داده شود، شیشه مقداری از بار منفی خود را از دست می دهد و از این رو دارای بار مثبت موازنه نشده کوچکی می شود.</a:t>
            </a:r>
            <a:endParaRPr lang="en-US" sz="5400" dirty="0">
              <a:cs typeface="B Nazanin" panose="00000400000000000000" pitchFamily="2" charset="-78"/>
            </a:endParaRPr>
          </a:p>
        </p:txBody>
      </p:sp>
      <p:sp>
        <p:nvSpPr>
          <p:cNvPr id="4" name="Content Placeholder 3"/>
          <p:cNvSpPr>
            <a:spLocks noGrp="1"/>
          </p:cNvSpPr>
          <p:nvPr>
            <p:ph sz="half" idx="2"/>
          </p:nvPr>
        </p:nvSpPr>
        <p:spPr/>
        <p:txBody>
          <a:bodyPr>
            <a:noAutofit/>
          </a:bodyPr>
          <a:lstStyle/>
          <a:p>
            <a:pPr algn="just" rtl="1"/>
            <a:r>
              <a:rPr lang="ar-SA" sz="2800" dirty="0">
                <a:cs typeface="B Nazanin" panose="00000400000000000000" pitchFamily="2" charset="-78"/>
              </a:rPr>
              <a:t>یعنی هر میله با </a:t>
            </a:r>
            <a:r>
              <a:rPr lang="ar-SA" sz="2800" dirty="0">
                <a:cs typeface="B Nazanin" panose="00000400000000000000" pitchFamily="2" charset="-78"/>
                <a:hlinkClick r:id="rId2" tooltip="نیرو"/>
              </a:rPr>
              <a:t>نیرویی</a:t>
            </a:r>
            <a:r>
              <a:rPr lang="en-US" sz="2800" dirty="0">
                <a:cs typeface="B Nazanin" panose="00000400000000000000" pitchFamily="2" charset="-78"/>
              </a:rPr>
              <a:t> </a:t>
            </a:r>
            <a:r>
              <a:rPr lang="ar-SA" sz="2800" dirty="0">
                <a:cs typeface="B Nazanin" panose="00000400000000000000" pitchFamily="2" charset="-78"/>
              </a:rPr>
              <a:t>از میله دیگر دور می شود.ولی، اگر یک میله پلاستیکی را با خز مالش دهیم و سپس آن را به نزدیکی میله شیشه ای آویزان ببریم، دو میله یکدیگر را می ربایند</a:t>
            </a:r>
            <a:r>
              <a:rPr lang="fa-IR" sz="2800" dirty="0">
                <a:cs typeface="B Nazanin" panose="00000400000000000000" pitchFamily="2" charset="-78"/>
              </a:rPr>
              <a:t>.</a:t>
            </a:r>
            <a:endParaRPr lang="en-US" sz="9600" dirty="0">
              <a:cs typeface="B Nazanin" panose="00000400000000000000" pitchFamily="2" charset="-78"/>
            </a:endParaRPr>
          </a:p>
        </p:txBody>
      </p:sp>
    </p:spTree>
    <p:extLst>
      <p:ext uri="{BB962C8B-B14F-4D97-AF65-F5344CB8AC3E}">
        <p14:creationId xmlns:p14="http://schemas.microsoft.com/office/powerpoint/2010/main" val="1063602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
                                            <p:txEl>
                                              <p:pRg st="0" end="0"/>
                                            </p:txEl>
                                          </p:spTgt>
                                        </p:tgtEl>
                                        <p:attrNameLst>
                                          <p:attrName>style.visibility</p:attrName>
                                        </p:attrNameLst>
                                      </p:cBhvr>
                                      <p:to>
                                        <p:strVal val="visible"/>
                                      </p:to>
                                    </p:set>
                                    <p:set>
                                      <p:cBhvr>
                                        <p:cTn id="16" dur="46" fill="hold">
                                          <p:stCondLst>
                                            <p:cond delay="0"/>
                                          </p:stCondLst>
                                        </p:cTn>
                                        <p:tgtEl>
                                          <p:spTgt spid="4">
                                            <p:txEl>
                                              <p:pRg st="0" end="0"/>
                                            </p:txEl>
                                          </p:spTgt>
                                        </p:tgtEl>
                                        <p:attrNameLst>
                                          <p:attrName>style.rotation</p:attrName>
                                        </p:attrNameLst>
                                      </p:cBhvr>
                                      <p:to>
                                        <p:strVal val="-45.0"/>
                                      </p:to>
                                    </p:set>
                                    <p:anim calcmode="lin" valueType="num">
                                      <p:cBhvr>
                                        <p:cTn id="17" dur="46" fill="hold">
                                          <p:stCondLst>
                                            <p:cond delay="46"/>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6"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9" dur="16" decel="50000" autoRev="1" fill="hold">
                                          <p:stCondLst>
                                            <p:cond delay="46"/>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4" fill="hold">
                                          <p:stCondLst>
                                            <p:cond delay="8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0" end="0"/>
                                            </p:txEl>
                                          </p:spTgt>
                                        </p:tgtEl>
                                        <p:attrNameLst>
                                          <p:attrName>style.visibility</p:attrName>
                                        </p:attrNameLst>
                                      </p:cBhvr>
                                      <p:to>
                                        <p:strVal val="visible"/>
                                      </p:to>
                                    </p:set>
                                    <p:set>
                                      <p:cBhvr>
                                        <p:cTn id="25" dur="46" fill="hold">
                                          <p:stCondLst>
                                            <p:cond delay="0"/>
                                          </p:stCondLst>
                                        </p:cTn>
                                        <p:tgtEl>
                                          <p:spTgt spid="3">
                                            <p:txEl>
                                              <p:pRg st="0" end="0"/>
                                            </p:txEl>
                                          </p:spTgt>
                                        </p:tgtEl>
                                        <p:attrNameLst>
                                          <p:attrName>style.rotation</p:attrName>
                                        </p:attrNameLst>
                                      </p:cBhvr>
                                      <p:to>
                                        <p:strVal val="-45.0"/>
                                      </p:to>
                                    </p:set>
                                    <p:anim calcmode="lin" valueType="num">
                                      <p:cBhvr>
                                        <p:cTn id="26"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8"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dirty="0"/>
              <a:t> کوانتیده بودن بار </a:t>
            </a:r>
            <a:br>
              <a:rPr lang="fa-IR" dirty="0"/>
            </a:br>
            <a:endParaRPr lang="en-US" dirty="0"/>
          </a:p>
        </p:txBody>
      </p:sp>
      <p:sp>
        <p:nvSpPr>
          <p:cNvPr id="3" name="Content Placeholder 2"/>
          <p:cNvSpPr>
            <a:spLocks noGrp="1"/>
          </p:cNvSpPr>
          <p:nvPr>
            <p:ph sz="half" idx="1"/>
          </p:nvPr>
        </p:nvSpPr>
        <p:spPr/>
        <p:txBody>
          <a:bodyPr>
            <a:noAutofit/>
          </a:bodyPr>
          <a:lstStyle/>
          <a:p>
            <a:pPr algn="r" rtl="1"/>
            <a:r>
              <a:rPr lang="ar-SA" sz="2800" dirty="0">
                <a:cs typeface="B Nazanin" panose="00000400000000000000" pitchFamily="2" charset="-78"/>
              </a:rPr>
              <a:t>بار ها یا نسبت به یکدیگر ساکنند یا بسیار آهسته حرکت می کنند.</a:t>
            </a:r>
            <a:endParaRPr lang="en-US" sz="2800" dirty="0">
              <a:cs typeface="B Nazanin" panose="00000400000000000000" pitchFamily="2" charset="-78"/>
            </a:endParaRPr>
          </a:p>
          <a:p>
            <a:pPr algn="r" rtl="1"/>
            <a:r>
              <a:rPr lang="ar-SA" sz="2800" dirty="0">
                <a:cs typeface="B Nazanin" panose="00000400000000000000" pitchFamily="2" charset="-78"/>
              </a:rPr>
              <a:t>قدرت برهم کنش الکتریکی یک ذره با اجسام اطراف آن به بارالکتریکی ذره بستگی دارد</a:t>
            </a:r>
            <a:r>
              <a:rPr lang="fa-IR" sz="2800" dirty="0">
                <a:cs typeface="B Nazanin" panose="00000400000000000000" pitchFamily="2" charset="-78"/>
              </a:rPr>
              <a:t>.</a:t>
            </a:r>
            <a:endParaRPr lang="en-US" sz="2800" dirty="0">
              <a:cs typeface="B Nazanin" panose="00000400000000000000" pitchFamily="2" charset="-78"/>
            </a:endParaRPr>
          </a:p>
          <a:p>
            <a:pPr algn="r" rtl="1"/>
            <a:r>
              <a:rPr lang="ar-SA" sz="2800" dirty="0">
                <a:cs typeface="B Nazanin" panose="00000400000000000000" pitchFamily="2" charset="-78"/>
              </a:rPr>
              <a:t>نام ها و علامت های "مثبت" و "منفی" برای بارالکتریکی توسط </a:t>
            </a:r>
            <a:r>
              <a:rPr lang="ar-SA" sz="2800" dirty="0">
                <a:cs typeface="B Nazanin" panose="00000400000000000000" pitchFamily="2" charset="-78"/>
                <a:hlinkClick r:id="rId2" tooltip="بنیامین فرانکلین (صفحه وجود ندارد)"/>
              </a:rPr>
              <a:t>بنیامین فرانکلین</a:t>
            </a:r>
            <a:r>
              <a:rPr lang="en-US" sz="2800" dirty="0">
                <a:cs typeface="B Nazanin" panose="00000400000000000000" pitchFamily="2" charset="-78"/>
              </a:rPr>
              <a:t> </a:t>
            </a:r>
            <a:r>
              <a:rPr lang="ar-SA" sz="2800" dirty="0">
                <a:cs typeface="B Nazanin" panose="00000400000000000000" pitchFamily="2" charset="-78"/>
              </a:rPr>
              <a:t>به طور دلخواه برگزیده شده است </a:t>
            </a:r>
            <a:r>
              <a:rPr lang="en-US" sz="2800" dirty="0">
                <a:cs typeface="B Nazanin" panose="00000400000000000000" pitchFamily="2" charset="-78"/>
              </a:rPr>
              <a:t>.</a:t>
            </a:r>
          </a:p>
        </p:txBody>
      </p:sp>
      <p:sp>
        <p:nvSpPr>
          <p:cNvPr id="4" name="Content Placeholder 3"/>
          <p:cNvSpPr>
            <a:spLocks noGrp="1"/>
          </p:cNvSpPr>
          <p:nvPr>
            <p:ph sz="half" idx="2"/>
          </p:nvPr>
        </p:nvSpPr>
        <p:spPr/>
        <p:txBody>
          <a:bodyPr>
            <a:noAutofit/>
          </a:bodyPr>
          <a:lstStyle/>
          <a:p>
            <a:pPr algn="just" rtl="1"/>
            <a:r>
              <a:rPr lang="ar-SA" sz="2800" dirty="0">
                <a:cs typeface="B Nazanin" panose="00000400000000000000" pitchFamily="2" charset="-78"/>
              </a:rPr>
              <a:t>وقتی میله پلاستیکی با خز مالش داده شود، پلاستیک بار منفی موازنه نشده کوچکی را بدست می آورد، این دو آزمایش نشان می دهد که</a:t>
            </a:r>
            <a:r>
              <a:rPr lang="fa-IR" sz="2800" dirty="0">
                <a:cs typeface="B Nazanin" panose="00000400000000000000" pitchFamily="2" charset="-78"/>
              </a:rPr>
              <a:t>:</a:t>
            </a:r>
          </a:p>
          <a:p>
            <a:pPr algn="just" rtl="1"/>
            <a:r>
              <a:rPr lang="ar-SA" sz="2800" dirty="0">
                <a:cs typeface="B Nazanin" panose="00000400000000000000" pitchFamily="2" charset="-78"/>
              </a:rPr>
              <a:t>بارهای هم علامت الکتریکی یکدیگر را می رانند و بارهای الکتریکی با علامت مخالف، یکدیگر را می ربایند</a:t>
            </a:r>
            <a:r>
              <a:rPr lang="fa-IR" sz="2800" dirty="0">
                <a:cs typeface="B Nazanin" panose="00000400000000000000" pitchFamily="2" charset="-78"/>
              </a:rPr>
              <a:t>.</a:t>
            </a:r>
            <a:endParaRPr lang="en-US" sz="2800" dirty="0">
              <a:cs typeface="B Nazanin" panose="00000400000000000000" pitchFamily="2" charset="-78"/>
            </a:endParaRPr>
          </a:p>
        </p:txBody>
      </p:sp>
    </p:spTree>
    <p:extLst>
      <p:ext uri="{BB962C8B-B14F-4D97-AF65-F5344CB8AC3E}">
        <p14:creationId xmlns:p14="http://schemas.microsoft.com/office/powerpoint/2010/main" val="71760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4">
                                            <p:txEl>
                                              <p:pRg st="0" end="0"/>
                                            </p:txEl>
                                          </p:spTgt>
                                        </p:tgtEl>
                                        <p:attrNameLst>
                                          <p:attrName>style.visibility</p:attrName>
                                        </p:attrNameLst>
                                      </p:cBhvr>
                                      <p:to>
                                        <p:strVal val="visible"/>
                                      </p:to>
                                    </p:set>
                                    <p:set>
                                      <p:cBhvr>
                                        <p:cTn id="16" dur="46" fill="hold">
                                          <p:stCondLst>
                                            <p:cond delay="0"/>
                                          </p:stCondLst>
                                        </p:cTn>
                                        <p:tgtEl>
                                          <p:spTgt spid="4">
                                            <p:txEl>
                                              <p:pRg st="0" end="0"/>
                                            </p:txEl>
                                          </p:spTgt>
                                        </p:tgtEl>
                                        <p:attrNameLst>
                                          <p:attrName>style.rotation</p:attrName>
                                        </p:attrNameLst>
                                      </p:cBhvr>
                                      <p:to>
                                        <p:strVal val="-45.0"/>
                                      </p:to>
                                    </p:set>
                                    <p:anim calcmode="lin" valueType="num">
                                      <p:cBhvr>
                                        <p:cTn id="17" dur="46" fill="hold">
                                          <p:stCondLst>
                                            <p:cond delay="46"/>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6"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9" dur="16" decel="50000" autoRev="1" fill="hold">
                                          <p:stCondLst>
                                            <p:cond delay="46"/>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4" fill="hold">
                                          <p:stCondLst>
                                            <p:cond delay="8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par>
                                <p:cTn id="21" presetID="38" presetClass="entr" presetSubtype="0" accel="50000" fill="hold" nodeType="withEffect">
                                  <p:stCondLst>
                                    <p:cond delay="0"/>
                                  </p:stCondLst>
                                  <p:iterate type="lt">
                                    <p:tmPct val="50000"/>
                                  </p:iterate>
                                  <p:childTnLst>
                                    <p:set>
                                      <p:cBhvr>
                                        <p:cTn id="22" dur="1" fill="hold">
                                          <p:stCondLst>
                                            <p:cond delay="0"/>
                                          </p:stCondLst>
                                        </p:cTn>
                                        <p:tgtEl>
                                          <p:spTgt spid="4">
                                            <p:txEl>
                                              <p:pRg st="1" end="1"/>
                                            </p:txEl>
                                          </p:spTgt>
                                        </p:tgtEl>
                                        <p:attrNameLst>
                                          <p:attrName>style.visibility</p:attrName>
                                        </p:attrNameLst>
                                      </p:cBhvr>
                                      <p:to>
                                        <p:strVal val="visible"/>
                                      </p:to>
                                    </p:set>
                                    <p:set>
                                      <p:cBhvr>
                                        <p:cTn id="23" dur="46" fill="hold">
                                          <p:stCondLst>
                                            <p:cond delay="0"/>
                                          </p:stCondLst>
                                        </p:cTn>
                                        <p:tgtEl>
                                          <p:spTgt spid="4">
                                            <p:txEl>
                                              <p:pRg st="1" end="1"/>
                                            </p:txEl>
                                          </p:spTgt>
                                        </p:tgtEl>
                                        <p:attrNameLst>
                                          <p:attrName>style.rotation</p:attrName>
                                        </p:attrNameLst>
                                      </p:cBhvr>
                                      <p:to>
                                        <p:strVal val="-45.0"/>
                                      </p:to>
                                    </p:set>
                                    <p:anim calcmode="lin" valueType="num">
                                      <p:cBhvr>
                                        <p:cTn id="24" dur="46" fill="hold">
                                          <p:stCondLst>
                                            <p:cond delay="46"/>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6"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26" dur="16" decel="50000" autoRev="1" fill="hold">
                                          <p:stCondLst>
                                            <p:cond delay="46"/>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4" fill="hold">
                                          <p:stCondLst>
                                            <p:cond delay="86"/>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8" presetClass="entr" presetSubtype="0" accel="50000" fill="hold" nodeType="clickEffect">
                                  <p:stCondLst>
                                    <p:cond delay="0"/>
                                  </p:stCondLst>
                                  <p:iterate type="lt">
                                    <p:tmPct val="50000"/>
                                  </p:iterate>
                                  <p:childTnLst>
                                    <p:set>
                                      <p:cBhvr>
                                        <p:cTn id="31" dur="1" fill="hold">
                                          <p:stCondLst>
                                            <p:cond delay="0"/>
                                          </p:stCondLst>
                                        </p:cTn>
                                        <p:tgtEl>
                                          <p:spTgt spid="3">
                                            <p:txEl>
                                              <p:pRg st="0" end="0"/>
                                            </p:txEl>
                                          </p:spTgt>
                                        </p:tgtEl>
                                        <p:attrNameLst>
                                          <p:attrName>style.visibility</p:attrName>
                                        </p:attrNameLst>
                                      </p:cBhvr>
                                      <p:to>
                                        <p:strVal val="visible"/>
                                      </p:to>
                                    </p:set>
                                    <p:set>
                                      <p:cBhvr>
                                        <p:cTn id="32" dur="46" fill="hold">
                                          <p:stCondLst>
                                            <p:cond delay="0"/>
                                          </p:stCondLst>
                                        </p:cTn>
                                        <p:tgtEl>
                                          <p:spTgt spid="3">
                                            <p:txEl>
                                              <p:pRg st="0" end="0"/>
                                            </p:txEl>
                                          </p:spTgt>
                                        </p:tgtEl>
                                        <p:attrNameLst>
                                          <p:attrName>style.rotation</p:attrName>
                                        </p:attrNameLst>
                                      </p:cBhvr>
                                      <p:to>
                                        <p:strVal val="-45.0"/>
                                      </p:to>
                                    </p:set>
                                    <p:anim calcmode="lin" valueType="num">
                                      <p:cBhvr>
                                        <p:cTn id="33"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4"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35"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6"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37" presetID="38" presetClass="entr" presetSubtype="0" accel="50000" fill="hold" nodeType="withEffect">
                                  <p:stCondLst>
                                    <p:cond delay="0"/>
                                  </p:stCondLst>
                                  <p:iterate type="lt">
                                    <p:tmPct val="50000"/>
                                  </p:iterate>
                                  <p:childTnLst>
                                    <p:set>
                                      <p:cBhvr>
                                        <p:cTn id="38" dur="1" fill="hold">
                                          <p:stCondLst>
                                            <p:cond delay="0"/>
                                          </p:stCondLst>
                                        </p:cTn>
                                        <p:tgtEl>
                                          <p:spTgt spid="3">
                                            <p:txEl>
                                              <p:pRg st="1" end="1"/>
                                            </p:txEl>
                                          </p:spTgt>
                                        </p:tgtEl>
                                        <p:attrNameLst>
                                          <p:attrName>style.visibility</p:attrName>
                                        </p:attrNameLst>
                                      </p:cBhvr>
                                      <p:to>
                                        <p:strVal val="visible"/>
                                      </p:to>
                                    </p:set>
                                    <p:set>
                                      <p:cBhvr>
                                        <p:cTn id="39" dur="46" fill="hold">
                                          <p:stCondLst>
                                            <p:cond delay="0"/>
                                          </p:stCondLst>
                                        </p:cTn>
                                        <p:tgtEl>
                                          <p:spTgt spid="3">
                                            <p:txEl>
                                              <p:pRg st="1" end="1"/>
                                            </p:txEl>
                                          </p:spTgt>
                                        </p:tgtEl>
                                        <p:attrNameLst>
                                          <p:attrName>style.rotation</p:attrName>
                                        </p:attrNameLst>
                                      </p:cBhvr>
                                      <p:to>
                                        <p:strVal val="-45.0"/>
                                      </p:to>
                                    </p:set>
                                    <p:anim calcmode="lin" valueType="num">
                                      <p:cBhvr>
                                        <p:cTn id="40" dur="46" fill="hold">
                                          <p:stCondLst>
                                            <p:cond delay="46"/>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41" dur="46"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42" dur="16" decel="50000" autoRev="1" fill="hold">
                                          <p:stCondLst>
                                            <p:cond delay="46"/>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43" dur="14" fill="hold">
                                          <p:stCondLst>
                                            <p:cond delay="86"/>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par>
                                <p:cTn id="44" presetID="38" presetClass="entr" presetSubtype="0" accel="50000" fill="hold" nodeType="withEffect">
                                  <p:stCondLst>
                                    <p:cond delay="0"/>
                                  </p:stCondLst>
                                  <p:iterate type="lt">
                                    <p:tmPct val="50000"/>
                                  </p:iterate>
                                  <p:childTnLst>
                                    <p:set>
                                      <p:cBhvr>
                                        <p:cTn id="45" dur="1" fill="hold">
                                          <p:stCondLst>
                                            <p:cond delay="0"/>
                                          </p:stCondLst>
                                        </p:cTn>
                                        <p:tgtEl>
                                          <p:spTgt spid="3">
                                            <p:txEl>
                                              <p:pRg st="2" end="2"/>
                                            </p:txEl>
                                          </p:spTgt>
                                        </p:tgtEl>
                                        <p:attrNameLst>
                                          <p:attrName>style.visibility</p:attrName>
                                        </p:attrNameLst>
                                      </p:cBhvr>
                                      <p:to>
                                        <p:strVal val="visible"/>
                                      </p:to>
                                    </p:set>
                                    <p:set>
                                      <p:cBhvr>
                                        <p:cTn id="46" dur="46" fill="hold">
                                          <p:stCondLst>
                                            <p:cond delay="0"/>
                                          </p:stCondLst>
                                        </p:cTn>
                                        <p:tgtEl>
                                          <p:spTgt spid="3">
                                            <p:txEl>
                                              <p:pRg st="2" end="2"/>
                                            </p:txEl>
                                          </p:spTgt>
                                        </p:tgtEl>
                                        <p:attrNameLst>
                                          <p:attrName>style.rotation</p:attrName>
                                        </p:attrNameLst>
                                      </p:cBhvr>
                                      <p:to>
                                        <p:strVal val="-45.0"/>
                                      </p:to>
                                    </p:set>
                                    <p:anim calcmode="lin" valueType="num">
                                      <p:cBhvr>
                                        <p:cTn id="47" dur="46" fill="hold">
                                          <p:stCondLst>
                                            <p:cond delay="46"/>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48" dur="46"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49" dur="16" decel="50000" autoRev="1" fill="hold">
                                          <p:stCondLst>
                                            <p:cond delay="46"/>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50" dur="14" fill="hold">
                                          <p:stCondLst>
                                            <p:cond delay="86"/>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اندازه گیری بار الکتریکی</a:t>
            </a:r>
            <a:br>
              <a:rPr lang="fa-IR" dirty="0"/>
            </a:br>
            <a:endParaRPr lang="en-US" dirty="0"/>
          </a:p>
        </p:txBody>
      </p:sp>
      <p:sp>
        <p:nvSpPr>
          <p:cNvPr id="3" name="Content Placeholder 2"/>
          <p:cNvSpPr>
            <a:spLocks noGrp="1"/>
          </p:cNvSpPr>
          <p:nvPr>
            <p:ph sz="half" idx="1"/>
          </p:nvPr>
        </p:nvSpPr>
        <p:spPr/>
        <p:txBody>
          <a:bodyPr>
            <a:noAutofit/>
          </a:bodyPr>
          <a:lstStyle/>
          <a:p>
            <a:pPr algn="just" rtl="1"/>
            <a:r>
              <a:rPr lang="ar-SA" sz="2800" dirty="0">
                <a:cs typeface="B Nazanin" panose="00000400000000000000" pitchFamily="2" charset="-78"/>
              </a:rPr>
              <a:t> بین دو ماده با بار هم نام رانش و بین دو بار نا همنام ربایش ایجاد    است .</a:t>
            </a:r>
            <a:endParaRPr lang="en-US" sz="2800" dirty="0">
              <a:cs typeface="B Nazanin" panose="00000400000000000000" pitchFamily="2" charset="-78"/>
            </a:endParaRPr>
          </a:p>
          <a:p>
            <a:pPr algn="just" rtl="1"/>
            <a:r>
              <a:rPr lang="ar-SA" sz="2800" dirty="0">
                <a:cs typeface="B Nazanin" panose="00000400000000000000" pitchFamily="2" charset="-78"/>
              </a:rPr>
              <a:t> در سیستم یکا های بین المللی یکا الکتریسیته کولن (</a:t>
            </a:r>
            <a:r>
              <a:rPr lang="en-US" sz="2800" dirty="0">
                <a:cs typeface="B Nazanin" panose="00000400000000000000" pitchFamily="2" charset="-78"/>
              </a:rPr>
              <a:t>c</a:t>
            </a:r>
            <a:r>
              <a:rPr lang="fa-IR" sz="2800" dirty="0">
                <a:cs typeface="B Nazanin" panose="00000400000000000000" pitchFamily="2" charset="-78"/>
              </a:rPr>
              <a:t>)می شود.</a:t>
            </a:r>
            <a:endParaRPr lang="en-US" sz="2800" dirty="0">
              <a:cs typeface="B Nazanin" panose="00000400000000000000" pitchFamily="2" charset="-78"/>
            </a:endParaRPr>
          </a:p>
        </p:txBody>
      </p:sp>
      <p:sp>
        <p:nvSpPr>
          <p:cNvPr id="4" name="Content Placeholder 3"/>
          <p:cNvSpPr>
            <a:spLocks noGrp="1"/>
          </p:cNvSpPr>
          <p:nvPr>
            <p:ph sz="half" idx="2"/>
          </p:nvPr>
        </p:nvSpPr>
        <p:spPr/>
        <p:txBody>
          <a:bodyPr>
            <a:noAutofit/>
          </a:bodyPr>
          <a:lstStyle/>
          <a:p>
            <a:pPr marL="0" indent="0" algn="just" rtl="1">
              <a:buNone/>
            </a:pPr>
            <a:r>
              <a:rPr lang="ar-SA" sz="2800" dirty="0">
                <a:cs typeface="B Nazanin" panose="00000400000000000000" pitchFamily="2" charset="-78"/>
              </a:rPr>
              <a:t>بار الکتریکی یا بار برقی ، یک خاصیت ماده است که باعث می شود هنگامی که ماده در مجاورت ماده باردار دیگری قرار گیرد به آن نیرو وارد شده . </a:t>
            </a:r>
            <a:endParaRPr lang="fa-IR" sz="2800" dirty="0">
              <a:cs typeface="B Nazanin" panose="00000400000000000000" pitchFamily="2" charset="-78"/>
            </a:endParaRPr>
          </a:p>
          <a:p>
            <a:pPr marL="0" indent="0" algn="just" rtl="1">
              <a:buNone/>
            </a:pPr>
            <a:r>
              <a:rPr lang="ar-SA" dirty="0"/>
              <a:t> </a:t>
            </a:r>
            <a:r>
              <a:rPr lang="ar-SA" sz="2800" dirty="0">
                <a:cs typeface="B Nazanin" panose="00000400000000000000" pitchFamily="2" charset="-78"/>
              </a:rPr>
              <a:t>بار الکتریکی 2 نوع است : مثبت یا منفی . </a:t>
            </a:r>
            <a:endParaRPr lang="en-US" sz="2800" dirty="0">
              <a:cs typeface="B Nazanin" panose="00000400000000000000" pitchFamily="2" charset="-78"/>
            </a:endParaRPr>
          </a:p>
        </p:txBody>
      </p:sp>
    </p:spTree>
    <p:extLst>
      <p:ext uri="{BB962C8B-B14F-4D97-AF65-F5344CB8AC3E}">
        <p14:creationId xmlns:p14="http://schemas.microsoft.com/office/powerpoint/2010/main" val="302269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
                                            <p:txEl>
                                              <p:pRg st="0" end="0"/>
                                            </p:txEl>
                                          </p:spTgt>
                                        </p:tgtEl>
                                        <p:attrNameLst>
                                          <p:attrName>style.visibility</p:attrName>
                                        </p:attrNameLst>
                                      </p:cBhvr>
                                      <p:to>
                                        <p:strVal val="visible"/>
                                      </p:to>
                                    </p:set>
                                    <p:set>
                                      <p:cBhvr>
                                        <p:cTn id="16" dur="46" fill="hold">
                                          <p:stCondLst>
                                            <p:cond delay="0"/>
                                          </p:stCondLst>
                                        </p:cTn>
                                        <p:tgtEl>
                                          <p:spTgt spid="4">
                                            <p:txEl>
                                              <p:pRg st="0" end="0"/>
                                            </p:txEl>
                                          </p:spTgt>
                                        </p:tgtEl>
                                        <p:attrNameLst>
                                          <p:attrName>style.rotation</p:attrName>
                                        </p:attrNameLst>
                                      </p:cBhvr>
                                      <p:to>
                                        <p:strVal val="-45.0"/>
                                      </p:to>
                                    </p:set>
                                    <p:anim calcmode="lin" valueType="num">
                                      <p:cBhvr>
                                        <p:cTn id="17" dur="46" fill="hold">
                                          <p:stCondLst>
                                            <p:cond delay="46"/>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6"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9" dur="16" decel="50000" autoRev="1" fill="hold">
                                          <p:stCondLst>
                                            <p:cond delay="46"/>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4" fill="hold">
                                          <p:stCondLst>
                                            <p:cond delay="8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4">
                                            <p:txEl>
                                              <p:pRg st="1" end="1"/>
                                            </p:txEl>
                                          </p:spTgt>
                                        </p:tgtEl>
                                        <p:attrNameLst>
                                          <p:attrName>style.visibility</p:attrName>
                                        </p:attrNameLst>
                                      </p:cBhvr>
                                      <p:to>
                                        <p:strVal val="visible"/>
                                      </p:to>
                                    </p:set>
                                    <p:set>
                                      <p:cBhvr>
                                        <p:cTn id="25" dur="46" fill="hold">
                                          <p:stCondLst>
                                            <p:cond delay="0"/>
                                          </p:stCondLst>
                                        </p:cTn>
                                        <p:tgtEl>
                                          <p:spTgt spid="4">
                                            <p:txEl>
                                              <p:pRg st="1" end="1"/>
                                            </p:txEl>
                                          </p:spTgt>
                                        </p:tgtEl>
                                        <p:attrNameLst>
                                          <p:attrName>style.rotation</p:attrName>
                                        </p:attrNameLst>
                                      </p:cBhvr>
                                      <p:to>
                                        <p:strVal val="-45.0"/>
                                      </p:to>
                                    </p:set>
                                    <p:anim calcmode="lin" valueType="num">
                                      <p:cBhvr>
                                        <p:cTn id="26" dur="46" fill="hold">
                                          <p:stCondLst>
                                            <p:cond delay="46"/>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6"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28" dur="16" decel="50000" autoRev="1" fill="hold">
                                          <p:stCondLst>
                                            <p:cond delay="46"/>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4" fill="hold">
                                          <p:stCondLst>
                                            <p:cond delay="86"/>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3">
                                            <p:txEl>
                                              <p:pRg st="0" end="0"/>
                                            </p:txEl>
                                          </p:spTgt>
                                        </p:tgtEl>
                                        <p:attrNameLst>
                                          <p:attrName>style.visibility</p:attrName>
                                        </p:attrNameLst>
                                      </p:cBhvr>
                                      <p:to>
                                        <p:strVal val="visible"/>
                                      </p:to>
                                    </p:set>
                                    <p:set>
                                      <p:cBhvr>
                                        <p:cTn id="34" dur="46" fill="hold">
                                          <p:stCondLst>
                                            <p:cond delay="0"/>
                                          </p:stCondLst>
                                        </p:cTn>
                                        <p:tgtEl>
                                          <p:spTgt spid="3">
                                            <p:txEl>
                                              <p:pRg st="0" end="0"/>
                                            </p:txEl>
                                          </p:spTgt>
                                        </p:tgtEl>
                                        <p:attrNameLst>
                                          <p:attrName>style.rotation</p:attrName>
                                        </p:attrNameLst>
                                      </p:cBhvr>
                                      <p:to>
                                        <p:strVal val="-45.0"/>
                                      </p:to>
                                    </p:set>
                                    <p:anim calcmode="lin" valueType="num">
                                      <p:cBhvr>
                                        <p:cTn id="35"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37"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3">
                                            <p:txEl>
                                              <p:pRg st="1" end="1"/>
                                            </p:txEl>
                                          </p:spTgt>
                                        </p:tgtEl>
                                        <p:attrNameLst>
                                          <p:attrName>style.visibility</p:attrName>
                                        </p:attrNameLst>
                                      </p:cBhvr>
                                      <p:to>
                                        <p:strVal val="visible"/>
                                      </p:to>
                                    </p:set>
                                    <p:set>
                                      <p:cBhvr>
                                        <p:cTn id="43" dur="46" fill="hold">
                                          <p:stCondLst>
                                            <p:cond delay="0"/>
                                          </p:stCondLst>
                                        </p:cTn>
                                        <p:tgtEl>
                                          <p:spTgt spid="3">
                                            <p:txEl>
                                              <p:pRg st="1" end="1"/>
                                            </p:txEl>
                                          </p:spTgt>
                                        </p:tgtEl>
                                        <p:attrNameLst>
                                          <p:attrName>style.rotation</p:attrName>
                                        </p:attrNameLst>
                                      </p:cBhvr>
                                      <p:to>
                                        <p:strVal val="-45.0"/>
                                      </p:to>
                                    </p:set>
                                    <p:anim calcmode="lin" valueType="num">
                                      <p:cBhvr>
                                        <p:cTn id="44" dur="46" fill="hold">
                                          <p:stCondLst>
                                            <p:cond delay="46"/>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6"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46" dur="16" decel="50000" autoRev="1" fill="hold">
                                          <p:stCondLst>
                                            <p:cond delay="46"/>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4" fill="hold">
                                          <p:stCondLst>
                                            <p:cond delay="86"/>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241" y="1542685"/>
            <a:ext cx="8092965" cy="1646302"/>
          </a:xfrm>
        </p:spPr>
        <p:txBody>
          <a:bodyPr/>
          <a:lstStyle/>
          <a:p>
            <a:pPr algn="ctr"/>
            <a:r>
              <a:rPr lang="fa-IR" dirty="0">
                <a:cs typeface="B Nazanin" panose="00000400000000000000" pitchFamily="2" charset="-78"/>
              </a:rPr>
              <a:t>قانون کولن و نیروی الکتریکی، پایستگی بار،کوانتیده بودن بار ، اندازه گیری بار الکتریکی</a:t>
            </a:r>
            <a:endParaRPr lang="en-US" dirty="0">
              <a:cs typeface="B Nazanin" panose="00000400000000000000" pitchFamily="2" charset="-78"/>
            </a:endParaRPr>
          </a:p>
        </p:txBody>
      </p:sp>
      <p:sp>
        <p:nvSpPr>
          <p:cNvPr id="3" name="Subtitle 2"/>
          <p:cNvSpPr>
            <a:spLocks noGrp="1"/>
          </p:cNvSpPr>
          <p:nvPr>
            <p:ph type="subTitle" idx="1"/>
          </p:nvPr>
        </p:nvSpPr>
        <p:spPr>
          <a:xfrm>
            <a:off x="1072055" y="4050833"/>
            <a:ext cx="8201948" cy="1096899"/>
          </a:xfrm>
        </p:spPr>
        <p:txBody>
          <a:bodyPr/>
          <a:lstStyle/>
          <a:p>
            <a:r>
              <a:rPr lang="fa-IR" dirty="0"/>
              <a:t>گروه 2 فیزیک:سروش پیر خوش سیرت،علیرضا صفدری خسروشاهی،هومان حسینی</a:t>
            </a:r>
            <a:endParaRPr lang="en-US" dirty="0"/>
          </a:p>
        </p:txBody>
      </p:sp>
    </p:spTree>
    <p:extLst>
      <p:ext uri="{BB962C8B-B14F-4D97-AF65-F5344CB8AC3E}">
        <p14:creationId xmlns:p14="http://schemas.microsoft.com/office/powerpoint/2010/main" val="365081222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اندازه گیری بار الکتریکی</a:t>
            </a:r>
            <a:br>
              <a:rPr lang="fa-IR" dirty="0"/>
            </a:br>
            <a:endParaRPr lang="en-US" dirty="0"/>
          </a:p>
        </p:txBody>
      </p:sp>
      <p:sp>
        <p:nvSpPr>
          <p:cNvPr id="3" name="Content Placeholder 2"/>
          <p:cNvSpPr>
            <a:spLocks noGrp="1"/>
          </p:cNvSpPr>
          <p:nvPr>
            <p:ph sz="half" idx="1"/>
          </p:nvPr>
        </p:nvSpPr>
        <p:spPr/>
        <p:txBody>
          <a:bodyPr>
            <a:noAutofit/>
          </a:bodyPr>
          <a:lstStyle/>
          <a:p>
            <a:pPr algn="just" rtl="1"/>
            <a:endParaRPr lang="en-US" sz="4000" dirty="0">
              <a:cs typeface="B Nazanin" panose="00000400000000000000" pitchFamily="2" charset="-78"/>
            </a:endParaRPr>
          </a:p>
        </p:txBody>
      </p:sp>
      <p:sp>
        <p:nvSpPr>
          <p:cNvPr id="4" name="Content Placeholder 3"/>
          <p:cNvSpPr>
            <a:spLocks noGrp="1"/>
          </p:cNvSpPr>
          <p:nvPr>
            <p:ph sz="half" idx="2"/>
          </p:nvPr>
        </p:nvSpPr>
        <p:spPr/>
        <p:txBody>
          <a:bodyPr>
            <a:noAutofit/>
          </a:bodyPr>
          <a:lstStyle/>
          <a:p>
            <a:pPr marL="0" indent="0" algn="just" rtl="1">
              <a:buNone/>
            </a:pPr>
            <a:r>
              <a:rPr lang="ar-SA" sz="2800" dirty="0">
                <a:cs typeface="B Nazanin" panose="00000400000000000000" pitchFamily="2" charset="-78"/>
              </a:rPr>
              <a:t>بار الکتریکی یک خاصیت پایستگی در ماده است که به آن اصل پایستگی بار هم اطلاق می شود که می گوید "مجموع جبری همه بارهای الکتریکی در یک دستگاه منزوی ثابت است" یا به عبارتی دیگر یعنی هرگز امکان تولید یا نابودی یک بار خالص وجود ندارد و بار فقط از جسمی به جسم دیگر منتقل می شود؛ </a:t>
            </a:r>
            <a:endParaRPr lang="en-US" sz="4000" dirty="0">
              <a:cs typeface="B Nazanin" panose="00000400000000000000" pitchFamily="2" charset="-78"/>
            </a:endParaRPr>
          </a:p>
        </p:txBody>
      </p:sp>
    </p:spTree>
    <p:extLst>
      <p:ext uri="{BB962C8B-B14F-4D97-AF65-F5344CB8AC3E}">
        <p14:creationId xmlns:p14="http://schemas.microsoft.com/office/powerpoint/2010/main" val="1955038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
                                            <p:txEl>
                                              <p:pRg st="0" end="0"/>
                                            </p:txEl>
                                          </p:spTgt>
                                        </p:tgtEl>
                                        <p:attrNameLst>
                                          <p:attrName>style.visibility</p:attrName>
                                        </p:attrNameLst>
                                      </p:cBhvr>
                                      <p:to>
                                        <p:strVal val="visible"/>
                                      </p:to>
                                    </p:set>
                                    <p:set>
                                      <p:cBhvr>
                                        <p:cTn id="16" dur="46" fill="hold">
                                          <p:stCondLst>
                                            <p:cond delay="0"/>
                                          </p:stCondLst>
                                        </p:cTn>
                                        <p:tgtEl>
                                          <p:spTgt spid="4">
                                            <p:txEl>
                                              <p:pRg st="0" end="0"/>
                                            </p:txEl>
                                          </p:spTgt>
                                        </p:tgtEl>
                                        <p:attrNameLst>
                                          <p:attrName>style.rotation</p:attrName>
                                        </p:attrNameLst>
                                      </p:cBhvr>
                                      <p:to>
                                        <p:strVal val="-45.0"/>
                                      </p:to>
                                    </p:set>
                                    <p:anim calcmode="lin" valueType="num">
                                      <p:cBhvr>
                                        <p:cTn id="17" dur="46" fill="hold">
                                          <p:stCondLst>
                                            <p:cond delay="46"/>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6"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9" dur="16" decel="50000" autoRev="1" fill="hold">
                                          <p:stCondLst>
                                            <p:cond delay="46"/>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4" fill="hold">
                                          <p:stCondLst>
                                            <p:cond delay="8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nodePh="1">
                                  <p:stCondLst>
                                    <p:cond delay="0"/>
                                  </p:stCondLst>
                                  <p:endCondLst>
                                    <p:cond evt="begin" delay="0">
                                      <p:tn val="23"/>
                                    </p:cond>
                                  </p:endCondLst>
                                  <p:iterate type="lt">
                                    <p:tmPct val="50000"/>
                                  </p:iterate>
                                  <p:childTnLst>
                                    <p:set>
                                      <p:cBhvr>
                                        <p:cTn id="24" dur="1" fill="hold">
                                          <p:stCondLst>
                                            <p:cond delay="0"/>
                                          </p:stCondLst>
                                        </p:cTn>
                                        <p:tgtEl>
                                          <p:spTgt spid="3">
                                            <p:txEl>
                                              <p:pRg st="0" end="0"/>
                                            </p:txEl>
                                          </p:spTgt>
                                        </p:tgtEl>
                                        <p:attrNameLst>
                                          <p:attrName>style.visibility</p:attrName>
                                        </p:attrNameLst>
                                      </p:cBhvr>
                                      <p:to>
                                        <p:strVal val="visible"/>
                                      </p:to>
                                    </p:set>
                                    <p:set>
                                      <p:cBhvr>
                                        <p:cTn id="25" dur="46" fill="hold">
                                          <p:stCondLst>
                                            <p:cond delay="0"/>
                                          </p:stCondLst>
                                        </p:cTn>
                                        <p:tgtEl>
                                          <p:spTgt spid="3">
                                            <p:txEl>
                                              <p:pRg st="0" end="0"/>
                                            </p:txEl>
                                          </p:spTgt>
                                        </p:tgtEl>
                                        <p:attrNameLst>
                                          <p:attrName>style.rotation</p:attrName>
                                        </p:attrNameLst>
                                      </p:cBhvr>
                                      <p:to>
                                        <p:strVal val="-45.0"/>
                                      </p:to>
                                    </p:set>
                                    <p:anim calcmode="lin" valueType="num">
                                      <p:cBhvr>
                                        <p:cTn id="26"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8"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اندازه گیری بار الکتریکی</a:t>
            </a:r>
            <a:br>
              <a:rPr lang="fa-IR"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Autofit/>
              </a:bodyPr>
              <a:lstStyle/>
              <a:p>
                <a:pPr algn="just" rtl="1"/>
                <a:r>
                  <a:rPr lang="fa-IR" sz="2800" dirty="0">
                    <a:cs typeface="B Nazanin" panose="00000400000000000000" pitchFamily="2" charset="-78"/>
                  </a:rPr>
                  <a:t>کمترین مقدار بار الکترون در حالت کوانتیده بودن= </a:t>
                </a:r>
                <a:endParaRPr lang="en-US" sz="2800" dirty="0">
                  <a:cs typeface="B Nazanin" panose="00000400000000000000" pitchFamily="2" charset="-78"/>
                </a:endParaRPr>
              </a:p>
              <a:p>
                <a:pPr algn="just" rtl="1"/>
                <a:r>
                  <a:rPr lang="en-US" sz="2800" dirty="0">
                    <a:cs typeface="B Nazanin" panose="00000400000000000000" pitchFamily="2" charset="-78"/>
                  </a:rPr>
                  <a:t>e=1.602*</a:t>
                </a:r>
                <a14:m>
                  <m:oMath xmlns:m="http://schemas.openxmlformats.org/officeDocument/2006/math">
                    <m:sSup>
                      <m:sSupPr>
                        <m:ctrlPr>
                          <a:rPr lang="en-US" sz="2800" i="1" smtClean="0">
                            <a:latin typeface="Cambria Math" panose="02040503050406030204" pitchFamily="18" charset="0"/>
                            <a:cs typeface="B Nazanin" panose="00000400000000000000" pitchFamily="2" charset="-78"/>
                          </a:rPr>
                        </m:ctrlPr>
                      </m:sSupPr>
                      <m:e>
                        <m:r>
                          <a:rPr lang="fa-IR" sz="2800" b="0" i="1" smtClean="0">
                            <a:latin typeface="Cambria Math" panose="02040503050406030204" pitchFamily="18" charset="0"/>
                            <a:cs typeface="B Nazanin" panose="00000400000000000000" pitchFamily="2" charset="-78"/>
                          </a:rPr>
                          <m:t>10</m:t>
                        </m:r>
                      </m:e>
                      <m:sup>
                        <m:r>
                          <a:rPr lang="fa-IR" sz="2800" b="0" i="1" smtClean="0">
                            <a:latin typeface="Cambria Math" panose="02040503050406030204" pitchFamily="18" charset="0"/>
                            <a:cs typeface="B Nazanin" panose="00000400000000000000" pitchFamily="2" charset="-78"/>
                          </a:rPr>
                          <m:t>−19</m:t>
                        </m:r>
                      </m:sup>
                    </m:sSup>
                  </m:oMath>
                </a14:m>
                <a:r>
                  <a:rPr lang="en-US" sz="2800" dirty="0">
                    <a:cs typeface="B Nazanin" panose="00000400000000000000" pitchFamily="2" charset="-78"/>
                  </a:rPr>
                  <a:t>C </a:t>
                </a:r>
              </a:p>
              <a:p>
                <a:pPr algn="just" rtl="1"/>
                <a:r>
                  <a:rPr lang="en-US" sz="2800" dirty="0">
                    <a:cs typeface="B Nazanin" panose="00000400000000000000" pitchFamily="2" charset="-78"/>
                  </a:rPr>
                  <a:t>. </a:t>
                </a:r>
                <a:r>
                  <a:rPr lang="fa-IR" sz="2800" dirty="0">
                    <a:cs typeface="B Nazanin" panose="00000400000000000000" pitchFamily="2" charset="-78"/>
                  </a:rPr>
                  <a:t>هیچ ذره آزادی نمی‌‌تواند باری کمتر از این مقدار داشته باشد. از این رو، بار روی تمام اجسام باید مضرب صحیحی از این مقدار باشد. </a:t>
                </a:r>
                <a:endParaRPr lang="en-US" sz="28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2"/>
                <a:stretch>
                  <a:fillRect l="-5102" t="-1570" r="-2041" b="-1727"/>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noAutofit/>
          </a:bodyPr>
          <a:lstStyle/>
          <a:p>
            <a:pPr algn="just" rtl="1"/>
            <a:r>
              <a:rPr lang="ar-SA" sz="2800" dirty="0">
                <a:cs typeface="B Nazanin" panose="00000400000000000000" pitchFamily="2" charset="-78"/>
              </a:rPr>
              <a:t>اندرکنشی میان یک بار متحرک و یک میدان الکترومغناطیسی عامل ایجاد نیروهای الکترومغناطیسی است. این نیرو خود یکی از چهار نیروی بنیادی است </a:t>
            </a:r>
            <a:r>
              <a:rPr lang="fa-IR" sz="2800" dirty="0">
                <a:cs typeface="B Nazanin" panose="00000400000000000000" pitchFamily="2" charset="-78"/>
              </a:rPr>
              <a:t>.</a:t>
            </a:r>
            <a:endParaRPr lang="en-US" sz="2800" dirty="0">
              <a:cs typeface="B Nazanin" panose="00000400000000000000" pitchFamily="2" charset="-78"/>
            </a:endParaRPr>
          </a:p>
        </p:txBody>
      </p:sp>
    </p:spTree>
    <p:extLst>
      <p:ext uri="{BB962C8B-B14F-4D97-AF65-F5344CB8AC3E}">
        <p14:creationId xmlns:p14="http://schemas.microsoft.com/office/powerpoint/2010/main" val="1132207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
                                            <p:txEl>
                                              <p:pRg st="0" end="0"/>
                                            </p:txEl>
                                          </p:spTgt>
                                        </p:tgtEl>
                                        <p:attrNameLst>
                                          <p:attrName>style.visibility</p:attrName>
                                        </p:attrNameLst>
                                      </p:cBhvr>
                                      <p:to>
                                        <p:strVal val="visible"/>
                                      </p:to>
                                    </p:set>
                                    <p:set>
                                      <p:cBhvr>
                                        <p:cTn id="16" dur="46" fill="hold">
                                          <p:stCondLst>
                                            <p:cond delay="0"/>
                                          </p:stCondLst>
                                        </p:cTn>
                                        <p:tgtEl>
                                          <p:spTgt spid="4">
                                            <p:txEl>
                                              <p:pRg st="0" end="0"/>
                                            </p:txEl>
                                          </p:spTgt>
                                        </p:tgtEl>
                                        <p:attrNameLst>
                                          <p:attrName>style.rotation</p:attrName>
                                        </p:attrNameLst>
                                      </p:cBhvr>
                                      <p:to>
                                        <p:strVal val="-45.0"/>
                                      </p:to>
                                    </p:set>
                                    <p:anim calcmode="lin" valueType="num">
                                      <p:cBhvr>
                                        <p:cTn id="17" dur="46" fill="hold">
                                          <p:stCondLst>
                                            <p:cond delay="46"/>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6"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9" dur="16" decel="50000" autoRev="1" fill="hold">
                                          <p:stCondLst>
                                            <p:cond delay="46"/>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4" fill="hold">
                                          <p:stCondLst>
                                            <p:cond delay="8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xEl>
                                              <p:pRg st="0" end="0"/>
                                            </p:txEl>
                                          </p:spTgt>
                                        </p:tgtEl>
                                        <p:attrNameLst>
                                          <p:attrName>style.visibility</p:attrName>
                                        </p:attrNameLst>
                                      </p:cBhvr>
                                      <p:to>
                                        <p:strVal val="visible"/>
                                      </p:to>
                                    </p:set>
                                    <p:set>
                                      <p:cBhvr>
                                        <p:cTn id="25" dur="46" fill="hold">
                                          <p:stCondLst>
                                            <p:cond delay="0"/>
                                          </p:stCondLst>
                                        </p:cTn>
                                        <p:tgtEl>
                                          <p:spTgt spid="3">
                                            <p:txEl>
                                              <p:pRg st="0" end="0"/>
                                            </p:txEl>
                                          </p:spTgt>
                                        </p:tgtEl>
                                        <p:attrNameLst>
                                          <p:attrName>style.rotation</p:attrName>
                                        </p:attrNameLst>
                                      </p:cBhvr>
                                      <p:to>
                                        <p:strVal val="-45.0"/>
                                      </p:to>
                                    </p:set>
                                    <p:anim calcmode="lin" valueType="num">
                                      <p:cBhvr>
                                        <p:cTn id="26"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8"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3">
                                            <p:txEl>
                                              <p:pRg st="1" end="1"/>
                                            </p:txEl>
                                          </p:spTgt>
                                        </p:tgtEl>
                                        <p:attrNameLst>
                                          <p:attrName>style.visibility</p:attrName>
                                        </p:attrNameLst>
                                      </p:cBhvr>
                                      <p:to>
                                        <p:strVal val="visible"/>
                                      </p:to>
                                    </p:set>
                                    <p:set>
                                      <p:cBhvr>
                                        <p:cTn id="34" dur="46" fill="hold">
                                          <p:stCondLst>
                                            <p:cond delay="0"/>
                                          </p:stCondLst>
                                        </p:cTn>
                                        <p:tgtEl>
                                          <p:spTgt spid="3">
                                            <p:txEl>
                                              <p:pRg st="1" end="1"/>
                                            </p:txEl>
                                          </p:spTgt>
                                        </p:tgtEl>
                                        <p:attrNameLst>
                                          <p:attrName>style.rotation</p:attrName>
                                        </p:attrNameLst>
                                      </p:cBhvr>
                                      <p:to>
                                        <p:strVal val="-45.0"/>
                                      </p:to>
                                    </p:set>
                                    <p:anim calcmode="lin" valueType="num">
                                      <p:cBhvr>
                                        <p:cTn id="35" dur="46" fill="hold">
                                          <p:stCondLst>
                                            <p:cond delay="46"/>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6"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37" dur="16" decel="50000" autoRev="1" fill="hold">
                                          <p:stCondLst>
                                            <p:cond delay="46"/>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4" fill="hold">
                                          <p:stCondLst>
                                            <p:cond delay="86"/>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3">
                                            <p:txEl>
                                              <p:pRg st="2" end="2"/>
                                            </p:txEl>
                                          </p:spTgt>
                                        </p:tgtEl>
                                        <p:attrNameLst>
                                          <p:attrName>style.visibility</p:attrName>
                                        </p:attrNameLst>
                                      </p:cBhvr>
                                      <p:to>
                                        <p:strVal val="visible"/>
                                      </p:to>
                                    </p:set>
                                    <p:set>
                                      <p:cBhvr>
                                        <p:cTn id="43" dur="46" fill="hold">
                                          <p:stCondLst>
                                            <p:cond delay="0"/>
                                          </p:stCondLst>
                                        </p:cTn>
                                        <p:tgtEl>
                                          <p:spTgt spid="3">
                                            <p:txEl>
                                              <p:pRg st="2" end="2"/>
                                            </p:txEl>
                                          </p:spTgt>
                                        </p:tgtEl>
                                        <p:attrNameLst>
                                          <p:attrName>style.rotation</p:attrName>
                                        </p:attrNameLst>
                                      </p:cBhvr>
                                      <p:to>
                                        <p:strVal val="-45.0"/>
                                      </p:to>
                                    </p:set>
                                    <p:anim calcmode="lin" valueType="num">
                                      <p:cBhvr>
                                        <p:cTn id="44" dur="46" fill="hold">
                                          <p:stCondLst>
                                            <p:cond delay="46"/>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6"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46" dur="16" decel="50000" autoRev="1" fill="hold">
                                          <p:stCondLst>
                                            <p:cond delay="46"/>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4" fill="hold">
                                          <p:stCondLst>
                                            <p:cond delay="86"/>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اندازه گیری بار الکتریکی</a:t>
            </a:r>
            <a:br>
              <a:rPr lang="fa-IR"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Autofit/>
              </a:bodyPr>
              <a:lstStyle/>
              <a:p>
                <a:pPr algn="just" rtl="1"/>
                <a:r>
                  <a:rPr lang="fa-IR" sz="2800" dirty="0">
                    <a:cs typeface="B Nazanin" panose="00000400000000000000" pitchFamily="2" charset="-78"/>
                  </a:rPr>
                  <a:t>اگر الکترون بگیرد :</a:t>
                </a:r>
                <a:endParaRPr lang="en-US" sz="2800" dirty="0">
                  <a:cs typeface="B Nazanin" panose="00000400000000000000" pitchFamily="2" charset="-78"/>
                </a:endParaRPr>
              </a:p>
              <a:p>
                <a:pPr algn="just" rtl="1"/>
                <a:r>
                  <a:rPr lang="fa-IR" sz="2800" dirty="0">
                    <a:cs typeface="B Nazanin" panose="00000400000000000000" pitchFamily="2" charset="-78"/>
                  </a:rPr>
                  <a:t>کوچکترین حالت ممکن برابر است با :</a:t>
                </a:r>
                <a:endParaRPr lang="en-US" sz="2800" dirty="0">
                  <a:cs typeface="B Nazanin" panose="00000400000000000000" pitchFamily="2" charset="-78"/>
                </a:endParaRPr>
              </a:p>
              <a:p>
                <a:pPr algn="r" rtl="1"/>
                <a:r>
                  <a:rPr lang="en-US" sz="2800" dirty="0">
                    <a:cs typeface="B Nazanin" panose="00000400000000000000" pitchFamily="2" charset="-78"/>
                  </a:rPr>
                  <a:t>-1.602*</a:t>
                </a:r>
                <a14:m>
                  <m:oMath xmlns:m="http://schemas.openxmlformats.org/officeDocument/2006/math">
                    <m:sSup>
                      <m:sSupPr>
                        <m:ctrlPr>
                          <a:rPr lang="en-US" sz="2800" i="1" smtClean="0">
                            <a:latin typeface="Cambria Math" panose="02040503050406030204" pitchFamily="18" charset="0"/>
                            <a:cs typeface="B Nazanin" panose="00000400000000000000" pitchFamily="2" charset="-78"/>
                          </a:rPr>
                        </m:ctrlPr>
                      </m:sSupPr>
                      <m:e>
                        <m:r>
                          <a:rPr lang="fa-IR" sz="2800" b="0" i="1" smtClean="0">
                            <a:latin typeface="Cambria Math" panose="02040503050406030204" pitchFamily="18" charset="0"/>
                            <a:cs typeface="B Nazanin" panose="00000400000000000000" pitchFamily="2" charset="-78"/>
                          </a:rPr>
                          <m:t>10</m:t>
                        </m:r>
                      </m:e>
                      <m:sup>
                        <m:r>
                          <a:rPr lang="fa-IR" sz="2800" b="0" i="1" smtClean="0">
                            <a:latin typeface="Cambria Math" panose="02040503050406030204" pitchFamily="18" charset="0"/>
                            <a:cs typeface="B Nazanin" panose="00000400000000000000" pitchFamily="2" charset="-78"/>
                          </a:rPr>
                          <m:t>−19</m:t>
                        </m:r>
                      </m:sup>
                    </m:sSup>
                  </m:oMath>
                </a14:m>
                <a:r>
                  <a:rPr lang="en-US" sz="2800" dirty="0">
                    <a:cs typeface="B Nazanin" panose="00000400000000000000" pitchFamily="2" charset="-78"/>
                  </a:rPr>
                  <a:t>C</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2"/>
                <a:stretch>
                  <a:fillRect l="-5102" t="-1099" r="-2041"/>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noAutofit/>
          </a:bodyPr>
          <a:lstStyle/>
          <a:p>
            <a:pPr algn="r" rtl="1"/>
            <a:r>
              <a:rPr lang="ar-SA" sz="2800" dirty="0">
                <a:cs typeface="B Nazanin" panose="00000400000000000000" pitchFamily="2" charset="-78"/>
              </a:rPr>
              <a:t>اندرکنشی میان یک بار متحرک و </a:t>
            </a:r>
            <a:r>
              <a:rPr lang="fa-IR" sz="2800" dirty="0">
                <a:cs typeface="B Nazanin" panose="00000400000000000000" pitchFamily="2" charset="-78"/>
              </a:rPr>
              <a:t>حال اگر الکترون از دست دهد :</a:t>
            </a:r>
            <a:endParaRPr lang="en-US" sz="2800" dirty="0">
              <a:cs typeface="B Nazanin" panose="00000400000000000000" pitchFamily="2" charset="-78"/>
            </a:endParaRPr>
          </a:p>
          <a:p>
            <a:pPr algn="r" rtl="1"/>
            <a:r>
              <a:rPr lang="fa-IR" sz="2800" dirty="0">
                <a:cs typeface="B Nazanin" panose="00000400000000000000" pitchFamily="2" charset="-78"/>
              </a:rPr>
              <a:t> کوچکترین بار مثبت ممکن:</a:t>
            </a:r>
          </a:p>
          <a:p>
            <a:pPr algn="r" rtl="1"/>
            <a:r>
              <a:rPr lang="en-US" sz="2800" dirty="0">
                <a:cs typeface="B Nazanin" panose="00000400000000000000" pitchFamily="2" charset="-78"/>
              </a:rPr>
              <a:t>+1.602*10</a:t>
            </a:r>
            <a:r>
              <a:rPr lang="en-US" sz="2800" baseline="30000" dirty="0">
                <a:cs typeface="B Nazanin" panose="00000400000000000000" pitchFamily="2" charset="-78"/>
              </a:rPr>
              <a:t>-19</a:t>
            </a:r>
            <a:r>
              <a:rPr lang="en-US" sz="2800" dirty="0">
                <a:cs typeface="B Nazanin" panose="00000400000000000000" pitchFamily="2" charset="-78"/>
              </a:rPr>
              <a:t>C</a:t>
            </a:r>
          </a:p>
        </p:txBody>
      </p:sp>
    </p:spTree>
    <p:extLst>
      <p:ext uri="{BB962C8B-B14F-4D97-AF65-F5344CB8AC3E}">
        <p14:creationId xmlns:p14="http://schemas.microsoft.com/office/powerpoint/2010/main" val="1865563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
                                            <p:txEl>
                                              <p:pRg st="0" end="0"/>
                                            </p:txEl>
                                          </p:spTgt>
                                        </p:tgtEl>
                                        <p:attrNameLst>
                                          <p:attrName>style.visibility</p:attrName>
                                        </p:attrNameLst>
                                      </p:cBhvr>
                                      <p:to>
                                        <p:strVal val="visible"/>
                                      </p:to>
                                    </p:set>
                                    <p:set>
                                      <p:cBhvr>
                                        <p:cTn id="16" dur="46" fill="hold">
                                          <p:stCondLst>
                                            <p:cond delay="0"/>
                                          </p:stCondLst>
                                        </p:cTn>
                                        <p:tgtEl>
                                          <p:spTgt spid="4">
                                            <p:txEl>
                                              <p:pRg st="0" end="0"/>
                                            </p:txEl>
                                          </p:spTgt>
                                        </p:tgtEl>
                                        <p:attrNameLst>
                                          <p:attrName>style.rotation</p:attrName>
                                        </p:attrNameLst>
                                      </p:cBhvr>
                                      <p:to>
                                        <p:strVal val="-45.0"/>
                                      </p:to>
                                    </p:set>
                                    <p:anim calcmode="lin" valueType="num">
                                      <p:cBhvr>
                                        <p:cTn id="17" dur="46" fill="hold">
                                          <p:stCondLst>
                                            <p:cond delay="46"/>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6"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9" dur="16" decel="50000" autoRev="1" fill="hold">
                                          <p:stCondLst>
                                            <p:cond delay="46"/>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4" fill="hold">
                                          <p:stCondLst>
                                            <p:cond delay="8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4">
                                            <p:txEl>
                                              <p:pRg st="1" end="1"/>
                                            </p:txEl>
                                          </p:spTgt>
                                        </p:tgtEl>
                                        <p:attrNameLst>
                                          <p:attrName>style.visibility</p:attrName>
                                        </p:attrNameLst>
                                      </p:cBhvr>
                                      <p:to>
                                        <p:strVal val="visible"/>
                                      </p:to>
                                    </p:set>
                                    <p:set>
                                      <p:cBhvr>
                                        <p:cTn id="25" dur="46" fill="hold">
                                          <p:stCondLst>
                                            <p:cond delay="0"/>
                                          </p:stCondLst>
                                        </p:cTn>
                                        <p:tgtEl>
                                          <p:spTgt spid="4">
                                            <p:txEl>
                                              <p:pRg st="1" end="1"/>
                                            </p:txEl>
                                          </p:spTgt>
                                        </p:tgtEl>
                                        <p:attrNameLst>
                                          <p:attrName>style.rotation</p:attrName>
                                        </p:attrNameLst>
                                      </p:cBhvr>
                                      <p:to>
                                        <p:strVal val="-45.0"/>
                                      </p:to>
                                    </p:set>
                                    <p:anim calcmode="lin" valueType="num">
                                      <p:cBhvr>
                                        <p:cTn id="26" dur="46" fill="hold">
                                          <p:stCondLst>
                                            <p:cond delay="46"/>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6"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28" dur="16" decel="50000" autoRev="1" fill="hold">
                                          <p:stCondLst>
                                            <p:cond delay="46"/>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4" fill="hold">
                                          <p:stCondLst>
                                            <p:cond delay="86"/>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4">
                                            <p:txEl>
                                              <p:pRg st="2" end="2"/>
                                            </p:txEl>
                                          </p:spTgt>
                                        </p:tgtEl>
                                        <p:attrNameLst>
                                          <p:attrName>style.visibility</p:attrName>
                                        </p:attrNameLst>
                                      </p:cBhvr>
                                      <p:to>
                                        <p:strVal val="visible"/>
                                      </p:to>
                                    </p:set>
                                    <p:set>
                                      <p:cBhvr>
                                        <p:cTn id="34" dur="46" fill="hold">
                                          <p:stCondLst>
                                            <p:cond delay="0"/>
                                          </p:stCondLst>
                                        </p:cTn>
                                        <p:tgtEl>
                                          <p:spTgt spid="4">
                                            <p:txEl>
                                              <p:pRg st="2" end="2"/>
                                            </p:txEl>
                                          </p:spTgt>
                                        </p:tgtEl>
                                        <p:attrNameLst>
                                          <p:attrName>style.rotation</p:attrName>
                                        </p:attrNameLst>
                                      </p:cBhvr>
                                      <p:to>
                                        <p:strVal val="-45.0"/>
                                      </p:to>
                                    </p:set>
                                    <p:anim calcmode="lin" valueType="num">
                                      <p:cBhvr>
                                        <p:cTn id="35" dur="46" fill="hold">
                                          <p:stCondLst>
                                            <p:cond delay="46"/>
                                          </p:stCondLst>
                                        </p:cTn>
                                        <p:tgtEl>
                                          <p:spTgt spid="4">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6" fill="hold">
                                          <p:stCondLst>
                                            <p:cond delay="0"/>
                                          </p:stCondLst>
                                        </p:cTn>
                                        <p:tgtEl>
                                          <p:spTgt spid="4">
                                            <p:txEl>
                                              <p:pRg st="2" end="2"/>
                                            </p:txEl>
                                          </p:spTgt>
                                        </p:tgtEl>
                                        <p:attrNameLst>
                                          <p:attrName>ppt_y</p:attrName>
                                        </p:attrNameLst>
                                      </p:cBhvr>
                                      <p:tavLst>
                                        <p:tav tm="0">
                                          <p:val>
                                            <p:strVal val="#ppt_y-1"/>
                                          </p:val>
                                        </p:tav>
                                        <p:tav tm="100000">
                                          <p:val>
                                            <p:strVal val="#ppt_y-(0.354*#ppt_w-0.172*#ppt_h)"/>
                                          </p:val>
                                        </p:tav>
                                      </p:tavLst>
                                    </p:anim>
                                    <p:anim calcmode="lin" valueType="num">
                                      <p:cBhvr>
                                        <p:cTn id="37" dur="16" decel="50000" autoRev="1" fill="hold">
                                          <p:stCondLst>
                                            <p:cond delay="46"/>
                                          </p:stCondLst>
                                        </p:cTn>
                                        <p:tgtEl>
                                          <p:spTgt spid="4">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4" fill="hold">
                                          <p:stCondLst>
                                            <p:cond delay="86"/>
                                          </p:stCondLst>
                                        </p:cTn>
                                        <p:tgtEl>
                                          <p:spTgt spid="4">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3">
                                            <p:txEl>
                                              <p:pRg st="0" end="0"/>
                                            </p:txEl>
                                          </p:spTgt>
                                        </p:tgtEl>
                                        <p:attrNameLst>
                                          <p:attrName>style.visibility</p:attrName>
                                        </p:attrNameLst>
                                      </p:cBhvr>
                                      <p:to>
                                        <p:strVal val="visible"/>
                                      </p:to>
                                    </p:set>
                                    <p:set>
                                      <p:cBhvr>
                                        <p:cTn id="43" dur="46" fill="hold">
                                          <p:stCondLst>
                                            <p:cond delay="0"/>
                                          </p:stCondLst>
                                        </p:cTn>
                                        <p:tgtEl>
                                          <p:spTgt spid="3">
                                            <p:txEl>
                                              <p:pRg st="0" end="0"/>
                                            </p:txEl>
                                          </p:spTgt>
                                        </p:tgtEl>
                                        <p:attrNameLst>
                                          <p:attrName>style.rotation</p:attrName>
                                        </p:attrNameLst>
                                      </p:cBhvr>
                                      <p:to>
                                        <p:strVal val="-45.0"/>
                                      </p:to>
                                    </p:set>
                                    <p:anim calcmode="lin" valueType="num">
                                      <p:cBhvr>
                                        <p:cTn id="44"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46"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3">
                                            <p:txEl>
                                              <p:pRg st="1" end="1"/>
                                            </p:txEl>
                                          </p:spTgt>
                                        </p:tgtEl>
                                        <p:attrNameLst>
                                          <p:attrName>style.visibility</p:attrName>
                                        </p:attrNameLst>
                                      </p:cBhvr>
                                      <p:to>
                                        <p:strVal val="visible"/>
                                      </p:to>
                                    </p:set>
                                    <p:set>
                                      <p:cBhvr>
                                        <p:cTn id="52" dur="46" fill="hold">
                                          <p:stCondLst>
                                            <p:cond delay="0"/>
                                          </p:stCondLst>
                                        </p:cTn>
                                        <p:tgtEl>
                                          <p:spTgt spid="3">
                                            <p:txEl>
                                              <p:pRg st="1" end="1"/>
                                            </p:txEl>
                                          </p:spTgt>
                                        </p:tgtEl>
                                        <p:attrNameLst>
                                          <p:attrName>style.rotation</p:attrName>
                                        </p:attrNameLst>
                                      </p:cBhvr>
                                      <p:to>
                                        <p:strVal val="-45.0"/>
                                      </p:to>
                                    </p:set>
                                    <p:anim calcmode="lin" valueType="num">
                                      <p:cBhvr>
                                        <p:cTn id="53" dur="46" fill="hold">
                                          <p:stCondLst>
                                            <p:cond delay="46"/>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54" dur="46"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55" dur="16" decel="50000" autoRev="1" fill="hold">
                                          <p:stCondLst>
                                            <p:cond delay="46"/>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56" dur="14" fill="hold">
                                          <p:stCondLst>
                                            <p:cond delay="86"/>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grpId="0" nodeType="clickEffect">
                                  <p:stCondLst>
                                    <p:cond delay="0"/>
                                  </p:stCondLst>
                                  <p:iterate type="lt">
                                    <p:tmPct val="50000"/>
                                  </p:iterate>
                                  <p:childTnLst>
                                    <p:set>
                                      <p:cBhvr>
                                        <p:cTn id="60" dur="1" fill="hold">
                                          <p:stCondLst>
                                            <p:cond delay="0"/>
                                          </p:stCondLst>
                                        </p:cTn>
                                        <p:tgtEl>
                                          <p:spTgt spid="3">
                                            <p:txEl>
                                              <p:pRg st="2" end="2"/>
                                            </p:txEl>
                                          </p:spTgt>
                                        </p:tgtEl>
                                        <p:attrNameLst>
                                          <p:attrName>style.visibility</p:attrName>
                                        </p:attrNameLst>
                                      </p:cBhvr>
                                      <p:to>
                                        <p:strVal val="visible"/>
                                      </p:to>
                                    </p:set>
                                    <p:set>
                                      <p:cBhvr>
                                        <p:cTn id="61" dur="46" fill="hold">
                                          <p:stCondLst>
                                            <p:cond delay="0"/>
                                          </p:stCondLst>
                                        </p:cTn>
                                        <p:tgtEl>
                                          <p:spTgt spid="3">
                                            <p:txEl>
                                              <p:pRg st="2" end="2"/>
                                            </p:txEl>
                                          </p:spTgt>
                                        </p:tgtEl>
                                        <p:attrNameLst>
                                          <p:attrName>style.rotation</p:attrName>
                                        </p:attrNameLst>
                                      </p:cBhvr>
                                      <p:to>
                                        <p:strVal val="-45.0"/>
                                      </p:to>
                                    </p:set>
                                    <p:anim calcmode="lin" valueType="num">
                                      <p:cBhvr>
                                        <p:cTn id="62" dur="46" fill="hold">
                                          <p:stCondLst>
                                            <p:cond delay="46"/>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63" dur="46"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64" dur="16" decel="50000" autoRev="1" fill="hold">
                                          <p:stCondLst>
                                            <p:cond delay="46"/>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65" dur="14" fill="hold">
                                          <p:stCondLst>
                                            <p:cond delay="86"/>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6490" y="1323494"/>
            <a:ext cx="2566220" cy="523220"/>
          </a:xfrm>
          <a:prstGeom prst="rect">
            <a:avLst/>
          </a:prstGeom>
          <a:noFill/>
        </p:spPr>
        <p:txBody>
          <a:bodyPr wrap="square" rtlCol="0">
            <a:spAutoFit/>
          </a:bodyPr>
          <a:lstStyle/>
          <a:p>
            <a:pPr algn="r" rtl="1"/>
            <a:r>
              <a:rPr lang="fa-IR" sz="2800" dirty="0">
                <a:cs typeface="B Nazanin" panose="00000400000000000000" pitchFamily="2" charset="-78"/>
              </a:rPr>
              <a:t>با تشکر از :</a:t>
            </a:r>
            <a:endParaRPr lang="en-US" sz="2800" dirty="0">
              <a:cs typeface="B Nazanin" panose="00000400000000000000" pitchFamily="2" charset="-78"/>
            </a:endParaRPr>
          </a:p>
        </p:txBody>
      </p:sp>
      <p:sp>
        <p:nvSpPr>
          <p:cNvPr id="3" name="TextBox 2"/>
          <p:cNvSpPr txBox="1"/>
          <p:nvPr/>
        </p:nvSpPr>
        <p:spPr>
          <a:xfrm>
            <a:off x="6194323" y="1976284"/>
            <a:ext cx="2035277" cy="523220"/>
          </a:xfrm>
          <a:prstGeom prst="rect">
            <a:avLst/>
          </a:prstGeom>
          <a:noFill/>
        </p:spPr>
        <p:txBody>
          <a:bodyPr wrap="square" rtlCol="0">
            <a:spAutoFit/>
          </a:bodyPr>
          <a:lstStyle/>
          <a:p>
            <a:pPr algn="r" rtl="1"/>
            <a:r>
              <a:rPr lang="fa-IR" sz="2800" dirty="0">
                <a:cs typeface="B Nazanin" panose="00000400000000000000" pitchFamily="2" charset="-78"/>
              </a:rPr>
              <a:t>آقای یوسفی</a:t>
            </a:r>
            <a:endParaRPr lang="en-US" sz="2800" dirty="0">
              <a:cs typeface="B Nazanin" panose="00000400000000000000" pitchFamily="2" charset="-78"/>
            </a:endParaRPr>
          </a:p>
        </p:txBody>
      </p:sp>
      <p:sp>
        <p:nvSpPr>
          <p:cNvPr id="4" name="TextBox 3"/>
          <p:cNvSpPr txBox="1"/>
          <p:nvPr/>
        </p:nvSpPr>
        <p:spPr>
          <a:xfrm>
            <a:off x="5471651" y="2629074"/>
            <a:ext cx="1238865" cy="1200329"/>
          </a:xfrm>
          <a:prstGeom prst="rect">
            <a:avLst/>
          </a:prstGeom>
          <a:noFill/>
        </p:spPr>
        <p:txBody>
          <a:bodyPr wrap="square" rtlCol="0">
            <a:spAutoFit/>
          </a:bodyPr>
          <a:lstStyle/>
          <a:p>
            <a:pPr algn="r" rtl="1"/>
            <a:r>
              <a:rPr lang="fa-IR" sz="7200" dirty="0">
                <a:cs typeface="B Nazanin" panose="00000400000000000000" pitchFamily="2" charset="-78"/>
              </a:rPr>
              <a:t>و</a:t>
            </a:r>
            <a:endParaRPr lang="en-US" sz="7200" dirty="0">
              <a:cs typeface="B Nazanin" panose="00000400000000000000" pitchFamily="2" charset="-78"/>
            </a:endParaRPr>
          </a:p>
        </p:txBody>
      </p:sp>
      <p:sp>
        <p:nvSpPr>
          <p:cNvPr id="5" name="TextBox 4"/>
          <p:cNvSpPr txBox="1"/>
          <p:nvPr/>
        </p:nvSpPr>
        <p:spPr>
          <a:xfrm>
            <a:off x="4689987" y="4482193"/>
            <a:ext cx="1563329" cy="523220"/>
          </a:xfrm>
          <a:prstGeom prst="rect">
            <a:avLst/>
          </a:prstGeom>
          <a:noFill/>
        </p:spPr>
        <p:txBody>
          <a:bodyPr wrap="square" rtlCol="0">
            <a:spAutoFit/>
          </a:bodyPr>
          <a:lstStyle/>
          <a:p>
            <a:pPr algn="r" rtl="1"/>
            <a:r>
              <a:rPr lang="fa-IR" sz="2800" dirty="0">
                <a:cs typeface="B Nazanin" panose="00000400000000000000" pitchFamily="2" charset="-78"/>
              </a:rPr>
              <a:t>با تشکر از:</a:t>
            </a:r>
            <a:endParaRPr lang="en-US" sz="2800" dirty="0">
              <a:cs typeface="B Nazanin" panose="00000400000000000000" pitchFamily="2" charset="-78"/>
            </a:endParaRPr>
          </a:p>
        </p:txBody>
      </p:sp>
      <p:sp>
        <p:nvSpPr>
          <p:cNvPr id="9" name="TextBox 8"/>
          <p:cNvSpPr txBox="1"/>
          <p:nvPr/>
        </p:nvSpPr>
        <p:spPr>
          <a:xfrm>
            <a:off x="-1" y="5134983"/>
            <a:ext cx="5265683" cy="523220"/>
          </a:xfrm>
          <a:prstGeom prst="rect">
            <a:avLst/>
          </a:prstGeom>
          <a:noFill/>
        </p:spPr>
        <p:txBody>
          <a:bodyPr wrap="square" rtlCol="0">
            <a:spAutoFit/>
          </a:bodyPr>
          <a:lstStyle/>
          <a:p>
            <a:pPr algn="r" rtl="1"/>
            <a:r>
              <a:rPr lang="fa-IR" sz="2800" dirty="0">
                <a:cs typeface="B Nazanin" panose="00000400000000000000" pitchFamily="2" charset="-78"/>
              </a:rPr>
              <a:t>دوستانی که وقت گذاشتند و ارائه ما را دیدند</a:t>
            </a:r>
            <a:endParaRPr lang="en-US" sz="2800" dirty="0">
              <a:cs typeface="B Nazanin" panose="00000400000000000000" pitchFamily="2" charset="-78"/>
            </a:endParaRPr>
          </a:p>
        </p:txBody>
      </p:sp>
    </p:spTree>
    <p:extLst>
      <p:ext uri="{BB962C8B-B14F-4D97-AF65-F5344CB8AC3E}">
        <p14:creationId xmlns:p14="http://schemas.microsoft.com/office/powerpoint/2010/main" val="331101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5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25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25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p:cTn id="34" dur="25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25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6" dur="25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25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250" tmFilter="0,0; .5, 1; 1, 1"/>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9"/>
                                        </p:tgtEl>
                                        <p:attrNameLst>
                                          <p:attrName>style.visibility</p:attrName>
                                        </p:attrNameLst>
                                      </p:cBhvr>
                                      <p:to>
                                        <p:strVal val="visible"/>
                                      </p:to>
                                    </p:set>
                                    <p:anim calcmode="lin" valueType="num">
                                      <p:cBhvr>
                                        <p:cTn id="43"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4" dur="250" fill="hold"/>
                                        <p:tgtEl>
                                          <p:spTgt spid="9"/>
                                        </p:tgtEl>
                                        <p:attrNameLst>
                                          <p:attrName>ppt_y</p:attrName>
                                        </p:attrNameLst>
                                      </p:cBhvr>
                                      <p:tavLst>
                                        <p:tav tm="0">
                                          <p:val>
                                            <p:strVal val="#ppt_y"/>
                                          </p:val>
                                        </p:tav>
                                        <p:tav tm="100000">
                                          <p:val>
                                            <p:strVal val="#ppt_y"/>
                                          </p:val>
                                        </p:tav>
                                      </p:tavLst>
                                    </p:anim>
                                    <p:anim calcmode="lin" valueType="num">
                                      <p:cBhvr>
                                        <p:cTn id="45"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6"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22787" y="1555530"/>
            <a:ext cx="5969875" cy="756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22788" y="2480441"/>
            <a:ext cx="5969874" cy="7987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22787" y="3447394"/>
            <a:ext cx="5969875" cy="79878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Turn Arrow 7"/>
          <p:cNvSpPr/>
          <p:nvPr/>
        </p:nvSpPr>
        <p:spPr>
          <a:xfrm rot="5400000">
            <a:off x="8366231" y="1944413"/>
            <a:ext cx="1303283" cy="1072056"/>
          </a:xfrm>
          <a:prstGeom prst="utur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U-Turn Arrow 8"/>
          <p:cNvSpPr/>
          <p:nvPr/>
        </p:nvSpPr>
        <p:spPr>
          <a:xfrm rot="16200000" flipH="1">
            <a:off x="914403" y="2911366"/>
            <a:ext cx="1366347" cy="1072056"/>
          </a:xfrm>
          <a:prstGeom prst="utur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2427891" y="1660634"/>
            <a:ext cx="5780688" cy="523220"/>
          </a:xfrm>
          <a:prstGeom prst="rect">
            <a:avLst/>
          </a:prstGeom>
          <a:noFill/>
        </p:spPr>
        <p:txBody>
          <a:bodyPr wrap="square" rtlCol="0">
            <a:spAutoFit/>
          </a:bodyPr>
          <a:lstStyle/>
          <a:p>
            <a:pPr algn="ctr" rtl="1"/>
            <a:r>
              <a:rPr lang="fa-IR" sz="2800" dirty="0">
                <a:cs typeface="B Nazanin" panose="00000400000000000000" pitchFamily="2" charset="-78"/>
              </a:rPr>
              <a:t>سروش پیر خوش سیرت : تهیه مطالب </a:t>
            </a:r>
            <a:endParaRPr lang="en-US" sz="2800" dirty="0">
              <a:cs typeface="B Nazanin" panose="00000400000000000000" pitchFamily="2" charset="-78"/>
            </a:endParaRPr>
          </a:p>
        </p:txBody>
      </p:sp>
      <p:sp>
        <p:nvSpPr>
          <p:cNvPr id="12" name="TextBox 11"/>
          <p:cNvSpPr txBox="1"/>
          <p:nvPr/>
        </p:nvSpPr>
        <p:spPr>
          <a:xfrm>
            <a:off x="2427891" y="2650903"/>
            <a:ext cx="5780688" cy="523220"/>
          </a:xfrm>
          <a:prstGeom prst="rect">
            <a:avLst/>
          </a:prstGeom>
          <a:noFill/>
        </p:spPr>
        <p:txBody>
          <a:bodyPr wrap="square" rtlCol="0">
            <a:spAutoFit/>
          </a:bodyPr>
          <a:lstStyle/>
          <a:p>
            <a:pPr algn="ctr" rtl="1"/>
            <a:r>
              <a:rPr lang="fa-IR" sz="2800" dirty="0">
                <a:cs typeface="B Nazanin" panose="00000400000000000000" pitchFamily="2" charset="-78"/>
              </a:rPr>
              <a:t>علیرضا صفدری خسروشاهی : تهیه پاورپوینت</a:t>
            </a:r>
            <a:endParaRPr lang="en-US" sz="2800" dirty="0">
              <a:cs typeface="B Nazanin" panose="00000400000000000000" pitchFamily="2" charset="-78"/>
            </a:endParaRPr>
          </a:p>
        </p:txBody>
      </p:sp>
      <p:sp>
        <p:nvSpPr>
          <p:cNvPr id="13" name="TextBox 12"/>
          <p:cNvSpPr txBox="1"/>
          <p:nvPr/>
        </p:nvSpPr>
        <p:spPr>
          <a:xfrm>
            <a:off x="2427891" y="3503390"/>
            <a:ext cx="5780688" cy="523220"/>
          </a:xfrm>
          <a:prstGeom prst="rect">
            <a:avLst/>
          </a:prstGeom>
          <a:noFill/>
        </p:spPr>
        <p:txBody>
          <a:bodyPr wrap="square" rtlCol="0">
            <a:spAutoFit/>
          </a:bodyPr>
          <a:lstStyle/>
          <a:p>
            <a:pPr algn="ctr" rtl="1"/>
            <a:r>
              <a:rPr lang="fa-IR" sz="2800" dirty="0">
                <a:cs typeface="B Nazanin" panose="00000400000000000000" pitchFamily="2" charset="-78"/>
              </a:rPr>
              <a:t>هومان حسینی : ارائه مطالب</a:t>
            </a:r>
            <a:endParaRPr lang="en-US" sz="2800" dirty="0">
              <a:cs typeface="B Nazanin" panose="00000400000000000000" pitchFamily="2" charset="-78"/>
            </a:endParaRPr>
          </a:p>
        </p:txBody>
      </p:sp>
    </p:spTree>
    <p:extLst>
      <p:ext uri="{BB962C8B-B14F-4D97-AF65-F5344CB8AC3E}">
        <p14:creationId xmlns:p14="http://schemas.microsoft.com/office/powerpoint/2010/main" val="4216867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250" fill="hold"/>
                                        <p:tgtEl>
                                          <p:spTgt spid="10"/>
                                        </p:tgtEl>
                                        <p:attrNameLst>
                                          <p:attrName>ppt_y</p:attrName>
                                        </p:attrNameLst>
                                      </p:cBhvr>
                                      <p:tavLst>
                                        <p:tav tm="0">
                                          <p:val>
                                            <p:strVal val="#ppt_y"/>
                                          </p:val>
                                        </p:tav>
                                        <p:tav tm="100000">
                                          <p:val>
                                            <p:strVal val="#ppt_y"/>
                                          </p:val>
                                        </p:tav>
                                      </p:tavLst>
                                    </p:anim>
                                    <p:anim calcmode="lin" valueType="num">
                                      <p:cBhvr>
                                        <p:cTn id="27" dur="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5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8)">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p:cTn id="57" dur="2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8" dur="250" fill="hold"/>
                                        <p:tgtEl>
                                          <p:spTgt spid="12"/>
                                        </p:tgtEl>
                                        <p:attrNameLst>
                                          <p:attrName>ppt_y</p:attrName>
                                        </p:attrNameLst>
                                      </p:cBhvr>
                                      <p:tavLst>
                                        <p:tav tm="0">
                                          <p:val>
                                            <p:strVal val="#ppt_y"/>
                                          </p:val>
                                        </p:tav>
                                        <p:tav tm="100000">
                                          <p:val>
                                            <p:strVal val="#ppt_y"/>
                                          </p:val>
                                        </p:tav>
                                      </p:tavLst>
                                    </p:anim>
                                    <p:anim calcmode="lin" valueType="num">
                                      <p:cBhvr>
                                        <p:cTn id="59" dur="2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60" dur="2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1" dur="250" tmFilter="0,0; .5, 1; 1, 1"/>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heel(8)">
                                      <p:cBhvr>
                                        <p:cTn id="66" dur="20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down)">
                                      <p:cBhvr>
                                        <p:cTn id="71" dur="580">
                                          <p:stCondLst>
                                            <p:cond delay="0"/>
                                          </p:stCondLst>
                                        </p:cTn>
                                        <p:tgtEl>
                                          <p:spTgt spid="7"/>
                                        </p:tgtEl>
                                      </p:cBhvr>
                                    </p:animEffect>
                                    <p:anim calcmode="lin" valueType="num">
                                      <p:cBhvr>
                                        <p:cTn id="7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7" dur="26">
                                          <p:stCondLst>
                                            <p:cond delay="650"/>
                                          </p:stCondLst>
                                        </p:cTn>
                                        <p:tgtEl>
                                          <p:spTgt spid="7"/>
                                        </p:tgtEl>
                                      </p:cBhvr>
                                      <p:to x="100000" y="60000"/>
                                    </p:animScale>
                                    <p:animScale>
                                      <p:cBhvr>
                                        <p:cTn id="78" dur="166" decel="50000">
                                          <p:stCondLst>
                                            <p:cond delay="676"/>
                                          </p:stCondLst>
                                        </p:cTn>
                                        <p:tgtEl>
                                          <p:spTgt spid="7"/>
                                        </p:tgtEl>
                                      </p:cBhvr>
                                      <p:to x="100000" y="100000"/>
                                    </p:animScale>
                                    <p:animScale>
                                      <p:cBhvr>
                                        <p:cTn id="79" dur="26">
                                          <p:stCondLst>
                                            <p:cond delay="1312"/>
                                          </p:stCondLst>
                                        </p:cTn>
                                        <p:tgtEl>
                                          <p:spTgt spid="7"/>
                                        </p:tgtEl>
                                      </p:cBhvr>
                                      <p:to x="100000" y="80000"/>
                                    </p:animScale>
                                    <p:animScale>
                                      <p:cBhvr>
                                        <p:cTn id="80" dur="166" decel="50000">
                                          <p:stCondLst>
                                            <p:cond delay="1338"/>
                                          </p:stCondLst>
                                        </p:cTn>
                                        <p:tgtEl>
                                          <p:spTgt spid="7"/>
                                        </p:tgtEl>
                                      </p:cBhvr>
                                      <p:to x="100000" y="100000"/>
                                    </p:animScale>
                                    <p:animScale>
                                      <p:cBhvr>
                                        <p:cTn id="81" dur="26">
                                          <p:stCondLst>
                                            <p:cond delay="1642"/>
                                          </p:stCondLst>
                                        </p:cTn>
                                        <p:tgtEl>
                                          <p:spTgt spid="7"/>
                                        </p:tgtEl>
                                      </p:cBhvr>
                                      <p:to x="100000" y="90000"/>
                                    </p:animScale>
                                    <p:animScale>
                                      <p:cBhvr>
                                        <p:cTn id="82" dur="166" decel="50000">
                                          <p:stCondLst>
                                            <p:cond delay="1668"/>
                                          </p:stCondLst>
                                        </p:cTn>
                                        <p:tgtEl>
                                          <p:spTgt spid="7"/>
                                        </p:tgtEl>
                                      </p:cBhvr>
                                      <p:to x="100000" y="100000"/>
                                    </p:animScale>
                                    <p:animScale>
                                      <p:cBhvr>
                                        <p:cTn id="83" dur="26">
                                          <p:stCondLst>
                                            <p:cond delay="1808"/>
                                          </p:stCondLst>
                                        </p:cTn>
                                        <p:tgtEl>
                                          <p:spTgt spid="7"/>
                                        </p:tgtEl>
                                      </p:cBhvr>
                                      <p:to x="100000" y="95000"/>
                                    </p:animScale>
                                    <p:animScale>
                                      <p:cBhvr>
                                        <p:cTn id="84" dur="166" decel="50000">
                                          <p:stCondLst>
                                            <p:cond delay="1834"/>
                                          </p:stCondLst>
                                        </p:cTn>
                                        <p:tgtEl>
                                          <p:spTgt spid="7"/>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41" presetClass="entr" presetSubtype="0" fill="hold" nodeType="clickEffect">
                                  <p:stCondLst>
                                    <p:cond delay="0"/>
                                  </p:stCondLst>
                                  <p:iterate type="lt">
                                    <p:tmPct val="10000"/>
                                  </p:iterate>
                                  <p:childTnLst>
                                    <p:set>
                                      <p:cBhvr>
                                        <p:cTn id="88" dur="1" fill="hold">
                                          <p:stCondLst>
                                            <p:cond delay="0"/>
                                          </p:stCondLst>
                                        </p:cTn>
                                        <p:tgtEl>
                                          <p:spTgt spid="13">
                                            <p:txEl>
                                              <p:pRg st="0" end="0"/>
                                            </p:txEl>
                                          </p:spTgt>
                                        </p:tgtEl>
                                        <p:attrNameLst>
                                          <p:attrName>style.visibility</p:attrName>
                                        </p:attrNameLst>
                                      </p:cBhvr>
                                      <p:to>
                                        <p:strVal val="visible"/>
                                      </p:to>
                                    </p:set>
                                    <p:anim calcmode="lin" valueType="num">
                                      <p:cBhvr>
                                        <p:cTn id="89" dur="25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0" dur="25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1" dur="25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2" dur="25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3" dur="250" tmFilter="0,0; .5, 1; 1, 1"/>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1408385" y="555900"/>
            <a:ext cx="7714593" cy="5865922"/>
          </a:xfrm>
          <a:prstGeom prst="downArrow">
            <a:avLst>
              <a:gd name="adj1" fmla="val 598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9599" y="714703"/>
            <a:ext cx="6915807" cy="523220"/>
          </a:xfrm>
          <a:prstGeom prst="rect">
            <a:avLst/>
          </a:prstGeom>
          <a:noFill/>
        </p:spPr>
        <p:txBody>
          <a:bodyPr wrap="square" rtlCol="0">
            <a:spAutoFit/>
          </a:bodyPr>
          <a:lstStyle/>
          <a:p>
            <a:pPr algn="r" rtl="1"/>
            <a:r>
              <a:rPr lang="fa-IR" sz="2800" dirty="0">
                <a:cs typeface="B Nazanin" panose="00000400000000000000" pitchFamily="2" charset="-78"/>
              </a:rPr>
              <a:t>ما قرار است چه مطالبی را ارائه دهیم؟؟؟</a:t>
            </a:r>
            <a:endParaRPr lang="en-US" sz="2800" dirty="0">
              <a:cs typeface="B Nazanin" panose="00000400000000000000" pitchFamily="2" charset="-78"/>
            </a:endParaRPr>
          </a:p>
        </p:txBody>
      </p:sp>
      <p:grpSp>
        <p:nvGrpSpPr>
          <p:cNvPr id="15" name="Group 14"/>
          <p:cNvGrpSpPr/>
          <p:nvPr/>
        </p:nvGrpSpPr>
        <p:grpSpPr>
          <a:xfrm>
            <a:off x="3179373" y="1786758"/>
            <a:ext cx="4172611" cy="745375"/>
            <a:chOff x="3179373" y="1786758"/>
            <a:chExt cx="4172611" cy="745375"/>
          </a:xfrm>
        </p:grpSpPr>
        <p:sp>
          <p:nvSpPr>
            <p:cNvPr id="4" name="Rectangle 3"/>
            <p:cNvSpPr/>
            <p:nvPr/>
          </p:nvSpPr>
          <p:spPr>
            <a:xfrm>
              <a:off x="3179377" y="1786759"/>
              <a:ext cx="4172607" cy="74537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79373" y="1786758"/>
              <a:ext cx="3878317" cy="523220"/>
            </a:xfrm>
            <a:prstGeom prst="rect">
              <a:avLst/>
            </a:prstGeom>
            <a:noFill/>
          </p:spPr>
          <p:txBody>
            <a:bodyPr wrap="square" rtlCol="0">
              <a:spAutoFit/>
            </a:bodyPr>
            <a:lstStyle/>
            <a:p>
              <a:pPr algn="ctr" rtl="1"/>
              <a:r>
                <a:rPr lang="fa-IR" sz="2800" dirty="0">
                  <a:cs typeface="B Nazanin" panose="00000400000000000000" pitchFamily="2" charset="-78"/>
                </a:rPr>
                <a:t>قانون کولن</a:t>
              </a:r>
              <a:endParaRPr lang="en-US" sz="2800" dirty="0">
                <a:cs typeface="B Nazanin" panose="00000400000000000000" pitchFamily="2" charset="-78"/>
              </a:endParaRPr>
            </a:p>
          </p:txBody>
        </p:sp>
      </p:grpSp>
      <p:grpSp>
        <p:nvGrpSpPr>
          <p:cNvPr id="16" name="Group 15"/>
          <p:cNvGrpSpPr/>
          <p:nvPr/>
        </p:nvGrpSpPr>
        <p:grpSpPr>
          <a:xfrm>
            <a:off x="3179372" y="2631692"/>
            <a:ext cx="4172608" cy="798787"/>
            <a:chOff x="3179372" y="2631692"/>
            <a:chExt cx="4172608" cy="798787"/>
          </a:xfrm>
        </p:grpSpPr>
        <p:sp>
          <p:nvSpPr>
            <p:cNvPr id="5" name="Rectangle 4"/>
            <p:cNvSpPr/>
            <p:nvPr/>
          </p:nvSpPr>
          <p:spPr>
            <a:xfrm>
              <a:off x="3179373" y="2631692"/>
              <a:ext cx="4172607" cy="79878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79372" y="2719696"/>
              <a:ext cx="3878317" cy="523220"/>
            </a:xfrm>
            <a:prstGeom prst="rect">
              <a:avLst/>
            </a:prstGeom>
            <a:noFill/>
          </p:spPr>
          <p:txBody>
            <a:bodyPr wrap="square" rtlCol="0">
              <a:spAutoFit/>
            </a:bodyPr>
            <a:lstStyle/>
            <a:p>
              <a:pPr algn="ctr" rtl="1"/>
              <a:r>
                <a:rPr lang="fa-IR" sz="2800" dirty="0">
                  <a:cs typeface="B Nazanin" panose="00000400000000000000" pitchFamily="2" charset="-78"/>
                </a:rPr>
                <a:t>نیروی الکتریکی</a:t>
              </a:r>
              <a:endParaRPr lang="en-US" sz="2800" dirty="0">
                <a:cs typeface="B Nazanin" panose="00000400000000000000" pitchFamily="2" charset="-78"/>
              </a:endParaRPr>
            </a:p>
          </p:txBody>
        </p:sp>
      </p:grpSp>
      <p:grpSp>
        <p:nvGrpSpPr>
          <p:cNvPr id="17" name="Group 16"/>
          <p:cNvGrpSpPr/>
          <p:nvPr/>
        </p:nvGrpSpPr>
        <p:grpSpPr>
          <a:xfrm>
            <a:off x="3179373" y="3593390"/>
            <a:ext cx="4172608" cy="798787"/>
            <a:chOff x="3179373" y="3593390"/>
            <a:chExt cx="4172608" cy="798787"/>
          </a:xfrm>
        </p:grpSpPr>
        <p:sp>
          <p:nvSpPr>
            <p:cNvPr id="6" name="Rectangle 5"/>
            <p:cNvSpPr/>
            <p:nvPr/>
          </p:nvSpPr>
          <p:spPr>
            <a:xfrm>
              <a:off x="3179374" y="3593390"/>
              <a:ext cx="4172607" cy="79878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79373" y="3771119"/>
              <a:ext cx="3878317" cy="523220"/>
            </a:xfrm>
            <a:prstGeom prst="rect">
              <a:avLst/>
            </a:prstGeom>
            <a:noFill/>
          </p:spPr>
          <p:txBody>
            <a:bodyPr wrap="square" rtlCol="0">
              <a:spAutoFit/>
            </a:bodyPr>
            <a:lstStyle/>
            <a:p>
              <a:pPr algn="ctr" rtl="1"/>
              <a:r>
                <a:rPr lang="fa-IR" sz="2800" dirty="0">
                  <a:cs typeface="B Nazanin" panose="00000400000000000000" pitchFamily="2" charset="-78"/>
                </a:rPr>
                <a:t>پایستگی بار</a:t>
              </a:r>
              <a:endParaRPr lang="en-US" sz="2800" dirty="0">
                <a:cs typeface="B Nazanin" panose="00000400000000000000" pitchFamily="2" charset="-78"/>
              </a:endParaRPr>
            </a:p>
          </p:txBody>
        </p:sp>
      </p:grpSp>
      <p:grpSp>
        <p:nvGrpSpPr>
          <p:cNvPr id="18" name="Group 17"/>
          <p:cNvGrpSpPr/>
          <p:nvPr/>
        </p:nvGrpSpPr>
        <p:grpSpPr>
          <a:xfrm>
            <a:off x="3229390" y="4472068"/>
            <a:ext cx="2081200" cy="1407266"/>
            <a:chOff x="3229390" y="4472068"/>
            <a:chExt cx="2081200" cy="1407266"/>
          </a:xfrm>
        </p:grpSpPr>
        <p:sp>
          <p:nvSpPr>
            <p:cNvPr id="10" name="Right Triangle 9"/>
            <p:cNvSpPr/>
            <p:nvPr/>
          </p:nvSpPr>
          <p:spPr>
            <a:xfrm rot="10800000">
              <a:off x="3229390" y="4472068"/>
              <a:ext cx="2002176" cy="1407266"/>
            </a:xfrm>
            <a:prstGeom prst="r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388085" y="4483340"/>
              <a:ext cx="922505" cy="646331"/>
            </a:xfrm>
            <a:prstGeom prst="rect">
              <a:avLst/>
            </a:prstGeom>
            <a:noFill/>
          </p:spPr>
          <p:txBody>
            <a:bodyPr wrap="square" rtlCol="0">
              <a:spAutoFit/>
            </a:bodyPr>
            <a:lstStyle/>
            <a:p>
              <a:r>
                <a:rPr lang="fa-IR" dirty="0"/>
                <a:t>کوانتیده بودن بار</a:t>
              </a:r>
              <a:endParaRPr lang="en-US" dirty="0"/>
            </a:p>
          </p:txBody>
        </p:sp>
      </p:grpSp>
      <p:grpSp>
        <p:nvGrpSpPr>
          <p:cNvPr id="19" name="Group 18"/>
          <p:cNvGrpSpPr/>
          <p:nvPr/>
        </p:nvGrpSpPr>
        <p:grpSpPr>
          <a:xfrm>
            <a:off x="5351488" y="4476406"/>
            <a:ext cx="2000491" cy="1402931"/>
            <a:chOff x="5351488" y="4476406"/>
            <a:chExt cx="2000491" cy="1402931"/>
          </a:xfrm>
        </p:grpSpPr>
        <p:sp>
          <p:nvSpPr>
            <p:cNvPr id="13" name="Right Triangle 12"/>
            <p:cNvSpPr/>
            <p:nvPr/>
          </p:nvSpPr>
          <p:spPr>
            <a:xfrm rot="5400000">
              <a:off x="5657935" y="4185292"/>
              <a:ext cx="1387598" cy="2000491"/>
            </a:xfrm>
            <a:prstGeom prst="r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358486" y="4476406"/>
              <a:ext cx="1359990" cy="646331"/>
            </a:xfrm>
            <a:prstGeom prst="rect">
              <a:avLst/>
            </a:prstGeom>
            <a:noFill/>
          </p:spPr>
          <p:txBody>
            <a:bodyPr wrap="square" rtlCol="0">
              <a:spAutoFit/>
            </a:bodyPr>
            <a:lstStyle/>
            <a:p>
              <a:r>
                <a:rPr lang="fa-IR" dirty="0"/>
                <a:t>اندازه گیری بار الکتریکی</a:t>
              </a:r>
              <a:endParaRPr lang="en-US" dirty="0"/>
            </a:p>
          </p:txBody>
        </p:sp>
      </p:grpSp>
    </p:spTree>
    <p:extLst>
      <p:ext uri="{BB962C8B-B14F-4D97-AF65-F5344CB8AC3E}">
        <p14:creationId xmlns:p14="http://schemas.microsoft.com/office/powerpoint/2010/main" val="2523852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5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25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fltVal val="0"/>
                                          </p:val>
                                        </p:tav>
                                        <p:tav tm="100000">
                                          <p:val>
                                            <p:strVal val="#ppt_w"/>
                                          </p:val>
                                        </p:tav>
                                      </p:tavLst>
                                    </p:anim>
                                    <p:anim calcmode="lin" valueType="num">
                                      <p:cBhvr>
                                        <p:cTn id="25" dur="1000" fill="hold"/>
                                        <p:tgtEl>
                                          <p:spTgt spid="16"/>
                                        </p:tgtEl>
                                        <p:attrNameLst>
                                          <p:attrName>ppt_h</p:attrName>
                                        </p:attrNameLst>
                                      </p:cBhvr>
                                      <p:tavLst>
                                        <p:tav tm="0">
                                          <p:val>
                                            <p:fltVal val="0"/>
                                          </p:val>
                                        </p:tav>
                                        <p:tav tm="100000">
                                          <p:val>
                                            <p:strVal val="#ppt_h"/>
                                          </p:val>
                                        </p:tav>
                                      </p:tavLst>
                                    </p:anim>
                                    <p:anim calcmode="lin" valueType="num">
                                      <p:cBhvr>
                                        <p:cTn id="26"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ppt_w</p:attrName>
                                        </p:attrNameLst>
                                      </p:cBhvr>
                                      <p:tavLst>
                                        <p:tav tm="0">
                                          <p:val>
                                            <p:fltVal val="0"/>
                                          </p:val>
                                        </p:tav>
                                        <p:tav tm="100000">
                                          <p:val>
                                            <p:strVal val="#ppt_w"/>
                                          </p:val>
                                        </p:tav>
                                      </p:tavLst>
                                    </p:anim>
                                    <p:anim calcmode="lin" valueType="num">
                                      <p:cBhvr>
                                        <p:cTn id="41" dur="1000" fill="hold"/>
                                        <p:tgtEl>
                                          <p:spTgt spid="18"/>
                                        </p:tgtEl>
                                        <p:attrNameLst>
                                          <p:attrName>ppt_h</p:attrName>
                                        </p:attrNameLst>
                                      </p:cBhvr>
                                      <p:tavLst>
                                        <p:tav tm="0">
                                          <p:val>
                                            <p:fltVal val="0"/>
                                          </p:val>
                                        </p:tav>
                                        <p:tav tm="100000">
                                          <p:val>
                                            <p:strVal val="#ppt_h"/>
                                          </p:val>
                                        </p:tav>
                                      </p:tavLst>
                                    </p:anim>
                                    <p:anim calcmode="lin" valueType="num">
                                      <p:cBhvr>
                                        <p:cTn id="42"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ppt_w</p:attrName>
                                        </p:attrNameLst>
                                      </p:cBhvr>
                                      <p:tavLst>
                                        <p:tav tm="0">
                                          <p:val>
                                            <p:fltVal val="0"/>
                                          </p:val>
                                        </p:tav>
                                        <p:tav tm="100000">
                                          <p:val>
                                            <p:strVal val="#ppt_w"/>
                                          </p:val>
                                        </p:tav>
                                      </p:tavLst>
                                    </p:anim>
                                    <p:anim calcmode="lin" valueType="num">
                                      <p:cBhvr>
                                        <p:cTn id="49" dur="1000" fill="hold"/>
                                        <p:tgtEl>
                                          <p:spTgt spid="19"/>
                                        </p:tgtEl>
                                        <p:attrNameLst>
                                          <p:attrName>ppt_h</p:attrName>
                                        </p:attrNameLst>
                                      </p:cBhvr>
                                      <p:tavLst>
                                        <p:tav tm="0">
                                          <p:val>
                                            <p:fltVal val="0"/>
                                          </p:val>
                                        </p:tav>
                                        <p:tav tm="100000">
                                          <p:val>
                                            <p:strVal val="#ppt_h"/>
                                          </p:val>
                                        </p:tav>
                                      </p:tavLst>
                                    </p:anim>
                                    <p:anim calcmode="lin" valueType="num">
                                      <p:cBhvr>
                                        <p:cTn id="50"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t>قانون کولن </a:t>
            </a:r>
            <a:r>
              <a:rPr lang="fa-IR" dirty="0"/>
              <a:t>(</a:t>
            </a:r>
            <a:r>
              <a:rPr lang="en-US" dirty="0"/>
              <a:t>Coulomb low</a:t>
            </a:r>
            <a:r>
              <a:rPr lang="fa-IR" dirty="0"/>
              <a:t>)</a:t>
            </a:r>
            <a:br>
              <a:rPr lang="en-US" dirty="0"/>
            </a:br>
            <a:endParaRPr lang="en-US"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355600" y="2160589"/>
                <a:ext cx="4505769" cy="3880772"/>
              </a:xfrm>
            </p:spPr>
            <p:txBody>
              <a:bodyPr>
                <a:noAutofit/>
              </a:bodyPr>
              <a:lstStyle/>
              <a:p>
                <a:pPr algn="just" rtl="1"/>
                <a:r>
                  <a:rPr lang="ar-SA" sz="2800" dirty="0">
                    <a:cs typeface="B Nazanin" panose="00000400000000000000" pitchFamily="2" charset="-78"/>
                  </a:rPr>
                  <a:t>قانون کولن از دیدگاه عددی به شکل زیر بیان می شود :</a:t>
                </a:r>
                <a:endParaRPr lang="en-US" sz="2800" dirty="0">
                  <a:cs typeface="B Nazanin" panose="00000400000000000000" pitchFamily="2" charset="-78"/>
                </a:endParaRPr>
              </a:p>
              <a:p>
                <a:pPr marL="0" indent="0" algn="r" rtl="1">
                  <a:buNone/>
                </a:pPr>
                <a:r>
                  <a:rPr lang="en-US" sz="2800" dirty="0">
                    <a:cs typeface="B Nazanin" panose="00000400000000000000" pitchFamily="2" charset="-78"/>
                  </a:rPr>
                  <a:t>     F=K</a:t>
                </a:r>
                <a14:m>
                  <m:oMath xmlns:m="http://schemas.openxmlformats.org/officeDocument/2006/math">
                    <m:f>
                      <m:fPr>
                        <m:ctrlPr>
                          <a:rPr lang="ar-SA" sz="2800" i="1">
                            <a:latin typeface="Cambria Math" panose="02040503050406030204" pitchFamily="18" charset="0"/>
                            <a:cs typeface="B Nazanin" panose="00000400000000000000" pitchFamily="2" charset="-78"/>
                          </a:rPr>
                        </m:ctrlPr>
                      </m:fPr>
                      <m:num>
                        <m:r>
                          <a:rPr lang="en-US" sz="2800" i="1">
                            <a:latin typeface="Cambria Math" panose="02040503050406030204" pitchFamily="18" charset="0"/>
                            <a:cs typeface="B Nazanin" panose="00000400000000000000" pitchFamily="2" charset="-78"/>
                          </a:rPr>
                          <m:t>𝑄</m:t>
                        </m:r>
                        <m:r>
                          <a:rPr lang="en-US" sz="2800" i="1">
                            <a:latin typeface="Cambria Math" panose="02040503050406030204" pitchFamily="18" charset="0"/>
                            <a:cs typeface="B Nazanin" panose="00000400000000000000" pitchFamily="2" charset="-78"/>
                          </a:rPr>
                          <m:t>1∗</m:t>
                        </m:r>
                        <m:r>
                          <a:rPr lang="en-US" sz="2800" i="1">
                            <a:latin typeface="Cambria Math" panose="02040503050406030204" pitchFamily="18" charset="0"/>
                            <a:cs typeface="B Nazanin" panose="00000400000000000000" pitchFamily="2" charset="-78"/>
                          </a:rPr>
                          <m:t>𝑄</m:t>
                        </m:r>
                        <m:r>
                          <a:rPr lang="en-US" sz="2800" i="1">
                            <a:latin typeface="Cambria Math" panose="02040503050406030204" pitchFamily="18" charset="0"/>
                            <a:cs typeface="B Nazanin" panose="00000400000000000000" pitchFamily="2" charset="-78"/>
                          </a:rPr>
                          <m:t>2</m:t>
                        </m:r>
                      </m:num>
                      <m:den>
                        <m:sSup>
                          <m:sSupPr>
                            <m:ctrlPr>
                              <a:rPr lang="en-US" sz="2800" i="1">
                                <a:latin typeface="Cambria Math" panose="02040503050406030204" pitchFamily="18" charset="0"/>
                                <a:cs typeface="B Nazanin" panose="00000400000000000000" pitchFamily="2" charset="-78"/>
                              </a:rPr>
                            </m:ctrlPr>
                          </m:sSupPr>
                          <m:e>
                            <m:r>
                              <a:rPr lang="en-US" sz="2800" i="1">
                                <a:latin typeface="Cambria Math" panose="02040503050406030204" pitchFamily="18" charset="0"/>
                                <a:cs typeface="B Nazanin" panose="00000400000000000000" pitchFamily="2" charset="-78"/>
                              </a:rPr>
                              <m:t>𝑅</m:t>
                            </m:r>
                          </m:e>
                          <m:sup>
                            <m:r>
                              <a:rPr lang="en-US" sz="2800" i="1">
                                <a:latin typeface="Cambria Math" panose="02040503050406030204" pitchFamily="18" charset="0"/>
                                <a:cs typeface="B Nazanin" panose="00000400000000000000" pitchFamily="2" charset="-78"/>
                              </a:rPr>
                              <m:t>2</m:t>
                            </m:r>
                          </m:sup>
                        </m:sSup>
                      </m:den>
                    </m:f>
                  </m:oMath>
                </a14:m>
                <a:endParaRPr lang="en-US" sz="2800" dirty="0">
                  <a:cs typeface="B Nazanin" panose="00000400000000000000" pitchFamily="2" charset="-78"/>
                </a:endParaRPr>
              </a:p>
              <a:p>
                <a:pPr marL="0" indent="0" algn="r" rtl="1">
                  <a:buNone/>
                </a:pPr>
                <a:r>
                  <a:rPr lang="ar-SA" sz="2800" dirty="0">
                    <a:cs typeface="B Nazanin" panose="00000400000000000000" pitchFamily="2" charset="-78"/>
                  </a:rPr>
                  <a:t>بزرگی نیروی میان دو بار نقطه‌ای، به طور مستقیم به بزرگی هر یک از بارها بستگی داشته و رابطه ی عکس با مجذور فاصله ی دو بار الکتریکی دارد . به طور ساده :  اگر نیرو هر بار الکتریکی بیشتر باشد ، نیرو </a:t>
                </a:r>
                <a:r>
                  <a:rPr lang="fa-IR" sz="2800" dirty="0">
                    <a:cs typeface="B Nazanin" panose="00000400000000000000" pitchFamily="2" charset="-78"/>
                  </a:rPr>
                  <a:t>بین </a:t>
                </a:r>
                <a:r>
                  <a:rPr lang="ar-SA" sz="2800" dirty="0">
                    <a:cs typeface="B Nazanin" panose="00000400000000000000" pitchFamily="2" charset="-78"/>
                  </a:rPr>
                  <a:t>دو بار الکتریکی نیز بیشتر است . </a:t>
                </a:r>
                <a:endParaRPr lang="en-US" sz="2800" dirty="0">
                  <a:cs typeface="B Nazanin" panose="00000400000000000000"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355600" y="2160589"/>
                <a:ext cx="4505769" cy="3880772"/>
              </a:xfrm>
              <a:blipFill rotWithShape="0">
                <a:blip r:embed="rId2"/>
                <a:stretch>
                  <a:fillRect l="-4736" t="-1570" r="-2842" b="-28257"/>
                </a:stretch>
              </a:blipFill>
            </p:spPr>
            <p:txBody>
              <a:bodyPr/>
              <a:lstStyle/>
              <a:p>
                <a:r>
                  <a:rPr lang="en-US">
                    <a:noFill/>
                  </a:rPr>
                  <a:t> </a:t>
                </a:r>
              </a:p>
            </p:txBody>
          </p:sp>
        </mc:Fallback>
      </mc:AlternateContent>
      <p:sp>
        <p:nvSpPr>
          <p:cNvPr id="4" name="Content Placeholder 3"/>
          <p:cNvSpPr>
            <a:spLocks noGrp="1"/>
          </p:cNvSpPr>
          <p:nvPr>
            <p:ph sz="half" idx="2"/>
          </p:nvPr>
        </p:nvSpPr>
        <p:spPr/>
        <p:txBody>
          <a:bodyPr>
            <a:normAutofit/>
          </a:bodyPr>
          <a:lstStyle/>
          <a:p>
            <a:pPr algn="just" rtl="1"/>
            <a:r>
              <a:rPr lang="ar-SA" sz="2800" dirty="0">
                <a:cs typeface="B Nazanin" panose="00000400000000000000" pitchFamily="2" charset="-78"/>
              </a:rPr>
              <a:t>یک قانون در فیزیک است که گاهی به اشتباه قانون کولمب خوانده می شود . این قانون نخستین بار در سال 1783 توسط شارل آگوستن کولن منتشر شد و منجر به گسترش نظریه الکترومغناطیس شد . </a:t>
            </a:r>
            <a:endParaRPr lang="en-US" sz="2800" dirty="0">
              <a:cs typeface="B Nazanin" panose="00000400000000000000" pitchFamily="2" charset="-78"/>
            </a:endParaRPr>
          </a:p>
          <a:p>
            <a:endParaRPr lang="en-US" dirty="0"/>
          </a:p>
        </p:txBody>
      </p:sp>
    </p:spTree>
    <p:extLst>
      <p:ext uri="{BB962C8B-B14F-4D97-AF65-F5344CB8AC3E}">
        <p14:creationId xmlns:p14="http://schemas.microsoft.com/office/powerpoint/2010/main" val="3973815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50000"/>
                                  </p:iterate>
                                  <p:childTnLst>
                                    <p:set>
                                      <p:cBhvr>
                                        <p:cTn id="15" dur="1" fill="hold">
                                          <p:stCondLst>
                                            <p:cond delay="0"/>
                                          </p:stCondLst>
                                        </p:cTn>
                                        <p:tgtEl>
                                          <p:spTgt spid="4">
                                            <p:txEl>
                                              <p:pRg st="0" end="0"/>
                                            </p:txEl>
                                          </p:spTgt>
                                        </p:tgtEl>
                                        <p:attrNameLst>
                                          <p:attrName>style.visibility</p:attrName>
                                        </p:attrNameLst>
                                      </p:cBhvr>
                                      <p:to>
                                        <p:strVal val="visible"/>
                                      </p:to>
                                    </p:set>
                                    <p:set>
                                      <p:cBhvr>
                                        <p:cTn id="16" dur="46" fill="hold">
                                          <p:stCondLst>
                                            <p:cond delay="0"/>
                                          </p:stCondLst>
                                        </p:cTn>
                                        <p:tgtEl>
                                          <p:spTgt spid="4">
                                            <p:txEl>
                                              <p:pRg st="0" end="0"/>
                                            </p:txEl>
                                          </p:spTgt>
                                        </p:tgtEl>
                                        <p:attrNameLst>
                                          <p:attrName>style.rotation</p:attrName>
                                        </p:attrNameLst>
                                      </p:cBhvr>
                                      <p:to>
                                        <p:strVal val="-45.0"/>
                                      </p:to>
                                    </p:set>
                                    <p:anim calcmode="lin" valueType="num">
                                      <p:cBhvr>
                                        <p:cTn id="17" dur="46" fill="hold">
                                          <p:stCondLst>
                                            <p:cond delay="46"/>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6"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9" dur="16" decel="50000" autoRev="1" fill="hold">
                                          <p:stCondLst>
                                            <p:cond delay="46"/>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4" fill="hold">
                                          <p:stCondLst>
                                            <p:cond delay="8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nodeType="clickEffect">
                                  <p:stCondLst>
                                    <p:cond delay="0"/>
                                  </p:stCondLst>
                                  <p:iterate type="lt">
                                    <p:tmPct val="50000"/>
                                  </p:iterate>
                                  <p:childTnLst>
                                    <p:set>
                                      <p:cBhvr>
                                        <p:cTn id="24" dur="1" fill="hold">
                                          <p:stCondLst>
                                            <p:cond delay="0"/>
                                          </p:stCondLst>
                                        </p:cTn>
                                        <p:tgtEl>
                                          <p:spTgt spid="3">
                                            <p:txEl>
                                              <p:pRg st="0" end="0"/>
                                            </p:txEl>
                                          </p:spTgt>
                                        </p:tgtEl>
                                        <p:attrNameLst>
                                          <p:attrName>style.visibility</p:attrName>
                                        </p:attrNameLst>
                                      </p:cBhvr>
                                      <p:to>
                                        <p:strVal val="visible"/>
                                      </p:to>
                                    </p:set>
                                    <p:set>
                                      <p:cBhvr>
                                        <p:cTn id="25" dur="46" fill="hold">
                                          <p:stCondLst>
                                            <p:cond delay="0"/>
                                          </p:stCondLst>
                                        </p:cTn>
                                        <p:tgtEl>
                                          <p:spTgt spid="3">
                                            <p:txEl>
                                              <p:pRg st="0" end="0"/>
                                            </p:txEl>
                                          </p:spTgt>
                                        </p:tgtEl>
                                        <p:attrNameLst>
                                          <p:attrName>style.rotation</p:attrName>
                                        </p:attrNameLst>
                                      </p:cBhvr>
                                      <p:to>
                                        <p:strVal val="-45.0"/>
                                      </p:to>
                                    </p:set>
                                    <p:anim calcmode="lin" valueType="num">
                                      <p:cBhvr>
                                        <p:cTn id="26"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28"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nodeType="clickEffect">
                                  <p:stCondLst>
                                    <p:cond delay="0"/>
                                  </p:stCondLst>
                                  <p:iterate type="lt">
                                    <p:tmPct val="50000"/>
                                  </p:iterate>
                                  <p:childTnLst>
                                    <p:set>
                                      <p:cBhvr>
                                        <p:cTn id="33" dur="1" fill="hold">
                                          <p:stCondLst>
                                            <p:cond delay="0"/>
                                          </p:stCondLst>
                                        </p:cTn>
                                        <p:tgtEl>
                                          <p:spTgt spid="3">
                                            <p:txEl>
                                              <p:pRg st="1" end="1"/>
                                            </p:txEl>
                                          </p:spTgt>
                                        </p:tgtEl>
                                        <p:attrNameLst>
                                          <p:attrName>style.visibility</p:attrName>
                                        </p:attrNameLst>
                                      </p:cBhvr>
                                      <p:to>
                                        <p:strVal val="visible"/>
                                      </p:to>
                                    </p:set>
                                    <p:set>
                                      <p:cBhvr>
                                        <p:cTn id="34" dur="46" fill="hold">
                                          <p:stCondLst>
                                            <p:cond delay="0"/>
                                          </p:stCondLst>
                                        </p:cTn>
                                        <p:tgtEl>
                                          <p:spTgt spid="3">
                                            <p:txEl>
                                              <p:pRg st="1" end="1"/>
                                            </p:txEl>
                                          </p:spTgt>
                                        </p:tgtEl>
                                        <p:attrNameLst>
                                          <p:attrName>style.rotation</p:attrName>
                                        </p:attrNameLst>
                                      </p:cBhvr>
                                      <p:to>
                                        <p:strVal val="-45.0"/>
                                      </p:to>
                                    </p:set>
                                    <p:anim calcmode="lin" valueType="num">
                                      <p:cBhvr>
                                        <p:cTn id="35" dur="46" fill="hold">
                                          <p:stCondLst>
                                            <p:cond delay="46"/>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6"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37" dur="16" decel="50000" autoRev="1" fill="hold">
                                          <p:stCondLst>
                                            <p:cond delay="46"/>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4" fill="hold">
                                          <p:stCondLst>
                                            <p:cond delay="86"/>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nodeType="clickEffect">
                                  <p:stCondLst>
                                    <p:cond delay="0"/>
                                  </p:stCondLst>
                                  <p:iterate type="lt">
                                    <p:tmPct val="50000"/>
                                  </p:iterate>
                                  <p:childTnLst>
                                    <p:set>
                                      <p:cBhvr>
                                        <p:cTn id="42" dur="1" fill="hold">
                                          <p:stCondLst>
                                            <p:cond delay="0"/>
                                          </p:stCondLst>
                                        </p:cTn>
                                        <p:tgtEl>
                                          <p:spTgt spid="3">
                                            <p:txEl>
                                              <p:pRg st="2" end="2"/>
                                            </p:txEl>
                                          </p:spTgt>
                                        </p:tgtEl>
                                        <p:attrNameLst>
                                          <p:attrName>style.visibility</p:attrName>
                                        </p:attrNameLst>
                                      </p:cBhvr>
                                      <p:to>
                                        <p:strVal val="visible"/>
                                      </p:to>
                                    </p:set>
                                    <p:set>
                                      <p:cBhvr>
                                        <p:cTn id="43" dur="46" fill="hold">
                                          <p:stCondLst>
                                            <p:cond delay="0"/>
                                          </p:stCondLst>
                                        </p:cTn>
                                        <p:tgtEl>
                                          <p:spTgt spid="3">
                                            <p:txEl>
                                              <p:pRg st="2" end="2"/>
                                            </p:txEl>
                                          </p:spTgt>
                                        </p:tgtEl>
                                        <p:attrNameLst>
                                          <p:attrName>style.rotation</p:attrName>
                                        </p:attrNameLst>
                                      </p:cBhvr>
                                      <p:to>
                                        <p:strVal val="-45.0"/>
                                      </p:to>
                                    </p:set>
                                    <p:anim calcmode="lin" valueType="num">
                                      <p:cBhvr>
                                        <p:cTn id="44" dur="46" fill="hold">
                                          <p:stCondLst>
                                            <p:cond delay="46"/>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45" dur="46"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46" dur="16" decel="50000" autoRev="1" fill="hold">
                                          <p:stCondLst>
                                            <p:cond delay="46"/>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47" dur="14" fill="hold">
                                          <p:stCondLst>
                                            <p:cond delay="86"/>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93789" y="988825"/>
            <a:ext cx="6786705" cy="5256691"/>
            <a:chOff x="1393789" y="988825"/>
            <a:chExt cx="6786705" cy="5256691"/>
          </a:xfrm>
        </p:grpSpPr>
        <p:pic>
          <p:nvPicPr>
            <p:cNvPr id="8" name="Picture 7"/>
            <p:cNvPicPr>
              <a:picLocks noChangeAspect="1"/>
            </p:cNvPicPr>
            <p:nvPr/>
          </p:nvPicPr>
          <p:blipFill>
            <a:blip r:embed="rId2"/>
            <a:stretch>
              <a:fillRect/>
            </a:stretch>
          </p:blipFill>
          <p:spPr>
            <a:xfrm>
              <a:off x="1393789" y="988825"/>
              <a:ext cx="6786705" cy="5256691"/>
            </a:xfrm>
            <a:prstGeom prst="rect">
              <a:avLst/>
            </a:prstGeom>
          </p:spPr>
        </p:pic>
        <p:sp>
          <p:nvSpPr>
            <p:cNvPr id="10" name="Rectangle 9"/>
            <p:cNvSpPr/>
            <p:nvPr/>
          </p:nvSpPr>
          <p:spPr>
            <a:xfrm>
              <a:off x="2848303" y="2356750"/>
              <a:ext cx="3489435" cy="10486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314923" y="4877390"/>
              <a:ext cx="4556193" cy="13634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3018054" y="5053422"/>
            <a:ext cx="3538174" cy="830997"/>
          </a:xfrm>
          <a:prstGeom prst="rect">
            <a:avLst/>
          </a:prstGeom>
        </p:spPr>
        <p:txBody>
          <a:bodyPr wrap="square">
            <a:spAutoFit/>
          </a:bodyPr>
          <a:lstStyle/>
          <a:p>
            <a:pPr algn="ctr"/>
            <a:r>
              <a:rPr lang="fa-IR" sz="2400" b="1" dirty="0">
                <a:solidFill>
                  <a:schemeClr val="tx2">
                    <a:lumMod val="25000"/>
                  </a:schemeClr>
                </a:solidFill>
                <a:cs typeface="B Nazanin" panose="00000400000000000000" pitchFamily="2" charset="-78"/>
              </a:rPr>
              <a:t>ب) نیروی الکتریکی بین دو بار الکتریکی غیر همنام ، ربایشی است.</a:t>
            </a:r>
            <a:endParaRPr lang="en-US" sz="2400" b="1" dirty="0">
              <a:solidFill>
                <a:schemeClr val="tx2">
                  <a:lumMod val="25000"/>
                </a:schemeClr>
              </a:solidFill>
              <a:cs typeface="B Nazanin" panose="00000400000000000000" pitchFamily="2" charset="-78"/>
            </a:endParaRPr>
          </a:p>
        </p:txBody>
      </p:sp>
      <p:sp>
        <p:nvSpPr>
          <p:cNvPr id="9" name="TextBox 8"/>
          <p:cNvSpPr txBox="1"/>
          <p:nvPr/>
        </p:nvSpPr>
        <p:spPr>
          <a:xfrm>
            <a:off x="2848303" y="2251873"/>
            <a:ext cx="3148170" cy="830997"/>
          </a:xfrm>
          <a:prstGeom prst="rect">
            <a:avLst/>
          </a:prstGeom>
          <a:noFill/>
        </p:spPr>
        <p:txBody>
          <a:bodyPr wrap="square" rtlCol="0">
            <a:spAutoFit/>
          </a:bodyPr>
          <a:lstStyle/>
          <a:p>
            <a:pPr algn="ctr" rtl="1"/>
            <a:r>
              <a:rPr lang="fa-IR" sz="2400" b="1" dirty="0">
                <a:solidFill>
                  <a:schemeClr val="tx2">
                    <a:lumMod val="25000"/>
                  </a:schemeClr>
                </a:solidFill>
                <a:cs typeface="B Nazanin" panose="00000400000000000000" pitchFamily="2" charset="-78"/>
              </a:rPr>
              <a:t>الف) نیروی الکتریکی بین دو بار الکتریکی همنام ، رانشی است.</a:t>
            </a:r>
            <a:endParaRPr lang="en-US" sz="2400" b="1" dirty="0">
              <a:solidFill>
                <a:schemeClr val="tx2">
                  <a:lumMod val="25000"/>
                </a:schemeClr>
              </a:solidFill>
              <a:cs typeface="B Nazanin" panose="00000400000000000000" pitchFamily="2" charset="-78"/>
            </a:endParaRPr>
          </a:p>
        </p:txBody>
      </p:sp>
    </p:spTree>
    <p:extLst>
      <p:ext uri="{BB962C8B-B14F-4D97-AF65-F5344CB8AC3E}">
        <p14:creationId xmlns:p14="http://schemas.microsoft.com/office/powerpoint/2010/main" val="2529886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50000"/>
                                  </p:iterate>
                                  <p:childTnLst>
                                    <p:set>
                                      <p:cBhvr>
                                        <p:cTn id="14" dur="1" fill="hold">
                                          <p:stCondLst>
                                            <p:cond delay="0"/>
                                          </p:stCondLst>
                                        </p:cTn>
                                        <p:tgtEl>
                                          <p:spTgt spid="9">
                                            <p:txEl>
                                              <p:pRg st="0" end="0"/>
                                            </p:txEl>
                                          </p:spTgt>
                                        </p:tgtEl>
                                        <p:attrNameLst>
                                          <p:attrName>style.visibility</p:attrName>
                                        </p:attrNameLst>
                                      </p:cBhvr>
                                      <p:to>
                                        <p:strVal val="visible"/>
                                      </p:to>
                                    </p:set>
                                    <p:set>
                                      <p:cBhvr>
                                        <p:cTn id="15" dur="46" fill="hold">
                                          <p:stCondLst>
                                            <p:cond delay="0"/>
                                          </p:stCondLst>
                                        </p:cTn>
                                        <p:tgtEl>
                                          <p:spTgt spid="9">
                                            <p:txEl>
                                              <p:pRg st="0" end="0"/>
                                            </p:txEl>
                                          </p:spTgt>
                                        </p:tgtEl>
                                        <p:attrNameLst>
                                          <p:attrName>style.rotation</p:attrName>
                                        </p:attrNameLst>
                                      </p:cBhvr>
                                      <p:to>
                                        <p:strVal val="-45.0"/>
                                      </p:to>
                                    </p:set>
                                    <p:anim calcmode="lin" valueType="num">
                                      <p:cBhvr>
                                        <p:cTn id="16" dur="46" fill="hold">
                                          <p:stCondLst>
                                            <p:cond delay="46"/>
                                          </p:stCondLst>
                                        </p:cTn>
                                        <p:tgtEl>
                                          <p:spTgt spid="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6" fill="hold">
                                          <p:stCondLst>
                                            <p:cond delay="0"/>
                                          </p:stCondLst>
                                        </p:cTn>
                                        <p:tgtEl>
                                          <p:spTgt spid="9">
                                            <p:txEl>
                                              <p:pRg st="0" end="0"/>
                                            </p:txEl>
                                          </p:spTgt>
                                        </p:tgtEl>
                                        <p:attrNameLst>
                                          <p:attrName>ppt_y</p:attrName>
                                        </p:attrNameLst>
                                      </p:cBhvr>
                                      <p:tavLst>
                                        <p:tav tm="0">
                                          <p:val>
                                            <p:strVal val="#ppt_y-1"/>
                                          </p:val>
                                        </p:tav>
                                        <p:tav tm="100000">
                                          <p:val>
                                            <p:strVal val="#ppt_y-(0.354*#ppt_w-0.172*#ppt_h)"/>
                                          </p:val>
                                        </p:tav>
                                      </p:tavLst>
                                    </p:anim>
                                    <p:anim calcmode="lin" valueType="num">
                                      <p:cBhvr>
                                        <p:cTn id="18" dur="16" decel="50000" autoRev="1" fill="hold">
                                          <p:stCondLst>
                                            <p:cond delay="46"/>
                                          </p:stCondLst>
                                        </p:cTn>
                                        <p:tgtEl>
                                          <p:spTgt spid="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4" fill="hold">
                                          <p:stCondLst>
                                            <p:cond delay="86"/>
                                          </p:stCondLst>
                                        </p:cTn>
                                        <p:tgtEl>
                                          <p:spTgt spid="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nodeType="clickEffect">
                                  <p:stCondLst>
                                    <p:cond delay="0"/>
                                  </p:stCondLst>
                                  <p:iterate type="lt">
                                    <p:tmPct val="49720"/>
                                  </p:iterate>
                                  <p:childTnLst>
                                    <p:set>
                                      <p:cBhvr>
                                        <p:cTn id="23" dur="1" fill="hold">
                                          <p:stCondLst>
                                            <p:cond delay="0"/>
                                          </p:stCondLst>
                                        </p:cTn>
                                        <p:tgtEl>
                                          <p:spTgt spid="12">
                                            <p:txEl>
                                              <p:pRg st="0" end="0"/>
                                            </p:txEl>
                                          </p:spTgt>
                                        </p:tgtEl>
                                        <p:attrNameLst>
                                          <p:attrName>style.visibility</p:attrName>
                                        </p:attrNameLst>
                                      </p:cBhvr>
                                      <p:to>
                                        <p:strVal val="visible"/>
                                      </p:to>
                                    </p:set>
                                    <p:set>
                                      <p:cBhvr>
                                        <p:cTn id="24" dur="45" fill="hold">
                                          <p:stCondLst>
                                            <p:cond delay="0"/>
                                          </p:stCondLst>
                                        </p:cTn>
                                        <p:tgtEl>
                                          <p:spTgt spid="12">
                                            <p:txEl>
                                              <p:pRg st="0" end="0"/>
                                            </p:txEl>
                                          </p:spTgt>
                                        </p:tgtEl>
                                        <p:attrNameLst>
                                          <p:attrName>style.rotation</p:attrName>
                                        </p:attrNameLst>
                                      </p:cBhvr>
                                      <p:to>
                                        <p:strVal val="-45.0"/>
                                      </p:to>
                                    </p:set>
                                    <p:anim calcmode="lin" valueType="num">
                                      <p:cBhvr>
                                        <p:cTn id="25" dur="45" fill="hold">
                                          <p:stCondLst>
                                            <p:cond delay="45"/>
                                          </p:stCondLst>
                                        </p:cTn>
                                        <p:tgtEl>
                                          <p:spTgt spid="1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6" dur="45" fill="hold">
                                          <p:stCondLst>
                                            <p:cond delay="0"/>
                                          </p:stCondLst>
                                        </p:cTn>
                                        <p:tgtEl>
                                          <p:spTgt spid="12">
                                            <p:txEl>
                                              <p:pRg st="0" end="0"/>
                                            </p:txEl>
                                          </p:spTgt>
                                        </p:tgtEl>
                                        <p:attrNameLst>
                                          <p:attrName>ppt_y</p:attrName>
                                        </p:attrNameLst>
                                      </p:cBhvr>
                                      <p:tavLst>
                                        <p:tav tm="0">
                                          <p:val>
                                            <p:strVal val="#ppt_y-1"/>
                                          </p:val>
                                        </p:tav>
                                        <p:tav tm="100000">
                                          <p:val>
                                            <p:strVal val="#ppt_y-(0.354*#ppt_w-0.172*#ppt_h)"/>
                                          </p:val>
                                        </p:tav>
                                      </p:tavLst>
                                    </p:anim>
                                    <p:anim calcmode="lin" valueType="num">
                                      <p:cBhvr>
                                        <p:cTn id="27" dur="2" decel="50000" autoRev="1" fill="hold">
                                          <p:stCondLst>
                                            <p:cond delay="45"/>
                                          </p:stCondLst>
                                        </p:cTn>
                                        <p:tgtEl>
                                          <p:spTgt spid="1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8" dur="1" fill="hold">
                                          <p:stCondLst>
                                            <p:cond delay="99"/>
                                          </p:stCondLst>
                                        </p:cTn>
                                        <p:tgtEl>
                                          <p:spTgt spid="1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t>قانون کولن </a:t>
            </a:r>
            <a:r>
              <a:rPr lang="fa-IR" dirty="0"/>
              <a:t>(</a:t>
            </a:r>
            <a:r>
              <a:rPr lang="en-US" dirty="0"/>
              <a:t>Coulomb low</a:t>
            </a:r>
            <a:r>
              <a:rPr lang="fa-IR" dirty="0"/>
              <a:t>)</a:t>
            </a:r>
            <a:br>
              <a:rPr lang="en-US" dirty="0"/>
            </a:br>
            <a:endParaRPr lang="en-US" dirty="0">
              <a:cs typeface="B Nazanin" panose="00000400000000000000" pitchFamily="2" charset="-78"/>
            </a:endParaRPr>
          </a:p>
        </p:txBody>
      </p:sp>
      <p:sp>
        <p:nvSpPr>
          <p:cNvPr id="3" name="Content Placeholder 2"/>
          <p:cNvSpPr>
            <a:spLocks noGrp="1"/>
          </p:cNvSpPr>
          <p:nvPr>
            <p:ph sz="half" idx="1"/>
          </p:nvPr>
        </p:nvSpPr>
        <p:spPr>
          <a:xfrm>
            <a:off x="355600" y="2160589"/>
            <a:ext cx="4505769" cy="3880772"/>
          </a:xfrm>
        </p:spPr>
        <p:txBody>
          <a:bodyPr>
            <a:noAutofit/>
          </a:bodyPr>
          <a:lstStyle/>
          <a:p>
            <a:pPr algn="just" rtl="1"/>
            <a:r>
              <a:rPr lang="fa-IR" sz="3200" dirty="0">
                <a:cs typeface="B Nazanin" panose="00000400000000000000" pitchFamily="2" charset="-78"/>
              </a:rPr>
              <a:t>که در ثابت کولن عدد 8.98755179 در 10 به توان 9 ضرب شده و بعد در  نیوتون-متر به توان دو تقسیم بر  </a:t>
            </a:r>
            <a:r>
              <a:rPr lang="en-US" sz="3200" dirty="0">
                <a:cs typeface="B Nazanin" panose="00000400000000000000" pitchFamily="2" charset="-78"/>
              </a:rPr>
              <a:t>C</a:t>
            </a:r>
            <a:r>
              <a:rPr lang="fa-IR" sz="3200" dirty="0">
                <a:cs typeface="B Nazanin" panose="00000400000000000000" pitchFamily="2" charset="-78"/>
              </a:rPr>
              <a:t> به توان 2</a:t>
            </a:r>
            <a:r>
              <a:rPr lang="en-US" sz="3200" dirty="0">
                <a:cs typeface="B Nazanin" panose="00000400000000000000" pitchFamily="2" charset="-78"/>
              </a:rPr>
              <a:t> </a:t>
            </a:r>
            <a:r>
              <a:rPr lang="fa-IR" sz="3200" dirty="0">
                <a:cs typeface="B Nazanin" panose="00000400000000000000" pitchFamily="2" charset="-78"/>
              </a:rPr>
              <a:t>نیز ضرب می شود  ! ! !</a:t>
            </a:r>
            <a:endParaRPr lang="en-US" sz="3200"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5089970" y="2153389"/>
                <a:ext cx="4184034" cy="3880773"/>
              </a:xfrm>
            </p:spPr>
            <p:txBody>
              <a:bodyPr>
                <a:noAutofit/>
              </a:bodyPr>
              <a:lstStyle/>
              <a:p>
                <a:pPr marL="0" indent="0" algn="just" rtl="1">
                  <a:buNone/>
                </a:pPr>
                <a:r>
                  <a:rPr lang="en-US" sz="2800" dirty="0">
                    <a:cs typeface="B Nazanin" panose="00000400000000000000" pitchFamily="2" charset="-78"/>
                  </a:rPr>
                  <a:t> F</a:t>
                </a:r>
                <a:r>
                  <a:rPr lang="ar-SA" sz="2800" dirty="0">
                    <a:cs typeface="B Nazanin" panose="00000400000000000000" pitchFamily="2" charset="-78"/>
                  </a:rPr>
                  <a:t>نیروی که دو بار به هم وارد می کنند </a:t>
                </a:r>
                <a:r>
                  <a:rPr lang="en-US" sz="2800" dirty="0">
                    <a:cs typeface="B Nazanin" panose="00000400000000000000" pitchFamily="2" charset="-78"/>
                  </a:rPr>
                  <a:t>. </a:t>
                </a:r>
                <a:r>
                  <a:rPr lang="fa-IR" sz="2800" dirty="0">
                    <a:cs typeface="B Nazanin" panose="00000400000000000000" pitchFamily="2" charset="-78"/>
                  </a:rPr>
                  <a:t>در این رابطه فاصله بین دو بار الکتریکی </a:t>
                </a:r>
                <a:r>
                  <a:rPr lang="en-US" sz="2800" dirty="0">
                    <a:cs typeface="B Nazanin" panose="00000400000000000000" pitchFamily="2" charset="-78"/>
                  </a:rPr>
                  <a:t>r</a:t>
                </a:r>
                <a:r>
                  <a:rPr lang="fa-IR" sz="2800" dirty="0">
                    <a:cs typeface="B Nazanin" panose="00000400000000000000" pitchFamily="2" charset="-78"/>
                  </a:rPr>
                  <a:t> و با یکای</a:t>
                </a:r>
                <a:r>
                  <a:rPr lang="en-US" sz="2800" dirty="0">
                    <a:cs typeface="B Nazanin" panose="00000400000000000000" pitchFamily="2" charset="-78"/>
                  </a:rPr>
                  <a:t>C </a:t>
                </a:r>
                <a:r>
                  <a:rPr lang="fa-IR" sz="2800" dirty="0">
                    <a:cs typeface="B Nazanin" panose="00000400000000000000" pitchFamily="2" charset="-78"/>
                  </a:rPr>
                  <a:t> (کولن) است بار الکتریکی با یکای </a:t>
                </a:r>
                <a:r>
                  <a:rPr lang="en-US" sz="2800" dirty="0">
                    <a:cs typeface="B Nazanin" panose="00000400000000000000" pitchFamily="2" charset="-78"/>
                  </a:rPr>
                  <a:t>q</a:t>
                </a:r>
                <a:r>
                  <a:rPr lang="fa-IR" sz="2800" dirty="0">
                    <a:cs typeface="B Nazanin" panose="00000400000000000000" pitchFamily="2" charset="-78"/>
                  </a:rPr>
                  <a:t> و با یکای </a:t>
                </a:r>
                <a:r>
                  <a:rPr lang="en-US" sz="2800" dirty="0">
                    <a:cs typeface="B Nazanin" panose="00000400000000000000" pitchFamily="2" charset="-78"/>
                  </a:rPr>
                  <a:t>N</a:t>
                </a:r>
                <a:r>
                  <a:rPr lang="fa-IR" sz="2800" dirty="0">
                    <a:cs typeface="B Nazanin" panose="00000400000000000000" pitchFamily="2" charset="-78"/>
                  </a:rPr>
                  <a:t>(نیوتون) است. و </a:t>
                </a:r>
                <a:r>
                  <a:rPr lang="en-US" sz="2800" dirty="0">
                    <a:cs typeface="B Nazanin" panose="00000400000000000000" pitchFamily="2" charset="-78"/>
                  </a:rPr>
                  <a:t>K </a:t>
                </a:r>
                <a:r>
                  <a:rPr lang="fa-IR" sz="2800" dirty="0">
                    <a:cs typeface="B Nazanin" panose="00000400000000000000" pitchFamily="2" charset="-78"/>
                  </a:rPr>
                  <a:t> ثابت الکتروستاتیکی یا ثابت کولن است که مقدار آن در زیر آمده است .</a:t>
                </a:r>
                <a:endParaRPr lang="en-US" sz="2800" dirty="0">
                  <a:cs typeface="B Nazanin" panose="00000400000000000000" pitchFamily="2" charset="-78"/>
                </a:endParaRPr>
              </a:p>
              <a:p>
                <a:pPr marL="0" indent="0" algn="just" rtl="1">
                  <a:buNone/>
                </a:pPr>
                <a:r>
                  <a:rPr lang="en-US" sz="2800" dirty="0">
                    <a:cs typeface="B Nazanin" panose="00000400000000000000" pitchFamily="2" charset="-78"/>
                  </a:rPr>
                  <a:t>K=9*</a:t>
                </a:r>
                <a14:m>
                  <m:oMath xmlns:m="http://schemas.openxmlformats.org/officeDocument/2006/math">
                    <m:sSup>
                      <m:sSupPr>
                        <m:ctrlPr>
                          <a:rPr lang="en-US" sz="2800" i="1" smtClean="0">
                            <a:latin typeface="Cambria Math" panose="02040503050406030204" pitchFamily="18" charset="0"/>
                            <a:cs typeface="B Nazanin" panose="00000400000000000000" pitchFamily="2" charset="-78"/>
                          </a:rPr>
                        </m:ctrlPr>
                      </m:sSupPr>
                      <m:e>
                        <m:r>
                          <a:rPr lang="en-US" sz="2800" b="0" i="1" smtClean="0">
                            <a:latin typeface="Cambria Math" panose="02040503050406030204" pitchFamily="18" charset="0"/>
                            <a:cs typeface="B Nazanin" panose="00000400000000000000" pitchFamily="2" charset="-78"/>
                          </a:rPr>
                          <m:t>10</m:t>
                        </m:r>
                      </m:e>
                      <m:sup>
                        <m:r>
                          <a:rPr lang="en-US" sz="2800" b="0" i="1" smtClean="0">
                            <a:latin typeface="Cambria Math" panose="02040503050406030204" pitchFamily="18" charset="0"/>
                            <a:cs typeface="B Nazanin" panose="00000400000000000000" pitchFamily="2" charset="-78"/>
                          </a:rPr>
                          <m:t>9</m:t>
                        </m:r>
                      </m:sup>
                    </m:sSup>
                    <m:r>
                      <a:rPr lang="en-US" sz="2800" b="0" i="1" smtClean="0">
                        <a:latin typeface="Cambria Math" panose="02040503050406030204" pitchFamily="18" charset="0"/>
                        <a:cs typeface="B Nazanin" panose="00000400000000000000" pitchFamily="2" charset="-78"/>
                      </a:rPr>
                      <m:t>∗</m:t>
                    </m:r>
                    <m:f>
                      <m:fPr>
                        <m:ctrlPr>
                          <a:rPr lang="en-US" sz="2800" i="1" smtClean="0">
                            <a:latin typeface="Cambria Math" panose="02040503050406030204" pitchFamily="18" charset="0"/>
                            <a:cs typeface="B Nazanin" panose="00000400000000000000" pitchFamily="2" charset="-78"/>
                          </a:rPr>
                        </m:ctrlPr>
                      </m:fPr>
                      <m:num>
                        <m:r>
                          <a:rPr lang="en-US" sz="2800" b="0" i="1" smtClean="0">
                            <a:latin typeface="Cambria Math" panose="02040503050406030204" pitchFamily="18" charset="0"/>
                            <a:cs typeface="B Nazanin" panose="00000400000000000000" pitchFamily="2" charset="-78"/>
                          </a:rPr>
                          <m:t>𝑁</m:t>
                        </m:r>
                        <m:r>
                          <a:rPr lang="en-US" sz="2800" b="0" i="1" smtClean="0">
                            <a:latin typeface="Cambria Math" panose="02040503050406030204" pitchFamily="18" charset="0"/>
                            <a:cs typeface="B Nazanin" panose="00000400000000000000" pitchFamily="2" charset="-78"/>
                          </a:rPr>
                          <m:t>∗</m:t>
                        </m:r>
                        <m:sSup>
                          <m:sSupPr>
                            <m:ctrlPr>
                              <a:rPr lang="en-US" sz="2800" i="1">
                                <a:latin typeface="Cambria Math" panose="02040503050406030204" pitchFamily="18" charset="0"/>
                                <a:cs typeface="B Nazanin" panose="00000400000000000000" pitchFamily="2" charset="-78"/>
                              </a:rPr>
                            </m:ctrlPr>
                          </m:sSupPr>
                          <m:e>
                            <m:r>
                              <a:rPr lang="en-US" sz="2800" b="0" i="1" smtClean="0">
                                <a:latin typeface="Cambria Math" panose="02040503050406030204" pitchFamily="18" charset="0"/>
                                <a:cs typeface="B Nazanin" panose="00000400000000000000" pitchFamily="2" charset="-78"/>
                              </a:rPr>
                              <m:t>𝑀</m:t>
                            </m:r>
                          </m:e>
                          <m:sup>
                            <m:r>
                              <a:rPr lang="en-US" sz="2800" i="1">
                                <a:latin typeface="Cambria Math" panose="02040503050406030204" pitchFamily="18" charset="0"/>
                                <a:cs typeface="B Nazanin" panose="00000400000000000000" pitchFamily="2" charset="-78"/>
                              </a:rPr>
                              <m:t>2</m:t>
                            </m:r>
                          </m:sup>
                        </m:sSup>
                      </m:num>
                      <m:den>
                        <m:sSup>
                          <m:sSupPr>
                            <m:ctrlPr>
                              <a:rPr lang="en-US" sz="2800" i="1">
                                <a:latin typeface="Cambria Math" panose="02040503050406030204" pitchFamily="18" charset="0"/>
                                <a:cs typeface="B Nazanin" panose="00000400000000000000" pitchFamily="2" charset="-78"/>
                              </a:rPr>
                            </m:ctrlPr>
                          </m:sSupPr>
                          <m:e>
                            <m:r>
                              <a:rPr lang="en-US" sz="2800" b="0" i="1" smtClean="0">
                                <a:latin typeface="Cambria Math" panose="02040503050406030204" pitchFamily="18" charset="0"/>
                                <a:cs typeface="B Nazanin" panose="00000400000000000000" pitchFamily="2" charset="-78"/>
                              </a:rPr>
                              <m:t>𝐶</m:t>
                            </m:r>
                          </m:e>
                          <m:sup>
                            <m:r>
                              <a:rPr lang="en-US" sz="2800" i="1">
                                <a:latin typeface="Cambria Math" panose="02040503050406030204" pitchFamily="18" charset="0"/>
                                <a:cs typeface="B Nazanin" panose="00000400000000000000" pitchFamily="2" charset="-78"/>
                              </a:rPr>
                              <m:t>2</m:t>
                            </m:r>
                          </m:sup>
                        </m:sSup>
                      </m:den>
                    </m:f>
                  </m:oMath>
                </a14:m>
                <a:r>
                  <a:rPr lang="en-US" sz="4000" dirty="0">
                    <a:cs typeface="B Nazanin" panose="00000400000000000000" pitchFamily="2" charset="-78"/>
                  </a:rPr>
                  <a:t>     </a:t>
                </a: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5089970" y="2153389"/>
                <a:ext cx="4184034" cy="3880773"/>
              </a:xfrm>
              <a:blipFill>
                <a:blip r:embed="rId2"/>
                <a:stretch>
                  <a:fillRect l="-5248" t="-2669" r="-3061" b="-1727"/>
                </a:stretch>
              </a:blipFill>
            </p:spPr>
            <p:txBody>
              <a:bodyPr/>
              <a:lstStyle/>
              <a:p>
                <a:r>
                  <a:rPr lang="en-US">
                    <a:noFill/>
                  </a:rPr>
                  <a:t> </a:t>
                </a:r>
              </a:p>
            </p:txBody>
          </p:sp>
        </mc:Fallback>
      </mc:AlternateContent>
      <p:sp>
        <p:nvSpPr>
          <p:cNvPr id="17" name="TextBox 16"/>
          <p:cNvSpPr txBox="1"/>
          <p:nvPr/>
        </p:nvSpPr>
        <p:spPr>
          <a:xfrm>
            <a:off x="6279212" y="5359678"/>
            <a:ext cx="242207"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486117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nodeType="clickEffect">
                                  <p:stCondLst>
                                    <p:cond delay="0"/>
                                  </p:stCondLst>
                                  <p:iterate type="lt">
                                    <p:tmPct val="49746"/>
                                  </p:iterate>
                                  <p:childTnLst>
                                    <p:set>
                                      <p:cBhvr>
                                        <p:cTn id="15" dur="1" fill="hold">
                                          <p:stCondLst>
                                            <p:cond delay="0"/>
                                          </p:stCondLst>
                                        </p:cTn>
                                        <p:tgtEl>
                                          <p:spTgt spid="4">
                                            <p:txEl>
                                              <p:pRg st="0" end="0"/>
                                            </p:txEl>
                                          </p:spTgt>
                                        </p:tgtEl>
                                        <p:attrNameLst>
                                          <p:attrName>style.visibility</p:attrName>
                                        </p:attrNameLst>
                                      </p:cBhvr>
                                      <p:to>
                                        <p:strVal val="visible"/>
                                      </p:to>
                                    </p:set>
                                    <p:set>
                                      <p:cBhvr>
                                        <p:cTn id="16" dur="45" fill="hold">
                                          <p:stCondLst>
                                            <p:cond delay="0"/>
                                          </p:stCondLst>
                                        </p:cTn>
                                        <p:tgtEl>
                                          <p:spTgt spid="4">
                                            <p:txEl>
                                              <p:pRg st="0" end="0"/>
                                            </p:txEl>
                                          </p:spTgt>
                                        </p:tgtEl>
                                        <p:attrNameLst>
                                          <p:attrName>style.rotation</p:attrName>
                                        </p:attrNameLst>
                                      </p:cBhvr>
                                      <p:to>
                                        <p:strVal val="-45.0"/>
                                      </p:to>
                                    </p:set>
                                    <p:anim calcmode="lin" valueType="num">
                                      <p:cBhvr>
                                        <p:cTn id="17" dur="45" fill="hold">
                                          <p:stCondLst>
                                            <p:cond delay="45"/>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9" dur="2" decel="50000" autoRev="1" fill="hold">
                                          <p:stCondLst>
                                            <p:cond delay="45"/>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 fill="hold">
                                          <p:stCondLst>
                                            <p:cond delay="99"/>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nodeType="clickEffect">
                                  <p:stCondLst>
                                    <p:cond delay="0"/>
                                  </p:stCondLst>
                                  <p:iterate type="lt">
                                    <p:tmPct val="49746"/>
                                  </p:iterate>
                                  <p:childTnLst>
                                    <p:set>
                                      <p:cBhvr>
                                        <p:cTn id="24" dur="1" fill="hold">
                                          <p:stCondLst>
                                            <p:cond delay="0"/>
                                          </p:stCondLst>
                                        </p:cTn>
                                        <p:tgtEl>
                                          <p:spTgt spid="4">
                                            <p:txEl>
                                              <p:pRg st="1" end="1"/>
                                            </p:txEl>
                                          </p:spTgt>
                                        </p:tgtEl>
                                        <p:attrNameLst>
                                          <p:attrName>style.visibility</p:attrName>
                                        </p:attrNameLst>
                                      </p:cBhvr>
                                      <p:to>
                                        <p:strVal val="visible"/>
                                      </p:to>
                                    </p:set>
                                    <p:set>
                                      <p:cBhvr>
                                        <p:cTn id="25" dur="45" fill="hold">
                                          <p:stCondLst>
                                            <p:cond delay="0"/>
                                          </p:stCondLst>
                                        </p:cTn>
                                        <p:tgtEl>
                                          <p:spTgt spid="4">
                                            <p:txEl>
                                              <p:pRg st="1" end="1"/>
                                            </p:txEl>
                                          </p:spTgt>
                                        </p:tgtEl>
                                        <p:attrNameLst>
                                          <p:attrName>style.rotation</p:attrName>
                                        </p:attrNameLst>
                                      </p:cBhvr>
                                      <p:to>
                                        <p:strVal val="-45.0"/>
                                      </p:to>
                                    </p:set>
                                    <p:anim calcmode="lin" valueType="num">
                                      <p:cBhvr>
                                        <p:cTn id="26" dur="45" fill="hold">
                                          <p:stCondLst>
                                            <p:cond delay="45"/>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28" dur="2" decel="50000" autoRev="1" fill="hold">
                                          <p:stCondLst>
                                            <p:cond delay="45"/>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 fill="hold">
                                          <p:stCondLst>
                                            <p:cond delay="99"/>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nodeType="clickEffect">
                                  <p:stCondLst>
                                    <p:cond delay="0"/>
                                  </p:stCondLst>
                                  <p:iterate type="lt">
                                    <p:tmPct val="50000"/>
                                  </p:iterate>
                                  <p:childTnLst>
                                    <p:set>
                                      <p:cBhvr>
                                        <p:cTn id="33" dur="1" fill="hold">
                                          <p:stCondLst>
                                            <p:cond delay="0"/>
                                          </p:stCondLst>
                                        </p:cTn>
                                        <p:tgtEl>
                                          <p:spTgt spid="3">
                                            <p:txEl>
                                              <p:pRg st="0" end="0"/>
                                            </p:txEl>
                                          </p:spTgt>
                                        </p:tgtEl>
                                        <p:attrNameLst>
                                          <p:attrName>style.visibility</p:attrName>
                                        </p:attrNameLst>
                                      </p:cBhvr>
                                      <p:to>
                                        <p:strVal val="visible"/>
                                      </p:to>
                                    </p:set>
                                    <p:set>
                                      <p:cBhvr>
                                        <p:cTn id="34" dur="46" fill="hold">
                                          <p:stCondLst>
                                            <p:cond delay="0"/>
                                          </p:stCondLst>
                                        </p:cTn>
                                        <p:tgtEl>
                                          <p:spTgt spid="3">
                                            <p:txEl>
                                              <p:pRg st="0" end="0"/>
                                            </p:txEl>
                                          </p:spTgt>
                                        </p:tgtEl>
                                        <p:attrNameLst>
                                          <p:attrName>style.rotation</p:attrName>
                                        </p:attrNameLst>
                                      </p:cBhvr>
                                      <p:to>
                                        <p:strVal val="-45.0"/>
                                      </p:to>
                                    </p:set>
                                    <p:anim calcmode="lin" valueType="num">
                                      <p:cBhvr>
                                        <p:cTn id="35"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37"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کاربرد قانون کولن </a:t>
            </a:r>
            <a:br>
              <a:rPr lang="fa-IR" dirty="0"/>
            </a:br>
            <a:endParaRPr lang="en-US" dirty="0"/>
          </a:p>
        </p:txBody>
      </p:sp>
      <p:sp>
        <p:nvSpPr>
          <p:cNvPr id="3" name="Content Placeholder 2"/>
          <p:cNvSpPr>
            <a:spLocks noGrp="1"/>
          </p:cNvSpPr>
          <p:nvPr>
            <p:ph sz="half" idx="1"/>
          </p:nvPr>
        </p:nvSpPr>
        <p:spPr/>
        <p:txBody>
          <a:bodyPr>
            <a:noAutofit/>
          </a:bodyPr>
          <a:lstStyle/>
          <a:p>
            <a:pPr algn="just" rtl="1"/>
            <a:r>
              <a:rPr lang="ar-SA" sz="2600" dirty="0">
                <a:cs typeface="B Nazanin" panose="00000400000000000000" pitchFamily="2" charset="-78"/>
              </a:rPr>
              <a:t>به عنوان مثال در یک دستگاه فتوکپی دانه‌های حامل ماشین با ذرات گرد سیاه رنگی که تونر نام دارد، پوشیده می‌شوند. این ذرات بوسیله نیروهای الکتروستاتیکی به دانه حامل می‌چسبند . </a:t>
            </a:r>
            <a:br>
              <a:rPr lang="en-US" sz="2600" dirty="0">
                <a:cs typeface="B Nazanin" panose="00000400000000000000" pitchFamily="2" charset="-78"/>
              </a:rPr>
            </a:br>
            <a:endParaRPr lang="en-US" sz="2600" dirty="0">
              <a:cs typeface="B Nazanin" panose="00000400000000000000" pitchFamily="2" charset="-78"/>
            </a:endParaRPr>
          </a:p>
        </p:txBody>
      </p:sp>
      <p:sp>
        <p:nvSpPr>
          <p:cNvPr id="4" name="Content Placeholder 3"/>
          <p:cNvSpPr>
            <a:spLocks noGrp="1"/>
          </p:cNvSpPr>
          <p:nvPr>
            <p:ph sz="half" idx="2"/>
          </p:nvPr>
        </p:nvSpPr>
        <p:spPr/>
        <p:txBody>
          <a:bodyPr>
            <a:noAutofit/>
          </a:bodyPr>
          <a:lstStyle/>
          <a:p>
            <a:pPr algn="just" rtl="1"/>
            <a:r>
              <a:rPr lang="ar-SA" sz="2600" dirty="0">
                <a:cs typeface="B Nazanin" panose="00000400000000000000" pitchFamily="2" charset="-78"/>
              </a:rPr>
              <a:t>کاربرد نیروهای الکتریکی بین اجسام باردار</a:t>
            </a:r>
            <a:r>
              <a:rPr lang="fa-IR" sz="2600" dirty="0">
                <a:cs typeface="B Nazanin" panose="00000400000000000000" pitchFamily="2" charset="-78"/>
              </a:rPr>
              <a:t> : </a:t>
            </a:r>
            <a:endParaRPr lang="en-US" sz="2600" dirty="0">
              <a:cs typeface="B Nazanin" panose="00000400000000000000" pitchFamily="2" charset="-78"/>
            </a:endParaRPr>
          </a:p>
          <a:p>
            <a:pPr algn="just" rtl="1"/>
            <a:r>
              <a:rPr lang="ar-SA" sz="2600" dirty="0">
                <a:cs typeface="B Nazanin" panose="00000400000000000000" pitchFamily="2" charset="-78"/>
              </a:rPr>
              <a:t>نیروهای الکتریکی موجود بین اجسام باردار در صنعت کاربردهای زیادی دارند، که از آن جمله می‌توان به رنگ افشانی الکتروستاتیکی ، گردنشانی ، دود گیری ، مرکب پاشی چاپگرها و فتوکپی اشاره کرد. </a:t>
            </a:r>
            <a:endParaRPr lang="en-US" sz="2600" dirty="0">
              <a:cs typeface="B Nazanin" panose="00000400000000000000" pitchFamily="2" charset="-78"/>
            </a:endParaRPr>
          </a:p>
        </p:txBody>
      </p:sp>
    </p:spTree>
    <p:extLst>
      <p:ext uri="{BB962C8B-B14F-4D97-AF65-F5344CB8AC3E}">
        <p14:creationId xmlns:p14="http://schemas.microsoft.com/office/powerpoint/2010/main" val="1783637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6" fill="hold">
                                          <p:stCondLst>
                                            <p:cond delay="0"/>
                                          </p:stCondLst>
                                        </p:cTn>
                                        <p:tgtEl>
                                          <p:spTgt spid="2"/>
                                        </p:tgtEl>
                                        <p:attrNameLst>
                                          <p:attrName>style.rotation</p:attrName>
                                        </p:attrNameLst>
                                      </p:cBhvr>
                                      <p:to>
                                        <p:strVal val="-45.0"/>
                                      </p:to>
                                    </p:set>
                                    <p:anim calcmode="lin" valueType="num">
                                      <p:cBhvr>
                                        <p:cTn id="8" dur="46" fill="hold">
                                          <p:stCondLst>
                                            <p:cond delay="46"/>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6"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6" decel="50000" autoRev="1" fill="hold">
                                          <p:stCondLst>
                                            <p:cond delay="46"/>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4" fill="hold">
                                          <p:stCondLst>
                                            <p:cond delay="8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
                                            <p:txEl>
                                              <p:pRg st="0" end="0"/>
                                            </p:txEl>
                                          </p:spTgt>
                                        </p:tgtEl>
                                        <p:attrNameLst>
                                          <p:attrName>style.visibility</p:attrName>
                                        </p:attrNameLst>
                                      </p:cBhvr>
                                      <p:to>
                                        <p:strVal val="visible"/>
                                      </p:to>
                                    </p:set>
                                    <p:set>
                                      <p:cBhvr>
                                        <p:cTn id="16" dur="46" fill="hold">
                                          <p:stCondLst>
                                            <p:cond delay="0"/>
                                          </p:stCondLst>
                                        </p:cTn>
                                        <p:tgtEl>
                                          <p:spTgt spid="4">
                                            <p:txEl>
                                              <p:pRg st="0" end="0"/>
                                            </p:txEl>
                                          </p:spTgt>
                                        </p:tgtEl>
                                        <p:attrNameLst>
                                          <p:attrName>style.rotation</p:attrName>
                                        </p:attrNameLst>
                                      </p:cBhvr>
                                      <p:to>
                                        <p:strVal val="-45.0"/>
                                      </p:to>
                                    </p:set>
                                    <p:anim calcmode="lin" valueType="num">
                                      <p:cBhvr>
                                        <p:cTn id="17" dur="46" fill="hold">
                                          <p:stCondLst>
                                            <p:cond delay="46"/>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6"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9" dur="16" decel="50000" autoRev="1" fill="hold">
                                          <p:stCondLst>
                                            <p:cond delay="46"/>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4" fill="hold">
                                          <p:stCondLst>
                                            <p:cond delay="86"/>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4">
                                            <p:txEl>
                                              <p:pRg st="1" end="1"/>
                                            </p:txEl>
                                          </p:spTgt>
                                        </p:tgtEl>
                                        <p:attrNameLst>
                                          <p:attrName>style.visibility</p:attrName>
                                        </p:attrNameLst>
                                      </p:cBhvr>
                                      <p:to>
                                        <p:strVal val="visible"/>
                                      </p:to>
                                    </p:set>
                                    <p:set>
                                      <p:cBhvr>
                                        <p:cTn id="25" dur="46" fill="hold">
                                          <p:stCondLst>
                                            <p:cond delay="0"/>
                                          </p:stCondLst>
                                        </p:cTn>
                                        <p:tgtEl>
                                          <p:spTgt spid="4">
                                            <p:txEl>
                                              <p:pRg st="1" end="1"/>
                                            </p:txEl>
                                          </p:spTgt>
                                        </p:tgtEl>
                                        <p:attrNameLst>
                                          <p:attrName>style.rotation</p:attrName>
                                        </p:attrNameLst>
                                      </p:cBhvr>
                                      <p:to>
                                        <p:strVal val="-45.0"/>
                                      </p:to>
                                    </p:set>
                                    <p:anim calcmode="lin" valueType="num">
                                      <p:cBhvr>
                                        <p:cTn id="26" dur="46" fill="hold">
                                          <p:stCondLst>
                                            <p:cond delay="46"/>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6"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28" dur="16" decel="50000" autoRev="1" fill="hold">
                                          <p:stCondLst>
                                            <p:cond delay="46"/>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4" fill="hold">
                                          <p:stCondLst>
                                            <p:cond delay="86"/>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nodeType="clickEffect">
                                  <p:stCondLst>
                                    <p:cond delay="0"/>
                                  </p:stCondLst>
                                  <p:iterate type="lt">
                                    <p:tmPct val="50000"/>
                                  </p:iterate>
                                  <p:childTnLst>
                                    <p:set>
                                      <p:cBhvr>
                                        <p:cTn id="33" dur="1" fill="hold">
                                          <p:stCondLst>
                                            <p:cond delay="0"/>
                                          </p:stCondLst>
                                        </p:cTn>
                                        <p:tgtEl>
                                          <p:spTgt spid="3">
                                            <p:txEl>
                                              <p:pRg st="0" end="0"/>
                                            </p:txEl>
                                          </p:spTgt>
                                        </p:tgtEl>
                                        <p:attrNameLst>
                                          <p:attrName>style.visibility</p:attrName>
                                        </p:attrNameLst>
                                      </p:cBhvr>
                                      <p:to>
                                        <p:strVal val="visible"/>
                                      </p:to>
                                    </p:set>
                                    <p:set>
                                      <p:cBhvr>
                                        <p:cTn id="34" dur="46" fill="hold">
                                          <p:stCondLst>
                                            <p:cond delay="0"/>
                                          </p:stCondLst>
                                        </p:cTn>
                                        <p:tgtEl>
                                          <p:spTgt spid="3">
                                            <p:txEl>
                                              <p:pRg st="0" end="0"/>
                                            </p:txEl>
                                          </p:spTgt>
                                        </p:tgtEl>
                                        <p:attrNameLst>
                                          <p:attrName>style.rotation</p:attrName>
                                        </p:attrNameLst>
                                      </p:cBhvr>
                                      <p:to>
                                        <p:strVal val="-45.0"/>
                                      </p:to>
                                    </p:set>
                                    <p:anim calcmode="lin" valueType="num">
                                      <p:cBhvr>
                                        <p:cTn id="35" dur="46" fill="hold">
                                          <p:stCondLst>
                                            <p:cond delay="46"/>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6"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37" dur="16" decel="50000" autoRev="1" fill="hold">
                                          <p:stCondLst>
                                            <p:cond delay="46"/>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4" fill="hold">
                                          <p:stCondLst>
                                            <p:cond delay="86"/>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C7D916-404A-45EB-8622-DA1491DFA6CF}"/>
              </a:ext>
            </a:extLst>
          </p:cNvPr>
          <p:cNvPicPr>
            <a:picLocks noChangeAspect="1"/>
          </p:cNvPicPr>
          <p:nvPr/>
        </p:nvPicPr>
        <p:blipFill>
          <a:blip r:embed="rId2"/>
          <a:stretch>
            <a:fillRect/>
          </a:stretch>
        </p:blipFill>
        <p:spPr>
          <a:xfrm>
            <a:off x="289413" y="852121"/>
            <a:ext cx="9239250" cy="3219450"/>
          </a:xfrm>
          <a:prstGeom prst="rect">
            <a:avLst/>
          </a:prstGeom>
        </p:spPr>
      </p:pic>
      <p:sp>
        <p:nvSpPr>
          <p:cNvPr id="14" name="TextBox 13">
            <a:extLst>
              <a:ext uri="{FF2B5EF4-FFF2-40B4-BE49-F238E27FC236}">
                <a16:creationId xmlns:a16="http://schemas.microsoft.com/office/drawing/2014/main" id="{FBC74BEA-8B99-44AB-ABE5-28EC4D85DBF5}"/>
              </a:ext>
            </a:extLst>
          </p:cNvPr>
          <p:cNvSpPr txBox="1"/>
          <p:nvPr/>
        </p:nvSpPr>
        <p:spPr>
          <a:xfrm>
            <a:off x="2769576" y="4712675"/>
            <a:ext cx="4466585" cy="584775"/>
          </a:xfrm>
          <a:prstGeom prst="rect">
            <a:avLst/>
          </a:prstGeom>
          <a:noFill/>
        </p:spPr>
        <p:txBody>
          <a:bodyPr wrap="square" rtlCol="0">
            <a:spAutoFit/>
          </a:bodyPr>
          <a:lstStyle/>
          <a:p>
            <a:r>
              <a:rPr lang="fa-IR" sz="3200" dirty="0"/>
              <a:t>رنگ امیزی الکترواستاتیک</a:t>
            </a:r>
            <a:endParaRPr lang="en-US" sz="3200" dirty="0"/>
          </a:p>
        </p:txBody>
      </p:sp>
    </p:spTree>
    <p:extLst>
      <p:ext uri="{BB962C8B-B14F-4D97-AF65-F5344CB8AC3E}">
        <p14:creationId xmlns:p14="http://schemas.microsoft.com/office/powerpoint/2010/main" val="32405436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682</TotalTime>
  <Words>1373</Words>
  <Application>Microsoft Office PowerPoint</Application>
  <PresentationFormat>Widescreen</PresentationFormat>
  <Paragraphs>87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Facet</vt:lpstr>
      <vt:lpstr>PowerPoint Presentation</vt:lpstr>
      <vt:lpstr>قانون کولن و نیروی الکتریکی، پایستگی بار،کوانتیده بودن بار ، اندازه گیری بار الکتریکی</vt:lpstr>
      <vt:lpstr>PowerPoint Presentation</vt:lpstr>
      <vt:lpstr>PowerPoint Presentation</vt:lpstr>
      <vt:lpstr>قانون کولن (Coulomb low) </vt:lpstr>
      <vt:lpstr>PowerPoint Presentation</vt:lpstr>
      <vt:lpstr>قانون کولن (Coulomb low) </vt:lpstr>
      <vt:lpstr>کاربرد قانون کولن  </vt:lpstr>
      <vt:lpstr>PowerPoint Presentation</vt:lpstr>
      <vt:lpstr>کاربرد قانون کولن  </vt:lpstr>
      <vt:lpstr>PowerPoint Presentation</vt:lpstr>
      <vt:lpstr>پایستگی بار   </vt:lpstr>
      <vt:lpstr>کوانتیده بودن بار </vt:lpstr>
      <vt:lpstr>کوانتیده بودن بار  </vt:lpstr>
      <vt:lpstr> کوانتیده بودن بار  </vt:lpstr>
      <vt:lpstr>کوانتیده بودن بار  </vt:lpstr>
      <vt:lpstr>کوانتیده بودن بار  </vt:lpstr>
      <vt:lpstr> کوانتیده بودن بار  </vt:lpstr>
      <vt:lpstr>اندازه گیری بار الکتریکی </vt:lpstr>
      <vt:lpstr>اندازه گیری بار الکتریکی </vt:lpstr>
      <vt:lpstr>اندازه گیری بار الکتریکی </vt:lpstr>
      <vt:lpstr>اندازه گیری بار الکتریکی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قانون کولن و نیروی الکتریکی، پایستگی بار،کوانتیده بودن بار ، اندازه گیری بار الکتریکی</dc:title>
  <dc:creator>Alireza</dc:creator>
  <cp:lastModifiedBy>Unknown User</cp:lastModifiedBy>
  <cp:revision>40</cp:revision>
  <dcterms:created xsi:type="dcterms:W3CDTF">2020-09-09T07:44:40Z</dcterms:created>
  <dcterms:modified xsi:type="dcterms:W3CDTF">2020-09-20T16:47:44Z</dcterms:modified>
</cp:coreProperties>
</file>