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291" r:id="rId3"/>
    <p:sldId id="290" r:id="rId4"/>
    <p:sldId id="292" r:id="rId5"/>
    <p:sldId id="293" r:id="rId6"/>
    <p:sldId id="294" r:id="rId7"/>
    <p:sldId id="295" r:id="rId8"/>
    <p:sldId id="296" r:id="rId9"/>
    <p:sldId id="320" r:id="rId10"/>
    <p:sldId id="297" r:id="rId11"/>
    <p:sldId id="298" r:id="rId12"/>
    <p:sldId id="300" r:id="rId13"/>
    <p:sldId id="321" r:id="rId14"/>
    <p:sldId id="322" r:id="rId15"/>
    <p:sldId id="323" r:id="rId16"/>
    <p:sldId id="324" r:id="rId17"/>
    <p:sldId id="325" r:id="rId18"/>
    <p:sldId id="326" r:id="rId19"/>
    <p:sldId id="356" r:id="rId20"/>
    <p:sldId id="355" r:id="rId21"/>
    <p:sldId id="357" r:id="rId22"/>
    <p:sldId id="327" r:id="rId23"/>
    <p:sldId id="328" r:id="rId24"/>
    <p:sldId id="329" r:id="rId25"/>
    <p:sldId id="306" r:id="rId26"/>
    <p:sldId id="307" r:id="rId27"/>
    <p:sldId id="330" r:id="rId28"/>
    <p:sldId id="331" r:id="rId29"/>
    <p:sldId id="332" r:id="rId30"/>
    <p:sldId id="333" r:id="rId31"/>
    <p:sldId id="334" r:id="rId32"/>
    <p:sldId id="335" r:id="rId33"/>
    <p:sldId id="336" r:id="rId34"/>
    <p:sldId id="337" r:id="rId35"/>
    <p:sldId id="338" r:id="rId36"/>
    <p:sldId id="345" r:id="rId37"/>
    <p:sldId id="346" r:id="rId38"/>
    <p:sldId id="347" r:id="rId39"/>
    <p:sldId id="348" r:id="rId40"/>
    <p:sldId id="354" r:id="rId41"/>
    <p:sldId id="358" r:id="rId42"/>
    <p:sldId id="359" r:id="rId43"/>
    <p:sldId id="360" r:id="rId44"/>
    <p:sldId id="349" r:id="rId45"/>
    <p:sldId id="350" r:id="rId46"/>
    <p:sldId id="352" r:id="rId47"/>
    <p:sldId id="353" r:id="rId48"/>
    <p:sldId id="343" r:id="rId49"/>
    <p:sldId id="344" r:id="rId50"/>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5A0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68" autoAdjust="0"/>
    <p:restoredTop sz="94660"/>
  </p:normalViewPr>
  <p:slideViewPr>
    <p:cSldViewPr>
      <p:cViewPr>
        <p:scale>
          <a:sx n="75" d="100"/>
          <a:sy n="75" d="100"/>
        </p:scale>
        <p:origin x="-1194" y="-36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36C46B-87B0-42A9-B3D9-A15027283EE1}"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en-US"/>
        </a:p>
      </dgm:t>
    </dgm:pt>
    <dgm:pt modelId="{8FF65CAC-E4CC-4D36-812C-895E9742529E}">
      <dgm:prSet custT="1"/>
      <dgm:spPr/>
      <dgm:t>
        <a:bodyPr/>
        <a:lstStyle/>
        <a:p>
          <a:r>
            <a:rPr lang="en-US" sz="2400" b="1" smtClean="0">
              <a:solidFill>
                <a:schemeClr val="tx1"/>
              </a:solidFill>
              <a:latin typeface="Vijaya" pitchFamily="34" charset="0"/>
              <a:cs typeface="Vijaya" pitchFamily="34" charset="0"/>
            </a:rPr>
            <a:t>1.Creating reasons for listening.</a:t>
          </a:r>
          <a:endParaRPr lang="en-US" sz="2400" b="1">
            <a:solidFill>
              <a:schemeClr val="tx1"/>
            </a:solidFill>
            <a:latin typeface="Vijaya" pitchFamily="34" charset="0"/>
            <a:cs typeface="Vijaya" pitchFamily="34" charset="0"/>
          </a:endParaRPr>
        </a:p>
      </dgm:t>
    </dgm:pt>
    <dgm:pt modelId="{1D88FF12-096E-4F3F-A468-33DA34B2349A}" type="parTrans" cxnId="{012F1E2C-E3E4-4592-94BB-E863D67B8311}">
      <dgm:prSet/>
      <dgm:spPr/>
      <dgm:t>
        <a:bodyPr/>
        <a:lstStyle/>
        <a:p>
          <a:endParaRPr lang="en-US"/>
        </a:p>
      </dgm:t>
    </dgm:pt>
    <dgm:pt modelId="{1BF2DE78-D2EF-4F5F-9991-B6029B8A5AA9}" type="sibTrans" cxnId="{012F1E2C-E3E4-4592-94BB-E863D67B8311}">
      <dgm:prSet/>
      <dgm:spPr/>
      <dgm:t>
        <a:bodyPr/>
        <a:lstStyle/>
        <a:p>
          <a:endParaRPr lang="en-US"/>
        </a:p>
      </dgm:t>
    </dgm:pt>
    <dgm:pt modelId="{B4C1E192-E553-43AA-A958-C57EA10F42AE}">
      <dgm:prSet custT="1"/>
      <dgm:spPr/>
      <dgm:t>
        <a:bodyPr/>
        <a:lstStyle/>
        <a:p>
          <a:r>
            <a:rPr lang="en-US" sz="2400" b="1" smtClean="0">
              <a:solidFill>
                <a:schemeClr val="tx1"/>
              </a:solidFill>
              <a:latin typeface="Vijaya" pitchFamily="34" charset="0"/>
              <a:cs typeface="Vijaya" pitchFamily="34" charset="0"/>
            </a:rPr>
            <a:t>2.Selecting texts for listening</a:t>
          </a:r>
          <a:endParaRPr lang="en-US" sz="2400" b="1">
            <a:solidFill>
              <a:schemeClr val="tx1"/>
            </a:solidFill>
            <a:latin typeface="Vijaya" pitchFamily="34" charset="0"/>
            <a:cs typeface="Vijaya" pitchFamily="34" charset="0"/>
          </a:endParaRPr>
        </a:p>
      </dgm:t>
    </dgm:pt>
    <dgm:pt modelId="{21C4E23F-9FA2-4BDD-B4D8-C05DBF4C0EDE}" type="parTrans" cxnId="{56AE3F10-002B-4BBF-AD16-FC48D0D432BE}">
      <dgm:prSet/>
      <dgm:spPr/>
      <dgm:t>
        <a:bodyPr/>
        <a:lstStyle/>
        <a:p>
          <a:endParaRPr lang="en-US"/>
        </a:p>
      </dgm:t>
    </dgm:pt>
    <dgm:pt modelId="{9462BF46-C16B-4A80-A53E-ADAA45FB9416}" type="sibTrans" cxnId="{56AE3F10-002B-4BBF-AD16-FC48D0D432BE}">
      <dgm:prSet/>
      <dgm:spPr/>
      <dgm:t>
        <a:bodyPr/>
        <a:lstStyle/>
        <a:p>
          <a:endParaRPr lang="en-US"/>
        </a:p>
      </dgm:t>
    </dgm:pt>
    <dgm:pt modelId="{AB6ADB87-3275-4D14-ACE5-A76CE9BBF852}">
      <dgm:prSet custT="1"/>
      <dgm:spPr/>
      <dgm:t>
        <a:bodyPr/>
        <a:lstStyle/>
        <a:p>
          <a:r>
            <a:rPr lang="en-US" sz="2000" b="1" dirty="0" smtClean="0">
              <a:solidFill>
                <a:schemeClr val="tx1"/>
              </a:solidFill>
              <a:latin typeface="Vijaya" pitchFamily="34" charset="0"/>
              <a:cs typeface="Vijaya" pitchFamily="34" charset="0"/>
            </a:rPr>
            <a:t>3.Designing listening activities for the classroom.</a:t>
          </a:r>
          <a:endParaRPr lang="en-US" sz="2000" b="1" dirty="0">
            <a:solidFill>
              <a:schemeClr val="tx1"/>
            </a:solidFill>
            <a:latin typeface="Vijaya" pitchFamily="34" charset="0"/>
            <a:cs typeface="Vijaya" pitchFamily="34" charset="0"/>
          </a:endParaRPr>
        </a:p>
      </dgm:t>
    </dgm:pt>
    <dgm:pt modelId="{42775E28-25EE-47D1-BE19-583790CC1F76}" type="parTrans" cxnId="{43BFFD36-C670-43F7-9198-844FF3C784BC}">
      <dgm:prSet/>
      <dgm:spPr/>
      <dgm:t>
        <a:bodyPr/>
        <a:lstStyle/>
        <a:p>
          <a:endParaRPr lang="en-US"/>
        </a:p>
      </dgm:t>
    </dgm:pt>
    <dgm:pt modelId="{1F0D7C73-86C3-4BDB-8A96-B8ABBA2016A8}" type="sibTrans" cxnId="{43BFFD36-C670-43F7-9198-844FF3C784BC}">
      <dgm:prSet/>
      <dgm:spPr/>
      <dgm:t>
        <a:bodyPr/>
        <a:lstStyle/>
        <a:p>
          <a:endParaRPr lang="en-US"/>
        </a:p>
      </dgm:t>
    </dgm:pt>
    <dgm:pt modelId="{A4004705-E2F4-446B-BF4F-781E4F56494F}">
      <dgm:prSet custT="1"/>
      <dgm:spPr/>
      <dgm:t>
        <a:bodyPr/>
        <a:lstStyle/>
        <a:p>
          <a:r>
            <a:rPr lang="en-US" sz="2400" b="1" smtClean="0">
              <a:solidFill>
                <a:schemeClr val="tx1"/>
              </a:solidFill>
              <a:latin typeface="Vijaya" pitchFamily="34" charset="0"/>
              <a:cs typeface="Vijaya" pitchFamily="34" charset="0"/>
            </a:rPr>
            <a:t>4.Buliding confidence in listening to English </a:t>
          </a:r>
          <a:endParaRPr lang="en-US" sz="2400" b="1">
            <a:solidFill>
              <a:schemeClr val="tx1"/>
            </a:solidFill>
            <a:latin typeface="Vijaya" pitchFamily="34" charset="0"/>
            <a:cs typeface="Vijaya" pitchFamily="34" charset="0"/>
          </a:endParaRPr>
        </a:p>
      </dgm:t>
    </dgm:pt>
    <dgm:pt modelId="{BFDBCFFE-EDDE-40A5-BA1C-1EA2A7F9B16E}" type="parTrans" cxnId="{343769BD-1492-48CC-8CE0-A6759E6B349F}">
      <dgm:prSet/>
      <dgm:spPr/>
      <dgm:t>
        <a:bodyPr/>
        <a:lstStyle/>
        <a:p>
          <a:endParaRPr lang="en-US"/>
        </a:p>
      </dgm:t>
    </dgm:pt>
    <dgm:pt modelId="{6B8EC4CA-44C4-4C06-891D-0C590FFC8581}" type="sibTrans" cxnId="{343769BD-1492-48CC-8CE0-A6759E6B349F}">
      <dgm:prSet/>
      <dgm:spPr/>
      <dgm:t>
        <a:bodyPr/>
        <a:lstStyle/>
        <a:p>
          <a:endParaRPr lang="en-US"/>
        </a:p>
      </dgm:t>
    </dgm:pt>
    <dgm:pt modelId="{040448D9-B03E-49E7-93D0-8219C6F5509F}" type="pres">
      <dgm:prSet presAssocID="{4136C46B-87B0-42A9-B3D9-A15027283EE1}" presName="linear" presStyleCnt="0">
        <dgm:presLayoutVars>
          <dgm:dir/>
          <dgm:animLvl val="lvl"/>
          <dgm:resizeHandles val="exact"/>
        </dgm:presLayoutVars>
      </dgm:prSet>
      <dgm:spPr/>
      <dgm:t>
        <a:bodyPr/>
        <a:lstStyle/>
        <a:p>
          <a:endParaRPr lang="en-US"/>
        </a:p>
      </dgm:t>
    </dgm:pt>
    <dgm:pt modelId="{E4D07333-EF0D-4B8F-961D-D2ED377629F9}" type="pres">
      <dgm:prSet presAssocID="{8FF65CAC-E4CC-4D36-812C-895E9742529E}" presName="parentLin" presStyleCnt="0"/>
      <dgm:spPr/>
    </dgm:pt>
    <dgm:pt modelId="{D22A34F6-7182-4D7A-970D-0E095DBA7344}" type="pres">
      <dgm:prSet presAssocID="{8FF65CAC-E4CC-4D36-812C-895E9742529E}" presName="parentLeftMargin" presStyleLbl="node1" presStyleIdx="0" presStyleCnt="4"/>
      <dgm:spPr/>
      <dgm:t>
        <a:bodyPr/>
        <a:lstStyle/>
        <a:p>
          <a:endParaRPr lang="en-US"/>
        </a:p>
      </dgm:t>
    </dgm:pt>
    <dgm:pt modelId="{80D7B3C1-8E95-4A33-9FDD-0C453B27469E}" type="pres">
      <dgm:prSet presAssocID="{8FF65CAC-E4CC-4D36-812C-895E9742529E}" presName="parentText" presStyleLbl="node1" presStyleIdx="0" presStyleCnt="4">
        <dgm:presLayoutVars>
          <dgm:chMax val="0"/>
          <dgm:bulletEnabled val="1"/>
        </dgm:presLayoutVars>
      </dgm:prSet>
      <dgm:spPr/>
      <dgm:t>
        <a:bodyPr/>
        <a:lstStyle/>
        <a:p>
          <a:endParaRPr lang="en-US"/>
        </a:p>
      </dgm:t>
    </dgm:pt>
    <dgm:pt modelId="{D3B8E177-5B6C-41BF-85F7-DB17352131DD}" type="pres">
      <dgm:prSet presAssocID="{8FF65CAC-E4CC-4D36-812C-895E9742529E}" presName="negativeSpace" presStyleCnt="0"/>
      <dgm:spPr/>
    </dgm:pt>
    <dgm:pt modelId="{C18DFD8F-0255-4169-8D51-F700624E1BCF}" type="pres">
      <dgm:prSet presAssocID="{8FF65CAC-E4CC-4D36-812C-895E9742529E}" presName="childText" presStyleLbl="conFgAcc1" presStyleIdx="0" presStyleCnt="4">
        <dgm:presLayoutVars>
          <dgm:bulletEnabled val="1"/>
        </dgm:presLayoutVars>
      </dgm:prSet>
      <dgm:spPr/>
    </dgm:pt>
    <dgm:pt modelId="{94304151-56EA-4F43-BECC-FDD12E495322}" type="pres">
      <dgm:prSet presAssocID="{1BF2DE78-D2EF-4F5F-9991-B6029B8A5AA9}" presName="spaceBetweenRectangles" presStyleCnt="0"/>
      <dgm:spPr/>
    </dgm:pt>
    <dgm:pt modelId="{88E9F174-09FB-4DAA-BAD5-BD9726A383CE}" type="pres">
      <dgm:prSet presAssocID="{B4C1E192-E553-43AA-A958-C57EA10F42AE}" presName="parentLin" presStyleCnt="0"/>
      <dgm:spPr/>
    </dgm:pt>
    <dgm:pt modelId="{9F0C7A5A-D2D9-44B1-8825-37A03ED9E44D}" type="pres">
      <dgm:prSet presAssocID="{B4C1E192-E553-43AA-A958-C57EA10F42AE}" presName="parentLeftMargin" presStyleLbl="node1" presStyleIdx="0" presStyleCnt="4"/>
      <dgm:spPr/>
      <dgm:t>
        <a:bodyPr/>
        <a:lstStyle/>
        <a:p>
          <a:endParaRPr lang="en-US"/>
        </a:p>
      </dgm:t>
    </dgm:pt>
    <dgm:pt modelId="{CFF06D69-160D-4B97-9385-3FF265CA2CAF}" type="pres">
      <dgm:prSet presAssocID="{B4C1E192-E553-43AA-A958-C57EA10F42AE}" presName="parentText" presStyleLbl="node1" presStyleIdx="1" presStyleCnt="4">
        <dgm:presLayoutVars>
          <dgm:chMax val="0"/>
          <dgm:bulletEnabled val="1"/>
        </dgm:presLayoutVars>
      </dgm:prSet>
      <dgm:spPr/>
      <dgm:t>
        <a:bodyPr/>
        <a:lstStyle/>
        <a:p>
          <a:endParaRPr lang="en-US"/>
        </a:p>
      </dgm:t>
    </dgm:pt>
    <dgm:pt modelId="{9DAB7285-D904-437B-9A14-D7B444FB4F5C}" type="pres">
      <dgm:prSet presAssocID="{B4C1E192-E553-43AA-A958-C57EA10F42AE}" presName="negativeSpace" presStyleCnt="0"/>
      <dgm:spPr/>
    </dgm:pt>
    <dgm:pt modelId="{7CCB8E76-1832-4A15-905D-0B97DC9B5C36}" type="pres">
      <dgm:prSet presAssocID="{B4C1E192-E553-43AA-A958-C57EA10F42AE}" presName="childText" presStyleLbl="conFgAcc1" presStyleIdx="1" presStyleCnt="4">
        <dgm:presLayoutVars>
          <dgm:bulletEnabled val="1"/>
        </dgm:presLayoutVars>
      </dgm:prSet>
      <dgm:spPr/>
    </dgm:pt>
    <dgm:pt modelId="{818F50B6-5153-40EB-9A8F-9CE948B22E67}" type="pres">
      <dgm:prSet presAssocID="{9462BF46-C16B-4A80-A53E-ADAA45FB9416}" presName="spaceBetweenRectangles" presStyleCnt="0"/>
      <dgm:spPr/>
    </dgm:pt>
    <dgm:pt modelId="{7B0B6ED4-74B7-4557-B613-F31D148636E8}" type="pres">
      <dgm:prSet presAssocID="{AB6ADB87-3275-4D14-ACE5-A76CE9BBF852}" presName="parentLin" presStyleCnt="0"/>
      <dgm:spPr/>
    </dgm:pt>
    <dgm:pt modelId="{3BD54718-7A45-4A1F-8F41-E498422B474F}" type="pres">
      <dgm:prSet presAssocID="{AB6ADB87-3275-4D14-ACE5-A76CE9BBF852}" presName="parentLeftMargin" presStyleLbl="node1" presStyleIdx="1" presStyleCnt="4"/>
      <dgm:spPr/>
      <dgm:t>
        <a:bodyPr/>
        <a:lstStyle/>
        <a:p>
          <a:endParaRPr lang="en-US"/>
        </a:p>
      </dgm:t>
    </dgm:pt>
    <dgm:pt modelId="{D0262736-5631-4DDB-B3DF-94408442477E}" type="pres">
      <dgm:prSet presAssocID="{AB6ADB87-3275-4D14-ACE5-A76CE9BBF852}" presName="parentText" presStyleLbl="node1" presStyleIdx="2" presStyleCnt="4">
        <dgm:presLayoutVars>
          <dgm:chMax val="0"/>
          <dgm:bulletEnabled val="1"/>
        </dgm:presLayoutVars>
      </dgm:prSet>
      <dgm:spPr/>
      <dgm:t>
        <a:bodyPr/>
        <a:lstStyle/>
        <a:p>
          <a:endParaRPr lang="en-US"/>
        </a:p>
      </dgm:t>
    </dgm:pt>
    <dgm:pt modelId="{5163A2F7-5BC6-4A7E-AF88-ADE68C6D4F1F}" type="pres">
      <dgm:prSet presAssocID="{AB6ADB87-3275-4D14-ACE5-A76CE9BBF852}" presName="negativeSpace" presStyleCnt="0"/>
      <dgm:spPr/>
    </dgm:pt>
    <dgm:pt modelId="{936F211B-C11F-4224-A2F0-51BFDBE13347}" type="pres">
      <dgm:prSet presAssocID="{AB6ADB87-3275-4D14-ACE5-A76CE9BBF852}" presName="childText" presStyleLbl="conFgAcc1" presStyleIdx="2" presStyleCnt="4">
        <dgm:presLayoutVars>
          <dgm:bulletEnabled val="1"/>
        </dgm:presLayoutVars>
      </dgm:prSet>
      <dgm:spPr/>
    </dgm:pt>
    <dgm:pt modelId="{2F7933A2-74AB-40CC-9837-AD2A53C729CA}" type="pres">
      <dgm:prSet presAssocID="{1F0D7C73-86C3-4BDB-8A96-B8ABBA2016A8}" presName="spaceBetweenRectangles" presStyleCnt="0"/>
      <dgm:spPr/>
    </dgm:pt>
    <dgm:pt modelId="{00D39C14-5B87-4333-8BAD-70CA74D39052}" type="pres">
      <dgm:prSet presAssocID="{A4004705-E2F4-446B-BF4F-781E4F56494F}" presName="parentLin" presStyleCnt="0"/>
      <dgm:spPr/>
    </dgm:pt>
    <dgm:pt modelId="{CEB74933-544D-429D-9231-38CF6BB59990}" type="pres">
      <dgm:prSet presAssocID="{A4004705-E2F4-446B-BF4F-781E4F56494F}" presName="parentLeftMargin" presStyleLbl="node1" presStyleIdx="2" presStyleCnt="4"/>
      <dgm:spPr/>
      <dgm:t>
        <a:bodyPr/>
        <a:lstStyle/>
        <a:p>
          <a:endParaRPr lang="en-US"/>
        </a:p>
      </dgm:t>
    </dgm:pt>
    <dgm:pt modelId="{49C7AB43-E923-4905-9CCC-C58DB798E5D4}" type="pres">
      <dgm:prSet presAssocID="{A4004705-E2F4-446B-BF4F-781E4F56494F}" presName="parentText" presStyleLbl="node1" presStyleIdx="3" presStyleCnt="4">
        <dgm:presLayoutVars>
          <dgm:chMax val="0"/>
          <dgm:bulletEnabled val="1"/>
        </dgm:presLayoutVars>
      </dgm:prSet>
      <dgm:spPr/>
      <dgm:t>
        <a:bodyPr/>
        <a:lstStyle/>
        <a:p>
          <a:endParaRPr lang="en-US"/>
        </a:p>
      </dgm:t>
    </dgm:pt>
    <dgm:pt modelId="{F4D8A41E-E2C6-4DAC-B2BD-CB7111BEBA4E}" type="pres">
      <dgm:prSet presAssocID="{A4004705-E2F4-446B-BF4F-781E4F56494F}" presName="negativeSpace" presStyleCnt="0"/>
      <dgm:spPr/>
    </dgm:pt>
    <dgm:pt modelId="{7A197455-E18F-477F-9E92-54A470D3D14D}" type="pres">
      <dgm:prSet presAssocID="{A4004705-E2F4-446B-BF4F-781E4F56494F}" presName="childText" presStyleLbl="conFgAcc1" presStyleIdx="3" presStyleCnt="4">
        <dgm:presLayoutVars>
          <dgm:bulletEnabled val="1"/>
        </dgm:presLayoutVars>
      </dgm:prSet>
      <dgm:spPr/>
    </dgm:pt>
  </dgm:ptLst>
  <dgm:cxnLst>
    <dgm:cxn modelId="{4A7E2DD1-A045-48C5-8E3C-3FB1107D43C8}" type="presOf" srcId="{A4004705-E2F4-446B-BF4F-781E4F56494F}" destId="{49C7AB43-E923-4905-9CCC-C58DB798E5D4}" srcOrd="1" destOrd="0" presId="urn:microsoft.com/office/officeart/2005/8/layout/list1"/>
    <dgm:cxn modelId="{12A9A889-62F8-4986-8B95-C7823BADD6E9}" type="presOf" srcId="{8FF65CAC-E4CC-4D36-812C-895E9742529E}" destId="{80D7B3C1-8E95-4A33-9FDD-0C453B27469E}" srcOrd="1" destOrd="0" presId="urn:microsoft.com/office/officeart/2005/8/layout/list1"/>
    <dgm:cxn modelId="{56AE3F10-002B-4BBF-AD16-FC48D0D432BE}" srcId="{4136C46B-87B0-42A9-B3D9-A15027283EE1}" destId="{B4C1E192-E553-43AA-A958-C57EA10F42AE}" srcOrd="1" destOrd="0" parTransId="{21C4E23F-9FA2-4BDD-B4D8-C05DBF4C0EDE}" sibTransId="{9462BF46-C16B-4A80-A53E-ADAA45FB9416}"/>
    <dgm:cxn modelId="{27EDDA88-9CC1-4A8C-9C8D-0765F0EFE60D}" type="presOf" srcId="{B4C1E192-E553-43AA-A958-C57EA10F42AE}" destId="{CFF06D69-160D-4B97-9385-3FF265CA2CAF}" srcOrd="1" destOrd="0" presId="urn:microsoft.com/office/officeart/2005/8/layout/list1"/>
    <dgm:cxn modelId="{012F1E2C-E3E4-4592-94BB-E863D67B8311}" srcId="{4136C46B-87B0-42A9-B3D9-A15027283EE1}" destId="{8FF65CAC-E4CC-4D36-812C-895E9742529E}" srcOrd="0" destOrd="0" parTransId="{1D88FF12-096E-4F3F-A468-33DA34B2349A}" sibTransId="{1BF2DE78-D2EF-4F5F-9991-B6029B8A5AA9}"/>
    <dgm:cxn modelId="{43BFFD36-C670-43F7-9198-844FF3C784BC}" srcId="{4136C46B-87B0-42A9-B3D9-A15027283EE1}" destId="{AB6ADB87-3275-4D14-ACE5-A76CE9BBF852}" srcOrd="2" destOrd="0" parTransId="{42775E28-25EE-47D1-BE19-583790CC1F76}" sibTransId="{1F0D7C73-86C3-4BDB-8A96-B8ABBA2016A8}"/>
    <dgm:cxn modelId="{E56BB899-E430-4FCA-97E2-AE05D284E735}" type="presOf" srcId="{AB6ADB87-3275-4D14-ACE5-A76CE9BBF852}" destId="{3BD54718-7A45-4A1F-8F41-E498422B474F}" srcOrd="0" destOrd="0" presId="urn:microsoft.com/office/officeart/2005/8/layout/list1"/>
    <dgm:cxn modelId="{95BC661C-DD60-4D6A-9EBA-DB9F0E119F62}" type="presOf" srcId="{AB6ADB87-3275-4D14-ACE5-A76CE9BBF852}" destId="{D0262736-5631-4DDB-B3DF-94408442477E}" srcOrd="1" destOrd="0" presId="urn:microsoft.com/office/officeart/2005/8/layout/list1"/>
    <dgm:cxn modelId="{D7F41F65-0823-4718-8743-76201C6C143B}" type="presOf" srcId="{A4004705-E2F4-446B-BF4F-781E4F56494F}" destId="{CEB74933-544D-429D-9231-38CF6BB59990}" srcOrd="0" destOrd="0" presId="urn:microsoft.com/office/officeart/2005/8/layout/list1"/>
    <dgm:cxn modelId="{072BAFB9-CCF3-4AAD-925A-07BEB577EF7B}" type="presOf" srcId="{B4C1E192-E553-43AA-A958-C57EA10F42AE}" destId="{9F0C7A5A-D2D9-44B1-8825-37A03ED9E44D}" srcOrd="0" destOrd="0" presId="urn:microsoft.com/office/officeart/2005/8/layout/list1"/>
    <dgm:cxn modelId="{343769BD-1492-48CC-8CE0-A6759E6B349F}" srcId="{4136C46B-87B0-42A9-B3D9-A15027283EE1}" destId="{A4004705-E2F4-446B-BF4F-781E4F56494F}" srcOrd="3" destOrd="0" parTransId="{BFDBCFFE-EDDE-40A5-BA1C-1EA2A7F9B16E}" sibTransId="{6B8EC4CA-44C4-4C06-891D-0C590FFC8581}"/>
    <dgm:cxn modelId="{BE92288E-0450-4AEE-B1BD-36580C4F920D}" type="presOf" srcId="{4136C46B-87B0-42A9-B3D9-A15027283EE1}" destId="{040448D9-B03E-49E7-93D0-8219C6F5509F}" srcOrd="0" destOrd="0" presId="urn:microsoft.com/office/officeart/2005/8/layout/list1"/>
    <dgm:cxn modelId="{A56BA216-2583-45B3-8F23-2DC7BCA92225}" type="presOf" srcId="{8FF65CAC-E4CC-4D36-812C-895E9742529E}" destId="{D22A34F6-7182-4D7A-970D-0E095DBA7344}" srcOrd="0" destOrd="0" presId="urn:microsoft.com/office/officeart/2005/8/layout/list1"/>
    <dgm:cxn modelId="{88896686-E291-4856-A865-3E06D90CFF33}" type="presParOf" srcId="{040448D9-B03E-49E7-93D0-8219C6F5509F}" destId="{E4D07333-EF0D-4B8F-961D-D2ED377629F9}" srcOrd="0" destOrd="0" presId="urn:microsoft.com/office/officeart/2005/8/layout/list1"/>
    <dgm:cxn modelId="{FF130417-C3B3-4140-87DA-8DCC9AB4E572}" type="presParOf" srcId="{E4D07333-EF0D-4B8F-961D-D2ED377629F9}" destId="{D22A34F6-7182-4D7A-970D-0E095DBA7344}" srcOrd="0" destOrd="0" presId="urn:microsoft.com/office/officeart/2005/8/layout/list1"/>
    <dgm:cxn modelId="{2173EBE3-3903-4B6D-8F90-11A00B53A606}" type="presParOf" srcId="{E4D07333-EF0D-4B8F-961D-D2ED377629F9}" destId="{80D7B3C1-8E95-4A33-9FDD-0C453B27469E}" srcOrd="1" destOrd="0" presId="urn:microsoft.com/office/officeart/2005/8/layout/list1"/>
    <dgm:cxn modelId="{5BA8C302-AAC9-48BB-9568-30895F67D480}" type="presParOf" srcId="{040448D9-B03E-49E7-93D0-8219C6F5509F}" destId="{D3B8E177-5B6C-41BF-85F7-DB17352131DD}" srcOrd="1" destOrd="0" presId="urn:microsoft.com/office/officeart/2005/8/layout/list1"/>
    <dgm:cxn modelId="{1ACF2F27-283E-46E3-8F78-EEC007FE44A5}" type="presParOf" srcId="{040448D9-B03E-49E7-93D0-8219C6F5509F}" destId="{C18DFD8F-0255-4169-8D51-F700624E1BCF}" srcOrd="2" destOrd="0" presId="urn:microsoft.com/office/officeart/2005/8/layout/list1"/>
    <dgm:cxn modelId="{D3E3A9F1-85A1-4BF2-9601-FF0877BE6EB7}" type="presParOf" srcId="{040448D9-B03E-49E7-93D0-8219C6F5509F}" destId="{94304151-56EA-4F43-BECC-FDD12E495322}" srcOrd="3" destOrd="0" presId="urn:microsoft.com/office/officeart/2005/8/layout/list1"/>
    <dgm:cxn modelId="{7054CC27-F296-46DE-870F-EBD5C1C603F7}" type="presParOf" srcId="{040448D9-B03E-49E7-93D0-8219C6F5509F}" destId="{88E9F174-09FB-4DAA-BAD5-BD9726A383CE}" srcOrd="4" destOrd="0" presId="urn:microsoft.com/office/officeart/2005/8/layout/list1"/>
    <dgm:cxn modelId="{EB7BB500-48BF-4064-BCCF-881713D085B5}" type="presParOf" srcId="{88E9F174-09FB-4DAA-BAD5-BD9726A383CE}" destId="{9F0C7A5A-D2D9-44B1-8825-37A03ED9E44D}" srcOrd="0" destOrd="0" presId="urn:microsoft.com/office/officeart/2005/8/layout/list1"/>
    <dgm:cxn modelId="{9BD0A531-AF46-46E3-A327-34DCA537EC58}" type="presParOf" srcId="{88E9F174-09FB-4DAA-BAD5-BD9726A383CE}" destId="{CFF06D69-160D-4B97-9385-3FF265CA2CAF}" srcOrd="1" destOrd="0" presId="urn:microsoft.com/office/officeart/2005/8/layout/list1"/>
    <dgm:cxn modelId="{34BAADFC-956B-4F6C-92A8-3DF01A51AE1D}" type="presParOf" srcId="{040448D9-B03E-49E7-93D0-8219C6F5509F}" destId="{9DAB7285-D904-437B-9A14-D7B444FB4F5C}" srcOrd="5" destOrd="0" presId="urn:microsoft.com/office/officeart/2005/8/layout/list1"/>
    <dgm:cxn modelId="{9B554DC4-FC6D-42E6-8A7E-B19E6B26634F}" type="presParOf" srcId="{040448D9-B03E-49E7-93D0-8219C6F5509F}" destId="{7CCB8E76-1832-4A15-905D-0B97DC9B5C36}" srcOrd="6" destOrd="0" presId="urn:microsoft.com/office/officeart/2005/8/layout/list1"/>
    <dgm:cxn modelId="{DB7F4319-AC99-4750-9F1A-2FFB806DD4D8}" type="presParOf" srcId="{040448D9-B03E-49E7-93D0-8219C6F5509F}" destId="{818F50B6-5153-40EB-9A8F-9CE948B22E67}" srcOrd="7" destOrd="0" presId="urn:microsoft.com/office/officeart/2005/8/layout/list1"/>
    <dgm:cxn modelId="{115455F6-AD7E-4CD2-9509-B4E127272671}" type="presParOf" srcId="{040448D9-B03E-49E7-93D0-8219C6F5509F}" destId="{7B0B6ED4-74B7-4557-B613-F31D148636E8}" srcOrd="8" destOrd="0" presId="urn:microsoft.com/office/officeart/2005/8/layout/list1"/>
    <dgm:cxn modelId="{DBE6ED27-5744-4527-A2BF-142330899E6F}" type="presParOf" srcId="{7B0B6ED4-74B7-4557-B613-F31D148636E8}" destId="{3BD54718-7A45-4A1F-8F41-E498422B474F}" srcOrd="0" destOrd="0" presId="urn:microsoft.com/office/officeart/2005/8/layout/list1"/>
    <dgm:cxn modelId="{DF15F490-21C6-4EC5-86D3-B3100321C4A9}" type="presParOf" srcId="{7B0B6ED4-74B7-4557-B613-F31D148636E8}" destId="{D0262736-5631-4DDB-B3DF-94408442477E}" srcOrd="1" destOrd="0" presId="urn:microsoft.com/office/officeart/2005/8/layout/list1"/>
    <dgm:cxn modelId="{41DB03A5-53D2-41D4-8F9B-3674538EB4CA}" type="presParOf" srcId="{040448D9-B03E-49E7-93D0-8219C6F5509F}" destId="{5163A2F7-5BC6-4A7E-AF88-ADE68C6D4F1F}" srcOrd="9" destOrd="0" presId="urn:microsoft.com/office/officeart/2005/8/layout/list1"/>
    <dgm:cxn modelId="{89BC40CC-8CF0-4854-934A-CB5356BA60DE}" type="presParOf" srcId="{040448D9-B03E-49E7-93D0-8219C6F5509F}" destId="{936F211B-C11F-4224-A2F0-51BFDBE13347}" srcOrd="10" destOrd="0" presId="urn:microsoft.com/office/officeart/2005/8/layout/list1"/>
    <dgm:cxn modelId="{18B7202D-01B0-47DA-84E2-3CD4D381FEC9}" type="presParOf" srcId="{040448D9-B03E-49E7-93D0-8219C6F5509F}" destId="{2F7933A2-74AB-40CC-9837-AD2A53C729CA}" srcOrd="11" destOrd="0" presId="urn:microsoft.com/office/officeart/2005/8/layout/list1"/>
    <dgm:cxn modelId="{E2B24667-BA4F-4A3C-82B1-9CAEA78DE322}" type="presParOf" srcId="{040448D9-B03E-49E7-93D0-8219C6F5509F}" destId="{00D39C14-5B87-4333-8BAD-70CA74D39052}" srcOrd="12" destOrd="0" presId="urn:microsoft.com/office/officeart/2005/8/layout/list1"/>
    <dgm:cxn modelId="{9F10B154-3CF5-4932-A8AC-36643BF9CE4A}" type="presParOf" srcId="{00D39C14-5B87-4333-8BAD-70CA74D39052}" destId="{CEB74933-544D-429D-9231-38CF6BB59990}" srcOrd="0" destOrd="0" presId="urn:microsoft.com/office/officeart/2005/8/layout/list1"/>
    <dgm:cxn modelId="{E7FD3260-B865-412C-9A25-26AD90291CC2}" type="presParOf" srcId="{00D39C14-5B87-4333-8BAD-70CA74D39052}" destId="{49C7AB43-E923-4905-9CCC-C58DB798E5D4}" srcOrd="1" destOrd="0" presId="urn:microsoft.com/office/officeart/2005/8/layout/list1"/>
    <dgm:cxn modelId="{1689518D-2BED-45B3-8F7D-1C5D95726BA0}" type="presParOf" srcId="{040448D9-B03E-49E7-93D0-8219C6F5509F}" destId="{F4D8A41E-E2C6-4DAC-B2BD-CB7111BEBA4E}" srcOrd="13" destOrd="0" presId="urn:microsoft.com/office/officeart/2005/8/layout/list1"/>
    <dgm:cxn modelId="{F27626F4-1CB4-42E0-8512-9F60FCD4A0B5}" type="presParOf" srcId="{040448D9-B03E-49E7-93D0-8219C6F5509F}" destId="{7A197455-E18F-477F-9E92-54A470D3D14D}"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8DFD8F-0255-4169-8D51-F700624E1BCF}">
      <dsp:nvSpPr>
        <dsp:cNvPr id="0" name=""/>
        <dsp:cNvSpPr/>
      </dsp:nvSpPr>
      <dsp:spPr>
        <a:xfrm>
          <a:off x="0" y="282245"/>
          <a:ext cx="6912768" cy="478800"/>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D7B3C1-8E95-4A33-9FDD-0C453B27469E}">
      <dsp:nvSpPr>
        <dsp:cNvPr id="0" name=""/>
        <dsp:cNvSpPr/>
      </dsp:nvSpPr>
      <dsp:spPr>
        <a:xfrm>
          <a:off x="345638" y="1805"/>
          <a:ext cx="4838937" cy="56088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900" tIns="0" rIns="182900" bIns="0" numCol="1" spcCol="1270" anchor="ctr" anchorCtr="0">
          <a:noAutofit/>
        </a:bodyPr>
        <a:lstStyle/>
        <a:p>
          <a:pPr lvl="0" algn="l" defTabSz="1066800">
            <a:lnSpc>
              <a:spcPct val="90000"/>
            </a:lnSpc>
            <a:spcBef>
              <a:spcPct val="0"/>
            </a:spcBef>
            <a:spcAft>
              <a:spcPct val="35000"/>
            </a:spcAft>
          </a:pPr>
          <a:r>
            <a:rPr lang="en-US" sz="2400" b="1" kern="1200" smtClean="0">
              <a:solidFill>
                <a:schemeClr val="tx1"/>
              </a:solidFill>
              <a:latin typeface="Vijaya" pitchFamily="34" charset="0"/>
              <a:cs typeface="Vijaya" pitchFamily="34" charset="0"/>
            </a:rPr>
            <a:t>1.Creating reasons for listening.</a:t>
          </a:r>
          <a:endParaRPr lang="en-US" sz="2400" b="1" kern="1200">
            <a:solidFill>
              <a:schemeClr val="tx1"/>
            </a:solidFill>
            <a:latin typeface="Vijaya" pitchFamily="34" charset="0"/>
            <a:cs typeface="Vijaya" pitchFamily="34" charset="0"/>
          </a:endParaRPr>
        </a:p>
      </dsp:txBody>
      <dsp:txXfrm>
        <a:off x="373018" y="29185"/>
        <a:ext cx="4784177" cy="506120"/>
      </dsp:txXfrm>
    </dsp:sp>
    <dsp:sp modelId="{7CCB8E76-1832-4A15-905D-0B97DC9B5C36}">
      <dsp:nvSpPr>
        <dsp:cNvPr id="0" name=""/>
        <dsp:cNvSpPr/>
      </dsp:nvSpPr>
      <dsp:spPr>
        <a:xfrm>
          <a:off x="0" y="1144086"/>
          <a:ext cx="6912768" cy="478800"/>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F06D69-160D-4B97-9385-3FF265CA2CAF}">
      <dsp:nvSpPr>
        <dsp:cNvPr id="0" name=""/>
        <dsp:cNvSpPr/>
      </dsp:nvSpPr>
      <dsp:spPr>
        <a:xfrm>
          <a:off x="345638" y="863646"/>
          <a:ext cx="4838937" cy="56088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900" tIns="0" rIns="182900" bIns="0" numCol="1" spcCol="1270" anchor="ctr" anchorCtr="0">
          <a:noAutofit/>
        </a:bodyPr>
        <a:lstStyle/>
        <a:p>
          <a:pPr lvl="0" algn="l" defTabSz="1066800">
            <a:lnSpc>
              <a:spcPct val="90000"/>
            </a:lnSpc>
            <a:spcBef>
              <a:spcPct val="0"/>
            </a:spcBef>
            <a:spcAft>
              <a:spcPct val="35000"/>
            </a:spcAft>
          </a:pPr>
          <a:r>
            <a:rPr lang="en-US" sz="2400" b="1" kern="1200" smtClean="0">
              <a:solidFill>
                <a:schemeClr val="tx1"/>
              </a:solidFill>
              <a:latin typeface="Vijaya" pitchFamily="34" charset="0"/>
              <a:cs typeface="Vijaya" pitchFamily="34" charset="0"/>
            </a:rPr>
            <a:t>2.Selecting texts for listening</a:t>
          </a:r>
          <a:endParaRPr lang="en-US" sz="2400" b="1" kern="1200">
            <a:solidFill>
              <a:schemeClr val="tx1"/>
            </a:solidFill>
            <a:latin typeface="Vijaya" pitchFamily="34" charset="0"/>
            <a:cs typeface="Vijaya" pitchFamily="34" charset="0"/>
          </a:endParaRPr>
        </a:p>
      </dsp:txBody>
      <dsp:txXfrm>
        <a:off x="373018" y="891026"/>
        <a:ext cx="4784177" cy="506120"/>
      </dsp:txXfrm>
    </dsp:sp>
    <dsp:sp modelId="{936F211B-C11F-4224-A2F0-51BFDBE13347}">
      <dsp:nvSpPr>
        <dsp:cNvPr id="0" name=""/>
        <dsp:cNvSpPr/>
      </dsp:nvSpPr>
      <dsp:spPr>
        <a:xfrm>
          <a:off x="0" y="2005926"/>
          <a:ext cx="6912768" cy="478800"/>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262736-5631-4DDB-B3DF-94408442477E}">
      <dsp:nvSpPr>
        <dsp:cNvPr id="0" name=""/>
        <dsp:cNvSpPr/>
      </dsp:nvSpPr>
      <dsp:spPr>
        <a:xfrm>
          <a:off x="345638" y="1725486"/>
          <a:ext cx="4838937" cy="56088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900" tIns="0" rIns="182900" bIns="0"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tx1"/>
              </a:solidFill>
              <a:latin typeface="Vijaya" pitchFamily="34" charset="0"/>
              <a:cs typeface="Vijaya" pitchFamily="34" charset="0"/>
            </a:rPr>
            <a:t>3.Designing listening activities for the classroom.</a:t>
          </a:r>
          <a:endParaRPr lang="en-US" sz="2000" b="1" kern="1200" dirty="0">
            <a:solidFill>
              <a:schemeClr val="tx1"/>
            </a:solidFill>
            <a:latin typeface="Vijaya" pitchFamily="34" charset="0"/>
            <a:cs typeface="Vijaya" pitchFamily="34" charset="0"/>
          </a:endParaRPr>
        </a:p>
      </dsp:txBody>
      <dsp:txXfrm>
        <a:off x="373018" y="1752866"/>
        <a:ext cx="4784177" cy="506120"/>
      </dsp:txXfrm>
    </dsp:sp>
    <dsp:sp modelId="{7A197455-E18F-477F-9E92-54A470D3D14D}">
      <dsp:nvSpPr>
        <dsp:cNvPr id="0" name=""/>
        <dsp:cNvSpPr/>
      </dsp:nvSpPr>
      <dsp:spPr>
        <a:xfrm>
          <a:off x="0" y="2867766"/>
          <a:ext cx="6912768" cy="478800"/>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C7AB43-E923-4905-9CCC-C58DB798E5D4}">
      <dsp:nvSpPr>
        <dsp:cNvPr id="0" name=""/>
        <dsp:cNvSpPr/>
      </dsp:nvSpPr>
      <dsp:spPr>
        <a:xfrm>
          <a:off x="345638" y="2587326"/>
          <a:ext cx="4838937" cy="56088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900" tIns="0" rIns="182900" bIns="0" numCol="1" spcCol="1270" anchor="ctr" anchorCtr="0">
          <a:noAutofit/>
        </a:bodyPr>
        <a:lstStyle/>
        <a:p>
          <a:pPr lvl="0" algn="l" defTabSz="1066800">
            <a:lnSpc>
              <a:spcPct val="90000"/>
            </a:lnSpc>
            <a:spcBef>
              <a:spcPct val="0"/>
            </a:spcBef>
            <a:spcAft>
              <a:spcPct val="35000"/>
            </a:spcAft>
          </a:pPr>
          <a:r>
            <a:rPr lang="en-US" sz="2400" b="1" kern="1200" smtClean="0">
              <a:solidFill>
                <a:schemeClr val="tx1"/>
              </a:solidFill>
              <a:latin typeface="Vijaya" pitchFamily="34" charset="0"/>
              <a:cs typeface="Vijaya" pitchFamily="34" charset="0"/>
            </a:rPr>
            <a:t>4.Buliding confidence in listening to English </a:t>
          </a:r>
          <a:endParaRPr lang="en-US" sz="2400" b="1" kern="1200">
            <a:solidFill>
              <a:schemeClr val="tx1"/>
            </a:solidFill>
            <a:latin typeface="Vijaya" pitchFamily="34" charset="0"/>
            <a:cs typeface="Vijaya" pitchFamily="34" charset="0"/>
          </a:endParaRPr>
        </a:p>
      </dsp:txBody>
      <dsp:txXfrm>
        <a:off x="373018" y="2614706"/>
        <a:ext cx="4784177" cy="50612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446610-9B54-42BE-937E-ACA0F7D5428B}" type="datetimeFigureOut">
              <a:rPr lang="en-US" smtClean="0"/>
              <a:t>12/21/2015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DFF473-6DDB-4984-9F8B-E61640F1E0C9}" type="slidenum">
              <a:rPr lang="en-US" smtClean="0"/>
              <a:t>‹#›</a:t>
            </a:fld>
            <a:endParaRPr lang="en-US"/>
          </a:p>
        </p:txBody>
      </p:sp>
    </p:spTree>
    <p:extLst>
      <p:ext uri="{BB962C8B-B14F-4D97-AF65-F5344CB8AC3E}">
        <p14:creationId xmlns:p14="http://schemas.microsoft.com/office/powerpoint/2010/main" val="3318554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DFF473-6DDB-4984-9F8B-E61640F1E0C9}" type="slidenum">
              <a:rPr lang="en-US" smtClean="0"/>
              <a:t>7</a:t>
            </a:fld>
            <a:endParaRPr lang="en-US"/>
          </a:p>
        </p:txBody>
      </p:sp>
    </p:spTree>
    <p:extLst>
      <p:ext uri="{BB962C8B-B14F-4D97-AF65-F5344CB8AC3E}">
        <p14:creationId xmlns:p14="http://schemas.microsoft.com/office/powerpoint/2010/main" val="114172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DFF473-6DDB-4984-9F8B-E61640F1E0C9}" type="slidenum">
              <a:rPr lang="en-US" smtClean="0"/>
              <a:t>32</a:t>
            </a:fld>
            <a:endParaRPr lang="en-US"/>
          </a:p>
        </p:txBody>
      </p:sp>
    </p:spTree>
    <p:extLst>
      <p:ext uri="{BB962C8B-B14F-4D97-AF65-F5344CB8AC3E}">
        <p14:creationId xmlns:p14="http://schemas.microsoft.com/office/powerpoint/2010/main" val="1038959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ous-titr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Espace réservé de la date 3"/>
          <p:cNvSpPr>
            <a:spLocks noGrp="1"/>
          </p:cNvSpPr>
          <p:nvPr>
            <p:ph type="dt" sz="half" idx="10"/>
          </p:nvPr>
        </p:nvSpPr>
        <p:spPr/>
        <p:txBody>
          <a:bodyPr/>
          <a:lstStyle>
            <a:lvl1pPr>
              <a:defRPr/>
            </a:lvl1pPr>
          </a:lstStyle>
          <a:p>
            <a:pPr>
              <a:defRPr/>
            </a:pPr>
            <a:fld id="{ED632275-510D-4F38-9267-4925254C8511}" type="datetimeFigureOut">
              <a:rPr lang="en-US"/>
              <a:pPr>
                <a:defRPr/>
              </a:pPr>
              <a:t>12/21/2015</a:t>
            </a:fld>
            <a:endParaRPr lang="en-US"/>
          </a:p>
        </p:txBody>
      </p:sp>
      <p:sp>
        <p:nvSpPr>
          <p:cNvPr id="5" name="Espace réservé du pied de page 4"/>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16A8F710-C109-47C9-B9A5-94ED5CD8A8D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en-US"/>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Espace réservé de la date 3"/>
          <p:cNvSpPr>
            <a:spLocks noGrp="1"/>
          </p:cNvSpPr>
          <p:nvPr>
            <p:ph type="dt" sz="half" idx="10"/>
          </p:nvPr>
        </p:nvSpPr>
        <p:spPr/>
        <p:txBody>
          <a:bodyPr/>
          <a:lstStyle>
            <a:lvl1pPr>
              <a:defRPr/>
            </a:lvl1pPr>
          </a:lstStyle>
          <a:p>
            <a:pPr>
              <a:defRPr/>
            </a:pPr>
            <a:fld id="{AF472C75-7AF8-45CC-8EAB-411A3B5DE575}" type="datetimeFigureOut">
              <a:rPr lang="en-US"/>
              <a:pPr>
                <a:defRPr/>
              </a:pPr>
              <a:t>12/21/2015</a:t>
            </a:fld>
            <a:endParaRPr lang="en-US"/>
          </a:p>
        </p:txBody>
      </p:sp>
      <p:sp>
        <p:nvSpPr>
          <p:cNvPr id="5" name="Espace réservé du pied de page 4"/>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0DBD56FF-6247-42ED-9847-4D9962D3C9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Espace réservé du texte vertical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Espace réservé de la date 3"/>
          <p:cNvSpPr>
            <a:spLocks noGrp="1"/>
          </p:cNvSpPr>
          <p:nvPr>
            <p:ph type="dt" sz="half" idx="10"/>
          </p:nvPr>
        </p:nvSpPr>
        <p:spPr/>
        <p:txBody>
          <a:bodyPr/>
          <a:lstStyle>
            <a:lvl1pPr>
              <a:defRPr/>
            </a:lvl1pPr>
          </a:lstStyle>
          <a:p>
            <a:pPr>
              <a:defRPr/>
            </a:pPr>
            <a:fld id="{C8193F6E-1FD4-43C0-B56D-A83E920F36AE}" type="datetimeFigureOut">
              <a:rPr lang="en-US"/>
              <a:pPr>
                <a:defRPr/>
              </a:pPr>
              <a:t>12/21/2015</a:t>
            </a:fld>
            <a:endParaRPr lang="en-US"/>
          </a:p>
        </p:txBody>
      </p:sp>
      <p:sp>
        <p:nvSpPr>
          <p:cNvPr id="5" name="Espace réservé du pied de page 4"/>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6BDFF7B0-CA19-4398-AEEC-E21F91D8E10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en-US"/>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Espace réservé de la date 3"/>
          <p:cNvSpPr>
            <a:spLocks noGrp="1"/>
          </p:cNvSpPr>
          <p:nvPr>
            <p:ph type="dt" sz="half" idx="10"/>
          </p:nvPr>
        </p:nvSpPr>
        <p:spPr/>
        <p:txBody>
          <a:bodyPr/>
          <a:lstStyle>
            <a:lvl1pPr>
              <a:defRPr/>
            </a:lvl1pPr>
          </a:lstStyle>
          <a:p>
            <a:pPr>
              <a:defRPr/>
            </a:pPr>
            <a:fld id="{8711C3F6-9BCE-4177-BCD5-EE276C1E5B00}" type="datetimeFigureOut">
              <a:rPr lang="en-US"/>
              <a:pPr>
                <a:defRPr/>
              </a:pPr>
              <a:t>12/21/2015</a:t>
            </a:fld>
            <a:endParaRPr lang="en-US"/>
          </a:p>
        </p:txBody>
      </p:sp>
      <p:sp>
        <p:nvSpPr>
          <p:cNvPr id="5" name="Espace réservé du pied de page 4"/>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95A95505-B4B8-4916-A6C1-F27FD7CEF6A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Espace réservé du texte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Espace réservé de la date 3"/>
          <p:cNvSpPr>
            <a:spLocks noGrp="1"/>
          </p:cNvSpPr>
          <p:nvPr>
            <p:ph type="dt" sz="half" idx="10"/>
          </p:nvPr>
        </p:nvSpPr>
        <p:spPr/>
        <p:txBody>
          <a:bodyPr/>
          <a:lstStyle>
            <a:lvl1pPr>
              <a:defRPr/>
            </a:lvl1pPr>
          </a:lstStyle>
          <a:p>
            <a:pPr>
              <a:defRPr/>
            </a:pPr>
            <a:fld id="{0A8A3FD6-21C9-4693-9C95-372BA6188B34}" type="datetimeFigureOut">
              <a:rPr lang="en-US"/>
              <a:pPr>
                <a:defRPr/>
              </a:pPr>
              <a:t>12/21/2015</a:t>
            </a:fld>
            <a:endParaRPr lang="en-US"/>
          </a:p>
        </p:txBody>
      </p:sp>
      <p:sp>
        <p:nvSpPr>
          <p:cNvPr id="5" name="Espace réservé du pied de page 4"/>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B0D67337-C950-41F8-AFDB-DD987B6D50A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en-US"/>
          </a:p>
        </p:txBody>
      </p:sp>
      <p:sp>
        <p:nvSpPr>
          <p:cNvPr id="3" name="Espace réservé du contenu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Espace réservé du contenu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Espace réservé de la date 3"/>
          <p:cNvSpPr>
            <a:spLocks noGrp="1"/>
          </p:cNvSpPr>
          <p:nvPr>
            <p:ph type="dt" sz="half" idx="10"/>
          </p:nvPr>
        </p:nvSpPr>
        <p:spPr/>
        <p:txBody>
          <a:bodyPr/>
          <a:lstStyle>
            <a:lvl1pPr>
              <a:defRPr/>
            </a:lvl1pPr>
          </a:lstStyle>
          <a:p>
            <a:pPr>
              <a:defRPr/>
            </a:pPr>
            <a:fld id="{DF32D7CF-49EE-4166-9D9F-18322726831F}" type="datetimeFigureOut">
              <a:rPr lang="en-US"/>
              <a:pPr>
                <a:defRPr/>
              </a:pPr>
              <a:t>12/21/2015</a:t>
            </a:fld>
            <a:endParaRPr lang="en-US"/>
          </a:p>
        </p:txBody>
      </p:sp>
      <p:sp>
        <p:nvSpPr>
          <p:cNvPr id="6" name="Espace réservé du pied de page 4"/>
          <p:cNvSpPr>
            <a:spLocks noGrp="1"/>
          </p:cNvSpPr>
          <p:nvPr>
            <p:ph type="ftr" sz="quarter" idx="11"/>
          </p:nvPr>
        </p:nvSpPr>
        <p:spPr/>
        <p:txBody>
          <a:bodyPr/>
          <a:lstStyle>
            <a:lvl1pPr>
              <a:defRPr/>
            </a:lvl1pPr>
          </a:lstStyle>
          <a:p>
            <a:pPr>
              <a:defRPr/>
            </a:pPr>
            <a:endParaRPr lang="en-US"/>
          </a:p>
        </p:txBody>
      </p:sp>
      <p:sp>
        <p:nvSpPr>
          <p:cNvPr id="7" name="Espace réservé du numéro de diapositive 5"/>
          <p:cNvSpPr>
            <a:spLocks noGrp="1"/>
          </p:cNvSpPr>
          <p:nvPr>
            <p:ph type="sldNum" sz="quarter" idx="12"/>
          </p:nvPr>
        </p:nvSpPr>
        <p:spPr/>
        <p:txBody>
          <a:bodyPr/>
          <a:lstStyle>
            <a:lvl1pPr>
              <a:defRPr/>
            </a:lvl1pPr>
          </a:lstStyle>
          <a:p>
            <a:pPr>
              <a:defRPr/>
            </a:pPr>
            <a:fld id="{1F411242-A0A4-4330-874B-B2EAA9EE2A0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Espace réservé du texte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Espace réservé de la date 3"/>
          <p:cNvSpPr>
            <a:spLocks noGrp="1"/>
          </p:cNvSpPr>
          <p:nvPr>
            <p:ph type="dt" sz="half" idx="10"/>
          </p:nvPr>
        </p:nvSpPr>
        <p:spPr/>
        <p:txBody>
          <a:bodyPr/>
          <a:lstStyle>
            <a:lvl1pPr>
              <a:defRPr/>
            </a:lvl1pPr>
          </a:lstStyle>
          <a:p>
            <a:pPr>
              <a:defRPr/>
            </a:pPr>
            <a:fld id="{E0F2D981-20A4-49E4-A201-A77674ECA3E3}" type="datetimeFigureOut">
              <a:rPr lang="en-US"/>
              <a:pPr>
                <a:defRPr/>
              </a:pPr>
              <a:t>12/21/2015</a:t>
            </a:fld>
            <a:endParaRPr lang="en-US"/>
          </a:p>
        </p:txBody>
      </p:sp>
      <p:sp>
        <p:nvSpPr>
          <p:cNvPr id="8" name="Espace réservé du pied de page 4"/>
          <p:cNvSpPr>
            <a:spLocks noGrp="1"/>
          </p:cNvSpPr>
          <p:nvPr>
            <p:ph type="ftr" sz="quarter" idx="11"/>
          </p:nvPr>
        </p:nvSpPr>
        <p:spPr/>
        <p:txBody>
          <a:bodyPr/>
          <a:lstStyle>
            <a:lvl1pPr>
              <a:defRPr/>
            </a:lvl1pPr>
          </a:lstStyle>
          <a:p>
            <a:pPr>
              <a:defRPr/>
            </a:pPr>
            <a:endParaRPr lang="en-US"/>
          </a:p>
        </p:txBody>
      </p:sp>
      <p:sp>
        <p:nvSpPr>
          <p:cNvPr id="9" name="Espace réservé du numéro de diapositive 5"/>
          <p:cNvSpPr>
            <a:spLocks noGrp="1"/>
          </p:cNvSpPr>
          <p:nvPr>
            <p:ph type="sldNum" sz="quarter" idx="12"/>
          </p:nvPr>
        </p:nvSpPr>
        <p:spPr/>
        <p:txBody>
          <a:bodyPr/>
          <a:lstStyle>
            <a:lvl1pPr>
              <a:defRPr/>
            </a:lvl1pPr>
          </a:lstStyle>
          <a:p>
            <a:pPr>
              <a:defRPr/>
            </a:pPr>
            <a:fld id="{13A54635-E8F4-499C-B82F-C2B6DE58038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en-US"/>
          </a:p>
        </p:txBody>
      </p:sp>
      <p:sp>
        <p:nvSpPr>
          <p:cNvPr id="3" name="Espace réservé de la date 3"/>
          <p:cNvSpPr>
            <a:spLocks noGrp="1"/>
          </p:cNvSpPr>
          <p:nvPr>
            <p:ph type="dt" sz="half" idx="10"/>
          </p:nvPr>
        </p:nvSpPr>
        <p:spPr/>
        <p:txBody>
          <a:bodyPr/>
          <a:lstStyle>
            <a:lvl1pPr>
              <a:defRPr/>
            </a:lvl1pPr>
          </a:lstStyle>
          <a:p>
            <a:pPr>
              <a:defRPr/>
            </a:pPr>
            <a:fld id="{2A7110C4-56A0-490A-A934-C541C4F0A874}" type="datetimeFigureOut">
              <a:rPr lang="en-US"/>
              <a:pPr>
                <a:defRPr/>
              </a:pPr>
              <a:t>12/21/2015</a:t>
            </a:fld>
            <a:endParaRPr lang="en-US"/>
          </a:p>
        </p:txBody>
      </p:sp>
      <p:sp>
        <p:nvSpPr>
          <p:cNvPr id="4" name="Espace réservé du pied de page 4"/>
          <p:cNvSpPr>
            <a:spLocks noGrp="1"/>
          </p:cNvSpPr>
          <p:nvPr>
            <p:ph type="ftr" sz="quarter" idx="11"/>
          </p:nvPr>
        </p:nvSpPr>
        <p:spPr/>
        <p:txBody>
          <a:bodyPr/>
          <a:lstStyle>
            <a:lvl1pPr>
              <a:defRPr/>
            </a:lvl1pPr>
          </a:lstStyle>
          <a:p>
            <a:pPr>
              <a:defRPr/>
            </a:pPr>
            <a:endParaRPr lang="en-US"/>
          </a:p>
        </p:txBody>
      </p:sp>
      <p:sp>
        <p:nvSpPr>
          <p:cNvPr id="5" name="Espace réservé du numéro de diapositive 5"/>
          <p:cNvSpPr>
            <a:spLocks noGrp="1"/>
          </p:cNvSpPr>
          <p:nvPr>
            <p:ph type="sldNum" sz="quarter" idx="12"/>
          </p:nvPr>
        </p:nvSpPr>
        <p:spPr/>
        <p:txBody>
          <a:bodyPr/>
          <a:lstStyle>
            <a:lvl1pPr>
              <a:defRPr/>
            </a:lvl1pPr>
          </a:lstStyle>
          <a:p>
            <a:pPr>
              <a:defRPr/>
            </a:pPr>
            <a:fld id="{8C54F2D5-C6CF-499D-9E17-22FB79F0D96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F204594E-E5A6-4FFE-AB4A-5FF3ED2CA8AD}" type="datetimeFigureOut">
              <a:rPr lang="en-US"/>
              <a:pPr>
                <a:defRPr/>
              </a:pPr>
              <a:t>12/21/2015</a:t>
            </a:fld>
            <a:endParaRPr lang="en-US"/>
          </a:p>
        </p:txBody>
      </p:sp>
      <p:sp>
        <p:nvSpPr>
          <p:cNvPr id="3" name="Espace réservé du pied de page 4"/>
          <p:cNvSpPr>
            <a:spLocks noGrp="1"/>
          </p:cNvSpPr>
          <p:nvPr>
            <p:ph type="ftr" sz="quarter" idx="11"/>
          </p:nvPr>
        </p:nvSpPr>
        <p:spPr/>
        <p:txBody>
          <a:bodyPr/>
          <a:lstStyle>
            <a:lvl1pPr>
              <a:defRPr/>
            </a:lvl1pPr>
          </a:lstStyle>
          <a:p>
            <a:pPr>
              <a:defRPr/>
            </a:pPr>
            <a:endParaRPr lang="en-US"/>
          </a:p>
        </p:txBody>
      </p:sp>
      <p:sp>
        <p:nvSpPr>
          <p:cNvPr id="4" name="Espace réservé du numéro de diapositive 5"/>
          <p:cNvSpPr>
            <a:spLocks noGrp="1"/>
          </p:cNvSpPr>
          <p:nvPr>
            <p:ph type="sldNum" sz="quarter" idx="12"/>
          </p:nvPr>
        </p:nvSpPr>
        <p:spPr/>
        <p:txBody>
          <a:bodyPr/>
          <a:lstStyle>
            <a:lvl1pPr>
              <a:defRPr/>
            </a:lvl1pPr>
          </a:lstStyle>
          <a:p>
            <a:pPr>
              <a:defRPr/>
            </a:pPr>
            <a:fld id="{FD386C80-78A2-4333-9517-B9CF1B4CB9E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Espace réservé du conten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Espace réservé du texte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6F01337C-2912-4A47-9381-B4B6F846A3BF}" type="datetimeFigureOut">
              <a:rPr lang="en-US"/>
              <a:pPr>
                <a:defRPr/>
              </a:pPr>
              <a:t>12/21/2015</a:t>
            </a:fld>
            <a:endParaRPr lang="en-US"/>
          </a:p>
        </p:txBody>
      </p:sp>
      <p:sp>
        <p:nvSpPr>
          <p:cNvPr id="6" name="Espace réservé du pied de page 4"/>
          <p:cNvSpPr>
            <a:spLocks noGrp="1"/>
          </p:cNvSpPr>
          <p:nvPr>
            <p:ph type="ftr" sz="quarter" idx="11"/>
          </p:nvPr>
        </p:nvSpPr>
        <p:spPr/>
        <p:txBody>
          <a:bodyPr/>
          <a:lstStyle>
            <a:lvl1pPr>
              <a:defRPr/>
            </a:lvl1pPr>
          </a:lstStyle>
          <a:p>
            <a:pPr>
              <a:defRPr/>
            </a:pPr>
            <a:endParaRPr lang="en-US"/>
          </a:p>
        </p:txBody>
      </p:sp>
      <p:sp>
        <p:nvSpPr>
          <p:cNvPr id="7" name="Espace réservé du numéro de diapositive 5"/>
          <p:cNvSpPr>
            <a:spLocks noGrp="1"/>
          </p:cNvSpPr>
          <p:nvPr>
            <p:ph type="sldNum" sz="quarter" idx="12"/>
          </p:nvPr>
        </p:nvSpPr>
        <p:spPr/>
        <p:txBody>
          <a:bodyPr/>
          <a:lstStyle>
            <a:lvl1pPr>
              <a:defRPr/>
            </a:lvl1pPr>
          </a:lstStyle>
          <a:p>
            <a:pPr>
              <a:defRPr/>
            </a:pPr>
            <a:fld id="{D4A0C5FA-6D28-4D64-A4ED-49CE1282E9F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Espace réservé pour une image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Espace réservé du texte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0B621926-F61B-4909-ACBE-D9B527AE586F}" type="datetimeFigureOut">
              <a:rPr lang="en-US"/>
              <a:pPr>
                <a:defRPr/>
              </a:pPr>
              <a:t>12/21/2015</a:t>
            </a:fld>
            <a:endParaRPr lang="en-US"/>
          </a:p>
        </p:txBody>
      </p:sp>
      <p:sp>
        <p:nvSpPr>
          <p:cNvPr id="6" name="Espace réservé du pied de page 4"/>
          <p:cNvSpPr>
            <a:spLocks noGrp="1"/>
          </p:cNvSpPr>
          <p:nvPr>
            <p:ph type="ftr" sz="quarter" idx="11"/>
          </p:nvPr>
        </p:nvSpPr>
        <p:spPr/>
        <p:txBody>
          <a:bodyPr/>
          <a:lstStyle>
            <a:lvl1pPr>
              <a:defRPr/>
            </a:lvl1pPr>
          </a:lstStyle>
          <a:p>
            <a:pPr>
              <a:defRPr/>
            </a:pPr>
            <a:endParaRPr lang="en-US"/>
          </a:p>
        </p:txBody>
      </p:sp>
      <p:sp>
        <p:nvSpPr>
          <p:cNvPr id="7" name="Espace réservé du numéro de diapositive 5"/>
          <p:cNvSpPr>
            <a:spLocks noGrp="1"/>
          </p:cNvSpPr>
          <p:nvPr>
            <p:ph type="sldNum" sz="quarter" idx="12"/>
          </p:nvPr>
        </p:nvSpPr>
        <p:spPr/>
        <p:txBody>
          <a:bodyPr/>
          <a:lstStyle>
            <a:lvl1pPr>
              <a:defRPr/>
            </a:lvl1pPr>
          </a:lstStyle>
          <a:p>
            <a:pPr>
              <a:defRPr/>
            </a:pPr>
            <a:fld id="{658329B4-5FF4-4057-835C-493A7827418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endParaRPr lang="en-US" smtClean="0"/>
          </a:p>
        </p:txBody>
      </p:sp>
      <p:sp>
        <p:nvSpPr>
          <p:cNvPr id="1027" name="Espace réservé du texte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4" name="Espace réservé de la date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B71FAF7-EB93-4525-90FC-0EE9391AE875}" type="datetimeFigureOut">
              <a:rPr lang="en-US"/>
              <a:pPr>
                <a:defRPr/>
              </a:pPr>
              <a:t>12/21/2015</a:t>
            </a:fld>
            <a:endParaRPr lang="en-US"/>
          </a:p>
        </p:txBody>
      </p:sp>
      <p:sp>
        <p:nvSpPr>
          <p:cNvPr id="5" name="Espace réservé du pied de page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Espace réservé du numéro de diapositive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2231A36-A29A-4520-A36F-FFF6ED77D1F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en.wikipedia.org/wiki/Cassandra_Clare" TargetMode="Externa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80528" y="1500180"/>
            <a:ext cx="7272808" cy="3231810"/>
          </a:xfrm>
        </p:spPr>
        <p:txBody>
          <a:bodyPr rtlCol="0">
            <a:noAutofit/>
          </a:bodyPr>
          <a:lstStyle/>
          <a:p>
            <a:r>
              <a:rPr lang="en-US" dirty="0" smtClean="0">
                <a:latin typeface="Calisto MT" pitchFamily="18" charset="0"/>
              </a:rPr>
              <a:t>Listening;13 </a:t>
            </a:r>
            <a:br>
              <a:rPr lang="en-US" dirty="0" smtClean="0">
                <a:latin typeface="Calisto MT" pitchFamily="18" charset="0"/>
              </a:rPr>
            </a:br>
            <a:r>
              <a:rPr lang="en-US" dirty="0" smtClean="0">
                <a:latin typeface="Calisto MT" pitchFamily="18" charset="0"/>
              </a:rPr>
              <a:t>in applied linguistic and material development</a:t>
            </a:r>
            <a:endParaRPr lang="en-US" dirty="0">
              <a:latin typeface="Calisto MT" pitchFamily="18" charset="0"/>
            </a:endParaRPr>
          </a:p>
        </p:txBody>
      </p:sp>
      <p:pic>
        <p:nvPicPr>
          <p:cNvPr id="3" name="Picture 10" descr="C:\Documents and Settings\op\Desktop\hand-to-ear-listen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0"/>
            <a:ext cx="2483768" cy="5143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C:\Documents and Settings\Internet\Desktop\slides\strategies-for-developing-listening-skills-12-63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 y="123478"/>
            <a:ext cx="9143999" cy="5034756"/>
          </a:xfrm>
          <a:noFill/>
        </p:spPr>
      </p:pic>
    </p:spTree>
    <p:extLst>
      <p:ext uri="{BB962C8B-B14F-4D97-AF65-F5344CB8AC3E}">
        <p14:creationId xmlns:p14="http://schemas.microsoft.com/office/powerpoint/2010/main" val="34240052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539552" y="195486"/>
            <a:ext cx="8229600" cy="3970139"/>
          </a:xfrm>
        </p:spPr>
        <p:txBody>
          <a:bodyPr/>
          <a:lstStyle/>
          <a:p>
            <a:pPr algn="ctr">
              <a:buNone/>
            </a:pPr>
            <a:r>
              <a:rPr lang="en-US" sz="3600" dirty="0">
                <a:solidFill>
                  <a:srgbClr val="00B0F0"/>
                </a:solidFill>
                <a:latin typeface="Comic Sans MS" pitchFamily="66" charset="0"/>
              </a:rPr>
              <a:t>Listening strategies :</a:t>
            </a:r>
          </a:p>
          <a:p>
            <a:pPr>
              <a:buNone/>
            </a:pPr>
            <a:r>
              <a:rPr lang="en-US" dirty="0">
                <a:latin typeface="Comic Sans MS" pitchFamily="66" charset="0"/>
              </a:rPr>
              <a:t>Ways of listening planning to improve communication and comprehension to </a:t>
            </a:r>
            <a:r>
              <a:rPr lang="en-US" dirty="0">
                <a:solidFill>
                  <a:srgbClr val="FF3399"/>
                </a:solidFill>
                <a:latin typeface="Comic Sans MS" pitchFamily="66" charset="0"/>
              </a:rPr>
              <a:t>cope with listening difficulties</a:t>
            </a:r>
          </a:p>
          <a:p>
            <a:pPr>
              <a:buNone/>
            </a:pPr>
            <a:endParaRPr lang="en-US" dirty="0">
              <a:latin typeface="Comic Sans MS" pitchFamily="66" charset="0"/>
            </a:endParaRPr>
          </a:p>
          <a:p>
            <a:pPr algn="ctr">
              <a:buNone/>
            </a:pPr>
            <a:r>
              <a:rPr lang="en-US" dirty="0">
                <a:solidFill>
                  <a:srgbClr val="00B0F0"/>
                </a:solidFill>
                <a:latin typeface="Comic Sans MS" pitchFamily="66" charset="0"/>
              </a:rPr>
              <a:t>Metacognitive Strategy :</a:t>
            </a:r>
          </a:p>
          <a:p>
            <a:pPr>
              <a:buNone/>
            </a:pPr>
            <a:r>
              <a:rPr lang="en-US" dirty="0">
                <a:latin typeface="Comic Sans MS" pitchFamily="66" charset="0"/>
              </a:rPr>
              <a:t>Strategies that </a:t>
            </a:r>
            <a:r>
              <a:rPr lang="en-US" dirty="0">
                <a:solidFill>
                  <a:srgbClr val="FF3399"/>
                </a:solidFill>
                <a:latin typeface="Comic Sans MS" pitchFamily="66" charset="0"/>
              </a:rPr>
              <a:t>direct attention to the input</a:t>
            </a:r>
            <a:r>
              <a:rPr lang="en-US" dirty="0">
                <a:latin typeface="Comic Sans MS" pitchFamily="66" charset="0"/>
              </a:rPr>
              <a:t> and coordinate various cognitive Processes.</a:t>
            </a:r>
          </a:p>
          <a:p>
            <a:endParaRPr lang="en-US" dirty="0"/>
          </a:p>
          <a:p>
            <a:endParaRPr lang="en-US" dirty="0"/>
          </a:p>
        </p:txBody>
      </p:sp>
    </p:spTree>
    <p:extLst>
      <p:ext uri="{BB962C8B-B14F-4D97-AF65-F5344CB8AC3E}">
        <p14:creationId xmlns:p14="http://schemas.microsoft.com/office/powerpoint/2010/main" val="37414911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699542"/>
            <a:ext cx="8229600" cy="3894683"/>
          </a:xfrm>
        </p:spPr>
        <p:txBody>
          <a:bodyPr/>
          <a:lstStyle/>
          <a:p>
            <a:pPr algn="ctr">
              <a:buFont typeface="Wingdings" pitchFamily="2" charset="2"/>
              <a:buChar char="ü"/>
            </a:pPr>
            <a:r>
              <a:rPr lang="en-US" b="1" dirty="0">
                <a:solidFill>
                  <a:srgbClr val="00B0F0"/>
                </a:solidFill>
                <a:latin typeface="Comic Sans MS" pitchFamily="66" charset="0"/>
              </a:rPr>
              <a:t>Metacognitive Strategy </a:t>
            </a:r>
            <a:r>
              <a:rPr lang="en-US" sz="2800" dirty="0">
                <a:solidFill>
                  <a:srgbClr val="00B0F0"/>
                </a:solidFill>
                <a:latin typeface="Comic Sans MS" pitchFamily="66" charset="0"/>
              </a:rPr>
              <a:t>:</a:t>
            </a:r>
          </a:p>
          <a:p>
            <a:pPr>
              <a:buNone/>
            </a:pPr>
            <a:r>
              <a:rPr lang="en-US" dirty="0">
                <a:latin typeface="Comic Sans MS" pitchFamily="66" charset="0"/>
              </a:rPr>
              <a:t>-paying attention , monitoring and evaluation</a:t>
            </a:r>
          </a:p>
          <a:p>
            <a:pPr>
              <a:buNone/>
            </a:pPr>
            <a:r>
              <a:rPr lang="en-US" dirty="0">
                <a:latin typeface="Comic Sans MS" pitchFamily="66" charset="0"/>
              </a:rPr>
              <a:t>- Before , during and after listening </a:t>
            </a:r>
          </a:p>
          <a:p>
            <a:pPr>
              <a:buNone/>
            </a:pPr>
            <a:r>
              <a:rPr lang="en-US" dirty="0">
                <a:latin typeface="Comic Sans MS" pitchFamily="66" charset="0"/>
              </a:rPr>
              <a:t>- During face to face interaction , it can have a Social dimension </a:t>
            </a:r>
          </a:p>
          <a:p>
            <a:pPr>
              <a:buNone/>
            </a:pPr>
            <a:r>
              <a:rPr lang="en-US" dirty="0">
                <a:latin typeface="Comic Sans MS" pitchFamily="66" charset="0"/>
              </a:rPr>
              <a:t>- it can be developed in to " Automatized " listening skills</a:t>
            </a:r>
          </a:p>
          <a:p>
            <a:endParaRPr lang="en-US" dirty="0"/>
          </a:p>
          <a:p>
            <a:endParaRPr lang="en-US" dirty="0"/>
          </a:p>
        </p:txBody>
      </p:sp>
    </p:spTree>
    <p:extLst>
      <p:ext uri="{BB962C8B-B14F-4D97-AF65-F5344CB8AC3E}">
        <p14:creationId xmlns:p14="http://schemas.microsoft.com/office/powerpoint/2010/main" val="18951981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4000" b="1" dirty="0" smtClean="0"/>
              <a:t>What do we know about listening process?</a:t>
            </a:r>
            <a:endParaRPr lang="en-US" sz="4000" b="1" dirty="0"/>
          </a:p>
        </p:txBody>
      </p:sp>
      <p:pic>
        <p:nvPicPr>
          <p:cNvPr id="4" name="Picture 5" descr="person-and-question-m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2011152"/>
            <a:ext cx="2808312" cy="3132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07516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buNone/>
            </a:pPr>
            <a:r>
              <a:rPr lang="en-US" dirty="0">
                <a:solidFill>
                  <a:srgbClr val="FF0000"/>
                </a:solidFill>
              </a:rPr>
              <a:t>Bottom – up  processing :</a:t>
            </a:r>
          </a:p>
          <a:p>
            <a:pPr>
              <a:buNone/>
            </a:pPr>
            <a:r>
              <a:rPr lang="en-US" dirty="0"/>
              <a:t>Is often used to </a:t>
            </a:r>
            <a:r>
              <a:rPr lang="en-US" dirty="0" smtClean="0"/>
              <a:t>describe  </a:t>
            </a:r>
            <a:r>
              <a:rPr lang="en-US" dirty="0"/>
              <a:t>the way meaning is built up from the sounds that have been decoded</a:t>
            </a:r>
          </a:p>
          <a:p>
            <a:pPr>
              <a:buNone/>
            </a:pPr>
            <a:r>
              <a:rPr lang="en-US" dirty="0">
                <a:solidFill>
                  <a:srgbClr val="FF0000"/>
                </a:solidFill>
              </a:rPr>
              <a:t>Top – down processing :</a:t>
            </a:r>
          </a:p>
          <a:p>
            <a:pPr>
              <a:buNone/>
            </a:pPr>
            <a:r>
              <a:rPr lang="en-US" dirty="0"/>
              <a:t>Is used to describe the way the meaning is </a:t>
            </a:r>
            <a:r>
              <a:rPr lang="en-US" dirty="0" smtClean="0"/>
              <a:t>infer </a:t>
            </a:r>
            <a:r>
              <a:rPr lang="en-US" dirty="0"/>
              <a:t>and constructed from </a:t>
            </a:r>
            <a:r>
              <a:rPr lang="en-US" dirty="0" smtClean="0"/>
              <a:t>the </a:t>
            </a:r>
            <a:r>
              <a:rPr lang="en-US" dirty="0"/>
              <a:t>application of prior and knowledge about language and the world stored in long – term memory .</a:t>
            </a:r>
          </a:p>
          <a:p>
            <a:endParaRPr lang="en-US" dirty="0"/>
          </a:p>
        </p:txBody>
      </p:sp>
    </p:spTree>
    <p:extLst>
      <p:ext uri="{BB962C8B-B14F-4D97-AF65-F5344CB8AC3E}">
        <p14:creationId xmlns:p14="http://schemas.microsoft.com/office/powerpoint/2010/main" val="33469625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C:\Documents and Settings\Internet\Desktop\slides\strategies-for-developing-listening-skills-13-63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8520" y="0"/>
            <a:ext cx="9252520" cy="5218044"/>
          </a:xfrm>
          <a:noFill/>
        </p:spPr>
      </p:pic>
    </p:spTree>
    <p:extLst>
      <p:ext uri="{BB962C8B-B14F-4D97-AF65-F5344CB8AC3E}">
        <p14:creationId xmlns:p14="http://schemas.microsoft.com/office/powerpoint/2010/main" val="24229053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C:\Documents and Settings\Internet\Desktop\slides\strategies-for-developing-listening-skills-14-63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99592" y="357504"/>
            <a:ext cx="7200800" cy="4536504"/>
          </a:xfrm>
          <a:noFill/>
        </p:spPr>
      </p:pic>
    </p:spTree>
    <p:extLst>
      <p:ext uri="{BB962C8B-B14F-4D97-AF65-F5344CB8AC3E}">
        <p14:creationId xmlns:p14="http://schemas.microsoft.com/office/powerpoint/2010/main" val="12916499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2" descr="C:\Documents and Settings\Internet\Desktop\slides\strategies-for-developing-listening-skills-15-63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 y="0"/>
            <a:ext cx="9141265" cy="5143500"/>
          </a:xfrm>
          <a:noFill/>
        </p:spPr>
      </p:pic>
    </p:spTree>
    <p:extLst>
      <p:ext uri="{BB962C8B-B14F-4D97-AF65-F5344CB8AC3E}">
        <p14:creationId xmlns:p14="http://schemas.microsoft.com/office/powerpoint/2010/main" val="17659108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C:\Documents and Settings\Internet\Desktop\slides\strategies-for-developing-listening-skills-16-63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28550"/>
            <a:ext cx="9252520" cy="5272050"/>
          </a:xfrm>
          <a:noFill/>
        </p:spPr>
      </p:pic>
    </p:spTree>
    <p:extLst>
      <p:ext uri="{BB962C8B-B14F-4D97-AF65-F5344CB8AC3E}">
        <p14:creationId xmlns:p14="http://schemas.microsoft.com/office/powerpoint/2010/main" val="26621076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endParaRPr lang="fa-IR" smtClean="0"/>
          </a:p>
        </p:txBody>
      </p:sp>
      <p:pic>
        <p:nvPicPr>
          <p:cNvPr id="41987" name="Picture 2" descr="C:\Documents and Settings\Internet\Desktop\slides\strategies-for-developing-listening-skills-17-63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5143500"/>
          </a:xfrm>
          <a:noFill/>
        </p:spPr>
      </p:pic>
    </p:spTree>
    <p:extLst>
      <p:ext uri="{BB962C8B-B14F-4D97-AF65-F5344CB8AC3E}">
        <p14:creationId xmlns:p14="http://schemas.microsoft.com/office/powerpoint/2010/main" val="6194107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C:\Documents and Settings\Internet\Desktop\slides\effect-listening-support-l2-13062013-4-63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3999" cy="5143500"/>
          </a:xfrm>
          <a:noFill/>
        </p:spPr>
      </p:pic>
    </p:spTree>
    <p:extLst>
      <p:ext uri="{BB962C8B-B14F-4D97-AF65-F5344CB8AC3E}">
        <p14:creationId xmlns:p14="http://schemas.microsoft.com/office/powerpoint/2010/main" val="20203282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C:\Documents and Settings\Internet\Desktop\slides\strategies-for-developing-listening-skills-18-63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94483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endParaRPr lang="fa-IR" smtClean="0"/>
          </a:p>
        </p:txBody>
      </p:sp>
      <p:sp>
        <p:nvSpPr>
          <p:cNvPr id="44035" name="Content Placeholder 2"/>
          <p:cNvSpPr>
            <a:spLocks noGrp="1"/>
          </p:cNvSpPr>
          <p:nvPr>
            <p:ph idx="1"/>
          </p:nvPr>
        </p:nvSpPr>
        <p:spPr/>
        <p:txBody>
          <a:bodyPr/>
          <a:lstStyle/>
          <a:p>
            <a:endParaRPr lang="fa-IR" smtClean="0"/>
          </a:p>
        </p:txBody>
      </p:sp>
      <p:pic>
        <p:nvPicPr>
          <p:cNvPr id="44036" name="Picture 2" descr="C:\Documents and Settings\Internet\Desktop\slides\strategies-for-developing-listening-skills-19-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00277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C:\Documents and Settings\Internet\Desktop\slides\strategies-for-developing-listening-skills-21-63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20031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67494"/>
            <a:ext cx="8229600" cy="4326731"/>
          </a:xfrm>
        </p:spPr>
        <p:txBody>
          <a:bodyPr>
            <a:normAutofit fontScale="70000" lnSpcReduction="20000"/>
          </a:bodyPr>
          <a:lstStyle/>
          <a:p>
            <a:pPr algn="ctr">
              <a:lnSpc>
                <a:spcPct val="150000"/>
              </a:lnSpc>
              <a:buFont typeface="Arial" charset="0"/>
              <a:buNone/>
              <a:defRPr/>
            </a:pPr>
            <a:r>
              <a:rPr lang="en-US" sz="4000" smtClean="0">
                <a:solidFill>
                  <a:srgbClr val="FF0000"/>
                </a:solidFill>
                <a:latin typeface="Comic Sans MS" pitchFamily="66" charset="0"/>
              </a:rPr>
              <a:t>Types </a:t>
            </a:r>
            <a:r>
              <a:rPr lang="en-US" sz="4000" dirty="0">
                <a:solidFill>
                  <a:srgbClr val="FF0000"/>
                </a:solidFill>
                <a:latin typeface="Comic Sans MS" pitchFamily="66" charset="0"/>
              </a:rPr>
              <a:t>of </a:t>
            </a:r>
            <a:r>
              <a:rPr lang="en-US" sz="4000" dirty="0">
                <a:solidFill>
                  <a:srgbClr val="B80000"/>
                </a:solidFill>
                <a:latin typeface="Comic Sans MS" pitchFamily="66" charset="0"/>
              </a:rPr>
              <a:t>knowledge</a:t>
            </a:r>
            <a:r>
              <a:rPr lang="en-US" sz="4000" dirty="0">
                <a:solidFill>
                  <a:srgbClr val="FF0000"/>
                </a:solidFill>
                <a:latin typeface="Comic Sans MS" pitchFamily="66" charset="0"/>
              </a:rPr>
              <a:t> that support listening comprehension </a:t>
            </a:r>
          </a:p>
          <a:p>
            <a:pPr>
              <a:lnSpc>
                <a:spcPct val="150000"/>
              </a:lnSpc>
              <a:buFont typeface="Arial" charset="0"/>
              <a:buNone/>
              <a:defRPr/>
            </a:pPr>
            <a:r>
              <a:rPr lang="en-US" dirty="0">
                <a:solidFill>
                  <a:srgbClr val="0070C0"/>
                </a:solidFill>
                <a:latin typeface="Comic Sans MS" pitchFamily="66" charset="0"/>
              </a:rPr>
              <a:t>Schema</a:t>
            </a:r>
            <a:r>
              <a:rPr lang="en-US" sz="4400" dirty="0">
                <a:latin typeface="Comic Sans MS" pitchFamily="66" charset="0"/>
              </a:rPr>
              <a:t> </a:t>
            </a:r>
            <a:r>
              <a:rPr lang="en-US" sz="4000" dirty="0">
                <a:latin typeface="Comic Sans MS" pitchFamily="66" charset="0"/>
              </a:rPr>
              <a:t>: </a:t>
            </a:r>
            <a:r>
              <a:rPr lang="en-US" sz="3600" dirty="0">
                <a:latin typeface="Comic Sans MS" pitchFamily="66" charset="0"/>
              </a:rPr>
              <a:t>background knowledge about the world derived from personal experiences an knowledge .</a:t>
            </a:r>
            <a:endParaRPr lang="en-US" sz="4400" dirty="0">
              <a:latin typeface="Comic Sans MS" pitchFamily="66" charset="0"/>
            </a:endParaRPr>
          </a:p>
          <a:p>
            <a:pPr>
              <a:lnSpc>
                <a:spcPct val="150000"/>
              </a:lnSpc>
              <a:buFont typeface="Arial" charset="0"/>
              <a:buNone/>
              <a:defRPr/>
            </a:pPr>
            <a:r>
              <a:rPr lang="en-US" dirty="0">
                <a:latin typeface="Comic Sans MS" pitchFamily="66" charset="0"/>
              </a:rPr>
              <a:t>The most common kind of knowledge which allows listeners to process in formation in  a </a:t>
            </a:r>
            <a:r>
              <a:rPr lang="en-US" dirty="0">
                <a:solidFill>
                  <a:srgbClr val="0070C0"/>
                </a:solidFill>
                <a:latin typeface="Comic Sans MS" pitchFamily="66" charset="0"/>
              </a:rPr>
              <a:t>top – down </a:t>
            </a:r>
            <a:r>
              <a:rPr lang="en-US" dirty="0">
                <a:latin typeface="Comic Sans MS" pitchFamily="66" charset="0"/>
              </a:rPr>
              <a:t>manner </a:t>
            </a:r>
          </a:p>
          <a:p>
            <a:pPr>
              <a:lnSpc>
                <a:spcPct val="150000"/>
              </a:lnSpc>
              <a:buFont typeface="Arial" charset="0"/>
              <a:buNone/>
              <a:defRPr/>
            </a:pPr>
            <a:r>
              <a:rPr lang="en-US" sz="2400" dirty="0">
                <a:latin typeface="Comic Sans MS" pitchFamily="66" charset="0"/>
              </a:rPr>
              <a:t>( </a:t>
            </a:r>
            <a:r>
              <a:rPr lang="en-US" sz="2800" dirty="0">
                <a:latin typeface="Comic Sans MS" pitchFamily="66" charset="0"/>
              </a:rPr>
              <a:t>where gaps in comprehension are filled by what they know about</a:t>
            </a:r>
            <a:r>
              <a:rPr lang="en-US" sz="2400" dirty="0">
                <a:latin typeface="Comic Sans MS" pitchFamily="66" charset="0"/>
              </a:rPr>
              <a:t> )</a:t>
            </a:r>
            <a:endParaRPr lang="en-US" dirty="0">
              <a:latin typeface="Comic Sans MS" pitchFamily="66" charset="0"/>
            </a:endParaRPr>
          </a:p>
          <a:p>
            <a:pPr>
              <a:lnSpc>
                <a:spcPct val="150000"/>
              </a:lnSpc>
              <a:buFont typeface="Arial" charset="0"/>
              <a:buNone/>
              <a:defRPr/>
            </a:pPr>
            <a:endParaRPr lang="fa-IR" sz="4400" dirty="0"/>
          </a:p>
          <a:p>
            <a:pPr marL="0" indent="0">
              <a:buNone/>
            </a:pPr>
            <a:endParaRPr lang="en-US" dirty="0"/>
          </a:p>
        </p:txBody>
      </p:sp>
    </p:spTree>
    <p:extLst>
      <p:ext uri="{BB962C8B-B14F-4D97-AF65-F5344CB8AC3E}">
        <p14:creationId xmlns:p14="http://schemas.microsoft.com/office/powerpoint/2010/main" val="38391796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67544" y="555526"/>
            <a:ext cx="8219256" cy="4038699"/>
          </a:xfrm>
        </p:spPr>
        <p:txBody>
          <a:bodyPr>
            <a:normAutofit fontScale="70000" lnSpcReduction="20000"/>
          </a:bodyPr>
          <a:lstStyle/>
          <a:p>
            <a:pPr algn="ctr">
              <a:lnSpc>
                <a:spcPct val="150000"/>
              </a:lnSpc>
              <a:buNone/>
            </a:pPr>
            <a:r>
              <a:rPr lang="en-US" dirty="0">
                <a:solidFill>
                  <a:srgbClr val="FF0000"/>
                </a:solidFill>
              </a:rPr>
              <a:t>2 types </a:t>
            </a:r>
          </a:p>
          <a:p>
            <a:pPr>
              <a:lnSpc>
                <a:spcPct val="150000"/>
              </a:lnSpc>
              <a:buNone/>
            </a:pPr>
            <a:r>
              <a:rPr lang="en-US" dirty="0">
                <a:solidFill>
                  <a:srgbClr val="00B0F0"/>
                </a:solidFill>
                <a:latin typeface="Comic Sans MS" pitchFamily="66" charset="0"/>
              </a:rPr>
              <a:t>1- knowledge of language </a:t>
            </a:r>
          </a:p>
          <a:p>
            <a:pPr>
              <a:lnSpc>
                <a:spcPct val="150000"/>
              </a:lnSpc>
              <a:buNone/>
            </a:pPr>
            <a:r>
              <a:rPr lang="en-US" dirty="0">
                <a:solidFill>
                  <a:srgbClr val="FF3399"/>
                </a:solidFill>
              </a:rPr>
              <a:t>Phonological knowledge : </a:t>
            </a:r>
            <a:r>
              <a:rPr lang="en-US" dirty="0">
                <a:solidFill>
                  <a:srgbClr val="00B050"/>
                </a:solidFill>
              </a:rPr>
              <a:t>same stress pattern of " hotel " / " hostel "</a:t>
            </a:r>
          </a:p>
          <a:p>
            <a:pPr>
              <a:lnSpc>
                <a:spcPct val="150000"/>
              </a:lnSpc>
              <a:buNone/>
            </a:pPr>
            <a:r>
              <a:rPr lang="en-US" dirty="0" smtClean="0">
                <a:solidFill>
                  <a:srgbClr val="FF3399"/>
                </a:solidFill>
              </a:rPr>
              <a:t>Grammatical </a:t>
            </a:r>
            <a:r>
              <a:rPr lang="en-US" dirty="0">
                <a:solidFill>
                  <a:srgbClr val="FF3399"/>
                </a:solidFill>
              </a:rPr>
              <a:t>knowledge : </a:t>
            </a:r>
            <a:r>
              <a:rPr lang="en-US" dirty="0">
                <a:solidFill>
                  <a:srgbClr val="00B050"/>
                </a:solidFill>
              </a:rPr>
              <a:t>lemonade ? instead of " world you like a lemonade ? "</a:t>
            </a:r>
          </a:p>
          <a:p>
            <a:pPr>
              <a:lnSpc>
                <a:spcPct val="150000"/>
              </a:lnSpc>
              <a:buNone/>
            </a:pPr>
            <a:r>
              <a:rPr lang="en-US" dirty="0">
                <a:solidFill>
                  <a:srgbClr val="FF3399"/>
                </a:solidFill>
              </a:rPr>
              <a:t>Vocabulary knowledge </a:t>
            </a:r>
            <a:r>
              <a:rPr lang="en-US" dirty="0">
                <a:solidFill>
                  <a:srgbClr val="00B050"/>
                </a:solidFill>
              </a:rPr>
              <a:t>: " chunks " = </a:t>
            </a:r>
            <a:r>
              <a:rPr lang="en-US" dirty="0" err="1">
                <a:solidFill>
                  <a:srgbClr val="00B050"/>
                </a:solidFill>
              </a:rPr>
              <a:t>e.x</a:t>
            </a:r>
            <a:r>
              <a:rPr lang="en-US" dirty="0">
                <a:solidFill>
                  <a:srgbClr val="00B050"/>
                </a:solidFill>
              </a:rPr>
              <a:t>            the long and short of it / over the hill</a:t>
            </a:r>
          </a:p>
          <a:p>
            <a:pPr>
              <a:lnSpc>
                <a:spcPct val="150000"/>
              </a:lnSpc>
              <a:buNone/>
            </a:pPr>
            <a:r>
              <a:rPr lang="en-US" dirty="0">
                <a:solidFill>
                  <a:srgbClr val="00B0F0"/>
                </a:solidFill>
                <a:latin typeface="Comic Sans MS" pitchFamily="66" charset="0"/>
              </a:rPr>
              <a:t>2- knowledge of discourse and language use</a:t>
            </a:r>
          </a:p>
          <a:p>
            <a:endParaRPr lang="en-US" dirty="0"/>
          </a:p>
        </p:txBody>
      </p:sp>
    </p:spTree>
    <p:extLst>
      <p:ext uri="{BB962C8B-B14F-4D97-AF65-F5344CB8AC3E}">
        <p14:creationId xmlns:p14="http://schemas.microsoft.com/office/powerpoint/2010/main" val="12480305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2286000" y="1094423"/>
            <a:ext cx="4572000" cy="2954655"/>
          </a:xfrm>
          <a:prstGeom prst="rect">
            <a:avLst/>
          </a:prstGeom>
        </p:spPr>
        <p:txBody>
          <a:bodyPr>
            <a:spAutoFit/>
          </a:bodyPr>
          <a:lstStyle/>
          <a:p>
            <a:pPr>
              <a:lnSpc>
                <a:spcPct val="150000"/>
              </a:lnSpc>
              <a:buNone/>
            </a:pPr>
            <a:r>
              <a:rPr lang="en-US" sz="2000" dirty="0">
                <a:solidFill>
                  <a:srgbClr val="00B0F0"/>
                </a:solidFill>
                <a:latin typeface="Comic Sans MS" pitchFamily="66" charset="0"/>
              </a:rPr>
              <a:t>Knowledge of discourse and language use: </a:t>
            </a:r>
          </a:p>
          <a:p>
            <a:pPr>
              <a:lnSpc>
                <a:spcPct val="150000"/>
              </a:lnSpc>
              <a:buNone/>
            </a:pPr>
            <a:r>
              <a:rPr lang="en-US" dirty="0">
                <a:latin typeface="Comic Sans MS" pitchFamily="66" charset="0"/>
              </a:rPr>
              <a:t>Each type of discourse is patterned differently and knowledge about how specific discourses are structured can enhance listening comprehension</a:t>
            </a:r>
          </a:p>
          <a:p>
            <a:endParaRPr lang="en-US" dirty="0"/>
          </a:p>
        </p:txBody>
      </p:sp>
    </p:spTree>
    <p:extLst>
      <p:ext uri="{BB962C8B-B14F-4D97-AF65-F5344CB8AC3E}">
        <p14:creationId xmlns:p14="http://schemas.microsoft.com/office/powerpoint/2010/main" val="34562483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Listening is reciprocal or participatory</a:t>
            </a:r>
          </a:p>
          <a:p>
            <a:endParaRPr lang="en-US" dirty="0"/>
          </a:p>
          <a:p>
            <a:r>
              <a:rPr lang="en-US" dirty="0"/>
              <a:t>Brown and Yule used </a:t>
            </a:r>
            <a:r>
              <a:rPr lang="en-US" dirty="0">
                <a:solidFill>
                  <a:srgbClr val="FF0000"/>
                </a:solidFill>
              </a:rPr>
              <a:t>interaction</a:t>
            </a:r>
            <a:r>
              <a:rPr lang="en-US" dirty="0"/>
              <a:t> to describe the </a:t>
            </a:r>
            <a:r>
              <a:rPr lang="en-US" dirty="0">
                <a:solidFill>
                  <a:srgbClr val="00B050"/>
                </a:solidFill>
              </a:rPr>
              <a:t>social purpose of communication </a:t>
            </a:r>
            <a:r>
              <a:rPr lang="en-US" dirty="0"/>
              <a:t>and </a:t>
            </a:r>
            <a:r>
              <a:rPr lang="en-US" dirty="0">
                <a:solidFill>
                  <a:srgbClr val="FF0000"/>
                </a:solidFill>
              </a:rPr>
              <a:t>transactional</a:t>
            </a:r>
            <a:r>
              <a:rPr lang="en-US" dirty="0"/>
              <a:t> to describe the </a:t>
            </a:r>
            <a:r>
              <a:rPr lang="en-US" dirty="0">
                <a:solidFill>
                  <a:srgbClr val="00B050"/>
                </a:solidFill>
              </a:rPr>
              <a:t>purpose of exchanging information.</a:t>
            </a:r>
          </a:p>
          <a:p>
            <a:endParaRPr lang="en-US" dirty="0"/>
          </a:p>
        </p:txBody>
      </p:sp>
    </p:spTree>
    <p:extLst>
      <p:ext uri="{BB962C8B-B14F-4D97-AF65-F5344CB8AC3E}">
        <p14:creationId xmlns:p14="http://schemas.microsoft.com/office/powerpoint/2010/main" val="7654836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15616" y="26779"/>
            <a:ext cx="6400800" cy="648072"/>
          </a:xfrm>
        </p:spPr>
        <p:txBody>
          <a:bodyPr>
            <a:noAutofit/>
          </a:bodyPr>
          <a:lstStyle/>
          <a:p>
            <a:pPr algn="just">
              <a:lnSpc>
                <a:spcPct val="100000"/>
              </a:lnSpc>
            </a:pPr>
            <a:r>
              <a:rPr lang="en-US" sz="3200" b="1" i="0" dirty="0" smtClean="0">
                <a:solidFill>
                  <a:schemeClr val="tx1"/>
                </a:solidFill>
                <a:latin typeface="Vijaya" pitchFamily="34" charset="0"/>
                <a:cs typeface="Vijaya" pitchFamily="34" charset="0"/>
              </a:rPr>
              <a:t>What are the implications for the </a:t>
            </a:r>
            <a:r>
              <a:rPr lang="en-US" sz="3200" b="1" i="0" dirty="0">
                <a:solidFill>
                  <a:schemeClr val="tx1"/>
                </a:solidFill>
                <a:latin typeface="Vijaya" pitchFamily="34" charset="0"/>
                <a:cs typeface="Vijaya" pitchFamily="34" charset="0"/>
              </a:rPr>
              <a:t>E</a:t>
            </a:r>
            <a:r>
              <a:rPr lang="en-US" sz="3200" b="1" i="0" dirty="0" smtClean="0">
                <a:solidFill>
                  <a:schemeClr val="tx1"/>
                </a:solidFill>
                <a:latin typeface="Vijaya" pitchFamily="34" charset="0"/>
                <a:cs typeface="Vijaya" pitchFamily="34" charset="0"/>
              </a:rPr>
              <a:t>nglish language classroom?</a:t>
            </a:r>
          </a:p>
          <a:p>
            <a:pPr algn="just">
              <a:lnSpc>
                <a:spcPct val="100000"/>
              </a:lnSpc>
            </a:pPr>
            <a:endParaRPr lang="en-US" sz="3200" b="1" i="0" dirty="0">
              <a:solidFill>
                <a:schemeClr val="tx1"/>
              </a:solidFill>
              <a:latin typeface="Vijaya" pitchFamily="34" charset="0"/>
              <a:cs typeface="Vijaya" pitchFamily="34" charset="0"/>
            </a:endParaRPr>
          </a:p>
        </p:txBody>
      </p:sp>
      <p:graphicFrame>
        <p:nvGraphicFramePr>
          <p:cNvPr id="2" name="Diagram 1"/>
          <p:cNvGraphicFramePr/>
          <p:nvPr>
            <p:extLst>
              <p:ext uri="{D42A27DB-BD31-4B8C-83A1-F6EECF244321}">
                <p14:modId xmlns:p14="http://schemas.microsoft.com/office/powerpoint/2010/main" val="3575376411"/>
              </p:ext>
            </p:extLst>
          </p:nvPr>
        </p:nvGraphicFramePr>
        <p:xfrm>
          <a:off x="1187624" y="1005576"/>
          <a:ext cx="6912768" cy="33483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12527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33252" y="1707654"/>
            <a:ext cx="6912768" cy="2286001"/>
          </a:xfrm>
        </p:spPr>
        <p:txBody>
          <a:bodyPr>
            <a:noAutofit/>
          </a:bodyPr>
          <a:lstStyle/>
          <a:p>
            <a:pPr indent="0">
              <a:lnSpc>
                <a:spcPct val="100000"/>
              </a:lnSpc>
              <a:buNone/>
            </a:pPr>
            <a:r>
              <a:rPr lang="en-US" sz="2800" b="1" dirty="0" smtClean="0">
                <a:latin typeface="Vijaya" pitchFamily="34" charset="0"/>
                <a:cs typeface="Vijaya" pitchFamily="34" charset="0"/>
              </a:rPr>
              <a:t>General reasons  participatory listening by Galvin;</a:t>
            </a:r>
          </a:p>
          <a:p>
            <a:pPr indent="0">
              <a:lnSpc>
                <a:spcPct val="100000"/>
              </a:lnSpc>
              <a:buNone/>
            </a:pPr>
            <a:r>
              <a:rPr lang="en-US" sz="2800" b="1" dirty="0" smtClean="0">
                <a:latin typeface="Vijaya" pitchFamily="34" charset="0"/>
                <a:cs typeface="Vijaya" pitchFamily="34" charset="0"/>
              </a:rPr>
              <a:t>1.To engage in social , rituals.</a:t>
            </a:r>
          </a:p>
          <a:p>
            <a:pPr indent="0">
              <a:lnSpc>
                <a:spcPct val="100000"/>
              </a:lnSpc>
              <a:buNone/>
            </a:pPr>
            <a:r>
              <a:rPr lang="en-US" sz="2800" b="1" dirty="0" smtClean="0">
                <a:latin typeface="Vijaya" pitchFamily="34" charset="0"/>
                <a:cs typeface="Vijaya" pitchFamily="34" charset="0"/>
              </a:rPr>
              <a:t>2.to exchange information</a:t>
            </a:r>
          </a:p>
          <a:p>
            <a:pPr indent="0">
              <a:lnSpc>
                <a:spcPct val="100000"/>
              </a:lnSpc>
              <a:buNone/>
            </a:pPr>
            <a:r>
              <a:rPr lang="en-US" sz="2800" b="1" dirty="0" smtClean="0">
                <a:latin typeface="Vijaya" pitchFamily="34" charset="0"/>
                <a:cs typeface="Vijaya" pitchFamily="34" charset="0"/>
              </a:rPr>
              <a:t>3.to exert control.</a:t>
            </a:r>
          </a:p>
          <a:p>
            <a:pPr indent="0">
              <a:lnSpc>
                <a:spcPct val="100000"/>
              </a:lnSpc>
              <a:buNone/>
            </a:pPr>
            <a:r>
              <a:rPr lang="en-US" sz="2800" b="1" dirty="0" smtClean="0">
                <a:latin typeface="Vijaya" pitchFamily="34" charset="0"/>
                <a:cs typeface="Vijaya" pitchFamily="34" charset="0"/>
              </a:rPr>
              <a:t>4.to share feeling</a:t>
            </a:r>
          </a:p>
          <a:p>
            <a:pPr indent="0">
              <a:lnSpc>
                <a:spcPct val="100000"/>
              </a:lnSpc>
              <a:buNone/>
            </a:pPr>
            <a:r>
              <a:rPr lang="en-US" sz="2800" b="1" dirty="0" smtClean="0">
                <a:latin typeface="Vijaya" pitchFamily="34" charset="0"/>
                <a:cs typeface="Vijaya" pitchFamily="34" charset="0"/>
              </a:rPr>
              <a:t>5.to enjoy yourself</a:t>
            </a:r>
          </a:p>
          <a:p>
            <a:pPr indent="0">
              <a:lnSpc>
                <a:spcPct val="100000"/>
              </a:lnSpc>
              <a:buNone/>
            </a:pPr>
            <a:endParaRPr lang="en-US" sz="2800" b="1" dirty="0">
              <a:latin typeface="Vijaya" pitchFamily="34" charset="0"/>
              <a:cs typeface="Vijaya" pitchFamily="34" charset="0"/>
            </a:endParaRPr>
          </a:p>
        </p:txBody>
      </p:sp>
      <p:sp>
        <p:nvSpPr>
          <p:cNvPr id="5" name="Wave 4"/>
          <p:cNvSpPr/>
          <p:nvPr/>
        </p:nvSpPr>
        <p:spPr>
          <a:xfrm>
            <a:off x="1115616" y="814239"/>
            <a:ext cx="6912768" cy="594066"/>
          </a:xfrm>
          <a:prstGeom prst="wave">
            <a:avLst>
              <a:gd name="adj1" fmla="val 12500"/>
              <a:gd name="adj2" fmla="val -1000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a:solidFill>
                  <a:schemeClr val="tx1"/>
                </a:solidFill>
                <a:latin typeface="Vijaya" pitchFamily="34" charset="0"/>
                <a:cs typeface="Vijaya" pitchFamily="34" charset="0"/>
              </a:rPr>
              <a:t>Creating reasons  for listening:</a:t>
            </a:r>
          </a:p>
        </p:txBody>
      </p:sp>
    </p:spTree>
    <p:extLst>
      <p:ext uri="{BB962C8B-B14F-4D97-AF65-F5344CB8AC3E}">
        <p14:creationId xmlns:p14="http://schemas.microsoft.com/office/powerpoint/2010/main" val="20831851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897564"/>
            <a:ext cx="7488832" cy="3271243"/>
          </a:xfrm>
        </p:spPr>
        <p:txBody>
          <a:bodyPr>
            <a:normAutofit fontScale="92500"/>
          </a:bodyPr>
          <a:lstStyle/>
          <a:p>
            <a:pPr indent="0">
              <a:lnSpc>
                <a:spcPct val="100000"/>
              </a:lnSpc>
              <a:buNone/>
            </a:pPr>
            <a:r>
              <a:rPr lang="en-US" sz="2800" b="1" dirty="0" smtClean="0">
                <a:latin typeface="Vijaya" pitchFamily="34" charset="0"/>
                <a:cs typeface="Vijaya" pitchFamily="34" charset="0"/>
              </a:rPr>
              <a:t>   Non-participatory  listening  categories by Underwood;</a:t>
            </a:r>
          </a:p>
          <a:p>
            <a:pPr indent="0">
              <a:lnSpc>
                <a:spcPct val="100000"/>
              </a:lnSpc>
              <a:buNone/>
            </a:pPr>
            <a:endParaRPr lang="en-US" sz="2800" b="1" dirty="0" smtClean="0">
              <a:latin typeface="Vijaya" pitchFamily="34" charset="0"/>
              <a:cs typeface="Vijaya" pitchFamily="34" charset="0"/>
            </a:endParaRPr>
          </a:p>
          <a:p>
            <a:pPr indent="0">
              <a:lnSpc>
                <a:spcPct val="100000"/>
              </a:lnSpc>
              <a:buNone/>
            </a:pPr>
            <a:r>
              <a:rPr lang="en-US" sz="2400" b="1" dirty="0" smtClean="0">
                <a:latin typeface="Vijaya" pitchFamily="34" charset="0"/>
                <a:cs typeface="Vijaya" pitchFamily="34" charset="0"/>
              </a:rPr>
              <a:t>1.listening to live conversation                             Curious eavesdropping</a:t>
            </a:r>
            <a:r>
              <a:rPr lang="en-US" sz="2800" b="1" dirty="0" smtClean="0">
                <a:latin typeface="Vijaya" pitchFamily="34" charset="0"/>
                <a:cs typeface="Vijaya" pitchFamily="34" charset="0"/>
              </a:rPr>
              <a:t>.</a:t>
            </a:r>
          </a:p>
          <a:p>
            <a:pPr indent="0">
              <a:lnSpc>
                <a:spcPct val="100000"/>
              </a:lnSpc>
              <a:buNone/>
            </a:pPr>
            <a:endParaRPr lang="en-US" sz="2400" b="1" dirty="0">
              <a:latin typeface="Vijaya" pitchFamily="34" charset="0"/>
              <a:cs typeface="Vijaya" pitchFamily="34" charset="0"/>
            </a:endParaRPr>
          </a:p>
          <a:p>
            <a:pPr indent="0">
              <a:lnSpc>
                <a:spcPct val="100000"/>
              </a:lnSpc>
              <a:buNone/>
            </a:pPr>
            <a:r>
              <a:rPr lang="en-US" sz="2400" b="1" dirty="0" smtClean="0">
                <a:latin typeface="Vijaya" pitchFamily="34" charset="0"/>
                <a:cs typeface="Vijaya" pitchFamily="34" charset="0"/>
              </a:rPr>
              <a:t>2.listening to announcements                                   Extract information</a:t>
            </a:r>
          </a:p>
          <a:p>
            <a:pPr indent="0">
              <a:lnSpc>
                <a:spcPct val="100000"/>
              </a:lnSpc>
              <a:buNone/>
            </a:pPr>
            <a:endParaRPr lang="en-US" sz="2800" b="1" dirty="0" smtClean="0">
              <a:latin typeface="Vijaya" pitchFamily="34" charset="0"/>
              <a:cs typeface="Vijaya" pitchFamily="34" charset="0"/>
            </a:endParaRPr>
          </a:p>
          <a:p>
            <a:pPr indent="0">
              <a:lnSpc>
                <a:spcPct val="100000"/>
              </a:lnSpc>
              <a:buNone/>
            </a:pPr>
            <a:r>
              <a:rPr lang="en-US" sz="2800" b="1" dirty="0" smtClean="0">
                <a:latin typeface="Vijaya" pitchFamily="34" charset="0"/>
                <a:cs typeface="Vijaya" pitchFamily="34" charset="0"/>
              </a:rPr>
              <a:t>3.listening or watching                                       enjoyment</a:t>
            </a:r>
            <a:endParaRPr lang="en-US" sz="2800" b="1" dirty="0">
              <a:latin typeface="Vijaya" pitchFamily="34" charset="0"/>
              <a:cs typeface="Vijaya" pitchFamily="34" charset="0"/>
            </a:endParaRPr>
          </a:p>
        </p:txBody>
      </p:sp>
      <p:sp>
        <p:nvSpPr>
          <p:cNvPr id="12" name="Right Arrow 11"/>
          <p:cNvSpPr/>
          <p:nvPr/>
        </p:nvSpPr>
        <p:spPr>
          <a:xfrm>
            <a:off x="4572000" y="1653648"/>
            <a:ext cx="1260140" cy="432048"/>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smtClean="0">
                <a:latin typeface="Vijaya" pitchFamily="34" charset="0"/>
                <a:cs typeface="Vijaya" pitchFamily="34" charset="0"/>
              </a:rPr>
              <a:t>purpose</a:t>
            </a:r>
            <a:endParaRPr lang="en-US" sz="2400" b="1" dirty="0">
              <a:latin typeface="Vijaya" pitchFamily="34" charset="0"/>
              <a:cs typeface="Vijaya" pitchFamily="34" charset="0"/>
            </a:endParaRPr>
          </a:p>
        </p:txBody>
      </p:sp>
      <p:sp>
        <p:nvSpPr>
          <p:cNvPr id="13" name="Right Arrow 12"/>
          <p:cNvSpPr/>
          <p:nvPr/>
        </p:nvSpPr>
        <p:spPr>
          <a:xfrm>
            <a:off x="4793696" y="2606613"/>
            <a:ext cx="1260140" cy="432048"/>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smtClean="0">
                <a:latin typeface="Vijaya" pitchFamily="34" charset="0"/>
                <a:cs typeface="Vijaya" pitchFamily="34" charset="0"/>
              </a:rPr>
              <a:t>purpose</a:t>
            </a:r>
            <a:endParaRPr lang="en-US" sz="2400" b="1" dirty="0">
              <a:latin typeface="Vijaya" pitchFamily="34" charset="0"/>
              <a:cs typeface="Vijaya" pitchFamily="34" charset="0"/>
            </a:endParaRPr>
          </a:p>
        </p:txBody>
      </p:sp>
      <p:sp>
        <p:nvSpPr>
          <p:cNvPr id="14" name="Right Arrow 13"/>
          <p:cNvSpPr/>
          <p:nvPr/>
        </p:nvSpPr>
        <p:spPr>
          <a:xfrm>
            <a:off x="4542780" y="3588711"/>
            <a:ext cx="1289360" cy="378042"/>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smtClean="0">
                <a:solidFill>
                  <a:schemeClr val="tx1"/>
                </a:solidFill>
                <a:latin typeface="Vijaya" pitchFamily="34" charset="0"/>
                <a:cs typeface="Vijaya" pitchFamily="34" charset="0"/>
              </a:rPr>
              <a:t>purpose</a:t>
            </a:r>
            <a:endParaRPr lang="en-US" sz="2400" b="1" dirty="0">
              <a:solidFill>
                <a:schemeClr val="tx1"/>
              </a:solidFill>
              <a:latin typeface="Vijaya" pitchFamily="34" charset="0"/>
              <a:cs typeface="Vijaya" pitchFamily="34" charset="0"/>
            </a:endParaRPr>
          </a:p>
        </p:txBody>
      </p:sp>
    </p:spTree>
    <p:extLst>
      <p:ext uri="{BB962C8B-B14F-4D97-AF65-F5344CB8AC3E}">
        <p14:creationId xmlns:p14="http://schemas.microsoft.com/office/powerpoint/2010/main" val="408031043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C:\Documents and Settings\Internet\Desktop\teaching-listening-3-102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5143500"/>
          </a:xfrm>
          <a:noFill/>
        </p:spPr>
      </p:pic>
    </p:spTree>
    <p:extLst>
      <p:ext uri="{BB962C8B-B14F-4D97-AF65-F5344CB8AC3E}">
        <p14:creationId xmlns:p14="http://schemas.microsoft.com/office/powerpoint/2010/main" val="11747093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600" y="627534"/>
            <a:ext cx="7272808" cy="3726414"/>
          </a:xfrm>
        </p:spPr>
        <p:txBody>
          <a:bodyPr>
            <a:normAutofit fontScale="92500" lnSpcReduction="10000"/>
          </a:bodyPr>
          <a:lstStyle/>
          <a:p>
            <a:pPr indent="0">
              <a:lnSpc>
                <a:spcPct val="100000"/>
              </a:lnSpc>
              <a:buNone/>
            </a:pPr>
            <a:endParaRPr lang="en-US" sz="2800" b="1" dirty="0" smtClean="0">
              <a:latin typeface="Vijaya" pitchFamily="34" charset="0"/>
              <a:cs typeface="Vijaya" pitchFamily="34" charset="0"/>
            </a:endParaRPr>
          </a:p>
          <a:p>
            <a:pPr indent="0">
              <a:lnSpc>
                <a:spcPct val="100000"/>
              </a:lnSpc>
              <a:buNone/>
            </a:pPr>
            <a:r>
              <a:rPr lang="en-US" sz="2800" b="1" dirty="0" smtClean="0">
                <a:latin typeface="Vijaya" pitchFamily="34" charset="0"/>
                <a:cs typeface="Vijaya" pitchFamily="34" charset="0"/>
              </a:rPr>
              <a:t>4.following instruction                carry out a task efficiency .</a:t>
            </a:r>
          </a:p>
          <a:p>
            <a:pPr indent="0">
              <a:lnSpc>
                <a:spcPct val="100000"/>
              </a:lnSpc>
              <a:buNone/>
            </a:pPr>
            <a:endParaRPr lang="en-US" sz="2800" b="1" dirty="0">
              <a:latin typeface="Vijaya" pitchFamily="34" charset="0"/>
              <a:cs typeface="Vijaya" pitchFamily="34" charset="0"/>
            </a:endParaRPr>
          </a:p>
          <a:p>
            <a:pPr indent="0">
              <a:lnSpc>
                <a:spcPct val="100000"/>
              </a:lnSpc>
              <a:buNone/>
            </a:pPr>
            <a:r>
              <a:rPr lang="en-US" sz="2800" b="1" dirty="0" smtClean="0">
                <a:latin typeface="Vijaya" pitchFamily="34" charset="0"/>
                <a:cs typeface="Vijaya" pitchFamily="34" charset="0"/>
              </a:rPr>
              <a:t>5.attending a lecture or following a lesson </a:t>
            </a:r>
          </a:p>
          <a:p>
            <a:pPr indent="0">
              <a:lnSpc>
                <a:spcPct val="100000"/>
              </a:lnSpc>
              <a:buNone/>
            </a:pPr>
            <a:r>
              <a:rPr lang="en-US" sz="2800" b="1" dirty="0" smtClean="0">
                <a:latin typeface="Vijaya" pitchFamily="34" charset="0"/>
                <a:cs typeface="Vijaya" pitchFamily="34" charset="0"/>
              </a:rPr>
              <a:t>Understand concepts and information.</a:t>
            </a:r>
          </a:p>
          <a:p>
            <a:pPr indent="0">
              <a:lnSpc>
                <a:spcPct val="100000"/>
              </a:lnSpc>
              <a:buNone/>
            </a:pPr>
            <a:endParaRPr lang="en-US" sz="2800" b="1" dirty="0" smtClean="0">
              <a:latin typeface="Vijaya" pitchFamily="34" charset="0"/>
              <a:cs typeface="Vijaya" pitchFamily="34" charset="0"/>
            </a:endParaRPr>
          </a:p>
          <a:p>
            <a:pPr indent="0">
              <a:lnSpc>
                <a:spcPct val="100000"/>
              </a:lnSpc>
              <a:buNone/>
            </a:pPr>
            <a:r>
              <a:rPr lang="en-US" sz="2400" b="1" dirty="0" smtClean="0">
                <a:latin typeface="Vijaya" pitchFamily="34" charset="0"/>
                <a:cs typeface="Vijaya" pitchFamily="34" charset="0"/>
              </a:rPr>
              <a:t>6.listening to someone give public address                  </a:t>
            </a:r>
            <a:r>
              <a:rPr lang="en-US" sz="2800" b="1" dirty="0" smtClean="0">
                <a:latin typeface="Vijaya" pitchFamily="34" charset="0"/>
                <a:cs typeface="Vijaya" pitchFamily="34" charset="0"/>
              </a:rPr>
              <a:t>infer views and attitude.</a:t>
            </a:r>
            <a:endParaRPr lang="en-US" sz="2800" b="1" dirty="0">
              <a:latin typeface="Vijaya" pitchFamily="34" charset="0"/>
              <a:cs typeface="Vijaya" pitchFamily="34" charset="0"/>
            </a:endParaRPr>
          </a:p>
        </p:txBody>
      </p:sp>
      <p:sp>
        <p:nvSpPr>
          <p:cNvPr id="4" name="Right Arrow 3"/>
          <p:cNvSpPr/>
          <p:nvPr/>
        </p:nvSpPr>
        <p:spPr>
          <a:xfrm>
            <a:off x="4139952" y="1027026"/>
            <a:ext cx="864096" cy="432048"/>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smtClean="0">
                <a:latin typeface="Vijaya" pitchFamily="34" charset="0"/>
                <a:cs typeface="Vijaya" pitchFamily="34" charset="0"/>
              </a:rPr>
              <a:t>to</a:t>
            </a:r>
            <a:endParaRPr lang="en-US" sz="2800" b="1" dirty="0">
              <a:latin typeface="Vijaya" pitchFamily="34" charset="0"/>
              <a:cs typeface="Vijaya" pitchFamily="34" charset="0"/>
            </a:endParaRPr>
          </a:p>
        </p:txBody>
      </p:sp>
      <p:sp>
        <p:nvSpPr>
          <p:cNvPr id="6" name="Right Arrow 5"/>
          <p:cNvSpPr/>
          <p:nvPr/>
        </p:nvSpPr>
        <p:spPr>
          <a:xfrm>
            <a:off x="6588224" y="2161777"/>
            <a:ext cx="936104" cy="378042"/>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smtClean="0">
                <a:latin typeface="Vijaya" pitchFamily="34" charset="0"/>
                <a:cs typeface="Vijaya" pitchFamily="34" charset="0"/>
              </a:rPr>
              <a:t>to</a:t>
            </a:r>
            <a:endParaRPr lang="en-US" sz="2800" b="1" dirty="0">
              <a:latin typeface="Vijaya" pitchFamily="34" charset="0"/>
              <a:cs typeface="Vijaya" pitchFamily="34" charset="0"/>
            </a:endParaRPr>
          </a:p>
        </p:txBody>
      </p:sp>
      <p:sp>
        <p:nvSpPr>
          <p:cNvPr id="7" name="Right Arrow 6"/>
          <p:cNvSpPr/>
          <p:nvPr/>
        </p:nvSpPr>
        <p:spPr>
          <a:xfrm>
            <a:off x="5784304" y="3273828"/>
            <a:ext cx="792088" cy="432048"/>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smtClean="0">
                <a:latin typeface="Vijaya" pitchFamily="34" charset="0"/>
                <a:cs typeface="Vijaya" pitchFamily="34" charset="0"/>
              </a:rPr>
              <a:t>to</a:t>
            </a:r>
            <a:endParaRPr lang="en-US" sz="2800" b="1" dirty="0">
              <a:latin typeface="Vijaya" pitchFamily="34" charset="0"/>
              <a:cs typeface="Vijaya" pitchFamily="34" charset="0"/>
            </a:endParaRPr>
          </a:p>
        </p:txBody>
      </p:sp>
    </p:spTree>
    <p:extLst>
      <p:ext uri="{BB962C8B-B14F-4D97-AF65-F5344CB8AC3E}">
        <p14:creationId xmlns:p14="http://schemas.microsoft.com/office/powerpoint/2010/main" val="196160392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7624" y="681540"/>
            <a:ext cx="6336704" cy="432048"/>
          </a:xfrm>
        </p:spPr>
        <p:txBody>
          <a:bodyPr>
            <a:noAutofit/>
          </a:bodyPr>
          <a:lstStyle/>
          <a:p>
            <a:pPr indent="0">
              <a:lnSpc>
                <a:spcPct val="100000"/>
              </a:lnSpc>
              <a:buNone/>
            </a:pPr>
            <a:r>
              <a:rPr lang="en-US" sz="3200" b="1" dirty="0" smtClean="0">
                <a:latin typeface="Vijaya" pitchFamily="34" charset="0"/>
                <a:cs typeface="Vijaya" pitchFamily="34" charset="0"/>
              </a:rPr>
              <a:t>Galvin reasons and Underwood authentic listening situation:</a:t>
            </a:r>
          </a:p>
          <a:p>
            <a:pPr indent="0">
              <a:lnSpc>
                <a:spcPct val="100000"/>
              </a:lnSpc>
              <a:buNone/>
            </a:pPr>
            <a:endParaRPr lang="en-US" sz="3200" b="1" dirty="0" smtClean="0">
              <a:latin typeface="Vijaya" pitchFamily="34" charset="0"/>
              <a:cs typeface="Vijaya" pitchFamily="34" charset="0"/>
            </a:endParaRPr>
          </a:p>
          <a:p>
            <a:pPr indent="0">
              <a:lnSpc>
                <a:spcPct val="100000"/>
              </a:lnSpc>
              <a:buNone/>
            </a:pPr>
            <a:endParaRPr lang="en-US" sz="3200" b="1" dirty="0">
              <a:latin typeface="Vijaya" pitchFamily="34" charset="0"/>
              <a:cs typeface="Vijaya" pitchFamily="34" charset="0"/>
            </a:endParaRPr>
          </a:p>
        </p:txBody>
      </p:sp>
      <p:sp>
        <p:nvSpPr>
          <p:cNvPr id="4" name="Folded Corner 3"/>
          <p:cNvSpPr/>
          <p:nvPr/>
        </p:nvSpPr>
        <p:spPr>
          <a:xfrm>
            <a:off x="1187624" y="2211710"/>
            <a:ext cx="6408712" cy="2142238"/>
          </a:xfrm>
          <a:prstGeom prst="foldedCorner">
            <a:avLst/>
          </a:prstGeom>
        </p:spPr>
        <p:style>
          <a:lnRef idx="2">
            <a:schemeClr val="dk1"/>
          </a:lnRef>
          <a:fillRef idx="1">
            <a:schemeClr val="lt1"/>
          </a:fillRef>
          <a:effectRef idx="0">
            <a:schemeClr val="dk1"/>
          </a:effectRef>
          <a:fontRef idx="minor">
            <a:schemeClr val="dk1"/>
          </a:fontRef>
        </p:style>
        <p:txBody>
          <a:bodyPr rtlCol="0" anchor="ctr"/>
          <a:lstStyle/>
          <a:p>
            <a:endParaRPr lang="en-US" sz="3200" b="1" dirty="0">
              <a:latin typeface="Vijaya" pitchFamily="34" charset="0"/>
              <a:cs typeface="Vijaya" pitchFamily="34" charset="0"/>
            </a:endParaRPr>
          </a:p>
          <a:p>
            <a:r>
              <a:rPr lang="en-US" sz="3200" b="1" dirty="0">
                <a:latin typeface="Vijaya" pitchFamily="34" charset="0"/>
                <a:cs typeface="Vijaya" pitchFamily="34" charset="0"/>
              </a:rPr>
              <a:t>Harmer’s purpose for classroom listening;</a:t>
            </a:r>
          </a:p>
          <a:p>
            <a:r>
              <a:rPr lang="en-US" sz="3200" b="1" dirty="0">
                <a:latin typeface="Vijaya" pitchFamily="34" charset="0"/>
                <a:cs typeface="Vijaya" pitchFamily="34" charset="0"/>
              </a:rPr>
              <a:t>1.listening to confirm expectation</a:t>
            </a:r>
          </a:p>
          <a:p>
            <a:r>
              <a:rPr lang="en-US" sz="3200" b="1" dirty="0">
                <a:latin typeface="Vijaya" pitchFamily="34" charset="0"/>
                <a:cs typeface="Vijaya" pitchFamily="34" charset="0"/>
              </a:rPr>
              <a:t>2.listening to extract specific information</a:t>
            </a:r>
          </a:p>
          <a:p>
            <a:r>
              <a:rPr lang="en-US" sz="3200" b="1" dirty="0">
                <a:latin typeface="Vijaya" pitchFamily="34" charset="0"/>
                <a:cs typeface="Vijaya" pitchFamily="34" charset="0"/>
              </a:rPr>
              <a:t>3.listening for communicative tasks </a:t>
            </a:r>
          </a:p>
          <a:p>
            <a:r>
              <a:rPr lang="en-US" sz="3200" b="1" dirty="0">
                <a:latin typeface="Vijaya" pitchFamily="34" charset="0"/>
                <a:cs typeface="Vijaya" pitchFamily="34" charset="0"/>
              </a:rPr>
              <a:t>4.listening to recognize function</a:t>
            </a:r>
          </a:p>
          <a:p>
            <a:r>
              <a:rPr lang="en-US" sz="3200" b="1" dirty="0">
                <a:latin typeface="Vijaya" pitchFamily="34" charset="0"/>
                <a:cs typeface="Vijaya" pitchFamily="34" charset="0"/>
              </a:rPr>
              <a:t>5.listening to deduce meaning </a:t>
            </a:r>
          </a:p>
          <a:p>
            <a:endParaRPr lang="en-US" sz="3200" b="1" dirty="0">
              <a:latin typeface="Vijaya" pitchFamily="34" charset="0"/>
              <a:cs typeface="Vijaya" pitchFamily="34" charset="0"/>
            </a:endParaRPr>
          </a:p>
        </p:txBody>
      </p:sp>
    </p:spTree>
    <p:extLst>
      <p:ext uri="{BB962C8B-B14F-4D97-AF65-F5344CB8AC3E}">
        <p14:creationId xmlns:p14="http://schemas.microsoft.com/office/powerpoint/2010/main" val="555022899"/>
      </p:ext>
    </p:extLst>
  </p:cSld>
  <p:clrMapOvr>
    <a:masterClrMapping/>
  </p:clrMapOvr>
  <p:transition spd="slow">
    <p:randomBa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ave 3"/>
          <p:cNvSpPr/>
          <p:nvPr/>
        </p:nvSpPr>
        <p:spPr>
          <a:xfrm>
            <a:off x="1619672" y="843558"/>
            <a:ext cx="5256584" cy="378042"/>
          </a:xfrm>
          <a:prstGeom prst="wave">
            <a:avLst>
              <a:gd name="adj1" fmla="val 12500"/>
              <a:gd name="adj2" fmla="val -1000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latin typeface="Vijaya" pitchFamily="34" charset="0"/>
                <a:cs typeface="Vijaya" pitchFamily="34" charset="0"/>
              </a:rPr>
              <a:t>Selecting  texts for listening </a:t>
            </a:r>
          </a:p>
        </p:txBody>
      </p:sp>
      <p:sp>
        <p:nvSpPr>
          <p:cNvPr id="5" name="Rounded Rectangle 4"/>
          <p:cNvSpPr/>
          <p:nvPr/>
        </p:nvSpPr>
        <p:spPr>
          <a:xfrm>
            <a:off x="755576" y="2307941"/>
            <a:ext cx="1512168" cy="51719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Vijaya" pitchFamily="34" charset="0"/>
                <a:cs typeface="Vijaya" pitchFamily="34" charset="0"/>
              </a:rPr>
              <a:t>Type of text feature </a:t>
            </a:r>
          </a:p>
        </p:txBody>
      </p:sp>
      <p:sp>
        <p:nvSpPr>
          <p:cNvPr id="6" name="Rounded Rectangle 5"/>
          <p:cNvSpPr/>
          <p:nvPr/>
        </p:nvSpPr>
        <p:spPr>
          <a:xfrm>
            <a:off x="3021614" y="1595907"/>
            <a:ext cx="1699516" cy="48605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Vijaya" pitchFamily="34" charset="0"/>
                <a:cs typeface="Vijaya" pitchFamily="34" charset="0"/>
              </a:rPr>
              <a:t>1.monologue</a:t>
            </a:r>
          </a:p>
        </p:txBody>
      </p:sp>
      <p:sp>
        <p:nvSpPr>
          <p:cNvPr id="7" name="Rounded Rectangle 6"/>
          <p:cNvSpPr/>
          <p:nvPr/>
        </p:nvSpPr>
        <p:spPr>
          <a:xfrm>
            <a:off x="3021614" y="3057804"/>
            <a:ext cx="1694402" cy="48605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Vijaya" pitchFamily="34" charset="0"/>
                <a:cs typeface="Vijaya" pitchFamily="34" charset="0"/>
              </a:rPr>
              <a:t>2.dialogue</a:t>
            </a:r>
          </a:p>
        </p:txBody>
      </p:sp>
      <p:cxnSp>
        <p:nvCxnSpPr>
          <p:cNvPr id="9" name="Straight Arrow Connector 8"/>
          <p:cNvCxnSpPr/>
          <p:nvPr/>
        </p:nvCxnSpPr>
        <p:spPr>
          <a:xfrm flipV="1">
            <a:off x="2267744" y="1923678"/>
            <a:ext cx="748756" cy="513057"/>
          </a:xfrm>
          <a:prstGeom prst="straightConnector1">
            <a:avLst/>
          </a:prstGeom>
          <a:ln w="57150">
            <a:tailEnd type="arrow"/>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p:nvPr/>
        </p:nvCxnSpPr>
        <p:spPr>
          <a:xfrm>
            <a:off x="2276128" y="2774272"/>
            <a:ext cx="740372" cy="391544"/>
          </a:xfrm>
          <a:prstGeom prst="straightConnector1">
            <a:avLst/>
          </a:prstGeom>
          <a:ln w="57150">
            <a:tailEnd type="arrow"/>
          </a:ln>
        </p:spPr>
        <p:style>
          <a:lnRef idx="1">
            <a:schemeClr val="accent2"/>
          </a:lnRef>
          <a:fillRef idx="0">
            <a:schemeClr val="accent2"/>
          </a:fillRef>
          <a:effectRef idx="0">
            <a:schemeClr val="accent2"/>
          </a:effectRef>
          <a:fontRef idx="minor">
            <a:schemeClr val="tx1"/>
          </a:fontRef>
        </p:style>
      </p:cxnSp>
      <p:cxnSp>
        <p:nvCxnSpPr>
          <p:cNvPr id="20" name="Straight Arrow Connector 19"/>
          <p:cNvCxnSpPr/>
          <p:nvPr/>
        </p:nvCxnSpPr>
        <p:spPr>
          <a:xfrm flipV="1">
            <a:off x="4721131" y="1482799"/>
            <a:ext cx="705513" cy="322169"/>
          </a:xfrm>
          <a:prstGeom prst="straightConnector1">
            <a:avLst/>
          </a:prstGeom>
          <a:ln w="57150">
            <a:tailEnd type="arrow"/>
          </a:ln>
        </p:spPr>
        <p:style>
          <a:lnRef idx="1">
            <a:schemeClr val="accent2"/>
          </a:lnRef>
          <a:fillRef idx="0">
            <a:schemeClr val="accent2"/>
          </a:fillRef>
          <a:effectRef idx="0">
            <a:schemeClr val="accent2"/>
          </a:effectRef>
          <a:fontRef idx="minor">
            <a:schemeClr val="tx1"/>
          </a:fontRef>
        </p:style>
      </p:cxnSp>
      <p:cxnSp>
        <p:nvCxnSpPr>
          <p:cNvPr id="22" name="Straight Arrow Connector 21"/>
          <p:cNvCxnSpPr/>
          <p:nvPr/>
        </p:nvCxnSpPr>
        <p:spPr>
          <a:xfrm>
            <a:off x="4721130" y="1815666"/>
            <a:ext cx="1091952" cy="0"/>
          </a:xfrm>
          <a:prstGeom prst="straightConnector1">
            <a:avLst/>
          </a:prstGeom>
          <a:ln w="57150">
            <a:tailEnd type="arrow"/>
          </a:ln>
        </p:spPr>
        <p:style>
          <a:lnRef idx="1">
            <a:schemeClr val="accent2"/>
          </a:lnRef>
          <a:fillRef idx="0">
            <a:schemeClr val="accent2"/>
          </a:fillRef>
          <a:effectRef idx="0">
            <a:schemeClr val="accent2"/>
          </a:effectRef>
          <a:fontRef idx="minor">
            <a:schemeClr val="tx1"/>
          </a:fontRef>
        </p:style>
      </p:cxnSp>
      <p:cxnSp>
        <p:nvCxnSpPr>
          <p:cNvPr id="24" name="Straight Arrow Connector 23"/>
          <p:cNvCxnSpPr>
            <a:stCxn id="6" idx="3"/>
          </p:cNvCxnSpPr>
          <p:nvPr/>
        </p:nvCxnSpPr>
        <p:spPr>
          <a:xfrm>
            <a:off x="4721130" y="1838934"/>
            <a:ext cx="606954" cy="357260"/>
          </a:xfrm>
          <a:prstGeom prst="straightConnector1">
            <a:avLst/>
          </a:prstGeom>
          <a:ln w="57150">
            <a:tailEnd type="arrow"/>
          </a:ln>
        </p:spPr>
        <p:style>
          <a:lnRef idx="1">
            <a:schemeClr val="accent2"/>
          </a:lnRef>
          <a:fillRef idx="0">
            <a:schemeClr val="accent2"/>
          </a:fillRef>
          <a:effectRef idx="0">
            <a:schemeClr val="accent2"/>
          </a:effectRef>
          <a:fontRef idx="minor">
            <a:schemeClr val="tx1"/>
          </a:fontRef>
        </p:style>
      </p:cxnSp>
      <p:sp>
        <p:nvSpPr>
          <p:cNvPr id="25" name="Rounded Rectangle 24"/>
          <p:cNvSpPr/>
          <p:nvPr/>
        </p:nvSpPr>
        <p:spPr>
          <a:xfrm>
            <a:off x="5992478" y="1032580"/>
            <a:ext cx="2395946" cy="5633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latin typeface="Vijaya" pitchFamily="34" charset="0"/>
                <a:cs typeface="Vijaya" pitchFamily="34" charset="0"/>
              </a:rPr>
              <a:t>unscripted</a:t>
            </a:r>
            <a:endParaRPr lang="en-US" sz="2400" b="1" dirty="0">
              <a:latin typeface="Vijaya" pitchFamily="34" charset="0"/>
              <a:cs typeface="Vijaya" pitchFamily="34" charset="0"/>
            </a:endParaRPr>
          </a:p>
        </p:txBody>
      </p:sp>
      <p:sp>
        <p:nvSpPr>
          <p:cNvPr id="26" name="Rounded Rectangle 25"/>
          <p:cNvSpPr/>
          <p:nvPr/>
        </p:nvSpPr>
        <p:spPr>
          <a:xfrm>
            <a:off x="5992478" y="1595907"/>
            <a:ext cx="2395946" cy="3277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latin typeface="Vijaya" pitchFamily="34" charset="0"/>
                <a:cs typeface="Vijaya" pitchFamily="34" charset="0"/>
              </a:rPr>
              <a:t>scripted</a:t>
            </a:r>
            <a:endParaRPr lang="en-US" sz="2400" b="1" dirty="0">
              <a:latin typeface="Vijaya" pitchFamily="34" charset="0"/>
              <a:cs typeface="Vijaya" pitchFamily="34" charset="0"/>
            </a:endParaRPr>
          </a:p>
        </p:txBody>
      </p:sp>
      <p:sp>
        <p:nvSpPr>
          <p:cNvPr id="27" name="Rounded Rectangle 26"/>
          <p:cNvSpPr/>
          <p:nvPr/>
        </p:nvSpPr>
        <p:spPr>
          <a:xfrm>
            <a:off x="5992478" y="1923679"/>
            <a:ext cx="2395946" cy="64285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latin typeface="Vijaya" pitchFamily="34" charset="0"/>
                <a:cs typeface="Vijaya" pitchFamily="34" charset="0"/>
              </a:rPr>
              <a:t>Public announcement</a:t>
            </a:r>
            <a:endParaRPr lang="en-US" sz="2400" b="1" dirty="0">
              <a:latin typeface="Vijaya" pitchFamily="34" charset="0"/>
              <a:cs typeface="Vijaya" pitchFamily="34" charset="0"/>
            </a:endParaRPr>
          </a:p>
        </p:txBody>
      </p:sp>
      <p:cxnSp>
        <p:nvCxnSpPr>
          <p:cNvPr id="29" name="Straight Arrow Connector 28"/>
          <p:cNvCxnSpPr>
            <a:stCxn id="7" idx="3"/>
          </p:cNvCxnSpPr>
          <p:nvPr/>
        </p:nvCxnSpPr>
        <p:spPr>
          <a:xfrm flipV="1">
            <a:off x="4716016" y="2970045"/>
            <a:ext cx="650451" cy="330787"/>
          </a:xfrm>
          <a:prstGeom prst="straightConnector1">
            <a:avLst/>
          </a:prstGeom>
          <a:ln w="57150">
            <a:tailEnd type="arrow"/>
          </a:ln>
        </p:spPr>
        <p:style>
          <a:lnRef idx="1">
            <a:schemeClr val="accent2"/>
          </a:lnRef>
          <a:fillRef idx="0">
            <a:schemeClr val="accent2"/>
          </a:fillRef>
          <a:effectRef idx="0">
            <a:schemeClr val="accent2"/>
          </a:effectRef>
          <a:fontRef idx="minor">
            <a:schemeClr val="tx1"/>
          </a:fontRef>
        </p:style>
      </p:cxnSp>
      <p:cxnSp>
        <p:nvCxnSpPr>
          <p:cNvPr id="31" name="Straight Arrow Connector 30"/>
          <p:cNvCxnSpPr/>
          <p:nvPr/>
        </p:nvCxnSpPr>
        <p:spPr>
          <a:xfrm flipV="1">
            <a:off x="4722706" y="3300831"/>
            <a:ext cx="1090376" cy="20739"/>
          </a:xfrm>
          <a:prstGeom prst="straightConnector1">
            <a:avLst/>
          </a:prstGeom>
          <a:ln w="57150">
            <a:tailEnd type="arrow"/>
          </a:ln>
        </p:spPr>
        <p:style>
          <a:lnRef idx="1">
            <a:schemeClr val="accent2"/>
          </a:lnRef>
          <a:fillRef idx="0">
            <a:schemeClr val="accent2"/>
          </a:fillRef>
          <a:effectRef idx="0">
            <a:schemeClr val="accent2"/>
          </a:effectRef>
          <a:fontRef idx="minor">
            <a:schemeClr val="tx1"/>
          </a:fontRef>
        </p:style>
      </p:cxnSp>
      <p:cxnSp>
        <p:nvCxnSpPr>
          <p:cNvPr id="33" name="Straight Arrow Connector 32"/>
          <p:cNvCxnSpPr/>
          <p:nvPr/>
        </p:nvCxnSpPr>
        <p:spPr>
          <a:xfrm>
            <a:off x="4699755" y="3341336"/>
            <a:ext cx="666712" cy="297033"/>
          </a:xfrm>
          <a:prstGeom prst="straightConnector1">
            <a:avLst/>
          </a:prstGeom>
          <a:ln w="57150">
            <a:tailEnd type="arrow"/>
          </a:ln>
        </p:spPr>
        <p:style>
          <a:lnRef idx="1">
            <a:schemeClr val="accent2"/>
          </a:lnRef>
          <a:fillRef idx="0">
            <a:schemeClr val="accent2"/>
          </a:fillRef>
          <a:effectRef idx="0">
            <a:schemeClr val="accent2"/>
          </a:effectRef>
          <a:fontRef idx="minor">
            <a:schemeClr val="tx1"/>
          </a:fontRef>
        </p:style>
      </p:cxnSp>
      <p:sp>
        <p:nvSpPr>
          <p:cNvPr id="34" name="Rounded Rectangle 33"/>
          <p:cNvSpPr/>
          <p:nvPr/>
        </p:nvSpPr>
        <p:spPr>
          <a:xfrm>
            <a:off x="5966969" y="2681517"/>
            <a:ext cx="2539962" cy="61931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smtClean="0">
                <a:latin typeface="Vijaya" pitchFamily="34" charset="0"/>
                <a:cs typeface="Vijaya" pitchFamily="34" charset="0"/>
              </a:rPr>
              <a:t>Unscripted, spontaneous conversation</a:t>
            </a:r>
            <a:endParaRPr lang="en-US" sz="2000" b="1" dirty="0">
              <a:latin typeface="Vijaya" pitchFamily="34" charset="0"/>
              <a:cs typeface="Vijaya" pitchFamily="34" charset="0"/>
            </a:endParaRPr>
          </a:p>
        </p:txBody>
      </p:sp>
      <p:sp>
        <p:nvSpPr>
          <p:cNvPr id="35" name="Rounded Rectangle 34"/>
          <p:cNvSpPr/>
          <p:nvPr/>
        </p:nvSpPr>
        <p:spPr>
          <a:xfrm>
            <a:off x="5966970" y="3300832"/>
            <a:ext cx="2539962" cy="85509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latin typeface="Vijaya" pitchFamily="34" charset="0"/>
                <a:cs typeface="Vijaya" pitchFamily="34" charset="0"/>
              </a:rPr>
              <a:t> spontaneous commentary</a:t>
            </a:r>
            <a:endParaRPr lang="en-US" sz="2400" b="1" dirty="0">
              <a:latin typeface="Vijaya" pitchFamily="34" charset="0"/>
              <a:cs typeface="Vijaya" pitchFamily="34" charset="0"/>
            </a:endParaRPr>
          </a:p>
        </p:txBody>
      </p:sp>
      <p:sp>
        <p:nvSpPr>
          <p:cNvPr id="36" name="Rounded Rectangle 35"/>
          <p:cNvSpPr/>
          <p:nvPr/>
        </p:nvSpPr>
        <p:spPr>
          <a:xfrm>
            <a:off x="5890087" y="4155925"/>
            <a:ext cx="2616844" cy="647091"/>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latin typeface="Vijaya" pitchFamily="34" charset="0"/>
                <a:cs typeface="Vijaya" pitchFamily="34" charset="0"/>
              </a:rPr>
              <a:t>Telephone conversation</a:t>
            </a:r>
            <a:endParaRPr lang="en-US" sz="2400" b="1" dirty="0">
              <a:latin typeface="Vijaya" pitchFamily="34" charset="0"/>
              <a:cs typeface="Vijaya" pitchFamily="34" charset="0"/>
            </a:endParaRPr>
          </a:p>
        </p:txBody>
      </p:sp>
    </p:spTree>
    <p:extLst>
      <p:ext uri="{BB962C8B-B14F-4D97-AF65-F5344CB8AC3E}">
        <p14:creationId xmlns:p14="http://schemas.microsoft.com/office/powerpoint/2010/main" val="5061794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592" y="2247714"/>
            <a:ext cx="7088832" cy="1095189"/>
          </a:xfrm>
        </p:spPr>
        <p:txBody>
          <a:bodyPr>
            <a:normAutofit fontScale="92500" lnSpcReduction="20000"/>
          </a:bodyPr>
          <a:lstStyle/>
          <a:p>
            <a:pPr indent="0">
              <a:buNone/>
            </a:pPr>
            <a:endParaRPr lang="en-US" dirty="0"/>
          </a:p>
          <a:p>
            <a:pPr indent="0">
              <a:buNone/>
            </a:pPr>
            <a:r>
              <a:rPr lang="en-US" sz="2000" b="1" dirty="0" smtClean="0">
                <a:latin typeface="Vijaya" pitchFamily="34" charset="0"/>
                <a:cs typeface="Vijaya" pitchFamily="34" charset="0"/>
              </a:rPr>
              <a:t>    </a:t>
            </a:r>
            <a:r>
              <a:rPr lang="en-US" sz="2000" b="1" dirty="0">
                <a:latin typeface="Vijaya" pitchFamily="34" charset="0"/>
                <a:cs typeface="Vijaya" pitchFamily="34" charset="0"/>
              </a:rPr>
              <a:t>Familiarize students </a:t>
            </a:r>
            <a:r>
              <a:rPr lang="en-US" sz="2000" b="1" dirty="0" smtClean="0">
                <a:latin typeface="Vijaya" pitchFamily="34" charset="0"/>
                <a:cs typeface="Vijaya" pitchFamily="34" charset="0"/>
              </a:rPr>
              <a:t>with                                                        </a:t>
            </a:r>
            <a:r>
              <a:rPr lang="en-US" sz="2000" b="1" dirty="0">
                <a:latin typeface="Vijaya" pitchFamily="34" charset="0"/>
                <a:cs typeface="Vijaya" pitchFamily="34" charset="0"/>
              </a:rPr>
              <a:t>build confidence</a:t>
            </a:r>
          </a:p>
          <a:p>
            <a:pPr indent="0">
              <a:buNone/>
            </a:pPr>
            <a:r>
              <a:rPr lang="en-US" sz="2000" b="1" dirty="0">
                <a:latin typeface="Vijaya" pitchFamily="34" charset="0"/>
                <a:cs typeface="Vijaya" pitchFamily="34" charset="0"/>
              </a:rPr>
              <a:t>Some aspects of spoken </a:t>
            </a:r>
            <a:r>
              <a:rPr lang="en-US" sz="2000" b="1" dirty="0" smtClean="0">
                <a:latin typeface="Vijaya" pitchFamily="34" charset="0"/>
                <a:cs typeface="Vijaya" pitchFamily="34" charset="0"/>
              </a:rPr>
              <a:t>discourse</a:t>
            </a:r>
            <a:endParaRPr lang="en-US" sz="2000" b="1" dirty="0">
              <a:latin typeface="Vijaya" pitchFamily="34" charset="0"/>
              <a:cs typeface="Vijaya" pitchFamily="34" charset="0"/>
            </a:endParaRPr>
          </a:p>
        </p:txBody>
      </p:sp>
      <p:sp>
        <p:nvSpPr>
          <p:cNvPr id="6" name="Oval 5"/>
          <p:cNvSpPr/>
          <p:nvPr/>
        </p:nvSpPr>
        <p:spPr>
          <a:xfrm>
            <a:off x="1353242" y="789552"/>
            <a:ext cx="1901012" cy="124213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latin typeface="Vijaya" pitchFamily="34" charset="0"/>
                <a:cs typeface="Vijaya" pitchFamily="34" charset="0"/>
              </a:rPr>
              <a:t>Semi-authentic text </a:t>
            </a:r>
          </a:p>
        </p:txBody>
      </p:sp>
      <p:sp>
        <p:nvSpPr>
          <p:cNvPr id="8" name="Oval 7"/>
          <p:cNvSpPr/>
          <p:nvPr/>
        </p:nvSpPr>
        <p:spPr>
          <a:xfrm>
            <a:off x="5436096" y="666471"/>
            <a:ext cx="2016224" cy="135015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latin typeface="Vijaya" pitchFamily="34" charset="0"/>
                <a:cs typeface="Vijaya" pitchFamily="34" charset="0"/>
              </a:rPr>
              <a:t>authentic text</a:t>
            </a:r>
          </a:p>
        </p:txBody>
      </p:sp>
      <p:cxnSp>
        <p:nvCxnSpPr>
          <p:cNvPr id="12" name="Straight Arrow Connector 11"/>
          <p:cNvCxnSpPr/>
          <p:nvPr/>
        </p:nvCxnSpPr>
        <p:spPr>
          <a:xfrm>
            <a:off x="2303748" y="2031690"/>
            <a:ext cx="0" cy="432048"/>
          </a:xfrm>
          <a:prstGeom prst="straightConnector1">
            <a:avLst/>
          </a:prstGeom>
          <a:ln w="57150">
            <a:tailEnd type="arrow"/>
          </a:ln>
        </p:spPr>
        <p:style>
          <a:lnRef idx="1">
            <a:schemeClr val="accent2"/>
          </a:lnRef>
          <a:fillRef idx="0">
            <a:schemeClr val="accent2"/>
          </a:fillRef>
          <a:effectRef idx="0">
            <a:schemeClr val="accent2"/>
          </a:effectRef>
          <a:fontRef idx="minor">
            <a:schemeClr val="tx1"/>
          </a:fontRef>
        </p:style>
      </p:cxnSp>
      <p:cxnSp>
        <p:nvCxnSpPr>
          <p:cNvPr id="14" name="Straight Arrow Connector 13"/>
          <p:cNvCxnSpPr/>
          <p:nvPr/>
        </p:nvCxnSpPr>
        <p:spPr>
          <a:xfrm>
            <a:off x="6444208" y="2031690"/>
            <a:ext cx="0" cy="432048"/>
          </a:xfrm>
          <a:prstGeom prst="straightConnector1">
            <a:avLst/>
          </a:prstGeom>
          <a:ln w="57150">
            <a:tailEnd type="arrow"/>
          </a:ln>
        </p:spPr>
        <p:style>
          <a:lnRef idx="1">
            <a:schemeClr val="accent2"/>
          </a:lnRef>
          <a:fillRef idx="0">
            <a:schemeClr val="accent2"/>
          </a:fillRef>
          <a:effectRef idx="0">
            <a:schemeClr val="accent2"/>
          </a:effectRef>
          <a:fontRef idx="minor">
            <a:schemeClr val="tx1"/>
          </a:fontRef>
        </p:style>
      </p:cxnSp>
      <p:cxnSp>
        <p:nvCxnSpPr>
          <p:cNvPr id="17" name="Straight Arrow Connector 16"/>
          <p:cNvCxnSpPr>
            <a:stCxn id="6" idx="5"/>
            <a:endCxn id="3" idx="2"/>
          </p:cNvCxnSpPr>
          <p:nvPr/>
        </p:nvCxnSpPr>
        <p:spPr>
          <a:xfrm>
            <a:off x="2975858" y="1849783"/>
            <a:ext cx="1468151" cy="1493120"/>
          </a:xfrm>
          <a:prstGeom prst="straightConnector1">
            <a:avLst/>
          </a:prstGeom>
          <a:ln w="57150">
            <a:tailEnd type="arrow"/>
          </a:ln>
        </p:spPr>
        <p:style>
          <a:lnRef idx="1">
            <a:schemeClr val="accent2"/>
          </a:lnRef>
          <a:fillRef idx="0">
            <a:schemeClr val="accent2"/>
          </a:fillRef>
          <a:effectRef idx="0">
            <a:schemeClr val="accent2"/>
          </a:effectRef>
          <a:fontRef idx="minor">
            <a:schemeClr val="tx1"/>
          </a:fontRef>
        </p:style>
      </p:cxnSp>
      <p:cxnSp>
        <p:nvCxnSpPr>
          <p:cNvPr id="19" name="Straight Arrow Connector 18"/>
          <p:cNvCxnSpPr>
            <a:stCxn id="8" idx="3"/>
          </p:cNvCxnSpPr>
          <p:nvPr/>
        </p:nvCxnSpPr>
        <p:spPr>
          <a:xfrm flipH="1">
            <a:off x="4644009" y="1818897"/>
            <a:ext cx="1087357" cy="1524007"/>
          </a:xfrm>
          <a:prstGeom prst="straightConnector1">
            <a:avLst/>
          </a:prstGeom>
          <a:ln w="57150">
            <a:tailEnd type="arrow"/>
          </a:ln>
        </p:spPr>
        <p:style>
          <a:lnRef idx="1">
            <a:schemeClr val="accent2"/>
          </a:lnRef>
          <a:fillRef idx="0">
            <a:schemeClr val="accent2"/>
          </a:fillRef>
          <a:effectRef idx="0">
            <a:schemeClr val="accent2"/>
          </a:effectRef>
          <a:fontRef idx="minor">
            <a:schemeClr val="tx1"/>
          </a:fontRef>
        </p:style>
      </p:cxnSp>
      <p:sp>
        <p:nvSpPr>
          <p:cNvPr id="20" name="Oval 19"/>
          <p:cNvSpPr/>
          <p:nvPr/>
        </p:nvSpPr>
        <p:spPr>
          <a:xfrm>
            <a:off x="935596" y="3543858"/>
            <a:ext cx="7416824" cy="75608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smtClean="0">
                <a:latin typeface="Vijaya" pitchFamily="34" charset="0"/>
                <a:cs typeface="Vijaya" pitchFamily="34" charset="0"/>
              </a:rPr>
              <a:t>Provide variety of different accent, formality of language</a:t>
            </a:r>
            <a:endParaRPr lang="en-US" sz="2400" b="1" dirty="0">
              <a:latin typeface="Vijaya" pitchFamily="34" charset="0"/>
              <a:cs typeface="Vijaya" pitchFamily="34" charset="0"/>
            </a:endParaRPr>
          </a:p>
        </p:txBody>
      </p:sp>
    </p:spTree>
    <p:extLst>
      <p:ext uri="{BB962C8B-B14F-4D97-AF65-F5344CB8AC3E}">
        <p14:creationId xmlns:p14="http://schemas.microsoft.com/office/powerpoint/2010/main" val="145339428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1640" y="627534"/>
            <a:ext cx="6400800" cy="2970330"/>
          </a:xfrm>
        </p:spPr>
        <p:txBody>
          <a:bodyPr>
            <a:noAutofit/>
          </a:bodyPr>
          <a:lstStyle/>
          <a:p>
            <a:pPr indent="0">
              <a:buNone/>
            </a:pPr>
            <a:r>
              <a:rPr lang="en-US" sz="3200" b="1" dirty="0" smtClean="0">
                <a:latin typeface="Vijaya" pitchFamily="34" charset="0"/>
                <a:cs typeface="Vijaya" pitchFamily="34" charset="0"/>
              </a:rPr>
              <a:t>So for improve the listening ; audio cassette and video cassette have its advantages;</a:t>
            </a:r>
          </a:p>
          <a:p>
            <a:pPr marL="285750" indent="-285750">
              <a:buFont typeface="Arial" pitchFamily="34" charset="0"/>
              <a:buChar char="•"/>
            </a:pPr>
            <a:r>
              <a:rPr lang="en-US" sz="2800" b="1" dirty="0" smtClean="0">
                <a:latin typeface="Vijaya" pitchFamily="34" charset="0"/>
                <a:cs typeface="Vijaya" pitchFamily="34" charset="0"/>
              </a:rPr>
              <a:t>The teacher can work on the visual clues to meaning and provide the context of the listening.</a:t>
            </a:r>
          </a:p>
          <a:p>
            <a:pPr marL="285750" indent="-285750">
              <a:buFont typeface="Arial" pitchFamily="34" charset="0"/>
              <a:buChar char="•"/>
            </a:pPr>
            <a:r>
              <a:rPr lang="en-US" sz="2800" b="1" dirty="0" smtClean="0">
                <a:latin typeface="Vijaya" pitchFamily="34" charset="0"/>
                <a:cs typeface="Vijaya" pitchFamily="34" charset="0"/>
              </a:rPr>
              <a:t>role relationships between speakers</a:t>
            </a:r>
          </a:p>
          <a:p>
            <a:pPr marL="285750" indent="-285750">
              <a:buFont typeface="Arial" pitchFamily="34" charset="0"/>
              <a:buChar char="•"/>
            </a:pPr>
            <a:r>
              <a:rPr lang="en-US" sz="2800" b="1" dirty="0" smtClean="0">
                <a:latin typeface="Vijaya" pitchFamily="34" charset="0"/>
                <a:cs typeface="Vijaya" pitchFamily="34" charset="0"/>
              </a:rPr>
              <a:t>Cultural differences in interaction can be commented to build understanding of sociocultural background.</a:t>
            </a:r>
          </a:p>
        </p:txBody>
      </p:sp>
    </p:spTree>
    <p:extLst>
      <p:ext uri="{BB962C8B-B14F-4D97-AF65-F5344CB8AC3E}">
        <p14:creationId xmlns:p14="http://schemas.microsoft.com/office/powerpoint/2010/main" val="37297940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7356" y="771550"/>
            <a:ext cx="7376864" cy="3359342"/>
          </a:xfrm>
        </p:spPr>
        <p:txBody>
          <a:bodyPr>
            <a:noAutofit/>
          </a:bodyPr>
          <a:lstStyle/>
          <a:p>
            <a:pPr indent="0">
              <a:lnSpc>
                <a:spcPct val="100000"/>
              </a:lnSpc>
              <a:buNone/>
            </a:pPr>
            <a:r>
              <a:rPr lang="en-US" sz="2800" b="1" dirty="0" smtClean="0">
                <a:latin typeface="Vijaya" pitchFamily="34" charset="0"/>
                <a:cs typeface="Vijaya" pitchFamily="34" charset="0"/>
              </a:rPr>
              <a:t>Standards practices  to use following procedure in dealing with a listening text;</a:t>
            </a:r>
          </a:p>
          <a:p>
            <a:pPr indent="0">
              <a:lnSpc>
                <a:spcPct val="100000"/>
              </a:lnSpc>
              <a:buNone/>
            </a:pPr>
            <a:r>
              <a:rPr lang="en-US" sz="2000" b="1" dirty="0" smtClean="0">
                <a:latin typeface="Vijaya" pitchFamily="34" charset="0"/>
                <a:cs typeface="Vijaya" pitchFamily="34" charset="0"/>
              </a:rPr>
              <a:t>1. teacher and students prepare for listening by helping students to familiar with the topic, expose to some </a:t>
            </a:r>
            <a:r>
              <a:rPr lang="en-US" sz="2000" b="1" dirty="0" err="1" smtClean="0">
                <a:latin typeface="Vijaya" pitchFamily="34" charset="0"/>
                <a:cs typeface="Vijaya" pitchFamily="34" charset="0"/>
              </a:rPr>
              <a:t>lg</a:t>
            </a:r>
            <a:r>
              <a:rPr lang="en-US" sz="2000" b="1" dirty="0" smtClean="0">
                <a:latin typeface="Vijaya" pitchFamily="34" charset="0"/>
                <a:cs typeface="Vijaya" pitchFamily="34" charset="0"/>
              </a:rPr>
              <a:t> features of the text.</a:t>
            </a:r>
          </a:p>
          <a:p>
            <a:pPr indent="0">
              <a:lnSpc>
                <a:spcPct val="100000"/>
              </a:lnSpc>
              <a:buNone/>
            </a:pPr>
            <a:r>
              <a:rPr lang="en-US" sz="2000" b="1" dirty="0" smtClean="0">
                <a:latin typeface="Vijaya" pitchFamily="34" charset="0"/>
                <a:cs typeface="Vijaya" pitchFamily="34" charset="0"/>
              </a:rPr>
              <a:t>The teacher’s  role is to create interest, reasons for listening , and confidence to listen.</a:t>
            </a:r>
          </a:p>
          <a:p>
            <a:pPr indent="0">
              <a:lnSpc>
                <a:spcPct val="100000"/>
              </a:lnSpc>
              <a:buNone/>
            </a:pPr>
            <a:r>
              <a:rPr lang="en-US" sz="2000" b="1" dirty="0" smtClean="0">
                <a:latin typeface="Vijaya" pitchFamily="34" charset="0"/>
                <a:cs typeface="Vijaya" pitchFamily="34" charset="0"/>
              </a:rPr>
              <a:t>2.the teacher make sure that students understand what is involve in listening task.</a:t>
            </a:r>
          </a:p>
          <a:p>
            <a:pPr indent="0">
              <a:lnSpc>
                <a:spcPct val="100000"/>
              </a:lnSpc>
              <a:buNone/>
            </a:pPr>
            <a:r>
              <a:rPr lang="en-US" sz="2000" b="1" dirty="0" smtClean="0">
                <a:latin typeface="Vijaya" pitchFamily="34" charset="0"/>
                <a:cs typeface="Vijaya" pitchFamily="34" charset="0"/>
              </a:rPr>
              <a:t>3.students do the task independently.</a:t>
            </a:r>
          </a:p>
          <a:p>
            <a:pPr indent="0">
              <a:lnSpc>
                <a:spcPct val="100000"/>
              </a:lnSpc>
              <a:buNone/>
            </a:pPr>
            <a:r>
              <a:rPr lang="en-US" sz="2000" b="1" dirty="0" smtClean="0">
                <a:latin typeface="Vijaya" pitchFamily="34" charset="0"/>
                <a:cs typeface="Vijaya" pitchFamily="34" charset="0"/>
              </a:rPr>
              <a:t>4.In the feedback section , teacher and students check and discuss the response to the task.</a:t>
            </a:r>
          </a:p>
          <a:p>
            <a:pPr indent="0">
              <a:lnSpc>
                <a:spcPct val="100000"/>
              </a:lnSpc>
              <a:buNone/>
            </a:pPr>
            <a:r>
              <a:rPr lang="en-US" sz="2000" b="1" dirty="0" smtClean="0">
                <a:latin typeface="Vijaya" pitchFamily="34" charset="0"/>
                <a:cs typeface="Vijaya" pitchFamily="34" charset="0"/>
              </a:rPr>
              <a:t>5.Teacher focus on features of the text.</a:t>
            </a:r>
          </a:p>
          <a:p>
            <a:pPr indent="0">
              <a:lnSpc>
                <a:spcPct val="100000"/>
              </a:lnSpc>
              <a:buNone/>
            </a:pPr>
            <a:endParaRPr lang="en-US" sz="2000" b="1" dirty="0">
              <a:latin typeface="Vijaya" pitchFamily="34" charset="0"/>
              <a:cs typeface="Vijaya" pitchFamily="34" charset="0"/>
            </a:endParaRPr>
          </a:p>
        </p:txBody>
      </p:sp>
      <p:sp>
        <p:nvSpPr>
          <p:cNvPr id="4" name="Wave 3"/>
          <p:cNvSpPr/>
          <p:nvPr/>
        </p:nvSpPr>
        <p:spPr>
          <a:xfrm>
            <a:off x="755576" y="0"/>
            <a:ext cx="7200800" cy="648072"/>
          </a:xfrm>
          <a:prstGeom prst="wave">
            <a:avLst>
              <a:gd name="adj1" fmla="val 12500"/>
              <a:gd name="adj2" fmla="val -1000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a:latin typeface="Vijaya" pitchFamily="34" charset="0"/>
                <a:cs typeface="Vijaya" pitchFamily="34" charset="0"/>
              </a:rPr>
              <a:t>Designing listening activities for the classroom;</a:t>
            </a:r>
          </a:p>
        </p:txBody>
      </p:sp>
    </p:spTree>
    <p:extLst>
      <p:ext uri="{BB962C8B-B14F-4D97-AF65-F5344CB8AC3E}">
        <p14:creationId xmlns:p14="http://schemas.microsoft.com/office/powerpoint/2010/main" val="82569889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4"/>
            <a:ext cx="8229600" cy="1501280"/>
          </a:xfrm>
        </p:spPr>
        <p:txBody>
          <a:bodyPr/>
          <a:lstStyle/>
          <a:p>
            <a:r>
              <a:rPr lang="en-US" b="1" dirty="0"/>
              <a:t>What materials currently do for teenagers?</a:t>
            </a:r>
            <a:r>
              <a:rPr lang="en-US" dirty="0"/>
              <a:t/>
            </a:r>
            <a:br>
              <a:rPr lang="en-US" dirty="0"/>
            </a:br>
            <a:endParaRPr lang="en-US" dirty="0"/>
          </a:p>
        </p:txBody>
      </p:sp>
      <p:sp>
        <p:nvSpPr>
          <p:cNvPr id="3" name="Content Placeholder 2"/>
          <p:cNvSpPr>
            <a:spLocks noGrp="1"/>
          </p:cNvSpPr>
          <p:nvPr>
            <p:ph idx="1"/>
          </p:nvPr>
        </p:nvSpPr>
        <p:spPr/>
        <p:txBody>
          <a:bodyPr/>
          <a:lstStyle/>
          <a:p>
            <a:pPr lvl="0"/>
            <a:r>
              <a:rPr lang="en-US" sz="1800" dirty="0" smtClean="0"/>
              <a:t>1.Learners </a:t>
            </a:r>
            <a:r>
              <a:rPr lang="en-US" sz="1800" dirty="0"/>
              <a:t>listen to a text at the same time as they read it. (This might learners to attend to aspects of phonology compared to orthography, although there is no task to point to this</a:t>
            </a:r>
            <a:r>
              <a:rPr lang="en-US" sz="1800" dirty="0" smtClean="0"/>
              <a:t>)</a:t>
            </a:r>
            <a:endParaRPr lang="en-US" sz="1800" dirty="0"/>
          </a:p>
          <a:p>
            <a:pPr lvl="0"/>
            <a:r>
              <a:rPr lang="en-US" sz="1800" dirty="0" smtClean="0"/>
              <a:t>2.Learners </a:t>
            </a:r>
            <a:r>
              <a:rPr lang="en-US" sz="1800" dirty="0"/>
              <a:t>listen to the past tense forms of verbs and write them in columns. They then listen again and check ( this might help learners recognize these particular past tense forms in continues speech ,but this does not appear to be the aim ,which is ,rather ,pronunciation</a:t>
            </a:r>
            <a:r>
              <a:rPr lang="en-US" sz="1800" dirty="0" smtClean="0"/>
              <a:t>)</a:t>
            </a:r>
            <a:endParaRPr lang="en-US" sz="1800" dirty="0"/>
          </a:p>
          <a:p>
            <a:pPr lvl="0"/>
            <a:r>
              <a:rPr lang="en-US" sz="1800" dirty="0" smtClean="0"/>
              <a:t>3.Learners </a:t>
            </a:r>
            <a:r>
              <a:rPr lang="en-US" sz="1800" dirty="0"/>
              <a:t>listen to a dialogue at the same time as they read it</a:t>
            </a:r>
            <a:r>
              <a:rPr lang="en-US" sz="1800" dirty="0" smtClean="0"/>
              <a:t>.</a:t>
            </a:r>
            <a:endParaRPr lang="en-US" sz="1800" dirty="0"/>
          </a:p>
          <a:p>
            <a:pPr lvl="0"/>
            <a:r>
              <a:rPr lang="en-US" sz="1800" dirty="0" smtClean="0"/>
              <a:t>4.Lerner’s </a:t>
            </a:r>
            <a:r>
              <a:rPr lang="en-US" sz="1800" dirty="0"/>
              <a:t>listen to individual  words and count syllables and mark stress( pronunciation ,practice ,no overtly linked to listening)</a:t>
            </a:r>
            <a:r>
              <a:rPr lang="fa-IR" sz="1800" dirty="0"/>
              <a:t>  </a:t>
            </a:r>
            <a:endParaRPr lang="en-US" sz="1800" dirty="0"/>
          </a:p>
        </p:txBody>
      </p:sp>
    </p:spTree>
    <p:extLst>
      <p:ext uri="{BB962C8B-B14F-4D97-AF65-F5344CB8AC3E}">
        <p14:creationId xmlns:p14="http://schemas.microsoft.com/office/powerpoint/2010/main" val="18569438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sz="1800" dirty="0" smtClean="0"/>
              <a:t>5.Learners </a:t>
            </a:r>
            <a:r>
              <a:rPr lang="en-US" sz="1800" dirty="0"/>
              <a:t>listen to a brief narrative and match time periods to activities (the main purposes appears to be to provide information for learners subsequently, in pairs to practice asking and answering questions in the simple tense</a:t>
            </a:r>
            <a:r>
              <a:rPr lang="en-US" sz="1800" dirty="0" smtClean="0"/>
              <a:t>).</a:t>
            </a:r>
            <a:r>
              <a:rPr lang="en-US" sz="1800" dirty="0"/>
              <a:t> </a:t>
            </a:r>
          </a:p>
          <a:p>
            <a:pPr lvl="0"/>
            <a:r>
              <a:rPr lang="en-US" sz="1800" dirty="0" smtClean="0"/>
              <a:t>6.Learners </a:t>
            </a:r>
            <a:r>
              <a:rPr lang="en-US" sz="1800" dirty="0"/>
              <a:t>listen to a dialogue at the same time as they read</a:t>
            </a:r>
            <a:r>
              <a:rPr lang="en-US" sz="1800" dirty="0" smtClean="0"/>
              <a:t>.</a:t>
            </a:r>
            <a:endParaRPr lang="en-US" sz="1800" dirty="0"/>
          </a:p>
          <a:p>
            <a:pPr lvl="0"/>
            <a:r>
              <a:rPr lang="en-US" sz="1800" dirty="0" smtClean="0"/>
              <a:t>7.Learner </a:t>
            </a:r>
            <a:r>
              <a:rPr lang="en-US" sz="1800" dirty="0"/>
              <a:t>listen to an anecdote describing an accident and read statements to decide if they are true or false according to the anecdote( this is strongly relates to the grammatical aim of the unit that is contrasting the past simple with the past progressive</a:t>
            </a:r>
            <a:r>
              <a:rPr lang="en-US" sz="1800" dirty="0" smtClean="0"/>
              <a:t>).</a:t>
            </a:r>
            <a:r>
              <a:rPr lang="en-US" sz="1800" dirty="0"/>
              <a:t> </a:t>
            </a:r>
          </a:p>
          <a:p>
            <a:pPr lvl="0"/>
            <a:r>
              <a:rPr lang="en-US" sz="1800" dirty="0" smtClean="0"/>
              <a:t>8.Learner </a:t>
            </a:r>
            <a:r>
              <a:rPr lang="en-US" sz="1800" dirty="0"/>
              <a:t>listens to and repeats a d tongue twister</a:t>
            </a:r>
            <a:r>
              <a:rPr lang="en-US" sz="1800" dirty="0" smtClean="0"/>
              <a:t>.</a:t>
            </a:r>
            <a:r>
              <a:rPr lang="en-US" sz="1800" dirty="0"/>
              <a:t> </a:t>
            </a:r>
          </a:p>
          <a:p>
            <a:pPr lvl="0"/>
            <a:r>
              <a:rPr lang="en-US" sz="1800" dirty="0" smtClean="0"/>
              <a:t>9.Learners </a:t>
            </a:r>
            <a:r>
              <a:rPr lang="en-US" sz="1800" dirty="0"/>
              <a:t>listen to reading text being read aloud, to check whether they performed a previous task (inserting time reference words) correctly. Listening with a focused on identification of particular lexical items)</a:t>
            </a:r>
          </a:p>
          <a:p>
            <a:pPr marL="0" indent="0">
              <a:buNone/>
            </a:pPr>
            <a:endParaRPr lang="en-US" sz="1400" dirty="0"/>
          </a:p>
        </p:txBody>
      </p:sp>
    </p:spTree>
    <p:extLst>
      <p:ext uri="{BB962C8B-B14F-4D97-AF65-F5344CB8AC3E}">
        <p14:creationId xmlns:p14="http://schemas.microsoft.com/office/powerpoint/2010/main" val="35014801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sz="1800" dirty="0" smtClean="0"/>
              <a:t>10.Learners </a:t>
            </a:r>
            <a:r>
              <a:rPr lang="en-US" sz="1800" dirty="0"/>
              <a:t>listen to the recounting of the life of famous person and complete a table of information, exclusively with dates and numbers (listening for specific predetermined information).</a:t>
            </a:r>
          </a:p>
          <a:p>
            <a:pPr marL="0" indent="0">
              <a:buNone/>
            </a:pPr>
            <a:endParaRPr lang="en-US" sz="1800" dirty="0"/>
          </a:p>
          <a:p>
            <a:pPr lvl="0"/>
            <a:r>
              <a:rPr lang="en-US" sz="1800" smtClean="0"/>
              <a:t>11.Learners </a:t>
            </a:r>
            <a:r>
              <a:rPr lang="en-US" sz="1800" dirty="0"/>
              <a:t>listen to a dialogue at the same time as they read it.</a:t>
            </a:r>
          </a:p>
          <a:p>
            <a:endParaRPr lang="en-US" dirty="0"/>
          </a:p>
        </p:txBody>
      </p:sp>
    </p:spTree>
    <p:extLst>
      <p:ext uri="{BB962C8B-B14F-4D97-AF65-F5344CB8AC3E}">
        <p14:creationId xmlns:p14="http://schemas.microsoft.com/office/powerpoint/2010/main" val="39272114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1800" dirty="0"/>
              <a:t>Another approach for listening comprehension for adult course; learners first read  advertisements with photos for accommodation to rent and then listen to a couple discussing them .the task for learners are as follows; </a:t>
            </a:r>
          </a:p>
          <a:p>
            <a:r>
              <a:rPr lang="en-US" sz="1800" dirty="0"/>
              <a:t> </a:t>
            </a:r>
          </a:p>
          <a:p>
            <a:pPr lvl="0"/>
            <a:r>
              <a:rPr lang="en-US" sz="1800" b="1" dirty="0"/>
              <a:t>Listen to Donna and Jose outside the estate agent s.</a:t>
            </a:r>
            <a:endParaRPr lang="en-US" sz="1800" dirty="0"/>
          </a:p>
          <a:p>
            <a:r>
              <a:rPr lang="en-US" sz="1800" b="1" dirty="0"/>
              <a:t> </a:t>
            </a:r>
            <a:endParaRPr lang="en-US" sz="1800" dirty="0"/>
          </a:p>
          <a:p>
            <a:pPr lvl="0"/>
            <a:r>
              <a:rPr lang="en-US" sz="1800" dirty="0"/>
              <a:t>Who likes the idea of moving? Who does not like the idea?</a:t>
            </a:r>
          </a:p>
          <a:p>
            <a:pPr lvl="0"/>
            <a:r>
              <a:rPr lang="en-US" sz="1800" dirty="0"/>
              <a:t>Which places do they talk about?</a:t>
            </a:r>
          </a:p>
          <a:p>
            <a:r>
              <a:rPr lang="fa-IR" sz="1800" b="1" dirty="0"/>
              <a:t> </a:t>
            </a:r>
            <a:endParaRPr lang="en-US" sz="1800" dirty="0"/>
          </a:p>
          <a:p>
            <a:r>
              <a:rPr lang="en-US" sz="1800" b="1" dirty="0"/>
              <a:t>2. Listen again</a:t>
            </a:r>
            <a:endParaRPr lang="en-US" sz="1800" dirty="0"/>
          </a:p>
          <a:p>
            <a:r>
              <a:rPr lang="en-US" sz="1800" dirty="0"/>
              <a:t>1. Why does Jose think they cannot move? (Two reasons)</a:t>
            </a:r>
          </a:p>
          <a:p>
            <a:r>
              <a:rPr lang="en-US" sz="1800" dirty="0"/>
              <a:t>2. What solution does Donna suggest?</a:t>
            </a:r>
          </a:p>
          <a:p>
            <a:endParaRPr lang="en-US" dirty="0"/>
          </a:p>
        </p:txBody>
      </p:sp>
    </p:spTree>
    <p:extLst>
      <p:ext uri="{BB962C8B-B14F-4D97-AF65-F5344CB8AC3E}">
        <p14:creationId xmlns:p14="http://schemas.microsoft.com/office/powerpoint/2010/main" val="13565295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The role of listening in ELT curriculum</a:t>
            </a:r>
          </a:p>
        </p:txBody>
      </p:sp>
      <p:sp>
        <p:nvSpPr>
          <p:cNvPr id="3" name="Content Placeholder 2"/>
          <p:cNvSpPr>
            <a:spLocks noGrp="1"/>
          </p:cNvSpPr>
          <p:nvPr>
            <p:ph idx="1"/>
          </p:nvPr>
        </p:nvSpPr>
        <p:spPr>
          <a:xfrm>
            <a:off x="457200" y="987574"/>
            <a:ext cx="8229600" cy="3606651"/>
          </a:xfrm>
        </p:spPr>
        <p:txBody>
          <a:bodyPr/>
          <a:lstStyle/>
          <a:p>
            <a:r>
              <a:rPr lang="en-US" sz="2400" dirty="0">
                <a:solidFill>
                  <a:schemeClr val="tx1">
                    <a:lumMod val="95000"/>
                    <a:lumOff val="5000"/>
                  </a:schemeClr>
                </a:solidFill>
              </a:rPr>
              <a:t>Listening is receptive skills and involve decoding cognitive process </a:t>
            </a:r>
            <a:endParaRPr lang="fa-IR" sz="2400" dirty="0">
              <a:solidFill>
                <a:schemeClr val="tx1">
                  <a:lumMod val="95000"/>
                  <a:lumOff val="5000"/>
                </a:schemeClr>
              </a:solidFill>
            </a:endParaRPr>
          </a:p>
          <a:p>
            <a:r>
              <a:rPr lang="en-US" sz="2400" dirty="0">
                <a:solidFill>
                  <a:schemeClr val="tx1">
                    <a:lumMod val="95000"/>
                    <a:lumOff val="5000"/>
                  </a:schemeClr>
                </a:solidFill>
              </a:rPr>
              <a:t>exposure</a:t>
            </a:r>
          </a:p>
          <a:p>
            <a:r>
              <a:rPr lang="en-US" sz="2400" dirty="0">
                <a:solidFill>
                  <a:schemeClr val="tx1">
                    <a:lumMod val="95000"/>
                    <a:lumOff val="5000"/>
                  </a:schemeClr>
                </a:solidFill>
              </a:rPr>
              <a:t>Research on ELT show that individual engage in communication:9 percent is devoted to writing ,16 percent to reading, 30 per sent to speaking ,and 45 percent to listening</a:t>
            </a:r>
          </a:p>
          <a:p>
            <a:r>
              <a:rPr lang="en-US" sz="2400" dirty="0" smtClean="0">
                <a:solidFill>
                  <a:srgbClr val="FF0000"/>
                </a:solidFill>
              </a:rPr>
              <a:t> focus on Diagnostic test </a:t>
            </a:r>
          </a:p>
          <a:p>
            <a:r>
              <a:rPr lang="en-US" sz="2400" dirty="0" err="1" smtClean="0">
                <a:solidFill>
                  <a:srgbClr val="FF0000"/>
                </a:solidFill>
              </a:rPr>
              <a:t>quan</a:t>
            </a:r>
            <a:r>
              <a:rPr lang="en-US" sz="2400" dirty="0" err="1">
                <a:solidFill>
                  <a:srgbClr val="FF0000"/>
                </a:solidFill>
              </a:rPr>
              <a:t>l</a:t>
            </a:r>
            <a:r>
              <a:rPr lang="en-US" sz="2400" dirty="0" err="1" smtClean="0">
                <a:solidFill>
                  <a:srgbClr val="FF0000"/>
                </a:solidFill>
              </a:rPr>
              <a:t>itative</a:t>
            </a:r>
            <a:r>
              <a:rPr lang="en-US" sz="2400" dirty="0" smtClean="0">
                <a:solidFill>
                  <a:srgbClr val="FF0000"/>
                </a:solidFill>
              </a:rPr>
              <a:t> </a:t>
            </a:r>
            <a:r>
              <a:rPr lang="en-US" sz="2400" dirty="0">
                <a:solidFill>
                  <a:srgbClr val="FF0000"/>
                </a:solidFill>
              </a:rPr>
              <a:t>approach</a:t>
            </a:r>
          </a:p>
          <a:p>
            <a:endParaRPr lang="en-US" sz="2400" dirty="0"/>
          </a:p>
        </p:txBody>
      </p:sp>
      <p:pic>
        <p:nvPicPr>
          <p:cNvPr id="4" name="Picture 3" descr="C:\Documents and Settings\op\Desktop\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3543804"/>
            <a:ext cx="4536504" cy="1599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56651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4480" y="714362"/>
            <a:ext cx="6329378" cy="3000395"/>
          </a:xfrm>
        </p:spPr>
        <p:txBody>
          <a:bodyPr/>
          <a:lstStyle/>
          <a:p>
            <a:pPr marL="0" indent="0" algn="just">
              <a:spcBef>
                <a:spcPts val="0"/>
              </a:spcBef>
              <a:buNone/>
            </a:pPr>
            <a:endParaRPr lang="en-US" sz="2400" b="1" dirty="0" smtClean="0">
              <a:latin typeface="BrowalliaUPC" pitchFamily="34" charset="-34"/>
              <a:cs typeface="BrowalliaUPC" pitchFamily="34" charset="-34"/>
              <a:hlinkClick r:id="rId2" tooltip="Cassandra Clare"/>
            </a:endParaRPr>
          </a:p>
          <a:p>
            <a:pPr marL="0" indent="0" algn="just">
              <a:spcBef>
                <a:spcPts val="0"/>
              </a:spcBef>
              <a:buNone/>
            </a:pPr>
            <a:endParaRPr lang="en-US" sz="2400" b="1" dirty="0">
              <a:latin typeface="BrowalliaUPC" pitchFamily="34" charset="-34"/>
              <a:cs typeface="BrowalliaUPC" pitchFamily="34" charset="-34"/>
            </a:endParaRPr>
          </a:p>
        </p:txBody>
      </p:sp>
      <p:pic>
        <p:nvPicPr>
          <p:cNvPr id="4" name="Picture 2" descr="C:\Documents and Settings\Internet\Desktop\slides\understanding-listening-tutorial-2-2-72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8" y="146"/>
            <a:ext cx="9324528" cy="6857854"/>
          </a:xfrm>
          <a:prstGeom prst="rect">
            <a:avLst/>
          </a:prstGeom>
          <a:noFill/>
          <a:ln w="9525">
            <a:noFill/>
            <a:miter lim="800000"/>
            <a:headEnd/>
            <a:tailEnd/>
          </a:ln>
        </p:spPr>
      </p:pic>
      <p:pic>
        <p:nvPicPr>
          <p:cNvPr id="5" name="Picture 5" descr="C:\Documents and Settings\op\Desktop\images.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1491630"/>
            <a:ext cx="3995936" cy="5152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0984542"/>
      </p:ext>
    </p:extLst>
  </p:cSld>
  <p:clrMapOvr>
    <a:masterClrMapping/>
  </p:clrMapOvr>
  <p:transition spd="slow">
    <p:newsflash/>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600" y="1275606"/>
            <a:ext cx="6872808" cy="3055219"/>
          </a:xfrm>
        </p:spPr>
        <p:txBody>
          <a:bodyPr>
            <a:noAutofit/>
          </a:bodyPr>
          <a:lstStyle/>
          <a:p>
            <a:pPr indent="0">
              <a:buNone/>
            </a:pPr>
            <a:r>
              <a:rPr lang="en-US" sz="3200" b="1" dirty="0" smtClean="0">
                <a:latin typeface="Vijaya" pitchFamily="34" charset="0"/>
                <a:cs typeface="Vijaya" pitchFamily="34" charset="0"/>
              </a:rPr>
              <a:t>pre-listening task for preparing the students:</a:t>
            </a:r>
          </a:p>
          <a:p>
            <a:pPr indent="0">
              <a:buNone/>
            </a:pPr>
            <a:r>
              <a:rPr lang="en-US" sz="2800" b="1" dirty="0" smtClean="0">
                <a:latin typeface="Vijaya" pitchFamily="34" charset="0"/>
                <a:cs typeface="Vijaya" pitchFamily="34" charset="0"/>
              </a:rPr>
              <a:t>1.personolize the topic , elicit vocabulary in the texts.</a:t>
            </a:r>
          </a:p>
          <a:p>
            <a:pPr indent="0">
              <a:buNone/>
            </a:pPr>
            <a:r>
              <a:rPr lang="en-US" sz="2800" b="1" dirty="0" smtClean="0">
                <a:latin typeface="Vijaya" pitchFamily="34" charset="0"/>
                <a:cs typeface="Vijaya" pitchFamily="34" charset="0"/>
              </a:rPr>
              <a:t>2.move into discussion of the text and encourage prediction of some of the points.</a:t>
            </a:r>
          </a:p>
          <a:p>
            <a:pPr indent="0">
              <a:buNone/>
            </a:pPr>
            <a:r>
              <a:rPr lang="en-US" sz="2800" b="1" dirty="0" smtClean="0">
                <a:latin typeface="Vijaya" pitchFamily="34" charset="0"/>
                <a:cs typeface="Vijaya" pitchFamily="34" charset="0"/>
              </a:rPr>
              <a:t>3.prepare students for overall organization of the text and this activity will facilitate note-making.</a:t>
            </a:r>
            <a:endParaRPr lang="en-US" sz="2800" b="1" dirty="0">
              <a:latin typeface="Vijaya" pitchFamily="34" charset="0"/>
              <a:cs typeface="Vijaya" pitchFamily="34" charset="0"/>
            </a:endParaRPr>
          </a:p>
        </p:txBody>
      </p:sp>
    </p:spTree>
    <p:extLst>
      <p:ext uri="{BB962C8B-B14F-4D97-AF65-F5344CB8AC3E}">
        <p14:creationId xmlns:p14="http://schemas.microsoft.com/office/powerpoint/2010/main" val="85052597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5656" y="789552"/>
            <a:ext cx="6400800" cy="3163231"/>
          </a:xfrm>
        </p:spPr>
        <p:txBody>
          <a:bodyPr>
            <a:normAutofit fontScale="92500"/>
          </a:bodyPr>
          <a:lstStyle/>
          <a:p>
            <a:pPr indent="0">
              <a:buNone/>
            </a:pPr>
            <a:r>
              <a:rPr lang="en-US" sz="3600" b="1" dirty="0" smtClean="0">
                <a:latin typeface="Vijaya" pitchFamily="34" charset="0"/>
                <a:cs typeface="Vijaya" pitchFamily="34" charset="0"/>
              </a:rPr>
              <a:t>Objective of pre-listening phase</a:t>
            </a:r>
            <a:r>
              <a:rPr lang="en-US" sz="4400" b="1" dirty="0" smtClean="0">
                <a:latin typeface="Vijaya" pitchFamily="34" charset="0"/>
                <a:cs typeface="Vijaya" pitchFamily="34" charset="0"/>
              </a:rPr>
              <a:t> </a:t>
            </a:r>
            <a:r>
              <a:rPr lang="en-US" sz="5400" b="1" dirty="0" smtClean="0">
                <a:latin typeface="Vijaya" pitchFamily="34" charset="0"/>
                <a:cs typeface="Vijaya" pitchFamily="34" charset="0"/>
              </a:rPr>
              <a:t>is </a:t>
            </a:r>
            <a:r>
              <a:rPr lang="en-US" sz="3600" b="1" dirty="0" smtClean="0">
                <a:latin typeface="Vijaya" pitchFamily="34" charset="0"/>
                <a:cs typeface="Vijaya" pitchFamily="34" charset="0"/>
              </a:rPr>
              <a:t>:to contextualize the  text.</a:t>
            </a:r>
          </a:p>
          <a:p>
            <a:pPr indent="0">
              <a:buNone/>
            </a:pPr>
            <a:r>
              <a:rPr lang="en-US" sz="3600" b="1" dirty="0" smtClean="0">
                <a:latin typeface="Vijaya" pitchFamily="34" charset="0"/>
                <a:cs typeface="Vijaya" pitchFamily="34" charset="0"/>
              </a:rPr>
              <a:t>Students need to form an opinion and the useful task is to invite students to make explicit  their  opinion to each other.</a:t>
            </a:r>
            <a:endParaRPr lang="en-US" sz="3600" b="1" dirty="0">
              <a:latin typeface="Vijaya" pitchFamily="34" charset="0"/>
              <a:cs typeface="Vijaya" pitchFamily="34" charset="0"/>
            </a:endParaRPr>
          </a:p>
        </p:txBody>
      </p:sp>
    </p:spTree>
    <p:extLst>
      <p:ext uri="{BB962C8B-B14F-4D97-AF65-F5344CB8AC3E}">
        <p14:creationId xmlns:p14="http://schemas.microsoft.com/office/powerpoint/2010/main" val="2180959855"/>
      </p:ext>
    </p:extLst>
  </p:cSld>
  <p:clrMapOvr>
    <a:masterClrMapping/>
  </p:clrMapOvr>
  <p:transition spd="slow">
    <p:wheel spokes="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843558"/>
            <a:ext cx="6944816" cy="3325249"/>
          </a:xfrm>
        </p:spPr>
        <p:txBody>
          <a:bodyPr>
            <a:noAutofit/>
          </a:bodyPr>
          <a:lstStyle/>
          <a:p>
            <a:pPr marL="0" indent="0">
              <a:buNone/>
            </a:pPr>
            <a:r>
              <a:rPr lang="en-US" sz="4400" b="1" dirty="0" smtClean="0">
                <a:latin typeface="Vijaya" pitchFamily="34" charset="0"/>
                <a:cs typeface="Vijaya" pitchFamily="34" charset="0"/>
              </a:rPr>
              <a:t>Post-listening activity;</a:t>
            </a:r>
          </a:p>
          <a:p>
            <a:pPr marL="0" indent="0">
              <a:buNone/>
            </a:pPr>
            <a:r>
              <a:rPr lang="en-US" sz="3200" b="1" dirty="0" smtClean="0">
                <a:latin typeface="Vijaya" pitchFamily="34" charset="0"/>
                <a:cs typeface="Vijaya" pitchFamily="34" charset="0"/>
              </a:rPr>
              <a:t>This phase involve integration with other skills, through development of he topic into the reading , speaking , writing , activities.</a:t>
            </a:r>
          </a:p>
          <a:p>
            <a:pPr marL="0" indent="0">
              <a:buNone/>
            </a:pPr>
            <a:r>
              <a:rPr lang="en-US" sz="3200" b="1" dirty="0" err="1" smtClean="0">
                <a:latin typeface="Vijaya" pitchFamily="34" charset="0"/>
                <a:cs typeface="Vijaya" pitchFamily="34" charset="0"/>
              </a:rPr>
              <a:t>e.g</a:t>
            </a:r>
            <a:r>
              <a:rPr lang="en-US" sz="3200" b="1" dirty="0" smtClean="0">
                <a:latin typeface="Vijaya" pitchFamily="34" charset="0"/>
                <a:cs typeface="Vijaya" pitchFamily="34" charset="0"/>
              </a:rPr>
              <a:t>:</a:t>
            </a:r>
            <a:endParaRPr lang="en-US" sz="3200" b="1" dirty="0">
              <a:latin typeface="Vijaya" pitchFamily="34" charset="0"/>
              <a:cs typeface="Vijaya" pitchFamily="34" charset="0"/>
            </a:endParaRPr>
          </a:p>
          <a:p>
            <a:pPr marL="0" indent="0">
              <a:buNone/>
            </a:pPr>
            <a:r>
              <a:rPr lang="en-US" sz="3200" b="1" dirty="0" smtClean="0">
                <a:latin typeface="Vijaya" pitchFamily="34" charset="0"/>
                <a:cs typeface="Vijaya" pitchFamily="34" charset="0"/>
              </a:rPr>
              <a:t>Invite students  to the talk about other animal and bring the topic full circle.</a:t>
            </a:r>
            <a:endParaRPr lang="en-US" sz="3200" b="1" dirty="0">
              <a:latin typeface="Vijaya" pitchFamily="34" charset="0"/>
              <a:cs typeface="Vijaya" pitchFamily="34" charset="0"/>
            </a:endParaRPr>
          </a:p>
        </p:txBody>
      </p:sp>
    </p:spTree>
    <p:extLst>
      <p:ext uri="{BB962C8B-B14F-4D97-AF65-F5344CB8AC3E}">
        <p14:creationId xmlns:p14="http://schemas.microsoft.com/office/powerpoint/2010/main" val="14219891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Product </a:t>
            </a:r>
            <a:r>
              <a:rPr lang="en-US" b="1" dirty="0" smtClean="0"/>
              <a:t>or </a:t>
            </a:r>
            <a:r>
              <a:rPr lang="en-US" b="1" dirty="0"/>
              <a:t>process</a:t>
            </a:r>
            <a:r>
              <a:rPr lang="en-US" b="1" dirty="0" smtClean="0"/>
              <a:t>?</a:t>
            </a:r>
            <a:endParaRPr lang="fa-IR" b="1" dirty="0" smtClean="0"/>
          </a:p>
          <a:p>
            <a:r>
              <a:rPr lang="en-US" b="1" dirty="0" smtClean="0"/>
              <a:t>In product only the outcome is important</a:t>
            </a:r>
          </a:p>
          <a:p>
            <a:r>
              <a:rPr lang="en-US" b="1" dirty="0" smtClean="0"/>
              <a:t>In process; what </a:t>
            </a:r>
            <a:r>
              <a:rPr lang="en-US" b="1" dirty="0"/>
              <a:t>t</a:t>
            </a:r>
            <a:r>
              <a:rPr lang="en-US" b="1" dirty="0" smtClean="0"/>
              <a:t>hey want to communicate is the central role in process approach </a:t>
            </a:r>
            <a:endParaRPr lang="en-US" dirty="0"/>
          </a:p>
          <a:p>
            <a:endParaRPr lang="en-US" dirty="0"/>
          </a:p>
        </p:txBody>
      </p:sp>
    </p:spTree>
    <p:extLst>
      <p:ext uri="{BB962C8B-B14F-4D97-AF65-F5344CB8AC3E}">
        <p14:creationId xmlns:p14="http://schemas.microsoft.com/office/powerpoint/2010/main" val="8731718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411510"/>
            <a:ext cx="8229600" cy="4182715"/>
          </a:xfrm>
        </p:spPr>
        <p:txBody>
          <a:bodyPr/>
          <a:lstStyle/>
          <a:p>
            <a:r>
              <a:rPr lang="en-US" dirty="0"/>
              <a:t>an example of task from levels of </a:t>
            </a:r>
            <a:r>
              <a:rPr lang="en-US" dirty="0" err="1"/>
              <a:t>Redston</a:t>
            </a:r>
            <a:r>
              <a:rPr lang="en-US" dirty="0"/>
              <a:t> and Cunningham the tasks are paraphrased here.</a:t>
            </a:r>
          </a:p>
          <a:p>
            <a:r>
              <a:rPr lang="en-US" b="1" dirty="0"/>
              <a:t>Elementary level</a:t>
            </a:r>
            <a:r>
              <a:rPr lang="en-US" dirty="0"/>
              <a:t>                        a)look at the photos b)put the photos in order c)listen again and answer question.</a:t>
            </a:r>
          </a:p>
          <a:p>
            <a:r>
              <a:rPr lang="en-US" b="1" dirty="0"/>
              <a:t>Upper intermediate level</a:t>
            </a:r>
            <a:r>
              <a:rPr lang="en-US" dirty="0"/>
              <a:t>                       a)look at the picture b)listen and put the picture in order c)listen again and answer question.</a:t>
            </a:r>
          </a:p>
          <a:p>
            <a:endParaRPr lang="en-US" dirty="0"/>
          </a:p>
        </p:txBody>
      </p:sp>
    </p:spTree>
    <p:extLst>
      <p:ext uri="{BB962C8B-B14F-4D97-AF65-F5344CB8AC3E}">
        <p14:creationId xmlns:p14="http://schemas.microsoft.com/office/powerpoint/2010/main" val="22262081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Listening task; learners listen to a dialogue  in a restaurant and complete phrase ( I’ll………………….).the objective here seem to be to focus on useful lexical phrase(I’ll get this =I ‘ll pay for this).learners have to pick out the phrases within the flow of speech thus working </a:t>
            </a:r>
          </a:p>
        </p:txBody>
      </p:sp>
    </p:spTree>
    <p:extLst>
      <p:ext uri="{BB962C8B-B14F-4D97-AF65-F5344CB8AC3E}">
        <p14:creationId xmlns:p14="http://schemas.microsoft.com/office/powerpoint/2010/main" val="10229593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67544" y="123478"/>
            <a:ext cx="8219256" cy="4470747"/>
          </a:xfrm>
        </p:spPr>
        <p:txBody>
          <a:bodyPr/>
          <a:lstStyle/>
          <a:p>
            <a:r>
              <a:rPr lang="en-US" sz="2800" dirty="0"/>
              <a:t>Another example; after listening to a text, listen to a part of it again and complete missing chunks of language which feature elements of assimilation or elision. </a:t>
            </a:r>
          </a:p>
          <a:p>
            <a:r>
              <a:rPr lang="en-US" sz="2800" dirty="0"/>
              <a:t>Since if the text are well-recorded in the sense that they retain features of natural speech such as assimilation elision weak sound then learner are getting practice in perception in hearing words that they can see and that they more or less know in various phonological context.</a:t>
            </a:r>
          </a:p>
          <a:p>
            <a:r>
              <a:rPr lang="en-US" dirty="0"/>
              <a:t> </a:t>
            </a:r>
          </a:p>
          <a:p>
            <a:endParaRPr lang="en-US" dirty="0"/>
          </a:p>
        </p:txBody>
      </p:sp>
    </p:spTree>
    <p:extLst>
      <p:ext uri="{BB962C8B-B14F-4D97-AF65-F5344CB8AC3E}">
        <p14:creationId xmlns:p14="http://schemas.microsoft.com/office/powerpoint/2010/main" val="172298348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843558"/>
            <a:ext cx="7048872" cy="3564396"/>
          </a:xfrm>
        </p:spPr>
        <p:txBody>
          <a:bodyPr>
            <a:noAutofit/>
          </a:bodyPr>
          <a:lstStyle/>
          <a:p>
            <a:pPr marL="0" indent="0">
              <a:buNone/>
            </a:pPr>
            <a:r>
              <a:rPr lang="en-US" sz="4000" b="1" dirty="0" smtClean="0">
                <a:latin typeface="Vijaya" pitchFamily="34" charset="0"/>
                <a:cs typeface="Vijaya" pitchFamily="34" charset="0"/>
              </a:rPr>
              <a:t>Conclusion;</a:t>
            </a:r>
          </a:p>
          <a:p>
            <a:pPr marL="0" indent="0">
              <a:buNone/>
            </a:pPr>
            <a:r>
              <a:rPr lang="en-US" sz="2800" b="1" dirty="0" smtClean="0">
                <a:latin typeface="Vijaya" pitchFamily="34" charset="0"/>
                <a:cs typeface="Vijaya" pitchFamily="34" charset="0"/>
              </a:rPr>
              <a:t>The most vital element in learning is to listen effectively in a second or foreign language is </a:t>
            </a:r>
            <a:r>
              <a:rPr lang="en-US" sz="5400" b="1" dirty="0" smtClean="0">
                <a:latin typeface="Vijaya" pitchFamily="34" charset="0"/>
                <a:cs typeface="Vijaya" pitchFamily="34" charset="0"/>
              </a:rPr>
              <a:t>confidence.</a:t>
            </a:r>
          </a:p>
          <a:p>
            <a:pPr marL="0" indent="0">
              <a:buNone/>
            </a:pPr>
            <a:r>
              <a:rPr lang="en-US" sz="2800" b="1" dirty="0" smtClean="0">
                <a:latin typeface="Vijaya" pitchFamily="34" charset="0"/>
                <a:cs typeface="Vijaya" pitchFamily="34" charset="0"/>
              </a:rPr>
              <a:t>All the listening activities have placed the  learner in the role of “eavesdropper” listening to more or less  formal dialogue or listening to  a monologue.</a:t>
            </a:r>
          </a:p>
        </p:txBody>
      </p:sp>
    </p:spTree>
    <p:extLst>
      <p:ext uri="{BB962C8B-B14F-4D97-AF65-F5344CB8AC3E}">
        <p14:creationId xmlns:p14="http://schemas.microsoft.com/office/powerpoint/2010/main" val="231707345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9" y="-182556"/>
            <a:ext cx="9141621" cy="5326056"/>
          </a:xfrm>
          <a:prstGeom prst="rect">
            <a:avLst/>
          </a:prstGeom>
        </p:spPr>
      </p:pic>
      <p:sp>
        <p:nvSpPr>
          <p:cNvPr id="3" name="Content Placeholder 2"/>
          <p:cNvSpPr>
            <a:spLocks noGrp="1"/>
          </p:cNvSpPr>
          <p:nvPr>
            <p:ph idx="1"/>
          </p:nvPr>
        </p:nvSpPr>
        <p:spPr>
          <a:xfrm>
            <a:off x="864776" y="0"/>
            <a:ext cx="7416824" cy="2286001"/>
          </a:xfrm>
        </p:spPr>
        <p:txBody>
          <a:bodyPr>
            <a:normAutofit/>
          </a:bodyPr>
          <a:lstStyle/>
          <a:p>
            <a:pPr marL="0" indent="0">
              <a:buNone/>
            </a:pPr>
            <a:r>
              <a:rPr lang="en-US" sz="9600" dirty="0" smtClean="0">
                <a:solidFill>
                  <a:srgbClr val="FFFF00"/>
                </a:solidFill>
                <a:latin typeface="Tiranti Solid LET" pitchFamily="2" charset="0"/>
              </a:rPr>
              <a:t>THE END</a:t>
            </a:r>
            <a:endParaRPr lang="en-US" sz="9600" dirty="0">
              <a:solidFill>
                <a:srgbClr val="FFFF00"/>
              </a:solidFill>
              <a:latin typeface="Tiranti Solid LET" pitchFamily="2" charset="0"/>
            </a:endParaRPr>
          </a:p>
        </p:txBody>
      </p:sp>
    </p:spTree>
    <p:extLst>
      <p:ext uri="{BB962C8B-B14F-4D97-AF65-F5344CB8AC3E}">
        <p14:creationId xmlns:p14="http://schemas.microsoft.com/office/powerpoint/2010/main" val="2787732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3">
                                            <p:txEl>
                                              <p:pRg st="0" end="0"/>
                                            </p:txEl>
                                          </p:spTgt>
                                        </p:tgtEl>
                                        <p:attrNameLst>
                                          <p:attrName>ppt_w</p:attrName>
                                        </p:attrNameLst>
                                      </p:cBhvr>
                                      <p:tavLst>
                                        <p:tav tm="0">
                                          <p:val>
                                            <p:strVal val="ppt_w"/>
                                          </p:val>
                                        </p:tav>
                                        <p:tav tm="100000">
                                          <p:val>
                                            <p:fltVal val="0"/>
                                          </p:val>
                                        </p:tav>
                                      </p:tavLst>
                                    </p:anim>
                                    <p:anim calcmode="lin" valueType="num">
                                      <p:cBhvr>
                                        <p:cTn id="7" dur="1000"/>
                                        <p:tgtEl>
                                          <p:spTgt spid="3">
                                            <p:txEl>
                                              <p:pRg st="0" end="0"/>
                                            </p:txEl>
                                          </p:spTgt>
                                        </p:tgtEl>
                                        <p:attrNameLst>
                                          <p:attrName>ppt_h</p:attrName>
                                        </p:attrNameLst>
                                      </p:cBhvr>
                                      <p:tavLst>
                                        <p:tav tm="0">
                                          <p:val>
                                            <p:strVal val="ppt_h"/>
                                          </p:val>
                                        </p:tav>
                                        <p:tav tm="100000">
                                          <p:val>
                                            <p:fltVal val="0"/>
                                          </p:val>
                                        </p:tav>
                                      </p:tavLst>
                                    </p:anim>
                                    <p:anim calcmode="lin" valueType="num">
                                      <p:cBhvr>
                                        <p:cTn id="8" dur="1000"/>
                                        <p:tgtEl>
                                          <p:spTgt spid="3">
                                            <p:txEl>
                                              <p:pRg st="0" end="0"/>
                                            </p:txEl>
                                          </p:spTgt>
                                        </p:tgtEl>
                                        <p:attrNameLst>
                                          <p:attrName>style.rotation</p:attrName>
                                        </p:attrNameLst>
                                      </p:cBhvr>
                                      <p:tavLst>
                                        <p:tav tm="0">
                                          <p:val>
                                            <p:fltVal val="0"/>
                                          </p:val>
                                        </p:tav>
                                        <p:tav tm="100000">
                                          <p:val>
                                            <p:fltVal val="90"/>
                                          </p:val>
                                        </p:tav>
                                      </p:tavLst>
                                    </p:anim>
                                    <p:animEffect transition="out" filter="fade">
                                      <p:cBhvr>
                                        <p:cTn id="9" dur="1000"/>
                                        <p:tgtEl>
                                          <p:spTgt spid="3">
                                            <p:txEl>
                                              <p:pRg st="0" end="0"/>
                                            </p:txEl>
                                          </p:spTgt>
                                        </p:tgtEl>
                                      </p:cBhvr>
                                    </p:animEffect>
                                    <p:set>
                                      <p:cBhvr>
                                        <p:cTn id="10"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72666"/>
            <a:ext cx="8229600" cy="857250"/>
          </a:xfrm>
        </p:spPr>
        <p:txBody>
          <a:bodyPr/>
          <a:lstStyle/>
          <a:p>
            <a:endParaRPr lang="en-US"/>
          </a:p>
        </p:txBody>
      </p:sp>
      <p:sp>
        <p:nvSpPr>
          <p:cNvPr id="3" name="Content Placeholder 2"/>
          <p:cNvSpPr>
            <a:spLocks noGrp="1"/>
          </p:cNvSpPr>
          <p:nvPr>
            <p:ph idx="1"/>
          </p:nvPr>
        </p:nvSpPr>
        <p:spPr>
          <a:xfrm>
            <a:off x="457200" y="0"/>
            <a:ext cx="8229600" cy="4594225"/>
          </a:xfrm>
        </p:spPr>
        <p:txBody>
          <a:bodyPr/>
          <a:lstStyle/>
          <a:p>
            <a:pPr algn="ctr">
              <a:lnSpc>
                <a:spcPct val="150000"/>
              </a:lnSpc>
              <a:buNone/>
              <a:defRPr/>
            </a:pPr>
            <a:r>
              <a:rPr lang="en-US" sz="3600" dirty="0">
                <a:solidFill>
                  <a:srgbClr val="FF0000"/>
                </a:solidFill>
                <a:latin typeface="Comic Sans MS" pitchFamily="66" charset="0"/>
              </a:rPr>
              <a:t>Listening </a:t>
            </a:r>
          </a:p>
          <a:p>
            <a:pPr algn="ctr">
              <a:lnSpc>
                <a:spcPct val="150000"/>
              </a:lnSpc>
              <a:buNone/>
              <a:defRPr/>
            </a:pPr>
            <a:r>
              <a:rPr lang="en-US" dirty="0">
                <a:solidFill>
                  <a:srgbClr val="FF0000"/>
                </a:solidFill>
                <a:latin typeface="Comic Sans MS" pitchFamily="66" charset="0"/>
              </a:rPr>
              <a:t> </a:t>
            </a:r>
            <a:r>
              <a:rPr lang="en-US" dirty="0">
                <a:solidFill>
                  <a:srgbClr val="00B050"/>
                </a:solidFill>
                <a:latin typeface="Comic Sans MS" pitchFamily="66" charset="0"/>
              </a:rPr>
              <a:t>is not just hearing </a:t>
            </a:r>
          </a:p>
          <a:p>
            <a:pPr algn="ctr">
              <a:buFont typeface="Arial" pitchFamily="34" charset="0"/>
              <a:buNone/>
            </a:pPr>
            <a:r>
              <a:rPr lang="en-US" dirty="0">
                <a:solidFill>
                  <a:srgbClr val="00B050"/>
                </a:solidFill>
                <a:latin typeface="Comic Sans MS" pitchFamily="66" charset="0"/>
              </a:rPr>
              <a:t>For learners, listening presents a challenge for a variety of reasons ,</a:t>
            </a:r>
            <a:r>
              <a:rPr lang="en-US" dirty="0">
                <a:solidFill>
                  <a:srgbClr val="FFFF00"/>
                </a:solidFill>
                <a:latin typeface="Comic Sans MS" pitchFamily="66" charset="0"/>
              </a:rPr>
              <a:t> </a:t>
            </a:r>
          </a:p>
          <a:p>
            <a:pPr>
              <a:buFont typeface="Arial" pitchFamily="34" charset="0"/>
              <a:buNone/>
            </a:pPr>
            <a:r>
              <a:rPr lang="en-US" dirty="0"/>
              <a:t>1. listening involves </a:t>
            </a:r>
            <a:r>
              <a:rPr lang="en-US" dirty="0">
                <a:solidFill>
                  <a:srgbClr val="FF3399"/>
                </a:solidFill>
              </a:rPr>
              <a:t>multiple modes</a:t>
            </a:r>
          </a:p>
          <a:p>
            <a:pPr>
              <a:buFont typeface="Arial" pitchFamily="34" charset="0"/>
              <a:buNone/>
            </a:pPr>
            <a:r>
              <a:rPr lang="en-US" dirty="0"/>
              <a:t>2. listening involves </a:t>
            </a:r>
            <a:r>
              <a:rPr lang="en-US" dirty="0">
                <a:solidFill>
                  <a:srgbClr val="FF3399"/>
                </a:solidFill>
              </a:rPr>
              <a:t>all varieties of language</a:t>
            </a:r>
          </a:p>
          <a:p>
            <a:pPr>
              <a:buFont typeface="Arial" pitchFamily="34" charset="0"/>
              <a:buNone/>
            </a:pPr>
            <a:endParaRPr lang="fa-IR" dirty="0"/>
          </a:p>
          <a:p>
            <a:endParaRPr lang="en-US" dirty="0"/>
          </a:p>
        </p:txBody>
      </p:sp>
    </p:spTree>
    <p:extLst>
      <p:ext uri="{BB962C8B-B14F-4D97-AF65-F5344CB8AC3E}">
        <p14:creationId xmlns:p14="http://schemas.microsoft.com/office/powerpoint/2010/main" val="39158942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lnSpc>
                <a:spcPct val="150000"/>
              </a:lnSpc>
              <a:buFont typeface="Wingdings" pitchFamily="2" charset="2"/>
              <a:buChar char="ü"/>
            </a:pPr>
            <a:r>
              <a:rPr lang="en-US" dirty="0">
                <a:solidFill>
                  <a:srgbClr val="FF0000"/>
                </a:solidFill>
                <a:latin typeface="Comic Sans MS" pitchFamily="66" charset="0"/>
              </a:rPr>
              <a:t>Active listening Contexts </a:t>
            </a:r>
          </a:p>
          <a:p>
            <a:pPr algn="ctr">
              <a:lnSpc>
                <a:spcPct val="150000"/>
              </a:lnSpc>
              <a:buFont typeface="Wingdings" pitchFamily="2" charset="2"/>
              <a:buChar char="ü"/>
            </a:pPr>
            <a:endParaRPr lang="en-US" dirty="0">
              <a:solidFill>
                <a:srgbClr val="FF0000"/>
              </a:solidFill>
              <a:latin typeface="Comic Sans MS" pitchFamily="66" charset="0"/>
            </a:endParaRPr>
          </a:p>
          <a:p>
            <a:pPr>
              <a:lnSpc>
                <a:spcPct val="150000"/>
              </a:lnSpc>
              <a:buFont typeface="Arial" pitchFamily="34" charset="0"/>
              <a:buNone/>
            </a:pPr>
            <a:r>
              <a:rPr lang="en-US" dirty="0">
                <a:solidFill>
                  <a:srgbClr val="00B050"/>
                </a:solidFill>
                <a:latin typeface="Comic Sans MS" pitchFamily="66" charset="0"/>
              </a:rPr>
              <a:t>1- one way </a:t>
            </a:r>
            <a:r>
              <a:rPr lang="en-US" sz="1800" dirty="0">
                <a:solidFill>
                  <a:srgbClr val="00B050"/>
                </a:solidFill>
                <a:latin typeface="Comic Sans MS" pitchFamily="66" charset="0"/>
              </a:rPr>
              <a:t>(non participatory) </a:t>
            </a:r>
            <a:r>
              <a:rPr lang="en-US" dirty="0">
                <a:solidFill>
                  <a:srgbClr val="00B050"/>
                </a:solidFill>
                <a:latin typeface="Comic Sans MS" pitchFamily="66" charset="0"/>
              </a:rPr>
              <a:t>listening </a:t>
            </a:r>
          </a:p>
          <a:p>
            <a:pPr>
              <a:lnSpc>
                <a:spcPct val="150000"/>
              </a:lnSpc>
              <a:buFont typeface="Arial" pitchFamily="34" charset="0"/>
              <a:buNone/>
            </a:pPr>
            <a:r>
              <a:rPr lang="en-US" dirty="0">
                <a:solidFill>
                  <a:srgbClr val="00B050"/>
                </a:solidFill>
                <a:latin typeface="Comic Sans MS" pitchFamily="66" charset="0"/>
              </a:rPr>
              <a:t>2- two way </a:t>
            </a:r>
            <a:r>
              <a:rPr lang="en-US" sz="1800" dirty="0">
                <a:solidFill>
                  <a:srgbClr val="00B050"/>
                </a:solidFill>
                <a:latin typeface="Comic Sans MS" pitchFamily="66" charset="0"/>
              </a:rPr>
              <a:t>( Participatory</a:t>
            </a:r>
            <a:r>
              <a:rPr lang="en-US" dirty="0">
                <a:solidFill>
                  <a:srgbClr val="00B050"/>
                </a:solidFill>
                <a:latin typeface="Comic Sans MS" pitchFamily="66" charset="0"/>
              </a:rPr>
              <a:t> </a:t>
            </a:r>
            <a:r>
              <a:rPr lang="en-US" sz="1800" dirty="0">
                <a:solidFill>
                  <a:srgbClr val="00B050"/>
                </a:solidFill>
                <a:latin typeface="Comic Sans MS" pitchFamily="66" charset="0"/>
              </a:rPr>
              <a:t>or</a:t>
            </a:r>
            <a:r>
              <a:rPr lang="en-US" dirty="0">
                <a:solidFill>
                  <a:srgbClr val="00B050"/>
                </a:solidFill>
                <a:latin typeface="Comic Sans MS" pitchFamily="66" charset="0"/>
              </a:rPr>
              <a:t> </a:t>
            </a:r>
            <a:r>
              <a:rPr lang="en-US" sz="1800" dirty="0">
                <a:solidFill>
                  <a:srgbClr val="00B050"/>
                </a:solidFill>
                <a:latin typeface="Comic Sans MS" pitchFamily="66" charset="0"/>
              </a:rPr>
              <a:t>interactive ) </a:t>
            </a:r>
            <a:r>
              <a:rPr lang="en-US" sz="2800" dirty="0">
                <a:solidFill>
                  <a:srgbClr val="00B050"/>
                </a:solidFill>
                <a:latin typeface="Comic Sans MS" pitchFamily="66" charset="0"/>
              </a:rPr>
              <a:t>Listening</a:t>
            </a:r>
            <a:endParaRPr lang="en-US" dirty="0">
              <a:solidFill>
                <a:srgbClr val="00B050"/>
              </a:solidFill>
              <a:latin typeface="Comic Sans MS" pitchFamily="66" charset="0"/>
            </a:endParaRPr>
          </a:p>
          <a:p>
            <a:pPr>
              <a:buFont typeface="Arial" pitchFamily="34" charset="0"/>
              <a:buNone/>
            </a:pPr>
            <a:endParaRPr lang="en-US" dirty="0">
              <a:solidFill>
                <a:srgbClr val="FF0000"/>
              </a:solidFill>
            </a:endParaRPr>
          </a:p>
          <a:p>
            <a:pPr>
              <a:buFont typeface="Wingdings" pitchFamily="2" charset="2"/>
              <a:buChar char="ü"/>
            </a:pPr>
            <a:endParaRPr lang="fa-IR" dirty="0">
              <a:solidFill>
                <a:srgbClr val="FF0000"/>
              </a:solidFill>
            </a:endParaRPr>
          </a:p>
          <a:p>
            <a:endParaRPr lang="en-US" dirty="0"/>
          </a:p>
        </p:txBody>
      </p:sp>
    </p:spTree>
    <p:extLst>
      <p:ext uri="{BB962C8B-B14F-4D97-AF65-F5344CB8AC3E}">
        <p14:creationId xmlns:p14="http://schemas.microsoft.com/office/powerpoint/2010/main" val="24682953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0"/>
            <a:ext cx="8229600" cy="3507855"/>
          </a:xfrm>
        </p:spPr>
        <p:txBody>
          <a:bodyPr/>
          <a:lstStyle/>
          <a:p>
            <a:pPr algn="ctr">
              <a:lnSpc>
                <a:spcPct val="220000"/>
              </a:lnSpc>
              <a:buNone/>
            </a:pPr>
            <a:r>
              <a:rPr lang="en-US" sz="2400" dirty="0">
                <a:solidFill>
                  <a:srgbClr val="FF0000"/>
                </a:solidFill>
                <a:latin typeface="Comic Sans MS" pitchFamily="66" charset="0"/>
              </a:rPr>
              <a:t>1- One Way Listening</a:t>
            </a:r>
          </a:p>
          <a:p>
            <a:pPr>
              <a:lnSpc>
                <a:spcPct val="220000"/>
              </a:lnSpc>
              <a:buClr>
                <a:srgbClr val="FF0000"/>
              </a:buClr>
              <a:buFont typeface="Wingdings" pitchFamily="2" charset="2"/>
              <a:buChar char="v"/>
            </a:pPr>
            <a:r>
              <a:rPr lang="en-US" sz="2400" dirty="0">
                <a:latin typeface="Comic Sans MS" pitchFamily="66" charset="0"/>
              </a:rPr>
              <a:t>Have few or no opportunity to interact directly with the speaker </a:t>
            </a:r>
          </a:p>
          <a:p>
            <a:pPr>
              <a:lnSpc>
                <a:spcPct val="220000"/>
              </a:lnSpc>
              <a:buClr>
                <a:srgbClr val="FF0000"/>
              </a:buClr>
              <a:buFont typeface="Wingdings" pitchFamily="2" charset="2"/>
              <a:buChar char="v"/>
            </a:pPr>
            <a:r>
              <a:rPr lang="en-US" sz="2400" dirty="0">
                <a:latin typeface="Comic Sans MS" pitchFamily="66" charset="0"/>
              </a:rPr>
              <a:t>Rely almost exclusively on their linguistic knowledge experience and factual knowledge to make sense of what they hear</a:t>
            </a:r>
          </a:p>
          <a:p>
            <a:endParaRPr lang="en-US" dirty="0"/>
          </a:p>
          <a:p>
            <a:endParaRPr lang="en-US" dirty="0"/>
          </a:p>
        </p:txBody>
      </p:sp>
    </p:spTree>
    <p:extLst>
      <p:ext uri="{BB962C8B-B14F-4D97-AF65-F5344CB8AC3E}">
        <p14:creationId xmlns:p14="http://schemas.microsoft.com/office/powerpoint/2010/main" val="42033879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95536" y="483518"/>
            <a:ext cx="8291264" cy="4110707"/>
          </a:xfrm>
        </p:spPr>
        <p:txBody>
          <a:bodyPr/>
          <a:lstStyle/>
          <a:p>
            <a:pPr>
              <a:buNone/>
            </a:pPr>
            <a:r>
              <a:rPr lang="en-US" dirty="0">
                <a:solidFill>
                  <a:srgbClr val="FF0000"/>
                </a:solidFill>
                <a:latin typeface="Comic Sans MS" pitchFamily="66" charset="0"/>
              </a:rPr>
              <a:t>Examples :</a:t>
            </a:r>
          </a:p>
          <a:p>
            <a:pPr>
              <a:buNone/>
            </a:pPr>
            <a:r>
              <a:rPr lang="en-US" dirty="0">
                <a:latin typeface="Comic Sans MS" pitchFamily="66" charset="0"/>
              </a:rPr>
              <a:t>Viewing or listing to recorded materials in a textbooks radio programs , songs , films , TV Programs  , large lectures , presentations</a:t>
            </a:r>
            <a:endParaRPr lang="en-US" dirty="0"/>
          </a:p>
          <a:p>
            <a:endParaRPr lang="en-US" dirty="0"/>
          </a:p>
        </p:txBody>
      </p:sp>
      <p:pic>
        <p:nvPicPr>
          <p:cNvPr id="4" name="Picture 3" descr="C:\Documents and Settings\op\Desktop\index.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2643758"/>
            <a:ext cx="5292080" cy="2499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74523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39502"/>
            <a:ext cx="8229600" cy="4254723"/>
          </a:xfrm>
        </p:spPr>
        <p:txBody>
          <a:bodyPr/>
          <a:lstStyle/>
          <a:p>
            <a:pPr algn="ctr">
              <a:lnSpc>
                <a:spcPct val="150000"/>
              </a:lnSpc>
              <a:buFont typeface="Arial" pitchFamily="34" charset="0"/>
              <a:buNone/>
            </a:pPr>
            <a:r>
              <a:rPr lang="en-US" sz="2000" dirty="0">
                <a:solidFill>
                  <a:srgbClr val="FF0000"/>
                </a:solidFill>
                <a:latin typeface="Comic Sans MS" pitchFamily="66" charset="0"/>
              </a:rPr>
              <a:t>2- Two way listening </a:t>
            </a:r>
          </a:p>
          <a:p>
            <a:pPr>
              <a:lnSpc>
                <a:spcPct val="150000"/>
              </a:lnSpc>
            </a:pPr>
            <a:r>
              <a:rPr lang="en-US" sz="2000" dirty="0">
                <a:latin typeface="Comic Sans MS" pitchFamily="66" charset="0"/>
              </a:rPr>
              <a:t>Participants in an interaction </a:t>
            </a:r>
          </a:p>
          <a:p>
            <a:pPr>
              <a:lnSpc>
                <a:spcPct val="150000"/>
              </a:lnSpc>
              <a:buFont typeface="Arial" pitchFamily="34" charset="0"/>
              <a:buNone/>
            </a:pPr>
            <a:r>
              <a:rPr lang="en-US" sz="2000" dirty="0">
                <a:latin typeface="Comic Sans MS" pitchFamily="66" charset="0"/>
              </a:rPr>
              <a:t>(casual Conversations , telephone conversations , Video conferencing,  format interview , semi format interview , discussions , spontaneous presentations) .</a:t>
            </a:r>
          </a:p>
          <a:p>
            <a:pPr>
              <a:lnSpc>
                <a:spcPct val="150000"/>
              </a:lnSpc>
              <a:buFont typeface="Arial" pitchFamily="34" charset="0"/>
              <a:buNone/>
            </a:pPr>
            <a:endParaRPr lang="en-US" sz="4000" dirty="0">
              <a:latin typeface="Comic Sans MS" pitchFamily="66" charset="0"/>
            </a:endParaRPr>
          </a:p>
          <a:p>
            <a:pPr>
              <a:lnSpc>
                <a:spcPct val="150000"/>
              </a:lnSpc>
              <a:buFont typeface="Arial" pitchFamily="34" charset="0"/>
              <a:buNone/>
            </a:pPr>
            <a:endParaRPr lang="en-US" sz="4400" dirty="0">
              <a:solidFill>
                <a:srgbClr val="FF0000"/>
              </a:solidFill>
              <a:latin typeface="Comic Sans MS" pitchFamily="66" charset="0"/>
            </a:endParaRPr>
          </a:p>
          <a:p>
            <a:pPr>
              <a:lnSpc>
                <a:spcPct val="150000"/>
              </a:lnSpc>
              <a:buFont typeface="Arial" pitchFamily="34" charset="0"/>
              <a:buNone/>
            </a:pPr>
            <a:endParaRPr lang="fa-IR" dirty="0">
              <a:latin typeface="Comic Sans MS" pitchFamily="66" charset="0"/>
            </a:endParaRPr>
          </a:p>
        </p:txBody>
      </p:sp>
      <p:pic>
        <p:nvPicPr>
          <p:cNvPr id="4" name="Picture 3" descr="C:\Documents and Settings\op\Desktop\tel.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2859782"/>
            <a:ext cx="3094037"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Documents and Settings\op\Desktop\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859782"/>
            <a:ext cx="3071813" cy="201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4968437"/>
      </p:ext>
    </p:extLst>
  </p:cSld>
  <p:clrMapOvr>
    <a:masterClrMapping/>
  </p:clrMapOvr>
  <p:timing>
    <p:tnLst>
      <p:par>
        <p:cTn id="1" dur="indefinite" restart="never" nodeType="tmRoot"/>
      </p:par>
    </p:tnLst>
  </p:timing>
</p:sld>
</file>

<file path=ppt/theme/theme1.xml><?xml version="1.0" encoding="utf-8"?>
<a:theme xmlns:a="http://schemas.openxmlformats.org/drawingml/2006/main" name="16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434</TotalTime>
  <Words>1511</Words>
  <Application>Microsoft Office PowerPoint</Application>
  <PresentationFormat>On-screen Show (16:9)</PresentationFormat>
  <Paragraphs>173</Paragraphs>
  <Slides>49</Slides>
  <Notes>2</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164</vt:lpstr>
      <vt:lpstr>Listening;13  in applied linguistic and material development</vt:lpstr>
      <vt:lpstr>PowerPoint Presentation</vt:lpstr>
      <vt:lpstr>PowerPoint Presentation</vt:lpstr>
      <vt:lpstr>The role of listening in ELT curriculum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materials currently do for teenagers?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Twelfth Night by William Shakespeare</dc:title>
  <dc:creator>maryam</dc:creator>
  <cp:lastModifiedBy>narges</cp:lastModifiedBy>
  <cp:revision>45</cp:revision>
  <dcterms:created xsi:type="dcterms:W3CDTF">2013-12-17T13:23:11Z</dcterms:created>
  <dcterms:modified xsi:type="dcterms:W3CDTF">2015-12-21T21:25:13Z</dcterms:modified>
</cp:coreProperties>
</file>