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0" r:id="rId1"/>
  </p:sldMasterIdLst>
  <p:sldIdLst>
    <p:sldId id="256" r:id="rId2"/>
    <p:sldId id="263" r:id="rId3"/>
    <p:sldId id="264" r:id="rId4"/>
    <p:sldId id="257" r:id="rId5"/>
    <p:sldId id="258" r:id="rId6"/>
    <p:sldId id="259" r:id="rId7"/>
    <p:sldId id="260" r:id="rId8"/>
    <p:sldId id="261" r:id="rId9"/>
    <p:sldId id="262"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064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885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9193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99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3568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0456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0682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2256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1714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53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933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1736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071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940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131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4428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113142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8227" y="1567453"/>
            <a:ext cx="8001000" cy="879894"/>
          </a:xfrm>
        </p:spPr>
        <p:txBody>
          <a:bodyPr>
            <a:normAutofit fontScale="90000"/>
          </a:bodyPr>
          <a:lstStyle/>
          <a:p>
            <a:pPr algn="r" rtl="1"/>
            <a:r>
              <a:rPr lang="fa-IR" dirty="0" smtClean="0">
                <a:cs typeface="B Koodak" panose="00000700000000000000" pitchFamily="2" charset="-78"/>
              </a:rPr>
              <a:t>پاورپوینت گروه 9 کلاس 802</a:t>
            </a:r>
            <a:endParaRPr lang="en-US" dirty="0">
              <a:cs typeface="B Koodak" panose="00000700000000000000" pitchFamily="2" charset="-78"/>
            </a:endParaRPr>
          </a:p>
        </p:txBody>
      </p:sp>
      <p:sp>
        <p:nvSpPr>
          <p:cNvPr id="3" name="Subtitle 2"/>
          <p:cNvSpPr>
            <a:spLocks noGrp="1"/>
          </p:cNvSpPr>
          <p:nvPr>
            <p:ph type="subTitle" idx="1"/>
          </p:nvPr>
        </p:nvSpPr>
        <p:spPr>
          <a:xfrm>
            <a:off x="1729199" y="3788684"/>
            <a:ext cx="5149176" cy="460714"/>
          </a:xfrm>
        </p:spPr>
        <p:txBody>
          <a:bodyPr>
            <a:normAutofit/>
          </a:bodyPr>
          <a:lstStyle/>
          <a:p>
            <a:pPr algn="r" rtl="1"/>
            <a:r>
              <a:rPr lang="fa-IR" dirty="0" smtClean="0">
                <a:solidFill>
                  <a:schemeClr val="accent2"/>
                </a:solidFill>
                <a:cs typeface="B Koodak" panose="00000700000000000000" pitchFamily="2" charset="-78"/>
              </a:rPr>
              <a:t>محمد امین قلی‌پور، کیان سید‌آبادی، محمد صدرا شکوری</a:t>
            </a:r>
            <a:endParaRPr lang="en-US" dirty="0">
              <a:solidFill>
                <a:schemeClr val="accent2"/>
              </a:solidFill>
              <a:cs typeface="B Koodak" panose="00000700000000000000" pitchFamily="2" charset="-78"/>
            </a:endParaRPr>
          </a:p>
        </p:txBody>
      </p:sp>
      <p:sp>
        <p:nvSpPr>
          <p:cNvPr id="4" name="TextBox 3"/>
          <p:cNvSpPr txBox="1"/>
          <p:nvPr/>
        </p:nvSpPr>
        <p:spPr>
          <a:xfrm>
            <a:off x="1024128" y="2640962"/>
            <a:ext cx="8607574" cy="954107"/>
          </a:xfrm>
          <a:prstGeom prst="rect">
            <a:avLst/>
          </a:prstGeom>
          <a:noFill/>
        </p:spPr>
        <p:txBody>
          <a:bodyPr wrap="square" rtlCol="0">
            <a:spAutoFit/>
          </a:bodyPr>
          <a:lstStyle/>
          <a:p>
            <a:pPr algn="r" rtl="1"/>
            <a:r>
              <a:rPr lang="fa-IR" sz="2800" dirty="0" smtClean="0">
                <a:cs typeface="B Koodak" panose="00000700000000000000" pitchFamily="2" charset="-78"/>
              </a:rPr>
              <a:t>مباحث : مفهوم مقاومت الکتریکی، قانون اهم، اثرات مقاومت روی ولتاژ و جریان، عوامل موثر بر مقاومت الکتریکی</a:t>
            </a:r>
            <a:endParaRPr lang="en-US" sz="2800" dirty="0">
              <a:cs typeface="B Koodak" panose="00000700000000000000" pitchFamily="2" charset="-78"/>
            </a:endParaRPr>
          </a:p>
        </p:txBody>
      </p:sp>
    </p:spTree>
    <p:extLst>
      <p:ext uri="{BB962C8B-B14F-4D97-AF65-F5344CB8AC3E}">
        <p14:creationId xmlns:p14="http://schemas.microsoft.com/office/powerpoint/2010/main" val="278187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91075" y="1087615"/>
            <a:ext cx="11497408"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600" b="1" i="0" u="none" strike="noStrike" cap="none" normalizeH="0" baseline="0" dirty="0" smtClean="0">
                <a:ln>
                  <a:noFill/>
                </a:ln>
                <a:solidFill>
                  <a:schemeClr val="accent2"/>
                </a:solidFill>
                <a:effectLst/>
                <a:latin typeface="Tahoma" panose="020B0604030504040204" pitchFamily="34" charset="0"/>
                <a:ea typeface="Times New Roman" panose="02020603050405020304" pitchFamily="18" charset="0"/>
                <a:cs typeface="B Koodak" panose="00000700000000000000" pitchFamily="2" charset="-78"/>
              </a:rPr>
              <a:t>مفهوم مقاومت</a:t>
            </a:r>
            <a:endParaRPr kumimoji="0" lang="en-US" altLang="en-US" sz="2600" b="0" i="0" u="none" strike="noStrike" cap="none" normalizeH="0" baseline="0" dirty="0" smtClean="0">
              <a:ln>
                <a:noFill/>
              </a:ln>
              <a:solidFill>
                <a:schemeClr val="accent2"/>
              </a:solidFill>
              <a:effectLst/>
              <a:cs typeface="B Koodak" panose="00000700000000000000"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تا اینجا رابطه‌ی ولتاژ و جریان بررسی شد. موضوعی که در مورد عرض باریکه مطرح شد مفهوم «مقاومت» را به نوعی ساده بیان می کند. باریکه با عرض کم در مقابل جریان آب از خود مقاومت نشان می‌دهد و در مقابل باریکه سمت چپ مقاومت کمتری بروز می‌دهد. همچنین شکل زیر عملکرد مقاومت را به شکلی ملموس‌تر نشان می‌دهد</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a:t>
            </a:r>
            <a:endParaRPr kumimoji="0" lang="en-US" altLang="en-US" sz="2600" b="0" i="0" u="none" strike="noStrike" cap="none" normalizeH="0" baseline="0" dirty="0" smtClean="0">
              <a:ln>
                <a:noFill/>
              </a:ln>
              <a:solidFill>
                <a:schemeClr val="tx1"/>
              </a:solidFill>
              <a:effectLst/>
              <a:cs typeface="B Koodak" panose="00000700000000000000"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2600" b="0" i="0" u="none" strike="noStrike" cap="none" normalizeH="0" baseline="0" dirty="0" smtClean="0">
              <a:ln>
                <a:noFill/>
              </a:ln>
              <a:solidFill>
                <a:schemeClr val="tx1"/>
              </a:solidFill>
              <a:effectLst/>
              <a:latin typeface="Arial" panose="020B0604020202020204" pitchFamily="34" charset="0"/>
              <a:cs typeface="B Koodak" panose="00000700000000000000" pitchFamily="2" charset="-78"/>
            </a:endParaRPr>
          </a:p>
        </p:txBody>
      </p:sp>
      <p:pic>
        <p:nvPicPr>
          <p:cNvPr id="2049" name="Picture 5" descr="http://tabin.ir/files/2016/08/ohm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967335"/>
            <a:ext cx="2819400" cy="225583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639019" y="5348226"/>
            <a:ext cx="9618452" cy="892552"/>
          </a:xfrm>
          <a:prstGeom prst="rect">
            <a:avLst/>
          </a:prstGeom>
        </p:spPr>
        <p:txBody>
          <a:bodyPr wrap="square">
            <a:spAutoFit/>
          </a:bodyPr>
          <a:lstStyle/>
          <a:p>
            <a:pPr lvl="0" algn="r" defTabSz="914400" rtl="1" eaLnBrk="0" fontAlgn="base" hangingPunct="0">
              <a:spcBef>
                <a:spcPct val="0"/>
              </a:spcBef>
              <a:spcAft>
                <a:spcPct val="0"/>
              </a:spcAft>
            </a:pPr>
            <a:r>
              <a:rPr lang="ar-SA" altLang="en-US" sz="2600" dirty="0">
                <a:solidFill>
                  <a:srgbClr val="111111"/>
                </a:solidFill>
                <a:latin typeface="Tahoma" panose="020B0604030504040204" pitchFamily="34" charset="0"/>
                <a:ea typeface="Times New Roman" panose="02020603050405020304" pitchFamily="18" charset="0"/>
                <a:cs typeface="B Koodak" panose="00000700000000000000" pitchFamily="2" charset="-78"/>
              </a:rPr>
              <a:t>بررسی های انجام شده نشان می‌دهد مسیری که مقاومت بیشتری دارد جریان الکتریکی کمتر و مسیری که مقاومت کمتری دارد جریان الکتریکی بیشتری عبور می‌دهد</a:t>
            </a:r>
            <a:r>
              <a:rPr lang="en-US" altLang="en-US" sz="2600" dirty="0">
                <a:solidFill>
                  <a:srgbClr val="111111"/>
                </a:solidFill>
                <a:latin typeface="Tahoma" panose="020B0604030504040204" pitchFamily="34" charset="0"/>
                <a:ea typeface="Times New Roman" panose="02020603050405020304" pitchFamily="18" charset="0"/>
                <a:cs typeface="B Koodak" panose="00000700000000000000" pitchFamily="2" charset="-78"/>
              </a:rPr>
              <a:t>.</a:t>
            </a:r>
            <a:endParaRPr lang="en-US" altLang="en-US" sz="2600" dirty="0">
              <a:latin typeface="Arial" panose="020B0604020202020204" pitchFamily="34" charset="0"/>
              <a:cs typeface="B Koodak" panose="00000700000000000000" pitchFamily="2" charset="-78"/>
            </a:endParaRPr>
          </a:p>
        </p:txBody>
      </p:sp>
    </p:spTree>
    <p:extLst>
      <p:ext uri="{BB962C8B-B14F-4D97-AF65-F5344CB8AC3E}">
        <p14:creationId xmlns:p14="http://schemas.microsoft.com/office/powerpoint/2010/main" val="3123395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667555" y="1349104"/>
            <a:ext cx="5911472" cy="3570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باز هم تاکید می‌</a:t>
            </a:r>
            <a:r>
              <a:rPr lang="fa-IR" altLang="en-US" sz="2600" dirty="0" smtClean="0">
                <a:solidFill>
                  <a:srgbClr val="111111"/>
                </a:solidFill>
                <a:latin typeface="Tahoma" panose="020B0604030504040204" pitchFamily="34" charset="0"/>
                <a:ea typeface="Times New Roman" panose="02020603050405020304" pitchFamily="18" charset="0"/>
                <a:cs typeface="B Koodak" panose="00000700000000000000" pitchFamily="2" charset="-78"/>
              </a:rPr>
              <a:t>شود</a:t>
            </a: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 نکات بالا به شرطی درست هستند که هر دو مسیر دارای ولتاژ یکسانی باشند. به عنوان مثال در شکل زیر با وجود اینکه قطر باریکه‌ی آب در شکل سمت راست کمتر و در نتیجه مقاومت آن بیشتر است ولی همچنان جریان خروجی از دو باریکه مساوی است. علت این موضوع آن است که متناسب با بیشتر بودن مقاومت مجرای سمت راست، ارتفاع آب (ولتاژ) بالای آن نیز بیشتر است</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a:t>
            </a:r>
            <a:endParaRPr kumimoji="0" lang="en-US" altLang="en-US" sz="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3073" name="Picture 4" descr="http://tabin.ir/files/2016/08/ohm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615" y="1726849"/>
            <a:ext cx="4267200" cy="319246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2438092" y="5443267"/>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r" rtl="1"/>
            <a:endParaRPr lang="en-US"/>
          </a:p>
        </p:txBody>
      </p:sp>
    </p:spTree>
    <p:extLst>
      <p:ext uri="{BB962C8B-B14F-4D97-AF65-F5344CB8AC3E}">
        <p14:creationId xmlns:p14="http://schemas.microsoft.com/office/powerpoint/2010/main" val="1576283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758147" y="613077"/>
            <a:ext cx="5765598"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واحد اندازه گیری مقاومت اُهم</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 (Ohm) </a:t>
            </a: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است که آن را با نماد</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 Ω (</a:t>
            </a: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اُمگا) نشان می‌دهند. نماد خود مقاومت نیز</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 R </a:t>
            </a: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است</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a:t>
            </a:r>
            <a:endParaRPr kumimoji="0" lang="en-US" altLang="en-US" sz="26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جورج اهم</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 (George Ohm) </a:t>
            </a:r>
            <a:r>
              <a:rPr kumimoji="0" lang="ar-SA"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B Koodak" panose="00000700000000000000" pitchFamily="2" charset="-78"/>
              </a:rPr>
              <a:t>دانشمند آلمانی اولین بار مفهوم مقاومت را بر اساس نسبت بین ولتاژ و جریان تعریف کرد که امروزه این قانون در مباحث الکتریسیته نقش اساسی دارد</a:t>
            </a:r>
            <a:r>
              <a:rPr kumimoji="0" lang="en-US" altLang="en-US" sz="2600" b="0" i="0" u="none" strike="noStrike" cap="none" normalizeH="0" baseline="0" dirty="0" smtClean="0">
                <a:ln>
                  <a:noFill/>
                </a:ln>
                <a:solidFill>
                  <a:srgbClr val="111111"/>
                </a:solidFill>
                <a:effectLst/>
                <a:latin typeface="Tahoma" panose="020B0604030504040204" pitchFamily="34" charset="0"/>
                <a:ea typeface="Times New Roman" panose="02020603050405020304" pitchFamily="18" charset="0"/>
                <a:cs typeface="Tahoma" panose="020B0604030504040204" pitchFamily="34" charset="0"/>
              </a:rPr>
              <a:t>.</a:t>
            </a:r>
            <a:endParaRPr kumimoji="0" lang="en-US" altLang="en-US" sz="26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lvl="0" algn="r" defTabSz="914400" rtl="1" eaLnBrk="0" fontAlgn="base" hangingPunct="0">
              <a:spcBef>
                <a:spcPct val="0"/>
              </a:spcBef>
              <a:spcAft>
                <a:spcPct val="0"/>
              </a:spcAft>
            </a:pPr>
            <a:r>
              <a:rPr lang="ar-SA" altLang="en-US" sz="2600" dirty="0">
                <a:solidFill>
                  <a:srgbClr val="111111"/>
                </a:solidFill>
                <a:latin typeface="Tahoma" panose="020B0604030504040204" pitchFamily="34" charset="0"/>
                <a:ea typeface="Times New Roman" panose="02020603050405020304" pitchFamily="18" charset="0"/>
                <a:cs typeface="B Koodak" panose="00000700000000000000" pitchFamily="2" charset="-78"/>
              </a:rPr>
              <a:t>در واقع تمام توضیحات و توصیف‌های فیزیکی بالا در رابطه ریاضی زیر خلاصه شده است</a:t>
            </a:r>
            <a:r>
              <a:rPr lang="en-US" altLang="en-US" sz="2600" dirty="0">
                <a:solidFill>
                  <a:srgbClr val="111111"/>
                </a:solidFill>
                <a:latin typeface="Tahoma" panose="020B0604030504040204" pitchFamily="34" charset="0"/>
                <a:ea typeface="Times New Roman" panose="02020603050405020304" pitchFamily="18" charset="0"/>
                <a:cs typeface="Tahoma" panose="020B0604030504040204" pitchFamily="34" charset="0"/>
              </a:rPr>
              <a:t>:</a:t>
            </a:r>
            <a:endParaRPr lang="en-US" altLang="en-US" sz="2600" dirty="0"/>
          </a:p>
          <a:p>
            <a:pPr lvl="0" algn="r" defTabSz="914400" rtl="1" eaLnBrk="0" fontAlgn="base" hangingPunct="0">
              <a:spcBef>
                <a:spcPct val="0"/>
              </a:spcBef>
              <a:spcAft>
                <a:spcPct val="0"/>
              </a:spcAft>
            </a:pPr>
            <a:r>
              <a:rPr lang="en-US" altLang="en-US" sz="2600" dirty="0">
                <a:solidFill>
                  <a:srgbClr val="111111"/>
                </a:solidFill>
                <a:latin typeface="Tahoma" panose="020B0604030504040204" pitchFamily="34" charset="0"/>
                <a:ea typeface="Times New Roman" panose="02020603050405020304" pitchFamily="18" charset="0"/>
                <a:cs typeface="Tahoma" panose="020B0604030504040204" pitchFamily="34" charset="0"/>
              </a:rPr>
              <a:t>I=VR</a:t>
            </a:r>
            <a:endParaRPr lang="en-US" altLang="en-US" sz="2600" dirty="0"/>
          </a:p>
          <a:p>
            <a:pPr lvl="0" algn="r" defTabSz="914400" rtl="1" eaLnBrk="0" fontAlgn="base" hangingPunct="0">
              <a:spcBef>
                <a:spcPct val="0"/>
              </a:spcBef>
              <a:spcAft>
                <a:spcPct val="0"/>
              </a:spcAft>
            </a:pPr>
            <a:endParaRPr lang="en-US" altLang="en-US" sz="2600" dirty="0">
              <a:latin typeface="Arial" panose="020B0604020202020204" pitchFamily="34" charset="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altLang="en-US" sz="2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4097" name="Picture 3" descr="جورج اهم دانشمند آلمانی"/>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8143" y="848872"/>
            <a:ext cx="3208338" cy="40767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177338" y="4925572"/>
            <a:ext cx="2149948" cy="369332"/>
          </a:xfrm>
          <a:prstGeom prst="rect">
            <a:avLst/>
          </a:prstGeom>
        </p:spPr>
        <p:txBody>
          <a:bodyPr wrap="none">
            <a:spAutoFit/>
          </a:bodyPr>
          <a:lstStyle/>
          <a:p>
            <a:pPr lvl="0" defTabSz="914400" rtl="1" eaLnBrk="0" fontAlgn="base" hangingPunct="0">
              <a:spcBef>
                <a:spcPct val="0"/>
              </a:spcBef>
              <a:spcAft>
                <a:spcPct val="0"/>
              </a:spcAft>
            </a:pPr>
            <a:r>
              <a:rPr lang="ar-SA" altLang="en-US" dirty="0">
                <a:solidFill>
                  <a:srgbClr val="666666"/>
                </a:solidFill>
                <a:latin typeface="inherit"/>
                <a:ea typeface="Times New Roman" panose="02020603050405020304" pitchFamily="18" charset="0"/>
                <a:cs typeface="B Koodak" panose="00000700000000000000" pitchFamily="2" charset="-78"/>
              </a:rPr>
              <a:t>جورج اهم دانشمند آلمانی</a:t>
            </a:r>
            <a:endParaRPr lang="en-US" altLang="en-US" dirty="0"/>
          </a:p>
        </p:txBody>
      </p:sp>
    </p:spTree>
    <p:extLst>
      <p:ext uri="{BB962C8B-B14F-4D97-AF65-F5344CB8AC3E}">
        <p14:creationId xmlns:p14="http://schemas.microsoft.com/office/powerpoint/2010/main" val="229163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5830" y="463731"/>
            <a:ext cx="2065165" cy="1730828"/>
          </a:xfrm>
        </p:spPr>
        <p:txBody>
          <a:bodyPr>
            <a:normAutofit/>
          </a:bodyPr>
          <a:lstStyle/>
          <a:p>
            <a:pPr algn="r" rtl="1"/>
            <a:r>
              <a:rPr lang="fa-IR" sz="4800" dirty="0" smtClean="0">
                <a:cs typeface="B Koodak" panose="00000700000000000000" pitchFamily="2" charset="-78"/>
              </a:rPr>
              <a:t>مقدمه</a:t>
            </a:r>
            <a:endParaRPr lang="en-US" sz="4800" dirty="0">
              <a:cs typeface="B Koodak" panose="00000700000000000000" pitchFamily="2" charset="-78"/>
            </a:endParaRPr>
          </a:p>
        </p:txBody>
      </p:sp>
      <p:sp>
        <p:nvSpPr>
          <p:cNvPr id="3" name="Text Placeholder 2"/>
          <p:cNvSpPr>
            <a:spLocks noGrp="1"/>
          </p:cNvSpPr>
          <p:nvPr>
            <p:ph type="body" idx="1"/>
          </p:nvPr>
        </p:nvSpPr>
        <p:spPr>
          <a:xfrm>
            <a:off x="1699195" y="2419709"/>
            <a:ext cx="10058401" cy="2018581"/>
          </a:xfrm>
        </p:spPr>
        <p:txBody>
          <a:bodyPr>
            <a:noAutofit/>
          </a:bodyPr>
          <a:lstStyle/>
          <a:p>
            <a:pPr algn="r" rtl="1"/>
            <a:r>
              <a:rPr lang="ar-SA" sz="2800" dirty="0" smtClean="0">
                <a:solidFill>
                  <a:schemeClr val="tx1"/>
                </a:solidFill>
                <a:cs typeface="B Koodak" panose="00000700000000000000" pitchFamily="2" charset="-78"/>
              </a:rPr>
              <a:t>قبل </a:t>
            </a:r>
            <a:r>
              <a:rPr lang="ar-SA" sz="2800" dirty="0">
                <a:solidFill>
                  <a:schemeClr val="tx1"/>
                </a:solidFill>
                <a:cs typeface="B Koodak" panose="00000700000000000000" pitchFamily="2" charset="-78"/>
              </a:rPr>
              <a:t>از اینکه وارد دنیای الکتریسیته و الکترونیک شویم باید به مجموعه‌ای از مباحث مهم و اساسی نظیر ولتاژ، جریان و مقاومت بپردازیم تا درک درستی از مفاهیم فوق داشته باشیم</a:t>
            </a:r>
            <a:r>
              <a:rPr lang="en-US" sz="2800" dirty="0" smtClean="0">
                <a:solidFill>
                  <a:schemeClr val="tx1"/>
                </a:solidFill>
                <a:cs typeface="B Koodak" panose="00000700000000000000" pitchFamily="2" charset="-78"/>
              </a:rPr>
              <a:t>.</a:t>
            </a:r>
            <a:endParaRPr lang="en-US" sz="2800" dirty="0">
              <a:solidFill>
                <a:schemeClr val="tx1"/>
              </a:solidFill>
              <a:cs typeface="B Koodak" panose="00000700000000000000" pitchFamily="2" charset="-78"/>
            </a:endParaRPr>
          </a:p>
        </p:txBody>
      </p:sp>
    </p:spTree>
    <p:extLst>
      <p:ext uri="{BB962C8B-B14F-4D97-AF65-F5344CB8AC3E}">
        <p14:creationId xmlns:p14="http://schemas.microsoft.com/office/powerpoint/2010/main" val="383060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4347" y="1017917"/>
            <a:ext cx="9834113" cy="1569660"/>
          </a:xfrm>
          <a:prstGeom prst="rect">
            <a:avLst/>
          </a:prstGeom>
          <a:noFill/>
        </p:spPr>
        <p:txBody>
          <a:bodyPr wrap="square" rtlCol="0">
            <a:spAutoFit/>
          </a:bodyPr>
          <a:lstStyle/>
          <a:p>
            <a:pPr algn="r" rtl="1"/>
            <a:r>
              <a:rPr lang="ar-SA" sz="2400" dirty="0">
                <a:cs typeface="B Koodak" panose="00000700000000000000" pitchFamily="2" charset="-78"/>
              </a:rPr>
              <a:t>برای اینکه بتوانیم به طور هدفمند و درست از الکتریسیته استفاده کنیم درک و تحلیل این سه مفهوم حیاتی است و از آنجایی که به طور عینی نمی‌توان این کمیت‌ها را مشاهده کرد ممکن است شناخت قوانین کمی برایتان پیچیده به نظر برسد؛ درحالی که اصلاً مفاهیم پیچیده‌ای نیستند و این حس صرفاً در نگاه اول به وجود می‌آید</a:t>
            </a:r>
            <a:r>
              <a:rPr lang="en-US" sz="2400" dirty="0" smtClean="0">
                <a:cs typeface="B Koodak" panose="00000700000000000000" pitchFamily="2" charset="-78"/>
              </a:rPr>
              <a:t>.</a:t>
            </a:r>
            <a:endParaRPr lang="en-US" sz="2400" dirty="0">
              <a:cs typeface="B Koodak" panose="00000700000000000000" pitchFamily="2" charset="-78"/>
            </a:endParaRPr>
          </a:p>
        </p:txBody>
      </p:sp>
      <p:sp>
        <p:nvSpPr>
          <p:cNvPr id="3" name="TextBox 2"/>
          <p:cNvSpPr txBox="1"/>
          <p:nvPr/>
        </p:nvSpPr>
        <p:spPr>
          <a:xfrm>
            <a:off x="1949569" y="3707386"/>
            <a:ext cx="9238891" cy="1938992"/>
          </a:xfrm>
          <a:prstGeom prst="rect">
            <a:avLst/>
          </a:prstGeom>
          <a:noFill/>
        </p:spPr>
        <p:txBody>
          <a:bodyPr wrap="square" rtlCol="0">
            <a:spAutoFit/>
          </a:bodyPr>
          <a:lstStyle/>
          <a:p>
            <a:pPr algn="r" rtl="1"/>
            <a:r>
              <a:rPr lang="ar-SA" sz="2400" dirty="0">
                <a:cs typeface="B Koodak" panose="00000700000000000000" pitchFamily="2" charset="-78"/>
              </a:rPr>
              <a:t>در دنیای امروزی علم به جایگاهی رسیده است که با استفاده از تجهیزات اندازه‌گیری مانند </a:t>
            </a:r>
            <a:r>
              <a:rPr lang="ar-SA" sz="2400" dirty="0" smtClean="0">
                <a:cs typeface="B Koodak" panose="00000700000000000000" pitchFamily="2" charset="-78"/>
              </a:rPr>
              <a:t>مولتی‌متر</a:t>
            </a:r>
            <a:r>
              <a:rPr lang="en-US" sz="2400" dirty="0">
                <a:cs typeface="B Koodak" panose="00000700000000000000" pitchFamily="2" charset="-78"/>
              </a:rPr>
              <a:t> </a:t>
            </a:r>
            <a:r>
              <a:rPr lang="ar-SA" sz="2400" dirty="0" smtClean="0">
                <a:cs typeface="B Koodak" panose="00000700000000000000" pitchFamily="2" charset="-78"/>
              </a:rPr>
              <a:t>، </a:t>
            </a:r>
            <a:r>
              <a:rPr lang="ar-SA" sz="2400" dirty="0">
                <a:cs typeface="B Koodak" panose="00000700000000000000" pitchFamily="2" charset="-78"/>
              </a:rPr>
              <a:t>اُسیلوسکوپ</a:t>
            </a:r>
            <a:r>
              <a:rPr lang="en-US" sz="2400" dirty="0">
                <a:cs typeface="B Koodak" panose="00000700000000000000" pitchFamily="2" charset="-78"/>
              </a:rPr>
              <a:t> </a:t>
            </a:r>
            <a:r>
              <a:rPr lang="ar-SA" sz="2400" dirty="0" smtClean="0">
                <a:cs typeface="B Koodak" panose="00000700000000000000" pitchFamily="2" charset="-78"/>
              </a:rPr>
              <a:t>و اسپکتروم </a:t>
            </a:r>
            <a:r>
              <a:rPr lang="ar-SA" sz="2400" dirty="0">
                <a:cs typeface="B Koodak" panose="00000700000000000000" pitchFamily="2" charset="-78"/>
              </a:rPr>
              <a:t>آنالایزر</a:t>
            </a:r>
            <a:r>
              <a:rPr lang="en-US" sz="2400" dirty="0">
                <a:cs typeface="B Koodak" panose="00000700000000000000" pitchFamily="2" charset="-78"/>
              </a:rPr>
              <a:t> </a:t>
            </a:r>
            <a:r>
              <a:rPr lang="ar-SA" sz="2400" dirty="0" smtClean="0">
                <a:cs typeface="B Koodak" panose="00000700000000000000" pitchFamily="2" charset="-78"/>
              </a:rPr>
              <a:t>تقریبا </a:t>
            </a:r>
            <a:r>
              <a:rPr lang="ar-SA" sz="2400" dirty="0">
                <a:cs typeface="B Koodak" panose="00000700000000000000" pitchFamily="2" charset="-78"/>
              </a:rPr>
              <a:t>می‌توان تمام کمیت‌های </a:t>
            </a:r>
            <a:r>
              <a:rPr lang="ar-SA" sz="2400" dirty="0" smtClean="0">
                <a:cs typeface="B Koodak" panose="00000700000000000000" pitchFamily="2" charset="-78"/>
              </a:rPr>
              <a:t>فیزی</a:t>
            </a:r>
            <a:r>
              <a:rPr lang="fa-IR" sz="2400" dirty="0" smtClean="0">
                <a:cs typeface="B Koodak" panose="00000700000000000000" pitchFamily="2" charset="-78"/>
              </a:rPr>
              <a:t>ک</a:t>
            </a:r>
            <a:r>
              <a:rPr lang="ar-SA" sz="2400" dirty="0" smtClean="0">
                <a:cs typeface="B Koodak" panose="00000700000000000000" pitchFamily="2" charset="-78"/>
              </a:rPr>
              <a:t>ی </a:t>
            </a:r>
            <a:r>
              <a:rPr lang="ar-SA" sz="2400" dirty="0">
                <a:cs typeface="B Koodak" panose="00000700000000000000" pitchFamily="2" charset="-78"/>
              </a:rPr>
              <a:t>را اندازه گرفت</a:t>
            </a:r>
            <a:r>
              <a:rPr lang="en-US" sz="2400" dirty="0">
                <a:cs typeface="B Koodak" panose="00000700000000000000" pitchFamily="2" charset="-78"/>
              </a:rPr>
              <a:t>.</a:t>
            </a:r>
          </a:p>
          <a:p>
            <a:pPr algn="r" rtl="1"/>
            <a:endParaRPr lang="en-US" sz="2400" dirty="0">
              <a:cs typeface="B Koodak" panose="00000700000000000000" pitchFamily="2" charset="-78"/>
            </a:endParaRPr>
          </a:p>
        </p:txBody>
      </p:sp>
    </p:spTree>
    <p:extLst>
      <p:ext uri="{BB962C8B-B14F-4D97-AF65-F5344CB8AC3E}">
        <p14:creationId xmlns:p14="http://schemas.microsoft.com/office/powerpoint/2010/main" val="4255815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6196" y="446088"/>
            <a:ext cx="3505199" cy="976312"/>
          </a:xfrm>
        </p:spPr>
        <p:txBody>
          <a:bodyPr/>
          <a:lstStyle/>
          <a:p>
            <a:pPr algn="r" rtl="1"/>
            <a:r>
              <a:rPr lang="fa-IR" dirty="0" smtClean="0">
                <a:cs typeface="B Koodak" panose="00000700000000000000" pitchFamily="2" charset="-78"/>
              </a:rPr>
              <a:t>مفهوم مقاومت الکتریکی : </a:t>
            </a:r>
            <a:endParaRPr lang="en-US" dirty="0">
              <a:cs typeface="B Koodak" panose="00000700000000000000" pitchFamily="2" charset="-78"/>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7611" y="1422400"/>
            <a:ext cx="4876800" cy="3657600"/>
          </a:xfrm>
        </p:spPr>
      </p:pic>
      <p:sp>
        <p:nvSpPr>
          <p:cNvPr id="4" name="Text Placeholder 3"/>
          <p:cNvSpPr>
            <a:spLocks noGrp="1"/>
          </p:cNvSpPr>
          <p:nvPr>
            <p:ph type="body" sz="half" idx="2"/>
          </p:nvPr>
        </p:nvSpPr>
        <p:spPr>
          <a:xfrm>
            <a:off x="6662057" y="1422400"/>
            <a:ext cx="5146766" cy="5435600"/>
          </a:xfrm>
        </p:spPr>
        <p:txBody>
          <a:bodyPr>
            <a:noAutofit/>
          </a:bodyPr>
          <a:lstStyle/>
          <a:p>
            <a:pPr algn="r" rtl="1"/>
            <a:r>
              <a:rPr lang="fa-IR" sz="1800" dirty="0" smtClean="0">
                <a:solidFill>
                  <a:schemeClr val="tx1"/>
                </a:solidFill>
                <a:cs typeface="B Koodak" panose="00000700000000000000" pitchFamily="2" charset="-78"/>
              </a:rPr>
              <a:t>مقاومت قطعهای </a:t>
            </a:r>
            <a:r>
              <a:rPr lang="fa-IR" sz="1800" dirty="0">
                <a:solidFill>
                  <a:schemeClr val="tx1"/>
                </a:solidFill>
                <a:cs typeface="B Koodak" panose="00000700000000000000" pitchFamily="2" charset="-78"/>
              </a:rPr>
              <a:t>الکترونیکی است که یک </a:t>
            </a:r>
            <a:r>
              <a:rPr lang="fa-IR" sz="1800" dirty="0" smtClean="0">
                <a:solidFill>
                  <a:schemeClr val="tx1"/>
                </a:solidFill>
                <a:cs typeface="B Koodak" panose="00000700000000000000" pitchFamily="2" charset="-78"/>
              </a:rPr>
              <a:t>مقاومت الکتریکی </a:t>
            </a:r>
            <a:r>
              <a:rPr lang="fa-IR" sz="1800" dirty="0">
                <a:solidFill>
                  <a:schemeClr val="tx1"/>
                </a:solidFill>
                <a:cs typeface="B Koodak" panose="00000700000000000000" pitchFamily="2" charset="-78"/>
              </a:rPr>
              <a:t>مشخص </a:t>
            </a:r>
            <a:r>
              <a:rPr lang="fa-IR" sz="1800" dirty="0" smtClean="0">
                <a:solidFill>
                  <a:schemeClr val="tx1"/>
                </a:solidFill>
                <a:cs typeface="B Koodak" panose="00000700000000000000" pitchFamily="2" charset="-78"/>
              </a:rPr>
              <a:t>و معمولاً </a:t>
            </a:r>
            <a:r>
              <a:rPr lang="fa-IR" sz="1800" dirty="0">
                <a:solidFill>
                  <a:schemeClr val="tx1"/>
                </a:solidFill>
                <a:cs typeface="B Koodak" panose="00000700000000000000" pitchFamily="2" charset="-78"/>
              </a:rPr>
              <a:t>ثابت دارد</a:t>
            </a:r>
            <a:r>
              <a:rPr lang="fa-IR" sz="1800" dirty="0" smtClean="0">
                <a:solidFill>
                  <a:schemeClr val="tx1"/>
                </a:solidFill>
                <a:cs typeface="B Koodak" panose="00000700000000000000" pitchFamily="2" charset="-78"/>
              </a:rPr>
              <a:t>.</a:t>
            </a:r>
          </a:p>
          <a:p>
            <a:pPr algn="r" rtl="1"/>
            <a:r>
              <a:rPr lang="fa-IR" sz="1800" dirty="0" smtClean="0">
                <a:solidFill>
                  <a:schemeClr val="tx1"/>
                </a:solidFill>
                <a:cs typeface="B Koodak" panose="00000700000000000000" pitchFamily="2" charset="-78"/>
              </a:rPr>
              <a:t>مقاومت </a:t>
            </a:r>
            <a:r>
              <a:rPr lang="fa-IR" sz="1800" dirty="0">
                <a:solidFill>
                  <a:schemeClr val="tx1"/>
                </a:solidFill>
                <a:cs typeface="B Koodak" panose="00000700000000000000" pitchFamily="2" charset="-78"/>
              </a:rPr>
              <a:t>الکتریکی جریان الکترونهای یک مدار را محدود میکند. مقاومتها قطعاتی پسیو هستند</a:t>
            </a:r>
            <a:r>
              <a:rPr lang="fa-IR" sz="1800" dirty="0" smtClean="0">
                <a:solidFill>
                  <a:schemeClr val="tx1"/>
                </a:solidFill>
                <a:cs typeface="B Koodak" panose="00000700000000000000" pitchFamily="2" charset="-78"/>
              </a:rPr>
              <a:t>؛</a:t>
            </a:r>
          </a:p>
          <a:p>
            <a:pPr algn="r" rtl="1"/>
            <a:r>
              <a:rPr lang="fa-IR" sz="1800" dirty="0" smtClean="0">
                <a:solidFill>
                  <a:schemeClr val="tx1"/>
                </a:solidFill>
                <a:cs typeface="B Koodak" panose="00000700000000000000" pitchFamily="2" charset="-78"/>
              </a:rPr>
              <a:t>به </a:t>
            </a:r>
            <a:r>
              <a:rPr lang="fa-IR" sz="1800" dirty="0">
                <a:solidFill>
                  <a:schemeClr val="tx1"/>
                </a:solidFill>
                <a:cs typeface="B Koodak" panose="00000700000000000000" pitchFamily="2" charset="-78"/>
              </a:rPr>
              <a:t>این معنی </a:t>
            </a:r>
            <a:r>
              <a:rPr lang="fa-IR" sz="1800" dirty="0" smtClean="0">
                <a:solidFill>
                  <a:schemeClr val="tx1"/>
                </a:solidFill>
                <a:cs typeface="B Koodak" panose="00000700000000000000" pitchFamily="2" charset="-78"/>
              </a:rPr>
              <a:t>که فقط </a:t>
            </a:r>
            <a:r>
              <a:rPr lang="fa-IR" sz="1800" dirty="0">
                <a:solidFill>
                  <a:schemeClr val="tx1"/>
                </a:solidFill>
                <a:cs typeface="B Koodak" panose="00000700000000000000" pitchFamily="2" charset="-78"/>
              </a:rPr>
              <a:t>توان مصرف میکنند و نمیتوانند آن را تولید کنند</a:t>
            </a:r>
            <a:r>
              <a:rPr lang="fa-IR" sz="1800" dirty="0" smtClean="0">
                <a:solidFill>
                  <a:schemeClr val="tx1"/>
                </a:solidFill>
                <a:cs typeface="B Koodak" panose="00000700000000000000" pitchFamily="2" charset="-78"/>
              </a:rPr>
              <a:t>.</a:t>
            </a:r>
          </a:p>
          <a:p>
            <a:pPr algn="r" rtl="1"/>
            <a:r>
              <a:rPr lang="fa-IR" sz="1800" dirty="0" smtClean="0">
                <a:solidFill>
                  <a:schemeClr val="tx1"/>
                </a:solidFill>
                <a:cs typeface="B Koodak" panose="00000700000000000000" pitchFamily="2" charset="-78"/>
              </a:rPr>
              <a:t>این </a:t>
            </a:r>
            <a:r>
              <a:rPr lang="fa-IR" sz="1800" dirty="0">
                <a:solidFill>
                  <a:schemeClr val="tx1"/>
                </a:solidFill>
                <a:cs typeface="B Koodak" panose="00000700000000000000" pitchFamily="2" charset="-78"/>
              </a:rPr>
              <a:t>قطعات معمولاً به قسمتهای اکتیو مدار مانند آپامپها، </a:t>
            </a:r>
            <a:r>
              <a:rPr lang="fa-IR" sz="1800" dirty="0" smtClean="0">
                <a:solidFill>
                  <a:schemeClr val="tx1"/>
                </a:solidFill>
                <a:cs typeface="B Koodak" panose="00000700000000000000" pitchFamily="2" charset="-78"/>
              </a:rPr>
              <a:t>میکروکنترلرها و </a:t>
            </a:r>
            <a:r>
              <a:rPr lang="fa-IR" sz="1800" dirty="0">
                <a:solidFill>
                  <a:schemeClr val="tx1"/>
                </a:solidFill>
                <a:cs typeface="B Koodak" panose="00000700000000000000" pitchFamily="2" charset="-78"/>
              </a:rPr>
              <a:t>سایر مدارهای مجتمع نیز اضافه میشوند</a:t>
            </a:r>
            <a:r>
              <a:rPr lang="fa-IR" sz="1800" dirty="0" smtClean="0">
                <a:solidFill>
                  <a:schemeClr val="tx1"/>
                </a:solidFill>
                <a:cs typeface="B Koodak" panose="00000700000000000000" pitchFamily="2" charset="-78"/>
              </a:rPr>
              <a:t>.</a:t>
            </a:r>
          </a:p>
          <a:p>
            <a:pPr algn="r" rtl="1"/>
            <a:r>
              <a:rPr lang="fa-IR" sz="1800" dirty="0" smtClean="0">
                <a:solidFill>
                  <a:schemeClr val="tx1"/>
                </a:solidFill>
                <a:cs typeface="B Koodak" panose="00000700000000000000" pitchFamily="2" charset="-78"/>
              </a:rPr>
              <a:t> </a:t>
            </a:r>
            <a:r>
              <a:rPr lang="fa-IR" sz="1800" dirty="0">
                <a:solidFill>
                  <a:schemeClr val="tx1"/>
                </a:solidFill>
                <a:cs typeface="B Koodak" panose="00000700000000000000" pitchFamily="2" charset="-78"/>
              </a:rPr>
              <a:t>از مهمترین نقشهای مقاومتها در مدار میتوان به محدود کردن جریان، تقسیم ولتاژ </a:t>
            </a:r>
            <a:r>
              <a:rPr lang="fa-IR" sz="1800" dirty="0" smtClean="0">
                <a:solidFill>
                  <a:schemeClr val="tx1"/>
                </a:solidFill>
                <a:cs typeface="B Koodak" panose="00000700000000000000" pitchFamily="2" charset="-78"/>
              </a:rPr>
              <a:t>و خطوط ورودی خروجی اشاره کرد.</a:t>
            </a:r>
            <a:endParaRPr lang="en-US" sz="1800" dirty="0">
              <a:solidFill>
                <a:schemeClr val="tx1"/>
              </a:solidFill>
              <a:cs typeface="B Koodak" panose="00000700000000000000" pitchFamily="2" charset="-78"/>
            </a:endParaRPr>
          </a:p>
        </p:txBody>
      </p:sp>
    </p:spTree>
    <p:extLst>
      <p:ext uri="{BB962C8B-B14F-4D97-AF65-F5344CB8AC3E}">
        <p14:creationId xmlns:p14="http://schemas.microsoft.com/office/powerpoint/2010/main" val="3416565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6997" y="331698"/>
            <a:ext cx="10069975" cy="646331"/>
          </a:xfrm>
          <a:prstGeom prst="rect">
            <a:avLst/>
          </a:prstGeom>
          <a:noFill/>
        </p:spPr>
        <p:txBody>
          <a:bodyPr wrap="square" rtlCol="0">
            <a:spAutoFit/>
          </a:bodyPr>
          <a:lstStyle/>
          <a:p>
            <a:pPr algn="r" rtl="1"/>
            <a:r>
              <a:rPr lang="fa-IR" sz="3600" dirty="0" smtClean="0">
                <a:cs typeface="B Koodak" panose="00000700000000000000" pitchFamily="2" charset="-78"/>
              </a:rPr>
              <a:t>قانون اهم : </a:t>
            </a:r>
            <a:endParaRPr lang="en-US" sz="3600" dirty="0">
              <a:cs typeface="B Koodak" panose="00000700000000000000" pitchFamily="2" charset="-78"/>
            </a:endParaRPr>
          </a:p>
        </p:txBody>
      </p:sp>
      <p:sp>
        <p:nvSpPr>
          <p:cNvPr id="4" name="TextBox 3"/>
          <p:cNvSpPr txBox="1"/>
          <p:nvPr/>
        </p:nvSpPr>
        <p:spPr>
          <a:xfrm>
            <a:off x="614532" y="978029"/>
            <a:ext cx="10854903" cy="5693866"/>
          </a:xfrm>
          <a:prstGeom prst="rect">
            <a:avLst/>
          </a:prstGeom>
          <a:noFill/>
        </p:spPr>
        <p:txBody>
          <a:bodyPr wrap="square" rtlCol="0">
            <a:spAutoFit/>
          </a:bodyPr>
          <a:lstStyle/>
          <a:p>
            <a:pPr algn="r" rtl="1"/>
            <a:r>
              <a:rPr lang="fa-IR" sz="2600" dirty="0">
                <a:cs typeface="B Koodak" panose="00000700000000000000" pitchFamily="2" charset="-78"/>
              </a:rPr>
              <a:t>این قانون توسط جورج اهم کشف شد و بر مبنای این قانون بیان میشود</a:t>
            </a:r>
          </a:p>
          <a:p>
            <a:pPr algn="r" rtl="1"/>
            <a:r>
              <a:rPr lang="fa-IR" sz="2600" dirty="0">
                <a:cs typeface="B Koodak" panose="00000700000000000000" pitchFamily="2" charset="-78"/>
              </a:rPr>
              <a:t>که ولتاژ، جریان و مقاومت الکتریکی چه رابطه</a:t>
            </a:r>
          </a:p>
          <a:p>
            <a:pPr algn="r" rtl="1"/>
            <a:r>
              <a:rPr lang="fa-IR" sz="2600" dirty="0">
                <a:cs typeface="B Koodak" panose="00000700000000000000" pitchFamily="2" charset="-78"/>
              </a:rPr>
              <a:t>ای با یکدیگر دارند</a:t>
            </a:r>
            <a:r>
              <a:rPr lang="fa-IR" sz="2600" dirty="0" smtClean="0">
                <a:cs typeface="B Koodak" panose="00000700000000000000" pitchFamily="2" charset="-78"/>
              </a:rPr>
              <a:t>.</a:t>
            </a:r>
          </a:p>
          <a:p>
            <a:pPr algn="r" rtl="1"/>
            <a:endParaRPr lang="fa-IR" sz="2600" dirty="0">
              <a:cs typeface="B Koodak" panose="00000700000000000000" pitchFamily="2" charset="-78"/>
            </a:endParaRPr>
          </a:p>
          <a:p>
            <a:pPr algn="r" rtl="1"/>
            <a:r>
              <a:rPr lang="fa-IR" sz="2600" dirty="0">
                <a:cs typeface="B Koodak" panose="00000700000000000000" pitchFamily="2" charset="-78"/>
              </a:rPr>
              <a:t>اگر در یک مدار بدون تغییر مقدار مقاومت، ولتاژ را افزایش دهید جریان الکتریکی بیشتری خواهید داشت.</a:t>
            </a:r>
          </a:p>
          <a:p>
            <a:pPr algn="r" rtl="1"/>
            <a:r>
              <a:rPr lang="fa-IR" sz="2600" dirty="0">
                <a:cs typeface="B Koodak" panose="00000700000000000000" pitchFamily="2" charset="-78"/>
              </a:rPr>
              <a:t>اگر در یک مدار با ثابت نگه داشتن ولتاژ، مقدار مقاومت را افزایش دهید آنگاه جریان الکتریکی کمتری خواهید داشت</a:t>
            </a:r>
            <a:r>
              <a:rPr lang="fa-IR" sz="2600" dirty="0" smtClean="0">
                <a:cs typeface="B Koodak" panose="00000700000000000000" pitchFamily="2" charset="-78"/>
              </a:rPr>
              <a:t>.</a:t>
            </a:r>
          </a:p>
          <a:p>
            <a:pPr algn="r" rtl="1"/>
            <a:endParaRPr lang="fa-IR" sz="2600" dirty="0">
              <a:cs typeface="B Koodak" panose="00000700000000000000" pitchFamily="2" charset="-78"/>
            </a:endParaRPr>
          </a:p>
          <a:p>
            <a:pPr algn="r" rtl="1"/>
            <a:r>
              <a:rPr lang="fa-IR" sz="2600" dirty="0">
                <a:cs typeface="B Koodak" panose="00000700000000000000" pitchFamily="2" charset="-78"/>
              </a:rPr>
              <a:t>در واقع قانون اهم یک راه برای توصیف رابطه بین پارامتر های ولتاژ،مقاومت و جریان الکتریکی است. که با رابطه زیر نشان </a:t>
            </a:r>
            <a:r>
              <a:rPr lang="fa-IR" sz="2600" dirty="0" smtClean="0">
                <a:cs typeface="B Koodak" panose="00000700000000000000" pitchFamily="2" charset="-78"/>
              </a:rPr>
              <a:t>داده میشود : </a:t>
            </a:r>
            <a:r>
              <a:rPr lang="en-US" sz="2600" dirty="0" smtClean="0">
                <a:cs typeface="B Koodak" panose="00000700000000000000" pitchFamily="2" charset="-78"/>
              </a:rPr>
              <a:t>V </a:t>
            </a:r>
            <a:r>
              <a:rPr lang="en-US" sz="2600" dirty="0">
                <a:cs typeface="B Koodak" panose="00000700000000000000" pitchFamily="2" charset="-78"/>
              </a:rPr>
              <a:t>= R*I</a:t>
            </a:r>
          </a:p>
        </p:txBody>
      </p:sp>
      <p:pic>
        <p:nvPicPr>
          <p:cNvPr id="5" name="Picture 4"/>
          <p:cNvPicPr>
            <a:picLocks noChangeAspect="1"/>
          </p:cNvPicPr>
          <p:nvPr/>
        </p:nvPicPr>
        <p:blipFill>
          <a:blip r:embed="rId2"/>
          <a:stretch>
            <a:fillRect/>
          </a:stretch>
        </p:blipFill>
        <p:spPr>
          <a:xfrm>
            <a:off x="614532" y="1526670"/>
            <a:ext cx="1807927" cy="1468780"/>
          </a:xfrm>
          <a:prstGeom prst="rect">
            <a:avLst/>
          </a:prstGeom>
        </p:spPr>
      </p:pic>
    </p:spTree>
    <p:extLst>
      <p:ext uri="{BB962C8B-B14F-4D97-AF65-F5344CB8AC3E}">
        <p14:creationId xmlns:p14="http://schemas.microsoft.com/office/powerpoint/2010/main" val="2329950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55106" y="1545685"/>
            <a:ext cx="6331789" cy="2893100"/>
          </a:xfrm>
          <a:prstGeom prst="rect">
            <a:avLst/>
          </a:prstGeom>
          <a:noFill/>
        </p:spPr>
        <p:txBody>
          <a:bodyPr wrap="square" rtlCol="0">
            <a:spAutoFit/>
          </a:bodyPr>
          <a:lstStyle/>
          <a:p>
            <a:pPr algn="r" rtl="1"/>
            <a:r>
              <a:rPr lang="fa-IR" sz="2600" dirty="0">
                <a:cs typeface="B Koodak" panose="00000700000000000000" pitchFamily="2" charset="-78"/>
              </a:rPr>
              <a:t>روش استفاده از مثلث:</a:t>
            </a:r>
          </a:p>
          <a:p>
            <a:pPr algn="r" rtl="1"/>
            <a:r>
              <a:rPr lang="fa-IR" sz="2600" dirty="0">
                <a:cs typeface="B Koodak" panose="00000700000000000000" pitchFamily="2" charset="-78"/>
              </a:rPr>
              <a:t>پارامتری که مجهول است و میخواهید مقدار آن را حساب کنید با دستتان بپوشانید. اگر یکی از دو حرف باقی مانده بالای </a:t>
            </a:r>
            <a:r>
              <a:rPr lang="fa-IR" sz="2600" dirty="0" smtClean="0">
                <a:cs typeface="B Koodak" panose="00000700000000000000" pitchFamily="2" charset="-78"/>
              </a:rPr>
              <a:t>دیگری قرار </a:t>
            </a:r>
            <a:r>
              <a:rPr lang="fa-IR" sz="2600" dirty="0">
                <a:cs typeface="B Koodak" panose="00000700000000000000" pitchFamily="2" charset="-78"/>
              </a:rPr>
              <a:t>گرفت ، به این معنی است که باید بالایی را به پایینی تقسیم کنید اما اگر دو پارامترمعلوم، کنار یکدیگر قرار گرفتند باید آن ها را</a:t>
            </a:r>
          </a:p>
          <a:p>
            <a:pPr algn="r" rtl="1"/>
            <a:r>
              <a:rPr lang="fa-IR" sz="2600" dirty="0">
                <a:cs typeface="B Koodak" panose="00000700000000000000" pitchFamily="2" charset="-78"/>
              </a:rPr>
              <a:t>در هم ضرب </a:t>
            </a:r>
            <a:r>
              <a:rPr lang="fa-IR" sz="2600" dirty="0" smtClean="0">
                <a:cs typeface="B Koodak" panose="00000700000000000000" pitchFamily="2" charset="-78"/>
              </a:rPr>
              <a:t>کنید.</a:t>
            </a:r>
          </a:p>
        </p:txBody>
      </p:sp>
      <p:pic>
        <p:nvPicPr>
          <p:cNvPr id="1026" name="Picture 2" descr="قانون اه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168" y="1545685"/>
            <a:ext cx="4277572" cy="3722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3433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82547" y="1242204"/>
            <a:ext cx="4358797" cy="3750420"/>
          </a:xfrm>
          <a:prstGeom prst="rect">
            <a:avLst/>
          </a:prstGeom>
        </p:spPr>
      </p:pic>
      <p:sp>
        <p:nvSpPr>
          <p:cNvPr id="3" name="TextBox 2"/>
          <p:cNvSpPr txBox="1"/>
          <p:nvPr/>
        </p:nvSpPr>
        <p:spPr>
          <a:xfrm>
            <a:off x="5141344" y="1242204"/>
            <a:ext cx="6193766" cy="1692771"/>
          </a:xfrm>
          <a:prstGeom prst="rect">
            <a:avLst/>
          </a:prstGeom>
          <a:noFill/>
        </p:spPr>
        <p:txBody>
          <a:bodyPr wrap="square" rtlCol="0">
            <a:spAutoFit/>
          </a:bodyPr>
          <a:lstStyle/>
          <a:p>
            <a:pPr algn="r" rtl="1"/>
            <a:r>
              <a:rPr lang="fa-IR" sz="2600" dirty="0">
                <a:cs typeface="B Koodak" panose="00000700000000000000" pitchFamily="2" charset="-78"/>
              </a:rPr>
              <a:t>دستتان را روی حرف </a:t>
            </a:r>
            <a:r>
              <a:rPr lang="en-US" sz="2600" dirty="0">
                <a:cs typeface="B Koodak" panose="00000700000000000000" pitchFamily="2" charset="-78"/>
              </a:rPr>
              <a:t>V </a:t>
            </a:r>
            <a:r>
              <a:rPr lang="fa-IR" sz="2600" dirty="0" smtClean="0">
                <a:cs typeface="B Koodak" panose="00000700000000000000" pitchFamily="2" charset="-78"/>
              </a:rPr>
              <a:t> از </a:t>
            </a:r>
            <a:r>
              <a:rPr lang="fa-IR" sz="2600" dirty="0">
                <a:cs typeface="B Koodak" panose="00000700000000000000" pitchFamily="2" charset="-78"/>
              </a:rPr>
              <a:t>مثلث بگذارید. سپس به </a:t>
            </a:r>
            <a:r>
              <a:rPr lang="en-US" sz="2600" dirty="0">
                <a:cs typeface="B Koodak" panose="00000700000000000000" pitchFamily="2" charset="-78"/>
              </a:rPr>
              <a:t>I </a:t>
            </a:r>
            <a:r>
              <a:rPr lang="fa-IR" sz="2600" dirty="0">
                <a:cs typeface="B Koodak" panose="00000700000000000000" pitchFamily="2" charset="-78"/>
              </a:rPr>
              <a:t>و </a:t>
            </a:r>
            <a:r>
              <a:rPr lang="en-US" sz="2600" dirty="0">
                <a:cs typeface="B Koodak" panose="00000700000000000000" pitchFamily="2" charset="-78"/>
              </a:rPr>
              <a:t>R </a:t>
            </a:r>
            <a:r>
              <a:rPr lang="fa-IR" sz="2600" dirty="0" smtClean="0">
                <a:cs typeface="B Koodak" panose="00000700000000000000" pitchFamily="2" charset="-78"/>
              </a:rPr>
              <a:t> نگاه کنید. </a:t>
            </a:r>
            <a:r>
              <a:rPr lang="en-US" sz="2600" dirty="0" smtClean="0">
                <a:cs typeface="B Koodak" panose="00000700000000000000" pitchFamily="2" charset="-78"/>
              </a:rPr>
              <a:t>R</a:t>
            </a:r>
            <a:r>
              <a:rPr lang="fa-IR" sz="2600" dirty="0" smtClean="0">
                <a:cs typeface="B Koodak" panose="00000700000000000000" pitchFamily="2" charset="-78"/>
              </a:rPr>
              <a:t> و</a:t>
            </a:r>
            <a:r>
              <a:rPr lang="en-US" sz="2600" dirty="0" smtClean="0">
                <a:cs typeface="B Koodak" panose="00000700000000000000" pitchFamily="2" charset="-78"/>
              </a:rPr>
              <a:t>I </a:t>
            </a:r>
            <a:r>
              <a:rPr lang="fa-IR" sz="2600" dirty="0" smtClean="0">
                <a:cs typeface="B Koodak" panose="00000700000000000000" pitchFamily="2" charset="-78"/>
              </a:rPr>
              <a:t> کنار </a:t>
            </a:r>
            <a:r>
              <a:rPr lang="fa-IR" sz="2600" dirty="0">
                <a:cs typeface="B Koodak" panose="00000700000000000000" pitchFamily="2" charset="-78"/>
              </a:rPr>
              <a:t>همدیگر قرار گرفته اند پس باید آن ها را در </a:t>
            </a:r>
            <a:r>
              <a:rPr lang="fa-IR" sz="2600" dirty="0" smtClean="0">
                <a:cs typeface="B Koodak" panose="00000700000000000000" pitchFamily="2" charset="-78"/>
              </a:rPr>
              <a:t>هم ضرب </a:t>
            </a:r>
            <a:r>
              <a:rPr lang="fa-IR" sz="2600" dirty="0">
                <a:cs typeface="B Koodak" panose="00000700000000000000" pitchFamily="2" charset="-78"/>
              </a:rPr>
              <a:t>کنید. به این صورت که:</a:t>
            </a:r>
          </a:p>
          <a:p>
            <a:pPr algn="r" rtl="1"/>
            <a:r>
              <a:rPr lang="en-US" sz="2600" dirty="0">
                <a:cs typeface="B Koodak" panose="00000700000000000000" pitchFamily="2" charset="-78"/>
              </a:rPr>
              <a:t>V = I *</a:t>
            </a:r>
            <a:r>
              <a:rPr lang="en-US" sz="2600" dirty="0" smtClean="0">
                <a:cs typeface="B Koodak" panose="00000700000000000000" pitchFamily="2" charset="-78"/>
              </a:rPr>
              <a:t>R</a:t>
            </a:r>
            <a:endParaRPr lang="en-US" sz="2600" dirty="0">
              <a:cs typeface="B Koodak" panose="00000700000000000000" pitchFamily="2" charset="-78"/>
            </a:endParaRPr>
          </a:p>
        </p:txBody>
      </p:sp>
      <p:sp>
        <p:nvSpPr>
          <p:cNvPr id="4" name="TextBox 3"/>
          <p:cNvSpPr txBox="1"/>
          <p:nvPr/>
        </p:nvSpPr>
        <p:spPr>
          <a:xfrm>
            <a:off x="6176514" y="595873"/>
            <a:ext cx="5158596" cy="646331"/>
          </a:xfrm>
          <a:prstGeom prst="rect">
            <a:avLst/>
          </a:prstGeom>
          <a:noFill/>
        </p:spPr>
        <p:txBody>
          <a:bodyPr wrap="square" rtlCol="0">
            <a:spAutoFit/>
          </a:bodyPr>
          <a:lstStyle/>
          <a:p>
            <a:pPr algn="r" rtl="1"/>
            <a:r>
              <a:rPr lang="fa-IR" sz="3600" dirty="0" smtClean="0">
                <a:cs typeface="B Koodak" panose="00000700000000000000" pitchFamily="2" charset="-78"/>
              </a:rPr>
              <a:t>مثال ولتاژ :</a:t>
            </a:r>
            <a:endParaRPr lang="en-US" sz="3600" dirty="0">
              <a:cs typeface="B Koodak" panose="00000700000000000000" pitchFamily="2" charset="-78"/>
            </a:endParaRPr>
          </a:p>
        </p:txBody>
      </p:sp>
    </p:spTree>
    <p:extLst>
      <p:ext uri="{BB962C8B-B14F-4D97-AF65-F5344CB8AC3E}">
        <p14:creationId xmlns:p14="http://schemas.microsoft.com/office/powerpoint/2010/main" val="3300291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04913" y="1500755"/>
            <a:ext cx="6814867" cy="1692771"/>
          </a:xfrm>
          <a:prstGeom prst="rect">
            <a:avLst/>
          </a:prstGeom>
          <a:noFill/>
        </p:spPr>
        <p:txBody>
          <a:bodyPr wrap="square" rtlCol="0">
            <a:spAutoFit/>
          </a:bodyPr>
          <a:lstStyle/>
          <a:p>
            <a:pPr algn="r" rtl="1"/>
            <a:r>
              <a:rPr lang="fa-IR" sz="2600" dirty="0">
                <a:cs typeface="B Koodak" panose="00000700000000000000" pitchFamily="2" charset="-78"/>
              </a:rPr>
              <a:t>دستتان را روی </a:t>
            </a:r>
            <a:r>
              <a:rPr lang="en-US" sz="2600" dirty="0">
                <a:cs typeface="B Koodak" panose="00000700000000000000" pitchFamily="2" charset="-78"/>
              </a:rPr>
              <a:t>R </a:t>
            </a:r>
            <a:r>
              <a:rPr lang="fa-IR" sz="2600" dirty="0" smtClean="0">
                <a:cs typeface="B Koodak" panose="00000700000000000000" pitchFamily="2" charset="-78"/>
              </a:rPr>
              <a:t> بگذارید</a:t>
            </a:r>
            <a:r>
              <a:rPr lang="fa-IR" sz="2600" dirty="0">
                <a:cs typeface="B Koodak" panose="00000700000000000000" pitchFamily="2" charset="-78"/>
              </a:rPr>
              <a:t>. حالا </a:t>
            </a:r>
            <a:r>
              <a:rPr lang="fa-IR" sz="2600" dirty="0" smtClean="0">
                <a:cs typeface="B Koodak" panose="00000700000000000000" pitchFamily="2" charset="-78"/>
              </a:rPr>
              <a:t>میبینید که </a:t>
            </a:r>
            <a:r>
              <a:rPr lang="en-US" sz="2600" dirty="0">
                <a:cs typeface="B Koodak" panose="00000700000000000000" pitchFamily="2" charset="-78"/>
              </a:rPr>
              <a:t>V </a:t>
            </a:r>
            <a:r>
              <a:rPr lang="fa-IR" sz="2600" dirty="0" smtClean="0">
                <a:cs typeface="B Koodak" panose="00000700000000000000" pitchFamily="2" charset="-78"/>
              </a:rPr>
              <a:t> بالای </a:t>
            </a:r>
            <a:r>
              <a:rPr lang="en-US" sz="2600" dirty="0">
                <a:cs typeface="B Koodak" panose="00000700000000000000" pitchFamily="2" charset="-78"/>
              </a:rPr>
              <a:t>I </a:t>
            </a:r>
            <a:r>
              <a:rPr lang="fa-IR" sz="2600" dirty="0" smtClean="0">
                <a:cs typeface="B Koodak" panose="00000700000000000000" pitchFamily="2" charset="-78"/>
              </a:rPr>
              <a:t> قرار </a:t>
            </a:r>
            <a:r>
              <a:rPr lang="fa-IR" sz="2600" dirty="0">
                <a:cs typeface="B Koodak" panose="00000700000000000000" pitchFamily="2" charset="-78"/>
              </a:rPr>
              <a:t>گرفته است</a:t>
            </a:r>
            <a:r>
              <a:rPr lang="fa-IR" sz="2600" dirty="0" smtClean="0">
                <a:cs typeface="B Koodak" panose="00000700000000000000" pitchFamily="2" charset="-78"/>
              </a:rPr>
              <a:t>.</a:t>
            </a:r>
          </a:p>
          <a:p>
            <a:pPr algn="r" rtl="1"/>
            <a:r>
              <a:rPr lang="fa-IR" sz="2600" dirty="0" smtClean="0">
                <a:cs typeface="B Koodak" panose="00000700000000000000" pitchFamily="2" charset="-78"/>
              </a:rPr>
              <a:t>در </a:t>
            </a:r>
            <a:r>
              <a:rPr lang="fa-IR" sz="2600" dirty="0">
                <a:cs typeface="B Koodak" panose="00000700000000000000" pitchFamily="2" charset="-78"/>
              </a:rPr>
              <a:t>نتیجه باید مقدار را بر تقسیم کنید:</a:t>
            </a:r>
          </a:p>
          <a:p>
            <a:pPr algn="r" rtl="1"/>
            <a:r>
              <a:rPr lang="en-US" sz="2600" dirty="0">
                <a:cs typeface="B Koodak" panose="00000700000000000000" pitchFamily="2" charset="-78"/>
              </a:rPr>
              <a:t>R = V / </a:t>
            </a:r>
            <a:r>
              <a:rPr lang="en-US" sz="2600" dirty="0" smtClean="0">
                <a:cs typeface="B Koodak" panose="00000700000000000000" pitchFamily="2" charset="-78"/>
              </a:rPr>
              <a:t>I</a:t>
            </a:r>
            <a:endParaRPr lang="en-US" sz="2600" dirty="0">
              <a:cs typeface="B Koodak" panose="00000700000000000000" pitchFamily="2" charset="-78"/>
            </a:endParaRPr>
          </a:p>
        </p:txBody>
      </p:sp>
      <p:pic>
        <p:nvPicPr>
          <p:cNvPr id="4" name="Picture 3"/>
          <p:cNvPicPr>
            <a:picLocks noChangeAspect="1"/>
          </p:cNvPicPr>
          <p:nvPr/>
        </p:nvPicPr>
        <p:blipFill>
          <a:blip r:embed="rId2"/>
          <a:stretch>
            <a:fillRect/>
          </a:stretch>
        </p:blipFill>
        <p:spPr>
          <a:xfrm>
            <a:off x="534345" y="1500755"/>
            <a:ext cx="4360201" cy="3718467"/>
          </a:xfrm>
          <a:prstGeom prst="rect">
            <a:avLst/>
          </a:prstGeom>
        </p:spPr>
      </p:pic>
      <p:sp>
        <p:nvSpPr>
          <p:cNvPr id="7" name="TextBox 6"/>
          <p:cNvSpPr txBox="1"/>
          <p:nvPr/>
        </p:nvSpPr>
        <p:spPr>
          <a:xfrm>
            <a:off x="7683259" y="854424"/>
            <a:ext cx="3936521" cy="646331"/>
          </a:xfrm>
          <a:prstGeom prst="rect">
            <a:avLst/>
          </a:prstGeom>
          <a:noFill/>
        </p:spPr>
        <p:txBody>
          <a:bodyPr wrap="square" rtlCol="0">
            <a:spAutoFit/>
          </a:bodyPr>
          <a:lstStyle/>
          <a:p>
            <a:pPr algn="r" rtl="1"/>
            <a:r>
              <a:rPr lang="fa-IR" sz="3600" dirty="0" smtClean="0">
                <a:cs typeface="B Koodak" panose="00000700000000000000" pitchFamily="2" charset="-78"/>
              </a:rPr>
              <a:t>مثال : مقاومت</a:t>
            </a:r>
            <a:endParaRPr lang="en-US" sz="3600" dirty="0">
              <a:cs typeface="B Koodak" panose="00000700000000000000" pitchFamily="2" charset="-78"/>
            </a:endParaRPr>
          </a:p>
        </p:txBody>
      </p:sp>
    </p:spTree>
    <p:extLst>
      <p:ext uri="{BB962C8B-B14F-4D97-AF65-F5344CB8AC3E}">
        <p14:creationId xmlns:p14="http://schemas.microsoft.com/office/powerpoint/2010/main" val="1333184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جریان در قانون اهم به زبان ساد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884" y="1387506"/>
            <a:ext cx="4646789" cy="390048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164673" y="1387506"/>
            <a:ext cx="6692580" cy="2092881"/>
          </a:xfrm>
          <a:prstGeom prst="rect">
            <a:avLst/>
          </a:prstGeom>
          <a:noFill/>
        </p:spPr>
        <p:txBody>
          <a:bodyPr wrap="square" rtlCol="0">
            <a:spAutoFit/>
          </a:bodyPr>
          <a:lstStyle/>
          <a:p>
            <a:pPr algn="r" rtl="1"/>
            <a:r>
              <a:rPr lang="fa-IR" sz="2600" dirty="0">
                <a:cs typeface="B Koodak" panose="00000700000000000000"/>
              </a:rPr>
              <a:t>دستتان را روی حرف </a:t>
            </a:r>
            <a:r>
              <a:rPr lang="en-US" sz="2600" dirty="0">
                <a:cs typeface="B Koodak" panose="00000700000000000000"/>
              </a:rPr>
              <a:t>I </a:t>
            </a:r>
            <a:r>
              <a:rPr lang="fa-IR" sz="2600" dirty="0" smtClean="0">
                <a:cs typeface="B Koodak" panose="00000700000000000000"/>
              </a:rPr>
              <a:t> بگذارید</a:t>
            </a:r>
            <a:r>
              <a:rPr lang="fa-IR" sz="2600" dirty="0">
                <a:cs typeface="B Koodak" panose="00000700000000000000"/>
              </a:rPr>
              <a:t>. حالا می­بینید که </a:t>
            </a:r>
            <a:r>
              <a:rPr lang="en-US" sz="2600" dirty="0">
                <a:cs typeface="B Koodak" panose="00000700000000000000"/>
              </a:rPr>
              <a:t>V </a:t>
            </a:r>
            <a:r>
              <a:rPr lang="fa-IR" sz="2600" dirty="0" smtClean="0">
                <a:cs typeface="B Koodak" panose="00000700000000000000"/>
              </a:rPr>
              <a:t> بالای </a:t>
            </a:r>
            <a:r>
              <a:rPr lang="en-US" sz="2600" dirty="0">
                <a:cs typeface="B Koodak" panose="00000700000000000000"/>
              </a:rPr>
              <a:t>R </a:t>
            </a:r>
            <a:r>
              <a:rPr lang="fa-IR" sz="2600" dirty="0" smtClean="0">
                <a:cs typeface="B Koodak" panose="00000700000000000000"/>
              </a:rPr>
              <a:t> قرار </a:t>
            </a:r>
            <a:r>
              <a:rPr lang="fa-IR" sz="2600" dirty="0">
                <a:cs typeface="B Koodak" panose="00000700000000000000"/>
              </a:rPr>
              <a:t>گرفته است. پس باید مقدار  را بر  تقسیم کنید:</a:t>
            </a:r>
          </a:p>
          <a:p>
            <a:pPr algn="r" rtl="1"/>
            <a:r>
              <a:rPr lang="en-US" sz="2600" dirty="0">
                <a:cs typeface="B Koodak" panose="00000700000000000000" pitchFamily="2" charset="-78"/>
              </a:rPr>
              <a:t>I = V /</a:t>
            </a:r>
            <a:r>
              <a:rPr lang="en-US" sz="2600" dirty="0" smtClean="0">
                <a:cs typeface="B Koodak" panose="00000700000000000000" pitchFamily="2" charset="-78"/>
              </a:rPr>
              <a:t>R</a:t>
            </a:r>
            <a:endParaRPr lang="en-US" sz="2600" dirty="0">
              <a:cs typeface="B Koodak" panose="00000700000000000000" pitchFamily="2" charset="-78"/>
            </a:endParaRPr>
          </a:p>
        </p:txBody>
      </p:sp>
      <p:sp>
        <p:nvSpPr>
          <p:cNvPr id="3" name="TextBox 2"/>
          <p:cNvSpPr txBox="1"/>
          <p:nvPr/>
        </p:nvSpPr>
        <p:spPr>
          <a:xfrm>
            <a:off x="8846635" y="833508"/>
            <a:ext cx="3010618" cy="553998"/>
          </a:xfrm>
          <a:prstGeom prst="rect">
            <a:avLst/>
          </a:prstGeom>
          <a:noFill/>
        </p:spPr>
        <p:txBody>
          <a:bodyPr wrap="square" rtlCol="0">
            <a:spAutoFit/>
          </a:bodyPr>
          <a:lstStyle/>
          <a:p>
            <a:pPr algn="r" rtl="1"/>
            <a:r>
              <a:rPr lang="fa-IR" sz="3000" dirty="0" smtClean="0">
                <a:cs typeface="B Koodak" panose="00000700000000000000" pitchFamily="2" charset="-78"/>
              </a:rPr>
              <a:t>مثال : جریان</a:t>
            </a:r>
            <a:endParaRPr lang="en-US" sz="3000" dirty="0">
              <a:cs typeface="B Koodak" panose="00000700000000000000" pitchFamily="2" charset="-78"/>
            </a:endParaRPr>
          </a:p>
        </p:txBody>
      </p:sp>
    </p:spTree>
    <p:extLst>
      <p:ext uri="{BB962C8B-B14F-4D97-AF65-F5344CB8AC3E}">
        <p14:creationId xmlns:p14="http://schemas.microsoft.com/office/powerpoint/2010/main" val="394074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297</TotalTime>
  <Words>774</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B Koodak</vt:lpstr>
      <vt:lpstr>Century Gothic</vt:lpstr>
      <vt:lpstr>inherit</vt:lpstr>
      <vt:lpstr>Tahoma</vt:lpstr>
      <vt:lpstr>Times New Roman</vt:lpstr>
      <vt:lpstr>Wingdings 3</vt:lpstr>
      <vt:lpstr>Wisp</vt:lpstr>
      <vt:lpstr>پاورپوینت گروه 9 کلاس 802</vt:lpstr>
      <vt:lpstr>مقدمه</vt:lpstr>
      <vt:lpstr>PowerPoint Presentation</vt:lpstr>
      <vt:lpstr>مفهوم مقاومت الکتریکی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پاورپوینت فیزیک گروه 9 کلاس 802</dc:title>
  <dc:creator>user</dc:creator>
  <cp:lastModifiedBy>Windows User</cp:lastModifiedBy>
  <cp:revision>29</cp:revision>
  <dcterms:created xsi:type="dcterms:W3CDTF">2020-11-06T15:58:58Z</dcterms:created>
  <dcterms:modified xsi:type="dcterms:W3CDTF">2020-12-08T15:18:51Z</dcterms:modified>
</cp:coreProperties>
</file>