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2" r:id="rId2"/>
    <p:sldId id="256" r:id="rId3"/>
    <p:sldId id="257" r:id="rId4"/>
    <p:sldId id="283" r:id="rId5"/>
    <p:sldId id="284" r:id="rId6"/>
    <p:sldId id="285" r:id="rId7"/>
    <p:sldId id="286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84" autoAdjust="0"/>
    <p:restoredTop sz="94660"/>
  </p:normalViewPr>
  <p:slideViewPr>
    <p:cSldViewPr snapToGrid="0">
      <p:cViewPr varScale="1">
        <p:scale>
          <a:sx n="55" d="100"/>
          <a:sy n="55" d="100"/>
        </p:scale>
        <p:origin x="72" y="1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027012-31BB-4943-AC88-79962F67D5AC}" type="doc">
      <dgm:prSet loTypeId="urn:microsoft.com/office/officeart/2005/8/layout/cycle8" loCatId="cycle" qsTypeId="urn:microsoft.com/office/officeart/2005/8/quickstyle/simple1" qsCatId="simple" csTypeId="urn:microsoft.com/office/officeart/2005/8/colors/colorful4" csCatId="colorful" phldr="1"/>
      <dgm:spPr/>
    </dgm:pt>
    <dgm:pt modelId="{5EDDF7CE-F00E-4620-8CD5-AF962DFC4916}">
      <dgm:prSet phldrT="[Text]"/>
      <dgm:spPr/>
      <dgm:t>
        <a:bodyPr/>
        <a:lstStyle/>
        <a:p>
          <a:r>
            <a:rPr lang="fa-IR" dirty="0" smtClean="0">
              <a:cs typeface="B Yekan" panose="00000400000000000000" pitchFamily="2" charset="-78"/>
            </a:rPr>
            <a:t>مبانی</a:t>
          </a:r>
          <a:endParaRPr lang="en-US" dirty="0">
            <a:cs typeface="B Yekan" panose="00000400000000000000" pitchFamily="2" charset="-78"/>
          </a:endParaRPr>
        </a:p>
      </dgm:t>
    </dgm:pt>
    <dgm:pt modelId="{A838C2D5-34C9-4394-B386-125E8772EF62}" type="parTrans" cxnId="{02D1CC16-F97A-4C67-8965-63B361A60E58}">
      <dgm:prSet/>
      <dgm:spPr/>
      <dgm:t>
        <a:bodyPr/>
        <a:lstStyle/>
        <a:p>
          <a:endParaRPr lang="en-US"/>
        </a:p>
      </dgm:t>
    </dgm:pt>
    <dgm:pt modelId="{89F97B4E-05A2-4C44-86C0-DE3384DCF367}" type="sibTrans" cxnId="{02D1CC16-F97A-4C67-8965-63B361A60E58}">
      <dgm:prSet/>
      <dgm:spPr/>
      <dgm:t>
        <a:bodyPr/>
        <a:lstStyle/>
        <a:p>
          <a:endParaRPr lang="en-US"/>
        </a:p>
      </dgm:t>
    </dgm:pt>
    <dgm:pt modelId="{E0632BEC-04F0-4F45-9411-CAC6D1C80D18}">
      <dgm:prSet phldrT="[Text]"/>
      <dgm:spPr/>
      <dgm:t>
        <a:bodyPr/>
        <a:lstStyle/>
        <a:p>
          <a:r>
            <a:rPr lang="fa-IR" dirty="0" smtClean="0">
              <a:solidFill>
                <a:schemeClr val="tx1"/>
              </a:solidFill>
              <a:cs typeface="B Yekan" panose="00000400000000000000" pitchFamily="2" charset="-78"/>
            </a:rPr>
            <a:t>اهداف</a:t>
          </a:r>
          <a:endParaRPr lang="en-US" dirty="0">
            <a:solidFill>
              <a:schemeClr val="tx1"/>
            </a:solidFill>
            <a:cs typeface="B Yekan" panose="00000400000000000000" pitchFamily="2" charset="-78"/>
          </a:endParaRPr>
        </a:p>
      </dgm:t>
    </dgm:pt>
    <dgm:pt modelId="{A3DCBCCC-C5FF-4E86-9996-A643B3C00D82}" type="parTrans" cxnId="{5CD82EA4-924D-46F3-ADA4-8FFCB14558A9}">
      <dgm:prSet/>
      <dgm:spPr/>
      <dgm:t>
        <a:bodyPr/>
        <a:lstStyle/>
        <a:p>
          <a:endParaRPr lang="en-US"/>
        </a:p>
      </dgm:t>
    </dgm:pt>
    <dgm:pt modelId="{4F9F2698-34F4-4574-BEC3-254B0468539A}" type="sibTrans" cxnId="{5CD82EA4-924D-46F3-ADA4-8FFCB14558A9}">
      <dgm:prSet/>
      <dgm:spPr/>
      <dgm:t>
        <a:bodyPr/>
        <a:lstStyle/>
        <a:p>
          <a:endParaRPr lang="en-US"/>
        </a:p>
      </dgm:t>
    </dgm:pt>
    <dgm:pt modelId="{366F0601-B1DC-49C2-BEF9-B9DD7D85A8BB}">
      <dgm:prSet phldrT="[Text]"/>
      <dgm:spPr/>
      <dgm:t>
        <a:bodyPr/>
        <a:lstStyle/>
        <a:p>
          <a:r>
            <a:rPr lang="fa-IR" dirty="0" smtClean="0">
              <a:cs typeface="B Yekan" panose="00000400000000000000" pitchFamily="2" charset="-78"/>
            </a:rPr>
            <a:t>اصول</a:t>
          </a:r>
          <a:endParaRPr lang="en-US" dirty="0">
            <a:cs typeface="B Yekan" panose="00000400000000000000" pitchFamily="2" charset="-78"/>
          </a:endParaRPr>
        </a:p>
      </dgm:t>
    </dgm:pt>
    <dgm:pt modelId="{AD858D55-6882-4583-BC06-147AE32BA233}" type="parTrans" cxnId="{F582C8B8-300D-427D-8C55-BA86A35ABFBF}">
      <dgm:prSet/>
      <dgm:spPr/>
      <dgm:t>
        <a:bodyPr/>
        <a:lstStyle/>
        <a:p>
          <a:endParaRPr lang="en-US"/>
        </a:p>
      </dgm:t>
    </dgm:pt>
    <dgm:pt modelId="{02D769E1-96AD-47F8-B24F-0C5E01AD288D}" type="sibTrans" cxnId="{F582C8B8-300D-427D-8C55-BA86A35ABFBF}">
      <dgm:prSet/>
      <dgm:spPr/>
      <dgm:t>
        <a:bodyPr/>
        <a:lstStyle/>
        <a:p>
          <a:endParaRPr lang="en-US"/>
        </a:p>
      </dgm:t>
    </dgm:pt>
    <dgm:pt modelId="{454DB812-5398-4D82-95F5-88CAB45D0BAB}" type="pres">
      <dgm:prSet presAssocID="{35027012-31BB-4943-AC88-79962F67D5AC}" presName="compositeShape" presStyleCnt="0">
        <dgm:presLayoutVars>
          <dgm:chMax val="7"/>
          <dgm:dir/>
          <dgm:resizeHandles val="exact"/>
        </dgm:presLayoutVars>
      </dgm:prSet>
      <dgm:spPr/>
    </dgm:pt>
    <dgm:pt modelId="{1A80060C-1859-42B3-9785-14097EAB0176}" type="pres">
      <dgm:prSet presAssocID="{35027012-31BB-4943-AC88-79962F67D5AC}" presName="wedge1" presStyleLbl="node1" presStyleIdx="0" presStyleCnt="3"/>
      <dgm:spPr/>
      <dgm:t>
        <a:bodyPr/>
        <a:lstStyle/>
        <a:p>
          <a:endParaRPr lang="en-US"/>
        </a:p>
      </dgm:t>
    </dgm:pt>
    <dgm:pt modelId="{6BDB254A-0384-42DF-96F1-BD53DFB7ADA1}" type="pres">
      <dgm:prSet presAssocID="{35027012-31BB-4943-AC88-79962F67D5AC}" presName="dummy1a" presStyleCnt="0"/>
      <dgm:spPr/>
    </dgm:pt>
    <dgm:pt modelId="{EE864B76-DF76-42EA-A3D1-7C9B612C8050}" type="pres">
      <dgm:prSet presAssocID="{35027012-31BB-4943-AC88-79962F67D5AC}" presName="dummy1b" presStyleCnt="0"/>
      <dgm:spPr/>
    </dgm:pt>
    <dgm:pt modelId="{C16A2ADA-9C46-47F1-A9EA-CAA9E71A8C7A}" type="pres">
      <dgm:prSet presAssocID="{35027012-31BB-4943-AC88-79962F67D5AC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A8155A-996C-4FB7-8C4D-FD8DCEE7054F}" type="pres">
      <dgm:prSet presAssocID="{35027012-31BB-4943-AC88-79962F67D5AC}" presName="wedge2" presStyleLbl="node1" presStyleIdx="1" presStyleCnt="3"/>
      <dgm:spPr/>
      <dgm:t>
        <a:bodyPr/>
        <a:lstStyle/>
        <a:p>
          <a:endParaRPr lang="en-US"/>
        </a:p>
      </dgm:t>
    </dgm:pt>
    <dgm:pt modelId="{30AD85D9-5181-4071-9E8E-B91A70960C90}" type="pres">
      <dgm:prSet presAssocID="{35027012-31BB-4943-AC88-79962F67D5AC}" presName="dummy2a" presStyleCnt="0"/>
      <dgm:spPr/>
    </dgm:pt>
    <dgm:pt modelId="{B92E2E7B-94B4-4873-8FBB-9E9F2D75B9CA}" type="pres">
      <dgm:prSet presAssocID="{35027012-31BB-4943-AC88-79962F67D5AC}" presName="dummy2b" presStyleCnt="0"/>
      <dgm:spPr/>
    </dgm:pt>
    <dgm:pt modelId="{696B8B0E-3665-4A7C-AD40-70469971E092}" type="pres">
      <dgm:prSet presAssocID="{35027012-31BB-4943-AC88-79962F67D5AC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E21AC-4528-491D-9518-947408937EAD}" type="pres">
      <dgm:prSet presAssocID="{35027012-31BB-4943-AC88-79962F67D5AC}" presName="wedge3" presStyleLbl="node1" presStyleIdx="2" presStyleCnt="3"/>
      <dgm:spPr/>
      <dgm:t>
        <a:bodyPr/>
        <a:lstStyle/>
        <a:p>
          <a:endParaRPr lang="en-US"/>
        </a:p>
      </dgm:t>
    </dgm:pt>
    <dgm:pt modelId="{9EB4B0C1-617F-4505-A2DB-7418DF31D834}" type="pres">
      <dgm:prSet presAssocID="{35027012-31BB-4943-AC88-79962F67D5AC}" presName="dummy3a" presStyleCnt="0"/>
      <dgm:spPr/>
    </dgm:pt>
    <dgm:pt modelId="{0EDB4D3F-DC25-40E5-A0F7-4D2515E4A84D}" type="pres">
      <dgm:prSet presAssocID="{35027012-31BB-4943-AC88-79962F67D5AC}" presName="dummy3b" presStyleCnt="0"/>
      <dgm:spPr/>
    </dgm:pt>
    <dgm:pt modelId="{05DC9B23-9C12-4588-8786-F28A8851BF76}" type="pres">
      <dgm:prSet presAssocID="{35027012-31BB-4943-AC88-79962F67D5AC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6D2A12-3E95-411F-9F7E-66506CF10214}" type="pres">
      <dgm:prSet presAssocID="{89F97B4E-05A2-4C44-86C0-DE3384DCF367}" presName="arrowWedge1" presStyleLbl="fgSibTrans2D1" presStyleIdx="0" presStyleCnt="3"/>
      <dgm:spPr/>
    </dgm:pt>
    <dgm:pt modelId="{83B960B2-A327-4AB2-B2C2-981ECE9AF73E}" type="pres">
      <dgm:prSet presAssocID="{4F9F2698-34F4-4574-BEC3-254B0468539A}" presName="arrowWedge2" presStyleLbl="fgSibTrans2D1" presStyleIdx="1" presStyleCnt="3"/>
      <dgm:spPr/>
    </dgm:pt>
    <dgm:pt modelId="{C8EA5CE7-8EBB-46F5-9C4F-072DEB22DB56}" type="pres">
      <dgm:prSet presAssocID="{02D769E1-96AD-47F8-B24F-0C5E01AD288D}" presName="arrowWedge3" presStyleLbl="fgSibTrans2D1" presStyleIdx="2" presStyleCnt="3"/>
      <dgm:spPr/>
    </dgm:pt>
  </dgm:ptLst>
  <dgm:cxnLst>
    <dgm:cxn modelId="{5426BCE2-68E6-40E6-8931-042AC2E37202}" type="presOf" srcId="{35027012-31BB-4943-AC88-79962F67D5AC}" destId="{454DB812-5398-4D82-95F5-88CAB45D0BAB}" srcOrd="0" destOrd="0" presId="urn:microsoft.com/office/officeart/2005/8/layout/cycle8"/>
    <dgm:cxn modelId="{E29C3A09-05CC-4CA9-96F6-808202BC8FCC}" type="presOf" srcId="{E0632BEC-04F0-4F45-9411-CAC6D1C80D18}" destId="{45A8155A-996C-4FB7-8C4D-FD8DCEE7054F}" srcOrd="0" destOrd="0" presId="urn:microsoft.com/office/officeart/2005/8/layout/cycle8"/>
    <dgm:cxn modelId="{F582C8B8-300D-427D-8C55-BA86A35ABFBF}" srcId="{35027012-31BB-4943-AC88-79962F67D5AC}" destId="{366F0601-B1DC-49C2-BEF9-B9DD7D85A8BB}" srcOrd="2" destOrd="0" parTransId="{AD858D55-6882-4583-BC06-147AE32BA233}" sibTransId="{02D769E1-96AD-47F8-B24F-0C5E01AD288D}"/>
    <dgm:cxn modelId="{7B2341C5-98AC-49F3-A7BD-06A0C2BA8C8F}" type="presOf" srcId="{366F0601-B1DC-49C2-BEF9-B9DD7D85A8BB}" destId="{108E21AC-4528-491D-9518-947408937EAD}" srcOrd="0" destOrd="0" presId="urn:microsoft.com/office/officeart/2005/8/layout/cycle8"/>
    <dgm:cxn modelId="{02D1CC16-F97A-4C67-8965-63B361A60E58}" srcId="{35027012-31BB-4943-AC88-79962F67D5AC}" destId="{5EDDF7CE-F00E-4620-8CD5-AF962DFC4916}" srcOrd="0" destOrd="0" parTransId="{A838C2D5-34C9-4394-B386-125E8772EF62}" sibTransId="{89F97B4E-05A2-4C44-86C0-DE3384DCF367}"/>
    <dgm:cxn modelId="{6CD3D741-CBA6-4EFA-8F6D-8EE2BECD9BE8}" type="presOf" srcId="{5EDDF7CE-F00E-4620-8CD5-AF962DFC4916}" destId="{C16A2ADA-9C46-47F1-A9EA-CAA9E71A8C7A}" srcOrd="1" destOrd="0" presId="urn:microsoft.com/office/officeart/2005/8/layout/cycle8"/>
    <dgm:cxn modelId="{884632D2-A7D3-4105-B875-93A4EBF82126}" type="presOf" srcId="{E0632BEC-04F0-4F45-9411-CAC6D1C80D18}" destId="{696B8B0E-3665-4A7C-AD40-70469971E092}" srcOrd="1" destOrd="0" presId="urn:microsoft.com/office/officeart/2005/8/layout/cycle8"/>
    <dgm:cxn modelId="{5CD82EA4-924D-46F3-ADA4-8FFCB14558A9}" srcId="{35027012-31BB-4943-AC88-79962F67D5AC}" destId="{E0632BEC-04F0-4F45-9411-CAC6D1C80D18}" srcOrd="1" destOrd="0" parTransId="{A3DCBCCC-C5FF-4E86-9996-A643B3C00D82}" sibTransId="{4F9F2698-34F4-4574-BEC3-254B0468539A}"/>
    <dgm:cxn modelId="{0E6AFA9E-7FDA-45A6-9E2E-7E308E2636B6}" type="presOf" srcId="{5EDDF7CE-F00E-4620-8CD5-AF962DFC4916}" destId="{1A80060C-1859-42B3-9785-14097EAB0176}" srcOrd="0" destOrd="0" presId="urn:microsoft.com/office/officeart/2005/8/layout/cycle8"/>
    <dgm:cxn modelId="{1ABFA0CD-45BA-42B3-BF4D-1F414ACA9571}" type="presOf" srcId="{366F0601-B1DC-49C2-BEF9-B9DD7D85A8BB}" destId="{05DC9B23-9C12-4588-8786-F28A8851BF76}" srcOrd="1" destOrd="0" presId="urn:microsoft.com/office/officeart/2005/8/layout/cycle8"/>
    <dgm:cxn modelId="{E7734300-DA2C-4B55-81C9-42654724DD45}" type="presParOf" srcId="{454DB812-5398-4D82-95F5-88CAB45D0BAB}" destId="{1A80060C-1859-42B3-9785-14097EAB0176}" srcOrd="0" destOrd="0" presId="urn:microsoft.com/office/officeart/2005/8/layout/cycle8"/>
    <dgm:cxn modelId="{96DDE213-C710-4E1F-82E9-3C9121594D42}" type="presParOf" srcId="{454DB812-5398-4D82-95F5-88CAB45D0BAB}" destId="{6BDB254A-0384-42DF-96F1-BD53DFB7ADA1}" srcOrd="1" destOrd="0" presId="urn:microsoft.com/office/officeart/2005/8/layout/cycle8"/>
    <dgm:cxn modelId="{E4EBC82D-B528-4C19-982B-326F81976EEB}" type="presParOf" srcId="{454DB812-5398-4D82-95F5-88CAB45D0BAB}" destId="{EE864B76-DF76-42EA-A3D1-7C9B612C8050}" srcOrd="2" destOrd="0" presId="urn:microsoft.com/office/officeart/2005/8/layout/cycle8"/>
    <dgm:cxn modelId="{DEC8DDF8-5E9B-4DC8-ACF7-CE67CF424206}" type="presParOf" srcId="{454DB812-5398-4D82-95F5-88CAB45D0BAB}" destId="{C16A2ADA-9C46-47F1-A9EA-CAA9E71A8C7A}" srcOrd="3" destOrd="0" presId="urn:microsoft.com/office/officeart/2005/8/layout/cycle8"/>
    <dgm:cxn modelId="{1B176015-259C-4697-8F49-C45146FD5623}" type="presParOf" srcId="{454DB812-5398-4D82-95F5-88CAB45D0BAB}" destId="{45A8155A-996C-4FB7-8C4D-FD8DCEE7054F}" srcOrd="4" destOrd="0" presId="urn:microsoft.com/office/officeart/2005/8/layout/cycle8"/>
    <dgm:cxn modelId="{0E27FCC2-A7D0-4114-BC18-2028C8C3878A}" type="presParOf" srcId="{454DB812-5398-4D82-95F5-88CAB45D0BAB}" destId="{30AD85D9-5181-4071-9E8E-B91A70960C90}" srcOrd="5" destOrd="0" presId="urn:microsoft.com/office/officeart/2005/8/layout/cycle8"/>
    <dgm:cxn modelId="{863AECB3-200A-410A-93C2-81A695E84E97}" type="presParOf" srcId="{454DB812-5398-4D82-95F5-88CAB45D0BAB}" destId="{B92E2E7B-94B4-4873-8FBB-9E9F2D75B9CA}" srcOrd="6" destOrd="0" presId="urn:microsoft.com/office/officeart/2005/8/layout/cycle8"/>
    <dgm:cxn modelId="{962F8784-70C7-4931-B7D2-3713A8852DDC}" type="presParOf" srcId="{454DB812-5398-4D82-95F5-88CAB45D0BAB}" destId="{696B8B0E-3665-4A7C-AD40-70469971E092}" srcOrd="7" destOrd="0" presId="urn:microsoft.com/office/officeart/2005/8/layout/cycle8"/>
    <dgm:cxn modelId="{F8DFC94E-9C3F-4812-AFC9-8D5E77F64080}" type="presParOf" srcId="{454DB812-5398-4D82-95F5-88CAB45D0BAB}" destId="{108E21AC-4528-491D-9518-947408937EAD}" srcOrd="8" destOrd="0" presId="urn:microsoft.com/office/officeart/2005/8/layout/cycle8"/>
    <dgm:cxn modelId="{BAB98C57-6AAB-4532-96A8-AD21CFDB0B2C}" type="presParOf" srcId="{454DB812-5398-4D82-95F5-88CAB45D0BAB}" destId="{9EB4B0C1-617F-4505-A2DB-7418DF31D834}" srcOrd="9" destOrd="0" presId="urn:microsoft.com/office/officeart/2005/8/layout/cycle8"/>
    <dgm:cxn modelId="{9A471B0F-F3F7-4E4D-A7E2-9188B151BA52}" type="presParOf" srcId="{454DB812-5398-4D82-95F5-88CAB45D0BAB}" destId="{0EDB4D3F-DC25-40E5-A0F7-4D2515E4A84D}" srcOrd="10" destOrd="0" presId="urn:microsoft.com/office/officeart/2005/8/layout/cycle8"/>
    <dgm:cxn modelId="{98CD4CBA-5C03-40A2-B1A0-CE4BEFF9AC47}" type="presParOf" srcId="{454DB812-5398-4D82-95F5-88CAB45D0BAB}" destId="{05DC9B23-9C12-4588-8786-F28A8851BF76}" srcOrd="11" destOrd="0" presId="urn:microsoft.com/office/officeart/2005/8/layout/cycle8"/>
    <dgm:cxn modelId="{87C1A232-710E-463F-8E7E-24AD04AAAA9E}" type="presParOf" srcId="{454DB812-5398-4D82-95F5-88CAB45D0BAB}" destId="{A66D2A12-3E95-411F-9F7E-66506CF10214}" srcOrd="12" destOrd="0" presId="urn:microsoft.com/office/officeart/2005/8/layout/cycle8"/>
    <dgm:cxn modelId="{B6F4B958-3A1F-4CF8-8B31-A613CCE36E1C}" type="presParOf" srcId="{454DB812-5398-4D82-95F5-88CAB45D0BAB}" destId="{83B960B2-A327-4AB2-B2C2-981ECE9AF73E}" srcOrd="13" destOrd="0" presId="urn:microsoft.com/office/officeart/2005/8/layout/cycle8"/>
    <dgm:cxn modelId="{76305C61-E06B-453B-BFEA-24103E938033}" type="presParOf" srcId="{454DB812-5398-4D82-95F5-88CAB45D0BAB}" destId="{C8EA5CE7-8EBB-46F5-9C4F-072DEB22DB56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739C56-F11B-41BB-AFE2-FB040C1E9A1B}" type="doc">
      <dgm:prSet loTypeId="urn:microsoft.com/office/officeart/2005/8/layout/vProcess5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0A24532-224A-41A1-97AD-3E69B1930B1F}">
      <dgm:prSet phldrT="[Text]" custT="1"/>
      <dgm:spPr/>
      <dgm:t>
        <a:bodyPr/>
        <a:lstStyle/>
        <a:p>
          <a:pPr algn="r" rtl="1"/>
          <a:r>
            <a:rPr lang="fa-IR" sz="2500" b="1" dirty="0" smtClean="0">
              <a:cs typeface="B Zar" panose="00000400000000000000" pitchFamily="2" charset="-78"/>
            </a:rPr>
            <a:t>با انجام فعالیت‌های متنوع در </a:t>
          </a:r>
          <a:r>
            <a:rPr lang="fa-IR" sz="3600" b="1" dirty="0" smtClean="0">
              <a:ln/>
              <a:solidFill>
                <a:schemeClr val="accent6">
                  <a:lumMod val="50000"/>
                </a:schemeClr>
              </a:solidFill>
              <a:cs typeface="B Zar" panose="00000400000000000000" pitchFamily="2" charset="-78"/>
            </a:rPr>
            <a:t>قالب‌های</a:t>
          </a:r>
          <a:r>
            <a:rPr lang="fa-IR" sz="2500" b="1" dirty="0" smtClean="0">
              <a:cs typeface="B Zar" panose="00000400000000000000" pitchFamily="2" charset="-78"/>
            </a:rPr>
            <a:t> مختلف</a:t>
          </a:r>
          <a:endParaRPr lang="en-US" sz="2500" b="1" dirty="0">
            <a:cs typeface="B Zar" panose="00000400000000000000" pitchFamily="2" charset="-78"/>
          </a:endParaRPr>
        </a:p>
      </dgm:t>
    </dgm:pt>
    <dgm:pt modelId="{B856C910-9D11-4055-9E9B-EF00A34FBF8D}" type="parTrans" cxnId="{A2EE74C1-E78B-46A3-8E3E-BC3C5592562D}">
      <dgm:prSet/>
      <dgm:spPr/>
      <dgm:t>
        <a:bodyPr/>
        <a:lstStyle/>
        <a:p>
          <a:endParaRPr lang="en-US"/>
        </a:p>
      </dgm:t>
    </dgm:pt>
    <dgm:pt modelId="{204046EC-5949-4DBE-81D3-E12D308981BF}" type="sibTrans" cxnId="{A2EE74C1-E78B-46A3-8E3E-BC3C5592562D}">
      <dgm:prSet/>
      <dgm:spPr/>
      <dgm:t>
        <a:bodyPr/>
        <a:lstStyle/>
        <a:p>
          <a:pPr algn="r" rtl="1"/>
          <a:endParaRPr lang="en-US"/>
        </a:p>
      </dgm:t>
    </dgm:pt>
    <dgm:pt modelId="{13E4B657-2130-49AE-BE08-0EEF954EE617}">
      <dgm:prSet phldrT="[Text]" custT="1"/>
      <dgm:spPr/>
      <dgm:t>
        <a:bodyPr/>
        <a:lstStyle/>
        <a:p>
          <a:pPr algn="r" rtl="1"/>
          <a:r>
            <a:rPr lang="fa-IR" sz="2500" b="1" dirty="0" smtClean="0">
              <a:cs typeface="B Zar" panose="00000400000000000000" pitchFamily="2" charset="-78"/>
            </a:rPr>
            <a:t>تلاش در تحقق راهکارهایی دارند که</a:t>
          </a:r>
          <a:endParaRPr lang="en-US" sz="2500" b="1" dirty="0">
            <a:cs typeface="B Zar" panose="00000400000000000000" pitchFamily="2" charset="-78"/>
          </a:endParaRPr>
        </a:p>
      </dgm:t>
    </dgm:pt>
    <dgm:pt modelId="{CF05789D-1D09-483F-86C2-296C204F501C}" type="parTrans" cxnId="{0DC9FDAF-5EC5-4446-887F-43D8C91EC0A5}">
      <dgm:prSet/>
      <dgm:spPr/>
      <dgm:t>
        <a:bodyPr/>
        <a:lstStyle/>
        <a:p>
          <a:endParaRPr lang="en-US"/>
        </a:p>
      </dgm:t>
    </dgm:pt>
    <dgm:pt modelId="{3DCCF0CA-FC85-4260-95E8-5E5255E522C4}" type="sibTrans" cxnId="{0DC9FDAF-5EC5-4446-887F-43D8C91EC0A5}">
      <dgm:prSet/>
      <dgm:spPr/>
      <dgm:t>
        <a:bodyPr/>
        <a:lstStyle/>
        <a:p>
          <a:pPr algn="r" rtl="1"/>
          <a:endParaRPr lang="en-US"/>
        </a:p>
      </dgm:t>
    </dgm:pt>
    <dgm:pt modelId="{F63AAEDA-D4D7-4AAB-B45A-647552761C10}">
      <dgm:prSet phldrT="[Text]" custT="1"/>
      <dgm:spPr/>
      <dgm:t>
        <a:bodyPr/>
        <a:lstStyle/>
        <a:p>
          <a:pPr algn="r" rtl="1"/>
          <a:r>
            <a:rPr lang="fa-IR" sz="2500" b="1" dirty="0" smtClean="0">
              <a:cs typeface="B Zar" panose="00000400000000000000" pitchFamily="2" charset="-78"/>
            </a:rPr>
            <a:t>این راهکارها خود از</a:t>
          </a:r>
          <a:r>
            <a:rPr lang="fa-IR" sz="3600" b="1" dirty="0" smtClean="0">
              <a:ln/>
              <a:solidFill>
                <a:schemeClr val="accent6">
                  <a:lumMod val="50000"/>
                </a:schemeClr>
              </a:solidFill>
              <a:cs typeface="B Zar" panose="00000400000000000000" pitchFamily="2" charset="-78"/>
            </a:rPr>
            <a:t> راهبردهایی </a:t>
          </a:r>
          <a:r>
            <a:rPr lang="fa-IR" sz="2500" b="1" dirty="0" smtClean="0">
              <a:cs typeface="B Zar" panose="00000400000000000000" pitchFamily="2" charset="-78"/>
            </a:rPr>
            <a:t>حاصل شده‌اند که </a:t>
          </a:r>
          <a:endParaRPr lang="en-US" sz="2500" b="1" dirty="0">
            <a:cs typeface="B Zar" panose="00000400000000000000" pitchFamily="2" charset="-78"/>
          </a:endParaRPr>
        </a:p>
      </dgm:t>
    </dgm:pt>
    <dgm:pt modelId="{07BFE236-65BA-403B-B28B-7B352CDF1E0B}" type="parTrans" cxnId="{C4CF6CBE-0869-4116-B183-8E6FD46EB2E6}">
      <dgm:prSet/>
      <dgm:spPr/>
      <dgm:t>
        <a:bodyPr/>
        <a:lstStyle/>
        <a:p>
          <a:endParaRPr lang="en-US"/>
        </a:p>
      </dgm:t>
    </dgm:pt>
    <dgm:pt modelId="{97C85401-1AC5-4EEE-BE28-F012A394EE51}" type="sibTrans" cxnId="{C4CF6CBE-0869-4116-B183-8E6FD46EB2E6}">
      <dgm:prSet/>
      <dgm:spPr/>
      <dgm:t>
        <a:bodyPr/>
        <a:lstStyle/>
        <a:p>
          <a:pPr algn="r" rtl="1"/>
          <a:endParaRPr lang="en-US"/>
        </a:p>
      </dgm:t>
    </dgm:pt>
    <dgm:pt modelId="{7690AD67-9B1B-44D4-A561-A04852BEBB66}">
      <dgm:prSet phldrT="[Text]" custT="1"/>
      <dgm:spPr/>
      <dgm:t>
        <a:bodyPr/>
        <a:lstStyle/>
        <a:p>
          <a:pPr algn="r" rtl="1"/>
          <a:r>
            <a:rPr lang="fa-IR" sz="2100" b="1" dirty="0" smtClean="0">
              <a:cs typeface="B Zar" panose="00000400000000000000" pitchFamily="2" charset="-78"/>
            </a:rPr>
            <a:t>متأثر از</a:t>
          </a:r>
          <a:r>
            <a:rPr lang="fa-IR" sz="3600" b="1" dirty="0" smtClean="0">
              <a:ln/>
              <a:solidFill>
                <a:schemeClr val="accent6">
                  <a:lumMod val="50000"/>
                </a:schemeClr>
              </a:solidFill>
              <a:cs typeface="B Zar" panose="00000400000000000000" pitchFamily="2" charset="-78"/>
            </a:rPr>
            <a:t> ضابطه‌هایی </a:t>
          </a:r>
          <a:r>
            <a:rPr lang="fa-IR" sz="2100" b="1" dirty="0" smtClean="0">
              <a:cs typeface="B Zar" panose="00000400000000000000" pitchFamily="2" charset="-78"/>
            </a:rPr>
            <a:t>که آیات و روایات و کلام بزرگان معین می‌کنند، هستند</a:t>
          </a:r>
          <a:endParaRPr lang="en-US" sz="2100" b="1" dirty="0">
            <a:cs typeface="B Zar" panose="00000400000000000000" pitchFamily="2" charset="-78"/>
          </a:endParaRPr>
        </a:p>
      </dgm:t>
    </dgm:pt>
    <dgm:pt modelId="{AD3042C1-FD0F-4C39-8CB7-43D68BAF214A}" type="parTrans" cxnId="{2855E143-61EE-437E-9FD1-BBE61282256B}">
      <dgm:prSet/>
      <dgm:spPr/>
      <dgm:t>
        <a:bodyPr/>
        <a:lstStyle/>
        <a:p>
          <a:endParaRPr lang="en-US"/>
        </a:p>
      </dgm:t>
    </dgm:pt>
    <dgm:pt modelId="{C2A49A41-7FAF-4AC0-986F-9A91411D47FC}" type="sibTrans" cxnId="{2855E143-61EE-437E-9FD1-BBE61282256B}">
      <dgm:prSet/>
      <dgm:spPr/>
      <dgm:t>
        <a:bodyPr/>
        <a:lstStyle/>
        <a:p>
          <a:endParaRPr lang="en-US"/>
        </a:p>
      </dgm:t>
    </dgm:pt>
    <dgm:pt modelId="{DA6DB91D-AFE9-454E-8C03-4B2022B39437}" type="pres">
      <dgm:prSet presAssocID="{0C739C56-F11B-41BB-AFE2-FB040C1E9A1B}" presName="outerComposite" presStyleCnt="0">
        <dgm:presLayoutVars>
          <dgm:chMax val="5"/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042F6B-6FB5-42D9-8EF5-79967C7ADB60}" type="pres">
      <dgm:prSet presAssocID="{0C739C56-F11B-41BB-AFE2-FB040C1E9A1B}" presName="dummyMaxCanvas" presStyleCnt="0">
        <dgm:presLayoutVars/>
      </dgm:prSet>
      <dgm:spPr/>
    </dgm:pt>
    <dgm:pt modelId="{29299E30-473F-41B8-92BC-FEB736DB64FB}" type="pres">
      <dgm:prSet presAssocID="{0C739C56-F11B-41BB-AFE2-FB040C1E9A1B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DA2D41-63AB-4796-B890-329701715271}" type="pres">
      <dgm:prSet presAssocID="{0C739C56-F11B-41BB-AFE2-FB040C1E9A1B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1CEFD0-F7E1-4FC0-B175-F7B8B06F3AAF}" type="pres">
      <dgm:prSet presAssocID="{0C739C56-F11B-41BB-AFE2-FB040C1E9A1B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C9EB23-ACC6-44F1-997A-7BD0683BCC50}" type="pres">
      <dgm:prSet presAssocID="{0C739C56-F11B-41BB-AFE2-FB040C1E9A1B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CBD288-C0DB-4202-8A22-0B41FEDBABE1}" type="pres">
      <dgm:prSet presAssocID="{0C739C56-F11B-41BB-AFE2-FB040C1E9A1B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6EF5C3-B44A-4126-80CC-AF959E871EF2}" type="pres">
      <dgm:prSet presAssocID="{0C739C56-F11B-41BB-AFE2-FB040C1E9A1B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DC019E-329E-4B4D-AB0D-1728DBFF1FC0}" type="pres">
      <dgm:prSet presAssocID="{0C739C56-F11B-41BB-AFE2-FB040C1E9A1B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61A916-52D9-4583-896B-CCAD3435BE32}" type="pres">
      <dgm:prSet presAssocID="{0C739C56-F11B-41BB-AFE2-FB040C1E9A1B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7273FD-8971-4C0E-A7EA-4A6F451ABB52}" type="pres">
      <dgm:prSet presAssocID="{0C739C56-F11B-41BB-AFE2-FB040C1E9A1B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5D7EBC-B7F2-497B-8101-68231C7E7C1A}" type="pres">
      <dgm:prSet presAssocID="{0C739C56-F11B-41BB-AFE2-FB040C1E9A1B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484A60-AFBD-461A-8317-A473EF2DFF35}" type="pres">
      <dgm:prSet presAssocID="{0C739C56-F11B-41BB-AFE2-FB040C1E9A1B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0312FB-D6A0-4EDB-89B4-58674B66CCC2}" type="presOf" srcId="{7690AD67-9B1B-44D4-A561-A04852BEBB66}" destId="{D0C9EB23-ACC6-44F1-997A-7BD0683BCC50}" srcOrd="0" destOrd="0" presId="urn:microsoft.com/office/officeart/2005/8/layout/vProcess5"/>
    <dgm:cxn modelId="{CF19D6B6-DDEB-403D-BE3E-C40A494399D4}" type="presOf" srcId="{13E4B657-2130-49AE-BE08-0EEF954EE617}" destId="{5ADA2D41-63AB-4796-B890-329701715271}" srcOrd="0" destOrd="0" presId="urn:microsoft.com/office/officeart/2005/8/layout/vProcess5"/>
    <dgm:cxn modelId="{AFA2D602-EC30-4A9D-B9B2-642449F70143}" type="presOf" srcId="{13E4B657-2130-49AE-BE08-0EEF954EE617}" destId="{B07273FD-8971-4C0E-A7EA-4A6F451ABB52}" srcOrd="1" destOrd="0" presId="urn:microsoft.com/office/officeart/2005/8/layout/vProcess5"/>
    <dgm:cxn modelId="{CAA00146-9752-4EE9-90EB-8605D636290D}" type="presOf" srcId="{F63AAEDA-D4D7-4AAB-B45A-647552761C10}" destId="{D15D7EBC-B7F2-497B-8101-68231C7E7C1A}" srcOrd="1" destOrd="0" presId="urn:microsoft.com/office/officeart/2005/8/layout/vProcess5"/>
    <dgm:cxn modelId="{3FE42556-F1AD-49D0-8375-12DD697F8C3E}" type="presOf" srcId="{F63AAEDA-D4D7-4AAB-B45A-647552761C10}" destId="{D51CEFD0-F7E1-4FC0-B175-F7B8B06F3AAF}" srcOrd="0" destOrd="0" presId="urn:microsoft.com/office/officeart/2005/8/layout/vProcess5"/>
    <dgm:cxn modelId="{A2EE74C1-E78B-46A3-8E3E-BC3C5592562D}" srcId="{0C739C56-F11B-41BB-AFE2-FB040C1E9A1B}" destId="{B0A24532-224A-41A1-97AD-3E69B1930B1F}" srcOrd="0" destOrd="0" parTransId="{B856C910-9D11-4055-9E9B-EF00A34FBF8D}" sibTransId="{204046EC-5949-4DBE-81D3-E12D308981BF}"/>
    <dgm:cxn modelId="{D8DA4F5D-C7DD-49C1-AFEC-D28FD6DE68FC}" type="presOf" srcId="{97C85401-1AC5-4EEE-BE28-F012A394EE51}" destId="{E8DC019E-329E-4B4D-AB0D-1728DBFF1FC0}" srcOrd="0" destOrd="0" presId="urn:microsoft.com/office/officeart/2005/8/layout/vProcess5"/>
    <dgm:cxn modelId="{6A81F607-3772-4F26-9A3D-B8C03DE87E48}" type="presOf" srcId="{204046EC-5949-4DBE-81D3-E12D308981BF}" destId="{94CBD288-C0DB-4202-8A22-0B41FEDBABE1}" srcOrd="0" destOrd="0" presId="urn:microsoft.com/office/officeart/2005/8/layout/vProcess5"/>
    <dgm:cxn modelId="{4182A9F3-6B2A-43DA-92A1-91B3BBD17DA8}" type="presOf" srcId="{7690AD67-9B1B-44D4-A561-A04852BEBB66}" destId="{F3484A60-AFBD-461A-8317-A473EF2DFF35}" srcOrd="1" destOrd="0" presId="urn:microsoft.com/office/officeart/2005/8/layout/vProcess5"/>
    <dgm:cxn modelId="{C4CF6CBE-0869-4116-B183-8E6FD46EB2E6}" srcId="{0C739C56-F11B-41BB-AFE2-FB040C1E9A1B}" destId="{F63AAEDA-D4D7-4AAB-B45A-647552761C10}" srcOrd="2" destOrd="0" parTransId="{07BFE236-65BA-403B-B28B-7B352CDF1E0B}" sibTransId="{97C85401-1AC5-4EEE-BE28-F012A394EE51}"/>
    <dgm:cxn modelId="{100EF77B-B9D7-439A-AAED-8768C38276B9}" type="presOf" srcId="{0C739C56-F11B-41BB-AFE2-FB040C1E9A1B}" destId="{DA6DB91D-AFE9-454E-8C03-4B2022B39437}" srcOrd="0" destOrd="0" presId="urn:microsoft.com/office/officeart/2005/8/layout/vProcess5"/>
    <dgm:cxn modelId="{0DC9FDAF-5EC5-4446-887F-43D8C91EC0A5}" srcId="{0C739C56-F11B-41BB-AFE2-FB040C1E9A1B}" destId="{13E4B657-2130-49AE-BE08-0EEF954EE617}" srcOrd="1" destOrd="0" parTransId="{CF05789D-1D09-483F-86C2-296C204F501C}" sibTransId="{3DCCF0CA-FC85-4260-95E8-5E5255E522C4}"/>
    <dgm:cxn modelId="{698E2A3A-8BA1-4734-BD31-780B1626FDB1}" type="presOf" srcId="{B0A24532-224A-41A1-97AD-3E69B1930B1F}" destId="{7461A916-52D9-4583-896B-CCAD3435BE32}" srcOrd="1" destOrd="0" presId="urn:microsoft.com/office/officeart/2005/8/layout/vProcess5"/>
    <dgm:cxn modelId="{2855E143-61EE-437E-9FD1-BBE61282256B}" srcId="{0C739C56-F11B-41BB-AFE2-FB040C1E9A1B}" destId="{7690AD67-9B1B-44D4-A561-A04852BEBB66}" srcOrd="3" destOrd="0" parTransId="{AD3042C1-FD0F-4C39-8CB7-43D68BAF214A}" sibTransId="{C2A49A41-7FAF-4AC0-986F-9A91411D47FC}"/>
    <dgm:cxn modelId="{9292E030-6FA5-4841-8404-1205A9D356C9}" type="presOf" srcId="{B0A24532-224A-41A1-97AD-3E69B1930B1F}" destId="{29299E30-473F-41B8-92BC-FEB736DB64FB}" srcOrd="0" destOrd="0" presId="urn:microsoft.com/office/officeart/2005/8/layout/vProcess5"/>
    <dgm:cxn modelId="{714B05E9-4398-46A8-9AAF-B60FFD3A6117}" type="presOf" srcId="{3DCCF0CA-FC85-4260-95E8-5E5255E522C4}" destId="{076EF5C3-B44A-4126-80CC-AF959E871EF2}" srcOrd="0" destOrd="0" presId="urn:microsoft.com/office/officeart/2005/8/layout/vProcess5"/>
    <dgm:cxn modelId="{EC23F469-1682-4C57-8CAB-8233C4B5F68F}" type="presParOf" srcId="{DA6DB91D-AFE9-454E-8C03-4B2022B39437}" destId="{2A042F6B-6FB5-42D9-8EF5-79967C7ADB60}" srcOrd="0" destOrd="0" presId="urn:microsoft.com/office/officeart/2005/8/layout/vProcess5"/>
    <dgm:cxn modelId="{3F1F5351-140D-4D5F-8011-688FA56744BB}" type="presParOf" srcId="{DA6DB91D-AFE9-454E-8C03-4B2022B39437}" destId="{29299E30-473F-41B8-92BC-FEB736DB64FB}" srcOrd="1" destOrd="0" presId="urn:microsoft.com/office/officeart/2005/8/layout/vProcess5"/>
    <dgm:cxn modelId="{A28652E6-6D45-4FC8-BBBE-BFD09321E5B4}" type="presParOf" srcId="{DA6DB91D-AFE9-454E-8C03-4B2022B39437}" destId="{5ADA2D41-63AB-4796-B890-329701715271}" srcOrd="2" destOrd="0" presId="urn:microsoft.com/office/officeart/2005/8/layout/vProcess5"/>
    <dgm:cxn modelId="{0EF8E6B9-B789-4D20-AF37-D30ABAB60D7F}" type="presParOf" srcId="{DA6DB91D-AFE9-454E-8C03-4B2022B39437}" destId="{D51CEFD0-F7E1-4FC0-B175-F7B8B06F3AAF}" srcOrd="3" destOrd="0" presId="urn:microsoft.com/office/officeart/2005/8/layout/vProcess5"/>
    <dgm:cxn modelId="{789C7B37-2A15-48C5-A606-CD00EED8A788}" type="presParOf" srcId="{DA6DB91D-AFE9-454E-8C03-4B2022B39437}" destId="{D0C9EB23-ACC6-44F1-997A-7BD0683BCC50}" srcOrd="4" destOrd="0" presId="urn:microsoft.com/office/officeart/2005/8/layout/vProcess5"/>
    <dgm:cxn modelId="{ACBDABBC-1DF9-4ED7-9395-AF8788AD207C}" type="presParOf" srcId="{DA6DB91D-AFE9-454E-8C03-4B2022B39437}" destId="{94CBD288-C0DB-4202-8A22-0B41FEDBABE1}" srcOrd="5" destOrd="0" presId="urn:microsoft.com/office/officeart/2005/8/layout/vProcess5"/>
    <dgm:cxn modelId="{F10D5CD3-F12F-4069-9BD2-888CEDA084CC}" type="presParOf" srcId="{DA6DB91D-AFE9-454E-8C03-4B2022B39437}" destId="{076EF5C3-B44A-4126-80CC-AF959E871EF2}" srcOrd="6" destOrd="0" presId="urn:microsoft.com/office/officeart/2005/8/layout/vProcess5"/>
    <dgm:cxn modelId="{E16038B0-0B81-4A9A-8D6C-0D61458C750F}" type="presParOf" srcId="{DA6DB91D-AFE9-454E-8C03-4B2022B39437}" destId="{E8DC019E-329E-4B4D-AB0D-1728DBFF1FC0}" srcOrd="7" destOrd="0" presId="urn:microsoft.com/office/officeart/2005/8/layout/vProcess5"/>
    <dgm:cxn modelId="{BECFBD23-B064-43A5-8F88-1B94D26A18EE}" type="presParOf" srcId="{DA6DB91D-AFE9-454E-8C03-4B2022B39437}" destId="{7461A916-52D9-4583-896B-CCAD3435BE32}" srcOrd="8" destOrd="0" presId="urn:microsoft.com/office/officeart/2005/8/layout/vProcess5"/>
    <dgm:cxn modelId="{CAFAC88C-E663-4D05-BD46-1817B0EFBA47}" type="presParOf" srcId="{DA6DB91D-AFE9-454E-8C03-4B2022B39437}" destId="{B07273FD-8971-4C0E-A7EA-4A6F451ABB52}" srcOrd="9" destOrd="0" presId="urn:microsoft.com/office/officeart/2005/8/layout/vProcess5"/>
    <dgm:cxn modelId="{04099B43-183A-4DBD-A4DA-AC448DFD7F3D}" type="presParOf" srcId="{DA6DB91D-AFE9-454E-8C03-4B2022B39437}" destId="{D15D7EBC-B7F2-497B-8101-68231C7E7C1A}" srcOrd="10" destOrd="0" presId="urn:microsoft.com/office/officeart/2005/8/layout/vProcess5"/>
    <dgm:cxn modelId="{060651E6-8479-4D96-93E3-41076FCC05BE}" type="presParOf" srcId="{DA6DB91D-AFE9-454E-8C03-4B2022B39437}" destId="{F3484A60-AFBD-461A-8317-A473EF2DFF3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739C56-F11B-41BB-AFE2-FB040C1E9A1B}" type="doc">
      <dgm:prSet loTypeId="urn:microsoft.com/office/officeart/2005/8/layout/vProcess5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0A24532-224A-41A1-97AD-3E69B1930B1F}">
      <dgm:prSet phldrT="[Text]" custT="1"/>
      <dgm:spPr/>
      <dgm:t>
        <a:bodyPr/>
        <a:lstStyle/>
        <a:p>
          <a:pPr algn="ctr" rtl="1"/>
          <a:r>
            <a:rPr lang="fa-IR" sz="2500" b="1" dirty="0" smtClean="0">
              <a:solidFill>
                <a:schemeClr val="accent6">
                  <a:lumMod val="50000"/>
                </a:schemeClr>
              </a:solidFill>
              <a:cs typeface="B Zar" panose="00000400000000000000" pitchFamily="2" charset="-78"/>
            </a:rPr>
            <a:t>این‌ها خود یک هدف خُرد هستند</a:t>
          </a:r>
          <a:endParaRPr lang="en-US" sz="2500" b="1" dirty="0">
            <a:solidFill>
              <a:schemeClr val="accent6">
                <a:lumMod val="50000"/>
              </a:schemeClr>
            </a:solidFill>
            <a:cs typeface="B Zar" panose="00000400000000000000" pitchFamily="2" charset="-78"/>
          </a:endParaRPr>
        </a:p>
      </dgm:t>
    </dgm:pt>
    <dgm:pt modelId="{B856C910-9D11-4055-9E9B-EF00A34FBF8D}" type="parTrans" cxnId="{A2EE74C1-E78B-46A3-8E3E-BC3C5592562D}">
      <dgm:prSet/>
      <dgm:spPr/>
      <dgm:t>
        <a:bodyPr/>
        <a:lstStyle/>
        <a:p>
          <a:pPr algn="ctr"/>
          <a:endParaRPr lang="en-US">
            <a:solidFill>
              <a:schemeClr val="accent6">
                <a:lumMod val="50000"/>
              </a:schemeClr>
            </a:solidFill>
          </a:endParaRPr>
        </a:p>
      </dgm:t>
    </dgm:pt>
    <dgm:pt modelId="{204046EC-5949-4DBE-81D3-E12D308981BF}" type="sibTrans" cxnId="{A2EE74C1-E78B-46A3-8E3E-BC3C5592562D}">
      <dgm:prSet/>
      <dgm:spPr/>
      <dgm:t>
        <a:bodyPr/>
        <a:lstStyle/>
        <a:p>
          <a:pPr algn="ctr" rtl="1"/>
          <a:endParaRPr lang="en-US">
            <a:solidFill>
              <a:schemeClr val="accent6">
                <a:lumMod val="50000"/>
              </a:schemeClr>
            </a:solidFill>
          </a:endParaRPr>
        </a:p>
      </dgm:t>
    </dgm:pt>
    <dgm:pt modelId="{13E4B657-2130-49AE-BE08-0EEF954EE617}">
      <dgm:prSet phldrT="[Text]" custT="1"/>
      <dgm:spPr/>
      <dgm:t>
        <a:bodyPr/>
        <a:lstStyle/>
        <a:p>
          <a:pPr algn="ctr" rtl="1"/>
          <a:r>
            <a:rPr lang="fa-IR" sz="2500" b="1" smtClean="0">
              <a:solidFill>
                <a:schemeClr val="accent6">
                  <a:lumMod val="50000"/>
                </a:schemeClr>
              </a:solidFill>
              <a:cs typeface="B Zar" panose="00000400000000000000" pitchFamily="2" charset="-78"/>
            </a:rPr>
            <a:t>که برگرفته از جنود عقل و جهل حدیث معروف امام صادق(ع) ( راهکار کلان ) می‌باشند</a:t>
          </a:r>
          <a:endParaRPr lang="en-US" sz="2500" b="1" dirty="0">
            <a:solidFill>
              <a:schemeClr val="accent6">
                <a:lumMod val="50000"/>
              </a:schemeClr>
            </a:solidFill>
            <a:cs typeface="B Zar" panose="00000400000000000000" pitchFamily="2" charset="-78"/>
          </a:endParaRPr>
        </a:p>
      </dgm:t>
    </dgm:pt>
    <dgm:pt modelId="{CF05789D-1D09-483F-86C2-296C204F501C}" type="parTrans" cxnId="{0DC9FDAF-5EC5-4446-887F-43D8C91EC0A5}">
      <dgm:prSet/>
      <dgm:spPr/>
      <dgm:t>
        <a:bodyPr/>
        <a:lstStyle/>
        <a:p>
          <a:pPr algn="ctr"/>
          <a:endParaRPr lang="en-US">
            <a:solidFill>
              <a:schemeClr val="accent6">
                <a:lumMod val="50000"/>
              </a:schemeClr>
            </a:solidFill>
          </a:endParaRPr>
        </a:p>
      </dgm:t>
    </dgm:pt>
    <dgm:pt modelId="{3DCCF0CA-FC85-4260-95E8-5E5255E522C4}" type="sibTrans" cxnId="{0DC9FDAF-5EC5-4446-887F-43D8C91EC0A5}">
      <dgm:prSet/>
      <dgm:spPr/>
      <dgm:t>
        <a:bodyPr/>
        <a:lstStyle/>
        <a:p>
          <a:pPr algn="ctr" rtl="1"/>
          <a:endParaRPr lang="en-US">
            <a:solidFill>
              <a:schemeClr val="accent6">
                <a:lumMod val="50000"/>
              </a:schemeClr>
            </a:solidFill>
          </a:endParaRPr>
        </a:p>
      </dgm:t>
    </dgm:pt>
    <dgm:pt modelId="{F63AAEDA-D4D7-4AAB-B45A-647552761C10}">
      <dgm:prSet phldrT="[Text]" custT="1"/>
      <dgm:spPr/>
      <dgm:t>
        <a:bodyPr/>
        <a:lstStyle/>
        <a:p>
          <a:pPr algn="ctr" rtl="1"/>
          <a:r>
            <a:rPr lang="fa-IR" sz="2500" b="1" dirty="0" smtClean="0">
              <a:solidFill>
                <a:schemeClr val="accent6">
                  <a:lumMod val="50000"/>
                </a:schemeClr>
              </a:solidFill>
              <a:cs typeface="B Zar" panose="00000400000000000000" pitchFamily="2" charset="-78"/>
            </a:rPr>
            <a:t>که به جهت مودب شدن به آداب الهی ( تربیت انسان عاقل به استناد حدیث جنود عقل و جهل ) است.</a:t>
          </a:r>
        </a:p>
        <a:p>
          <a:pPr algn="ctr" rtl="1"/>
          <a:r>
            <a:rPr lang="fa-IR" sz="2500" b="1" dirty="0" smtClean="0">
              <a:solidFill>
                <a:schemeClr val="accent6">
                  <a:lumMod val="50000"/>
                </a:schemeClr>
              </a:solidFill>
              <a:cs typeface="B Zar" panose="00000400000000000000" pitchFamily="2" charset="-78"/>
            </a:rPr>
            <a:t>(راهبرد کلان)</a:t>
          </a:r>
          <a:endParaRPr lang="en-US" sz="2500" b="1" dirty="0">
            <a:solidFill>
              <a:schemeClr val="accent6">
                <a:lumMod val="50000"/>
              </a:schemeClr>
            </a:solidFill>
            <a:cs typeface="B Zar" panose="00000400000000000000" pitchFamily="2" charset="-78"/>
          </a:endParaRPr>
        </a:p>
      </dgm:t>
    </dgm:pt>
    <dgm:pt modelId="{07BFE236-65BA-403B-B28B-7B352CDF1E0B}" type="parTrans" cxnId="{C4CF6CBE-0869-4116-B183-8E6FD46EB2E6}">
      <dgm:prSet/>
      <dgm:spPr/>
      <dgm:t>
        <a:bodyPr/>
        <a:lstStyle/>
        <a:p>
          <a:pPr algn="ctr"/>
          <a:endParaRPr lang="en-US">
            <a:solidFill>
              <a:schemeClr val="accent6">
                <a:lumMod val="50000"/>
              </a:schemeClr>
            </a:solidFill>
          </a:endParaRPr>
        </a:p>
      </dgm:t>
    </dgm:pt>
    <dgm:pt modelId="{97C85401-1AC5-4EEE-BE28-F012A394EE51}" type="sibTrans" cxnId="{C4CF6CBE-0869-4116-B183-8E6FD46EB2E6}">
      <dgm:prSet/>
      <dgm:spPr/>
      <dgm:t>
        <a:bodyPr/>
        <a:lstStyle/>
        <a:p>
          <a:pPr algn="ctr" rtl="1"/>
          <a:endParaRPr lang="en-US">
            <a:solidFill>
              <a:schemeClr val="accent6">
                <a:lumMod val="50000"/>
              </a:schemeClr>
            </a:solidFill>
          </a:endParaRPr>
        </a:p>
      </dgm:t>
    </dgm:pt>
    <dgm:pt modelId="{DA6DB91D-AFE9-454E-8C03-4B2022B39437}" type="pres">
      <dgm:prSet presAssocID="{0C739C56-F11B-41BB-AFE2-FB040C1E9A1B}" presName="outerComposite" presStyleCnt="0">
        <dgm:presLayoutVars>
          <dgm:chMax val="5"/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042F6B-6FB5-42D9-8EF5-79967C7ADB60}" type="pres">
      <dgm:prSet presAssocID="{0C739C56-F11B-41BB-AFE2-FB040C1E9A1B}" presName="dummyMaxCanvas" presStyleCnt="0">
        <dgm:presLayoutVars/>
      </dgm:prSet>
      <dgm:spPr/>
    </dgm:pt>
    <dgm:pt modelId="{22A82A7B-D9B1-4F4A-AB4E-EECFFB7052E0}" type="pres">
      <dgm:prSet presAssocID="{0C739C56-F11B-41BB-AFE2-FB040C1E9A1B}" presName="ThreeNodes_1" presStyleLbl="node1" presStyleIdx="0" presStyleCnt="3" custScaleY="811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0AA9A5-DEB9-45F0-9918-9E058C8B5BDC}" type="pres">
      <dgm:prSet presAssocID="{0C739C56-F11B-41BB-AFE2-FB040C1E9A1B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CFB2B8-800C-4E64-B05B-2F43C4B7C88F}" type="pres">
      <dgm:prSet presAssocID="{0C739C56-F11B-41BB-AFE2-FB040C1E9A1B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C277BB-041A-4342-A2A3-44D4B944C14B}" type="pres">
      <dgm:prSet presAssocID="{0C739C56-F11B-41BB-AFE2-FB040C1E9A1B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FD3813-D5E3-4390-9AD6-2A9731FCAC99}" type="pres">
      <dgm:prSet presAssocID="{0C739C56-F11B-41BB-AFE2-FB040C1E9A1B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4404E0-2C45-4C14-A6FF-D575AA34BEEF}" type="pres">
      <dgm:prSet presAssocID="{0C739C56-F11B-41BB-AFE2-FB040C1E9A1B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6CD8B7-B708-4353-A5F1-D499C021E451}" type="pres">
      <dgm:prSet presAssocID="{0C739C56-F11B-41BB-AFE2-FB040C1E9A1B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10CD77-3ACE-4069-8474-8038FB82D34E}" type="pres">
      <dgm:prSet presAssocID="{0C739C56-F11B-41BB-AFE2-FB040C1E9A1B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EE74C1-E78B-46A3-8E3E-BC3C5592562D}" srcId="{0C739C56-F11B-41BB-AFE2-FB040C1E9A1B}" destId="{B0A24532-224A-41A1-97AD-3E69B1930B1F}" srcOrd="0" destOrd="0" parTransId="{B856C910-9D11-4055-9E9B-EF00A34FBF8D}" sibTransId="{204046EC-5949-4DBE-81D3-E12D308981BF}"/>
    <dgm:cxn modelId="{55905F29-3770-4F92-97F9-736F5AD213BF}" type="presOf" srcId="{204046EC-5949-4DBE-81D3-E12D308981BF}" destId="{A4C277BB-041A-4342-A2A3-44D4B944C14B}" srcOrd="0" destOrd="0" presId="urn:microsoft.com/office/officeart/2005/8/layout/vProcess5"/>
    <dgm:cxn modelId="{C4CF6CBE-0869-4116-B183-8E6FD46EB2E6}" srcId="{0C739C56-F11B-41BB-AFE2-FB040C1E9A1B}" destId="{F63AAEDA-D4D7-4AAB-B45A-647552761C10}" srcOrd="2" destOrd="0" parTransId="{07BFE236-65BA-403B-B28B-7B352CDF1E0B}" sibTransId="{97C85401-1AC5-4EEE-BE28-F012A394EE51}"/>
    <dgm:cxn modelId="{0DC9FDAF-5EC5-4446-887F-43D8C91EC0A5}" srcId="{0C739C56-F11B-41BB-AFE2-FB040C1E9A1B}" destId="{13E4B657-2130-49AE-BE08-0EEF954EE617}" srcOrd="1" destOrd="0" parTransId="{CF05789D-1D09-483F-86C2-296C204F501C}" sibTransId="{3DCCF0CA-FC85-4260-95E8-5E5255E522C4}"/>
    <dgm:cxn modelId="{4179F5D1-6377-431F-B630-24CC9BBA3309}" type="presOf" srcId="{B0A24532-224A-41A1-97AD-3E69B1930B1F}" destId="{AC4404E0-2C45-4C14-A6FF-D575AA34BEEF}" srcOrd="1" destOrd="0" presId="urn:microsoft.com/office/officeart/2005/8/layout/vProcess5"/>
    <dgm:cxn modelId="{FDAFCC55-3D3C-4F70-BB59-B2292B264544}" type="presOf" srcId="{F63AAEDA-D4D7-4AAB-B45A-647552761C10}" destId="{C110CD77-3ACE-4069-8474-8038FB82D34E}" srcOrd="1" destOrd="0" presId="urn:microsoft.com/office/officeart/2005/8/layout/vProcess5"/>
    <dgm:cxn modelId="{100EF77B-B9D7-439A-AAED-8768C38276B9}" type="presOf" srcId="{0C739C56-F11B-41BB-AFE2-FB040C1E9A1B}" destId="{DA6DB91D-AFE9-454E-8C03-4B2022B39437}" srcOrd="0" destOrd="0" presId="urn:microsoft.com/office/officeart/2005/8/layout/vProcess5"/>
    <dgm:cxn modelId="{B47B4658-B14C-48A3-A768-704FBAEDB793}" type="presOf" srcId="{B0A24532-224A-41A1-97AD-3E69B1930B1F}" destId="{22A82A7B-D9B1-4F4A-AB4E-EECFFB7052E0}" srcOrd="0" destOrd="0" presId="urn:microsoft.com/office/officeart/2005/8/layout/vProcess5"/>
    <dgm:cxn modelId="{73986AD4-0E53-4819-93A0-AE73921F97EB}" type="presOf" srcId="{13E4B657-2130-49AE-BE08-0EEF954EE617}" destId="{666CD8B7-B708-4353-A5F1-D499C021E451}" srcOrd="1" destOrd="0" presId="urn:microsoft.com/office/officeart/2005/8/layout/vProcess5"/>
    <dgm:cxn modelId="{3CDBA15A-B71A-4885-BEA3-42A88DED931B}" type="presOf" srcId="{3DCCF0CA-FC85-4260-95E8-5E5255E522C4}" destId="{EAFD3813-D5E3-4390-9AD6-2A9731FCAC99}" srcOrd="0" destOrd="0" presId="urn:microsoft.com/office/officeart/2005/8/layout/vProcess5"/>
    <dgm:cxn modelId="{1B52F069-9F73-4318-8B97-A6919C072C52}" type="presOf" srcId="{F63AAEDA-D4D7-4AAB-B45A-647552761C10}" destId="{74CFB2B8-800C-4E64-B05B-2F43C4B7C88F}" srcOrd="0" destOrd="0" presId="urn:microsoft.com/office/officeart/2005/8/layout/vProcess5"/>
    <dgm:cxn modelId="{3ACCC7AD-D061-4B11-BD67-329837F7C1FB}" type="presOf" srcId="{13E4B657-2130-49AE-BE08-0EEF954EE617}" destId="{BC0AA9A5-DEB9-45F0-9918-9E058C8B5BDC}" srcOrd="0" destOrd="0" presId="urn:microsoft.com/office/officeart/2005/8/layout/vProcess5"/>
    <dgm:cxn modelId="{EC23F469-1682-4C57-8CAB-8233C4B5F68F}" type="presParOf" srcId="{DA6DB91D-AFE9-454E-8C03-4B2022B39437}" destId="{2A042F6B-6FB5-42D9-8EF5-79967C7ADB60}" srcOrd="0" destOrd="0" presId="urn:microsoft.com/office/officeart/2005/8/layout/vProcess5"/>
    <dgm:cxn modelId="{40A10BFF-158B-467C-838E-59AC0DA0A58C}" type="presParOf" srcId="{DA6DB91D-AFE9-454E-8C03-4B2022B39437}" destId="{22A82A7B-D9B1-4F4A-AB4E-EECFFB7052E0}" srcOrd="1" destOrd="0" presId="urn:microsoft.com/office/officeart/2005/8/layout/vProcess5"/>
    <dgm:cxn modelId="{FA7E5F36-34DD-4075-8CBE-544C302A0B9C}" type="presParOf" srcId="{DA6DB91D-AFE9-454E-8C03-4B2022B39437}" destId="{BC0AA9A5-DEB9-45F0-9918-9E058C8B5BDC}" srcOrd="2" destOrd="0" presId="urn:microsoft.com/office/officeart/2005/8/layout/vProcess5"/>
    <dgm:cxn modelId="{1E1AB7BF-BBF7-41B6-94D7-FB1A9E996FA4}" type="presParOf" srcId="{DA6DB91D-AFE9-454E-8C03-4B2022B39437}" destId="{74CFB2B8-800C-4E64-B05B-2F43C4B7C88F}" srcOrd="3" destOrd="0" presId="urn:microsoft.com/office/officeart/2005/8/layout/vProcess5"/>
    <dgm:cxn modelId="{74A175FC-6878-4A19-BC9F-7F92DF202882}" type="presParOf" srcId="{DA6DB91D-AFE9-454E-8C03-4B2022B39437}" destId="{A4C277BB-041A-4342-A2A3-44D4B944C14B}" srcOrd="4" destOrd="0" presId="urn:microsoft.com/office/officeart/2005/8/layout/vProcess5"/>
    <dgm:cxn modelId="{0B85B3C0-58A7-4BD9-8B9A-0CD20F6EB3C3}" type="presParOf" srcId="{DA6DB91D-AFE9-454E-8C03-4B2022B39437}" destId="{EAFD3813-D5E3-4390-9AD6-2A9731FCAC99}" srcOrd="5" destOrd="0" presId="urn:microsoft.com/office/officeart/2005/8/layout/vProcess5"/>
    <dgm:cxn modelId="{61BF4993-449F-41EE-AA34-E546029BA541}" type="presParOf" srcId="{DA6DB91D-AFE9-454E-8C03-4B2022B39437}" destId="{AC4404E0-2C45-4C14-A6FF-D575AA34BEEF}" srcOrd="6" destOrd="0" presId="urn:microsoft.com/office/officeart/2005/8/layout/vProcess5"/>
    <dgm:cxn modelId="{D31C9B14-E5D1-4672-A92B-22B611B6CE51}" type="presParOf" srcId="{DA6DB91D-AFE9-454E-8C03-4B2022B39437}" destId="{666CD8B7-B708-4353-A5F1-D499C021E451}" srcOrd="7" destOrd="0" presId="urn:microsoft.com/office/officeart/2005/8/layout/vProcess5"/>
    <dgm:cxn modelId="{DB47F841-31AA-4F04-AEFB-34D63737DC1D}" type="presParOf" srcId="{DA6DB91D-AFE9-454E-8C03-4B2022B39437}" destId="{C110CD77-3ACE-4069-8474-8038FB82D34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0060C-1859-42B3-9785-14097EAB0176}">
      <dsp:nvSpPr>
        <dsp:cNvPr id="0" name=""/>
        <dsp:cNvSpPr/>
      </dsp:nvSpPr>
      <dsp:spPr>
        <a:xfrm>
          <a:off x="1746505" y="311638"/>
          <a:ext cx="4027331" cy="4027331"/>
        </a:xfrm>
        <a:prstGeom prst="pie">
          <a:avLst>
            <a:gd name="adj1" fmla="val 16200000"/>
            <a:gd name="adj2" fmla="val 18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800" kern="1200" dirty="0" smtClean="0">
              <a:cs typeface="B Yekan" panose="00000400000000000000" pitchFamily="2" charset="-78"/>
            </a:rPr>
            <a:t>مبانی</a:t>
          </a:r>
          <a:endParaRPr lang="en-US" sz="4800" kern="1200" dirty="0">
            <a:cs typeface="B Yekan" panose="00000400000000000000" pitchFamily="2" charset="-78"/>
          </a:endParaRPr>
        </a:p>
      </dsp:txBody>
      <dsp:txXfrm>
        <a:off x="3869005" y="1165049"/>
        <a:ext cx="1438332" cy="1198610"/>
      </dsp:txXfrm>
    </dsp:sp>
    <dsp:sp modelId="{45A8155A-996C-4FB7-8C4D-FD8DCEE7054F}">
      <dsp:nvSpPr>
        <dsp:cNvPr id="0" name=""/>
        <dsp:cNvSpPr/>
      </dsp:nvSpPr>
      <dsp:spPr>
        <a:xfrm>
          <a:off x="1663561" y="455471"/>
          <a:ext cx="4027331" cy="4027331"/>
        </a:xfrm>
        <a:prstGeom prst="pie">
          <a:avLst>
            <a:gd name="adj1" fmla="val 1800000"/>
            <a:gd name="adj2" fmla="val 9000000"/>
          </a:avLst>
        </a:prstGeom>
        <a:solidFill>
          <a:schemeClr val="accent4">
            <a:hueOff val="9820237"/>
            <a:satOff val="-922"/>
            <a:lumOff val="117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800" kern="1200" dirty="0" smtClean="0">
              <a:solidFill>
                <a:schemeClr val="tx1"/>
              </a:solidFill>
              <a:cs typeface="B Yekan" panose="00000400000000000000" pitchFamily="2" charset="-78"/>
            </a:rPr>
            <a:t>اهداف</a:t>
          </a:r>
          <a:endParaRPr lang="en-US" sz="4800" kern="1200" dirty="0">
            <a:solidFill>
              <a:schemeClr val="tx1"/>
            </a:solidFill>
            <a:cs typeface="B Yekan" panose="00000400000000000000" pitchFamily="2" charset="-78"/>
          </a:endParaRPr>
        </a:p>
      </dsp:txBody>
      <dsp:txXfrm>
        <a:off x="2622450" y="3068442"/>
        <a:ext cx="2157498" cy="1054777"/>
      </dsp:txXfrm>
    </dsp:sp>
    <dsp:sp modelId="{108E21AC-4528-491D-9518-947408937EAD}">
      <dsp:nvSpPr>
        <dsp:cNvPr id="0" name=""/>
        <dsp:cNvSpPr/>
      </dsp:nvSpPr>
      <dsp:spPr>
        <a:xfrm>
          <a:off x="1580618" y="311638"/>
          <a:ext cx="4027331" cy="4027331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19640475"/>
            <a:satOff val="-1845"/>
            <a:lumOff val="235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800" kern="1200" dirty="0" smtClean="0">
              <a:cs typeface="B Yekan" panose="00000400000000000000" pitchFamily="2" charset="-78"/>
            </a:rPr>
            <a:t>اصول</a:t>
          </a:r>
          <a:endParaRPr lang="en-US" sz="4800" kern="1200" dirty="0">
            <a:cs typeface="B Yekan" panose="00000400000000000000" pitchFamily="2" charset="-78"/>
          </a:endParaRPr>
        </a:p>
      </dsp:txBody>
      <dsp:txXfrm>
        <a:off x="2047117" y="1165049"/>
        <a:ext cx="1438332" cy="1198610"/>
      </dsp:txXfrm>
    </dsp:sp>
    <dsp:sp modelId="{A66D2A12-3E95-411F-9F7E-66506CF10214}">
      <dsp:nvSpPr>
        <dsp:cNvPr id="0" name=""/>
        <dsp:cNvSpPr/>
      </dsp:nvSpPr>
      <dsp:spPr>
        <a:xfrm>
          <a:off x="1497527" y="62327"/>
          <a:ext cx="4525953" cy="452595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B960B2-A327-4AB2-B2C2-981ECE9AF73E}">
      <dsp:nvSpPr>
        <dsp:cNvPr id="0" name=""/>
        <dsp:cNvSpPr/>
      </dsp:nvSpPr>
      <dsp:spPr>
        <a:xfrm>
          <a:off x="1414250" y="205906"/>
          <a:ext cx="4525953" cy="4525953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4">
            <a:hueOff val="9820237"/>
            <a:satOff val="-922"/>
            <a:lumOff val="11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A5CE7-8EBB-46F5-9C4F-072DEB22DB56}">
      <dsp:nvSpPr>
        <dsp:cNvPr id="0" name=""/>
        <dsp:cNvSpPr/>
      </dsp:nvSpPr>
      <dsp:spPr>
        <a:xfrm>
          <a:off x="1330974" y="62327"/>
          <a:ext cx="4525953" cy="4525953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4">
            <a:hueOff val="19640475"/>
            <a:satOff val="-1845"/>
            <a:lumOff val="23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99E30-473F-41B8-92BC-FEB736DB64FB}">
      <dsp:nvSpPr>
        <dsp:cNvPr id="0" name=""/>
        <dsp:cNvSpPr/>
      </dsp:nvSpPr>
      <dsp:spPr>
        <a:xfrm>
          <a:off x="1825644" y="0"/>
          <a:ext cx="7302578" cy="9946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b="1" kern="1200" dirty="0" smtClean="0">
              <a:cs typeface="B Zar" panose="00000400000000000000" pitchFamily="2" charset="-78"/>
            </a:rPr>
            <a:t>با انجام فعالیت‌های متنوع در </a:t>
          </a:r>
          <a:r>
            <a:rPr lang="fa-IR" sz="3600" b="1" kern="1200" dirty="0" smtClean="0">
              <a:ln/>
              <a:solidFill>
                <a:schemeClr val="accent6">
                  <a:lumMod val="50000"/>
                </a:schemeClr>
              </a:solidFill>
              <a:cs typeface="B Zar" panose="00000400000000000000" pitchFamily="2" charset="-78"/>
            </a:rPr>
            <a:t>قالب‌های</a:t>
          </a:r>
          <a:r>
            <a:rPr lang="fa-IR" sz="2500" b="1" kern="1200" dirty="0" smtClean="0">
              <a:cs typeface="B Zar" panose="00000400000000000000" pitchFamily="2" charset="-78"/>
            </a:rPr>
            <a:t> مختلف</a:t>
          </a:r>
          <a:endParaRPr lang="en-US" sz="2500" b="1" kern="1200" dirty="0">
            <a:cs typeface="B Zar" panose="00000400000000000000" pitchFamily="2" charset="-78"/>
          </a:endParaRPr>
        </a:p>
      </dsp:txBody>
      <dsp:txXfrm>
        <a:off x="2947405" y="29132"/>
        <a:ext cx="6151685" cy="936390"/>
      </dsp:txXfrm>
    </dsp:sp>
    <dsp:sp modelId="{5ADA2D41-63AB-4796-B890-329701715271}">
      <dsp:nvSpPr>
        <dsp:cNvPr id="0" name=""/>
        <dsp:cNvSpPr/>
      </dsp:nvSpPr>
      <dsp:spPr>
        <a:xfrm>
          <a:off x="1214053" y="1175501"/>
          <a:ext cx="7302578" cy="9946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b="1" kern="1200" dirty="0" smtClean="0">
              <a:cs typeface="B Zar" panose="00000400000000000000" pitchFamily="2" charset="-78"/>
            </a:rPr>
            <a:t>تلاش در تحقق راهکارهایی دارند که</a:t>
          </a:r>
          <a:endParaRPr lang="en-US" sz="2500" b="1" kern="1200" dirty="0">
            <a:cs typeface="B Zar" panose="00000400000000000000" pitchFamily="2" charset="-78"/>
          </a:endParaRPr>
        </a:p>
      </dsp:txBody>
      <dsp:txXfrm>
        <a:off x="2501302" y="1204633"/>
        <a:ext cx="5986197" cy="936390"/>
      </dsp:txXfrm>
    </dsp:sp>
    <dsp:sp modelId="{D51CEFD0-F7E1-4FC0-B175-F7B8B06F3AAF}">
      <dsp:nvSpPr>
        <dsp:cNvPr id="0" name=""/>
        <dsp:cNvSpPr/>
      </dsp:nvSpPr>
      <dsp:spPr>
        <a:xfrm>
          <a:off x="611590" y="2351002"/>
          <a:ext cx="7302578" cy="9946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b="1" kern="1200" dirty="0" smtClean="0">
              <a:cs typeface="B Zar" panose="00000400000000000000" pitchFamily="2" charset="-78"/>
            </a:rPr>
            <a:t>این راهکارها خود از</a:t>
          </a:r>
          <a:r>
            <a:rPr lang="fa-IR" sz="3600" b="1" kern="1200" dirty="0" smtClean="0">
              <a:ln/>
              <a:solidFill>
                <a:schemeClr val="accent6">
                  <a:lumMod val="50000"/>
                </a:schemeClr>
              </a:solidFill>
              <a:cs typeface="B Zar" panose="00000400000000000000" pitchFamily="2" charset="-78"/>
            </a:rPr>
            <a:t> راهبردهایی </a:t>
          </a:r>
          <a:r>
            <a:rPr lang="fa-IR" sz="2500" b="1" kern="1200" dirty="0" smtClean="0">
              <a:cs typeface="B Zar" panose="00000400000000000000" pitchFamily="2" charset="-78"/>
            </a:rPr>
            <a:t>حاصل شده‌اند که </a:t>
          </a:r>
          <a:endParaRPr lang="en-US" sz="2500" b="1" kern="1200" dirty="0">
            <a:cs typeface="B Zar" panose="00000400000000000000" pitchFamily="2" charset="-78"/>
          </a:endParaRPr>
        </a:p>
      </dsp:txBody>
      <dsp:txXfrm>
        <a:off x="1889711" y="2380134"/>
        <a:ext cx="5995325" cy="936390"/>
      </dsp:txXfrm>
    </dsp:sp>
    <dsp:sp modelId="{D0C9EB23-ACC6-44F1-997A-7BD0683BCC50}">
      <dsp:nvSpPr>
        <dsp:cNvPr id="0" name=""/>
        <dsp:cNvSpPr/>
      </dsp:nvSpPr>
      <dsp:spPr>
        <a:xfrm>
          <a:off x="0" y="3526504"/>
          <a:ext cx="7302578" cy="9946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100" b="1" kern="1200" dirty="0" smtClean="0">
              <a:cs typeface="B Zar" panose="00000400000000000000" pitchFamily="2" charset="-78"/>
            </a:rPr>
            <a:t>متأثر از</a:t>
          </a:r>
          <a:r>
            <a:rPr lang="fa-IR" sz="3600" b="1" kern="1200" dirty="0" smtClean="0">
              <a:ln/>
              <a:solidFill>
                <a:schemeClr val="accent6">
                  <a:lumMod val="50000"/>
                </a:schemeClr>
              </a:solidFill>
              <a:cs typeface="B Zar" panose="00000400000000000000" pitchFamily="2" charset="-78"/>
            </a:rPr>
            <a:t> ضابطه‌هایی </a:t>
          </a:r>
          <a:r>
            <a:rPr lang="fa-IR" sz="2100" b="1" kern="1200" dirty="0" smtClean="0">
              <a:cs typeface="B Zar" panose="00000400000000000000" pitchFamily="2" charset="-78"/>
            </a:rPr>
            <a:t>که آیات و روایات و کلام بزرگان معین می‌کنند، هستند</a:t>
          </a:r>
          <a:endParaRPr lang="en-US" sz="2100" b="1" kern="1200" dirty="0">
            <a:cs typeface="B Zar" panose="00000400000000000000" pitchFamily="2" charset="-78"/>
          </a:endParaRPr>
        </a:p>
      </dsp:txBody>
      <dsp:txXfrm>
        <a:off x="1287248" y="3555636"/>
        <a:ext cx="5986197" cy="936390"/>
      </dsp:txXfrm>
    </dsp:sp>
    <dsp:sp modelId="{94CBD288-C0DB-4202-8A22-0B41FEDBABE1}">
      <dsp:nvSpPr>
        <dsp:cNvPr id="0" name=""/>
        <dsp:cNvSpPr/>
      </dsp:nvSpPr>
      <dsp:spPr>
        <a:xfrm>
          <a:off x="1825644" y="761815"/>
          <a:ext cx="646525" cy="6465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1971112" y="761815"/>
        <a:ext cx="355589" cy="486510"/>
      </dsp:txXfrm>
    </dsp:sp>
    <dsp:sp modelId="{076EF5C3-B44A-4126-80CC-AF959E871EF2}">
      <dsp:nvSpPr>
        <dsp:cNvPr id="0" name=""/>
        <dsp:cNvSpPr/>
      </dsp:nvSpPr>
      <dsp:spPr>
        <a:xfrm>
          <a:off x="1214053" y="1937316"/>
          <a:ext cx="646525" cy="64652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1359521" y="1937316"/>
        <a:ext cx="355589" cy="486510"/>
      </dsp:txXfrm>
    </dsp:sp>
    <dsp:sp modelId="{E8DC019E-329E-4B4D-AB0D-1728DBFF1FC0}">
      <dsp:nvSpPr>
        <dsp:cNvPr id="0" name=""/>
        <dsp:cNvSpPr/>
      </dsp:nvSpPr>
      <dsp:spPr>
        <a:xfrm>
          <a:off x="611590" y="3112817"/>
          <a:ext cx="646525" cy="646525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757058" y="3112817"/>
        <a:ext cx="355589" cy="4865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A82A7B-D9B1-4F4A-AB4E-EECFFB7052E0}">
      <dsp:nvSpPr>
        <dsp:cNvPr id="0" name=""/>
        <dsp:cNvSpPr/>
      </dsp:nvSpPr>
      <dsp:spPr>
        <a:xfrm>
          <a:off x="1460436" y="157131"/>
          <a:ext cx="8275809" cy="13556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b="1" kern="1200" dirty="0" smtClean="0">
              <a:solidFill>
                <a:schemeClr val="accent6">
                  <a:lumMod val="50000"/>
                </a:schemeClr>
              </a:solidFill>
              <a:cs typeface="B Zar" panose="00000400000000000000" pitchFamily="2" charset="-78"/>
            </a:rPr>
            <a:t>این‌ها خود یک هدف خُرد هستند</a:t>
          </a:r>
          <a:endParaRPr lang="en-US" sz="2500" b="1" kern="1200" dirty="0">
            <a:solidFill>
              <a:schemeClr val="accent6">
                <a:lumMod val="50000"/>
              </a:schemeClr>
            </a:solidFill>
            <a:cs typeface="B Zar" panose="00000400000000000000" pitchFamily="2" charset="-78"/>
          </a:endParaRPr>
        </a:p>
      </dsp:txBody>
      <dsp:txXfrm>
        <a:off x="3182595" y="196837"/>
        <a:ext cx="6513944" cy="1276252"/>
      </dsp:txXfrm>
    </dsp:sp>
    <dsp:sp modelId="{BC0AA9A5-DEB9-45F0-9918-9E058C8B5BDC}">
      <dsp:nvSpPr>
        <dsp:cNvPr id="0" name=""/>
        <dsp:cNvSpPr/>
      </dsp:nvSpPr>
      <dsp:spPr>
        <a:xfrm>
          <a:off x="730218" y="1948249"/>
          <a:ext cx="8275809" cy="16699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b="1" kern="1200" smtClean="0">
              <a:solidFill>
                <a:schemeClr val="accent6">
                  <a:lumMod val="50000"/>
                </a:schemeClr>
              </a:solidFill>
              <a:cs typeface="B Zar" panose="00000400000000000000" pitchFamily="2" charset="-78"/>
            </a:rPr>
            <a:t>که برگرفته از جنود عقل و جهل حدیث معروف امام صادق(ع) ( راهکار کلان ) می‌باشند</a:t>
          </a:r>
          <a:endParaRPr lang="en-US" sz="2500" b="1" kern="1200" dirty="0">
            <a:solidFill>
              <a:schemeClr val="accent6">
                <a:lumMod val="50000"/>
              </a:schemeClr>
            </a:solidFill>
            <a:cs typeface="B Zar" panose="00000400000000000000" pitchFamily="2" charset="-78"/>
          </a:endParaRPr>
        </a:p>
      </dsp:txBody>
      <dsp:txXfrm>
        <a:off x="2594801" y="1997160"/>
        <a:ext cx="6362315" cy="1572106"/>
      </dsp:txXfrm>
    </dsp:sp>
    <dsp:sp modelId="{74CFB2B8-800C-4E64-B05B-2F43C4B7C88F}">
      <dsp:nvSpPr>
        <dsp:cNvPr id="0" name=""/>
        <dsp:cNvSpPr/>
      </dsp:nvSpPr>
      <dsp:spPr>
        <a:xfrm>
          <a:off x="0" y="3896499"/>
          <a:ext cx="8275809" cy="16699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b="1" kern="1200" dirty="0" smtClean="0">
              <a:solidFill>
                <a:schemeClr val="accent6">
                  <a:lumMod val="50000"/>
                </a:schemeClr>
              </a:solidFill>
              <a:cs typeface="B Zar" panose="00000400000000000000" pitchFamily="2" charset="-78"/>
            </a:rPr>
            <a:t>که به جهت مودب شدن به آداب الهی ( تربیت انسان عاقل به استناد حدیث جنود عقل و جهل ) است.</a:t>
          </a:r>
        </a:p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b="1" kern="1200" dirty="0" smtClean="0">
              <a:solidFill>
                <a:schemeClr val="accent6">
                  <a:lumMod val="50000"/>
                </a:schemeClr>
              </a:solidFill>
              <a:cs typeface="B Zar" panose="00000400000000000000" pitchFamily="2" charset="-78"/>
            </a:rPr>
            <a:t>(راهبرد کلان)</a:t>
          </a:r>
          <a:endParaRPr lang="en-US" sz="2500" b="1" kern="1200" dirty="0">
            <a:solidFill>
              <a:schemeClr val="accent6">
                <a:lumMod val="50000"/>
              </a:schemeClr>
            </a:solidFill>
            <a:cs typeface="B Zar" panose="00000400000000000000" pitchFamily="2" charset="-78"/>
          </a:endParaRPr>
        </a:p>
      </dsp:txBody>
      <dsp:txXfrm>
        <a:off x="1864582" y="3945410"/>
        <a:ext cx="6362315" cy="1572106"/>
      </dsp:txXfrm>
    </dsp:sp>
    <dsp:sp modelId="{A4C277BB-041A-4342-A2A3-44D4B944C14B}">
      <dsp:nvSpPr>
        <dsp:cNvPr id="0" name=""/>
        <dsp:cNvSpPr/>
      </dsp:nvSpPr>
      <dsp:spPr>
        <a:xfrm>
          <a:off x="1460436" y="1266362"/>
          <a:ext cx="1085453" cy="108545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solidFill>
              <a:schemeClr val="accent6">
                <a:lumMod val="50000"/>
              </a:schemeClr>
            </a:solidFill>
          </a:endParaRPr>
        </a:p>
      </dsp:txBody>
      <dsp:txXfrm>
        <a:off x="1704663" y="1266362"/>
        <a:ext cx="596999" cy="816803"/>
      </dsp:txXfrm>
    </dsp:sp>
    <dsp:sp modelId="{EAFD3813-D5E3-4390-9AD6-2A9731FCAC99}">
      <dsp:nvSpPr>
        <dsp:cNvPr id="0" name=""/>
        <dsp:cNvSpPr/>
      </dsp:nvSpPr>
      <dsp:spPr>
        <a:xfrm>
          <a:off x="730218" y="3203479"/>
          <a:ext cx="1085453" cy="108545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solidFill>
              <a:schemeClr val="accent6">
                <a:lumMod val="50000"/>
              </a:schemeClr>
            </a:solidFill>
          </a:endParaRPr>
        </a:p>
      </dsp:txBody>
      <dsp:txXfrm>
        <a:off x="974445" y="3203479"/>
        <a:ext cx="596999" cy="816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0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microsoft.com/office/2007/relationships/hdphoto" Target="../media/hdphoto2.wdp"/><Relationship Id="rId3" Type="http://schemas.openxmlformats.org/officeDocument/2006/relationships/image" Target="../media/image16.png"/><Relationship Id="rId7" Type="http://schemas.openxmlformats.org/officeDocument/2006/relationships/image" Target="../media/image12.png"/><Relationship Id="rId12" Type="http://schemas.openxmlformats.org/officeDocument/2006/relationships/image" Target="../media/image18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7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950" y="0"/>
            <a:ext cx="5396825" cy="65904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008" y="173324"/>
            <a:ext cx="3904742" cy="24359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6480" y="2742434"/>
            <a:ext cx="4774603" cy="33269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0659" y="5499585"/>
            <a:ext cx="1010585" cy="5144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733166"/>
            <a:ext cx="7557365" cy="56680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1000"/>
                    </a14:imgEffect>
                    <a14:imgEffect>
                      <a14:colorTemperature colorTemp="10757"/>
                    </a14:imgEffect>
                    <a14:imgEffect>
                      <a14:saturation sat="0"/>
                    </a14:imgEffect>
                    <a14:imgEffect>
                      <a14:brightnessContrast bright="9000" contras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8119721" y="5116314"/>
            <a:ext cx="4072279" cy="294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85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75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629784" y="1191490"/>
            <a:ext cx="10063452" cy="420485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91239" y="353292"/>
            <a:ext cx="10018713" cy="465512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rtl="1"/>
            <a:r>
              <a:rPr lang="fa-IR" sz="60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کیفیت هدف و طریقت وصول به آن، مستقیما متاثر از مبانی فکریِ فرد یا مجموعه ی دارای هدف است.</a:t>
            </a:r>
            <a:endParaRPr lang="en-US" sz="6000" b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46269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22703" y="1045523"/>
            <a:ext cx="3445328" cy="494211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 rtl="1">
              <a:lnSpc>
                <a:spcPct val="120000"/>
              </a:lnSpc>
            </a:pPr>
            <a:r>
              <a:rPr lang="fa-IR" sz="3200" b="1" dirty="0">
                <a:solidFill>
                  <a:schemeClr val="accent6">
                    <a:lumMod val="50000"/>
                  </a:schemeClr>
                </a:solidFill>
                <a:cs typeface="B Yekan" panose="00000400000000000000" pitchFamily="2" charset="-78"/>
              </a:rPr>
              <a:t>مبتنی بر مبانی:</a:t>
            </a:r>
          </a:p>
          <a:p>
            <a:pPr marL="685800" indent="-685800" algn="justLow" rt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fa-IR" sz="3200" b="1" dirty="0">
                <a:solidFill>
                  <a:schemeClr val="bg2">
                    <a:lumMod val="10000"/>
                  </a:schemeClr>
                </a:solidFill>
                <a:cs typeface="B Yekan" panose="00000400000000000000" pitchFamily="2" charset="-78"/>
              </a:rPr>
              <a:t>هستی شناسی، </a:t>
            </a:r>
          </a:p>
          <a:p>
            <a:pPr marL="685800" indent="-685800" algn="justLow" rt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fa-IR" sz="3200" b="1" dirty="0">
                <a:solidFill>
                  <a:schemeClr val="bg2">
                    <a:lumMod val="10000"/>
                  </a:schemeClr>
                </a:solidFill>
                <a:cs typeface="B Yekan" panose="00000400000000000000" pitchFamily="2" charset="-78"/>
              </a:rPr>
              <a:t>انسان شناسی، </a:t>
            </a:r>
          </a:p>
          <a:p>
            <a:pPr marL="685800" indent="-685800" algn="justLow" rt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fa-IR" sz="3200" b="1" dirty="0">
                <a:solidFill>
                  <a:schemeClr val="bg2">
                    <a:lumMod val="10000"/>
                  </a:schemeClr>
                </a:solidFill>
                <a:cs typeface="B Yekan" panose="00000400000000000000" pitchFamily="2" charset="-78"/>
              </a:rPr>
              <a:t>معرفت شناسی، </a:t>
            </a:r>
          </a:p>
          <a:p>
            <a:pPr marL="685800" indent="-685800" algn="justLow" rt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fa-IR" sz="3200" b="1" dirty="0">
                <a:solidFill>
                  <a:schemeClr val="bg2">
                    <a:lumMod val="10000"/>
                  </a:schemeClr>
                </a:solidFill>
                <a:cs typeface="B Yekan" panose="00000400000000000000" pitchFamily="2" charset="-78"/>
              </a:rPr>
              <a:t>ارزش شناسی و </a:t>
            </a:r>
          </a:p>
          <a:p>
            <a:pPr marL="685800" indent="-685800" algn="justLow" rt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fa-IR" sz="3200" b="1" dirty="0">
                <a:solidFill>
                  <a:schemeClr val="bg2">
                    <a:lumMod val="10000"/>
                  </a:schemeClr>
                </a:solidFill>
                <a:cs typeface="B Yekan" panose="00000400000000000000" pitchFamily="2" charset="-78"/>
              </a:rPr>
              <a:t>دین شناسی </a:t>
            </a:r>
          </a:p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766998" y="326572"/>
            <a:ext cx="6319157" cy="531767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 rtl="1">
              <a:lnSpc>
                <a:spcPct val="120000"/>
              </a:lnSpc>
            </a:pPr>
            <a:r>
              <a:rPr lang="fa-IR" sz="3600" b="1" dirty="0">
                <a:solidFill>
                  <a:schemeClr val="accent6">
                    <a:lumMod val="50000"/>
                  </a:schemeClr>
                </a:solidFill>
                <a:cs typeface="B Yekan" panose="00000400000000000000" pitchFamily="2" charset="-78"/>
              </a:rPr>
              <a:t>مبانی فکری مرکز پاک، بر اساس دیدگاه و نظرات:</a:t>
            </a:r>
          </a:p>
          <a:p>
            <a:pPr marL="685800" indent="-685800" algn="justLow" rt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a-IR" sz="3600" b="1" dirty="0" smtClean="0">
                <a:solidFill>
                  <a:schemeClr val="bg2">
                    <a:lumMod val="10000"/>
                  </a:schemeClr>
                </a:solidFill>
                <a:cs typeface="B Yekan" panose="00000400000000000000" pitchFamily="2" charset="-78"/>
              </a:rPr>
              <a:t>امام </a:t>
            </a:r>
            <a:r>
              <a:rPr lang="fa-IR" sz="3600" b="1" dirty="0">
                <a:solidFill>
                  <a:schemeClr val="bg2">
                    <a:lumMod val="10000"/>
                  </a:schemeClr>
                </a:solidFill>
                <a:cs typeface="B Yekan" panose="00000400000000000000" pitchFamily="2" charset="-78"/>
              </a:rPr>
              <a:t>خمینی </a:t>
            </a:r>
            <a:r>
              <a:rPr lang="fa-IR" sz="1600" b="1" dirty="0">
                <a:solidFill>
                  <a:schemeClr val="bg2">
                    <a:lumMod val="10000"/>
                  </a:schemeClr>
                </a:solidFill>
                <a:cs typeface="B Yekan" panose="00000400000000000000" pitchFamily="2" charset="-78"/>
              </a:rPr>
              <a:t>قدس سره</a:t>
            </a:r>
            <a:r>
              <a:rPr lang="fa-IR" sz="3600" b="1" dirty="0">
                <a:solidFill>
                  <a:schemeClr val="bg2">
                    <a:lumMod val="10000"/>
                  </a:schemeClr>
                </a:solidFill>
                <a:cs typeface="B Yekan" panose="00000400000000000000" pitchFamily="2" charset="-78"/>
              </a:rPr>
              <a:t>، </a:t>
            </a:r>
          </a:p>
          <a:p>
            <a:pPr marL="685800" indent="-685800" algn="justLow" rt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a-IR" sz="3600" b="1" dirty="0">
                <a:solidFill>
                  <a:schemeClr val="bg2">
                    <a:lumMod val="10000"/>
                  </a:schemeClr>
                </a:solidFill>
                <a:cs typeface="B Yekan" panose="00000400000000000000" pitchFamily="2" charset="-78"/>
              </a:rPr>
              <a:t>علامه طباطبایی </a:t>
            </a:r>
            <a:r>
              <a:rPr lang="fa-IR" sz="1600" b="1" dirty="0">
                <a:solidFill>
                  <a:schemeClr val="bg2">
                    <a:lumMod val="10000"/>
                  </a:schemeClr>
                </a:solidFill>
                <a:cs typeface="B Yekan" panose="00000400000000000000" pitchFamily="2" charset="-78"/>
              </a:rPr>
              <a:t>عظم الشانه</a:t>
            </a:r>
            <a:r>
              <a:rPr lang="fa-IR" sz="3600" b="1" dirty="0">
                <a:solidFill>
                  <a:schemeClr val="bg2">
                    <a:lumMod val="10000"/>
                  </a:schemeClr>
                </a:solidFill>
                <a:cs typeface="B Yekan" panose="00000400000000000000" pitchFamily="2" charset="-78"/>
              </a:rPr>
              <a:t>، </a:t>
            </a:r>
          </a:p>
          <a:p>
            <a:pPr marL="685800" indent="-685800" algn="justLow" rt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a-IR" sz="3600" b="1" dirty="0">
                <a:solidFill>
                  <a:schemeClr val="bg2">
                    <a:lumMod val="10000"/>
                  </a:schemeClr>
                </a:solidFill>
                <a:cs typeface="B Yekan" panose="00000400000000000000" pitchFamily="2" charset="-78"/>
              </a:rPr>
              <a:t>شهید آیت الله مطهری </a:t>
            </a:r>
            <a:r>
              <a:rPr lang="fa-IR" sz="1400" b="1" dirty="0">
                <a:solidFill>
                  <a:schemeClr val="bg2">
                    <a:lumMod val="10000"/>
                  </a:schemeClr>
                </a:solidFill>
                <a:cs typeface="B Yekan" panose="00000400000000000000" pitchFamily="2" charset="-78"/>
              </a:rPr>
              <a:t>رضوان الله تعالی</a:t>
            </a:r>
            <a:r>
              <a:rPr lang="fa-IR" sz="3600" b="1" dirty="0">
                <a:solidFill>
                  <a:schemeClr val="bg2">
                    <a:lumMod val="10000"/>
                  </a:schemeClr>
                </a:solidFill>
                <a:cs typeface="B Yekan" panose="00000400000000000000" pitchFamily="2" charset="-78"/>
              </a:rPr>
              <a:t>، </a:t>
            </a:r>
          </a:p>
          <a:p>
            <a:pPr marL="685800" indent="-685800" algn="justLow" rt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a-IR" sz="3600" b="1" dirty="0">
                <a:solidFill>
                  <a:schemeClr val="bg2">
                    <a:lumMod val="10000"/>
                  </a:schemeClr>
                </a:solidFill>
                <a:cs typeface="B Yekan" panose="00000400000000000000" pitchFamily="2" charset="-78"/>
              </a:rPr>
              <a:t>رهبر معظم انقلاب </a:t>
            </a:r>
            <a:r>
              <a:rPr lang="fa-IR" sz="1600" b="1" dirty="0">
                <a:solidFill>
                  <a:schemeClr val="bg2">
                    <a:lumMod val="10000"/>
                  </a:schemeClr>
                </a:solidFill>
                <a:cs typeface="B Yekan" panose="00000400000000000000" pitchFamily="2" charset="-78"/>
              </a:rPr>
              <a:t>حفظه الله</a:t>
            </a:r>
            <a:r>
              <a:rPr lang="fa-IR" sz="3600" b="1" dirty="0">
                <a:solidFill>
                  <a:schemeClr val="bg2">
                    <a:lumMod val="10000"/>
                  </a:schemeClr>
                </a:solidFill>
                <a:cs typeface="B Yekan" panose="00000400000000000000" pitchFamily="2" charset="-78"/>
              </a:rPr>
              <a:t>، </a:t>
            </a:r>
          </a:p>
          <a:p>
            <a:pPr marL="685800" indent="-685800" algn="justLow" rt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a-IR" sz="3600" b="1" dirty="0">
                <a:solidFill>
                  <a:schemeClr val="bg2">
                    <a:lumMod val="10000"/>
                  </a:schemeClr>
                </a:solidFill>
                <a:cs typeface="B Yekan" panose="00000400000000000000" pitchFamily="2" charset="-78"/>
              </a:rPr>
              <a:t>شهید آیت الله بهشتی </a:t>
            </a:r>
            <a:r>
              <a:rPr lang="fa-IR" sz="1400" b="1" dirty="0">
                <a:solidFill>
                  <a:schemeClr val="bg2">
                    <a:lumMod val="10000"/>
                  </a:schemeClr>
                </a:solidFill>
                <a:cs typeface="B Yekan" panose="00000400000000000000" pitchFamily="2" charset="-78"/>
              </a:rPr>
              <a:t>رحمه الله علیه</a:t>
            </a:r>
            <a:r>
              <a:rPr lang="fa-IR" sz="3600" b="1" dirty="0">
                <a:solidFill>
                  <a:schemeClr val="bg2">
                    <a:lumMod val="10000"/>
                  </a:schemeClr>
                </a:solidFill>
                <a:cs typeface="B Yekan" panose="00000400000000000000" pitchFamily="2" charset="-78"/>
              </a:rPr>
              <a:t>،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872843" y="0"/>
            <a:ext cx="5878286" cy="59876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685800" indent="-685800" algn="justLow" rtl="1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fa-IR" sz="5400" b="1" dirty="0" smtClean="0">
              <a:cs typeface="B Yekan" panose="000004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28692" y="5904718"/>
            <a:ext cx="1729962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 rtl="1">
              <a:lnSpc>
                <a:spcPct val="120000"/>
              </a:lnSpc>
            </a:pPr>
            <a:r>
              <a:rPr lang="fa-IR" sz="3600" b="1" dirty="0">
                <a:cs typeface="B Yekan" panose="00000400000000000000" pitchFamily="2" charset="-78"/>
              </a:rPr>
              <a:t>می باشد.</a:t>
            </a:r>
            <a:endParaRPr lang="en-US" sz="3600" b="1" dirty="0">
              <a:cs typeface="B Yekan" panose="000004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34110" y="288393"/>
            <a:ext cx="386644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 rtl="1">
              <a:lnSpc>
                <a:spcPct val="120000"/>
              </a:lnSpc>
            </a:pPr>
            <a:r>
              <a:rPr lang="fa-IR" sz="3600" b="1" dirty="0" smtClean="0">
                <a:cs typeface="B Yekan" panose="00000400000000000000" pitchFamily="2" charset="-78"/>
              </a:rPr>
              <a:t>و</a:t>
            </a:r>
            <a:endParaRPr lang="en-US" sz="3600" b="1" dirty="0"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9647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629784" y="1191490"/>
            <a:ext cx="10063452" cy="420485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endParaRPr lang="en-US" dirty="0">
              <a:cs typeface="B Yeka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745" y="1273629"/>
            <a:ext cx="1006497" cy="9658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44402" y="790698"/>
            <a:ext cx="894699" cy="9658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99" y="541320"/>
            <a:ext cx="2978042" cy="169817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85433" y="2630195"/>
            <a:ext cx="758226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54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قرب الی الله </a:t>
            </a:r>
            <a:endParaRPr lang="fa-IR" sz="5400" b="1" dirty="0" smtClean="0">
              <a:ln w="0"/>
              <a:solidFill>
                <a:schemeClr val="accent5">
                  <a:lumMod val="5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r"/>
            <a:r>
              <a:rPr lang="fa-IR" sz="54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با </a:t>
            </a:r>
            <a:r>
              <a:rPr lang="fa-IR" sz="54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تحقق تربیت توحیدی </a:t>
            </a:r>
            <a:endParaRPr lang="fa-IR" sz="5400" b="1" dirty="0" smtClean="0">
              <a:ln w="0"/>
              <a:solidFill>
                <a:schemeClr val="accent5">
                  <a:lumMod val="5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r"/>
            <a:r>
              <a:rPr lang="fa-IR" sz="54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و </a:t>
            </a:r>
            <a:r>
              <a:rPr lang="fa-IR" sz="54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کسب مراتب حیات طیبه </a:t>
            </a:r>
            <a:endParaRPr lang="fa-IR" sz="5400" b="1" dirty="0" smtClean="0">
              <a:ln w="0"/>
              <a:solidFill>
                <a:schemeClr val="accent5">
                  <a:lumMod val="5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r"/>
            <a:r>
              <a:rPr lang="fa-IR" sz="54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در </a:t>
            </a:r>
            <a:r>
              <a:rPr lang="fa-IR" sz="54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همه شئون تربیت.</a:t>
            </a:r>
            <a:endParaRPr lang="en-US" sz="5400" b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9296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719944" y="2004267"/>
            <a:ext cx="90786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60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برای رسیدن به </a:t>
            </a:r>
          </a:p>
          <a:p>
            <a:pPr algn="ctr"/>
            <a:r>
              <a:rPr lang="fa-IR" sz="60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این «هدف غایی»، </a:t>
            </a:r>
          </a:p>
          <a:p>
            <a:pPr algn="ctr"/>
            <a:r>
              <a:rPr lang="fa-IR" sz="60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«هدف کلان» تعریف شده است.</a:t>
            </a:r>
            <a:endParaRPr lang="en-US" sz="6000" b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064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745" y="1273629"/>
            <a:ext cx="1006497" cy="9658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25194" y="790698"/>
            <a:ext cx="894699" cy="96586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427777" y="2472467"/>
            <a:ext cx="9460967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66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تربیت انسان کارآمد</a:t>
            </a:r>
          </a:p>
          <a:p>
            <a:pPr algn="ctr"/>
            <a:r>
              <a:rPr lang="fa-IR" sz="48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(برای وصول به هدف غایی باید </a:t>
            </a:r>
            <a:r>
              <a:rPr lang="fa-IR" sz="48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ان</a:t>
            </a:r>
            <a:r>
              <a:rPr lang="fa-IR" sz="48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سان,</a:t>
            </a:r>
            <a:r>
              <a:rPr lang="fa-IR" sz="48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کارآمد </a:t>
            </a:r>
            <a:r>
              <a:rPr lang="fa-IR" sz="48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شود.)</a:t>
            </a:r>
            <a:endParaRPr lang="en-US" sz="480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487" y="888487"/>
            <a:ext cx="3299881" cy="109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99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629784" y="1191490"/>
            <a:ext cx="10063452" cy="420485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19944" y="2004267"/>
            <a:ext cx="90786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60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در ذیل هدف، اصولی است که بایدها و نبایدهای تحقق یک هدف را ترسیم </a:t>
            </a:r>
            <a:r>
              <a:rPr lang="fa-IR" sz="60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می‌کند</a:t>
            </a:r>
            <a:r>
              <a:rPr lang="fa-IR" sz="60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.</a:t>
            </a:r>
            <a:endParaRPr lang="en-US" sz="6000" b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8039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629784" y="1191490"/>
            <a:ext cx="10063452" cy="420485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endParaRPr lang="en-US" dirty="0">
              <a:cs typeface="B Yeka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503" y="538843"/>
            <a:ext cx="1006497" cy="9658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21952" y="55912"/>
            <a:ext cx="894699" cy="96586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551218" y="1422505"/>
            <a:ext cx="7391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54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انسانی است که بر اساس:</a:t>
            </a:r>
            <a:endParaRPr lang="en-US" sz="400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173" y="138112"/>
            <a:ext cx="3267074" cy="123348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717971" y="2424977"/>
            <a:ext cx="3656610" cy="57350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600" dirty="0">
                <a:cs typeface="B Yekan" panose="00000400000000000000" pitchFamily="2" charset="-78"/>
              </a:rPr>
              <a:t>مبانی اسلامی تربیت</a:t>
            </a:r>
            <a:endParaRPr lang="en-US" sz="3600" dirty="0">
              <a:cs typeface="B Yekan" panose="00000400000000000000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345627" y="3055198"/>
            <a:ext cx="6744688" cy="64847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600" dirty="0">
                <a:cs typeface="B Yekan" panose="00000400000000000000" pitchFamily="2" charset="-78"/>
              </a:rPr>
              <a:t>شناخت از </a:t>
            </a:r>
            <a:r>
              <a:rPr lang="fa-IR" sz="3600" dirty="0" smtClean="0">
                <a:cs typeface="B Yekan" panose="00000400000000000000" pitchFamily="2" charset="-78"/>
              </a:rPr>
              <a:t>خود </a:t>
            </a:r>
            <a:r>
              <a:rPr lang="fa-IR" sz="2400" dirty="0" smtClean="0">
                <a:cs typeface="B Yekan" panose="00000400000000000000" pitchFamily="2" charset="-78"/>
              </a:rPr>
              <a:t>(علاقمندی</a:t>
            </a:r>
            <a:r>
              <a:rPr lang="fa-IR" sz="2400" dirty="0">
                <a:cs typeface="B Yekan" panose="00000400000000000000" pitchFamily="2" charset="-78"/>
              </a:rPr>
              <a:t>، توانمندی و استعداد ها) </a:t>
            </a:r>
            <a:endParaRPr lang="en-US" sz="2400" dirty="0">
              <a:cs typeface="B Yekan" panose="00000400000000000000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131019" y="3760390"/>
            <a:ext cx="9510007" cy="449154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600" dirty="0">
                <a:cs typeface="B Yekan" panose="00000400000000000000" pitchFamily="2" charset="-78"/>
              </a:rPr>
              <a:t>نیازهای اساسی </a:t>
            </a:r>
            <a:r>
              <a:rPr lang="fa-IR" sz="2800" dirty="0" smtClean="0">
                <a:cs typeface="B Yekan" panose="00000400000000000000" pitchFamily="2" charset="-78"/>
              </a:rPr>
              <a:t>جامعه(نیاز‌های اساسی چهارگانه از دیدگاه مرکز پاک)</a:t>
            </a:r>
            <a:endParaRPr lang="en-US" sz="3600" dirty="0">
              <a:cs typeface="B Yekan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3584" y="4545484"/>
            <a:ext cx="10393629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fa-IR" sz="3600" b="1" dirty="0">
                <a:ln w="0"/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هدفی را برمی </a:t>
            </a:r>
            <a:r>
              <a:rPr lang="fa-IR" sz="3600" b="1" dirty="0" smtClean="0">
                <a:ln w="0"/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گزیند </a:t>
            </a:r>
            <a:r>
              <a:rPr lang="fa-IR" sz="3600" b="1" dirty="0" smtClean="0">
                <a:ln w="0"/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و </a:t>
            </a:r>
            <a:r>
              <a:rPr lang="fa-IR" sz="3600" b="1" dirty="0">
                <a:ln w="0"/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طبق آن، </a:t>
            </a:r>
            <a:r>
              <a:rPr lang="fa-IR" sz="3600" b="1" dirty="0">
                <a:ln w="0"/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در هرلحظه وظیفه خود را به درستی تشخیص داده</a:t>
            </a:r>
            <a:r>
              <a:rPr lang="fa-IR" sz="3600" b="1" dirty="0">
                <a:ln w="0"/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و </a:t>
            </a:r>
            <a:r>
              <a:rPr lang="fa-IR" sz="3600" b="1" dirty="0">
                <a:ln w="0"/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برای رسیدن به آن، برنامه ریزی و تلاش کند</a:t>
            </a:r>
            <a:r>
              <a:rPr lang="fa-IR" sz="3600" b="1" dirty="0">
                <a:ln w="0"/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.</a:t>
            </a:r>
            <a:endParaRPr lang="en-US" sz="3600" b="1" dirty="0">
              <a:ln w="0"/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5940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8" grpId="0" animBg="1"/>
      <p:bldP spid="9" grpId="0" animBg="1"/>
      <p:bldP spid="11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646113" y="1196933"/>
            <a:ext cx="10063452" cy="420485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873093" y="789793"/>
            <a:ext cx="3656610" cy="57350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600" dirty="0">
                <a:cs typeface="B Yekan" panose="00000400000000000000" pitchFamily="2" charset="-78"/>
              </a:rPr>
              <a:t>مبانی اسلامی تربیت</a:t>
            </a:r>
            <a:endParaRPr lang="en-US" sz="3600" dirty="0">
              <a:cs typeface="B Yekan" panose="00000400000000000000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391401" y="1878506"/>
            <a:ext cx="4619995" cy="114550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600" dirty="0">
                <a:cs typeface="B Yekan" panose="00000400000000000000" pitchFamily="2" charset="-78"/>
              </a:rPr>
              <a:t>تعیین هدف و برنامه ریزی برای اقدام متناسب </a:t>
            </a:r>
            <a:r>
              <a:rPr lang="fa-IR" sz="3600" dirty="0" smtClean="0">
                <a:cs typeface="B Yekan" panose="00000400000000000000" pitchFamily="2" charset="-78"/>
              </a:rPr>
              <a:t>با</a:t>
            </a:r>
            <a:endParaRPr lang="fa-IR" sz="3600" dirty="0">
              <a:cs typeface="B Yekan" panose="00000400000000000000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915522" y="3534564"/>
            <a:ext cx="4051712" cy="58528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600" dirty="0">
                <a:cs typeface="B Yekan" panose="00000400000000000000" pitchFamily="2" charset="-78"/>
              </a:rPr>
              <a:t>شناخت از خود در جهت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974776" y="4700278"/>
            <a:ext cx="3877540" cy="104792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600" dirty="0">
                <a:cs typeface="B Yekan" panose="00000400000000000000" pitchFamily="2" charset="-78"/>
              </a:rPr>
              <a:t>با رفع یکی از نیازهای اساسی جامعه</a:t>
            </a:r>
          </a:p>
        </p:txBody>
      </p:sp>
      <p:sp>
        <p:nvSpPr>
          <p:cNvPr id="2" name="Rectangle 1"/>
          <p:cNvSpPr/>
          <p:nvPr/>
        </p:nvSpPr>
        <p:spPr>
          <a:xfrm>
            <a:off x="8176781" y="184224"/>
            <a:ext cx="30492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 rtl="1"/>
            <a:r>
              <a:rPr lang="fa-IR" sz="3200" b="1" dirty="0">
                <a:ln w="0"/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شناخت نظام مند از: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2144488" y="2175134"/>
            <a:ext cx="767443" cy="386443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9420782" y="3084545"/>
            <a:ext cx="767443" cy="386443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9420781" y="4201709"/>
            <a:ext cx="767443" cy="386443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Brace 15"/>
          <p:cNvSpPr/>
          <p:nvPr/>
        </p:nvSpPr>
        <p:spPr>
          <a:xfrm flipH="1">
            <a:off x="5790149" y="425307"/>
            <a:ext cx="390026" cy="5322898"/>
          </a:xfrm>
          <a:prstGeom prst="leftBrace">
            <a:avLst>
              <a:gd name="adj1" fmla="val 183675"/>
              <a:gd name="adj2" fmla="val 50000"/>
            </a:avLst>
          </a:prstGeom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348628" y="549680"/>
            <a:ext cx="521968" cy="51985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2400" b="1" dirty="0">
                <a:ln w="0"/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( بلوغ اولیه کارآمدی انسان) را متربی پس از 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2426909" y="428935"/>
            <a:ext cx="3077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fa-IR" sz="2800" b="1" dirty="0" smtClean="0">
                <a:ln w="0"/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و</a:t>
            </a:r>
            <a:endParaRPr lang="en-US" sz="2800" dirty="0"/>
          </a:p>
        </p:txBody>
      </p:sp>
      <p:sp>
        <p:nvSpPr>
          <p:cNvPr id="19" name="Trapezoid 18"/>
          <p:cNvSpPr/>
          <p:nvPr/>
        </p:nvSpPr>
        <p:spPr>
          <a:xfrm flipV="1">
            <a:off x="2732212" y="646987"/>
            <a:ext cx="2928257" cy="1153885"/>
          </a:xfrm>
          <a:prstGeom prst="trapezoi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737037" y="817579"/>
            <a:ext cx="28198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000" b="1" dirty="0">
                <a:ln w="0"/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کسب شایستگی های پایه در دوران 12 ساله ی مدرسه </a:t>
            </a:r>
            <a:endParaRPr lang="en-US" sz="2000" dirty="0"/>
          </a:p>
        </p:txBody>
      </p:sp>
      <p:sp>
        <p:nvSpPr>
          <p:cNvPr id="21" name="Trapezoid 20"/>
          <p:cNvSpPr/>
          <p:nvPr/>
        </p:nvSpPr>
        <p:spPr>
          <a:xfrm>
            <a:off x="67723" y="943099"/>
            <a:ext cx="2928257" cy="1179219"/>
          </a:xfrm>
          <a:prstGeom prst="trapezoi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>
                <a:ln w="0"/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کار آمدسازی </a:t>
            </a:r>
            <a:r>
              <a:rPr lang="fa-IR" sz="2400" b="1" dirty="0" smtClean="0">
                <a:ln w="0"/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ویژه</a:t>
            </a:r>
            <a:endParaRPr lang="en-US" sz="2400" dirty="0"/>
          </a:p>
        </p:txBody>
      </p:sp>
      <p:sp>
        <p:nvSpPr>
          <p:cNvPr id="23" name="Down Arrow 22"/>
          <p:cNvSpPr/>
          <p:nvPr/>
        </p:nvSpPr>
        <p:spPr>
          <a:xfrm>
            <a:off x="9420783" y="1431525"/>
            <a:ext cx="767443" cy="386443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entagon 23"/>
          <p:cNvSpPr/>
          <p:nvPr/>
        </p:nvSpPr>
        <p:spPr>
          <a:xfrm>
            <a:off x="1742104" y="2576063"/>
            <a:ext cx="3173230" cy="747221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>
                <a:ln w="0"/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با انجام فعالیت های تکمیلی و همسو با آن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5" name="Pentagon 24"/>
          <p:cNvSpPr/>
          <p:nvPr/>
        </p:nvSpPr>
        <p:spPr>
          <a:xfrm>
            <a:off x="1742104" y="3417467"/>
            <a:ext cx="3173230" cy="713588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>
                <a:ln w="0"/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استعداد یابی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6" name="Pentagon 25"/>
          <p:cNvSpPr/>
          <p:nvPr/>
        </p:nvSpPr>
        <p:spPr>
          <a:xfrm>
            <a:off x="1742104" y="4225238"/>
            <a:ext cx="3173230" cy="713588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>
                <a:ln w="0"/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هدایت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7" name="Pentagon 26"/>
          <p:cNvSpPr/>
          <p:nvPr/>
        </p:nvSpPr>
        <p:spPr>
          <a:xfrm>
            <a:off x="1729440" y="5014820"/>
            <a:ext cx="3173230" cy="713588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>
                <a:ln w="0"/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تولید اثر متناسب با </a:t>
            </a:r>
            <a:r>
              <a:rPr lang="fa-IR" sz="2000" b="1" dirty="0" smtClean="0">
                <a:ln w="0"/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علاقمندی</a:t>
            </a:r>
            <a:r>
              <a:rPr lang="fa-IR" sz="2000" b="1" dirty="0">
                <a:ln w="0"/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 ، استعداد و توانمندی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8" name="Left Brace 27"/>
          <p:cNvSpPr/>
          <p:nvPr/>
        </p:nvSpPr>
        <p:spPr>
          <a:xfrm>
            <a:off x="6994074" y="382628"/>
            <a:ext cx="427270" cy="5365577"/>
          </a:xfrm>
          <a:prstGeom prst="leftBrace">
            <a:avLst>
              <a:gd name="adj1" fmla="val 183675"/>
              <a:gd name="adj2" fmla="val 50000"/>
            </a:avLst>
          </a:prstGeom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804733" y="5909307"/>
            <a:ext cx="10360857" cy="796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ln w="0"/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مقارن با با خروج از دوره ی متوسطه و ورود به مقطع تحصیلی بعد در حوزه یا دانشگاه یا بازار کار، آغاز خواهد کرد</a:t>
            </a:r>
            <a:r>
              <a:rPr lang="fa-IR" sz="2800" b="1" dirty="0" smtClean="0">
                <a:ln w="0"/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.</a:t>
            </a:r>
            <a:endParaRPr lang="fa-IR" sz="2800" b="1" dirty="0">
              <a:ln w="0"/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66643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 animBg="1"/>
      <p:bldP spid="20" grpId="0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629784" y="1191490"/>
            <a:ext cx="10063452" cy="420485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81337" y="158428"/>
            <a:ext cx="10775911" cy="5855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sz="2800" b="1" dirty="0">
                <a:ln w="0"/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با توجه به روند تعریف شده، مسیر 12 سال آموزشی – تربیتی ، مسیر کارآمدسازی ویژه است یعنی متربیان برای ایفای نقش کارآمد در عرصه ی جامعه، آماده شده و به سرچشمه های تربیت مورد نیاز انسان کارآمد، دست پیدا می کنند و در آستانه ی خروج از </a:t>
            </a:r>
            <a:r>
              <a:rPr lang="fa-IR" sz="2800" b="1" dirty="0" smtClean="0">
                <a:ln w="0"/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متوسطه‌ی دوم </a:t>
            </a:r>
            <a:r>
              <a:rPr lang="fa-IR" sz="2800" b="1" dirty="0">
                <a:ln w="0"/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باید هدفی را در جهت رفع نیازهای اساسی جامعه برای خود </a:t>
            </a:r>
            <a:r>
              <a:rPr lang="fa-IR" sz="2800" b="1" dirty="0" smtClean="0">
                <a:ln w="0"/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برگزینند </a:t>
            </a:r>
            <a:r>
              <a:rPr lang="fa-IR" sz="2800" b="1" dirty="0">
                <a:ln w="0"/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و برای رسیدن به آن برنامه ریزی و تلاش </a:t>
            </a:r>
            <a:r>
              <a:rPr lang="fa-IR" sz="2800" b="1" dirty="0" smtClean="0">
                <a:ln w="0"/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کنند</a:t>
            </a:r>
            <a:r>
              <a:rPr lang="fa-IR" sz="2800" b="1" dirty="0">
                <a:ln w="0"/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. به نحوی که انتخال رشته‌ی تحصیلی و فعالیت کاری آینده را بر اساس شناخت دقیق هدف صورت دهد.</a:t>
            </a:r>
          </a:p>
          <a:p>
            <a:pPr algn="justLow" rtl="1">
              <a:lnSpc>
                <a:spcPct val="150000"/>
              </a:lnSpc>
            </a:pPr>
            <a:r>
              <a:rPr lang="fa-IR" sz="2800" b="1" dirty="0">
                <a:ln w="0"/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در اینجا این متربی هدفمند و با برنامه است که رشته و شهر و فعالیت خود را تعیین می‌کند نه اینکه در </a:t>
            </a:r>
            <a:r>
              <a:rPr lang="fa-IR" sz="2800" b="1" dirty="0" smtClean="0">
                <a:ln w="0"/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موضعی </a:t>
            </a:r>
            <a:r>
              <a:rPr lang="fa-IR" sz="2800" b="1" dirty="0">
                <a:ln w="0"/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انفعالی شرایط از جمله کنکور و ... بتواند برای او تعیین تکلیف کند.</a:t>
            </a:r>
          </a:p>
        </p:txBody>
      </p:sp>
    </p:spTree>
    <p:extLst>
      <p:ext uri="{BB962C8B-B14F-4D97-AF65-F5344CB8AC3E}">
        <p14:creationId xmlns:p14="http://schemas.microsoft.com/office/powerpoint/2010/main" val="1048092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50775" y="1191490"/>
            <a:ext cx="1004246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sz="2800" b="1" dirty="0">
                <a:ln w="0"/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در طول مسیر وصول به هدف؛ یعنی کارآمدی برای جامعه، تغییر موضع و راهکار </a:t>
            </a:r>
            <a:r>
              <a:rPr lang="fa-IR" sz="2800" b="1" dirty="0" smtClean="0">
                <a:ln w="0"/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در حرکت </a:t>
            </a:r>
            <a:r>
              <a:rPr lang="fa-IR" sz="2800" b="1" dirty="0">
                <a:ln w="0"/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به سمت رفع یکی از نیازهای  اساسی جامعه پذیرفتنی است</a:t>
            </a:r>
            <a:r>
              <a:rPr lang="fa-IR" sz="2800" b="1" dirty="0" smtClean="0">
                <a:ln w="0"/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.</a:t>
            </a:r>
          </a:p>
          <a:p>
            <a:pPr algn="justLow" rtl="1">
              <a:lnSpc>
                <a:spcPct val="150000"/>
              </a:lnSpc>
            </a:pPr>
            <a:endParaRPr lang="fa-IR" sz="2800" b="1" dirty="0">
              <a:ln w="0"/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algn="justLow" rtl="1">
              <a:lnSpc>
                <a:spcPct val="150000"/>
              </a:lnSpc>
            </a:pPr>
            <a:r>
              <a:rPr lang="fa-IR" sz="2800" b="1" dirty="0">
                <a:ln w="0"/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یعنی چه بسا فرد کارآمد نسبت به حوزه‌های تولید علم و نظریه پردازی،‌مدیریت کلان، جریان </a:t>
            </a:r>
            <a:r>
              <a:rPr lang="fa-IR" sz="2800" b="1" dirty="0" smtClean="0">
                <a:ln w="0"/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سازی </a:t>
            </a:r>
            <a:r>
              <a:rPr lang="fa-IR" sz="2800" b="1" dirty="0">
                <a:ln w="0"/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فرهنگی و یا تربیت نیرو تغییر استراتژی داده و به موضعی دیگر تغییر جایگاه دهد.</a:t>
            </a:r>
          </a:p>
        </p:txBody>
      </p:sp>
    </p:spTree>
    <p:extLst>
      <p:ext uri="{BB962C8B-B14F-4D97-AF65-F5344CB8AC3E}">
        <p14:creationId xmlns:p14="http://schemas.microsoft.com/office/powerpoint/2010/main" val="314108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5520"/>
            <a:ext cx="12228758" cy="69940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440" y="285326"/>
            <a:ext cx="3234418" cy="55344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228" y="1281890"/>
            <a:ext cx="852447" cy="2857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131" y="2388247"/>
            <a:ext cx="826573" cy="34260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762" y="1332201"/>
            <a:ext cx="511628" cy="5116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986" y="5759902"/>
            <a:ext cx="425733" cy="7170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873" y="3345316"/>
            <a:ext cx="426155" cy="46375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483" y="3408247"/>
            <a:ext cx="344933" cy="33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97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75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2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629784" y="1191490"/>
            <a:ext cx="10063452" cy="420485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14881" y="4960819"/>
            <a:ext cx="79645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2000" b="1" dirty="0" smtClean="0">
                <a:ln w="0"/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(</a:t>
            </a:r>
            <a:r>
              <a:rPr lang="fa-IR" sz="2000" b="1" dirty="0">
                <a:ln w="0"/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انجام فعالیت های تکمیلی در راستای کارآمدسازی ویژه، استعدادیابی و هدایت تا تولید اثر الگویی می خواهد که می بایست از قبل نقشه ی این راه معین گردد.)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615857" y="295957"/>
            <a:ext cx="8756039" cy="64847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600" dirty="0">
                <a:cs typeface="B Yekan" panose="00000400000000000000" pitchFamily="2" charset="-78"/>
              </a:rPr>
              <a:t>برای اینکه مؤلفه‌های کارآمدی در متربی محقق گردد</a:t>
            </a:r>
            <a:endParaRPr lang="en-US" sz="2400" dirty="0">
              <a:cs typeface="B Yekan" panose="00000400000000000000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650265" y="3418880"/>
            <a:ext cx="8756039" cy="133486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600" dirty="0" smtClean="0">
                <a:cs typeface="B Yekan" panose="00000400000000000000" pitchFamily="2" charset="-78"/>
              </a:rPr>
              <a:t>باید </a:t>
            </a:r>
            <a:r>
              <a:rPr lang="fa-IR" sz="3600" dirty="0">
                <a:cs typeface="B Yekan" panose="00000400000000000000" pitchFamily="2" charset="-78"/>
              </a:rPr>
              <a:t>راهبرد و راهکارهایی مشخص گردد یا به عبارتی </a:t>
            </a:r>
            <a:r>
              <a:rPr lang="fa-IR" sz="4800" b="1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cs typeface="B Mitra" panose="00000400000000000000" pitchFamily="2" charset="-78"/>
              </a:rPr>
              <a:t>نقشه‌ی </a:t>
            </a:r>
            <a:r>
              <a:rPr lang="fa-IR" sz="4800" b="1" dirty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cs typeface="B Mitra" panose="00000400000000000000" pitchFamily="2" charset="-78"/>
              </a:rPr>
              <a:t>راه </a:t>
            </a:r>
            <a:r>
              <a:rPr lang="fa-IR" sz="3600" dirty="0">
                <a:cs typeface="B Yekan" panose="00000400000000000000" pitchFamily="2" charset="-78"/>
              </a:rPr>
              <a:t>ترسیم شود</a:t>
            </a:r>
            <a:endParaRPr lang="en-US" sz="2400" dirty="0">
              <a:cs typeface="B Yekan" panose="000004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77162" y="991341"/>
            <a:ext cx="81022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2400" b="1" dirty="0">
                <a:ln w="0"/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(یعنی بدان حد برسد که بتواند مبانی اساسی تربیت را درک کند، خود را بشناسد و در جهت رفع نیازهای اساسی جامعه، تعیین هدف کند و در هر لحظه وظیفه خود را به درستی تشخیص دهد برای رسیدن به آن برنامه ریزی و تلاش کند)</a:t>
            </a:r>
          </a:p>
        </p:txBody>
      </p:sp>
      <p:sp>
        <p:nvSpPr>
          <p:cNvPr id="3" name="Down Arrow 2"/>
          <p:cNvSpPr/>
          <p:nvPr/>
        </p:nvSpPr>
        <p:spPr>
          <a:xfrm>
            <a:off x="2615857" y="999963"/>
            <a:ext cx="488438" cy="23025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10882874" y="1043998"/>
            <a:ext cx="488438" cy="23025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4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4" grpId="0" animBg="1"/>
      <p:bldP spid="6" grpId="0" animBg="1"/>
      <p:bldP spid="2" grpId="0"/>
      <p:bldP spid="3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629784" y="1191490"/>
            <a:ext cx="10063452" cy="420485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endParaRPr lang="en-US" dirty="0">
              <a:cs typeface="B Yeka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503" y="538843"/>
            <a:ext cx="1006497" cy="9658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21952" y="55912"/>
            <a:ext cx="894699" cy="96586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551218" y="1834186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3600" b="1" dirty="0">
                <a:ln w="0"/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انسان کارآمد بر اساس </a:t>
            </a:r>
            <a:r>
              <a:rPr lang="fa-IR" sz="3600" b="1" dirty="0" smtClean="0">
                <a:ln w="0"/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وُسع </a:t>
            </a:r>
            <a:r>
              <a:rPr lang="fa-IR" sz="3600" b="1" dirty="0">
                <a:ln w="0"/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وجودی خود،</a:t>
            </a:r>
            <a:endParaRPr lang="en-US" sz="2400" dirty="0">
              <a:ln w="0"/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839752" y="2586690"/>
            <a:ext cx="6537109" cy="106043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5400" dirty="0" smtClean="0">
                <a:cs typeface="B Yekan" panose="00000400000000000000" pitchFamily="2" charset="-78"/>
              </a:rPr>
              <a:t>مؤدب </a:t>
            </a:r>
            <a:r>
              <a:rPr lang="fa-IR" sz="5400" dirty="0">
                <a:cs typeface="B Yekan" panose="00000400000000000000" pitchFamily="2" charset="-78"/>
              </a:rPr>
              <a:t>به آداب الهی شده </a:t>
            </a:r>
            <a:endParaRPr lang="en-US" sz="4000" dirty="0">
              <a:cs typeface="B Yekan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22610" y="3812829"/>
            <a:ext cx="10393629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fa-IR" sz="3600" b="1" dirty="0">
                <a:ln w="0"/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و بهترین الگوی تأدیب، تلاش برای عاقل شدن بر اساس مؤلفه‌های جنود عقل و جهل بر گرفته از حدیث جنود عقل و جهل امام صادق (ع) می‌باشد</a:t>
            </a:r>
            <a:endParaRPr lang="en-US" sz="3600" b="1" dirty="0">
              <a:ln w="0"/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458" y="143418"/>
            <a:ext cx="3279187" cy="125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36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9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629784" y="1191490"/>
            <a:ext cx="10063452" cy="420485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endParaRPr lang="en-US" dirty="0">
              <a:cs typeface="B Yeka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503" y="538843"/>
            <a:ext cx="1006497" cy="9658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21952" y="55912"/>
            <a:ext cx="894699" cy="96586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629785" y="2302131"/>
            <a:ext cx="944524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4400" b="1" dirty="0">
                <a:ln w="0"/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تحقق مورد به مورد هر کدام از جنود عقل </a:t>
            </a:r>
            <a:endParaRPr lang="fa-IR" sz="4400" b="1" dirty="0" smtClean="0">
              <a:ln w="0"/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ctr"/>
            <a:r>
              <a:rPr lang="fa-IR" sz="4400" b="1" dirty="0" smtClean="0">
                <a:ln w="0"/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متناسب </a:t>
            </a:r>
            <a:r>
              <a:rPr lang="fa-IR" sz="4400" b="1" dirty="0">
                <a:ln w="0"/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با سن رشدی متربی و با نگاه تشکیکی</a:t>
            </a:r>
            <a:endParaRPr lang="en-US" sz="3200" dirty="0">
              <a:ln w="0"/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773" y="303436"/>
            <a:ext cx="3331924" cy="111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6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629784" y="1191490"/>
            <a:ext cx="10063452" cy="420485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4441" y="1123336"/>
            <a:ext cx="1022792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sz="3600" b="1" dirty="0">
                <a:ln w="0"/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هرکدام از این جنود، خود یک </a:t>
            </a:r>
            <a:r>
              <a:rPr lang="fa-IR" sz="3600" b="1" dirty="0" smtClean="0">
                <a:ln w="0"/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هدف خُرد </a:t>
            </a:r>
            <a:r>
              <a:rPr lang="fa-IR" sz="3600" b="1" dirty="0">
                <a:ln w="0"/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است  برای حرکت به سمت هدف کلان</a:t>
            </a:r>
            <a:r>
              <a:rPr lang="fa-IR" sz="3600" b="1" dirty="0" smtClean="0">
                <a:ln w="0"/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.</a:t>
            </a:r>
          </a:p>
          <a:p>
            <a:pPr algn="justLow" rtl="1">
              <a:lnSpc>
                <a:spcPct val="150000"/>
              </a:lnSpc>
            </a:pPr>
            <a:endParaRPr lang="fa-IR" sz="3600" b="1" dirty="0" smtClean="0">
              <a:ln w="0"/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algn="justLow" rtl="1">
              <a:lnSpc>
                <a:spcPct val="150000"/>
              </a:lnSpc>
            </a:pPr>
            <a:r>
              <a:rPr lang="fa-IR" sz="3600" b="1" dirty="0" smtClean="0">
                <a:ln w="0"/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( </a:t>
            </a:r>
            <a:r>
              <a:rPr lang="fa-IR" sz="3600" b="1" dirty="0">
                <a:ln w="0"/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برای اقدام در مقطع ابتدایی پس از بررسی، مطالعه و هم اندیشی بسیار، 18 جند از این جنود در دستور کار قرار گرفت.)</a:t>
            </a:r>
          </a:p>
        </p:txBody>
      </p:sp>
    </p:spTree>
    <p:extLst>
      <p:ext uri="{BB962C8B-B14F-4D97-AF65-F5344CB8AC3E}">
        <p14:creationId xmlns:p14="http://schemas.microsoft.com/office/powerpoint/2010/main" val="411017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629784" y="1191490"/>
            <a:ext cx="10063452" cy="420485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65312" y="333885"/>
            <a:ext cx="10227924" cy="5840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sz="3600" b="1" dirty="0">
                <a:ln w="0"/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هر </a:t>
            </a:r>
            <a:r>
              <a:rPr lang="fa-IR" sz="3600" b="1" dirty="0" smtClean="0">
                <a:ln w="0"/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هدف خُرد </a:t>
            </a:r>
            <a:r>
              <a:rPr lang="fa-IR" sz="3600" b="1" dirty="0">
                <a:ln w="0"/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خود یک راهبرد و راهکار </a:t>
            </a:r>
            <a:r>
              <a:rPr lang="fa-IR" sz="3600" b="1" dirty="0" smtClean="0">
                <a:ln w="0"/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خُرد </a:t>
            </a:r>
            <a:r>
              <a:rPr lang="fa-IR" sz="3600" b="1" dirty="0">
                <a:ln w="0"/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دارد که بر اساس </a:t>
            </a:r>
            <a:r>
              <a:rPr lang="fa-IR" sz="3600" b="1" dirty="0" smtClean="0">
                <a:ln w="0"/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ضابطه‌هایی </a:t>
            </a:r>
            <a:r>
              <a:rPr lang="fa-IR" sz="3600" b="1" dirty="0">
                <a:ln w="0"/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که از آیات و روایات متناسب با آن موضوع اخذ شده است، ترسیم </a:t>
            </a:r>
            <a:r>
              <a:rPr lang="fa-IR" sz="3600" b="1" dirty="0" smtClean="0">
                <a:ln w="0"/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می‌شود </a:t>
            </a:r>
            <a:r>
              <a:rPr lang="fa-IR" sz="3600" b="1" dirty="0">
                <a:ln w="0"/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تا درنهایت با انجام </a:t>
            </a:r>
            <a:r>
              <a:rPr lang="fa-IR" sz="3600" b="1" dirty="0" smtClean="0">
                <a:ln w="0"/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فعالیت‌هایی </a:t>
            </a:r>
            <a:r>
              <a:rPr lang="fa-IR" sz="3600" b="1" dirty="0">
                <a:ln w="0"/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در ساحات شش </a:t>
            </a:r>
            <a:r>
              <a:rPr lang="fa-IR" sz="3600" b="1" dirty="0" smtClean="0">
                <a:ln w="0"/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گانه‌ی </a:t>
            </a:r>
            <a:r>
              <a:rPr lang="fa-IR" sz="3600" b="1" dirty="0">
                <a:ln w="0"/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تربیت و در قالب های </a:t>
            </a:r>
            <a:r>
              <a:rPr lang="fa-IR" sz="3600" b="1" dirty="0" smtClean="0">
                <a:ln w="0"/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مختلف(اردو</a:t>
            </a:r>
            <a:r>
              <a:rPr lang="fa-IR" sz="3600" b="1" dirty="0">
                <a:ln w="0"/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، کلاس، کارگاه، آزمایشگاه، باشگاه، هیئت، مسجد و ...) توسط مربیان کارآمدی که در هرلحظه به درستی تشخیص </a:t>
            </a:r>
            <a:r>
              <a:rPr lang="fa-IR" sz="3600" b="1" dirty="0" smtClean="0">
                <a:ln w="0"/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می‌دهد</a:t>
            </a:r>
            <a:r>
              <a:rPr lang="fa-IR" sz="3600" b="1" dirty="0">
                <a:ln w="0"/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، این اهداف به </a:t>
            </a:r>
            <a:r>
              <a:rPr lang="fa-IR" sz="3600" b="1" dirty="0" smtClean="0">
                <a:ln w="0"/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منصه‌ی </a:t>
            </a:r>
            <a:r>
              <a:rPr lang="fa-IR" sz="3600" b="1" dirty="0">
                <a:ln w="0"/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ظهور برسد.</a:t>
            </a:r>
          </a:p>
        </p:txBody>
      </p:sp>
    </p:spTree>
    <p:extLst>
      <p:ext uri="{BB962C8B-B14F-4D97-AF65-F5344CB8AC3E}">
        <p14:creationId xmlns:p14="http://schemas.microsoft.com/office/powerpoint/2010/main" val="414198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629784" y="1191490"/>
            <a:ext cx="10063452" cy="420485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65312" y="333885"/>
            <a:ext cx="1022792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sz="3600" b="1" dirty="0">
                <a:ln w="0"/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فردی که در مقام عمل بر اساس الگوی انسان عاقل، </a:t>
            </a:r>
            <a:r>
              <a:rPr lang="fa-IR" sz="3600" b="1" dirty="0" smtClean="0">
                <a:ln w="0"/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مؤدب </a:t>
            </a:r>
            <a:r>
              <a:rPr lang="fa-IR" sz="3600" b="1" dirty="0">
                <a:ln w="0"/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به این آداب شده </a:t>
            </a:r>
            <a:r>
              <a:rPr lang="fa-IR" sz="3600" b="1" dirty="0" smtClean="0">
                <a:ln w="0"/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باشد، </a:t>
            </a:r>
            <a:r>
              <a:rPr lang="fa-IR" sz="3600" b="1" dirty="0">
                <a:ln w="0"/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این آمادگی را  دارد که </a:t>
            </a:r>
            <a:r>
              <a:rPr lang="fa-IR" sz="3600" b="1" dirty="0" smtClean="0">
                <a:ln w="0"/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در مسیرِکارآمدسازی </a:t>
            </a:r>
            <a:r>
              <a:rPr lang="fa-IR" sz="3600" b="1" dirty="0">
                <a:ln w="0"/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پایه و کارآمدسازی ویژه به درک خوبی از مبانی اساسی تربیت برسد و هدف کلان برای زندگی خود بر گزیند و با برنامه </a:t>
            </a:r>
            <a:r>
              <a:rPr lang="fa-IR" sz="3600" b="1" dirty="0" smtClean="0">
                <a:ln w="0"/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ریزی </a:t>
            </a:r>
            <a:r>
              <a:rPr lang="fa-IR" sz="3600" b="1" dirty="0">
                <a:ln w="0"/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و تلاش، به سمت اهداف گام بردارد</a:t>
            </a:r>
            <a:r>
              <a:rPr lang="fa-IR" sz="3600" b="1" dirty="0" smtClean="0">
                <a:ln w="0"/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.</a:t>
            </a:r>
          </a:p>
          <a:p>
            <a:pPr algn="justLow" rtl="1">
              <a:lnSpc>
                <a:spcPct val="150000"/>
              </a:lnSpc>
            </a:pPr>
            <a:endParaRPr lang="fa-IR" sz="3600" b="1" dirty="0">
              <a:ln w="0"/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rtl="1">
              <a:lnSpc>
                <a:spcPct val="150000"/>
              </a:lnSpc>
            </a:pPr>
            <a:r>
              <a:rPr lang="fa-IR" sz="3600" b="1" dirty="0" smtClean="0">
                <a:ln w="0"/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ان‌شاءالله</a:t>
            </a:r>
            <a:endParaRPr lang="fa-IR" sz="3600" b="1" dirty="0">
              <a:ln w="0"/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334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498981" y="1453953"/>
            <a:ext cx="8138728" cy="341906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fa-IR" sz="4000" b="1" dirty="0">
                <a:cs typeface="B Zar" panose="00000400000000000000" pitchFamily="2" charset="-78"/>
              </a:rPr>
              <a:t>اینک مسیر را از پایین به بالا مرور می‌کنیم و در آخر الگوی عملی کار</a:t>
            </a:r>
            <a:endParaRPr lang="en-US" sz="4000" b="1" dirty="0">
              <a:cs typeface="B Zar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892" y="4002085"/>
            <a:ext cx="3009524" cy="45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651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629784" y="1191490"/>
            <a:ext cx="10063452" cy="420485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endParaRPr lang="en-US" dirty="0">
              <a:cs typeface="B Yeka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503" y="538843"/>
            <a:ext cx="1006497" cy="9658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21952" y="55912"/>
            <a:ext cx="894699" cy="9658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866" y="-739346"/>
            <a:ext cx="4577076" cy="3522239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72484358"/>
              </p:ext>
            </p:extLst>
          </p:nvPr>
        </p:nvGraphicFramePr>
        <p:xfrm>
          <a:off x="1956990" y="1829040"/>
          <a:ext cx="9128223" cy="4521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64298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299E30-473F-41B8-92BC-FEB736DB64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29299E30-473F-41B8-92BC-FEB736DB64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CBD288-C0DB-4202-8A22-0B41FEDBAB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94CBD288-C0DB-4202-8A22-0B41FEDBAB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DA2D41-63AB-4796-B890-3297017152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5ADA2D41-63AB-4796-B890-3297017152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6EF5C3-B44A-4126-80CC-AF959E871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076EF5C3-B44A-4126-80CC-AF959E871E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1CEFD0-F7E1-4FC0-B175-F7B8B06F3A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D51CEFD0-F7E1-4FC0-B175-F7B8B06F3A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DC019E-329E-4B4D-AB0D-1728DBFF1F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4">
                                            <p:graphicEl>
                                              <a:dgm id="{E8DC019E-329E-4B4D-AB0D-1728DBFF1F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C9EB23-ACC6-44F1-997A-7BD0683BCC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D0C9EB23-ACC6-44F1-997A-7BD0683BCC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629784" y="1191490"/>
            <a:ext cx="10063452" cy="420485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endParaRPr lang="en-US" dirty="0">
              <a:cs typeface="B Yekan" panose="00000400000000000000" pitchFamily="2" charset="-78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10030446"/>
              </p:ext>
            </p:extLst>
          </p:nvPr>
        </p:nvGraphicFramePr>
        <p:xfrm>
          <a:off x="1956990" y="289655"/>
          <a:ext cx="9736246" cy="5566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2237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A82A7B-D9B1-4F4A-AB4E-EECFFB705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22A82A7B-D9B1-4F4A-AB4E-EECFFB7052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C277BB-041A-4342-A2A3-44D4B944C1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A4C277BB-041A-4342-A2A3-44D4B944C1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0AA9A5-DEB9-45F0-9918-9E058C8B5B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BC0AA9A5-DEB9-45F0-9918-9E058C8B5B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FD3813-D5E3-4390-9AD6-2A9731FCA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EAFD3813-D5E3-4390-9AD6-2A9731FCAC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CFB2B8-800C-4E64-B05B-2F43C4B7C8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74CFB2B8-800C-4E64-B05B-2F43C4B7C8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629784" y="1191490"/>
            <a:ext cx="10063452" cy="420485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1639" y="414605"/>
            <a:ext cx="11335715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fa-IR" sz="4000" b="1" dirty="0" smtClean="0">
                <a:ln w="0"/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که:</a:t>
            </a:r>
          </a:p>
          <a:p>
            <a:pPr algn="justLow" rtl="1"/>
            <a:r>
              <a:rPr lang="fa-IR" sz="4000" b="1" dirty="0" smtClean="0">
                <a:ln w="0"/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سعی </a:t>
            </a:r>
            <a:r>
              <a:rPr lang="fa-IR" sz="4000" b="1" dirty="0">
                <a:ln w="0"/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در تربیت </a:t>
            </a:r>
            <a:r>
              <a:rPr lang="fa-IR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انسان کارآمدی </a:t>
            </a:r>
            <a:r>
              <a:rPr lang="fa-IR" sz="4000" b="1" dirty="0">
                <a:ln w="0"/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دارد که </a:t>
            </a:r>
            <a:r>
              <a:rPr lang="fa-IR" sz="4000" b="1" dirty="0" smtClean="0">
                <a:ln w="0"/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بتواند:</a:t>
            </a:r>
          </a:p>
          <a:p>
            <a:pPr algn="justLow" rtl="1"/>
            <a:r>
              <a:rPr lang="fa-IR" sz="4000" b="1" dirty="0" smtClean="0">
                <a:ln w="0"/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پس </a:t>
            </a:r>
            <a:r>
              <a:rPr lang="fa-IR" sz="4000" b="1" dirty="0">
                <a:ln w="0"/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از گذار از این مراحل در اواخر متوسطه‌ی دوم </a:t>
            </a:r>
            <a:r>
              <a:rPr lang="fa-IR" sz="4000" b="1" dirty="0" smtClean="0">
                <a:ln w="0"/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به:</a:t>
            </a:r>
          </a:p>
          <a:p>
            <a:pPr algn="justLow" rtl="1"/>
            <a:r>
              <a:rPr lang="fa-IR" sz="4000" b="1" dirty="0" smtClean="0">
                <a:ln w="0"/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درکی </a:t>
            </a:r>
            <a:r>
              <a:rPr lang="fa-IR" sz="4000" b="1" dirty="0">
                <a:ln w="0"/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از مبانی اساسی تربیت اسلامی برسد </a:t>
            </a:r>
            <a:endParaRPr lang="fa-IR" sz="4000" b="1" dirty="0" smtClean="0">
              <a:ln w="0"/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Low" rtl="1"/>
            <a:r>
              <a:rPr lang="fa-IR" sz="4000" b="1" dirty="0" smtClean="0">
                <a:ln w="0"/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	و </a:t>
            </a:r>
            <a:r>
              <a:rPr lang="fa-IR" sz="4000" b="1" dirty="0">
                <a:ln w="0"/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با شناخت از خود </a:t>
            </a:r>
            <a:endParaRPr lang="fa-IR" sz="4000" b="1" dirty="0" smtClean="0">
              <a:ln w="0"/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Low" rtl="1"/>
            <a:r>
              <a:rPr lang="fa-IR" sz="4000" b="1" dirty="0">
                <a:ln w="0"/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	</a:t>
            </a:r>
            <a:r>
              <a:rPr lang="fa-IR" sz="4000" b="1" dirty="0" smtClean="0">
                <a:ln w="0"/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	و </a:t>
            </a:r>
            <a:r>
              <a:rPr lang="fa-IR" sz="4000" b="1" dirty="0">
                <a:ln w="0"/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نیازهای اساسی جامعه </a:t>
            </a:r>
            <a:endParaRPr lang="fa-IR" sz="4000" b="1" dirty="0" smtClean="0">
              <a:ln w="0"/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Low" rtl="1"/>
            <a:r>
              <a:rPr lang="fa-IR" sz="4000" b="1" dirty="0">
                <a:ln w="0"/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	</a:t>
            </a:r>
            <a:r>
              <a:rPr lang="fa-IR" sz="4000" b="1" dirty="0" smtClean="0">
                <a:ln w="0"/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			خیز </a:t>
            </a:r>
            <a:r>
              <a:rPr lang="fa-IR" sz="4000" b="1" dirty="0">
                <a:ln w="0"/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بلندی برای تعیین هدف بردارد </a:t>
            </a:r>
            <a:endParaRPr lang="fa-IR" sz="4000" b="1" dirty="0" smtClean="0">
              <a:ln w="0"/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Low" rtl="1"/>
            <a:r>
              <a:rPr lang="fa-IR" sz="4000" b="1" dirty="0">
                <a:ln w="0"/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	</a:t>
            </a:r>
            <a:r>
              <a:rPr lang="fa-IR" sz="4000" b="1" dirty="0" smtClean="0">
                <a:ln w="0"/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					و </a:t>
            </a:r>
            <a:r>
              <a:rPr lang="fa-IR" sz="4000" b="1" dirty="0">
                <a:ln w="0"/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برای رسیدن به آن برنامه‌ریزی و تلاش کند</a:t>
            </a:r>
            <a:r>
              <a:rPr lang="fa-IR" sz="4000" b="1" dirty="0" smtClean="0">
                <a:ln w="0"/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.</a:t>
            </a:r>
          </a:p>
          <a:p>
            <a:pPr algn="justLow" rtl="1"/>
            <a:r>
              <a:rPr lang="fa-IR" sz="4000" b="1" dirty="0">
                <a:ln w="0"/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	</a:t>
            </a:r>
            <a:r>
              <a:rPr lang="fa-IR" sz="4000" b="1" dirty="0" smtClean="0">
                <a:ln w="0"/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																	</a:t>
            </a:r>
            <a:r>
              <a:rPr lang="fa-IR" sz="4000" b="1" dirty="0" smtClean="0">
                <a:ln w="0"/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(هدف کلان) </a:t>
            </a:r>
            <a:endParaRPr lang="en-US" sz="2800" dirty="0">
              <a:ln w="0"/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8239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5520"/>
            <a:ext cx="12228758" cy="69940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330"/>
            <a:ext cx="11765192" cy="65782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440" y="285326"/>
            <a:ext cx="3234418" cy="55344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228" y="1281890"/>
            <a:ext cx="852447" cy="2857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131" y="2388247"/>
            <a:ext cx="826573" cy="34260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762" y="1332201"/>
            <a:ext cx="511628" cy="5116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986" y="5759902"/>
            <a:ext cx="425733" cy="7170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873" y="3345316"/>
            <a:ext cx="426155" cy="46375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483" y="3408247"/>
            <a:ext cx="344933" cy="3378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77" y="2504898"/>
            <a:ext cx="3200000" cy="32888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5900"/>
                    </a14:imgEffect>
                    <a14:imgEffect>
                      <a14:saturation sat="3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24" y="2494945"/>
            <a:ext cx="3200000" cy="32888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40508" flipV="1">
            <a:off x="8478067" y="3477215"/>
            <a:ext cx="3009524" cy="488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75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629784" y="1191490"/>
            <a:ext cx="10063452" cy="420485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80842" y="244722"/>
            <a:ext cx="9884295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fa-IR" sz="4000" b="1" dirty="0">
                <a:ln w="0"/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امید </a:t>
            </a:r>
            <a:r>
              <a:rPr lang="fa-IR" sz="4000" b="1" dirty="0" smtClean="0">
                <a:ln w="0"/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که:</a:t>
            </a:r>
          </a:p>
          <a:p>
            <a:pPr algn="justLow" rtl="1"/>
            <a:r>
              <a:rPr lang="fa-IR" sz="4000" b="1" dirty="0">
                <a:ln w="0"/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	</a:t>
            </a:r>
            <a:r>
              <a:rPr lang="fa-IR" sz="4000" b="1" dirty="0" smtClean="0">
                <a:ln w="0"/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fa-IR" sz="4000" b="1" dirty="0">
                <a:ln w="0"/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این فرد عاقل، </a:t>
            </a:r>
            <a:endParaRPr lang="fa-IR" sz="4000" b="1" dirty="0" smtClean="0">
              <a:ln w="0"/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Low" rtl="1"/>
            <a:r>
              <a:rPr lang="fa-IR" sz="4000" b="1" dirty="0">
                <a:ln w="0"/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	</a:t>
            </a:r>
            <a:r>
              <a:rPr lang="fa-IR" sz="4000" b="1" dirty="0" smtClean="0">
                <a:ln w="0"/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		مؤدب </a:t>
            </a:r>
            <a:r>
              <a:rPr lang="fa-IR" sz="4000" b="1" dirty="0">
                <a:ln w="0"/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به آداب </a:t>
            </a:r>
            <a:r>
              <a:rPr lang="fa-IR" sz="4000" b="1" dirty="0" smtClean="0">
                <a:ln w="0"/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الهی،</a:t>
            </a:r>
          </a:p>
          <a:p>
            <a:pPr algn="justLow" rtl="1"/>
            <a:r>
              <a:rPr lang="fa-IR" sz="4000" b="1" dirty="0">
                <a:ln w="0"/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	</a:t>
            </a:r>
            <a:r>
              <a:rPr lang="fa-IR" sz="4000" b="1" dirty="0" smtClean="0">
                <a:ln w="0"/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				 </a:t>
            </a:r>
            <a:r>
              <a:rPr lang="fa-IR" sz="4000" b="1" dirty="0">
                <a:ln w="0"/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شایسته‌ی خلیفه اللهی شود </a:t>
            </a:r>
            <a:endParaRPr lang="fa-IR" sz="4000" b="1" dirty="0" smtClean="0">
              <a:ln w="0"/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Low" rtl="1"/>
            <a:r>
              <a:rPr lang="fa-IR" sz="4000" b="1" dirty="0">
                <a:ln w="0"/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	</a:t>
            </a:r>
            <a:r>
              <a:rPr lang="fa-IR" sz="4000" b="1" dirty="0" smtClean="0">
                <a:ln w="0"/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					و </a:t>
            </a:r>
            <a:r>
              <a:rPr lang="fa-IR" sz="4000" b="1" dirty="0">
                <a:ln w="0"/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با </a:t>
            </a:r>
            <a:r>
              <a:rPr lang="fa-IR" sz="4000" b="1" dirty="0" smtClean="0">
                <a:ln w="0"/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نقش آفرینی در </a:t>
            </a:r>
            <a:r>
              <a:rPr lang="fa-IR" sz="4000" b="1" dirty="0">
                <a:ln w="0"/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جامعه جهانی، </a:t>
            </a:r>
            <a:r>
              <a:rPr lang="fa-IR" sz="4000" b="1" dirty="0" smtClean="0">
                <a:ln w="0"/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											زمینه‌ساز </a:t>
            </a:r>
            <a:r>
              <a:rPr lang="fa-IR" sz="4000" b="1" dirty="0">
                <a:ln w="0"/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و یاوری توانمند برای </a:t>
            </a:r>
            <a:r>
              <a:rPr lang="fa-IR" sz="4000" b="1" dirty="0" smtClean="0">
                <a:ln w="0"/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												قیام </a:t>
            </a:r>
            <a:r>
              <a:rPr lang="fa-IR" sz="4000" b="1" dirty="0">
                <a:ln w="0"/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موعود منجی ( عج ) </a:t>
            </a:r>
            <a:r>
              <a:rPr lang="fa-IR" sz="4000" b="1" dirty="0" smtClean="0">
                <a:ln w="0"/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باشد. </a:t>
            </a:r>
          </a:p>
          <a:p>
            <a:pPr algn="justLow" rtl="1"/>
            <a:r>
              <a:rPr lang="fa-IR" sz="4000" b="1" dirty="0" smtClean="0">
                <a:ln w="0"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و </a:t>
            </a:r>
            <a:r>
              <a:rPr lang="fa-IR" sz="4000" b="1" dirty="0">
                <a:ln w="0"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در </a:t>
            </a:r>
            <a:r>
              <a:rPr lang="fa-IR" sz="4000" b="1" dirty="0" smtClean="0">
                <a:ln w="0"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نهایت:</a:t>
            </a:r>
          </a:p>
          <a:p>
            <a:pPr algn="justLow" rtl="1"/>
            <a:r>
              <a:rPr lang="fa-IR" sz="4000" b="1" dirty="0" smtClean="0">
                <a:ln w="0"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fa-IR" sz="4000" b="1" dirty="0">
                <a:ln w="0"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به قرب الهی و حیات طیبه (هدف غائی) نائل گردد.</a:t>
            </a:r>
            <a:endParaRPr lang="en-US" sz="2800" dirty="0">
              <a:ln w="0"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5017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2" y="8048"/>
            <a:ext cx="12228758" cy="6837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91476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0070" y="-2274"/>
            <a:ext cx="9019987" cy="686027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155" y="3251199"/>
            <a:ext cx="5917974" cy="1752599"/>
          </a:xfrm>
        </p:spPr>
        <p:txBody>
          <a:bodyPr>
            <a:noAutofit/>
          </a:bodyPr>
          <a:lstStyle/>
          <a:p>
            <a:pPr algn="justLow"/>
            <a:r>
              <a:rPr lang="fa-IR" sz="5400" b="1" dirty="0">
                <a:solidFill>
                  <a:srgbClr val="C00000"/>
                </a:solidFill>
                <a:cs typeface="B Mitra" panose="00000400000000000000" pitchFamily="2" charset="-78"/>
              </a:rPr>
              <a:t>من با اطمینان می گویم اسلام، سنگرهای کلیدی جهان را یکی پس از دیگری فـتح خواهد کرد.</a:t>
            </a:r>
          </a:p>
        </p:txBody>
      </p:sp>
    </p:spTree>
    <p:extLst>
      <p:ext uri="{BB962C8B-B14F-4D97-AF65-F5344CB8AC3E}">
        <p14:creationId xmlns:p14="http://schemas.microsoft.com/office/powerpoint/2010/main" val="261790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flipH="1">
            <a:off x="-682176" y="0"/>
            <a:ext cx="13140875" cy="7039429"/>
          </a:xfrm>
        </p:spPr>
      </p:pic>
      <p:sp>
        <p:nvSpPr>
          <p:cNvPr id="5" name="TextBox 4"/>
          <p:cNvSpPr txBox="1"/>
          <p:nvPr/>
        </p:nvSpPr>
        <p:spPr>
          <a:xfrm>
            <a:off x="5461000" y="1673054"/>
            <a:ext cx="5346700" cy="41549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 rtl="1"/>
            <a:r>
              <a:rPr lang="fa-IR" sz="4400" b="1" dirty="0">
                <a:solidFill>
                  <a:schemeClr val="bg1"/>
                </a:solidFill>
                <a:cs typeface="B Mitra" panose="00000400000000000000" pitchFamily="2" charset="-78"/>
              </a:rPr>
              <a:t>بدانید امروز تاریح جهان، تاریخ بشریت، بر سر یک پیچ بزرگ تاریخی است. دوران جدیدی در همه عالم دارد آغاز می شود.</a:t>
            </a:r>
          </a:p>
          <a:p>
            <a:pPr rtl="1"/>
            <a:r>
              <a:rPr lang="fa-IR" sz="4400" b="1" dirty="0">
                <a:solidFill>
                  <a:schemeClr val="bg1"/>
                </a:solidFill>
                <a:cs typeface="B Mitra" panose="00000400000000000000" pitchFamily="2" charset="-78"/>
              </a:rPr>
              <a:t>           </a:t>
            </a:r>
            <a:r>
              <a:rPr lang="fa-IR" sz="1600" b="1" dirty="0">
                <a:solidFill>
                  <a:schemeClr val="bg1"/>
                </a:solidFill>
                <a:cs typeface="B Mitra" panose="00000400000000000000" pitchFamily="2" charset="-78"/>
              </a:rPr>
              <a:t>1390/11/10</a:t>
            </a:r>
          </a:p>
        </p:txBody>
      </p:sp>
    </p:spTree>
    <p:extLst>
      <p:ext uri="{BB962C8B-B14F-4D97-AF65-F5344CB8AC3E}">
        <p14:creationId xmlns:p14="http://schemas.microsoft.com/office/powerpoint/2010/main" val="129315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9810" y="1968499"/>
            <a:ext cx="10018713" cy="31242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3600" b="1" dirty="0">
                <a:solidFill>
                  <a:srgbClr val="C00000"/>
                </a:solidFill>
                <a:cs typeface="B Mitra" panose="00000400000000000000" pitchFamily="2" charset="-78"/>
              </a:rPr>
              <a:t>ما به فضل خدا برآنیم که در تغییر معادلات مکتبی جهان آینده پیش روی جامعه بشری، خود را سهیم نموده و ایفای نقش مؤثر و فعال داشته باشیم.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465" y="4000297"/>
            <a:ext cx="7958935" cy="596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5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224" y="25400"/>
            <a:ext cx="10018713" cy="1048658"/>
          </a:xfrm>
        </p:spPr>
        <p:txBody>
          <a:bodyPr/>
          <a:lstStyle/>
          <a:p>
            <a:pPr marL="0" indent="0">
              <a:buNone/>
            </a:pPr>
            <a:r>
              <a:rPr lang="fa-IR" b="1" dirty="0"/>
              <a:t>راهبرد ما برای تغییر این معادلات: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596751" y="1074058"/>
            <a:ext cx="2902858" cy="104502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b="1" dirty="0"/>
              <a:t>نگاه جهانی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377911" y="1074057"/>
            <a:ext cx="2902858" cy="104502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b="1" dirty="0"/>
              <a:t>عمل نقطه ای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850661" y="3460939"/>
            <a:ext cx="4127838" cy="104502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b="1" dirty="0"/>
              <a:t>تربیت انسان کارآمد</a:t>
            </a:r>
          </a:p>
        </p:txBody>
      </p:sp>
      <p:sp>
        <p:nvSpPr>
          <p:cNvPr id="8" name="Down Arrow 7"/>
          <p:cNvSpPr/>
          <p:nvPr/>
        </p:nvSpPr>
        <p:spPr>
          <a:xfrm rot="1971499">
            <a:off x="7014872" y="2134013"/>
            <a:ext cx="923135" cy="13013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Down Arrow 8"/>
          <p:cNvSpPr/>
          <p:nvPr/>
        </p:nvSpPr>
        <p:spPr>
          <a:xfrm rot="19284002">
            <a:off x="5968760" y="2179507"/>
            <a:ext cx="923135" cy="13013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Rounded Rectangle 10"/>
          <p:cNvSpPr/>
          <p:nvPr/>
        </p:nvSpPr>
        <p:spPr>
          <a:xfrm>
            <a:off x="4920342" y="5456712"/>
            <a:ext cx="4127838" cy="104502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b="1" dirty="0">
                <a:solidFill>
                  <a:srgbClr val="C00000"/>
                </a:solidFill>
              </a:rPr>
              <a:t>زمینه سازی ظهور</a:t>
            </a:r>
          </a:p>
          <a:p>
            <a:pPr algn="ctr"/>
            <a:r>
              <a:rPr lang="fa-IR" b="1" dirty="0">
                <a:solidFill>
                  <a:srgbClr val="C00000"/>
                </a:solidFill>
              </a:rPr>
              <a:t>نجات بخش موعود، امام عصر(عج)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6430327" y="4610391"/>
            <a:ext cx="1329465" cy="7340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3105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674205"/>
            <a:ext cx="7264833" cy="886691"/>
          </a:xfrm>
        </p:spPr>
        <p:txBody>
          <a:bodyPr>
            <a:normAutofit fontScale="90000"/>
          </a:bodyPr>
          <a:lstStyle/>
          <a:p>
            <a:pPr rtl="1"/>
            <a:r>
              <a:rPr lang="fa-IR" sz="5400" b="1" dirty="0" smtClean="0">
                <a:cs typeface="B Yekan" panose="00000400000000000000" pitchFamily="2" charset="-78"/>
              </a:rPr>
              <a:t>می باشد.</a:t>
            </a:r>
            <a:endParaRPr lang="en-US" sz="5400" b="1" dirty="0">
              <a:cs typeface="B Yekan" panose="00000400000000000000" pitchFamily="2" charset="-78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35159206"/>
              </p:ext>
            </p:extLst>
          </p:nvPr>
        </p:nvGraphicFramePr>
        <p:xfrm>
          <a:off x="2724727" y="1766454"/>
          <a:ext cx="7354455" cy="4794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491239" y="353292"/>
            <a:ext cx="10018713" cy="465512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rtl="1"/>
            <a:r>
              <a:rPr lang="fa-IR" sz="5400" b="1" dirty="0" smtClean="0">
                <a:cs typeface="B Yekan" panose="00000400000000000000" pitchFamily="2" charset="-78"/>
              </a:rPr>
              <a:t>هر مجموعه سیستمی و نظام مند، </a:t>
            </a:r>
            <a:br>
              <a:rPr lang="fa-IR" sz="5400" b="1" dirty="0" smtClean="0">
                <a:cs typeface="B Yekan" panose="00000400000000000000" pitchFamily="2" charset="-78"/>
              </a:rPr>
            </a:br>
            <a:r>
              <a:rPr lang="fa-IR" sz="5400" b="1" dirty="0" smtClean="0">
                <a:cs typeface="B Yekan" panose="00000400000000000000" pitchFamily="2" charset="-78"/>
              </a:rPr>
              <a:t>مبتنی بر سه عنصر </a:t>
            </a:r>
            <a:br>
              <a:rPr lang="fa-IR" sz="5400" b="1" dirty="0" smtClean="0">
                <a:cs typeface="B Yekan" panose="00000400000000000000" pitchFamily="2" charset="-78"/>
              </a:rPr>
            </a:br>
            <a:r>
              <a:rPr lang="fa-IR" sz="5400" b="1" dirty="0" smtClean="0">
                <a:cs typeface="B Yekan" panose="00000400000000000000" pitchFamily="2" charset="-78"/>
              </a:rPr>
              <a:t/>
            </a:r>
            <a:br>
              <a:rPr lang="fa-IR" sz="5400" b="1" dirty="0" smtClean="0">
                <a:cs typeface="B Yekan" panose="00000400000000000000" pitchFamily="2" charset="-78"/>
              </a:rPr>
            </a:br>
            <a:r>
              <a:rPr lang="fa-IR" sz="5400" b="1" dirty="0" smtClean="0">
                <a:cs typeface="B Yekan" panose="00000400000000000000" pitchFamily="2" charset="-78"/>
              </a:rPr>
              <a:t/>
            </a:r>
            <a:br>
              <a:rPr lang="fa-IR" sz="5400" b="1" dirty="0" smtClean="0">
                <a:cs typeface="B Yekan" panose="00000400000000000000" pitchFamily="2" charset="-78"/>
              </a:rPr>
            </a:br>
            <a:r>
              <a:rPr lang="fa-IR" sz="5400" b="1" dirty="0" smtClean="0">
                <a:cs typeface="B Yekan" panose="00000400000000000000" pitchFamily="2" charset="-78"/>
              </a:rPr>
              <a:t/>
            </a:r>
            <a:br>
              <a:rPr lang="fa-IR" sz="5400" b="1" dirty="0" smtClean="0">
                <a:cs typeface="B Yekan" panose="00000400000000000000" pitchFamily="2" charset="-78"/>
              </a:rPr>
            </a:br>
            <a:endParaRPr lang="en-US" sz="5400" b="1" dirty="0"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97561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80060C-1859-42B3-9785-14097EAB0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1A80060C-1859-42B3-9785-14097EAB0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1A80060C-1859-42B3-9785-14097EAB0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dgm id="{1A80060C-1859-42B3-9785-14097EAB01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6D2A12-3E95-411F-9F7E-66506CF102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A66D2A12-3E95-411F-9F7E-66506CF102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A66D2A12-3E95-411F-9F7E-66506CF102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A66D2A12-3E95-411F-9F7E-66506CF102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A8155A-996C-4FB7-8C4D-FD8DCEE705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45A8155A-996C-4FB7-8C4D-FD8DCEE705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45A8155A-996C-4FB7-8C4D-FD8DCEE705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45A8155A-996C-4FB7-8C4D-FD8DCEE705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B960B2-A327-4AB2-B2C2-981ECE9AF7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83B960B2-A327-4AB2-B2C2-981ECE9AF7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83B960B2-A327-4AB2-B2C2-981ECE9AF7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83B960B2-A327-4AB2-B2C2-981ECE9AF7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8E21AC-4528-491D-9518-947408937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108E21AC-4528-491D-9518-947408937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108E21AC-4528-491D-9518-947408937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108E21AC-4528-491D-9518-947408937E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EA5CE7-8EBB-46F5-9C4F-072DEB22DB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C8EA5CE7-8EBB-46F5-9C4F-072DEB22DB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C8EA5CE7-8EBB-46F5-9C4F-072DEB22DB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C8EA5CE7-8EBB-46F5-9C4F-072DEB22DB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852" y="-1370122"/>
            <a:ext cx="7581042" cy="312964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752600" y="1759527"/>
            <a:ext cx="9434945" cy="100445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600" dirty="0">
                <a:cs typeface="B Yekan" panose="00000400000000000000" pitchFamily="2" charset="-78"/>
              </a:rPr>
              <a:t>مبانی در واقع همان جهان بینیِ هر مجموعه یا فرد است.</a:t>
            </a:r>
            <a:endParaRPr lang="en-US" sz="3600" dirty="0">
              <a:cs typeface="B Yekan" panose="00000400000000000000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53836" y="3037608"/>
            <a:ext cx="9434945" cy="100445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600" dirty="0">
                <a:cs typeface="B Yekan" panose="00000400000000000000" pitchFamily="2" charset="-78"/>
              </a:rPr>
              <a:t>زاویه ی نگاه به عالم هستی و انسان. </a:t>
            </a:r>
            <a:endParaRPr lang="en-US" sz="3600" dirty="0">
              <a:cs typeface="B Yekan" panose="00000400000000000000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6527" y="4391890"/>
            <a:ext cx="9434945" cy="1399310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600" dirty="0">
                <a:cs typeface="B Yekan" panose="00000400000000000000" pitchFamily="2" charset="-78"/>
              </a:rPr>
              <a:t>هر فرد یا مجموعه  دانسته یا نادانسته رفتار فردی و یا سازمانی اش برگرفته از مبانی اوست.</a:t>
            </a:r>
            <a:endParaRPr lang="en-US" sz="3600" dirty="0">
              <a:cs typeface="B Yekan" panose="00000400000000000000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540" y="793665"/>
            <a:ext cx="1006497" cy="9658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01197" y="310734"/>
            <a:ext cx="894699" cy="96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85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317</TotalTime>
  <Words>1129</Words>
  <Application>Microsoft Office PowerPoint</Application>
  <PresentationFormat>Widescreen</PresentationFormat>
  <Paragraphs>108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B Mitra</vt:lpstr>
      <vt:lpstr>B Yekan</vt:lpstr>
      <vt:lpstr>B Zar</vt:lpstr>
      <vt:lpstr>Calibri</vt:lpstr>
      <vt:lpstr>Corbel</vt:lpstr>
      <vt:lpstr>Courier New</vt:lpstr>
      <vt:lpstr>Tahoma</vt:lpstr>
      <vt:lpstr>Parallax</vt:lpstr>
      <vt:lpstr>PowerPoint Presentation</vt:lpstr>
      <vt:lpstr>PowerPoint Presentation</vt:lpstr>
      <vt:lpstr>PowerPoint Presentation</vt:lpstr>
      <vt:lpstr>من با اطمینان می گویم اسلام، سنگرهای کلیدی جهان را یکی پس از دیگری فـتح خواهد کرد.</vt:lpstr>
      <vt:lpstr>PowerPoint Presentation</vt:lpstr>
      <vt:lpstr>PowerPoint Presentation</vt:lpstr>
      <vt:lpstr>PowerPoint Presentation</vt:lpstr>
      <vt:lpstr>می باشد.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 m</dc:creator>
  <cp:lastModifiedBy>sm m</cp:lastModifiedBy>
  <cp:revision>34</cp:revision>
  <dcterms:created xsi:type="dcterms:W3CDTF">2017-02-17T13:33:48Z</dcterms:created>
  <dcterms:modified xsi:type="dcterms:W3CDTF">2017-10-25T15:52:46Z</dcterms:modified>
</cp:coreProperties>
</file>