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58"/>
  </p:notesMasterIdLst>
  <p:sldIdLst>
    <p:sldId id="312" r:id="rId2"/>
    <p:sldId id="256" r:id="rId3"/>
    <p:sldId id="257" r:id="rId4"/>
    <p:sldId id="258" r:id="rId5"/>
    <p:sldId id="259" r:id="rId6"/>
    <p:sldId id="260" r:id="rId7"/>
    <p:sldId id="262" r:id="rId8"/>
    <p:sldId id="261" r:id="rId9"/>
    <p:sldId id="263" r:id="rId10"/>
    <p:sldId id="264" r:id="rId11"/>
    <p:sldId id="265" r:id="rId12"/>
    <p:sldId id="267" r:id="rId13"/>
    <p:sldId id="266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311" r:id="rId22"/>
    <p:sldId id="275" r:id="rId23"/>
    <p:sldId id="276" r:id="rId24"/>
    <p:sldId id="306" r:id="rId25"/>
    <p:sldId id="284" r:id="rId26"/>
    <p:sldId id="277" r:id="rId27"/>
    <p:sldId id="301" r:id="rId28"/>
    <p:sldId id="304" r:id="rId29"/>
    <p:sldId id="302" r:id="rId30"/>
    <p:sldId id="305" r:id="rId31"/>
    <p:sldId id="286" r:id="rId32"/>
    <p:sldId id="285" r:id="rId33"/>
    <p:sldId id="278" r:id="rId34"/>
    <p:sldId id="303" r:id="rId35"/>
    <p:sldId id="287" r:id="rId36"/>
    <p:sldId id="288" r:id="rId37"/>
    <p:sldId id="289" r:id="rId38"/>
    <p:sldId id="290" r:id="rId39"/>
    <p:sldId id="297" r:id="rId40"/>
    <p:sldId id="292" r:id="rId41"/>
    <p:sldId id="298" r:id="rId42"/>
    <p:sldId id="293" r:id="rId43"/>
    <p:sldId id="294" r:id="rId44"/>
    <p:sldId id="295" r:id="rId45"/>
    <p:sldId id="296" r:id="rId46"/>
    <p:sldId id="299" r:id="rId47"/>
    <p:sldId id="300" r:id="rId48"/>
    <p:sldId id="309" r:id="rId49"/>
    <p:sldId id="310" r:id="rId50"/>
    <p:sldId id="307" r:id="rId51"/>
    <p:sldId id="279" r:id="rId52"/>
    <p:sldId id="280" r:id="rId53"/>
    <p:sldId id="281" r:id="rId54"/>
    <p:sldId id="282" r:id="rId55"/>
    <p:sldId id="283" r:id="rId56"/>
    <p:sldId id="308" r:id="rId57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60" d="100"/>
          <a:sy n="60" d="100"/>
        </p:scale>
        <p:origin x="-222" y="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5C08FD-3681-409D-B8FA-A9C1B1F0D955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5712F29F-AB1E-4DF2-A6AE-840FC1807756}">
      <dgm:prSet phldrT="[Text]"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درمانگر خانواده</a:t>
          </a:r>
          <a:endParaRPr lang="fa-IR" dirty="0">
            <a:cs typeface="B Titr" pitchFamily="2" charset="-78"/>
          </a:endParaRPr>
        </a:p>
      </dgm:t>
    </dgm:pt>
    <dgm:pt modelId="{D9DCFFEE-2704-4F66-BB23-F97DFA5BD007}">
      <dgm:prSet phldrT="[Text]"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روان شناس</a:t>
          </a:r>
          <a:endParaRPr lang="fa-IR" dirty="0">
            <a:cs typeface="B Titr" pitchFamily="2" charset="-78"/>
          </a:endParaRPr>
        </a:p>
      </dgm:t>
    </dgm:pt>
    <dgm:pt modelId="{D06A078F-0B50-41AB-BD23-FECE211BAE08}">
      <dgm:prSet phldrT="[Text]"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معلم</a:t>
          </a:r>
          <a:endParaRPr lang="fa-IR" dirty="0">
            <a:cs typeface="B Titr" pitchFamily="2" charset="-78"/>
          </a:endParaRPr>
        </a:p>
      </dgm:t>
    </dgm:pt>
    <dgm:pt modelId="{F789D030-4CF3-4B81-9483-C70C9A09FD3F}">
      <dgm:prSet phldrT="[Text]"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آزمونگر</a:t>
          </a:r>
          <a:endParaRPr lang="fa-IR" dirty="0">
            <a:cs typeface="B Titr" pitchFamily="2" charset="-78"/>
          </a:endParaRPr>
        </a:p>
      </dgm:t>
    </dgm:pt>
    <dgm:pt modelId="{B52EB6F7-CC78-474C-9EE3-C8510F866B49}">
      <dgm:prSet phldrT="[Text]"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دانش آموز</a:t>
          </a:r>
          <a:endParaRPr lang="fa-IR" dirty="0">
            <a:cs typeface="B Titr" pitchFamily="2" charset="-78"/>
          </a:endParaRPr>
        </a:p>
      </dgm:t>
    </dgm:pt>
    <dgm:pt modelId="{E49EDB57-8314-4879-9875-7A6F348BDEFF}" type="sibTrans" cxnId="{57D86FE0-A607-46F5-829A-A4EA9E7EF769}">
      <dgm:prSet/>
      <dgm:spPr/>
      <dgm:t>
        <a:bodyPr/>
        <a:lstStyle/>
        <a:p>
          <a:pPr rtl="1"/>
          <a:endParaRPr lang="fa-IR"/>
        </a:p>
      </dgm:t>
    </dgm:pt>
    <dgm:pt modelId="{A8A6AE71-6F0B-4D58-9BAE-F68FEC0CF0CC}" type="parTrans" cxnId="{57D86FE0-A607-46F5-829A-A4EA9E7EF769}">
      <dgm:prSet/>
      <dgm:spPr/>
      <dgm:t>
        <a:bodyPr/>
        <a:lstStyle/>
        <a:p>
          <a:pPr rtl="1"/>
          <a:endParaRPr lang="fa-IR"/>
        </a:p>
      </dgm:t>
    </dgm:pt>
    <dgm:pt modelId="{B59F9CCA-16E2-4FDE-9618-9EDA856987E4}" type="sibTrans" cxnId="{FCF959EE-30A6-4570-AF98-191CA3BF8983}">
      <dgm:prSet/>
      <dgm:spPr/>
      <dgm:t>
        <a:bodyPr/>
        <a:lstStyle/>
        <a:p>
          <a:pPr rtl="1"/>
          <a:endParaRPr lang="fa-IR"/>
        </a:p>
      </dgm:t>
    </dgm:pt>
    <dgm:pt modelId="{D5691522-5683-48D5-AA4B-BBF1F0228623}" type="parTrans" cxnId="{FCF959EE-30A6-4570-AF98-191CA3BF8983}">
      <dgm:prSet/>
      <dgm:spPr/>
      <dgm:t>
        <a:bodyPr/>
        <a:lstStyle/>
        <a:p>
          <a:pPr rtl="1"/>
          <a:endParaRPr lang="fa-IR"/>
        </a:p>
      </dgm:t>
    </dgm:pt>
    <dgm:pt modelId="{998202AC-BA95-44BF-9088-83A716AFEAEA}" type="sibTrans" cxnId="{0F25DCCF-D209-4622-9A8B-1AE941A7215E}">
      <dgm:prSet/>
      <dgm:spPr/>
      <dgm:t>
        <a:bodyPr/>
        <a:lstStyle/>
        <a:p>
          <a:pPr rtl="1"/>
          <a:endParaRPr lang="fa-IR"/>
        </a:p>
      </dgm:t>
    </dgm:pt>
    <dgm:pt modelId="{E5C1DA24-8790-473B-9B13-32A841CB2566}" type="parTrans" cxnId="{0F25DCCF-D209-4622-9A8B-1AE941A7215E}">
      <dgm:prSet/>
      <dgm:spPr/>
      <dgm:t>
        <a:bodyPr/>
        <a:lstStyle/>
        <a:p>
          <a:pPr rtl="1"/>
          <a:endParaRPr lang="fa-IR"/>
        </a:p>
      </dgm:t>
    </dgm:pt>
    <dgm:pt modelId="{081B312C-F821-4BD4-9CEE-5B06EBB25C35}" type="sibTrans" cxnId="{3AB5B2F7-1AD4-463F-BAA9-C63395F0045B}">
      <dgm:prSet/>
      <dgm:spPr/>
      <dgm:t>
        <a:bodyPr/>
        <a:lstStyle/>
        <a:p>
          <a:pPr rtl="1"/>
          <a:endParaRPr lang="fa-IR"/>
        </a:p>
      </dgm:t>
    </dgm:pt>
    <dgm:pt modelId="{8E663677-F887-404A-928B-8C414D701BB6}" type="parTrans" cxnId="{3AB5B2F7-1AD4-463F-BAA9-C63395F0045B}">
      <dgm:prSet/>
      <dgm:spPr/>
      <dgm:t>
        <a:bodyPr/>
        <a:lstStyle/>
        <a:p>
          <a:pPr rtl="1"/>
          <a:endParaRPr lang="fa-IR"/>
        </a:p>
      </dgm:t>
    </dgm:pt>
    <dgm:pt modelId="{14C8D823-E8FD-452E-9BDD-EB71555BB342}" type="sibTrans" cxnId="{5178CA6E-D0DE-4391-90E4-609C511AA6F7}">
      <dgm:prSet/>
      <dgm:spPr/>
      <dgm:t>
        <a:bodyPr/>
        <a:lstStyle/>
        <a:p>
          <a:pPr rtl="1"/>
          <a:endParaRPr lang="fa-IR"/>
        </a:p>
      </dgm:t>
    </dgm:pt>
    <dgm:pt modelId="{6C48C09B-5AB5-48FE-BC5D-BA123B2564A6}" type="parTrans" cxnId="{5178CA6E-D0DE-4391-90E4-609C511AA6F7}">
      <dgm:prSet/>
      <dgm:spPr/>
      <dgm:t>
        <a:bodyPr/>
        <a:lstStyle/>
        <a:p>
          <a:pPr rtl="1"/>
          <a:endParaRPr lang="fa-IR"/>
        </a:p>
      </dgm:t>
    </dgm:pt>
    <dgm:pt modelId="{192568C3-EB42-4397-BC18-68C939A85D92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پزشک</a:t>
          </a:r>
          <a:endParaRPr lang="fa-IR" dirty="0">
            <a:cs typeface="B Titr" pitchFamily="2" charset="-78"/>
          </a:endParaRPr>
        </a:p>
      </dgm:t>
    </dgm:pt>
    <dgm:pt modelId="{A9454531-4F36-4C3D-A106-43C0AE6237F1}" type="parTrans" cxnId="{4A491A81-2370-4C32-90CD-51AD81698D26}">
      <dgm:prSet/>
      <dgm:spPr/>
      <dgm:t>
        <a:bodyPr/>
        <a:lstStyle/>
        <a:p>
          <a:pPr rtl="1"/>
          <a:endParaRPr lang="fa-IR"/>
        </a:p>
      </dgm:t>
    </dgm:pt>
    <dgm:pt modelId="{3427B8DF-DC06-422F-BE6B-DCB9296392BF}" type="sibTrans" cxnId="{4A491A81-2370-4C32-90CD-51AD81698D26}">
      <dgm:prSet/>
      <dgm:spPr/>
      <dgm:t>
        <a:bodyPr/>
        <a:lstStyle/>
        <a:p>
          <a:pPr rtl="1"/>
          <a:endParaRPr lang="fa-IR"/>
        </a:p>
      </dgm:t>
    </dgm:pt>
    <dgm:pt modelId="{8A9C1ACB-3619-488B-B3D2-5E862933E825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مربی</a:t>
          </a:r>
          <a:endParaRPr lang="fa-IR" dirty="0">
            <a:cs typeface="B Titr" pitchFamily="2" charset="-78"/>
          </a:endParaRPr>
        </a:p>
      </dgm:t>
    </dgm:pt>
    <dgm:pt modelId="{3E85A21B-AB1F-4B4E-9D12-3DD514F44232}" type="parTrans" cxnId="{ED8AF556-11D6-4D65-A060-05141B38E3BD}">
      <dgm:prSet/>
      <dgm:spPr/>
      <dgm:t>
        <a:bodyPr/>
        <a:lstStyle/>
        <a:p>
          <a:pPr rtl="1"/>
          <a:endParaRPr lang="fa-IR"/>
        </a:p>
      </dgm:t>
    </dgm:pt>
    <dgm:pt modelId="{3E124081-E627-4811-B0D8-E184DE802B3C}" type="sibTrans" cxnId="{ED8AF556-11D6-4D65-A060-05141B38E3BD}">
      <dgm:prSet/>
      <dgm:spPr/>
      <dgm:t>
        <a:bodyPr/>
        <a:lstStyle/>
        <a:p>
          <a:pPr rtl="1"/>
          <a:endParaRPr lang="fa-IR"/>
        </a:p>
      </dgm:t>
    </dgm:pt>
    <dgm:pt modelId="{069DA49C-5209-4C2A-9F6A-222F75D35D4B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کاردرمان</a:t>
          </a:r>
          <a:endParaRPr lang="fa-IR" dirty="0">
            <a:cs typeface="B Titr" pitchFamily="2" charset="-78"/>
          </a:endParaRPr>
        </a:p>
      </dgm:t>
    </dgm:pt>
    <dgm:pt modelId="{C026E994-A8C2-47A4-A1D6-C972E651939D}" type="parTrans" cxnId="{DB387492-90A2-4211-B522-4FE14764DBDE}">
      <dgm:prSet/>
      <dgm:spPr/>
      <dgm:t>
        <a:bodyPr/>
        <a:lstStyle/>
        <a:p>
          <a:pPr rtl="1"/>
          <a:endParaRPr lang="fa-IR"/>
        </a:p>
      </dgm:t>
    </dgm:pt>
    <dgm:pt modelId="{2FD4320A-C9FA-42AA-95AA-C0A12E6EEF4C}" type="sibTrans" cxnId="{DB387492-90A2-4211-B522-4FE14764DBDE}">
      <dgm:prSet/>
      <dgm:spPr/>
      <dgm:t>
        <a:bodyPr/>
        <a:lstStyle/>
        <a:p>
          <a:pPr rtl="1"/>
          <a:endParaRPr lang="fa-IR"/>
        </a:p>
      </dgm:t>
    </dgm:pt>
    <dgm:pt modelId="{4DE92D10-9408-4001-9E0A-79E7FE70BC87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گفتاردرمان</a:t>
          </a:r>
          <a:endParaRPr lang="fa-IR" dirty="0">
            <a:cs typeface="B Titr" pitchFamily="2" charset="-78"/>
          </a:endParaRPr>
        </a:p>
      </dgm:t>
    </dgm:pt>
    <dgm:pt modelId="{68ECAECB-DF41-479E-92A9-4F55C6AB687C}" type="parTrans" cxnId="{0397A31D-F58F-4CDE-8650-0C249467A652}">
      <dgm:prSet/>
      <dgm:spPr/>
      <dgm:t>
        <a:bodyPr/>
        <a:lstStyle/>
        <a:p>
          <a:pPr rtl="1"/>
          <a:endParaRPr lang="fa-IR"/>
        </a:p>
      </dgm:t>
    </dgm:pt>
    <dgm:pt modelId="{5756803D-4C26-4B5D-AF82-0F56E0F2A7FC}" type="sibTrans" cxnId="{0397A31D-F58F-4CDE-8650-0C249467A652}">
      <dgm:prSet/>
      <dgm:spPr/>
      <dgm:t>
        <a:bodyPr/>
        <a:lstStyle/>
        <a:p>
          <a:pPr rtl="1"/>
          <a:endParaRPr lang="fa-IR"/>
        </a:p>
      </dgm:t>
    </dgm:pt>
    <dgm:pt modelId="{6099110F-01AC-4067-A73C-5D5911ACA522}" type="pres">
      <dgm:prSet presAssocID="{955C08FD-3681-409D-B8FA-A9C1B1F0D95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9560C606-431B-47D3-84F1-9BDBDCD05FEB}" type="pres">
      <dgm:prSet presAssocID="{B52EB6F7-CC78-474C-9EE3-C8510F866B49}" presName="centerShape" presStyleLbl="node0" presStyleIdx="0" presStyleCnt="1"/>
      <dgm:spPr/>
      <dgm:t>
        <a:bodyPr/>
        <a:lstStyle/>
        <a:p>
          <a:pPr rtl="1"/>
          <a:endParaRPr lang="fa-IR"/>
        </a:p>
      </dgm:t>
    </dgm:pt>
    <dgm:pt modelId="{63C69B45-F5ED-472B-8DC4-F5A1A780108A}" type="pres">
      <dgm:prSet presAssocID="{6C48C09B-5AB5-48FE-BC5D-BA123B2564A6}" presName="parTrans" presStyleLbl="sibTrans2D1" presStyleIdx="0" presStyleCnt="8"/>
      <dgm:spPr/>
      <dgm:t>
        <a:bodyPr/>
        <a:lstStyle/>
        <a:p>
          <a:pPr rtl="1"/>
          <a:endParaRPr lang="fa-IR"/>
        </a:p>
      </dgm:t>
    </dgm:pt>
    <dgm:pt modelId="{82E57F71-7947-405B-9505-B53B36790B9B}" type="pres">
      <dgm:prSet presAssocID="{6C48C09B-5AB5-48FE-BC5D-BA123B2564A6}" presName="connectorText" presStyleLbl="sibTrans2D1" presStyleIdx="0" presStyleCnt="8"/>
      <dgm:spPr/>
      <dgm:t>
        <a:bodyPr/>
        <a:lstStyle/>
        <a:p>
          <a:pPr rtl="1"/>
          <a:endParaRPr lang="fa-IR"/>
        </a:p>
      </dgm:t>
    </dgm:pt>
    <dgm:pt modelId="{15AC4685-0DF1-4C58-A4D9-62CD619D0F38}" type="pres">
      <dgm:prSet presAssocID="{F789D030-4CF3-4B81-9483-C70C9A09FD3F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21334D19-15A0-4683-8A22-CAF276B25FC1}" type="pres">
      <dgm:prSet presAssocID="{8E663677-F887-404A-928B-8C414D701BB6}" presName="parTrans" presStyleLbl="sibTrans2D1" presStyleIdx="1" presStyleCnt="8"/>
      <dgm:spPr/>
      <dgm:t>
        <a:bodyPr/>
        <a:lstStyle/>
        <a:p>
          <a:pPr rtl="1"/>
          <a:endParaRPr lang="fa-IR"/>
        </a:p>
      </dgm:t>
    </dgm:pt>
    <dgm:pt modelId="{D993DAE1-628A-4065-B5AD-F01D87268BFD}" type="pres">
      <dgm:prSet presAssocID="{8E663677-F887-404A-928B-8C414D701BB6}" presName="connectorText" presStyleLbl="sibTrans2D1" presStyleIdx="1" presStyleCnt="8"/>
      <dgm:spPr/>
      <dgm:t>
        <a:bodyPr/>
        <a:lstStyle/>
        <a:p>
          <a:pPr rtl="1"/>
          <a:endParaRPr lang="fa-IR"/>
        </a:p>
      </dgm:t>
    </dgm:pt>
    <dgm:pt modelId="{6D1AE846-2412-497C-B9DF-D4455CFA5A20}" type="pres">
      <dgm:prSet presAssocID="{D06A078F-0B50-41AB-BD23-FECE211BAE08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DEE59208-F182-46D7-A30E-8D855B4BF751}" type="pres">
      <dgm:prSet presAssocID="{E5C1DA24-8790-473B-9B13-32A841CB2566}" presName="parTrans" presStyleLbl="sibTrans2D1" presStyleIdx="2" presStyleCnt="8"/>
      <dgm:spPr/>
      <dgm:t>
        <a:bodyPr/>
        <a:lstStyle/>
        <a:p>
          <a:pPr rtl="1"/>
          <a:endParaRPr lang="fa-IR"/>
        </a:p>
      </dgm:t>
    </dgm:pt>
    <dgm:pt modelId="{DCE5D077-1C1E-4D3C-8221-56A94E2FC9B6}" type="pres">
      <dgm:prSet presAssocID="{E5C1DA24-8790-473B-9B13-32A841CB2566}" presName="connectorText" presStyleLbl="sibTrans2D1" presStyleIdx="2" presStyleCnt="8"/>
      <dgm:spPr/>
      <dgm:t>
        <a:bodyPr/>
        <a:lstStyle/>
        <a:p>
          <a:pPr rtl="1"/>
          <a:endParaRPr lang="fa-IR"/>
        </a:p>
      </dgm:t>
    </dgm:pt>
    <dgm:pt modelId="{8D65D99F-9912-4981-B6CE-0DFC379EE80A}" type="pres">
      <dgm:prSet presAssocID="{D9DCFFEE-2704-4F66-BB23-F97DFA5BD007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2B8BE8B8-EB22-4170-89ED-062553EEFF23}" type="pres">
      <dgm:prSet presAssocID="{D5691522-5683-48D5-AA4B-BBF1F0228623}" presName="parTrans" presStyleLbl="sibTrans2D1" presStyleIdx="3" presStyleCnt="8"/>
      <dgm:spPr/>
      <dgm:t>
        <a:bodyPr/>
        <a:lstStyle/>
        <a:p>
          <a:pPr rtl="1"/>
          <a:endParaRPr lang="fa-IR"/>
        </a:p>
      </dgm:t>
    </dgm:pt>
    <dgm:pt modelId="{CD561D86-B6E0-40EA-91F0-D77E170E5FA2}" type="pres">
      <dgm:prSet presAssocID="{D5691522-5683-48D5-AA4B-BBF1F0228623}" presName="connectorText" presStyleLbl="sibTrans2D1" presStyleIdx="3" presStyleCnt="8"/>
      <dgm:spPr/>
      <dgm:t>
        <a:bodyPr/>
        <a:lstStyle/>
        <a:p>
          <a:pPr rtl="1"/>
          <a:endParaRPr lang="fa-IR"/>
        </a:p>
      </dgm:t>
    </dgm:pt>
    <dgm:pt modelId="{E1406B38-2C04-4DE0-ABF2-C4CE08E60DE4}" type="pres">
      <dgm:prSet presAssocID="{5712F29F-AB1E-4DF2-A6AE-840FC1807756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DC4E53FA-F267-4C3D-804F-580391E49B12}" type="pres">
      <dgm:prSet presAssocID="{3E85A21B-AB1F-4B4E-9D12-3DD514F44232}" presName="parTrans" presStyleLbl="sibTrans2D1" presStyleIdx="4" presStyleCnt="8"/>
      <dgm:spPr/>
      <dgm:t>
        <a:bodyPr/>
        <a:lstStyle/>
        <a:p>
          <a:pPr rtl="1"/>
          <a:endParaRPr lang="fa-IR"/>
        </a:p>
      </dgm:t>
    </dgm:pt>
    <dgm:pt modelId="{B58AD40F-6082-45D2-BC27-2D82CF34E489}" type="pres">
      <dgm:prSet presAssocID="{3E85A21B-AB1F-4B4E-9D12-3DD514F44232}" presName="connectorText" presStyleLbl="sibTrans2D1" presStyleIdx="4" presStyleCnt="8"/>
      <dgm:spPr/>
      <dgm:t>
        <a:bodyPr/>
        <a:lstStyle/>
        <a:p>
          <a:pPr rtl="1"/>
          <a:endParaRPr lang="fa-IR"/>
        </a:p>
      </dgm:t>
    </dgm:pt>
    <dgm:pt modelId="{0DCE0B6D-CB8F-48EA-A927-260B70419517}" type="pres">
      <dgm:prSet presAssocID="{8A9C1ACB-3619-488B-B3D2-5E862933E825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9D72569C-4BEA-45D5-9A8F-1A589E68B769}" type="pres">
      <dgm:prSet presAssocID="{C026E994-A8C2-47A4-A1D6-C972E651939D}" presName="parTrans" presStyleLbl="sibTrans2D1" presStyleIdx="5" presStyleCnt="8"/>
      <dgm:spPr/>
      <dgm:t>
        <a:bodyPr/>
        <a:lstStyle/>
        <a:p>
          <a:pPr rtl="1"/>
          <a:endParaRPr lang="fa-IR"/>
        </a:p>
      </dgm:t>
    </dgm:pt>
    <dgm:pt modelId="{D3E88A17-D5CE-4636-A118-60A02A9EF706}" type="pres">
      <dgm:prSet presAssocID="{C026E994-A8C2-47A4-A1D6-C972E651939D}" presName="connectorText" presStyleLbl="sibTrans2D1" presStyleIdx="5" presStyleCnt="8"/>
      <dgm:spPr/>
      <dgm:t>
        <a:bodyPr/>
        <a:lstStyle/>
        <a:p>
          <a:pPr rtl="1"/>
          <a:endParaRPr lang="fa-IR"/>
        </a:p>
      </dgm:t>
    </dgm:pt>
    <dgm:pt modelId="{0F6F331D-95EF-48B7-BE22-FFFB3B795B44}" type="pres">
      <dgm:prSet presAssocID="{069DA49C-5209-4C2A-9F6A-222F75D35D4B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C267038D-F962-464A-880B-2AB9F967DC96}" type="pres">
      <dgm:prSet presAssocID="{68ECAECB-DF41-479E-92A9-4F55C6AB687C}" presName="parTrans" presStyleLbl="sibTrans2D1" presStyleIdx="6" presStyleCnt="8"/>
      <dgm:spPr/>
      <dgm:t>
        <a:bodyPr/>
        <a:lstStyle/>
        <a:p>
          <a:pPr rtl="1"/>
          <a:endParaRPr lang="fa-IR"/>
        </a:p>
      </dgm:t>
    </dgm:pt>
    <dgm:pt modelId="{3C621A49-9104-4C38-B8B7-0509030A3534}" type="pres">
      <dgm:prSet presAssocID="{68ECAECB-DF41-479E-92A9-4F55C6AB687C}" presName="connectorText" presStyleLbl="sibTrans2D1" presStyleIdx="6" presStyleCnt="8"/>
      <dgm:spPr/>
      <dgm:t>
        <a:bodyPr/>
        <a:lstStyle/>
        <a:p>
          <a:pPr rtl="1"/>
          <a:endParaRPr lang="fa-IR"/>
        </a:p>
      </dgm:t>
    </dgm:pt>
    <dgm:pt modelId="{7AE3FFAE-657E-4ABB-A31D-B5661AF11DB3}" type="pres">
      <dgm:prSet presAssocID="{4DE92D10-9408-4001-9E0A-79E7FE70BC87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6C81A68E-3823-499D-8653-4B1BBCECBA5A}" type="pres">
      <dgm:prSet presAssocID="{A9454531-4F36-4C3D-A106-43C0AE6237F1}" presName="parTrans" presStyleLbl="sibTrans2D1" presStyleIdx="7" presStyleCnt="8"/>
      <dgm:spPr/>
      <dgm:t>
        <a:bodyPr/>
        <a:lstStyle/>
        <a:p>
          <a:pPr rtl="1"/>
          <a:endParaRPr lang="fa-IR"/>
        </a:p>
      </dgm:t>
    </dgm:pt>
    <dgm:pt modelId="{968ABC88-5EC9-4A17-95EA-154ADABFE738}" type="pres">
      <dgm:prSet presAssocID="{A9454531-4F36-4C3D-A106-43C0AE6237F1}" presName="connectorText" presStyleLbl="sibTrans2D1" presStyleIdx="7" presStyleCnt="8"/>
      <dgm:spPr/>
      <dgm:t>
        <a:bodyPr/>
        <a:lstStyle/>
        <a:p>
          <a:pPr rtl="1"/>
          <a:endParaRPr lang="fa-IR"/>
        </a:p>
      </dgm:t>
    </dgm:pt>
    <dgm:pt modelId="{7EEECC72-A6EE-4CD8-BA96-85E90F054598}" type="pres">
      <dgm:prSet presAssocID="{192568C3-EB42-4397-BC18-68C939A85D92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9519EA96-9D0A-4A46-97F6-F5876EF9A55A}" type="presOf" srcId="{8E663677-F887-404A-928B-8C414D701BB6}" destId="{21334D19-15A0-4683-8A22-CAF276B25FC1}" srcOrd="0" destOrd="0" presId="urn:microsoft.com/office/officeart/2005/8/layout/radial5"/>
    <dgm:cxn modelId="{73829E6B-FBB6-486E-B2F9-F75B15A2D27D}" type="presOf" srcId="{D5691522-5683-48D5-AA4B-BBF1F0228623}" destId="{CD561D86-B6E0-40EA-91F0-D77E170E5FA2}" srcOrd="1" destOrd="0" presId="urn:microsoft.com/office/officeart/2005/8/layout/radial5"/>
    <dgm:cxn modelId="{84E35938-AD20-439E-A46F-8693F6022223}" type="presOf" srcId="{192568C3-EB42-4397-BC18-68C939A85D92}" destId="{7EEECC72-A6EE-4CD8-BA96-85E90F054598}" srcOrd="0" destOrd="0" presId="urn:microsoft.com/office/officeart/2005/8/layout/radial5"/>
    <dgm:cxn modelId="{0397A31D-F58F-4CDE-8650-0C249467A652}" srcId="{B52EB6F7-CC78-474C-9EE3-C8510F866B49}" destId="{4DE92D10-9408-4001-9E0A-79E7FE70BC87}" srcOrd="6" destOrd="0" parTransId="{68ECAECB-DF41-479E-92A9-4F55C6AB687C}" sibTransId="{5756803D-4C26-4B5D-AF82-0F56E0F2A7FC}"/>
    <dgm:cxn modelId="{0A111BD5-49A7-499E-B60E-5AB8D8B09C7D}" type="presOf" srcId="{4DE92D10-9408-4001-9E0A-79E7FE70BC87}" destId="{7AE3FFAE-657E-4ABB-A31D-B5661AF11DB3}" srcOrd="0" destOrd="0" presId="urn:microsoft.com/office/officeart/2005/8/layout/radial5"/>
    <dgm:cxn modelId="{57D86FE0-A607-46F5-829A-A4EA9E7EF769}" srcId="{955C08FD-3681-409D-B8FA-A9C1B1F0D955}" destId="{B52EB6F7-CC78-474C-9EE3-C8510F866B49}" srcOrd="0" destOrd="0" parTransId="{A8A6AE71-6F0B-4D58-9BAE-F68FEC0CF0CC}" sibTransId="{E49EDB57-8314-4879-9875-7A6F348BDEFF}"/>
    <dgm:cxn modelId="{F21A6ADB-E369-4F61-A03D-BF1339E94A3F}" type="presOf" srcId="{3E85A21B-AB1F-4B4E-9D12-3DD514F44232}" destId="{DC4E53FA-F267-4C3D-804F-580391E49B12}" srcOrd="0" destOrd="0" presId="urn:microsoft.com/office/officeart/2005/8/layout/radial5"/>
    <dgm:cxn modelId="{451AEABC-0F54-49B8-B2C5-B55336B23C80}" type="presOf" srcId="{8A9C1ACB-3619-488B-B3D2-5E862933E825}" destId="{0DCE0B6D-CB8F-48EA-A927-260B70419517}" srcOrd="0" destOrd="0" presId="urn:microsoft.com/office/officeart/2005/8/layout/radial5"/>
    <dgm:cxn modelId="{192BCED5-028E-4E60-A1EB-6C5DFC55592A}" type="presOf" srcId="{8E663677-F887-404A-928B-8C414D701BB6}" destId="{D993DAE1-628A-4065-B5AD-F01D87268BFD}" srcOrd="1" destOrd="0" presId="urn:microsoft.com/office/officeart/2005/8/layout/radial5"/>
    <dgm:cxn modelId="{DAFA61AF-0C11-4F7C-AE13-CFCF7E17574E}" type="presOf" srcId="{68ECAECB-DF41-479E-92A9-4F55C6AB687C}" destId="{3C621A49-9104-4C38-B8B7-0509030A3534}" srcOrd="1" destOrd="0" presId="urn:microsoft.com/office/officeart/2005/8/layout/radial5"/>
    <dgm:cxn modelId="{50DFD29B-0D35-4431-8444-89589205DA56}" type="presOf" srcId="{3E85A21B-AB1F-4B4E-9D12-3DD514F44232}" destId="{B58AD40F-6082-45D2-BC27-2D82CF34E489}" srcOrd="1" destOrd="0" presId="urn:microsoft.com/office/officeart/2005/8/layout/radial5"/>
    <dgm:cxn modelId="{89A1617D-D13B-4346-B9B2-A0DFC4B826A7}" type="presOf" srcId="{6C48C09B-5AB5-48FE-BC5D-BA123B2564A6}" destId="{63C69B45-F5ED-472B-8DC4-F5A1A780108A}" srcOrd="0" destOrd="0" presId="urn:microsoft.com/office/officeart/2005/8/layout/radial5"/>
    <dgm:cxn modelId="{4A491A81-2370-4C32-90CD-51AD81698D26}" srcId="{B52EB6F7-CC78-474C-9EE3-C8510F866B49}" destId="{192568C3-EB42-4397-BC18-68C939A85D92}" srcOrd="7" destOrd="0" parTransId="{A9454531-4F36-4C3D-A106-43C0AE6237F1}" sibTransId="{3427B8DF-DC06-422F-BE6B-DCB9296392BF}"/>
    <dgm:cxn modelId="{6002493D-8731-41B2-9BFF-C85BFC7ECE80}" type="presOf" srcId="{68ECAECB-DF41-479E-92A9-4F55C6AB687C}" destId="{C267038D-F962-464A-880B-2AB9F967DC96}" srcOrd="0" destOrd="0" presId="urn:microsoft.com/office/officeart/2005/8/layout/radial5"/>
    <dgm:cxn modelId="{4A88799E-9E64-405D-9B18-F0DC1E9409EA}" type="presOf" srcId="{B52EB6F7-CC78-474C-9EE3-C8510F866B49}" destId="{9560C606-431B-47D3-84F1-9BDBDCD05FEB}" srcOrd="0" destOrd="0" presId="urn:microsoft.com/office/officeart/2005/8/layout/radial5"/>
    <dgm:cxn modelId="{629FD152-973C-4744-BB21-D56CC877F826}" type="presOf" srcId="{D06A078F-0B50-41AB-BD23-FECE211BAE08}" destId="{6D1AE846-2412-497C-B9DF-D4455CFA5A20}" srcOrd="0" destOrd="0" presId="urn:microsoft.com/office/officeart/2005/8/layout/radial5"/>
    <dgm:cxn modelId="{BBD2B266-EB28-406C-BF05-1473A033647A}" type="presOf" srcId="{A9454531-4F36-4C3D-A106-43C0AE6237F1}" destId="{968ABC88-5EC9-4A17-95EA-154ADABFE738}" srcOrd="1" destOrd="0" presId="urn:microsoft.com/office/officeart/2005/8/layout/radial5"/>
    <dgm:cxn modelId="{153C9B43-8235-49D9-B973-D4CBFD21DF76}" type="presOf" srcId="{5712F29F-AB1E-4DF2-A6AE-840FC1807756}" destId="{E1406B38-2C04-4DE0-ABF2-C4CE08E60DE4}" srcOrd="0" destOrd="0" presId="urn:microsoft.com/office/officeart/2005/8/layout/radial5"/>
    <dgm:cxn modelId="{C902AAFC-4F04-4443-806C-A0CB28082BEC}" type="presOf" srcId="{F789D030-4CF3-4B81-9483-C70C9A09FD3F}" destId="{15AC4685-0DF1-4C58-A4D9-62CD619D0F38}" srcOrd="0" destOrd="0" presId="urn:microsoft.com/office/officeart/2005/8/layout/radial5"/>
    <dgm:cxn modelId="{FCF959EE-30A6-4570-AF98-191CA3BF8983}" srcId="{B52EB6F7-CC78-474C-9EE3-C8510F866B49}" destId="{5712F29F-AB1E-4DF2-A6AE-840FC1807756}" srcOrd="3" destOrd="0" parTransId="{D5691522-5683-48D5-AA4B-BBF1F0228623}" sibTransId="{B59F9CCA-16E2-4FDE-9618-9EDA856987E4}"/>
    <dgm:cxn modelId="{ED8AF556-11D6-4D65-A060-05141B38E3BD}" srcId="{B52EB6F7-CC78-474C-9EE3-C8510F866B49}" destId="{8A9C1ACB-3619-488B-B3D2-5E862933E825}" srcOrd="4" destOrd="0" parTransId="{3E85A21B-AB1F-4B4E-9D12-3DD514F44232}" sibTransId="{3E124081-E627-4811-B0D8-E184DE802B3C}"/>
    <dgm:cxn modelId="{04EEED3F-A0B2-4588-B347-7222C9F2AD98}" type="presOf" srcId="{C026E994-A8C2-47A4-A1D6-C972E651939D}" destId="{9D72569C-4BEA-45D5-9A8F-1A589E68B769}" srcOrd="0" destOrd="0" presId="urn:microsoft.com/office/officeart/2005/8/layout/radial5"/>
    <dgm:cxn modelId="{6FB87523-0020-4102-B5C2-DB8D08A474F8}" type="presOf" srcId="{D9DCFFEE-2704-4F66-BB23-F97DFA5BD007}" destId="{8D65D99F-9912-4981-B6CE-0DFC379EE80A}" srcOrd="0" destOrd="0" presId="urn:microsoft.com/office/officeart/2005/8/layout/radial5"/>
    <dgm:cxn modelId="{B4C5480A-B880-4C7C-8C88-5E1DAD2464C9}" type="presOf" srcId="{E5C1DA24-8790-473B-9B13-32A841CB2566}" destId="{DCE5D077-1C1E-4D3C-8221-56A94E2FC9B6}" srcOrd="1" destOrd="0" presId="urn:microsoft.com/office/officeart/2005/8/layout/radial5"/>
    <dgm:cxn modelId="{3AB5B2F7-1AD4-463F-BAA9-C63395F0045B}" srcId="{B52EB6F7-CC78-474C-9EE3-C8510F866B49}" destId="{D06A078F-0B50-41AB-BD23-FECE211BAE08}" srcOrd="1" destOrd="0" parTransId="{8E663677-F887-404A-928B-8C414D701BB6}" sibTransId="{081B312C-F821-4BD4-9CEE-5B06EBB25C35}"/>
    <dgm:cxn modelId="{82AE792F-4BAE-4BB7-A6DD-1D6A464447E1}" type="presOf" srcId="{A9454531-4F36-4C3D-A106-43C0AE6237F1}" destId="{6C81A68E-3823-499D-8653-4B1BBCECBA5A}" srcOrd="0" destOrd="0" presId="urn:microsoft.com/office/officeart/2005/8/layout/radial5"/>
    <dgm:cxn modelId="{88BBB7BA-DD87-42F3-B3C6-9630C919AAB6}" type="presOf" srcId="{6C48C09B-5AB5-48FE-BC5D-BA123B2564A6}" destId="{82E57F71-7947-405B-9505-B53B36790B9B}" srcOrd="1" destOrd="0" presId="urn:microsoft.com/office/officeart/2005/8/layout/radial5"/>
    <dgm:cxn modelId="{8B07E9BD-5195-40A6-8187-57953F87EAC4}" type="presOf" srcId="{E5C1DA24-8790-473B-9B13-32A841CB2566}" destId="{DEE59208-F182-46D7-A30E-8D855B4BF751}" srcOrd="0" destOrd="0" presId="urn:microsoft.com/office/officeart/2005/8/layout/radial5"/>
    <dgm:cxn modelId="{DB387492-90A2-4211-B522-4FE14764DBDE}" srcId="{B52EB6F7-CC78-474C-9EE3-C8510F866B49}" destId="{069DA49C-5209-4C2A-9F6A-222F75D35D4B}" srcOrd="5" destOrd="0" parTransId="{C026E994-A8C2-47A4-A1D6-C972E651939D}" sibTransId="{2FD4320A-C9FA-42AA-95AA-C0A12E6EEF4C}"/>
    <dgm:cxn modelId="{9C2E1AA5-90D1-445C-B9C4-194745BDC9EC}" type="presOf" srcId="{955C08FD-3681-409D-B8FA-A9C1B1F0D955}" destId="{6099110F-01AC-4067-A73C-5D5911ACA522}" srcOrd="0" destOrd="0" presId="urn:microsoft.com/office/officeart/2005/8/layout/radial5"/>
    <dgm:cxn modelId="{08F01C96-58BC-4E81-937C-2AE77F970EF9}" type="presOf" srcId="{C026E994-A8C2-47A4-A1D6-C972E651939D}" destId="{D3E88A17-D5CE-4636-A118-60A02A9EF706}" srcOrd="1" destOrd="0" presId="urn:microsoft.com/office/officeart/2005/8/layout/radial5"/>
    <dgm:cxn modelId="{A2E1F6B7-EB33-46B6-A80C-EB9265010636}" type="presOf" srcId="{D5691522-5683-48D5-AA4B-BBF1F0228623}" destId="{2B8BE8B8-EB22-4170-89ED-062553EEFF23}" srcOrd="0" destOrd="0" presId="urn:microsoft.com/office/officeart/2005/8/layout/radial5"/>
    <dgm:cxn modelId="{0F25DCCF-D209-4622-9A8B-1AE941A7215E}" srcId="{B52EB6F7-CC78-474C-9EE3-C8510F866B49}" destId="{D9DCFFEE-2704-4F66-BB23-F97DFA5BD007}" srcOrd="2" destOrd="0" parTransId="{E5C1DA24-8790-473B-9B13-32A841CB2566}" sibTransId="{998202AC-BA95-44BF-9088-83A716AFEAEA}"/>
    <dgm:cxn modelId="{5178CA6E-D0DE-4391-90E4-609C511AA6F7}" srcId="{B52EB6F7-CC78-474C-9EE3-C8510F866B49}" destId="{F789D030-4CF3-4B81-9483-C70C9A09FD3F}" srcOrd="0" destOrd="0" parTransId="{6C48C09B-5AB5-48FE-BC5D-BA123B2564A6}" sibTransId="{14C8D823-E8FD-452E-9BDD-EB71555BB342}"/>
    <dgm:cxn modelId="{61117658-BBD9-47FF-B2E9-223F248FDEBF}" type="presOf" srcId="{069DA49C-5209-4C2A-9F6A-222F75D35D4B}" destId="{0F6F331D-95EF-48B7-BE22-FFFB3B795B44}" srcOrd="0" destOrd="0" presId="urn:microsoft.com/office/officeart/2005/8/layout/radial5"/>
    <dgm:cxn modelId="{72EA10F6-5B19-4E80-B5AD-35D30505135D}" type="presParOf" srcId="{6099110F-01AC-4067-A73C-5D5911ACA522}" destId="{9560C606-431B-47D3-84F1-9BDBDCD05FEB}" srcOrd="0" destOrd="0" presId="urn:microsoft.com/office/officeart/2005/8/layout/radial5"/>
    <dgm:cxn modelId="{86A903B2-30C7-4CE4-9BE4-16262C22F42B}" type="presParOf" srcId="{6099110F-01AC-4067-A73C-5D5911ACA522}" destId="{63C69B45-F5ED-472B-8DC4-F5A1A780108A}" srcOrd="1" destOrd="0" presId="urn:microsoft.com/office/officeart/2005/8/layout/radial5"/>
    <dgm:cxn modelId="{ECF883A0-98B2-4B37-9F45-1D179B50B59D}" type="presParOf" srcId="{63C69B45-F5ED-472B-8DC4-F5A1A780108A}" destId="{82E57F71-7947-405B-9505-B53B36790B9B}" srcOrd="0" destOrd="0" presId="urn:microsoft.com/office/officeart/2005/8/layout/radial5"/>
    <dgm:cxn modelId="{50562BE8-A3F9-46C4-B95F-CB33F498EB55}" type="presParOf" srcId="{6099110F-01AC-4067-A73C-5D5911ACA522}" destId="{15AC4685-0DF1-4C58-A4D9-62CD619D0F38}" srcOrd="2" destOrd="0" presId="urn:microsoft.com/office/officeart/2005/8/layout/radial5"/>
    <dgm:cxn modelId="{1F998B44-66D3-4D4C-9378-55EE7A7A220E}" type="presParOf" srcId="{6099110F-01AC-4067-A73C-5D5911ACA522}" destId="{21334D19-15A0-4683-8A22-CAF276B25FC1}" srcOrd="3" destOrd="0" presId="urn:microsoft.com/office/officeart/2005/8/layout/radial5"/>
    <dgm:cxn modelId="{C5F8CB8D-D8BF-4348-9E33-2C03F08C5812}" type="presParOf" srcId="{21334D19-15A0-4683-8A22-CAF276B25FC1}" destId="{D993DAE1-628A-4065-B5AD-F01D87268BFD}" srcOrd="0" destOrd="0" presId="urn:microsoft.com/office/officeart/2005/8/layout/radial5"/>
    <dgm:cxn modelId="{1C845C21-F9B7-404F-8C40-C593B864DFD3}" type="presParOf" srcId="{6099110F-01AC-4067-A73C-5D5911ACA522}" destId="{6D1AE846-2412-497C-B9DF-D4455CFA5A20}" srcOrd="4" destOrd="0" presId="urn:microsoft.com/office/officeart/2005/8/layout/radial5"/>
    <dgm:cxn modelId="{E3B580F9-828B-47C5-9717-E450437673AF}" type="presParOf" srcId="{6099110F-01AC-4067-A73C-5D5911ACA522}" destId="{DEE59208-F182-46D7-A30E-8D855B4BF751}" srcOrd="5" destOrd="0" presId="urn:microsoft.com/office/officeart/2005/8/layout/radial5"/>
    <dgm:cxn modelId="{1B794BBF-A5CC-4941-862F-2A6D212F26A7}" type="presParOf" srcId="{DEE59208-F182-46D7-A30E-8D855B4BF751}" destId="{DCE5D077-1C1E-4D3C-8221-56A94E2FC9B6}" srcOrd="0" destOrd="0" presId="urn:microsoft.com/office/officeart/2005/8/layout/radial5"/>
    <dgm:cxn modelId="{F2DF4FAA-E330-4588-B110-F17035E008F5}" type="presParOf" srcId="{6099110F-01AC-4067-A73C-5D5911ACA522}" destId="{8D65D99F-9912-4981-B6CE-0DFC379EE80A}" srcOrd="6" destOrd="0" presId="urn:microsoft.com/office/officeart/2005/8/layout/radial5"/>
    <dgm:cxn modelId="{A0950794-036F-41E2-B55D-7D1A060D89C5}" type="presParOf" srcId="{6099110F-01AC-4067-A73C-5D5911ACA522}" destId="{2B8BE8B8-EB22-4170-89ED-062553EEFF23}" srcOrd="7" destOrd="0" presId="urn:microsoft.com/office/officeart/2005/8/layout/radial5"/>
    <dgm:cxn modelId="{90D6AEB6-8762-42CC-A16B-BC51513195A8}" type="presParOf" srcId="{2B8BE8B8-EB22-4170-89ED-062553EEFF23}" destId="{CD561D86-B6E0-40EA-91F0-D77E170E5FA2}" srcOrd="0" destOrd="0" presId="urn:microsoft.com/office/officeart/2005/8/layout/radial5"/>
    <dgm:cxn modelId="{A9D3BD98-D098-4ACF-BC64-A16BE25728BD}" type="presParOf" srcId="{6099110F-01AC-4067-A73C-5D5911ACA522}" destId="{E1406B38-2C04-4DE0-ABF2-C4CE08E60DE4}" srcOrd="8" destOrd="0" presId="urn:microsoft.com/office/officeart/2005/8/layout/radial5"/>
    <dgm:cxn modelId="{5064EA8F-49E0-4CD7-9DCA-FE9212C381A2}" type="presParOf" srcId="{6099110F-01AC-4067-A73C-5D5911ACA522}" destId="{DC4E53FA-F267-4C3D-804F-580391E49B12}" srcOrd="9" destOrd="0" presId="urn:microsoft.com/office/officeart/2005/8/layout/radial5"/>
    <dgm:cxn modelId="{EB3C287F-ECB7-4F2D-884B-EDE8C62C1239}" type="presParOf" srcId="{DC4E53FA-F267-4C3D-804F-580391E49B12}" destId="{B58AD40F-6082-45D2-BC27-2D82CF34E489}" srcOrd="0" destOrd="0" presId="urn:microsoft.com/office/officeart/2005/8/layout/radial5"/>
    <dgm:cxn modelId="{3A3DA3F5-6A4E-4ED5-95C3-346DF53F553E}" type="presParOf" srcId="{6099110F-01AC-4067-A73C-5D5911ACA522}" destId="{0DCE0B6D-CB8F-48EA-A927-260B70419517}" srcOrd="10" destOrd="0" presId="urn:microsoft.com/office/officeart/2005/8/layout/radial5"/>
    <dgm:cxn modelId="{572E8E95-C549-45F3-92E2-EEB687AFF6EC}" type="presParOf" srcId="{6099110F-01AC-4067-A73C-5D5911ACA522}" destId="{9D72569C-4BEA-45D5-9A8F-1A589E68B769}" srcOrd="11" destOrd="0" presId="urn:microsoft.com/office/officeart/2005/8/layout/radial5"/>
    <dgm:cxn modelId="{52F3B4F0-D6C9-4161-B86B-E844E6D6B5C1}" type="presParOf" srcId="{9D72569C-4BEA-45D5-9A8F-1A589E68B769}" destId="{D3E88A17-D5CE-4636-A118-60A02A9EF706}" srcOrd="0" destOrd="0" presId="urn:microsoft.com/office/officeart/2005/8/layout/radial5"/>
    <dgm:cxn modelId="{D6C42FB8-3E20-4B36-BD39-F7269031FB6F}" type="presParOf" srcId="{6099110F-01AC-4067-A73C-5D5911ACA522}" destId="{0F6F331D-95EF-48B7-BE22-FFFB3B795B44}" srcOrd="12" destOrd="0" presId="urn:microsoft.com/office/officeart/2005/8/layout/radial5"/>
    <dgm:cxn modelId="{4B90C835-BE58-42C9-B97F-3C8961E51C8B}" type="presParOf" srcId="{6099110F-01AC-4067-A73C-5D5911ACA522}" destId="{C267038D-F962-464A-880B-2AB9F967DC96}" srcOrd="13" destOrd="0" presId="urn:microsoft.com/office/officeart/2005/8/layout/radial5"/>
    <dgm:cxn modelId="{E4C625CC-A875-432C-BB30-89286D38D63F}" type="presParOf" srcId="{C267038D-F962-464A-880B-2AB9F967DC96}" destId="{3C621A49-9104-4C38-B8B7-0509030A3534}" srcOrd="0" destOrd="0" presId="urn:microsoft.com/office/officeart/2005/8/layout/radial5"/>
    <dgm:cxn modelId="{E6A1C166-52C0-4A6F-BB32-EF037AB0905F}" type="presParOf" srcId="{6099110F-01AC-4067-A73C-5D5911ACA522}" destId="{7AE3FFAE-657E-4ABB-A31D-B5661AF11DB3}" srcOrd="14" destOrd="0" presId="urn:microsoft.com/office/officeart/2005/8/layout/radial5"/>
    <dgm:cxn modelId="{F755333B-02CA-4BE0-ADCA-3BF13E222DF1}" type="presParOf" srcId="{6099110F-01AC-4067-A73C-5D5911ACA522}" destId="{6C81A68E-3823-499D-8653-4B1BBCECBA5A}" srcOrd="15" destOrd="0" presId="urn:microsoft.com/office/officeart/2005/8/layout/radial5"/>
    <dgm:cxn modelId="{5D8A4DF5-8D15-4FC9-9888-C52270302053}" type="presParOf" srcId="{6C81A68E-3823-499D-8653-4B1BBCECBA5A}" destId="{968ABC88-5EC9-4A17-95EA-154ADABFE738}" srcOrd="0" destOrd="0" presId="urn:microsoft.com/office/officeart/2005/8/layout/radial5"/>
    <dgm:cxn modelId="{6BB73620-8DEF-4E9E-9E1F-AE86624C88B3}" type="presParOf" srcId="{6099110F-01AC-4067-A73C-5D5911ACA522}" destId="{7EEECC72-A6EE-4CD8-BA96-85E90F054598}" srcOrd="1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60C606-431B-47D3-84F1-9BDBDCD05FEB}">
      <dsp:nvSpPr>
        <dsp:cNvPr id="0" name=""/>
        <dsp:cNvSpPr/>
      </dsp:nvSpPr>
      <dsp:spPr>
        <a:xfrm>
          <a:off x="3449813" y="1949615"/>
          <a:ext cx="1315742" cy="13157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100" kern="1200" dirty="0" smtClean="0">
              <a:cs typeface="B Titr" pitchFamily="2" charset="-78"/>
            </a:rPr>
            <a:t>دانش آموز</a:t>
          </a:r>
          <a:endParaRPr lang="fa-IR" sz="2100" kern="1200" dirty="0">
            <a:cs typeface="B Titr" pitchFamily="2" charset="-78"/>
          </a:endParaRPr>
        </a:p>
      </dsp:txBody>
      <dsp:txXfrm>
        <a:off x="3642499" y="2142301"/>
        <a:ext cx="930370" cy="930370"/>
      </dsp:txXfrm>
    </dsp:sp>
    <dsp:sp modelId="{63C69B45-F5ED-472B-8DC4-F5A1A780108A}">
      <dsp:nvSpPr>
        <dsp:cNvPr id="0" name=""/>
        <dsp:cNvSpPr/>
      </dsp:nvSpPr>
      <dsp:spPr>
        <a:xfrm rot="16200000">
          <a:off x="3905464" y="1355838"/>
          <a:ext cx="404440" cy="4473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500" kern="1200"/>
        </a:p>
      </dsp:txBody>
      <dsp:txXfrm>
        <a:off x="3966130" y="1505974"/>
        <a:ext cx="283108" cy="268412"/>
      </dsp:txXfrm>
    </dsp:sp>
    <dsp:sp modelId="{15AC4685-0DF1-4C58-A4D9-62CD619D0F38}">
      <dsp:nvSpPr>
        <dsp:cNvPr id="0" name=""/>
        <dsp:cNvSpPr/>
      </dsp:nvSpPr>
      <dsp:spPr>
        <a:xfrm>
          <a:off x="3515600" y="2351"/>
          <a:ext cx="1184168" cy="11841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500" kern="1200" dirty="0" smtClean="0">
              <a:cs typeface="B Titr" pitchFamily="2" charset="-78"/>
            </a:rPr>
            <a:t>آزمونگر</a:t>
          </a:r>
          <a:endParaRPr lang="fa-IR" sz="1500" kern="1200" dirty="0">
            <a:cs typeface="B Titr" pitchFamily="2" charset="-78"/>
          </a:endParaRPr>
        </a:p>
      </dsp:txBody>
      <dsp:txXfrm>
        <a:off x="3689017" y="175768"/>
        <a:ext cx="837334" cy="837334"/>
      </dsp:txXfrm>
    </dsp:sp>
    <dsp:sp modelId="{21334D19-15A0-4683-8A22-CAF276B25FC1}">
      <dsp:nvSpPr>
        <dsp:cNvPr id="0" name=""/>
        <dsp:cNvSpPr/>
      </dsp:nvSpPr>
      <dsp:spPr>
        <a:xfrm rot="18900000">
          <a:off x="4632351" y="1656924"/>
          <a:ext cx="404440" cy="4473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500" kern="1200"/>
        </a:p>
      </dsp:txBody>
      <dsp:txXfrm>
        <a:off x="4650120" y="1789291"/>
        <a:ext cx="283108" cy="268412"/>
      </dsp:txXfrm>
    </dsp:sp>
    <dsp:sp modelId="{6D1AE846-2412-497C-B9DF-D4455CFA5A20}">
      <dsp:nvSpPr>
        <dsp:cNvPr id="0" name=""/>
        <dsp:cNvSpPr/>
      </dsp:nvSpPr>
      <dsp:spPr>
        <a:xfrm>
          <a:off x="4939042" y="591960"/>
          <a:ext cx="1184168" cy="11841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500" kern="1200" dirty="0" smtClean="0">
              <a:cs typeface="B Titr" pitchFamily="2" charset="-78"/>
            </a:rPr>
            <a:t>معلم</a:t>
          </a:r>
          <a:endParaRPr lang="fa-IR" sz="1500" kern="1200" dirty="0">
            <a:cs typeface="B Titr" pitchFamily="2" charset="-78"/>
          </a:endParaRPr>
        </a:p>
      </dsp:txBody>
      <dsp:txXfrm>
        <a:off x="5112459" y="765377"/>
        <a:ext cx="837334" cy="837334"/>
      </dsp:txXfrm>
    </dsp:sp>
    <dsp:sp modelId="{DEE59208-F182-46D7-A30E-8D855B4BF751}">
      <dsp:nvSpPr>
        <dsp:cNvPr id="0" name=""/>
        <dsp:cNvSpPr/>
      </dsp:nvSpPr>
      <dsp:spPr>
        <a:xfrm>
          <a:off x="4933437" y="2383810"/>
          <a:ext cx="404440" cy="4473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500" kern="1200"/>
        </a:p>
      </dsp:txBody>
      <dsp:txXfrm>
        <a:off x="4933437" y="2473280"/>
        <a:ext cx="283108" cy="268412"/>
      </dsp:txXfrm>
    </dsp:sp>
    <dsp:sp modelId="{8D65D99F-9912-4981-B6CE-0DFC379EE80A}">
      <dsp:nvSpPr>
        <dsp:cNvPr id="0" name=""/>
        <dsp:cNvSpPr/>
      </dsp:nvSpPr>
      <dsp:spPr>
        <a:xfrm>
          <a:off x="5528651" y="2015402"/>
          <a:ext cx="1184168" cy="11841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500" kern="1200" dirty="0" smtClean="0">
              <a:cs typeface="B Titr" pitchFamily="2" charset="-78"/>
            </a:rPr>
            <a:t>روان شناس</a:t>
          </a:r>
          <a:endParaRPr lang="fa-IR" sz="1500" kern="1200" dirty="0">
            <a:cs typeface="B Titr" pitchFamily="2" charset="-78"/>
          </a:endParaRPr>
        </a:p>
      </dsp:txBody>
      <dsp:txXfrm>
        <a:off x="5702068" y="2188819"/>
        <a:ext cx="837334" cy="837334"/>
      </dsp:txXfrm>
    </dsp:sp>
    <dsp:sp modelId="{2B8BE8B8-EB22-4170-89ED-062553EEFF23}">
      <dsp:nvSpPr>
        <dsp:cNvPr id="0" name=""/>
        <dsp:cNvSpPr/>
      </dsp:nvSpPr>
      <dsp:spPr>
        <a:xfrm rot="2700000">
          <a:off x="4632351" y="3110697"/>
          <a:ext cx="404440" cy="4473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500" kern="1200"/>
        </a:p>
      </dsp:txBody>
      <dsp:txXfrm>
        <a:off x="4650120" y="3157270"/>
        <a:ext cx="283108" cy="268412"/>
      </dsp:txXfrm>
    </dsp:sp>
    <dsp:sp modelId="{E1406B38-2C04-4DE0-ABF2-C4CE08E60DE4}">
      <dsp:nvSpPr>
        <dsp:cNvPr id="0" name=""/>
        <dsp:cNvSpPr/>
      </dsp:nvSpPr>
      <dsp:spPr>
        <a:xfrm>
          <a:off x="4939042" y="3438844"/>
          <a:ext cx="1184168" cy="11841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500" kern="1200" dirty="0" smtClean="0">
              <a:cs typeface="B Titr" pitchFamily="2" charset="-78"/>
            </a:rPr>
            <a:t>درمانگر خانواده</a:t>
          </a:r>
          <a:endParaRPr lang="fa-IR" sz="1500" kern="1200" dirty="0">
            <a:cs typeface="B Titr" pitchFamily="2" charset="-78"/>
          </a:endParaRPr>
        </a:p>
      </dsp:txBody>
      <dsp:txXfrm>
        <a:off x="5112459" y="3612261"/>
        <a:ext cx="837334" cy="837334"/>
      </dsp:txXfrm>
    </dsp:sp>
    <dsp:sp modelId="{DC4E53FA-F267-4C3D-804F-580391E49B12}">
      <dsp:nvSpPr>
        <dsp:cNvPr id="0" name=""/>
        <dsp:cNvSpPr/>
      </dsp:nvSpPr>
      <dsp:spPr>
        <a:xfrm rot="5400000">
          <a:off x="3905464" y="3411783"/>
          <a:ext cx="404440" cy="4473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500" kern="1200"/>
        </a:p>
      </dsp:txBody>
      <dsp:txXfrm>
        <a:off x="3966130" y="3440587"/>
        <a:ext cx="283108" cy="268412"/>
      </dsp:txXfrm>
    </dsp:sp>
    <dsp:sp modelId="{0DCE0B6D-CB8F-48EA-A927-260B70419517}">
      <dsp:nvSpPr>
        <dsp:cNvPr id="0" name=""/>
        <dsp:cNvSpPr/>
      </dsp:nvSpPr>
      <dsp:spPr>
        <a:xfrm>
          <a:off x="3515600" y="4028453"/>
          <a:ext cx="1184168" cy="11841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500" kern="1200" dirty="0" smtClean="0">
              <a:cs typeface="B Titr" pitchFamily="2" charset="-78"/>
            </a:rPr>
            <a:t>مربی</a:t>
          </a:r>
          <a:endParaRPr lang="fa-IR" sz="1500" kern="1200" dirty="0">
            <a:cs typeface="B Titr" pitchFamily="2" charset="-78"/>
          </a:endParaRPr>
        </a:p>
      </dsp:txBody>
      <dsp:txXfrm>
        <a:off x="3689017" y="4201870"/>
        <a:ext cx="837334" cy="837334"/>
      </dsp:txXfrm>
    </dsp:sp>
    <dsp:sp modelId="{9D72569C-4BEA-45D5-9A8F-1A589E68B769}">
      <dsp:nvSpPr>
        <dsp:cNvPr id="0" name=""/>
        <dsp:cNvSpPr/>
      </dsp:nvSpPr>
      <dsp:spPr>
        <a:xfrm rot="8100000">
          <a:off x="3178578" y="3110697"/>
          <a:ext cx="404440" cy="4473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500" kern="1200"/>
        </a:p>
      </dsp:txBody>
      <dsp:txXfrm rot="10800000">
        <a:off x="3282141" y="3157270"/>
        <a:ext cx="283108" cy="268412"/>
      </dsp:txXfrm>
    </dsp:sp>
    <dsp:sp modelId="{0F6F331D-95EF-48B7-BE22-FFFB3B795B44}">
      <dsp:nvSpPr>
        <dsp:cNvPr id="0" name=""/>
        <dsp:cNvSpPr/>
      </dsp:nvSpPr>
      <dsp:spPr>
        <a:xfrm>
          <a:off x="2092158" y="3438844"/>
          <a:ext cx="1184168" cy="11841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500" kern="1200" dirty="0" smtClean="0">
              <a:cs typeface="B Titr" pitchFamily="2" charset="-78"/>
            </a:rPr>
            <a:t>کاردرمان</a:t>
          </a:r>
          <a:endParaRPr lang="fa-IR" sz="1500" kern="1200" dirty="0">
            <a:cs typeface="B Titr" pitchFamily="2" charset="-78"/>
          </a:endParaRPr>
        </a:p>
      </dsp:txBody>
      <dsp:txXfrm>
        <a:off x="2265575" y="3612261"/>
        <a:ext cx="837334" cy="837334"/>
      </dsp:txXfrm>
    </dsp:sp>
    <dsp:sp modelId="{C267038D-F962-464A-880B-2AB9F967DC96}">
      <dsp:nvSpPr>
        <dsp:cNvPr id="0" name=""/>
        <dsp:cNvSpPr/>
      </dsp:nvSpPr>
      <dsp:spPr>
        <a:xfrm rot="10800000">
          <a:off x="2877492" y="2383810"/>
          <a:ext cx="404440" cy="4473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500" kern="1200"/>
        </a:p>
      </dsp:txBody>
      <dsp:txXfrm rot="10800000">
        <a:off x="2998824" y="2473280"/>
        <a:ext cx="283108" cy="268412"/>
      </dsp:txXfrm>
    </dsp:sp>
    <dsp:sp modelId="{7AE3FFAE-657E-4ABB-A31D-B5661AF11DB3}">
      <dsp:nvSpPr>
        <dsp:cNvPr id="0" name=""/>
        <dsp:cNvSpPr/>
      </dsp:nvSpPr>
      <dsp:spPr>
        <a:xfrm>
          <a:off x="1502549" y="2015402"/>
          <a:ext cx="1184168" cy="11841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500" kern="1200" dirty="0" smtClean="0">
              <a:cs typeface="B Titr" pitchFamily="2" charset="-78"/>
            </a:rPr>
            <a:t>گفتاردرمان</a:t>
          </a:r>
          <a:endParaRPr lang="fa-IR" sz="1500" kern="1200" dirty="0">
            <a:cs typeface="B Titr" pitchFamily="2" charset="-78"/>
          </a:endParaRPr>
        </a:p>
      </dsp:txBody>
      <dsp:txXfrm>
        <a:off x="1675966" y="2188819"/>
        <a:ext cx="837334" cy="837334"/>
      </dsp:txXfrm>
    </dsp:sp>
    <dsp:sp modelId="{6C81A68E-3823-499D-8653-4B1BBCECBA5A}">
      <dsp:nvSpPr>
        <dsp:cNvPr id="0" name=""/>
        <dsp:cNvSpPr/>
      </dsp:nvSpPr>
      <dsp:spPr>
        <a:xfrm rot="13500000">
          <a:off x="3178578" y="1656924"/>
          <a:ext cx="404440" cy="4473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500" kern="1200"/>
        </a:p>
      </dsp:txBody>
      <dsp:txXfrm rot="10800000">
        <a:off x="3282141" y="1789291"/>
        <a:ext cx="283108" cy="268412"/>
      </dsp:txXfrm>
    </dsp:sp>
    <dsp:sp modelId="{7EEECC72-A6EE-4CD8-BA96-85E90F054598}">
      <dsp:nvSpPr>
        <dsp:cNvPr id="0" name=""/>
        <dsp:cNvSpPr/>
      </dsp:nvSpPr>
      <dsp:spPr>
        <a:xfrm>
          <a:off x="2092158" y="591960"/>
          <a:ext cx="1184168" cy="11841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500" kern="1200" dirty="0" smtClean="0">
              <a:cs typeface="B Titr" pitchFamily="2" charset="-78"/>
            </a:rPr>
            <a:t>پزشک</a:t>
          </a:r>
          <a:endParaRPr lang="fa-IR" sz="1500" kern="1200" dirty="0">
            <a:cs typeface="B Titr" pitchFamily="2" charset="-78"/>
          </a:endParaRPr>
        </a:p>
      </dsp:txBody>
      <dsp:txXfrm>
        <a:off x="2265575" y="765377"/>
        <a:ext cx="837334" cy="8373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A76F2B0-7885-4E10-BF18-FCD98623ADB8}" type="datetimeFigureOut">
              <a:rPr lang="fa-IR" smtClean="0"/>
              <a:pPr/>
              <a:t>1427/12/12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C2940B1-D936-4705-8ADC-C138DEAA8165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12403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دی 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940B1-D936-4705-8ADC-C138DEAA8165}" type="slidenum">
              <a:rPr lang="fa-IR" smtClean="0"/>
              <a:pPr/>
              <a:t>3</a:t>
            </a:fld>
            <a:endParaRPr lang="fa-I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BE56D-2E90-471D-AB5D-8A18ADCD3BF0}" type="datetimeFigureOut">
              <a:rPr lang="fa-IR" smtClean="0"/>
              <a:pPr/>
              <a:t>1427/12/12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AEA68-4D80-4AC2-95DF-27F2C1A85EE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BE56D-2E90-471D-AB5D-8A18ADCD3BF0}" type="datetimeFigureOut">
              <a:rPr lang="fa-IR" smtClean="0"/>
              <a:pPr/>
              <a:t>1427/12/12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AEA68-4D80-4AC2-95DF-27F2C1A85EE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BE56D-2E90-471D-AB5D-8A18ADCD3BF0}" type="datetimeFigureOut">
              <a:rPr lang="fa-IR" smtClean="0"/>
              <a:pPr/>
              <a:t>1427/12/12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AEA68-4D80-4AC2-95DF-27F2C1A85EE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BE56D-2E90-471D-AB5D-8A18ADCD3BF0}" type="datetimeFigureOut">
              <a:rPr lang="fa-IR" smtClean="0"/>
              <a:pPr/>
              <a:t>1427/12/12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AEA68-4D80-4AC2-95DF-27F2C1A85EE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BE56D-2E90-471D-AB5D-8A18ADCD3BF0}" type="datetimeFigureOut">
              <a:rPr lang="fa-IR" smtClean="0"/>
              <a:pPr/>
              <a:t>1427/12/12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AEA68-4D80-4AC2-95DF-27F2C1A85EE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BE56D-2E90-471D-AB5D-8A18ADCD3BF0}" type="datetimeFigureOut">
              <a:rPr lang="fa-IR" smtClean="0"/>
              <a:pPr/>
              <a:t>1427/12/12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AEA68-4D80-4AC2-95DF-27F2C1A85EE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BE56D-2E90-471D-AB5D-8A18ADCD3BF0}" type="datetimeFigureOut">
              <a:rPr lang="fa-IR" smtClean="0"/>
              <a:pPr/>
              <a:t>1427/12/12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AEA68-4D80-4AC2-95DF-27F2C1A85EE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BE56D-2E90-471D-AB5D-8A18ADCD3BF0}" type="datetimeFigureOut">
              <a:rPr lang="fa-IR" smtClean="0"/>
              <a:pPr/>
              <a:t>1427/12/12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AEA68-4D80-4AC2-95DF-27F2C1A85EE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BE56D-2E90-471D-AB5D-8A18ADCD3BF0}" type="datetimeFigureOut">
              <a:rPr lang="fa-IR" smtClean="0"/>
              <a:pPr/>
              <a:t>1427/12/12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AEA68-4D80-4AC2-95DF-27F2C1A85EE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BE56D-2E90-471D-AB5D-8A18ADCD3BF0}" type="datetimeFigureOut">
              <a:rPr lang="fa-IR" smtClean="0"/>
              <a:pPr/>
              <a:t>1427/12/12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AEA68-4D80-4AC2-95DF-27F2C1A85EE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BE56D-2E90-471D-AB5D-8A18ADCD3BF0}" type="datetimeFigureOut">
              <a:rPr lang="fa-IR" smtClean="0"/>
              <a:pPr/>
              <a:t>1427/12/12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D2AEA68-4D80-4AC2-95DF-27F2C1A85EE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BBE56D-2E90-471D-AB5D-8A18ADCD3BF0}" type="datetimeFigureOut">
              <a:rPr lang="fa-IR" smtClean="0"/>
              <a:pPr/>
              <a:t>1427/12/12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D2AEA68-4D80-4AC2-95DF-27F2C1A85EE3}" type="slidenum">
              <a:rPr lang="fa-IR" smtClean="0"/>
              <a:pPr/>
              <a:t>‹#›</a:t>
            </a:fld>
            <a:endParaRPr lang="fa-I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>
              <a:cs typeface="Tahoma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52032BA-3732-4AC2-8C92-03235A524037}" type="slidenum">
              <a:rPr lang="fa-IR" smtClean="0"/>
              <a:pPr/>
              <a:t>1</a:t>
            </a:fld>
            <a:endParaRPr lang="en-US" smtClean="0"/>
          </a:p>
        </p:txBody>
      </p:sp>
      <p:pic>
        <p:nvPicPr>
          <p:cNvPr id="6149" name="Picture 7" descr="zahddr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875"/>
            <a:ext cx="9180513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928662" y="785794"/>
            <a:ext cx="7643898" cy="4429156"/>
          </a:xfrm>
        </p:spPr>
        <p:txBody>
          <a:bodyPr>
            <a:noAutofit/>
          </a:bodyPr>
          <a:lstStyle/>
          <a:p>
            <a:pPr algn="ctr" rtl="1">
              <a:lnSpc>
                <a:spcPct val="150000"/>
              </a:lnSpc>
            </a:pPr>
            <a:r>
              <a:rPr lang="fa-IR" sz="4400" dirty="0" smtClean="0">
                <a:cs typeface="+mn-cs"/>
              </a:rPr>
              <a:t>متاسفانه گاهی این دانش آموزان به اشتباه به عنوان دانش آموزان دیرآموز در نظر گرفته می شوند و رشد تحصیلی کمی نشان می دهند </a:t>
            </a:r>
            <a:endParaRPr lang="fa-IR" sz="4400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85720" y="428604"/>
            <a:ext cx="8429684" cy="6072230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</a:rPr>
              <a:t>ویژگی کودکان دیر آموز در مدارس</a:t>
            </a:r>
          </a:p>
          <a:p>
            <a:pPr marR="0" lvl="0" indent="365125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fa-I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</a:rPr>
              <a:t>در تمامی دروس نمرات ضعیف </a:t>
            </a:r>
          </a:p>
          <a:p>
            <a:pPr marR="0" lvl="0" indent="365125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fa-IR" sz="3200" b="1" dirty="0" smtClean="0">
                <a:solidFill>
                  <a:srgbClr val="002060"/>
                </a:solidFill>
                <a:latin typeface="+mj-lt"/>
                <a:ea typeface="+mj-ea"/>
              </a:rPr>
              <a:t>در یک یا چند پایه از تحصیلات تکرار پایه دارند</a:t>
            </a:r>
          </a:p>
          <a:p>
            <a:pPr lvl="0" indent="365125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kumimoji="0" lang="fa-I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</a:rPr>
              <a:t>توجه و تمرکز پایین دارند و زود دچار</a:t>
            </a:r>
            <a:r>
              <a:rPr lang="fa-IR" sz="3200" b="1" dirty="0" smtClean="0">
                <a:solidFill>
                  <a:srgbClr val="002060"/>
                </a:solidFill>
                <a:latin typeface="+mj-lt"/>
                <a:ea typeface="+mj-ea"/>
              </a:rPr>
              <a:t>حواس پرتی می شوند</a:t>
            </a:r>
          </a:p>
          <a:p>
            <a:pPr lvl="0" indent="365125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kumimoji="0" lang="fa-I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</a:rPr>
              <a:t>در</a:t>
            </a:r>
            <a:r>
              <a:rPr kumimoji="0" lang="fa-IR" sz="32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</a:rPr>
              <a:t> پاسخ به سوالات دارای تاخیر و کندی هستند</a:t>
            </a:r>
          </a:p>
          <a:p>
            <a:pPr lvl="0" indent="365125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fa-IR" sz="3200" b="1" baseline="0" dirty="0" smtClean="0">
                <a:solidFill>
                  <a:srgbClr val="002060"/>
                </a:solidFill>
                <a:latin typeface="+mj-lt"/>
                <a:ea typeface="+mj-ea"/>
              </a:rPr>
              <a:t>گرایش به فعالیت های عینی و ابتدایی دارند</a:t>
            </a:r>
          </a:p>
          <a:p>
            <a:pPr lvl="0" indent="365125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kumimoji="0" lang="fa-IR" sz="32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</a:rPr>
              <a:t>در مقابل ناملایمات تحمل کمی دارند</a:t>
            </a:r>
          </a:p>
          <a:p>
            <a:pPr lvl="0" indent="365125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fa-IR" sz="3200" b="1" baseline="0" dirty="0" smtClean="0">
                <a:solidFill>
                  <a:srgbClr val="002060"/>
                </a:solidFill>
                <a:latin typeface="+mj-lt"/>
                <a:ea typeface="+mj-ea"/>
              </a:rPr>
              <a:t>اعتماد به نفس پایین دارند</a:t>
            </a:r>
            <a:endParaRPr kumimoji="0" lang="fa-IR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2800" dirty="0" smtClean="0">
                <a:cs typeface="+mn-cs"/>
              </a:rPr>
              <a:t>تفاوت دانش آموزان دارای اختلال یادگیری و دانش آموزان دیرآموز</a:t>
            </a:r>
            <a:endParaRPr lang="fa-IR" sz="2800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2400" b="1" dirty="0" smtClean="0"/>
              <a:t>بهره هوشی بین 84-70</a:t>
            </a:r>
          </a:p>
          <a:p>
            <a:r>
              <a:rPr lang="fa-IR" sz="2400" b="1" dirty="0" smtClean="0"/>
              <a:t>اشکال در کلیه دروس</a:t>
            </a:r>
          </a:p>
          <a:p>
            <a:endParaRPr lang="fa-IR" sz="2400" b="1" dirty="0" smtClean="0"/>
          </a:p>
          <a:p>
            <a:endParaRPr lang="fa-IR" sz="2400" b="1" dirty="0" smtClean="0"/>
          </a:p>
          <a:p>
            <a:endParaRPr lang="fa-IR" sz="2400" b="1" dirty="0" smtClean="0"/>
          </a:p>
          <a:p>
            <a:r>
              <a:rPr lang="fa-IR" sz="2400" b="1" dirty="0" smtClean="0"/>
              <a:t>بین پیشرفت تحصیلی و توانایی دانش آموز تفاوتی وجود ندارد</a:t>
            </a:r>
          </a:p>
          <a:p>
            <a:r>
              <a:rPr lang="fa-IR" sz="2400" b="1" dirty="0" smtClean="0"/>
              <a:t>نیمرخ رشد پایین و صاف</a:t>
            </a:r>
          </a:p>
          <a:p>
            <a:r>
              <a:rPr lang="fa-IR" sz="2400" b="1" dirty="0" smtClean="0"/>
              <a:t>مهارت زبانی متناسب با سن نیست</a:t>
            </a:r>
            <a:endParaRPr lang="fa-IR" sz="2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fa-IR" sz="2000" b="1" dirty="0" smtClean="0"/>
              <a:t>بهره هوشی متوسط یا بالاتر (110-90)</a:t>
            </a:r>
          </a:p>
          <a:p>
            <a:pPr>
              <a:buFont typeface="Wingdings" pitchFamily="2" charset="2"/>
              <a:buChar char="§"/>
            </a:pPr>
            <a:r>
              <a:rPr lang="fa-IR" sz="2000" b="1" dirty="0" smtClean="0"/>
              <a:t>اشکال در یک درس یا بیشتر</a:t>
            </a:r>
          </a:p>
          <a:p>
            <a:pPr>
              <a:buFont typeface="Wingdings" pitchFamily="2" charset="2"/>
              <a:buChar char="§"/>
            </a:pPr>
            <a:r>
              <a:rPr lang="fa-IR" sz="2000" b="1" dirty="0" smtClean="0"/>
              <a:t>از نظر بینایی ، شنوایی و کلیه حواس سالم هستند</a:t>
            </a:r>
          </a:p>
          <a:p>
            <a:pPr>
              <a:buFont typeface="Wingdings" pitchFamily="2" charset="2"/>
              <a:buChar char="§"/>
            </a:pPr>
            <a:r>
              <a:rPr lang="fa-IR" sz="2000" b="1" dirty="0" smtClean="0"/>
              <a:t>از نظر عاطفی مشکل سازگاری ندارند</a:t>
            </a:r>
          </a:p>
          <a:p>
            <a:pPr>
              <a:buFont typeface="Wingdings" pitchFamily="2" charset="2"/>
              <a:buChar char="§"/>
            </a:pPr>
            <a:r>
              <a:rPr lang="fa-IR" sz="2000" b="1" dirty="0" smtClean="0"/>
              <a:t>اشکال در درک دیداری و شنیداری بین میزان پیشرفت تحصیلی و توانایی او تفاوت زیادی وجود دارد</a:t>
            </a:r>
          </a:p>
          <a:p>
            <a:pPr>
              <a:buFont typeface="Wingdings" pitchFamily="2" charset="2"/>
              <a:buChar char="§"/>
            </a:pPr>
            <a:r>
              <a:rPr lang="fa-IR" sz="2000" b="1" dirty="0" smtClean="0"/>
              <a:t>نیمرخ (نمودار هوشی ) ناهموار </a:t>
            </a:r>
          </a:p>
          <a:p>
            <a:pPr>
              <a:buFont typeface="Wingdings" pitchFamily="2" charset="2"/>
              <a:buChar char="§"/>
            </a:pPr>
            <a:r>
              <a:rPr lang="fa-IR" sz="2000" b="1" dirty="0" smtClean="0"/>
              <a:t>مهارت زبانی متناسب با سن</a:t>
            </a:r>
            <a:endParaRPr lang="fa-I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85720" y="2000240"/>
            <a:ext cx="8501122" cy="457203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3200" b="1" dirty="0" smtClean="0">
                <a:solidFill>
                  <a:srgbClr val="C00000"/>
                </a:solidFill>
              </a:rPr>
              <a:t>1- ناتوانی یادگیری تحولی: </a:t>
            </a:r>
            <a:r>
              <a:rPr lang="fa-IR" sz="2800" b="1" dirty="0" smtClean="0">
                <a:solidFill>
                  <a:srgbClr val="002060"/>
                </a:solidFill>
              </a:rPr>
              <a:t>که شامل گروهی از مهارت های پیش نیازی است که کودک برای کسب و یادگیری موضوعات درسی به آنها نیاز دارد</a:t>
            </a:r>
          </a:p>
          <a:p>
            <a:pPr algn="ctr"/>
            <a:r>
              <a:rPr lang="fa-IR" sz="2800" b="1" dirty="0" smtClean="0">
                <a:solidFill>
                  <a:srgbClr val="002060"/>
                </a:solidFill>
              </a:rPr>
              <a:t>خوشبختانه این عملکرد در بیشتر کودکان به اندازه کافی تحول می یابد و فقط زمانی که این عملکرد فوق العاده مختل شوند فرد نمی تواند از طریق سایر عملکردها کم کاری آنها را جبران کند و در زمینه خواندن ،نوشتن و حساب کردن مشکل خواهد یافت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214414" y="714356"/>
            <a:ext cx="6715172" cy="114300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3600" dirty="0" smtClean="0">
                <a:solidFill>
                  <a:srgbClr val="FF0000"/>
                </a:solidFill>
              </a:rPr>
              <a:t>طبقه بندی ناتوانی های  یادگیری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57158" y="928670"/>
            <a:ext cx="8501122" cy="521497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3200" b="1" dirty="0" smtClean="0">
                <a:solidFill>
                  <a:srgbClr val="C00000"/>
                </a:solidFill>
              </a:rPr>
              <a:t>2- ناتوانی یادگیری تحصیلی : </a:t>
            </a:r>
            <a:r>
              <a:rPr lang="fa-IR" sz="2800" b="1" dirty="0" smtClean="0">
                <a:solidFill>
                  <a:srgbClr val="002060"/>
                </a:solidFill>
              </a:rPr>
              <a:t>شامل مشکلاتی است که به طور اساسی توسط کودکان  دبستانی تجربه می شودو آن زمانی است که به نظر می رسد کودک توانایی بالقوه یادگیری و موقعیت و امکان یادگیری در مدرسه را دارد و بازهم پس از دریافت آموزش های کافی قادر به یادگیری نیست که این ناتوانی در زمینه های خواندن ، نوشتن ، هجی کردن ، بیان انشایی و ریاضیات بروز می کند و معمولا ناتوانی های یادگیری تحولی زمینه ساز ناتوانی های تحصیلی می شوند.</a:t>
            </a:r>
            <a:endParaRPr lang="fa-IR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500034" y="714356"/>
            <a:ext cx="7929618" cy="114300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3600" dirty="0" smtClean="0">
                <a:solidFill>
                  <a:srgbClr val="FF0000"/>
                </a:solidFill>
              </a:rPr>
              <a:t>طبقه بندی انجمن روان پزشکی آمریکا از ناتوانی های  یادگیری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28596" y="2000240"/>
            <a:ext cx="8501122" cy="485776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600" b="1" dirty="0" smtClean="0">
                <a:solidFill>
                  <a:srgbClr val="C00000"/>
                </a:solidFill>
              </a:rPr>
              <a:t>1- اختلال در مهارت های تحصیلی شامل :</a:t>
            </a:r>
          </a:p>
          <a:p>
            <a:pPr algn="ctr"/>
            <a:r>
              <a:rPr lang="fa-IR" sz="2600" b="1" dirty="0" smtClean="0">
                <a:solidFill>
                  <a:srgbClr val="002060"/>
                </a:solidFill>
              </a:rPr>
              <a:t>اختلال در مهارت های تحصیلی مربوط به رشد در ریاضیات</a:t>
            </a:r>
          </a:p>
          <a:p>
            <a:pPr algn="ctr"/>
            <a:r>
              <a:rPr lang="fa-IR" sz="2600" b="1" dirty="0" smtClean="0">
                <a:solidFill>
                  <a:srgbClr val="002060"/>
                </a:solidFill>
              </a:rPr>
              <a:t>اختلال در مهارت های تحصیلی مربوط به رشد در نوشتن</a:t>
            </a:r>
          </a:p>
          <a:p>
            <a:pPr algn="ctr"/>
            <a:r>
              <a:rPr lang="fa-IR" sz="2600" b="1" dirty="0" smtClean="0">
                <a:solidFill>
                  <a:srgbClr val="002060"/>
                </a:solidFill>
              </a:rPr>
              <a:t>اختلال در مهارت های تحصیلی مربوط به رشد در خواندن</a:t>
            </a:r>
          </a:p>
          <a:p>
            <a:pPr algn="ctr"/>
            <a:r>
              <a:rPr lang="fa-IR" sz="2600" b="1" dirty="0" smtClean="0">
                <a:solidFill>
                  <a:srgbClr val="C00000"/>
                </a:solidFill>
              </a:rPr>
              <a:t>2-اختلال های زبان و گفتار شامل :</a:t>
            </a:r>
          </a:p>
          <a:p>
            <a:pPr algn="ctr"/>
            <a:r>
              <a:rPr lang="fa-IR" sz="2600" b="1" dirty="0" smtClean="0">
                <a:solidFill>
                  <a:srgbClr val="002060"/>
                </a:solidFill>
              </a:rPr>
              <a:t>اختلال مربوط به رشد در تلفظ حروف و کلمات</a:t>
            </a:r>
          </a:p>
          <a:p>
            <a:pPr algn="ctr"/>
            <a:r>
              <a:rPr lang="fa-IR" sz="2600" b="1" dirty="0" smtClean="0">
                <a:solidFill>
                  <a:srgbClr val="002060"/>
                </a:solidFill>
              </a:rPr>
              <a:t>اختلال مربوط به رشد در زبان بیانی</a:t>
            </a:r>
          </a:p>
          <a:p>
            <a:pPr algn="ctr"/>
            <a:r>
              <a:rPr lang="fa-IR" sz="2600" b="1" dirty="0" smtClean="0">
                <a:solidFill>
                  <a:srgbClr val="002060"/>
                </a:solidFill>
              </a:rPr>
              <a:t>اختلال مربوط به رشد در زبان ریاضی</a:t>
            </a:r>
          </a:p>
          <a:p>
            <a:pPr algn="ctr"/>
            <a:r>
              <a:rPr lang="fa-IR" sz="2600" b="1" dirty="0" smtClean="0">
                <a:solidFill>
                  <a:srgbClr val="C00000"/>
                </a:solidFill>
              </a:rPr>
              <a:t>3- اختلال در مهارتهای حرکتی شامل :</a:t>
            </a:r>
          </a:p>
          <a:p>
            <a:pPr algn="ctr"/>
            <a:r>
              <a:rPr lang="fa-IR" sz="2600" b="1" dirty="0" smtClean="0">
                <a:solidFill>
                  <a:srgbClr val="002060"/>
                </a:solidFill>
              </a:rPr>
              <a:t>اختلال مربوط به رشد در مهارتهای حرکتی</a:t>
            </a:r>
          </a:p>
          <a:p>
            <a:pPr algn="ctr"/>
            <a:r>
              <a:rPr lang="fa-IR" sz="2600" b="1" dirty="0" smtClean="0">
                <a:solidFill>
                  <a:srgbClr val="002060"/>
                </a:solidFill>
              </a:rPr>
              <a:t>سایراختلال های  مربوط به رشد</a:t>
            </a:r>
            <a:endParaRPr lang="fa-IR" sz="28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57158" y="928670"/>
            <a:ext cx="8501122" cy="571504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3200" b="1" dirty="0" smtClean="0">
                <a:solidFill>
                  <a:srgbClr val="C00000"/>
                </a:solidFill>
              </a:rPr>
              <a:t>اهداف مراکز مشکلات یادگیری</a:t>
            </a:r>
          </a:p>
          <a:p>
            <a:pPr algn="ctr"/>
            <a:endParaRPr lang="fa-IR" sz="3200" b="1" dirty="0" smtClean="0">
              <a:solidFill>
                <a:srgbClr val="C00000"/>
              </a:solidFill>
            </a:endParaRPr>
          </a:p>
          <a:p>
            <a:pPr algn="ctr"/>
            <a:r>
              <a:rPr lang="fa-IR" sz="3200" b="1" dirty="0" smtClean="0">
                <a:solidFill>
                  <a:srgbClr val="002060"/>
                </a:solidFill>
              </a:rPr>
              <a:t>1- کمک به افزایش موفقیت تحصیلی دانش آموزان دچار مشکلات یادگیری</a:t>
            </a:r>
          </a:p>
          <a:p>
            <a:pPr algn="ctr"/>
            <a:r>
              <a:rPr lang="fa-IR" sz="3200" b="1" dirty="0" smtClean="0">
                <a:solidFill>
                  <a:srgbClr val="002060"/>
                </a:solidFill>
              </a:rPr>
              <a:t>2- توسعه خدمات تشخیص ، آموزش و توانبخشی برای این گروه از دانش آموزان</a:t>
            </a:r>
          </a:p>
          <a:p>
            <a:pPr algn="ctr"/>
            <a:r>
              <a:rPr lang="fa-IR" sz="3200" b="1" dirty="0" smtClean="0">
                <a:solidFill>
                  <a:srgbClr val="002060"/>
                </a:solidFill>
              </a:rPr>
              <a:t>3- تغییر نگرش والدین و اطلاع رسانی به کارکنان آموزش عادی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57158" y="928670"/>
            <a:ext cx="8572560" cy="571504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3200" b="1" dirty="0" smtClean="0">
                <a:solidFill>
                  <a:srgbClr val="C00000"/>
                </a:solidFill>
              </a:rPr>
              <a:t>وظایف مراکز مشکلات یادگیری</a:t>
            </a:r>
          </a:p>
          <a:p>
            <a:pPr algn="ctr"/>
            <a:endParaRPr lang="fa-IR" sz="3200" b="1" dirty="0" smtClean="0">
              <a:solidFill>
                <a:srgbClr val="C00000"/>
              </a:solidFill>
            </a:endParaRPr>
          </a:p>
          <a:p>
            <a:pPr algn="ctr"/>
            <a:r>
              <a:rPr lang="fa-IR" sz="3200" b="1" dirty="0" smtClean="0">
                <a:solidFill>
                  <a:srgbClr val="002060"/>
                </a:solidFill>
              </a:rPr>
              <a:t>1- شناسایی ، آموزش و توانبخشی دانش آموزان با مشکلات در یادگیری</a:t>
            </a:r>
          </a:p>
          <a:p>
            <a:pPr algn="ctr"/>
            <a:r>
              <a:rPr lang="fa-IR" sz="3200" b="1" dirty="0" smtClean="0">
                <a:solidFill>
                  <a:srgbClr val="002060"/>
                </a:solidFill>
              </a:rPr>
              <a:t>2- طراحی و اجرای برنامه های آموزشی در قالب آموزش انفرادی و گروه های کوچک</a:t>
            </a:r>
          </a:p>
          <a:p>
            <a:pPr algn="ctr"/>
            <a:r>
              <a:rPr lang="fa-IR" sz="3200" b="1" dirty="0" smtClean="0">
                <a:solidFill>
                  <a:srgbClr val="002060"/>
                </a:solidFill>
              </a:rPr>
              <a:t>3- انجام آزمون های هوشی و شناختی و پیشرفت تحصیلی و آزمون های ادراکی – حرکتی</a:t>
            </a:r>
          </a:p>
          <a:p>
            <a:pPr algn="ctr"/>
            <a:r>
              <a:rPr lang="fa-IR" sz="3200" b="1" dirty="0" smtClean="0">
                <a:solidFill>
                  <a:srgbClr val="002060"/>
                </a:solidFill>
              </a:rPr>
              <a:t>4-ارائه خدمات راهنمایی و مشاوره به والدین و آموزگاران</a:t>
            </a:r>
          </a:p>
          <a:p>
            <a:pPr algn="ctr"/>
            <a:r>
              <a:rPr lang="fa-IR" sz="3200" b="1" dirty="0" smtClean="0">
                <a:solidFill>
                  <a:srgbClr val="002060"/>
                </a:solidFill>
              </a:rPr>
              <a:t>5-آموزش تخصصی به معلمین عادی تحت عنوان معلم مرجع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14282" y="642918"/>
            <a:ext cx="8643998" cy="571504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4400" b="1" dirty="0" smtClean="0">
                <a:solidFill>
                  <a:srgbClr val="C00000"/>
                </a:solidFill>
              </a:rPr>
              <a:t>نحوه شناسایی – ارزیابی- درمان</a:t>
            </a:r>
          </a:p>
          <a:p>
            <a:pPr algn="ctr"/>
            <a:endParaRPr lang="fa-IR" sz="4400" b="1" dirty="0" smtClean="0">
              <a:solidFill>
                <a:srgbClr val="C00000"/>
              </a:solidFill>
            </a:endParaRPr>
          </a:p>
          <a:p>
            <a:r>
              <a:rPr lang="fa-IR" sz="4400" b="1" dirty="0" smtClean="0">
                <a:solidFill>
                  <a:srgbClr val="002060"/>
                </a:solidFill>
              </a:rPr>
              <a:t>1- از طرف مدرسه</a:t>
            </a:r>
          </a:p>
          <a:p>
            <a:r>
              <a:rPr lang="fa-IR" sz="4400" b="1" dirty="0" smtClean="0">
                <a:solidFill>
                  <a:srgbClr val="002060"/>
                </a:solidFill>
              </a:rPr>
              <a:t>2- از طریق طرح شناسایی</a:t>
            </a:r>
          </a:p>
          <a:p>
            <a:r>
              <a:rPr lang="fa-IR" sz="4400" b="1" dirty="0" smtClean="0">
                <a:solidFill>
                  <a:srgbClr val="002060"/>
                </a:solidFill>
              </a:rPr>
              <a:t>3- معرفی از طریق مراکز مشاوره و خدمات روانشناختی</a:t>
            </a:r>
          </a:p>
          <a:p>
            <a:r>
              <a:rPr lang="fa-IR" sz="4400" b="1" dirty="0" smtClean="0">
                <a:solidFill>
                  <a:srgbClr val="002060"/>
                </a:solidFill>
              </a:rPr>
              <a:t>4-ارجاع خود والدین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85720" y="928670"/>
            <a:ext cx="8643998" cy="571504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3200" b="1" dirty="0" smtClean="0">
                <a:solidFill>
                  <a:srgbClr val="002060"/>
                </a:solidFill>
              </a:rPr>
              <a:t>پس از معرفی و مراجعه دانش آموز به مراکز ابتدا یک پیشینه کاری اولیه توسط مدیر مرکز صورت می گیرد</a:t>
            </a:r>
          </a:p>
          <a:p>
            <a:pPr algn="ctr"/>
            <a:r>
              <a:rPr lang="fa-IR" sz="3200" b="1" dirty="0" smtClean="0">
                <a:solidFill>
                  <a:srgbClr val="002060"/>
                </a:solidFill>
              </a:rPr>
              <a:t>(دفاتر ، دست خط دانش آموز ، نمونه سوالات امتحانی، نمونه دیکته و دفتر دیکته و چگونگی خواندن متن ) مورد بررسی قرار می گیرد.</a:t>
            </a:r>
          </a:p>
          <a:p>
            <a:pPr algn="ctr"/>
            <a:r>
              <a:rPr lang="fa-IR" sz="3200" b="1" dirty="0" smtClean="0">
                <a:solidFill>
                  <a:srgbClr val="002060"/>
                </a:solidFill>
              </a:rPr>
              <a:t>سپس از ارزیابی صورت می گیردکه شامل ارزیابی های رسمی ( تست وکسلر و بندرگشتالت)و غیر رسمی (دیکته ، دستخط  و خواندن ) و پیشرفت تحصیلی ( ریاضی و رشد زبان ) می باشد.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untitl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15438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14414" y="571480"/>
            <a:ext cx="7072312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rtl="1" eaLnBrk="0" hangingPunct="0">
              <a:spcBef>
                <a:spcPct val="20000"/>
              </a:spcBef>
              <a:buClr>
                <a:schemeClr val="accent2"/>
              </a:buClr>
              <a:buSzPct val="75000"/>
            </a:pPr>
            <a:r>
              <a:rPr lang="fa-IR" sz="9600" b="1" dirty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اختلالات   ویژه    یادگیری</a:t>
            </a:r>
          </a:p>
          <a:p>
            <a:pPr marL="342900" indent="-342900" algn="ctr" rtl="1" eaLnBrk="0" hangingPunct="0">
              <a:spcBef>
                <a:spcPct val="20000"/>
              </a:spcBef>
              <a:buClr>
                <a:schemeClr val="accent2"/>
              </a:buClr>
              <a:buSzPct val="75000"/>
            </a:pPr>
            <a:r>
              <a:rPr lang="fa-IR" sz="9600" b="1" dirty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صدیقه </a:t>
            </a:r>
            <a:r>
              <a:rPr lang="fa-IR" sz="9600" b="1" dirty="0" smtClean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داوودی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57158" y="500042"/>
            <a:ext cx="8501122" cy="571504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 sz="3200" b="1" dirty="0" smtClean="0">
              <a:solidFill>
                <a:srgbClr val="C00000"/>
              </a:solidFill>
              <a:cs typeface="B Titr" pitchFamily="2" charset="-78"/>
            </a:endParaRPr>
          </a:p>
          <a:p>
            <a:pPr algn="ctr"/>
            <a:r>
              <a:rPr lang="fa-IR" sz="3600" dirty="0" smtClean="0">
                <a:solidFill>
                  <a:srgbClr val="FF0000"/>
                </a:solidFill>
              </a:rPr>
              <a:t>پس از ارزیابی و تشخیص قطعی اعمال زیر صورت می پذیرد:</a:t>
            </a:r>
          </a:p>
          <a:p>
            <a:pPr algn="ctr"/>
            <a:endParaRPr lang="fa-IR" sz="3600" dirty="0" smtClean="0">
              <a:solidFill>
                <a:srgbClr val="FF0000"/>
              </a:solidFill>
            </a:endParaRPr>
          </a:p>
          <a:p>
            <a:pPr algn="ctr">
              <a:buFont typeface="Wingdings" pitchFamily="2" charset="2"/>
              <a:buChar char="§"/>
            </a:pPr>
            <a:r>
              <a:rPr lang="fa-IR" sz="3200" b="1" dirty="0" smtClean="0">
                <a:solidFill>
                  <a:srgbClr val="002060"/>
                </a:solidFill>
              </a:rPr>
              <a:t>نوشتن طرح درمان برای هر دانش آموز با توجه به تمامی اطلاعات بدست آمده</a:t>
            </a:r>
          </a:p>
          <a:p>
            <a:pPr algn="ctr">
              <a:buFont typeface="Wingdings" pitchFamily="2" charset="2"/>
              <a:buChar char="§"/>
            </a:pPr>
            <a:r>
              <a:rPr lang="fa-IR" sz="3200" b="1" dirty="0" smtClean="0">
                <a:solidFill>
                  <a:srgbClr val="002060"/>
                </a:solidFill>
              </a:rPr>
              <a:t>ارزشیابی از برنامه نوشته شده و باز خورد آن بادانش آموز و در صورت لزوم تغییر برنامه</a:t>
            </a:r>
          </a:p>
          <a:p>
            <a:pPr algn="ctr">
              <a:buFont typeface="Wingdings" pitchFamily="2" charset="2"/>
              <a:buChar char="§"/>
            </a:pPr>
            <a:r>
              <a:rPr lang="fa-IR" sz="3200" b="1" dirty="0" smtClean="0">
                <a:solidFill>
                  <a:srgbClr val="002060"/>
                </a:solidFill>
              </a:rPr>
              <a:t>در صورت پیشرفت فراگیرو رضایت والدین و معلم مربوطه ترخیص دانش آموز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14282" y="857232"/>
            <a:ext cx="8501122" cy="571504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3200" b="1" dirty="0" smtClean="0">
                <a:solidFill>
                  <a:srgbClr val="C00000"/>
                </a:solidFill>
              </a:rPr>
              <a:t>فرایند درمان مستلزم رعایت چند نکته است :</a:t>
            </a:r>
          </a:p>
          <a:p>
            <a:pPr algn="ctr"/>
            <a:endParaRPr lang="fa-IR" sz="3200" b="1" dirty="0" smtClean="0">
              <a:solidFill>
                <a:srgbClr val="C00000"/>
              </a:solidFill>
            </a:endParaRPr>
          </a:p>
          <a:p>
            <a:pPr algn="ctr"/>
            <a:endParaRPr lang="fa-IR" sz="3200" b="1" dirty="0" smtClean="0">
              <a:solidFill>
                <a:srgbClr val="C00000"/>
              </a:solidFill>
            </a:endParaRPr>
          </a:p>
          <a:p>
            <a:pPr indent="898525"/>
            <a:r>
              <a:rPr lang="fa-IR" sz="3200" b="1" dirty="0" smtClean="0">
                <a:solidFill>
                  <a:srgbClr val="002060"/>
                </a:solidFill>
              </a:rPr>
              <a:t>1- دانش و مهارت و هنر درمانگر</a:t>
            </a:r>
          </a:p>
          <a:p>
            <a:pPr indent="898525"/>
            <a:r>
              <a:rPr lang="fa-IR" sz="3200" b="1" dirty="0" smtClean="0">
                <a:solidFill>
                  <a:srgbClr val="002060"/>
                </a:solidFill>
              </a:rPr>
              <a:t>2- تلاش درمان جو</a:t>
            </a:r>
          </a:p>
          <a:p>
            <a:pPr indent="898525"/>
            <a:r>
              <a:rPr lang="fa-IR" sz="3200" b="1" dirty="0" smtClean="0">
                <a:solidFill>
                  <a:srgbClr val="002060"/>
                </a:solidFill>
              </a:rPr>
              <a:t>3- صبر والدین و معلم</a:t>
            </a:r>
          </a:p>
          <a:p>
            <a:pPr indent="898525"/>
            <a:r>
              <a:rPr lang="fa-IR" sz="3200" b="1" dirty="0" smtClean="0">
                <a:solidFill>
                  <a:srgbClr val="002060"/>
                </a:solidFill>
              </a:rPr>
              <a:t>4-همکاری تمامی این عوامل با یکدیگر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28" y="785794"/>
            <a:ext cx="6572296" cy="1105874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a-IR" sz="4800" dirty="0" smtClean="0">
                <a:solidFill>
                  <a:srgbClr val="FF0066"/>
                </a:solidFill>
                <a:cs typeface="+mn-cs"/>
              </a:rPr>
              <a:t>انواع مشکلات یادگیری</a:t>
            </a:r>
            <a:endParaRPr lang="en-US" sz="4800" dirty="0" smtClean="0">
              <a:solidFill>
                <a:srgbClr val="FF0066"/>
              </a:solidFill>
              <a:cs typeface="+mn-cs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57375"/>
            <a:ext cx="7400925" cy="4667250"/>
          </a:xfrm>
        </p:spPr>
        <p:txBody>
          <a:bodyPr/>
          <a:lstStyle/>
          <a:p>
            <a:pPr>
              <a:lnSpc>
                <a:spcPct val="200000"/>
              </a:lnSpc>
              <a:buNone/>
            </a:pPr>
            <a:r>
              <a:rPr lang="fa-IR" sz="4000" dirty="0" smtClean="0">
                <a:solidFill>
                  <a:srgbClr val="0000FF"/>
                </a:solidFill>
              </a:rPr>
              <a:t> اختلال درریاضی ( دیس کالکولیا )</a:t>
            </a:r>
          </a:p>
          <a:p>
            <a:pPr>
              <a:lnSpc>
                <a:spcPct val="200000"/>
              </a:lnSpc>
              <a:buNone/>
            </a:pPr>
            <a:r>
              <a:rPr lang="fa-IR" sz="4000" dirty="0" smtClean="0">
                <a:solidFill>
                  <a:srgbClr val="0000FF"/>
                </a:solidFill>
              </a:rPr>
              <a:t>اختلال درخواندن ( دیس لکسیا)</a:t>
            </a:r>
          </a:p>
          <a:p>
            <a:pPr>
              <a:lnSpc>
                <a:spcPct val="200000"/>
              </a:lnSpc>
              <a:buNone/>
            </a:pPr>
            <a:r>
              <a:rPr lang="fa-IR" sz="4000" dirty="0" smtClean="0">
                <a:solidFill>
                  <a:srgbClr val="0000FF"/>
                </a:solidFill>
              </a:rPr>
              <a:t>اختلال درنوشتن ( دیس گرافیا )</a:t>
            </a:r>
          </a:p>
          <a:p>
            <a:pPr eaLnBrk="1" hangingPunct="1">
              <a:lnSpc>
                <a:spcPct val="200000"/>
              </a:lnSpc>
              <a:buFont typeface="Wingdings 2" pitchFamily="18" charset="2"/>
              <a:buNone/>
            </a:pPr>
            <a:endParaRPr lang="fa-IR" sz="40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457200" y="0"/>
            <a:ext cx="8401080" cy="6524625"/>
          </a:xfrm>
          <a:prstGeom prst="rect">
            <a:avLst/>
          </a:prstGeom>
        </p:spPr>
        <p:txBody>
          <a:bodyPr/>
          <a:lstStyle/>
          <a:p>
            <a:pPr marL="274320" marR="0" lvl="0" indent="-274320" algn="r" defTabSz="914400" rtl="1" eaLnBrk="1" fontAlgn="auto" latinLnBrk="0" hangingPunct="1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kumimoji="0" lang="fa-IR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دانش آموزان دارای اختلال ریاضی</a:t>
            </a:r>
          </a:p>
          <a:p>
            <a:pPr marL="274320" marR="0" lvl="0" indent="-274320" algn="r" defTabSz="914400" rtl="1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kumimoji="0" lang="fa-IR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اشکال در مفاهیم زیر ، بالا ، رو ، پایین</a:t>
            </a:r>
          </a:p>
          <a:p>
            <a:pPr marL="274320" marR="0" lvl="0" indent="-274320" algn="r" defTabSz="914400" rtl="1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lang="fa-IR" sz="2600" b="1" dirty="0" smtClean="0">
                <a:solidFill>
                  <a:srgbClr val="002060"/>
                </a:solidFill>
              </a:rPr>
              <a:t>اشکال در مفاهیم کم، زیاد، بزرگ ،کوچک</a:t>
            </a:r>
          </a:p>
          <a:p>
            <a:pPr marL="274320" marR="0" lvl="0" indent="-274320" algn="r" defTabSz="914400" rtl="1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kumimoji="0" lang="fa-IR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اشکال</a:t>
            </a:r>
            <a:r>
              <a:rPr kumimoji="0" lang="fa-IR" sz="26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 در مفاهیم عمق، کوتاه، جلو، عقب</a:t>
            </a:r>
          </a:p>
          <a:p>
            <a:pPr marL="274320" marR="0" lvl="0" indent="-274320" algn="r" defTabSz="914400" rtl="1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lang="fa-IR" sz="2600" b="1" baseline="0" dirty="0" smtClean="0">
                <a:solidFill>
                  <a:srgbClr val="002060"/>
                </a:solidFill>
              </a:rPr>
              <a:t>اشکال</a:t>
            </a:r>
            <a:r>
              <a:rPr lang="fa-IR" sz="2600" b="1" dirty="0" smtClean="0">
                <a:solidFill>
                  <a:srgbClr val="002060"/>
                </a:solidFill>
              </a:rPr>
              <a:t> در دست گرفتن مداد</a:t>
            </a:r>
          </a:p>
          <a:p>
            <a:pPr marL="274320" marR="0" lvl="0" indent="-274320" algn="r" defTabSz="914400" rtl="1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kumimoji="0" lang="fa-IR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اشکال</a:t>
            </a:r>
            <a:r>
              <a:rPr kumimoji="0" lang="fa-IR" sz="26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 در ترسیم</a:t>
            </a:r>
          </a:p>
          <a:p>
            <a:pPr marL="274320" marR="0" lvl="0" indent="-274320" algn="r" defTabSz="914400" rtl="1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lang="fa-IR" sz="2600" b="1" dirty="0" smtClean="0">
                <a:solidFill>
                  <a:srgbClr val="002060"/>
                </a:solidFill>
              </a:rPr>
              <a:t>مشکلات حرکتی ، تعادل</a:t>
            </a:r>
          </a:p>
          <a:p>
            <a:pPr marL="274320" marR="0" lvl="0" indent="-274320" algn="r" defTabSz="914400" rtl="1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kumimoji="0" lang="fa-IR" sz="26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عدم شناخت اعضای بدن</a:t>
            </a:r>
          </a:p>
          <a:p>
            <a:pPr marL="274320" marR="0" lvl="0" indent="-274320" algn="r" defTabSz="914400" rtl="1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lang="fa-IR" sz="2600" b="1" baseline="0" dirty="0" smtClean="0">
                <a:solidFill>
                  <a:srgbClr val="002060"/>
                </a:solidFill>
              </a:rPr>
              <a:t>تاخیر در مراحل رشد:سینه</a:t>
            </a:r>
            <a:r>
              <a:rPr lang="fa-IR" sz="2600" b="1" dirty="0" smtClean="0">
                <a:solidFill>
                  <a:srgbClr val="002060"/>
                </a:solidFill>
              </a:rPr>
              <a:t> خیز رفتن ، چهاردست و پارفتن به موقع</a:t>
            </a:r>
          </a:p>
          <a:p>
            <a:pPr marL="274320" marR="0" lvl="0" indent="-274320" algn="r" defTabSz="914400" rtl="1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kumimoji="0" lang="fa-IR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ناتوانی</a:t>
            </a:r>
            <a:r>
              <a:rPr kumimoji="0" lang="fa-IR" sz="26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 در تشخیص و تمییز اندازه ها</a:t>
            </a:r>
          </a:p>
          <a:p>
            <a:pPr marL="274320" marR="0" lvl="0" indent="-274320" algn="r" defTabSz="914400" rtl="1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lang="fa-IR" sz="2600" b="1" baseline="0" dirty="0" smtClean="0">
                <a:solidFill>
                  <a:srgbClr val="002060"/>
                </a:solidFill>
              </a:rPr>
              <a:t>ناتوانی</a:t>
            </a:r>
            <a:r>
              <a:rPr lang="fa-IR" sz="2600" b="1" dirty="0" smtClean="0">
                <a:solidFill>
                  <a:srgbClr val="002060"/>
                </a:solidFill>
              </a:rPr>
              <a:t> درک تناظر یک به یک</a:t>
            </a:r>
          </a:p>
          <a:p>
            <a:pPr marL="274320" marR="0" lvl="0" indent="-274320" algn="r" defTabSz="914400" rtl="1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kumimoji="0" lang="fa-IR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ناتوانی</a:t>
            </a:r>
            <a:r>
              <a:rPr kumimoji="0" lang="fa-IR" sz="26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 در شمارش</a:t>
            </a:r>
            <a:endParaRPr kumimoji="0" lang="fa-IR" sz="2600" b="1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457200" y="285728"/>
            <a:ext cx="8401080" cy="6238897"/>
          </a:xfrm>
          <a:prstGeom prst="rect">
            <a:avLst/>
          </a:prstGeom>
        </p:spPr>
        <p:txBody>
          <a:bodyPr/>
          <a:lstStyle/>
          <a:p>
            <a:pPr marL="274320" marR="0" lvl="0" indent="-274320" algn="r" defTabSz="914400" rtl="1" eaLnBrk="1" fontAlgn="auto" latinLnBrk="0" hangingPunct="1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kumimoji="0" lang="fa-IR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توانمندی های ریاضی پایه اول دبستان: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  <a:defRPr/>
            </a:pPr>
            <a:r>
              <a:rPr kumimoji="0" lang="fa-IR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آیا سمت راست و چپ ، </a:t>
            </a:r>
            <a:r>
              <a:rPr lang="fa-IR" sz="2600" b="1" dirty="0" smtClean="0">
                <a:solidFill>
                  <a:srgbClr val="002060"/>
                </a:solidFill>
              </a:rPr>
              <a:t>بالا و پایین </a:t>
            </a:r>
            <a:r>
              <a:rPr kumimoji="0" lang="fa-IR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را می شناسد؟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  <a:defRPr/>
            </a:pPr>
            <a:r>
              <a:rPr lang="fa-IR" sz="2600" b="1" dirty="0" smtClean="0">
                <a:solidFill>
                  <a:srgbClr val="002060"/>
                </a:solidFill>
              </a:rPr>
              <a:t>آیا مفهوم باز و بسته ، داخل و بیرون  را تشخیص می دهد؟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  <a:defRPr/>
            </a:pPr>
            <a:r>
              <a:rPr lang="fa-IR" sz="2600" b="1" dirty="0" smtClean="0">
                <a:solidFill>
                  <a:srgbClr val="002060"/>
                </a:solidFill>
              </a:rPr>
              <a:t>آیا مفهوم قبل و بعد را تشخیص می دهد؟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  <a:defRPr/>
            </a:pPr>
            <a:r>
              <a:rPr lang="fa-IR" sz="2600" b="1" dirty="0" smtClean="0">
                <a:solidFill>
                  <a:srgbClr val="002060"/>
                </a:solidFill>
              </a:rPr>
              <a:t>آیا مفهوم جمع و تفریق و مساوی را تشخیص می دهد؟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  <a:defRPr/>
            </a:pPr>
            <a:r>
              <a:rPr lang="fa-IR" sz="2600" b="1" dirty="0" smtClean="0">
                <a:solidFill>
                  <a:srgbClr val="002060"/>
                </a:solidFill>
              </a:rPr>
              <a:t>آیا مفهوم عدد، صفر،یکان ،دهگان و دسته ده تایی را تشخیص می دهد؟</a:t>
            </a:r>
            <a:endParaRPr lang="fa-IR" sz="2600" b="1" dirty="0" smtClean="0">
              <a:solidFill>
                <a:srgbClr val="0000FF"/>
              </a:solidFill>
            </a:endParaRP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  <a:defRPr/>
            </a:pPr>
            <a:r>
              <a:rPr lang="fa-IR" sz="2600" b="1" dirty="0" smtClean="0">
                <a:solidFill>
                  <a:srgbClr val="002060"/>
                </a:solidFill>
              </a:rPr>
              <a:t>آیا اشکال گرد و غیر گرد را تشخیص می دهد؟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  <a:defRPr/>
            </a:pPr>
            <a:r>
              <a:rPr lang="fa-IR" sz="2600" b="1" dirty="0" smtClean="0">
                <a:solidFill>
                  <a:srgbClr val="002060"/>
                </a:solidFill>
              </a:rPr>
              <a:t>آیا رنگ ها را می شناسد؟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  <a:defRPr/>
            </a:pPr>
            <a:r>
              <a:rPr lang="fa-IR" sz="2600" b="1" dirty="0" smtClean="0">
                <a:solidFill>
                  <a:srgbClr val="002060"/>
                </a:solidFill>
              </a:rPr>
              <a:t>آیا وجه اشتراک اشکال و اشیاء را تشخیص می دهد؟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  <a:defRPr/>
            </a:pPr>
            <a:r>
              <a:rPr lang="fa-IR" sz="2600" b="1" dirty="0" smtClean="0">
                <a:solidFill>
                  <a:srgbClr val="002060"/>
                </a:solidFill>
              </a:rPr>
              <a:t>آیامی تواند چیزهای مختلف را طبقه بندی نماید؟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  <a:defRPr/>
            </a:pPr>
            <a:r>
              <a:rPr lang="fa-IR" sz="2600" b="1" dirty="0" smtClean="0">
                <a:solidFill>
                  <a:srgbClr val="002060"/>
                </a:solidFill>
              </a:rPr>
              <a:t>آیا قادر به حل مساله جمع و تفریق است ؟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  <a:defRPr/>
            </a:pPr>
            <a:endParaRPr lang="fa-IR" sz="2600" b="1" dirty="0" smtClean="0">
              <a:solidFill>
                <a:srgbClr val="0000FF"/>
              </a:solidFill>
              <a:cs typeface="B Titr" pitchFamily="2" charset="-78"/>
            </a:endParaRP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  <a:defRPr/>
            </a:pPr>
            <a:endParaRPr lang="fa-IR" sz="2600" b="1" dirty="0" smtClean="0">
              <a:solidFill>
                <a:srgbClr val="0000FF"/>
              </a:solidFill>
              <a:cs typeface="B Titr" pitchFamily="2" charset="-78"/>
            </a:endParaRP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  <a:defRPr/>
            </a:pPr>
            <a:endParaRPr lang="fa-IR" sz="2600" b="1" dirty="0" smtClean="0">
              <a:solidFill>
                <a:srgbClr val="0000FF"/>
              </a:solidFill>
              <a:cs typeface="B Titr" pitchFamily="2" charset="-78"/>
            </a:endParaRPr>
          </a:p>
          <a:p>
            <a:pPr marL="274320" marR="0" lvl="0" indent="-274320" algn="r" defTabSz="914400" rtl="1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endParaRPr kumimoji="0" lang="fa-IR" sz="2600" b="1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B5C6B1D-2D59-4AD9-A78B-2243EBD4E4BC}" type="slidenum">
              <a:rPr lang="fa-IR" smtClean="0"/>
              <a:pPr/>
              <a:t>25</a:t>
            </a:fld>
            <a:endParaRPr lang="en-US" smtClean="0"/>
          </a:p>
        </p:txBody>
      </p:sp>
      <p:pic>
        <p:nvPicPr>
          <p:cNvPr id="12291" name="Picture 2" descr="F:\amineرایت شد\New Folder\Picture 0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285750"/>
            <a:ext cx="4000498" cy="622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3" descr="F:\amineرایت شد\New Folder\Picture 00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9" y="428625"/>
            <a:ext cx="4000527" cy="608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0"/>
            <a:ext cx="8401080" cy="6572272"/>
          </a:xfrm>
          <a:prstGeom prst="rect">
            <a:avLst/>
          </a:prstGeom>
        </p:spPr>
        <p:txBody>
          <a:bodyPr/>
          <a:lstStyle/>
          <a:p>
            <a:pPr marL="274320" marR="0" lvl="0" indent="-274320" algn="r" defTabSz="914400" rtl="1" eaLnBrk="1" fontAlgn="auto" latinLnBrk="0" hangingPunct="1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kumimoji="0" lang="fa-IR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دانش آموزان دارای اختلال خواندن</a:t>
            </a:r>
          </a:p>
          <a:p>
            <a:pPr marL="274320" marR="0" lvl="0" indent="-274320" algn="r" defTabSz="914400" rtl="1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kumimoji="0" lang="fa-IR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عدم تمایل به خواندن و عدم لذت از خواندن </a:t>
            </a:r>
          </a:p>
          <a:p>
            <a:pPr marL="274320" marR="0" lvl="0" indent="-274320" algn="r" defTabSz="914400" rtl="1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lang="fa-IR" sz="2600" b="1" dirty="0" smtClean="0">
                <a:solidFill>
                  <a:srgbClr val="002060"/>
                </a:solidFill>
              </a:rPr>
              <a:t>در خواندن شفاهی و کلامی تردید می کنند و گاهی دچار لکنت می شوند</a:t>
            </a:r>
          </a:p>
          <a:p>
            <a:pPr marL="274320" marR="0" lvl="0" indent="-274320" algn="r" defTabSz="914400" rtl="1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kumimoji="0" lang="fa-IR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کلمه به کلمه می خوانند</a:t>
            </a:r>
          </a:p>
          <a:p>
            <a:pPr marL="274320" marR="0" lvl="0" indent="-274320" algn="r" defTabSz="914400" rtl="1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lang="fa-IR" sz="2600" b="1" dirty="0" smtClean="0">
                <a:solidFill>
                  <a:srgbClr val="002060"/>
                </a:solidFill>
              </a:rPr>
              <a:t>به زحمت و با صدای کشیده و لحن یکنواخت می خوانند</a:t>
            </a:r>
          </a:p>
          <a:p>
            <a:pPr marL="274320" marR="0" lvl="0" indent="-274320" algn="r" defTabSz="914400" rtl="1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kumimoji="0" lang="fa-IR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به نقطه گذاری توجه ندارند و از توجه به معنی</a:t>
            </a:r>
            <a:r>
              <a:rPr kumimoji="0" lang="fa-IR" sz="26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 لغت غافلند</a:t>
            </a:r>
          </a:p>
          <a:p>
            <a:pPr marL="274320" marR="0" lvl="0" indent="-274320" algn="r" defTabSz="914400" rtl="1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lang="fa-IR" sz="2600" b="1" baseline="0" dirty="0" smtClean="0">
                <a:solidFill>
                  <a:srgbClr val="002060"/>
                </a:solidFill>
              </a:rPr>
              <a:t>تلفظ</a:t>
            </a:r>
            <a:r>
              <a:rPr lang="fa-IR" sz="2600" b="1" dirty="0" smtClean="0">
                <a:solidFill>
                  <a:srgbClr val="002060"/>
                </a:solidFill>
              </a:rPr>
              <a:t> غلط- عدم تلفظ صحیح و کامل کلمه</a:t>
            </a:r>
          </a:p>
          <a:p>
            <a:pPr marL="274320" marR="0" lvl="0" indent="-274320" algn="r" defTabSz="914400" rtl="1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kumimoji="0" lang="fa-IR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حذف</a:t>
            </a:r>
            <a:r>
              <a:rPr kumimoji="0" lang="fa-IR" sz="26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 ، افزایش  یا جانشین سازی کلمات</a:t>
            </a:r>
          </a:p>
          <a:p>
            <a:pPr marL="274320" marR="0" lvl="0" indent="-274320" algn="r" defTabSz="914400" rtl="1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lang="fa-IR" sz="2600" b="1" baseline="0" dirty="0" smtClean="0">
                <a:solidFill>
                  <a:srgbClr val="002060"/>
                </a:solidFill>
              </a:rPr>
              <a:t>معکوس</a:t>
            </a:r>
            <a:r>
              <a:rPr lang="fa-IR" sz="2600" b="1" dirty="0" smtClean="0">
                <a:solidFill>
                  <a:srgbClr val="002060"/>
                </a:solidFill>
              </a:rPr>
              <a:t> سازی حروف و کلمات </a:t>
            </a:r>
            <a:r>
              <a:rPr lang="fa-IR" sz="2600" b="1" dirty="0" smtClean="0">
                <a:solidFill>
                  <a:srgbClr val="FF0000"/>
                </a:solidFill>
              </a:rPr>
              <a:t>من</a:t>
            </a:r>
            <a:r>
              <a:rPr lang="fa-IR" sz="2600" b="1" dirty="0" smtClean="0">
                <a:solidFill>
                  <a:srgbClr val="002060"/>
                </a:solidFill>
              </a:rPr>
              <a:t> به جای </a:t>
            </a:r>
            <a:r>
              <a:rPr lang="fa-IR" sz="2600" b="1" dirty="0" smtClean="0">
                <a:solidFill>
                  <a:srgbClr val="FF0000"/>
                </a:solidFill>
              </a:rPr>
              <a:t>نم</a:t>
            </a:r>
          </a:p>
          <a:p>
            <a:pPr marL="274320" marR="0" lvl="0" indent="-274320" algn="r" defTabSz="914400" rtl="1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kumimoji="0" lang="fa-IR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عدم توانایی تشخیص تفاوت حروف شبیه به هم </a:t>
            </a:r>
            <a:r>
              <a:rPr kumimoji="0" lang="fa-IR" sz="26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:</a:t>
            </a:r>
            <a:r>
              <a:rPr kumimoji="0" lang="fa-IR" sz="26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ع غ </a:t>
            </a:r>
            <a:r>
              <a:rPr kumimoji="0" lang="fa-IR" sz="26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یا </a:t>
            </a:r>
            <a:r>
              <a:rPr kumimoji="0" lang="fa-IR" sz="26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ف ق</a:t>
            </a:r>
          </a:p>
          <a:p>
            <a:pPr marL="274320" marR="0" lvl="0" indent="-274320" algn="r" defTabSz="914400" rtl="1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lang="fa-IR" sz="2600" b="1" dirty="0">
                <a:solidFill>
                  <a:srgbClr val="002060"/>
                </a:solidFill>
              </a:rPr>
              <a:t>و</a:t>
            </a:r>
            <a:r>
              <a:rPr lang="fa-IR" sz="2600" b="1" baseline="0" dirty="0" smtClean="0">
                <a:solidFill>
                  <a:srgbClr val="002060"/>
                </a:solidFill>
              </a:rPr>
              <a:t>اژگون خوانی : </a:t>
            </a:r>
            <a:r>
              <a:rPr lang="fa-IR" sz="2600" b="1" baseline="0" dirty="0" smtClean="0">
                <a:solidFill>
                  <a:srgbClr val="FF0000"/>
                </a:solidFill>
              </a:rPr>
              <a:t>روز</a:t>
            </a:r>
            <a:r>
              <a:rPr lang="fa-IR" sz="2600" b="1" dirty="0" smtClean="0">
                <a:solidFill>
                  <a:srgbClr val="002060"/>
                </a:solidFill>
              </a:rPr>
              <a:t>به جای</a:t>
            </a:r>
            <a:r>
              <a:rPr lang="fa-IR" sz="2600" b="1" baseline="0" dirty="0" smtClean="0">
                <a:solidFill>
                  <a:srgbClr val="FF0000"/>
                </a:solidFill>
              </a:rPr>
              <a:t> زور</a:t>
            </a:r>
            <a:endParaRPr lang="fa-IR" sz="2600" b="1" dirty="0">
              <a:solidFill>
                <a:srgbClr val="FF0000"/>
              </a:solidFill>
            </a:endParaRPr>
          </a:p>
          <a:p>
            <a:pPr marL="274320" marR="0" lvl="0" indent="-274320" algn="r" defTabSz="914400" rtl="1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lang="fa-IR" sz="2600" b="1" baseline="0" dirty="0" smtClean="0">
                <a:solidFill>
                  <a:srgbClr val="002060"/>
                </a:solidFill>
              </a:rPr>
              <a:t>بیقراری</a:t>
            </a:r>
            <a:r>
              <a:rPr lang="fa-IR" sz="2600" b="1" dirty="0" smtClean="0">
                <a:solidFill>
                  <a:srgbClr val="002060"/>
                </a:solidFill>
              </a:rPr>
              <a:t> در استفاده از دست</a:t>
            </a:r>
            <a:endParaRPr lang="fa-IR" sz="2600" b="1" baseline="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00034" y="904855"/>
            <a:ext cx="8401080" cy="5024475"/>
          </a:xfrm>
          <a:prstGeom prst="rect">
            <a:avLst/>
          </a:prstGeom>
        </p:spPr>
        <p:txBody>
          <a:bodyPr/>
          <a:lstStyle/>
          <a:p>
            <a:pPr marL="274320" marR="0" lvl="0" indent="-274320" algn="r" defTabSz="914400" rtl="1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kumimoji="0" lang="fa-IR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اشکال در تلفظ حروف</a:t>
            </a:r>
          </a:p>
          <a:p>
            <a:pPr marL="274320" marR="0" lvl="0" indent="-274320" algn="r" defTabSz="914400" rtl="1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lang="fa-IR" sz="2600" b="1" dirty="0" smtClean="0">
                <a:solidFill>
                  <a:srgbClr val="002060"/>
                </a:solidFill>
              </a:rPr>
              <a:t>حذف برخی از صداها از کلمه مثلا گفتن </a:t>
            </a:r>
            <a:r>
              <a:rPr lang="fa-IR" sz="2600" b="1" dirty="0" smtClean="0">
                <a:solidFill>
                  <a:srgbClr val="FF0000"/>
                </a:solidFill>
              </a:rPr>
              <a:t>کردن</a:t>
            </a:r>
            <a:r>
              <a:rPr lang="fa-IR" sz="2600" b="1" dirty="0" smtClean="0">
                <a:solidFill>
                  <a:srgbClr val="002060"/>
                </a:solidFill>
              </a:rPr>
              <a:t> به جای </a:t>
            </a:r>
            <a:r>
              <a:rPr lang="fa-IR" sz="2600" b="1" dirty="0" smtClean="0">
                <a:solidFill>
                  <a:srgbClr val="FF0000"/>
                </a:solidFill>
              </a:rPr>
              <a:t>کردند</a:t>
            </a:r>
          </a:p>
          <a:p>
            <a:pPr marL="274320" marR="0" lvl="0" indent="-274320" algn="r" defTabSz="914400" rtl="1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lang="fa-IR" sz="2600" b="1" baseline="0" dirty="0" smtClean="0">
                <a:solidFill>
                  <a:srgbClr val="002060"/>
                </a:solidFill>
              </a:rPr>
              <a:t>جایگزینی</a:t>
            </a:r>
            <a:r>
              <a:rPr lang="fa-IR" sz="2600" b="1" dirty="0" smtClean="0">
                <a:solidFill>
                  <a:srgbClr val="002060"/>
                </a:solidFill>
              </a:rPr>
              <a:t> یک صدا به جای صدای دیگر </a:t>
            </a:r>
            <a:r>
              <a:rPr lang="fa-IR" sz="2600" b="1" dirty="0" smtClean="0">
                <a:solidFill>
                  <a:srgbClr val="FF0000"/>
                </a:solidFill>
              </a:rPr>
              <a:t>ششته </a:t>
            </a:r>
            <a:r>
              <a:rPr lang="fa-IR" sz="2600" b="1" dirty="0" smtClean="0">
                <a:solidFill>
                  <a:srgbClr val="002060"/>
                </a:solidFill>
              </a:rPr>
              <a:t>به جای </a:t>
            </a:r>
            <a:r>
              <a:rPr lang="fa-IR" sz="2600" b="1" dirty="0" smtClean="0">
                <a:solidFill>
                  <a:srgbClr val="FF0000"/>
                </a:solidFill>
              </a:rPr>
              <a:t>شسته</a:t>
            </a:r>
            <a:r>
              <a:rPr lang="fa-IR" sz="2600" b="1" dirty="0" smtClean="0">
                <a:solidFill>
                  <a:srgbClr val="002060"/>
                </a:solidFill>
              </a:rPr>
              <a:t> </a:t>
            </a:r>
          </a:p>
          <a:p>
            <a:pPr marL="274320" marR="0" lvl="0" indent="-274320" algn="r" defTabSz="914400" rtl="1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lang="fa-IR" sz="2600" b="1" dirty="0" smtClean="0">
                <a:solidFill>
                  <a:srgbClr val="002060"/>
                </a:solidFill>
              </a:rPr>
              <a:t>اشکال در تلفظ نسبتاً نزدیک برخی حروف  تلفظ </a:t>
            </a:r>
            <a:r>
              <a:rPr lang="fa-IR" sz="2600" b="1" dirty="0" smtClean="0">
                <a:solidFill>
                  <a:srgbClr val="FF0000"/>
                </a:solidFill>
              </a:rPr>
              <a:t>م </a:t>
            </a:r>
            <a:r>
              <a:rPr lang="fa-IR" sz="2600" b="1" dirty="0" smtClean="0">
                <a:solidFill>
                  <a:srgbClr val="002060"/>
                </a:solidFill>
              </a:rPr>
              <a:t>به جای </a:t>
            </a:r>
            <a:r>
              <a:rPr lang="fa-IR" sz="2600" b="1" dirty="0" smtClean="0">
                <a:solidFill>
                  <a:srgbClr val="FF0000"/>
                </a:solidFill>
              </a:rPr>
              <a:t>ن</a:t>
            </a:r>
          </a:p>
          <a:p>
            <a:pPr marL="274320" marR="0" lvl="0" indent="-274320" algn="r" defTabSz="914400" rtl="1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lang="fa-IR" sz="2600" b="1" baseline="0" dirty="0" smtClean="0">
                <a:solidFill>
                  <a:srgbClr val="002060"/>
                </a:solidFill>
              </a:rPr>
              <a:t>اشکال در تشخیص</a:t>
            </a:r>
            <a:r>
              <a:rPr lang="fa-IR" sz="2600" b="1" dirty="0" smtClean="0">
                <a:solidFill>
                  <a:srgbClr val="002060"/>
                </a:solidFill>
              </a:rPr>
              <a:t> صداهای حروف</a:t>
            </a:r>
          </a:p>
          <a:p>
            <a:pPr marL="274320" marR="0" lvl="0" indent="-274320" algn="r" defTabSz="914400" rtl="1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lang="fa-IR" sz="2600" b="1" baseline="0" dirty="0" smtClean="0">
                <a:solidFill>
                  <a:srgbClr val="002060"/>
                </a:solidFill>
              </a:rPr>
              <a:t>جابه</a:t>
            </a:r>
            <a:r>
              <a:rPr lang="fa-IR" sz="2600" b="1" dirty="0" smtClean="0">
                <a:solidFill>
                  <a:srgbClr val="002060"/>
                </a:solidFill>
              </a:rPr>
              <a:t> جایی برخی از صداها با یکدیگر  </a:t>
            </a:r>
            <a:r>
              <a:rPr lang="fa-IR" sz="2600" b="1" dirty="0" smtClean="0">
                <a:solidFill>
                  <a:srgbClr val="FF0000"/>
                </a:solidFill>
              </a:rPr>
              <a:t>عسک</a:t>
            </a:r>
            <a:r>
              <a:rPr lang="fa-IR" sz="2600" b="1" dirty="0" smtClean="0">
                <a:solidFill>
                  <a:srgbClr val="002060"/>
                </a:solidFill>
              </a:rPr>
              <a:t> به جای </a:t>
            </a:r>
            <a:r>
              <a:rPr lang="fa-IR" sz="2600" b="1" dirty="0" smtClean="0">
                <a:solidFill>
                  <a:srgbClr val="FF0000"/>
                </a:solidFill>
              </a:rPr>
              <a:t>عکس</a:t>
            </a:r>
            <a:endParaRPr lang="fa-IR" sz="2600" b="1" dirty="0" smtClean="0">
              <a:solidFill>
                <a:srgbClr val="002060"/>
              </a:solidFill>
            </a:endParaRPr>
          </a:p>
          <a:p>
            <a:pPr marL="274320" marR="0" lvl="0" indent="-274320" algn="r" defTabSz="914400" rtl="1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lang="fa-IR" sz="2600" b="1" baseline="0" dirty="0" smtClean="0">
                <a:solidFill>
                  <a:srgbClr val="002060"/>
                </a:solidFill>
              </a:rPr>
              <a:t>عدم توقف</a:t>
            </a:r>
            <a:r>
              <a:rPr lang="fa-IR" sz="2600" b="1" dirty="0" smtClean="0">
                <a:solidFill>
                  <a:srgbClr val="002060"/>
                </a:solidFill>
              </a:rPr>
              <a:t> در مکث در پایان جمله</a:t>
            </a:r>
          </a:p>
          <a:p>
            <a:pPr marL="274320" marR="0" lvl="0" indent="-274320" algn="r" defTabSz="914400" rtl="1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lang="fa-IR" sz="2600" b="1" baseline="0" dirty="0" smtClean="0">
                <a:solidFill>
                  <a:srgbClr val="002060"/>
                </a:solidFill>
              </a:rPr>
              <a:t>اشکال</a:t>
            </a:r>
            <a:r>
              <a:rPr lang="fa-IR" sz="2600" b="1" dirty="0" smtClean="0">
                <a:solidFill>
                  <a:srgbClr val="002060"/>
                </a:solidFill>
              </a:rPr>
              <a:t> در بخش کردن کلمه ها</a:t>
            </a:r>
          </a:p>
          <a:p>
            <a:pPr marL="274320" marR="0" lvl="0" indent="-274320" algn="r" defTabSz="914400" rtl="1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lang="fa-IR" sz="2600" b="1" baseline="0" dirty="0" smtClean="0">
                <a:solidFill>
                  <a:srgbClr val="002060"/>
                </a:solidFill>
              </a:rPr>
              <a:t>زیر</a:t>
            </a:r>
            <a:r>
              <a:rPr lang="fa-IR" sz="2600" b="1" dirty="0" smtClean="0">
                <a:solidFill>
                  <a:srgbClr val="002060"/>
                </a:solidFill>
              </a:rPr>
              <a:t> لبی و بسیار آهسته خواندن</a:t>
            </a:r>
          </a:p>
          <a:p>
            <a:pPr marL="274320" marR="0" lvl="0" indent="-274320" algn="r" defTabSz="914400" rtl="1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lang="fa-IR" sz="2600" b="1" baseline="0" dirty="0" smtClean="0">
                <a:solidFill>
                  <a:srgbClr val="002060"/>
                </a:solidFill>
              </a:rPr>
              <a:t>تکرار</a:t>
            </a:r>
            <a:r>
              <a:rPr lang="fa-IR" sz="2600" b="1" dirty="0" smtClean="0">
                <a:solidFill>
                  <a:srgbClr val="002060"/>
                </a:solidFill>
              </a:rPr>
              <a:t> در یک بخش در کلمه مثل </a:t>
            </a:r>
            <a:r>
              <a:rPr lang="fa-IR" sz="2600" b="1" dirty="0" smtClean="0">
                <a:solidFill>
                  <a:srgbClr val="FF0000"/>
                </a:solidFill>
              </a:rPr>
              <a:t>مهر  در مهربان</a:t>
            </a:r>
            <a:endParaRPr lang="fa-IR" sz="2600" b="1" baseline="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305800" cy="4929222"/>
          </a:xfrm>
        </p:spPr>
        <p:txBody>
          <a:bodyPr>
            <a:normAutofit fontScale="90000"/>
          </a:bodyPr>
          <a:lstStyle/>
          <a:p>
            <a:pPr algn="r" rtl="1">
              <a:lnSpc>
                <a:spcPct val="150000"/>
              </a:lnSpc>
            </a:pPr>
            <a:r>
              <a:rPr lang="fa-IR" dirty="0" smtClean="0">
                <a:solidFill>
                  <a:srgbClr val="FF0066"/>
                </a:solidFill>
                <a:cs typeface="+mn-cs"/>
              </a:rPr>
              <a:t>مهمترین علل اختلال خواندن:</a:t>
            </a:r>
            <a:r>
              <a:rPr lang="fa-IR" dirty="0" smtClean="0">
                <a:cs typeface="+mn-cs"/>
              </a:rPr>
              <a:t/>
            </a:r>
            <a:br>
              <a:rPr lang="fa-IR" dirty="0" smtClean="0">
                <a:cs typeface="+mn-cs"/>
              </a:rPr>
            </a:br>
            <a:r>
              <a:rPr lang="fa-IR" sz="4400" b="1" dirty="0" smtClean="0">
                <a:solidFill>
                  <a:srgbClr val="002060"/>
                </a:solidFill>
                <a:cs typeface="+mn-cs"/>
              </a:rPr>
              <a:t>آموزش نامطلوب خواندن</a:t>
            </a:r>
            <a:br>
              <a:rPr lang="fa-IR" sz="4400" b="1" dirty="0" smtClean="0">
                <a:solidFill>
                  <a:srgbClr val="002060"/>
                </a:solidFill>
                <a:cs typeface="+mn-cs"/>
              </a:rPr>
            </a:br>
            <a:r>
              <a:rPr lang="fa-IR" sz="4400" b="1" dirty="0" smtClean="0">
                <a:solidFill>
                  <a:srgbClr val="002060"/>
                </a:solidFill>
                <a:cs typeface="+mn-cs"/>
              </a:rPr>
              <a:t>اشکالات ادراک شنیداری</a:t>
            </a:r>
            <a:br>
              <a:rPr lang="fa-IR" sz="4400" b="1" dirty="0" smtClean="0">
                <a:solidFill>
                  <a:srgbClr val="002060"/>
                </a:solidFill>
                <a:cs typeface="+mn-cs"/>
              </a:rPr>
            </a:br>
            <a:r>
              <a:rPr lang="fa-IR" sz="4400" b="1" dirty="0" smtClean="0">
                <a:solidFill>
                  <a:srgbClr val="002060"/>
                </a:solidFill>
                <a:cs typeface="+mn-cs"/>
              </a:rPr>
              <a:t>اشکالات ادراک دیداری</a:t>
            </a:r>
            <a:br>
              <a:rPr lang="fa-IR" sz="4400" b="1" dirty="0" smtClean="0">
                <a:solidFill>
                  <a:srgbClr val="002060"/>
                </a:solidFill>
                <a:cs typeface="+mn-cs"/>
              </a:rPr>
            </a:br>
            <a:r>
              <a:rPr lang="fa-IR" sz="4400" b="1" dirty="0" smtClean="0">
                <a:solidFill>
                  <a:srgbClr val="002060"/>
                </a:solidFill>
                <a:cs typeface="+mn-cs"/>
              </a:rPr>
              <a:t>اشکالات مراحل زبان</a:t>
            </a:r>
            <a:endParaRPr lang="fa-IR" sz="4400" b="1" dirty="0">
              <a:solidFill>
                <a:srgbClr val="002060"/>
              </a:solidFill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14282" y="428604"/>
            <a:ext cx="8643998" cy="6096021"/>
          </a:xfrm>
          <a:prstGeom prst="rect">
            <a:avLst/>
          </a:prstGeom>
        </p:spPr>
        <p:txBody>
          <a:bodyPr/>
          <a:lstStyle/>
          <a:p>
            <a:pPr marL="274320" marR="0" lvl="0" indent="-274320" algn="r" defTabSz="914400" rtl="1" eaLnBrk="1" fontAlgn="auto" latinLnBrk="0" hangingPunct="1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kumimoji="0" lang="fa-IR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راهبردهای درمانی در اختلال خواندن:</a:t>
            </a:r>
          </a:p>
          <a:p>
            <a:pPr marL="274320" marR="0" lvl="0" indent="-274320" algn="r" defTabSz="914400" rtl="1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kumimoji="0" lang="fa-I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نشان دادن تعدادی تصاویر و تلفظ با صدای بلند توسط دانش آموز </a:t>
            </a:r>
          </a:p>
          <a:p>
            <a:pPr marL="274320" marR="0" lvl="0" indent="-274320" algn="r" defTabSz="914400" rtl="1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lang="fa-IR" sz="3200" b="1" dirty="0" smtClean="0">
                <a:solidFill>
                  <a:srgbClr val="002060"/>
                </a:solidFill>
              </a:rPr>
              <a:t>تکرار کلماتی که ما تلفظ می کنیم</a:t>
            </a:r>
          </a:p>
          <a:p>
            <a:pPr marL="274320" marR="0" lvl="0" indent="-274320" algn="r" defTabSz="914400" rtl="1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lang="fa-IR" sz="3200" b="1" baseline="0" dirty="0" smtClean="0">
                <a:solidFill>
                  <a:srgbClr val="002060"/>
                </a:solidFill>
              </a:rPr>
              <a:t>تقلید</a:t>
            </a:r>
            <a:r>
              <a:rPr lang="fa-IR" sz="3200" b="1" dirty="0" smtClean="0">
                <a:solidFill>
                  <a:srgbClr val="002060"/>
                </a:solidFill>
              </a:rPr>
              <a:t> صدای حیوانات مختلف</a:t>
            </a:r>
          </a:p>
          <a:p>
            <a:pPr marL="274320" marR="0" lvl="0" indent="-274320" algn="r" defTabSz="914400" rtl="1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lang="fa-IR" sz="3200" b="1" baseline="0" dirty="0" smtClean="0">
                <a:solidFill>
                  <a:srgbClr val="002060"/>
                </a:solidFill>
              </a:rPr>
              <a:t>استفاده</a:t>
            </a:r>
            <a:r>
              <a:rPr lang="fa-IR" sz="3200" b="1" dirty="0" smtClean="0">
                <a:solidFill>
                  <a:srgbClr val="002060"/>
                </a:solidFill>
              </a:rPr>
              <a:t> از کارت حروف و کلمات</a:t>
            </a:r>
          </a:p>
          <a:p>
            <a:pPr marL="274320" marR="0" lvl="0" indent="-274320" algn="r" defTabSz="914400" rtl="1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lang="fa-IR" sz="3200" b="1" baseline="0" dirty="0" smtClean="0">
                <a:solidFill>
                  <a:srgbClr val="002060"/>
                </a:solidFill>
              </a:rPr>
              <a:t>استفاده</a:t>
            </a:r>
            <a:r>
              <a:rPr lang="fa-IR" sz="3200" b="1" dirty="0" smtClean="0">
                <a:solidFill>
                  <a:srgbClr val="002060"/>
                </a:solidFill>
              </a:rPr>
              <a:t> از نوار کاست برای ضبط صدا ، حروف و واژه های مختلف</a:t>
            </a:r>
          </a:p>
          <a:p>
            <a:pPr marL="274320" marR="0" lvl="0" indent="-274320" algn="r" defTabSz="914400" rtl="1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lang="fa-IR" sz="3200" b="1" dirty="0" smtClean="0">
                <a:solidFill>
                  <a:srgbClr val="002060"/>
                </a:solidFill>
              </a:rPr>
              <a:t>توقف روی یک کلمه بطوری که کلمات اطراف آن را نیز بخواند</a:t>
            </a:r>
          </a:p>
          <a:p>
            <a:pPr marL="274320" marR="0" lvl="0" indent="-274320" algn="r" defTabSz="914400" rtl="1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endParaRPr lang="fa-IR" sz="2400" b="1" baseline="0" dirty="0" smtClean="0">
              <a:solidFill>
                <a:srgbClr val="002060"/>
              </a:solidFill>
              <a:cs typeface="B Mitra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142875" y="357166"/>
            <a:ext cx="8572529" cy="5857897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fa-IR" sz="4000" b="1" dirty="0" smtClean="0">
                <a:solidFill>
                  <a:srgbClr val="FF0066"/>
                </a:solidFill>
              </a:rPr>
              <a:t>تعریف 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fa-IR" sz="2800" b="1" dirty="0" smtClean="0">
                <a:solidFill>
                  <a:srgbClr val="0000FF"/>
                </a:solidFill>
              </a:rPr>
              <a:t>ناتوانی یادگیری ویژه یعنی وجود اختلال در یک یا چند فرایند ذهنی که به درک یا استفاده از زبان شفاهی یا کتبی مربوط می شود و می تواند به شکل عدم توانایی کامل در گوش دادن ، فکر کردن ، صحبت کردن ، خواندن ، نوشتن، هجی کردن یا انجام محاسبه های ریاضی ظاهرشود.</a:t>
            </a:r>
          </a:p>
          <a:p>
            <a:pPr marL="0" indent="0" algn="just"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fa-IR" sz="2800" b="1" dirty="0" smtClean="0">
                <a:solidFill>
                  <a:srgbClr val="0000FF"/>
                </a:solidFill>
              </a:rPr>
              <a:t>که البته شامل معلولیت های دیداری،شنوایی،حرکتی،همچنین عقب ماندگی ذهنی یا محدودیتهای محیطی یا اقتصادی و اجتماعی نمی شود.</a:t>
            </a:r>
            <a:endParaRPr lang="en-US" sz="2800" b="1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14282" y="428604"/>
            <a:ext cx="8643998" cy="6096021"/>
          </a:xfrm>
          <a:prstGeom prst="rect">
            <a:avLst/>
          </a:prstGeom>
        </p:spPr>
        <p:txBody>
          <a:bodyPr/>
          <a:lstStyle/>
          <a:p>
            <a:pPr marL="274320" marR="0" lvl="0" indent="-274320" algn="r" defTabSz="914400" rtl="1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kumimoji="0" lang="fa-I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شیوه چند حسی در خواندن</a:t>
            </a:r>
          </a:p>
          <a:p>
            <a:pPr marR="0" lvl="0" algn="just" defTabSz="914400" rtl="1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fa-IR" sz="3200" b="1" dirty="0" smtClean="0">
                <a:solidFill>
                  <a:srgbClr val="002060"/>
                </a:solidFill>
              </a:rPr>
              <a:t>تحریک حس حرکتی و لامسه در کنار مسیرهای حس بینایی و شنوایی، کلمه ای به صورت خوانا و بزرگ روی صفحه ای از کاغذ نوشته می شود و از دانش آموز می خواهیم آن را ردگیری نماید.</a:t>
            </a:r>
            <a:endParaRPr kumimoji="0" lang="fa-IR" sz="3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  <a:p>
            <a:pPr marL="274320" marR="0" lvl="0" indent="-274320" algn="r" defTabSz="914400" rtl="1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lang="fa-IR" sz="3200" b="1" dirty="0" smtClean="0">
                <a:solidFill>
                  <a:srgbClr val="FF0000"/>
                </a:solidFill>
              </a:rPr>
              <a:t>راهبردهای آموزشی</a:t>
            </a:r>
          </a:p>
          <a:p>
            <a:pPr marL="274320" marR="0" lvl="0" indent="-274320" algn="r" defTabSz="914400" rtl="1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fa-IR" sz="3200" b="1" dirty="0" smtClean="0">
                <a:solidFill>
                  <a:srgbClr val="002060"/>
                </a:solidFill>
              </a:rPr>
              <a:t>1-تغییر محل نشستن دانش آموز نارسا خوان</a:t>
            </a:r>
          </a:p>
          <a:p>
            <a:pPr marL="274320" marR="0" lvl="0" indent="-274320" algn="r" defTabSz="914400" rtl="1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fa-IR" sz="3200" b="1" dirty="0" smtClean="0">
                <a:solidFill>
                  <a:srgbClr val="002060"/>
                </a:solidFill>
              </a:rPr>
              <a:t>2-عدم خواندن با صدای بلند از روی درس</a:t>
            </a:r>
          </a:p>
          <a:p>
            <a:pPr marL="274320" marR="0" lvl="0" indent="-274320" algn="r" defTabSz="914400" rtl="1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fa-IR" sz="3200" b="1" dirty="0" smtClean="0">
                <a:solidFill>
                  <a:srgbClr val="002060"/>
                </a:solidFill>
              </a:rPr>
              <a:t>3-ضبط صدای دانش آموز و پخش آن و پی بردن به اشتباهات</a:t>
            </a:r>
          </a:p>
          <a:p>
            <a:pPr marL="274320" marR="0" lvl="0" indent="-274320" algn="r" defTabSz="914400" rtl="1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fa-IR" sz="3200" b="1" dirty="0" smtClean="0">
                <a:solidFill>
                  <a:srgbClr val="002060"/>
                </a:solidFill>
              </a:rPr>
              <a:t>4-بخش کردن کلمات و خواندن آنها</a:t>
            </a:r>
          </a:p>
          <a:p>
            <a:pPr marL="274320" marR="0" lvl="0" indent="-274320" algn="r" defTabSz="914400" rtl="1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fa-IR" sz="3200" b="1" dirty="0" smtClean="0">
                <a:solidFill>
                  <a:srgbClr val="002060"/>
                </a:solidFill>
              </a:rPr>
              <a:t>5- کارت نویسی و خواندن کارتها </a:t>
            </a:r>
          </a:p>
          <a:p>
            <a:pPr marL="274320" marR="0" lvl="0" indent="-274320" algn="r" defTabSz="914400" rtl="1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endParaRPr lang="fa-IR" sz="3200" b="1" dirty="0" smtClean="0">
              <a:solidFill>
                <a:srgbClr val="002060"/>
              </a:solidFill>
              <a:cs typeface="B Mitra" pitchFamily="2" charset="-78"/>
            </a:endParaRPr>
          </a:p>
          <a:p>
            <a:pPr marL="274320" marR="0" lvl="0" indent="-274320" algn="r" defTabSz="914400" rtl="1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endParaRPr lang="fa-IR" sz="2400" b="1" baseline="0" dirty="0" smtClean="0">
              <a:solidFill>
                <a:srgbClr val="002060"/>
              </a:solidFill>
              <a:cs typeface="B Mitra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a-IR" sz="6600" dirty="0">
                <a:solidFill>
                  <a:srgbClr val="FF0066"/>
                </a:solidFill>
                <a:cs typeface="+mn-cs"/>
              </a:rPr>
              <a:t>عوارض</a:t>
            </a:r>
            <a:endParaRPr lang="en-US" sz="6600" dirty="0">
              <a:solidFill>
                <a:srgbClr val="FF0066"/>
              </a:solidFill>
              <a:cs typeface="+mn-cs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Char char=""/>
            </a:pPr>
            <a:r>
              <a:rPr lang="fa-IR" sz="4800" dirty="0" smtClean="0">
                <a:solidFill>
                  <a:srgbClr val="0000FF"/>
                </a:solidFill>
              </a:rPr>
              <a:t>مشکلات رفتاری و شخصیتی</a:t>
            </a:r>
          </a:p>
          <a:p>
            <a:pPr eaLnBrk="1" hangingPunct="1">
              <a:buFont typeface="Wingdings 2" pitchFamily="18" charset="2"/>
              <a:buChar char=""/>
            </a:pPr>
            <a:r>
              <a:rPr lang="fa-IR" sz="4800" dirty="0" smtClean="0">
                <a:solidFill>
                  <a:srgbClr val="0000FF"/>
                </a:solidFill>
              </a:rPr>
              <a:t>بی علاقگی نسبت به تکالیف مدرسه</a:t>
            </a:r>
          </a:p>
          <a:p>
            <a:pPr eaLnBrk="1" hangingPunct="1">
              <a:buFont typeface="Wingdings 2" pitchFamily="18" charset="2"/>
              <a:buChar char=""/>
            </a:pPr>
            <a:r>
              <a:rPr lang="fa-IR" sz="4800" dirty="0" smtClean="0">
                <a:solidFill>
                  <a:srgbClr val="0000FF"/>
                </a:solidFill>
              </a:rPr>
              <a:t>اضطراب و افسردگی</a:t>
            </a:r>
          </a:p>
          <a:p>
            <a:pPr eaLnBrk="1" hangingPunct="1">
              <a:buFont typeface="Wingdings 2" pitchFamily="18" charset="2"/>
              <a:buChar char=""/>
            </a:pPr>
            <a:r>
              <a:rPr lang="fa-IR" sz="4800" dirty="0" smtClean="0">
                <a:solidFill>
                  <a:srgbClr val="0000FF"/>
                </a:solidFill>
              </a:rPr>
              <a:t>پرخاشگری و گوشه گیری</a:t>
            </a:r>
            <a:endParaRPr lang="en-US" sz="48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71500"/>
            <a:ext cx="7239000" cy="5884863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fa-IR" sz="3600" b="1" dirty="0" smtClean="0">
                <a:solidFill>
                  <a:srgbClr val="0000FF"/>
                </a:solidFill>
              </a:rPr>
              <a:t>اختلالات خواندن معمولاً با کاهش بهره هوشی همراه نیست</a:t>
            </a:r>
          </a:p>
          <a:p>
            <a:pPr eaLnBrk="1" hangingPunct="1">
              <a:buFontTx/>
              <a:buNone/>
            </a:pPr>
            <a:endParaRPr lang="en-US" dirty="0" smtClean="0">
              <a:solidFill>
                <a:schemeClr val="accent2"/>
              </a:solidFill>
              <a:cs typeface="Tahoma" pitchFamily="34" charset="0"/>
            </a:endParaRPr>
          </a:p>
        </p:txBody>
      </p:sp>
      <p:pic>
        <p:nvPicPr>
          <p:cNvPr id="7172" name="Picture 4" descr="famouspeople-dyslexi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1857375"/>
            <a:ext cx="7786687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457200" y="571480"/>
            <a:ext cx="8401080" cy="5953145"/>
          </a:xfrm>
          <a:prstGeom prst="rect">
            <a:avLst/>
          </a:prstGeom>
        </p:spPr>
        <p:txBody>
          <a:bodyPr/>
          <a:lstStyle/>
          <a:p>
            <a:pPr marL="274320" marR="0" lvl="0" indent="-274320" algn="r" defTabSz="914400" rtl="1" eaLnBrk="1" fontAlgn="auto" latinLnBrk="0" hangingPunct="1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kumimoji="0" lang="fa-IR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دانش آموزان دارای اختلال نوشتن </a:t>
            </a:r>
          </a:p>
          <a:p>
            <a:pPr marL="274320" marR="0" lvl="0" indent="-274320" algn="r" defTabSz="914400" rtl="1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kumimoji="0" lang="fa-IR" sz="2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عدم</a:t>
            </a:r>
            <a:r>
              <a:rPr kumimoji="0" lang="fa-IR" sz="29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 توجه و دقت</a:t>
            </a:r>
          </a:p>
          <a:p>
            <a:pPr marL="274320" marR="0" lvl="0" indent="-274320" algn="r" defTabSz="914400" rtl="1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lang="fa-IR" sz="2900" b="1" baseline="0" dirty="0" smtClean="0">
                <a:solidFill>
                  <a:srgbClr val="002060"/>
                </a:solidFill>
              </a:rPr>
              <a:t>ضعف</a:t>
            </a:r>
            <a:r>
              <a:rPr lang="fa-IR" sz="2900" b="1" dirty="0" smtClean="0">
                <a:solidFill>
                  <a:srgbClr val="002060"/>
                </a:solidFill>
              </a:rPr>
              <a:t> در مهارت های حرکتی و عدم حرکت مناسب انگشتان</a:t>
            </a:r>
          </a:p>
          <a:p>
            <a:pPr marL="274320" marR="0" lvl="0" indent="-274320" algn="r" defTabSz="914400" rtl="1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kumimoji="0" lang="fa-IR" sz="2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اختلال</a:t>
            </a:r>
            <a:r>
              <a:rPr kumimoji="0" lang="fa-IR" sz="29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 در ادراک بینایی حروف و کلمات</a:t>
            </a:r>
          </a:p>
          <a:p>
            <a:pPr marL="274320" marR="0" lvl="0" indent="-274320" algn="r" defTabSz="914400" rtl="1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lang="fa-IR" sz="2900" b="1" baseline="0" dirty="0" smtClean="0">
                <a:solidFill>
                  <a:srgbClr val="002060"/>
                </a:solidFill>
              </a:rPr>
              <a:t>ضعف</a:t>
            </a:r>
            <a:r>
              <a:rPr lang="fa-IR" sz="2900" b="1" dirty="0" smtClean="0">
                <a:solidFill>
                  <a:srgbClr val="002060"/>
                </a:solidFill>
              </a:rPr>
              <a:t> حافظه بینایی و شنوایی</a:t>
            </a:r>
          </a:p>
          <a:p>
            <a:pPr marL="274320" marR="0" lvl="0" indent="-274320" algn="r" defTabSz="914400" rtl="1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kumimoji="0" lang="fa-IR" sz="2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دشواری</a:t>
            </a:r>
            <a:r>
              <a:rPr kumimoji="0" lang="fa-IR" sz="29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 در انتقال اطلاعات از یک کانال حسی به کانال دیگر یا در پیوندهای حسی</a:t>
            </a:r>
          </a:p>
          <a:p>
            <a:pPr marL="274320" marR="0" lvl="0" indent="-274320" algn="r" defTabSz="914400" rtl="1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lang="fa-IR" sz="2900" b="1" baseline="0" dirty="0" smtClean="0">
                <a:solidFill>
                  <a:srgbClr val="002060"/>
                </a:solidFill>
              </a:rPr>
              <a:t>انتزاعی</a:t>
            </a:r>
            <a:r>
              <a:rPr lang="fa-IR" sz="2900" b="1" dirty="0" smtClean="0">
                <a:solidFill>
                  <a:srgbClr val="002060"/>
                </a:solidFill>
              </a:rPr>
              <a:t> بودن مطلب</a:t>
            </a:r>
          </a:p>
          <a:p>
            <a:pPr marL="274320" marR="0" lvl="0" indent="-274320" algn="r" defTabSz="914400" rtl="1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kumimoji="0" lang="fa-IR" sz="2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عدم</a:t>
            </a:r>
            <a:r>
              <a:rPr kumimoji="0" lang="fa-IR" sz="29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 هماهنگی حواس دیداری ، شنیداری و حرکتی</a:t>
            </a:r>
          </a:p>
          <a:p>
            <a:pPr marL="274320" marR="0" lvl="0" indent="-274320" algn="r" defTabSz="914400" rtl="1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lang="fa-IR" sz="2900" b="1" baseline="0" dirty="0" smtClean="0">
                <a:solidFill>
                  <a:srgbClr val="002060"/>
                </a:solidFill>
              </a:rPr>
              <a:t>ناهماهنگی</a:t>
            </a:r>
            <a:r>
              <a:rPr lang="fa-IR" sz="2900" b="1" dirty="0" smtClean="0">
                <a:solidFill>
                  <a:srgbClr val="002060"/>
                </a:solidFill>
              </a:rPr>
              <a:t> چشم و حرکت دست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305800" cy="5643602"/>
          </a:xfrm>
        </p:spPr>
        <p:txBody>
          <a:bodyPr>
            <a:normAutofit fontScale="90000"/>
          </a:bodyPr>
          <a:lstStyle/>
          <a:p>
            <a:pPr algn="r" rtl="1">
              <a:lnSpc>
                <a:spcPct val="150000"/>
              </a:lnSpc>
            </a:pPr>
            <a:r>
              <a:rPr lang="fa-IR" dirty="0" smtClean="0">
                <a:solidFill>
                  <a:srgbClr val="FF0066"/>
                </a:solidFill>
                <a:cs typeface="+mn-cs"/>
              </a:rPr>
              <a:t>مهمترین علل اختلال نوشتن :</a:t>
            </a:r>
            <a:br>
              <a:rPr lang="fa-IR" dirty="0" smtClean="0">
                <a:solidFill>
                  <a:srgbClr val="FF0066"/>
                </a:solidFill>
                <a:cs typeface="+mn-cs"/>
              </a:rPr>
            </a:br>
            <a:r>
              <a:rPr lang="fa-IR" sz="4400" b="1" dirty="0" smtClean="0">
                <a:solidFill>
                  <a:srgbClr val="002060"/>
                </a:solidFill>
                <a:cs typeface="+mn-cs"/>
              </a:rPr>
              <a:t>عدم غلبه طرفی</a:t>
            </a:r>
            <a:br>
              <a:rPr lang="fa-IR" sz="4400" b="1" dirty="0" smtClean="0">
                <a:solidFill>
                  <a:srgbClr val="002060"/>
                </a:solidFill>
                <a:cs typeface="+mn-cs"/>
              </a:rPr>
            </a:br>
            <a:r>
              <a:rPr lang="fa-IR" sz="4400" b="1" dirty="0" smtClean="0">
                <a:solidFill>
                  <a:srgbClr val="002060"/>
                </a:solidFill>
                <a:cs typeface="+mn-cs"/>
              </a:rPr>
              <a:t>ضعف در مهارت های حرکتی ریز و درشت</a:t>
            </a:r>
            <a:br>
              <a:rPr lang="fa-IR" sz="4400" b="1" dirty="0" smtClean="0">
                <a:solidFill>
                  <a:srgbClr val="002060"/>
                </a:solidFill>
                <a:cs typeface="+mn-cs"/>
              </a:rPr>
            </a:br>
            <a:r>
              <a:rPr lang="fa-IR" sz="4400" b="1" dirty="0" smtClean="0">
                <a:solidFill>
                  <a:srgbClr val="002060"/>
                </a:solidFill>
                <a:cs typeface="+mn-cs"/>
              </a:rPr>
              <a:t>عدم هماهنگی چشم و دست</a:t>
            </a:r>
            <a:br>
              <a:rPr lang="fa-IR" sz="4400" b="1" dirty="0" smtClean="0">
                <a:solidFill>
                  <a:srgbClr val="002060"/>
                </a:solidFill>
                <a:cs typeface="+mn-cs"/>
              </a:rPr>
            </a:br>
            <a:r>
              <a:rPr lang="fa-IR" sz="4400" b="1" dirty="0" smtClean="0">
                <a:solidFill>
                  <a:srgbClr val="002060"/>
                </a:solidFill>
                <a:cs typeface="+mn-cs"/>
              </a:rPr>
              <a:t>عدم آموزش صحیح به دست گرفتن قلم و درست نوشتن</a:t>
            </a:r>
            <a:endParaRPr lang="fa-IR" sz="4400" b="1" dirty="0">
              <a:solidFill>
                <a:srgbClr val="002060"/>
              </a:solidFill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9" name="Picture 5" descr="Picture 0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88" y="214313"/>
            <a:ext cx="4786312" cy="664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CC7276D-9E51-48D9-A9F5-CBFA8C72EA53}" type="slidenum">
              <a:rPr lang="fa-IR" smtClean="0"/>
              <a:pPr/>
              <a:t>36</a:t>
            </a:fld>
            <a:endParaRPr lang="en-US" smtClean="0"/>
          </a:p>
        </p:txBody>
      </p:sp>
      <p:pic>
        <p:nvPicPr>
          <p:cNvPr id="22531" name="Picture 2" descr="F:\amineرایت شد\New Folder\Picture 0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38" y="214313"/>
            <a:ext cx="3929062" cy="635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A6568C1-797D-4A4B-9E2D-B49D5A38FAC7}" type="slidenum">
              <a:rPr lang="fa-IR" smtClean="0"/>
              <a:pPr/>
              <a:t>37</a:t>
            </a:fld>
            <a:endParaRPr lang="en-US" smtClean="0"/>
          </a:p>
        </p:txBody>
      </p:sp>
      <p:pic>
        <p:nvPicPr>
          <p:cNvPr id="23555" name="Picture 2" descr="F:\amineرایت شد\New Folder\Picture 00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214313"/>
            <a:ext cx="3571875" cy="635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4" descr="F:\amineرایت شد\New Folder\Picture 00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63" y="142875"/>
            <a:ext cx="3786187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itle 6"/>
          <p:cNvSpPr>
            <a:spLocks noGrp="1"/>
          </p:cNvSpPr>
          <p:nvPr>
            <p:ph type="title"/>
          </p:nvPr>
        </p:nvSpPr>
        <p:spPr>
          <a:xfrm>
            <a:off x="1500166" y="214290"/>
            <a:ext cx="6929486" cy="1428750"/>
          </a:xfrm>
        </p:spPr>
        <p:txBody>
          <a:bodyPr>
            <a:normAutofit/>
          </a:bodyPr>
          <a:lstStyle/>
          <a:p>
            <a:pPr algn="r">
              <a:defRPr/>
            </a:pPr>
            <a:r>
              <a:rPr lang="fa-IR" sz="4400" dirty="0" smtClean="0">
                <a:solidFill>
                  <a:srgbClr val="FF0066"/>
                </a:solidFill>
                <a:cs typeface="+mn-cs"/>
              </a:rPr>
              <a:t>انواع اختلال نوشتن </a:t>
            </a:r>
            <a:br>
              <a:rPr lang="fa-IR" sz="4400" dirty="0" smtClean="0">
                <a:solidFill>
                  <a:srgbClr val="FF0066"/>
                </a:solidFill>
                <a:cs typeface="+mn-cs"/>
              </a:rPr>
            </a:br>
            <a:r>
              <a:rPr lang="fa-IR" sz="3600" dirty="0" smtClean="0">
                <a:solidFill>
                  <a:srgbClr val="FF0066"/>
                </a:solidFill>
                <a:cs typeface="+mn-cs"/>
              </a:rPr>
              <a:t>1- نارسانویسی </a:t>
            </a:r>
            <a:r>
              <a:rPr lang="fa-IR" sz="3600" dirty="0" smtClean="0">
                <a:solidFill>
                  <a:srgbClr val="FF0066"/>
                </a:solidFill>
                <a:cs typeface="B Titr" pitchFamily="2" charset="-78"/>
              </a:rPr>
              <a:t>: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214282" y="1609725"/>
            <a:ext cx="8429652" cy="4891109"/>
          </a:xfrm>
        </p:spPr>
        <p:txBody>
          <a:bodyPr>
            <a:noAutofit/>
          </a:bodyPr>
          <a:lstStyle/>
          <a:p>
            <a:pPr eaLnBrk="1" hangingPunct="1">
              <a:buClr>
                <a:srgbClr val="002060"/>
              </a:buClr>
              <a:buFont typeface="Wingdings" pitchFamily="2" charset="2"/>
              <a:buChar char="ü"/>
            </a:pPr>
            <a:r>
              <a:rPr lang="fa-IR" sz="2800" b="1" dirty="0" smtClean="0">
                <a:solidFill>
                  <a:srgbClr val="002060"/>
                </a:solidFill>
              </a:rPr>
              <a:t>در اختيار قرار دادن روان نويس براي رسم خطوط دلخواه </a:t>
            </a:r>
            <a:endParaRPr lang="en-US" sz="2800" b="1" dirty="0" smtClean="0">
              <a:solidFill>
                <a:srgbClr val="002060"/>
              </a:solidFill>
            </a:endParaRPr>
          </a:p>
          <a:p>
            <a:pPr eaLnBrk="1" hangingPunct="1">
              <a:buClr>
                <a:srgbClr val="002060"/>
              </a:buClr>
              <a:buFont typeface="Wingdings" pitchFamily="2" charset="2"/>
              <a:buChar char="ü"/>
            </a:pPr>
            <a:r>
              <a:rPr lang="fa-IR" sz="2800" b="1" dirty="0" smtClean="0">
                <a:solidFill>
                  <a:srgbClr val="002060"/>
                </a:solidFill>
              </a:rPr>
              <a:t>تهيه وايت برد كوچك براي نقاشي و رسم خطوط </a:t>
            </a:r>
            <a:endParaRPr lang="en-US" sz="2800" b="1" dirty="0" smtClean="0">
              <a:solidFill>
                <a:srgbClr val="002060"/>
              </a:solidFill>
            </a:endParaRPr>
          </a:p>
          <a:p>
            <a:pPr eaLnBrk="1" hangingPunct="1">
              <a:buClr>
                <a:srgbClr val="002060"/>
              </a:buClr>
              <a:buFont typeface="Wingdings" pitchFamily="2" charset="2"/>
              <a:buChar char="ü"/>
            </a:pPr>
            <a:r>
              <a:rPr lang="fa-IR" sz="2800" b="1" dirty="0" smtClean="0">
                <a:solidFill>
                  <a:srgbClr val="002060"/>
                </a:solidFill>
              </a:rPr>
              <a:t>اصلاح وضع نشستن كودك </a:t>
            </a:r>
          </a:p>
          <a:p>
            <a:pPr eaLnBrk="1" hangingPunct="1">
              <a:buClr>
                <a:srgbClr val="002060"/>
              </a:buClr>
              <a:buFont typeface="Wingdings" pitchFamily="2" charset="2"/>
              <a:buChar char="ü"/>
            </a:pPr>
            <a:r>
              <a:rPr lang="fa-IR" sz="2800" b="1" dirty="0" smtClean="0">
                <a:solidFill>
                  <a:srgbClr val="002060"/>
                </a:solidFill>
              </a:rPr>
              <a:t>درست قرار دادن كاغذ و دفتر</a:t>
            </a:r>
          </a:p>
          <a:p>
            <a:pPr eaLnBrk="1" hangingPunct="1">
              <a:buClr>
                <a:srgbClr val="002060"/>
              </a:buClr>
              <a:buFont typeface="Wingdings" pitchFamily="2" charset="2"/>
              <a:buChar char="ü"/>
            </a:pPr>
            <a:r>
              <a:rPr lang="fa-IR" sz="2800" b="1" dirty="0" smtClean="0">
                <a:solidFill>
                  <a:srgbClr val="002060"/>
                </a:solidFill>
              </a:rPr>
              <a:t>اصلاح قلم به دست گرفتن و انتخاب نوع مداد</a:t>
            </a:r>
            <a:endParaRPr lang="en-US" sz="2800" b="1" dirty="0" smtClean="0">
              <a:solidFill>
                <a:srgbClr val="002060"/>
              </a:solidFill>
            </a:endParaRPr>
          </a:p>
          <a:p>
            <a:pPr eaLnBrk="1" hangingPunct="1">
              <a:buClr>
                <a:srgbClr val="002060"/>
              </a:buClr>
              <a:buFont typeface="Wingdings" pitchFamily="2" charset="2"/>
              <a:buChar char="ü"/>
            </a:pPr>
            <a:r>
              <a:rPr lang="fa-IR" sz="2800" b="1" dirty="0" smtClean="0">
                <a:solidFill>
                  <a:srgbClr val="002060"/>
                </a:solidFill>
              </a:rPr>
              <a:t>تقويت عضلات انگشتان (خمیربازی، قیچی کردن، مچاله کردن و...)</a:t>
            </a:r>
          </a:p>
          <a:p>
            <a:pPr eaLnBrk="1" hangingPunct="1">
              <a:buClr>
                <a:srgbClr val="002060"/>
              </a:buClr>
              <a:buFont typeface="Wingdings" pitchFamily="2" charset="2"/>
              <a:buChar char="ü"/>
            </a:pPr>
            <a:r>
              <a:rPr lang="fa-IR" sz="2800" b="1" dirty="0" smtClean="0">
                <a:solidFill>
                  <a:srgbClr val="002060"/>
                </a:solidFill>
              </a:rPr>
              <a:t>تقويت هماهنگي چشم با دست</a:t>
            </a:r>
          </a:p>
          <a:p>
            <a:pPr eaLnBrk="1" hangingPunct="1">
              <a:buClr>
                <a:srgbClr val="002060"/>
              </a:buClr>
              <a:buFont typeface="Wingdings" pitchFamily="2" charset="2"/>
              <a:buChar char="ü"/>
            </a:pPr>
            <a:r>
              <a:rPr lang="fa-IR" sz="2800" b="1" dirty="0" smtClean="0">
                <a:solidFill>
                  <a:srgbClr val="002060"/>
                </a:solidFill>
              </a:rPr>
              <a:t>پررنگ کردن خطوط نقطه چین اشکال جانوران و...</a:t>
            </a:r>
          </a:p>
          <a:p>
            <a:pPr eaLnBrk="1" hangingPunct="1">
              <a:buClr>
                <a:srgbClr val="002060"/>
              </a:buClr>
              <a:buFont typeface="Wingdings" pitchFamily="2" charset="2"/>
              <a:buChar char="ü"/>
            </a:pPr>
            <a:r>
              <a:rPr lang="fa-IR" sz="2800" b="1" dirty="0" smtClean="0">
                <a:solidFill>
                  <a:srgbClr val="002060"/>
                </a:solidFill>
              </a:rPr>
              <a:t>با انگشت آغشته به گواش شکل دلخواه روی زمین رسم کند.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13F57AF-58CC-414A-8B81-3F3AE751D966}" type="slidenum">
              <a:rPr lang="fa-IR" smtClean="0"/>
              <a:pPr/>
              <a:t>38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214282" y="1609725"/>
            <a:ext cx="8429652" cy="4891109"/>
          </a:xfrm>
          <a:prstGeom prst="rect">
            <a:avLst/>
          </a:prstGeom>
        </p:spPr>
        <p:txBody>
          <a:bodyPr>
            <a:noAutofit/>
          </a:bodyPr>
          <a:lstStyle/>
          <a:p>
            <a:pPr marL="274320" lvl="0" indent="-274320">
              <a:spcBef>
                <a:spcPct val="20000"/>
              </a:spcBef>
              <a:buClr>
                <a:srgbClr val="002060"/>
              </a:buClr>
              <a:buSzPct val="95000"/>
              <a:buFont typeface="Wingdings" pitchFamily="2" charset="2"/>
              <a:buChar char="ü"/>
            </a:pPr>
            <a:r>
              <a:rPr kumimoji="0" lang="fa-I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تن آگاهی</a:t>
            </a:r>
            <a:r>
              <a:rPr kumimoji="0" lang="fa-IR" sz="28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 ، اعضای بدن </a:t>
            </a:r>
            <a:r>
              <a:rPr lang="fa-IR" sz="2800" b="1" dirty="0" smtClean="0">
                <a:solidFill>
                  <a:srgbClr val="002060"/>
                </a:solidFill>
              </a:rPr>
              <a:t>خود </a:t>
            </a:r>
            <a:r>
              <a:rPr lang="fa-IR" sz="2800" b="1" dirty="0">
                <a:solidFill>
                  <a:srgbClr val="002060"/>
                </a:solidFill>
              </a:rPr>
              <a:t>را نام </a:t>
            </a:r>
            <a:r>
              <a:rPr lang="fa-IR" sz="2800" b="1" dirty="0" smtClean="0">
                <a:solidFill>
                  <a:srgbClr val="002060"/>
                </a:solidFill>
              </a:rPr>
              <a:t>ببرد</a:t>
            </a:r>
          </a:p>
          <a:p>
            <a:pPr marL="274320" lvl="0" indent="-274320">
              <a:spcBef>
                <a:spcPct val="20000"/>
              </a:spcBef>
              <a:buClr>
                <a:srgbClr val="002060"/>
              </a:buClr>
              <a:buSzPct val="95000"/>
              <a:buFont typeface="Wingdings" pitchFamily="2" charset="2"/>
              <a:buChar char="ü"/>
            </a:pPr>
            <a:r>
              <a:rPr lang="fa-IR" sz="2800" b="1" dirty="0" smtClean="0">
                <a:solidFill>
                  <a:srgbClr val="002060"/>
                </a:solidFill>
              </a:rPr>
              <a:t>بازی با آدمک یا عروسکی که اعضای بدنش جدا و وصل شود</a:t>
            </a:r>
          </a:p>
          <a:p>
            <a:pPr marL="274320" lvl="0" indent="-274320">
              <a:spcBef>
                <a:spcPct val="20000"/>
              </a:spcBef>
              <a:buClr>
                <a:srgbClr val="002060"/>
              </a:buClr>
              <a:buSzPct val="95000"/>
              <a:buFont typeface="Wingdings" pitchFamily="2" charset="2"/>
              <a:buChar char="ü"/>
            </a:pPr>
            <a:r>
              <a:rPr kumimoji="0" lang="fa-I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روبروی</a:t>
            </a:r>
            <a:r>
              <a:rPr kumimoji="0" lang="fa-IR" sz="28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 مربی بایستد و هرعضوی که مربی حرکت دهد او نیز حرکت دهد</a:t>
            </a:r>
          </a:p>
          <a:p>
            <a:pPr marL="274320" lvl="0" indent="-274320">
              <a:spcBef>
                <a:spcPct val="20000"/>
              </a:spcBef>
              <a:buClr>
                <a:srgbClr val="002060"/>
              </a:buClr>
              <a:buSzPct val="95000"/>
              <a:buFont typeface="Wingdings" pitchFamily="2" charset="2"/>
              <a:buChar char="ü"/>
            </a:pPr>
            <a:r>
              <a:rPr lang="fa-IR" sz="2800" b="1" baseline="0" dirty="0" smtClean="0">
                <a:solidFill>
                  <a:srgbClr val="002060"/>
                </a:solidFill>
              </a:rPr>
              <a:t>بازی</a:t>
            </a:r>
            <a:r>
              <a:rPr lang="fa-IR" sz="2800" b="1" dirty="0" smtClean="0">
                <a:solidFill>
                  <a:srgbClr val="002060"/>
                </a:solidFill>
              </a:rPr>
              <a:t> نقطه چین</a:t>
            </a:r>
            <a:endParaRPr kumimoji="0" lang="fa-IR" sz="28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</p:txBody>
      </p:sp>
      <p:sp>
        <p:nvSpPr>
          <p:cNvPr id="3" name="Title 6"/>
          <p:cNvSpPr txBox="1">
            <a:spLocks/>
          </p:cNvSpPr>
          <p:nvPr/>
        </p:nvSpPr>
        <p:spPr>
          <a:xfrm>
            <a:off x="1571604" y="857232"/>
            <a:ext cx="6929486" cy="7143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+mj-lt"/>
                <a:ea typeface="+mj-ea"/>
                <a:cs typeface="B Titr" pitchFamily="2" charset="-78"/>
              </a:rPr>
              <a:t>2</a:t>
            </a:r>
            <a:r>
              <a:rPr kumimoji="0" lang="fa-IR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+mj-lt"/>
                <a:ea typeface="+mj-ea"/>
              </a:rPr>
              <a:t>- وارونه نویسی یا قرینه نویسی 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28596" y="857232"/>
            <a:ext cx="8358246" cy="5500726"/>
          </a:xfrm>
          <a:prstGeom prst="round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5400" b="1" dirty="0" smtClean="0">
                <a:solidFill>
                  <a:srgbClr val="002060"/>
                </a:solidFill>
              </a:rPr>
              <a:t>در نیمه قرن 20به این کودکان توجه ویژه شد و</a:t>
            </a:r>
            <a:r>
              <a:rPr lang="fa-IR" sz="5400" b="1" dirty="0" smtClean="0"/>
              <a:t> </a:t>
            </a:r>
            <a:r>
              <a:rPr lang="fa-IR" sz="5400" b="1" dirty="0" smtClean="0">
                <a:solidFill>
                  <a:srgbClr val="FF0000"/>
                </a:solidFill>
              </a:rPr>
              <a:t>ساموئل کرک </a:t>
            </a:r>
            <a:r>
              <a:rPr lang="fa-IR" sz="5400" b="1" dirty="0" smtClean="0">
                <a:solidFill>
                  <a:srgbClr val="002060"/>
                </a:solidFill>
              </a:rPr>
              <a:t>برای اولین بار در سال 1963 کلمه </a:t>
            </a:r>
            <a:r>
              <a:rPr lang="fa-IR" sz="5400" b="1" dirty="0" smtClean="0">
                <a:solidFill>
                  <a:srgbClr val="FF0000"/>
                </a:solidFill>
              </a:rPr>
              <a:t>ناتوانی یادگیری </a:t>
            </a:r>
            <a:r>
              <a:rPr lang="fa-IR" sz="5400" b="1" dirty="0" smtClean="0">
                <a:solidFill>
                  <a:srgbClr val="002060"/>
                </a:solidFill>
              </a:rPr>
              <a:t>را برای اینگونه کودکان بکار برد.</a:t>
            </a:r>
            <a:endParaRPr lang="fa-IR" sz="5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357554" y="214290"/>
            <a:ext cx="5286412" cy="677246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a-IR" sz="3600" dirty="0" smtClean="0">
                <a:solidFill>
                  <a:srgbClr val="FF0066"/>
                </a:solidFill>
                <a:cs typeface="B Titr" pitchFamily="2" charset="-78"/>
              </a:rPr>
              <a:t>3</a:t>
            </a:r>
            <a:r>
              <a:rPr lang="fa-IR" sz="3600" dirty="0" smtClean="0">
                <a:solidFill>
                  <a:srgbClr val="FF0066"/>
                </a:solidFill>
                <a:cs typeface="+mn-cs"/>
              </a:rPr>
              <a:t>-حافظه دیداری:</a:t>
            </a:r>
            <a:endParaRPr lang="en-US" sz="3600" dirty="0" smtClean="0">
              <a:solidFill>
                <a:srgbClr val="FF0066"/>
              </a:solidFill>
              <a:cs typeface="+mn-cs"/>
            </a:endParaRPr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500034" y="1142984"/>
            <a:ext cx="8429655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a-IR" sz="2800" b="1" dirty="0" smtClean="0">
                <a:solidFill>
                  <a:srgbClr val="0000CC"/>
                </a:solidFill>
              </a:rPr>
              <a:t>عدم تشخیص نوشتن حروف چند شکلی با یک صدا :</a:t>
            </a:r>
          </a:p>
          <a:p>
            <a:pPr algn="ctr"/>
            <a:r>
              <a:rPr lang="fa-IR" sz="2800" b="1" dirty="0" smtClean="0">
                <a:solidFill>
                  <a:srgbClr val="FF0000"/>
                </a:solidFill>
              </a:rPr>
              <a:t>سابون</a:t>
            </a:r>
            <a:r>
              <a:rPr lang="fa-IR" sz="2800" b="1" dirty="0" smtClean="0">
                <a:solidFill>
                  <a:srgbClr val="0000FF"/>
                </a:solidFill>
              </a:rPr>
              <a:t> به جای صابون یا</a:t>
            </a:r>
            <a:r>
              <a:rPr lang="en-US" sz="2800" b="1" dirty="0" smtClean="0">
                <a:solidFill>
                  <a:srgbClr val="0000FF"/>
                </a:solidFill>
              </a:rPr>
              <a:t>  </a:t>
            </a:r>
            <a:r>
              <a:rPr lang="fa-IR" sz="2800" b="1" dirty="0" smtClean="0">
                <a:solidFill>
                  <a:srgbClr val="FF0000"/>
                </a:solidFill>
              </a:rPr>
              <a:t>سبر</a:t>
            </a:r>
            <a:r>
              <a:rPr lang="fa-IR" sz="2800" b="1" dirty="0" smtClean="0">
                <a:solidFill>
                  <a:srgbClr val="0000FF"/>
                </a:solidFill>
              </a:rPr>
              <a:t>  به جای  صبر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fa-IR" sz="2800" b="1" dirty="0">
                <a:solidFill>
                  <a:srgbClr val="0000FF"/>
                </a:solidFill>
              </a:rPr>
              <a:t>(ث – س – ص)</a:t>
            </a:r>
          </a:p>
          <a:p>
            <a:pPr algn="ctr"/>
            <a:r>
              <a:rPr lang="fa-IR" sz="2800" b="1" dirty="0" smtClean="0">
                <a:solidFill>
                  <a:srgbClr val="FF0000"/>
                </a:solidFill>
              </a:rPr>
              <a:t>حزرت</a:t>
            </a:r>
            <a:r>
              <a:rPr lang="fa-IR" sz="2800" b="1" dirty="0" smtClean="0">
                <a:solidFill>
                  <a:srgbClr val="0000FF"/>
                </a:solidFill>
              </a:rPr>
              <a:t> به جای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fa-IR" sz="2800" b="1" dirty="0" smtClean="0">
                <a:solidFill>
                  <a:srgbClr val="0000FF"/>
                </a:solidFill>
              </a:rPr>
              <a:t>حضرت یا </a:t>
            </a:r>
            <a:r>
              <a:rPr lang="fa-IR" sz="2800" b="1" dirty="0" smtClean="0">
                <a:solidFill>
                  <a:srgbClr val="FF0000"/>
                </a:solidFill>
              </a:rPr>
              <a:t>منزور</a:t>
            </a:r>
            <a:r>
              <a:rPr lang="fa-IR" sz="2800" b="1" dirty="0" smtClean="0">
                <a:solidFill>
                  <a:srgbClr val="0000FF"/>
                </a:solidFill>
              </a:rPr>
              <a:t> به جای منظور(ذ </a:t>
            </a:r>
            <a:r>
              <a:rPr lang="fa-IR" sz="2800" b="1" dirty="0">
                <a:solidFill>
                  <a:srgbClr val="0000FF"/>
                </a:solidFill>
              </a:rPr>
              <a:t>– ز – ظ -ض</a:t>
            </a:r>
            <a:r>
              <a:rPr lang="fa-IR" sz="2800" b="1" dirty="0" smtClean="0">
                <a:solidFill>
                  <a:srgbClr val="0000FF"/>
                </a:solidFill>
              </a:rPr>
              <a:t>)</a:t>
            </a:r>
          </a:p>
          <a:p>
            <a:pPr algn="ctr" rtl="1"/>
            <a:r>
              <a:rPr lang="fa-IR" sz="2800" b="1" dirty="0" smtClean="0">
                <a:solidFill>
                  <a:srgbClr val="FF0000"/>
                </a:solidFill>
              </a:rPr>
              <a:t>هیله</a:t>
            </a:r>
            <a:r>
              <a:rPr lang="fa-IR" sz="2800" b="1" dirty="0" smtClean="0">
                <a:solidFill>
                  <a:srgbClr val="0000FF"/>
                </a:solidFill>
              </a:rPr>
              <a:t> به جای حیله   (ح-هـ )</a:t>
            </a:r>
          </a:p>
          <a:p>
            <a:pPr rtl="1">
              <a:buFont typeface="Wingdings" pitchFamily="2" charset="2"/>
              <a:buChar char="ü"/>
            </a:pPr>
            <a:r>
              <a:rPr lang="fa-IR" sz="2800" b="1" dirty="0" smtClean="0">
                <a:solidFill>
                  <a:srgbClr val="002060"/>
                </a:solidFill>
              </a:rPr>
              <a:t>تصویر خوانی (2تصویر ساده ، 3تصویر ساده ، تصاویر ترکیبی)</a:t>
            </a:r>
          </a:p>
          <a:p>
            <a:pPr rtl="1">
              <a:buFont typeface="Wingdings" pitchFamily="2" charset="2"/>
              <a:buChar char="ü"/>
            </a:pPr>
            <a:r>
              <a:rPr lang="fa-IR" sz="2800" b="1" dirty="0" smtClean="0">
                <a:solidFill>
                  <a:srgbClr val="002060"/>
                </a:solidFill>
              </a:rPr>
              <a:t>تصویر را به کودک نشان داده سپس مخفی کرده و از او درباره تصویر می پرسیم</a:t>
            </a:r>
          </a:p>
          <a:p>
            <a:pPr rtl="1">
              <a:buFont typeface="Wingdings" pitchFamily="2" charset="2"/>
              <a:buChar char="ü"/>
            </a:pPr>
            <a:r>
              <a:rPr lang="fa-IR" sz="2800" b="1" dirty="0" smtClean="0">
                <a:solidFill>
                  <a:srgbClr val="002060"/>
                </a:solidFill>
              </a:rPr>
              <a:t>وسایل روی میز را ببین چشمهایت را ببند و معلم جای چند وسیله را عوض کرده و او باید چیزهای جابجا شده را بگوید</a:t>
            </a:r>
          </a:p>
          <a:p>
            <a:pPr rtl="1">
              <a:buFont typeface="Wingdings" pitchFamily="2" charset="2"/>
              <a:buChar char="ü"/>
            </a:pPr>
            <a:r>
              <a:rPr lang="fa-IR" sz="2800" b="1" dirty="0" smtClean="0">
                <a:solidFill>
                  <a:srgbClr val="002060"/>
                </a:solidFill>
              </a:rPr>
              <a:t>بازی جورچین و پازل</a:t>
            </a:r>
          </a:p>
          <a:p>
            <a:pPr rtl="1">
              <a:buFont typeface="Wingdings" pitchFamily="2" charset="2"/>
              <a:buChar char="ü"/>
            </a:pPr>
            <a:r>
              <a:rPr lang="fa-IR" sz="2800" b="1" dirty="0" smtClean="0">
                <a:solidFill>
                  <a:srgbClr val="002060"/>
                </a:solidFill>
              </a:rPr>
              <a:t>بازی با کلمات روی کارت مانند تصویر خوانی</a:t>
            </a:r>
          </a:p>
          <a:p>
            <a:pPr rtl="1">
              <a:buFont typeface="Wingdings" pitchFamily="2" charset="2"/>
              <a:buChar char="ü"/>
            </a:pPr>
            <a:r>
              <a:rPr lang="fa-IR" sz="2800" b="1" dirty="0" smtClean="0">
                <a:solidFill>
                  <a:srgbClr val="002060"/>
                </a:solidFill>
              </a:rPr>
              <a:t>استفاده از دومینو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6"/>
          <p:cNvSpPr txBox="1">
            <a:spLocks/>
          </p:cNvSpPr>
          <p:nvPr/>
        </p:nvSpPr>
        <p:spPr>
          <a:xfrm>
            <a:off x="428596" y="571480"/>
            <a:ext cx="8358246" cy="564360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+mj-lt"/>
                <a:ea typeface="+mj-ea"/>
                <a:cs typeface="B Titr" pitchFamily="2" charset="-78"/>
              </a:rPr>
              <a:t>4</a:t>
            </a:r>
            <a:r>
              <a:rPr kumimoji="0" lang="fa-IR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+mj-lt"/>
                <a:ea typeface="+mj-ea"/>
              </a:rPr>
              <a:t>-تمییز دیداری (دقت ) :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fa-IR" sz="2800" b="1" dirty="0" smtClean="0">
                <a:solidFill>
                  <a:srgbClr val="0000CC"/>
                </a:solidFill>
              </a:rPr>
              <a:t>نوشتن دوز به جای زود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fa-IR" sz="2800" b="1" dirty="0" smtClean="0">
                <a:solidFill>
                  <a:srgbClr val="0000CC"/>
                </a:solidFill>
              </a:rPr>
              <a:t>جانه به جای خانه 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fa-IR" sz="2800" b="1" dirty="0" smtClean="0">
                <a:solidFill>
                  <a:srgbClr val="0000CC"/>
                </a:solidFill>
              </a:rPr>
              <a:t>بتر به جای تبر</a:t>
            </a:r>
          </a:p>
          <a:p>
            <a:pPr marL="274320" lvl="0" indent="-274320">
              <a:spcBef>
                <a:spcPct val="20000"/>
              </a:spcBef>
              <a:buClr>
                <a:srgbClr val="002060"/>
              </a:buClr>
              <a:buSzPct val="95000"/>
              <a:buFont typeface="Wingdings" pitchFamily="2" charset="2"/>
              <a:buChar char="ü"/>
            </a:pPr>
            <a:r>
              <a:rPr lang="fa-IR" sz="2800" b="1" dirty="0" smtClean="0">
                <a:solidFill>
                  <a:srgbClr val="002060"/>
                </a:solidFill>
              </a:rPr>
              <a:t>نمونه حروف راست را در کلمات سمت چپ بیابید</a:t>
            </a:r>
          </a:p>
          <a:p>
            <a:pPr marL="274320" lvl="0" indent="-274320">
              <a:spcBef>
                <a:spcPct val="20000"/>
              </a:spcBef>
              <a:buClr>
                <a:srgbClr val="002060"/>
              </a:buClr>
              <a:buSzPct val="95000"/>
              <a:buFont typeface="Wingdings" pitchFamily="2" charset="2"/>
              <a:buChar char="ü"/>
            </a:pPr>
            <a:r>
              <a:rPr lang="fa-IR" sz="2800" b="1" dirty="0" smtClean="0">
                <a:solidFill>
                  <a:srgbClr val="002060"/>
                </a:solidFill>
              </a:rPr>
              <a:t>از بین حروف ، حرف مورد نظر را پیدا کنید</a:t>
            </a:r>
          </a:p>
          <a:p>
            <a:pPr marL="274320" lvl="0" indent="-274320">
              <a:spcBef>
                <a:spcPct val="20000"/>
              </a:spcBef>
              <a:buClr>
                <a:srgbClr val="002060"/>
              </a:buClr>
              <a:buSzPct val="95000"/>
              <a:buFont typeface="Wingdings" pitchFamily="2" charset="2"/>
              <a:buChar char="ü"/>
            </a:pPr>
            <a:r>
              <a:rPr lang="fa-IR" sz="2800" b="1" dirty="0" smtClean="0">
                <a:solidFill>
                  <a:srgbClr val="002060"/>
                </a:solidFill>
              </a:rPr>
              <a:t>تصویر پنهان شده میان چند تصویر را پیدا کنید</a:t>
            </a:r>
          </a:p>
          <a:p>
            <a:pPr marL="274320" lvl="0" indent="-274320">
              <a:spcBef>
                <a:spcPct val="20000"/>
              </a:spcBef>
              <a:buClr>
                <a:srgbClr val="002060"/>
              </a:buClr>
              <a:buSzPct val="95000"/>
              <a:buFont typeface="Wingdings" pitchFamily="2" charset="2"/>
              <a:buChar char="ü"/>
            </a:pPr>
            <a:r>
              <a:rPr lang="fa-IR" sz="2800" b="1" dirty="0" smtClean="0">
                <a:solidFill>
                  <a:srgbClr val="002060"/>
                </a:solidFill>
              </a:rPr>
              <a:t>کارتهایی که واژه ها یا کلمات بصورت سایه روشن یا ناقص نوشته شده را بازشناسی کنید</a:t>
            </a:r>
          </a:p>
          <a:p>
            <a:pPr marL="274320" lvl="0" indent="-274320">
              <a:spcBef>
                <a:spcPct val="20000"/>
              </a:spcBef>
              <a:buClr>
                <a:srgbClr val="002060"/>
              </a:buClr>
              <a:buSzPct val="95000"/>
              <a:buFont typeface="Wingdings" pitchFamily="2" charset="2"/>
              <a:buChar char="ü"/>
            </a:pPr>
            <a:r>
              <a:rPr lang="fa-IR" sz="2800" b="1" dirty="0" smtClean="0">
                <a:solidFill>
                  <a:srgbClr val="002060"/>
                </a:solidFill>
              </a:rPr>
              <a:t>تکمیل شکل یا نقاشی یا بازی نقطه چین</a:t>
            </a:r>
          </a:p>
          <a:p>
            <a:pPr marL="274320" lvl="0" indent="-274320">
              <a:spcBef>
                <a:spcPct val="20000"/>
              </a:spcBef>
              <a:buClr>
                <a:srgbClr val="002060"/>
              </a:buClr>
              <a:buSzPct val="95000"/>
              <a:buFont typeface="Wingdings" pitchFamily="2" charset="2"/>
              <a:buChar char="ü"/>
            </a:pPr>
            <a:r>
              <a:rPr kumimoji="0" lang="fa-I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</a:rPr>
              <a:t>استفاده از آزمونهای فراستیگ</a:t>
            </a:r>
            <a:endParaRPr kumimoji="0" lang="fa-IR" sz="36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357166"/>
            <a:ext cx="8358246" cy="3357586"/>
          </a:xfrm>
        </p:spPr>
        <p:txBody>
          <a:bodyPr>
            <a:normAutofit fontScale="90000"/>
          </a:bodyPr>
          <a:lstStyle/>
          <a:p>
            <a:pPr algn="r">
              <a:lnSpc>
                <a:spcPct val="150000"/>
              </a:lnSpc>
              <a:defRPr/>
            </a:pPr>
            <a:r>
              <a:rPr lang="fa-IR" sz="4000" dirty="0" smtClean="0">
                <a:solidFill>
                  <a:srgbClr val="FF0066"/>
                </a:solidFill>
                <a:cs typeface="B Titr" pitchFamily="2" charset="-78"/>
              </a:rPr>
              <a:t>5</a:t>
            </a:r>
            <a:r>
              <a:rPr lang="fa-IR" sz="4000" dirty="0" smtClean="0">
                <a:solidFill>
                  <a:srgbClr val="FF0066"/>
                </a:solidFill>
                <a:cs typeface="+mn-cs"/>
              </a:rPr>
              <a:t>-حافظه شنیداری</a:t>
            </a:r>
            <a:r>
              <a:rPr lang="fa-IR" sz="2700" dirty="0" smtClean="0">
                <a:solidFill>
                  <a:srgbClr val="0000CC"/>
                </a:solidFill>
                <a:cs typeface="+mn-cs"/>
              </a:rPr>
              <a:t/>
            </a:r>
            <a:br>
              <a:rPr lang="fa-IR" sz="2700" dirty="0" smtClean="0">
                <a:solidFill>
                  <a:srgbClr val="0000CC"/>
                </a:solidFill>
                <a:cs typeface="+mn-cs"/>
              </a:rPr>
            </a:br>
            <a:r>
              <a:rPr lang="fa-IR" sz="2700" dirty="0" smtClean="0">
                <a:solidFill>
                  <a:srgbClr val="0000CC"/>
                </a:solidFill>
                <a:cs typeface="+mn-cs"/>
              </a:rPr>
              <a:t>جا انداختن کل کلمه یا بیش از دو حرف در کلمه </a:t>
            </a:r>
            <a:r>
              <a:rPr lang="fa-IR" sz="3100" dirty="0" smtClean="0">
                <a:solidFill>
                  <a:schemeClr val="tx2">
                    <a:lumMod val="75000"/>
                  </a:schemeClr>
                </a:solidFill>
                <a:cs typeface="+mn-cs"/>
              </a:rPr>
              <a:t/>
            </a:r>
            <a:br>
              <a:rPr lang="fa-IR" sz="3100" dirty="0" smtClean="0">
                <a:solidFill>
                  <a:schemeClr val="tx2">
                    <a:lumMod val="75000"/>
                  </a:schemeClr>
                </a:solidFill>
                <a:cs typeface="+mn-cs"/>
              </a:rPr>
            </a:br>
            <a:r>
              <a:rPr lang="fa-IR" sz="3100" b="1" dirty="0" smtClean="0">
                <a:solidFill>
                  <a:srgbClr val="FF0000"/>
                </a:solidFill>
                <a:cs typeface="+mn-cs"/>
              </a:rPr>
              <a:t>ناگهان آمد — آمد   یا     مادربزرگ – ما  بزرگ </a:t>
            </a:r>
            <a:r>
              <a:rPr lang="fa-IR" sz="3100" b="1" dirty="0" smtClean="0">
                <a:solidFill>
                  <a:srgbClr val="0000FF"/>
                </a:solidFill>
                <a:cs typeface="+mn-cs"/>
              </a:rPr>
              <a:t/>
            </a:r>
            <a:br>
              <a:rPr lang="fa-IR" sz="3100" b="1" dirty="0" smtClean="0">
                <a:solidFill>
                  <a:srgbClr val="0000FF"/>
                </a:solidFill>
                <a:cs typeface="+mn-cs"/>
              </a:rPr>
            </a:br>
            <a:r>
              <a:rPr lang="fa-IR" sz="2700" dirty="0" smtClean="0">
                <a:solidFill>
                  <a:srgbClr val="0000CC"/>
                </a:solidFill>
                <a:cs typeface="+mn-cs"/>
              </a:rPr>
              <a:t>جایگزینی یک کلمه به جای کلمه مورد نظر</a:t>
            </a:r>
            <a:r>
              <a:rPr lang="fa-IR" sz="3100" dirty="0" smtClean="0">
                <a:solidFill>
                  <a:schemeClr val="tx2">
                    <a:lumMod val="75000"/>
                  </a:schemeClr>
                </a:solidFill>
                <a:cs typeface="+mn-cs"/>
              </a:rPr>
              <a:t/>
            </a:r>
            <a:br>
              <a:rPr lang="fa-IR" sz="3100" dirty="0" smtClean="0">
                <a:solidFill>
                  <a:schemeClr val="tx2">
                    <a:lumMod val="75000"/>
                  </a:schemeClr>
                </a:solidFill>
                <a:cs typeface="+mn-cs"/>
              </a:rPr>
            </a:br>
            <a:r>
              <a:rPr lang="fa-IR" sz="3100" b="1" dirty="0" smtClean="0">
                <a:solidFill>
                  <a:srgbClr val="FF0000"/>
                </a:solidFill>
                <a:cs typeface="+mn-cs"/>
              </a:rPr>
              <a:t>محبت — مهربانی </a:t>
            </a:r>
            <a:endParaRPr lang="en-US" sz="3200" dirty="0" smtClean="0">
              <a:solidFill>
                <a:srgbClr val="002060"/>
              </a:solidFill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57620" y="500042"/>
            <a:ext cx="5024422" cy="642934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a-IR" sz="3600" dirty="0" smtClean="0">
                <a:solidFill>
                  <a:srgbClr val="FF0066"/>
                </a:solidFill>
                <a:cs typeface="+mn-cs"/>
              </a:rPr>
              <a:t>6-حساسیت شنیداری</a:t>
            </a:r>
            <a:endParaRPr lang="en-US" sz="3600" dirty="0" smtClean="0">
              <a:solidFill>
                <a:srgbClr val="FF0066"/>
              </a:solidFill>
              <a:cs typeface="+mn-cs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642910" y="1142985"/>
            <a:ext cx="8258204" cy="150019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fa-IR" sz="3300" dirty="0" smtClean="0">
                <a:solidFill>
                  <a:srgbClr val="0000CC"/>
                </a:solidFill>
              </a:rPr>
              <a:t>جایگزینی کردن حروف هم آوا  :   </a:t>
            </a:r>
            <a:r>
              <a:rPr lang="fa-IR" sz="3300" dirty="0" smtClean="0">
                <a:solidFill>
                  <a:srgbClr val="FF0000"/>
                </a:solidFill>
              </a:rPr>
              <a:t>مسواک — مسباک </a:t>
            </a:r>
          </a:p>
          <a:p>
            <a:pPr marL="274320" indent="-274320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fa-IR" sz="3300" dirty="0" smtClean="0">
                <a:solidFill>
                  <a:srgbClr val="0000CC"/>
                </a:solidFill>
              </a:rPr>
              <a:t> حذف صدای اول و آخر: </a:t>
            </a:r>
            <a:r>
              <a:rPr lang="fa-IR" sz="3300" dirty="0" smtClean="0">
                <a:solidFill>
                  <a:srgbClr val="FF0000"/>
                </a:solidFill>
              </a:rPr>
              <a:t>کباب - باب  ، رفتند — رفتن  </a:t>
            </a:r>
            <a:r>
              <a:rPr lang="fa-IR" sz="3300" dirty="0" smtClean="0">
                <a:solidFill>
                  <a:srgbClr val="0000FF"/>
                </a:solidFill>
              </a:rPr>
              <a:t>  </a:t>
            </a:r>
            <a:endParaRPr lang="fa-IR" sz="3600" dirty="0" smtClean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4282" y="2714620"/>
            <a:ext cx="8572560" cy="392909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>
              <a:buFont typeface="Wingdings" pitchFamily="2" charset="2"/>
              <a:buChar char="ü"/>
            </a:pPr>
            <a:r>
              <a:rPr lang="fa-IR" sz="2800" b="1" dirty="0" smtClean="0">
                <a:solidFill>
                  <a:srgbClr val="002060"/>
                </a:solidFill>
              </a:rPr>
              <a:t>گفتن املا به صورت آهسته و آرام</a:t>
            </a:r>
          </a:p>
          <a:p>
            <a:pPr>
              <a:buFont typeface="Wingdings" pitchFamily="2" charset="2"/>
              <a:buChar char="ü"/>
            </a:pPr>
            <a:r>
              <a:rPr lang="fa-IR" sz="2800" b="1" dirty="0" smtClean="0">
                <a:solidFill>
                  <a:srgbClr val="002060"/>
                </a:solidFill>
              </a:rPr>
              <a:t>گوش کردن به نوار با صداهای مختلف و گفتن صدایی که می شنود</a:t>
            </a:r>
          </a:p>
          <a:p>
            <a:pPr>
              <a:buFont typeface="Wingdings" pitchFamily="2" charset="2"/>
              <a:buChar char="ü"/>
            </a:pPr>
            <a:r>
              <a:rPr lang="fa-IR" sz="2800" b="1" dirty="0" smtClean="0">
                <a:solidFill>
                  <a:srgbClr val="002060"/>
                </a:solidFill>
              </a:rPr>
              <a:t>استوانه شنیداری (ریختن اجسام مختلف در قوطی و تکان دادن و حدس زدن درون آن)</a:t>
            </a:r>
          </a:p>
          <a:p>
            <a:pPr>
              <a:buFont typeface="Wingdings" pitchFamily="2" charset="2"/>
              <a:buChar char="ü"/>
            </a:pPr>
            <a:r>
              <a:rPr lang="fa-IR" sz="2800" b="1" dirty="0" smtClean="0">
                <a:solidFill>
                  <a:srgbClr val="002060"/>
                </a:solidFill>
              </a:rPr>
              <a:t>مرتب کردن تصاویر زنجیره ای</a:t>
            </a:r>
          </a:p>
          <a:p>
            <a:pPr>
              <a:buFont typeface="Wingdings" pitchFamily="2" charset="2"/>
              <a:buChar char="ü"/>
            </a:pPr>
            <a:r>
              <a:rPr lang="fa-IR" sz="2800" b="1" dirty="0" smtClean="0">
                <a:solidFill>
                  <a:srgbClr val="002060"/>
                </a:solidFill>
              </a:rPr>
              <a:t>وصل کردن اشیا مربوط به هم</a:t>
            </a:r>
          </a:p>
          <a:p>
            <a:pPr>
              <a:buFont typeface="Wingdings" pitchFamily="2" charset="2"/>
              <a:buChar char="ü"/>
            </a:pPr>
            <a:r>
              <a:rPr lang="fa-IR" sz="2800" b="1" dirty="0" smtClean="0">
                <a:solidFill>
                  <a:srgbClr val="002060"/>
                </a:solidFill>
              </a:rPr>
              <a:t>پیدا کردن جوا ب معما و چیستان و پاسخ به سوالات متن</a:t>
            </a:r>
            <a:endParaRPr lang="fa-IR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903" name="Picture 7" descr="untitl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63" y="2000250"/>
            <a:ext cx="5929312" cy="347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08" y="285728"/>
            <a:ext cx="452438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a-IR" sz="3600" dirty="0" smtClean="0">
                <a:solidFill>
                  <a:srgbClr val="FF0066"/>
                </a:solidFill>
                <a:cs typeface="B Titr" pitchFamily="2" charset="-78"/>
              </a:rPr>
              <a:t>7</a:t>
            </a:r>
            <a:r>
              <a:rPr lang="fa-IR" sz="3600" dirty="0" smtClean="0">
                <a:solidFill>
                  <a:srgbClr val="FF0066"/>
                </a:solidFill>
                <a:cs typeface="+mn-cs"/>
              </a:rPr>
              <a:t>-قرینه نویسی</a:t>
            </a:r>
            <a:endParaRPr lang="en-US" sz="3600" dirty="0" smtClean="0">
              <a:solidFill>
                <a:srgbClr val="FF0066"/>
              </a:solidFill>
              <a:cs typeface="+mn-cs"/>
            </a:endParaRP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1928813"/>
            <a:ext cx="7358063" cy="3357562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fa-IR" dirty="0" smtClean="0">
                <a:solidFill>
                  <a:schemeClr val="accent5">
                    <a:lumMod val="75000"/>
                  </a:schemeClr>
                </a:solidFill>
              </a:rPr>
              <a:t>آیینه وار نوشتن کل کلمه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51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28" y="428604"/>
            <a:ext cx="5400684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a-IR" sz="3600" dirty="0" smtClean="0">
                <a:solidFill>
                  <a:srgbClr val="FF0066"/>
                </a:solidFill>
                <a:cs typeface="B Titr" pitchFamily="2" charset="-78"/>
              </a:rPr>
              <a:t>8</a:t>
            </a:r>
            <a:r>
              <a:rPr lang="fa-IR" sz="3600" dirty="0" smtClean="0">
                <a:solidFill>
                  <a:srgbClr val="FF0066"/>
                </a:solidFill>
                <a:cs typeface="+mn-cs"/>
              </a:rPr>
              <a:t>-وارونه نویسی</a:t>
            </a:r>
            <a:endParaRPr lang="en-US" sz="3600" dirty="0" smtClean="0">
              <a:solidFill>
                <a:srgbClr val="FF0066"/>
              </a:solidFill>
              <a:cs typeface="+mn-cs"/>
            </a:endParaRP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>
          <a:xfrm>
            <a:off x="642938" y="2286000"/>
            <a:ext cx="7239000" cy="2786063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fa-IR" dirty="0" smtClean="0">
                <a:solidFill>
                  <a:schemeClr val="accent5">
                    <a:lumMod val="75000"/>
                  </a:schemeClr>
                </a:solidFill>
                <a:cs typeface="Titr" pitchFamily="2" charset="-78"/>
              </a:rPr>
              <a:t>واژگون کردن کل کلمه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5100" dirty="0" smtClean="0"/>
          </a:p>
        </p:txBody>
      </p:sp>
      <p:sp>
        <p:nvSpPr>
          <p:cNvPr id="81925" name="WordArt 5"/>
          <p:cNvSpPr>
            <a:spLocks noChangeArrowheads="1" noChangeShapeType="1" noTextEdit="1"/>
          </p:cNvSpPr>
          <p:nvPr/>
        </p:nvSpPr>
        <p:spPr bwMode="auto">
          <a:xfrm rot="10800000">
            <a:off x="2428875" y="2643188"/>
            <a:ext cx="2357438" cy="179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fa-IR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B Titr"/>
              </a:rPr>
              <a:t>نان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28" y="428604"/>
            <a:ext cx="5400684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a-IR" sz="3600" dirty="0" smtClean="0">
                <a:solidFill>
                  <a:srgbClr val="FF0066"/>
                </a:solidFill>
                <a:cs typeface="B Titr" pitchFamily="2" charset="-78"/>
              </a:rPr>
              <a:t>9-بی دقتی</a:t>
            </a:r>
            <a:endParaRPr lang="en-US" sz="3600" dirty="0" smtClean="0">
              <a:solidFill>
                <a:srgbClr val="FF0066"/>
              </a:solidFill>
              <a:cs typeface="B Titr" pitchFamily="2" charset="-78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9725"/>
            <a:ext cx="8258204" cy="2676531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fa-IR" sz="3300" dirty="0" smtClean="0">
                <a:solidFill>
                  <a:srgbClr val="0000CC"/>
                </a:solidFill>
                <a:cs typeface="B Titr" pitchFamily="2" charset="-78"/>
              </a:rPr>
              <a:t>نوشتن </a:t>
            </a:r>
            <a:r>
              <a:rPr lang="fa-IR" sz="3300" dirty="0" smtClean="0">
                <a:solidFill>
                  <a:srgbClr val="FF0000"/>
                </a:solidFill>
                <a:cs typeface="B Titr" pitchFamily="2" charset="-78"/>
              </a:rPr>
              <a:t>ننهفته</a:t>
            </a:r>
            <a:r>
              <a:rPr lang="fa-IR" sz="3300" dirty="0" smtClean="0">
                <a:solidFill>
                  <a:srgbClr val="0000CC"/>
                </a:solidFill>
                <a:cs typeface="B Titr" pitchFamily="2" charset="-78"/>
              </a:rPr>
              <a:t> به جای نهفته</a:t>
            </a:r>
          </a:p>
          <a:p>
            <a:pPr marL="274320" indent="-274320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fa-IR" sz="3300" dirty="0" smtClean="0">
                <a:solidFill>
                  <a:srgbClr val="FF0000"/>
                </a:solidFill>
                <a:cs typeface="B Titr" pitchFamily="2" charset="-78"/>
              </a:rPr>
              <a:t>کندم</a:t>
            </a:r>
            <a:r>
              <a:rPr lang="fa-IR" sz="3300" dirty="0" smtClean="0">
                <a:solidFill>
                  <a:srgbClr val="0000CC"/>
                </a:solidFill>
                <a:cs typeface="B Titr" pitchFamily="2" charset="-78"/>
              </a:rPr>
              <a:t> به گندم</a:t>
            </a:r>
          </a:p>
          <a:p>
            <a:pPr marL="274320" indent="-274320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fa-IR" sz="3300" dirty="0" smtClean="0">
                <a:solidFill>
                  <a:srgbClr val="FF0000"/>
                </a:solidFill>
                <a:cs typeface="B Titr" pitchFamily="2" charset="-78"/>
              </a:rPr>
              <a:t>عسبل</a:t>
            </a:r>
            <a:r>
              <a:rPr lang="fa-IR" sz="3300" dirty="0" smtClean="0">
                <a:solidFill>
                  <a:srgbClr val="0000CC"/>
                </a:solidFill>
                <a:cs typeface="B Titr" pitchFamily="2" charset="-78"/>
              </a:rPr>
              <a:t> به جای عسل</a:t>
            </a:r>
            <a:endParaRPr lang="fa-IR" sz="3600" dirty="0" smtClean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4282" y="4000504"/>
            <a:ext cx="8572560" cy="257176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>
              <a:buFont typeface="Wingdings" pitchFamily="2" charset="2"/>
              <a:buChar char="ü"/>
            </a:pPr>
            <a:r>
              <a:rPr lang="fa-IR" sz="3200" b="1" dirty="0" smtClean="0">
                <a:solidFill>
                  <a:srgbClr val="002060"/>
                </a:solidFill>
              </a:rPr>
              <a:t>تصاویر مشابه با اختلاف جزئی</a:t>
            </a:r>
          </a:p>
          <a:p>
            <a:pPr>
              <a:buFont typeface="Wingdings" pitchFamily="2" charset="2"/>
              <a:buChar char="ü"/>
            </a:pPr>
            <a:r>
              <a:rPr lang="fa-IR" sz="3200" b="1" dirty="0" smtClean="0">
                <a:solidFill>
                  <a:srgbClr val="002060"/>
                </a:solidFill>
              </a:rPr>
              <a:t>پیدا کردن کلماتی که نقطه یا دندانه یا حرف اضافه دارند درکارت کلمات </a:t>
            </a:r>
            <a:endParaRPr lang="fa-IR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28" y="428604"/>
            <a:ext cx="5400684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a-IR" sz="3600" dirty="0" smtClean="0">
                <a:solidFill>
                  <a:srgbClr val="FF0066"/>
                </a:solidFill>
                <a:cs typeface="B Titr" pitchFamily="2" charset="-78"/>
              </a:rPr>
              <a:t>10- مشکلات آموزشی</a:t>
            </a:r>
            <a:endParaRPr lang="en-US" sz="3600" dirty="0" smtClean="0">
              <a:solidFill>
                <a:srgbClr val="FF0066"/>
              </a:solidFill>
              <a:cs typeface="B Titr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4282" y="2500306"/>
            <a:ext cx="8572560" cy="242889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>
              <a:buFont typeface="Wingdings" pitchFamily="2" charset="2"/>
              <a:buChar char="ü"/>
            </a:pPr>
            <a:r>
              <a:rPr lang="fa-IR" sz="2800" b="1" dirty="0" smtClean="0">
                <a:solidFill>
                  <a:srgbClr val="002060"/>
                </a:solidFill>
              </a:rPr>
              <a:t>تکرار آموزشی مربوط به هر قسمت</a:t>
            </a:r>
          </a:p>
          <a:p>
            <a:pPr>
              <a:buFont typeface="Wingdings" pitchFamily="2" charset="2"/>
              <a:buChar char="ü"/>
            </a:pPr>
            <a:r>
              <a:rPr lang="fa-IR" sz="2800" b="1" dirty="0" smtClean="0">
                <a:solidFill>
                  <a:srgbClr val="002060"/>
                </a:solidFill>
              </a:rPr>
              <a:t>نوشتن کلید واژه های هر درس روی مقوا و قرار دادن در معرض دید بچه ها</a:t>
            </a:r>
          </a:p>
          <a:p>
            <a:pPr>
              <a:buFont typeface="Wingdings" pitchFamily="2" charset="2"/>
              <a:buChar char="ü"/>
            </a:pPr>
            <a:r>
              <a:rPr lang="fa-IR" sz="2800" b="1" dirty="0" smtClean="0">
                <a:solidFill>
                  <a:srgbClr val="002060"/>
                </a:solidFill>
              </a:rPr>
              <a:t>دیکته پا تخته ای</a:t>
            </a:r>
            <a:endParaRPr lang="fa-IR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8" y="214290"/>
            <a:ext cx="8072494" cy="1214446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a-IR" sz="3600" dirty="0" smtClean="0">
                <a:solidFill>
                  <a:srgbClr val="FF0000"/>
                </a:solidFill>
                <a:cs typeface="+mn-cs"/>
              </a:rPr>
              <a:t>فعالیت هایی برای کمک به رشد حرکتی</a:t>
            </a:r>
            <a:endParaRPr lang="en-US" sz="3600" dirty="0" smtClean="0">
              <a:solidFill>
                <a:srgbClr val="FF0000"/>
              </a:solidFill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14546" y="1428736"/>
            <a:ext cx="6358014" cy="500066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fa-IR" sz="2400" dirty="0" smtClean="0">
                <a:solidFill>
                  <a:srgbClr val="FF0000"/>
                </a:solidFill>
              </a:rPr>
              <a:t>الف) تقویت فعالیت های حرکتی بزرگ</a:t>
            </a:r>
            <a:endParaRPr lang="fa-IR" sz="2400" b="1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fa-IR" sz="2400" b="1" dirty="0" smtClean="0">
                <a:solidFill>
                  <a:srgbClr val="002060"/>
                </a:solidFill>
              </a:rPr>
              <a:t>فعالیت های راه رفتن :</a:t>
            </a:r>
          </a:p>
          <a:p>
            <a:r>
              <a:rPr lang="fa-IR" sz="2400" b="1" dirty="0" smtClean="0">
                <a:solidFill>
                  <a:srgbClr val="002060"/>
                </a:solidFill>
              </a:rPr>
              <a:t>راه رفتن به جلو ، به عقب، به طرفین</a:t>
            </a:r>
          </a:p>
          <a:p>
            <a:r>
              <a:rPr lang="fa-IR" sz="2400" b="1" dirty="0" smtClean="0">
                <a:solidFill>
                  <a:srgbClr val="002060"/>
                </a:solidFill>
              </a:rPr>
              <a:t>جاپاها</a:t>
            </a:r>
          </a:p>
          <a:p>
            <a:r>
              <a:rPr lang="fa-IR" sz="2400" b="1" dirty="0" smtClean="0">
                <a:solidFill>
                  <a:srgbClr val="002060"/>
                </a:solidFill>
              </a:rPr>
              <a:t>راه رفتن مثل حیوانات</a:t>
            </a:r>
          </a:p>
          <a:p>
            <a:r>
              <a:rPr lang="fa-IR" sz="2400" b="1" dirty="0" smtClean="0">
                <a:solidFill>
                  <a:srgbClr val="002060"/>
                </a:solidFill>
              </a:rPr>
              <a:t>بازی با جعبه</a:t>
            </a:r>
          </a:p>
          <a:p>
            <a:r>
              <a:rPr lang="fa-IR" sz="2400" b="1" dirty="0" smtClean="0">
                <a:solidFill>
                  <a:srgbClr val="002060"/>
                </a:solidFill>
              </a:rPr>
              <a:t>راه رفتن روی خط</a:t>
            </a:r>
          </a:p>
          <a:p>
            <a:r>
              <a:rPr lang="fa-IR" sz="2400" b="1" dirty="0" smtClean="0">
                <a:solidFill>
                  <a:srgbClr val="002060"/>
                </a:solidFill>
              </a:rPr>
              <a:t>راه رفتن روی نردبان</a:t>
            </a: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fa-IR" sz="2400" b="1" dirty="0" smtClean="0">
                <a:solidFill>
                  <a:srgbClr val="002060"/>
                </a:solidFill>
              </a:rPr>
              <a:t>فعالیت های پرتاب کردن:</a:t>
            </a:r>
          </a:p>
          <a:p>
            <a:r>
              <a:rPr lang="fa-IR" sz="2400" b="1" dirty="0" smtClean="0">
                <a:solidFill>
                  <a:srgbClr val="002060"/>
                </a:solidFill>
              </a:rPr>
              <a:t>توپ بازی</a:t>
            </a:r>
          </a:p>
          <a:p>
            <a:r>
              <a:rPr lang="fa-IR" sz="2400" b="1" dirty="0" smtClean="0">
                <a:solidFill>
                  <a:srgbClr val="002060"/>
                </a:solidFill>
              </a:rPr>
              <a:t>توپ پارچه ای</a:t>
            </a:r>
          </a:p>
          <a:p>
            <a:r>
              <a:rPr lang="fa-IR" sz="2400" b="1" dirty="0" smtClean="0">
                <a:solidFill>
                  <a:srgbClr val="002060"/>
                </a:solidFill>
              </a:rPr>
              <a:t>بازی با تیوپ</a:t>
            </a:r>
          </a:p>
          <a:p>
            <a:r>
              <a:rPr lang="fa-IR" sz="2400" b="1" dirty="0" smtClean="0">
                <a:solidFill>
                  <a:srgbClr val="002060"/>
                </a:solidFill>
              </a:rPr>
              <a:t>گرفتن و پرتاب کردن</a:t>
            </a:r>
            <a:endParaRPr lang="fa-IR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57158" y="500042"/>
            <a:ext cx="8572560" cy="62151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fa-IR" sz="2400" b="1" dirty="0" smtClean="0">
                <a:solidFill>
                  <a:srgbClr val="002060"/>
                </a:solidFill>
              </a:rPr>
              <a:t>سایر فعالیت های حرکتی درشت:</a:t>
            </a:r>
          </a:p>
          <a:p>
            <a:r>
              <a:rPr lang="fa-IR" sz="2400" b="1" dirty="0" smtClean="0">
                <a:solidFill>
                  <a:srgbClr val="002060"/>
                </a:solidFill>
              </a:rPr>
              <a:t>فعالیت های چوب تعادل </a:t>
            </a:r>
          </a:p>
          <a:p>
            <a:r>
              <a:rPr lang="fa-IR" sz="2400" b="1" dirty="0" smtClean="0">
                <a:solidFill>
                  <a:srgbClr val="002060"/>
                </a:solidFill>
              </a:rPr>
              <a:t>تخته اسکیت</a:t>
            </a:r>
          </a:p>
          <a:p>
            <a:r>
              <a:rPr lang="fa-IR" sz="2400" b="1" dirty="0" smtClean="0">
                <a:solidFill>
                  <a:srgbClr val="002060"/>
                </a:solidFill>
              </a:rPr>
              <a:t>عروسک خیمه شب بازی</a:t>
            </a:r>
          </a:p>
          <a:p>
            <a:r>
              <a:rPr lang="fa-IR" sz="2400" b="1" dirty="0" smtClean="0">
                <a:solidFill>
                  <a:srgbClr val="002060"/>
                </a:solidFill>
              </a:rPr>
              <a:t>لی لی کردن</a:t>
            </a:r>
          </a:p>
          <a:p>
            <a:r>
              <a:rPr lang="fa-IR" sz="2400" b="1" dirty="0" smtClean="0">
                <a:solidFill>
                  <a:srgbClr val="002060"/>
                </a:solidFill>
              </a:rPr>
              <a:t>بالا و پایین پریدن</a:t>
            </a:r>
          </a:p>
          <a:p>
            <a:r>
              <a:rPr lang="fa-IR" sz="2400" b="1" dirty="0" smtClean="0">
                <a:solidFill>
                  <a:srgbClr val="002060"/>
                </a:solidFill>
              </a:rPr>
              <a:t>بازی با حلقه</a:t>
            </a:r>
          </a:p>
          <a:p>
            <a:r>
              <a:rPr lang="fa-IR" sz="2400" b="1" dirty="0" smtClean="0">
                <a:solidFill>
                  <a:srgbClr val="002060"/>
                </a:solidFill>
              </a:rPr>
              <a:t>ایستادن و پریدن</a:t>
            </a:r>
          </a:p>
          <a:p>
            <a:r>
              <a:rPr lang="fa-IR" sz="2400" b="1" dirty="0" smtClean="0">
                <a:solidFill>
                  <a:srgbClr val="002060"/>
                </a:solidFill>
              </a:rPr>
              <a:t>طناب بازی</a:t>
            </a:r>
          </a:p>
          <a:p>
            <a:r>
              <a:rPr lang="fa-IR" sz="2400" dirty="0" smtClean="0">
                <a:solidFill>
                  <a:srgbClr val="FF0000"/>
                </a:solidFill>
              </a:rPr>
              <a:t>ب) تقویت فعالیت های در زمینه های آگاعی و تصویر بدنی:</a:t>
            </a:r>
            <a:endParaRPr lang="fa-IR" sz="2400" b="1" dirty="0" smtClean="0">
              <a:solidFill>
                <a:srgbClr val="002060"/>
              </a:solidFill>
            </a:endParaRPr>
          </a:p>
          <a:p>
            <a:r>
              <a:rPr lang="fa-IR" sz="2400" b="1" dirty="0" smtClean="0">
                <a:solidFill>
                  <a:srgbClr val="002060"/>
                </a:solidFill>
              </a:rPr>
              <a:t>اشاره کردن به اعضای بدن</a:t>
            </a:r>
          </a:p>
          <a:p>
            <a:r>
              <a:rPr lang="fa-IR" sz="2400" b="1" dirty="0" smtClean="0">
                <a:solidFill>
                  <a:srgbClr val="002060"/>
                </a:solidFill>
              </a:rPr>
              <a:t>نقاشی به اندازه زاقعی و طبیعی</a:t>
            </a:r>
          </a:p>
          <a:p>
            <a:r>
              <a:rPr lang="fa-IR" sz="2400" b="1" dirty="0" smtClean="0">
                <a:solidFill>
                  <a:srgbClr val="002060"/>
                </a:solidFill>
              </a:rPr>
              <a:t>آدم مصنوعی</a:t>
            </a:r>
          </a:p>
          <a:p>
            <a:r>
              <a:rPr lang="fa-IR" sz="2400" b="1" dirty="0" smtClean="0">
                <a:solidFill>
                  <a:srgbClr val="002060"/>
                </a:solidFill>
              </a:rPr>
              <a:t>چی جا افتاده</a:t>
            </a:r>
          </a:p>
          <a:p>
            <a:r>
              <a:rPr lang="fa-IR" sz="2400" b="1" dirty="0" smtClean="0">
                <a:solidFill>
                  <a:srgbClr val="002060"/>
                </a:solidFill>
              </a:rPr>
              <a:t>اجرای دستورها</a:t>
            </a:r>
          </a:p>
          <a:p>
            <a:r>
              <a:rPr lang="fa-IR" sz="2400" b="1" dirty="0" smtClean="0">
                <a:solidFill>
                  <a:srgbClr val="002060"/>
                </a:solidFill>
              </a:rPr>
              <a:t>آگاهی از اجزای بدن از طریق لمس کردن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14282" y="285728"/>
            <a:ext cx="8643998" cy="621510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3200" dirty="0" smtClean="0">
                <a:solidFill>
                  <a:srgbClr val="002060"/>
                </a:solidFill>
              </a:rPr>
              <a:t>شیوع:</a:t>
            </a:r>
          </a:p>
          <a:p>
            <a:pPr algn="ctr"/>
            <a:r>
              <a:rPr lang="fa-IR" sz="2800" b="1" dirty="0" smtClean="0">
                <a:solidFill>
                  <a:srgbClr val="002060"/>
                </a:solidFill>
              </a:rPr>
              <a:t>شمار دانش آموزانی که دچار اختلال یادگیری هستند بین 4-12%گزارش شده است .</a:t>
            </a:r>
          </a:p>
          <a:p>
            <a:pPr algn="ctr"/>
            <a:r>
              <a:rPr lang="fa-IR" sz="2800" b="1" dirty="0" smtClean="0">
                <a:solidFill>
                  <a:srgbClr val="002060"/>
                </a:solidFill>
              </a:rPr>
              <a:t>با احتساب اختلالات خفیف میزان شیوع احتمالا بین4-5%کل افراد خواهد بود.</a:t>
            </a:r>
          </a:p>
          <a:p>
            <a:pPr algn="ctr"/>
            <a:r>
              <a:rPr lang="fa-IR" sz="2800" b="1" dirty="0" smtClean="0">
                <a:solidFill>
                  <a:srgbClr val="002060"/>
                </a:solidFill>
              </a:rPr>
              <a:t>و با ا احتساب اختلالات یادگیری شدید به مراتب کمتر از 1/5% خواهد بود</a:t>
            </a:r>
          </a:p>
          <a:p>
            <a:pPr algn="ctr"/>
            <a:r>
              <a:rPr lang="fa-IR" sz="2800" b="1" dirty="0" smtClean="0">
                <a:solidFill>
                  <a:srgbClr val="002060"/>
                </a:solidFill>
              </a:rPr>
              <a:t>آمار های اعلام شده بین 1-30%در نوسان است جمعیت این کودکان در سنین 6تا 11 سالگی به تدریج افزایش می یابند و اکثر آنها در گستره سنی 15-10 سال قرار دارند و در سنین 21-16 سالگی کاهش چشمگیری می یابند</a:t>
            </a:r>
          </a:p>
          <a:p>
            <a:pPr algn="ctr"/>
            <a:r>
              <a:rPr lang="fa-IR" sz="3000" b="1" dirty="0" smtClean="0">
                <a:solidFill>
                  <a:srgbClr val="FF0000"/>
                </a:solidFill>
              </a:rPr>
              <a:t>تقریبا از هر 100 دانش آموز 5 نفر ، که تعداد پسرها بیشتر از دختر هاست.</a:t>
            </a:r>
            <a:endParaRPr lang="fa-IR" sz="3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8" y="214290"/>
            <a:ext cx="8072494" cy="1214446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a-IR" sz="3600" dirty="0" smtClean="0">
                <a:solidFill>
                  <a:srgbClr val="FF0000"/>
                </a:solidFill>
                <a:cs typeface="+mn-cs"/>
              </a:rPr>
              <a:t>راهبردهای آموزشی جهت هماهنگی چشم و دست و تقویت عضلات کوچک و بزرگ دست :</a:t>
            </a:r>
            <a:endParaRPr lang="en-US" sz="3600" dirty="0" smtClean="0">
              <a:solidFill>
                <a:srgbClr val="FF0000"/>
              </a:solidFill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4282" y="1500174"/>
            <a:ext cx="8572560" cy="535782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>
              <a:buFont typeface="Wingdings" pitchFamily="2" charset="2"/>
              <a:buChar char="ü"/>
            </a:pPr>
            <a:r>
              <a:rPr lang="fa-IR" sz="2400" b="1" dirty="0" smtClean="0">
                <a:solidFill>
                  <a:srgbClr val="002060"/>
                </a:solidFill>
              </a:rPr>
              <a:t>تقویت مهارت های دیداری – حرکتی</a:t>
            </a:r>
          </a:p>
          <a:p>
            <a:pPr>
              <a:buFont typeface="Wingdings" pitchFamily="2" charset="2"/>
              <a:buChar char="ü"/>
            </a:pPr>
            <a:r>
              <a:rPr lang="fa-IR" sz="2400" b="1" dirty="0" smtClean="0">
                <a:solidFill>
                  <a:srgbClr val="002060"/>
                </a:solidFill>
              </a:rPr>
              <a:t>انداختن توپ در حلقه مینی بسکتبال</a:t>
            </a:r>
          </a:p>
          <a:p>
            <a:pPr>
              <a:buFont typeface="Wingdings" pitchFamily="2" charset="2"/>
              <a:buChar char="ü"/>
            </a:pPr>
            <a:r>
              <a:rPr lang="fa-IR" sz="2400" b="1" dirty="0" smtClean="0">
                <a:solidFill>
                  <a:srgbClr val="002060"/>
                </a:solidFill>
              </a:rPr>
              <a:t>ماهیگیری با استفاده از قلاب های آهنربایی</a:t>
            </a:r>
          </a:p>
          <a:p>
            <a:pPr>
              <a:buFont typeface="Wingdings" pitchFamily="2" charset="2"/>
              <a:buChar char="ü"/>
            </a:pPr>
            <a:r>
              <a:rPr lang="fa-IR" sz="2400" b="1" dirty="0" smtClean="0">
                <a:solidFill>
                  <a:srgbClr val="002060"/>
                </a:solidFill>
              </a:rPr>
              <a:t>کوبیدن میخ</a:t>
            </a:r>
          </a:p>
          <a:p>
            <a:pPr>
              <a:buFont typeface="Wingdings" pitchFamily="2" charset="2"/>
              <a:buChar char="ü"/>
            </a:pPr>
            <a:r>
              <a:rPr lang="fa-IR" sz="2400" b="1" dirty="0" smtClean="0">
                <a:solidFill>
                  <a:srgbClr val="002060"/>
                </a:solidFill>
              </a:rPr>
              <a:t>پرتاب چسبانک به سوی هدف</a:t>
            </a:r>
          </a:p>
          <a:p>
            <a:pPr>
              <a:buFont typeface="Wingdings" pitchFamily="2" charset="2"/>
              <a:buChar char="ü"/>
            </a:pPr>
            <a:r>
              <a:rPr lang="fa-IR" sz="2400" b="1" dirty="0" smtClean="0">
                <a:solidFill>
                  <a:srgbClr val="002060"/>
                </a:solidFill>
              </a:rPr>
              <a:t>پرتاب دارت به سوی هدف</a:t>
            </a:r>
          </a:p>
          <a:p>
            <a:pPr>
              <a:buFont typeface="Wingdings" pitchFamily="2" charset="2"/>
              <a:buChar char="ü"/>
            </a:pPr>
            <a:r>
              <a:rPr lang="fa-IR" sz="2400" b="1" dirty="0" smtClean="0">
                <a:solidFill>
                  <a:srgbClr val="002060"/>
                </a:solidFill>
              </a:rPr>
              <a:t>انداختن حلقه های پلاستیکی دور چوبی که به صورت عمودی قراردارد</a:t>
            </a:r>
          </a:p>
          <a:p>
            <a:pPr>
              <a:buFont typeface="Wingdings" pitchFamily="2" charset="2"/>
              <a:buChar char="ü"/>
            </a:pPr>
            <a:r>
              <a:rPr lang="fa-IR" sz="2400" b="1" dirty="0" smtClean="0">
                <a:solidFill>
                  <a:srgbClr val="002060"/>
                </a:solidFill>
              </a:rPr>
              <a:t>بازی با توپ و راکت</a:t>
            </a:r>
          </a:p>
          <a:p>
            <a:pPr>
              <a:buFont typeface="Wingdings" pitchFamily="2" charset="2"/>
              <a:buChar char="ü"/>
            </a:pPr>
            <a:r>
              <a:rPr lang="fa-IR" sz="2400" b="1" dirty="0" smtClean="0">
                <a:solidFill>
                  <a:srgbClr val="002060"/>
                </a:solidFill>
              </a:rPr>
              <a:t>پرتاب توپ</a:t>
            </a:r>
          </a:p>
          <a:p>
            <a:pPr>
              <a:buFont typeface="Wingdings" pitchFamily="2" charset="2"/>
              <a:buChar char="ü"/>
            </a:pPr>
            <a:r>
              <a:rPr lang="fa-IR" sz="2400" b="1" dirty="0" smtClean="0">
                <a:solidFill>
                  <a:srgbClr val="002060"/>
                </a:solidFill>
              </a:rPr>
              <a:t>درست کردن اشکال مختلف با خمیر بازی</a:t>
            </a:r>
          </a:p>
          <a:p>
            <a:pPr>
              <a:buFont typeface="Wingdings" pitchFamily="2" charset="2"/>
              <a:buChar char="ü"/>
            </a:pPr>
            <a:r>
              <a:rPr lang="fa-IR" sz="2400" b="1" dirty="0" smtClean="0">
                <a:solidFill>
                  <a:srgbClr val="002060"/>
                </a:solidFill>
              </a:rPr>
              <a:t>باز و بسته کردن پیچ و مهره</a:t>
            </a:r>
          </a:p>
          <a:p>
            <a:pPr>
              <a:buFont typeface="Wingdings" pitchFamily="2" charset="2"/>
              <a:buChar char="ü"/>
            </a:pPr>
            <a:r>
              <a:rPr lang="fa-IR" sz="2400" b="1" dirty="0" smtClean="0">
                <a:solidFill>
                  <a:srgbClr val="002060"/>
                </a:solidFill>
              </a:rPr>
              <a:t>بازی یک قل و دو قل</a:t>
            </a:r>
          </a:p>
          <a:p>
            <a:pPr>
              <a:buFont typeface="Wingdings" pitchFamily="2" charset="2"/>
              <a:buChar char="ü"/>
            </a:pPr>
            <a:r>
              <a:rPr lang="fa-IR" sz="2400" b="1" dirty="0" smtClean="0">
                <a:solidFill>
                  <a:srgbClr val="002060"/>
                </a:solidFill>
              </a:rPr>
              <a:t>حرکت انگشتان دست به فرمان مربی</a:t>
            </a:r>
          </a:p>
          <a:p>
            <a:pPr>
              <a:buFont typeface="Wingdings" pitchFamily="2" charset="2"/>
              <a:buChar char="ü"/>
            </a:pPr>
            <a:r>
              <a:rPr lang="fa-IR" sz="2400" b="1" dirty="0" smtClean="0">
                <a:solidFill>
                  <a:srgbClr val="002060"/>
                </a:solidFill>
              </a:rPr>
              <a:t>حمل کتاب روی سر</a:t>
            </a:r>
            <a:endParaRPr lang="fa-IR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457200" y="214290"/>
            <a:ext cx="8401080" cy="6310335"/>
          </a:xfrm>
          <a:prstGeom prst="rect">
            <a:avLst/>
          </a:prstGeom>
        </p:spPr>
        <p:txBody>
          <a:bodyPr/>
          <a:lstStyle/>
          <a:p>
            <a:pPr marL="274320" marR="0" lvl="0" indent="-274320" algn="r" defTabSz="914400" rtl="1" eaLnBrk="1" fontAlgn="auto" latinLnBrk="0" hangingPunct="1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</a:rPr>
              <a:t>کار مراکز اختلالات</a:t>
            </a:r>
            <a:r>
              <a:rPr kumimoji="0" lang="fa-IR" sz="32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</a:rPr>
              <a:t> یادگیری کاری است تیمی بین</a:t>
            </a:r>
            <a:r>
              <a:rPr kumimoji="0" lang="fa-IR" sz="32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B Titr" pitchFamily="2" charset="-78"/>
              </a:rPr>
              <a:t>:</a:t>
            </a:r>
            <a:endParaRPr kumimoji="0" lang="fa-IR" sz="2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cs typeface="B Mitra" pitchFamily="2" charset="-78"/>
            </a:endParaRPr>
          </a:p>
        </p:txBody>
      </p:sp>
      <p:graphicFrame>
        <p:nvGraphicFramePr>
          <p:cNvPr id="3" name="Diagram 2"/>
          <p:cNvGraphicFramePr/>
          <p:nvPr/>
        </p:nvGraphicFramePr>
        <p:xfrm>
          <a:off x="357158" y="1357298"/>
          <a:ext cx="8215370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428596" y="1285860"/>
            <a:ext cx="8401080" cy="3571876"/>
          </a:xfrm>
          <a:prstGeom prst="rect">
            <a:avLst/>
          </a:prstGeom>
        </p:spPr>
        <p:txBody>
          <a:bodyPr/>
          <a:lstStyle/>
          <a:p>
            <a:pPr marL="274320" marR="0" lvl="0" indent="-274320" algn="r" defTabSz="914400" rtl="1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kumimoji="0" lang="fa-I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روش</a:t>
            </a:r>
            <a:r>
              <a:rPr kumimoji="0" lang="fa-IR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 های بازپروری و آموزش به کودکان با نارسایی های یادگیری</a:t>
            </a:r>
          </a:p>
          <a:p>
            <a:pPr marL="274320" marR="0" lvl="0" indent="-274320" algn="r" defTabSz="914400" rtl="1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None/>
              <a:tabLst/>
              <a:defRPr/>
            </a:pPr>
            <a:endParaRPr kumimoji="0" lang="fa-IR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  <a:p>
            <a:pPr marL="514350" marR="0" lvl="0" indent="-514350" algn="r" defTabSz="914400" rtl="1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rgbClr val="002060"/>
              </a:buClr>
              <a:buSzPct val="95000"/>
              <a:buFont typeface="+mj-lt"/>
              <a:buAutoNum type="arabicPeriod"/>
              <a:tabLst/>
              <a:defRPr/>
            </a:pPr>
            <a:r>
              <a:rPr kumimoji="0" lang="fa-I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روش ادراکی – حرکتی</a:t>
            </a:r>
          </a:p>
          <a:p>
            <a:pPr marL="514350" marR="0" lvl="0" indent="-514350" algn="r" defTabSz="914400" rtl="1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rgbClr val="002060"/>
              </a:buClr>
              <a:buSzPct val="95000"/>
              <a:buFont typeface="+mj-lt"/>
              <a:buAutoNum type="arabicPeriod"/>
              <a:tabLst/>
              <a:defRPr/>
            </a:pPr>
            <a:r>
              <a:rPr lang="fa-IR" sz="3200" b="1" dirty="0" smtClean="0">
                <a:solidFill>
                  <a:srgbClr val="002060"/>
                </a:solidFill>
              </a:rPr>
              <a:t>روش چند حسی</a:t>
            </a:r>
          </a:p>
          <a:p>
            <a:pPr marL="514350" marR="0" lvl="0" indent="-514350" algn="r" defTabSz="914400" rtl="1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rgbClr val="002060"/>
              </a:buClr>
              <a:buSzPct val="95000"/>
              <a:buFont typeface="+mj-lt"/>
              <a:buAutoNum type="arabicPeriod"/>
              <a:tabLst/>
              <a:defRPr/>
            </a:pPr>
            <a:r>
              <a:rPr kumimoji="0" lang="fa-I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روش سازماندهی مجدد اعصاب</a:t>
            </a:r>
          </a:p>
          <a:p>
            <a:pPr marL="514350" marR="0" lvl="0" indent="-514350" algn="r" defTabSz="914400" rtl="1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rgbClr val="002060"/>
              </a:buClr>
              <a:buSzPct val="95000"/>
              <a:buFont typeface="+mj-lt"/>
              <a:buAutoNum type="arabicPeriod"/>
              <a:tabLst/>
              <a:defRPr/>
            </a:pPr>
            <a:r>
              <a:rPr lang="fa-IR" sz="3200" b="1" dirty="0" smtClean="0">
                <a:solidFill>
                  <a:srgbClr val="002060"/>
                </a:solidFill>
              </a:rPr>
              <a:t>روش تغییر رفتار</a:t>
            </a:r>
            <a:endParaRPr kumimoji="0" lang="fa-IR" sz="3200" b="1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457200" y="785794"/>
            <a:ext cx="8401080" cy="5738831"/>
          </a:xfrm>
          <a:prstGeom prst="rect">
            <a:avLst/>
          </a:prstGeom>
        </p:spPr>
        <p:txBody>
          <a:bodyPr/>
          <a:lstStyle/>
          <a:p>
            <a:pPr marL="274320" marR="0" lvl="0" indent="-274320" algn="r" defTabSz="914400" rtl="1" eaLnBrk="1" fontAlgn="auto" latinLnBrk="0" hangingPunct="1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kumimoji="0" lang="fa-IR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چند پیشنهاد:</a:t>
            </a:r>
          </a:p>
          <a:p>
            <a:pPr marL="274320" marR="0" lvl="0" indent="-274320" algn="r" defTabSz="914400" rtl="1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fa-IR" sz="2600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</a:rPr>
              <a:t>1- نقش معلمین ابتدایی:</a:t>
            </a:r>
          </a:p>
          <a:p>
            <a:pPr marL="274320" marR="0" lvl="0" indent="-274320" algn="r" defTabSz="914400" rtl="1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Pct val="95000"/>
              <a:buFont typeface="Wingdings" pitchFamily="2" charset="2"/>
              <a:buChar char="ü"/>
              <a:tabLst/>
              <a:defRPr/>
            </a:pPr>
            <a:r>
              <a:rPr lang="fa-IR" sz="2600" b="1" dirty="0" smtClean="0">
                <a:solidFill>
                  <a:srgbClr val="002060"/>
                </a:solidFill>
              </a:rPr>
              <a:t>مجهز بودن معلم به دانش لازم برای انجام کار بهتر</a:t>
            </a:r>
          </a:p>
          <a:p>
            <a:pPr marL="274320" marR="0" lvl="0" indent="-274320" algn="r" defTabSz="914400" rtl="1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Pct val="95000"/>
              <a:buFont typeface="Wingdings" pitchFamily="2" charset="2"/>
              <a:buChar char="ü"/>
              <a:tabLst/>
              <a:defRPr/>
            </a:pPr>
            <a:r>
              <a:rPr kumimoji="0" lang="fa-IR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شناخت کامل دانش</a:t>
            </a:r>
            <a:r>
              <a:rPr kumimoji="0" lang="fa-IR" sz="26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 آموزان کلاس</a:t>
            </a:r>
          </a:p>
          <a:p>
            <a:pPr marL="274320" marR="0" lvl="0" indent="-274320" algn="r" defTabSz="914400" rtl="1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Pct val="95000"/>
              <a:buFont typeface="Wingdings" pitchFamily="2" charset="2"/>
              <a:buChar char="ü"/>
              <a:tabLst/>
              <a:defRPr/>
            </a:pPr>
            <a:r>
              <a:rPr lang="fa-IR" sz="2600" b="1" baseline="0" dirty="0" smtClean="0">
                <a:solidFill>
                  <a:srgbClr val="002060"/>
                </a:solidFill>
              </a:rPr>
              <a:t>آشنایی</a:t>
            </a:r>
            <a:r>
              <a:rPr lang="fa-IR" sz="2600" b="1" dirty="0" smtClean="0">
                <a:solidFill>
                  <a:srgbClr val="002060"/>
                </a:solidFill>
              </a:rPr>
              <a:t> با رفتارها ، خصوصیات ، نقاط قوت و ضعف آن ها</a:t>
            </a:r>
          </a:p>
          <a:p>
            <a:pPr marL="274320" marR="0" lvl="0" indent="-274320" algn="r" defTabSz="914400" rtl="1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Pct val="95000"/>
              <a:buFont typeface="Wingdings" pitchFamily="2" charset="2"/>
              <a:buChar char="ü"/>
              <a:tabLst/>
              <a:defRPr/>
            </a:pPr>
            <a:r>
              <a:rPr kumimoji="0" lang="fa-IR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اطلاع</a:t>
            </a:r>
            <a:r>
              <a:rPr kumimoji="0" lang="fa-IR" sz="26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 از اینکه چه تعداد از دانش آموزان دوره پیش دبستانی را گذرانده اند</a:t>
            </a:r>
          </a:p>
          <a:p>
            <a:pPr marL="274320" marR="0" lvl="0" indent="-274320" algn="r" defTabSz="914400" rtl="1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Pct val="95000"/>
              <a:buFont typeface="Wingdings" pitchFamily="2" charset="2"/>
              <a:buChar char="ü"/>
              <a:tabLst/>
              <a:defRPr/>
            </a:pPr>
            <a:r>
              <a:rPr lang="fa-IR" sz="2600" b="1" baseline="0" dirty="0" smtClean="0">
                <a:solidFill>
                  <a:srgbClr val="002060"/>
                </a:solidFill>
              </a:rPr>
              <a:t>شناخت</a:t>
            </a:r>
            <a:r>
              <a:rPr lang="fa-IR" sz="2600" b="1" dirty="0" smtClean="0">
                <a:solidFill>
                  <a:srgbClr val="002060"/>
                </a:solidFill>
              </a:rPr>
              <a:t> دانش آموزان بیش فعال و اهمیت به حذف محرکات مزاحم در کلاس</a:t>
            </a:r>
          </a:p>
          <a:p>
            <a:pPr marL="274320" marR="0" lvl="0" indent="-274320" algn="r" defTabSz="914400" rtl="1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Pct val="95000"/>
              <a:tabLst/>
              <a:defRPr/>
            </a:pPr>
            <a:endParaRPr kumimoji="0" lang="fa-IR" sz="2600" b="1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457200" y="785794"/>
            <a:ext cx="8401080" cy="5738831"/>
          </a:xfrm>
          <a:prstGeom prst="rect">
            <a:avLst/>
          </a:prstGeom>
        </p:spPr>
        <p:txBody>
          <a:bodyPr/>
          <a:lstStyle/>
          <a:p>
            <a:pPr marL="274320" marR="0" lvl="0" indent="-274320" algn="r" defTabSz="914400" rtl="1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fa-IR" sz="2600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</a:rPr>
              <a:t>2- مشاوره :</a:t>
            </a:r>
          </a:p>
          <a:p>
            <a:pPr marL="274320" marR="0" lvl="0" indent="-274320" algn="r" defTabSz="914400" rtl="1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Pct val="95000"/>
              <a:buFont typeface="Wingdings" pitchFamily="2" charset="2"/>
              <a:buChar char="ü"/>
              <a:tabLst/>
              <a:defRPr/>
            </a:pPr>
            <a:r>
              <a:rPr lang="fa-IR" sz="2600" b="1" dirty="0" smtClean="0">
                <a:solidFill>
                  <a:srgbClr val="002060"/>
                </a:solidFill>
              </a:rPr>
              <a:t>مشاوره با والدینی که دانش آموزان مشکوک به ناتوانی یادگیری دارند</a:t>
            </a:r>
          </a:p>
          <a:p>
            <a:pPr marL="274320" marR="0" lvl="0" indent="-274320" algn="r" defTabSz="914400" rtl="1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Pct val="95000"/>
              <a:buFont typeface="Wingdings" pitchFamily="2" charset="2"/>
              <a:buChar char="ü"/>
              <a:tabLst/>
              <a:defRPr/>
            </a:pPr>
            <a:r>
              <a:rPr lang="fa-IR" sz="2600" b="1" dirty="0" smtClean="0">
                <a:solidFill>
                  <a:srgbClr val="002060"/>
                </a:solidFill>
              </a:rPr>
              <a:t>در جریان گذاشتن خانواده ها از جریان آموزش با توجه به تغییرات جهت درسی و تغییر روش های تدریس</a:t>
            </a:r>
          </a:p>
          <a:p>
            <a:pPr marL="274320" marR="0" lvl="0" indent="-274320" algn="r" defTabSz="914400" rtl="1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Pct val="95000"/>
              <a:buFont typeface="Wingdings" pitchFamily="2" charset="2"/>
              <a:buChar char="ü"/>
              <a:tabLst/>
              <a:defRPr/>
            </a:pPr>
            <a:endParaRPr lang="fa-IR" sz="2600" b="1" dirty="0">
              <a:solidFill>
                <a:srgbClr val="002060"/>
              </a:solidFill>
            </a:endParaRPr>
          </a:p>
          <a:p>
            <a:pPr marL="274320" indent="-274320">
              <a:spcBef>
                <a:spcPct val="20000"/>
              </a:spcBef>
              <a:buClr>
                <a:srgbClr val="FF0000"/>
              </a:buClr>
              <a:buSzPct val="95000"/>
            </a:pPr>
            <a:r>
              <a:rPr lang="fa-IR" sz="2600" dirty="0" smtClean="0">
                <a:solidFill>
                  <a:srgbClr val="FF0066"/>
                </a:solidFill>
              </a:rPr>
              <a:t>3-شرکت دانش آموزان گوشه گیر در فعالیت های کلاسی :</a:t>
            </a:r>
            <a:endParaRPr lang="fa-IR" sz="2600" dirty="0">
              <a:solidFill>
                <a:srgbClr val="FF0066"/>
              </a:solidFill>
            </a:endParaRPr>
          </a:p>
          <a:p>
            <a:pPr marL="274320" indent="-274320" algn="just">
              <a:spcBef>
                <a:spcPct val="20000"/>
              </a:spcBef>
              <a:buClr>
                <a:srgbClr val="FF0000"/>
              </a:buClr>
              <a:buSzPct val="95000"/>
              <a:buFont typeface="Wingdings" pitchFamily="2" charset="2"/>
              <a:buChar char="ü"/>
            </a:pPr>
            <a:r>
              <a:rPr lang="fa-IR" sz="2600" b="1" dirty="0" smtClean="0">
                <a:solidFill>
                  <a:srgbClr val="002060"/>
                </a:solidFill>
              </a:rPr>
              <a:t>پرهیز از قرار دادن دانش آموزان ضعیف تر در آخر کلاس که باعث تقویت رفتارهای اخلال گرانه در این گونه دانش آموزان می شود</a:t>
            </a:r>
          </a:p>
          <a:p>
            <a:pPr marL="274320" indent="-274320" algn="just">
              <a:spcBef>
                <a:spcPct val="20000"/>
              </a:spcBef>
              <a:buClr>
                <a:srgbClr val="FF0000"/>
              </a:buClr>
              <a:buSzPct val="95000"/>
              <a:buFont typeface="Wingdings" pitchFamily="2" charset="2"/>
              <a:buChar char="ü"/>
            </a:pPr>
            <a:r>
              <a:rPr lang="fa-IR" sz="2600" b="1" dirty="0" smtClean="0">
                <a:solidFill>
                  <a:srgbClr val="002060"/>
                </a:solidFill>
              </a:rPr>
              <a:t>انجام مهارت های لی لی کردن ، پریدن ، پرتاب کردن ، پرش ، کشیدن و گرفتن در زنگ ورزش</a:t>
            </a:r>
          </a:p>
          <a:p>
            <a:pPr marL="274320" marR="0" lvl="0" indent="-274320" algn="r" defTabSz="914400" rtl="1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Pct val="95000"/>
              <a:tabLst/>
              <a:defRPr/>
            </a:pPr>
            <a:endParaRPr lang="fa-IR" sz="2600" b="1" dirty="0" smtClean="0">
              <a:solidFill>
                <a:srgbClr val="002060"/>
              </a:solidFill>
              <a:latin typeface="+mn-lt"/>
              <a:ea typeface="+mn-ea"/>
              <a:cs typeface="B Mitra" pitchFamily="2" charset="-78"/>
            </a:endParaRPr>
          </a:p>
          <a:p>
            <a:pPr marL="274320" marR="0" lvl="0" indent="-274320" algn="r" defTabSz="914400" rtl="1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Pct val="95000"/>
              <a:tabLst/>
              <a:defRPr/>
            </a:pPr>
            <a:endParaRPr kumimoji="0" lang="fa-IR" sz="2600" b="1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2" y="1142984"/>
            <a:ext cx="835824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>
              <a:spcBef>
                <a:spcPct val="20000"/>
              </a:spcBef>
              <a:buClr>
                <a:srgbClr val="FF0000"/>
              </a:buClr>
              <a:buSzPct val="95000"/>
            </a:pPr>
            <a:r>
              <a:rPr lang="fa-IR" sz="2600" dirty="0" smtClean="0">
                <a:solidFill>
                  <a:srgbClr val="FF0066"/>
                </a:solidFill>
                <a:cs typeface="B Titr" pitchFamily="2" charset="-78"/>
              </a:rPr>
              <a:t>4</a:t>
            </a:r>
            <a:r>
              <a:rPr lang="fa-IR" sz="2600" dirty="0" smtClean="0">
                <a:solidFill>
                  <a:srgbClr val="FF0066"/>
                </a:solidFill>
              </a:rPr>
              <a:t>-جلسات شورای آموزگاران با طرح مشکلات دانش آموزان مشکل دار کلاس:</a:t>
            </a:r>
          </a:p>
          <a:p>
            <a:pPr marL="274320" indent="-274320" algn="just">
              <a:spcBef>
                <a:spcPct val="20000"/>
              </a:spcBef>
              <a:buClr>
                <a:srgbClr val="FF0000"/>
              </a:buClr>
              <a:buSzPct val="95000"/>
              <a:buFont typeface="Wingdings" pitchFamily="2" charset="2"/>
              <a:buChar char="ü"/>
            </a:pPr>
            <a:r>
              <a:rPr lang="fa-IR" sz="2600" b="1" dirty="0" smtClean="0">
                <a:solidFill>
                  <a:srgbClr val="002060"/>
                </a:solidFill>
              </a:rPr>
              <a:t>تبادل نظر بین معلمین و استفاده از تجارب سودمند همکاران در جهت اصلاح مشکلات تحصیلی ئ رفتاری دانش آموز</a:t>
            </a:r>
          </a:p>
          <a:p>
            <a:pPr marL="274320" indent="-274320" algn="just">
              <a:spcBef>
                <a:spcPct val="20000"/>
              </a:spcBef>
              <a:buClr>
                <a:srgbClr val="FF0000"/>
              </a:buClr>
              <a:buSzPct val="95000"/>
              <a:buFont typeface="Wingdings" pitchFamily="2" charset="2"/>
              <a:buChar char="ü"/>
            </a:pPr>
            <a:r>
              <a:rPr lang="fa-IR" sz="2600" b="1" dirty="0" smtClean="0">
                <a:solidFill>
                  <a:srgbClr val="002060"/>
                </a:solidFill>
              </a:rPr>
              <a:t>وقت گذاشتن برای دانش آموزان</a:t>
            </a:r>
          </a:p>
          <a:p>
            <a:pPr marL="274320" indent="-274320" algn="just">
              <a:spcBef>
                <a:spcPct val="20000"/>
              </a:spcBef>
              <a:buClr>
                <a:srgbClr val="FF0000"/>
              </a:buClr>
              <a:buSzPct val="95000"/>
            </a:pPr>
            <a:r>
              <a:rPr lang="fa-IR" sz="2600" dirty="0" smtClean="0">
                <a:solidFill>
                  <a:srgbClr val="FF0066"/>
                </a:solidFill>
              </a:rPr>
              <a:t>5-شرکت در جلسات سرگروه های آموزشی و پرداختن به بحث پیرامون دانش آموزان دچار مشکلات یادگیری</a:t>
            </a:r>
          </a:p>
          <a:p>
            <a:pPr marL="274320" indent="-274320" algn="just">
              <a:spcBef>
                <a:spcPct val="20000"/>
              </a:spcBef>
              <a:buClr>
                <a:srgbClr val="FF0000"/>
              </a:buClr>
              <a:buSzPct val="95000"/>
            </a:pPr>
            <a:r>
              <a:rPr lang="fa-IR" sz="2600" b="1" dirty="0" smtClean="0">
                <a:solidFill>
                  <a:srgbClr val="FF0066"/>
                </a:solidFill>
              </a:rPr>
              <a:t>6-آموز والدین علاقه مند در جلسات انجمن اولیا و مربیان </a:t>
            </a:r>
          </a:p>
          <a:p>
            <a:pPr marL="274320" indent="-274320" algn="just">
              <a:spcBef>
                <a:spcPct val="20000"/>
              </a:spcBef>
              <a:buClr>
                <a:srgbClr val="FF0000"/>
              </a:buClr>
              <a:buSzPct val="95000"/>
            </a:pPr>
            <a:r>
              <a:rPr lang="fa-IR" sz="2600" b="1" dirty="0" smtClean="0">
                <a:solidFill>
                  <a:srgbClr val="FF0066"/>
                </a:solidFill>
              </a:rPr>
              <a:t>7-ارجاع به پزشک و آزمایش کم خونی و تیروئید</a:t>
            </a:r>
            <a:endParaRPr lang="fa-IR" sz="2600" dirty="0" smtClean="0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24" y="571480"/>
            <a:ext cx="72390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a-IR" sz="4400" dirty="0">
                <a:solidFill>
                  <a:srgbClr val="FF0066"/>
                </a:solidFill>
                <a:cs typeface="B Titr" pitchFamily="2" charset="-78"/>
              </a:rPr>
              <a:t>در آخر، سخني از البرت اينشتين :</a:t>
            </a:r>
            <a:endParaRPr lang="en-US" sz="4400" dirty="0">
              <a:solidFill>
                <a:srgbClr val="FF0066"/>
              </a:solidFill>
              <a:cs typeface="B Titr" pitchFamily="2" charset="-78"/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2286000"/>
            <a:ext cx="8143902" cy="3735288"/>
          </a:xfrm>
        </p:spPr>
        <p:txBody>
          <a:bodyPr>
            <a:noAutofit/>
          </a:bodyPr>
          <a:lstStyle/>
          <a:p>
            <a:pPr eaLnBrk="1" hangingPunct="1">
              <a:buFontTx/>
              <a:buNone/>
            </a:pPr>
            <a:r>
              <a:rPr lang="fa-IR" sz="4800" b="1" dirty="0" smtClean="0">
                <a:solidFill>
                  <a:srgbClr val="0000FF"/>
                </a:solidFill>
                <a:cs typeface="B Sina" pitchFamily="2" charset="-78"/>
              </a:rPr>
              <a:t>«سعي نكنيد </a:t>
            </a:r>
            <a:r>
              <a:rPr lang="fa-IR" sz="4800" b="1" dirty="0" smtClean="0">
                <a:solidFill>
                  <a:srgbClr val="FF9900"/>
                </a:solidFill>
                <a:cs typeface="B Sina" pitchFamily="2" charset="-78"/>
              </a:rPr>
              <a:t>موفق</a:t>
            </a:r>
            <a:r>
              <a:rPr lang="fa-IR" sz="4800" b="1" dirty="0" smtClean="0">
                <a:solidFill>
                  <a:srgbClr val="0000FF"/>
                </a:solidFill>
                <a:cs typeface="B Sina" pitchFamily="2" charset="-78"/>
              </a:rPr>
              <a:t> باشيد</a:t>
            </a:r>
          </a:p>
          <a:p>
            <a:pPr eaLnBrk="1" hangingPunct="1">
              <a:buFontTx/>
              <a:buNone/>
            </a:pPr>
            <a:r>
              <a:rPr lang="fa-IR" sz="4800" b="1" dirty="0" smtClean="0">
                <a:solidFill>
                  <a:srgbClr val="0000FF"/>
                </a:solidFill>
                <a:cs typeface="B Sina" pitchFamily="2" charset="-78"/>
              </a:rPr>
              <a:t>                          </a:t>
            </a:r>
          </a:p>
          <a:p>
            <a:pPr algn="l" eaLnBrk="1" hangingPunct="1">
              <a:buFontTx/>
              <a:buNone/>
            </a:pPr>
            <a:r>
              <a:rPr lang="fa-IR" sz="4800" b="1" dirty="0" smtClean="0">
                <a:solidFill>
                  <a:srgbClr val="0000FF"/>
                </a:solidFill>
                <a:cs typeface="B Sina" pitchFamily="2" charset="-78"/>
              </a:rPr>
              <a:t>سعي كنيد </a:t>
            </a:r>
            <a:r>
              <a:rPr lang="fa-IR" sz="4800" b="1" dirty="0" smtClean="0">
                <a:solidFill>
                  <a:srgbClr val="FF0000"/>
                </a:solidFill>
                <a:cs typeface="B Sina" pitchFamily="2" charset="-78"/>
              </a:rPr>
              <a:t>مفيد</a:t>
            </a:r>
            <a:r>
              <a:rPr lang="fa-IR" sz="4800" b="1" dirty="0" smtClean="0">
                <a:solidFill>
                  <a:srgbClr val="0000FF"/>
                </a:solidFill>
                <a:cs typeface="B Sina" pitchFamily="2" charset="-78"/>
              </a:rPr>
              <a:t> باشيد </a:t>
            </a:r>
            <a:r>
              <a:rPr lang="fa-IR" sz="4800" b="1" dirty="0" smtClean="0">
                <a:solidFill>
                  <a:srgbClr val="0000FF"/>
                </a:solidFill>
                <a:cs typeface="B Sina" pitchFamily="2" charset="-78"/>
              </a:rPr>
              <a:t>.»</a:t>
            </a:r>
            <a:endParaRPr lang="en-US" sz="1050" b="1" dirty="0" smtClean="0">
              <a:solidFill>
                <a:srgbClr val="0000FF"/>
              </a:solidFill>
              <a:cs typeface="B Sina" pitchFamily="2" charset="-78"/>
            </a:endParaRPr>
          </a:p>
          <a:p>
            <a:pPr algn="ctr" eaLnBrk="1" hangingPunct="1">
              <a:buFontTx/>
              <a:buNone/>
            </a:pPr>
            <a:endParaRPr lang="fa-IR" sz="1200" b="1" dirty="0">
              <a:solidFill>
                <a:srgbClr val="0000FF"/>
              </a:solidFill>
              <a:cs typeface="B Sina" pitchFamily="2" charset="-78"/>
            </a:endParaRPr>
          </a:p>
          <a:p>
            <a:pPr eaLnBrk="1" hangingPunct="1">
              <a:buFontTx/>
              <a:buNone/>
            </a:pPr>
            <a:r>
              <a:rPr lang="fa-IR" sz="2800" b="1" dirty="0" smtClean="0">
                <a:solidFill>
                  <a:srgbClr val="0000FF"/>
                </a:solidFill>
                <a:cs typeface="B Koodak" pitchFamily="2" charset="-78"/>
              </a:rPr>
              <a:t>توفیق رفیق راهتان باد                                    </a:t>
            </a:r>
            <a:r>
              <a:rPr lang="fa-IR" sz="2800" dirty="0" smtClean="0">
                <a:solidFill>
                  <a:srgbClr val="0000FF"/>
                </a:solidFill>
                <a:cs typeface="B Fantezy" pitchFamily="2" charset="-78"/>
              </a:rPr>
              <a:t>عبدالفتاح رویدری </a:t>
            </a:r>
            <a:endParaRPr lang="en-US" sz="2800" dirty="0" smtClean="0">
              <a:solidFill>
                <a:srgbClr val="0000FF"/>
              </a:solidFill>
              <a:cs typeface="B Fantezy" pitchFamily="2" charset="-78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70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401080" cy="6154758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</a:rPr>
              <a:t>خصوصیات دانش آموزان با ناتوانی ویژه ی یادگیری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C00000"/>
              </a:buClr>
              <a:buSzTx/>
              <a:tabLst/>
              <a:defRPr/>
            </a:pPr>
            <a:endParaRPr kumimoji="0" lang="fa-IR" sz="36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</a:endParaRPr>
          </a:p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Char char="ü"/>
              <a:tabLst/>
              <a:defRPr/>
            </a:pPr>
            <a:r>
              <a:rPr kumimoji="0" lang="fa-IR" sz="3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</a:rPr>
              <a:t>هوشبهر تقریبا متوسط یا</a:t>
            </a:r>
            <a:r>
              <a:rPr kumimoji="0" lang="fa-IR" sz="37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</a:rPr>
              <a:t> بالاتر دارند(بین 90تا 110)</a:t>
            </a:r>
          </a:p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Char char="ü"/>
              <a:tabLst/>
              <a:defRPr/>
            </a:pPr>
            <a:r>
              <a:rPr lang="fa-IR" sz="3700" b="1" baseline="0" dirty="0" smtClean="0">
                <a:solidFill>
                  <a:srgbClr val="002060"/>
                </a:solidFill>
                <a:latin typeface="+mj-lt"/>
                <a:ea typeface="+mj-ea"/>
              </a:rPr>
              <a:t>حواس</a:t>
            </a:r>
            <a:r>
              <a:rPr lang="fa-IR" sz="3700" b="1" dirty="0" smtClean="0">
                <a:solidFill>
                  <a:srgbClr val="002060"/>
                </a:solidFill>
                <a:latin typeface="+mj-lt"/>
                <a:ea typeface="+mj-ea"/>
              </a:rPr>
              <a:t> مختلف آنها سالم است</a:t>
            </a:r>
          </a:p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Char char="ü"/>
              <a:tabLst/>
              <a:defRPr/>
            </a:pPr>
            <a:r>
              <a:rPr lang="fa-IR" sz="3700" b="1" dirty="0" smtClean="0">
                <a:solidFill>
                  <a:srgbClr val="002060"/>
                </a:solidFill>
                <a:latin typeface="+mj-lt"/>
                <a:ea typeface="+mj-ea"/>
              </a:rPr>
              <a:t>از نظر رفتاری و هیجانی سالم هستندو نابهنجاری ندارند</a:t>
            </a:r>
          </a:p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Char char="ü"/>
              <a:tabLst/>
              <a:defRPr/>
            </a:pPr>
            <a:r>
              <a:rPr lang="fa-IR" sz="3700" b="1" dirty="0" smtClean="0">
                <a:solidFill>
                  <a:srgbClr val="002060"/>
                </a:solidFill>
                <a:latin typeface="+mj-lt"/>
                <a:ea typeface="+mj-ea"/>
              </a:rPr>
              <a:t>پیشرفت آموزشی این کودکان کمتر از بهره هوشی ، سن و امکانات آموزشی که از آن برخوردارند می باشد.</a:t>
            </a:r>
          </a:p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Char char="ü"/>
              <a:tabLst/>
              <a:defRPr/>
            </a:pPr>
            <a:r>
              <a:rPr lang="fa-IR" sz="3700" b="1" dirty="0" smtClean="0">
                <a:solidFill>
                  <a:srgbClr val="002060"/>
                </a:solidFill>
                <a:latin typeface="+mj-lt"/>
                <a:ea typeface="+mj-ea"/>
              </a:rPr>
              <a:t>از امکانات محیطی و آموزشی نسبتاً مناسبی برخوردارند.</a:t>
            </a:r>
          </a:p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Char char="ü"/>
              <a:tabLst/>
              <a:defRPr/>
            </a:pPr>
            <a:r>
              <a:rPr lang="fa-IR" sz="3700" b="1" dirty="0" smtClean="0">
                <a:solidFill>
                  <a:srgbClr val="002060"/>
                </a:solidFill>
                <a:latin typeface="+mj-lt"/>
                <a:ea typeface="+mj-ea"/>
              </a:rPr>
              <a:t>همه از نوعی اختلال در توجه رنج می برند و حواس پرت هستند</a:t>
            </a:r>
          </a:p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Char char="ü"/>
              <a:tabLst/>
              <a:defRPr/>
            </a:pPr>
            <a:r>
              <a:rPr lang="fa-IR" sz="3700" b="1" dirty="0" smtClean="0">
                <a:solidFill>
                  <a:srgbClr val="002060"/>
                </a:solidFill>
                <a:latin typeface="+mj-lt"/>
                <a:ea typeface="+mj-ea"/>
              </a:rPr>
              <a:t>ضعف در حافظه دارند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28596" y="928670"/>
            <a:ext cx="8229600" cy="4940312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>
              <a:spcBef>
                <a:spcPct val="0"/>
              </a:spcBef>
              <a:buClr>
                <a:srgbClr val="C00000"/>
              </a:buClr>
              <a:buFont typeface="Wingdings" pitchFamily="2" charset="2"/>
              <a:buChar char="ü"/>
            </a:pPr>
            <a:r>
              <a:rPr lang="fa-IR" sz="3700" b="1" dirty="0">
                <a:solidFill>
                  <a:srgbClr val="002060"/>
                </a:solidFill>
              </a:rPr>
              <a:t>اختلال در مهارتهای حرکتی به ویژه حرکات ظریف</a:t>
            </a:r>
          </a:p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Char char="ü"/>
              <a:tabLst/>
              <a:defRPr/>
            </a:pPr>
            <a:r>
              <a:rPr lang="fa-IR" sz="3700" b="1" baseline="0" dirty="0" smtClean="0">
                <a:solidFill>
                  <a:srgbClr val="002060"/>
                </a:solidFill>
                <a:latin typeface="+mj-lt"/>
                <a:ea typeface="+mj-ea"/>
              </a:rPr>
              <a:t>فقدان انگیزش کافی</a:t>
            </a:r>
          </a:p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Char char="ü"/>
              <a:tabLst/>
              <a:defRPr/>
            </a:pPr>
            <a:r>
              <a:rPr lang="fa-IR" sz="3700" b="1" dirty="0" smtClean="0">
                <a:solidFill>
                  <a:srgbClr val="002060"/>
                </a:solidFill>
                <a:latin typeface="+mj-lt"/>
                <a:ea typeface="+mj-ea"/>
              </a:rPr>
              <a:t>فزون جنبشی</a:t>
            </a:r>
          </a:p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Char char="ü"/>
              <a:tabLst/>
              <a:defRPr/>
            </a:pPr>
            <a:r>
              <a:rPr lang="fa-IR" sz="3700" b="1" dirty="0" smtClean="0">
                <a:solidFill>
                  <a:srgbClr val="002060"/>
                </a:solidFill>
                <a:latin typeface="+mj-lt"/>
                <a:ea typeface="+mj-ea"/>
              </a:rPr>
              <a:t>احساس ناامیدی، بی لیاقتی و کم جراتی می کنند</a:t>
            </a:r>
          </a:p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Char char="ü"/>
              <a:tabLst/>
              <a:defRPr/>
            </a:pPr>
            <a:r>
              <a:rPr lang="fa-IR" sz="3700" b="1" dirty="0" smtClean="0">
                <a:solidFill>
                  <a:srgbClr val="002060"/>
                </a:solidFill>
                <a:latin typeface="+mj-lt"/>
                <a:ea typeface="+mj-ea"/>
              </a:rPr>
              <a:t>دارای افت تحصیلی هستند</a:t>
            </a:r>
          </a:p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Char char="ü"/>
              <a:tabLst/>
              <a:defRPr/>
            </a:pPr>
            <a:r>
              <a:rPr lang="fa-IR" sz="3700" b="1" dirty="0" smtClean="0">
                <a:solidFill>
                  <a:srgbClr val="002060"/>
                </a:solidFill>
                <a:latin typeface="+mj-lt"/>
                <a:ea typeface="+mj-ea"/>
              </a:rPr>
              <a:t>در تمرکز مشکل دارند و دامنه توجهشان کم است</a:t>
            </a:r>
          </a:p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Char char="ü"/>
              <a:tabLst/>
              <a:defRPr/>
            </a:pPr>
            <a:r>
              <a:rPr lang="fa-IR" sz="3700" b="1" dirty="0" smtClean="0">
                <a:solidFill>
                  <a:srgbClr val="002060"/>
                </a:solidFill>
                <a:latin typeface="+mj-lt"/>
                <a:ea typeface="+mj-ea"/>
              </a:rPr>
              <a:t>بیشتر این کودکان پسر هستند</a:t>
            </a:r>
          </a:p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Char char="ü"/>
              <a:tabLst/>
              <a:defRPr/>
            </a:pPr>
            <a:r>
              <a:rPr lang="fa-IR" sz="3700" b="1" dirty="0" smtClean="0">
                <a:solidFill>
                  <a:srgbClr val="002060"/>
                </a:solidFill>
                <a:latin typeface="+mj-lt"/>
                <a:ea typeface="+mj-ea"/>
              </a:rPr>
              <a:t>رشد اجتماعی ناکافی دارند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3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3200" dirty="0" smtClean="0">
                <a:solidFill>
                  <a:srgbClr val="FF0000"/>
                </a:solidFill>
                <a:cs typeface="+mn-cs"/>
              </a:rPr>
              <a:t>خصوصیات دانش آموزان دارای اختلالات یادگیری در زمینه رشد و تحول گفتار و زبان</a:t>
            </a:r>
            <a:endParaRPr lang="fa-IR" sz="3200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14282" y="2143116"/>
            <a:ext cx="8520114" cy="4000504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</a:rPr>
              <a:t>از صحبت کردن</a:t>
            </a:r>
            <a:r>
              <a:rPr kumimoji="0" lang="fa-IR" sz="28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</a:rPr>
              <a:t> یا توجیه بزرگسالان اجتناب می کنند</a:t>
            </a:r>
          </a:p>
          <a:p>
            <a:pPr lvl="0" algn="ctr">
              <a:spcBef>
                <a:spcPct val="0"/>
              </a:spcBef>
            </a:pPr>
            <a:r>
              <a:rPr lang="fa-IR" sz="2800" b="1" baseline="0" dirty="0" smtClean="0">
                <a:solidFill>
                  <a:srgbClr val="002060"/>
                </a:solidFill>
                <a:latin typeface="+mj-lt"/>
                <a:ea typeface="+mj-ea"/>
              </a:rPr>
              <a:t>خزانه</a:t>
            </a:r>
            <a:r>
              <a:rPr lang="fa-IR" sz="2800" b="1" dirty="0" smtClean="0">
                <a:solidFill>
                  <a:srgbClr val="002060"/>
                </a:solidFill>
                <a:latin typeface="+mj-lt"/>
                <a:ea typeface="+mj-ea"/>
              </a:rPr>
              <a:t> لغات آنها بسیار خوب است اما در تولید و کاربرد ضعف دارند.</a:t>
            </a:r>
          </a:p>
          <a:p>
            <a:pPr lvl="0" algn="ctr">
              <a:spcBef>
                <a:spcPct val="0"/>
              </a:spcBef>
            </a:pPr>
            <a:r>
              <a:rPr lang="fa-IR" sz="2800" b="1" dirty="0" smtClean="0">
                <a:solidFill>
                  <a:srgbClr val="002060"/>
                </a:solidFill>
                <a:latin typeface="+mj-lt"/>
                <a:ea typeface="+mj-ea"/>
              </a:rPr>
              <a:t>می خواهند صحبت کنند اما عبارات مناسب را نمی توانند پیدا کنند</a:t>
            </a:r>
          </a:p>
          <a:p>
            <a:pPr lvl="0" algn="ctr">
              <a:spcBef>
                <a:spcPct val="0"/>
              </a:spcBef>
            </a:pPr>
            <a:r>
              <a:rPr lang="fa-IR" sz="2800" b="1" dirty="0" smtClean="0">
                <a:solidFill>
                  <a:srgbClr val="002060"/>
                </a:solidFill>
                <a:latin typeface="+mj-lt"/>
                <a:ea typeface="+mj-ea"/>
              </a:rPr>
              <a:t>در تمیز شنیداری و شنیدن اشکال دارند</a:t>
            </a:r>
          </a:p>
          <a:p>
            <a:pPr lvl="0" algn="ctr">
              <a:spcBef>
                <a:spcPct val="0"/>
              </a:spcBef>
            </a:pPr>
            <a:r>
              <a:rPr lang="fa-IR" sz="2800" b="1" dirty="0" smtClean="0">
                <a:solidFill>
                  <a:srgbClr val="002060"/>
                </a:solidFill>
                <a:latin typeface="+mj-lt"/>
                <a:ea typeface="+mj-ea"/>
              </a:rPr>
              <a:t>جمله ها را به طور ناقص ادا کرده و آهسته و شمرده صحبت می کنند</a:t>
            </a:r>
          </a:p>
          <a:p>
            <a:pPr lvl="0" algn="ctr">
              <a:spcBef>
                <a:spcPct val="0"/>
              </a:spcBef>
            </a:pPr>
            <a:r>
              <a:rPr lang="fa-IR" sz="2800" b="1" dirty="0" smtClean="0">
                <a:solidFill>
                  <a:srgbClr val="002060"/>
                </a:solidFill>
                <a:latin typeface="+mj-lt"/>
                <a:ea typeface="+mj-ea"/>
              </a:rPr>
              <a:t>ترتیب واژه ها یا ترتیب هجاها را به طور مکرر قاطی می کنند</a:t>
            </a:r>
          </a:p>
          <a:p>
            <a:pPr lvl="0" algn="ctr">
              <a:spcBef>
                <a:spcPct val="0"/>
              </a:spcBef>
            </a:pPr>
            <a:r>
              <a:rPr lang="fa-IR" sz="2800" b="1" dirty="0" smtClean="0">
                <a:solidFill>
                  <a:srgbClr val="002060"/>
                </a:solidFill>
                <a:latin typeface="+mj-lt"/>
                <a:ea typeface="+mj-ea"/>
              </a:rPr>
              <a:t>نمی توانند صداها را در عبارت و کلمات به بخش های مختلف تقسیم کنند </a:t>
            </a:r>
          </a:p>
          <a:p>
            <a:pPr lvl="0" algn="ctr">
              <a:spcBef>
                <a:spcPct val="0"/>
              </a:spcBef>
            </a:pPr>
            <a:r>
              <a:rPr lang="fa-IR" sz="2800" b="1" dirty="0" smtClean="0">
                <a:solidFill>
                  <a:srgbClr val="002060"/>
                </a:solidFill>
                <a:latin typeface="+mj-lt"/>
                <a:ea typeface="+mj-ea"/>
              </a:rPr>
              <a:t>نمی توانند صداهارا با یکدیگر ترکیب کنند و عبارت بسازند.</a:t>
            </a:r>
            <a:endParaRPr kumimoji="0" lang="fa-IR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1285860"/>
            <a:ext cx="8477280" cy="4071966"/>
          </a:xfrm>
        </p:spPr>
        <p:txBody>
          <a:bodyPr>
            <a:noAutofit/>
          </a:bodyPr>
          <a:lstStyle/>
          <a:p>
            <a:pPr algn="ctr" rtl="1">
              <a:lnSpc>
                <a:spcPct val="150000"/>
              </a:lnSpc>
            </a:pPr>
            <a:r>
              <a:rPr lang="fa-IR" sz="4000" dirty="0" smtClean="0">
                <a:cs typeface="+mn-cs"/>
              </a:rPr>
              <a:t>ویژگی این گونه دانش آموزان از فردی به فرد دیگر متفاوت است اما وجه مهم و مشترک بین همه ی آنها </a:t>
            </a:r>
            <a:r>
              <a:rPr lang="fa-IR" sz="4000" dirty="0" smtClean="0">
                <a:solidFill>
                  <a:srgbClr val="C00000"/>
                </a:solidFill>
                <a:cs typeface="+mn-cs"/>
              </a:rPr>
              <a:t>برخورداری از هوشبهر متوسط تا بالای متوسط </a:t>
            </a:r>
            <a:r>
              <a:rPr lang="fa-IR" sz="4000" dirty="0" smtClean="0">
                <a:cs typeface="+mn-cs"/>
              </a:rPr>
              <a:t>است.</a:t>
            </a:r>
            <a:endParaRPr lang="fa-IR" sz="4000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467</TotalTime>
  <Words>2869</Words>
  <Application>Microsoft Office PowerPoint</Application>
  <PresentationFormat>On-screen Show (4:3)</PresentationFormat>
  <Paragraphs>352</Paragraphs>
  <Slides>56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7" baseType="lpstr"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خصوصیات دانش آموزان دارای اختلالات یادگیری در زمینه رشد و تحول گفتار و زبان</vt:lpstr>
      <vt:lpstr>ویژگی این گونه دانش آموزان از فردی به فرد دیگر متفاوت است اما وجه مهم و مشترک بین همه ی آنها برخورداری از هوشبهر متوسط تا بالای متوسط است.</vt:lpstr>
      <vt:lpstr>متاسفانه گاهی این دانش آموزان به اشتباه به عنوان دانش آموزان دیرآموز در نظر گرفته می شوند و رشد تحصیلی کمی نشان می دهند </vt:lpstr>
      <vt:lpstr>PowerPoint Presentation</vt:lpstr>
      <vt:lpstr>تفاوت دانش آموزان دارای اختلال یادگیری و دانش آموزان دیرآموز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انواع مشکلات یادگیری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مهمترین علل اختلال خواندن: آموزش نامطلوب خواندن اشکالات ادراک شنیداری اشکالات ادراک دیداری اشکالات مراحل زبان</vt:lpstr>
      <vt:lpstr>PowerPoint Presentation</vt:lpstr>
      <vt:lpstr>PowerPoint Presentation</vt:lpstr>
      <vt:lpstr>عوارض</vt:lpstr>
      <vt:lpstr>PowerPoint Presentation</vt:lpstr>
      <vt:lpstr>PowerPoint Presentation</vt:lpstr>
      <vt:lpstr>مهمترین علل اختلال نوشتن : عدم غلبه طرفی ضعف در مهارت های حرکتی ریز و درشت عدم هماهنگی چشم و دست عدم آموزش صحیح به دست گرفتن قلم و درست نوشتن</vt:lpstr>
      <vt:lpstr>PowerPoint Presentation</vt:lpstr>
      <vt:lpstr>PowerPoint Presentation</vt:lpstr>
      <vt:lpstr>PowerPoint Presentation</vt:lpstr>
      <vt:lpstr>انواع اختلال نوشتن  1- نارسانویسی :</vt:lpstr>
      <vt:lpstr>PowerPoint Presentation</vt:lpstr>
      <vt:lpstr>3-حافظه دیداری:</vt:lpstr>
      <vt:lpstr>PowerPoint Presentation</vt:lpstr>
      <vt:lpstr>5-حافظه شنیداری جا انداختن کل کلمه یا بیش از دو حرف در کلمه  ناگهان آمد — آمد   یا     مادربزرگ – ما  بزرگ  جایگزینی یک کلمه به جای کلمه مورد نظر محبت — مهربانی </vt:lpstr>
      <vt:lpstr>6-حساسیت شنیداری</vt:lpstr>
      <vt:lpstr>7-قرینه نویسی</vt:lpstr>
      <vt:lpstr>8-وارونه نویسی</vt:lpstr>
      <vt:lpstr>9-بی دقتی</vt:lpstr>
      <vt:lpstr>10- مشکلات آموزشی</vt:lpstr>
      <vt:lpstr>فعالیت هایی برای کمک به رشد حرکتی</vt:lpstr>
      <vt:lpstr>PowerPoint Presentation</vt:lpstr>
      <vt:lpstr>راهبردهای آموزشی جهت هماهنگی چشم و دست و تقویت عضلات کوچک و بزرگ دست 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در آخر، سخني از البرت اينشتين 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sam gostar</dc:creator>
  <cp:lastModifiedBy>XPro</cp:lastModifiedBy>
  <cp:revision>52</cp:revision>
  <cp:lastPrinted>2012-12-10T09:35:33Z</cp:lastPrinted>
  <dcterms:created xsi:type="dcterms:W3CDTF">2012-12-08T18:10:34Z</dcterms:created>
  <dcterms:modified xsi:type="dcterms:W3CDTF">2007-01-01T02:21:26Z</dcterms:modified>
</cp:coreProperties>
</file>