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omments/comment1.xml" ContentType="application/vnd.openxmlformats-officedocument.presentationml.comment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60" r:id="rId1"/>
    <p:sldMasterId id="2147483708" r:id="rId2"/>
  </p:sldMasterIdLst>
  <p:notesMasterIdLst>
    <p:notesMasterId r:id="rId78"/>
  </p:notesMasterIdLst>
  <p:sldIdLst>
    <p:sldId id="334" r:id="rId3"/>
    <p:sldId id="336" r:id="rId4"/>
    <p:sldId id="337" r:id="rId5"/>
    <p:sldId id="329" r:id="rId6"/>
    <p:sldId id="331" r:id="rId7"/>
    <p:sldId id="332" r:id="rId8"/>
    <p:sldId id="258" r:id="rId9"/>
    <p:sldId id="259" r:id="rId10"/>
    <p:sldId id="260" r:id="rId11"/>
    <p:sldId id="261" r:id="rId12"/>
    <p:sldId id="262" r:id="rId13"/>
    <p:sldId id="263" r:id="rId14"/>
    <p:sldId id="264"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90" r:id="rId39"/>
    <p:sldId id="289" r:id="rId40"/>
    <p:sldId id="291" r:id="rId41"/>
    <p:sldId id="292" r:id="rId42"/>
    <p:sldId id="293" r:id="rId43"/>
    <p:sldId id="294" r:id="rId44"/>
    <p:sldId id="295" r:id="rId45"/>
    <p:sldId id="296" r:id="rId46"/>
    <p:sldId id="297" r:id="rId47"/>
    <p:sldId id="298" r:id="rId48"/>
    <p:sldId id="299" r:id="rId49"/>
    <p:sldId id="301" r:id="rId50"/>
    <p:sldId id="302" r:id="rId51"/>
    <p:sldId id="303" r:id="rId52"/>
    <p:sldId id="306" r:id="rId53"/>
    <p:sldId id="304" r:id="rId54"/>
    <p:sldId id="305"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33" r:id="rId75"/>
    <p:sldId id="338" r:id="rId76"/>
    <p:sldId id="330"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temeali" initials="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513" autoAdjust="0"/>
    <p:restoredTop sz="94660"/>
  </p:normalViewPr>
  <p:slideViewPr>
    <p:cSldViewPr>
      <p:cViewPr varScale="1">
        <p:scale>
          <a:sx n="73" d="100"/>
          <a:sy n="73" d="100"/>
        </p:scale>
        <p:origin x="-109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58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2-26T08:54:59.453"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3F55FE-9AEF-4525-8087-8945F3466E6F}" type="datetimeFigureOut">
              <a:rPr lang="en-US" smtClean="0"/>
              <a:pPr/>
              <a:t>12/27/2014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403AD-99EC-468B-8006-C7374DCD2C07}" type="slidenum">
              <a:rPr lang="en-US" smtClean="0"/>
              <a:pPr/>
              <a:t>‹#›</a:t>
            </a:fld>
            <a:endParaRPr lang="en-US"/>
          </a:p>
        </p:txBody>
      </p:sp>
    </p:spTree>
    <p:extLst>
      <p:ext uri="{BB962C8B-B14F-4D97-AF65-F5344CB8AC3E}">
        <p14:creationId xmlns="" xmlns:p14="http://schemas.microsoft.com/office/powerpoint/2010/main" val="3877667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403AD-99EC-468B-8006-C7374DCD2C07}" type="slidenum">
              <a:rPr lang="en-US" smtClean="0"/>
              <a:pPr/>
              <a:t>11</a:t>
            </a:fld>
            <a:endParaRPr lang="en-US"/>
          </a:p>
        </p:txBody>
      </p:sp>
    </p:spTree>
    <p:extLst>
      <p:ext uri="{BB962C8B-B14F-4D97-AF65-F5344CB8AC3E}">
        <p14:creationId xmlns="" xmlns:p14="http://schemas.microsoft.com/office/powerpoint/2010/main" val="2035463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403AD-99EC-468B-8006-C7374DCD2C07}" type="slidenum">
              <a:rPr lang="en-US" smtClean="0"/>
              <a:pPr/>
              <a:t>14</a:t>
            </a:fld>
            <a:endParaRPr lang="en-US"/>
          </a:p>
        </p:txBody>
      </p:sp>
    </p:spTree>
    <p:extLst>
      <p:ext uri="{BB962C8B-B14F-4D97-AF65-F5344CB8AC3E}">
        <p14:creationId xmlns="" xmlns:p14="http://schemas.microsoft.com/office/powerpoint/2010/main" val="17814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8403AD-99EC-468B-8006-C7374DCD2C07}" type="slidenum">
              <a:rPr lang="en-US" smtClean="0"/>
              <a:pPr/>
              <a:t>30</a:t>
            </a:fld>
            <a:endParaRPr lang="en-US"/>
          </a:p>
        </p:txBody>
      </p:sp>
    </p:spTree>
    <p:extLst>
      <p:ext uri="{BB962C8B-B14F-4D97-AF65-F5344CB8AC3E}">
        <p14:creationId xmlns="" xmlns:p14="http://schemas.microsoft.com/office/powerpoint/2010/main" val="366259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B04B4FC-5B50-4499-AA22-8D4FC1F0E359}" type="datetime1">
              <a:rPr lang="en-US" smtClean="0"/>
              <a:pPr/>
              <a:t>12/27/2014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78C2A94-C5AA-4B63-9079-4CDD433EF91F}"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30EE40-7A2F-408D-818C-6C0D3635220A}" type="datetime1">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2A94-C5AA-4B63-9079-4CDD433EF9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351B37-1F3E-4D8C-B839-60B0ADBEFE84}" type="datetime1">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2A94-C5AA-4B63-9079-4CDD433EF91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04B4FC-5B50-4499-AA22-8D4FC1F0E359}" type="datetime1">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2A94-C5AA-4B63-9079-4CDD433EF91F}" type="slidenum">
              <a:rPr lang="en-US" smtClean="0"/>
              <a:pPr/>
              <a:t>‹#›</a:t>
            </a:fld>
            <a:endParaRPr lang="en-US"/>
          </a:p>
        </p:txBody>
      </p:sp>
    </p:spTree>
    <p:extLst>
      <p:ext uri="{BB962C8B-B14F-4D97-AF65-F5344CB8AC3E}">
        <p14:creationId xmlns="" xmlns:p14="http://schemas.microsoft.com/office/powerpoint/2010/main" val="1624826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056676-D234-4F57-854F-A8F39C08A344}" type="datetime1">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2A94-C5AA-4B63-9079-4CDD433EF91F}" type="slidenum">
              <a:rPr lang="en-US" smtClean="0"/>
              <a:pPr/>
              <a:t>‹#›</a:t>
            </a:fld>
            <a:endParaRPr lang="en-US"/>
          </a:p>
        </p:txBody>
      </p:sp>
    </p:spTree>
    <p:extLst>
      <p:ext uri="{BB962C8B-B14F-4D97-AF65-F5344CB8AC3E}">
        <p14:creationId xmlns="" xmlns:p14="http://schemas.microsoft.com/office/powerpoint/2010/main" val="1169341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7D47C7-BF35-42A2-BED8-6C2A096406EE}" type="datetime1">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2A94-C5AA-4B63-9079-4CDD433EF91F}" type="slidenum">
              <a:rPr lang="en-US" smtClean="0"/>
              <a:pPr/>
              <a:t>‹#›</a:t>
            </a:fld>
            <a:endParaRPr lang="en-US"/>
          </a:p>
        </p:txBody>
      </p:sp>
    </p:spTree>
    <p:extLst>
      <p:ext uri="{BB962C8B-B14F-4D97-AF65-F5344CB8AC3E}">
        <p14:creationId xmlns="" xmlns:p14="http://schemas.microsoft.com/office/powerpoint/2010/main" val="2424841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E8B5B8-ABD1-4995-8CAF-004179634B44}" type="datetime1">
              <a:rPr lang="en-US" smtClean="0"/>
              <a:pPr/>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2A94-C5AA-4B63-9079-4CDD433EF91F}" type="slidenum">
              <a:rPr lang="en-US" smtClean="0"/>
              <a:pPr/>
              <a:t>‹#›</a:t>
            </a:fld>
            <a:endParaRPr lang="en-US"/>
          </a:p>
        </p:txBody>
      </p:sp>
    </p:spTree>
    <p:extLst>
      <p:ext uri="{BB962C8B-B14F-4D97-AF65-F5344CB8AC3E}">
        <p14:creationId xmlns="" xmlns:p14="http://schemas.microsoft.com/office/powerpoint/2010/main" val="227950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6D16E0-2380-4B07-A069-B13C7E42C5C4}" type="datetime1">
              <a:rPr lang="en-US" smtClean="0"/>
              <a:pPr/>
              <a:t>12/27/2014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C2A94-C5AA-4B63-9079-4CDD433EF91F}" type="slidenum">
              <a:rPr lang="en-US" smtClean="0"/>
              <a:pPr/>
              <a:t>‹#›</a:t>
            </a:fld>
            <a:endParaRPr lang="en-US"/>
          </a:p>
        </p:txBody>
      </p:sp>
    </p:spTree>
    <p:extLst>
      <p:ext uri="{BB962C8B-B14F-4D97-AF65-F5344CB8AC3E}">
        <p14:creationId xmlns="" xmlns:p14="http://schemas.microsoft.com/office/powerpoint/2010/main" val="4151624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9BE129-7CC1-40DB-8E66-BC3296F80160}" type="datetime1">
              <a:rPr lang="en-US" smtClean="0"/>
              <a:pPr/>
              <a:t>12/27/2014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C2A94-C5AA-4B63-9079-4CDD433EF91F}" type="slidenum">
              <a:rPr lang="en-US" smtClean="0"/>
              <a:pPr/>
              <a:t>‹#›</a:t>
            </a:fld>
            <a:endParaRPr lang="en-US"/>
          </a:p>
        </p:txBody>
      </p:sp>
    </p:spTree>
    <p:extLst>
      <p:ext uri="{BB962C8B-B14F-4D97-AF65-F5344CB8AC3E}">
        <p14:creationId xmlns="" xmlns:p14="http://schemas.microsoft.com/office/powerpoint/2010/main" val="3417794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6953491D-33E2-4060-A8E0-0544AFCB9539}" type="datetime1">
              <a:rPr lang="en-US" smtClean="0"/>
              <a:pPr/>
              <a:t>12/27/2014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C2A94-C5AA-4B63-9079-4CDD433EF91F}" type="slidenum">
              <a:rPr lang="en-US" smtClean="0"/>
              <a:pPr/>
              <a:t>‹#›</a:t>
            </a:fld>
            <a:endParaRPr lang="en-US"/>
          </a:p>
        </p:txBody>
      </p:sp>
    </p:spTree>
    <p:extLst>
      <p:ext uri="{BB962C8B-B14F-4D97-AF65-F5344CB8AC3E}">
        <p14:creationId xmlns="" xmlns:p14="http://schemas.microsoft.com/office/powerpoint/2010/main" val="2059992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97279-898D-4F4E-9E9D-B1A676E72441}" type="datetime1">
              <a:rPr lang="en-US" smtClean="0"/>
              <a:pPr/>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2A94-C5AA-4B63-9079-4CDD433EF91F}" type="slidenum">
              <a:rPr lang="en-US" smtClean="0"/>
              <a:pPr/>
              <a:t>‹#›</a:t>
            </a:fld>
            <a:endParaRPr lang="en-US"/>
          </a:p>
        </p:txBody>
      </p:sp>
    </p:spTree>
    <p:extLst>
      <p:ext uri="{BB962C8B-B14F-4D97-AF65-F5344CB8AC3E}">
        <p14:creationId xmlns="" xmlns:p14="http://schemas.microsoft.com/office/powerpoint/2010/main" val="52933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056676-D234-4F57-854F-A8F39C08A344}" type="datetime1">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2A94-C5AA-4B63-9079-4CDD433EF91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16A1C4-7312-4BDC-8BF2-D74D39D38B88}" type="datetime1">
              <a:rPr lang="en-US" smtClean="0"/>
              <a:pPr/>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2A94-C5AA-4B63-9079-4CDD433EF91F}" type="slidenum">
              <a:rPr lang="en-US" smtClean="0"/>
              <a:pPr/>
              <a:t>‹#›</a:t>
            </a:fld>
            <a:endParaRPr lang="en-US"/>
          </a:p>
        </p:txBody>
      </p:sp>
    </p:spTree>
    <p:extLst>
      <p:ext uri="{BB962C8B-B14F-4D97-AF65-F5344CB8AC3E}">
        <p14:creationId xmlns="" xmlns:p14="http://schemas.microsoft.com/office/powerpoint/2010/main" val="126726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A928A-4251-444A-9F76-10D1FCCA16ED}" type="datetime1">
              <a:rPr lang="en-US" smtClean="0"/>
              <a:pPr/>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2A94-C5AA-4B63-9079-4CDD433EF91F}" type="slidenum">
              <a:rPr lang="en-US" smtClean="0"/>
              <a:pPr/>
              <a:t>‹#›</a:t>
            </a:fld>
            <a:endParaRPr lang="en-US"/>
          </a:p>
        </p:txBody>
      </p:sp>
    </p:spTree>
    <p:extLst>
      <p:ext uri="{BB962C8B-B14F-4D97-AF65-F5344CB8AC3E}">
        <p14:creationId xmlns="" xmlns:p14="http://schemas.microsoft.com/office/powerpoint/2010/main" val="290029257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A928A-4251-444A-9F76-10D1FCCA16ED}" type="datetime1">
              <a:rPr lang="en-US" smtClean="0"/>
              <a:pPr/>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2A94-C5AA-4B63-9079-4CDD433EF91F}" type="slidenum">
              <a:rPr lang="en-US" smtClean="0"/>
              <a:pPr/>
              <a:t>‹#›</a:t>
            </a:fld>
            <a:endParaRPr lang="en-US"/>
          </a:p>
        </p:txBody>
      </p:sp>
    </p:spTree>
    <p:extLst>
      <p:ext uri="{BB962C8B-B14F-4D97-AF65-F5344CB8AC3E}">
        <p14:creationId xmlns="" xmlns:p14="http://schemas.microsoft.com/office/powerpoint/2010/main" val="289827253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A928A-4251-444A-9F76-10D1FCCA16ED}" type="datetime1">
              <a:rPr lang="en-US" smtClean="0"/>
              <a:pPr/>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2A94-C5AA-4B63-9079-4CDD433EF91F}"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154278035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A928A-4251-444A-9F76-10D1FCCA16ED}" type="datetime1">
              <a:rPr lang="en-US" smtClean="0"/>
              <a:pPr/>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2A94-C5AA-4B63-9079-4CDD433EF91F}" type="slidenum">
              <a:rPr lang="en-US" smtClean="0"/>
              <a:pPr/>
              <a:t>‹#›</a:t>
            </a:fld>
            <a:endParaRPr lang="en-US"/>
          </a:p>
        </p:txBody>
      </p:sp>
    </p:spTree>
    <p:extLst>
      <p:ext uri="{BB962C8B-B14F-4D97-AF65-F5344CB8AC3E}">
        <p14:creationId xmlns="" xmlns:p14="http://schemas.microsoft.com/office/powerpoint/2010/main" val="330254611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0DA928A-4251-444A-9F76-10D1FCCA16ED}" type="datetime1">
              <a:rPr lang="en-US" smtClean="0"/>
              <a:pPr/>
              <a:t>12/27/2014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C2A94-C5AA-4B63-9079-4CDD433EF91F}" type="slidenum">
              <a:rPr lang="en-US" smtClean="0"/>
              <a:pPr/>
              <a:t>‹#›</a:t>
            </a:fld>
            <a:endParaRPr lang="en-US"/>
          </a:p>
        </p:txBody>
      </p:sp>
    </p:spTree>
    <p:extLst>
      <p:ext uri="{BB962C8B-B14F-4D97-AF65-F5344CB8AC3E}">
        <p14:creationId xmlns="" xmlns:p14="http://schemas.microsoft.com/office/powerpoint/2010/main" val="80077888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0DA928A-4251-444A-9F76-10D1FCCA16ED}" type="datetime1">
              <a:rPr lang="en-US" smtClean="0"/>
              <a:pPr/>
              <a:t>12/27/2014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C2A94-C5AA-4B63-9079-4CDD433EF91F}" type="slidenum">
              <a:rPr lang="en-US" smtClean="0"/>
              <a:pPr/>
              <a:t>‹#›</a:t>
            </a:fld>
            <a:endParaRPr lang="en-US"/>
          </a:p>
        </p:txBody>
      </p:sp>
    </p:spTree>
    <p:extLst>
      <p:ext uri="{BB962C8B-B14F-4D97-AF65-F5344CB8AC3E}">
        <p14:creationId xmlns="" xmlns:p14="http://schemas.microsoft.com/office/powerpoint/2010/main" val="191203222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30EE40-7A2F-408D-818C-6C0D3635220A}" type="datetime1">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2A94-C5AA-4B63-9079-4CDD433EF91F}" type="slidenum">
              <a:rPr lang="en-US" smtClean="0"/>
              <a:pPr/>
              <a:t>‹#›</a:t>
            </a:fld>
            <a:endParaRPr lang="en-US"/>
          </a:p>
        </p:txBody>
      </p:sp>
    </p:spTree>
    <p:extLst>
      <p:ext uri="{BB962C8B-B14F-4D97-AF65-F5344CB8AC3E}">
        <p14:creationId xmlns="" xmlns:p14="http://schemas.microsoft.com/office/powerpoint/2010/main" val="4168635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351B37-1F3E-4D8C-B839-60B0ADBEFE84}" type="datetime1">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2A94-C5AA-4B63-9079-4CDD433EF91F}" type="slidenum">
              <a:rPr lang="en-US" smtClean="0"/>
              <a:pPr/>
              <a:t>‹#›</a:t>
            </a:fld>
            <a:endParaRPr lang="en-US"/>
          </a:p>
        </p:txBody>
      </p:sp>
    </p:spTree>
    <p:extLst>
      <p:ext uri="{BB962C8B-B14F-4D97-AF65-F5344CB8AC3E}">
        <p14:creationId xmlns="" xmlns:p14="http://schemas.microsoft.com/office/powerpoint/2010/main" val="1818518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07D47C7-BF35-42A2-BED8-6C2A096406EE}" type="datetime1">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78C2A94-C5AA-4B63-9079-4CDD433EF91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E8B5B8-ABD1-4995-8CAF-004179634B44}" type="datetime1">
              <a:rPr lang="en-US" smtClean="0"/>
              <a:pPr/>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2A94-C5AA-4B63-9079-4CDD433EF9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06D16E0-2380-4B07-A069-B13C7E42C5C4}" type="datetime1">
              <a:rPr lang="en-US" smtClean="0"/>
              <a:pPr/>
              <a:t>12/27/2014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C2A94-C5AA-4B63-9079-4CDD433EF9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9BE129-7CC1-40DB-8E66-BC3296F80160}" type="datetime1">
              <a:rPr lang="en-US" smtClean="0"/>
              <a:pPr/>
              <a:t>12/27/2014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C2A94-C5AA-4B63-9079-4CDD433EF9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3491D-33E2-4060-A8E0-0544AFCB9539}" type="datetime1">
              <a:rPr lang="en-US" smtClean="0"/>
              <a:pPr/>
              <a:t>12/27/2014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C2A94-C5AA-4B63-9079-4CDD433EF9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897279-898D-4F4E-9E9D-B1A676E72441}" type="datetime1">
              <a:rPr lang="en-US" smtClean="0"/>
              <a:pPr/>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2A94-C5AA-4B63-9079-4CDD433EF9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C16A1C4-7312-4BDC-8BF2-D74D39D38B88}" type="datetime1">
              <a:rPr lang="en-US" smtClean="0"/>
              <a:pPr/>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2A94-C5AA-4B63-9079-4CDD433EF9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0DA928A-4251-444A-9F76-10D1FCCA16ED}" type="datetime1">
              <a:rPr lang="en-US" smtClean="0"/>
              <a:pPr/>
              <a:t>12/27/2014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78C2A94-C5AA-4B63-9079-4CDD433EF91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D0DA928A-4251-444A-9F76-10D1FCCA16ED}" type="datetime1">
              <a:rPr lang="en-US" smtClean="0"/>
              <a:pPr/>
              <a:t>12/27/2014</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478C2A94-C5AA-4B63-9079-4CDD433EF91F}" type="slidenum">
              <a:rPr lang="en-US" smtClean="0"/>
              <a:pPr/>
              <a:t>‹#›</a:t>
            </a:fld>
            <a:endParaRPr lang="en-US"/>
          </a:p>
        </p:txBody>
      </p:sp>
    </p:spTree>
    <p:extLst>
      <p:ext uri="{BB962C8B-B14F-4D97-AF65-F5344CB8AC3E}">
        <p14:creationId xmlns="" xmlns:p14="http://schemas.microsoft.com/office/powerpoint/2010/main" val="40367573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ftr="0" dt="0"/>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1601;&#1607;&#1585;&#1587;&#1578;%20&#1605;&#1591;&#1575;&#1604;&#1576;.docx"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comments" Target="../comments/comment1.xml"/></Relationships>
</file>

<file path=ppt/slides/_rels/slide3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26.xml"/><Relationship Id="rId3" Type="http://schemas.openxmlformats.org/officeDocument/2006/relationships/slide" Target="slide28.xml"/><Relationship Id="rId7" Type="http://schemas.openxmlformats.org/officeDocument/2006/relationships/slide" Target="slide41.xml"/><Relationship Id="rId12" Type="http://schemas.openxmlformats.org/officeDocument/2006/relationships/slide" Target="slide25.xml"/><Relationship Id="rId2" Type="http://schemas.openxmlformats.org/officeDocument/2006/relationships/slide" Target="slide7.xml"/><Relationship Id="rId1" Type="http://schemas.openxmlformats.org/officeDocument/2006/relationships/slideLayout" Target="../slideLayouts/slideLayout18.xml"/><Relationship Id="rId6" Type="http://schemas.openxmlformats.org/officeDocument/2006/relationships/slide" Target="slide39.xml"/><Relationship Id="rId11" Type="http://schemas.openxmlformats.org/officeDocument/2006/relationships/slide" Target="slide20.xml"/><Relationship Id="rId5" Type="http://schemas.openxmlformats.org/officeDocument/2006/relationships/slide" Target="slide37.xml"/><Relationship Id="rId15" Type="http://schemas.openxmlformats.org/officeDocument/2006/relationships/slide" Target="slide12.xml"/><Relationship Id="rId10" Type="http://schemas.openxmlformats.org/officeDocument/2006/relationships/slide" Target="slide18.xml"/><Relationship Id="rId4" Type="http://schemas.openxmlformats.org/officeDocument/2006/relationships/slide" Target="slide34.xml"/><Relationship Id="rId9" Type="http://schemas.openxmlformats.org/officeDocument/2006/relationships/slide" Target="slide17.xml"/><Relationship Id="rId14" Type="http://schemas.openxmlformats.org/officeDocument/2006/relationships/slide" Target="slide8.xml"/></Relationships>
</file>

<file path=ppt/slides/_rels/slide50.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5.xml"/><Relationship Id="rId3" Type="http://schemas.openxmlformats.org/officeDocument/2006/relationships/slide" Target="slide45.xml"/><Relationship Id="rId7" Type="http://schemas.openxmlformats.org/officeDocument/2006/relationships/slide" Target="slide54.xml"/><Relationship Id="rId12" Type="http://schemas.openxmlformats.org/officeDocument/2006/relationships/slide" Target="slide72.xml"/><Relationship Id="rId2" Type="http://schemas.openxmlformats.org/officeDocument/2006/relationships/slide" Target="slide43.xml"/><Relationship Id="rId1" Type="http://schemas.openxmlformats.org/officeDocument/2006/relationships/slideLayout" Target="../slideLayouts/slideLayout18.xml"/><Relationship Id="rId6" Type="http://schemas.openxmlformats.org/officeDocument/2006/relationships/slide" Target="slide50.xml"/><Relationship Id="rId11" Type="http://schemas.openxmlformats.org/officeDocument/2006/relationships/slide" Target="slide70.xml"/><Relationship Id="rId5" Type="http://schemas.openxmlformats.org/officeDocument/2006/relationships/slide" Target="slide48.xml"/><Relationship Id="rId10" Type="http://schemas.openxmlformats.org/officeDocument/2006/relationships/slide" Target="slide68.xml"/><Relationship Id="rId4" Type="http://schemas.openxmlformats.org/officeDocument/2006/relationships/slide" Target="slide47.xml"/><Relationship Id="rId9" Type="http://schemas.openxmlformats.org/officeDocument/2006/relationships/slide" Target="slide67.xml"/><Relationship Id="rId14" Type="http://schemas.openxmlformats.org/officeDocument/2006/relationships/slide" Target="slide73.xml"/></Relationships>
</file>

<file path=ppt/slides/_rels/slide60.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296400" cy="720197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fa-IR" sz="6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2  Titr"/>
              <a:cs typeface="B Titr" pitchFamily="2" charset="-78"/>
            </a:endParaRPr>
          </a:p>
          <a:p>
            <a:pPr algn="ctr"/>
            <a:endParaRPr lang="fa-IR" sz="6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2  Titr"/>
              <a:cs typeface="B Titr" pitchFamily="2" charset="-78"/>
            </a:endParaRPr>
          </a:p>
          <a:p>
            <a:pPr algn="ctr"/>
            <a:endParaRPr lang="fa-IR" sz="6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2  Titr"/>
              <a:cs typeface="B Titr" pitchFamily="2" charset="-78"/>
            </a:endParaRPr>
          </a:p>
          <a:p>
            <a:pPr algn="ctr"/>
            <a:endParaRPr lang="fa-IR" sz="6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2  Titr"/>
              <a:cs typeface="B Titr" pitchFamily="2" charset="-78"/>
            </a:endParaRPr>
          </a:p>
          <a:p>
            <a:pPr algn="ctr"/>
            <a:endParaRPr lang="fa-IR" sz="6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2  Titr"/>
              <a:cs typeface="B Titr" pitchFamily="2" charset="-78"/>
            </a:endParaRPr>
          </a:p>
          <a:p>
            <a:pPr algn="ctr"/>
            <a:endParaRPr lang="fa-IR" sz="6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2  Titr"/>
              <a:cs typeface="B Titr" pitchFamily="2" charset="-78"/>
            </a:endParaRPr>
          </a:p>
          <a:p>
            <a:pPr algn="ctr"/>
            <a:endParaRPr lang="fa-IR" sz="6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2  Titr"/>
              <a:cs typeface="B Titr" pitchFamily="2" charset="-78"/>
            </a:endParaRPr>
          </a:p>
        </p:txBody>
      </p:sp>
      <p:pic>
        <p:nvPicPr>
          <p:cNvPr id="2050" name="Picture 2" descr="E:\D;\تصاوير متحرك\48.gif"/>
          <p:cNvPicPr>
            <a:picLocks noChangeAspect="1" noChangeArrowheads="1"/>
          </p:cNvPicPr>
          <p:nvPr/>
        </p:nvPicPr>
        <p:blipFill>
          <a:blip r:embed="rId2"/>
          <a:srcRect/>
          <a:stretch>
            <a:fillRect/>
          </a:stretch>
        </p:blipFill>
        <p:spPr bwMode="auto">
          <a:xfrm rot="20632830">
            <a:off x="1330246" y="770711"/>
            <a:ext cx="6336704" cy="451824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Rounded Rectangle 1"/>
          <p:cNvSpPr/>
          <p:nvPr/>
        </p:nvSpPr>
        <p:spPr>
          <a:xfrm>
            <a:off x="827584" y="1047654"/>
            <a:ext cx="8064896" cy="51845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r" rtl="1"/>
            <a:r>
              <a:rPr lang="fa-IR" sz="2800" dirty="0">
                <a:solidFill>
                  <a:srgbClr val="002060"/>
                </a:solidFill>
              </a:rPr>
              <a:t>پس از تهیه مدارک فوق توسط فرد متقاضی کارشناسی بازنشستگی نسبت به تکمیل فرم های شماره یک و دو صندوق بازنشستگی کشوری جهت ورود اطلاعات به سیستم بازنشستگان کشور و همچنین محاسبه میانگین 2 سال آخر حقوق و مزایای مستمر مشمول برداشت کسور جهت تعیین اولین حقوق بازنشستگی اقدام می نماید و پس از امضای فرم ها توسط مسئولین مربوطه فرم های مذکور را همراه با سایر مدارک مورد نیاز جهت مطابقت با قوانین و مقررات کشوری و صدور حکم براساس این فرم ها به صندوق بازنشستگی کشوری ارسال می نماید. </a:t>
            </a:r>
            <a:endParaRPr lang="en-US" sz="2800" dirty="0">
              <a:solidFill>
                <a:srgbClr val="002060"/>
              </a:solidFill>
            </a:endParaRPr>
          </a:p>
        </p:txBody>
      </p:sp>
      <p:sp>
        <p:nvSpPr>
          <p:cNvPr id="3" name="TextBox 2">
            <a:hlinkClick r:id="rId2" action="ppaction://hlinksldjump"/>
          </p:cNvPr>
          <p:cNvSpPr txBox="1"/>
          <p:nvPr/>
        </p:nvSpPr>
        <p:spPr>
          <a:xfrm>
            <a:off x="357158" y="928670"/>
            <a:ext cx="1285884"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a-IR" dirty="0" smtClean="0"/>
              <a:t>فهرست اصلی</a:t>
            </a:r>
            <a:endParaRPr lang="en-US" dirty="0"/>
          </a:p>
        </p:txBody>
      </p:sp>
    </p:spTree>
    <p:extLst>
      <p:ext uri="{BB962C8B-B14F-4D97-AF65-F5344CB8AC3E}">
        <p14:creationId xmlns="" xmlns:p14="http://schemas.microsoft.com/office/powerpoint/2010/main" val="1622873576"/>
      </p:ext>
    </p:extLst>
  </p:cSld>
  <p:clrMapOvr>
    <a:masterClrMapping/>
  </p:clrMapOvr>
  <mc:AlternateContent xmlns:mc="http://schemas.openxmlformats.org/markup-compatibility/2006">
    <mc:Choice xmlns="" xmlns:p14="http://schemas.microsoft.com/office/powerpoint/2010/main" Requires="p14">
      <p:transition spd="slow" p14:dur="1600">
        <p14:prism dir="d" isContent="1"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ounded Rectangle 1"/>
          <p:cNvSpPr/>
          <p:nvPr/>
        </p:nvSpPr>
        <p:spPr>
          <a:xfrm>
            <a:off x="1043608" y="1428736"/>
            <a:ext cx="7272808" cy="150019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fa-IR" sz="2000" dirty="0">
                <a:solidFill>
                  <a:schemeClr val="accent2">
                    <a:lumMod val="50000"/>
                  </a:schemeClr>
                </a:solidFill>
              </a:rPr>
              <a:t>پس از دریافت حکم بازنشستگی کارشناس بازنشستگی نسبت به معرفی فرد بازنشسته به امور مالی جهت هماهنگی های لازم برای پرداخت های ماهانه به همراه حق عائله مندی و حق اولاد اقدام می نماید.</a:t>
            </a:r>
            <a:endParaRPr lang="en-US" sz="2000" dirty="0">
              <a:solidFill>
                <a:schemeClr val="accent2">
                  <a:lumMod val="50000"/>
                </a:schemeClr>
              </a:solidFill>
            </a:endParaRPr>
          </a:p>
        </p:txBody>
      </p:sp>
      <p:sp>
        <p:nvSpPr>
          <p:cNvPr id="3" name="Rounded Rectangle 2"/>
          <p:cNvSpPr/>
          <p:nvPr/>
        </p:nvSpPr>
        <p:spPr>
          <a:xfrm>
            <a:off x="1012272" y="3500438"/>
            <a:ext cx="7304143" cy="172876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fa-IR" sz="2800" dirty="0"/>
              <a:t>پس از دریافت فرم تسویه حساب کامل شده نسبت به ارسال نامه پاداش پایان خدمت و مانده مرخصی و هزینه سفر به امور مالی اقدام می شود. </a:t>
            </a:r>
            <a:endParaRPr lang="en-US" sz="2800" dirty="0"/>
          </a:p>
        </p:txBody>
      </p:sp>
      <p:sp>
        <p:nvSpPr>
          <p:cNvPr id="6" name="TextBox 5">
            <a:hlinkClick r:id="rId3" action="ppaction://hlinksldjump"/>
          </p:cNvPr>
          <p:cNvSpPr txBox="1"/>
          <p:nvPr/>
        </p:nvSpPr>
        <p:spPr>
          <a:xfrm>
            <a:off x="428596" y="571480"/>
            <a:ext cx="1357322"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a-IR" dirty="0" smtClean="0"/>
              <a:t>فهرست اصلی</a:t>
            </a:r>
            <a:endParaRPr lang="en-US" dirty="0"/>
          </a:p>
        </p:txBody>
      </p:sp>
    </p:spTree>
    <p:extLst>
      <p:ext uri="{BB962C8B-B14F-4D97-AF65-F5344CB8AC3E}">
        <p14:creationId xmlns="" xmlns:p14="http://schemas.microsoft.com/office/powerpoint/2010/main" val="282179490"/>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032" name="Picture 8" descr="K:\عکس ها\عکس\Aridi.Vol.10.Ribbons.Banners.And.Frames.eps-jpg[www.takmob.net]\42C.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34052" y="1771650"/>
            <a:ext cx="5810250" cy="331470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12"/>
          <p:cNvSpPr/>
          <p:nvPr/>
        </p:nvSpPr>
        <p:spPr>
          <a:xfrm>
            <a:off x="3141960" y="3244334"/>
            <a:ext cx="3374255" cy="400110"/>
          </a:xfrm>
          <a:prstGeom prst="rect">
            <a:avLst/>
          </a:prstGeom>
        </p:spPr>
        <p:txBody>
          <a:bodyPr wrap="square">
            <a:spAutoFit/>
          </a:bodyPr>
          <a:lstStyle/>
          <a:p>
            <a:pPr algn="r" rtl="1"/>
            <a:r>
              <a:rPr lang="fa-IR" sz="2000" b="1" dirty="0">
                <a:solidFill>
                  <a:srgbClr val="FF0000"/>
                </a:solidFill>
              </a:rPr>
              <a:t>حقوق بازنشستگی و از کار افتادگی </a:t>
            </a:r>
            <a:endParaRPr lang="en-US" sz="2000" b="1" dirty="0">
              <a:solidFill>
                <a:srgbClr val="FF0000"/>
              </a:solidFill>
            </a:endParaRPr>
          </a:p>
        </p:txBody>
      </p:sp>
      <p:sp>
        <p:nvSpPr>
          <p:cNvPr id="4" name="TextBox 3">
            <a:hlinkClick r:id="rId3" action="ppaction://hlinksldjump"/>
          </p:cNvPr>
          <p:cNvSpPr txBox="1"/>
          <p:nvPr/>
        </p:nvSpPr>
        <p:spPr>
          <a:xfrm>
            <a:off x="428596" y="1000108"/>
            <a:ext cx="1500198"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a-IR" dirty="0" smtClean="0"/>
              <a:t>فهرست اصلی</a:t>
            </a:r>
            <a:endParaRPr lang="en-US" dirty="0"/>
          </a:p>
        </p:txBody>
      </p:sp>
    </p:spTree>
    <p:extLst>
      <p:ext uri="{BB962C8B-B14F-4D97-AF65-F5344CB8AC3E}">
        <p14:creationId xmlns="" xmlns:p14="http://schemas.microsoft.com/office/powerpoint/2010/main" val="3136756763"/>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Horizontal Scroll 1"/>
          <p:cNvSpPr/>
          <p:nvPr/>
        </p:nvSpPr>
        <p:spPr>
          <a:xfrm>
            <a:off x="2051720" y="260648"/>
            <a:ext cx="5328592" cy="1512168"/>
          </a:xfrm>
          <a:prstGeom prst="horizontalScroll">
            <a:avLst/>
          </a:prstGeom>
          <a:solidFill>
            <a:srgbClr val="FFC000"/>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rgbClr val="C00000"/>
                </a:solidFill>
              </a:rPr>
              <a:t>- برقراری حقوق بازنشستگی یا وظیفه </a:t>
            </a:r>
            <a:endParaRPr lang="en-US" sz="2800" dirty="0">
              <a:solidFill>
                <a:srgbClr val="C00000"/>
              </a:solidFill>
            </a:endParaRPr>
          </a:p>
        </p:txBody>
      </p:sp>
      <p:sp>
        <p:nvSpPr>
          <p:cNvPr id="3" name="Rectangle 2"/>
          <p:cNvSpPr/>
          <p:nvPr/>
        </p:nvSpPr>
        <p:spPr>
          <a:xfrm>
            <a:off x="1142976" y="2420888"/>
            <a:ext cx="7358114" cy="72008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a:t>الف) موارد برقراری حقوق بازنشستگی یا وظیفه (بازنشستگی، از کار افتادگی، فوت) </a:t>
            </a:r>
            <a:endParaRPr lang="en-US" sz="2000" dirty="0"/>
          </a:p>
        </p:txBody>
      </p:sp>
      <p:sp>
        <p:nvSpPr>
          <p:cNvPr id="4" name="Cloud 3"/>
          <p:cNvSpPr/>
          <p:nvPr/>
        </p:nvSpPr>
        <p:spPr>
          <a:xfrm>
            <a:off x="6370953" y="3739568"/>
            <a:ext cx="2016224" cy="985575"/>
          </a:xfrm>
          <a:prstGeom prst="cloud">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sz="2000" dirty="0">
                <a:solidFill>
                  <a:schemeClr val="accent1">
                    <a:lumMod val="50000"/>
                  </a:schemeClr>
                </a:solidFill>
              </a:rPr>
              <a:t>بازنشستگی اختیاری </a:t>
            </a:r>
            <a:endParaRPr lang="en-US" sz="2000" dirty="0">
              <a:solidFill>
                <a:schemeClr val="accent1">
                  <a:lumMod val="50000"/>
                </a:schemeClr>
              </a:solidFill>
            </a:endParaRPr>
          </a:p>
        </p:txBody>
      </p:sp>
      <p:sp>
        <p:nvSpPr>
          <p:cNvPr id="5" name="Cloud 4"/>
          <p:cNvSpPr/>
          <p:nvPr/>
        </p:nvSpPr>
        <p:spPr>
          <a:xfrm>
            <a:off x="5148064" y="5137986"/>
            <a:ext cx="1872208" cy="955309"/>
          </a:xfrm>
          <a:prstGeom prst="cloud">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dirty="0">
                <a:solidFill>
                  <a:schemeClr val="bg2">
                    <a:lumMod val="10000"/>
                  </a:schemeClr>
                </a:solidFill>
              </a:rPr>
              <a:t>بازنشستگی</a:t>
            </a:r>
            <a:r>
              <a:rPr lang="fa-IR" sz="2000" dirty="0">
                <a:solidFill>
                  <a:schemeClr val="bg2">
                    <a:lumMod val="10000"/>
                  </a:schemeClr>
                </a:solidFill>
              </a:rPr>
              <a:t> قهری </a:t>
            </a:r>
            <a:endParaRPr lang="en-US" sz="2000" dirty="0">
              <a:solidFill>
                <a:schemeClr val="bg2">
                  <a:lumMod val="10000"/>
                </a:schemeClr>
              </a:solidFill>
            </a:endParaRPr>
          </a:p>
        </p:txBody>
      </p:sp>
      <p:sp>
        <p:nvSpPr>
          <p:cNvPr id="6" name="Cloud 5"/>
          <p:cNvSpPr/>
          <p:nvPr/>
        </p:nvSpPr>
        <p:spPr>
          <a:xfrm>
            <a:off x="3419872" y="3739569"/>
            <a:ext cx="2016224" cy="985574"/>
          </a:xfrm>
          <a:prstGeom prst="cloud">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sz="2000" dirty="0">
                <a:solidFill>
                  <a:schemeClr val="bg1">
                    <a:lumMod val="95000"/>
                  </a:schemeClr>
                </a:solidFill>
              </a:rPr>
              <a:t>بازنشستگی توافقی </a:t>
            </a:r>
            <a:endParaRPr lang="en-US" sz="2000" dirty="0">
              <a:solidFill>
                <a:schemeClr val="bg1">
                  <a:lumMod val="95000"/>
                </a:schemeClr>
              </a:solidFill>
            </a:endParaRPr>
          </a:p>
        </p:txBody>
      </p:sp>
      <p:sp>
        <p:nvSpPr>
          <p:cNvPr id="7" name="Cloud 6"/>
          <p:cNvSpPr/>
          <p:nvPr/>
        </p:nvSpPr>
        <p:spPr>
          <a:xfrm>
            <a:off x="1360418" y="5282003"/>
            <a:ext cx="2088232" cy="811292"/>
          </a:xfrm>
          <a:prstGeom prst="cloud">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sz="2000" dirty="0">
                <a:solidFill>
                  <a:schemeClr val="bg2">
                    <a:lumMod val="10000"/>
                  </a:schemeClr>
                </a:solidFill>
              </a:rPr>
              <a:t>از کار افتادگی </a:t>
            </a:r>
            <a:endParaRPr lang="en-US" sz="2000" dirty="0">
              <a:solidFill>
                <a:schemeClr val="bg2">
                  <a:lumMod val="10000"/>
                </a:schemeClr>
              </a:solidFill>
            </a:endParaRPr>
          </a:p>
        </p:txBody>
      </p:sp>
      <p:sp>
        <p:nvSpPr>
          <p:cNvPr id="8" name="Cloud 7"/>
          <p:cNvSpPr/>
          <p:nvPr/>
        </p:nvSpPr>
        <p:spPr>
          <a:xfrm>
            <a:off x="593571" y="3757571"/>
            <a:ext cx="1944216" cy="967572"/>
          </a:xfrm>
          <a:prstGeom prst="cloud">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sz="2000" dirty="0">
                <a:solidFill>
                  <a:schemeClr val="bg2">
                    <a:lumMod val="10000"/>
                  </a:schemeClr>
                </a:solidFill>
              </a:rPr>
              <a:t>بازنشستگی اجباری </a:t>
            </a:r>
            <a:endParaRPr lang="en-US" sz="2000" dirty="0">
              <a:solidFill>
                <a:schemeClr val="bg2">
                  <a:lumMod val="10000"/>
                </a:schemeClr>
              </a:solidFill>
            </a:endParaRPr>
          </a:p>
        </p:txBody>
      </p:sp>
      <p:sp>
        <p:nvSpPr>
          <p:cNvPr id="9" name="TextBox 8">
            <a:hlinkClick r:id="rId2" action="ppaction://hlinksldjump"/>
          </p:cNvPr>
          <p:cNvSpPr txBox="1"/>
          <p:nvPr/>
        </p:nvSpPr>
        <p:spPr>
          <a:xfrm>
            <a:off x="214282" y="1571612"/>
            <a:ext cx="1357322"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a-IR" dirty="0" smtClean="0"/>
              <a:t>فهرست اصلی</a:t>
            </a:r>
            <a:endParaRPr lang="en-US" dirty="0"/>
          </a:p>
        </p:txBody>
      </p:sp>
    </p:spTree>
    <p:extLst>
      <p:ext uri="{BB962C8B-B14F-4D97-AF65-F5344CB8AC3E}">
        <p14:creationId xmlns="" xmlns:p14="http://schemas.microsoft.com/office/powerpoint/2010/main" val="131714862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2000"/>
                            </p:stCondLst>
                            <p:childTnLst>
                              <p:par>
                                <p:cTn id="21" presetID="15"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3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8"/>
                                        </p:tgtEl>
                                        <p:attrNameLst>
                                          <p:attrName>ppt_y</p:attrName>
                                        </p:attrNameLst>
                                      </p:cBhvr>
                                      <p:tavLst>
                                        <p:tav tm="0">
                                          <p:val>
                                            <p:strVal val="#ppt_y"/>
                                          </p:val>
                                        </p:tav>
                                        <p:tav tm="100000">
                                          <p:val>
                                            <p:strVal val="#ppt_y"/>
                                          </p:val>
                                        </p:tav>
                                      </p:tavLst>
                                    </p:anim>
                                    <p:anim calcmode="lin" valueType="num">
                                      <p:cBhvr>
                                        <p:cTn id="3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8"/>
                                        </p:tgtEl>
                                      </p:cBhvr>
                                    </p:animEffect>
                                  </p:childTnLst>
                                </p:cTn>
                              </p:par>
                            </p:childTnLst>
                          </p:cTn>
                        </p:par>
                        <p:par>
                          <p:cTn id="35" fill="hold">
                            <p:stCondLst>
                              <p:cond delay="4200"/>
                            </p:stCondLst>
                            <p:childTnLst>
                              <p:par>
                                <p:cTn id="36" presetID="37"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900" decel="100000" fill="hold"/>
                                        <p:tgtEl>
                                          <p:spTgt spid="5"/>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42" fill="hold">
                            <p:stCondLst>
                              <p:cond delay="5200"/>
                            </p:stCondLst>
                            <p:childTnLst>
                              <p:par>
                                <p:cTn id="43" presetID="56" presetClass="entr" presetSubtype="0" fill="hold" grpId="0" nodeType="afterEffect">
                                  <p:stCondLst>
                                    <p:cond delay="0"/>
                                  </p:stCondLst>
                                  <p:iterate type="lt">
                                    <p:tmPct val="10000"/>
                                  </p:iterate>
                                  <p:childTnLst>
                                    <p:set>
                                      <p:cBhvr>
                                        <p:cTn id="44" dur="1" fill="hold">
                                          <p:stCondLst>
                                            <p:cond delay="0"/>
                                          </p:stCondLst>
                                        </p:cTn>
                                        <p:tgtEl>
                                          <p:spTgt spid="7"/>
                                        </p:tgtEl>
                                        <p:attrNameLst>
                                          <p:attrName>style.visibility</p:attrName>
                                        </p:attrNameLst>
                                      </p:cBhvr>
                                      <p:to>
                                        <p:strVal val="visible"/>
                                      </p:to>
                                    </p:set>
                                    <p:anim by="(-#ppt_w*2)" calcmode="lin" valueType="num">
                                      <p:cBhvr rctx="PPT">
                                        <p:cTn id="45" dur="500" autoRev="1" fill="hold">
                                          <p:stCondLst>
                                            <p:cond delay="0"/>
                                          </p:stCondLst>
                                        </p:cTn>
                                        <p:tgtEl>
                                          <p:spTgt spid="7"/>
                                        </p:tgtEl>
                                        <p:attrNameLst>
                                          <p:attrName>ppt_w</p:attrName>
                                        </p:attrNameLst>
                                      </p:cBhvr>
                                    </p:anim>
                                    <p:anim by="(#ppt_w*0.50)" calcmode="lin" valueType="num">
                                      <p:cBhvr>
                                        <p:cTn id="46" dur="500" decel="50000" autoRev="1" fill="hold">
                                          <p:stCondLst>
                                            <p:cond delay="0"/>
                                          </p:stCondLst>
                                        </p:cTn>
                                        <p:tgtEl>
                                          <p:spTgt spid="7"/>
                                        </p:tgtEl>
                                        <p:attrNameLst>
                                          <p:attrName>ppt_x</p:attrName>
                                        </p:attrNameLst>
                                      </p:cBhvr>
                                    </p:anim>
                                    <p:anim from="(-#ppt_h/2)" to="(#ppt_y)" calcmode="lin" valueType="num">
                                      <p:cBhvr>
                                        <p:cTn id="47" dur="1000" fill="hold">
                                          <p:stCondLst>
                                            <p:cond delay="0"/>
                                          </p:stCondLst>
                                        </p:cTn>
                                        <p:tgtEl>
                                          <p:spTgt spid="7"/>
                                        </p:tgtEl>
                                        <p:attrNameLst>
                                          <p:attrName>ppt_y</p:attrName>
                                        </p:attrNameLst>
                                      </p:cBhvr>
                                    </p:anim>
                                    <p:animRot by="21600000">
                                      <p:cBhvr>
                                        <p:cTn id="48"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1115616" y="980728"/>
            <a:ext cx="6696744" cy="1440160"/>
          </a:xfrm>
          <a:prstGeom prst="rect">
            <a:avLst/>
          </a:prstGeom>
          <a:solidFill>
            <a:schemeClr val="accent4">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a:solidFill>
                  <a:schemeClr val="accent1">
                    <a:lumMod val="50000"/>
                  </a:schemeClr>
                </a:solidFill>
              </a:rPr>
              <a:t>ب) مدارک مورد نیاز برقراری حقوق بازنشستگی یا وظیفه </a:t>
            </a:r>
            <a:endParaRPr lang="en-US" sz="2400" dirty="0">
              <a:solidFill>
                <a:schemeClr val="accent1">
                  <a:lumMod val="50000"/>
                </a:schemeClr>
              </a:solidFill>
            </a:endParaRPr>
          </a:p>
        </p:txBody>
      </p:sp>
      <p:sp>
        <p:nvSpPr>
          <p:cNvPr id="3" name="Rectangle 2"/>
          <p:cNvSpPr/>
          <p:nvPr/>
        </p:nvSpPr>
        <p:spPr>
          <a:xfrm rot="21204628">
            <a:off x="1928794" y="3573016"/>
            <a:ext cx="6099590" cy="1570496"/>
          </a:xfrm>
          <a:prstGeom prst="rect">
            <a:avLst/>
          </a:prstGeom>
          <a:solidFill>
            <a:schemeClr val="accent5">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accent1">
                    <a:lumMod val="50000"/>
                  </a:schemeClr>
                </a:solidFill>
              </a:rPr>
              <a:t>ج) نحوه محاسبه حقوق بازنشستگی یا وظیفه </a:t>
            </a:r>
            <a:endParaRPr lang="en-US" sz="2400" dirty="0">
              <a:solidFill>
                <a:schemeClr val="accent1">
                  <a:lumMod val="50000"/>
                </a:schemeClr>
              </a:solidFill>
            </a:endParaRPr>
          </a:p>
        </p:txBody>
      </p:sp>
      <p:sp>
        <p:nvSpPr>
          <p:cNvPr id="4" name="TextBox 3">
            <a:hlinkClick r:id="rId3" action="ppaction://hlinksldjump"/>
          </p:cNvPr>
          <p:cNvSpPr txBox="1"/>
          <p:nvPr/>
        </p:nvSpPr>
        <p:spPr>
          <a:xfrm>
            <a:off x="357158" y="571480"/>
            <a:ext cx="135732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a-IR" dirty="0" smtClean="0"/>
              <a:t>فهرست اصلی</a:t>
            </a:r>
            <a:endParaRPr lang="en-US" dirty="0"/>
          </a:p>
        </p:txBody>
      </p:sp>
    </p:spTree>
    <p:extLst>
      <p:ext uri="{BB962C8B-B14F-4D97-AF65-F5344CB8AC3E}">
        <p14:creationId xmlns="" xmlns:p14="http://schemas.microsoft.com/office/powerpoint/2010/main" val="32809727"/>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ox(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Double Wave 1"/>
          <p:cNvSpPr/>
          <p:nvPr/>
        </p:nvSpPr>
        <p:spPr>
          <a:xfrm>
            <a:off x="1043608" y="764704"/>
            <a:ext cx="7488832" cy="1152128"/>
          </a:xfrm>
          <a:prstGeom prst="doubleWave">
            <a:avLst/>
          </a:pr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b="1" dirty="0"/>
              <a:t>الف) موارد برقراری حقوق بازنشستگی یا وظیفه (بازنشستگی، از کار افتادگی، فوت) </a:t>
            </a:r>
            <a:endParaRPr lang="en-US" dirty="0"/>
          </a:p>
        </p:txBody>
      </p:sp>
      <p:sp>
        <p:nvSpPr>
          <p:cNvPr id="3" name="Rectangle 2"/>
          <p:cNvSpPr/>
          <p:nvPr/>
        </p:nvSpPr>
        <p:spPr>
          <a:xfrm>
            <a:off x="1043608" y="2204864"/>
            <a:ext cx="7488832" cy="1800200"/>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800" dirty="0"/>
              <a:t>در مواردی که مستخدم مشترک صندوق بازنشستگی کشوری بازنشسته، ازکار افتاده یا فوت شود در مورد وی یا وراث قانونی اش حقوق بازنشستگی یا وظیفه برقرار می شود. </a:t>
            </a:r>
            <a:endParaRPr lang="en-US" sz="2800" dirty="0"/>
          </a:p>
        </p:txBody>
      </p:sp>
      <p:sp>
        <p:nvSpPr>
          <p:cNvPr id="4" name="Rectangle 3"/>
          <p:cNvSpPr/>
          <p:nvPr/>
        </p:nvSpPr>
        <p:spPr>
          <a:xfrm>
            <a:off x="1043608" y="4437112"/>
            <a:ext cx="7488832" cy="1728192"/>
          </a:xfrm>
          <a:prstGeom prst="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400" b="1" dirty="0"/>
              <a:t>بازنشستگی:</a:t>
            </a:r>
            <a:r>
              <a:rPr lang="fa-IR" sz="2400" dirty="0"/>
              <a:t> حالتی است که خدمت مستخدم براساس ابلاغ رسمی دستگاه محل خدمت پایان می یابد و از حقوق بازنشستگی بهره مند می شود. </a:t>
            </a:r>
            <a:endParaRPr lang="en-US" sz="2400" dirty="0"/>
          </a:p>
        </p:txBody>
      </p:sp>
      <p:sp>
        <p:nvSpPr>
          <p:cNvPr id="5" name="TextBox 4">
            <a:hlinkClick r:id="rId2" action="ppaction://hlinksldjump"/>
          </p:cNvPr>
          <p:cNvSpPr txBox="1"/>
          <p:nvPr/>
        </p:nvSpPr>
        <p:spPr>
          <a:xfrm>
            <a:off x="357158" y="285728"/>
            <a:ext cx="121444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326927006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3" name="Folded Corner 2"/>
          <p:cNvSpPr/>
          <p:nvPr/>
        </p:nvSpPr>
        <p:spPr>
          <a:xfrm>
            <a:off x="785786" y="714356"/>
            <a:ext cx="7344816" cy="2160240"/>
          </a:xfrm>
          <a:prstGeom prst="foldedCorner">
            <a:avLst/>
          </a:prstGeom>
          <a:solidFill>
            <a:schemeClr val="accent2">
              <a:lumMod val="60000"/>
              <a:lumOff val="40000"/>
            </a:schemeClr>
          </a:soli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t>از کار افتادگی:</a:t>
            </a:r>
            <a:r>
              <a:rPr lang="fa-IR" sz="2400" dirty="0"/>
              <a:t> </a:t>
            </a:r>
            <a:r>
              <a:rPr lang="fa-IR" sz="2000" dirty="0"/>
              <a:t>حالتی است که مستخدم قادر به انجام کار نبوده و از حقوق وظیفه از کارافتادگی بهره مند می شود. از کارافتادگی براساس پیشنهاد دستگاه محل خدمت </a:t>
            </a:r>
            <a:r>
              <a:rPr lang="fa-IR" sz="2400" dirty="0"/>
              <a:t>مستخدم و </a:t>
            </a:r>
            <a:r>
              <a:rPr lang="fa-IR" sz="2000" dirty="0"/>
              <a:t>موافقت شورای توسعه مدیریت و سرمایه انسانی تحقق می یاب</a:t>
            </a:r>
            <a:r>
              <a:rPr lang="fa-IR" dirty="0"/>
              <a:t>د</a:t>
            </a:r>
            <a:endParaRPr lang="en-US" dirty="0"/>
          </a:p>
        </p:txBody>
      </p:sp>
      <p:sp>
        <p:nvSpPr>
          <p:cNvPr id="4" name="Flowchart: Document 3"/>
          <p:cNvSpPr/>
          <p:nvPr/>
        </p:nvSpPr>
        <p:spPr>
          <a:xfrm>
            <a:off x="1043608" y="3861048"/>
            <a:ext cx="7036746" cy="2448272"/>
          </a:xfrm>
          <a:prstGeom prst="flowChartDocument">
            <a:avLst/>
          </a:prstGeom>
          <a:solidFill>
            <a:schemeClr val="accent5">
              <a:lumMod val="75000"/>
            </a:schemeClr>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400" b="1" dirty="0"/>
              <a:t>فوت:</a:t>
            </a:r>
            <a:r>
              <a:rPr lang="fa-IR" sz="2400" dirty="0"/>
              <a:t> </a:t>
            </a:r>
            <a:r>
              <a:rPr lang="fa-IR" sz="2000" dirty="0"/>
              <a:t>درصورت فوت مستخدم نیز وراث قانونی وی از حقوق وظیفه وراث بهره مند می شوند. بازنشستگی عموماً به حالت های ذیل تقسیم می شود</a:t>
            </a:r>
            <a:r>
              <a:rPr lang="fa-IR" dirty="0"/>
              <a:t>. </a:t>
            </a:r>
            <a:endParaRPr lang="en-US" dirty="0"/>
          </a:p>
        </p:txBody>
      </p:sp>
      <p:sp>
        <p:nvSpPr>
          <p:cNvPr id="5" name="TextBox 4">
            <a:hlinkClick r:id="rId2" action="ppaction://hlinksldjump"/>
          </p:cNvPr>
          <p:cNvSpPr txBox="1"/>
          <p:nvPr/>
        </p:nvSpPr>
        <p:spPr>
          <a:xfrm>
            <a:off x="357158" y="285728"/>
            <a:ext cx="135732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888743884"/>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5" name="Cloud Callout 4"/>
          <p:cNvSpPr/>
          <p:nvPr/>
        </p:nvSpPr>
        <p:spPr>
          <a:xfrm>
            <a:off x="571472" y="214291"/>
            <a:ext cx="8176992" cy="2134590"/>
          </a:xfrm>
          <a:prstGeom prst="cloud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sz="2400" b="1" dirty="0">
                <a:solidFill>
                  <a:schemeClr val="bg1"/>
                </a:solidFill>
              </a:rPr>
              <a:t>مستندات بازنشستگی </a:t>
            </a:r>
            <a:endParaRPr lang="en-US" sz="2400" dirty="0">
              <a:solidFill>
                <a:schemeClr val="bg1"/>
              </a:solidFill>
            </a:endParaRPr>
          </a:p>
          <a:p>
            <a:pPr algn="ctr" rtl="1"/>
            <a:r>
              <a:rPr lang="fa-IR" sz="2000" b="1" dirty="0"/>
              <a:t>ماده 103 قانون مدیریت خدمات کشوری (اختیار دستگاه): </a:t>
            </a:r>
            <a:endParaRPr lang="en-US" sz="2000" dirty="0"/>
          </a:p>
        </p:txBody>
      </p:sp>
      <p:sp>
        <p:nvSpPr>
          <p:cNvPr id="6" name="Rounded Rectangle 5"/>
          <p:cNvSpPr/>
          <p:nvPr/>
        </p:nvSpPr>
        <p:spPr>
          <a:xfrm>
            <a:off x="683568" y="2714620"/>
            <a:ext cx="7848872" cy="714380"/>
          </a:xfrm>
          <a:prstGeom prst="round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000" dirty="0">
                <a:solidFill>
                  <a:schemeClr val="tx1"/>
                </a:solidFill>
              </a:rPr>
              <a:t>دستگاه اجرایی با داشتن یکی از شرایط زیر می تواند کارمند خود را بازنشسته نماید: </a:t>
            </a:r>
            <a:endParaRPr lang="en-US" sz="2000" dirty="0">
              <a:solidFill>
                <a:schemeClr val="tx1"/>
              </a:solidFill>
            </a:endParaRPr>
          </a:p>
        </p:txBody>
      </p:sp>
      <p:sp>
        <p:nvSpPr>
          <p:cNvPr id="8" name="Rounded Rectangle 7"/>
          <p:cNvSpPr/>
          <p:nvPr/>
        </p:nvSpPr>
        <p:spPr>
          <a:xfrm>
            <a:off x="539552" y="3714752"/>
            <a:ext cx="7992888" cy="150019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2400" dirty="0">
                <a:solidFill>
                  <a:schemeClr val="tx1"/>
                </a:solidFill>
              </a:rPr>
              <a:t>الف) حداقل 30 سال سابقه خدمت برای مشاغل غیر تخصصی و 35 سال برای مشاغل تخصصی و 35 سال برای مشاغل تخصصی با </a:t>
            </a:r>
            <a:r>
              <a:rPr lang="fa-IR" sz="2400" dirty="0" smtClean="0">
                <a:solidFill>
                  <a:schemeClr val="tx1"/>
                </a:solidFill>
              </a:rPr>
              <a:t>تحصیلات </a:t>
            </a:r>
            <a:r>
              <a:rPr lang="fa-IR" sz="2400" dirty="0">
                <a:solidFill>
                  <a:schemeClr val="tx1"/>
                </a:solidFill>
              </a:rPr>
              <a:t>دانشگاهی کارشناسی ارشد و بالاتر با درخواست کارمند برای سنوات بالاتر از 30 سال </a:t>
            </a:r>
            <a:endParaRPr lang="en-US" sz="2400" dirty="0">
              <a:solidFill>
                <a:schemeClr val="tx1"/>
              </a:solidFill>
            </a:endParaRPr>
          </a:p>
        </p:txBody>
      </p:sp>
      <p:sp>
        <p:nvSpPr>
          <p:cNvPr id="7" name="Rounded Rectangle 6"/>
          <p:cNvSpPr/>
          <p:nvPr/>
        </p:nvSpPr>
        <p:spPr>
          <a:xfrm>
            <a:off x="571472" y="5572140"/>
            <a:ext cx="7858180" cy="1000132"/>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400" dirty="0" smtClean="0">
                <a:solidFill>
                  <a:schemeClr val="tx1"/>
                </a:solidFill>
              </a:rPr>
              <a:t>ب) حداقل 60 سال سن و حداقل 25 سال سابقه خدمت با 25 روز حقوق </a:t>
            </a:r>
            <a:endParaRPr lang="en-US" sz="2400" dirty="0" smtClean="0">
              <a:solidFill>
                <a:schemeClr val="tx1"/>
              </a:solidFill>
            </a:endParaRPr>
          </a:p>
        </p:txBody>
      </p:sp>
      <p:sp>
        <p:nvSpPr>
          <p:cNvPr id="9" name="TextBox 8">
            <a:hlinkClick r:id="rId2" action="ppaction://hlinksldjump"/>
          </p:cNvPr>
          <p:cNvSpPr txBox="1"/>
          <p:nvPr/>
        </p:nvSpPr>
        <p:spPr>
          <a:xfrm>
            <a:off x="428596" y="142852"/>
            <a:ext cx="121444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1436463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6"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80">
                                          <p:stCondLst>
                                            <p:cond delay="0"/>
                                          </p:stCondLst>
                                        </p:cTn>
                                        <p:tgtEl>
                                          <p:spTgt spid="7"/>
                                        </p:tgtEl>
                                      </p:cBhvr>
                                    </p:animEffect>
                                    <p:anim calcmode="lin" valueType="num">
                                      <p:cBhvr>
                                        <p:cTn id="2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7" dur="26">
                                          <p:stCondLst>
                                            <p:cond delay="650"/>
                                          </p:stCondLst>
                                        </p:cTn>
                                        <p:tgtEl>
                                          <p:spTgt spid="7"/>
                                        </p:tgtEl>
                                      </p:cBhvr>
                                      <p:to x="100000" y="60000"/>
                                    </p:animScale>
                                    <p:animScale>
                                      <p:cBhvr>
                                        <p:cTn id="28" dur="166" decel="50000">
                                          <p:stCondLst>
                                            <p:cond delay="676"/>
                                          </p:stCondLst>
                                        </p:cTn>
                                        <p:tgtEl>
                                          <p:spTgt spid="7"/>
                                        </p:tgtEl>
                                      </p:cBhvr>
                                      <p:to x="100000" y="100000"/>
                                    </p:animScale>
                                    <p:animScale>
                                      <p:cBhvr>
                                        <p:cTn id="29" dur="26">
                                          <p:stCondLst>
                                            <p:cond delay="1312"/>
                                          </p:stCondLst>
                                        </p:cTn>
                                        <p:tgtEl>
                                          <p:spTgt spid="7"/>
                                        </p:tgtEl>
                                      </p:cBhvr>
                                      <p:to x="100000" y="80000"/>
                                    </p:animScale>
                                    <p:animScale>
                                      <p:cBhvr>
                                        <p:cTn id="30" dur="166" decel="50000">
                                          <p:stCondLst>
                                            <p:cond delay="1338"/>
                                          </p:stCondLst>
                                        </p:cTn>
                                        <p:tgtEl>
                                          <p:spTgt spid="7"/>
                                        </p:tgtEl>
                                      </p:cBhvr>
                                      <p:to x="100000" y="100000"/>
                                    </p:animScale>
                                    <p:animScale>
                                      <p:cBhvr>
                                        <p:cTn id="31" dur="26">
                                          <p:stCondLst>
                                            <p:cond delay="1642"/>
                                          </p:stCondLst>
                                        </p:cTn>
                                        <p:tgtEl>
                                          <p:spTgt spid="7"/>
                                        </p:tgtEl>
                                      </p:cBhvr>
                                      <p:to x="100000" y="90000"/>
                                    </p:animScale>
                                    <p:animScale>
                                      <p:cBhvr>
                                        <p:cTn id="32" dur="166" decel="50000">
                                          <p:stCondLst>
                                            <p:cond delay="1668"/>
                                          </p:stCondLst>
                                        </p:cTn>
                                        <p:tgtEl>
                                          <p:spTgt spid="7"/>
                                        </p:tgtEl>
                                      </p:cBhvr>
                                      <p:to x="100000" y="100000"/>
                                    </p:animScale>
                                    <p:animScale>
                                      <p:cBhvr>
                                        <p:cTn id="33" dur="26">
                                          <p:stCondLst>
                                            <p:cond delay="1808"/>
                                          </p:stCondLst>
                                        </p:cTn>
                                        <p:tgtEl>
                                          <p:spTgt spid="7"/>
                                        </p:tgtEl>
                                      </p:cBhvr>
                                      <p:to x="100000" y="95000"/>
                                    </p:animScale>
                                    <p:animScale>
                                      <p:cBhvr>
                                        <p:cTn id="3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Rectangular Callout 1"/>
          <p:cNvSpPr/>
          <p:nvPr/>
        </p:nvSpPr>
        <p:spPr>
          <a:xfrm>
            <a:off x="1500166" y="928670"/>
            <a:ext cx="6215106" cy="1071570"/>
          </a:xfrm>
          <a:prstGeom prst="wedgeRectCallout">
            <a:avLst/>
          </a:prstGeom>
          <a:solidFill>
            <a:schemeClr val="bg2">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fontAlgn="base">
              <a:spcBef>
                <a:spcPct val="0"/>
              </a:spcBef>
              <a:spcAft>
                <a:spcPct val="0"/>
              </a:spcAft>
              <a:buFontTx/>
              <a:buChar char="•"/>
            </a:pPr>
            <a:r>
              <a:rPr lang="fa-IR" sz="2400" b="1" dirty="0" smtClean="0" bmk="OLE_LINK2">
                <a:solidFill>
                  <a:schemeClr val="tx1"/>
                </a:solidFill>
                <a:latin typeface="Calibri" pitchFamily="34" charset="0"/>
                <a:ea typeface="Calibri" pitchFamily="34" charset="0"/>
                <a:cs typeface="2  Nazanin" pitchFamily="2" charset="-78"/>
              </a:rPr>
              <a:t>تبصره 2 ماده 103 قانون مدیریت خدمات کشوری</a:t>
            </a:r>
            <a:endParaRPr lang="fa-IR" sz="3200" dirty="0" smtClean="0">
              <a:solidFill>
                <a:schemeClr val="tx1"/>
              </a:solidFill>
              <a:latin typeface="Arial" pitchFamily="34" charset="0"/>
              <a:cs typeface="2  Nazanin" pitchFamily="2" charset="-78"/>
            </a:endParaRPr>
          </a:p>
        </p:txBody>
      </p:sp>
      <p:sp>
        <p:nvSpPr>
          <p:cNvPr id="7" name="Snip Diagonal Corner Rectangle 6">
            <a:hlinkClick r:id="rId2"/>
          </p:cNvPr>
          <p:cNvSpPr/>
          <p:nvPr/>
        </p:nvSpPr>
        <p:spPr>
          <a:xfrm>
            <a:off x="857224" y="2857496"/>
            <a:ext cx="7572428" cy="2286016"/>
          </a:xfrm>
          <a:prstGeom prst="snip2Diag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7" name="Rectangle 33"/>
          <p:cNvSpPr>
            <a:spLocks noChangeArrowheads="1"/>
          </p:cNvSpPr>
          <p:nvPr/>
        </p:nvSpPr>
        <p:spPr bwMode="auto">
          <a:xfrm>
            <a:off x="1500166" y="3058222"/>
            <a:ext cx="657229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effectLst/>
                <a:latin typeface="Calibri" pitchFamily="34" charset="0"/>
                <a:ea typeface="Calibri" pitchFamily="34" charset="0"/>
                <a:cs typeface="2  Nazanin" pitchFamily="2" charset="-78"/>
              </a:rPr>
              <a:t>د</a:t>
            </a:r>
            <a:r>
              <a:rPr kumimoji="0" lang="fa-IR" sz="2400" b="0" i="0" u="none" strike="noStrike" cap="none" normalizeH="0" baseline="0" dirty="0" smtClean="0" bmk="">
                <a:ln>
                  <a:noFill/>
                </a:ln>
                <a:effectLst/>
                <a:latin typeface="Calibri" pitchFamily="34" charset="0"/>
                <a:ea typeface="Calibri" pitchFamily="34" charset="0"/>
                <a:cs typeface="2  Nazanin" pitchFamily="2" charset="-78"/>
              </a:rPr>
              <a:t>ستگاه های اجرایی مکلفند کارمندانی </a:t>
            </a:r>
            <a:r>
              <a:rPr kumimoji="0" lang="fa-IR" sz="2400" b="0" i="0" u="none" strike="noStrike" cap="none" normalizeH="0" baseline="0" smtClean="0" bmk="">
                <a:ln>
                  <a:noFill/>
                </a:ln>
                <a:effectLst/>
                <a:latin typeface="Calibri" pitchFamily="34" charset="0"/>
                <a:ea typeface="Calibri" pitchFamily="34" charset="0"/>
                <a:cs typeface="2  Nazanin" pitchFamily="2" charset="-78"/>
              </a:rPr>
              <a:t>که </a:t>
            </a:r>
            <a:r>
              <a:rPr kumimoji="0" lang="fa-IR" sz="2400" b="0" i="0" u="none" strike="noStrike" cap="none" normalizeH="0" baseline="0" smtClean="0" bmk="">
                <a:ln>
                  <a:noFill/>
                </a:ln>
                <a:effectLst/>
                <a:latin typeface="Calibri" pitchFamily="34" charset="0"/>
                <a:ea typeface="Calibri" pitchFamily="34" charset="0"/>
                <a:cs typeface="2  Nazanin" pitchFamily="2" charset="-78"/>
              </a:rPr>
              <a:t>دارای </a:t>
            </a:r>
            <a:r>
              <a:rPr kumimoji="0" lang="fa-IR" sz="2400" b="0" i="0" u="none" strike="noStrike" cap="none" normalizeH="0" baseline="0" dirty="0" smtClean="0" bmk="">
                <a:ln>
                  <a:noFill/>
                </a:ln>
                <a:effectLst/>
                <a:latin typeface="Calibri" pitchFamily="34" charset="0"/>
                <a:ea typeface="Calibri" pitchFamily="34" charset="0"/>
                <a:cs typeface="2  Nazanin" pitchFamily="2" charset="-78"/>
              </a:rPr>
              <a:t>30 سال سابقه خدمت برای مشاغل غیر تخصصی و 60 سال سن و همچنین کارمندانی که دارای 35 سال سابقه خدمت برای مشاغل تخصصی و 65 سال سن می باشند را راساً و بدون تقاضای کارمندان بازنشسته</a:t>
            </a:r>
            <a:r>
              <a:rPr kumimoji="0" lang="fa-IR" b="0" i="0" u="none" strike="noStrike" cap="none" normalizeH="0" baseline="0" dirty="0" smtClean="0" bmk="">
                <a:ln>
                  <a:noFill/>
                </a:ln>
                <a:effectLst/>
                <a:latin typeface="Calibri" pitchFamily="34" charset="0"/>
                <a:ea typeface="Calibri" pitchFamily="34" charset="0"/>
                <a:cs typeface="2  Nazanin" pitchFamily="2" charset="-78"/>
              </a:rPr>
              <a:t> </a:t>
            </a:r>
            <a:r>
              <a:rPr kumimoji="0" lang="fa-IR" sz="2400" b="0" i="0" u="none" strike="noStrike" cap="none" normalizeH="0" baseline="0" dirty="0" smtClean="0" bmk="">
                <a:ln>
                  <a:noFill/>
                </a:ln>
                <a:effectLst/>
                <a:latin typeface="Calibri" pitchFamily="34" charset="0"/>
                <a:ea typeface="Calibri" pitchFamily="34" charset="0"/>
                <a:cs typeface="2  Nazanin" pitchFamily="2" charset="-78"/>
              </a:rPr>
              <a:t>نمایند</a:t>
            </a:r>
            <a:r>
              <a:rPr kumimoji="0" lang="fa-IR" sz="2000" b="0" i="0" u="none" strike="noStrike" cap="none" normalizeH="0" baseline="0" dirty="0" smtClean="0" bmk="">
                <a:ln>
                  <a:noFill/>
                </a:ln>
                <a:effectLst/>
                <a:latin typeface="Calibri" pitchFamily="34" charset="0"/>
                <a:ea typeface="Calibri" pitchFamily="34" charset="0"/>
                <a:cs typeface="2  Nazanin" pitchFamily="2" charset="-78"/>
              </a:rPr>
              <a:t>. </a:t>
            </a:r>
            <a:endParaRPr kumimoji="0" lang="fa-IR" sz="2800" b="0" i="0" u="none" strike="noStrike" cap="none" normalizeH="0" baseline="0" dirty="0" smtClean="0">
              <a:ln>
                <a:noFill/>
              </a:ln>
              <a:effectLst/>
              <a:latin typeface="Arial" pitchFamily="34" charset="0"/>
              <a:cs typeface="2  Nazanin" pitchFamily="2" charset="-78"/>
            </a:endParaRPr>
          </a:p>
        </p:txBody>
      </p:sp>
      <p:sp>
        <p:nvSpPr>
          <p:cNvPr id="5" name="TextBox 4">
            <a:hlinkClick r:id="rId3" action="ppaction://hlinksldjump"/>
          </p:cNvPr>
          <p:cNvSpPr txBox="1"/>
          <p:nvPr/>
        </p:nvSpPr>
        <p:spPr>
          <a:xfrm>
            <a:off x="500034" y="357166"/>
            <a:ext cx="121444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25"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7"/>
                                        </p:tgtEl>
                                      </p:cBhvr>
                                    </p:animEffect>
                                  </p:childTnLst>
                                </p:cTn>
                              </p:par>
                            </p:childTnLst>
                          </p:cTn>
                        </p:par>
                        <p:par>
                          <p:cTn id="18" fill="hold">
                            <p:stCondLst>
                              <p:cond delay="3000"/>
                            </p:stCondLst>
                            <p:childTnLst>
                              <p:par>
                                <p:cTn id="19" presetID="25" presetClass="entr" presetSubtype="0" fill="hold" grpId="0" nodeType="afterEffect">
                                  <p:stCondLst>
                                    <p:cond delay="0"/>
                                  </p:stCondLst>
                                  <p:childTnLst>
                                    <p:set>
                                      <p:cBhvr>
                                        <p:cTn id="20" dur="1" fill="hold">
                                          <p:stCondLst>
                                            <p:cond delay="0"/>
                                          </p:stCondLst>
                                        </p:cTn>
                                        <p:tgtEl>
                                          <p:spTgt spid="1057"/>
                                        </p:tgtEl>
                                        <p:attrNameLst>
                                          <p:attrName>style.visibility</p:attrName>
                                        </p:attrNameLst>
                                      </p:cBhvr>
                                      <p:to>
                                        <p:strVal val="visible"/>
                                      </p:to>
                                    </p:set>
                                    <p:anim calcmode="lin" valueType="num">
                                      <p:cBhvr>
                                        <p:cTn id="21" dur="500" decel="50000" fill="hold">
                                          <p:stCondLst>
                                            <p:cond delay="0"/>
                                          </p:stCondLst>
                                        </p:cTn>
                                        <p:tgtEl>
                                          <p:spTgt spid="1057"/>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057"/>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057"/>
                                        </p:tgtEl>
                                        <p:attrNameLst>
                                          <p:attrName>ppt_w</p:attrName>
                                        </p:attrNameLst>
                                      </p:cBhvr>
                                      <p:tavLst>
                                        <p:tav tm="0">
                                          <p:val>
                                            <p:strVal val="#ppt_w*.05"/>
                                          </p:val>
                                        </p:tav>
                                        <p:tav tm="100000">
                                          <p:val>
                                            <p:strVal val="#ppt_w"/>
                                          </p:val>
                                        </p:tav>
                                      </p:tavLst>
                                    </p:anim>
                                    <p:anim calcmode="lin" valueType="num">
                                      <p:cBhvr>
                                        <p:cTn id="24" dur="1000" fill="hold"/>
                                        <p:tgtEl>
                                          <p:spTgt spid="1057"/>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057"/>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057"/>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057"/>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5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alpha val="57000"/>
          </a:srgbClr>
        </a:solidFill>
        <a:effectLst/>
      </p:bgPr>
    </p:bg>
    <p:spTree>
      <p:nvGrpSpPr>
        <p:cNvPr id="1" name=""/>
        <p:cNvGrpSpPr/>
        <p:nvPr/>
      </p:nvGrpSpPr>
      <p:grpSpPr>
        <a:xfrm>
          <a:off x="0" y="0"/>
          <a:ext cx="0" cy="0"/>
          <a:chOff x="0" y="0"/>
          <a:chExt cx="0" cy="0"/>
        </a:xfrm>
      </p:grpSpPr>
      <p:sp>
        <p:nvSpPr>
          <p:cNvPr id="2" name="Rounded Rectangle 1"/>
          <p:cNvSpPr/>
          <p:nvPr/>
        </p:nvSpPr>
        <p:spPr>
          <a:xfrm>
            <a:off x="1571604" y="928670"/>
            <a:ext cx="5929354" cy="1143008"/>
          </a:xfrm>
          <a:prstGeom prst="roundRect">
            <a:avLst/>
          </a:prstGeom>
          <a:solidFill>
            <a:schemeClr val="accent6">
              <a:lumMod val="20000"/>
              <a:lumOff val="80000"/>
            </a:schemeClr>
          </a:solidFill>
          <a:ln>
            <a:solidFill>
              <a:schemeClr val="accent6">
                <a:lumMod val="20000"/>
                <a:lumOff val="8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fontAlgn="base">
              <a:spcBef>
                <a:spcPct val="0"/>
              </a:spcBef>
              <a:spcAft>
                <a:spcPct val="0"/>
              </a:spcAft>
              <a:buFontTx/>
              <a:buChar char="•"/>
            </a:pPr>
            <a:r>
              <a:rPr lang="fa-IR" sz="2400" b="1" dirty="0" smtClean="0">
                <a:solidFill>
                  <a:schemeClr val="tx2">
                    <a:lumMod val="75000"/>
                  </a:schemeClr>
                </a:solidFill>
                <a:latin typeface="Calibri" pitchFamily="34" charset="0"/>
                <a:ea typeface="Calibri" pitchFamily="34" charset="0"/>
                <a:cs typeface="B Mitra" charset="-78"/>
              </a:rPr>
              <a:t>تبصره 3 ماده 103 قانون مدیریت خدمات کشوری</a:t>
            </a:r>
            <a:r>
              <a:rPr lang="fa-IR" b="1" dirty="0" smtClean="0">
                <a:solidFill>
                  <a:schemeClr val="tx1"/>
                </a:solidFill>
                <a:latin typeface="Calibri" pitchFamily="34" charset="0"/>
                <a:ea typeface="Calibri" pitchFamily="34" charset="0"/>
                <a:cs typeface="B Mitra" charset="-78"/>
              </a:rPr>
              <a:t>: </a:t>
            </a:r>
            <a:endParaRPr lang="fa-IR" sz="2400" dirty="0" smtClean="0">
              <a:solidFill>
                <a:schemeClr val="tx1"/>
              </a:solidFill>
              <a:latin typeface="Arial" pitchFamily="34" charset="0"/>
              <a:cs typeface="Arial" pitchFamily="34" charset="0"/>
            </a:endParaRPr>
          </a:p>
        </p:txBody>
      </p:sp>
      <p:sp>
        <p:nvSpPr>
          <p:cNvPr id="5" name="Rectangle 4"/>
          <p:cNvSpPr/>
          <p:nvPr/>
        </p:nvSpPr>
        <p:spPr>
          <a:xfrm>
            <a:off x="1000100" y="2714620"/>
            <a:ext cx="7072362" cy="3357586"/>
          </a:xfrm>
          <a:prstGeom prst="rect">
            <a:avLst/>
          </a:prstGeom>
          <a:effectLst>
            <a:glow rad="139700">
              <a:schemeClr val="accent1">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pPr lvl="0" algn="justLow" rtl="1" fontAlgn="base">
              <a:spcBef>
                <a:spcPct val="0"/>
              </a:spcBef>
              <a:spcAft>
                <a:spcPct val="0"/>
              </a:spcAft>
            </a:pPr>
            <a:r>
              <a:rPr lang="fa-IR" sz="2800" dirty="0" smtClean="0">
                <a:solidFill>
                  <a:schemeClr val="tx1"/>
                </a:solidFill>
                <a:latin typeface="Calibri" pitchFamily="34" charset="0"/>
                <a:ea typeface="Calibri" pitchFamily="34" charset="0"/>
                <a:cs typeface="B Mitra" charset="-78"/>
              </a:rPr>
              <a:t>دستگاه های اجرایی موظفند کارمندانی را که دارای 65 سال سن و حداقل 25 سال سابقه خدمت می باشند را بازنشسته نمایند. سقف سنی برای مشاغل تخصصی 70 سال است. کارمندان تخصصی فوق الذکر که سابقه خدمت آنها کمتر از 25 سال است در صورتی که بیش از 20 سال سابقه خدمت داشته باشند می توانند تا رسیدن به 25 سال سابقه ادامه خدمت دهند و در غیر این صورت بازخرید می شوند. </a:t>
            </a:r>
            <a:endParaRPr lang="fa-IR" sz="2800" dirty="0" smtClean="0">
              <a:solidFill>
                <a:schemeClr val="tx1"/>
              </a:solidFill>
              <a:latin typeface="Arial" pitchFamily="34" charset="0"/>
              <a:cs typeface="Arial" pitchFamily="34" charset="0"/>
            </a:endParaRPr>
          </a:p>
        </p:txBody>
      </p:sp>
      <p:sp>
        <p:nvSpPr>
          <p:cNvPr id="6" name="TextBox 5">
            <a:hlinkClick r:id="rId2" action="ppaction://hlinksldjump"/>
          </p:cNvPr>
          <p:cNvSpPr txBox="1"/>
          <p:nvPr/>
        </p:nvSpPr>
        <p:spPr>
          <a:xfrm>
            <a:off x="357158" y="357166"/>
            <a:ext cx="12858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3398020.EDU\Desktop\rahbar_20110428_1981817517.jpg"/>
          <p:cNvPicPr>
            <a:picLocks noChangeAspect="1" noChangeArrowheads="1"/>
          </p:cNvPicPr>
          <p:nvPr/>
        </p:nvPicPr>
        <p:blipFill>
          <a:blip r:embed="rId2"/>
          <a:srcRect/>
          <a:stretch>
            <a:fillRect/>
          </a:stretch>
        </p:blipFill>
        <p:spPr bwMode="auto">
          <a:xfrm>
            <a:off x="-20192" y="0"/>
            <a:ext cx="9144000" cy="6858000"/>
          </a:xfrm>
          <a:prstGeom prst="rect">
            <a:avLst/>
          </a:prstGeom>
          <a:noFill/>
        </p:spPr>
      </p:pic>
      <p:sp>
        <p:nvSpPr>
          <p:cNvPr id="4" name="TextBox 3"/>
          <p:cNvSpPr txBox="1"/>
          <p:nvPr/>
        </p:nvSpPr>
        <p:spPr>
          <a:xfrm>
            <a:off x="0" y="4397276"/>
            <a:ext cx="5181600" cy="2308324"/>
          </a:xfrm>
          <a:prstGeom prst="rect">
            <a:avLst/>
          </a:prstGeom>
          <a:noFill/>
        </p:spPr>
        <p:txBody>
          <a:bodyPr wrap="square" rtlCol="0">
            <a:spAutoFit/>
          </a:bodyPr>
          <a:lstStyle/>
          <a:p>
            <a:pPr algn="ctr" rtl="1"/>
            <a:r>
              <a:rPr lang="fa-IR" sz="4800" dirty="0" smtClean="0">
                <a:cs typeface="B Titr" pitchFamily="2" charset="-78"/>
              </a:rPr>
              <a:t>سال اقتصاد و فرهنگ </a:t>
            </a:r>
          </a:p>
          <a:p>
            <a:pPr algn="ctr" rtl="1"/>
            <a:r>
              <a:rPr lang="fa-IR" sz="4800" dirty="0" smtClean="0">
                <a:cs typeface="B Titr" pitchFamily="2" charset="-78"/>
              </a:rPr>
              <a:t>با عزم ملی</a:t>
            </a:r>
          </a:p>
          <a:p>
            <a:pPr algn="ctr" rtl="1"/>
            <a:r>
              <a:rPr lang="fa-IR" sz="4800" dirty="0" smtClean="0">
                <a:cs typeface="B Titr" pitchFamily="2" charset="-78"/>
              </a:rPr>
              <a:t>و مديريت جهادی</a:t>
            </a:r>
            <a:endParaRPr lang="en-US" sz="4800" dirty="0">
              <a:cs typeface="B Titr" pitchFamily="2" charset="-78"/>
            </a:endParaRPr>
          </a:p>
        </p:txBody>
      </p:sp>
      <p:sp>
        <p:nvSpPr>
          <p:cNvPr id="2" name="TextBox 1"/>
          <p:cNvSpPr txBox="1"/>
          <p:nvPr/>
        </p:nvSpPr>
        <p:spPr>
          <a:xfrm>
            <a:off x="2267744" y="836712"/>
            <a:ext cx="2160240"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r"/>
            <a:r>
              <a:rPr lang="fa-IR" sz="4000" dirty="0" smtClean="0"/>
              <a:t>سال1393</a:t>
            </a:r>
            <a:endParaRPr lang="fa-IR" dirty="0"/>
          </a:p>
        </p:txBody>
      </p:sp>
    </p:spTree>
  </p:cSld>
  <p:clrMapOvr>
    <a:masterClrMapping/>
  </p:clrMapOvr>
  <p:transition spd="slow">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Rectangle 2"/>
          <p:cNvSpPr/>
          <p:nvPr/>
        </p:nvSpPr>
        <p:spPr>
          <a:xfrm rot="198792">
            <a:off x="1115616" y="262433"/>
            <a:ext cx="8424936" cy="5644008"/>
          </a:xfrm>
          <a:prstGeom prst="rect">
            <a:avLst/>
          </a:prstGeom>
          <a:solidFill>
            <a:schemeClr val="accent2">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403648" y="719509"/>
            <a:ext cx="5616624" cy="108012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r" rtl="1"/>
            <a:r>
              <a:rPr lang="fa-IR" sz="2000" dirty="0">
                <a:solidFill>
                  <a:schemeClr val="tx2">
                    <a:lumMod val="50000"/>
                  </a:schemeClr>
                </a:solidFill>
              </a:rPr>
              <a:t>بازنشستگی پیش از موعد کارکنان </a:t>
            </a:r>
            <a:r>
              <a:rPr lang="fa-IR" sz="2000" dirty="0" smtClean="0">
                <a:solidFill>
                  <a:schemeClr val="tx2">
                    <a:lumMod val="50000"/>
                  </a:schemeClr>
                </a:solidFill>
              </a:rPr>
              <a:t>دولت</a:t>
            </a:r>
            <a:endParaRPr lang="en-US" sz="2000" dirty="0">
              <a:solidFill>
                <a:schemeClr val="tx2">
                  <a:lumMod val="50000"/>
                </a:schemeClr>
              </a:solidFill>
            </a:endParaRPr>
          </a:p>
        </p:txBody>
      </p:sp>
      <p:sp>
        <p:nvSpPr>
          <p:cNvPr id="5" name="Rounded Rectangle 4"/>
          <p:cNvSpPr/>
          <p:nvPr/>
        </p:nvSpPr>
        <p:spPr>
          <a:xfrm>
            <a:off x="1447855" y="1643050"/>
            <a:ext cx="7920880" cy="5000660"/>
          </a:xfrm>
          <a:prstGeom prst="round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2000" dirty="0">
                <a:solidFill>
                  <a:schemeClr val="tx1"/>
                </a:solidFill>
              </a:rPr>
              <a:t>به دولت اجازه داده می شود از تاریخ تصویب این قانون ظرف مدت 3 سال </a:t>
            </a:r>
            <a:r>
              <a:rPr lang="fa-IR" sz="2000" dirty="0" smtClean="0">
                <a:solidFill>
                  <a:schemeClr val="tx1"/>
                </a:solidFill>
              </a:rPr>
              <a:t>(86/6/5تا 89/6/5) </a:t>
            </a:r>
            <a:r>
              <a:rPr lang="fa-IR" sz="2000" dirty="0">
                <a:solidFill>
                  <a:schemeClr val="tx1"/>
                </a:solidFill>
              </a:rPr>
              <a:t>کارکنان رسمی، پیمانی و قراردادی وزارتخانه ها و موسسات دولتی را که حداقل 25 سال سابقه خدمت قابل قبول داشته باشند با حداکثر 5 سال سنوات ارفاقی بدون شرط سنی در صورت تقاضای کارکنان و موافقت دستگاه متبوع خود بازنشسته نماید. حداقل سنوات قابل قبول برای استفاده بانوان شاغل از این حکم 20 سال بوده و حداکثر سنوات ارفاقی آنان 5 سال خواهد بود. </a:t>
            </a:r>
            <a:endParaRPr lang="en-US" sz="2000" dirty="0">
              <a:solidFill>
                <a:schemeClr val="tx1"/>
              </a:solidFill>
            </a:endParaRPr>
          </a:p>
          <a:p>
            <a:pPr algn="r" rtl="1"/>
            <a:r>
              <a:rPr lang="fa-IR" sz="2000" dirty="0">
                <a:solidFill>
                  <a:schemeClr val="tx1"/>
                </a:solidFill>
              </a:rPr>
              <a:t>به موجب قانون تمدید قانون بازنشستگی پیش از موعد کارکنان مصوب </a:t>
            </a:r>
            <a:r>
              <a:rPr lang="fa-IR" sz="2000" dirty="0" smtClean="0">
                <a:solidFill>
                  <a:schemeClr val="tx1"/>
                </a:solidFill>
              </a:rPr>
              <a:t>89/12/10 قانون </a:t>
            </a:r>
            <a:r>
              <a:rPr lang="fa-IR" sz="2000" dirty="0">
                <a:solidFill>
                  <a:schemeClr val="tx1"/>
                </a:solidFill>
              </a:rPr>
              <a:t>مذکور به مدت 5 سال تمدید شده است. </a:t>
            </a:r>
            <a:endParaRPr lang="en-US" sz="2000" dirty="0">
              <a:solidFill>
                <a:schemeClr val="tx1"/>
              </a:solidFill>
            </a:endParaRPr>
          </a:p>
          <a:p>
            <a:pPr algn="r" rtl="1"/>
            <a:r>
              <a:rPr lang="fa-IR" sz="2000" dirty="0">
                <a:solidFill>
                  <a:schemeClr val="tx1"/>
                </a:solidFill>
              </a:rPr>
              <a:t>تحقق بازنشستگی پیش از موعد در اجرای این قانون با توجه به ضوابط اجرایی ماده 20 قانون بودجه سال 1390 کل کشور به عهده کمیسیون اجتماعی دولت خواهد بود. </a:t>
            </a:r>
            <a:endParaRPr lang="en-US" sz="2000" dirty="0">
              <a:solidFill>
                <a:schemeClr val="tx1"/>
              </a:solidFill>
            </a:endParaRPr>
          </a:p>
          <a:p>
            <a:pPr algn="r" rtl="1"/>
            <a:r>
              <a:rPr lang="fa-IR" sz="2000" dirty="0">
                <a:solidFill>
                  <a:schemeClr val="tx1"/>
                </a:solidFill>
              </a:rPr>
              <a:t>همچنین به استناد بند 94 ماده واحده قانون بودجه سال 1391 کل کشور بازنشستگی کارکنان دولت به استناد قانون بازنشستگی پیش از موعد در سال 1391 بدون سنوات ارفاق صورت می پذیرد. </a:t>
            </a:r>
            <a:endParaRPr lang="en-US" sz="2000" dirty="0">
              <a:solidFill>
                <a:schemeClr val="tx1"/>
              </a:solidFill>
            </a:endParaRPr>
          </a:p>
        </p:txBody>
      </p:sp>
      <p:sp>
        <p:nvSpPr>
          <p:cNvPr id="6" name="TextBox 5">
            <a:hlinkClick r:id="rId2" action="ppaction://hlinksldjump"/>
          </p:cNvPr>
          <p:cNvSpPr txBox="1"/>
          <p:nvPr/>
        </p:nvSpPr>
        <p:spPr>
          <a:xfrm>
            <a:off x="1071538" y="285728"/>
            <a:ext cx="121444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487110759"/>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Folded Corner 1"/>
          <p:cNvSpPr/>
          <p:nvPr/>
        </p:nvSpPr>
        <p:spPr>
          <a:xfrm>
            <a:off x="357158" y="500042"/>
            <a:ext cx="8424936" cy="5904656"/>
          </a:xfrm>
          <a:prstGeom prst="foldedCorner">
            <a:avLst/>
          </a:prstGeom>
          <a:solidFill>
            <a:srgbClr val="FFFF00"/>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95536" y="1052736"/>
            <a:ext cx="8424936" cy="792088"/>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lvl="0" algn="r" rtl="1"/>
            <a:r>
              <a:rPr lang="fa-IR" dirty="0">
                <a:solidFill>
                  <a:schemeClr val="tx1">
                    <a:lumMod val="85000"/>
                    <a:lumOff val="15000"/>
                  </a:schemeClr>
                </a:solidFill>
              </a:rPr>
              <a:t>مستندات بازنشستگی درباره دستگاههای مشمول ماده 117 قانون مدیریت خدمات کشوری به شرح ذیل می </a:t>
            </a:r>
            <a:r>
              <a:rPr lang="fa-IR" dirty="0" smtClean="0">
                <a:solidFill>
                  <a:schemeClr val="tx1">
                    <a:lumMod val="85000"/>
                    <a:lumOff val="15000"/>
                  </a:schemeClr>
                </a:solidFill>
              </a:rPr>
              <a:t>باشد</a:t>
            </a:r>
            <a:endParaRPr lang="en-US" dirty="0">
              <a:solidFill>
                <a:schemeClr val="tx1">
                  <a:lumMod val="85000"/>
                  <a:lumOff val="15000"/>
                </a:schemeClr>
              </a:solidFill>
            </a:endParaRPr>
          </a:p>
        </p:txBody>
      </p:sp>
      <p:sp>
        <p:nvSpPr>
          <p:cNvPr id="8" name="Curved Left Arrow 7"/>
          <p:cNvSpPr/>
          <p:nvPr/>
        </p:nvSpPr>
        <p:spPr>
          <a:xfrm>
            <a:off x="6444208" y="1933867"/>
            <a:ext cx="1080120" cy="158572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Right Arrow 8"/>
          <p:cNvSpPr/>
          <p:nvPr/>
        </p:nvSpPr>
        <p:spPr>
          <a:xfrm>
            <a:off x="1907704" y="1933866"/>
            <a:ext cx="1368152" cy="15671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1115616" y="3645024"/>
            <a:ext cx="6840760" cy="2448272"/>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400" dirty="0"/>
              <a:t>بازنشستگی مستخدمین رسمی، ثابت و دارای عناوین مشابه </a:t>
            </a:r>
            <a:r>
              <a:rPr lang="fa-IR" sz="2400" dirty="0" smtClean="0"/>
              <a:t>وزارتخانه </a:t>
            </a:r>
            <a:r>
              <a:rPr lang="fa-IR" sz="2400" dirty="0"/>
              <a:t>ها، موسسات، شرکت های دولتی، شهرداری ها و موسسات دولتی که شمول قانون به آنها مستلزم ذکر نام است با حداقل 30 سال سابقه خدمت قابل قبول از لحاظ بازنشستگی طبق مقررات مربوط خواهد بود</a:t>
            </a:r>
            <a:r>
              <a:rPr lang="fa-IR" dirty="0"/>
              <a:t>. </a:t>
            </a:r>
            <a:endParaRPr lang="en-US" dirty="0"/>
          </a:p>
        </p:txBody>
      </p:sp>
      <p:sp>
        <p:nvSpPr>
          <p:cNvPr id="7" name="TextBox 6"/>
          <p:cNvSpPr txBox="1"/>
          <p:nvPr/>
        </p:nvSpPr>
        <p:spPr>
          <a:xfrm>
            <a:off x="714348" y="642918"/>
            <a:ext cx="121444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210492457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par>
                          <p:cTn id="14" fill="hold">
                            <p:stCondLst>
                              <p:cond delay="3000"/>
                            </p:stCondLst>
                            <p:childTnLst>
                              <p:par>
                                <p:cTn id="15" presetID="21"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par>
                          <p:cTn id="18" fill="hold">
                            <p:stCondLst>
                              <p:cond delay="5000"/>
                            </p:stCondLst>
                            <p:childTnLst>
                              <p:par>
                                <p:cTn id="19" presetID="42"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Flowchart: Document 2"/>
          <p:cNvSpPr/>
          <p:nvPr/>
        </p:nvSpPr>
        <p:spPr>
          <a:xfrm>
            <a:off x="467544" y="469729"/>
            <a:ext cx="8352927" cy="6597352"/>
          </a:xfrm>
          <a:prstGeom prst="flowChartDocument">
            <a:avLst/>
          </a:prstGeom>
          <a:solidFill>
            <a:srgbClr val="FFFF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dirty="0">
              <a:solidFill>
                <a:schemeClr val="tx1">
                  <a:lumMod val="85000"/>
                  <a:lumOff val="15000"/>
                </a:schemeClr>
              </a:solidFill>
            </a:endParaRPr>
          </a:p>
        </p:txBody>
      </p:sp>
      <p:sp>
        <p:nvSpPr>
          <p:cNvPr id="4" name="Rounded Rectangle 3"/>
          <p:cNvSpPr/>
          <p:nvPr/>
        </p:nvSpPr>
        <p:spPr>
          <a:xfrm rot="21236646">
            <a:off x="2105521" y="1584522"/>
            <a:ext cx="6075691" cy="1008112"/>
          </a:xfrm>
          <a:prstGeom prst="roundRect">
            <a:avLst/>
          </a:prstGeom>
          <a:solidFill>
            <a:schemeClr val="tx2">
              <a:lumMod val="75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t>تبصره 1: مستخدمین رسمی و یا ثابت مشمول این قانون می توانند با دارا بودن شرایط ذیل و موافقت دستگاه دولتی متبوع خود بازنشسته شوند</a:t>
            </a:r>
            <a:endParaRPr lang="en-US" sz="2000" dirty="0"/>
          </a:p>
        </p:txBody>
      </p:sp>
      <p:sp>
        <p:nvSpPr>
          <p:cNvPr id="5" name="Rounded Rectangle 4"/>
          <p:cNvSpPr/>
          <p:nvPr/>
        </p:nvSpPr>
        <p:spPr>
          <a:xfrm rot="21358434">
            <a:off x="1469623" y="3217815"/>
            <a:ext cx="6363218" cy="2043497"/>
          </a:xfrm>
          <a:prstGeom prst="roundRect">
            <a:avLst/>
          </a:prstGeom>
          <a:solidFill>
            <a:schemeClr val="accent1">
              <a:lumMod val="40000"/>
              <a:lumOff val="6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000" dirty="0">
                <a:solidFill>
                  <a:schemeClr val="tx1">
                    <a:lumMod val="85000"/>
                    <a:lumOff val="15000"/>
                  </a:schemeClr>
                </a:solidFill>
              </a:rPr>
              <a:t>الف) مستخدمین مرد با 50 سال سن و 25 سال سابقه خدمت </a:t>
            </a:r>
            <a:endParaRPr lang="en-US" sz="2000" dirty="0">
              <a:solidFill>
                <a:schemeClr val="tx1">
                  <a:lumMod val="85000"/>
                  <a:lumOff val="15000"/>
                </a:schemeClr>
              </a:solidFill>
            </a:endParaRPr>
          </a:p>
          <a:p>
            <a:pPr algn="r" rtl="1"/>
            <a:r>
              <a:rPr lang="fa-IR" sz="2000" dirty="0">
                <a:solidFill>
                  <a:schemeClr val="tx1">
                    <a:lumMod val="85000"/>
                    <a:lumOff val="15000"/>
                  </a:schemeClr>
                </a:solidFill>
              </a:rPr>
              <a:t>ب) مستخدمین زن با 20 سال سابقه خدمت </a:t>
            </a:r>
            <a:endParaRPr lang="en-US" sz="2000" dirty="0">
              <a:solidFill>
                <a:schemeClr val="tx1">
                  <a:lumMod val="85000"/>
                  <a:lumOff val="15000"/>
                </a:schemeClr>
              </a:solidFill>
            </a:endParaRPr>
          </a:p>
        </p:txBody>
      </p:sp>
      <p:sp>
        <p:nvSpPr>
          <p:cNvPr id="6" name="TextBox 5">
            <a:hlinkClick r:id="rId2" action="ppaction://hlinksldjump"/>
          </p:cNvPr>
          <p:cNvSpPr txBox="1"/>
          <p:nvPr/>
        </p:nvSpPr>
        <p:spPr>
          <a:xfrm>
            <a:off x="142844" y="857232"/>
            <a:ext cx="121444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16149427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55"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0.70"/>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par>
                          <p:cTn id="14" fill="hold">
                            <p:stCondLst>
                              <p:cond delay="1000"/>
                            </p:stCondLst>
                            <p:childTnLst>
                              <p:par>
                                <p:cTn id="15" presetID="55"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1412776"/>
            <a:ext cx="8229600" cy="4162474"/>
          </a:xfrm>
          <a:solidFill>
            <a:schemeClr val="accent4">
              <a:lumMod val="40000"/>
              <a:lumOff val="60000"/>
            </a:schemeClr>
          </a:solidFill>
          <a:effectLst>
            <a:glow rad="139700">
              <a:schemeClr val="accent6">
                <a:satMod val="175000"/>
                <a:alpha val="40000"/>
              </a:schemeClr>
            </a:glow>
          </a:effectLst>
          <a:scene3d>
            <a:camera prst="orthographicFront"/>
            <a:lightRig rig="threePt" dir="t"/>
          </a:scene3d>
          <a:sp3d>
            <a:bevelT/>
          </a:sp3d>
        </p:spPr>
        <p:txBody>
          <a:bodyPr>
            <a:normAutofit/>
          </a:bodyPr>
          <a:lstStyle/>
          <a:p>
            <a:pPr lvl="0" algn="just" rtl="1"/>
            <a:r>
              <a:rPr lang="fa-IR" sz="3600" dirty="0">
                <a:solidFill>
                  <a:schemeClr val="accent2"/>
                </a:solidFill>
              </a:rPr>
              <a:t>از تاریخ لازم الاجرا شدن قانون مدیریت خدمات کشوری، ماده قانونی </a:t>
            </a:r>
            <a:r>
              <a:rPr lang="fa-IR" sz="3600" dirty="0" smtClean="0">
                <a:solidFill>
                  <a:schemeClr val="accent2"/>
                </a:solidFill>
              </a:rPr>
              <a:t>مذکور، </a:t>
            </a:r>
            <a:r>
              <a:rPr lang="fa-IR" sz="3600" dirty="0">
                <a:solidFill>
                  <a:schemeClr val="accent2"/>
                </a:solidFill>
              </a:rPr>
              <a:t>صرفاً در مورد کارکنان مستثنی شده از قانون مذکور از جمله اعضای هیات علمی، دارندگان پایه های قضایی، کارکنان دیوان محاسبات کشور و کارکنان شهرداری ها نافذ است. </a:t>
            </a:r>
            <a:endParaRPr lang="en-US" sz="3600" dirty="0">
              <a:solidFill>
                <a:schemeClr val="accent2"/>
              </a:solidFill>
            </a:endParaRPr>
          </a:p>
        </p:txBody>
      </p:sp>
      <p:sp>
        <p:nvSpPr>
          <p:cNvPr id="3" name="TextBox 2">
            <a:hlinkClick r:id="rId2" action="ppaction://hlinksldjump"/>
          </p:cNvPr>
          <p:cNvSpPr txBox="1"/>
          <p:nvPr/>
        </p:nvSpPr>
        <p:spPr>
          <a:xfrm>
            <a:off x="285720" y="857232"/>
            <a:ext cx="12858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220170390"/>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0100" y="476672"/>
            <a:ext cx="7028284" cy="1023502"/>
          </a:xfrm>
          <a:solidFill>
            <a:schemeClr val="bg2">
              <a:lumMod val="25000"/>
            </a:schemeClr>
          </a:solidFill>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r>
              <a:rPr lang="fa-IR" sz="3600" dirty="0">
                <a:solidFill>
                  <a:schemeClr val="bg1"/>
                </a:solidFill>
              </a:rPr>
              <a:t>بند الف ماده 74 قانون استخدام کشوری</a:t>
            </a:r>
            <a:endParaRPr lang="en-US" sz="3600" dirty="0">
              <a:solidFill>
                <a:schemeClr val="bg1"/>
              </a:solidFill>
            </a:endParaRPr>
          </a:p>
        </p:txBody>
      </p:sp>
      <p:sp>
        <p:nvSpPr>
          <p:cNvPr id="3" name="Content Placeholder 2"/>
          <p:cNvSpPr>
            <a:spLocks noGrp="1"/>
          </p:cNvSpPr>
          <p:nvPr>
            <p:ph sz="quarter" idx="13"/>
          </p:nvPr>
        </p:nvSpPr>
        <p:spPr>
          <a:xfrm>
            <a:off x="1000100" y="3861049"/>
            <a:ext cx="7100292" cy="2068281"/>
          </a:xfr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a:bodyPr>
          <a:lstStyle/>
          <a:p>
            <a:pPr algn="just" rtl="1"/>
            <a:r>
              <a:rPr lang="fa-IR" dirty="0"/>
              <a:t>الف) داشتن حداقل 60 سال سن با هر قدر سابقه خدمت </a:t>
            </a:r>
            <a:endParaRPr lang="en-US" dirty="0"/>
          </a:p>
          <a:p>
            <a:pPr lvl="0" algn="just" rtl="1"/>
            <a:r>
              <a:rPr lang="fa-IR" sz="2400" dirty="0"/>
              <a:t>از تاریخ لازم الاجرا شدن قانون مدیریت خدمات کشوری، مستند قانونی مذکور صرفاً در مورد اعضای هیات علمی، دارندگان پایه های قضایی، دیوان محاسبات کشور و کارکنان شهرداری ها نافذ است. </a:t>
            </a:r>
            <a:endParaRPr lang="en-US" sz="2400" dirty="0"/>
          </a:p>
        </p:txBody>
      </p:sp>
      <p:sp>
        <p:nvSpPr>
          <p:cNvPr id="4" name="Content Placeholder 3"/>
          <p:cNvSpPr>
            <a:spLocks noGrp="1"/>
          </p:cNvSpPr>
          <p:nvPr>
            <p:ph sz="quarter" idx="14"/>
          </p:nvPr>
        </p:nvSpPr>
        <p:spPr>
          <a:xfrm>
            <a:off x="1043608" y="1988840"/>
            <a:ext cx="6912768" cy="1152128"/>
          </a:xfrm>
          <a:ln/>
        </p:spPr>
        <p:style>
          <a:lnRef idx="1">
            <a:schemeClr val="accent6"/>
          </a:lnRef>
          <a:fillRef idx="2">
            <a:schemeClr val="accent6"/>
          </a:fillRef>
          <a:effectRef idx="1">
            <a:schemeClr val="accent6"/>
          </a:effectRef>
          <a:fontRef idx="minor">
            <a:schemeClr val="dk1"/>
          </a:fontRef>
        </p:style>
        <p:txBody>
          <a:bodyPr>
            <a:normAutofit/>
          </a:bodyPr>
          <a:lstStyle/>
          <a:p>
            <a:pPr algn="r"/>
            <a:r>
              <a:rPr lang="fa-IR" sz="2400" dirty="0"/>
              <a:t>مستخدم رسمی می تواند طبق شرایط زیر تقاضای </a:t>
            </a:r>
            <a:r>
              <a:rPr lang="fa-IR" dirty="0"/>
              <a:t>بازنشستگی </a:t>
            </a:r>
            <a:r>
              <a:rPr lang="fa-IR" sz="2400" dirty="0"/>
              <a:t>کند و دولت مکلف به قبول آن است.</a:t>
            </a:r>
            <a:r>
              <a:rPr lang="fa-IR" sz="2000" dirty="0"/>
              <a:t> </a:t>
            </a:r>
            <a:endParaRPr lang="en-US" sz="2000" dirty="0"/>
          </a:p>
          <a:p>
            <a:endParaRPr lang="en-US" dirty="0"/>
          </a:p>
        </p:txBody>
      </p:sp>
      <p:sp>
        <p:nvSpPr>
          <p:cNvPr id="5" name="TextBox 4">
            <a:hlinkClick r:id="rId2" action="ppaction://hlinksldjump"/>
          </p:cNvPr>
          <p:cNvSpPr txBox="1"/>
          <p:nvPr/>
        </p:nvSpPr>
        <p:spPr>
          <a:xfrm>
            <a:off x="571472" y="0"/>
            <a:ext cx="121444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410416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bg/>
                                          </p:spTgt>
                                        </p:tgtEl>
                                        <p:attrNameLst>
                                          <p:attrName>style.visibility</p:attrName>
                                        </p:attrNameLst>
                                      </p:cBhvr>
                                      <p:to>
                                        <p:strVal val="visible"/>
                                      </p:to>
                                    </p:set>
                                    <p:animEffect transition="in" filter="circle(in)">
                                      <p:cBhvr>
                                        <p:cTn id="10" dur="2000"/>
                                        <p:tgtEl>
                                          <p:spTgt spid="4">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circle(in)">
                                      <p:cBhvr>
                                        <p:cTn id="13" dur="2000"/>
                                        <p:tgtEl>
                                          <p:spTgt spid="4">
                                            <p:txEl>
                                              <p:pRg st="0" end="0"/>
                                            </p:txEl>
                                          </p:spTgt>
                                        </p:tgtEl>
                                      </p:cBhvr>
                                    </p:animEffect>
                                  </p:childTnLst>
                                </p:cTn>
                              </p:par>
                            </p:childTnLst>
                          </p:cTn>
                        </p:par>
                        <p:par>
                          <p:cTn id="14" fill="hold">
                            <p:stCondLst>
                              <p:cond delay="2000"/>
                            </p:stCondLst>
                            <p:childTnLst>
                              <p:par>
                                <p:cTn id="15" presetID="14" presetClass="entr" presetSubtype="10" fill="hold" grpId="0" nodeType="after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randombar(horizontal)">
                                      <p:cBhvr>
                                        <p:cTn id="17" dur="500"/>
                                        <p:tgtEl>
                                          <p:spTgt spid="3">
                                            <p:bg/>
                                          </p:spTgt>
                                        </p:tgtEl>
                                      </p:cBhvr>
                                    </p:animEffect>
                                  </p:childTnLst>
                                </p:cTn>
                              </p:par>
                            </p:childTnLst>
                          </p:cTn>
                        </p:par>
                        <p:par>
                          <p:cTn id="18" fill="hold">
                            <p:stCondLst>
                              <p:cond delay="2500"/>
                            </p:stCondLst>
                            <p:childTnLst>
                              <p:par>
                                <p:cTn id="19" presetID="14" presetClass="entr" presetSubtype="1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1" dur="500"/>
                                        <p:tgtEl>
                                          <p:spTgt spid="3">
                                            <p:txEl>
                                              <p:pRg st="0" end="0"/>
                                            </p:txEl>
                                          </p:spTgt>
                                        </p:tgtEl>
                                      </p:cBhvr>
                                    </p:animEffect>
                                  </p:childTnLst>
                                </p:cTn>
                              </p:par>
                            </p:childTnLst>
                          </p:cTn>
                        </p:par>
                        <p:par>
                          <p:cTn id="22" fill="hold">
                            <p:stCondLst>
                              <p:cond delay="3000"/>
                            </p:stCondLst>
                            <p:childTnLst>
                              <p:par>
                                <p:cTn id="23" presetID="14" presetClass="entr" presetSubtype="10"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Round Diagonal Corner Rectangle 1"/>
          <p:cNvSpPr/>
          <p:nvPr/>
        </p:nvSpPr>
        <p:spPr>
          <a:xfrm>
            <a:off x="2843808" y="836712"/>
            <a:ext cx="4032448" cy="792088"/>
          </a:xfrm>
          <a:prstGeom prst="round2DiagRect">
            <a:avLst/>
          </a:prstGeom>
          <a:solidFill>
            <a:schemeClr val="accent6">
              <a:lumMod val="40000"/>
              <a:lumOff val="60000"/>
            </a:schemeClr>
          </a:solidFill>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rgbClr val="FF0000"/>
                </a:solidFill>
              </a:rPr>
              <a:t>ماده 77 قانون استخدام کشوری</a:t>
            </a:r>
            <a:endParaRPr lang="en-US" sz="2400" dirty="0">
              <a:solidFill>
                <a:srgbClr val="FF0000"/>
              </a:solidFill>
            </a:endParaRPr>
          </a:p>
        </p:txBody>
      </p:sp>
      <p:sp>
        <p:nvSpPr>
          <p:cNvPr id="3" name="Round Diagonal Corner Rectangle 2"/>
          <p:cNvSpPr/>
          <p:nvPr/>
        </p:nvSpPr>
        <p:spPr>
          <a:xfrm>
            <a:off x="1331640" y="2060848"/>
            <a:ext cx="6480720" cy="1152128"/>
          </a:xfrm>
          <a:prstGeom prst="round2DiagRect">
            <a:avLst/>
          </a:prstGeom>
          <a:solidFill>
            <a:schemeClr val="accent6"/>
          </a:solidFill>
          <a:ln>
            <a:noFill/>
          </a:ln>
          <a:effectLst>
            <a:reflection blurRad="6350" stA="50000" endA="300" endPos="55500" dist="508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000" dirty="0">
                <a:solidFill>
                  <a:schemeClr val="accent2">
                    <a:lumMod val="50000"/>
                  </a:schemeClr>
                </a:solidFill>
              </a:rPr>
              <a:t>وزارتخانه ها و موسسات دولتی مشمول این قانون مکلفند کلیه مستخدمین رسمی را که 65 سال سن دارند، بازنشسته کنند. این وضعیت صرفاً درباره کارکنان مستثنی شده از قانون مدیریت خدمات کشوری قابل اجراست</a:t>
            </a:r>
            <a:r>
              <a:rPr lang="fa-IR" dirty="0"/>
              <a:t>. </a:t>
            </a:r>
            <a:endParaRPr lang="en-US" dirty="0"/>
          </a:p>
        </p:txBody>
      </p:sp>
      <p:sp>
        <p:nvSpPr>
          <p:cNvPr id="4" name="Round Diagonal Corner Rectangle 3"/>
          <p:cNvSpPr/>
          <p:nvPr/>
        </p:nvSpPr>
        <p:spPr>
          <a:xfrm>
            <a:off x="2267744" y="3794898"/>
            <a:ext cx="4608512" cy="720080"/>
          </a:xfrm>
          <a:prstGeom prst="round2DiagRect">
            <a:avLst/>
          </a:prstGeom>
          <a:solidFill>
            <a:schemeClr val="accent3">
              <a:lumMod val="60000"/>
              <a:lumOff val="40000"/>
            </a:schemeClr>
          </a:solidFill>
          <a:ln>
            <a:noFill/>
          </a:ln>
          <a:effectLst>
            <a:outerShdw blurRad="44450" dist="27940" dir="5400000" algn="ctr">
              <a:srgbClr val="000000">
                <a:alpha val="32000"/>
              </a:srgbClr>
            </a:outerShdw>
            <a:reflection blurRad="6350" stA="50000" endA="300" endPos="55500" dist="508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sz="2000" dirty="0">
                <a:solidFill>
                  <a:srgbClr val="FF0000"/>
                </a:solidFill>
              </a:rPr>
              <a:t>قانون رسیدگی به تخلفات اداری (قهری) </a:t>
            </a:r>
            <a:endParaRPr lang="en-US" sz="2000" dirty="0">
              <a:solidFill>
                <a:srgbClr val="FF0000"/>
              </a:solidFill>
            </a:endParaRPr>
          </a:p>
        </p:txBody>
      </p:sp>
      <p:sp>
        <p:nvSpPr>
          <p:cNvPr id="5" name="Snip Single Corner Rectangle 4"/>
          <p:cNvSpPr/>
          <p:nvPr/>
        </p:nvSpPr>
        <p:spPr>
          <a:xfrm>
            <a:off x="1222470" y="4941168"/>
            <a:ext cx="6552728" cy="1152128"/>
          </a:xfrm>
          <a:prstGeom prst="snip1Rect">
            <a:avLst/>
          </a:prstGeom>
          <a:solidFill>
            <a:schemeClr val="accent2">
              <a:lumMod val="60000"/>
              <a:lumOff val="40000"/>
            </a:schemeClr>
          </a:solidFill>
          <a:ln>
            <a:noFill/>
          </a:ln>
          <a:effectLst>
            <a:reflection blurRad="6350" stA="50000" endA="300" endPos="5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000" dirty="0" smtClean="0">
                <a:solidFill>
                  <a:schemeClr val="accent2">
                    <a:lumMod val="50000"/>
                  </a:schemeClr>
                </a:solidFill>
              </a:rPr>
              <a:t>بازنشستگی </a:t>
            </a:r>
            <a:r>
              <a:rPr lang="fa-IR" sz="2000" dirty="0">
                <a:solidFill>
                  <a:schemeClr val="accent2">
                    <a:lumMod val="50000"/>
                  </a:schemeClr>
                </a:solidFill>
              </a:rPr>
              <a:t>در صورت داشتن بیش از 20 سال سابقه خدمت دولتی برای مستخدمین زن و بیش از 25 سال سابقه خدمت دولتی برای مستخدمین مرد براساس سنوات خدمت دولتی با تقلیل یک یا دو گروه یا عناوین مشابه </a:t>
            </a:r>
            <a:endParaRPr lang="en-US" sz="2000" dirty="0">
              <a:solidFill>
                <a:schemeClr val="accent2">
                  <a:lumMod val="50000"/>
                </a:schemeClr>
              </a:solidFill>
            </a:endParaRPr>
          </a:p>
        </p:txBody>
      </p:sp>
      <p:sp>
        <p:nvSpPr>
          <p:cNvPr id="6" name="TextBox 5">
            <a:hlinkClick r:id="rId2" action="ppaction://hlinksldjump"/>
          </p:cNvPr>
          <p:cNvSpPr txBox="1"/>
          <p:nvPr/>
        </p:nvSpPr>
        <p:spPr>
          <a:xfrm>
            <a:off x="285720" y="857232"/>
            <a:ext cx="121444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38893713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2000"/>
                                        <p:tgtEl>
                                          <p:spTgt spid="3"/>
                                        </p:tgtEl>
                                      </p:cBhvr>
                                    </p:animEffect>
                                  </p:childTnLst>
                                </p:cTn>
                              </p:par>
                            </p:childTnLst>
                          </p:cTn>
                        </p:par>
                        <p:par>
                          <p:cTn id="14" fill="hold">
                            <p:stCondLst>
                              <p:cond delay="3000"/>
                            </p:stCondLst>
                            <p:childTnLst>
                              <p:par>
                                <p:cTn id="15" presetID="45"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cene3d>
            <a:camera prst="perspectiveRelaxed"/>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a:lstStyle/>
          <a:p>
            <a:r>
              <a:rPr lang="fa-IR" dirty="0" smtClean="0"/>
              <a:t>از کارافتادگی</a:t>
            </a:r>
            <a:endParaRPr lang="en-US" dirty="0"/>
          </a:p>
        </p:txBody>
      </p:sp>
      <p:sp>
        <p:nvSpPr>
          <p:cNvPr id="3" name="Content Placeholder 2"/>
          <p:cNvSpPr>
            <a:spLocks noGrp="1"/>
          </p:cNvSpPr>
          <p:nvPr>
            <p:ph sz="quarter" idx="13"/>
          </p:nvPr>
        </p:nvSpPr>
        <p:spPr>
          <a:xfrm>
            <a:off x="467544" y="2204863"/>
            <a:ext cx="8229600" cy="3168353"/>
          </a:xfrm>
          <a:ln>
            <a:noFill/>
          </a:ln>
          <a:effectLst/>
          <a:scene3d>
            <a:camera prst="orthographicFront">
              <a:rot lat="0" lon="0" rev="0"/>
            </a:camera>
            <a:lightRig rig="glow" dir="t">
              <a:rot lat="0" lon="0" rev="14100000"/>
            </a:lightRig>
          </a:scene3d>
          <a:sp3d prstMaterial="softEdge">
            <a:bevelT w="127000" prst="artDeco"/>
          </a:sp3d>
        </p:spPr>
        <p:style>
          <a:lnRef idx="1">
            <a:schemeClr val="accent2"/>
          </a:lnRef>
          <a:fillRef idx="2">
            <a:schemeClr val="accent2"/>
          </a:fillRef>
          <a:effectRef idx="1">
            <a:schemeClr val="accent2"/>
          </a:effectRef>
          <a:fontRef idx="minor">
            <a:schemeClr val="dk1"/>
          </a:fontRef>
        </p:style>
        <p:txBody>
          <a:bodyPr>
            <a:normAutofit fontScale="92500"/>
          </a:bodyPr>
          <a:lstStyle/>
          <a:p>
            <a:pPr algn="r" rtl="1"/>
            <a:r>
              <a:rPr lang="fa-IR" sz="2400" dirty="0">
                <a:solidFill>
                  <a:schemeClr val="accent2">
                    <a:lumMod val="75000"/>
                  </a:schemeClr>
                </a:solidFill>
              </a:rPr>
              <a:t>در صورتی که مستخدم به علت بیماری یا معلولیت قادر به ادامه کار نباشد پس از طی تشریفات قانونی از کار افتاده می شود. از کارافتادگی ممکن است عادی باشد (ماده 79 قانون استخدام کشوری) یا به سبب انجام وظیفه ( ماده 80 و 83 قانون استخدام کشوری) تشخیص هر یک از حالات یاد شده به استناد بخشنامه </a:t>
            </a:r>
            <a:r>
              <a:rPr lang="fa-IR" sz="2400" dirty="0" smtClean="0">
                <a:solidFill>
                  <a:schemeClr val="accent2">
                    <a:lumMod val="75000"/>
                  </a:schemeClr>
                </a:solidFill>
              </a:rPr>
              <a:t>شماره 204/91/37163 </a:t>
            </a:r>
            <a:r>
              <a:rPr lang="fa-IR" sz="2400" dirty="0">
                <a:solidFill>
                  <a:schemeClr val="accent2">
                    <a:lumMod val="75000"/>
                  </a:schemeClr>
                </a:solidFill>
              </a:rPr>
              <a:t>مورخ </a:t>
            </a:r>
            <a:r>
              <a:rPr lang="fa-IR" sz="2400" dirty="0" smtClean="0">
                <a:solidFill>
                  <a:schemeClr val="accent2">
                    <a:lumMod val="75000"/>
                  </a:schemeClr>
                </a:solidFill>
                <a:latin typeface="2  Nazanin"/>
              </a:rPr>
              <a:t>91/9/21</a:t>
            </a:r>
            <a:r>
              <a:rPr lang="fa-IR" sz="2400" dirty="0" smtClean="0">
                <a:solidFill>
                  <a:schemeClr val="accent2">
                    <a:lumMod val="75000"/>
                  </a:schemeClr>
                </a:solidFill>
              </a:rPr>
              <a:t> </a:t>
            </a:r>
            <a:r>
              <a:rPr lang="fa-IR" sz="2400" dirty="0">
                <a:solidFill>
                  <a:schemeClr val="accent2">
                    <a:lumMod val="75000"/>
                  </a:schemeClr>
                </a:solidFill>
              </a:rPr>
              <a:t>معاونت توسعه مدیریت و سرمایه انسانی رییس جمهور امور دبیرخانه شوراها برحسب مورد با امضاء وزیر یا بالاترین مقام دستگاه و یا مقام مجاز از طرف آنان به (صندوق بازنشستگی کشوری) ارسال نمایند. </a:t>
            </a:r>
            <a:endParaRPr lang="en-US" sz="2400" dirty="0">
              <a:solidFill>
                <a:schemeClr val="accent2">
                  <a:lumMod val="75000"/>
                </a:schemeClr>
              </a:solidFill>
            </a:endParaRPr>
          </a:p>
        </p:txBody>
      </p:sp>
      <p:sp>
        <p:nvSpPr>
          <p:cNvPr id="4" name="TextBox 3">
            <a:hlinkClick r:id="rId2" action="ppaction://hlinksldjump"/>
          </p:cNvPr>
          <p:cNvSpPr txBox="1"/>
          <p:nvPr/>
        </p:nvSpPr>
        <p:spPr>
          <a:xfrm>
            <a:off x="214282" y="1500174"/>
            <a:ext cx="121444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3635672191"/>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grpId="0" nodeType="withEffect">
                                  <p:stCondLst>
                                    <p:cond delay="0"/>
                                  </p:stCondLst>
                                  <p:iterate type="lt">
                                    <p:tmPct val="10000"/>
                                  </p:iterate>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anim to="1.5" calcmode="lin" valueType="num">
                                      <p:cBhvr override="childStyle">
                                        <p:cTn id="9" dur="500" fill="hold"/>
                                        <p:tgtEl>
                                          <p:spTgt spid="2"/>
                                        </p:tgtEl>
                                        <p:attrNameLst>
                                          <p:attrName>style.fontSize</p:attrName>
                                        </p:attrNameLst>
                                      </p:cBhvr>
                                    </p:anim>
                                  </p:childTnLst>
                                </p:cTn>
                              </p:par>
                            </p:childTnLst>
                          </p:cTn>
                        </p:par>
                        <p:par>
                          <p:cTn id="10" fill="hold">
                            <p:stCondLst>
                              <p:cond delay="1050"/>
                            </p:stCondLst>
                            <p:childTnLst>
                              <p:par>
                                <p:cTn id="11" presetID="26"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ipe(down)">
                                      <p:cBhvr>
                                        <p:cTn id="13" dur="580">
                                          <p:stCondLst>
                                            <p:cond delay="0"/>
                                          </p:stCondLst>
                                        </p:cTn>
                                        <p:tgtEl>
                                          <p:spTgt spid="3">
                                            <p:bg/>
                                          </p:spTgt>
                                        </p:tgtEl>
                                      </p:cBhvr>
                                    </p:animEffect>
                                    <p:anim calcmode="lin" valueType="num">
                                      <p:cBhvr>
                                        <p:cTn id="14"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bg/>
                                          </p:spTgt>
                                        </p:tgtEl>
                                      </p:cBhvr>
                                      <p:to x="100000" y="60000"/>
                                    </p:animScale>
                                    <p:animScale>
                                      <p:cBhvr>
                                        <p:cTn id="20" dur="166" decel="50000">
                                          <p:stCondLst>
                                            <p:cond delay="676"/>
                                          </p:stCondLst>
                                        </p:cTn>
                                        <p:tgtEl>
                                          <p:spTgt spid="3">
                                            <p:bg/>
                                          </p:spTgt>
                                        </p:tgtEl>
                                      </p:cBhvr>
                                      <p:to x="100000" y="100000"/>
                                    </p:animScale>
                                    <p:animScale>
                                      <p:cBhvr>
                                        <p:cTn id="21" dur="26">
                                          <p:stCondLst>
                                            <p:cond delay="1312"/>
                                          </p:stCondLst>
                                        </p:cTn>
                                        <p:tgtEl>
                                          <p:spTgt spid="3">
                                            <p:bg/>
                                          </p:spTgt>
                                        </p:tgtEl>
                                      </p:cBhvr>
                                      <p:to x="100000" y="80000"/>
                                    </p:animScale>
                                    <p:animScale>
                                      <p:cBhvr>
                                        <p:cTn id="22" dur="166" decel="50000">
                                          <p:stCondLst>
                                            <p:cond delay="1338"/>
                                          </p:stCondLst>
                                        </p:cTn>
                                        <p:tgtEl>
                                          <p:spTgt spid="3">
                                            <p:bg/>
                                          </p:spTgt>
                                        </p:tgtEl>
                                      </p:cBhvr>
                                      <p:to x="100000" y="100000"/>
                                    </p:animScale>
                                    <p:animScale>
                                      <p:cBhvr>
                                        <p:cTn id="23" dur="26">
                                          <p:stCondLst>
                                            <p:cond delay="1642"/>
                                          </p:stCondLst>
                                        </p:cTn>
                                        <p:tgtEl>
                                          <p:spTgt spid="3">
                                            <p:bg/>
                                          </p:spTgt>
                                        </p:tgtEl>
                                      </p:cBhvr>
                                      <p:to x="100000" y="90000"/>
                                    </p:animScale>
                                    <p:animScale>
                                      <p:cBhvr>
                                        <p:cTn id="24" dur="166" decel="50000">
                                          <p:stCondLst>
                                            <p:cond delay="1668"/>
                                          </p:stCondLst>
                                        </p:cTn>
                                        <p:tgtEl>
                                          <p:spTgt spid="3">
                                            <p:bg/>
                                          </p:spTgt>
                                        </p:tgtEl>
                                      </p:cBhvr>
                                      <p:to x="100000" y="100000"/>
                                    </p:animScale>
                                    <p:animScale>
                                      <p:cBhvr>
                                        <p:cTn id="25" dur="26">
                                          <p:stCondLst>
                                            <p:cond delay="1808"/>
                                          </p:stCondLst>
                                        </p:cTn>
                                        <p:tgtEl>
                                          <p:spTgt spid="3">
                                            <p:bg/>
                                          </p:spTgt>
                                        </p:tgtEl>
                                      </p:cBhvr>
                                      <p:to x="100000" y="95000"/>
                                    </p:animScale>
                                    <p:animScale>
                                      <p:cBhvr>
                                        <p:cTn id="26" dur="166" decel="50000">
                                          <p:stCondLst>
                                            <p:cond delay="1834"/>
                                          </p:stCondLst>
                                        </p:cTn>
                                        <p:tgtEl>
                                          <p:spTgt spid="3">
                                            <p:bg/>
                                          </p:spTgt>
                                        </p:tgtEl>
                                      </p:cBhvr>
                                      <p:to x="100000" y="100000"/>
                                    </p:animScale>
                                  </p:childTnLst>
                                </p:cTn>
                              </p:par>
                            </p:childTnLst>
                          </p:cTn>
                        </p:par>
                        <p:par>
                          <p:cTn id="27" fill="hold">
                            <p:stCondLst>
                              <p:cond delay="3050"/>
                            </p:stCondLst>
                            <p:childTnLst>
                              <p:par>
                                <p:cTn id="28" presetID="26" presetClass="entr" presetSubtype="0"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down)">
                                      <p:cBhvr>
                                        <p:cTn id="30" dur="580">
                                          <p:stCondLst>
                                            <p:cond delay="0"/>
                                          </p:stCondLst>
                                        </p:cTn>
                                        <p:tgtEl>
                                          <p:spTgt spid="3">
                                            <p:txEl>
                                              <p:pRg st="0" end="0"/>
                                            </p:txEl>
                                          </p:spTgt>
                                        </p:tgtEl>
                                      </p:cBhvr>
                                    </p:animEffect>
                                    <p:anim calcmode="lin" valueType="num">
                                      <p:cBhvr>
                                        <p:cTn id="3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0" end="0"/>
                                            </p:txEl>
                                          </p:spTgt>
                                        </p:tgtEl>
                                      </p:cBhvr>
                                      <p:to x="100000" y="60000"/>
                                    </p:animScale>
                                    <p:animScale>
                                      <p:cBhvr>
                                        <p:cTn id="37" dur="166" decel="50000">
                                          <p:stCondLst>
                                            <p:cond delay="676"/>
                                          </p:stCondLst>
                                        </p:cTn>
                                        <p:tgtEl>
                                          <p:spTgt spid="3">
                                            <p:txEl>
                                              <p:pRg st="0" end="0"/>
                                            </p:txEl>
                                          </p:spTgt>
                                        </p:tgtEl>
                                      </p:cBhvr>
                                      <p:to x="100000" y="100000"/>
                                    </p:animScale>
                                    <p:animScale>
                                      <p:cBhvr>
                                        <p:cTn id="38" dur="26">
                                          <p:stCondLst>
                                            <p:cond delay="1312"/>
                                          </p:stCondLst>
                                        </p:cTn>
                                        <p:tgtEl>
                                          <p:spTgt spid="3">
                                            <p:txEl>
                                              <p:pRg st="0" end="0"/>
                                            </p:txEl>
                                          </p:spTgt>
                                        </p:tgtEl>
                                      </p:cBhvr>
                                      <p:to x="100000" y="80000"/>
                                    </p:animScale>
                                    <p:animScale>
                                      <p:cBhvr>
                                        <p:cTn id="39" dur="166" decel="50000">
                                          <p:stCondLst>
                                            <p:cond delay="1338"/>
                                          </p:stCondLst>
                                        </p:cTn>
                                        <p:tgtEl>
                                          <p:spTgt spid="3">
                                            <p:txEl>
                                              <p:pRg st="0" end="0"/>
                                            </p:txEl>
                                          </p:spTgt>
                                        </p:tgtEl>
                                      </p:cBhvr>
                                      <p:to x="100000" y="100000"/>
                                    </p:animScale>
                                    <p:animScale>
                                      <p:cBhvr>
                                        <p:cTn id="40" dur="26">
                                          <p:stCondLst>
                                            <p:cond delay="1642"/>
                                          </p:stCondLst>
                                        </p:cTn>
                                        <p:tgtEl>
                                          <p:spTgt spid="3">
                                            <p:txEl>
                                              <p:pRg st="0" end="0"/>
                                            </p:txEl>
                                          </p:spTgt>
                                        </p:tgtEl>
                                      </p:cBhvr>
                                      <p:to x="100000" y="90000"/>
                                    </p:animScale>
                                    <p:animScale>
                                      <p:cBhvr>
                                        <p:cTn id="41" dur="166" decel="50000">
                                          <p:stCondLst>
                                            <p:cond delay="1668"/>
                                          </p:stCondLst>
                                        </p:cTn>
                                        <p:tgtEl>
                                          <p:spTgt spid="3">
                                            <p:txEl>
                                              <p:pRg st="0" end="0"/>
                                            </p:txEl>
                                          </p:spTgt>
                                        </p:tgtEl>
                                      </p:cBhvr>
                                      <p:to x="100000" y="100000"/>
                                    </p:animScale>
                                    <p:animScale>
                                      <p:cBhvr>
                                        <p:cTn id="42" dur="26">
                                          <p:stCondLst>
                                            <p:cond delay="1808"/>
                                          </p:stCondLst>
                                        </p:cTn>
                                        <p:tgtEl>
                                          <p:spTgt spid="3">
                                            <p:txEl>
                                              <p:pRg st="0" end="0"/>
                                            </p:txEl>
                                          </p:spTgt>
                                        </p:tgtEl>
                                      </p:cBhvr>
                                      <p:to x="100000" y="95000"/>
                                    </p:animScale>
                                    <p:animScale>
                                      <p:cBhvr>
                                        <p:cTn id="43"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274638"/>
            <a:ext cx="3168352" cy="1143000"/>
          </a:xfrm>
          <a:solidFill>
            <a:schemeClr val="tx2">
              <a:lumMod val="60000"/>
              <a:lumOff val="40000"/>
            </a:schemeClr>
          </a:solidFill>
          <a:scene3d>
            <a:camera prst="orthographicFront"/>
            <a:lightRig rig="threePt" dir="t"/>
          </a:scene3d>
          <a:sp3d>
            <a:bevelT prst="relaxedInset"/>
          </a:sp3d>
        </p:spPr>
        <p:txBody>
          <a:bodyPr/>
          <a:lstStyle/>
          <a:p>
            <a:r>
              <a:rPr lang="fa-IR" dirty="0">
                <a:solidFill>
                  <a:srgbClr val="FFFF00"/>
                </a:solidFill>
              </a:rPr>
              <a:t>فوت</a:t>
            </a:r>
            <a:endParaRPr lang="en-US" dirty="0">
              <a:solidFill>
                <a:srgbClr val="FFFF00"/>
              </a:solidFill>
            </a:endParaRPr>
          </a:p>
        </p:txBody>
      </p:sp>
      <p:sp>
        <p:nvSpPr>
          <p:cNvPr id="3" name="Curved Down Ribbon 2"/>
          <p:cNvSpPr/>
          <p:nvPr/>
        </p:nvSpPr>
        <p:spPr>
          <a:xfrm>
            <a:off x="323528" y="1844824"/>
            <a:ext cx="8640960" cy="3672408"/>
          </a:xfrm>
          <a:prstGeom prst="ellipseRibbon">
            <a:avLst>
              <a:gd name="adj1" fmla="val 29726"/>
              <a:gd name="adj2" fmla="val 50000"/>
              <a:gd name="adj3" fmla="val 125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fa-IR" sz="2000" dirty="0">
                <a:solidFill>
                  <a:schemeClr val="tx1"/>
                </a:solidFill>
              </a:rPr>
              <a:t>درصورت فوت مستخدم، در مورد وراث قانونی وی حقوق وظیفه برقرار می شود. فوت مستخدم ممکن است عادی باشد (ماده 81 قانون استخدام کشوری) یا به سبب انجام وظیفه (ماده 83 قانون استخدام کشوری) تشخیص فوت به سبب انجام وظیفه برعهده صندوق بازنشستگی کشوری </a:t>
            </a:r>
            <a:endParaRPr lang="en-US" sz="2000" dirty="0">
              <a:solidFill>
                <a:schemeClr val="tx1"/>
              </a:solidFill>
            </a:endParaRPr>
          </a:p>
        </p:txBody>
      </p:sp>
      <p:sp>
        <p:nvSpPr>
          <p:cNvPr id="4" name="TextBox 3">
            <a:hlinkClick r:id="rId2" action="ppaction://hlinksldjump"/>
          </p:cNvPr>
          <p:cNvSpPr txBox="1"/>
          <p:nvPr/>
        </p:nvSpPr>
        <p:spPr>
          <a:xfrm>
            <a:off x="500034" y="857232"/>
            <a:ext cx="12858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205213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Bevel 1"/>
          <p:cNvSpPr/>
          <p:nvPr/>
        </p:nvSpPr>
        <p:spPr>
          <a:xfrm>
            <a:off x="1071538" y="260648"/>
            <a:ext cx="6812830" cy="1096650"/>
          </a:xfrm>
          <a:prstGeom prst="bevel">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t>ب) مدارک مورد نیاز برقراری حقوق بازنشستگی یا وظیفه</a:t>
            </a:r>
            <a:endParaRPr lang="en-US" sz="2400" dirty="0"/>
          </a:p>
        </p:txBody>
      </p:sp>
      <p:sp>
        <p:nvSpPr>
          <p:cNvPr id="3" name="Cube 2"/>
          <p:cNvSpPr/>
          <p:nvPr/>
        </p:nvSpPr>
        <p:spPr>
          <a:xfrm>
            <a:off x="755576" y="1928802"/>
            <a:ext cx="7959828" cy="4429156"/>
          </a:xfrm>
          <a:prstGeom prst="cub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fa-IR" sz="2400" b="1" dirty="0" smtClean="0"/>
              <a:t>تصویر </a:t>
            </a:r>
            <a:r>
              <a:rPr lang="fa-IR" sz="2400" b="1" dirty="0"/>
              <a:t>ابلاغ بازنشستگی با امضای بالاترین مقام دستگاه </a:t>
            </a:r>
            <a:r>
              <a:rPr lang="fa-IR" sz="2400" b="1" dirty="0" smtClean="0"/>
              <a:t>متبوع مستخدم</a:t>
            </a:r>
            <a:endParaRPr lang="en-US" sz="2400" b="1" dirty="0"/>
          </a:p>
          <a:p>
            <a:pPr lvl="0" algn="r" rtl="1"/>
            <a:r>
              <a:rPr lang="fa-IR" sz="2400" b="1" dirty="0"/>
              <a:t>تصویر تقاضای مستخدم مبنی بر بازنشستگی در مواردی که بازنشستگی منوط به تقاضای مستخدم است. </a:t>
            </a:r>
            <a:endParaRPr lang="en-US" sz="2400" b="1" dirty="0"/>
          </a:p>
          <a:p>
            <a:pPr lvl="0" algn="r" rtl="1"/>
            <a:r>
              <a:rPr lang="fa-IR" sz="2400" b="1" dirty="0"/>
              <a:t>تصویر شناسنامه مستخدم در مواردی که سن مستخدم یکی از شرایط بازنشستگی است. </a:t>
            </a:r>
            <a:endParaRPr lang="en-US" sz="2400" b="1" dirty="0"/>
          </a:p>
          <a:p>
            <a:pPr algn="r"/>
            <a:r>
              <a:rPr lang="fa-IR" sz="2400" b="1" dirty="0"/>
              <a:t>تصویر مصوبه صندوق بازنشستگی کشوری در موارد از کارافتادگی (عادی یا به سبب انجام وظیفه) فوت به سبب انجام وظیفه، بازنشستگی جانبازان و معلولان عادی با سنوات ارفاقی، .</a:t>
            </a:r>
            <a:r>
              <a:rPr lang="fa-IR" sz="2000" b="1" dirty="0"/>
              <a:t>.. </a:t>
            </a:r>
            <a:endParaRPr lang="en-US" sz="2000" b="1" dirty="0"/>
          </a:p>
        </p:txBody>
      </p:sp>
      <p:sp>
        <p:nvSpPr>
          <p:cNvPr id="4" name="TextBox 3">
            <a:hlinkClick r:id="rId2" action="ppaction://hlinksldjump"/>
          </p:cNvPr>
          <p:cNvSpPr txBox="1"/>
          <p:nvPr/>
        </p:nvSpPr>
        <p:spPr>
          <a:xfrm>
            <a:off x="142844" y="1714488"/>
            <a:ext cx="121444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1066949251"/>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9"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ounded Rectangle 1"/>
          <p:cNvSpPr/>
          <p:nvPr/>
        </p:nvSpPr>
        <p:spPr>
          <a:xfrm>
            <a:off x="467544" y="1484784"/>
            <a:ext cx="8136904" cy="367240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rtl="1"/>
            <a:r>
              <a:rPr lang="fa-IR" sz="2800" dirty="0">
                <a:solidFill>
                  <a:srgbClr val="C00000"/>
                </a:solidFill>
              </a:rPr>
              <a:t>به استناد بخشنامه شماره </a:t>
            </a:r>
            <a:r>
              <a:rPr lang="fa-IR" sz="2800" dirty="0" smtClean="0">
                <a:solidFill>
                  <a:srgbClr val="C00000"/>
                </a:solidFill>
              </a:rPr>
              <a:t>204/91/37421 </a:t>
            </a:r>
            <a:r>
              <a:rPr lang="fa-IR" sz="2800" dirty="0">
                <a:solidFill>
                  <a:srgbClr val="C00000"/>
                </a:solidFill>
              </a:rPr>
              <a:t>مورخ </a:t>
            </a:r>
            <a:r>
              <a:rPr lang="fa-IR" sz="2800" dirty="0" smtClean="0">
                <a:solidFill>
                  <a:srgbClr val="C00000"/>
                </a:solidFill>
              </a:rPr>
              <a:t>1391/9/25 </a:t>
            </a:r>
            <a:r>
              <a:rPr lang="fa-IR" sz="2800" dirty="0">
                <a:solidFill>
                  <a:srgbClr val="C00000"/>
                </a:solidFill>
              </a:rPr>
              <a:t>معاونت توسعه مدیریت و سرمایه انسانی رییس جمهور الف، اتخاذ تصمیم در خصوص بازنشستگی و سنوات ارفاقی جانبازان و معلولین موضوع قانون نحوه بازنشستگی جانبازان انقلاب اسلامی ایران و جنگ تحمیلی و معلولین عادی و شاغلین مشاغل سخت و زیان آور (مصوب </a:t>
            </a:r>
            <a:r>
              <a:rPr lang="fa-IR" sz="2800" dirty="0" smtClean="0">
                <a:solidFill>
                  <a:srgbClr val="C00000"/>
                </a:solidFill>
              </a:rPr>
              <a:t>67/9/1 </a:t>
            </a:r>
            <a:r>
              <a:rPr lang="fa-IR" sz="2800" dirty="0">
                <a:solidFill>
                  <a:srgbClr val="C00000"/>
                </a:solidFill>
              </a:rPr>
              <a:t>مجلس شورای اسلامی) و قانون اصلاحی آن (مصوب </a:t>
            </a:r>
            <a:r>
              <a:rPr lang="fa-IR" sz="2800" dirty="0" smtClean="0">
                <a:solidFill>
                  <a:srgbClr val="C00000"/>
                </a:solidFill>
              </a:rPr>
              <a:t>1383/2/21 </a:t>
            </a:r>
            <a:r>
              <a:rPr lang="fa-IR" sz="2800" dirty="0">
                <a:solidFill>
                  <a:srgbClr val="C00000"/>
                </a:solidFill>
              </a:rPr>
              <a:t>) </a:t>
            </a:r>
            <a:endParaRPr lang="en-US" sz="2800" dirty="0">
              <a:solidFill>
                <a:srgbClr val="C00000"/>
              </a:solidFill>
            </a:endParaRPr>
          </a:p>
        </p:txBody>
      </p:sp>
      <p:sp>
        <p:nvSpPr>
          <p:cNvPr id="3" name="TextBox 2">
            <a:hlinkClick r:id="rId2" action="ppaction://hlinksldjump"/>
          </p:cNvPr>
          <p:cNvSpPr txBox="1"/>
          <p:nvPr/>
        </p:nvSpPr>
        <p:spPr>
          <a:xfrm>
            <a:off x="0" y="785794"/>
            <a:ext cx="1214414"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1750240222"/>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507391"/>
            <a:ext cx="8001000" cy="3693319"/>
          </a:xfrm>
          <a:prstGeom prst="rect">
            <a:avLst/>
          </a:prstGeom>
          <a:noFill/>
          <a:ln>
            <a:noFill/>
          </a:ln>
        </p:spPr>
        <p:txBody>
          <a:bodyPr wrap="square" rtlCol="0">
            <a:spAutoFit/>
          </a:bodyPr>
          <a:lstStyle/>
          <a:p>
            <a:pPr algn="just" rtl="1"/>
            <a:r>
              <a:rPr lang="fa-IR" sz="3200" b="1" dirty="0" smtClean="0">
                <a:solidFill>
                  <a:srgbClr val="002060"/>
                </a:solidFill>
                <a:cs typeface="B Titr" pitchFamily="2" charset="-78"/>
              </a:rPr>
              <a:t>امام سجاد(ع):</a:t>
            </a:r>
          </a:p>
          <a:p>
            <a:pPr algn="just" rtl="1"/>
            <a:r>
              <a:rPr lang="fa-IR" sz="5400" dirty="0" smtClean="0">
                <a:solidFill>
                  <a:srgbClr val="002060"/>
                </a:solidFill>
                <a:latin typeface="Arabic Typesetting" panose="03020402040406030203" pitchFamily="66" charset="-78"/>
                <a:cs typeface="Arabic Typesetting" panose="03020402040406030203" pitchFamily="66" charset="-78"/>
              </a:rPr>
              <a:t>حق الکبیر توقیرهُ لِسنِّهِ و اِجلالُهُ لِتَقدَّمَهُ فی الاسلام؛</a:t>
            </a:r>
          </a:p>
          <a:p>
            <a:pPr algn="just" rtl="1"/>
            <a:r>
              <a:rPr lang="fa-IR" sz="3200" dirty="0" smtClean="0">
                <a:solidFill>
                  <a:srgbClr val="002060"/>
                </a:solidFill>
                <a:effectLst>
                  <a:glow rad="228600">
                    <a:schemeClr val="accent4">
                      <a:satMod val="175000"/>
                      <a:alpha val="40000"/>
                    </a:schemeClr>
                  </a:glow>
                </a:effectLst>
                <a:cs typeface="2  Zar" panose="00000400000000000000" pitchFamily="2" charset="-78"/>
              </a:rPr>
              <a:t>حق آنکه بزرگتر است این است که او را به خاطر سنش احترام کنی و او را به خاطر اینکه برتو در مسلمانی پیشی داشته است، بزرگ شماری</a:t>
            </a:r>
            <a:r>
              <a:rPr lang="fa-IR" sz="3200" dirty="0" smtClean="0">
                <a:solidFill>
                  <a:srgbClr val="002060"/>
                </a:solidFill>
                <a:cs typeface="2  Zar" panose="00000400000000000000" pitchFamily="2" charset="-78"/>
              </a:rPr>
              <a:t>.</a:t>
            </a:r>
          </a:p>
          <a:p>
            <a:pPr rtl="1"/>
            <a:r>
              <a:rPr lang="fa-IR" sz="2400" dirty="0" smtClean="0">
                <a:solidFill>
                  <a:srgbClr val="002060"/>
                </a:solidFill>
                <a:cs typeface="B Titr" pitchFamily="2" charset="-78"/>
              </a:rPr>
              <a:t>(</a:t>
            </a:r>
            <a:r>
              <a:rPr lang="fa-IR" sz="2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glow rad="101600">
                    <a:schemeClr val="accent4">
                      <a:satMod val="175000"/>
                      <a:alpha val="40000"/>
                    </a:schemeClr>
                  </a:glow>
                  <a:outerShdw dist="38100" dir="2640000" algn="bl" rotWithShape="0">
                    <a:schemeClr val="tx2">
                      <a:lumMod val="75000"/>
                    </a:schemeClr>
                  </a:outerShdw>
                </a:effectLst>
                <a:cs typeface="2  Zar" panose="00000400000000000000" pitchFamily="2" charset="-78"/>
              </a:rPr>
              <a:t>جهادالنفس، ح19</a:t>
            </a:r>
            <a:r>
              <a:rPr lang="fa-IR" sz="2400" dirty="0" smtClean="0">
                <a:solidFill>
                  <a:srgbClr val="002060"/>
                </a:solidFill>
                <a:cs typeface="B Titr" pitchFamily="2" charset="-78"/>
              </a:rPr>
              <a:t>)</a:t>
            </a:r>
          </a:p>
          <a:p>
            <a:pPr algn="just" rtl="1"/>
            <a:endParaRPr lang="en-US" sz="2800" dirty="0">
              <a:solidFill>
                <a:srgbClr val="002060"/>
              </a:solidFill>
            </a:endParaRPr>
          </a:p>
        </p:txBody>
      </p:sp>
    </p:spTree>
  </p:cSld>
  <p:clrMapOvr>
    <a:masterClrMapping/>
  </p:clrMapOvr>
  <p:transition spd="slow">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65000"/>
          </a:schemeClr>
        </a:solidFill>
        <a:effectLst/>
      </p:bgPr>
    </p:bg>
    <p:spTree>
      <p:nvGrpSpPr>
        <p:cNvPr id="1" name=""/>
        <p:cNvGrpSpPr/>
        <p:nvPr/>
      </p:nvGrpSpPr>
      <p:grpSpPr>
        <a:xfrm>
          <a:off x="0" y="0"/>
          <a:ext cx="0" cy="0"/>
          <a:chOff x="0" y="0"/>
          <a:chExt cx="0" cy="0"/>
        </a:xfrm>
      </p:grpSpPr>
      <p:sp>
        <p:nvSpPr>
          <p:cNvPr id="2" name="Flowchart: Stored Data 1"/>
          <p:cNvSpPr/>
          <p:nvPr/>
        </p:nvSpPr>
        <p:spPr>
          <a:xfrm>
            <a:off x="522962" y="1412776"/>
            <a:ext cx="8208912" cy="4032448"/>
          </a:xfrm>
          <a:prstGeom prst="flowChartOnlineStorage">
            <a:avLst/>
          </a:prstGeom>
        </p:spPr>
        <p:style>
          <a:lnRef idx="2">
            <a:schemeClr val="accent1"/>
          </a:lnRef>
          <a:fillRef idx="1">
            <a:schemeClr val="lt1"/>
          </a:fillRef>
          <a:effectRef idx="0">
            <a:schemeClr val="accent1"/>
          </a:effectRef>
          <a:fontRef idx="minor">
            <a:schemeClr val="dk1"/>
          </a:fontRef>
        </p:style>
        <p:txBody>
          <a:bodyPr rtlCol="0" anchor="ctr"/>
          <a:lstStyle/>
          <a:p>
            <a:pPr algn="just" rtl="1"/>
            <a:r>
              <a:rPr lang="fa-IR" sz="2000" dirty="0">
                <a:solidFill>
                  <a:srgbClr val="7030A0"/>
                </a:solidFill>
              </a:rPr>
              <a:t>ب: اتخاذ تصمیم در خصوص بازنشستگی و سنوات ارفاقی فرزندان شهدا موضوع بند (الف) ماده 44 قانون پنج ساله پنجم توسعه جمهوری اسلامی ایران با رعایت قانون نحوه بازنشستگی جانبازان انقلاب اسلامی ایران و جنگ تحمیلی و معلولین عادی و شاغلین مشاغل سخت و زیان آور (مصوب </a:t>
            </a:r>
            <a:r>
              <a:rPr lang="fa-IR" sz="2000" dirty="0" smtClean="0">
                <a:solidFill>
                  <a:srgbClr val="7030A0"/>
                </a:solidFill>
              </a:rPr>
              <a:t>67/9/1 </a:t>
            </a:r>
            <a:r>
              <a:rPr lang="fa-IR" sz="2000" dirty="0">
                <a:solidFill>
                  <a:srgbClr val="7030A0"/>
                </a:solidFill>
              </a:rPr>
              <a:t>مجلس شورای اسلامی و قانون اصلاحی آن (مصوب </a:t>
            </a:r>
            <a:r>
              <a:rPr lang="fa-IR" sz="2000" dirty="0" smtClean="0">
                <a:solidFill>
                  <a:srgbClr val="7030A0"/>
                </a:solidFill>
              </a:rPr>
              <a:t>1383/6/21) </a:t>
            </a:r>
            <a:r>
              <a:rPr lang="fa-IR" sz="2000" dirty="0">
                <a:solidFill>
                  <a:srgbClr val="7030A0"/>
                </a:solidFill>
              </a:rPr>
              <a:t>با رعایت سایر قوانین و مقررات مربوطه با پیشنهاد بازنشستگی با سنوات ارفاقی که به امضاء وزیر با بالاترین مقام دستگاه و یا مقام مجاز از طرف آنان، جهت بررسی و اتخاذ تصمیم به صندوق بازنشستگی کشوری ارسال نمایند. این بخشنامه جایگزین بخشنامه شماره </a:t>
            </a:r>
            <a:r>
              <a:rPr lang="fa-IR" sz="2000" dirty="0" smtClean="0">
                <a:solidFill>
                  <a:srgbClr val="7030A0"/>
                </a:solidFill>
              </a:rPr>
              <a:t>1802/111911مورخ 1387/11/26 </a:t>
            </a:r>
            <a:r>
              <a:rPr lang="fa-IR" sz="2000" dirty="0">
                <a:solidFill>
                  <a:srgbClr val="7030A0"/>
                </a:solidFill>
              </a:rPr>
              <a:t>معاونت یاد شده می باشد. </a:t>
            </a:r>
            <a:endParaRPr lang="en-US" sz="2000" dirty="0">
              <a:solidFill>
                <a:srgbClr val="7030A0"/>
              </a:solidFill>
            </a:endParaRPr>
          </a:p>
        </p:txBody>
      </p:sp>
      <p:sp>
        <p:nvSpPr>
          <p:cNvPr id="3" name="TextBox 2">
            <a:hlinkClick r:id="rId3" action="ppaction://hlinksldjump"/>
          </p:cNvPr>
          <p:cNvSpPr txBox="1"/>
          <p:nvPr/>
        </p:nvSpPr>
        <p:spPr>
          <a:xfrm>
            <a:off x="428596" y="785794"/>
            <a:ext cx="121444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1034680310"/>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Flowchart: Manual Input 1"/>
          <p:cNvSpPr/>
          <p:nvPr/>
        </p:nvSpPr>
        <p:spPr>
          <a:xfrm>
            <a:off x="971600" y="1268760"/>
            <a:ext cx="6984776" cy="4464496"/>
          </a:xfrm>
          <a:prstGeom prst="flowChartManualInp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fa-IR" sz="2400" dirty="0">
                <a:solidFill>
                  <a:schemeClr val="tx1"/>
                </a:solidFill>
              </a:rPr>
              <a:t>تصویر اولین حکم کارگزینی (آزمایشی، قطعی، تبدیل وضع) که به موجب آن مستخدم مشمول صندوق بازنشستگی کشوری شده است. </a:t>
            </a:r>
            <a:endParaRPr lang="en-US" sz="2400" dirty="0">
              <a:solidFill>
                <a:schemeClr val="tx1"/>
              </a:solidFill>
            </a:endParaRPr>
          </a:p>
          <a:p>
            <a:pPr lvl="0" algn="r" rtl="1"/>
            <a:r>
              <a:rPr lang="fa-IR" sz="2400" dirty="0">
                <a:solidFill>
                  <a:schemeClr val="tx1"/>
                </a:solidFill>
              </a:rPr>
              <a:t>تصویر احکام کارگزینی دوسال آخر اشتغال مستخدم </a:t>
            </a:r>
            <a:endParaRPr lang="en-US" sz="2400" dirty="0">
              <a:solidFill>
                <a:schemeClr val="tx1"/>
              </a:solidFill>
            </a:endParaRPr>
          </a:p>
          <a:p>
            <a:pPr lvl="0" algn="r" rtl="1"/>
            <a:r>
              <a:rPr lang="fa-IR" sz="2400" dirty="0">
                <a:solidFill>
                  <a:schemeClr val="tx1"/>
                </a:solidFill>
              </a:rPr>
              <a:t>تصویر احکام مرخصی بدون حقوق، انفصال موقت، غیبت و ... </a:t>
            </a:r>
            <a:endParaRPr lang="en-US" sz="2400" dirty="0">
              <a:solidFill>
                <a:schemeClr val="tx1"/>
              </a:solidFill>
            </a:endParaRPr>
          </a:p>
          <a:p>
            <a:pPr lvl="0" algn="r" rtl="1"/>
            <a:r>
              <a:rPr lang="fa-IR" sz="2400" dirty="0">
                <a:solidFill>
                  <a:schemeClr val="tx1"/>
                </a:solidFill>
              </a:rPr>
              <a:t>تصویر سوابق خدمت غیر رسمی مانند خدمت نظام وظیفه، تحصیل و روزمزد </a:t>
            </a:r>
            <a:endParaRPr lang="en-US" sz="2400" dirty="0">
              <a:solidFill>
                <a:schemeClr val="tx1"/>
              </a:solidFill>
            </a:endParaRPr>
          </a:p>
          <a:p>
            <a:pPr lvl="0" algn="r" rtl="1"/>
            <a:r>
              <a:rPr lang="fa-IR" sz="2400" dirty="0">
                <a:solidFill>
                  <a:schemeClr val="tx1"/>
                </a:solidFill>
              </a:rPr>
              <a:t>اسناد و مدارک مربوط به انتقال حق بیمه در مورد مستخدمینی که مدتی از خدمت خود را مشترک صندوق بازنشستگی دیگری بوده اند. </a:t>
            </a:r>
            <a:endParaRPr lang="en-US" sz="2400" dirty="0">
              <a:solidFill>
                <a:schemeClr val="tx1"/>
              </a:solidFill>
            </a:endParaRPr>
          </a:p>
        </p:txBody>
      </p:sp>
      <p:sp>
        <p:nvSpPr>
          <p:cNvPr id="3" name="TextBox 2">
            <a:hlinkClick r:id="rId2" action="ppaction://hlinksldjump"/>
          </p:cNvPr>
          <p:cNvSpPr txBox="1"/>
          <p:nvPr/>
        </p:nvSpPr>
        <p:spPr>
          <a:xfrm>
            <a:off x="285720" y="857232"/>
            <a:ext cx="12858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415137415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Rounded Rectangle 3"/>
          <p:cNvSpPr/>
          <p:nvPr/>
        </p:nvSpPr>
        <p:spPr>
          <a:xfrm>
            <a:off x="323528" y="332656"/>
            <a:ext cx="8568952" cy="5668112"/>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fa-IR" sz="2000" dirty="0">
                <a:solidFill>
                  <a:schemeClr val="tx1"/>
                </a:solidFill>
              </a:rPr>
              <a:t>تصویر فرم های تعیین بدهی با گواهی صندوق بازنشستگی کشوری در مورد سوابق خدمت غیر رسمی که بابت آن تعیین بدهی شده و مبلغ تعیین شده به حساب صندوق واریز شده است. </a:t>
            </a:r>
            <a:endParaRPr lang="en-US" sz="2000" dirty="0">
              <a:solidFill>
                <a:schemeClr val="tx1"/>
              </a:solidFill>
            </a:endParaRPr>
          </a:p>
          <a:p>
            <a:pPr lvl="0" algn="r" rtl="1"/>
            <a:r>
              <a:rPr lang="fa-IR" sz="2000" dirty="0">
                <a:solidFill>
                  <a:schemeClr val="tx1"/>
                </a:solidFill>
              </a:rPr>
              <a:t>تصویر فیش های واریزی در مورد سنوات ارفاقی که بابت آن می بایست وجوهی به صندوق بازنشستگی کشوری واریز شود. </a:t>
            </a:r>
            <a:endParaRPr lang="en-US" sz="2000" dirty="0">
              <a:solidFill>
                <a:schemeClr val="tx1"/>
              </a:solidFill>
            </a:endParaRPr>
          </a:p>
          <a:p>
            <a:pPr lvl="0" algn="r" rtl="1"/>
            <a:r>
              <a:rPr lang="fa-IR" sz="2000" dirty="0">
                <a:solidFill>
                  <a:schemeClr val="tx1"/>
                </a:solidFill>
              </a:rPr>
              <a:t>فرم های تکمیل شده شماره یک و دو و فرم تکمیل شده شماره 3 حسب مورد </a:t>
            </a:r>
            <a:r>
              <a:rPr lang="fa-IR" sz="2000" dirty="0" smtClean="0">
                <a:solidFill>
                  <a:schemeClr val="tx1"/>
                </a:solidFill>
              </a:rPr>
              <a:t>.</a:t>
            </a:r>
            <a:endParaRPr lang="en-US" sz="2000" dirty="0">
              <a:solidFill>
                <a:schemeClr val="tx1"/>
              </a:solidFill>
            </a:endParaRPr>
          </a:p>
          <a:p>
            <a:pPr lvl="0" algn="r" rtl="1"/>
            <a:r>
              <a:rPr lang="fa-IR" sz="2000" dirty="0">
                <a:solidFill>
                  <a:schemeClr val="tx1"/>
                </a:solidFill>
              </a:rPr>
              <a:t>تصویر گواهی فوت </a:t>
            </a:r>
            <a:r>
              <a:rPr lang="fa-IR" sz="2000" dirty="0" smtClean="0">
                <a:solidFill>
                  <a:schemeClr val="tx1"/>
                </a:solidFill>
              </a:rPr>
              <a:t>مستخدم.</a:t>
            </a:r>
            <a:endParaRPr lang="en-US" sz="2000" dirty="0">
              <a:solidFill>
                <a:schemeClr val="tx1"/>
              </a:solidFill>
            </a:endParaRPr>
          </a:p>
          <a:p>
            <a:pPr lvl="0" algn="r" rtl="1"/>
            <a:r>
              <a:rPr lang="fa-IR" sz="2000" dirty="0">
                <a:solidFill>
                  <a:schemeClr val="tx1"/>
                </a:solidFill>
              </a:rPr>
              <a:t>تصویر عقدنامه همسر دائم یا مدارک مثبته دال بر وجود عُقله زوجیت دائم که به تایید مراجع قانونی رسیده باشد. </a:t>
            </a:r>
            <a:endParaRPr lang="en-US" sz="2000" dirty="0">
              <a:solidFill>
                <a:schemeClr val="tx1"/>
              </a:solidFill>
            </a:endParaRPr>
          </a:p>
          <a:p>
            <a:pPr lvl="0" algn="r" rtl="1"/>
            <a:r>
              <a:rPr lang="fa-IR" sz="2000" dirty="0">
                <a:solidFill>
                  <a:schemeClr val="tx1"/>
                </a:solidFill>
              </a:rPr>
              <a:t>رونوشت شناسنامه وراث قانونی مستخدم متوفی یا فتوکپی مصدق </a:t>
            </a:r>
            <a:r>
              <a:rPr lang="fa-IR" sz="2000" dirty="0" smtClean="0">
                <a:solidFill>
                  <a:schemeClr val="tx1"/>
                </a:solidFill>
              </a:rPr>
              <a:t>آن.</a:t>
            </a:r>
            <a:endParaRPr lang="en-US" sz="2000" dirty="0">
              <a:solidFill>
                <a:schemeClr val="tx1"/>
              </a:solidFill>
            </a:endParaRPr>
          </a:p>
          <a:p>
            <a:pPr lvl="0" algn="r" rtl="1"/>
            <a:r>
              <a:rPr lang="fa-IR" sz="2000" dirty="0">
                <a:solidFill>
                  <a:schemeClr val="tx1"/>
                </a:solidFill>
              </a:rPr>
              <a:t>گواهی از دانشگاه یا موسسات آموزش عالی رسمی دایر بر اشتغال به تحصیل فرزندان و نوادگان بالای 20 سن مستخدم </a:t>
            </a:r>
            <a:r>
              <a:rPr lang="fa-IR" sz="2000" dirty="0" smtClean="0">
                <a:solidFill>
                  <a:schemeClr val="tx1"/>
                </a:solidFill>
              </a:rPr>
              <a:t>متوفی.</a:t>
            </a:r>
            <a:endParaRPr lang="en-US" sz="2000" dirty="0">
              <a:solidFill>
                <a:schemeClr val="tx1"/>
              </a:solidFill>
            </a:endParaRPr>
          </a:p>
          <a:p>
            <a:pPr lvl="0" algn="r" rtl="1"/>
            <a:r>
              <a:rPr lang="fa-IR" sz="2000" dirty="0">
                <a:solidFill>
                  <a:schemeClr val="tx1"/>
                </a:solidFill>
              </a:rPr>
              <a:t>گزارش نیروی انتظامی محل سکونت مستخدم متوفی دایر بر اینکه پدر و مادر متوفی تحت کفالت او بوده اند. </a:t>
            </a:r>
            <a:endParaRPr lang="en-US" sz="2000" dirty="0">
              <a:solidFill>
                <a:schemeClr val="tx1"/>
              </a:solidFill>
            </a:endParaRPr>
          </a:p>
          <a:p>
            <a:pPr lvl="0" algn="r" rtl="1"/>
            <a:r>
              <a:rPr lang="fa-IR" sz="2000" dirty="0">
                <a:solidFill>
                  <a:schemeClr val="tx1"/>
                </a:solidFill>
              </a:rPr>
              <a:t>گواهی کمیسیون پزشکی مربوط یا پزشکی قانونی دایر بر علیل یا ناقص العضو بودن فرزندان و نوادگان و شوهر مستخدم متوفی بر حسب </a:t>
            </a:r>
            <a:r>
              <a:rPr lang="fa-IR" sz="2000" dirty="0" smtClean="0">
                <a:solidFill>
                  <a:schemeClr val="tx1"/>
                </a:solidFill>
              </a:rPr>
              <a:t>مورد.</a:t>
            </a:r>
            <a:endParaRPr lang="en-US" sz="2000" dirty="0">
              <a:solidFill>
                <a:schemeClr val="tx1"/>
              </a:solidFill>
            </a:endParaRPr>
          </a:p>
          <a:p>
            <a:pPr lvl="0" algn="r" rtl="1"/>
            <a:r>
              <a:rPr lang="fa-IR" sz="2000" dirty="0">
                <a:solidFill>
                  <a:schemeClr val="tx1"/>
                </a:solidFill>
              </a:rPr>
              <a:t>تعهدنامه کتبی مبنی بر عدم اشتغال و نداشتن شوهر در مورد وراث اناث موضوع قانون اصلاح تبصره 2 ماده واحده اجازه پرداخت وظیفه و مستمری ... </a:t>
            </a:r>
            <a:endParaRPr lang="en-US" sz="2000" dirty="0">
              <a:solidFill>
                <a:schemeClr val="tx1"/>
              </a:solidFill>
            </a:endParaRPr>
          </a:p>
          <a:p>
            <a:pPr algn="r"/>
            <a:endParaRPr lang="en-US" sz="2000" dirty="0">
              <a:solidFill>
                <a:schemeClr val="tx1"/>
              </a:solidFill>
            </a:endParaRPr>
          </a:p>
        </p:txBody>
      </p:sp>
      <p:sp>
        <p:nvSpPr>
          <p:cNvPr id="5" name="Rounded Rectangle 4"/>
          <p:cNvSpPr/>
          <p:nvPr/>
        </p:nvSpPr>
        <p:spPr>
          <a:xfrm>
            <a:off x="500034" y="6000768"/>
            <a:ext cx="8429684" cy="642942"/>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14400" algn="r" rtl="1">
              <a:lnSpc>
                <a:spcPct val="115000"/>
              </a:lnSpc>
              <a:spcAft>
                <a:spcPts val="1000"/>
              </a:spcAft>
            </a:pPr>
            <a:r>
              <a:rPr lang="fa-IR" sz="2000" dirty="0">
                <a:solidFill>
                  <a:srgbClr val="C00000"/>
                </a:solidFill>
                <a:ea typeface="Calibri"/>
                <a:cs typeface="B Mitra"/>
              </a:rPr>
              <a:t>* </a:t>
            </a:r>
            <a:r>
              <a:rPr lang="fa-IR" sz="2400" dirty="0">
                <a:solidFill>
                  <a:srgbClr val="C00000"/>
                </a:solidFill>
                <a:ea typeface="Calibri"/>
                <a:cs typeface="B Mitra"/>
              </a:rPr>
              <a:t>مدارک ستاره دار در موارد برقراری حقوق وظیفه وراث و حسب مورد تهیه می گردد. </a:t>
            </a:r>
            <a:endParaRPr lang="en-US" sz="2400" dirty="0">
              <a:solidFill>
                <a:srgbClr val="C00000"/>
              </a:solidFill>
              <a:ea typeface="Calibri"/>
              <a:cs typeface="Arial"/>
            </a:endParaRPr>
          </a:p>
        </p:txBody>
      </p:sp>
      <p:sp>
        <p:nvSpPr>
          <p:cNvPr id="7" name="TextBox 6">
            <a:hlinkClick r:id="rId2" action="ppaction://hlinksldjump"/>
          </p:cNvPr>
          <p:cNvSpPr txBox="1"/>
          <p:nvPr/>
        </p:nvSpPr>
        <p:spPr>
          <a:xfrm>
            <a:off x="0" y="0"/>
            <a:ext cx="121441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2806968576"/>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64000"/>
          </a:schemeClr>
        </a:solidFill>
        <a:effectLst/>
      </p:bgPr>
    </p:bg>
    <p:spTree>
      <p:nvGrpSpPr>
        <p:cNvPr id="1" name=""/>
        <p:cNvGrpSpPr/>
        <p:nvPr/>
      </p:nvGrpSpPr>
      <p:grpSpPr>
        <a:xfrm>
          <a:off x="0" y="0"/>
          <a:ext cx="0" cy="0"/>
          <a:chOff x="0" y="0"/>
          <a:chExt cx="0" cy="0"/>
        </a:xfrm>
      </p:grpSpPr>
      <p:sp>
        <p:nvSpPr>
          <p:cNvPr id="3" name="Horizontal Scroll 2"/>
          <p:cNvSpPr/>
          <p:nvPr/>
        </p:nvSpPr>
        <p:spPr>
          <a:xfrm>
            <a:off x="755576" y="285728"/>
            <a:ext cx="7344816" cy="2927248"/>
          </a:xfrm>
          <a:prstGeom prst="horizont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14400" algn="ctr" rtl="1">
              <a:lnSpc>
                <a:spcPct val="115000"/>
              </a:lnSpc>
              <a:spcAft>
                <a:spcPts val="1000"/>
              </a:spcAft>
            </a:pPr>
            <a:r>
              <a:rPr lang="fa-IR" sz="2400" dirty="0">
                <a:ea typeface="Calibri"/>
                <a:cs typeface="B Mitra"/>
              </a:rPr>
              <a:t>1- بدهی کسور بازنشستگی ارفاقی </a:t>
            </a:r>
            <a:endParaRPr lang="en-US" dirty="0">
              <a:ea typeface="Calibri"/>
              <a:cs typeface="Arial"/>
            </a:endParaRPr>
          </a:p>
          <a:p>
            <a:pPr indent="914400" algn="ctr" rtl="1">
              <a:lnSpc>
                <a:spcPct val="115000"/>
              </a:lnSpc>
              <a:spcAft>
                <a:spcPts val="1000"/>
              </a:spcAft>
            </a:pPr>
            <a:r>
              <a:rPr lang="fa-IR" sz="2400" dirty="0">
                <a:ea typeface="Calibri"/>
                <a:cs typeface="B Mitra"/>
              </a:rPr>
              <a:t>آخرین حقوق و فوق العاده های مشمول کسور × </a:t>
            </a:r>
            <a:r>
              <a:rPr lang="fa-IR" sz="2400" dirty="0" smtClean="0">
                <a:ea typeface="Calibri"/>
                <a:cs typeface="B Mitra"/>
              </a:rPr>
              <a:t>22/5% </a:t>
            </a:r>
            <a:r>
              <a:rPr lang="fa-IR" sz="2400" dirty="0">
                <a:ea typeface="Calibri"/>
                <a:cs typeface="B Mitra"/>
              </a:rPr>
              <a:t>× مدت سنوات ارفاقی به روز ÷ 30</a:t>
            </a:r>
            <a:endParaRPr lang="en-US" dirty="0">
              <a:ea typeface="Calibri"/>
              <a:cs typeface="Arial"/>
            </a:endParaRPr>
          </a:p>
        </p:txBody>
      </p:sp>
      <p:sp>
        <p:nvSpPr>
          <p:cNvPr id="4" name="Horizontal Scroll 3"/>
          <p:cNvSpPr/>
          <p:nvPr/>
        </p:nvSpPr>
        <p:spPr>
          <a:xfrm>
            <a:off x="755576" y="3286124"/>
            <a:ext cx="7344816" cy="3357586"/>
          </a:xfrm>
          <a:prstGeom prst="horizontalScroll">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14400" algn="r" rtl="1">
              <a:lnSpc>
                <a:spcPct val="115000"/>
              </a:lnSpc>
              <a:spcAft>
                <a:spcPts val="1000"/>
              </a:spcAft>
            </a:pPr>
            <a:r>
              <a:rPr lang="fa-IR" sz="2400" dirty="0">
                <a:solidFill>
                  <a:schemeClr val="bg1"/>
                </a:solidFill>
                <a:ea typeface="Calibri"/>
                <a:cs typeface="B Mitra"/>
              </a:rPr>
              <a:t>2- بدهی مجموع حقوق بازنشستگی سنوات ارفاقی </a:t>
            </a:r>
            <a:endParaRPr lang="en-US" dirty="0">
              <a:solidFill>
                <a:schemeClr val="bg1"/>
              </a:solidFill>
              <a:ea typeface="Calibri"/>
              <a:cs typeface="Arial"/>
            </a:endParaRPr>
          </a:p>
          <a:p>
            <a:pPr indent="914400" algn="r" rtl="1">
              <a:lnSpc>
                <a:spcPct val="115000"/>
              </a:lnSpc>
              <a:spcAft>
                <a:spcPts val="1000"/>
              </a:spcAft>
            </a:pPr>
            <a:r>
              <a:rPr lang="fa-IR" sz="2400" dirty="0">
                <a:solidFill>
                  <a:schemeClr val="bg1"/>
                </a:solidFill>
                <a:ea typeface="Calibri"/>
                <a:cs typeface="B Mitra"/>
              </a:rPr>
              <a:t>حقوق بازنشستگی × مدت سنوات ارفاقی به روز ÷ 30 </a:t>
            </a:r>
            <a:endParaRPr lang="en-US" dirty="0">
              <a:solidFill>
                <a:schemeClr val="bg1"/>
              </a:solidFill>
              <a:ea typeface="Calibri"/>
              <a:cs typeface="Arial"/>
            </a:endParaRPr>
          </a:p>
          <a:p>
            <a:pPr marL="914400" algn="r" rtl="1">
              <a:lnSpc>
                <a:spcPct val="115000"/>
              </a:lnSpc>
              <a:spcAft>
                <a:spcPts val="1000"/>
              </a:spcAft>
            </a:pPr>
            <a:r>
              <a:rPr lang="fa-IR" sz="2400" dirty="0">
                <a:solidFill>
                  <a:schemeClr val="bg1"/>
                </a:solidFill>
                <a:ea typeface="Calibri"/>
                <a:cs typeface="B Mitra"/>
              </a:rPr>
              <a:t>(ملاک تعیین حقوق بازنشستگی آخرین حقوق </a:t>
            </a:r>
            <a:r>
              <a:rPr lang="fa-IR" sz="2400" dirty="0" smtClean="0">
                <a:solidFill>
                  <a:schemeClr val="bg1"/>
                </a:solidFill>
                <a:ea typeface="Calibri"/>
                <a:cs typeface="B Mitra"/>
              </a:rPr>
              <a:t>و فوق </a:t>
            </a:r>
            <a:r>
              <a:rPr lang="fa-IR" sz="2400" dirty="0">
                <a:solidFill>
                  <a:schemeClr val="bg1"/>
                </a:solidFill>
                <a:ea typeface="Calibri"/>
                <a:cs typeface="B Mitra"/>
              </a:rPr>
              <a:t>العاده های مشمول برداشت کسور بازنشستگی به محاسبه معدل می باشد.</a:t>
            </a:r>
            <a:endParaRPr lang="en-US" dirty="0">
              <a:solidFill>
                <a:schemeClr val="bg1"/>
              </a:solidFill>
              <a:ea typeface="Calibri"/>
              <a:cs typeface="Arial"/>
            </a:endParaRPr>
          </a:p>
        </p:txBody>
      </p:sp>
      <p:sp>
        <p:nvSpPr>
          <p:cNvPr id="5" name="TextBox 4">
            <a:hlinkClick r:id="rId2" action="ppaction://hlinksldjump"/>
          </p:cNvPr>
          <p:cNvSpPr txBox="1"/>
          <p:nvPr/>
        </p:nvSpPr>
        <p:spPr>
          <a:xfrm>
            <a:off x="285720" y="214290"/>
            <a:ext cx="121444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205346088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Flowchart: Decision 1"/>
          <p:cNvSpPr/>
          <p:nvPr/>
        </p:nvSpPr>
        <p:spPr>
          <a:xfrm>
            <a:off x="467544" y="116632"/>
            <a:ext cx="7920880" cy="936104"/>
          </a:xfrm>
          <a:prstGeom prst="flowChartDecisi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ea typeface="Calibri"/>
                <a:cs typeface="B Mitra"/>
              </a:rPr>
              <a:t>ج) نحوه محاسبه حقوق بازنشستگی یا وظیفه</a:t>
            </a:r>
            <a:endParaRPr lang="en-US" sz="2400" dirty="0"/>
          </a:p>
        </p:txBody>
      </p:sp>
      <mc:AlternateContent xmlns:mc="http://schemas.openxmlformats.org/markup-compatibility/2006">
        <mc:Choice xmlns="" xmlns:a14="http://schemas.microsoft.com/office/drawing/2010/main" Requires="a14">
          <p:sp>
            <p:nvSpPr>
              <p:cNvPr id="5" name="Rectangle 4"/>
              <p:cNvSpPr/>
              <p:nvPr/>
            </p:nvSpPr>
            <p:spPr>
              <a:xfrm>
                <a:off x="467544" y="2708920"/>
                <a:ext cx="8424936" cy="23762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fa-IR" dirty="0" smtClean="0">
                    <a:solidFill>
                      <a:srgbClr val="FFFF00"/>
                    </a:solidFill>
                  </a:rPr>
                  <a:t>حقوق بازنشستگی متخدمین مشترک صندوق بازنشستگی مستخدمین مشترک صندوق بازنشستگی کشوری در صورتی که سابقه خدمت آنان 30 سال تمام باشد به شرح ذیل است </a:t>
                </a:r>
                <a:endParaRPr lang="en-US" dirty="0">
                  <a:solidFill>
                    <a:srgbClr val="FFFF00"/>
                  </a:solidFill>
                </a:endParaRPr>
              </a:p>
              <a:p>
                <a:pPr rtl="1"/>
                <a14:m>
                  <m:oMathPara xmlns:m="http://schemas.openxmlformats.org/officeDocument/2006/math">
                    <m:oMathParaPr>
                      <m:jc m:val="centerGroup"/>
                    </m:oMathParaPr>
                    <m:oMath xmlns:m="http://schemas.openxmlformats.org/officeDocument/2006/math">
                      <m:r>
                        <m:rPr>
                          <m:nor/>
                        </m:rPr>
                        <a:rPr lang="fa-IR">
                          <a:solidFill>
                            <a:srgbClr val="FFFF00"/>
                          </a:solidFill>
                        </a:rPr>
                        <m:t>حقوق بازنشستگی</m:t>
                      </m:r>
                      <m:r>
                        <a:rPr lang="en-US">
                          <a:solidFill>
                            <a:srgbClr val="FFFF00"/>
                          </a:solidFill>
                          <a:latin typeface="Cambria Math"/>
                        </a:rPr>
                        <m:t>=</m:t>
                      </m:r>
                      <m:f>
                        <m:fPr>
                          <m:ctrlPr>
                            <a:rPr lang="en-US" i="1">
                              <a:solidFill>
                                <a:srgbClr val="FFFF00"/>
                              </a:solidFill>
                              <a:latin typeface="Cambria Math" panose="02040503050406030204" pitchFamily="18" charset="0"/>
                            </a:rPr>
                          </m:ctrlPr>
                        </m:fPr>
                        <m:num>
                          <m:eqArr>
                            <m:eqArrPr>
                              <m:ctrlPr>
                                <a:rPr lang="en-US" i="1">
                                  <a:solidFill>
                                    <a:srgbClr val="FFFF00"/>
                                  </a:solidFill>
                                  <a:latin typeface="Cambria Math" panose="02040503050406030204" pitchFamily="18" charset="0"/>
                                </a:rPr>
                              </m:ctrlPr>
                            </m:eqArrPr>
                            <m:e>
                              <m:r>
                                <m:rPr>
                                  <m:nor/>
                                </m:rPr>
                                <a:rPr lang="fa-IR">
                                  <a:solidFill>
                                    <a:srgbClr val="FFFF00"/>
                                  </a:solidFill>
                                </a:rPr>
                                <m:t>معدل تمام حقوق و مزایای مشمول کسر کسور بازنشستگی در 2 سال آخر خدمت </m:t>
                              </m:r>
                            </m:e>
                            <m:e>
                              <m:r>
                                <m:rPr>
                                  <m:nor/>
                                </m:rPr>
                                <a:rPr lang="fa-IR">
                                  <a:solidFill>
                                    <a:srgbClr val="FFFF00"/>
                                  </a:solidFill>
                                </a:rPr>
                                <m:t>با اعمال ضریب سال بازنشستگی </m:t>
                              </m:r>
                              <m:r>
                                <m:rPr>
                                  <m:nor/>
                                </m:rPr>
                                <a:rPr lang="fa-IR">
                                  <a:solidFill>
                                    <a:srgbClr val="FFFF00"/>
                                  </a:solidFill>
                                </a:rPr>
                                <m:t>× </m:t>
                              </m:r>
                              <m:r>
                                <m:rPr>
                                  <m:nor/>
                                </m:rPr>
                                <a:rPr lang="fa-IR">
                                  <a:solidFill>
                                    <a:srgbClr val="FFFF00"/>
                                  </a:solidFill>
                                </a:rPr>
                                <m:t>سابقه خدمت به روز </m:t>
                              </m:r>
                              <m:r>
                                <m:rPr>
                                  <m:nor/>
                                </m:rPr>
                                <a:rPr lang="fa-IR">
                                  <a:solidFill>
                                    <a:srgbClr val="FFFF00"/>
                                  </a:solidFill>
                                </a:rPr>
                                <m:t>(</m:t>
                              </m:r>
                              <m:r>
                                <m:rPr>
                                  <m:nor/>
                                </m:rPr>
                                <a:rPr lang="fa-IR">
                                  <a:solidFill>
                                    <a:srgbClr val="FFFF00"/>
                                  </a:solidFill>
                                </a:rPr>
                                <m:t>1</m:t>
                              </m:r>
                              <m:r>
                                <m:rPr>
                                  <m:nor/>
                                </m:rPr>
                                <a:rPr lang="fa-IR">
                                  <a:solidFill>
                                    <a:srgbClr val="FFFF00"/>
                                  </a:solidFill>
                                </a:rPr>
                                <m:t>)</m:t>
                              </m:r>
                            </m:e>
                          </m:eqArr>
                        </m:num>
                        <m:den>
                          <m:r>
                            <m:rPr>
                              <m:nor/>
                            </m:rPr>
                            <a:rPr lang="fa-IR">
                              <a:solidFill>
                                <a:srgbClr val="FFFF00"/>
                              </a:solidFill>
                            </a:rPr>
                            <m:t>10800 روز</m:t>
                          </m:r>
                        </m:den>
                      </m:f>
                    </m:oMath>
                  </m:oMathPara>
                </a14:m>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467544" y="2708920"/>
                <a:ext cx="8424936" cy="2376264"/>
              </a:xfrm>
              <a:prstGeom prst="rect">
                <a:avLst/>
              </a:prstGeom>
              <a:blipFill rotWithShape="1">
                <a:blip r:embed="rId2" cstate="print"/>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sp>
        <p:nvSpPr>
          <p:cNvPr id="6" name="Cloud Callout 5"/>
          <p:cNvSpPr/>
          <p:nvPr/>
        </p:nvSpPr>
        <p:spPr>
          <a:xfrm>
            <a:off x="1907704" y="1127092"/>
            <a:ext cx="5040560" cy="1008112"/>
          </a:xfrm>
          <a:prstGeom prst="cloudCallou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sz="2800" dirty="0">
                <a:solidFill>
                  <a:srgbClr val="FF0000"/>
                </a:solidFill>
              </a:rPr>
              <a:t>حقوق بازنشستگی </a:t>
            </a:r>
            <a:endParaRPr lang="en-US" sz="2800" dirty="0">
              <a:solidFill>
                <a:srgbClr val="FF0000"/>
              </a:solidFill>
            </a:endParaRPr>
          </a:p>
        </p:txBody>
      </p:sp>
      <p:sp>
        <p:nvSpPr>
          <p:cNvPr id="7" name="Rectangular Callout 6"/>
          <p:cNvSpPr/>
          <p:nvPr/>
        </p:nvSpPr>
        <p:spPr>
          <a:xfrm>
            <a:off x="467544" y="5373216"/>
            <a:ext cx="8424936" cy="1152128"/>
          </a:xfrm>
          <a:prstGeom prst="wedgeRectCallout">
            <a:avLst>
              <a:gd name="adj1" fmla="val -19993"/>
              <a:gd name="adj2" fmla="val 55018"/>
            </a:avLst>
          </a:prstGeom>
          <a:solidFill>
            <a:srgbClr val="FFFF00"/>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lang="fa-IR" sz="2000" dirty="0">
                <a:solidFill>
                  <a:srgbClr val="7030A0"/>
                </a:solidFill>
              </a:rPr>
              <a:t>جمع سابقه خدمت در این مرحله حداکثر 30 سال (10800 روز) محاسبه شده، لیکن در مورد مشمولین فصل 13 قانون مدیریت خدمات کشوری که دارای سابقه خدمت بیش از 30 سال می باشند به ازای هر سال خدمت مازاد بر 30 سال </a:t>
            </a:r>
            <a:r>
              <a:rPr lang="fa-IR" sz="2000" dirty="0" smtClean="0">
                <a:solidFill>
                  <a:srgbClr val="7030A0"/>
                </a:solidFill>
              </a:rPr>
              <a:t>2/5 </a:t>
            </a:r>
            <a:r>
              <a:rPr lang="fa-IR" sz="2000" dirty="0">
                <a:solidFill>
                  <a:srgbClr val="7030A0"/>
                </a:solidFill>
              </a:rPr>
              <a:t>درصد به حقوق بازنشستگی آنان افزوده می شود. </a:t>
            </a:r>
            <a:endParaRPr lang="en-US" sz="2000" dirty="0">
              <a:solidFill>
                <a:srgbClr val="7030A0"/>
              </a:solidFill>
            </a:endParaRPr>
          </a:p>
        </p:txBody>
      </p:sp>
      <p:sp>
        <p:nvSpPr>
          <p:cNvPr id="9" name="TextBox 8">
            <a:hlinkClick r:id="rId3" action="ppaction://hlinksldjump"/>
          </p:cNvPr>
          <p:cNvSpPr txBox="1"/>
          <p:nvPr/>
        </p:nvSpPr>
        <p:spPr>
          <a:xfrm>
            <a:off x="142844" y="928670"/>
            <a:ext cx="135732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a-IR" dirty="0" smtClean="0"/>
              <a:t>فهرست اصلی</a:t>
            </a:r>
            <a:endParaRPr lang="en-US" dirty="0"/>
          </a:p>
        </p:txBody>
      </p:sp>
    </p:spTree>
    <p:extLst>
      <p:ext uri="{BB962C8B-B14F-4D97-AF65-F5344CB8AC3E}">
        <p14:creationId xmlns="" xmlns:p14="http://schemas.microsoft.com/office/powerpoint/2010/main" val="560400850"/>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Down Arrow Callout 2"/>
              <p:cNvSpPr/>
              <p:nvPr/>
            </p:nvSpPr>
            <p:spPr>
              <a:xfrm>
                <a:off x="323528" y="404664"/>
                <a:ext cx="8496944" cy="2016224"/>
              </a:xfrm>
              <a:prstGeom prst="downArrowCallou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1"/>
                <a:r>
                  <a:rPr lang="fa-IR" dirty="0"/>
                  <a:t>بازنشستگی عادی 30 سال: مبنای محاسبه حقوق بازنشستگی احکام 2 سال آخر خدمت زمان اشتغال می باشد. </a:t>
                </a:r>
                <a:endParaRPr lang="en-US" dirty="0"/>
              </a:p>
              <a:p>
                <a:pPr rtl="1"/>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m:rPr>
                              <m:nor/>
                            </m:rPr>
                            <a:rPr lang="fa-IR"/>
                            <m:t>720</m:t>
                          </m:r>
                          <m:r>
                            <m:rPr>
                              <m:nor/>
                            </m:rPr>
                            <a:rPr lang="fa-IR"/>
                            <m:t>× </m:t>
                          </m:r>
                          <m:r>
                            <m:rPr>
                              <m:nor/>
                            </m:rPr>
                            <a:rPr lang="fa-IR"/>
                            <m:t>مجموع آخرین حقوق مبنای کسور بازنشستگی</m:t>
                          </m:r>
                        </m:num>
                        <m:den>
                          <m:r>
                            <m:rPr>
                              <m:nor/>
                            </m:rPr>
                            <a:rPr lang="fa-IR"/>
                            <m:t>720</m:t>
                          </m:r>
                        </m:den>
                      </m:f>
                      <m:r>
                        <m:rPr>
                          <m:nor/>
                        </m:rPr>
                        <a:rPr lang="fa-IR"/>
                        <m:t> </m:t>
                      </m:r>
                      <m:r>
                        <m:rPr>
                          <m:nor/>
                        </m:rPr>
                        <a:rPr lang="fa-IR" smtClean="0"/>
                        <m:t>=</m:t>
                      </m:r>
                      <m:r>
                        <m:rPr>
                          <m:nor/>
                        </m:rPr>
                        <a:rPr lang="fa-IR" smtClean="0"/>
                        <m:t> </m:t>
                      </m:r>
                      <m:r>
                        <m:rPr>
                          <m:nor/>
                        </m:rPr>
                        <a:rPr lang="fa-IR"/>
                        <m:t>معدل حقوق</m:t>
                      </m:r>
                      <m:r>
                        <m:rPr>
                          <m:nor/>
                        </m:rPr>
                        <a:rPr lang="fa-IR"/>
                        <m:t>=</m:t>
                      </m:r>
                      <m:r>
                        <m:rPr>
                          <m:nor/>
                        </m:rPr>
                        <a:rPr lang="fa-IR" b="0" i="0" smtClean="0"/>
                        <m:t>حقوق</m:t>
                      </m:r>
                      <m:r>
                        <m:rPr>
                          <m:nor/>
                        </m:rPr>
                        <a:rPr lang="fa-IR"/>
                        <m:t> </m:t>
                      </m:r>
                    </m:oMath>
                  </m:oMathPara>
                </a14:m>
                <a:endParaRPr lang="en-US" dirty="0"/>
              </a:p>
            </p:txBody>
          </p:sp>
        </mc:Choice>
        <mc:Fallback>
          <p:sp>
            <p:nvSpPr>
              <p:cNvPr id="3" name="Down Arrow Callout 2"/>
              <p:cNvSpPr>
                <a:spLocks noRot="1" noChangeAspect="1" noMove="1" noResize="1" noEditPoints="1" noAdjustHandles="1" noChangeArrowheads="1" noChangeShapeType="1" noTextEdit="1"/>
              </p:cNvSpPr>
              <p:nvPr/>
            </p:nvSpPr>
            <p:spPr>
              <a:xfrm>
                <a:off x="323528" y="404664"/>
                <a:ext cx="8496944" cy="2016224"/>
              </a:xfrm>
              <a:prstGeom prst="downArrowCallout">
                <a:avLst/>
              </a:prstGeom>
              <a:blipFill rotWithShape="1">
                <a:blip r:embed="rId2" cstate="print"/>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sp>
        <p:nvSpPr>
          <p:cNvPr id="6" name="TextBox 5"/>
          <p:cNvSpPr txBox="1"/>
          <p:nvPr/>
        </p:nvSpPr>
        <p:spPr>
          <a:xfrm>
            <a:off x="6643702" y="4143380"/>
            <a:ext cx="1928826" cy="369332"/>
          </a:xfrm>
          <a:prstGeom prst="rect">
            <a:avLst/>
          </a:prstGeom>
          <a:noFill/>
        </p:spPr>
        <p:txBody>
          <a:bodyPr wrap="square" rtlCol="0">
            <a:spAutoFit/>
          </a:bodyPr>
          <a:lstStyle/>
          <a:p>
            <a:r>
              <a:rPr lang="fa-IR" b="1" dirty="0" smtClean="0">
                <a:solidFill>
                  <a:schemeClr val="bg1"/>
                </a:solidFill>
              </a:rPr>
              <a:t>کمتر از 30سال خدمت</a:t>
            </a:r>
            <a:endParaRPr lang="en-US" b="1" dirty="0">
              <a:solidFill>
                <a:schemeClr val="bg1"/>
              </a:solidFill>
            </a:endParaRPr>
          </a:p>
        </p:txBody>
      </p:sp>
      <p:sp>
        <p:nvSpPr>
          <p:cNvPr id="18" name="TextBox 17"/>
          <p:cNvSpPr txBox="1"/>
          <p:nvPr/>
        </p:nvSpPr>
        <p:spPr>
          <a:xfrm>
            <a:off x="3000364" y="4143380"/>
            <a:ext cx="3542317" cy="400110"/>
          </a:xfrm>
          <a:prstGeom prst="rect">
            <a:avLst/>
          </a:prstGeom>
          <a:noFill/>
        </p:spPr>
        <p:txBody>
          <a:bodyPr wrap="square" rtlCol="0">
            <a:spAutoFit/>
          </a:bodyPr>
          <a:lstStyle/>
          <a:p>
            <a:r>
              <a:rPr lang="fa-IR" sz="2000" b="1" dirty="0" smtClean="0">
                <a:solidFill>
                  <a:schemeClr val="accent1">
                    <a:lumMod val="50000"/>
                  </a:schemeClr>
                </a:solidFill>
                <a:cs typeface="2  Nazanin" pitchFamily="2" charset="-78"/>
              </a:rPr>
              <a:t>مدت به روز کمتر از 30 سال *معدل حقوق</a:t>
            </a:r>
            <a:endParaRPr lang="en-US" sz="2000" b="1" dirty="0">
              <a:solidFill>
                <a:schemeClr val="accent1">
                  <a:lumMod val="50000"/>
                </a:schemeClr>
              </a:solidFill>
              <a:cs typeface="2  Nazanin" pitchFamily="2" charset="-78"/>
            </a:endParaRPr>
          </a:p>
        </p:txBody>
      </p:sp>
      <p:cxnSp>
        <p:nvCxnSpPr>
          <p:cNvPr id="20" name="Straight Connector 19"/>
          <p:cNvCxnSpPr/>
          <p:nvPr/>
        </p:nvCxnSpPr>
        <p:spPr>
          <a:xfrm>
            <a:off x="2786050" y="4500570"/>
            <a:ext cx="3643338"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14810" y="4714884"/>
            <a:ext cx="1357322" cy="523220"/>
          </a:xfrm>
          <a:prstGeom prst="rect">
            <a:avLst/>
          </a:prstGeom>
          <a:noFill/>
        </p:spPr>
        <p:txBody>
          <a:bodyPr wrap="square" rtlCol="0">
            <a:spAutoFit/>
          </a:bodyPr>
          <a:lstStyle/>
          <a:p>
            <a:r>
              <a:rPr lang="fa-IR" sz="2800" b="1" dirty="0" smtClean="0">
                <a:solidFill>
                  <a:schemeClr val="accent1">
                    <a:lumMod val="50000"/>
                  </a:schemeClr>
                </a:solidFill>
                <a:cs typeface="2  Nazanin" pitchFamily="2" charset="-78"/>
              </a:rPr>
              <a:t>10800</a:t>
            </a:r>
            <a:endParaRPr lang="en-US" sz="2800" b="1" dirty="0">
              <a:solidFill>
                <a:schemeClr val="accent1">
                  <a:lumMod val="50000"/>
                </a:schemeClr>
              </a:solidFill>
              <a:cs typeface="2  Nazanin" pitchFamily="2" charset="-78"/>
            </a:endParaRPr>
          </a:p>
        </p:txBody>
      </p:sp>
      <p:sp>
        <p:nvSpPr>
          <p:cNvPr id="7" name="TextBox 6">
            <a:hlinkClick r:id="rId3" action="ppaction://hlinksldjump"/>
          </p:cNvPr>
          <p:cNvSpPr txBox="1"/>
          <p:nvPr/>
        </p:nvSpPr>
        <p:spPr>
          <a:xfrm>
            <a:off x="142844" y="2786058"/>
            <a:ext cx="128588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326394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1143000"/>
          </a:xfrm>
          <a:solidFill>
            <a:schemeClr val="accent1">
              <a:lumMod val="60000"/>
              <a:lumOff val="40000"/>
            </a:schemeClr>
          </a:solidFill>
          <a:scene3d>
            <a:camera prst="perspectiveLeft"/>
            <a:lightRig rig="threePt" dir="t"/>
          </a:scene3d>
        </p:spPr>
        <p:txBody>
          <a:bodyPr/>
          <a:lstStyle/>
          <a:p>
            <a:r>
              <a:rPr lang="fa-IR" dirty="0"/>
              <a:t>قانون بازنشستگی پیش از موعد</a:t>
            </a:r>
            <a:endParaRPr lang="en-US" dirty="0"/>
          </a:p>
        </p:txBody>
      </p:sp>
      <p:sp>
        <p:nvSpPr>
          <p:cNvPr id="3" name="Content Placeholder 2"/>
          <p:cNvSpPr>
            <a:spLocks noGrp="1"/>
          </p:cNvSpPr>
          <p:nvPr>
            <p:ph sz="quarter" idx="13"/>
          </p:nvPr>
        </p:nvSpPr>
        <p:spPr>
          <a:xfrm rot="275292">
            <a:off x="456316" y="1916797"/>
            <a:ext cx="8229600" cy="4231440"/>
          </a:xfrm>
          <a:solidFill>
            <a:srgbClr val="FFFF00"/>
          </a:solidFill>
          <a:scene3d>
            <a:camera prst="perspectiveLeft"/>
            <a:lightRig rig="threePt" dir="t"/>
          </a:scene3d>
        </p:spPr>
        <p:txBody>
          <a:bodyPr>
            <a:normAutofit lnSpcReduction="10000"/>
          </a:bodyPr>
          <a:lstStyle/>
          <a:p>
            <a:pPr marL="457200" algn="r" rtl="1">
              <a:lnSpc>
                <a:spcPct val="115000"/>
              </a:lnSpc>
              <a:spcAft>
                <a:spcPts val="1000"/>
              </a:spcAft>
            </a:pPr>
            <a:r>
              <a:rPr lang="fa-IR" dirty="0">
                <a:ea typeface="Calibri"/>
                <a:cs typeface="B Mitra"/>
              </a:rPr>
              <a:t>بدهی کسور بازنشستگی (1) = 1/1 × </a:t>
            </a:r>
            <a:r>
              <a:rPr lang="en-US" dirty="0">
                <a:ea typeface="Calibri"/>
                <a:cs typeface="B Mitra"/>
              </a:rPr>
              <a:t>A</a:t>
            </a:r>
            <a:r>
              <a:rPr lang="fa-IR" dirty="0">
                <a:ea typeface="Calibri"/>
                <a:cs typeface="B Mitra"/>
              </a:rPr>
              <a:t> = 30 ÷ مدت خدمت ارفاقی × </a:t>
            </a:r>
            <a:r>
              <a:rPr lang="fa-IR" dirty="0" smtClean="0">
                <a:ea typeface="Calibri"/>
                <a:cs typeface="B Mitra"/>
              </a:rPr>
              <a:t>22/5% </a:t>
            </a:r>
            <a:r>
              <a:rPr lang="fa-IR" dirty="0">
                <a:ea typeface="Calibri"/>
                <a:cs typeface="B Mitra"/>
              </a:rPr>
              <a:t>× آخرین حقوق مبنای کسور </a:t>
            </a:r>
            <a:endParaRPr lang="en-US" sz="2400" dirty="0">
              <a:ea typeface="Calibri"/>
              <a:cs typeface="Arial"/>
            </a:endParaRPr>
          </a:p>
          <a:p>
            <a:pPr marL="457200" algn="r" rtl="1">
              <a:lnSpc>
                <a:spcPct val="115000"/>
              </a:lnSpc>
              <a:spcAft>
                <a:spcPts val="1000"/>
              </a:spcAft>
            </a:pPr>
            <a:r>
              <a:rPr lang="fa-IR" dirty="0">
                <a:ea typeface="Calibri"/>
                <a:cs typeface="B Mitra"/>
              </a:rPr>
              <a:t>مدت خدمت ارفاقی × جمع خدمت قابل قبول در محاسبه حقوق بازنشستگی ÷ مدت خدمت ارفاقی × حقوق بازنشستگی </a:t>
            </a:r>
            <a:endParaRPr lang="en-US" sz="2400" dirty="0">
              <a:ea typeface="Calibri"/>
              <a:cs typeface="Arial"/>
            </a:endParaRPr>
          </a:p>
          <a:p>
            <a:pPr marL="457200" algn="r" rtl="1">
              <a:lnSpc>
                <a:spcPct val="115000"/>
              </a:lnSpc>
              <a:spcAft>
                <a:spcPts val="1000"/>
              </a:spcAft>
            </a:pPr>
            <a:r>
              <a:rPr lang="fa-IR" dirty="0">
                <a:ea typeface="Calibri"/>
                <a:cs typeface="B Mitra"/>
              </a:rPr>
              <a:t>بدهی              = بدهی کسور (2) + بدهی کسور (1)         کل بدهی مابه التفاوت حقوق سنوات ارفاقی (2)</a:t>
            </a:r>
            <a:endParaRPr lang="en-US" sz="2400" dirty="0">
              <a:ea typeface="Calibri"/>
              <a:cs typeface="Arial"/>
            </a:endParaRPr>
          </a:p>
          <a:p>
            <a:pPr lvl="0" algn="r" rtl="1">
              <a:lnSpc>
                <a:spcPct val="115000"/>
              </a:lnSpc>
              <a:spcAft>
                <a:spcPts val="1000"/>
              </a:spcAft>
              <a:buFont typeface="Wingdings"/>
              <a:buChar char=""/>
            </a:pPr>
            <a:r>
              <a:rPr lang="fa-IR" dirty="0">
                <a:ea typeface="Calibri"/>
                <a:cs typeface="B Mitra"/>
              </a:rPr>
              <a:t>در مواردی که مستخدم به سبب انجام وظیفه فوت می نماید یا از کار افتاده می شود آخرین حقوق و مزایای مشمول برداشت کسور بازنشستگی در زمان اشتغال به عنوان حقوق وظیفه تعیین می گردد. </a:t>
            </a:r>
            <a:endParaRPr lang="en-US" sz="2400" dirty="0">
              <a:ea typeface="Calibri"/>
              <a:cs typeface="Arial"/>
            </a:endParaRPr>
          </a:p>
          <a:p>
            <a:pPr lvl="0" algn="r" rtl="1">
              <a:lnSpc>
                <a:spcPct val="115000"/>
              </a:lnSpc>
              <a:spcAft>
                <a:spcPts val="1000"/>
              </a:spcAft>
              <a:buFont typeface="Wingdings"/>
              <a:buChar char=""/>
            </a:pPr>
            <a:r>
              <a:rPr lang="fa-IR" dirty="0">
                <a:ea typeface="Calibri"/>
                <a:cs typeface="B Mitra"/>
              </a:rPr>
              <a:t>در اجرای بند (ج) ماده 50 قانون برنامه پنجساله پنجم توسعه، در صورتی که حقوق بازنشستگی و وظیفه تعیین شده در مقایسه با افرادی که مواد 109 و 110 قانون مدیریت خدمات کشوری اجرا گردیده ، کمتر باشد امتیاز مواد قانونی ذکر شده با جدول مواد مذکور تطبیق می یابد. </a:t>
            </a:r>
            <a:endParaRPr lang="en-US" sz="2400" dirty="0">
              <a:ea typeface="Calibri"/>
              <a:cs typeface="Arial"/>
            </a:endParaRPr>
          </a:p>
        </p:txBody>
      </p:sp>
      <p:sp>
        <p:nvSpPr>
          <p:cNvPr id="4" name="TextBox 3">
            <a:hlinkClick r:id="rId2" action="ppaction://hlinksldjump"/>
          </p:cNvPr>
          <p:cNvSpPr txBox="1"/>
          <p:nvPr/>
        </p:nvSpPr>
        <p:spPr>
          <a:xfrm>
            <a:off x="0" y="1500174"/>
            <a:ext cx="121441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4206623811"/>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 presetClass="entr" presetSubtype="4" fill="hold" grpId="0" nodeType="withEffect">
                                  <p:stCondLst>
                                    <p:cond delay="0"/>
                                  </p:stCondLst>
                                  <p:childTnLst>
                                    <p:set>
                                      <p:cBhvr>
                                        <p:cTn id="22" dur="1" fill="hold">
                                          <p:stCondLst>
                                            <p:cond delay="0"/>
                                          </p:stCondLst>
                                        </p:cTn>
                                        <p:tgtEl>
                                          <p:spTgt spid="3">
                                            <p:bg/>
                                          </p:spTgt>
                                        </p:tgtEl>
                                        <p:attrNameLst>
                                          <p:attrName>style.visibility</p:attrName>
                                        </p:attrNameLst>
                                      </p:cBhvr>
                                      <p:to>
                                        <p:strVal val="visible"/>
                                      </p:to>
                                    </p:set>
                                    <p:anim calcmode="lin" valueType="num">
                                      <p:cBhvr additive="base">
                                        <p:cTn id="2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3">
                                            <p:bg/>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grpId="0" nodeType="after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4" fill="hold" grpId="0" nodeType="after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additive="base">
                                        <p:cTn id="4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Picture 8" descr="K:\عکس ها\عکس\Aridi.Vol.10.Ribbons.Banners.And.Frames.eps-jpg[www.takmob.net]\42C.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34052" y="1771650"/>
            <a:ext cx="5810250" cy="33147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3743888" y="3244334"/>
            <a:ext cx="2282997" cy="523220"/>
          </a:xfrm>
          <a:prstGeom prst="rect">
            <a:avLst/>
          </a:prstGeom>
        </p:spPr>
        <p:txBody>
          <a:bodyPr wrap="none">
            <a:spAutoFit/>
          </a:bodyPr>
          <a:lstStyle/>
          <a:p>
            <a:pPr rtl="1"/>
            <a:r>
              <a:rPr lang="fa-IR" sz="2400" b="1" dirty="0">
                <a:solidFill>
                  <a:srgbClr val="FF0000"/>
                </a:solidFill>
              </a:rPr>
              <a:t>حقوق </a:t>
            </a:r>
            <a:r>
              <a:rPr lang="fa-IR" sz="2800" b="1" dirty="0">
                <a:solidFill>
                  <a:srgbClr val="FF0000"/>
                </a:solidFill>
              </a:rPr>
              <a:t>وظیفه</a:t>
            </a:r>
            <a:r>
              <a:rPr lang="fa-IR" sz="2400" b="1" dirty="0">
                <a:solidFill>
                  <a:srgbClr val="FF0000"/>
                </a:solidFill>
              </a:rPr>
              <a:t> وراث </a:t>
            </a:r>
            <a:endParaRPr lang="en-US" sz="2400" b="1" dirty="0">
              <a:solidFill>
                <a:srgbClr val="FF0000"/>
              </a:solidFill>
            </a:endParaRPr>
          </a:p>
        </p:txBody>
      </p:sp>
      <p:sp>
        <p:nvSpPr>
          <p:cNvPr id="4" name="TextBox 3">
            <a:hlinkClick r:id="rId3" action="ppaction://hlinksldjump"/>
          </p:cNvPr>
          <p:cNvSpPr txBox="1"/>
          <p:nvPr/>
        </p:nvSpPr>
        <p:spPr>
          <a:xfrm>
            <a:off x="285720" y="857232"/>
            <a:ext cx="121444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642401017"/>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Wave 1"/>
          <p:cNvSpPr/>
          <p:nvPr/>
        </p:nvSpPr>
        <p:spPr>
          <a:xfrm>
            <a:off x="2928926" y="142852"/>
            <a:ext cx="3429024" cy="785818"/>
          </a:xfrm>
          <a:prstGeom prst="wave">
            <a:avLst>
              <a:gd name="adj1" fmla="val 12500"/>
              <a:gd name="adj2" fmla="val -386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dirty="0">
                <a:solidFill>
                  <a:srgbClr val="C00000"/>
                </a:solidFill>
              </a:rPr>
              <a:t>حقوق وظیفه وراث </a:t>
            </a:r>
            <a:endParaRPr lang="en-US" sz="2800" dirty="0">
              <a:solidFill>
                <a:srgbClr val="C00000"/>
              </a:solidFill>
            </a:endParaRPr>
          </a:p>
        </p:txBody>
      </p:sp>
      <p:sp>
        <p:nvSpPr>
          <p:cNvPr id="3" name="Snip Single Corner Rectangle 2"/>
          <p:cNvSpPr/>
          <p:nvPr/>
        </p:nvSpPr>
        <p:spPr>
          <a:xfrm>
            <a:off x="323528" y="1000108"/>
            <a:ext cx="8341096" cy="5857891"/>
          </a:xfrm>
          <a:prstGeom prst="snip1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15000"/>
              </a:lnSpc>
              <a:spcAft>
                <a:spcPts val="1000"/>
              </a:spcAft>
            </a:pPr>
            <a:r>
              <a:rPr lang="fa-IR" sz="2000" b="1" dirty="0">
                <a:solidFill>
                  <a:schemeClr val="bg1"/>
                </a:solidFill>
                <a:ea typeface="Calibri"/>
                <a:cs typeface="B Mitra"/>
              </a:rPr>
              <a:t>در صورت فوت مستخدم (شاغل یا بازنشسته یا از کارافتاده ) وراث واجد شرایط دریافت حقوق وظیفه عبارتند از: </a:t>
            </a:r>
            <a:endParaRPr lang="en-US" sz="2000" b="1" dirty="0">
              <a:solidFill>
                <a:schemeClr val="bg1"/>
              </a:solidFill>
              <a:ea typeface="Calibri"/>
              <a:cs typeface="Arial"/>
            </a:endParaRPr>
          </a:p>
          <a:p>
            <a:pPr marL="342900" lvl="0" indent="-342900" algn="just" rtl="1">
              <a:lnSpc>
                <a:spcPct val="115000"/>
              </a:lnSpc>
              <a:spcAft>
                <a:spcPts val="1000"/>
              </a:spcAft>
              <a:buFont typeface="Wingdings"/>
              <a:buChar char=""/>
            </a:pPr>
            <a:r>
              <a:rPr lang="fa-IR" sz="2000" b="1" dirty="0">
                <a:solidFill>
                  <a:schemeClr val="bg1"/>
                </a:solidFill>
                <a:ea typeface="Calibri"/>
                <a:cs typeface="B Mitra"/>
              </a:rPr>
              <a:t>همسر دائم (زن) </a:t>
            </a:r>
            <a:endParaRPr lang="en-US" sz="2000" b="1" dirty="0">
              <a:solidFill>
                <a:schemeClr val="bg1"/>
              </a:solidFill>
              <a:ea typeface="Calibri"/>
              <a:cs typeface="Arial"/>
            </a:endParaRPr>
          </a:p>
          <a:p>
            <a:pPr marL="342900" lvl="0" indent="-342900" algn="just" rtl="1">
              <a:lnSpc>
                <a:spcPct val="115000"/>
              </a:lnSpc>
              <a:spcAft>
                <a:spcPts val="1000"/>
              </a:spcAft>
              <a:buFont typeface="Wingdings"/>
              <a:buChar char=""/>
            </a:pPr>
            <a:r>
              <a:rPr lang="fa-IR" sz="2000" b="1" dirty="0">
                <a:solidFill>
                  <a:schemeClr val="bg1"/>
                </a:solidFill>
                <a:ea typeface="Calibri"/>
                <a:cs typeface="B Mitra"/>
              </a:rPr>
              <a:t>همسر دائم (شوهر) : در صورتی که علیل و از کارافتاده و تحت کفالت عیال متوفای خود بوده باشد. </a:t>
            </a:r>
            <a:endParaRPr lang="en-US" sz="2000" b="1" dirty="0">
              <a:solidFill>
                <a:schemeClr val="bg1"/>
              </a:solidFill>
              <a:ea typeface="Calibri"/>
              <a:cs typeface="Arial"/>
            </a:endParaRPr>
          </a:p>
          <a:p>
            <a:pPr marL="342900" lvl="0" indent="-342900" algn="just" rtl="1">
              <a:lnSpc>
                <a:spcPct val="115000"/>
              </a:lnSpc>
              <a:spcAft>
                <a:spcPts val="1000"/>
              </a:spcAft>
              <a:buFont typeface="Wingdings"/>
              <a:buChar char=""/>
            </a:pPr>
            <a:r>
              <a:rPr lang="fa-IR" sz="2000" b="1" dirty="0">
                <a:solidFill>
                  <a:schemeClr val="bg1"/>
                </a:solidFill>
                <a:ea typeface="Calibri"/>
                <a:cs typeface="B Mitra"/>
              </a:rPr>
              <a:t>فرزندان و نوادگان ذکور (پسر): فرزندان ذکور تا پایان 20 سالگی و در صورت اشتغال به تحصیلات عالی تا پایان سن 25 سالگی و نوادگان ذکور در صورتی که پدرشان در زمان حیات مستخدم متوفی فوت شده و در کفالت وی بوده اند تا پایان 20 سالگی و در صورت اشتغال به تحصیلات عالی تا پایان 25 سالگی </a:t>
            </a:r>
            <a:endParaRPr lang="en-US" sz="2000" b="1" dirty="0">
              <a:solidFill>
                <a:schemeClr val="bg1"/>
              </a:solidFill>
              <a:ea typeface="Calibri"/>
              <a:cs typeface="Arial"/>
            </a:endParaRPr>
          </a:p>
          <a:p>
            <a:pPr marL="342900" lvl="0" indent="-342900" algn="just" rtl="1">
              <a:lnSpc>
                <a:spcPct val="115000"/>
              </a:lnSpc>
              <a:spcAft>
                <a:spcPts val="1000"/>
              </a:spcAft>
              <a:buFont typeface="Wingdings"/>
              <a:buChar char=""/>
            </a:pPr>
            <a:r>
              <a:rPr lang="fa-IR" sz="2000" b="1" dirty="0">
                <a:solidFill>
                  <a:schemeClr val="bg1"/>
                </a:solidFill>
                <a:ea typeface="Calibri"/>
                <a:cs typeface="B Mitra"/>
              </a:rPr>
              <a:t>فرزندان و نوادگان اناث (دختر): به شرط نداشتن همسر و یا عدم اشتغال به کار </a:t>
            </a:r>
            <a:endParaRPr lang="en-US" sz="2000" b="1" dirty="0">
              <a:solidFill>
                <a:schemeClr val="bg1"/>
              </a:solidFill>
              <a:ea typeface="Calibri"/>
              <a:cs typeface="Arial"/>
            </a:endParaRPr>
          </a:p>
          <a:p>
            <a:pPr marL="342900" lvl="0" indent="-342900" algn="just" rtl="1">
              <a:lnSpc>
                <a:spcPct val="115000"/>
              </a:lnSpc>
              <a:spcAft>
                <a:spcPts val="1000"/>
              </a:spcAft>
              <a:buFont typeface="Wingdings"/>
              <a:buChar char=""/>
            </a:pPr>
            <a:r>
              <a:rPr lang="fa-IR" sz="2000" b="1" dirty="0">
                <a:solidFill>
                  <a:schemeClr val="bg1"/>
                </a:solidFill>
                <a:ea typeface="Calibri"/>
                <a:cs typeface="B Mitra"/>
              </a:rPr>
              <a:t>پدر و مادر: در صورتی که در زمان حیات متوفی تحت کفالت وی بوده اند. </a:t>
            </a:r>
            <a:endParaRPr lang="en-US" sz="2000" b="1" dirty="0">
              <a:solidFill>
                <a:schemeClr val="bg1"/>
              </a:solidFill>
              <a:ea typeface="Calibri"/>
              <a:cs typeface="Arial"/>
            </a:endParaRPr>
          </a:p>
          <a:p>
            <a:pPr marL="342900" lvl="0" indent="-342900" algn="just" rtl="1">
              <a:lnSpc>
                <a:spcPct val="115000"/>
              </a:lnSpc>
              <a:spcAft>
                <a:spcPts val="1000"/>
              </a:spcAft>
              <a:buFont typeface="Wingdings"/>
              <a:buChar char=""/>
            </a:pPr>
            <a:r>
              <a:rPr lang="fa-IR" sz="2000" b="1" dirty="0">
                <a:solidFill>
                  <a:schemeClr val="bg1"/>
                </a:solidFill>
                <a:ea typeface="Calibri"/>
                <a:cs typeface="B Mitra"/>
              </a:rPr>
              <a:t>فرزندان و نوادگان علیل: فرزندان علیل یا ناقص العضو که مادام العمر قادر به انجام کار نباشند و همچنین نوادگان وی که دارای همین شرایط بوده و پدرشان در زمان حیات مستخدم متوفی فوت شده و تحت کفالت وی بوده اند. </a:t>
            </a:r>
            <a:endParaRPr lang="en-US" sz="2000" b="1" dirty="0">
              <a:solidFill>
                <a:schemeClr val="bg1"/>
              </a:solidFill>
              <a:ea typeface="Calibri"/>
              <a:cs typeface="Arial"/>
            </a:endParaRPr>
          </a:p>
          <a:p>
            <a:pPr algn="just">
              <a:lnSpc>
                <a:spcPct val="115000"/>
              </a:lnSpc>
              <a:spcAft>
                <a:spcPts val="1000"/>
              </a:spcAft>
            </a:pPr>
            <a:r>
              <a:rPr lang="fa-IR" sz="2000" dirty="0">
                <a:solidFill>
                  <a:schemeClr val="bg1"/>
                </a:solidFill>
                <a:ea typeface="Calibri"/>
                <a:cs typeface="B Mitra"/>
              </a:rPr>
              <a:t/>
            </a:r>
            <a:br>
              <a:rPr lang="fa-IR" sz="2000" dirty="0">
                <a:solidFill>
                  <a:schemeClr val="bg1"/>
                </a:solidFill>
                <a:ea typeface="Calibri"/>
                <a:cs typeface="B Mitra"/>
              </a:rPr>
            </a:br>
            <a:r>
              <a:rPr lang="fa-IR" sz="2000" dirty="0">
                <a:solidFill>
                  <a:schemeClr val="bg1"/>
                </a:solidFill>
                <a:ea typeface="Calibri"/>
                <a:cs typeface="B Mitra"/>
              </a:rPr>
              <a:t> </a:t>
            </a:r>
            <a:endParaRPr lang="en-US" sz="2000" dirty="0">
              <a:solidFill>
                <a:schemeClr val="bg1"/>
              </a:solidFill>
              <a:ea typeface="Calibri"/>
              <a:cs typeface="Arial"/>
            </a:endParaRPr>
          </a:p>
        </p:txBody>
      </p:sp>
      <p:sp>
        <p:nvSpPr>
          <p:cNvPr id="4" name="TextBox 3">
            <a:hlinkClick r:id="rId2" action="ppaction://hlinksldjump"/>
          </p:cNvPr>
          <p:cNvSpPr txBox="1"/>
          <p:nvPr/>
        </p:nvSpPr>
        <p:spPr>
          <a:xfrm>
            <a:off x="214282" y="285728"/>
            <a:ext cx="121444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3157283462"/>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Picture 8" descr="K:\عکس ها\عکس\Aridi.Vol.10.Ribbons.Banners.And.Frames.eps-jpg[www.takmob.net]\42C.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9672" y="1771650"/>
            <a:ext cx="6007814" cy="33147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2784491" y="3223559"/>
            <a:ext cx="4163773" cy="410882"/>
          </a:xfrm>
          <a:prstGeom prst="rect">
            <a:avLst/>
          </a:prstGeom>
        </p:spPr>
        <p:txBody>
          <a:bodyPr wrap="square">
            <a:spAutoFit/>
          </a:bodyPr>
          <a:lstStyle/>
          <a:p>
            <a:pPr algn="just" rtl="1">
              <a:lnSpc>
                <a:spcPct val="115000"/>
              </a:lnSpc>
              <a:spcAft>
                <a:spcPts val="1000"/>
              </a:spcAft>
            </a:pPr>
            <a:r>
              <a:rPr lang="fa-IR" dirty="0">
                <a:solidFill>
                  <a:srgbClr val="FF0000"/>
                </a:solidFill>
                <a:ea typeface="Calibri"/>
                <a:cs typeface="B Titr"/>
              </a:rPr>
              <a:t>انتقال کسور بازنشستگی به سایر صندوق ها </a:t>
            </a:r>
            <a:endParaRPr lang="en-US" sz="1400" dirty="0">
              <a:solidFill>
                <a:srgbClr val="FF0000"/>
              </a:solidFill>
              <a:ea typeface="Calibri"/>
              <a:cs typeface="Arial"/>
            </a:endParaRPr>
          </a:p>
        </p:txBody>
      </p:sp>
      <p:sp>
        <p:nvSpPr>
          <p:cNvPr id="4" name="TextBox 3">
            <a:hlinkClick r:id="rId3" action="ppaction://hlinksldjump"/>
          </p:cNvPr>
          <p:cNvSpPr txBox="1"/>
          <p:nvPr/>
        </p:nvSpPr>
        <p:spPr>
          <a:xfrm>
            <a:off x="214282" y="857232"/>
            <a:ext cx="121444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136203027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ounded Rectangle 1"/>
          <p:cNvSpPr/>
          <p:nvPr/>
        </p:nvSpPr>
        <p:spPr>
          <a:xfrm>
            <a:off x="1691680" y="980728"/>
            <a:ext cx="5688632" cy="1152128"/>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smtClean="0">
                <a:solidFill>
                  <a:srgbClr val="FF0000"/>
                </a:solidFill>
                <a:latin typeface="2  Titr"/>
              </a:rPr>
              <a:t>قوانین و مقررات بازنشستگی</a:t>
            </a:r>
            <a:endParaRPr lang="en-US" sz="3600" dirty="0">
              <a:solidFill>
                <a:srgbClr val="FF0000"/>
              </a:solidFill>
              <a:latin typeface="2  Titr"/>
            </a:endParaRPr>
          </a:p>
        </p:txBody>
      </p:sp>
      <p:sp>
        <p:nvSpPr>
          <p:cNvPr id="3" name="Folded Corner 2"/>
          <p:cNvSpPr/>
          <p:nvPr/>
        </p:nvSpPr>
        <p:spPr>
          <a:xfrm>
            <a:off x="1691680" y="2492896"/>
            <a:ext cx="5688632" cy="3456384"/>
          </a:xfrm>
          <a:prstGeom prst="foldedCorner">
            <a:avLst/>
          </a:prstGeom>
          <a:effectLst>
            <a:outerShdw blurRad="76200" dir="13500000" sy="23000" kx="1200000" algn="br" rotWithShape="0">
              <a:prstClr val="black">
                <a:alpha val="20000"/>
              </a:prstClr>
            </a:outerShdw>
            <a:reflection blurRad="6350" stA="52000" endA="300" endPos="35000" dir="5400000" sy="-100000" algn="bl" rotWithShape="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2  Titr"/>
            </a:endParaRPr>
          </a:p>
          <a:p>
            <a:pPr algn="ctr"/>
            <a:endParaRPr lang="fa-I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2  Titr"/>
            </a:endParaRPr>
          </a:p>
          <a:p>
            <a:pPr algn="ctr"/>
            <a:r>
              <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2  Titr"/>
              </a:rPr>
              <a:t>وزارت آموزش وپرورش </a:t>
            </a:r>
          </a:p>
          <a:p>
            <a:pPr algn="ctr"/>
            <a:r>
              <a:rPr lang="fa-IR" sz="2400" dirty="0" smtClean="0">
                <a:solidFill>
                  <a:schemeClr val="tx2">
                    <a:lumMod val="50000"/>
                  </a:schemeClr>
                </a:solidFill>
                <a:latin typeface="2  Titr"/>
              </a:rPr>
              <a:t>اداره کل آموزش وپرورش خراسان جنوبی </a:t>
            </a:r>
          </a:p>
          <a:p>
            <a:pPr algn="ctr"/>
            <a:r>
              <a:rPr lang="fa-IR" sz="2400" dirty="0" smtClean="0">
                <a:solidFill>
                  <a:schemeClr val="tx2">
                    <a:lumMod val="50000"/>
                  </a:schemeClr>
                </a:solidFill>
                <a:latin typeface="2  Titr"/>
              </a:rPr>
              <a:t>مدیریت آموزش وپرورش شهرستان فردوس </a:t>
            </a:r>
          </a:p>
          <a:p>
            <a:pPr algn="ctr"/>
            <a:r>
              <a:rPr lang="fa-I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2  Titr"/>
              </a:rPr>
              <a:t>اموراداری وتشکیلات</a:t>
            </a:r>
          </a:p>
          <a:p>
            <a:pPr algn="ctr"/>
            <a:r>
              <a:rPr lang="fa-IR" dirty="0" smtClean="0">
                <a:solidFill>
                  <a:schemeClr val="tx2">
                    <a:lumMod val="50000"/>
                  </a:schemeClr>
                </a:solidFill>
                <a:latin typeface="2  Titr"/>
              </a:rPr>
              <a:t> </a:t>
            </a:r>
          </a:p>
          <a:p>
            <a:pPr algn="r"/>
            <a:endParaRPr lang="en-US" dirty="0">
              <a:solidFill>
                <a:schemeClr val="tx2">
                  <a:lumMod val="50000"/>
                </a:schemeClr>
              </a:solidFill>
              <a:latin typeface="2  Titr"/>
            </a:endParaRPr>
          </a:p>
        </p:txBody>
      </p:sp>
    </p:spTree>
    <p:extLst>
      <p:ext uri="{BB962C8B-B14F-4D97-AF65-F5344CB8AC3E}">
        <p14:creationId xmlns="" xmlns:p14="http://schemas.microsoft.com/office/powerpoint/2010/main" val="236434363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Rectangular Callout 1"/>
          <p:cNvSpPr/>
          <p:nvPr/>
        </p:nvSpPr>
        <p:spPr>
          <a:xfrm>
            <a:off x="1619672" y="620688"/>
            <a:ext cx="6048672" cy="1080120"/>
          </a:xfrm>
          <a:prstGeom prst="wedgeRectCallout">
            <a:avLst/>
          </a:prstGeom>
          <a:scene3d>
            <a:camera prst="orthographicFront"/>
            <a:lightRig rig="threePt" dir="t"/>
          </a:scene3d>
          <a:sp3d>
            <a:bevelT w="152400" h="50800" prst="softRound"/>
          </a:sp3d>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2400" dirty="0">
                <a:solidFill>
                  <a:schemeClr val="bg1">
                    <a:lumMod val="85000"/>
                  </a:schemeClr>
                </a:solidFill>
              </a:rPr>
              <a:t>انتقال کسور بازنشستگی به سایر صندوق ها </a:t>
            </a:r>
            <a:endParaRPr lang="en-US" sz="2400" dirty="0">
              <a:solidFill>
                <a:schemeClr val="bg1">
                  <a:lumMod val="85000"/>
                </a:schemeClr>
              </a:solidFill>
            </a:endParaRPr>
          </a:p>
        </p:txBody>
      </p:sp>
      <p:sp>
        <p:nvSpPr>
          <p:cNvPr id="6" name="Rounded Rectangle 5"/>
          <p:cNvSpPr/>
          <p:nvPr/>
        </p:nvSpPr>
        <p:spPr>
          <a:xfrm>
            <a:off x="2521184" y="2780928"/>
            <a:ext cx="4284476" cy="792088"/>
          </a:xfrm>
          <a:prstGeom prst="roundRect">
            <a:avLst/>
          </a:prstGeom>
          <a:solidFill>
            <a:srgbClr val="00B050"/>
          </a:solidFill>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sz="2800" dirty="0">
                <a:solidFill>
                  <a:srgbClr val="C00000"/>
                </a:solidFill>
              </a:rPr>
              <a:t>شرایط انتقال کسور </a:t>
            </a:r>
            <a:endParaRPr lang="en-US" sz="2800" dirty="0">
              <a:solidFill>
                <a:srgbClr val="C00000"/>
              </a:solidFill>
            </a:endParaRPr>
          </a:p>
        </p:txBody>
      </p:sp>
      <p:sp>
        <p:nvSpPr>
          <p:cNvPr id="7" name="Rounded Rectangle 6"/>
          <p:cNvSpPr/>
          <p:nvPr/>
        </p:nvSpPr>
        <p:spPr>
          <a:xfrm>
            <a:off x="2521184" y="4077072"/>
            <a:ext cx="4284476" cy="864096"/>
          </a:xfrm>
          <a:prstGeom prst="roundRect">
            <a:avLst/>
          </a:prstGeom>
          <a:solidFill>
            <a:srgbClr val="FFFF00"/>
          </a:solidFill>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sz="2800" dirty="0">
                <a:solidFill>
                  <a:srgbClr val="C00000"/>
                </a:solidFill>
              </a:rPr>
              <a:t>مراحل انتقال کسور </a:t>
            </a:r>
            <a:endParaRPr lang="en-US" sz="2800" dirty="0">
              <a:solidFill>
                <a:srgbClr val="C00000"/>
              </a:solidFill>
            </a:endParaRPr>
          </a:p>
        </p:txBody>
      </p:sp>
      <p:sp>
        <p:nvSpPr>
          <p:cNvPr id="8" name="Rounded Rectangle 7"/>
          <p:cNvSpPr/>
          <p:nvPr/>
        </p:nvSpPr>
        <p:spPr>
          <a:xfrm>
            <a:off x="2447764" y="5301208"/>
            <a:ext cx="4284476" cy="864096"/>
          </a:xfrm>
          <a:prstGeom prst="roundRect">
            <a:avLst/>
          </a:prstGeom>
          <a:solidFill>
            <a:srgbClr val="7030A0"/>
          </a:solidFill>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sz="2800" dirty="0">
                <a:solidFill>
                  <a:srgbClr val="C00000"/>
                </a:solidFill>
              </a:rPr>
              <a:t>مدارک مورد نیاز </a:t>
            </a:r>
            <a:endParaRPr lang="en-US" sz="2800" dirty="0">
              <a:solidFill>
                <a:srgbClr val="C00000"/>
              </a:solidFill>
            </a:endParaRPr>
          </a:p>
        </p:txBody>
      </p:sp>
      <p:sp>
        <p:nvSpPr>
          <p:cNvPr id="9" name="TextBox 8">
            <a:hlinkClick r:id="rId2" action="ppaction://hlinksldjump"/>
          </p:cNvPr>
          <p:cNvSpPr txBox="1"/>
          <p:nvPr/>
        </p:nvSpPr>
        <p:spPr>
          <a:xfrm>
            <a:off x="0" y="928670"/>
            <a:ext cx="128585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228314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360"/>
                                          </p:val>
                                        </p:tav>
                                        <p:tav tm="100000">
                                          <p:val>
                                            <p:fltVal val="0"/>
                                          </p:val>
                                        </p:tav>
                                      </p:tavLst>
                                    </p:anim>
                                    <p:animEffect transition="in" filter="fade">
                                      <p:cBhvr>
                                        <p:cTn id="14" dur="500"/>
                                        <p:tgtEl>
                                          <p:spTgt spid="6"/>
                                        </p:tgtEl>
                                      </p:cBhvr>
                                    </p:animEffect>
                                  </p:childTnLst>
                                </p:cTn>
                              </p:par>
                            </p:childTnLst>
                          </p:cTn>
                        </p:par>
                        <p:par>
                          <p:cTn id="15" fill="hold">
                            <p:stCondLst>
                              <p:cond delay="2500"/>
                            </p:stCondLst>
                            <p:childTnLst>
                              <p:par>
                                <p:cTn id="16" presetID="3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par>
                          <p:cTn id="22" fill="hold">
                            <p:stCondLst>
                              <p:cond delay="3500"/>
                            </p:stCondLst>
                            <p:childTnLst>
                              <p:par>
                                <p:cTn id="23" presetID="49" presetClass="entr" presetSubtype="0" decel="10000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 calcmode="lin" valueType="num">
                                      <p:cBhvr>
                                        <p:cTn id="27" dur="500" fill="hold"/>
                                        <p:tgtEl>
                                          <p:spTgt spid="8"/>
                                        </p:tgtEl>
                                        <p:attrNameLst>
                                          <p:attrName>style.rotation</p:attrName>
                                        </p:attrNameLst>
                                      </p:cBhvr>
                                      <p:tavLst>
                                        <p:tav tm="0">
                                          <p:val>
                                            <p:fltVal val="360"/>
                                          </p:val>
                                        </p:tav>
                                        <p:tav tm="100000">
                                          <p:val>
                                            <p:fltVal val="0"/>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Flowchart: Sequential Access Storage 1"/>
          <p:cNvSpPr/>
          <p:nvPr/>
        </p:nvSpPr>
        <p:spPr>
          <a:xfrm>
            <a:off x="117911" y="660762"/>
            <a:ext cx="9036496" cy="1243849"/>
          </a:xfrm>
          <a:prstGeom prst="flowChartMagneticTape">
            <a:avLst/>
          </a:prstGeom>
          <a:solidFill>
            <a:schemeClr val="accent2">
              <a:lumMod val="75000"/>
            </a:schemeClr>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bg1">
                    <a:lumMod val="85000"/>
                  </a:schemeClr>
                </a:solidFill>
              </a:rPr>
              <a:t>سوابق پرداخت کسور مشترکین صندوق بازنشستگی کشوری با شرایط ذیل به سایر صندوق ها قابل انتقال می باشد</a:t>
            </a:r>
            <a:endParaRPr lang="en-US" sz="2400" dirty="0">
              <a:solidFill>
                <a:schemeClr val="bg1">
                  <a:lumMod val="85000"/>
                </a:schemeClr>
              </a:solidFill>
            </a:endParaRPr>
          </a:p>
        </p:txBody>
      </p:sp>
      <p:sp>
        <p:nvSpPr>
          <p:cNvPr id="3" name="Left Arrow 2"/>
          <p:cNvSpPr/>
          <p:nvPr/>
        </p:nvSpPr>
        <p:spPr>
          <a:xfrm>
            <a:off x="6156176" y="2613395"/>
            <a:ext cx="2592288" cy="1440160"/>
          </a:xfrm>
          <a:prstGeom prst="leftArrow">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sz="2400" dirty="0">
                <a:solidFill>
                  <a:schemeClr val="tx2">
                    <a:lumMod val="50000"/>
                  </a:schemeClr>
                </a:solidFill>
              </a:rPr>
              <a:t>شرایط انتقال کسور </a:t>
            </a:r>
            <a:endParaRPr lang="en-US" sz="2400" dirty="0">
              <a:solidFill>
                <a:schemeClr val="tx2">
                  <a:lumMod val="50000"/>
                </a:schemeClr>
              </a:solidFill>
            </a:endParaRPr>
          </a:p>
        </p:txBody>
      </p:sp>
      <p:sp>
        <p:nvSpPr>
          <p:cNvPr id="4" name="Rounded Rectangle 3"/>
          <p:cNvSpPr/>
          <p:nvPr/>
        </p:nvSpPr>
        <p:spPr>
          <a:xfrm>
            <a:off x="340652" y="2924943"/>
            <a:ext cx="5472608" cy="3384377"/>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rtl="1">
              <a:lnSpc>
                <a:spcPct val="115000"/>
              </a:lnSpc>
              <a:spcAft>
                <a:spcPts val="1000"/>
              </a:spcAft>
              <a:buFont typeface="Wingdings"/>
              <a:buChar char=""/>
            </a:pPr>
            <a:r>
              <a:rPr lang="fa-IR" sz="2400" dirty="0">
                <a:solidFill>
                  <a:schemeClr val="tx2">
                    <a:lumMod val="50000"/>
                  </a:schemeClr>
                </a:solidFill>
                <a:ea typeface="Calibri"/>
                <a:cs typeface="B Mitra"/>
              </a:rPr>
              <a:t>مستخدم از استخدام دولت خارج شده باشد (استعفا، بازخرید، انفصال دائم، اخراج) </a:t>
            </a:r>
            <a:endParaRPr lang="en-US" dirty="0">
              <a:solidFill>
                <a:schemeClr val="tx2">
                  <a:lumMod val="50000"/>
                </a:schemeClr>
              </a:solidFill>
              <a:ea typeface="Calibri"/>
              <a:cs typeface="Arial"/>
            </a:endParaRPr>
          </a:p>
          <a:p>
            <a:pPr marL="342900" lvl="0" indent="-342900" algn="just" rtl="1">
              <a:lnSpc>
                <a:spcPct val="115000"/>
              </a:lnSpc>
              <a:spcAft>
                <a:spcPts val="1000"/>
              </a:spcAft>
              <a:buFont typeface="Wingdings"/>
              <a:buChar char=""/>
            </a:pPr>
            <a:r>
              <a:rPr lang="fa-IR" sz="2400" dirty="0">
                <a:solidFill>
                  <a:schemeClr val="tx2">
                    <a:lumMod val="50000"/>
                  </a:schemeClr>
                </a:solidFill>
                <a:ea typeface="Calibri"/>
                <a:cs typeface="B Mitra"/>
              </a:rPr>
              <a:t>موسسه محل اشتغال مستخدم از شمول صندوق بازنشستگی کشوری خارج شده باشد. </a:t>
            </a:r>
            <a:endParaRPr lang="en-US" dirty="0">
              <a:solidFill>
                <a:schemeClr val="tx2">
                  <a:lumMod val="50000"/>
                </a:schemeClr>
              </a:solidFill>
              <a:ea typeface="Calibri"/>
              <a:cs typeface="Arial"/>
            </a:endParaRPr>
          </a:p>
          <a:p>
            <a:pPr marL="342900" lvl="0" indent="-342900" algn="just" rtl="1">
              <a:lnSpc>
                <a:spcPct val="115000"/>
              </a:lnSpc>
              <a:spcAft>
                <a:spcPts val="1000"/>
              </a:spcAft>
              <a:buFont typeface="Wingdings"/>
              <a:buChar char=""/>
            </a:pPr>
            <a:r>
              <a:rPr lang="fa-IR" sz="2400" dirty="0">
                <a:solidFill>
                  <a:schemeClr val="tx2">
                    <a:lumMod val="50000"/>
                  </a:schemeClr>
                </a:solidFill>
                <a:ea typeface="Calibri"/>
                <a:cs typeface="B Mitra"/>
              </a:rPr>
              <a:t>باتمایل شخصی یا بواسطه الزامات قانونی، صندوق بازنشستگی خود را تغییر دهد.</a:t>
            </a:r>
            <a:endParaRPr lang="en-US" dirty="0">
              <a:solidFill>
                <a:schemeClr val="tx2">
                  <a:lumMod val="50000"/>
                </a:schemeClr>
              </a:solidFill>
              <a:ea typeface="Calibri"/>
              <a:cs typeface="Arial"/>
            </a:endParaRPr>
          </a:p>
        </p:txBody>
      </p:sp>
      <p:sp>
        <p:nvSpPr>
          <p:cNvPr id="5" name="TextBox 4">
            <a:hlinkClick r:id="rId2" action="ppaction://hlinksldjump"/>
          </p:cNvPr>
          <p:cNvSpPr txBox="1"/>
          <p:nvPr/>
        </p:nvSpPr>
        <p:spPr>
          <a:xfrm>
            <a:off x="142844" y="1928802"/>
            <a:ext cx="121444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2235401240"/>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5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Scale>
                                      <p:cBhvr>
                                        <p:cTn id="2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
                                        </p:tgtEl>
                                        <p:attrNameLst>
                                          <p:attrName>ppt_x</p:attrName>
                                          <p:attrName>ppt_y</p:attrName>
                                        </p:attrNameLst>
                                      </p:cBhvr>
                                    </p:animMotion>
                                    <p:animEffect transition="in" filter="fade">
                                      <p:cBhvr>
                                        <p:cTn id="26" dur="1000"/>
                                        <p:tgtEl>
                                          <p:spTgt spid="3"/>
                                        </p:tgtEl>
                                      </p:cBhvr>
                                    </p:animEffect>
                                  </p:childTnLst>
                                </p:cTn>
                              </p:par>
                            </p:childTnLst>
                          </p:cTn>
                        </p:par>
                        <p:par>
                          <p:cTn id="27" fill="hold">
                            <p:stCondLst>
                              <p:cond delay="3000"/>
                            </p:stCondLst>
                            <p:childTnLst>
                              <p:par>
                                <p:cTn id="28" presetID="35"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anim calcmode="lin" valueType="num">
                                      <p:cBhvr>
                                        <p:cTn id="31" dur="2000" fill="hold"/>
                                        <p:tgtEl>
                                          <p:spTgt spid="4"/>
                                        </p:tgtEl>
                                        <p:attrNameLst>
                                          <p:attrName>style.rotation</p:attrName>
                                        </p:attrNameLst>
                                      </p:cBhvr>
                                      <p:tavLst>
                                        <p:tav tm="0">
                                          <p:val>
                                            <p:fltVal val="720"/>
                                          </p:val>
                                        </p:tav>
                                        <p:tav tm="100000">
                                          <p:val>
                                            <p:fltVal val="0"/>
                                          </p:val>
                                        </p:tav>
                                      </p:tavLst>
                                    </p:anim>
                                    <p:anim calcmode="lin" valueType="num">
                                      <p:cBhvr>
                                        <p:cTn id="32" dur="2000" fill="hold"/>
                                        <p:tgtEl>
                                          <p:spTgt spid="4"/>
                                        </p:tgtEl>
                                        <p:attrNameLst>
                                          <p:attrName>ppt_h</p:attrName>
                                        </p:attrNameLst>
                                      </p:cBhvr>
                                      <p:tavLst>
                                        <p:tav tm="0">
                                          <p:val>
                                            <p:fltVal val="0"/>
                                          </p:val>
                                        </p:tav>
                                        <p:tav tm="100000">
                                          <p:val>
                                            <p:strVal val="#ppt_h"/>
                                          </p:val>
                                        </p:tav>
                                      </p:tavLst>
                                    </p:anim>
                                    <p:anim calcmode="lin" valueType="num">
                                      <p:cBhvr>
                                        <p:cTn id="33"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63000"/>
          </a:schemeClr>
        </a:solidFill>
        <a:effectLst/>
      </p:bgPr>
    </p:bg>
    <p:spTree>
      <p:nvGrpSpPr>
        <p:cNvPr id="1" name=""/>
        <p:cNvGrpSpPr/>
        <p:nvPr/>
      </p:nvGrpSpPr>
      <p:grpSpPr>
        <a:xfrm>
          <a:off x="0" y="0"/>
          <a:ext cx="0" cy="0"/>
          <a:chOff x="0" y="0"/>
          <a:chExt cx="0" cy="0"/>
        </a:xfrm>
      </p:grpSpPr>
      <p:sp>
        <p:nvSpPr>
          <p:cNvPr id="2" name="Left Arrow 1"/>
          <p:cNvSpPr/>
          <p:nvPr/>
        </p:nvSpPr>
        <p:spPr>
          <a:xfrm>
            <a:off x="5868144" y="404664"/>
            <a:ext cx="2880320" cy="1440160"/>
          </a:xfrm>
          <a:prstGeom prst="leftArrow">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sz="2400" dirty="0">
                <a:solidFill>
                  <a:schemeClr val="tx2">
                    <a:lumMod val="50000"/>
                  </a:schemeClr>
                </a:solidFill>
              </a:rPr>
              <a:t>مراحل انتقال کسور </a:t>
            </a:r>
            <a:endParaRPr lang="en-US" sz="2400" dirty="0">
              <a:solidFill>
                <a:schemeClr val="tx2">
                  <a:lumMod val="50000"/>
                </a:schemeClr>
              </a:solidFill>
            </a:endParaRPr>
          </a:p>
        </p:txBody>
      </p:sp>
      <p:sp>
        <p:nvSpPr>
          <p:cNvPr id="3" name="Folded Corner 2"/>
          <p:cNvSpPr/>
          <p:nvPr/>
        </p:nvSpPr>
        <p:spPr>
          <a:xfrm>
            <a:off x="540087" y="141040"/>
            <a:ext cx="5544616" cy="6624736"/>
          </a:xfrm>
          <a:prstGeom prst="foldedCorner">
            <a:avLst/>
          </a:prstGeom>
          <a:solidFill>
            <a:srgbClr val="00B0F0"/>
          </a:solidFill>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rtl="1">
              <a:lnSpc>
                <a:spcPct val="115000"/>
              </a:lnSpc>
              <a:spcAft>
                <a:spcPts val="1000"/>
              </a:spcAft>
              <a:buFont typeface="Wingdings"/>
              <a:buChar char=""/>
            </a:pPr>
            <a:r>
              <a:rPr lang="fa-IR" sz="2000" dirty="0">
                <a:solidFill>
                  <a:schemeClr val="tx2">
                    <a:lumMod val="50000"/>
                  </a:schemeClr>
                </a:solidFill>
                <a:ea typeface="Calibri"/>
                <a:cs typeface="B Mitra"/>
              </a:rPr>
              <a:t>متقاضی باید شخصاً یا از طریق محل کار، درخواست انتقال کسور خود را به صندوق مربوطه تسلیم نماید. </a:t>
            </a:r>
            <a:endParaRPr lang="en-US" sz="1600" dirty="0">
              <a:solidFill>
                <a:schemeClr val="tx2">
                  <a:lumMod val="50000"/>
                </a:schemeClr>
              </a:solidFill>
              <a:ea typeface="Calibri"/>
              <a:cs typeface="Arial"/>
            </a:endParaRPr>
          </a:p>
          <a:p>
            <a:pPr marL="342900" lvl="0" indent="-342900" algn="just" rtl="1">
              <a:lnSpc>
                <a:spcPct val="115000"/>
              </a:lnSpc>
              <a:spcAft>
                <a:spcPts val="1000"/>
              </a:spcAft>
              <a:buFont typeface="Wingdings"/>
              <a:buChar char=""/>
            </a:pPr>
            <a:r>
              <a:rPr lang="fa-IR" sz="2000" dirty="0">
                <a:solidFill>
                  <a:schemeClr val="tx2">
                    <a:lumMod val="50000"/>
                  </a:schemeClr>
                </a:solidFill>
                <a:ea typeface="Calibri"/>
                <a:cs typeface="B Mitra"/>
              </a:rPr>
              <a:t>موافقت صندوق ذیربط مبنی بر پذیرش سنوات خدمت و شماره حساب واریز کسور، به دستگاه قبلی مستخدم و صندوق بازنشستگی کشوری اعلام گردد. </a:t>
            </a:r>
            <a:endParaRPr lang="en-US" sz="1600" dirty="0">
              <a:solidFill>
                <a:schemeClr val="tx2">
                  <a:lumMod val="50000"/>
                </a:schemeClr>
              </a:solidFill>
              <a:ea typeface="Calibri"/>
              <a:cs typeface="Arial"/>
            </a:endParaRPr>
          </a:p>
          <a:p>
            <a:pPr marL="342900" lvl="0" indent="-342900" algn="just" rtl="1">
              <a:lnSpc>
                <a:spcPct val="115000"/>
              </a:lnSpc>
              <a:spcAft>
                <a:spcPts val="1000"/>
              </a:spcAft>
              <a:buFont typeface="Wingdings"/>
              <a:buChar char=""/>
            </a:pPr>
            <a:r>
              <a:rPr lang="fa-IR" sz="2000" dirty="0">
                <a:solidFill>
                  <a:schemeClr val="tx2">
                    <a:lumMod val="50000"/>
                  </a:schemeClr>
                </a:solidFill>
                <a:ea typeface="Calibri"/>
                <a:cs typeface="B Mitra"/>
              </a:rPr>
              <a:t>ارسال مدارک موضوع دستورالعمل اصلاحی شماره 35 سازمان امور اداری و استخدامی سابق و بخشنامه شماره </a:t>
            </a:r>
            <a:r>
              <a:rPr lang="fa-IR" sz="2000" dirty="0" smtClean="0">
                <a:solidFill>
                  <a:schemeClr val="tx2">
                    <a:lumMod val="50000"/>
                  </a:schemeClr>
                </a:solidFill>
                <a:ea typeface="Calibri"/>
                <a:cs typeface="B Mitra"/>
              </a:rPr>
              <a:t>250/95433 </a:t>
            </a:r>
            <a:r>
              <a:rPr lang="fa-IR" sz="2000" dirty="0">
                <a:solidFill>
                  <a:schemeClr val="tx2">
                    <a:lumMod val="50000"/>
                  </a:schemeClr>
                </a:solidFill>
                <a:ea typeface="Calibri"/>
                <a:cs typeface="B Mitra"/>
              </a:rPr>
              <a:t>مورخ </a:t>
            </a:r>
            <a:r>
              <a:rPr lang="fa-IR" sz="2000" dirty="0" smtClean="0">
                <a:solidFill>
                  <a:schemeClr val="tx2">
                    <a:lumMod val="50000"/>
                  </a:schemeClr>
                </a:solidFill>
                <a:ea typeface="Calibri"/>
                <a:cs typeface="B Mitra"/>
              </a:rPr>
              <a:t>86/8/29 </a:t>
            </a:r>
            <a:r>
              <a:rPr lang="fa-IR" sz="2000" dirty="0">
                <a:solidFill>
                  <a:schemeClr val="tx2">
                    <a:lumMod val="50000"/>
                  </a:schemeClr>
                </a:solidFill>
                <a:ea typeface="Calibri"/>
                <a:cs typeface="B Mitra"/>
              </a:rPr>
              <a:t>صندوق بازنشستگی کشوری از طریق آخرین محل خدمت مستخدم (که در شمول صندوق بازنشستگی کشوری بوده) به نمایندگی های صندوق بازنشستگی کشوری در تهران یا استان ها </a:t>
            </a:r>
            <a:endParaRPr lang="en-US" sz="1600" dirty="0">
              <a:solidFill>
                <a:schemeClr val="tx2">
                  <a:lumMod val="50000"/>
                </a:schemeClr>
              </a:solidFill>
              <a:ea typeface="Calibri"/>
              <a:cs typeface="Arial"/>
            </a:endParaRPr>
          </a:p>
          <a:p>
            <a:pPr marL="342900" lvl="0" indent="-342900" algn="just" rtl="1">
              <a:lnSpc>
                <a:spcPct val="115000"/>
              </a:lnSpc>
              <a:spcAft>
                <a:spcPts val="1000"/>
              </a:spcAft>
              <a:buFont typeface="Wingdings"/>
              <a:buChar char=""/>
            </a:pPr>
            <a:r>
              <a:rPr lang="fa-IR" sz="2000" dirty="0">
                <a:solidFill>
                  <a:schemeClr val="tx2">
                    <a:lumMod val="50000"/>
                  </a:schemeClr>
                </a:solidFill>
                <a:ea typeface="Calibri"/>
                <a:cs typeface="B Mitra"/>
              </a:rPr>
              <a:t>صندوق بازنشستگی کشوری پس از بررسی و تایید، نسبت به صدور و ارسال چک بانکی در وجه صندوق مربوطه به انضمام یک نسخه از فرم 1/2 اقدام و مدارک را به دستگاه قبلی مستخدم اعاده می نماید</a:t>
            </a:r>
            <a:r>
              <a:rPr lang="fa-IR" dirty="0">
                <a:ea typeface="Calibri"/>
                <a:cs typeface="B Mitra"/>
              </a:rPr>
              <a:t>.</a:t>
            </a:r>
            <a:endParaRPr lang="en-US" sz="1400" dirty="0">
              <a:ea typeface="Calibri"/>
              <a:cs typeface="Arial"/>
            </a:endParaRPr>
          </a:p>
        </p:txBody>
      </p:sp>
      <p:sp>
        <p:nvSpPr>
          <p:cNvPr id="4" name="TextBox 3">
            <a:hlinkClick r:id="rId2" action="ppaction://hlinksldjump"/>
          </p:cNvPr>
          <p:cNvSpPr txBox="1"/>
          <p:nvPr/>
        </p:nvSpPr>
        <p:spPr>
          <a:xfrm>
            <a:off x="214282" y="500042"/>
            <a:ext cx="121444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3472305380"/>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49" presetClass="entr" presetSubtype="0"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style.rotation</p:attrName>
                                        </p:attrNameLst>
                                      </p:cBhvr>
                                      <p:tavLst>
                                        <p:tav tm="0">
                                          <p:val>
                                            <p:fltVal val="360"/>
                                          </p:val>
                                        </p:tav>
                                        <p:tav tm="100000">
                                          <p:val>
                                            <p:fltVal val="0"/>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539552" y="188640"/>
            <a:ext cx="8064896" cy="792088"/>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sz="3200" dirty="0"/>
              <a:t>مدارک مورد نیاز برای انتقال کسور بازنشستگی </a:t>
            </a:r>
            <a:endParaRPr lang="en-US" sz="3200" dirty="0"/>
          </a:p>
        </p:txBody>
      </p:sp>
      <p:sp>
        <p:nvSpPr>
          <p:cNvPr id="6" name="Folded Corner 5"/>
          <p:cNvSpPr/>
          <p:nvPr/>
        </p:nvSpPr>
        <p:spPr>
          <a:xfrm>
            <a:off x="719127" y="1142984"/>
            <a:ext cx="7920880" cy="5500726"/>
          </a:xfrm>
          <a:prstGeom prst="foldedCorne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rtl="1">
              <a:lnSpc>
                <a:spcPct val="115000"/>
              </a:lnSpc>
              <a:spcAft>
                <a:spcPts val="1000"/>
              </a:spcAft>
              <a:buFont typeface="Wingdings"/>
              <a:buChar char=""/>
            </a:pPr>
            <a:r>
              <a:rPr lang="fa-IR" dirty="0">
                <a:ea typeface="Calibri"/>
                <a:cs typeface="B Mitra"/>
              </a:rPr>
              <a:t>تصویر شناسنامه و تصویر کارت ملی </a:t>
            </a:r>
            <a:endParaRPr lang="en-US" sz="1400" dirty="0">
              <a:ea typeface="Calibri"/>
              <a:cs typeface="Arial"/>
            </a:endParaRPr>
          </a:p>
          <a:p>
            <a:pPr marL="342900" lvl="0" indent="-342900" algn="just" rtl="1">
              <a:lnSpc>
                <a:spcPct val="115000"/>
              </a:lnSpc>
              <a:spcAft>
                <a:spcPts val="1000"/>
              </a:spcAft>
              <a:buFont typeface="Wingdings"/>
              <a:buChar char=""/>
            </a:pPr>
            <a:r>
              <a:rPr lang="fa-IR" dirty="0">
                <a:ea typeface="Calibri"/>
                <a:cs typeface="B Mitra"/>
              </a:rPr>
              <a:t>فرم 1/2 موضوع درخواست استرداد و انتقال کسور با زنشستگی در 4 نسخه (ضمیمه بخشنامه شماره </a:t>
            </a:r>
            <a:r>
              <a:rPr lang="fa-IR" dirty="0" smtClean="0">
                <a:ea typeface="Calibri"/>
                <a:cs typeface="B Mitra"/>
              </a:rPr>
              <a:t>250/95433 </a:t>
            </a:r>
            <a:r>
              <a:rPr lang="fa-IR" dirty="0">
                <a:ea typeface="Calibri"/>
                <a:cs typeface="B Mitra"/>
              </a:rPr>
              <a:t>مورخ </a:t>
            </a:r>
            <a:r>
              <a:rPr lang="fa-IR" dirty="0" smtClean="0">
                <a:ea typeface="Calibri"/>
                <a:cs typeface="B Mitra"/>
              </a:rPr>
              <a:t>1386/8/29) </a:t>
            </a:r>
            <a:endParaRPr lang="en-US" sz="1400" dirty="0">
              <a:ea typeface="Calibri"/>
              <a:cs typeface="Arial"/>
            </a:endParaRPr>
          </a:p>
          <a:p>
            <a:pPr marL="342900" lvl="0" indent="-342900" algn="just" rtl="1">
              <a:lnSpc>
                <a:spcPct val="115000"/>
              </a:lnSpc>
              <a:spcAft>
                <a:spcPts val="1000"/>
              </a:spcAft>
              <a:buFont typeface="Wingdings"/>
              <a:buChar char=""/>
            </a:pPr>
            <a:r>
              <a:rPr lang="fa-IR" dirty="0">
                <a:ea typeface="Calibri"/>
                <a:cs typeface="B Mitra"/>
              </a:rPr>
              <a:t>فرم اطلاعات مربوط به احکام مشترکین صندوق بازنشستگی کشوری </a:t>
            </a:r>
            <a:endParaRPr lang="en-US" sz="1400" dirty="0">
              <a:ea typeface="Calibri"/>
              <a:cs typeface="Arial"/>
            </a:endParaRPr>
          </a:p>
          <a:p>
            <a:pPr marL="342900" lvl="0" indent="-342900" algn="just" rtl="1">
              <a:lnSpc>
                <a:spcPct val="115000"/>
              </a:lnSpc>
              <a:spcAft>
                <a:spcPts val="1000"/>
              </a:spcAft>
              <a:buFont typeface="Wingdings"/>
              <a:buChar char=""/>
            </a:pPr>
            <a:r>
              <a:rPr lang="fa-IR" dirty="0">
                <a:ea typeface="Calibri"/>
                <a:cs typeface="B Mitra"/>
              </a:rPr>
              <a:t>تصویر احکام استخدام اولیه </a:t>
            </a:r>
            <a:endParaRPr lang="en-US" sz="1400" dirty="0">
              <a:ea typeface="Calibri"/>
              <a:cs typeface="Arial"/>
            </a:endParaRPr>
          </a:p>
          <a:p>
            <a:pPr marL="342900" lvl="0" indent="-342900" algn="just" rtl="1">
              <a:lnSpc>
                <a:spcPct val="115000"/>
              </a:lnSpc>
              <a:spcAft>
                <a:spcPts val="1000"/>
              </a:spcAft>
              <a:buFont typeface="Wingdings"/>
              <a:buChar char=""/>
            </a:pPr>
            <a:r>
              <a:rPr lang="fa-IR" dirty="0">
                <a:ea typeface="Calibri"/>
                <a:cs typeface="B Mitra"/>
              </a:rPr>
              <a:t>تصویر حکم اشتراک با صندوق بازنشستگی (آزمایشی وقطعی </a:t>
            </a:r>
            <a:r>
              <a:rPr lang="fa-IR" dirty="0">
                <a:ea typeface="Calibri"/>
                <a:cs typeface="Times New Roman"/>
              </a:rPr>
              <a:t>–</a:t>
            </a:r>
            <a:r>
              <a:rPr lang="fa-IR" dirty="0">
                <a:ea typeface="Calibri"/>
                <a:cs typeface="B Mitra"/>
              </a:rPr>
              <a:t> تبدیل وضع استخدامی- تغییر صندوق بازنشستگی- انتقال از موسسات غیر مشمول به مشمول و یا احکامی که مبین شمول مستخدم به فصل هشتم قانون استخدام کشوری باشد.) </a:t>
            </a:r>
            <a:endParaRPr lang="en-US" sz="1400" dirty="0">
              <a:ea typeface="Calibri"/>
              <a:cs typeface="Arial"/>
            </a:endParaRPr>
          </a:p>
          <a:p>
            <a:pPr marL="342900" lvl="0" indent="-342900" algn="just" rtl="1">
              <a:lnSpc>
                <a:spcPct val="115000"/>
              </a:lnSpc>
              <a:spcAft>
                <a:spcPts val="1000"/>
              </a:spcAft>
              <a:buFont typeface="Wingdings"/>
              <a:buChar char=""/>
            </a:pPr>
            <a:r>
              <a:rPr lang="fa-IR" dirty="0">
                <a:ea typeface="Calibri"/>
                <a:cs typeface="B Mitra"/>
              </a:rPr>
              <a:t>درخواست کتبی ذینفع در خصوص تبدیل وضع استخدامی و تغییر صندوق بازنشستگی </a:t>
            </a:r>
            <a:endParaRPr lang="en-US" sz="1400" dirty="0">
              <a:ea typeface="Calibri"/>
              <a:cs typeface="Arial"/>
            </a:endParaRPr>
          </a:p>
          <a:p>
            <a:pPr marL="342900" lvl="0" indent="-342900" algn="just" rtl="1">
              <a:lnSpc>
                <a:spcPct val="115000"/>
              </a:lnSpc>
              <a:spcAft>
                <a:spcPts val="1000"/>
              </a:spcAft>
              <a:buFont typeface="Wingdings"/>
              <a:buChar char=""/>
            </a:pPr>
            <a:r>
              <a:rPr lang="fa-IR" dirty="0">
                <a:ea typeface="Calibri"/>
                <a:cs typeface="B Mitra"/>
              </a:rPr>
              <a:t>تصویر حکم قطع رابطه استخدامی با دستگاه محل خدمت با ذکر مجوز مربوطه (استعفا- بازخرید- انفصال- اخراج- انتقال به موسسه غیر مشمول- تغییر صندوق بازنشستگی و ...) و همچنین ارائه تصویر آرا مراجع ذیصلاح </a:t>
            </a:r>
            <a:endParaRPr lang="en-US" sz="1400" dirty="0">
              <a:ea typeface="Calibri"/>
              <a:cs typeface="Arial"/>
            </a:endParaRPr>
          </a:p>
        </p:txBody>
      </p:sp>
      <p:sp>
        <p:nvSpPr>
          <p:cNvPr id="4" name="TextBox 3">
            <a:hlinkClick r:id="rId2" action="ppaction://hlinksldjump"/>
          </p:cNvPr>
          <p:cNvSpPr txBox="1"/>
          <p:nvPr/>
        </p:nvSpPr>
        <p:spPr>
          <a:xfrm>
            <a:off x="0" y="1214422"/>
            <a:ext cx="121441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654240269"/>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Folded Corner 1"/>
          <p:cNvSpPr/>
          <p:nvPr/>
        </p:nvSpPr>
        <p:spPr>
          <a:xfrm>
            <a:off x="428596" y="142852"/>
            <a:ext cx="8352928" cy="6500858"/>
          </a:xfrm>
          <a:prstGeom prst="foldedCorne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rtl="1">
              <a:lnSpc>
                <a:spcPct val="115000"/>
              </a:lnSpc>
              <a:spcAft>
                <a:spcPts val="1000"/>
              </a:spcAft>
              <a:buFont typeface="Wingdings"/>
              <a:buChar char=""/>
            </a:pPr>
            <a:r>
              <a:rPr lang="fa-IR" dirty="0">
                <a:ea typeface="Calibri"/>
                <a:cs typeface="B Mitra"/>
              </a:rPr>
              <a:t>تصویر احکام مرخصی بدون حقوق یا عدم اشتغال در صورت استفاده از مرخصی بدون حقوق و ... </a:t>
            </a:r>
            <a:endParaRPr lang="en-US" sz="1400" dirty="0">
              <a:ea typeface="Calibri"/>
              <a:cs typeface="Arial"/>
            </a:endParaRPr>
          </a:p>
          <a:p>
            <a:pPr marL="342900" lvl="0" indent="-342900" algn="just" rtl="1">
              <a:lnSpc>
                <a:spcPct val="115000"/>
              </a:lnSpc>
              <a:spcAft>
                <a:spcPts val="1000"/>
              </a:spcAft>
              <a:buFont typeface="Wingdings"/>
              <a:buChar char=""/>
            </a:pPr>
            <a:r>
              <a:rPr lang="fa-IR" dirty="0">
                <a:ea typeface="Calibri"/>
                <a:cs typeface="B Mitra"/>
              </a:rPr>
              <a:t>فهرست ریز کسور بازنشستگی تایید شده توسط مدیریت امور مالی یا ذیحساب دستگاه در شهرداری ها توسط شهردار. </a:t>
            </a:r>
            <a:endParaRPr lang="en-US" sz="1400" dirty="0">
              <a:ea typeface="Calibri"/>
              <a:cs typeface="Arial"/>
            </a:endParaRPr>
          </a:p>
          <a:p>
            <a:pPr marL="342900" lvl="0" indent="-342900" algn="just" rtl="1">
              <a:lnSpc>
                <a:spcPct val="115000"/>
              </a:lnSpc>
              <a:spcAft>
                <a:spcPts val="1000"/>
              </a:spcAft>
              <a:buFont typeface="Wingdings"/>
              <a:buChar char=""/>
            </a:pPr>
            <a:r>
              <a:rPr lang="fa-IR" dirty="0">
                <a:ea typeface="Calibri"/>
                <a:cs typeface="B Mitra"/>
              </a:rPr>
              <a:t>مدارک واریز بدهی اجراء تا صدور حکم تبدیل وضع استخدامی </a:t>
            </a:r>
            <a:endParaRPr lang="en-US" sz="1400" dirty="0">
              <a:ea typeface="Calibri"/>
              <a:cs typeface="Arial"/>
            </a:endParaRPr>
          </a:p>
          <a:p>
            <a:pPr marL="342900" lvl="0" indent="-342900" algn="just" rtl="1">
              <a:lnSpc>
                <a:spcPct val="115000"/>
              </a:lnSpc>
              <a:spcAft>
                <a:spcPts val="1000"/>
              </a:spcAft>
              <a:buFont typeface="Wingdings"/>
              <a:buChar char=""/>
            </a:pPr>
            <a:r>
              <a:rPr lang="fa-IR" dirty="0">
                <a:ea typeface="Calibri"/>
                <a:cs typeface="B Mitra"/>
              </a:rPr>
              <a:t>فرم موافقتنامه صندوق جدید در خصوص پذیرش سابقه قابل انتقال و اعلام شماره حساب. </a:t>
            </a:r>
            <a:endParaRPr lang="en-US" sz="1400" dirty="0">
              <a:ea typeface="Calibri"/>
              <a:cs typeface="Arial"/>
            </a:endParaRPr>
          </a:p>
          <a:p>
            <a:pPr marL="342900" lvl="0" indent="-342900" algn="just" rtl="1">
              <a:lnSpc>
                <a:spcPct val="115000"/>
              </a:lnSpc>
              <a:spcAft>
                <a:spcPts val="1000"/>
              </a:spcAft>
              <a:buFont typeface="Wingdings"/>
              <a:buChar char=""/>
            </a:pPr>
            <a:r>
              <a:rPr lang="fa-IR" dirty="0">
                <a:ea typeface="Calibri"/>
                <a:cs typeface="B Mitra"/>
              </a:rPr>
              <a:t>گواهی ذیحساب در خصوص عدم دریافت کسور بازنشستگی. </a:t>
            </a:r>
            <a:endParaRPr lang="en-US" sz="1400" dirty="0">
              <a:ea typeface="Calibri"/>
              <a:cs typeface="Arial"/>
            </a:endParaRPr>
          </a:p>
          <a:p>
            <a:pPr marL="342900" lvl="0" indent="-342900" algn="just" rtl="1">
              <a:lnSpc>
                <a:spcPct val="115000"/>
              </a:lnSpc>
              <a:spcAft>
                <a:spcPts val="1000"/>
              </a:spcAft>
              <a:buFont typeface="Wingdings"/>
              <a:buChar char=""/>
            </a:pPr>
            <a:r>
              <a:rPr lang="fa-IR" dirty="0">
                <a:ea typeface="Calibri"/>
                <a:cs typeface="B Mitra"/>
              </a:rPr>
              <a:t>فرم منضم به بخشنامه شماره </a:t>
            </a:r>
            <a:r>
              <a:rPr lang="fa-IR" dirty="0" smtClean="0">
                <a:ea typeface="Calibri"/>
                <a:cs typeface="B Mitra"/>
              </a:rPr>
              <a:t>10/47مورخ 68/1/22 </a:t>
            </a:r>
            <a:r>
              <a:rPr lang="fa-IR" dirty="0">
                <a:ea typeface="Calibri"/>
                <a:cs typeface="B Mitra"/>
              </a:rPr>
              <a:t>صندوق بازنشستگی کشوری با تایید ذیحساب در مورد انتقال حق بیمه کارکنان تبدیل وضع یافته . </a:t>
            </a:r>
            <a:endParaRPr lang="en-US" sz="1400" dirty="0">
              <a:ea typeface="Calibri"/>
              <a:cs typeface="Arial"/>
            </a:endParaRPr>
          </a:p>
          <a:p>
            <a:pPr marL="342900" lvl="0" indent="-342900" algn="just" rtl="1">
              <a:lnSpc>
                <a:spcPct val="115000"/>
              </a:lnSpc>
              <a:spcAft>
                <a:spcPts val="1000"/>
              </a:spcAft>
              <a:buFont typeface="Wingdings"/>
              <a:buChar char=""/>
            </a:pPr>
            <a:r>
              <a:rPr lang="fa-IR" dirty="0">
                <a:ea typeface="Calibri"/>
                <a:cs typeface="B Mitra"/>
              </a:rPr>
              <a:t>مدارک مربوط به احتساب سنوات خدمت غیر رسمی و خدمت زیر پرچم (فرم محاسبه بدهی کسور بازنشستگی خدمات غیر رسمی و خدمت زیر پرچم به همراه مدارک واریزی- مدارک انتقال حق بیمه و یا کسور بازنشستگی به حساب صندوق بازنشستگی کشوری). </a:t>
            </a:r>
            <a:endParaRPr lang="en-US" sz="1400" dirty="0">
              <a:ea typeface="Calibri"/>
              <a:cs typeface="Arial"/>
            </a:endParaRPr>
          </a:p>
          <a:p>
            <a:pPr marL="342900" lvl="0" indent="-342900" algn="just" rtl="1">
              <a:lnSpc>
                <a:spcPct val="115000"/>
              </a:lnSpc>
              <a:spcAft>
                <a:spcPts val="1000"/>
              </a:spcAft>
              <a:buFont typeface="Wingdings"/>
              <a:buChar char=""/>
            </a:pPr>
            <a:r>
              <a:rPr lang="fa-IR" dirty="0">
                <a:ea typeface="Calibri"/>
                <a:cs typeface="B Mitra"/>
              </a:rPr>
              <a:t>ضمناً جهت تایید فرم محاسبه بدهی خدمت سربازی، ارسال کارت پایان خدمت و در خصوص بدهی خدمت غیر رسمی، گواهی دستگاه مبنی بر تایید دولتی و تمام وقت بودن خدمت غیر رسمی ضروری است. </a:t>
            </a:r>
            <a:endParaRPr lang="en-US" sz="1400" dirty="0">
              <a:ea typeface="Calibri"/>
              <a:cs typeface="Arial"/>
            </a:endParaRPr>
          </a:p>
          <a:p>
            <a:pPr marL="342900" lvl="0" indent="-342900" algn="just" rtl="1">
              <a:lnSpc>
                <a:spcPct val="115000"/>
              </a:lnSpc>
              <a:spcAft>
                <a:spcPts val="1000"/>
              </a:spcAft>
              <a:buFont typeface="Wingdings"/>
              <a:buChar char=""/>
            </a:pPr>
            <a:r>
              <a:rPr lang="fa-IR" dirty="0">
                <a:ea typeface="Calibri"/>
                <a:cs typeface="B Mitra"/>
              </a:rPr>
              <a:t>ممهور نمودن کلیه تصاویر احکام و سایر مدارک به مهر امور اداری ضروری می باشد. </a:t>
            </a:r>
            <a:endParaRPr lang="en-US" sz="1400" dirty="0">
              <a:ea typeface="Calibri"/>
              <a:cs typeface="Arial"/>
            </a:endParaRPr>
          </a:p>
        </p:txBody>
      </p:sp>
      <p:sp>
        <p:nvSpPr>
          <p:cNvPr id="3" name="TextBox 2">
            <a:hlinkClick r:id="rId2" action="ppaction://hlinksldjump"/>
          </p:cNvPr>
          <p:cNvSpPr txBox="1"/>
          <p:nvPr/>
        </p:nvSpPr>
        <p:spPr>
          <a:xfrm>
            <a:off x="214282" y="214291"/>
            <a:ext cx="121444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38292778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Picture 8" descr="K:\عکس ها\عکس\Aridi.Vol.10.Ribbons.Banners.And.Frames.eps-jpg[www.takmob.net]\42C.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688" y="1771650"/>
            <a:ext cx="6007814" cy="33147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2771800" y="3223559"/>
            <a:ext cx="4536504" cy="410882"/>
          </a:xfrm>
          <a:prstGeom prst="rect">
            <a:avLst/>
          </a:prstGeom>
        </p:spPr>
        <p:txBody>
          <a:bodyPr wrap="square">
            <a:spAutoFit/>
          </a:bodyPr>
          <a:lstStyle/>
          <a:p>
            <a:pPr algn="just" rtl="1">
              <a:lnSpc>
                <a:spcPct val="115000"/>
              </a:lnSpc>
              <a:spcAft>
                <a:spcPts val="1000"/>
              </a:spcAft>
            </a:pPr>
            <a:r>
              <a:rPr lang="fa-IR" dirty="0">
                <a:solidFill>
                  <a:srgbClr val="FF0000"/>
                </a:solidFill>
                <a:ea typeface="Calibri"/>
                <a:cs typeface="B Titr"/>
              </a:rPr>
              <a:t>انتقال حق بیمه یا کسور بازنشستگی از سایر صندوق ها </a:t>
            </a:r>
            <a:endParaRPr lang="en-US" sz="1400" dirty="0">
              <a:solidFill>
                <a:srgbClr val="FF0000"/>
              </a:solidFill>
              <a:ea typeface="Calibri"/>
              <a:cs typeface="Arial"/>
            </a:endParaRPr>
          </a:p>
        </p:txBody>
      </p:sp>
      <p:sp>
        <p:nvSpPr>
          <p:cNvPr id="4" name="TextBox 3">
            <a:hlinkClick r:id="rId3" action="ppaction://hlinksldjump"/>
          </p:cNvPr>
          <p:cNvSpPr txBox="1"/>
          <p:nvPr/>
        </p:nvSpPr>
        <p:spPr>
          <a:xfrm>
            <a:off x="285720" y="857232"/>
            <a:ext cx="12858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3585051583"/>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Flowchart: Preparation 1"/>
          <p:cNvSpPr/>
          <p:nvPr/>
        </p:nvSpPr>
        <p:spPr>
          <a:xfrm>
            <a:off x="1536010" y="188640"/>
            <a:ext cx="5616624" cy="1368152"/>
          </a:xfrm>
          <a:prstGeom prst="flowChartPreparation">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FFFF00"/>
                </a:solidFill>
                <a:ea typeface="Calibri"/>
                <a:cs typeface="B Mitra"/>
              </a:rPr>
              <a:t>انتقال حق بیمه یا کسور بازنشستگی از سایر صندوق ها به صندوق بازنشستگی کشوری </a:t>
            </a:r>
            <a:endParaRPr lang="en-US" sz="2000" dirty="0">
              <a:solidFill>
                <a:srgbClr val="FFFF00"/>
              </a:solidFill>
            </a:endParaRPr>
          </a:p>
        </p:txBody>
      </p:sp>
      <p:sp>
        <p:nvSpPr>
          <p:cNvPr id="4" name="Flowchart: Card 3"/>
          <p:cNvSpPr/>
          <p:nvPr/>
        </p:nvSpPr>
        <p:spPr>
          <a:xfrm>
            <a:off x="1403648" y="1844824"/>
            <a:ext cx="7563753" cy="3600400"/>
          </a:xfrm>
          <a:prstGeom prst="flowChartPunchedCard">
            <a:avLst/>
          </a:prstGeom>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rtl="1">
              <a:lnSpc>
                <a:spcPct val="115000"/>
              </a:lnSpc>
              <a:spcAft>
                <a:spcPts val="1000"/>
              </a:spcAft>
              <a:buFont typeface="Wingdings"/>
              <a:buChar char=""/>
            </a:pPr>
            <a:r>
              <a:rPr lang="fa-IR" sz="4000" dirty="0">
                <a:solidFill>
                  <a:srgbClr val="FFFF00"/>
                </a:solidFill>
                <a:ea typeface="Calibri"/>
                <a:cs typeface="B Mitra"/>
              </a:rPr>
              <a:t>شرایط انتقال حق بیمه </a:t>
            </a:r>
            <a:endParaRPr lang="en-US" sz="3200" dirty="0">
              <a:solidFill>
                <a:srgbClr val="FFFF00"/>
              </a:solidFill>
              <a:ea typeface="Calibri"/>
              <a:cs typeface="Arial"/>
            </a:endParaRPr>
          </a:p>
          <a:p>
            <a:pPr marL="342900" lvl="0" indent="-342900" algn="just" rtl="1">
              <a:lnSpc>
                <a:spcPct val="115000"/>
              </a:lnSpc>
              <a:spcAft>
                <a:spcPts val="1000"/>
              </a:spcAft>
              <a:buFont typeface="Wingdings"/>
              <a:buChar char=""/>
            </a:pPr>
            <a:r>
              <a:rPr lang="fa-IR" sz="4000" dirty="0">
                <a:solidFill>
                  <a:srgbClr val="FFFF00"/>
                </a:solidFill>
                <a:ea typeface="Calibri"/>
                <a:cs typeface="B Mitra"/>
              </a:rPr>
              <a:t>مراحل انتقال حق بیمه </a:t>
            </a:r>
            <a:endParaRPr lang="en-US" sz="3200" dirty="0">
              <a:solidFill>
                <a:srgbClr val="FFFF00"/>
              </a:solidFill>
              <a:ea typeface="Calibri"/>
              <a:cs typeface="Arial"/>
            </a:endParaRPr>
          </a:p>
          <a:p>
            <a:pPr marL="342900" lvl="0" indent="-342900" algn="just" rtl="1">
              <a:lnSpc>
                <a:spcPct val="115000"/>
              </a:lnSpc>
              <a:spcAft>
                <a:spcPts val="1000"/>
              </a:spcAft>
              <a:buFont typeface="Wingdings"/>
              <a:buChar char=""/>
            </a:pPr>
            <a:r>
              <a:rPr lang="fa-IR" sz="4000" dirty="0">
                <a:solidFill>
                  <a:srgbClr val="FFFF00"/>
                </a:solidFill>
                <a:ea typeface="Calibri"/>
                <a:cs typeface="B Mitra"/>
              </a:rPr>
              <a:t>نحوه محاسبه مبه التفاوت انتقال حق بیمه </a:t>
            </a:r>
            <a:endParaRPr lang="en-US" sz="3200" dirty="0">
              <a:solidFill>
                <a:srgbClr val="FFFF00"/>
              </a:solidFill>
              <a:ea typeface="Calibri"/>
              <a:cs typeface="Arial"/>
            </a:endParaRPr>
          </a:p>
        </p:txBody>
      </p:sp>
      <p:sp>
        <p:nvSpPr>
          <p:cNvPr id="5" name="TextBox 4">
            <a:hlinkClick r:id="rId2" action="ppaction://hlinksldjump"/>
          </p:cNvPr>
          <p:cNvSpPr txBox="1"/>
          <p:nvPr/>
        </p:nvSpPr>
        <p:spPr>
          <a:xfrm>
            <a:off x="0" y="785794"/>
            <a:ext cx="121441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420211905"/>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5"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Bevel 1"/>
          <p:cNvSpPr/>
          <p:nvPr/>
        </p:nvSpPr>
        <p:spPr>
          <a:xfrm>
            <a:off x="1979712" y="548680"/>
            <a:ext cx="4896544" cy="1656184"/>
          </a:xfrm>
          <a:prstGeom prst="bevel">
            <a:avLst/>
          </a:prstGeom>
          <a:solidFill>
            <a:srgbClr val="FFFF00"/>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sz="3200" b="1" dirty="0">
                <a:solidFill>
                  <a:srgbClr val="FF0000"/>
                </a:solidFill>
              </a:rPr>
              <a:t>شرایط انتقال حق بیمه </a:t>
            </a:r>
            <a:endParaRPr lang="en-US" sz="3200" dirty="0">
              <a:solidFill>
                <a:srgbClr val="FF0000"/>
              </a:solidFill>
            </a:endParaRPr>
          </a:p>
        </p:txBody>
      </p:sp>
      <p:sp>
        <p:nvSpPr>
          <p:cNvPr id="3" name="Explosion 1 2"/>
          <p:cNvSpPr/>
          <p:nvPr/>
        </p:nvSpPr>
        <p:spPr>
          <a:xfrm>
            <a:off x="4680012" y="2528900"/>
            <a:ext cx="4392488" cy="1800200"/>
          </a:xfrm>
          <a:prstGeom prst="irregularSeal1">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1"/>
            <a:r>
              <a:rPr lang="fa-IR" sz="2000" dirty="0">
                <a:solidFill>
                  <a:srgbClr val="FF0000"/>
                </a:solidFill>
              </a:rPr>
              <a:t>تغییر صندوق بازنشستگی </a:t>
            </a:r>
            <a:endParaRPr lang="en-US" sz="2000" dirty="0">
              <a:solidFill>
                <a:srgbClr val="FF0000"/>
              </a:solidFill>
            </a:endParaRPr>
          </a:p>
        </p:txBody>
      </p:sp>
      <p:sp>
        <p:nvSpPr>
          <p:cNvPr id="4" name="Explosion 2 3"/>
          <p:cNvSpPr/>
          <p:nvPr/>
        </p:nvSpPr>
        <p:spPr>
          <a:xfrm>
            <a:off x="-1132" y="2528900"/>
            <a:ext cx="4680012" cy="2880320"/>
          </a:xfrm>
          <a:prstGeom prst="irregularSeal2">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1"/>
            <a:r>
              <a:rPr lang="fa-IR" dirty="0">
                <a:solidFill>
                  <a:srgbClr val="FF0000"/>
                </a:solidFill>
              </a:rPr>
              <a:t>تغییر وضعیت استخدامی به موجب ضوابط قانونی </a:t>
            </a:r>
            <a:endParaRPr lang="en-US" dirty="0">
              <a:solidFill>
                <a:srgbClr val="FF0000"/>
              </a:solidFill>
            </a:endParaRPr>
          </a:p>
        </p:txBody>
      </p:sp>
      <p:sp>
        <p:nvSpPr>
          <p:cNvPr id="5" name="Explosion 2 4"/>
          <p:cNvSpPr/>
          <p:nvPr/>
        </p:nvSpPr>
        <p:spPr>
          <a:xfrm>
            <a:off x="1403648" y="4589748"/>
            <a:ext cx="7668852" cy="2268252"/>
          </a:xfrm>
          <a:prstGeom prst="irregularSeal2">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1"/>
            <a:r>
              <a:rPr lang="fa-IR" dirty="0">
                <a:solidFill>
                  <a:srgbClr val="FF0000"/>
                </a:solidFill>
              </a:rPr>
              <a:t>انتقال از موسسات غیر مشمول به مشمول </a:t>
            </a:r>
            <a:endParaRPr lang="en-US" dirty="0">
              <a:solidFill>
                <a:srgbClr val="FF0000"/>
              </a:solidFill>
            </a:endParaRPr>
          </a:p>
        </p:txBody>
      </p:sp>
      <p:sp>
        <p:nvSpPr>
          <p:cNvPr id="6" name="TextBox 5">
            <a:hlinkClick r:id="rId2" action="ppaction://hlinksldjump"/>
          </p:cNvPr>
          <p:cNvSpPr txBox="1"/>
          <p:nvPr/>
        </p:nvSpPr>
        <p:spPr>
          <a:xfrm>
            <a:off x="357158" y="857232"/>
            <a:ext cx="12858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352122671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54000"/>
          </a:schemeClr>
        </a:solidFill>
        <a:effectLst/>
      </p:bgPr>
    </p:bg>
    <p:spTree>
      <p:nvGrpSpPr>
        <p:cNvPr id="1" name=""/>
        <p:cNvGrpSpPr/>
        <p:nvPr/>
      </p:nvGrpSpPr>
      <p:grpSpPr>
        <a:xfrm>
          <a:off x="0" y="0"/>
          <a:ext cx="0" cy="0"/>
          <a:chOff x="0" y="0"/>
          <a:chExt cx="0" cy="0"/>
        </a:xfrm>
      </p:grpSpPr>
      <p:sp>
        <p:nvSpPr>
          <p:cNvPr id="2" name="Cloud Callout 1"/>
          <p:cNvSpPr/>
          <p:nvPr/>
        </p:nvSpPr>
        <p:spPr>
          <a:xfrm>
            <a:off x="2195736" y="404664"/>
            <a:ext cx="5400600" cy="1440160"/>
          </a:xfrm>
          <a:prstGeom prst="cloudCallou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sz="2800" b="1" dirty="0">
                <a:solidFill>
                  <a:schemeClr val="bg2">
                    <a:lumMod val="25000"/>
                  </a:schemeClr>
                </a:solidFill>
              </a:rPr>
              <a:t>مراحل انتقال حق بیمه </a:t>
            </a:r>
            <a:endParaRPr lang="en-US" sz="2800" dirty="0">
              <a:solidFill>
                <a:schemeClr val="bg2">
                  <a:lumMod val="25000"/>
                </a:schemeClr>
              </a:solidFill>
            </a:endParaRPr>
          </a:p>
        </p:txBody>
      </p:sp>
      <p:sp>
        <p:nvSpPr>
          <p:cNvPr id="3" name="Rounded Rectangle 2"/>
          <p:cNvSpPr/>
          <p:nvPr/>
        </p:nvSpPr>
        <p:spPr>
          <a:xfrm>
            <a:off x="755576" y="2492896"/>
            <a:ext cx="7632848" cy="4032448"/>
          </a:xfrm>
          <a:prstGeom prst="round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rtl="1">
              <a:lnSpc>
                <a:spcPct val="115000"/>
              </a:lnSpc>
              <a:spcAft>
                <a:spcPts val="1000"/>
              </a:spcAft>
              <a:buFont typeface="Wingdings"/>
              <a:buChar char=""/>
            </a:pPr>
            <a:r>
              <a:rPr lang="fa-IR" sz="2000" dirty="0">
                <a:solidFill>
                  <a:schemeClr val="tx1">
                    <a:lumMod val="95000"/>
                    <a:lumOff val="5000"/>
                  </a:schemeClr>
                </a:solidFill>
                <a:ea typeface="Calibri"/>
                <a:cs typeface="B Mitra"/>
              </a:rPr>
              <a:t>کارمند باید از طریق کارگزینی دستگاه محل خدمت خدمت خود نسبت به انتقال حق بیمه سنوات مورد نظر از صندوق قبلی به صندوق بازنشستگی کشوری اقدام نماید. </a:t>
            </a:r>
            <a:endParaRPr lang="en-US" sz="1600" dirty="0">
              <a:solidFill>
                <a:schemeClr val="tx1">
                  <a:lumMod val="95000"/>
                  <a:lumOff val="5000"/>
                </a:schemeClr>
              </a:solidFill>
              <a:ea typeface="Calibri"/>
              <a:cs typeface="Arial"/>
            </a:endParaRPr>
          </a:p>
          <a:p>
            <a:pPr marL="342900" lvl="0" indent="-342900" algn="just" rtl="1">
              <a:lnSpc>
                <a:spcPct val="115000"/>
              </a:lnSpc>
              <a:spcAft>
                <a:spcPts val="1000"/>
              </a:spcAft>
              <a:buFont typeface="Wingdings"/>
              <a:buChar char=""/>
            </a:pPr>
            <a:r>
              <a:rPr lang="fa-IR" sz="2000" dirty="0">
                <a:solidFill>
                  <a:schemeClr val="tx1">
                    <a:lumMod val="95000"/>
                    <a:lumOff val="5000"/>
                  </a:schemeClr>
                </a:solidFill>
                <a:ea typeface="Calibri"/>
                <a:cs typeface="B Mitra"/>
              </a:rPr>
              <a:t>صندوق قبلی فرم مربوط به اطلاعات ایام پرداخت حق بیمه و فهرست ریز حق بیمه یا کسور بازنشستگی را به همراه اعلامیه بانکی مبنی بر واریز حق بیمه یا کسور انتقالی به حساب صندوق بازنشستگی کشوری را به نمایندگی های صندوق بازنشستگی کشوری در تهران یا استان ها ارسال می نماید. </a:t>
            </a:r>
            <a:endParaRPr lang="en-US" sz="1600" dirty="0">
              <a:solidFill>
                <a:schemeClr val="tx1">
                  <a:lumMod val="95000"/>
                  <a:lumOff val="5000"/>
                </a:schemeClr>
              </a:solidFill>
              <a:ea typeface="Calibri"/>
              <a:cs typeface="Arial"/>
            </a:endParaRPr>
          </a:p>
          <a:p>
            <a:pPr marL="342900" lvl="0" indent="-342900" algn="just" rtl="1">
              <a:lnSpc>
                <a:spcPct val="115000"/>
              </a:lnSpc>
              <a:spcAft>
                <a:spcPts val="1000"/>
              </a:spcAft>
              <a:buFont typeface="Wingdings"/>
              <a:buChar char=""/>
            </a:pPr>
            <a:r>
              <a:rPr lang="fa-IR" sz="2000" dirty="0">
                <a:solidFill>
                  <a:schemeClr val="tx1">
                    <a:lumMod val="95000"/>
                    <a:lumOff val="5000"/>
                  </a:schemeClr>
                </a:solidFill>
                <a:ea typeface="Calibri"/>
                <a:cs typeface="B Mitra"/>
              </a:rPr>
              <a:t>اعلام وصول حق بیمه/ کسور بازنشستگی منتقله یا </a:t>
            </a:r>
            <a:r>
              <a:rPr lang="fa-IR" sz="2000" dirty="0" smtClean="0">
                <a:solidFill>
                  <a:schemeClr val="tx1">
                    <a:lumMod val="95000"/>
                    <a:lumOff val="5000"/>
                  </a:schemeClr>
                </a:solidFill>
                <a:ea typeface="Calibri"/>
                <a:cs typeface="B Mitra"/>
              </a:rPr>
              <a:t>مابه </a:t>
            </a:r>
            <a:r>
              <a:rPr lang="fa-IR" sz="2000" dirty="0">
                <a:solidFill>
                  <a:schemeClr val="tx1">
                    <a:lumMod val="95000"/>
                    <a:lumOff val="5000"/>
                  </a:schemeClr>
                </a:solidFill>
                <a:ea typeface="Calibri"/>
                <a:cs typeface="B Mitra"/>
              </a:rPr>
              <a:t>التفاوت کسور حسب مورد توسط واحد درآمد صندوق بازنشستگی کشوری در تهران و یا استان ها صادر و به دستگاه ذیربط جهت ضبط در پرونده مستخدم ارسال خواهد شد. </a:t>
            </a:r>
            <a:endParaRPr lang="en-US" sz="1600" dirty="0">
              <a:solidFill>
                <a:schemeClr val="tx1">
                  <a:lumMod val="95000"/>
                  <a:lumOff val="5000"/>
                </a:schemeClr>
              </a:solidFill>
              <a:ea typeface="Calibri"/>
              <a:cs typeface="Arial"/>
            </a:endParaRPr>
          </a:p>
        </p:txBody>
      </p:sp>
      <p:sp>
        <p:nvSpPr>
          <p:cNvPr id="4" name="TextBox 3"/>
          <p:cNvSpPr txBox="1"/>
          <p:nvPr/>
        </p:nvSpPr>
        <p:spPr>
          <a:xfrm>
            <a:off x="357158" y="714356"/>
            <a:ext cx="12858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4094562541"/>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Flowchart: Document 2"/>
          <p:cNvSpPr/>
          <p:nvPr/>
        </p:nvSpPr>
        <p:spPr>
          <a:xfrm>
            <a:off x="611560" y="1124744"/>
            <a:ext cx="7920880" cy="5040560"/>
          </a:xfrm>
          <a:prstGeom prst="flowChartDocumen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rtl="1">
              <a:lnSpc>
                <a:spcPct val="115000"/>
              </a:lnSpc>
              <a:spcAft>
                <a:spcPts val="1000"/>
              </a:spcAft>
              <a:buFont typeface="Wingdings"/>
              <a:buChar char=""/>
            </a:pPr>
            <a:r>
              <a:rPr lang="fa-IR" sz="2400" dirty="0">
                <a:solidFill>
                  <a:schemeClr val="tx1"/>
                </a:solidFill>
                <a:ea typeface="Calibri"/>
                <a:cs typeface="B Mitra"/>
              </a:rPr>
              <a:t>مابه التفاوت مقرر توسط صندوق بازنشستگی کشوری محاسبه و بوسیله کارمند حسب مورد یکجا و یا بطور اقساط پرداخت می گردد. </a:t>
            </a:r>
            <a:endParaRPr lang="en-US" dirty="0">
              <a:solidFill>
                <a:schemeClr val="tx1"/>
              </a:solidFill>
              <a:ea typeface="Calibri"/>
              <a:cs typeface="Arial"/>
            </a:endParaRPr>
          </a:p>
          <a:p>
            <a:pPr marL="342900" lvl="0" indent="-342900" algn="just" rtl="1">
              <a:lnSpc>
                <a:spcPct val="115000"/>
              </a:lnSpc>
              <a:spcAft>
                <a:spcPts val="1000"/>
              </a:spcAft>
              <a:buFont typeface="Symbol"/>
              <a:buChar char=""/>
            </a:pPr>
            <a:r>
              <a:rPr lang="fa-IR" sz="2400" b="1" dirty="0">
                <a:solidFill>
                  <a:schemeClr val="tx1"/>
                </a:solidFill>
                <a:ea typeface="Calibri"/>
                <a:cs typeface="B Mitra"/>
              </a:rPr>
              <a:t>نکته:</a:t>
            </a:r>
            <a:r>
              <a:rPr lang="fa-IR" sz="2400" dirty="0">
                <a:solidFill>
                  <a:schemeClr val="tx1"/>
                </a:solidFill>
                <a:ea typeface="Calibri"/>
                <a:cs typeface="B Mitra"/>
              </a:rPr>
              <a:t> چنانچه به موجب قانون صندوق بازنشستگی تغییر نماید، وجوه بازنشستگی پرداختی به صندوق قبلی می باید به صندوق بازنشستگی جدید منتقل شود، دستگاه های اجرایی می بایست در خصوص انتقال حق بیمه کارکنان خود به صندوق بازنشستگی کشوری در اسرع وقت اقدامات لازم را به عمل آورند. بدیهی است تاخیر در انتقال حق بیمه و یا کسور بازنشستگی، زیان مشترکین صندوق را در برداشته و در آینده مشکلاتی را برای آنان ایجاد خواهند نمود. </a:t>
            </a:r>
            <a:endParaRPr lang="en-US" dirty="0">
              <a:solidFill>
                <a:schemeClr val="tx1"/>
              </a:solidFill>
              <a:ea typeface="Calibri"/>
              <a:cs typeface="B Mitra"/>
            </a:endParaRPr>
          </a:p>
        </p:txBody>
      </p:sp>
      <p:sp>
        <p:nvSpPr>
          <p:cNvPr id="4" name="TextBox 3"/>
          <p:cNvSpPr txBox="1"/>
          <p:nvPr/>
        </p:nvSpPr>
        <p:spPr>
          <a:xfrm>
            <a:off x="571472" y="714356"/>
            <a:ext cx="12858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414561305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7429520" y="357166"/>
            <a:ext cx="128588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lvl="0" indent="228600" algn="r" rtl="1" fontAlgn="base">
              <a:spcBef>
                <a:spcPct val="0"/>
              </a:spcBef>
              <a:spcAft>
                <a:spcPct val="0"/>
              </a:spcAft>
              <a:buFontTx/>
              <a:buChar char="•"/>
            </a:pPr>
            <a:r>
              <a:rPr lang="fa-IR" dirty="0" smtClean="0">
                <a:latin typeface="B Mitra"/>
                <a:ea typeface="Calibri" pitchFamily="34" charset="0"/>
                <a:cs typeface="2  Nazanin" pitchFamily="2" charset="-78"/>
                <a:hlinkClick r:id="rId2" action="ppaction://hlinksldjump"/>
              </a:rPr>
              <a:t>مقدمه</a:t>
            </a:r>
            <a:r>
              <a:rPr lang="fa-IR" dirty="0" smtClean="0">
                <a:latin typeface="B Mitra"/>
                <a:ea typeface="Calibri" pitchFamily="34" charset="0"/>
                <a:cs typeface="2  Nazanin" pitchFamily="2" charset="-78"/>
              </a:rPr>
              <a:t> </a:t>
            </a:r>
            <a:endParaRPr lang="en-US" dirty="0" smtClean="0">
              <a:latin typeface="Arial" pitchFamily="34" charset="0"/>
              <a:cs typeface="2  Nazanin" pitchFamily="2" charset="-78"/>
            </a:endParaRPr>
          </a:p>
        </p:txBody>
      </p:sp>
      <p:sp>
        <p:nvSpPr>
          <p:cNvPr id="6" name="TextBox 5">
            <a:hlinkClick r:id="rId3" action="ppaction://hlinksldjump"/>
          </p:cNvPr>
          <p:cNvSpPr txBox="1"/>
          <p:nvPr/>
        </p:nvSpPr>
        <p:spPr>
          <a:xfrm>
            <a:off x="4714876" y="3571876"/>
            <a:ext cx="400052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indent="228600" algn="r" rtl="1" eaLnBrk="0" fontAlgn="base" hangingPunct="0">
              <a:spcBef>
                <a:spcPct val="0"/>
              </a:spcBef>
              <a:spcAft>
                <a:spcPct val="0"/>
              </a:spcAft>
              <a:buFontTx/>
              <a:buChar char="•"/>
            </a:pPr>
            <a:r>
              <a:rPr lang="fa-IR" dirty="0" smtClean="0">
                <a:solidFill>
                  <a:schemeClr val="tx1"/>
                </a:solidFill>
                <a:latin typeface="B Mitra"/>
                <a:ea typeface="Calibri" pitchFamily="34" charset="0"/>
                <a:cs typeface="2  Nazanin" pitchFamily="2" charset="-78"/>
              </a:rPr>
              <a:t>مدارک لازم برقراری حقوق بازنشستگی یا وظیفه </a:t>
            </a:r>
            <a:endParaRPr lang="en-US" dirty="0" smtClean="0">
              <a:solidFill>
                <a:schemeClr val="tx1"/>
              </a:solidFill>
              <a:latin typeface="Arial" pitchFamily="34" charset="0"/>
              <a:cs typeface="2  Nazanin" pitchFamily="2" charset="-78"/>
            </a:endParaRPr>
          </a:p>
        </p:txBody>
      </p:sp>
      <p:sp>
        <p:nvSpPr>
          <p:cNvPr id="7" name="TextBox 6">
            <a:hlinkClick r:id="rId4" action="ppaction://hlinksldjump"/>
          </p:cNvPr>
          <p:cNvSpPr txBox="1"/>
          <p:nvPr/>
        </p:nvSpPr>
        <p:spPr>
          <a:xfrm>
            <a:off x="5214942" y="4000504"/>
            <a:ext cx="350046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indent="228600" algn="r" rtl="1" eaLnBrk="0" fontAlgn="base" hangingPunct="0">
              <a:spcBef>
                <a:spcPct val="0"/>
              </a:spcBef>
              <a:spcAft>
                <a:spcPct val="0"/>
              </a:spcAft>
              <a:buFontTx/>
              <a:buChar char="•"/>
            </a:pPr>
            <a:r>
              <a:rPr lang="fa-IR" dirty="0" smtClean="0">
                <a:solidFill>
                  <a:schemeClr val="tx1"/>
                </a:solidFill>
                <a:latin typeface="B Mitra"/>
                <a:ea typeface="Calibri" pitchFamily="34" charset="0"/>
                <a:cs typeface="2  Nazanin" pitchFamily="2" charset="-78"/>
              </a:rPr>
              <a:t>نحوه محاسبه حقوق بازنشستگی یا وظیفه</a:t>
            </a:r>
            <a:endParaRPr lang="en-US" dirty="0" smtClean="0">
              <a:solidFill>
                <a:schemeClr val="tx1"/>
              </a:solidFill>
              <a:latin typeface="Arial" pitchFamily="34" charset="0"/>
              <a:cs typeface="2  Nazanin" pitchFamily="2" charset="-78"/>
            </a:endParaRPr>
          </a:p>
        </p:txBody>
      </p:sp>
      <p:sp>
        <p:nvSpPr>
          <p:cNvPr id="8" name="TextBox 7">
            <a:hlinkClick r:id="rId5" action="ppaction://hlinksldjump"/>
          </p:cNvPr>
          <p:cNvSpPr txBox="1"/>
          <p:nvPr/>
        </p:nvSpPr>
        <p:spPr>
          <a:xfrm>
            <a:off x="7286644" y="4429132"/>
            <a:ext cx="142876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lvl="0" indent="228600" algn="r" rtl="1" eaLnBrk="0" fontAlgn="base" hangingPunct="0">
              <a:spcBef>
                <a:spcPct val="0"/>
              </a:spcBef>
              <a:spcAft>
                <a:spcPct val="0"/>
              </a:spcAft>
              <a:buFontTx/>
              <a:buChar char="•"/>
            </a:pPr>
            <a:r>
              <a:rPr lang="fa-IR" dirty="0" smtClean="0">
                <a:solidFill>
                  <a:schemeClr val="tx1"/>
                </a:solidFill>
                <a:latin typeface="B Mitra"/>
                <a:ea typeface="Calibri" pitchFamily="34" charset="0"/>
                <a:cs typeface="2  Nazanin" pitchFamily="2" charset="-78"/>
              </a:rPr>
              <a:t>حقوق وراث </a:t>
            </a:r>
            <a:endParaRPr lang="en-US" dirty="0" smtClean="0">
              <a:solidFill>
                <a:schemeClr val="tx1"/>
              </a:solidFill>
              <a:latin typeface="Arial" pitchFamily="34" charset="0"/>
              <a:cs typeface="2  Nazanin" pitchFamily="2" charset="-78"/>
            </a:endParaRPr>
          </a:p>
        </p:txBody>
      </p:sp>
      <p:sp>
        <p:nvSpPr>
          <p:cNvPr id="9" name="TextBox 8">
            <a:hlinkClick r:id="rId6" action="ppaction://hlinksldjump"/>
          </p:cNvPr>
          <p:cNvSpPr txBox="1"/>
          <p:nvPr/>
        </p:nvSpPr>
        <p:spPr>
          <a:xfrm>
            <a:off x="5000628" y="4857760"/>
            <a:ext cx="3714776"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lvl="0" indent="228600" algn="r" rtl="1" eaLnBrk="0" fontAlgn="base" hangingPunct="0">
              <a:spcBef>
                <a:spcPct val="0"/>
              </a:spcBef>
              <a:spcAft>
                <a:spcPct val="0"/>
              </a:spcAft>
              <a:buFontTx/>
              <a:buChar char="•"/>
            </a:pPr>
            <a:r>
              <a:rPr lang="fa-IR" dirty="0" smtClean="0">
                <a:latin typeface="B Mitra"/>
                <a:ea typeface="Calibri" pitchFamily="34" charset="0"/>
                <a:cs typeface="2  Nazanin" pitchFamily="2" charset="-78"/>
              </a:rPr>
              <a:t>انتقال کسور بازنشستگی به سایر صندوق ها </a:t>
            </a:r>
            <a:endParaRPr lang="en-US" dirty="0" smtClean="0">
              <a:latin typeface="Arial" pitchFamily="34" charset="0"/>
              <a:cs typeface="2  Nazanin" pitchFamily="2" charset="-78"/>
            </a:endParaRPr>
          </a:p>
        </p:txBody>
      </p:sp>
      <p:sp>
        <p:nvSpPr>
          <p:cNvPr id="10" name="TextBox 9">
            <a:hlinkClick r:id="rId7" action="ppaction://hlinksldjump"/>
          </p:cNvPr>
          <p:cNvSpPr txBox="1"/>
          <p:nvPr/>
        </p:nvSpPr>
        <p:spPr>
          <a:xfrm>
            <a:off x="6786578" y="5286388"/>
            <a:ext cx="192882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indent="228600" algn="r" rtl="1" eaLnBrk="0" fontAlgn="base" hangingPunct="0">
              <a:spcBef>
                <a:spcPct val="0"/>
              </a:spcBef>
              <a:spcAft>
                <a:spcPct val="0"/>
              </a:spcAft>
              <a:buFontTx/>
              <a:buChar char="•"/>
            </a:pPr>
            <a:r>
              <a:rPr lang="fa-IR" dirty="0" smtClean="0">
                <a:latin typeface="B Mitra"/>
                <a:ea typeface="Calibri" pitchFamily="34" charset="0"/>
                <a:cs typeface="2  Nazanin" pitchFamily="2" charset="-78"/>
              </a:rPr>
              <a:t>شرایط انتقال کسور</a:t>
            </a:r>
            <a:endParaRPr lang="en-US" dirty="0" smtClean="0">
              <a:latin typeface="Arial" pitchFamily="34" charset="0"/>
              <a:cs typeface="2  Nazanin" pitchFamily="2" charset="-78"/>
            </a:endParaRPr>
          </a:p>
        </p:txBody>
      </p:sp>
      <p:sp>
        <p:nvSpPr>
          <p:cNvPr id="11" name="TextBox 10">
            <a:hlinkClick r:id="rId8" action="ppaction://hlinksldjump"/>
          </p:cNvPr>
          <p:cNvSpPr txBox="1"/>
          <p:nvPr/>
        </p:nvSpPr>
        <p:spPr>
          <a:xfrm>
            <a:off x="6643702" y="5715016"/>
            <a:ext cx="207170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lvl="0" indent="228600" algn="r" rtl="1" eaLnBrk="0" fontAlgn="base" hangingPunct="0">
              <a:spcBef>
                <a:spcPct val="0"/>
              </a:spcBef>
              <a:spcAft>
                <a:spcPct val="0"/>
              </a:spcAft>
              <a:buFontTx/>
              <a:buChar char="•"/>
            </a:pPr>
            <a:r>
              <a:rPr lang="fa-IR" dirty="0" smtClean="0">
                <a:latin typeface="B Mitra"/>
                <a:ea typeface="Calibri" pitchFamily="34" charset="0"/>
                <a:cs typeface="2  Nazanin" pitchFamily="2" charset="-78"/>
              </a:rPr>
              <a:t>مراحل انتقال کسور</a:t>
            </a:r>
            <a:endParaRPr lang="en-US" dirty="0" smtClean="0">
              <a:latin typeface="Arial" pitchFamily="34" charset="0"/>
              <a:cs typeface="2  Nazanin" pitchFamily="2" charset="-78"/>
            </a:endParaRPr>
          </a:p>
        </p:txBody>
      </p:sp>
      <p:sp>
        <p:nvSpPr>
          <p:cNvPr id="14" name="TextBox 13">
            <a:hlinkClick r:id="rId9" action="ppaction://hlinksldjump"/>
          </p:cNvPr>
          <p:cNvSpPr txBox="1"/>
          <p:nvPr/>
        </p:nvSpPr>
        <p:spPr>
          <a:xfrm>
            <a:off x="6786578" y="1571612"/>
            <a:ext cx="192882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indent="228600" algn="r" rtl="1" eaLnBrk="0" fontAlgn="base" hangingPunct="0">
              <a:spcBef>
                <a:spcPct val="0"/>
              </a:spcBef>
              <a:spcAft>
                <a:spcPct val="0"/>
              </a:spcAft>
              <a:buFontTx/>
              <a:buChar char="•"/>
            </a:pPr>
            <a:r>
              <a:rPr lang="fa-IR" dirty="0" smtClean="0">
                <a:solidFill>
                  <a:schemeClr val="tx1"/>
                </a:solidFill>
                <a:latin typeface="B Mitra"/>
                <a:ea typeface="Calibri" pitchFamily="34" charset="0"/>
                <a:cs typeface="2  Nazanin" pitchFamily="2" charset="-78"/>
              </a:rPr>
              <a:t>بازنشستگی اختیاری </a:t>
            </a:r>
            <a:endParaRPr lang="en-US" dirty="0" smtClean="0">
              <a:solidFill>
                <a:schemeClr val="tx1"/>
              </a:solidFill>
              <a:latin typeface="Arial" pitchFamily="34" charset="0"/>
              <a:cs typeface="2  Nazanin" pitchFamily="2" charset="-78"/>
            </a:endParaRPr>
          </a:p>
        </p:txBody>
      </p:sp>
      <p:sp>
        <p:nvSpPr>
          <p:cNvPr id="15" name="TextBox 14">
            <a:hlinkClick r:id="rId10" action="ppaction://hlinksldjump"/>
          </p:cNvPr>
          <p:cNvSpPr txBox="1"/>
          <p:nvPr/>
        </p:nvSpPr>
        <p:spPr>
          <a:xfrm>
            <a:off x="6786578" y="2000240"/>
            <a:ext cx="1928826"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lvl="0" indent="228600" algn="r" rtl="1" eaLnBrk="0" fontAlgn="base" hangingPunct="0">
              <a:spcBef>
                <a:spcPct val="0"/>
              </a:spcBef>
              <a:spcAft>
                <a:spcPct val="0"/>
              </a:spcAft>
              <a:buFontTx/>
              <a:buChar char="•"/>
            </a:pPr>
            <a:r>
              <a:rPr lang="fa-IR" dirty="0" smtClean="0">
                <a:solidFill>
                  <a:schemeClr val="tx1"/>
                </a:solidFill>
                <a:latin typeface="B Mitra"/>
                <a:ea typeface="Calibri" pitchFamily="34" charset="0"/>
                <a:cs typeface="2  Nazanin" pitchFamily="2" charset="-78"/>
              </a:rPr>
              <a:t>بازنتشستگی اجباری</a:t>
            </a:r>
            <a:endParaRPr lang="en-US" dirty="0" smtClean="0">
              <a:solidFill>
                <a:schemeClr val="tx1"/>
              </a:solidFill>
              <a:latin typeface="Arial" pitchFamily="34" charset="0"/>
              <a:cs typeface="2  Nazanin" pitchFamily="2" charset="-78"/>
            </a:endParaRPr>
          </a:p>
        </p:txBody>
      </p:sp>
      <p:sp>
        <p:nvSpPr>
          <p:cNvPr id="16" name="TextBox 15">
            <a:hlinkClick r:id="rId11" action="ppaction://hlinksldjump"/>
          </p:cNvPr>
          <p:cNvSpPr txBox="1"/>
          <p:nvPr/>
        </p:nvSpPr>
        <p:spPr>
          <a:xfrm>
            <a:off x="6786578" y="2428868"/>
            <a:ext cx="192882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indent="228600" algn="r" rtl="1" eaLnBrk="0" fontAlgn="base" hangingPunct="0">
              <a:spcBef>
                <a:spcPct val="0"/>
              </a:spcBef>
              <a:spcAft>
                <a:spcPct val="0"/>
              </a:spcAft>
              <a:buFontTx/>
              <a:buChar char="•"/>
            </a:pPr>
            <a:r>
              <a:rPr lang="fa-IR" dirty="0" smtClean="0">
                <a:solidFill>
                  <a:schemeClr val="tx1"/>
                </a:solidFill>
                <a:latin typeface="B Mitra"/>
                <a:ea typeface="Calibri" pitchFamily="34" charset="0"/>
                <a:cs typeface="2  Nazanin" pitchFamily="2" charset="-78"/>
              </a:rPr>
              <a:t>بازنشستگی توافقی </a:t>
            </a:r>
            <a:endParaRPr lang="en-US" dirty="0" smtClean="0">
              <a:solidFill>
                <a:schemeClr val="tx1"/>
              </a:solidFill>
              <a:latin typeface="Arial" pitchFamily="34" charset="0"/>
              <a:cs typeface="2  Nazanin" pitchFamily="2" charset="-78"/>
            </a:endParaRPr>
          </a:p>
        </p:txBody>
      </p:sp>
      <p:sp>
        <p:nvSpPr>
          <p:cNvPr id="17" name="TextBox 16">
            <a:hlinkClick r:id="rId12" action="ppaction://hlinksldjump"/>
          </p:cNvPr>
          <p:cNvSpPr txBox="1"/>
          <p:nvPr/>
        </p:nvSpPr>
        <p:spPr>
          <a:xfrm>
            <a:off x="6786578" y="2786058"/>
            <a:ext cx="192882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indent="228600" algn="r" rtl="1" eaLnBrk="0" fontAlgn="base" hangingPunct="0">
              <a:spcBef>
                <a:spcPct val="0"/>
              </a:spcBef>
              <a:spcAft>
                <a:spcPct val="0"/>
              </a:spcAft>
              <a:buFontTx/>
              <a:buChar char="•"/>
            </a:pPr>
            <a:r>
              <a:rPr lang="fa-IR" dirty="0" smtClean="0">
                <a:solidFill>
                  <a:schemeClr val="tx1"/>
                </a:solidFill>
                <a:latin typeface="B Mitra"/>
                <a:ea typeface="Calibri" pitchFamily="34" charset="0"/>
                <a:cs typeface="2  Nazanin" pitchFamily="2" charset="-78"/>
              </a:rPr>
              <a:t>بازنشستگی قهری </a:t>
            </a:r>
            <a:endParaRPr lang="en-US" dirty="0" smtClean="0">
              <a:solidFill>
                <a:schemeClr val="tx1"/>
              </a:solidFill>
              <a:latin typeface="Arial" pitchFamily="34" charset="0"/>
              <a:cs typeface="2  Nazanin" pitchFamily="2" charset="-78"/>
            </a:endParaRPr>
          </a:p>
        </p:txBody>
      </p:sp>
      <p:sp>
        <p:nvSpPr>
          <p:cNvPr id="18" name="TextBox 17">
            <a:hlinkClick r:id="rId13" action="ppaction://hlinksldjump"/>
          </p:cNvPr>
          <p:cNvSpPr txBox="1"/>
          <p:nvPr/>
        </p:nvSpPr>
        <p:spPr>
          <a:xfrm>
            <a:off x="6786578" y="3143248"/>
            <a:ext cx="192882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indent="228600" algn="r" rtl="1" eaLnBrk="0" fontAlgn="base" hangingPunct="0">
              <a:spcBef>
                <a:spcPct val="0"/>
              </a:spcBef>
              <a:spcAft>
                <a:spcPct val="0"/>
              </a:spcAft>
              <a:buFontTx/>
              <a:buChar char="•"/>
            </a:pPr>
            <a:r>
              <a:rPr lang="fa-IR" dirty="0" smtClean="0">
                <a:solidFill>
                  <a:schemeClr val="tx1"/>
                </a:solidFill>
                <a:latin typeface="B Mitra"/>
                <a:ea typeface="Calibri" pitchFamily="34" charset="0"/>
                <a:cs typeface="2  Nazanin" pitchFamily="2" charset="-78"/>
              </a:rPr>
              <a:t>از کارافتادگی</a:t>
            </a:r>
            <a:endParaRPr lang="en-US" dirty="0" smtClean="0">
              <a:solidFill>
                <a:schemeClr val="tx1"/>
              </a:solidFill>
              <a:latin typeface="Arial" pitchFamily="34" charset="0"/>
              <a:cs typeface="2  Nazanin" pitchFamily="2" charset="-78"/>
            </a:endParaRPr>
          </a:p>
        </p:txBody>
      </p:sp>
      <p:sp>
        <p:nvSpPr>
          <p:cNvPr id="19" name="TextBox 18">
            <a:hlinkClick r:id="rId14" action="ppaction://hlinksldjump"/>
          </p:cNvPr>
          <p:cNvSpPr txBox="1"/>
          <p:nvPr/>
        </p:nvSpPr>
        <p:spPr>
          <a:xfrm>
            <a:off x="5286380" y="785794"/>
            <a:ext cx="342902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lgn="ctr" rtl="1" fontAlgn="base">
              <a:spcBef>
                <a:spcPct val="0"/>
              </a:spcBef>
              <a:spcAft>
                <a:spcPct val="0"/>
              </a:spcAft>
            </a:pPr>
            <a:r>
              <a:rPr lang="fa-IR" dirty="0" smtClean="0">
                <a:solidFill>
                  <a:schemeClr val="tx1"/>
                </a:solidFill>
                <a:latin typeface="Calibri" pitchFamily="34" charset="0"/>
                <a:ea typeface="Calibri" pitchFamily="34" charset="0"/>
                <a:cs typeface="B Mitra" charset="-78"/>
              </a:rPr>
              <a:t>مراحل بازنشستگی در صندوق بازنشستگی کشوری</a:t>
            </a:r>
          </a:p>
        </p:txBody>
      </p:sp>
      <p:sp>
        <p:nvSpPr>
          <p:cNvPr id="21" name="TextBox 20">
            <a:hlinkClick r:id="rId15" action="ppaction://hlinksldjump"/>
          </p:cNvPr>
          <p:cNvSpPr txBox="1"/>
          <p:nvPr/>
        </p:nvSpPr>
        <p:spPr>
          <a:xfrm>
            <a:off x="5715008" y="1142984"/>
            <a:ext cx="3000396"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rtl="1"/>
            <a:r>
              <a:rPr lang="fa-IR" sz="1200" b="1" dirty="0" smtClean="0">
                <a:solidFill>
                  <a:srgbClr val="FF0000"/>
                </a:solidFill>
              </a:rPr>
              <a:t>حقوق بازنشستگی و از کار </a:t>
            </a:r>
            <a:r>
              <a:rPr lang="fa-IR" sz="1600" b="1" dirty="0" smtClean="0">
                <a:solidFill>
                  <a:srgbClr val="FF0000"/>
                </a:solidFill>
              </a:rPr>
              <a:t>افتادگی</a:t>
            </a:r>
            <a:r>
              <a:rPr lang="fa-IR" sz="1200" b="1" dirty="0" smtClean="0">
                <a:solidFill>
                  <a:srgbClr val="FF0000"/>
                </a:solidFill>
              </a:rPr>
              <a:t> </a:t>
            </a:r>
            <a:endParaRPr lang="en-US" sz="1200" b="1"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73000"/>
          </a:schemeClr>
        </a:solidFill>
        <a:effectLst/>
      </p:bgPr>
    </p:bg>
    <p:spTree>
      <p:nvGrpSpPr>
        <p:cNvPr id="1" name=""/>
        <p:cNvGrpSpPr/>
        <p:nvPr/>
      </p:nvGrpSpPr>
      <p:grpSpPr>
        <a:xfrm>
          <a:off x="0" y="0"/>
          <a:ext cx="0" cy="0"/>
          <a:chOff x="0" y="0"/>
          <a:chExt cx="0" cy="0"/>
        </a:xfrm>
      </p:grpSpPr>
      <p:sp>
        <p:nvSpPr>
          <p:cNvPr id="2" name="Flowchart: Sequential Access Storage 1"/>
          <p:cNvSpPr/>
          <p:nvPr/>
        </p:nvSpPr>
        <p:spPr>
          <a:xfrm>
            <a:off x="306849" y="692695"/>
            <a:ext cx="8424936" cy="1296145"/>
          </a:xfrm>
          <a:prstGeom prst="flowChartMagneticTap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b="1" dirty="0">
                <a:solidFill>
                  <a:srgbClr val="FF0000"/>
                </a:solidFill>
              </a:rPr>
              <a:t>نحوه محاسبه مابه التفاوت ناشی از انتقال حق بیمه ایام خدمت کارکنان دولت به صندوق بازنشستگی کشوری </a:t>
            </a:r>
            <a:endParaRPr lang="en-US" dirty="0">
              <a:solidFill>
                <a:srgbClr val="FF0000"/>
              </a:solidFill>
            </a:endParaRPr>
          </a:p>
        </p:txBody>
      </p:sp>
      <p:sp>
        <p:nvSpPr>
          <p:cNvPr id="4" name="Rounded Rectangle 3"/>
          <p:cNvSpPr/>
          <p:nvPr/>
        </p:nvSpPr>
        <p:spPr>
          <a:xfrm>
            <a:off x="395535" y="2276872"/>
            <a:ext cx="8336249" cy="792088"/>
          </a:xfrm>
          <a:prstGeom prst="roundRect">
            <a:avLst/>
          </a:prstGeom>
          <a:solidFill>
            <a:schemeClr val="accent4"/>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fa-IR" b="1" dirty="0"/>
              <a:t>الف) مشمولین قانون نقل و انتقال حق بیمه یا بازنشستگی مصوب </a:t>
            </a:r>
            <a:r>
              <a:rPr lang="fa-IR" b="1" dirty="0" smtClean="0"/>
              <a:t>65/3/27مجلس </a:t>
            </a:r>
            <a:r>
              <a:rPr lang="fa-IR" b="1" dirty="0"/>
              <a:t>شورای اسلامی </a:t>
            </a:r>
            <a:endParaRPr lang="en-US" dirty="0"/>
          </a:p>
        </p:txBody>
      </p:sp>
      <p:sp>
        <p:nvSpPr>
          <p:cNvPr id="5" name="Round Single Corner Rectangle 4"/>
          <p:cNvSpPr/>
          <p:nvPr/>
        </p:nvSpPr>
        <p:spPr>
          <a:xfrm>
            <a:off x="395535" y="3645024"/>
            <a:ext cx="8336249" cy="2592288"/>
          </a:xfrm>
          <a:prstGeom prst="round1Rect">
            <a:avLst/>
          </a:prstGeom>
          <a:solidFill>
            <a:srgbClr val="FFFF0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rtl="1">
              <a:lnSpc>
                <a:spcPct val="115000"/>
              </a:lnSpc>
              <a:spcAft>
                <a:spcPts val="1000"/>
              </a:spcAft>
            </a:pPr>
            <a:r>
              <a:rPr lang="fa-IR" b="1" dirty="0">
                <a:solidFill>
                  <a:srgbClr val="C00000"/>
                </a:solidFill>
                <a:ea typeface="Calibri"/>
                <a:cs typeface="B Mitra"/>
              </a:rPr>
              <a:t>محاسبه مابه التفاوت حق بیمه یا کسور بازنشستگی مشترکین صندوق که وجوهی را به هر یک از صندوق های بیمه یا بازنشستگی یا صندوق های مشابه پرداخت نموده اند در صورتی که محل کار یا خدمت آنان تغییر نموده و به تبع آن از شمول خدمات صندوق مربوطه خارج شده باشند یا طبق ضوابط قانونی مشترک صندوق دیگری شده یا می شوند براساس قانون نقل و انتقال حق بیمه مصوب </a:t>
            </a:r>
            <a:r>
              <a:rPr lang="fa-IR" b="1" dirty="0" smtClean="0">
                <a:solidFill>
                  <a:srgbClr val="C00000"/>
                </a:solidFill>
                <a:ea typeface="Calibri"/>
                <a:cs typeface="B Mitra"/>
              </a:rPr>
              <a:t>65/3/27 </a:t>
            </a:r>
            <a:r>
              <a:rPr lang="fa-IR" b="1" dirty="0">
                <a:solidFill>
                  <a:srgbClr val="C00000"/>
                </a:solidFill>
                <a:ea typeface="Calibri"/>
                <a:cs typeface="B Mitra"/>
              </a:rPr>
              <a:t>مجلس شورای اسلامی و آئین نامه اجرایی آن و دستور العمل شماره 588/د مورخ </a:t>
            </a:r>
            <a:r>
              <a:rPr lang="fa-IR" b="1" dirty="0" smtClean="0">
                <a:solidFill>
                  <a:srgbClr val="C00000"/>
                </a:solidFill>
                <a:ea typeface="Calibri"/>
                <a:cs typeface="B Mitra"/>
              </a:rPr>
              <a:t>68/2/12سازمان </a:t>
            </a:r>
            <a:r>
              <a:rPr lang="fa-IR" b="1" dirty="0">
                <a:solidFill>
                  <a:srgbClr val="C00000"/>
                </a:solidFill>
                <a:ea typeface="Calibri"/>
                <a:cs typeface="B Mitra"/>
              </a:rPr>
              <a:t>امور اداری و استخدامی سابق صورت می پذیرد. </a:t>
            </a:r>
            <a:endParaRPr lang="en-US" sz="1400" b="1" dirty="0">
              <a:solidFill>
                <a:srgbClr val="C00000"/>
              </a:solidFill>
              <a:ea typeface="Calibri"/>
              <a:cs typeface="Arial"/>
            </a:endParaRPr>
          </a:p>
        </p:txBody>
      </p:sp>
      <p:sp>
        <p:nvSpPr>
          <p:cNvPr id="6" name="TextBox 5">
            <a:hlinkClick r:id="rId2" action="ppaction://hlinksldjump"/>
          </p:cNvPr>
          <p:cNvSpPr txBox="1"/>
          <p:nvPr/>
        </p:nvSpPr>
        <p:spPr>
          <a:xfrm>
            <a:off x="357158" y="214290"/>
            <a:ext cx="121444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3571641688"/>
      </p:ext>
    </p:extLst>
  </p:cSld>
  <p:clrMapOvr>
    <a:masterClrMapping/>
  </p:clrMapOvr>
  <mc:AlternateContent xmlns:mc="http://schemas.openxmlformats.org/markup-compatibility/2006">
    <mc:Choice xmlns=""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1000"/>
                            </p:stCondLst>
                            <p:childTnLst>
                              <p:par>
                                <p:cTn id="15" presetID="26"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Oval Callout 1"/>
          <p:cNvSpPr/>
          <p:nvPr/>
        </p:nvSpPr>
        <p:spPr>
          <a:xfrm>
            <a:off x="467544" y="548680"/>
            <a:ext cx="8208912" cy="1512168"/>
          </a:xfrm>
          <a:prstGeom prst="wedgeEllipseCallou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rtl="1">
              <a:lnSpc>
                <a:spcPct val="115000"/>
              </a:lnSpc>
              <a:spcAft>
                <a:spcPts val="1000"/>
              </a:spcAft>
            </a:pPr>
            <a:r>
              <a:rPr lang="fa-IR" sz="2000" b="1" dirty="0">
                <a:solidFill>
                  <a:schemeClr val="tx1"/>
                </a:solidFill>
                <a:ea typeface="Calibri"/>
                <a:cs typeface="B Mitra"/>
              </a:rPr>
              <a:t>ب) مشمولین ماده 42 قانون برنامه سوم (تنفیذ شده در ماده 103 قانون برنامه چهارم)</a:t>
            </a:r>
            <a:endParaRPr lang="en-US" sz="1600" dirty="0">
              <a:solidFill>
                <a:schemeClr val="tx1"/>
              </a:solidFill>
              <a:ea typeface="Calibri"/>
              <a:cs typeface="Arial"/>
            </a:endParaRPr>
          </a:p>
        </p:txBody>
      </p:sp>
      <p:sp>
        <p:nvSpPr>
          <p:cNvPr id="3" name="Flowchart: Alternate Process 2"/>
          <p:cNvSpPr/>
          <p:nvPr/>
        </p:nvSpPr>
        <p:spPr>
          <a:xfrm>
            <a:off x="1115616" y="2708920"/>
            <a:ext cx="6912768" cy="3312368"/>
          </a:xfrm>
          <a:prstGeom prst="flowChartAlternate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rtl="1">
              <a:lnSpc>
                <a:spcPct val="115000"/>
              </a:lnSpc>
              <a:spcAft>
                <a:spcPts val="1000"/>
              </a:spcAft>
            </a:pPr>
            <a:r>
              <a:rPr lang="fa-IR" sz="2400" dirty="0">
                <a:solidFill>
                  <a:schemeClr val="tx1"/>
                </a:solidFill>
                <a:ea typeface="Calibri"/>
                <a:cs typeface="B Mitra"/>
              </a:rPr>
              <a:t>هرگاه کارمند دولت صرفاً بنا به درخواست کتبی خود به استناد ماده 42 قانون برنامه سوم (تنفیذ شده در ماده 103 قانون برنامه چهارم) و ضوابط اجرایی آن موضوع مصوبه شماره 14230/ ت 23997 هـ مورخ  </a:t>
            </a:r>
            <a:r>
              <a:rPr lang="fa-IR" sz="2400" dirty="0" smtClean="0">
                <a:solidFill>
                  <a:schemeClr val="tx1"/>
                </a:solidFill>
                <a:ea typeface="Calibri"/>
                <a:cs typeface="B Mitra"/>
              </a:rPr>
              <a:t>80/4/4 </a:t>
            </a:r>
            <a:r>
              <a:rPr lang="fa-IR" sz="2400" dirty="0">
                <a:solidFill>
                  <a:schemeClr val="tx1"/>
                </a:solidFill>
                <a:ea typeface="Calibri"/>
                <a:cs typeface="B Mitra"/>
              </a:rPr>
              <a:t>متقاضی اشتراک صندوق بازنشستگی کشوری شده و بابت خدمت در دستگاه های دولتی، حق بیمه یا کسور به صندوق های دیگر واریز نموده باشد، با شرایط زیر خدمت مذکور جزو خدمت رسمی وی محسوب خواهد شد. </a:t>
            </a:r>
            <a:endParaRPr lang="en-US" dirty="0">
              <a:solidFill>
                <a:schemeClr val="tx1"/>
              </a:solidFill>
              <a:ea typeface="Calibri"/>
              <a:cs typeface="Arial"/>
            </a:endParaRPr>
          </a:p>
        </p:txBody>
      </p:sp>
      <p:sp>
        <p:nvSpPr>
          <p:cNvPr id="4" name="TextBox 3">
            <a:hlinkClick r:id="rId2" action="ppaction://hlinksldjump"/>
          </p:cNvPr>
          <p:cNvSpPr txBox="1"/>
          <p:nvPr/>
        </p:nvSpPr>
        <p:spPr>
          <a:xfrm>
            <a:off x="500034" y="2143116"/>
            <a:ext cx="121444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696080971"/>
      </p:ext>
    </p:extLst>
  </p:cSld>
  <p:clrMapOvr>
    <a:masterClrMapping/>
  </p:clrMapOvr>
  <mc:AlternateContent xmlns:mc="http://schemas.openxmlformats.org/markup-compatibility/2006">
    <mc:Choice xmlns=""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3"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
                                        <p:tgtEl>
                                          <p:spTgt spid="3"/>
                                        </p:tgtEl>
                                      </p:cBhvr>
                                    </p:animEffect>
                                    <p:anim calcmode="lin" valueType="num">
                                      <p:cBhvr>
                                        <p:cTn id="12" dur="400" fill="hold"/>
                                        <p:tgtEl>
                                          <p:spTgt spid="3"/>
                                        </p:tgtEl>
                                        <p:attrNameLst>
                                          <p:attrName>ppt_x</p:attrName>
                                        </p:attrNameLst>
                                      </p:cBhvr>
                                      <p:tavLst>
                                        <p:tav tm="0">
                                          <p:val>
                                            <p:strVal val="#ppt_x"/>
                                          </p:val>
                                        </p:tav>
                                        <p:tav tm="100000">
                                          <p:val>
                                            <p:strVal val="#ppt_x"/>
                                          </p:val>
                                        </p:tav>
                                      </p:tavLst>
                                    </p:anim>
                                    <p:anim calcmode="lin" valueType="num">
                                      <p:cBhvr>
                                        <p:cTn id="13" dur="400" fill="hold"/>
                                        <p:tgtEl>
                                          <p:spTgt spid="3"/>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Sun 1"/>
          <p:cNvSpPr/>
          <p:nvPr/>
        </p:nvSpPr>
        <p:spPr>
          <a:xfrm>
            <a:off x="971600" y="188640"/>
            <a:ext cx="6984776" cy="2160240"/>
          </a:xfrm>
          <a:prstGeom prst="su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sz="4800" b="1" dirty="0" smtClean="0">
                <a:solidFill>
                  <a:srgbClr val="C00000"/>
                </a:solidFill>
              </a:rPr>
              <a:t>شرایط</a:t>
            </a:r>
            <a:endParaRPr lang="en-US" sz="4800" dirty="0">
              <a:solidFill>
                <a:srgbClr val="C00000"/>
              </a:solidFill>
            </a:endParaRPr>
          </a:p>
        </p:txBody>
      </p:sp>
      <p:sp>
        <p:nvSpPr>
          <p:cNvPr id="3" name="Folded Corner 2"/>
          <p:cNvSpPr/>
          <p:nvPr/>
        </p:nvSpPr>
        <p:spPr>
          <a:xfrm>
            <a:off x="1259632" y="2996952"/>
            <a:ext cx="6912768" cy="3168352"/>
          </a:xfrm>
          <a:prstGeom prst="foldedCorner">
            <a:avLst/>
          </a:prstGeom>
          <a:solidFill>
            <a:srgbClr val="FF0000"/>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rtl="1">
              <a:lnSpc>
                <a:spcPct val="115000"/>
              </a:lnSpc>
              <a:spcAft>
                <a:spcPts val="1000"/>
              </a:spcAft>
              <a:buFont typeface="+mj-lt"/>
              <a:buAutoNum type="arabicPeriod"/>
            </a:pPr>
            <a:r>
              <a:rPr lang="fa-IR" sz="2400" dirty="0">
                <a:ea typeface="Calibri"/>
                <a:cs typeface="B Mitra"/>
              </a:rPr>
              <a:t>خدمت یاد شده تمام وقت بوده </a:t>
            </a:r>
            <a:r>
              <a:rPr lang="fa-IR" sz="2400" dirty="0" smtClean="0">
                <a:ea typeface="Calibri"/>
                <a:cs typeface="B Mitra"/>
              </a:rPr>
              <a:t>ومستخدم از منابع دولتی حقوق دریافت کرده باشد</a:t>
            </a:r>
            <a:r>
              <a:rPr lang="fa-IR" sz="2400" dirty="0">
                <a:ea typeface="Calibri"/>
                <a:cs typeface="B Mitra"/>
              </a:rPr>
              <a:t>. </a:t>
            </a:r>
            <a:endParaRPr lang="en-US" dirty="0">
              <a:ea typeface="Calibri"/>
              <a:cs typeface="Arial"/>
            </a:endParaRPr>
          </a:p>
          <a:p>
            <a:pPr marL="342900" lvl="0" indent="-342900" algn="just" rtl="1">
              <a:lnSpc>
                <a:spcPct val="115000"/>
              </a:lnSpc>
              <a:spcAft>
                <a:spcPts val="1000"/>
              </a:spcAft>
              <a:buFont typeface="+mj-lt"/>
              <a:buAutoNum type="arabicPeriod"/>
            </a:pPr>
            <a:r>
              <a:rPr lang="fa-IR" sz="2400" dirty="0">
                <a:ea typeface="Calibri"/>
                <a:cs typeface="B Mitra"/>
              </a:rPr>
              <a:t>حق بیمه یا کسور، اعم از سهم مستخدم و کارفرما به صندوق بازنشستگی کشوری منتقل گردد. </a:t>
            </a:r>
            <a:endParaRPr lang="en-US" dirty="0">
              <a:ea typeface="Calibri"/>
              <a:cs typeface="Arial"/>
            </a:endParaRPr>
          </a:p>
          <a:p>
            <a:pPr marL="342900" lvl="0" indent="-342900" algn="just" rtl="1">
              <a:lnSpc>
                <a:spcPct val="115000"/>
              </a:lnSpc>
              <a:spcAft>
                <a:spcPts val="1000"/>
              </a:spcAft>
              <a:buFont typeface="+mj-lt"/>
              <a:buAutoNum type="arabicPeriod"/>
            </a:pPr>
            <a:r>
              <a:rPr lang="fa-IR" sz="2400" dirty="0">
                <a:ea typeface="Calibri"/>
                <a:cs typeface="B Mitra"/>
              </a:rPr>
              <a:t>مابه التفاوت حق بیمه یا کسور توسط مستخدم پرداخت گردد.</a:t>
            </a:r>
            <a:endParaRPr lang="en-US" dirty="0">
              <a:ea typeface="Calibri"/>
              <a:cs typeface="Arial"/>
            </a:endParaRPr>
          </a:p>
        </p:txBody>
      </p:sp>
      <p:sp>
        <p:nvSpPr>
          <p:cNvPr id="4" name="TextBox 3">
            <a:hlinkClick r:id="rId2" action="ppaction://hlinksldjump"/>
          </p:cNvPr>
          <p:cNvSpPr txBox="1"/>
          <p:nvPr/>
        </p:nvSpPr>
        <p:spPr>
          <a:xfrm>
            <a:off x="642910" y="2428868"/>
            <a:ext cx="121444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646309009"/>
      </p:ext>
    </p:extLst>
  </p:cSld>
  <p:clrMapOvr>
    <a:masterClrMapping/>
  </p:clrMapOvr>
  <mc:AlternateContent xmlns:mc="http://schemas.openxmlformats.org/markup-compatibility/2006">
    <mc:Choice xmlns=""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style.rotation</p:attrName>
                                        </p:attrNameLst>
                                      </p:cBhvr>
                                      <p:tavLst>
                                        <p:tav tm="0">
                                          <p:val>
                                            <p:fltVal val="720"/>
                                          </p:val>
                                        </p:tav>
                                        <p:tav tm="100000">
                                          <p:val>
                                            <p:fltVal val="0"/>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 calcmode="lin" valueType="num">
                                      <p:cBhvr>
                                        <p:cTn id="16"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Cloud 2"/>
          <p:cNvSpPr/>
          <p:nvPr/>
        </p:nvSpPr>
        <p:spPr>
          <a:xfrm>
            <a:off x="1175970" y="404664"/>
            <a:ext cx="7128792" cy="1728192"/>
          </a:xfrm>
          <a:prstGeom prst="cloud">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ea typeface="Calibri"/>
                <a:cs typeface="B Mitra"/>
              </a:rPr>
              <a:t>نحوه محاسبه مابه التفاوت </a:t>
            </a:r>
            <a:endParaRPr lang="en-US" sz="3200" dirty="0"/>
          </a:p>
        </p:txBody>
      </p:sp>
      <p:graphicFrame>
        <p:nvGraphicFramePr>
          <p:cNvPr id="7" name="Table 6"/>
          <p:cNvGraphicFramePr>
            <a:graphicFrameLocks noGrp="1"/>
          </p:cNvGraphicFramePr>
          <p:nvPr>
            <p:extLst>
              <p:ext uri="{D42A27DB-BD31-4B8C-83A1-F6EECF244321}">
                <p14:modId xmlns="" xmlns:p14="http://schemas.microsoft.com/office/powerpoint/2010/main" val="1161358153"/>
              </p:ext>
            </p:extLst>
          </p:nvPr>
        </p:nvGraphicFramePr>
        <p:xfrm>
          <a:off x="2080260" y="2881725"/>
          <a:ext cx="4983480" cy="1962912"/>
        </p:xfrm>
        <a:graphic>
          <a:graphicData uri="http://schemas.openxmlformats.org/drawingml/2006/table">
            <a:tbl>
              <a:tblPr rtl="1" firstRow="1" firstCol="1" bandRow="1">
                <a:tableStyleId>{5C22544A-7EE6-4342-B048-85BDC9FD1C3A}</a:tableStyleId>
              </a:tblPr>
              <a:tblGrid>
                <a:gridCol w="4983480"/>
              </a:tblGrid>
              <a:tr h="0">
                <a:tc>
                  <a:txBody>
                    <a:bodyPr/>
                    <a:lstStyle/>
                    <a:p>
                      <a:pPr marL="457200" algn="just" rtl="1">
                        <a:lnSpc>
                          <a:spcPct val="115000"/>
                        </a:lnSpc>
                        <a:spcAft>
                          <a:spcPts val="0"/>
                        </a:spcAft>
                      </a:pPr>
                      <a:r>
                        <a:rPr lang="fa-IR" sz="1400" dirty="0">
                          <a:effectLst/>
                        </a:rPr>
                        <a:t>مابه التفاوت کسور قابل پرداخت توسط کارمند</a:t>
                      </a:r>
                      <a:endParaRPr lang="en-US" sz="1100" dirty="0">
                        <a:effectLst/>
                        <a:latin typeface="Calibri"/>
                        <a:ea typeface="Calibri"/>
                        <a:cs typeface="Arial"/>
                      </a:endParaRPr>
                    </a:p>
                  </a:txBody>
                  <a:tcPr marL="68580" marR="68580" marT="0" marB="0"/>
                </a:tc>
              </a:tr>
              <a:tr h="0">
                <a:tc>
                  <a:txBody>
                    <a:bodyPr/>
                    <a:lstStyle/>
                    <a:p>
                      <a:pPr marL="457200" algn="just" rtl="1">
                        <a:lnSpc>
                          <a:spcPct val="115000"/>
                        </a:lnSpc>
                        <a:spcAft>
                          <a:spcPts val="0"/>
                        </a:spcAft>
                      </a:pPr>
                      <a:r>
                        <a:rPr lang="fa-IR" sz="1400">
                          <a:effectLst/>
                        </a:rPr>
                        <a:t>=</a:t>
                      </a:r>
                      <a:endParaRPr lang="en-US" sz="1100">
                        <a:effectLst/>
                        <a:latin typeface="Calibri"/>
                        <a:ea typeface="Calibri"/>
                        <a:cs typeface="Arial"/>
                      </a:endParaRPr>
                    </a:p>
                  </a:txBody>
                  <a:tcPr marL="68580" marR="68580" marT="0" marB="0"/>
                </a:tc>
              </a:tr>
              <a:tr h="0">
                <a:tc>
                  <a:txBody>
                    <a:bodyPr/>
                    <a:lstStyle/>
                    <a:p>
                      <a:pPr marL="457200" algn="just" rtl="1">
                        <a:lnSpc>
                          <a:spcPct val="115000"/>
                        </a:lnSpc>
                        <a:spcAft>
                          <a:spcPts val="0"/>
                        </a:spcAft>
                      </a:pPr>
                      <a:r>
                        <a:rPr lang="fa-IR" sz="1400">
                          <a:effectLst/>
                        </a:rPr>
                        <a:t>حقوق و مزایای ماهانه مشمول کسر کسور مندرج در اولین حکم کارگزینی اشتراک در صندوق جدید</a:t>
                      </a:r>
                      <a:endParaRPr lang="en-US" sz="1100">
                        <a:effectLst/>
                        <a:latin typeface="Calibri"/>
                        <a:ea typeface="Calibri"/>
                        <a:cs typeface="Arial"/>
                      </a:endParaRPr>
                    </a:p>
                  </a:txBody>
                  <a:tcPr marL="68580" marR="68580" marT="0" marB="0"/>
                </a:tc>
              </a:tr>
              <a:tr h="0">
                <a:tc>
                  <a:txBody>
                    <a:bodyPr/>
                    <a:lstStyle/>
                    <a:p>
                      <a:pPr marL="457200" algn="just" rtl="1">
                        <a:lnSpc>
                          <a:spcPct val="115000"/>
                        </a:lnSpc>
                        <a:spcAft>
                          <a:spcPts val="0"/>
                        </a:spcAft>
                      </a:pPr>
                      <a:r>
                        <a:rPr lang="fa-IR" sz="1400">
                          <a:effectLst/>
                        </a:rPr>
                        <a:t>× 9 درصد ×</a:t>
                      </a:r>
                      <a:endParaRPr lang="en-US" sz="1100">
                        <a:effectLst/>
                        <a:latin typeface="Calibri"/>
                        <a:ea typeface="Calibri"/>
                        <a:cs typeface="Arial"/>
                      </a:endParaRPr>
                    </a:p>
                  </a:txBody>
                  <a:tcPr marL="68580" marR="68580" marT="0" marB="0"/>
                </a:tc>
              </a:tr>
              <a:tr h="0">
                <a:tc>
                  <a:txBody>
                    <a:bodyPr/>
                    <a:lstStyle/>
                    <a:p>
                      <a:pPr marL="457200" algn="just" rtl="1">
                        <a:lnSpc>
                          <a:spcPct val="115000"/>
                        </a:lnSpc>
                        <a:spcAft>
                          <a:spcPts val="0"/>
                        </a:spcAft>
                      </a:pPr>
                      <a:r>
                        <a:rPr lang="fa-IR" sz="1400" dirty="0" smtClean="0">
                          <a:effectLst/>
                        </a:rPr>
                        <a:t>ماه </a:t>
                      </a:r>
                      <a:r>
                        <a:rPr lang="fa-IR" sz="1400" dirty="0">
                          <a:effectLst/>
                        </a:rPr>
                        <a:t>های سنوات خدمت مورد نظر</a:t>
                      </a:r>
                      <a:endParaRPr lang="en-US" sz="1100" dirty="0">
                        <a:effectLst/>
                        <a:latin typeface="Calibri"/>
                        <a:ea typeface="Calibri"/>
                        <a:cs typeface="Arial"/>
                      </a:endParaRPr>
                    </a:p>
                  </a:txBody>
                  <a:tcPr marL="68580" marR="68580" marT="0" marB="0"/>
                </a:tc>
              </a:tr>
              <a:tr h="0">
                <a:tc>
                  <a:txBody>
                    <a:bodyPr/>
                    <a:lstStyle/>
                    <a:p>
                      <a:pPr marL="457200" algn="just" rtl="1">
                        <a:lnSpc>
                          <a:spcPct val="115000"/>
                        </a:lnSpc>
                        <a:spcAft>
                          <a:spcPts val="0"/>
                        </a:spcAft>
                      </a:pPr>
                      <a:r>
                        <a:rPr lang="fa-IR" sz="1400">
                          <a:effectLst/>
                        </a:rPr>
                        <a:t>-</a:t>
                      </a:r>
                      <a:endParaRPr lang="en-US" sz="1100">
                        <a:effectLst/>
                        <a:latin typeface="Calibri"/>
                        <a:ea typeface="Calibri"/>
                        <a:cs typeface="Arial"/>
                      </a:endParaRPr>
                    </a:p>
                  </a:txBody>
                  <a:tcPr marL="68580" marR="68580" marT="0" marB="0"/>
                </a:tc>
              </a:tr>
              <a:tr h="0">
                <a:tc>
                  <a:txBody>
                    <a:bodyPr/>
                    <a:lstStyle/>
                    <a:p>
                      <a:pPr marL="457200" algn="just" rtl="1">
                        <a:lnSpc>
                          <a:spcPct val="115000"/>
                        </a:lnSpc>
                        <a:spcAft>
                          <a:spcPts val="0"/>
                        </a:spcAft>
                      </a:pPr>
                      <a:r>
                        <a:rPr lang="fa-IR" sz="1400" dirty="0">
                          <a:effectLst/>
                        </a:rPr>
                        <a:t>حق بیمه یا کسور انتقالی</a:t>
                      </a:r>
                      <a:endParaRPr lang="en-US" sz="1100" dirty="0">
                        <a:effectLst/>
                        <a:latin typeface="Calibri"/>
                        <a:ea typeface="Calibri"/>
                        <a:cs typeface="Arial"/>
                      </a:endParaRPr>
                    </a:p>
                  </a:txBody>
                  <a:tcPr marL="68580" marR="68580" marT="0" marB="0"/>
                </a:tc>
              </a:tr>
            </a:tbl>
          </a:graphicData>
        </a:graphic>
      </p:graphicFrame>
      <p:sp>
        <p:nvSpPr>
          <p:cNvPr id="8" name="Rounded Rectangle 7"/>
          <p:cNvSpPr/>
          <p:nvPr/>
        </p:nvSpPr>
        <p:spPr>
          <a:xfrm>
            <a:off x="571472" y="5589240"/>
            <a:ext cx="7929618" cy="792088"/>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rtl="1">
              <a:lnSpc>
                <a:spcPct val="115000"/>
              </a:lnSpc>
              <a:spcAft>
                <a:spcPts val="1000"/>
              </a:spcAft>
            </a:pPr>
            <a:r>
              <a:rPr lang="fa-IR" dirty="0">
                <a:solidFill>
                  <a:schemeClr val="bg1"/>
                </a:solidFill>
                <a:ea typeface="Calibri"/>
                <a:cs typeface="B Mitra"/>
              </a:rPr>
              <a:t>مدت پرداخت مابه التفاوت: یکجا یا بصورت اقساطی حداکثر معادل ماه های خدمت مورد محاسبه </a:t>
            </a:r>
            <a:endParaRPr lang="en-US" sz="1400" dirty="0">
              <a:solidFill>
                <a:schemeClr val="bg1"/>
              </a:solidFill>
              <a:ea typeface="Calibri"/>
              <a:cs typeface="Arial"/>
            </a:endParaRPr>
          </a:p>
        </p:txBody>
      </p:sp>
      <p:sp>
        <p:nvSpPr>
          <p:cNvPr id="5" name="TextBox 4">
            <a:hlinkClick r:id="rId2" action="ppaction://hlinksldjump"/>
          </p:cNvPr>
          <p:cNvSpPr txBox="1"/>
          <p:nvPr/>
        </p:nvSpPr>
        <p:spPr>
          <a:xfrm>
            <a:off x="428596" y="2143116"/>
            <a:ext cx="12858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560673107"/>
      </p:ext>
    </p:extLst>
  </p:cSld>
  <p:clrMapOvr>
    <a:masterClrMapping/>
  </p:clrMapOvr>
  <mc:AlternateContent xmlns:mc="http://schemas.openxmlformats.org/markup-compatibility/2006">
    <mc:Choice xmlns=""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5"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ppt_w</p:attrName>
                                        </p:attrNameLst>
                                      </p:cBhvr>
                                      <p:tavLst>
                                        <p:tav tm="0" fmla="#ppt_w*sin(2.5*pi*$)">
                                          <p:val>
                                            <p:fltVal val="0"/>
                                          </p:val>
                                        </p:tav>
                                        <p:tav tm="100000">
                                          <p:val>
                                            <p:fltVal val="1"/>
                                          </p:val>
                                        </p:tav>
                                      </p:tavLst>
                                    </p:anim>
                                    <p:anim calcmode="lin" valueType="num">
                                      <p:cBhvr>
                                        <p:cTn id="15" dur="2000" fill="hold"/>
                                        <p:tgtEl>
                                          <p:spTgt spid="7"/>
                                        </p:tgtEl>
                                        <p:attrNameLst>
                                          <p:attrName>ppt_h</p:attrName>
                                        </p:attrNameLst>
                                      </p:cBhvr>
                                      <p:tavLst>
                                        <p:tav tm="0">
                                          <p:val>
                                            <p:strVal val="#ppt_h"/>
                                          </p:val>
                                        </p:tav>
                                        <p:tav tm="100000">
                                          <p:val>
                                            <p:strVal val="#ppt_h"/>
                                          </p:val>
                                        </p:tav>
                                      </p:tavLst>
                                    </p:anim>
                                  </p:childTnLst>
                                </p:cTn>
                              </p:par>
                            </p:childTnLst>
                          </p:cTn>
                        </p:par>
                        <p:par>
                          <p:cTn id="16" fill="hold">
                            <p:stCondLst>
                              <p:cond delay="3000"/>
                            </p:stCondLst>
                            <p:childTnLst>
                              <p:par>
                                <p:cTn id="17" presetID="47"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Picture 8" descr="K:\عکس ها\عکس\Aridi.Vol.10.Ribbons.Banners.And.Frames.eps-jpg[www.takmob.net]\42C.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1771650"/>
            <a:ext cx="6295846" cy="33147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2903114" y="3223559"/>
            <a:ext cx="4333182" cy="434734"/>
          </a:xfrm>
          <a:prstGeom prst="rect">
            <a:avLst/>
          </a:prstGeom>
        </p:spPr>
        <p:txBody>
          <a:bodyPr wrap="square">
            <a:spAutoFit/>
          </a:bodyPr>
          <a:lstStyle/>
          <a:p>
            <a:pPr algn="just" rtl="1">
              <a:lnSpc>
                <a:spcPct val="115000"/>
              </a:lnSpc>
              <a:spcAft>
                <a:spcPts val="1000"/>
              </a:spcAft>
            </a:pPr>
            <a:r>
              <a:rPr lang="fa-IR" sz="2000" dirty="0">
                <a:solidFill>
                  <a:srgbClr val="FF0000"/>
                </a:solidFill>
                <a:ea typeface="Calibri"/>
                <a:cs typeface="B Titr"/>
              </a:rPr>
              <a:t>استرداد کسور خدمات مازاد بر 30 سال </a:t>
            </a:r>
            <a:endParaRPr lang="en-US" sz="1600" dirty="0">
              <a:solidFill>
                <a:srgbClr val="FF0000"/>
              </a:solidFill>
              <a:ea typeface="Calibri"/>
              <a:cs typeface="Arial"/>
            </a:endParaRPr>
          </a:p>
        </p:txBody>
      </p:sp>
      <p:sp>
        <p:nvSpPr>
          <p:cNvPr id="5" name="TextBox 4"/>
          <p:cNvSpPr txBox="1"/>
          <p:nvPr/>
        </p:nvSpPr>
        <p:spPr>
          <a:xfrm>
            <a:off x="642910" y="928670"/>
            <a:ext cx="12858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340798860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Down Ribbon 1"/>
          <p:cNvSpPr/>
          <p:nvPr/>
        </p:nvSpPr>
        <p:spPr>
          <a:xfrm>
            <a:off x="1653030" y="692696"/>
            <a:ext cx="6159330" cy="1728192"/>
          </a:xfrm>
          <a:prstGeom prst="ribbon">
            <a:avLst/>
          </a:prstGeom>
          <a:solidFill>
            <a:schemeClr val="accent4">
              <a:lumMod val="40000"/>
              <a:lumOff val="60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fa-IR" dirty="0"/>
              <a:t> </a:t>
            </a:r>
            <a:endParaRPr lang="en-US" dirty="0"/>
          </a:p>
          <a:p>
            <a:pPr lvl="0" algn="ctr" rtl="1"/>
            <a:r>
              <a:rPr lang="fa-IR" sz="2400" b="1" dirty="0">
                <a:solidFill>
                  <a:schemeClr val="accent4">
                    <a:lumMod val="75000"/>
                  </a:schemeClr>
                </a:solidFill>
              </a:rPr>
              <a:t>شرایط استرداد کسور </a:t>
            </a:r>
            <a:endParaRPr lang="en-US" sz="2400" dirty="0">
              <a:solidFill>
                <a:schemeClr val="accent4">
                  <a:lumMod val="75000"/>
                </a:schemeClr>
              </a:solidFill>
            </a:endParaRPr>
          </a:p>
        </p:txBody>
      </p:sp>
      <p:sp>
        <p:nvSpPr>
          <p:cNvPr id="3" name="Down Ribbon 2"/>
          <p:cNvSpPr/>
          <p:nvPr/>
        </p:nvSpPr>
        <p:spPr>
          <a:xfrm>
            <a:off x="1547664" y="3789040"/>
            <a:ext cx="6264696" cy="2016224"/>
          </a:xfrm>
          <a:prstGeom prst="ribbon">
            <a:avLst/>
          </a:prstGeom>
          <a:solidFill>
            <a:schemeClr val="accent6">
              <a:lumMod val="60000"/>
              <a:lumOff val="40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sz="2800" b="1" dirty="0">
                <a:solidFill>
                  <a:schemeClr val="accent6">
                    <a:lumMod val="50000"/>
                  </a:schemeClr>
                </a:solidFill>
              </a:rPr>
              <a:t>مراحل استرداد کسور</a:t>
            </a:r>
            <a:endParaRPr lang="en-US" sz="2800" dirty="0">
              <a:solidFill>
                <a:schemeClr val="accent6">
                  <a:lumMod val="50000"/>
                </a:schemeClr>
              </a:solidFill>
            </a:endParaRPr>
          </a:p>
        </p:txBody>
      </p:sp>
      <p:sp>
        <p:nvSpPr>
          <p:cNvPr id="4" name="TextBox 3">
            <a:hlinkClick r:id="rId2" action="ppaction://hlinksldjump"/>
          </p:cNvPr>
          <p:cNvSpPr txBox="1"/>
          <p:nvPr/>
        </p:nvSpPr>
        <p:spPr>
          <a:xfrm>
            <a:off x="428596" y="2714620"/>
            <a:ext cx="12858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357446580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Rounded Rectangle 2"/>
          <p:cNvSpPr/>
          <p:nvPr/>
        </p:nvSpPr>
        <p:spPr>
          <a:xfrm>
            <a:off x="1835696" y="620688"/>
            <a:ext cx="5688632" cy="864096"/>
          </a:xfrm>
          <a:prstGeom prst="round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sz="2400" b="1" dirty="0">
                <a:solidFill>
                  <a:srgbClr val="FF0000"/>
                </a:solidFill>
              </a:rPr>
              <a:t>شرایط استرداد کسور خدمات مازاد بر 30 سال </a:t>
            </a:r>
            <a:endParaRPr lang="en-US" sz="2400" dirty="0">
              <a:solidFill>
                <a:srgbClr val="FF0000"/>
              </a:solidFill>
            </a:endParaRPr>
          </a:p>
        </p:txBody>
      </p:sp>
      <p:sp>
        <p:nvSpPr>
          <p:cNvPr id="4" name="Rounded Rectangle 3"/>
          <p:cNvSpPr/>
          <p:nvPr/>
        </p:nvSpPr>
        <p:spPr>
          <a:xfrm>
            <a:off x="1115616" y="3185833"/>
            <a:ext cx="7128792" cy="2835455"/>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rtl="1">
              <a:lnSpc>
                <a:spcPct val="115000"/>
              </a:lnSpc>
              <a:spcAft>
                <a:spcPts val="1000"/>
              </a:spcAft>
            </a:pPr>
            <a:r>
              <a:rPr lang="fa-IR" sz="2400" dirty="0">
                <a:solidFill>
                  <a:schemeClr val="bg1"/>
                </a:solidFill>
                <a:ea typeface="Calibri"/>
                <a:cs typeface="B Mitra"/>
              </a:rPr>
              <a:t>بموجب تبصره 2 ماده 3 قانون اصلاح مقررات بازنشستگی و وظیفه مصوب </a:t>
            </a:r>
            <a:r>
              <a:rPr lang="fa-IR" sz="2400" dirty="0" smtClean="0">
                <a:solidFill>
                  <a:schemeClr val="bg1"/>
                </a:solidFill>
                <a:ea typeface="Calibri"/>
                <a:cs typeface="B Mitra"/>
              </a:rPr>
              <a:t>68/12/13 </a:t>
            </a:r>
            <a:r>
              <a:rPr lang="fa-IR" sz="2400" dirty="0">
                <a:solidFill>
                  <a:schemeClr val="bg1"/>
                </a:solidFill>
                <a:ea typeface="Calibri"/>
                <a:cs typeface="B Mitra"/>
              </a:rPr>
              <a:t>مجلس شورای اسلامی، کارمند دولت که 30 سال تمام کسور یا حق بیمه به صندوق بازنشستگی کشوری پرداخته است از پرداخت کسور بازنشستگی معاف خواهد بود و مازاد بر آن (سهم کارمندی) با شرایط زیر قابل استرداد می باشد. </a:t>
            </a:r>
            <a:endParaRPr lang="en-US" dirty="0">
              <a:solidFill>
                <a:schemeClr val="bg1"/>
              </a:solidFill>
              <a:ea typeface="Calibri"/>
              <a:cs typeface="Arial"/>
            </a:endParaRPr>
          </a:p>
        </p:txBody>
      </p:sp>
      <p:sp>
        <p:nvSpPr>
          <p:cNvPr id="5" name="Curved Right Arrow 4"/>
          <p:cNvSpPr/>
          <p:nvPr/>
        </p:nvSpPr>
        <p:spPr>
          <a:xfrm>
            <a:off x="107504" y="1052736"/>
            <a:ext cx="1475656" cy="2520280"/>
          </a:xfrm>
          <a:prstGeom prst="curvedRightArrow">
            <a:avLst/>
          </a:prstGeom>
          <a:solidFill>
            <a:srgbClr val="FFFF00"/>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hlinkClick r:id="rId2" action="ppaction://hlinksldjump"/>
          </p:cNvPr>
          <p:cNvSpPr txBox="1"/>
          <p:nvPr/>
        </p:nvSpPr>
        <p:spPr>
          <a:xfrm>
            <a:off x="7358082" y="2214554"/>
            <a:ext cx="121444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1235179995"/>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2100"/>
                            </p:stCondLst>
                            <p:childTnLst>
                              <p:par>
                                <p:cTn id="13" presetID="26"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par>
                          <p:cTn id="29" fill="hold">
                            <p:stCondLst>
                              <p:cond delay="4100"/>
                            </p:stCondLst>
                            <p:childTnLst>
                              <p:par>
                                <p:cTn id="30" presetID="15"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Flowchart: Alternate Process 1"/>
          <p:cNvSpPr/>
          <p:nvPr/>
        </p:nvSpPr>
        <p:spPr>
          <a:xfrm>
            <a:off x="1259632" y="545557"/>
            <a:ext cx="6696744" cy="1080120"/>
          </a:xfrm>
          <a:prstGeom prst="flowChartAlternateProcess">
            <a:avLst/>
          </a:prstGeom>
          <a:solidFill>
            <a:srgbClr val="FFFF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algn="just" rtl="1">
              <a:lnSpc>
                <a:spcPct val="115000"/>
              </a:lnSpc>
              <a:spcAft>
                <a:spcPts val="1000"/>
              </a:spcAft>
              <a:buFont typeface="Wingdings"/>
              <a:buChar char=""/>
            </a:pPr>
            <a:r>
              <a:rPr lang="fa-IR" sz="2800" dirty="0">
                <a:solidFill>
                  <a:schemeClr val="accent6">
                    <a:lumMod val="50000"/>
                  </a:schemeClr>
                </a:solidFill>
                <a:ea typeface="Calibri"/>
                <a:cs typeface="B Mitra"/>
              </a:rPr>
              <a:t>پرداخت کسور بازنشستگی یا حق بیمه به مدت 30 سال تمام </a:t>
            </a:r>
            <a:endParaRPr lang="en-US" sz="2800" dirty="0">
              <a:solidFill>
                <a:schemeClr val="accent6">
                  <a:lumMod val="50000"/>
                </a:schemeClr>
              </a:solidFill>
              <a:ea typeface="Calibri"/>
              <a:cs typeface="Arial"/>
            </a:endParaRPr>
          </a:p>
        </p:txBody>
      </p:sp>
      <p:sp>
        <p:nvSpPr>
          <p:cNvPr id="3" name="Flowchart: Process 2"/>
          <p:cNvSpPr/>
          <p:nvPr/>
        </p:nvSpPr>
        <p:spPr>
          <a:xfrm>
            <a:off x="1259632" y="3284984"/>
            <a:ext cx="6912768" cy="2232248"/>
          </a:xfrm>
          <a:prstGeom prst="flowChartProcess">
            <a:avLst/>
          </a:prstGeom>
          <a:solidFill>
            <a:srgbClr val="92D050"/>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algn="just" rtl="1">
              <a:lnSpc>
                <a:spcPct val="115000"/>
              </a:lnSpc>
              <a:spcAft>
                <a:spcPts val="1000"/>
              </a:spcAft>
              <a:buFont typeface="Wingdings"/>
              <a:buChar char=""/>
            </a:pPr>
            <a:r>
              <a:rPr lang="fa-IR" sz="2400" dirty="0">
                <a:solidFill>
                  <a:schemeClr val="accent6">
                    <a:lumMod val="50000"/>
                  </a:schemeClr>
                </a:solidFill>
                <a:ea typeface="Calibri"/>
                <a:cs typeface="B Mitra"/>
              </a:rPr>
              <a:t>درصورتی که مستخدم دارای خدمت غیر رسمی باشد می بایستی قبل از 30 سال خدمت (با احتساب خدمت غیر رسمی) کسور ایام مذکور را به شرح بندهای الف و ب ذیل پرداخت نموده باشد. </a:t>
            </a:r>
            <a:endParaRPr lang="en-US" dirty="0">
              <a:solidFill>
                <a:schemeClr val="accent6">
                  <a:lumMod val="50000"/>
                </a:schemeClr>
              </a:solidFill>
              <a:ea typeface="Calibri"/>
              <a:cs typeface="Arial"/>
            </a:endParaRPr>
          </a:p>
        </p:txBody>
      </p:sp>
      <p:sp>
        <p:nvSpPr>
          <p:cNvPr id="6" name="TextBox 5">
            <a:hlinkClick r:id="rId2" action="ppaction://hlinksldjump"/>
          </p:cNvPr>
          <p:cNvSpPr txBox="1"/>
          <p:nvPr/>
        </p:nvSpPr>
        <p:spPr>
          <a:xfrm>
            <a:off x="214282" y="2357430"/>
            <a:ext cx="121444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273368364"/>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Rounded Rectangle 1"/>
          <p:cNvSpPr/>
          <p:nvPr/>
        </p:nvSpPr>
        <p:spPr>
          <a:xfrm>
            <a:off x="1043608" y="908720"/>
            <a:ext cx="7200800" cy="1584176"/>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r>
              <a:rPr lang="fa-IR" dirty="0">
                <a:solidFill>
                  <a:schemeClr val="accent6">
                    <a:lumMod val="50000"/>
                  </a:schemeClr>
                </a:solidFill>
              </a:rPr>
              <a:t>الف) محاسبه کسور مازاد بر 30 سال از زمانی قابل احتساب است که مستخدم 30 سال کامل (با احتساب خدمت غیر رسمی) کسور بازنشستگی به صندوق بازنشستگی پرداخت نموده باشد و بدهی مربوط به ایام خدمت غیر رسمی خود را به صندوق بازنشستگی کشوری پرداخت یا از سایر صندوق ها سوابق بیمه ای خود را انتقال داده باشد. </a:t>
            </a:r>
            <a:endParaRPr lang="en-US" dirty="0">
              <a:solidFill>
                <a:schemeClr val="accent6">
                  <a:lumMod val="50000"/>
                </a:schemeClr>
              </a:solidFill>
            </a:endParaRPr>
          </a:p>
        </p:txBody>
      </p:sp>
      <p:sp>
        <p:nvSpPr>
          <p:cNvPr id="3" name="Rounded Rectangle 2"/>
          <p:cNvSpPr/>
          <p:nvPr/>
        </p:nvSpPr>
        <p:spPr>
          <a:xfrm>
            <a:off x="1043608" y="3429000"/>
            <a:ext cx="7200800" cy="1728192"/>
          </a:xfrm>
          <a:prstGeom prst="round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r>
              <a:rPr lang="fa-IR" dirty="0">
                <a:solidFill>
                  <a:schemeClr val="accent6">
                    <a:lumMod val="50000"/>
                  </a:schemeClr>
                </a:solidFill>
              </a:rPr>
              <a:t>ب) مستخدمینی که دارای 30 سال یا بیشتر سابقه پرداخت کسور بازنشستگی باشند (مجموع خدمت رسمی و غیر رسمی) و بدهی ایام خدمت غیر رسمی خود را پرداخت نکرده باشند از تاریخ واریز بدهی کسور ایام غیر رسمی از پرداخت کسور (سهم کارمند) مازاد بر 30 سال معاف خواهند شد. </a:t>
            </a:r>
            <a:endParaRPr lang="en-US" dirty="0">
              <a:solidFill>
                <a:schemeClr val="accent6">
                  <a:lumMod val="50000"/>
                </a:schemeClr>
              </a:solidFill>
            </a:endParaRPr>
          </a:p>
        </p:txBody>
      </p:sp>
      <p:sp>
        <p:nvSpPr>
          <p:cNvPr id="4" name="TextBox 3">
            <a:hlinkClick r:id="rId2" action="ppaction://hlinksldjump"/>
          </p:cNvPr>
          <p:cNvSpPr txBox="1"/>
          <p:nvPr/>
        </p:nvSpPr>
        <p:spPr>
          <a:xfrm>
            <a:off x="179512" y="2780928"/>
            <a:ext cx="1368152"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1613178264"/>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Snip and Round Single Corner Rectangle 1"/>
          <p:cNvSpPr/>
          <p:nvPr/>
        </p:nvSpPr>
        <p:spPr>
          <a:xfrm>
            <a:off x="1763688" y="1052736"/>
            <a:ext cx="6480720" cy="4176464"/>
          </a:xfrm>
          <a:prstGeom prst="snipRoundRect">
            <a:avLst/>
          </a:prstGeom>
          <a:solidFill>
            <a:schemeClr val="accent5">
              <a:lumMod val="40000"/>
              <a:lumOff val="60000"/>
            </a:schemeClr>
          </a:solidFill>
          <a:effectLst>
            <a:outerShdw blurRad="76200" dir="13500000" sy="23000" kx="1200000" algn="br" rotWithShape="0">
              <a:prstClr val="black">
                <a:alpha val="20000"/>
              </a:prstClr>
            </a:outerShd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algn="just" rtl="1">
              <a:lnSpc>
                <a:spcPct val="115000"/>
              </a:lnSpc>
              <a:spcAft>
                <a:spcPts val="1000"/>
              </a:spcAft>
              <a:buFont typeface="Wingdings"/>
              <a:buChar char=""/>
            </a:pPr>
            <a:r>
              <a:rPr lang="fa-IR" sz="2800" dirty="0">
                <a:solidFill>
                  <a:schemeClr val="accent2">
                    <a:lumMod val="50000"/>
                  </a:schemeClr>
                </a:solidFill>
                <a:ea typeface="Calibri"/>
                <a:cs typeface="B Mitra"/>
              </a:rPr>
              <a:t>در مواردی که مستخدم بابت ایام خدمت رسمی و یا غیر رسمی به صندوق های بازنشستگی مربوط حق بیمه یا کسور پرداخت نموده باشد، باید نسبت به انتقال آن از صندوق مربوط به صندوق بازنشستگی کشوری قبل از سی سال خدمت اقدام نماید تا سوابق وی مورد محاسبه قرار گیرد</a:t>
            </a:r>
            <a:r>
              <a:rPr lang="fa-IR" sz="2800" dirty="0">
                <a:ea typeface="Calibri"/>
                <a:cs typeface="B Mitra"/>
              </a:rPr>
              <a:t>. </a:t>
            </a:r>
            <a:endParaRPr lang="en-US" sz="2800" dirty="0">
              <a:ea typeface="Calibri"/>
              <a:cs typeface="Arial"/>
            </a:endParaRPr>
          </a:p>
        </p:txBody>
      </p:sp>
      <p:sp>
        <p:nvSpPr>
          <p:cNvPr id="3" name="TextBox 2"/>
          <p:cNvSpPr txBox="1"/>
          <p:nvPr/>
        </p:nvSpPr>
        <p:spPr>
          <a:xfrm>
            <a:off x="107504" y="2132856"/>
            <a:ext cx="122413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146653054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5643570" y="571480"/>
            <a:ext cx="2928958"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indent="228600" algn="r" rtl="1" eaLnBrk="0" fontAlgn="base" hangingPunct="0">
              <a:spcBef>
                <a:spcPct val="0"/>
              </a:spcBef>
              <a:spcAft>
                <a:spcPct val="0"/>
              </a:spcAft>
              <a:buFontTx/>
              <a:buChar char="•"/>
            </a:pPr>
            <a:r>
              <a:rPr lang="fa-IR" dirty="0" smtClean="0">
                <a:solidFill>
                  <a:schemeClr val="tx1"/>
                </a:solidFill>
                <a:latin typeface="B Mitra"/>
                <a:ea typeface="Calibri" pitchFamily="34" charset="0"/>
                <a:cs typeface="2  Nazanin" pitchFamily="2" charset="-78"/>
              </a:rPr>
              <a:t>مدارک مورد نیاز</a:t>
            </a:r>
            <a:endParaRPr lang="fa-IR" dirty="0" smtClean="0">
              <a:solidFill>
                <a:schemeClr val="tx1"/>
              </a:solidFill>
              <a:latin typeface="Arial" pitchFamily="34" charset="0"/>
              <a:cs typeface="2  Nazanin" pitchFamily="2" charset="-78"/>
            </a:endParaRPr>
          </a:p>
        </p:txBody>
      </p:sp>
      <p:sp>
        <p:nvSpPr>
          <p:cNvPr id="3" name="TextBox 2">
            <a:hlinkClick r:id="rId3" action="ppaction://hlinksldjump"/>
          </p:cNvPr>
          <p:cNvSpPr txBox="1"/>
          <p:nvPr/>
        </p:nvSpPr>
        <p:spPr>
          <a:xfrm>
            <a:off x="2357422" y="1000108"/>
            <a:ext cx="621510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lvl="0" algn="justLow" rtl="1" fontAlgn="base">
              <a:spcBef>
                <a:spcPct val="0"/>
              </a:spcBef>
              <a:spcAft>
                <a:spcPct val="0"/>
              </a:spcAft>
              <a:buFontTx/>
              <a:buChar char="•"/>
            </a:pPr>
            <a:r>
              <a:rPr lang="fa-IR" dirty="0" smtClean="0">
                <a:latin typeface="B Mitra"/>
                <a:ea typeface="Calibri" pitchFamily="34" charset="0"/>
                <a:cs typeface="2  Nazanin" pitchFamily="2" charset="-78"/>
              </a:rPr>
              <a:t>انتقال حق بیمه یا کسور بازنشستگی از سایر صندوق ها به صندوق بازنشستگی کشوری</a:t>
            </a:r>
            <a:endParaRPr lang="en-US" sz="1400" dirty="0" smtClean="0">
              <a:latin typeface="Arial" pitchFamily="34" charset="0"/>
              <a:cs typeface="2  Nazanin" pitchFamily="2" charset="-78"/>
            </a:endParaRPr>
          </a:p>
        </p:txBody>
      </p:sp>
      <p:sp>
        <p:nvSpPr>
          <p:cNvPr id="4" name="TextBox 3">
            <a:hlinkClick r:id="rId4" action="ppaction://hlinksldjump"/>
          </p:cNvPr>
          <p:cNvSpPr txBox="1"/>
          <p:nvPr/>
        </p:nvSpPr>
        <p:spPr>
          <a:xfrm>
            <a:off x="3357554" y="1357298"/>
            <a:ext cx="521497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justLow" rtl="1" eaLnBrk="0" fontAlgn="base" hangingPunct="0">
              <a:spcBef>
                <a:spcPct val="0"/>
              </a:spcBef>
              <a:spcAft>
                <a:spcPct val="0"/>
              </a:spcAft>
              <a:buFontTx/>
              <a:buChar char="•"/>
            </a:pPr>
            <a:r>
              <a:rPr lang="fa-IR" dirty="0" smtClean="0">
                <a:latin typeface="B Mitra"/>
                <a:ea typeface="Calibri" pitchFamily="34" charset="0"/>
                <a:cs typeface="2  Nazanin" pitchFamily="2" charset="-78"/>
              </a:rPr>
              <a:t>شرایط انتقال حق بیمه </a:t>
            </a:r>
            <a:endParaRPr lang="en-US" sz="1400" dirty="0" smtClean="0">
              <a:latin typeface="Arial" pitchFamily="34" charset="0"/>
              <a:cs typeface="2  Nazanin" pitchFamily="2" charset="-78"/>
            </a:endParaRPr>
          </a:p>
        </p:txBody>
      </p:sp>
      <p:sp>
        <p:nvSpPr>
          <p:cNvPr id="5" name="TextBox 4">
            <a:hlinkClick r:id="rId5" action="ppaction://hlinksldjump"/>
          </p:cNvPr>
          <p:cNvSpPr txBox="1"/>
          <p:nvPr/>
        </p:nvSpPr>
        <p:spPr>
          <a:xfrm>
            <a:off x="3357554" y="1785926"/>
            <a:ext cx="521497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justLow" rtl="1" eaLnBrk="0" fontAlgn="base" hangingPunct="0">
              <a:spcBef>
                <a:spcPct val="0"/>
              </a:spcBef>
              <a:spcAft>
                <a:spcPct val="0"/>
              </a:spcAft>
              <a:buFontTx/>
              <a:buChar char="•"/>
            </a:pPr>
            <a:r>
              <a:rPr lang="fa-IR" dirty="0" smtClean="0">
                <a:solidFill>
                  <a:schemeClr val="tx1"/>
                </a:solidFill>
                <a:latin typeface="B Mitra"/>
                <a:ea typeface="Calibri" pitchFamily="34" charset="0"/>
                <a:cs typeface="2  Nazanin" pitchFamily="2" charset="-78"/>
              </a:rPr>
              <a:t>مراحل انتقال حق بیمه </a:t>
            </a:r>
            <a:endParaRPr lang="en-US" sz="1400" dirty="0" smtClean="0">
              <a:solidFill>
                <a:schemeClr val="tx1"/>
              </a:solidFill>
              <a:latin typeface="Arial" pitchFamily="34" charset="0"/>
              <a:cs typeface="2  Nazanin" pitchFamily="2" charset="-78"/>
            </a:endParaRPr>
          </a:p>
        </p:txBody>
      </p:sp>
      <p:sp>
        <p:nvSpPr>
          <p:cNvPr id="6" name="TextBox 5">
            <a:hlinkClick r:id="rId6" action="ppaction://hlinksldjump"/>
          </p:cNvPr>
          <p:cNvSpPr txBox="1"/>
          <p:nvPr/>
        </p:nvSpPr>
        <p:spPr>
          <a:xfrm>
            <a:off x="3714744" y="2143116"/>
            <a:ext cx="4857784"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lvl="0" algn="justLow" rtl="1" eaLnBrk="0" fontAlgn="base" hangingPunct="0">
              <a:spcBef>
                <a:spcPct val="0"/>
              </a:spcBef>
              <a:spcAft>
                <a:spcPct val="0"/>
              </a:spcAft>
              <a:buFontTx/>
              <a:buChar char="•"/>
            </a:pPr>
            <a:r>
              <a:rPr lang="fa-IR" dirty="0" smtClean="0">
                <a:solidFill>
                  <a:schemeClr val="tx1"/>
                </a:solidFill>
                <a:latin typeface="B Mitra"/>
                <a:ea typeface="Calibri" pitchFamily="34" charset="0"/>
                <a:cs typeface="2  Nazanin" pitchFamily="2" charset="-78"/>
              </a:rPr>
              <a:t>نحوه محاسبه مابه التفاوت انتقال حق بیمه </a:t>
            </a:r>
            <a:endParaRPr lang="en-US" dirty="0" smtClean="0">
              <a:solidFill>
                <a:schemeClr val="tx1"/>
              </a:solidFill>
              <a:latin typeface="Arial" pitchFamily="34" charset="0"/>
              <a:cs typeface="2  Nazanin" pitchFamily="2" charset="-78"/>
            </a:endParaRPr>
          </a:p>
        </p:txBody>
      </p:sp>
      <p:sp>
        <p:nvSpPr>
          <p:cNvPr id="7" name="TextBox 6">
            <a:hlinkClick r:id="rId7" action="ppaction://hlinksldjump"/>
          </p:cNvPr>
          <p:cNvSpPr txBox="1"/>
          <p:nvPr/>
        </p:nvSpPr>
        <p:spPr>
          <a:xfrm>
            <a:off x="3786182" y="2538166"/>
            <a:ext cx="4786346"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lvl="0" algn="justLow" rtl="1" eaLnBrk="0" fontAlgn="base" hangingPunct="0">
              <a:spcBef>
                <a:spcPct val="0"/>
              </a:spcBef>
              <a:spcAft>
                <a:spcPct val="0"/>
              </a:spcAft>
              <a:buFontTx/>
              <a:buChar char="•"/>
            </a:pPr>
            <a:r>
              <a:rPr lang="fa-IR" dirty="0" smtClean="0">
                <a:solidFill>
                  <a:schemeClr val="tx1"/>
                </a:solidFill>
                <a:latin typeface="B Mitra"/>
                <a:ea typeface="Calibri" pitchFamily="34" charset="0"/>
                <a:cs typeface="2  Nazanin" pitchFamily="2" charset="-78"/>
              </a:rPr>
              <a:t>استرداد کسور بازنشستگی </a:t>
            </a:r>
            <a:endParaRPr lang="en-US" sz="1400" dirty="0" smtClean="0">
              <a:solidFill>
                <a:schemeClr val="tx1"/>
              </a:solidFill>
              <a:latin typeface="Arial" pitchFamily="34" charset="0"/>
              <a:cs typeface="2  Nazanin" pitchFamily="2" charset="-78"/>
            </a:endParaRPr>
          </a:p>
        </p:txBody>
      </p:sp>
      <p:sp>
        <p:nvSpPr>
          <p:cNvPr id="9" name="TextBox 8">
            <a:hlinkClick r:id="rId8" action="ppaction://hlinksldjump"/>
          </p:cNvPr>
          <p:cNvSpPr txBox="1"/>
          <p:nvPr/>
        </p:nvSpPr>
        <p:spPr>
          <a:xfrm>
            <a:off x="4786314" y="2928934"/>
            <a:ext cx="378621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lvl="0" algn="justLow" rtl="1" eaLnBrk="0" fontAlgn="base" hangingPunct="0">
              <a:spcBef>
                <a:spcPct val="0"/>
              </a:spcBef>
              <a:spcAft>
                <a:spcPct val="0"/>
              </a:spcAft>
              <a:buFontTx/>
              <a:buChar char="•"/>
            </a:pPr>
            <a:r>
              <a:rPr lang="fa-IR" dirty="0" smtClean="0">
                <a:solidFill>
                  <a:schemeClr val="tx1"/>
                </a:solidFill>
                <a:latin typeface="B Mitra"/>
                <a:ea typeface="Calibri" pitchFamily="34" charset="0"/>
                <a:cs typeface="2  Nazanin" pitchFamily="2" charset="-78"/>
              </a:rPr>
              <a:t>شرایط استرداد کسور مازاد بر 30 سال </a:t>
            </a:r>
            <a:endParaRPr lang="en-US" sz="1400" dirty="0" smtClean="0">
              <a:solidFill>
                <a:schemeClr val="tx1"/>
              </a:solidFill>
              <a:latin typeface="Arial" pitchFamily="34" charset="0"/>
              <a:cs typeface="2  Nazanin" pitchFamily="2" charset="-78"/>
            </a:endParaRPr>
          </a:p>
        </p:txBody>
      </p:sp>
      <p:sp>
        <p:nvSpPr>
          <p:cNvPr id="10" name="TextBox 9">
            <a:hlinkClick r:id="rId9" action="ppaction://hlinksldjump"/>
          </p:cNvPr>
          <p:cNvSpPr txBox="1"/>
          <p:nvPr/>
        </p:nvSpPr>
        <p:spPr>
          <a:xfrm>
            <a:off x="4857752" y="3357562"/>
            <a:ext cx="371477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lvl="0" algn="justLow" rtl="1" eaLnBrk="0" fontAlgn="base" hangingPunct="0">
              <a:spcBef>
                <a:spcPct val="0"/>
              </a:spcBef>
              <a:spcAft>
                <a:spcPct val="0"/>
              </a:spcAft>
              <a:buFontTx/>
              <a:buChar char="•"/>
            </a:pPr>
            <a:r>
              <a:rPr lang="fa-IR" dirty="0" smtClean="0">
                <a:solidFill>
                  <a:schemeClr val="tx1"/>
                </a:solidFill>
                <a:latin typeface="B Mitra"/>
                <a:ea typeface="Calibri" pitchFamily="34" charset="0"/>
                <a:cs typeface="2  Nazanin" pitchFamily="2" charset="-78"/>
              </a:rPr>
              <a:t>مراحل استرداد کسور مازاد بر 30 سال </a:t>
            </a:r>
            <a:endParaRPr lang="en-US" sz="1400" dirty="0" smtClean="0">
              <a:solidFill>
                <a:schemeClr val="tx1"/>
              </a:solidFill>
              <a:latin typeface="Arial" pitchFamily="34" charset="0"/>
              <a:cs typeface="2  Nazanin" pitchFamily="2" charset="-78"/>
            </a:endParaRPr>
          </a:p>
        </p:txBody>
      </p:sp>
      <p:sp>
        <p:nvSpPr>
          <p:cNvPr id="11" name="TextBox 10">
            <a:hlinkClick r:id="rId10" action="ppaction://hlinksldjump"/>
          </p:cNvPr>
          <p:cNvSpPr txBox="1"/>
          <p:nvPr/>
        </p:nvSpPr>
        <p:spPr>
          <a:xfrm>
            <a:off x="5000628" y="3786190"/>
            <a:ext cx="3571900"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lvl="0" algn="justLow" rtl="1" eaLnBrk="0" fontAlgn="base" hangingPunct="0">
              <a:spcBef>
                <a:spcPct val="0"/>
              </a:spcBef>
              <a:spcAft>
                <a:spcPct val="0"/>
              </a:spcAft>
              <a:buFontTx/>
              <a:buChar char="•"/>
            </a:pPr>
            <a:r>
              <a:rPr lang="fa-IR" dirty="0" smtClean="0">
                <a:solidFill>
                  <a:schemeClr val="tx1"/>
                </a:solidFill>
                <a:latin typeface="B Mitra"/>
                <a:ea typeface="Calibri" pitchFamily="34" charset="0"/>
                <a:cs typeface="2  Nazanin" pitchFamily="2" charset="-78"/>
              </a:rPr>
              <a:t>مدارک مورد نیاز </a:t>
            </a:r>
            <a:endParaRPr lang="en-US" sz="1400" dirty="0" smtClean="0">
              <a:solidFill>
                <a:schemeClr val="tx1"/>
              </a:solidFill>
              <a:latin typeface="Arial" pitchFamily="34" charset="0"/>
              <a:cs typeface="2  Nazanin" pitchFamily="2" charset="-78"/>
            </a:endParaRPr>
          </a:p>
        </p:txBody>
      </p:sp>
      <p:sp>
        <p:nvSpPr>
          <p:cNvPr id="12" name="TextBox 11">
            <a:hlinkClick r:id="rId11" action="ppaction://hlinksldjump"/>
          </p:cNvPr>
          <p:cNvSpPr txBox="1"/>
          <p:nvPr/>
        </p:nvSpPr>
        <p:spPr>
          <a:xfrm>
            <a:off x="5143504" y="4214818"/>
            <a:ext cx="3429024"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lvl="0" algn="justLow" rtl="1" eaLnBrk="0" fontAlgn="base" hangingPunct="0">
              <a:spcBef>
                <a:spcPct val="0"/>
              </a:spcBef>
              <a:spcAft>
                <a:spcPct val="0"/>
              </a:spcAft>
              <a:buFontTx/>
              <a:buChar char="•"/>
            </a:pPr>
            <a:r>
              <a:rPr lang="fa-IR" dirty="0" smtClean="0">
                <a:solidFill>
                  <a:schemeClr val="tx1"/>
                </a:solidFill>
                <a:latin typeface="B Mitra"/>
                <a:ea typeface="Calibri" pitchFamily="34" charset="0"/>
                <a:cs typeface="2  Nazanin" pitchFamily="2" charset="-78"/>
              </a:rPr>
              <a:t>تغییر صندوق بازنشستگی </a:t>
            </a:r>
            <a:endParaRPr lang="en-US" sz="1400" dirty="0" smtClean="0">
              <a:solidFill>
                <a:schemeClr val="tx1"/>
              </a:solidFill>
              <a:latin typeface="Arial" pitchFamily="34" charset="0"/>
              <a:cs typeface="2  Nazanin" pitchFamily="2" charset="-78"/>
            </a:endParaRPr>
          </a:p>
        </p:txBody>
      </p:sp>
      <p:sp>
        <p:nvSpPr>
          <p:cNvPr id="13" name="TextBox 12">
            <a:hlinkClick r:id="rId12" action="ppaction://hlinksldjump"/>
          </p:cNvPr>
          <p:cNvSpPr txBox="1"/>
          <p:nvPr/>
        </p:nvSpPr>
        <p:spPr>
          <a:xfrm>
            <a:off x="500034" y="4643446"/>
            <a:ext cx="807249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justLow" rtl="1" eaLnBrk="0" fontAlgn="base" hangingPunct="0">
              <a:spcBef>
                <a:spcPct val="0"/>
              </a:spcBef>
              <a:spcAft>
                <a:spcPct val="0"/>
              </a:spcAft>
              <a:buFontTx/>
              <a:buChar char="•"/>
            </a:pPr>
            <a:r>
              <a:rPr lang="fa-IR" dirty="0" smtClean="0">
                <a:solidFill>
                  <a:schemeClr val="tx1"/>
                </a:solidFill>
                <a:latin typeface="B Mitra"/>
                <a:ea typeface="Calibri" pitchFamily="34" charset="0"/>
                <a:cs typeface="2  Nazanin" pitchFamily="2" charset="-78"/>
              </a:rPr>
              <a:t>تداوم اشتراک با صندوق بازنشستگی کشوری در موارد قطع ارتباط موقت یا دائم مستخدم با دستگاه استخدامی </a:t>
            </a:r>
            <a:endParaRPr lang="fa-IR" sz="2400" dirty="0" smtClean="0">
              <a:solidFill>
                <a:schemeClr val="tx1"/>
              </a:solidFill>
              <a:latin typeface="Arial" pitchFamily="34" charset="0"/>
              <a:cs typeface="2  Nazanin" pitchFamily="2" charset="-78"/>
            </a:endParaRPr>
          </a:p>
        </p:txBody>
      </p:sp>
      <p:sp>
        <p:nvSpPr>
          <p:cNvPr id="17" name="TextBox 16">
            <a:hlinkClick r:id="rId13" action="ppaction://hlinksldjump"/>
          </p:cNvPr>
          <p:cNvSpPr txBox="1"/>
          <p:nvPr/>
        </p:nvSpPr>
        <p:spPr>
          <a:xfrm>
            <a:off x="4786314" y="5500702"/>
            <a:ext cx="378621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r"/>
            <a:r>
              <a:rPr lang="fa-IR" dirty="0" smtClean="0">
                <a:solidFill>
                  <a:schemeClr val="tx2">
                    <a:lumMod val="50000"/>
                  </a:schemeClr>
                </a:solidFill>
              </a:rPr>
              <a:t>سخن آخر</a:t>
            </a:r>
            <a:endParaRPr lang="en-US" dirty="0">
              <a:solidFill>
                <a:schemeClr val="tx2">
                  <a:lumMod val="50000"/>
                </a:schemeClr>
              </a:solidFill>
            </a:endParaRPr>
          </a:p>
        </p:txBody>
      </p:sp>
      <p:sp>
        <p:nvSpPr>
          <p:cNvPr id="14" name="Rectangle 13">
            <a:hlinkClick r:id="rId14" action="ppaction://hlinksldjump"/>
          </p:cNvPr>
          <p:cNvSpPr/>
          <p:nvPr/>
        </p:nvSpPr>
        <p:spPr>
          <a:xfrm>
            <a:off x="5500694" y="5072074"/>
            <a:ext cx="3000396" cy="357190"/>
          </a:xfrm>
          <a:prstGeom prst="rect">
            <a:avLst/>
          </a:prstGeom>
          <a:solidFill>
            <a:srgbClr val="FFFF00"/>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dirty="0" smtClean="0">
                <a:solidFill>
                  <a:schemeClr val="tx1"/>
                </a:solidFill>
              </a:rPr>
              <a:t>سایر موارد</a:t>
            </a:r>
            <a:endParaRPr lang="en-US" dirty="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Left-Right Arrow 1"/>
          <p:cNvSpPr/>
          <p:nvPr/>
        </p:nvSpPr>
        <p:spPr>
          <a:xfrm>
            <a:off x="1259632" y="620688"/>
            <a:ext cx="6408712" cy="1872208"/>
          </a:xfrm>
          <a:prstGeom prst="leftRightArrow">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1"/>
            <a:r>
              <a:rPr lang="fa-IR" sz="2400" dirty="0">
                <a:solidFill>
                  <a:srgbClr val="C00000"/>
                </a:solidFill>
              </a:rPr>
              <a:t>مراحل استرداد کسور خدمات مازاد بر 30 سال </a:t>
            </a:r>
            <a:endParaRPr lang="en-US" sz="2400" dirty="0">
              <a:solidFill>
                <a:srgbClr val="C00000"/>
              </a:solidFill>
            </a:endParaRPr>
          </a:p>
        </p:txBody>
      </p:sp>
      <p:sp>
        <p:nvSpPr>
          <p:cNvPr id="3" name="Cloud 2"/>
          <p:cNvSpPr/>
          <p:nvPr/>
        </p:nvSpPr>
        <p:spPr>
          <a:xfrm>
            <a:off x="1043608" y="2471936"/>
            <a:ext cx="6912768" cy="1728192"/>
          </a:xfrm>
          <a:prstGeom prst="cloud">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r>
              <a:rPr lang="fa-IR" sz="2000" dirty="0">
                <a:solidFill>
                  <a:schemeClr val="tx1"/>
                </a:solidFill>
              </a:rPr>
              <a:t>الف) متقاضی باید درخواست را به کارگزینی محل خدمت خود ارائه نماید. </a:t>
            </a:r>
            <a:endParaRPr lang="en-US" sz="2000" dirty="0">
              <a:solidFill>
                <a:schemeClr val="tx1"/>
              </a:solidFill>
            </a:endParaRPr>
          </a:p>
        </p:txBody>
      </p:sp>
      <p:sp>
        <p:nvSpPr>
          <p:cNvPr id="4" name="Cloud 3"/>
          <p:cNvSpPr/>
          <p:nvPr/>
        </p:nvSpPr>
        <p:spPr>
          <a:xfrm>
            <a:off x="1043608" y="4437112"/>
            <a:ext cx="6912768" cy="1800200"/>
          </a:xfrm>
          <a:prstGeom prst="cloud">
            <a:avLst/>
          </a:prstGeom>
          <a:solidFill>
            <a:srgbClr val="FFC0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r>
              <a:rPr lang="fa-IR" sz="2000" dirty="0">
                <a:solidFill>
                  <a:schemeClr val="tx1"/>
                </a:solidFill>
              </a:rPr>
              <a:t>ب) کارگزینی با هماهنگی امور مالی محل خدمت مستخدم مدارک مورد نیاز را به شرح زیر تهیه ، تکمیل و به صندوق بازنشستگی کشوری ارسال نماید</a:t>
            </a:r>
            <a:r>
              <a:rPr lang="fa-IR" dirty="0">
                <a:solidFill>
                  <a:schemeClr val="tx1"/>
                </a:solidFill>
              </a:rPr>
              <a:t>.</a:t>
            </a:r>
            <a:endParaRPr lang="en-US" dirty="0">
              <a:solidFill>
                <a:schemeClr val="tx1"/>
              </a:solidFill>
            </a:endParaRPr>
          </a:p>
        </p:txBody>
      </p:sp>
      <p:sp>
        <p:nvSpPr>
          <p:cNvPr id="5" name="TextBox 4">
            <a:hlinkClick r:id="rId2" action="ppaction://hlinksldjump"/>
          </p:cNvPr>
          <p:cNvSpPr txBox="1"/>
          <p:nvPr/>
        </p:nvSpPr>
        <p:spPr>
          <a:xfrm>
            <a:off x="107504" y="2348880"/>
            <a:ext cx="129614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1443170704"/>
      </p:ext>
    </p:extLst>
  </p:cSld>
  <p:clrMapOvr>
    <a:masterClrMapping/>
  </p:clrMapOvr>
  <mc:AlternateContent xmlns:mc="http://schemas.openxmlformats.org/markup-compatibility/2006">
    <mc:Choice xmlns="" xmlns:p14="http://schemas.microsoft.com/office/powerpoint/2010/main" Requires="p14">
      <p:transition spd="slow" p14:dur="300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par>
                          <p:cTn id="19" fill="hold">
                            <p:stCondLst>
                              <p:cond delay="3000"/>
                            </p:stCondLst>
                            <p:childTnLst>
                              <p:par>
                                <p:cTn id="20" presetID="45"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anim calcmode="lin" valueType="num">
                                      <p:cBhvr>
                                        <p:cTn id="23" dur="2000" fill="hold"/>
                                        <p:tgtEl>
                                          <p:spTgt spid="4"/>
                                        </p:tgtEl>
                                        <p:attrNameLst>
                                          <p:attrName>ppt_w</p:attrName>
                                        </p:attrNameLst>
                                      </p:cBhvr>
                                      <p:tavLst>
                                        <p:tav tm="0" fmla="#ppt_w*sin(2.5*pi*$)">
                                          <p:val>
                                            <p:fltVal val="0"/>
                                          </p:val>
                                        </p:tav>
                                        <p:tav tm="100000">
                                          <p:val>
                                            <p:fltVal val="1"/>
                                          </p:val>
                                        </p:tav>
                                      </p:tavLst>
                                    </p:anim>
                                    <p:anim calcmode="lin" valueType="num">
                                      <p:cBhvr>
                                        <p:cTn id="2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Flowchart: Process 1"/>
          <p:cNvSpPr/>
          <p:nvPr/>
        </p:nvSpPr>
        <p:spPr>
          <a:xfrm>
            <a:off x="1043608" y="357166"/>
            <a:ext cx="7028854" cy="6072230"/>
          </a:xfrm>
          <a:prstGeom prst="flowChartProcess">
            <a:avLst/>
          </a:prstGeom>
          <a:solidFill>
            <a:schemeClr val="bg1"/>
          </a:solidFill>
          <a:ln w="34925">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algn="just" rtl="1">
              <a:lnSpc>
                <a:spcPct val="115000"/>
              </a:lnSpc>
              <a:spcAft>
                <a:spcPts val="1000"/>
              </a:spcAft>
              <a:buFont typeface="Wingdings"/>
              <a:buChar char=""/>
            </a:pPr>
            <a:r>
              <a:rPr lang="fa-IR" sz="2400" dirty="0">
                <a:solidFill>
                  <a:srgbClr val="C00000"/>
                </a:solidFill>
                <a:ea typeface="Calibri"/>
                <a:cs typeface="B Mitra"/>
              </a:rPr>
              <a:t>فرم درخواست استرداد کسور خدمات مازاد بر 30 سال (فرم 4) در 3 نسخه </a:t>
            </a:r>
            <a:endParaRPr lang="en-US" dirty="0">
              <a:solidFill>
                <a:srgbClr val="C00000"/>
              </a:solidFill>
              <a:ea typeface="Calibri"/>
              <a:cs typeface="Arial"/>
            </a:endParaRPr>
          </a:p>
          <a:p>
            <a:pPr marL="342900" lvl="0" indent="-342900" algn="just" rtl="1">
              <a:lnSpc>
                <a:spcPct val="115000"/>
              </a:lnSpc>
              <a:spcAft>
                <a:spcPts val="1000"/>
              </a:spcAft>
              <a:buFont typeface="Wingdings"/>
              <a:buChar char=""/>
            </a:pPr>
            <a:r>
              <a:rPr lang="fa-IR" sz="2400" dirty="0">
                <a:solidFill>
                  <a:srgbClr val="C00000"/>
                </a:solidFill>
                <a:ea typeface="Calibri"/>
                <a:cs typeface="B Mitra"/>
              </a:rPr>
              <a:t>فهرست کسور خدمات مازاد بر 30 سال </a:t>
            </a:r>
            <a:endParaRPr lang="en-US" dirty="0">
              <a:solidFill>
                <a:srgbClr val="C00000"/>
              </a:solidFill>
              <a:ea typeface="Calibri"/>
              <a:cs typeface="Arial"/>
            </a:endParaRPr>
          </a:p>
          <a:p>
            <a:pPr marL="342900" lvl="0" indent="-342900" algn="just" rtl="1">
              <a:lnSpc>
                <a:spcPct val="115000"/>
              </a:lnSpc>
              <a:spcAft>
                <a:spcPts val="1000"/>
              </a:spcAft>
              <a:buFont typeface="Wingdings"/>
              <a:buChar char=""/>
            </a:pPr>
            <a:r>
              <a:rPr lang="fa-IR" sz="2400" dirty="0">
                <a:solidFill>
                  <a:srgbClr val="C00000"/>
                </a:solidFill>
                <a:ea typeface="Calibri"/>
                <a:cs typeface="B Mitra"/>
              </a:rPr>
              <a:t>در صورت تعیین بدهی ایام خدمت غیر رسمی و سربازی، فرم تعیین بدهی خدمت غیر رسمی و سربازی به همراه مدارک واریزی </a:t>
            </a:r>
            <a:endParaRPr lang="en-US" dirty="0">
              <a:solidFill>
                <a:srgbClr val="C00000"/>
              </a:solidFill>
              <a:ea typeface="Calibri"/>
              <a:cs typeface="Arial"/>
            </a:endParaRPr>
          </a:p>
          <a:p>
            <a:pPr marL="342900" lvl="0" indent="-342900" algn="just" rtl="1">
              <a:lnSpc>
                <a:spcPct val="115000"/>
              </a:lnSpc>
              <a:spcAft>
                <a:spcPts val="1000"/>
              </a:spcAft>
              <a:buFont typeface="Wingdings"/>
              <a:buChar char=""/>
            </a:pPr>
            <a:r>
              <a:rPr lang="fa-IR" sz="2400" dirty="0">
                <a:solidFill>
                  <a:srgbClr val="C00000"/>
                </a:solidFill>
                <a:ea typeface="Calibri"/>
                <a:cs typeface="B Mitra"/>
              </a:rPr>
              <a:t>در صورت پرداخت حق بیمه یا کسور یا سایر صندوق های بازنشستگی، مدارک مربوط به انتقال و واریز آن به حساب صندوق بازنشستگی کشوری (فهرست ریز حق بیمه یا کسور و اعلامیه بانکی) </a:t>
            </a:r>
            <a:endParaRPr lang="en-US" dirty="0">
              <a:solidFill>
                <a:srgbClr val="C00000"/>
              </a:solidFill>
              <a:ea typeface="Calibri"/>
              <a:cs typeface="Arial"/>
            </a:endParaRPr>
          </a:p>
          <a:p>
            <a:pPr marL="342900" lvl="0" indent="-342900" algn="just" rtl="1">
              <a:lnSpc>
                <a:spcPct val="115000"/>
              </a:lnSpc>
              <a:spcAft>
                <a:spcPts val="1000"/>
              </a:spcAft>
              <a:buFont typeface="Wingdings"/>
              <a:buChar char=""/>
            </a:pPr>
            <a:r>
              <a:rPr lang="fa-IR" sz="2400" dirty="0">
                <a:solidFill>
                  <a:srgbClr val="C00000"/>
                </a:solidFill>
                <a:ea typeface="Calibri"/>
                <a:cs typeface="B Mitra"/>
              </a:rPr>
              <a:t>فرم منضم به بخشنامه </a:t>
            </a:r>
            <a:r>
              <a:rPr lang="fa-IR" sz="2400" dirty="0" smtClean="0">
                <a:solidFill>
                  <a:srgbClr val="C00000"/>
                </a:solidFill>
                <a:ea typeface="Calibri"/>
                <a:cs typeface="B Mitra"/>
              </a:rPr>
              <a:t>شماره 10/47 </a:t>
            </a:r>
            <a:r>
              <a:rPr lang="fa-IR" sz="2400" dirty="0">
                <a:solidFill>
                  <a:srgbClr val="C00000"/>
                </a:solidFill>
                <a:ea typeface="Calibri"/>
                <a:cs typeface="B Mitra"/>
              </a:rPr>
              <a:t>مورخ </a:t>
            </a:r>
            <a:r>
              <a:rPr lang="fa-IR" sz="2400" dirty="0" smtClean="0">
                <a:solidFill>
                  <a:srgbClr val="C00000"/>
                </a:solidFill>
                <a:ea typeface="Calibri"/>
                <a:cs typeface="B Mitra"/>
              </a:rPr>
              <a:t>68/1/22 </a:t>
            </a:r>
            <a:r>
              <a:rPr lang="fa-IR" sz="2400" dirty="0">
                <a:solidFill>
                  <a:srgbClr val="C00000"/>
                </a:solidFill>
                <a:ea typeface="Calibri"/>
                <a:cs typeface="B Mitra"/>
              </a:rPr>
              <a:t>صندوق بازنشستگی کشوری با تایید ذیحساب در مورد انتقال حق بیمه کارکنان تبدیل وضع یافته </a:t>
            </a:r>
            <a:endParaRPr lang="en-US" dirty="0">
              <a:solidFill>
                <a:srgbClr val="C00000"/>
              </a:solidFill>
              <a:ea typeface="Calibri"/>
              <a:cs typeface="Arial"/>
            </a:endParaRPr>
          </a:p>
        </p:txBody>
      </p:sp>
      <p:sp>
        <p:nvSpPr>
          <p:cNvPr id="4" name="TextBox 3">
            <a:hlinkClick r:id="rId2" action="ppaction://hlinksldjump"/>
          </p:cNvPr>
          <p:cNvSpPr txBox="1"/>
          <p:nvPr/>
        </p:nvSpPr>
        <p:spPr>
          <a:xfrm>
            <a:off x="7452320" y="2636912"/>
            <a:ext cx="1368152"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928285423"/>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Flowchart: Stored Data 1"/>
          <p:cNvSpPr/>
          <p:nvPr/>
        </p:nvSpPr>
        <p:spPr>
          <a:xfrm>
            <a:off x="899592" y="785794"/>
            <a:ext cx="7488832" cy="2642373"/>
          </a:xfrm>
          <a:prstGeom prst="flowChartOnlineStorage">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rtl="1">
              <a:lnSpc>
                <a:spcPct val="115000"/>
              </a:lnSpc>
              <a:spcAft>
                <a:spcPts val="1000"/>
              </a:spcAft>
            </a:pPr>
            <a:r>
              <a:rPr lang="fa-IR" sz="2800" dirty="0">
                <a:ea typeface="Calibri"/>
                <a:cs typeface="B Mitra"/>
              </a:rPr>
              <a:t>ج) صندوق بازنشستگی کشوری پس از  بررسی و تایید نسبت به صدور و ارسال چک بانکی در وجه امور مالی دستگاه مربوط جهت پرداخت به ذینفع اقدام می نماید. </a:t>
            </a:r>
            <a:endParaRPr lang="en-US" sz="2000" dirty="0">
              <a:ea typeface="Calibri"/>
              <a:cs typeface="Arial"/>
            </a:endParaRPr>
          </a:p>
        </p:txBody>
      </p:sp>
      <p:sp>
        <p:nvSpPr>
          <p:cNvPr id="3" name="Flowchart: Multidocument 2"/>
          <p:cNvSpPr/>
          <p:nvPr/>
        </p:nvSpPr>
        <p:spPr>
          <a:xfrm>
            <a:off x="1043608" y="4437112"/>
            <a:ext cx="7632848" cy="2304256"/>
          </a:xfrm>
          <a:prstGeom prst="flowChartMultidocument">
            <a:avLst/>
          </a:prstGeom>
          <a:solidFill>
            <a:schemeClr val="accent4">
              <a:lumMod val="75000"/>
            </a:schemeClr>
          </a:solidFill>
          <a:effectLst>
            <a:outerShdw blurRad="76200" dir="13500000" sy="23000" kx="1200000" algn="br" rotWithShape="0">
              <a:prstClr val="black">
                <a:alpha val="20000"/>
              </a:prstClr>
            </a:outerShdw>
            <a:reflection blurRad="6350" stA="52000" endA="300" endPos="35000" dir="5400000" sy="-100000" algn="bl" rotWithShape="0"/>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rtl="1">
              <a:lnSpc>
                <a:spcPct val="115000"/>
              </a:lnSpc>
              <a:spcAft>
                <a:spcPts val="1000"/>
              </a:spcAft>
            </a:pPr>
            <a:r>
              <a:rPr lang="fa-IR" sz="2800" dirty="0">
                <a:solidFill>
                  <a:srgbClr val="FFFF00"/>
                </a:solidFill>
                <a:ea typeface="Calibri"/>
                <a:cs typeface="B Mitra"/>
              </a:rPr>
              <a:t>* نکته: سابقه خدمت برای استرداد کسور خدمات مازاد بر 30 سال شامل 30 سال خدمت دولتی (رسمی و غیر رسمی) می شود و سوابق خدمت غیر دولتی شامل آن نمی گردد</a:t>
            </a:r>
            <a:r>
              <a:rPr lang="fa-IR" sz="2800" dirty="0">
                <a:ea typeface="Calibri"/>
                <a:cs typeface="B Mitra"/>
              </a:rPr>
              <a:t>. </a:t>
            </a:r>
            <a:endParaRPr lang="en-US" sz="2800" dirty="0">
              <a:ea typeface="Calibri"/>
              <a:cs typeface="Arial"/>
            </a:endParaRPr>
          </a:p>
        </p:txBody>
      </p:sp>
      <p:sp>
        <p:nvSpPr>
          <p:cNvPr id="4" name="TextBox 3">
            <a:hlinkClick r:id="rId2" action="ppaction://hlinksldjump"/>
          </p:cNvPr>
          <p:cNvSpPr txBox="1"/>
          <p:nvPr/>
        </p:nvSpPr>
        <p:spPr>
          <a:xfrm>
            <a:off x="214282" y="3714752"/>
            <a:ext cx="12858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424746830"/>
      </p:ext>
    </p:extLst>
  </p:cSld>
  <p:clrMapOvr>
    <a:masterClrMapping/>
  </p:clrMapOvr>
  <mc:AlternateContent xmlns:mc="http://schemas.openxmlformats.org/markup-compatibility/2006">
    <mc:Choice xmlns="" xmlns:p14="http://schemas.microsoft.com/office/powerpoint/2010/main" Requires="p14">
      <p:transition spd="slow" p14:dur="900">
        <p14:warp/>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Picture 8" descr="K:\عکس ها\عکس\Aridi.Vol.10.Ribbons.Banners.And.Frames.eps-jpg[www.takmob.net]\42C.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1771650"/>
            <a:ext cx="6295846" cy="33147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2411760" y="3284984"/>
            <a:ext cx="5112568" cy="646331"/>
          </a:xfrm>
          <a:prstGeom prst="rect">
            <a:avLst/>
          </a:prstGeom>
        </p:spPr>
        <p:txBody>
          <a:bodyPr wrap="square">
            <a:spAutoFit/>
          </a:bodyPr>
          <a:lstStyle/>
          <a:p>
            <a:pPr algn="ctr" rtl="1"/>
            <a:r>
              <a:rPr lang="fa-IR" b="1" dirty="0">
                <a:solidFill>
                  <a:srgbClr val="FF0000"/>
                </a:solidFill>
              </a:rPr>
              <a:t>استرداد کسور بازنشستگی  مشمولین صندوق بازنشستگی کشوری </a:t>
            </a:r>
            <a:endParaRPr lang="en-US" b="1" dirty="0">
              <a:solidFill>
                <a:srgbClr val="FF0000"/>
              </a:solidFill>
            </a:endParaRPr>
          </a:p>
        </p:txBody>
      </p:sp>
      <p:sp>
        <p:nvSpPr>
          <p:cNvPr id="5" name="TextBox 4">
            <a:hlinkClick r:id="rId3" action="ppaction://hlinksldjump"/>
          </p:cNvPr>
          <p:cNvSpPr txBox="1"/>
          <p:nvPr/>
        </p:nvSpPr>
        <p:spPr>
          <a:xfrm>
            <a:off x="428596" y="1000108"/>
            <a:ext cx="121444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150104932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Flowchart: Direct Access Storage 1"/>
          <p:cNvSpPr/>
          <p:nvPr/>
        </p:nvSpPr>
        <p:spPr>
          <a:xfrm>
            <a:off x="467544" y="1844824"/>
            <a:ext cx="8311364" cy="3024336"/>
          </a:xfrm>
          <a:prstGeom prst="flowChartMagneticDrum">
            <a:avLst/>
          </a:prstGeom>
          <a:solidFill>
            <a:srgbClr val="FFF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algn="just" rtl="1">
              <a:lnSpc>
                <a:spcPct val="115000"/>
              </a:lnSpc>
              <a:spcAft>
                <a:spcPts val="1000"/>
              </a:spcAft>
              <a:buFont typeface="Wingdings"/>
              <a:buChar char=""/>
            </a:pPr>
            <a:r>
              <a:rPr lang="fa-IR" sz="2400" dirty="0">
                <a:solidFill>
                  <a:srgbClr val="002060"/>
                </a:solidFill>
                <a:ea typeface="Calibri"/>
                <a:cs typeface="B Mitra"/>
              </a:rPr>
              <a:t>شرایط استرداد کسور بازنشستگی </a:t>
            </a:r>
            <a:endParaRPr lang="en-US" dirty="0">
              <a:solidFill>
                <a:srgbClr val="002060"/>
              </a:solidFill>
              <a:ea typeface="Calibri"/>
              <a:cs typeface="Arial"/>
            </a:endParaRPr>
          </a:p>
          <a:p>
            <a:pPr marL="342900" lvl="0" indent="-342900" algn="just" rtl="1">
              <a:lnSpc>
                <a:spcPct val="115000"/>
              </a:lnSpc>
              <a:spcAft>
                <a:spcPts val="1000"/>
              </a:spcAft>
              <a:buFont typeface="Wingdings"/>
              <a:buChar char=""/>
            </a:pPr>
            <a:r>
              <a:rPr lang="fa-IR" sz="2400" dirty="0">
                <a:solidFill>
                  <a:srgbClr val="002060"/>
                </a:solidFill>
                <a:ea typeface="Calibri"/>
                <a:cs typeface="B Mitra"/>
              </a:rPr>
              <a:t>مراحل استرداد کسور بازنشستگی </a:t>
            </a:r>
            <a:endParaRPr lang="en-US" dirty="0">
              <a:solidFill>
                <a:srgbClr val="002060"/>
              </a:solidFill>
              <a:ea typeface="Calibri"/>
              <a:cs typeface="Arial"/>
            </a:endParaRPr>
          </a:p>
          <a:p>
            <a:pPr marL="342900" lvl="0" indent="-342900" algn="just" rtl="1">
              <a:lnSpc>
                <a:spcPct val="115000"/>
              </a:lnSpc>
              <a:spcAft>
                <a:spcPts val="1000"/>
              </a:spcAft>
              <a:buFont typeface="Wingdings"/>
              <a:buChar char=""/>
            </a:pPr>
            <a:r>
              <a:rPr lang="fa-IR" sz="2400" dirty="0">
                <a:solidFill>
                  <a:srgbClr val="002060"/>
                </a:solidFill>
                <a:ea typeface="Calibri"/>
                <a:cs typeface="B Mitra"/>
              </a:rPr>
              <a:t>مدارک مورد نیاز استرداد کسور بازنشستگی </a:t>
            </a:r>
            <a:endParaRPr lang="en-US" dirty="0">
              <a:solidFill>
                <a:srgbClr val="002060"/>
              </a:solidFill>
              <a:ea typeface="Calibri"/>
              <a:cs typeface="Arial"/>
            </a:endParaRPr>
          </a:p>
        </p:txBody>
      </p:sp>
      <p:sp>
        <p:nvSpPr>
          <p:cNvPr id="3" name="TextBox 2"/>
          <p:cNvSpPr txBox="1"/>
          <p:nvPr/>
        </p:nvSpPr>
        <p:spPr>
          <a:xfrm>
            <a:off x="214282" y="857232"/>
            <a:ext cx="1357322"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1837535623"/>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ounded Rectangle 1"/>
          <p:cNvSpPr/>
          <p:nvPr/>
        </p:nvSpPr>
        <p:spPr>
          <a:xfrm>
            <a:off x="1871700" y="706132"/>
            <a:ext cx="5760640" cy="1368152"/>
          </a:xfrm>
          <a:prstGeom prst="round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fa-IR" sz="2000" dirty="0"/>
              <a:t>استرداد کسور بازنشستگی مشمولین صندوق بازنشستگی کشوری </a:t>
            </a:r>
            <a:endParaRPr lang="en-US" sz="2000" dirty="0"/>
          </a:p>
        </p:txBody>
      </p:sp>
      <p:sp>
        <p:nvSpPr>
          <p:cNvPr id="3" name="Rectangle 2"/>
          <p:cNvSpPr/>
          <p:nvPr/>
        </p:nvSpPr>
        <p:spPr>
          <a:xfrm>
            <a:off x="1668194" y="2924944"/>
            <a:ext cx="6120680" cy="3096344"/>
          </a:xfrm>
          <a:prstGeom prst="rect">
            <a:avLst/>
          </a:prstGeom>
          <a:solidFill>
            <a:schemeClr val="accent5">
              <a:lumMod val="75000"/>
            </a:schemeClr>
          </a:solidFill>
          <a:effectLst>
            <a:outerShdw blurRad="76200" dir="13500000" sy="23000" kx="1200000" algn="br" rotWithShape="0">
              <a:prstClr val="black">
                <a:alpha val="20000"/>
              </a:prstClr>
            </a:out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rtl="1">
              <a:lnSpc>
                <a:spcPct val="115000"/>
              </a:lnSpc>
              <a:spcAft>
                <a:spcPts val="1000"/>
              </a:spcAft>
            </a:pPr>
            <a:r>
              <a:rPr lang="fa-IR" sz="2400" dirty="0">
                <a:solidFill>
                  <a:srgbClr val="002060"/>
                </a:solidFill>
                <a:ea typeface="Calibri"/>
                <a:cs typeface="B Mitra"/>
              </a:rPr>
              <a:t>مستخدمینی که بصورت رسمی (قطعی) در یکی از دستگاه های دولتی خدمت نموده اند پس از اینکه به </a:t>
            </a:r>
            <a:r>
              <a:rPr lang="fa-IR" sz="2400" dirty="0" smtClean="0">
                <a:solidFill>
                  <a:srgbClr val="002060"/>
                </a:solidFill>
                <a:ea typeface="Calibri"/>
                <a:cs typeface="B Mitra"/>
              </a:rPr>
              <a:t>نحوی </a:t>
            </a:r>
            <a:r>
              <a:rPr lang="fa-IR" sz="2400" dirty="0">
                <a:solidFill>
                  <a:srgbClr val="002060"/>
                </a:solidFill>
                <a:ea typeface="Calibri"/>
                <a:cs typeface="B Mitra"/>
              </a:rPr>
              <a:t>از اشتراک صندوق بازنشستگی کشوری خارج شده اند (استعفا، بازخرید، اخراج، انفصال دائم و ...) در صورت تمایل می توانند نسبت به استرداد کسور سهم کارمندی خود اقدام نمایند</a:t>
            </a:r>
            <a:r>
              <a:rPr lang="fa-IR" dirty="0">
                <a:ea typeface="Calibri"/>
                <a:cs typeface="B Mitra"/>
              </a:rPr>
              <a:t>. </a:t>
            </a:r>
            <a:endParaRPr lang="en-US" sz="1400" dirty="0">
              <a:ea typeface="Calibri"/>
              <a:cs typeface="Arial"/>
            </a:endParaRPr>
          </a:p>
        </p:txBody>
      </p:sp>
      <p:sp>
        <p:nvSpPr>
          <p:cNvPr id="4" name="TextBox 3">
            <a:hlinkClick r:id="rId2" action="ppaction://hlinksldjump"/>
          </p:cNvPr>
          <p:cNvSpPr txBox="1"/>
          <p:nvPr/>
        </p:nvSpPr>
        <p:spPr>
          <a:xfrm>
            <a:off x="142844" y="2571744"/>
            <a:ext cx="142876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2256454712"/>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Flowchart: Predefined Process 1"/>
          <p:cNvSpPr/>
          <p:nvPr/>
        </p:nvSpPr>
        <p:spPr>
          <a:xfrm>
            <a:off x="1619672" y="548680"/>
            <a:ext cx="6120680" cy="1440160"/>
          </a:xfrm>
          <a:prstGeom prst="flowChartPredefinedProcess">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a-IR" sz="2400" dirty="0">
                <a:solidFill>
                  <a:srgbClr val="C00000"/>
                </a:solidFill>
              </a:rPr>
              <a:t>شرایط استرداد کسور بازنشستگی</a:t>
            </a:r>
            <a:endParaRPr lang="en-US" sz="2400" dirty="0">
              <a:solidFill>
                <a:srgbClr val="C00000"/>
              </a:solidFill>
            </a:endParaRPr>
          </a:p>
        </p:txBody>
      </p:sp>
      <p:sp>
        <p:nvSpPr>
          <p:cNvPr id="3" name="Flowchart: Alternate Process 2"/>
          <p:cNvSpPr/>
          <p:nvPr/>
        </p:nvSpPr>
        <p:spPr>
          <a:xfrm>
            <a:off x="1519955" y="2934994"/>
            <a:ext cx="6552728" cy="2520280"/>
          </a:xfrm>
          <a:prstGeom prst="flowChartAlternateProcess">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algn="just" rtl="1">
              <a:lnSpc>
                <a:spcPct val="115000"/>
              </a:lnSpc>
              <a:spcAft>
                <a:spcPts val="1000"/>
              </a:spcAft>
              <a:buFont typeface="Wingdings"/>
              <a:buChar char=""/>
            </a:pPr>
            <a:r>
              <a:rPr lang="fa-IR" sz="2400" dirty="0">
                <a:solidFill>
                  <a:srgbClr val="C00000"/>
                </a:solidFill>
                <a:ea typeface="Calibri"/>
                <a:cs typeface="B Mitra"/>
              </a:rPr>
              <a:t>مستخدم باید از شمول صندوق بازنشستگی کشوری خارج شده باشد. </a:t>
            </a:r>
            <a:endParaRPr lang="en-US" dirty="0">
              <a:solidFill>
                <a:srgbClr val="C00000"/>
              </a:solidFill>
              <a:ea typeface="Calibri"/>
              <a:cs typeface="Arial"/>
            </a:endParaRPr>
          </a:p>
          <a:p>
            <a:pPr marL="342900" lvl="0" indent="-342900" algn="just" rtl="1">
              <a:lnSpc>
                <a:spcPct val="115000"/>
              </a:lnSpc>
              <a:spcAft>
                <a:spcPts val="1000"/>
              </a:spcAft>
              <a:buFont typeface="Wingdings"/>
              <a:buChar char=""/>
            </a:pPr>
            <a:r>
              <a:rPr lang="fa-IR" sz="2400" dirty="0">
                <a:solidFill>
                  <a:srgbClr val="C00000"/>
                </a:solidFill>
                <a:ea typeface="Calibri"/>
                <a:cs typeface="B Mitra"/>
              </a:rPr>
              <a:t>حکم استخدام </a:t>
            </a:r>
            <a:r>
              <a:rPr lang="fa-IR" sz="2400" dirty="0" smtClean="0">
                <a:solidFill>
                  <a:srgbClr val="C00000"/>
                </a:solidFill>
                <a:ea typeface="Calibri"/>
                <a:cs typeface="B Mitra"/>
              </a:rPr>
              <a:t>رسمی (قطعی</a:t>
            </a:r>
            <a:r>
              <a:rPr lang="fa-IR" sz="2400" dirty="0">
                <a:solidFill>
                  <a:srgbClr val="C00000"/>
                </a:solidFill>
                <a:ea typeface="Calibri"/>
                <a:cs typeface="B Mitra"/>
              </a:rPr>
              <a:t>) تبدیل وضع استخدامی و ... برای مستخدم صادر شده باشد. </a:t>
            </a:r>
            <a:endParaRPr lang="en-US" dirty="0">
              <a:solidFill>
                <a:srgbClr val="C00000"/>
              </a:solidFill>
              <a:ea typeface="Calibri"/>
              <a:cs typeface="Arial"/>
            </a:endParaRPr>
          </a:p>
        </p:txBody>
      </p:sp>
      <p:sp>
        <p:nvSpPr>
          <p:cNvPr id="4" name="TextBox 3">
            <a:hlinkClick r:id="rId2" action="ppaction://hlinksldjump"/>
          </p:cNvPr>
          <p:cNvSpPr txBox="1"/>
          <p:nvPr/>
        </p:nvSpPr>
        <p:spPr>
          <a:xfrm>
            <a:off x="142844" y="2357430"/>
            <a:ext cx="121444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265726257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Flowchart: Process 1"/>
          <p:cNvSpPr/>
          <p:nvPr/>
        </p:nvSpPr>
        <p:spPr>
          <a:xfrm>
            <a:off x="323528" y="1700808"/>
            <a:ext cx="8496944" cy="3456384"/>
          </a:xfrm>
          <a:prstGeom prst="flowChartProcess">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r>
              <a:rPr lang="fa-IR" dirty="0">
                <a:solidFill>
                  <a:srgbClr val="FFFF00"/>
                </a:solidFill>
              </a:rPr>
              <a:t>ا</a:t>
            </a:r>
            <a:r>
              <a:rPr lang="fa-IR" b="1" dirty="0">
                <a:solidFill>
                  <a:srgbClr val="FFFF00"/>
                </a:solidFill>
              </a:rPr>
              <a:t>لف) تسلیم درخواست مستخدم مبنی بر استرداد کسور بازنشستگی به دستگاه محل خدمت که مشترک صندوق بازنشستگی کشوری بوده است. </a:t>
            </a:r>
            <a:endParaRPr lang="en-US" b="1" dirty="0">
              <a:solidFill>
                <a:srgbClr val="FFFF00"/>
              </a:solidFill>
            </a:endParaRPr>
          </a:p>
          <a:p>
            <a:pPr algn="r" rtl="1"/>
            <a:r>
              <a:rPr lang="fa-IR" b="1" dirty="0">
                <a:solidFill>
                  <a:srgbClr val="FFFF00"/>
                </a:solidFill>
              </a:rPr>
              <a:t>ب) کارگزینی دستگاه محل خدمت مستخدمم با رعایت مفام دستور العمل اصلاحی شماره 35 سازمان امور اداری و استخدامی سابق و بخشنامه شماره </a:t>
            </a:r>
            <a:r>
              <a:rPr lang="fa-IR" b="1" dirty="0" smtClean="0">
                <a:solidFill>
                  <a:srgbClr val="FFFF00"/>
                </a:solidFill>
              </a:rPr>
              <a:t>250/95433مورخ 86/8/29 </a:t>
            </a:r>
            <a:r>
              <a:rPr lang="fa-IR" b="1" dirty="0">
                <a:solidFill>
                  <a:srgbClr val="FFFF00"/>
                </a:solidFill>
              </a:rPr>
              <a:t>صندوق بازنشستگی کشوری مدارک مورد نیاز را تهیه و طی نامه به نمایندگی های صندوق بازنشستگی کشوری در تهران یا استان ها ارسال می نماید. </a:t>
            </a:r>
            <a:endParaRPr lang="en-US" b="1" dirty="0">
              <a:solidFill>
                <a:srgbClr val="FFFF00"/>
              </a:solidFill>
            </a:endParaRPr>
          </a:p>
          <a:p>
            <a:pPr algn="r" rtl="1"/>
            <a:r>
              <a:rPr lang="fa-IR" b="1" dirty="0">
                <a:solidFill>
                  <a:srgbClr val="FFFF00"/>
                </a:solidFill>
              </a:rPr>
              <a:t>ج) بعداز وصول مدارک، صندوق بازنشستگی کشوری پس از بررسی و تایید، نسبت به صدور و ارسال چک بانکی بابت استرداد کسور در وجه امور مالی دستگاه محل خدمت مستخدم اقدام و مدارک را به کارگزینی مربوط اعاده می نماید. </a:t>
            </a:r>
            <a:endParaRPr lang="en-US" b="1" dirty="0">
              <a:solidFill>
                <a:srgbClr val="FFFF00"/>
              </a:solidFill>
            </a:endParaRPr>
          </a:p>
          <a:p>
            <a:pPr algn="r" rtl="1"/>
            <a:r>
              <a:rPr lang="fa-IR" b="1" dirty="0">
                <a:solidFill>
                  <a:srgbClr val="FFFF00"/>
                </a:solidFill>
              </a:rPr>
              <a:t>د) امور مالی دستگاه متبوع مستخدم پس از وصول مبلغ فوق، نسبت به صدور چک در وجه ذینفع اقدام می نماید</a:t>
            </a:r>
            <a:r>
              <a:rPr lang="fa-IR" dirty="0">
                <a:solidFill>
                  <a:srgbClr val="FFFF00"/>
                </a:solidFill>
              </a:rPr>
              <a:t>. </a:t>
            </a:r>
            <a:endParaRPr lang="en-US" dirty="0">
              <a:solidFill>
                <a:srgbClr val="FFFF00"/>
              </a:solidFill>
            </a:endParaRPr>
          </a:p>
        </p:txBody>
      </p:sp>
      <p:sp>
        <p:nvSpPr>
          <p:cNvPr id="3" name="Oval 2"/>
          <p:cNvSpPr/>
          <p:nvPr/>
        </p:nvSpPr>
        <p:spPr>
          <a:xfrm>
            <a:off x="1871700" y="260649"/>
            <a:ext cx="5544615" cy="1224136"/>
          </a:xfrm>
          <a:prstGeom prst="ellipse">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a-IR" sz="2400" dirty="0"/>
              <a:t>مراحل استرداد کسور بازنشستگی</a:t>
            </a:r>
            <a:endParaRPr lang="en-US" sz="2400" dirty="0">
              <a:solidFill>
                <a:schemeClr val="tx1"/>
              </a:solidFill>
            </a:endParaRPr>
          </a:p>
        </p:txBody>
      </p:sp>
      <p:sp>
        <p:nvSpPr>
          <p:cNvPr id="4" name="Round Same Side Corner Rectangle 3"/>
          <p:cNvSpPr/>
          <p:nvPr/>
        </p:nvSpPr>
        <p:spPr>
          <a:xfrm>
            <a:off x="351593" y="5373216"/>
            <a:ext cx="8496944" cy="1246343"/>
          </a:xfrm>
          <a:prstGeom prst="round2Same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57200" algn="just" rtl="1">
              <a:lnSpc>
                <a:spcPct val="115000"/>
              </a:lnSpc>
              <a:spcAft>
                <a:spcPts val="1000"/>
              </a:spcAft>
            </a:pPr>
            <a:r>
              <a:rPr lang="fa-IR" sz="2000" b="1" dirty="0">
                <a:ea typeface="Calibri"/>
                <a:cs typeface="B Mitra"/>
              </a:rPr>
              <a:t>* نکته: پس از استرداد کسور بازنشستگی، به استناد ماده 8 اصلاحی آیین نامه اجرائی تبصره 3 ماده واحده قانون نقل و انتقال حق بیمه مصوب </a:t>
            </a:r>
            <a:r>
              <a:rPr lang="fa-IR" sz="2000" b="1" dirty="0" smtClean="0">
                <a:ea typeface="Calibri"/>
                <a:cs typeface="B Mitra"/>
              </a:rPr>
              <a:t>65/3/27مجلس </a:t>
            </a:r>
            <a:r>
              <a:rPr lang="fa-IR" sz="2000" b="1" dirty="0">
                <a:ea typeface="Calibri"/>
                <a:cs typeface="B Mitra"/>
              </a:rPr>
              <a:t>شورای اسلامی این سوابق دیگر قابل انتقال به سایر صندوق ها نمی باشد</a:t>
            </a:r>
            <a:r>
              <a:rPr lang="fa-IR" dirty="0">
                <a:ea typeface="Calibri"/>
                <a:cs typeface="B Mitra"/>
              </a:rPr>
              <a:t>. </a:t>
            </a:r>
            <a:endParaRPr lang="en-US" sz="1400" dirty="0">
              <a:ea typeface="Calibri"/>
              <a:cs typeface="Arial"/>
            </a:endParaRPr>
          </a:p>
        </p:txBody>
      </p:sp>
      <p:sp>
        <p:nvSpPr>
          <p:cNvPr id="5" name="TextBox 4">
            <a:hlinkClick r:id="rId2" action="ppaction://hlinksldjump"/>
          </p:cNvPr>
          <p:cNvSpPr txBox="1"/>
          <p:nvPr/>
        </p:nvSpPr>
        <p:spPr>
          <a:xfrm>
            <a:off x="0" y="1071546"/>
            <a:ext cx="135729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62272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par>
                          <p:cTn id="14" fill="hold">
                            <p:stCondLst>
                              <p:cond delay="1500"/>
                            </p:stCondLst>
                            <p:childTnLst>
                              <p:par>
                                <p:cTn id="15" presetID="25"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Snip Diagonal Corner Rectangle 1"/>
          <p:cNvSpPr/>
          <p:nvPr/>
        </p:nvSpPr>
        <p:spPr>
          <a:xfrm>
            <a:off x="1403648" y="260648"/>
            <a:ext cx="6480720" cy="1224136"/>
          </a:xfrm>
          <a:prstGeom prst="snip2DiagRect">
            <a:avLst/>
          </a:prstGeom>
          <a:solidFill>
            <a:srgbClr val="0070C0"/>
          </a:solidFill>
          <a:effectLst>
            <a:outerShdw blurRad="76200" dir="13500000" sy="23000" kx="1200000" algn="br" rotWithShape="0">
              <a:prstClr val="black">
                <a:alpha val="20000"/>
              </a:prstClr>
            </a:outerShdw>
            <a:softEdge rad="12700"/>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1"/>
            <a:r>
              <a:rPr lang="fa-IR" sz="2400" dirty="0"/>
              <a:t>مدارک مورد نیاز برای استرداد کسور بازنشستگی </a:t>
            </a:r>
            <a:endParaRPr lang="en-US" sz="2400" dirty="0"/>
          </a:p>
        </p:txBody>
      </p:sp>
      <p:sp>
        <p:nvSpPr>
          <p:cNvPr id="3" name="Rounded Rectangle 2"/>
          <p:cNvSpPr/>
          <p:nvPr/>
        </p:nvSpPr>
        <p:spPr>
          <a:xfrm>
            <a:off x="338095" y="1643050"/>
            <a:ext cx="8381884" cy="5000660"/>
          </a:xfrm>
          <a:prstGeom prst="roundRect">
            <a:avLst/>
          </a:prstGeom>
          <a:solidFill>
            <a:srgbClr val="FFC000"/>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algn="just" rtl="1">
              <a:lnSpc>
                <a:spcPct val="115000"/>
              </a:lnSpc>
              <a:spcAft>
                <a:spcPts val="1000"/>
              </a:spcAft>
              <a:buFont typeface="Wingdings"/>
              <a:buChar char=""/>
            </a:pPr>
            <a:r>
              <a:rPr lang="fa-IR" b="1" dirty="0">
                <a:solidFill>
                  <a:srgbClr val="C00000"/>
                </a:solidFill>
                <a:ea typeface="Calibri"/>
                <a:cs typeface="B Mitra"/>
              </a:rPr>
              <a:t>تصویر شناسنامه فرد متقاضی </a:t>
            </a:r>
            <a:endParaRPr lang="en-US" sz="1400" b="1" dirty="0">
              <a:solidFill>
                <a:srgbClr val="C00000"/>
              </a:solidFill>
              <a:ea typeface="Calibri"/>
              <a:cs typeface="Arial"/>
            </a:endParaRPr>
          </a:p>
          <a:p>
            <a:pPr marL="342900" lvl="0" indent="-342900" algn="just" rtl="1">
              <a:lnSpc>
                <a:spcPct val="115000"/>
              </a:lnSpc>
              <a:spcAft>
                <a:spcPts val="1000"/>
              </a:spcAft>
              <a:buFont typeface="Wingdings"/>
              <a:buChar char=""/>
            </a:pPr>
            <a:r>
              <a:rPr lang="fa-IR" b="1" dirty="0">
                <a:solidFill>
                  <a:srgbClr val="C00000"/>
                </a:solidFill>
                <a:ea typeface="Calibri"/>
                <a:cs typeface="B Mitra"/>
              </a:rPr>
              <a:t>فرم درخواست استرداد و انتقال کسور بازنشستگی در چهار نسخه</a:t>
            </a:r>
            <a:endParaRPr lang="en-US" sz="1400" b="1" dirty="0">
              <a:solidFill>
                <a:srgbClr val="C00000"/>
              </a:solidFill>
              <a:ea typeface="Calibri"/>
              <a:cs typeface="Arial"/>
            </a:endParaRPr>
          </a:p>
          <a:p>
            <a:pPr marL="342900" lvl="0" indent="-342900" algn="just" rtl="1">
              <a:lnSpc>
                <a:spcPct val="115000"/>
              </a:lnSpc>
              <a:spcAft>
                <a:spcPts val="1000"/>
              </a:spcAft>
              <a:buFont typeface="Wingdings"/>
              <a:buChar char=""/>
            </a:pPr>
            <a:r>
              <a:rPr lang="fa-IR" b="1" dirty="0">
                <a:solidFill>
                  <a:srgbClr val="C00000"/>
                </a:solidFill>
                <a:ea typeface="Calibri"/>
                <a:cs typeface="B Mitra"/>
              </a:rPr>
              <a:t>فرم اطلاعات مربوط به احکام مشترکین صندوق بازنشستگی کشوری </a:t>
            </a:r>
            <a:endParaRPr lang="en-US" sz="1400" b="1" dirty="0">
              <a:solidFill>
                <a:srgbClr val="C00000"/>
              </a:solidFill>
              <a:ea typeface="Calibri"/>
              <a:cs typeface="Arial"/>
            </a:endParaRPr>
          </a:p>
          <a:p>
            <a:pPr marL="342900" lvl="0" indent="-342900" algn="just" rtl="1">
              <a:lnSpc>
                <a:spcPct val="115000"/>
              </a:lnSpc>
              <a:spcAft>
                <a:spcPts val="1000"/>
              </a:spcAft>
              <a:buFont typeface="Wingdings"/>
              <a:buChar char=""/>
            </a:pPr>
            <a:r>
              <a:rPr lang="fa-IR" b="1" dirty="0">
                <a:solidFill>
                  <a:srgbClr val="C00000"/>
                </a:solidFill>
                <a:ea typeface="Calibri"/>
                <a:cs typeface="B Mitra"/>
              </a:rPr>
              <a:t>تصویر احکام استخدام اولیه </a:t>
            </a:r>
            <a:endParaRPr lang="en-US" sz="1400" b="1" dirty="0">
              <a:solidFill>
                <a:srgbClr val="C00000"/>
              </a:solidFill>
              <a:ea typeface="Calibri"/>
              <a:cs typeface="Arial"/>
            </a:endParaRPr>
          </a:p>
          <a:p>
            <a:pPr marL="342900" lvl="0" indent="-342900" algn="just" rtl="1">
              <a:lnSpc>
                <a:spcPct val="115000"/>
              </a:lnSpc>
              <a:spcAft>
                <a:spcPts val="1000"/>
              </a:spcAft>
              <a:buFont typeface="Wingdings"/>
              <a:buChar char=""/>
            </a:pPr>
            <a:r>
              <a:rPr lang="fa-IR" b="1" dirty="0">
                <a:solidFill>
                  <a:srgbClr val="C00000"/>
                </a:solidFill>
                <a:ea typeface="Calibri"/>
                <a:cs typeface="B Mitra"/>
              </a:rPr>
              <a:t>تصویر حکم اشتراک با صندوق بازنشستگی (آزمایشی و قطعی- تبدیل وضع استخدامی- تغییر صندوق بازنشستگی- انتقال از موسسات غیر مشمول به مشمول و یا احکامی که مبین شمول مستخدم به فصل هشتم قانون استخدام کشوری باشد.) </a:t>
            </a:r>
            <a:endParaRPr lang="en-US" sz="1400" b="1" dirty="0">
              <a:solidFill>
                <a:srgbClr val="C00000"/>
              </a:solidFill>
              <a:ea typeface="Calibri"/>
              <a:cs typeface="Arial"/>
            </a:endParaRPr>
          </a:p>
          <a:p>
            <a:pPr marL="342900" lvl="0" indent="-342900" algn="just" rtl="1">
              <a:lnSpc>
                <a:spcPct val="115000"/>
              </a:lnSpc>
              <a:spcAft>
                <a:spcPts val="1000"/>
              </a:spcAft>
              <a:buFont typeface="Wingdings"/>
              <a:buChar char=""/>
            </a:pPr>
            <a:r>
              <a:rPr lang="fa-IR" b="1" dirty="0">
                <a:solidFill>
                  <a:srgbClr val="C00000"/>
                </a:solidFill>
                <a:ea typeface="Calibri"/>
                <a:cs typeface="B Mitra"/>
              </a:rPr>
              <a:t>تصویر حکم قطع رابطه استخدامی با دستگاه محل خدمت با ذکر مجوز مربوطه (استعفا- بازخرید- انفصال- اخراج- انتقال به موسسه غیر مشمول و ...) و همچنینن ارائه تصویر آرای مراجع ذیصلاح </a:t>
            </a:r>
            <a:endParaRPr lang="en-US" sz="1400" b="1" dirty="0">
              <a:solidFill>
                <a:srgbClr val="C00000"/>
              </a:solidFill>
              <a:ea typeface="Calibri"/>
              <a:cs typeface="Arial"/>
            </a:endParaRPr>
          </a:p>
          <a:p>
            <a:pPr marL="342900" lvl="0" indent="-342900" algn="just" rtl="1">
              <a:lnSpc>
                <a:spcPct val="115000"/>
              </a:lnSpc>
              <a:spcAft>
                <a:spcPts val="1000"/>
              </a:spcAft>
              <a:buFont typeface="Wingdings"/>
              <a:buChar char=""/>
            </a:pPr>
            <a:r>
              <a:rPr lang="fa-IR" b="1" dirty="0">
                <a:solidFill>
                  <a:srgbClr val="C00000"/>
                </a:solidFill>
                <a:ea typeface="Calibri"/>
                <a:cs typeface="B Mitra"/>
              </a:rPr>
              <a:t>تصویر احکام مرخصی بدون حقوق یا عدم اشتغال در صورت استفاده از مرخصی بدون حقوق و ... </a:t>
            </a:r>
            <a:endParaRPr lang="en-US" sz="1400" b="1" dirty="0">
              <a:solidFill>
                <a:srgbClr val="C00000"/>
              </a:solidFill>
              <a:ea typeface="Calibri"/>
              <a:cs typeface="Arial"/>
            </a:endParaRPr>
          </a:p>
          <a:p>
            <a:pPr marL="342900" lvl="0" indent="-342900" algn="just" rtl="1">
              <a:lnSpc>
                <a:spcPct val="115000"/>
              </a:lnSpc>
              <a:spcAft>
                <a:spcPts val="1000"/>
              </a:spcAft>
              <a:buFont typeface="Wingdings"/>
              <a:buChar char=""/>
            </a:pPr>
            <a:r>
              <a:rPr lang="fa-IR" b="1" dirty="0">
                <a:solidFill>
                  <a:srgbClr val="C00000"/>
                </a:solidFill>
                <a:ea typeface="Calibri"/>
                <a:cs typeface="B Mitra"/>
              </a:rPr>
              <a:t>فهرست ریز کسور بازنشستگی تایید شده توسط مدیریت امور مالی یا ذیحساب دستگاه در شهرداری ها توسط شهردار</a:t>
            </a:r>
            <a:r>
              <a:rPr lang="fa-IR" b="1" dirty="0">
                <a:ea typeface="Calibri"/>
                <a:cs typeface="B Mitra"/>
              </a:rPr>
              <a:t>. </a:t>
            </a:r>
            <a:endParaRPr lang="en-US" sz="1400" b="1" dirty="0">
              <a:ea typeface="Calibri"/>
              <a:cs typeface="Arial"/>
            </a:endParaRPr>
          </a:p>
        </p:txBody>
      </p:sp>
      <p:sp>
        <p:nvSpPr>
          <p:cNvPr id="5" name="TextBox 4">
            <a:hlinkClick r:id="rId2" action="ppaction://hlinksldjump"/>
          </p:cNvPr>
          <p:cNvSpPr txBox="1"/>
          <p:nvPr/>
        </p:nvSpPr>
        <p:spPr>
          <a:xfrm>
            <a:off x="0" y="714356"/>
            <a:ext cx="121441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313603865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Rounded Rectangle 1"/>
          <p:cNvSpPr/>
          <p:nvPr/>
        </p:nvSpPr>
        <p:spPr>
          <a:xfrm>
            <a:off x="539552" y="692696"/>
            <a:ext cx="8280920" cy="5616624"/>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algn="just" rtl="1">
              <a:lnSpc>
                <a:spcPct val="115000"/>
              </a:lnSpc>
              <a:spcAft>
                <a:spcPts val="1000"/>
              </a:spcAft>
              <a:buFont typeface="Wingdings"/>
              <a:buChar char=""/>
            </a:pPr>
            <a:r>
              <a:rPr lang="fa-IR" b="1" dirty="0">
                <a:solidFill>
                  <a:schemeClr val="accent1">
                    <a:lumMod val="50000"/>
                  </a:schemeClr>
                </a:solidFill>
                <a:ea typeface="Calibri"/>
                <a:cs typeface="B Mitra"/>
              </a:rPr>
              <a:t>مدارک واریز بدهی اجراء تا صدور حکم تبدیل وضع استخدامی </a:t>
            </a:r>
            <a:endParaRPr lang="en-US" sz="1400" b="1" dirty="0">
              <a:solidFill>
                <a:schemeClr val="accent1">
                  <a:lumMod val="50000"/>
                </a:schemeClr>
              </a:solidFill>
              <a:ea typeface="Calibri"/>
              <a:cs typeface="Arial"/>
            </a:endParaRPr>
          </a:p>
          <a:p>
            <a:pPr marL="342900" lvl="0" indent="-342900" algn="just" rtl="1">
              <a:lnSpc>
                <a:spcPct val="115000"/>
              </a:lnSpc>
              <a:spcAft>
                <a:spcPts val="1000"/>
              </a:spcAft>
              <a:buFont typeface="Wingdings"/>
              <a:buChar char=""/>
            </a:pPr>
            <a:r>
              <a:rPr lang="fa-IR" b="1" dirty="0">
                <a:solidFill>
                  <a:schemeClr val="accent1">
                    <a:lumMod val="50000"/>
                  </a:schemeClr>
                </a:solidFill>
                <a:ea typeface="Calibri"/>
                <a:cs typeface="B Mitra"/>
              </a:rPr>
              <a:t>درخواست کتبی ذینفع مبنی بر استرداد کسور بازنشستگی با ثبت دبیرخانه دستگاه ذیربط </a:t>
            </a:r>
            <a:endParaRPr lang="en-US" sz="1400" b="1" dirty="0">
              <a:solidFill>
                <a:schemeClr val="accent1">
                  <a:lumMod val="50000"/>
                </a:schemeClr>
              </a:solidFill>
              <a:ea typeface="Calibri"/>
              <a:cs typeface="Arial"/>
            </a:endParaRPr>
          </a:p>
          <a:p>
            <a:pPr marL="342900" lvl="0" indent="-342900" algn="just" rtl="1">
              <a:lnSpc>
                <a:spcPct val="115000"/>
              </a:lnSpc>
              <a:spcAft>
                <a:spcPts val="1000"/>
              </a:spcAft>
              <a:buFont typeface="Wingdings"/>
              <a:buChar char=""/>
            </a:pPr>
            <a:r>
              <a:rPr lang="fa-IR" b="1" dirty="0">
                <a:solidFill>
                  <a:schemeClr val="accent1">
                    <a:lumMod val="50000"/>
                  </a:schemeClr>
                </a:solidFill>
                <a:ea typeface="Calibri"/>
                <a:cs typeface="B Mitra"/>
              </a:rPr>
              <a:t>گواهی ذیحساب در خصوص عدم دریافت کسور بازنشستگی </a:t>
            </a:r>
            <a:endParaRPr lang="en-US" sz="1400" b="1" dirty="0">
              <a:solidFill>
                <a:schemeClr val="accent1">
                  <a:lumMod val="50000"/>
                </a:schemeClr>
              </a:solidFill>
              <a:ea typeface="Calibri"/>
              <a:cs typeface="Arial"/>
            </a:endParaRPr>
          </a:p>
          <a:p>
            <a:pPr marL="342900" lvl="0" indent="-342900" algn="just" rtl="1">
              <a:lnSpc>
                <a:spcPct val="115000"/>
              </a:lnSpc>
              <a:spcAft>
                <a:spcPts val="1000"/>
              </a:spcAft>
              <a:buFont typeface="Wingdings"/>
              <a:buChar char=""/>
            </a:pPr>
            <a:r>
              <a:rPr lang="fa-IR" b="1" dirty="0">
                <a:solidFill>
                  <a:schemeClr val="accent1">
                    <a:lumMod val="50000"/>
                  </a:schemeClr>
                </a:solidFill>
                <a:ea typeface="Calibri"/>
                <a:cs typeface="B Mitra"/>
              </a:rPr>
              <a:t>فرم منضم به بخشنامه شماره </a:t>
            </a:r>
            <a:r>
              <a:rPr lang="fa-IR" b="1" dirty="0" smtClean="0">
                <a:solidFill>
                  <a:schemeClr val="accent1">
                    <a:lumMod val="50000"/>
                  </a:schemeClr>
                </a:solidFill>
                <a:ea typeface="Calibri"/>
                <a:cs typeface="B Mitra"/>
              </a:rPr>
              <a:t>10/47 </a:t>
            </a:r>
            <a:r>
              <a:rPr lang="fa-IR" b="1" dirty="0">
                <a:solidFill>
                  <a:schemeClr val="accent1">
                    <a:lumMod val="50000"/>
                  </a:schemeClr>
                </a:solidFill>
                <a:ea typeface="Calibri"/>
                <a:cs typeface="B Mitra"/>
              </a:rPr>
              <a:t>مورخ </a:t>
            </a:r>
            <a:r>
              <a:rPr lang="fa-IR" b="1" dirty="0" smtClean="0">
                <a:solidFill>
                  <a:schemeClr val="accent1">
                    <a:lumMod val="50000"/>
                  </a:schemeClr>
                </a:solidFill>
                <a:ea typeface="Calibri"/>
                <a:cs typeface="B Mitra"/>
              </a:rPr>
              <a:t>68/1/22 </a:t>
            </a:r>
            <a:r>
              <a:rPr lang="fa-IR" b="1" dirty="0">
                <a:solidFill>
                  <a:schemeClr val="accent1">
                    <a:lumMod val="50000"/>
                  </a:schemeClr>
                </a:solidFill>
                <a:ea typeface="Calibri"/>
                <a:cs typeface="B Mitra"/>
              </a:rPr>
              <a:t>صندوق بازنشستگی کشوری با تایید ذیحساب در مورد انتقال حق بیمه کارکنان تبدیل وضع یافته. </a:t>
            </a:r>
            <a:endParaRPr lang="en-US" sz="1400" b="1" dirty="0">
              <a:solidFill>
                <a:schemeClr val="accent1">
                  <a:lumMod val="50000"/>
                </a:schemeClr>
              </a:solidFill>
              <a:ea typeface="Calibri"/>
              <a:cs typeface="Arial"/>
            </a:endParaRPr>
          </a:p>
          <a:p>
            <a:pPr marL="342900" lvl="0" indent="-342900" algn="just" rtl="1">
              <a:lnSpc>
                <a:spcPct val="115000"/>
              </a:lnSpc>
              <a:spcAft>
                <a:spcPts val="1000"/>
              </a:spcAft>
              <a:buFont typeface="Wingdings"/>
              <a:buChar char=""/>
            </a:pPr>
            <a:r>
              <a:rPr lang="fa-IR" b="1" dirty="0">
                <a:solidFill>
                  <a:schemeClr val="accent1">
                    <a:lumMod val="50000"/>
                  </a:schemeClr>
                </a:solidFill>
                <a:ea typeface="Calibri"/>
                <a:cs typeface="B Mitra"/>
              </a:rPr>
              <a:t>مدارک مربوط به احتساب سنوات خدمت غیر رسمی و خدمت زیر پرچم. (فرم محاسبه بدهی کسور بازنشستگی خدمات غیر رسمی و خدمت زیر پرچم به همراه مدارک واریزی- مدارک انتقال حق بیمه و یا کسور بازنشستگی به حساب صندوق بازنشستگی کشوری). </a:t>
            </a:r>
            <a:endParaRPr lang="en-US" sz="1400" b="1" dirty="0">
              <a:solidFill>
                <a:schemeClr val="accent1">
                  <a:lumMod val="50000"/>
                </a:schemeClr>
              </a:solidFill>
              <a:ea typeface="Calibri"/>
              <a:cs typeface="Arial"/>
            </a:endParaRPr>
          </a:p>
          <a:p>
            <a:pPr marL="914400" algn="just" rtl="1">
              <a:lnSpc>
                <a:spcPct val="115000"/>
              </a:lnSpc>
              <a:spcAft>
                <a:spcPts val="1000"/>
              </a:spcAft>
            </a:pPr>
            <a:r>
              <a:rPr lang="fa-IR" b="1" dirty="0">
                <a:solidFill>
                  <a:schemeClr val="accent1">
                    <a:lumMod val="50000"/>
                  </a:schemeClr>
                </a:solidFill>
                <a:ea typeface="Calibri"/>
                <a:cs typeface="B Mitra"/>
              </a:rPr>
              <a:t>ضمناً جهت تایید فرم محاسبه بدهی خدمت سربازی، ارسال کارت پایان خدمت و در خصوص بدهی خدمت غیر رسمی، گواهی دستگاه مبنی بر تایید دولتی و تمام وقت بودن خدمت غیر رسمی ضروری است. </a:t>
            </a:r>
            <a:endParaRPr lang="en-US" sz="1400" b="1" dirty="0">
              <a:solidFill>
                <a:schemeClr val="accent1">
                  <a:lumMod val="50000"/>
                </a:schemeClr>
              </a:solidFill>
              <a:ea typeface="Calibri"/>
              <a:cs typeface="Arial"/>
            </a:endParaRPr>
          </a:p>
          <a:p>
            <a:pPr marL="342900" lvl="0" indent="-342900" algn="just" rtl="1">
              <a:lnSpc>
                <a:spcPct val="115000"/>
              </a:lnSpc>
              <a:spcAft>
                <a:spcPts val="1000"/>
              </a:spcAft>
              <a:buFont typeface="Wingdings"/>
              <a:buChar char=""/>
            </a:pPr>
            <a:r>
              <a:rPr lang="fa-IR" b="1" dirty="0">
                <a:solidFill>
                  <a:schemeClr val="accent1">
                    <a:lumMod val="50000"/>
                  </a:schemeClr>
                </a:solidFill>
                <a:ea typeface="Calibri"/>
                <a:cs typeface="B Mitra"/>
              </a:rPr>
              <a:t>ممهور نمودن کلیه تصاویر احکام و سایر مدارک به مهر امور اداری ضروری می باشد. </a:t>
            </a:r>
            <a:endParaRPr lang="en-US" sz="1400" b="1" dirty="0">
              <a:solidFill>
                <a:schemeClr val="accent1">
                  <a:lumMod val="50000"/>
                </a:schemeClr>
              </a:solidFill>
              <a:ea typeface="Calibri"/>
              <a:cs typeface="Arial"/>
            </a:endParaRPr>
          </a:p>
        </p:txBody>
      </p:sp>
      <p:sp>
        <p:nvSpPr>
          <p:cNvPr id="3" name="TextBox 2">
            <a:hlinkClick r:id="rId2" action="ppaction://hlinksldjump"/>
          </p:cNvPr>
          <p:cNvSpPr txBox="1"/>
          <p:nvPr/>
        </p:nvSpPr>
        <p:spPr>
          <a:xfrm>
            <a:off x="285720" y="285728"/>
            <a:ext cx="121444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171592361"/>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 name="Wave 4"/>
          <p:cNvSpPr/>
          <p:nvPr/>
        </p:nvSpPr>
        <p:spPr>
          <a:xfrm rot="20418999">
            <a:off x="2112731" y="351631"/>
            <a:ext cx="4429156" cy="2000264"/>
          </a:xfrm>
          <a:prstGeom prst="wave">
            <a:avLst>
              <a:gd name="adj1" fmla="val 12500"/>
              <a:gd name="adj2" fmla="val 99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fontAlgn="base">
              <a:spcBef>
                <a:spcPct val="0"/>
              </a:spcBef>
              <a:spcAft>
                <a:spcPct val="0"/>
              </a:spcAft>
            </a:pPr>
            <a:r>
              <a:rPr lang="fa-IR" sz="4800" dirty="0" smtClean="0">
                <a:solidFill>
                  <a:schemeClr val="bg1"/>
                </a:solidFill>
                <a:latin typeface="B Mitra"/>
                <a:cs typeface="2  Titr" pitchFamily="2" charset="-78"/>
              </a:rPr>
              <a:t>مقدمه</a:t>
            </a:r>
            <a:endParaRPr kumimoji="0" lang="fa-IR" sz="6000" b="0" i="0" u="none" strike="noStrike" cap="none" normalizeH="0" baseline="0" dirty="0" smtClean="0">
              <a:ln>
                <a:noFill/>
              </a:ln>
              <a:solidFill>
                <a:schemeClr val="bg1"/>
              </a:solidFill>
              <a:effectLst/>
              <a:latin typeface="Arial" pitchFamily="34" charset="0"/>
              <a:cs typeface="2  Titr" pitchFamily="2" charset="-78"/>
            </a:endParaRPr>
          </a:p>
        </p:txBody>
      </p:sp>
      <p:sp>
        <p:nvSpPr>
          <p:cNvPr id="16386" name="Rectangle 2"/>
          <p:cNvSpPr>
            <a:spLocks noChangeArrowheads="1"/>
          </p:cNvSpPr>
          <p:nvPr/>
        </p:nvSpPr>
        <p:spPr bwMode="auto">
          <a:xfrm>
            <a:off x="0" y="2647559"/>
            <a:ext cx="9144000" cy="3693319"/>
          </a:xfrm>
          <a:prstGeom prst="rect">
            <a:avLst/>
          </a:prstGeom>
          <a:solidFill>
            <a:schemeClr val="accent6">
              <a:lumMod val="20000"/>
              <a:lumOff val="80000"/>
            </a:schemeClr>
          </a:solidFill>
          <a:ln w="9525">
            <a:solidFill>
              <a:srgbClr val="FFFF00"/>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pPr>
            <a:r>
              <a:rPr kumimoji="0" lang="fa-IR" sz="1800" b="0" i="0" u="none" strike="noStrike" cap="none" normalizeH="0" baseline="0" dirty="0" smtClean="0">
                <a:ln>
                  <a:noFill/>
                </a:ln>
                <a:solidFill>
                  <a:schemeClr val="accent6">
                    <a:lumMod val="50000"/>
                  </a:schemeClr>
                </a:solidFill>
                <a:effectLst/>
                <a:latin typeface="Arial" pitchFamily="34" charset="0"/>
                <a:ea typeface="Times New Roman" pitchFamily="18" charset="0"/>
                <a:cs typeface="2  Titr" pitchFamily="2" charset="-78"/>
              </a:rPr>
              <a:t>جوانان مومن ومتعهد وانقلابی ، پس از پیروزی شکوهمند انقلاب اسلامی ایثارگرانه ،درخدمت  کشورومردم قرار گرفتند . این احساس مسئولیت موجب فراهم شدن زمینه استخدام در وزارت خانه ها و مراکز دولتی ونظامی ونهادهای انقلابی گردید  و این امر موجب شد تا جوانان با جدیت در ساختن وآبادانی کشور درتمامی ابعاد مشارکت داشته باشندوکشتی پیشرفت کشوررا قریب به سی سال در دریای توطئه های استکبار جهانی هدایتگر شدند واینک آن جوانان درشرف باز نشستگی قرار دارند وعده ای از آنان در راه انقلاب واسلام جانشان را نثار نمودند که به روح پاکشان درود می فرستیم .در حال حاضر کشور عزیزمان وجود جوانانی را با همان روحیه انقلابی واستکبار ستیزی ومتعهد به اسلام وآرمان های امام راحل (ره)ومجهز به آخرین پیشرفت های علوم روز وتجربیات پیشکسوتان عرصه دانش وعلوم، </a:t>
            </a:r>
            <a:r>
              <a:rPr lang="fa-IR" dirty="0">
                <a:solidFill>
                  <a:schemeClr val="accent6">
                    <a:lumMod val="50000"/>
                  </a:schemeClr>
                </a:solidFill>
                <a:latin typeface="Arial" pitchFamily="34" charset="0"/>
                <a:ea typeface="Times New Roman" pitchFamily="18" charset="0"/>
                <a:cs typeface="2  Titr" pitchFamily="2" charset="-78"/>
              </a:rPr>
              <a:t>خصوصاً درآموزش وپرورش </a:t>
            </a:r>
            <a:r>
              <a:rPr lang="fa-IR" dirty="0" smtClean="0">
                <a:solidFill>
                  <a:schemeClr val="accent6">
                    <a:lumMod val="50000"/>
                  </a:schemeClr>
                </a:solidFill>
                <a:latin typeface="Arial" pitchFamily="34" charset="0"/>
                <a:ea typeface="Times New Roman" pitchFamily="18" charset="0"/>
                <a:cs typeface="2  Titr" pitchFamily="2" charset="-78"/>
              </a:rPr>
              <a:t>، می </a:t>
            </a:r>
            <a:r>
              <a:rPr lang="fa-IR" dirty="0">
                <a:solidFill>
                  <a:schemeClr val="accent6">
                    <a:lumMod val="50000"/>
                  </a:schemeClr>
                </a:solidFill>
                <a:latin typeface="Arial" pitchFamily="34" charset="0"/>
                <a:ea typeface="Times New Roman" pitchFamily="18" charset="0"/>
                <a:cs typeface="2  Titr" pitchFamily="2" charset="-78"/>
              </a:rPr>
              <a:t>طلبد.</a:t>
            </a:r>
            <a:endParaRPr kumimoji="0" lang="en-US" sz="1100"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800" b="0" i="0" u="none" strike="noStrike" cap="none" normalizeH="0" baseline="0" dirty="0" smtClean="0">
                <a:ln>
                  <a:noFill/>
                </a:ln>
                <a:solidFill>
                  <a:schemeClr val="accent6">
                    <a:lumMod val="50000"/>
                  </a:schemeClr>
                </a:solidFill>
                <a:effectLst/>
                <a:latin typeface="Arial" pitchFamily="34" charset="0"/>
                <a:ea typeface="Times New Roman" pitchFamily="18" charset="0"/>
                <a:cs typeface="2  Titr" pitchFamily="2" charset="-78"/>
              </a:rPr>
              <a:t>حقیقتاً بایستی از تجربیات ارزنده این عزیزان بهره وافری برد چه نیکو جمله ای است این حدیث :"التجربه فوق العلم" درهمین راستا به پاس قدر دانی ازخدمات ارزشمند سی ساله این بزرگواران شایسته است کلیه مطالبات وحقوق باز نشستگی ودیگر مزایای آنان را به بهترین نحو و به موقع ودراسرع  وقت  انجام و پرداخت نماییم به حول وقوه الهی این نوشته مختصر چراغ راهنمایی ،</a:t>
            </a:r>
            <a:r>
              <a:rPr kumimoji="0" lang="fa-IR" sz="1800" b="0" i="0" u="none" strike="noStrike" cap="none" normalizeH="0" dirty="0" smtClean="0">
                <a:ln>
                  <a:noFill/>
                </a:ln>
                <a:solidFill>
                  <a:schemeClr val="accent6">
                    <a:lumMod val="50000"/>
                  </a:schemeClr>
                </a:solidFill>
                <a:effectLst/>
                <a:latin typeface="Arial" pitchFamily="34" charset="0"/>
                <a:ea typeface="Times New Roman" pitchFamily="18" charset="0"/>
                <a:cs typeface="2  Titr" pitchFamily="2" charset="-78"/>
              </a:rPr>
              <a:t> </a:t>
            </a:r>
            <a:r>
              <a:rPr kumimoji="0" lang="fa-IR" sz="1800" b="0" i="0" u="none" strike="noStrike" cap="none" normalizeH="0" baseline="0" dirty="0" smtClean="0">
                <a:ln>
                  <a:noFill/>
                </a:ln>
                <a:solidFill>
                  <a:schemeClr val="accent6">
                    <a:lumMod val="50000"/>
                  </a:schemeClr>
                </a:solidFill>
                <a:effectLst/>
                <a:latin typeface="Arial" pitchFamily="34" charset="0"/>
                <a:ea typeface="Times New Roman" pitchFamily="18" charset="0"/>
                <a:cs typeface="2  Titr" pitchFamily="2" charset="-78"/>
              </a:rPr>
              <a:t>در راه تحقق این وظیفه خطیر نسبت به این عزیزان وپیشکسوتان عرصه علم ودانش یعنی بازنشستگان محترم است.</a:t>
            </a:r>
            <a:endParaRPr kumimoji="0" lang="fa-IR" sz="1800" b="0" i="0" u="none" strike="noStrike" cap="none" normalizeH="0" baseline="0" dirty="0" smtClean="0">
              <a:ln>
                <a:noFill/>
              </a:ln>
              <a:solidFill>
                <a:schemeClr val="accent6">
                  <a:lumMod val="50000"/>
                </a:schemeClr>
              </a:solidFill>
              <a:effectLst/>
              <a:latin typeface="Arial" pitchFamily="34" charset="0"/>
              <a:cs typeface="Arial" pitchFamily="34" charset="0"/>
            </a:endParaRPr>
          </a:p>
        </p:txBody>
      </p:sp>
      <p:sp>
        <p:nvSpPr>
          <p:cNvPr id="8" name="Rounded Rectangle 7">
            <a:hlinkClick r:id="rId2" action="ppaction://hlinksldjump"/>
          </p:cNvPr>
          <p:cNvSpPr/>
          <p:nvPr/>
        </p:nvSpPr>
        <p:spPr>
          <a:xfrm>
            <a:off x="214282" y="2143116"/>
            <a:ext cx="1500198" cy="5000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par>
                          <p:cTn id="11" fill="hold">
                            <p:stCondLst>
                              <p:cond delay="1000"/>
                            </p:stCondLst>
                            <p:childTnLst>
                              <p:par>
                                <p:cTn id="12" presetID="25" presetClass="entr" presetSubtype="0" fill="hold" grpId="0" nodeType="afterEffect">
                                  <p:stCondLst>
                                    <p:cond delay="0"/>
                                  </p:stCondLst>
                                  <p:childTnLst>
                                    <p:set>
                                      <p:cBhvr>
                                        <p:cTn id="13" dur="1" fill="hold">
                                          <p:stCondLst>
                                            <p:cond delay="0"/>
                                          </p:stCondLst>
                                        </p:cTn>
                                        <p:tgtEl>
                                          <p:spTgt spid="16386"/>
                                        </p:tgtEl>
                                        <p:attrNameLst>
                                          <p:attrName>style.visibility</p:attrName>
                                        </p:attrNameLst>
                                      </p:cBhvr>
                                      <p:to>
                                        <p:strVal val="visible"/>
                                      </p:to>
                                    </p:set>
                                    <p:anim calcmode="lin" valueType="num">
                                      <p:cBhvr>
                                        <p:cTn id="14" dur="500" decel="50000" fill="hold">
                                          <p:stCondLst>
                                            <p:cond delay="0"/>
                                          </p:stCondLst>
                                        </p:cTn>
                                        <p:tgtEl>
                                          <p:spTgt spid="16386"/>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6386"/>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6386"/>
                                        </p:tgtEl>
                                        <p:attrNameLst>
                                          <p:attrName>ppt_w</p:attrName>
                                        </p:attrNameLst>
                                      </p:cBhvr>
                                      <p:tavLst>
                                        <p:tav tm="0">
                                          <p:val>
                                            <p:strVal val="#ppt_w*.05"/>
                                          </p:val>
                                        </p:tav>
                                        <p:tav tm="100000">
                                          <p:val>
                                            <p:strVal val="#ppt_w"/>
                                          </p:val>
                                        </p:tav>
                                      </p:tavLst>
                                    </p:anim>
                                    <p:anim calcmode="lin" valueType="num">
                                      <p:cBhvr>
                                        <p:cTn id="17" dur="1000" fill="hold"/>
                                        <p:tgtEl>
                                          <p:spTgt spid="16386"/>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6386"/>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6386"/>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6386"/>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38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21379" y="1635532"/>
            <a:ext cx="6297613" cy="3309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0" y="3105835"/>
            <a:ext cx="5382344" cy="400110"/>
          </a:xfrm>
          <a:prstGeom prst="rect">
            <a:avLst/>
          </a:prstGeom>
        </p:spPr>
        <p:txBody>
          <a:bodyPr wrap="square">
            <a:spAutoFit/>
          </a:bodyPr>
          <a:lstStyle/>
          <a:p>
            <a:pPr algn="ctr" rtl="1"/>
            <a:r>
              <a:rPr lang="fa-IR" b="1" dirty="0">
                <a:solidFill>
                  <a:srgbClr val="FF0000"/>
                </a:solidFill>
              </a:rPr>
              <a:t>تغییر صندوق بازنشستگی تداوم اشتراک با صندوق</a:t>
            </a:r>
            <a:r>
              <a:rPr lang="fa-IR" sz="2000" b="1" dirty="0">
                <a:solidFill>
                  <a:srgbClr val="FF0000"/>
                </a:solidFill>
              </a:rPr>
              <a:t> </a:t>
            </a:r>
            <a:r>
              <a:rPr lang="fa-IR" sz="1600" b="1" dirty="0">
                <a:solidFill>
                  <a:srgbClr val="FF0000"/>
                </a:solidFill>
              </a:rPr>
              <a:t>بازنشستگی </a:t>
            </a:r>
            <a:r>
              <a:rPr lang="fa-IR" b="1" dirty="0">
                <a:solidFill>
                  <a:srgbClr val="FF0000"/>
                </a:solidFill>
              </a:rPr>
              <a:t>کشور</a:t>
            </a:r>
            <a:r>
              <a:rPr lang="fa-IR" sz="2000" b="1" dirty="0">
                <a:solidFill>
                  <a:srgbClr val="FF0000"/>
                </a:solidFill>
              </a:rPr>
              <a:t> </a:t>
            </a:r>
            <a:endParaRPr lang="en-US" sz="2800" b="1" dirty="0">
              <a:solidFill>
                <a:srgbClr val="FF0000"/>
              </a:solidFill>
            </a:endParaRPr>
          </a:p>
        </p:txBody>
      </p:sp>
      <p:sp>
        <p:nvSpPr>
          <p:cNvPr id="4" name="TextBox 3">
            <a:hlinkClick r:id="rId3" action="ppaction://hlinksldjump"/>
          </p:cNvPr>
          <p:cNvSpPr txBox="1"/>
          <p:nvPr/>
        </p:nvSpPr>
        <p:spPr>
          <a:xfrm>
            <a:off x="0" y="1000108"/>
            <a:ext cx="1214414"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60001744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Rounded Rectangle 1"/>
          <p:cNvSpPr/>
          <p:nvPr/>
        </p:nvSpPr>
        <p:spPr>
          <a:xfrm>
            <a:off x="683568" y="1988840"/>
            <a:ext cx="7848872" cy="2736304"/>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r>
              <a:rPr lang="fa-IR" sz="2400" dirty="0"/>
              <a:t>براساس ماده 42 قانون برنامه سوم توسعه تنفیذ شده در ماده 103 قانون برنامه چهارم و براساس بند (ب) ماده 28 قانون برنامه پنجم توسعه، کلیه بیمه شدگان به استثناء کادر نیروهای مسلح و وزارت اطلاعات می توانند با رعایت مقررات نسبت به تغییر صندوق بیمه ای خود به سایر صندوق ها اقدام نمایند. </a:t>
            </a:r>
            <a:endParaRPr lang="en-US" sz="2400" dirty="0"/>
          </a:p>
        </p:txBody>
      </p:sp>
      <p:sp>
        <p:nvSpPr>
          <p:cNvPr id="3" name="TextBox 2">
            <a:hlinkClick r:id="rId2" action="ppaction://hlinksldjump"/>
          </p:cNvPr>
          <p:cNvSpPr txBox="1"/>
          <p:nvPr/>
        </p:nvSpPr>
        <p:spPr>
          <a:xfrm>
            <a:off x="0" y="1000108"/>
            <a:ext cx="121441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2189028278"/>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Rounded Rectangle 1"/>
          <p:cNvSpPr/>
          <p:nvPr/>
        </p:nvSpPr>
        <p:spPr>
          <a:xfrm>
            <a:off x="1331640" y="260648"/>
            <a:ext cx="6768752" cy="864096"/>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1"/>
            <a:r>
              <a:rPr lang="fa-IR" sz="2000" b="1" dirty="0"/>
              <a:t>تداوم اشتراک با صندوق بازنشستگی کشوری در موارد قطع ارتباط، انتقال و مرخصی بدون حقوق مستخدم با دستگاه استخدامی </a:t>
            </a:r>
            <a:endParaRPr lang="en-US" sz="2000" b="1" dirty="0"/>
          </a:p>
        </p:txBody>
      </p:sp>
      <p:sp>
        <p:nvSpPr>
          <p:cNvPr id="3" name="Round Same Side Corner Rectangle 2"/>
          <p:cNvSpPr/>
          <p:nvPr/>
        </p:nvSpPr>
        <p:spPr>
          <a:xfrm>
            <a:off x="323528" y="1412776"/>
            <a:ext cx="8424936" cy="5328592"/>
          </a:xfrm>
          <a:prstGeom prst="round2Same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algn="just" rtl="1">
              <a:lnSpc>
                <a:spcPct val="115000"/>
              </a:lnSpc>
              <a:spcAft>
                <a:spcPts val="1000"/>
              </a:spcAft>
              <a:buFont typeface="Wingdings"/>
              <a:buChar char=""/>
            </a:pPr>
            <a:r>
              <a:rPr lang="fa-IR" sz="2000" b="1" dirty="0">
                <a:solidFill>
                  <a:schemeClr val="tx1"/>
                </a:solidFill>
                <a:ea typeface="Calibri"/>
                <a:cs typeface="B Mitra"/>
              </a:rPr>
              <a:t>در اجرای بند ب ماده 127 قانون برنامه سوم توسعه (از تاریخ </a:t>
            </a:r>
            <a:r>
              <a:rPr lang="fa-IR" sz="2000" b="1" dirty="0" smtClean="0">
                <a:solidFill>
                  <a:schemeClr val="tx1"/>
                </a:solidFill>
                <a:ea typeface="Calibri"/>
                <a:cs typeface="B Mitra"/>
              </a:rPr>
              <a:t>79/1/1به </a:t>
            </a:r>
            <a:r>
              <a:rPr lang="fa-IR" sz="2000" b="1" dirty="0">
                <a:solidFill>
                  <a:schemeClr val="tx1"/>
                </a:solidFill>
                <a:ea typeface="Calibri"/>
                <a:cs typeface="B Mitra"/>
              </a:rPr>
              <a:t>بعد) آن دسته از کارکنان وزارت راه و ترابری و شرکت های تابعه که در اجرای بند ب ماده 127 قانون برنامه سوم توسعه بازخرید شده اند در صورت تمایل می توانند با پرداخت کل حق السهم مربوط نسبت به ادامه اشتراک با صندوق بازنشستگی اقدام نمایند. </a:t>
            </a:r>
            <a:endParaRPr lang="en-US" sz="2000" b="1" dirty="0">
              <a:solidFill>
                <a:schemeClr val="tx1"/>
              </a:solidFill>
              <a:ea typeface="Calibri"/>
              <a:cs typeface="Arial"/>
            </a:endParaRPr>
          </a:p>
          <a:p>
            <a:pPr marL="342900" lvl="0" indent="-342900" algn="just" rtl="1">
              <a:lnSpc>
                <a:spcPct val="115000"/>
              </a:lnSpc>
              <a:spcAft>
                <a:spcPts val="1000"/>
              </a:spcAft>
              <a:buFont typeface="Wingdings"/>
              <a:buChar char=""/>
            </a:pPr>
            <a:r>
              <a:rPr lang="fa-IR" sz="2000" b="1" dirty="0">
                <a:solidFill>
                  <a:schemeClr val="tx1"/>
                </a:solidFill>
                <a:ea typeface="Calibri"/>
                <a:cs typeface="B Mitra"/>
              </a:rPr>
              <a:t>به موجب ماده 147 قانون برنامه چهارم توسعه، آن دسته از مستخدمین مشمول صندوق بازنشستگی کشوری که از تاریخ </a:t>
            </a:r>
            <a:r>
              <a:rPr lang="fa-IR" sz="2000" b="1" dirty="0" smtClean="0">
                <a:solidFill>
                  <a:schemeClr val="tx1"/>
                </a:solidFill>
                <a:ea typeface="Calibri"/>
                <a:cs typeface="B Mitra"/>
              </a:rPr>
              <a:t>84/1/1 </a:t>
            </a:r>
            <a:r>
              <a:rPr lang="fa-IR" sz="2000" b="1" dirty="0">
                <a:solidFill>
                  <a:schemeClr val="tx1"/>
                </a:solidFill>
                <a:ea typeface="Calibri"/>
                <a:cs typeface="B Mitra"/>
              </a:rPr>
              <a:t>در طول سنوات اجرای قانون مزبور بازخرید خدمت شده و یا به دستگاه های دیگر منتقل و یا با استفاده از مرخصی بدون حقوق (بدون محدودیت زمان) در بخش غیر دولتی اشتغال یافته در صورت تمایل و با ارائه تقاضای کتبی خود می توانند کماکان به اشتراک خود در صندوق بازنشستگی کشوری بر اساس قوانین و مقررات مربوط ادامه دهند. </a:t>
            </a:r>
            <a:endParaRPr lang="en-US" sz="2000" b="1" dirty="0">
              <a:solidFill>
                <a:schemeClr val="tx1"/>
              </a:solidFill>
              <a:ea typeface="Calibri"/>
              <a:cs typeface="Arial"/>
            </a:endParaRPr>
          </a:p>
          <a:p>
            <a:pPr marL="342900" lvl="0" indent="-342900" algn="just" rtl="1">
              <a:lnSpc>
                <a:spcPct val="115000"/>
              </a:lnSpc>
              <a:spcAft>
                <a:spcPts val="1000"/>
              </a:spcAft>
              <a:buFont typeface="Wingdings"/>
              <a:buChar char=""/>
            </a:pPr>
            <a:r>
              <a:rPr lang="fa-IR" sz="2000" b="1" dirty="0">
                <a:solidFill>
                  <a:schemeClr val="tx1"/>
                </a:solidFill>
                <a:ea typeface="Calibri"/>
                <a:cs typeface="B Mitra"/>
              </a:rPr>
              <a:t>به موجب ماده 30 قانون برنامه پنجم توسعه، به کارکنان مشمول صندوق های بازنشستگی اجازه داده می شود در صورت انتقال به سایر دستگاه ها یا بازخریدی، اخراج، استعفا و استفاده از مرخصی بدون حقوق بدون محدودیت زمان کماکان مشمول صندوق بازنشستگی خود باشند. در این صورت حق بیمه سهم بیمه شده و کارفرما (به استثناء افراد منتقل شده) به تعهد بیمه شده است</a:t>
            </a:r>
            <a:r>
              <a:rPr lang="fa-IR" dirty="0">
                <a:ea typeface="Calibri"/>
                <a:cs typeface="B Mitra"/>
              </a:rPr>
              <a:t>. </a:t>
            </a:r>
            <a:endParaRPr lang="en-US" sz="1400" dirty="0">
              <a:ea typeface="Calibri"/>
              <a:cs typeface="Arial"/>
            </a:endParaRPr>
          </a:p>
        </p:txBody>
      </p:sp>
      <p:sp>
        <p:nvSpPr>
          <p:cNvPr id="4" name="TextBox 3">
            <a:hlinkClick r:id="rId2" action="ppaction://hlinksldjump"/>
          </p:cNvPr>
          <p:cNvSpPr txBox="1"/>
          <p:nvPr/>
        </p:nvSpPr>
        <p:spPr>
          <a:xfrm>
            <a:off x="0" y="714356"/>
            <a:ext cx="121441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3527662580"/>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800" decel="100000"/>
                                        <p:tgtEl>
                                          <p:spTgt spid="3"/>
                                        </p:tgtEl>
                                      </p:cBhvr>
                                    </p:animEffect>
                                    <p:anim calcmode="lin" valueType="num">
                                      <p:cBhvr>
                                        <p:cTn id="15" dur="800" decel="100000" fill="hold"/>
                                        <p:tgtEl>
                                          <p:spTgt spid="3"/>
                                        </p:tgtEl>
                                        <p:attrNameLst>
                                          <p:attrName>style.rotation</p:attrName>
                                        </p:attrNameLst>
                                      </p:cBhvr>
                                      <p:tavLst>
                                        <p:tav tm="0">
                                          <p:val>
                                            <p:fltVal val="-90"/>
                                          </p:val>
                                        </p:tav>
                                        <p:tav tm="100000">
                                          <p:val>
                                            <p:fltVal val="0"/>
                                          </p:val>
                                        </p:tav>
                                      </p:tavLst>
                                    </p:anim>
                                    <p:anim calcmode="lin" valueType="num">
                                      <p:cBhvr>
                                        <p:cTn id="16" dur="800" decel="100000" fill="hold"/>
                                        <p:tgtEl>
                                          <p:spTgt spid="3"/>
                                        </p:tgtEl>
                                        <p:attrNameLst>
                                          <p:attrName>ppt_x</p:attrName>
                                        </p:attrNameLst>
                                      </p:cBhvr>
                                      <p:tavLst>
                                        <p:tav tm="0">
                                          <p:val>
                                            <p:strVal val="#ppt_x+0.4"/>
                                          </p:val>
                                        </p:tav>
                                        <p:tav tm="100000">
                                          <p:val>
                                            <p:strVal val="#ppt_x-0.05"/>
                                          </p:val>
                                        </p:tav>
                                      </p:tavLst>
                                    </p:anim>
                                    <p:anim calcmode="lin" valueType="num">
                                      <p:cBhvr>
                                        <p:cTn id="17" dur="800" decel="100000" fill="hold"/>
                                        <p:tgtEl>
                                          <p:spTgt spid="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Rounded Rectangle 2"/>
          <p:cNvSpPr/>
          <p:nvPr/>
        </p:nvSpPr>
        <p:spPr>
          <a:xfrm>
            <a:off x="3143240" y="1000108"/>
            <a:ext cx="2571768" cy="642942"/>
          </a:xfrm>
          <a:prstGeom prst="roundRect">
            <a:avLst/>
          </a:prstGeom>
          <a:solidFill>
            <a:schemeClr val="accent1">
              <a:lumMod val="20000"/>
              <a:lumOff val="80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FF0000"/>
                </a:solidFill>
                <a:cs typeface="2  Titr" pitchFamily="2" charset="-78"/>
              </a:rPr>
              <a:t>سایر موارد</a:t>
            </a:r>
            <a:endParaRPr lang="en-US" dirty="0">
              <a:solidFill>
                <a:srgbClr val="FF0000"/>
              </a:solidFill>
              <a:cs typeface="2  Titr" pitchFamily="2" charset="-78"/>
            </a:endParaRPr>
          </a:p>
        </p:txBody>
      </p:sp>
      <p:sp>
        <p:nvSpPr>
          <p:cNvPr id="4" name="Rectangle 3"/>
          <p:cNvSpPr/>
          <p:nvPr/>
        </p:nvSpPr>
        <p:spPr>
          <a:xfrm>
            <a:off x="714348" y="2071678"/>
            <a:ext cx="7858180" cy="1428760"/>
          </a:xfrm>
          <a:prstGeom prst="rect">
            <a:avLst/>
          </a:prstGeom>
          <a:solidFill>
            <a:srgbClr val="92D050"/>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600" dirty="0" smtClean="0">
                <a:solidFill>
                  <a:srgbClr val="FF0000"/>
                </a:solidFill>
                <a:cs typeface="2  Nazanin" pitchFamily="2" charset="-78"/>
              </a:rPr>
              <a:t>1-مرخصی بدون حقوق :</a:t>
            </a:r>
            <a:r>
              <a:rPr lang="fa-IR" sz="1600" dirty="0" smtClean="0">
                <a:solidFill>
                  <a:schemeClr val="tx1"/>
                </a:solidFill>
                <a:cs typeface="2  Nazanin" pitchFamily="2" charset="-78"/>
              </a:rPr>
              <a:t>ادامه اشتراک آن عده از کارکنان که از تاریخ 1390/01/01به بعد حول اجرای قانون برنامه پنجم توسعه بر اساس ماده 30قانون مذکور در یکی از حالتهای بازخرید ،استعفاء ، اخراج ، </a:t>
            </a:r>
            <a:r>
              <a:rPr lang="fa-IR" sz="1600" b="1" dirty="0" smtClean="0">
                <a:solidFill>
                  <a:srgbClr val="FF0000"/>
                </a:solidFill>
                <a:cs typeface="2  Nazanin" pitchFamily="2" charset="-78"/>
              </a:rPr>
              <a:t>مرخصی بدون </a:t>
            </a:r>
            <a:r>
              <a:rPr lang="fa-IR" sz="1600" dirty="0" smtClean="0">
                <a:solidFill>
                  <a:srgbClr val="FF0000"/>
                </a:solidFill>
                <a:cs typeface="2  Nazanin" pitchFamily="2" charset="-78"/>
              </a:rPr>
              <a:t>حقوق</a:t>
            </a:r>
            <a:r>
              <a:rPr lang="fa-IR" sz="1600" dirty="0" smtClean="0">
                <a:solidFill>
                  <a:schemeClr val="tx1"/>
                </a:solidFill>
                <a:cs typeface="2  Nazanin" pitchFamily="2" charset="-78"/>
              </a:rPr>
              <a:t> و  انتقال به  سایر </a:t>
            </a:r>
            <a:r>
              <a:rPr lang="en-US" sz="1600" dirty="0" smtClean="0">
                <a:solidFill>
                  <a:schemeClr val="tx1"/>
                </a:solidFill>
                <a:cs typeface="2  Nazanin" pitchFamily="2" charset="-78"/>
              </a:rPr>
              <a:t>    </a:t>
            </a:r>
            <a:r>
              <a:rPr lang="fa-IR" sz="1600" dirty="0" smtClean="0">
                <a:solidFill>
                  <a:schemeClr val="tx1"/>
                </a:solidFill>
                <a:cs typeface="2  Nazanin" pitchFamily="2" charset="-78"/>
              </a:rPr>
              <a:t>دستگاها قرار می گیرند . با ارائه تقاضای کتبی و عقد قرارداد خویش  فرمایی و احتساب جریمه دیر کرد بلامانع می باشد . </a:t>
            </a:r>
            <a:r>
              <a:rPr lang="en-US" sz="1600" dirty="0" smtClean="0">
                <a:solidFill>
                  <a:schemeClr val="tx1"/>
                </a:solidFill>
                <a:cs typeface="2  Nazanin" pitchFamily="2" charset="-78"/>
              </a:rPr>
              <a:t>         .</a:t>
            </a:r>
            <a:r>
              <a:rPr lang="fa-IR" sz="1600" dirty="0" smtClean="0">
                <a:solidFill>
                  <a:schemeClr val="tx1"/>
                </a:solidFill>
                <a:cs typeface="2  Nazanin" pitchFamily="2" charset="-78"/>
              </a:rPr>
              <a:t>جهت اطلاع و راهنمایی به نمایندگی های صندوق   بازنشستگی کشوری مراجعه نمایند</a:t>
            </a:r>
            <a:endParaRPr lang="en-US" sz="1600" dirty="0">
              <a:solidFill>
                <a:schemeClr val="tx1"/>
              </a:solidFill>
            </a:endParaRPr>
          </a:p>
        </p:txBody>
      </p:sp>
      <p:sp>
        <p:nvSpPr>
          <p:cNvPr id="5" name="Rectangle 4"/>
          <p:cNvSpPr/>
          <p:nvPr/>
        </p:nvSpPr>
        <p:spPr>
          <a:xfrm>
            <a:off x="642910" y="4143380"/>
            <a:ext cx="7929618" cy="1643074"/>
          </a:xfrm>
          <a:prstGeom prst="rect">
            <a:avLst/>
          </a:prstGeom>
          <a:solidFill>
            <a:srgbClr val="FFFF00"/>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a:r>
              <a:rPr lang="fa-IR" dirty="0" smtClean="0">
                <a:solidFill>
                  <a:srgbClr val="FF0000"/>
                </a:solidFill>
              </a:rPr>
              <a:t>2-انتقال کسور بازنشستگی </a:t>
            </a:r>
            <a:r>
              <a:rPr lang="fa-IR" sz="2400" dirty="0" smtClean="0">
                <a:solidFill>
                  <a:srgbClr val="FF0000"/>
                </a:solidFill>
              </a:rPr>
              <a:t>:</a:t>
            </a:r>
            <a:r>
              <a:rPr lang="fa-IR" sz="2000" dirty="0" smtClean="0">
                <a:solidFill>
                  <a:srgbClr val="FF0000"/>
                </a:solidFill>
              </a:rPr>
              <a:t> </a:t>
            </a:r>
            <a:r>
              <a:rPr lang="fa-IR" dirty="0" smtClean="0">
                <a:solidFill>
                  <a:schemeClr val="tx1"/>
                </a:solidFill>
              </a:rPr>
              <a:t>به اصلاح متن ماده (3) آیین نامه اجرایی تبصره (3)قانون نقل و انتقال حق بیمه یا کسور بازنشستگی ، موضوع تصویب نامه شماره 121606/ت48312ه مورخ 1392/07/01هیات محترم وزیران ،و تغییر نحوه محاسبه مابه التفاوت کسور بازنشستگی از انتقال حق بیمه از تاریخ 1392/07/01،بماخذ   22.5%حقوق و مزایا ی مشمول کسور زمان تقاضا می باشد . </a:t>
            </a:r>
            <a:r>
              <a:rPr lang="fa-IR" sz="2000" dirty="0" smtClean="0">
                <a:solidFill>
                  <a:schemeClr val="tx1"/>
                </a:solidFill>
              </a:rPr>
              <a:t>                                                 </a:t>
            </a:r>
            <a:endParaRPr lang="en-US" dirty="0">
              <a:solidFill>
                <a:schemeClr val="tx1"/>
              </a:solidFill>
            </a:endParaRPr>
          </a:p>
        </p:txBody>
      </p:sp>
      <p:sp>
        <p:nvSpPr>
          <p:cNvPr id="6" name="Rectangle 5">
            <a:hlinkClick r:id="rId2" action="ppaction://hlinksldjump"/>
          </p:cNvPr>
          <p:cNvSpPr/>
          <p:nvPr/>
        </p:nvSpPr>
        <p:spPr>
          <a:xfrm>
            <a:off x="0" y="857232"/>
            <a:ext cx="1500166" cy="357190"/>
          </a:xfrm>
          <a:prstGeom prst="rect">
            <a:avLst/>
          </a:prstGeom>
          <a:solidFill>
            <a:srgbClr val="FFFF00"/>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فهرست اصلی</a:t>
            </a:r>
            <a:endParaRPr lang="en-US" dirty="0">
              <a:solidFill>
                <a:schemeClr val="tx1"/>
              </a:solidFill>
            </a:endParaRPr>
          </a:p>
        </p:txBody>
      </p:sp>
    </p:spTree>
  </p:cSld>
  <p:clrMapOvr>
    <a:masterClrMapping/>
  </p:clrMapOvr>
  <p:transition>
    <p:newsflash/>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591519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Vertical Scroll 1"/>
          <p:cNvSpPr/>
          <p:nvPr/>
        </p:nvSpPr>
        <p:spPr>
          <a:xfrm>
            <a:off x="2123728" y="285728"/>
            <a:ext cx="5877296" cy="5879576"/>
          </a:xfrm>
          <a:prstGeom prst="verticalScroll">
            <a:avLst/>
          </a:prstGeom>
          <a:solidFill>
            <a:srgbClr val="FFFF00"/>
          </a:solidFill>
          <a:effectLst>
            <a:glow rad="139700">
              <a:schemeClr val="accent1">
                <a:satMod val="175000"/>
                <a:alpha val="40000"/>
              </a:schemeClr>
            </a:glow>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Aft>
                <a:spcPts val="0"/>
              </a:spcAft>
            </a:pPr>
            <a:r>
              <a:rPr lang="fa-IR" sz="2400" b="1" dirty="0">
                <a:solidFill>
                  <a:srgbClr val="FF0000"/>
                </a:solidFill>
                <a:latin typeface="Arial"/>
                <a:ea typeface="Times New Roman"/>
                <a:cs typeface="B Yagut"/>
              </a:rPr>
              <a:t>خدایا</a:t>
            </a:r>
            <a:endParaRPr lang="en-US" sz="2400" dirty="0">
              <a:solidFill>
                <a:srgbClr val="FF0000"/>
              </a:solidFill>
              <a:latin typeface="Times New Roman"/>
              <a:ea typeface="Times New Roman"/>
            </a:endParaRPr>
          </a:p>
          <a:p>
            <a:pPr algn="justLow" rtl="1">
              <a:spcAft>
                <a:spcPts val="0"/>
              </a:spcAft>
            </a:pPr>
            <a:r>
              <a:rPr lang="fa-IR" sz="2400" b="1" dirty="0">
                <a:solidFill>
                  <a:schemeClr val="tx1"/>
                </a:solidFill>
                <a:latin typeface="Arial"/>
                <a:ea typeface="Times New Roman"/>
                <a:cs typeface="B Yagut"/>
              </a:rPr>
              <a:t>اگر همه­ی درختان عالم قلم شوند</a:t>
            </a:r>
            <a:endParaRPr lang="en-US" sz="2400" dirty="0">
              <a:solidFill>
                <a:schemeClr val="tx1"/>
              </a:solidFill>
              <a:latin typeface="Times New Roman"/>
              <a:ea typeface="Times New Roman"/>
            </a:endParaRPr>
          </a:p>
          <a:p>
            <a:pPr algn="justLow" rtl="1">
              <a:spcAft>
                <a:spcPts val="0"/>
              </a:spcAft>
            </a:pPr>
            <a:r>
              <a:rPr lang="fa-IR" sz="2400" b="1" dirty="0">
                <a:solidFill>
                  <a:schemeClr val="tx1"/>
                </a:solidFill>
                <a:latin typeface="Arial"/>
                <a:ea typeface="Times New Roman"/>
                <a:cs typeface="B Yagut"/>
              </a:rPr>
              <a:t>و تمامی دریاهای جهان ، دفتر</a:t>
            </a:r>
            <a:endParaRPr lang="en-US" sz="2400" dirty="0">
              <a:solidFill>
                <a:schemeClr val="tx1"/>
              </a:solidFill>
              <a:latin typeface="Times New Roman"/>
              <a:ea typeface="Times New Roman"/>
            </a:endParaRPr>
          </a:p>
          <a:p>
            <a:pPr algn="justLow" rtl="1">
              <a:spcAft>
                <a:spcPts val="0"/>
              </a:spcAft>
            </a:pPr>
            <a:r>
              <a:rPr lang="fa-IR" sz="2400" b="1" dirty="0">
                <a:solidFill>
                  <a:schemeClr val="tx1"/>
                </a:solidFill>
                <a:latin typeface="Arial"/>
                <a:ea typeface="Times New Roman"/>
                <a:cs typeface="B Yagut"/>
              </a:rPr>
              <a:t>و همه­ی آدمیان ، از ابتدای آفرینش دنیا تا آخرت</a:t>
            </a:r>
            <a:endParaRPr lang="en-US" sz="2400" dirty="0">
              <a:solidFill>
                <a:schemeClr val="tx1"/>
              </a:solidFill>
              <a:latin typeface="Times New Roman"/>
              <a:ea typeface="Times New Roman"/>
            </a:endParaRPr>
          </a:p>
          <a:p>
            <a:pPr algn="justLow" rtl="1">
              <a:spcAft>
                <a:spcPts val="0"/>
              </a:spcAft>
            </a:pPr>
            <a:r>
              <a:rPr lang="fa-IR" sz="2400" b="1" dirty="0">
                <a:solidFill>
                  <a:schemeClr val="tx1"/>
                </a:solidFill>
                <a:latin typeface="Arial"/>
                <a:ea typeface="Times New Roman"/>
                <a:cs typeface="B Yagut"/>
              </a:rPr>
              <a:t>فقط و فقط بر آن شوند ، که</a:t>
            </a:r>
            <a:endParaRPr lang="en-US" sz="2400" dirty="0">
              <a:solidFill>
                <a:schemeClr val="tx1"/>
              </a:solidFill>
              <a:latin typeface="Times New Roman"/>
              <a:ea typeface="Times New Roman"/>
            </a:endParaRPr>
          </a:p>
          <a:p>
            <a:pPr algn="justLow" rtl="1">
              <a:spcAft>
                <a:spcPts val="0"/>
              </a:spcAft>
            </a:pPr>
            <a:r>
              <a:rPr lang="fa-IR" sz="2400" b="1" dirty="0">
                <a:solidFill>
                  <a:schemeClr val="tx1"/>
                </a:solidFill>
                <a:latin typeface="Arial"/>
                <a:ea typeface="Times New Roman"/>
                <a:cs typeface="B Yagut"/>
              </a:rPr>
              <a:t>رحمت و بخشایش تو را بنگارند</a:t>
            </a:r>
            <a:endParaRPr lang="en-US" sz="2400" dirty="0">
              <a:solidFill>
                <a:schemeClr val="tx1"/>
              </a:solidFill>
              <a:latin typeface="Times New Roman"/>
              <a:ea typeface="Times New Roman"/>
            </a:endParaRPr>
          </a:p>
          <a:p>
            <a:pPr algn="justLow" rtl="1">
              <a:spcAft>
                <a:spcPts val="0"/>
              </a:spcAft>
            </a:pPr>
            <a:r>
              <a:rPr lang="fa-IR" sz="2400" b="1" dirty="0">
                <a:solidFill>
                  <a:schemeClr val="tx1"/>
                </a:solidFill>
                <a:latin typeface="Arial"/>
                <a:ea typeface="Times New Roman"/>
                <a:cs typeface="B Yagut"/>
              </a:rPr>
              <a:t>کِی یارای آن را دارند که الطافت را وصف کنند .</a:t>
            </a:r>
            <a:endParaRPr lang="en-US" sz="2400" dirty="0">
              <a:solidFill>
                <a:schemeClr val="tx1"/>
              </a:solidFill>
              <a:latin typeface="Times New Roman"/>
              <a:ea typeface="Times New Roman"/>
            </a:endParaRPr>
          </a:p>
          <a:p>
            <a:pPr algn="justLow" rtl="1">
              <a:spcAft>
                <a:spcPts val="0"/>
              </a:spcAft>
            </a:pPr>
            <a:r>
              <a:rPr lang="fa-IR" sz="2400" b="1" dirty="0">
                <a:solidFill>
                  <a:schemeClr val="tx1"/>
                </a:solidFill>
                <a:latin typeface="Arial"/>
                <a:ea typeface="Times New Roman"/>
                <a:cs typeface="B Yagut"/>
              </a:rPr>
              <a:t>پس </a:t>
            </a:r>
            <a:r>
              <a:rPr lang="fa-IR" sz="2400" b="1" dirty="0" smtClean="0">
                <a:solidFill>
                  <a:schemeClr val="tx1"/>
                </a:solidFill>
                <a:latin typeface="Arial"/>
                <a:ea typeface="Times New Roman"/>
                <a:cs typeface="B Yagut"/>
              </a:rPr>
              <a:t>یاری­ام </a:t>
            </a:r>
            <a:r>
              <a:rPr lang="fa-IR" sz="2400" b="1" dirty="0">
                <a:solidFill>
                  <a:schemeClr val="tx1"/>
                </a:solidFill>
                <a:latin typeface="Arial"/>
                <a:ea typeface="Times New Roman"/>
                <a:cs typeface="B Yagut"/>
              </a:rPr>
              <a:t>ده تا در رشته­ی گرانبهایِ خلقتِ تو</a:t>
            </a:r>
            <a:endParaRPr lang="en-US" sz="2400" dirty="0">
              <a:solidFill>
                <a:schemeClr val="tx1"/>
              </a:solidFill>
              <a:latin typeface="Times New Roman"/>
              <a:ea typeface="Times New Roman"/>
            </a:endParaRPr>
          </a:p>
          <a:p>
            <a:pPr algn="justLow" rtl="1">
              <a:spcAft>
                <a:spcPts val="0"/>
              </a:spcAft>
            </a:pPr>
            <a:r>
              <a:rPr lang="fa-IR" sz="2400" b="1" dirty="0">
                <a:solidFill>
                  <a:schemeClr val="tx1"/>
                </a:solidFill>
                <a:latin typeface="Arial"/>
                <a:ea typeface="Times New Roman"/>
                <a:cs typeface="B Yagut"/>
              </a:rPr>
              <a:t>گوهری تابناک باشم </a:t>
            </a:r>
            <a:endParaRPr lang="en-US" sz="2400" dirty="0">
              <a:solidFill>
                <a:schemeClr val="tx1"/>
              </a:solidFill>
              <a:latin typeface="Times New Roman"/>
              <a:ea typeface="Times New Roman"/>
            </a:endParaRPr>
          </a:p>
          <a:p>
            <a:pPr algn="justLow" rtl="1">
              <a:spcAft>
                <a:spcPts val="0"/>
              </a:spcAft>
            </a:pPr>
            <a:r>
              <a:rPr lang="fa-IR" sz="2400" b="1" dirty="0">
                <a:solidFill>
                  <a:schemeClr val="tx1"/>
                </a:solidFill>
                <a:latin typeface="Arial"/>
                <a:ea typeface="Times New Roman"/>
                <a:cs typeface="B Yagut"/>
              </a:rPr>
              <a:t>نه مهره­ای کم­بها .</a:t>
            </a:r>
            <a:endParaRPr lang="en-US" sz="2400" dirty="0">
              <a:solidFill>
                <a:schemeClr val="tx1"/>
              </a:solidFill>
              <a:effectLst/>
              <a:latin typeface="Times New Roman"/>
              <a:ea typeface="Times New Roman"/>
            </a:endParaRPr>
          </a:p>
        </p:txBody>
      </p:sp>
      <p:sp>
        <p:nvSpPr>
          <p:cNvPr id="3" name="TextBox 2">
            <a:hlinkClick r:id="rId2" action="ppaction://hlinksldjump"/>
          </p:cNvPr>
          <p:cNvSpPr txBox="1"/>
          <p:nvPr/>
        </p:nvSpPr>
        <p:spPr>
          <a:xfrm>
            <a:off x="0" y="857232"/>
            <a:ext cx="121441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extLst>
      <p:ext uri="{BB962C8B-B14F-4D97-AF65-F5344CB8AC3E}">
        <p14:creationId xmlns="" xmlns:p14="http://schemas.microsoft.com/office/powerpoint/2010/main" val="2707557466"/>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Rectangle 2"/>
          <p:cNvSpPr/>
          <p:nvPr/>
        </p:nvSpPr>
        <p:spPr>
          <a:xfrm>
            <a:off x="0" y="2000239"/>
            <a:ext cx="9188245" cy="4071967"/>
          </a:xfrm>
          <a:prstGeom prst="rect">
            <a:avLst/>
          </a:prstGeom>
          <a:solidFill>
            <a:srgbClr val="FF0000"/>
          </a:solidFill>
          <a:ln>
            <a:solidFill>
              <a:srgbClr val="C00000"/>
            </a:solidFill>
          </a:ln>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evel 4"/>
          <p:cNvSpPr/>
          <p:nvPr/>
        </p:nvSpPr>
        <p:spPr>
          <a:xfrm>
            <a:off x="1500166" y="142852"/>
            <a:ext cx="6286544" cy="1571636"/>
          </a:xfrm>
          <a:prstGeom prst="bevel">
            <a:avLst/>
          </a:prstGeom>
          <a:solidFill>
            <a:schemeClr val="accent3">
              <a:lumMod val="60000"/>
              <a:lumOff val="40000"/>
            </a:schemeClr>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fontAlgn="base">
              <a:spcBef>
                <a:spcPct val="0"/>
              </a:spcBef>
              <a:spcAft>
                <a:spcPct val="0"/>
              </a:spcAf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Mitra" charset="-78"/>
              </a:rPr>
              <a:t>مراحل بازنشستگی در صندوق بازنشستگی کشوری</a:t>
            </a:r>
          </a:p>
        </p:txBody>
      </p:sp>
      <p:sp>
        <p:nvSpPr>
          <p:cNvPr id="17409" name="Rectangle 1"/>
          <p:cNvSpPr>
            <a:spLocks noChangeArrowheads="1"/>
          </p:cNvSpPr>
          <p:nvPr/>
        </p:nvSpPr>
        <p:spPr bwMode="auto">
          <a:xfrm>
            <a:off x="4479634"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1" name="Rectangle 3"/>
          <p:cNvSpPr>
            <a:spLocks noChangeArrowheads="1"/>
          </p:cNvSpPr>
          <p:nvPr/>
        </p:nvSpPr>
        <p:spPr bwMode="auto">
          <a:xfrm>
            <a:off x="4714876" y="3162989"/>
            <a:ext cx="7143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Rectangle 4"/>
          <p:cNvSpPr>
            <a:spLocks noChangeArrowheads="1"/>
          </p:cNvSpPr>
          <p:nvPr/>
        </p:nvSpPr>
        <p:spPr bwMode="auto">
          <a:xfrm>
            <a:off x="285720" y="2408749"/>
            <a:ext cx="8501122" cy="3091953"/>
          </a:xfrm>
          <a:prstGeom prst="rect">
            <a:avLst/>
          </a:prstGeom>
          <a:solidFill>
            <a:srgbClr val="FFC000"/>
          </a:solidFill>
          <a:ln w="9525">
            <a:noFill/>
            <a:miter lim="800000"/>
            <a:headEnd/>
            <a:tailEnd/>
          </a:ln>
          <a:effectLst/>
          <a:scene3d>
            <a:camera prst="perspectiveRelaxedModerately"/>
            <a:lightRig rig="threePt" dir="t"/>
          </a:scene3d>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accent5">
                    <a:lumMod val="50000"/>
                  </a:schemeClr>
                </a:solidFill>
                <a:effectLst/>
                <a:latin typeface="B Mitra"/>
                <a:ea typeface="Calibri" pitchFamily="34" charset="0"/>
                <a:cs typeface="2  Nazanin" pitchFamily="2" charset="-78"/>
              </a:rPr>
              <a:t>نظر به اینکه احراز شرایط بازنشستگی می تواند یکی از حالت های اجباری، توافقی، از کار افتادگی و قهری در اختیار دستگاه و یا مستخدم باشد لذا در صورت داشتن هر یک از این شرایط کارگزینی با مشاوره با فرد واجد شرایط و پس از نتیجه گیری نسبت به صدور ابلاغ بازنشستگی براساس مستندات قانونی  و از تاریخ معین اقدام می نماید. قبل از صدور ابلاغ پرونده فرد مورد نظر یکبار دیگر برای تعیین سنوات و تجمیع سوابق ( در صورت خدمت در نهادهای مختلف) و تطبیق با قوانین بطور کامل مورد بررسی قرار می گیرد. </a:t>
            </a:r>
            <a:endParaRPr kumimoji="0" lang="fa-IR" sz="3600" b="0" i="0" u="none" strike="noStrike" cap="none" normalizeH="0" baseline="0" dirty="0" smtClean="0">
              <a:ln>
                <a:noFill/>
              </a:ln>
              <a:solidFill>
                <a:schemeClr val="accent5">
                  <a:lumMod val="50000"/>
                </a:schemeClr>
              </a:solidFill>
              <a:effectLst/>
              <a:latin typeface="Arial" pitchFamily="34" charset="0"/>
              <a:cs typeface="2  Nazanin" pitchFamily="2" charset="-78"/>
            </a:endParaRPr>
          </a:p>
        </p:txBody>
      </p:sp>
      <p:sp>
        <p:nvSpPr>
          <p:cNvPr id="8" name="TextBox 7">
            <a:hlinkClick r:id="rId2" action="ppaction://hlinksldjump"/>
          </p:cNvPr>
          <p:cNvSpPr txBox="1"/>
          <p:nvPr/>
        </p:nvSpPr>
        <p:spPr>
          <a:xfrm>
            <a:off x="428596" y="2000240"/>
            <a:ext cx="121444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52" presetClass="entr" presetSubtype="0" fill="hold" grpId="0" nodeType="afterEffect">
                                  <p:stCondLst>
                                    <p:cond delay="0"/>
                                  </p:stCondLst>
                                  <p:childTnLst>
                                    <p:set>
                                      <p:cBhvr>
                                        <p:cTn id="17" dur="1" fill="hold">
                                          <p:stCondLst>
                                            <p:cond delay="0"/>
                                          </p:stCondLst>
                                        </p:cTn>
                                        <p:tgtEl>
                                          <p:spTgt spid="17412"/>
                                        </p:tgtEl>
                                        <p:attrNameLst>
                                          <p:attrName>style.visibility</p:attrName>
                                        </p:attrNameLst>
                                      </p:cBhvr>
                                      <p:to>
                                        <p:strVal val="visible"/>
                                      </p:to>
                                    </p:set>
                                    <p:animScale>
                                      <p:cBhvr>
                                        <p:cTn id="18" dur="1000" decel="50000" fill="hold">
                                          <p:stCondLst>
                                            <p:cond delay="0"/>
                                          </p:stCondLst>
                                        </p:cTn>
                                        <p:tgtEl>
                                          <p:spTgt spid="174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7412"/>
                                        </p:tgtEl>
                                        <p:attrNameLst>
                                          <p:attrName>ppt_x</p:attrName>
                                          <p:attrName>ppt_y</p:attrName>
                                        </p:attrNameLst>
                                      </p:cBhvr>
                                    </p:animMotion>
                                    <p:animEffect transition="in" filter="fade">
                                      <p:cBhvr>
                                        <p:cTn id="20" dur="1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4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0" y="3927"/>
            <a:ext cx="9144000" cy="7072338"/>
          </a:xfrm>
          <a:prstGeom prst="rect">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435" name="Rectangle 3"/>
          <p:cNvSpPr>
            <a:spLocks noChangeArrowheads="1"/>
          </p:cNvSpPr>
          <p:nvPr/>
        </p:nvSpPr>
        <p:spPr bwMode="auto">
          <a:xfrm>
            <a:off x="0" y="1537822"/>
            <a:ext cx="9144000" cy="3416320"/>
          </a:xfrm>
          <a:prstGeom prst="rect">
            <a:avLst/>
          </a:prstGeom>
          <a:solidFill>
            <a:schemeClr val="accent6">
              <a:lumMod val="60000"/>
              <a:lumOff val="40000"/>
            </a:schemeClr>
          </a:solidFill>
          <a:ln w="9525">
            <a:noFill/>
            <a:miter lim="800000"/>
            <a:headEnd/>
            <a:tailEnd/>
          </a:ln>
          <a:effectLst/>
          <a:scene3d>
            <a:camera prst="isometricOffAxis1Right"/>
            <a:lightRig rig="threePt" dir="t"/>
          </a:scene3d>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fa-IR" sz="3600" b="0" i="0" u="none" strike="noStrike" cap="none" normalizeH="0" baseline="0" dirty="0" smtClean="0">
                <a:ln>
                  <a:noFill/>
                </a:ln>
                <a:solidFill>
                  <a:schemeClr val="tx1"/>
                </a:solidFill>
                <a:effectLst/>
                <a:latin typeface="B Mitra"/>
                <a:ea typeface="Calibri" pitchFamily="34" charset="0"/>
                <a:cs typeface="2  Nazanin" pitchFamily="2" charset="-78"/>
              </a:rPr>
              <a:t>پس از صدور ابلاغ بازنشستگی فرد مورد نظر با مراجعه به اداره بازنشستگی/ کارشناسی بازنشستگی- امور اداری نسبت به دریافت فرم تسویه حساب، استعلامات هیاتهای تخلفات اداری، ایجاد کارشناسی، حراست، تعاون بیمه طلایی ... و فرم کارت منزلت اقدام می نماید و همچنین راهنمایی لازم در خصوص افتتاح حساب برای دریافت حقوق بازنشستگی انجام می گیرد. </a:t>
            </a:r>
            <a:endParaRPr kumimoji="0" lang="fa-IR" sz="4400" b="0" i="0" u="none" strike="noStrike" cap="none" normalizeH="0" baseline="0" dirty="0" smtClean="0">
              <a:ln>
                <a:noFill/>
              </a:ln>
              <a:solidFill>
                <a:schemeClr val="tx1"/>
              </a:solidFill>
              <a:effectLst/>
              <a:latin typeface="Arial" pitchFamily="34" charset="0"/>
              <a:cs typeface="2  Nazanin" pitchFamily="2" charset="-78"/>
            </a:endParaRPr>
          </a:p>
        </p:txBody>
      </p:sp>
      <p:sp>
        <p:nvSpPr>
          <p:cNvPr id="4" name="TextBox 3">
            <a:hlinkClick r:id="rId2" action="ppaction://hlinksldjump"/>
          </p:cNvPr>
          <p:cNvSpPr txBox="1"/>
          <p:nvPr/>
        </p:nvSpPr>
        <p:spPr>
          <a:xfrm>
            <a:off x="642910" y="857232"/>
            <a:ext cx="1285884"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فهرست اصلی</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Scale>
                                      <p:cBhvr>
                                        <p:cTn id="7" dur="1000" decel="50000" fill="hold">
                                          <p:stCondLst>
                                            <p:cond delay="0"/>
                                          </p:stCondLst>
                                        </p:cTn>
                                        <p:tgtEl>
                                          <p:spTgt spid="184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435"/>
                                        </p:tgtEl>
                                        <p:attrNameLst>
                                          <p:attrName>ppt_x</p:attrName>
                                          <p:attrName>ppt_y</p:attrName>
                                        </p:attrNameLst>
                                      </p:cBhvr>
                                    </p:animMotion>
                                    <p:animEffect transition="in" filter="fade">
                                      <p:cBhvr>
                                        <p:cTn id="9" dur="1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3">
      <a:dk1>
        <a:srgbClr val="D3ECB9"/>
      </a:dk1>
      <a:lt1>
        <a:srgbClr val="D3ECB9"/>
      </a:lt1>
      <a:dk2>
        <a:srgbClr val="BDE296"/>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C71B277C-C29A-4BA0-A7BA-43502DF21AB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قوانین و مقررات بازنشستگی 1</Template>
  <TotalTime>200</TotalTime>
  <Words>5807</Words>
  <Application>Microsoft Office PowerPoint</Application>
  <PresentationFormat>On-screen Show (4:3)</PresentationFormat>
  <Paragraphs>363</Paragraphs>
  <Slides>75</Slides>
  <Notes>3</Notes>
  <HiddenSlides>0</HiddenSlides>
  <MMClips>0</MMClips>
  <ScaleCrop>false</ScaleCrop>
  <HeadingPairs>
    <vt:vector size="4" baseType="variant">
      <vt:variant>
        <vt:lpstr>Theme</vt:lpstr>
      </vt:variant>
      <vt:variant>
        <vt:i4>2</vt:i4>
      </vt:variant>
      <vt:variant>
        <vt:lpstr>Slide Titles</vt:lpstr>
      </vt:variant>
      <vt:variant>
        <vt:i4>75</vt:i4>
      </vt:variant>
    </vt:vector>
  </HeadingPairs>
  <TitlesOfParts>
    <vt:vector size="77" baseType="lpstr">
      <vt:lpstr>Apex</vt:lpstr>
      <vt:lpstr>Droplet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از تاریخ لازم الاجرا شدن قانون مدیریت خدمات کشوری، ماده قانونی مذکور، صرفاً در مورد کارکنان مستثنی شده از قانون مذکور از جمله اعضای هیات علمی، دارندگان پایه های قضایی، کارکنان دیوان محاسبات کشور و کارکنان شهرداری ها نافذ است. </vt:lpstr>
      <vt:lpstr>بند الف ماده 74 قانون استخدام کشوری</vt:lpstr>
      <vt:lpstr>Slide 25</vt:lpstr>
      <vt:lpstr>از کارافتادگی</vt:lpstr>
      <vt:lpstr>فوت</vt:lpstr>
      <vt:lpstr>Slide 28</vt:lpstr>
      <vt:lpstr>Slide 29</vt:lpstr>
      <vt:lpstr>Slide 30</vt:lpstr>
      <vt:lpstr>Slide 31</vt:lpstr>
      <vt:lpstr>Slide 32</vt:lpstr>
      <vt:lpstr>Slide 33</vt:lpstr>
      <vt:lpstr>Slide 34</vt:lpstr>
      <vt:lpstr>Slide 35</vt:lpstr>
      <vt:lpstr>قانون بازنشستگی پیش از موعد</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almahdi</dc:creator>
  <cp:lastModifiedBy>almahdi-pc</cp:lastModifiedBy>
  <cp:revision>38</cp:revision>
  <dcterms:created xsi:type="dcterms:W3CDTF">2014-12-08T16:04:15Z</dcterms:created>
  <dcterms:modified xsi:type="dcterms:W3CDTF">2014-12-27T10:28:20Z</dcterms:modified>
  <cp:contentStatus/>
</cp:coreProperties>
</file>