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3" r:id="rId16"/>
    <p:sldId id="293" r:id="rId17"/>
    <p:sldId id="277" r:id="rId18"/>
    <p:sldId id="276" r:id="rId19"/>
    <p:sldId id="275" r:id="rId20"/>
    <p:sldId id="274" r:id="rId21"/>
    <p:sldId id="273" r:id="rId22"/>
    <p:sldId id="272" r:id="rId23"/>
    <p:sldId id="283" r:id="rId24"/>
    <p:sldId id="282" r:id="rId25"/>
    <p:sldId id="281" r:id="rId26"/>
    <p:sldId id="280" r:id="rId27"/>
    <p:sldId id="279" r:id="rId28"/>
    <p:sldId id="287" r:id="rId29"/>
    <p:sldId id="286" r:id="rId30"/>
    <p:sldId id="285" r:id="rId31"/>
    <p:sldId id="284" r:id="rId32"/>
    <p:sldId id="289" r:id="rId33"/>
    <p:sldId id="288" r:id="rId34"/>
    <p:sldId id="278" r:id="rId35"/>
    <p:sldId id="264" r:id="rId36"/>
    <p:sldId id="291" r:id="rId37"/>
    <p:sldId id="290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41" d="100"/>
          <a:sy n="41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F82393-5247-484A-BF9B-4DBDFA544F9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94BAA3-0B56-43E7-907E-607DE13AB0D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درسی دانشگاه محمدرضا\بسم الله الرحمن و الرحیم\13617992856064_1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90616" cy="3919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LIREZA\Desktop\pictures\Screenshot_20170409-202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38200"/>
            <a:ext cx="68275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LIREZA\Desktop\pictures\Screenshot_20170409-202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5300245" cy="28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IREZA\Desktop\pictures\Screenshot_20170409-202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82321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3400" y="2383971"/>
            <a:ext cx="830961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الف) حداقل چند جسم باید بر هم اثر کنند تا نیرو ظاهر شود؟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5171" y="3657600"/>
            <a:ext cx="830961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ب) اگر دو جسم بر هم اثر نگذارند , مانند حالتی که شخص در نزدیکی اتومبیل ایستاده است و اتومبیل را هل نمی دهد.</a:t>
            </a:r>
          </a:p>
          <a:p>
            <a:pPr algn="ctr"/>
            <a:r>
              <a:rPr lang="fa-IR" sz="2400" b="1" dirty="0" smtClean="0"/>
              <a:t>آیا دو جسم به هم نیرو وارد می کنند؟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1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IREZA\Desktop\pictures\Screenshot_20170409-202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1"/>
            <a:ext cx="328049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219825" y="794656"/>
            <a:ext cx="2717238" cy="1719943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accent1"/>
                </a:solidFill>
              </a:rPr>
              <a:t>شگفتی های آفرینش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537857" y="2939142"/>
            <a:ext cx="5529943" cy="2272611"/>
          </a:xfrm>
          <a:prstGeom prst="leftArrow">
            <a:avLst>
              <a:gd name="adj1" fmla="val 50000"/>
              <a:gd name="adj2" fmla="val 476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آیا می دانید کَک می تواند ارابه ای که جرم آن بیش از یک صد هزار برابر جرم خودش است را بکشد و به حرکت درآورد؟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IREZA\Desktop\pictures\Screenshot_20170409-202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9337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IREZA\Desktop\pictures\Screenshot_20170409-202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63237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IREZA\Desktop\pictures\Screenshot_20170409-202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066800"/>
            <a:ext cx="2575560" cy="13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IREZA\Desktop\pictures\Screenshot_20170409-202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03119"/>
            <a:ext cx="4343400" cy="24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LIREZA\Desktop\pictures\Screenshot_20170409-202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81350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LIREZA\Desktop\pictures\Screenshot_20170409-2028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451"/>
            <a:ext cx="48006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05400" y="2133600"/>
            <a:ext cx="457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accent1"/>
                </a:solidFill>
              </a:rPr>
              <a:t>1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505200"/>
            <a:ext cx="457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accent1"/>
                </a:solidFill>
              </a:rPr>
              <a:t>2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76600"/>
            <a:ext cx="457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accent1"/>
                </a:solidFill>
              </a:rPr>
              <a:t>3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209800" y="2133600"/>
            <a:ext cx="4700016" cy="2743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حالا نوبت تماشای فیلمه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9d1e9693e5562e849b9a4a962f457c33110769-240p__5623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LIREZA\Desktop\pictures\Screenshot_20170409-202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913311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72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276600" y="990600"/>
            <a:ext cx="5638800" cy="1665514"/>
          </a:xfrm>
          <a:prstGeom prst="cloudCallout">
            <a:avLst>
              <a:gd name="adj1" fmla="val -31163"/>
              <a:gd name="adj2" fmla="val 873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</a:rPr>
              <a:t>چرا اجسام به طرف زمین سقوط می کنند؟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ALIREZA\Desktop\pictures\Screenshot_20170409-202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00"/>
            <a:ext cx="3732213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LIREZA\Desktop\pictures\Screenshot_20170409-202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32" y="3376612"/>
            <a:ext cx="3633216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676400" y="914400"/>
            <a:ext cx="6096000" cy="989076"/>
          </a:xfrm>
          <a:prstGeom prst="ellipse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نیروی گرانش</a:t>
            </a:r>
            <a:endParaRPr lang="en-US" sz="2400" b="1" dirty="0"/>
          </a:p>
        </p:txBody>
      </p:sp>
      <p:sp>
        <p:nvSpPr>
          <p:cNvPr id="3" name="Folded Corner 2"/>
          <p:cNvSpPr/>
          <p:nvPr/>
        </p:nvSpPr>
        <p:spPr>
          <a:xfrm>
            <a:off x="3505200" y="2295144"/>
            <a:ext cx="5029200" cy="41910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b="1" dirty="0" smtClean="0"/>
          </a:p>
          <a:p>
            <a:pPr algn="ctr"/>
            <a:endParaRPr lang="fa-IR" sz="2000" b="1" dirty="0"/>
          </a:p>
          <a:p>
            <a:pPr algn="ctr"/>
            <a:r>
              <a:rPr lang="fa-IR" sz="2000" b="1" dirty="0" smtClean="0"/>
              <a:t>وقتی توپ در دست شما قرار دارد , ساکن است. با رها شدن از دست , شروع به حرکت به طرف پایین می کند و یک تغییر حرکت اتفاق می افتد و می دانیم عامل تغییر حرکت , نیرو است. بنابراین نتیجه می گیریم زمین به همه اجسام نزدیک خود نیرو وارد می کند و آنها را به طرف خود می کشد. این نیرو , </a:t>
            </a:r>
            <a:r>
              <a:rPr lang="fa-IR" sz="2400" b="1" dirty="0" smtClean="0">
                <a:solidFill>
                  <a:srgbClr val="FF0000"/>
                </a:solidFill>
              </a:rPr>
              <a:t>نیروی گرانشی </a:t>
            </a:r>
            <a:r>
              <a:rPr lang="fa-IR" sz="2000" b="1" dirty="0" smtClean="0"/>
              <a:t>نامیده می شود. نیروی گرانشی یک نیروی جاذبه است که روی همه چیز و همه کس عمل می کند.</a:t>
            </a:r>
          </a:p>
          <a:p>
            <a:pPr algn="ctr"/>
            <a:r>
              <a:rPr lang="fa-IR" sz="2000" b="1" dirty="0" smtClean="0"/>
              <a:t>نیروی جاذبه ای که زمین به یک جسم وارد می کند , </a:t>
            </a:r>
            <a:r>
              <a:rPr lang="fa-IR" sz="2400" b="1" dirty="0" smtClean="0">
                <a:solidFill>
                  <a:srgbClr val="FF0000"/>
                </a:solidFill>
              </a:rPr>
              <a:t>وزن جسم</a:t>
            </a:r>
            <a:r>
              <a:rPr lang="fa-IR" sz="2000" b="1" dirty="0" smtClean="0"/>
              <a:t> نامیده می شود.</a:t>
            </a:r>
            <a:endParaRPr lang="en-US" sz="2000" b="1" dirty="0"/>
          </a:p>
        </p:txBody>
      </p:sp>
      <p:pic>
        <p:nvPicPr>
          <p:cNvPr id="1026" name="Picture 2" descr="C:\Users\ALIREZA\Desktop\کنفرانس   فارسی و علوم\علوم 3\۵۰-۲۱-۱۹-۱۴-۰۳-۲۰۱۷-138849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890234" cy="3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1" y="990599"/>
            <a:ext cx="5061858" cy="55408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400" b="1" dirty="0" smtClean="0"/>
          </a:p>
          <a:p>
            <a:pPr algn="ctr"/>
            <a:endParaRPr lang="fa-IR" sz="2400" b="1" dirty="0"/>
          </a:p>
          <a:p>
            <a:pPr algn="ctr"/>
            <a:r>
              <a:rPr lang="fa-IR" sz="2400" b="1" dirty="0" smtClean="0"/>
              <a:t>تهیه و تنظیم:</a:t>
            </a:r>
          </a:p>
          <a:p>
            <a:pPr algn="ctr"/>
            <a:r>
              <a:rPr lang="fa-IR" sz="2400" b="1" dirty="0" smtClean="0"/>
              <a:t>دانیال دانش</a:t>
            </a:r>
          </a:p>
          <a:p>
            <a:pPr algn="ctr"/>
            <a:r>
              <a:rPr lang="fa-IR" sz="2400" b="1" dirty="0" smtClean="0"/>
              <a:t>9511116400</a:t>
            </a:r>
          </a:p>
          <a:p>
            <a:pPr algn="ctr"/>
            <a:endParaRPr lang="fa-IR" sz="2400" b="1" dirty="0" smtClean="0"/>
          </a:p>
          <a:p>
            <a:pPr algn="ctr"/>
            <a:r>
              <a:rPr lang="fa-IR" sz="2400" b="1" dirty="0" smtClean="0"/>
              <a:t>درس آموزش علوم تجربی</a:t>
            </a:r>
          </a:p>
          <a:p>
            <a:pPr algn="ctr"/>
            <a:endParaRPr lang="fa-IR" sz="2400" b="1" dirty="0"/>
          </a:p>
          <a:p>
            <a:pPr algn="ctr"/>
            <a:r>
              <a:rPr lang="fa-IR" sz="2400" b="1" dirty="0" smtClean="0"/>
              <a:t>استاد راهنما:</a:t>
            </a:r>
          </a:p>
          <a:p>
            <a:pPr algn="ctr"/>
            <a:r>
              <a:rPr lang="fa-IR" sz="2400" b="1" dirty="0" smtClean="0"/>
              <a:t>حسین معافی</a:t>
            </a:r>
          </a:p>
          <a:p>
            <a:pPr algn="ctr"/>
            <a:endParaRPr lang="fa-IR" sz="2400" b="1" dirty="0"/>
          </a:p>
          <a:p>
            <a:pPr algn="ctr"/>
            <a:r>
              <a:rPr lang="fa-IR" sz="2400" b="1" dirty="0" smtClean="0"/>
              <a:t>تدریس دروس 6 و 7 علوم ششم ابتدایی</a:t>
            </a:r>
          </a:p>
          <a:p>
            <a:pPr algn="ctr"/>
            <a:r>
              <a:rPr lang="fa-IR" sz="2400" b="1" dirty="0" smtClean="0"/>
              <a:t>(ورزش و نیرو)</a:t>
            </a:r>
          </a:p>
          <a:p>
            <a:pPr algn="ctr"/>
            <a:endParaRPr lang="fa-IR" sz="2400" b="1" dirty="0" smtClean="0"/>
          </a:p>
          <a:p>
            <a:pPr algn="ctr"/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5115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REZA\Desktop\pictures\Screenshot_20170409-202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1"/>
            <a:ext cx="2590799" cy="12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IREZA\Desktop\pictures\Screenshot_20170409-202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905000"/>
            <a:ext cx="2981854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IREZA\Desktop\pictures\Screenshot_20170409-203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428869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REZA\Desktop\pictures\Screenshot_20170409-202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416"/>
            <a:ext cx="2171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432816" y="2362200"/>
            <a:ext cx="8553450" cy="135026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فرض کنید در زمین مسابقه فوتبال , جاذبه زمین بر توپ وارد نشود. به نظر شما چه اتفاق هایی ممکن است بیفتد؟</a:t>
            </a:r>
            <a:endParaRPr lang="en-US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3667697" cy="2487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REZA\Desktop\pictures\Screenshot_20170409-202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7908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IREZA\Desktop\pictures\Screenshot_20170409-203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4950"/>
            <a:ext cx="6754812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Callout 1"/>
          <p:cNvSpPr/>
          <p:nvPr/>
        </p:nvSpPr>
        <p:spPr>
          <a:xfrm>
            <a:off x="3124200" y="838200"/>
            <a:ext cx="5638800" cy="3206750"/>
          </a:xfrm>
          <a:prstGeom prst="downArrowCallout">
            <a:avLst>
              <a:gd name="adj1" fmla="val 25000"/>
              <a:gd name="adj2" fmla="val 26299"/>
              <a:gd name="adj3" fmla="val 14610"/>
              <a:gd name="adj4" fmla="val 758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جرم یک جسم به مقدار ماده تشکیل دهنده آن بستگی دارد و واحد اندازه گیری آن کیلوگرم است. برای اندازه گیری جرم معمولا از ترازو استفاده می شود , اما اکثرا بجای کلمه </a:t>
            </a:r>
            <a:r>
              <a:rPr lang="fa-IR" b="1" dirty="0" smtClean="0">
                <a:solidFill>
                  <a:srgbClr val="FF0000"/>
                </a:solidFill>
              </a:rPr>
              <a:t>جرم</a:t>
            </a:r>
            <a:r>
              <a:rPr lang="fa-IR" b="1" dirty="0" smtClean="0"/>
              <a:t> از </a:t>
            </a:r>
            <a:r>
              <a:rPr lang="fa-IR" b="1" dirty="0" smtClean="0">
                <a:solidFill>
                  <a:srgbClr val="FF0000"/>
                </a:solidFill>
              </a:rPr>
              <a:t>وزن</a:t>
            </a:r>
            <a:r>
              <a:rPr lang="fa-IR" b="1" dirty="0" smtClean="0"/>
              <a:t> استفاده می کنند ؛ مثلا می گویند </a:t>
            </a:r>
            <a:r>
              <a:rPr lang="fa-IR" b="1" dirty="0" smtClean="0">
                <a:solidFill>
                  <a:srgbClr val="FF0000"/>
                </a:solidFill>
              </a:rPr>
              <a:t>وزن</a:t>
            </a:r>
            <a:r>
              <a:rPr lang="fa-IR" b="1" dirty="0" smtClean="0"/>
              <a:t> این هندوانه 3/5 کیلوگرم است ؛ درحالی که درست این است که بگوییم </a:t>
            </a:r>
            <a:r>
              <a:rPr lang="fa-IR" b="1" dirty="0" smtClean="0">
                <a:solidFill>
                  <a:srgbClr val="FF0000"/>
                </a:solidFill>
              </a:rPr>
              <a:t>جرم</a:t>
            </a:r>
            <a:r>
              <a:rPr lang="fa-IR" b="1" dirty="0" smtClean="0"/>
              <a:t> این هندوانه 3/5 کیلوگرم است.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80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219825" y="794656"/>
            <a:ext cx="2717238" cy="1719943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accent1"/>
                </a:solidFill>
              </a:rPr>
              <a:t>شگفتی های آفرینش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ALIREZA\Desktop\pictures\Screenshot_20170409-20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43000"/>
            <a:ext cx="3962400" cy="27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Terminator 3"/>
          <p:cNvSpPr/>
          <p:nvPr/>
        </p:nvSpPr>
        <p:spPr>
          <a:xfrm>
            <a:off x="304799" y="4648200"/>
            <a:ext cx="8632263" cy="13716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آیا می دانید زمین و هفت ستاره دیگر منظومه شمسی با بیش از 160 قمر در اثر نیروی گرانشی به دور خورشید می چرخند و فاصله هر سیاره از خورشید حین حرکت در مدارش تغییر می کند , اما هیچ گاه با یکدیگر برخورد نمی کنند.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3605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IREZA\Desktop\pictures\Screenshot_20170409-203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3481163" cy="43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IREZA\Desktop\pictures\Screenshot_20170409-202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692"/>
            <a:ext cx="1981200" cy="10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IREZA\Desktop\pictures\Screenshot_20170409-203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1"/>
            <a:ext cx="2667001" cy="9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133600" y="2115885"/>
            <a:ext cx="5453743" cy="3657600"/>
          </a:xfrm>
          <a:prstGeom prst="star7">
            <a:avLst>
              <a:gd name="adj" fmla="val 39538"/>
              <a:gd name="hf" fmla="val 102572"/>
              <a:gd name="vf" fmla="val 105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b="1" dirty="0" smtClean="0"/>
          </a:p>
          <a:p>
            <a:pPr algn="ctr"/>
            <a:r>
              <a:rPr lang="fa-IR" sz="2000" b="1" dirty="0" smtClean="0"/>
              <a:t>در مورد بازیافت زباله های آهنی یا موادی که جذب آهنربا می شوند , پژوهش کنید و به کلاس گزارش دهید.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05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IREZA\Desktop\pictures\Screenshot_20170409-202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057400" cy="11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IREZA\Desktop\pictures\Screenshot_20170409-203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78408"/>
            <a:ext cx="2971800" cy="38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LIREZA\Desktop\pictures\Screenshot_20170409-203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504"/>
            <a:ext cx="5794019" cy="39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1314839"/>
            <a:ext cx="457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accent1"/>
                </a:solidFill>
              </a:rPr>
              <a:t>1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971800"/>
            <a:ext cx="457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accent1"/>
                </a:solidFill>
              </a:rPr>
              <a:t>2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IREZA\Desktop\pictures\Screenshot_20170409-202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" y="1066800"/>
            <a:ext cx="2060449" cy="11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IREZA\Desktop\pictures\Screenshot_20170409-203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765925" cy="40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6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LIREZA\Desktop\pictures\Screenshot_20170409-202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2171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1886" y="2514600"/>
            <a:ext cx="86106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در شکل صفحه قبل کدام نیرو سبب کند شدن حرکت و توقف جسم شده است؟</a:t>
            </a:r>
          </a:p>
          <a:p>
            <a:pPr algn="ctr"/>
            <a:r>
              <a:rPr lang="fa-IR" sz="2000" b="1" dirty="0" smtClean="0"/>
              <a:t>این نیرو در کدام جهت بر جسم وارد می شود؟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91886" y="4191000"/>
            <a:ext cx="86106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در آزمایش کنید صفحه قبل نیروی اصطکاک در کدام حالت بیشتر است؟</a:t>
            </a:r>
          </a:p>
          <a:p>
            <a:pPr algn="ctr"/>
            <a:r>
              <a:rPr lang="fa-IR" sz="2000" b="1" dirty="0" smtClean="0"/>
              <a:t>آیا به نظر شما سطحی وجود دارد که جسم رها شده بر روی آن متوقف نشود؟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29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IREZA\Desktop\pictures\Screenshot_20170409-202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1"/>
            <a:ext cx="258989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Callout 1"/>
          <p:cNvSpPr/>
          <p:nvPr/>
        </p:nvSpPr>
        <p:spPr>
          <a:xfrm>
            <a:off x="3287486" y="1143000"/>
            <a:ext cx="5170714" cy="18288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در هر یک از فعالیت های زیر, نیروی اصطکالک بیشتر باشد, بهتر است یا کمتر؟ چرا؟</a:t>
            </a:r>
            <a:endParaRPr lang="en-US" sz="2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509658" y="3156857"/>
            <a:ext cx="2286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الف) هنگام ترمز کردن اتومبیل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3156857"/>
            <a:ext cx="2286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ب) بالا رفتن از کوه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509658" y="4408714"/>
            <a:ext cx="2286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پ) اسکی رو برف یا یخ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542315" y="5715000"/>
            <a:ext cx="22860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ث) اصطکاک بین اجزای دوچرخه , مثلا زنجیر یا چرخ دنده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917371" y="5715000"/>
            <a:ext cx="22860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ج) هنگام هل دادن یک جسم سنگین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895600" y="4408714"/>
            <a:ext cx="2286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ت) گره زدن طناب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6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REZA\Desktop\pictures\Screenshot_20170409-20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8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39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IREZA\Desktop\pictures\Screenshot_20170409-203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1"/>
            <a:ext cx="274629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ocument 1"/>
          <p:cNvSpPr/>
          <p:nvPr/>
        </p:nvSpPr>
        <p:spPr>
          <a:xfrm>
            <a:off x="2590800" y="2895600"/>
            <a:ext cx="5257800" cy="281940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</a:rPr>
              <a:t>تحقیق کنید برای افزایش اصطکاک در روز های برفی و سر نخوردن اتومبیل ها چه اقداماتی صورت می گیرد؟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96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LIREZA\Desktop\pictures\Screenshot_20170409-202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" y="1066800"/>
            <a:ext cx="2115375" cy="11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LIREZA\Desktop\pictures\Screenshot_20170409-203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95508"/>
            <a:ext cx="5489802" cy="22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LIREZA\Desktop\pictures\Screenshot_20170409-2033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581147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LIREZA\Desktop\pictures\Screenshot_20170409-202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16" y="996696"/>
            <a:ext cx="2171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LIREZA\Desktop\pictures\Screenshot_20170409-203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33951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93590" y="1758696"/>
            <a:ext cx="0" cy="50993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340" name="Picture 4" descr="C:\Users\ALIREZA\Desktop\pictures\Screenshot_20170409-203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76600"/>
            <a:ext cx="27415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ALIREZA\Desktop\pictures\Screenshot_20170409-203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1"/>
            <a:ext cx="2438399" cy="8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ALIREZA\Desktop\pictures\Screenshot_20170409-203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124200"/>
            <a:ext cx="5067789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191000" y="827314"/>
            <a:ext cx="4147457" cy="2071334"/>
          </a:xfrm>
          <a:prstGeom prst="cloudCallout">
            <a:avLst>
              <a:gd name="adj1" fmla="val -56639"/>
              <a:gd name="adj2" fmla="val 7774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</a:rPr>
              <a:t>نیروی مقاومت هوا بر چه خودرو هایی اثر کمتری دارد؟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LIREZA\Desktop\pictures\Screenshot_20170409-202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057400" cy="11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LIREZA\Desktop\pictures\Screenshot_20170409-203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83364"/>
            <a:ext cx="6153150" cy="21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LIREZA\Desktop\pictures\Screenshot_20170409-203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273581" cy="21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177782"/>
            <a:ext cx="457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accent1"/>
                </a:solidFill>
              </a:rPr>
              <a:t>2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2438400"/>
            <a:ext cx="457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accent1"/>
                </a:solidFill>
              </a:rPr>
              <a:t>1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0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LIREZA\Desktop\pictures\Screenshot_20170409-202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171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LIREZA\Desktop\pictures\Screenshot_20170409-203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495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5105400" y="1219200"/>
            <a:ext cx="3810000" cy="2438400"/>
          </a:xfrm>
          <a:prstGeom prst="borderCallout2">
            <a:avLst>
              <a:gd name="adj1" fmla="val 40178"/>
              <a:gd name="adj2" fmla="val 134"/>
              <a:gd name="adj3" fmla="val 43426"/>
              <a:gd name="adj4" fmla="val -44589"/>
              <a:gd name="adj5" fmla="val 63028"/>
              <a:gd name="adj6" fmla="val -6228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accent4">
                    <a:lumMod val="50000"/>
                  </a:schemeClr>
                </a:solidFill>
              </a:rPr>
              <a:t>در روز های طوفانی امکان اینکه سقف شیروانی خانه های قدیمی کنده شود , زیاد است.</a:t>
            </a:r>
          </a:p>
          <a:p>
            <a:pPr algn="ctr"/>
            <a:r>
              <a:rPr lang="fa-IR" sz="2000" b="1" dirty="0" smtClean="0">
                <a:solidFill>
                  <a:schemeClr val="accent4">
                    <a:lumMod val="50000"/>
                  </a:schemeClr>
                </a:solidFill>
              </a:rPr>
              <a:t>آیا می توانید این اتفاق را براساس آزمایش های انجام شده توضیح دهید؟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0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LIREZA\Desktop\pictures\Screenshot_20170409-203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609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886" y="1295400"/>
            <a:ext cx="8382000" cy="2514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</a:rPr>
              <a:t>بال های هواپیما را به گونه ای طراحی می کنند که وقتی هواپیما درحال حرکت است, هوای بالای بال دارای سرعت بیشتری نسبت به هوای پایین بال بشود و همین امر مانند آزمایش نوار کاغذی, سبب اختلاف فشار در دو سوی بال و ایجاد یک نیروی خالص به طرف بالا می شود. این نیرو می تواند حتی از نیروی جاذبه وارد بر هواپیما هم بیشتر باشد و آن را به طرف بالا حرکت دهد. پس به هواپیمای درحال حرکت علاوه بر نیروی جاذبه زمین و مقاومت هوا, نیروی روبه بالایی نیز وارد می شود که اصطلاحا به آن نیروی بالابری گفته می شود.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124200" y="1828800"/>
            <a:ext cx="3276600" cy="33528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00B050"/>
                </a:solidFill>
              </a:rPr>
              <a:t>بازی</a:t>
            </a:r>
          </a:p>
          <a:p>
            <a:pPr algn="ctr"/>
            <a:r>
              <a:rPr lang="fa-IR" sz="4400" b="1" dirty="0" smtClean="0">
                <a:solidFill>
                  <a:srgbClr val="00B050"/>
                </a:solidFill>
              </a:rPr>
              <a:t> و </a:t>
            </a:r>
          </a:p>
          <a:p>
            <a:pPr algn="ctr"/>
            <a:r>
              <a:rPr lang="fa-IR" sz="4400" b="1" dirty="0" smtClean="0">
                <a:solidFill>
                  <a:srgbClr val="00B050"/>
                </a:solidFill>
              </a:rPr>
              <a:t>مسابقه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676400" y="816429"/>
            <a:ext cx="6172200" cy="5638800"/>
          </a:xfrm>
          <a:prstGeom prst="star5">
            <a:avLst>
              <a:gd name="adj" fmla="val 23813"/>
              <a:gd name="hf" fmla="val 105146"/>
              <a:gd name="vf" fmla="val 11055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600" b="1" dirty="0" smtClean="0">
                <a:solidFill>
                  <a:schemeClr val="accent2">
                    <a:lumMod val="50000"/>
                  </a:schemeClr>
                </a:solidFill>
              </a:rPr>
              <a:t>پایان</a:t>
            </a:r>
            <a:endParaRPr 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REZA\Desktop\pictures\Screenshot_20170409-202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2182511" cy="10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IREZA\Desktop\pictures\Screenshot_20170409-202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13" y="1219200"/>
            <a:ext cx="69614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REZA\Desktop\pictures\Screenshot_20170409-202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599"/>
            <a:ext cx="2438400" cy="10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IREZA\Desktop\pictures\Screenshot_20170409-202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8287"/>
            <a:ext cx="9144000" cy="47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1600200"/>
            <a:ext cx="6858000" cy="4495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همانطور که می دانیم وقتی حرکت جسمی مانند توپ تغییر می کند ؛ مثلا وقتی توپی متوقف می شود یا شروع به حرکت می کند , حتما نیرویی سبب این تغییر حرکت شده است. بنابر این می توانیم بگوییم؛ </a:t>
            </a:r>
            <a:r>
              <a:rPr lang="fa-IR" sz="2000" b="1" dirty="0" smtClean="0">
                <a:solidFill>
                  <a:srgbClr val="FF0000"/>
                </a:solidFill>
              </a:rPr>
              <a:t>وقتی حرکت جسمی تغییر می کند , که به آن نیرویی وارد شود.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IREZA\Desktop\pictures\Screenshot_20170409-202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599"/>
            <a:ext cx="2438400" cy="10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LIREZA\Desktop\pictures\Screenshot_20170409-202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576"/>
            <a:ext cx="9144000" cy="47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IREZA\Desktop\pictures\Screenshot_20170409-202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7908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IREZA\Desktop\pictures\Screenshot_20170409-202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88028"/>
            <a:ext cx="39052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5562600" y="2362200"/>
            <a:ext cx="3276600" cy="33528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00B050"/>
                </a:solidFill>
              </a:rPr>
              <a:t>بازی</a:t>
            </a:r>
          </a:p>
          <a:p>
            <a:pPr algn="ctr"/>
            <a:r>
              <a:rPr lang="fa-IR" sz="4400" b="1" dirty="0" smtClean="0">
                <a:solidFill>
                  <a:srgbClr val="00B050"/>
                </a:solidFill>
              </a:rPr>
              <a:t> و </a:t>
            </a:r>
          </a:p>
          <a:p>
            <a:pPr algn="ctr"/>
            <a:r>
              <a:rPr lang="fa-IR" sz="4400" b="1" dirty="0" smtClean="0">
                <a:solidFill>
                  <a:srgbClr val="00B050"/>
                </a:solidFill>
              </a:rPr>
              <a:t>مسابقه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457200" y="1143000"/>
            <a:ext cx="8458200" cy="1143000"/>
          </a:xfrm>
          <a:prstGeom prst="ribbon2">
            <a:avLst>
              <a:gd name="adj1" fmla="val 16667"/>
              <a:gd name="adj2" fmla="val 631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نیرو ناشی از اثر متقابل بین دو جسم است.</a:t>
            </a:r>
            <a:endParaRPr lang="en-US" sz="2400" b="1" dirty="0"/>
          </a:p>
        </p:txBody>
      </p:sp>
      <p:pic>
        <p:nvPicPr>
          <p:cNvPr id="7170" name="Picture 2" descr="C:\Users\ALIREZA\Desktop\pictures\Screenshot_20170409-202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85457"/>
            <a:ext cx="82296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768</Words>
  <Application>Microsoft Office PowerPoint</Application>
  <PresentationFormat>On-screen Show (4:3)</PresentationFormat>
  <Paragraphs>63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Constantia</vt:lpstr>
      <vt:lpstr>Majalla UI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</dc:creator>
  <cp:lastModifiedBy>R.KH</cp:lastModifiedBy>
  <cp:revision>15</cp:revision>
  <dcterms:created xsi:type="dcterms:W3CDTF">2017-04-11T07:54:08Z</dcterms:created>
  <dcterms:modified xsi:type="dcterms:W3CDTF">2017-04-30T10:37:32Z</dcterms:modified>
</cp:coreProperties>
</file>