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9"/>
  </p:notesMasterIdLst>
  <p:sldIdLst>
    <p:sldId id="256" r:id="rId2"/>
    <p:sldId id="259" r:id="rId3"/>
    <p:sldId id="260" r:id="rId4"/>
    <p:sldId id="261" r:id="rId5"/>
    <p:sldId id="257" r:id="rId6"/>
    <p:sldId id="266" r:id="rId7"/>
    <p:sldId id="267" r:id="rId8"/>
    <p:sldId id="268" r:id="rId9"/>
    <p:sldId id="265" r:id="rId10"/>
    <p:sldId id="269" r:id="rId11"/>
    <p:sldId id="270" r:id="rId12"/>
    <p:sldId id="273" r:id="rId13"/>
    <p:sldId id="271" r:id="rId14"/>
    <p:sldId id="272" r:id="rId15"/>
    <p:sldId id="274" r:id="rId16"/>
    <p:sldId id="276" r:id="rId17"/>
    <p:sldId id="275" r:id="rId18"/>
    <p:sldId id="277" r:id="rId19"/>
    <p:sldId id="278" r:id="rId20"/>
    <p:sldId id="279" r:id="rId21"/>
    <p:sldId id="280" r:id="rId22"/>
    <p:sldId id="281" r:id="rId23"/>
    <p:sldId id="282" r:id="rId24"/>
    <p:sldId id="264" r:id="rId25"/>
    <p:sldId id="262" r:id="rId26"/>
    <p:sldId id="263" r:id="rId27"/>
    <p:sldId id="25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0A"/>
    <a:srgbClr val="009BD2"/>
    <a:srgbClr val="668AB6"/>
    <a:srgbClr val="5B82B1"/>
    <a:srgbClr val="1F0A9A"/>
    <a:srgbClr val="03FD0F"/>
    <a:srgbClr val="8DCD47"/>
    <a:srgbClr val="935A07"/>
    <a:srgbClr val="E54C07"/>
    <a:srgbClr val="FF434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474" y="12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285AD2-0D38-454D-B9BB-FA1BA5678C2F}" type="datetimeFigureOut">
              <a:rPr lang="en-US" smtClean="0"/>
              <a:pPr/>
              <a:t>12/18/2013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310484-AE7B-451E-9A53-7E501E6F991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310484-AE7B-451E-9A53-7E501E6F9918}"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12/18/2013</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12/18/2013</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12/18/2013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699804"/>
            <a:ext cx="8305800" cy="2624796"/>
          </a:xfrm>
        </p:spPr>
        <p:txBody>
          <a:bodyPr/>
          <a:lstStyle/>
          <a:p>
            <a:r>
              <a:rPr lang="fa-IR" b="1" dirty="0" smtClean="0">
                <a:solidFill>
                  <a:schemeClr val="bg1">
                    <a:lumMod val="50000"/>
                  </a:schemeClr>
                </a:solidFill>
              </a:rPr>
              <a:t>کلاس جامعه شناسی تغییرات اجتماعی</a:t>
            </a:r>
          </a:p>
          <a:p>
            <a:r>
              <a:rPr lang="fa-IR" b="1" dirty="0" smtClean="0">
                <a:solidFill>
                  <a:schemeClr val="bg1">
                    <a:lumMod val="50000"/>
                  </a:schemeClr>
                </a:solidFill>
              </a:rPr>
              <a:t>استاد: دکتر امیر اکبری قمصری</a:t>
            </a:r>
          </a:p>
          <a:p>
            <a:endParaRPr lang="fa-IR" dirty="0" smtClean="0"/>
          </a:p>
        </p:txBody>
      </p:sp>
      <p:sp>
        <p:nvSpPr>
          <p:cNvPr id="2" name="Title 1"/>
          <p:cNvSpPr>
            <a:spLocks noGrp="1"/>
          </p:cNvSpPr>
          <p:nvPr>
            <p:ph type="ctrTitle"/>
          </p:nvPr>
        </p:nvSpPr>
        <p:spPr>
          <a:xfrm>
            <a:off x="457200" y="0"/>
            <a:ext cx="8305800" cy="2971800"/>
          </a:xfrm>
        </p:spPr>
        <p:txBody>
          <a:bodyPr/>
          <a:lstStyle/>
          <a:p>
            <a:r>
              <a:rPr lang="fa-IR" sz="2400" b="1" dirty="0" smtClean="0">
                <a:solidFill>
                  <a:srgbClr val="0A0A0A"/>
                </a:solidFill>
              </a:rPr>
              <a:t>به نام خدا</a:t>
            </a:r>
            <a:r>
              <a:rPr lang="fa-IR" b="1" dirty="0" smtClean="0">
                <a:solidFill>
                  <a:srgbClr val="0A0A0A"/>
                </a:solidFill>
              </a:rPr>
              <a:t/>
            </a:r>
            <a:br>
              <a:rPr lang="fa-IR" b="1" dirty="0" smtClean="0">
                <a:solidFill>
                  <a:srgbClr val="0A0A0A"/>
                </a:solidFill>
              </a:rPr>
            </a:br>
            <a:r>
              <a:rPr lang="fa-IR" b="1" dirty="0" smtClean="0">
                <a:solidFill>
                  <a:srgbClr val="0A0A0A"/>
                </a:solidFill>
              </a:rPr>
              <a:t/>
            </a:r>
            <a:br>
              <a:rPr lang="fa-IR" b="1" dirty="0" smtClean="0">
                <a:solidFill>
                  <a:srgbClr val="0A0A0A"/>
                </a:solidFill>
              </a:rPr>
            </a:br>
            <a:r>
              <a:rPr lang="fa-IR" b="1" dirty="0" smtClean="0">
                <a:solidFill>
                  <a:srgbClr val="0A0A0A"/>
                </a:solidFill>
              </a:rPr>
              <a:t/>
            </a:r>
            <a:br>
              <a:rPr lang="fa-IR" b="1" dirty="0" smtClean="0">
                <a:solidFill>
                  <a:srgbClr val="0A0A0A"/>
                </a:solidFill>
              </a:rPr>
            </a:br>
            <a:r>
              <a:rPr lang="fa-IR" b="1" dirty="0" smtClean="0">
                <a:solidFill>
                  <a:srgbClr val="0A0A0A"/>
                </a:solidFill>
              </a:rPr>
              <a:t>پنجره جمعیتی در ایران</a:t>
            </a:r>
            <a:endParaRPr lang="en-US" dirty="0">
              <a:solidFill>
                <a:srgbClr val="0A0A0A"/>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524000"/>
          </a:xfrm>
        </p:spPr>
        <p:txBody>
          <a:bodyPr>
            <a:normAutofit fontScale="92500" lnSpcReduction="10000"/>
          </a:bodyPr>
          <a:lstStyle/>
          <a:p>
            <a:pPr algn="r" rtl="1"/>
            <a:r>
              <a:rPr lang="fa-IR" dirty="0" smtClean="0">
                <a:solidFill>
                  <a:srgbClr val="0A0A0A"/>
                </a:solidFill>
              </a:rPr>
              <a:t>زمان بندی متفاوت فاز های اول و دوم گذار جمعیتی یعنی</a:t>
            </a:r>
            <a:br>
              <a:rPr lang="fa-IR" dirty="0" smtClean="0">
                <a:solidFill>
                  <a:srgbClr val="0A0A0A"/>
                </a:solidFill>
              </a:rPr>
            </a:br>
            <a:r>
              <a:rPr lang="fa-IR" dirty="0" smtClean="0">
                <a:solidFill>
                  <a:srgbClr val="0A0A0A"/>
                </a:solidFill>
              </a:rPr>
              <a:t>گذارهای                  و              منجر به تغییرات در میزان رشد و ساختار سنی جمعیت شده است. </a:t>
            </a:r>
            <a:br>
              <a:rPr lang="fa-IR" dirty="0" smtClean="0">
                <a:solidFill>
                  <a:srgbClr val="0A0A0A"/>
                </a:solidFill>
              </a:rPr>
            </a:br>
            <a:r>
              <a:rPr lang="fa-IR" dirty="0" smtClean="0">
                <a:solidFill>
                  <a:srgbClr val="0A0A0A"/>
                </a:solidFill>
              </a:rPr>
              <a:t>و مدل گذار جمعیتی بر این اساس شکل می گیرد:</a:t>
            </a:r>
          </a:p>
          <a:p>
            <a:pPr algn="r" rtl="1"/>
            <a:endParaRPr lang="en-US" dirty="0">
              <a:solidFill>
                <a:srgbClr val="0A0A0A"/>
              </a:solidFill>
            </a:endParaRPr>
          </a:p>
        </p:txBody>
      </p:sp>
      <p:sp>
        <p:nvSpPr>
          <p:cNvPr id="3" name="Title 2"/>
          <p:cNvSpPr>
            <a:spLocks noGrp="1"/>
          </p:cNvSpPr>
          <p:nvPr>
            <p:ph type="title"/>
          </p:nvPr>
        </p:nvSpPr>
        <p:spPr/>
        <p:txBody>
          <a:bodyPr/>
          <a:lstStyle/>
          <a:p>
            <a:pPr algn="r" rtl="1"/>
            <a:r>
              <a:rPr lang="fa-IR" dirty="0" smtClean="0">
                <a:solidFill>
                  <a:schemeClr val="bg1">
                    <a:lumMod val="50000"/>
                  </a:schemeClr>
                </a:solidFill>
              </a:rPr>
              <a:t>مدل گذار جمعیتی:</a:t>
            </a:r>
            <a:endParaRPr lang="en-US" dirty="0">
              <a:solidFill>
                <a:schemeClr val="bg1">
                  <a:lumMod val="50000"/>
                </a:schemeClr>
              </a:solidFill>
            </a:endParaRPr>
          </a:p>
        </p:txBody>
      </p:sp>
      <p:sp>
        <p:nvSpPr>
          <p:cNvPr id="4" name="Rectangle 3"/>
          <p:cNvSpPr/>
          <p:nvPr/>
        </p:nvSpPr>
        <p:spPr>
          <a:xfrm>
            <a:off x="6248400" y="1905000"/>
            <a:ext cx="12192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solidFill>
                  <a:srgbClr val="FFFF00"/>
                </a:solidFill>
              </a:rPr>
              <a:t>مرگ و میر</a:t>
            </a:r>
            <a:endParaRPr lang="en-US" sz="2400" dirty="0">
              <a:solidFill>
                <a:srgbClr val="FFFF00"/>
              </a:solidFill>
            </a:endParaRPr>
          </a:p>
        </p:txBody>
      </p:sp>
      <p:sp>
        <p:nvSpPr>
          <p:cNvPr id="5" name="Rectangle 4"/>
          <p:cNvSpPr/>
          <p:nvPr/>
        </p:nvSpPr>
        <p:spPr>
          <a:xfrm>
            <a:off x="5105400" y="1905000"/>
            <a:ext cx="914400" cy="304800"/>
          </a:xfrm>
          <a:prstGeom prst="rect">
            <a:avLst/>
          </a:prstGeom>
          <a:solidFill>
            <a:schemeClr val="bg2">
              <a:lumMod val="50000"/>
            </a:schemeClr>
          </a:solidFill>
          <a:ln>
            <a:solidFill>
              <a:srgbClr val="03FD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solidFill>
                  <a:srgbClr val="FFFF00"/>
                </a:solidFill>
              </a:rPr>
              <a:t>باروری</a:t>
            </a:r>
            <a:endParaRPr lang="en-US" sz="2400" dirty="0">
              <a:solidFill>
                <a:srgbClr val="FFFF00"/>
              </a:solidFill>
            </a:endParaRPr>
          </a:p>
        </p:txBody>
      </p:sp>
      <p:sp>
        <p:nvSpPr>
          <p:cNvPr id="7" name="Content Placeholder 1"/>
          <p:cNvSpPr txBox="1">
            <a:spLocks/>
          </p:cNvSpPr>
          <p:nvPr/>
        </p:nvSpPr>
        <p:spPr>
          <a:xfrm>
            <a:off x="457200" y="3124200"/>
            <a:ext cx="8229600" cy="2819400"/>
          </a:xfrm>
          <a:prstGeom prst="rect">
            <a:avLst/>
          </a:prstGeom>
          <a:solidFill>
            <a:srgbClr val="009BD2"/>
          </a:solidFill>
        </p:spPr>
        <p:txBody>
          <a:bodyPr vert="horz">
            <a:normAutofit/>
          </a:bodyPr>
          <a:lstStyle/>
          <a:p>
            <a:pPr marL="274320" marR="0" lvl="0" indent="-274320" algn="r" defTabSz="914400" rtl="1" eaLnBrk="1" fontAlgn="auto" latinLnBrk="0" hangingPunct="1">
              <a:lnSpc>
                <a:spcPct val="100000"/>
              </a:lnSpc>
              <a:spcBef>
                <a:spcPts val="600"/>
              </a:spcBef>
              <a:spcAft>
                <a:spcPts val="0"/>
              </a:spcAft>
              <a:buClr>
                <a:schemeClr val="accent2"/>
              </a:buClr>
              <a:buSzPct val="85000"/>
              <a:tabLst/>
              <a:defRPr/>
            </a:pPr>
            <a:r>
              <a:rPr kumimoji="0" lang="fa-IR" sz="2600" b="0" i="0" u="none" strike="noStrike" kern="1200" cap="none" spc="0" normalizeH="0" baseline="0" noProof="0" dirty="0" smtClean="0">
                <a:ln>
                  <a:noFill/>
                </a:ln>
                <a:effectLst/>
                <a:uLnTx/>
                <a:uFillTx/>
                <a:latin typeface="+mn-lt"/>
                <a:ea typeface="+mn-ea"/>
                <a:cs typeface="+mn-cs"/>
              </a:rPr>
              <a:t>   قبل</a:t>
            </a:r>
            <a:r>
              <a:rPr kumimoji="0" lang="fa-IR" sz="2600" b="0" i="0" u="none" strike="noStrike" kern="1200" cap="none" spc="0" normalizeH="0" noProof="0" dirty="0" smtClean="0">
                <a:ln>
                  <a:noFill/>
                </a:ln>
                <a:effectLst/>
                <a:uLnTx/>
                <a:uFillTx/>
                <a:latin typeface="+mn-lt"/>
                <a:ea typeface="+mn-ea"/>
                <a:cs typeface="+mn-cs"/>
              </a:rPr>
              <a:t> از شروع گذار جمعیتی زندگی ها کوتاه، موالید زیاد، رشد جمعیت کند و کم و جمعیت ساختاری جوان دارد.</a:t>
            </a:r>
            <a:br>
              <a:rPr kumimoji="0" lang="fa-IR" sz="2600" b="0" i="0" u="none" strike="noStrike" kern="1200" cap="none" spc="0" normalizeH="0" noProof="0" dirty="0" smtClean="0">
                <a:ln>
                  <a:noFill/>
                </a:ln>
                <a:effectLst/>
                <a:uLnTx/>
                <a:uFillTx/>
                <a:latin typeface="+mn-lt"/>
                <a:ea typeface="+mn-ea"/>
                <a:cs typeface="+mn-cs"/>
              </a:rPr>
            </a:br>
            <a:r>
              <a:rPr kumimoji="0" lang="fa-IR" sz="2600" b="0" i="0" u="none" strike="noStrike" kern="1200" cap="none" spc="0" normalizeH="0" noProof="0" dirty="0" smtClean="0">
                <a:ln>
                  <a:noFill/>
                </a:ln>
                <a:effectLst/>
                <a:uLnTx/>
                <a:uFillTx/>
                <a:latin typeface="+mn-lt"/>
                <a:ea typeface="+mn-ea"/>
                <a:cs typeface="+mn-cs"/>
              </a:rPr>
              <a:t>در بستر گذار جمعیتی، ابتدا مرگ و میر و سپس باروری کاهش یافته، در نتیجه میزان های رشد جمعیت ابتدا افزایش سریعی داشته و سپس دوباره کاهش می یابد. با حرکت به سمت باروری پایین و زندگی طولانی یک جمعیت سالخورده شکل خواهد گرفت</a:t>
            </a:r>
            <a:endParaRPr kumimoji="0" lang="en-US" sz="26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heckerboard(across)">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solidFill>
                  <a:srgbClr val="0A0A0A"/>
                </a:solidFill>
              </a:rPr>
              <a:t>کشور ها در فرایند گذار جمعیتی با نوعی گذار در ساختار سنی مواجه می شوند. </a:t>
            </a:r>
          </a:p>
          <a:p>
            <a:pPr algn="r" rtl="1"/>
            <a:r>
              <a:rPr lang="fa-IR" dirty="0" smtClean="0">
                <a:solidFill>
                  <a:srgbClr val="FFFF00"/>
                </a:solidFill>
              </a:rPr>
              <a:t>در فاز اول گذار جمعیتی: </a:t>
            </a:r>
          </a:p>
          <a:p>
            <a:pPr algn="r" rtl="1">
              <a:buNone/>
            </a:pPr>
            <a:endParaRPr lang="en-US" dirty="0">
              <a:solidFill>
                <a:srgbClr val="FF0000"/>
              </a:solidFill>
            </a:endParaRPr>
          </a:p>
        </p:txBody>
      </p:sp>
      <p:sp>
        <p:nvSpPr>
          <p:cNvPr id="3" name="Title 2"/>
          <p:cNvSpPr>
            <a:spLocks noGrp="1"/>
          </p:cNvSpPr>
          <p:nvPr>
            <p:ph type="title"/>
          </p:nvPr>
        </p:nvSpPr>
        <p:spPr/>
        <p:txBody>
          <a:bodyPr/>
          <a:lstStyle/>
          <a:p>
            <a:pPr algn="r" rtl="1"/>
            <a:r>
              <a:rPr lang="fa-IR" dirty="0" smtClean="0">
                <a:solidFill>
                  <a:schemeClr val="bg1">
                    <a:lumMod val="50000"/>
                  </a:schemeClr>
                </a:solidFill>
              </a:rPr>
              <a:t>گذار ساختارهای سنی جمعیت ایران:</a:t>
            </a:r>
            <a:endParaRPr lang="en-US" dirty="0">
              <a:solidFill>
                <a:schemeClr val="bg1">
                  <a:lumMod val="50000"/>
                </a:schemeClr>
              </a:solidFill>
            </a:endParaRPr>
          </a:p>
        </p:txBody>
      </p:sp>
      <p:sp>
        <p:nvSpPr>
          <p:cNvPr id="4" name="Rounded Rectangle 3"/>
          <p:cNvSpPr/>
          <p:nvPr/>
        </p:nvSpPr>
        <p:spPr>
          <a:xfrm>
            <a:off x="6096000" y="3048000"/>
            <a:ext cx="2438400" cy="8382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rgbClr val="FF0000"/>
                </a:solidFill>
              </a:rPr>
              <a:t>کاهش مرگ و میر</a:t>
            </a:r>
            <a:endParaRPr lang="en-US" sz="2400" b="1" dirty="0">
              <a:solidFill>
                <a:srgbClr val="FF0000"/>
              </a:solidFill>
            </a:endParaRPr>
          </a:p>
        </p:txBody>
      </p:sp>
      <p:cxnSp>
        <p:nvCxnSpPr>
          <p:cNvPr id="6" name="Straight Arrow Connector 5"/>
          <p:cNvCxnSpPr/>
          <p:nvPr/>
        </p:nvCxnSpPr>
        <p:spPr>
          <a:xfrm flipH="1">
            <a:off x="5334000" y="3505200"/>
            <a:ext cx="685800" cy="0"/>
          </a:xfrm>
          <a:prstGeom prst="straightConnector1">
            <a:avLst/>
          </a:prstGeom>
          <a:ln w="57150">
            <a:solidFill>
              <a:srgbClr val="FF4343"/>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2819400" y="2895600"/>
            <a:ext cx="2438400" cy="12192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rgbClr val="FF0000"/>
                </a:solidFill>
              </a:rPr>
              <a:t>افزایش سریع در سنین پایین جمعیت (زیر 15 سال)</a:t>
            </a:r>
            <a:endParaRPr lang="en-US" sz="2400" b="1" dirty="0">
              <a:solidFill>
                <a:srgbClr val="FF0000"/>
              </a:solidFill>
            </a:endParaRPr>
          </a:p>
        </p:txBody>
      </p:sp>
      <p:sp>
        <p:nvSpPr>
          <p:cNvPr id="8" name="Oval 7"/>
          <p:cNvSpPr/>
          <p:nvPr/>
        </p:nvSpPr>
        <p:spPr>
          <a:xfrm>
            <a:off x="1295400" y="4267200"/>
            <a:ext cx="6705600" cy="1143000"/>
          </a:xfrm>
          <a:prstGeom prst="ellipse">
            <a:avLst/>
          </a:prstGeom>
          <a:solidFill>
            <a:schemeClr val="accent2">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t>تورم جمعیتی در مقوله جمعیت زیر 15 سال </a:t>
            </a:r>
            <a:endParaRPr lang="en-US" sz="2400" b="1" dirty="0"/>
          </a:p>
        </p:txBody>
      </p:sp>
      <p:sp>
        <p:nvSpPr>
          <p:cNvPr id="9" name="Rectangle 8"/>
          <p:cNvSpPr/>
          <p:nvPr/>
        </p:nvSpPr>
        <p:spPr>
          <a:xfrm>
            <a:off x="381000" y="5638800"/>
            <a:ext cx="8382000" cy="914400"/>
          </a:xfrm>
          <a:prstGeom prst="rect">
            <a:avLst/>
          </a:prstGeom>
          <a:solidFill>
            <a:srgbClr val="92D050"/>
          </a:solid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chemeClr val="bg1">
                    <a:lumMod val="50000"/>
                  </a:schemeClr>
                </a:solidFill>
              </a:rPr>
              <a:t>فشار اقتصادی زیادی بر جمعیت سنین فعالیت (برای حمایت از جمعیت کثیر وابسته زیر 15 سال)</a:t>
            </a:r>
            <a:endParaRPr lang="en-US" sz="2000" b="1" dirty="0">
              <a:solidFill>
                <a:schemeClr val="bg1">
                  <a:lumMod val="50000"/>
                </a:schemeClr>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randombar(horizontal)">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linds(horizontal)">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1981200" y="1524000"/>
            <a:ext cx="5181599" cy="4647871"/>
          </a:xfrm>
          <a:prstGeom prst="rect">
            <a:avLst/>
          </a:prstGeom>
          <a:noFill/>
          <a:ln w="9525">
            <a:noFill/>
            <a:miter lim="800000"/>
            <a:headEnd/>
            <a:tailEnd/>
          </a:ln>
        </p:spPr>
      </p:pic>
      <p:sp>
        <p:nvSpPr>
          <p:cNvPr id="5" name="Title 2"/>
          <p:cNvSpPr>
            <a:spLocks noGrp="1"/>
          </p:cNvSpPr>
          <p:nvPr>
            <p:ph type="title"/>
          </p:nvPr>
        </p:nvSpPr>
        <p:spPr/>
        <p:txBody>
          <a:bodyPr/>
          <a:lstStyle/>
          <a:p>
            <a:pPr algn="r" rtl="1"/>
            <a:r>
              <a:rPr lang="fa-IR" dirty="0" smtClean="0">
                <a:solidFill>
                  <a:schemeClr val="bg1">
                    <a:lumMod val="50000"/>
                  </a:schemeClr>
                </a:solidFill>
              </a:rPr>
              <a:t>گذار ساختارهای سنی جمعیت ایران:</a:t>
            </a:r>
            <a:endParaRPr lang="en-US" dirty="0">
              <a:solidFill>
                <a:schemeClr val="bg1">
                  <a:lumMod val="50000"/>
                </a:schemeClr>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solidFill>
                  <a:srgbClr val="FFFF00"/>
                </a:solidFill>
              </a:rPr>
              <a:t>در فاز دوم گذار جمعیتی: </a:t>
            </a:r>
          </a:p>
          <a:p>
            <a:pPr algn="r" rtl="1"/>
            <a:endParaRPr lang="en-US" dirty="0">
              <a:solidFill>
                <a:srgbClr val="FFFF00"/>
              </a:solidFill>
            </a:endParaRPr>
          </a:p>
        </p:txBody>
      </p:sp>
      <p:sp>
        <p:nvSpPr>
          <p:cNvPr id="4" name="Title 2"/>
          <p:cNvSpPr>
            <a:spLocks noGrp="1"/>
          </p:cNvSpPr>
          <p:nvPr>
            <p:ph type="title"/>
          </p:nvPr>
        </p:nvSpPr>
        <p:spPr/>
        <p:txBody>
          <a:bodyPr/>
          <a:lstStyle/>
          <a:p>
            <a:pPr algn="r" rtl="1"/>
            <a:r>
              <a:rPr lang="fa-IR" dirty="0" smtClean="0">
                <a:solidFill>
                  <a:schemeClr val="bg1">
                    <a:lumMod val="50000"/>
                  </a:schemeClr>
                </a:solidFill>
              </a:rPr>
              <a:t>گذار ساختارهای سنی جمعیت ایران:</a:t>
            </a:r>
            <a:endParaRPr lang="en-US" dirty="0">
              <a:solidFill>
                <a:schemeClr val="bg1">
                  <a:lumMod val="50000"/>
                </a:schemeClr>
              </a:solidFill>
            </a:endParaRPr>
          </a:p>
        </p:txBody>
      </p:sp>
      <p:sp>
        <p:nvSpPr>
          <p:cNvPr id="6" name="Rectangle 5"/>
          <p:cNvSpPr/>
          <p:nvPr/>
        </p:nvSpPr>
        <p:spPr>
          <a:xfrm>
            <a:off x="5715000" y="2286000"/>
            <a:ext cx="2286000" cy="990600"/>
          </a:xfrm>
          <a:prstGeom prst="rect">
            <a:avLst/>
          </a:prstGeom>
          <a:solidFill>
            <a:schemeClr val="accent5">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rgbClr val="FFFF00"/>
                </a:solidFill>
              </a:rPr>
              <a:t>کاهش باروری</a:t>
            </a:r>
            <a:endParaRPr lang="en-US" sz="2800" dirty="0">
              <a:solidFill>
                <a:srgbClr val="FFFF00"/>
              </a:solidFill>
            </a:endParaRPr>
          </a:p>
        </p:txBody>
      </p:sp>
      <p:cxnSp>
        <p:nvCxnSpPr>
          <p:cNvPr id="7" name="Straight Arrow Connector 6"/>
          <p:cNvCxnSpPr/>
          <p:nvPr/>
        </p:nvCxnSpPr>
        <p:spPr>
          <a:xfrm>
            <a:off x="4953000" y="3429000"/>
            <a:ext cx="0" cy="685800"/>
          </a:xfrm>
          <a:prstGeom prst="straightConnector1">
            <a:avLst/>
          </a:prstGeom>
          <a:ln w="57150">
            <a:solidFill>
              <a:srgbClr val="FF4343"/>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143000" y="2286000"/>
            <a:ext cx="3429000" cy="990600"/>
          </a:xfrm>
          <a:prstGeom prst="rect">
            <a:avLst/>
          </a:prstGeom>
          <a:solidFill>
            <a:schemeClr val="accent5">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rgbClr val="FFFF00"/>
                </a:solidFill>
              </a:rPr>
              <a:t>نسل دوره بیش زایی وارد سنین فعالیت می شوند</a:t>
            </a:r>
            <a:endParaRPr lang="en-US" sz="2800" dirty="0">
              <a:solidFill>
                <a:srgbClr val="FFFF00"/>
              </a:solidFill>
            </a:endParaRPr>
          </a:p>
        </p:txBody>
      </p:sp>
      <p:sp>
        <p:nvSpPr>
          <p:cNvPr id="12" name="Rectangle 11"/>
          <p:cNvSpPr/>
          <p:nvPr/>
        </p:nvSpPr>
        <p:spPr>
          <a:xfrm>
            <a:off x="2667000" y="4191000"/>
            <a:ext cx="4572000" cy="990600"/>
          </a:xfrm>
          <a:prstGeom prst="rect">
            <a:avLst/>
          </a:prstGeom>
          <a:solidFill>
            <a:schemeClr val="accent5">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rgbClr val="FFFF00"/>
                </a:solidFill>
              </a:rPr>
              <a:t>شرایط مناسبی برای رشد اقتصادی</a:t>
            </a:r>
            <a:endParaRPr lang="en-US" sz="2800" dirty="0">
              <a:solidFill>
                <a:srgbClr val="FFFF00"/>
              </a:solidFill>
            </a:endParaRPr>
          </a:p>
        </p:txBody>
      </p:sp>
      <p:sp>
        <p:nvSpPr>
          <p:cNvPr id="13" name="Title 2"/>
          <p:cNvSpPr txBox="1">
            <a:spLocks/>
          </p:cNvSpPr>
          <p:nvPr/>
        </p:nvSpPr>
        <p:spPr>
          <a:xfrm>
            <a:off x="4800600" y="2209800"/>
            <a:ext cx="762000" cy="990600"/>
          </a:xfrm>
          <a:prstGeom prst="rect">
            <a:avLst/>
          </a:prstGeom>
          <a:ln w="6350" cap="rnd">
            <a:noFill/>
          </a:ln>
        </p:spPr>
        <p:txBody>
          <a:bodyPr vert="horz" rtlCol="0"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200" b="1" i="0" u="none" strike="noStrike" kern="1200" cap="none" spc="-100" normalizeH="0" baseline="0" noProof="0" dirty="0" smtClean="0">
                <a:ln w="3200">
                  <a:solidFill>
                    <a:schemeClr val="bg2">
                      <a:shade val="75000"/>
                      <a:alpha val="25000"/>
                    </a:schemeClr>
                  </a:solidFill>
                  <a:prstDash val="solid"/>
                  <a:round/>
                </a:ln>
                <a:solidFill>
                  <a:schemeClr val="bg1">
                    <a:lumMod val="50000"/>
                  </a:schemeClr>
                </a:solidFill>
                <a:effectLst>
                  <a:innerShdw blurRad="50800" dist="25400" dir="13500000">
                    <a:prstClr val="black">
                      <a:alpha val="70000"/>
                    </a:prstClr>
                  </a:innerShdw>
                </a:effectLst>
                <a:uLnTx/>
                <a:uFillTx/>
                <a:latin typeface="+mj-lt"/>
                <a:ea typeface="+mj-ea"/>
                <a:cs typeface="+mj-cs"/>
              </a:rPr>
              <a:t>و</a:t>
            </a:r>
            <a:endParaRPr kumimoji="0" lang="en-US" sz="4200" b="1" i="0" u="none" strike="noStrike" kern="1200" cap="none" spc="-100" normalizeH="0" baseline="0" noProof="0" dirty="0">
              <a:ln w="3200">
                <a:solidFill>
                  <a:schemeClr val="bg2">
                    <a:shade val="75000"/>
                    <a:alpha val="25000"/>
                  </a:schemeClr>
                </a:solidFill>
                <a:prstDash val="solid"/>
                <a:round/>
              </a:ln>
              <a:solidFill>
                <a:schemeClr val="bg1">
                  <a:lumMod val="50000"/>
                </a:schemeClr>
              </a:solidFill>
              <a:effectLst>
                <a:innerShdw blurRad="50800" dist="25400" dir="13500000">
                  <a:prstClr val="black">
                    <a:alpha val="70000"/>
                  </a:prstClr>
                </a:innerShdw>
              </a:effectLst>
              <a:uLnTx/>
              <a:uFillTx/>
              <a:latin typeface="+mj-lt"/>
              <a:ea typeface="+mj-ea"/>
              <a:cs typeface="+mj-cs"/>
            </a:endParaRPr>
          </a:p>
        </p:txBody>
      </p:sp>
      <p:sp>
        <p:nvSpPr>
          <p:cNvPr id="14" name="Oval 13"/>
          <p:cNvSpPr/>
          <p:nvPr/>
        </p:nvSpPr>
        <p:spPr>
          <a:xfrm>
            <a:off x="1524000" y="5410200"/>
            <a:ext cx="6629400" cy="1219200"/>
          </a:xfrm>
          <a:prstGeom prst="ellipse">
            <a:avLst/>
          </a:prstGeom>
          <a:solidFill>
            <a:schemeClr val="accent2">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t>تورم جمعیتی در مقوله سنین فعالیت</a:t>
            </a:r>
            <a:endParaRPr lang="en-US" sz="2800" b="1"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heckerboard(across)">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ox(in)">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animBg="1"/>
      <p:bldP spid="8" grpId="0" animBg="1"/>
      <p:bldP spid="12" grpId="0" animBg="1"/>
      <p:bldP spid="13" grpId="0"/>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pPr algn="r" rtl="1"/>
            <a:r>
              <a:rPr lang="fa-IR" dirty="0" smtClean="0">
                <a:solidFill>
                  <a:schemeClr val="bg1">
                    <a:lumMod val="50000"/>
                  </a:schemeClr>
                </a:solidFill>
              </a:rPr>
              <a:t>گذار ساختارهای سنی جمعیت ایران:</a:t>
            </a:r>
            <a:endParaRPr lang="en-US" dirty="0">
              <a:solidFill>
                <a:schemeClr val="bg1">
                  <a:lumMod val="50000"/>
                </a:schemeClr>
              </a:solidFill>
            </a:endParaRPr>
          </a:p>
        </p:txBody>
      </p:sp>
      <p:pic>
        <p:nvPicPr>
          <p:cNvPr id="5122" name="Picture 2"/>
          <p:cNvPicPr>
            <a:picLocks noGrp="1" noChangeAspect="1" noChangeArrowheads="1"/>
          </p:cNvPicPr>
          <p:nvPr>
            <p:ph idx="1"/>
          </p:nvPr>
        </p:nvPicPr>
        <p:blipFill>
          <a:blip r:embed="rId2" cstate="print"/>
          <a:srcRect/>
          <a:stretch>
            <a:fillRect/>
          </a:stretch>
        </p:blipFill>
        <p:spPr bwMode="auto">
          <a:xfrm>
            <a:off x="381000" y="1447800"/>
            <a:ext cx="4114800" cy="3818238"/>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4876800" y="1447800"/>
            <a:ext cx="4038249" cy="3810000"/>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3"/>
                                        </p:tgtEl>
                                        <p:attrNameLst>
                                          <p:attrName>style.visibility</p:attrName>
                                        </p:attrNameLst>
                                      </p:cBhvr>
                                      <p:to>
                                        <p:strVal val="visible"/>
                                      </p:to>
                                    </p:set>
                                    <p:anim calcmode="lin" valueType="num">
                                      <p:cBhvr additive="base">
                                        <p:cTn id="11" dur="500" fill="hold"/>
                                        <p:tgtEl>
                                          <p:spTgt spid="5123"/>
                                        </p:tgtEl>
                                        <p:attrNameLst>
                                          <p:attrName>ppt_x</p:attrName>
                                        </p:attrNameLst>
                                      </p:cBhvr>
                                      <p:tavLst>
                                        <p:tav tm="0">
                                          <p:val>
                                            <p:strVal val="#ppt_x"/>
                                          </p:val>
                                        </p:tav>
                                        <p:tav tm="100000">
                                          <p:val>
                                            <p:strVal val="#ppt_x"/>
                                          </p:val>
                                        </p:tav>
                                      </p:tavLst>
                                    </p:anim>
                                    <p:anim calcmode="lin" valueType="num">
                                      <p:cBhvr additive="base">
                                        <p:cTn id="12"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solidFill>
                  <a:srgbClr val="FF0000"/>
                </a:solidFill>
              </a:rPr>
              <a:t>در فاز سوم گذار جمعیتی: </a:t>
            </a:r>
            <a:endParaRPr lang="en-US" dirty="0">
              <a:solidFill>
                <a:srgbClr val="FF0000"/>
              </a:solidFill>
            </a:endParaRPr>
          </a:p>
        </p:txBody>
      </p:sp>
      <p:sp>
        <p:nvSpPr>
          <p:cNvPr id="4" name="Title 2"/>
          <p:cNvSpPr>
            <a:spLocks noGrp="1"/>
          </p:cNvSpPr>
          <p:nvPr>
            <p:ph type="title"/>
          </p:nvPr>
        </p:nvSpPr>
        <p:spPr/>
        <p:txBody>
          <a:bodyPr/>
          <a:lstStyle/>
          <a:p>
            <a:pPr algn="r" rtl="1"/>
            <a:r>
              <a:rPr lang="fa-IR" dirty="0" smtClean="0">
                <a:solidFill>
                  <a:schemeClr val="bg1">
                    <a:lumMod val="50000"/>
                  </a:schemeClr>
                </a:solidFill>
              </a:rPr>
              <a:t>گذار ساختارهای سنی جمعیت ایران:</a:t>
            </a:r>
            <a:endParaRPr lang="en-US" dirty="0">
              <a:solidFill>
                <a:schemeClr val="bg1">
                  <a:lumMod val="50000"/>
                </a:schemeClr>
              </a:solidFill>
            </a:endParaRPr>
          </a:p>
        </p:txBody>
      </p:sp>
      <p:sp>
        <p:nvSpPr>
          <p:cNvPr id="5" name="Rounded Rectangle 4"/>
          <p:cNvSpPr/>
          <p:nvPr/>
        </p:nvSpPr>
        <p:spPr>
          <a:xfrm>
            <a:off x="5334000" y="2286000"/>
            <a:ext cx="2667000" cy="1371600"/>
          </a:xfrm>
          <a:prstGeom prst="roundRect">
            <a:avLst>
              <a:gd name="adj" fmla="val 31026"/>
            </a:avLst>
          </a:prstGeom>
          <a:solidFill>
            <a:srgbClr val="FF43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t>کاهش سریع باروری</a:t>
            </a:r>
            <a:endParaRPr lang="en-US" sz="2400" b="1" dirty="0"/>
          </a:p>
        </p:txBody>
      </p:sp>
      <p:sp>
        <p:nvSpPr>
          <p:cNvPr id="6" name="Rounded Rectangle 5"/>
          <p:cNvSpPr/>
          <p:nvPr/>
        </p:nvSpPr>
        <p:spPr>
          <a:xfrm>
            <a:off x="1524000" y="2286000"/>
            <a:ext cx="2667000" cy="1371600"/>
          </a:xfrm>
          <a:prstGeom prst="roundRect">
            <a:avLst>
              <a:gd name="adj" fmla="val 31026"/>
            </a:avLst>
          </a:prstGeom>
          <a:solidFill>
            <a:srgbClr val="FF43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t>کاهش مرگ و میر</a:t>
            </a:r>
            <a:endParaRPr lang="en-US" sz="2400" b="1" dirty="0"/>
          </a:p>
        </p:txBody>
      </p:sp>
      <p:sp>
        <p:nvSpPr>
          <p:cNvPr id="7" name="Plus 6"/>
          <p:cNvSpPr/>
          <p:nvPr/>
        </p:nvSpPr>
        <p:spPr>
          <a:xfrm>
            <a:off x="4419600" y="2667000"/>
            <a:ext cx="685800" cy="685800"/>
          </a:xfrm>
          <a:prstGeom prst="mathPl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724400" y="3657600"/>
            <a:ext cx="0" cy="6858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438400" y="4419600"/>
            <a:ext cx="4572000" cy="9906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chemeClr val="bg1">
                    <a:lumMod val="50000"/>
                  </a:schemeClr>
                </a:solidFill>
              </a:rPr>
              <a:t>حرکت موج جمعیتی به سمت سالمندی</a:t>
            </a:r>
            <a:endParaRPr lang="en-US" sz="2800" dirty="0">
              <a:solidFill>
                <a:schemeClr val="bg1">
                  <a:lumMod val="50000"/>
                </a:schemeClr>
              </a:solidFill>
            </a:endParaRPr>
          </a:p>
        </p:txBody>
      </p:sp>
      <p:sp>
        <p:nvSpPr>
          <p:cNvPr id="12" name="Oval 11"/>
          <p:cNvSpPr/>
          <p:nvPr/>
        </p:nvSpPr>
        <p:spPr>
          <a:xfrm>
            <a:off x="228600" y="3733800"/>
            <a:ext cx="1981200" cy="1752600"/>
          </a:xfrm>
          <a:prstGeom prst="ellipse">
            <a:avLst/>
          </a:prstGeom>
          <a:solidFill>
            <a:srgbClr val="E54C0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t>تورم جمعیتی سالمندی</a:t>
            </a:r>
            <a:endParaRPr lang="en-US" sz="2800" b="1" dirty="0"/>
          </a:p>
        </p:txBody>
      </p:sp>
      <p:sp>
        <p:nvSpPr>
          <p:cNvPr id="13" name="Rectangle 12"/>
          <p:cNvSpPr/>
          <p:nvPr/>
        </p:nvSpPr>
        <p:spPr>
          <a:xfrm>
            <a:off x="381000" y="5638800"/>
            <a:ext cx="8382000" cy="990600"/>
          </a:xfrm>
          <a:prstGeom prst="rect">
            <a:avLst/>
          </a:prstGeom>
          <a:solidFill>
            <a:srgbClr val="935A0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chemeClr val="tx1"/>
                </a:solidFill>
              </a:rPr>
              <a:t>جمعیت در سنین فعالیت باید نسبت چشمگیری از جمعیت سالمند را حمایت کند</a:t>
            </a:r>
            <a:endParaRPr lang="en-US" sz="2800" dirty="0">
              <a:solidFill>
                <a:schemeClr val="tx1"/>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randombar(horizontal)">
                                      <p:cBhvr>
                                        <p:cTn id="26" dur="500"/>
                                        <p:tgtEl>
                                          <p:spTgt spid="10"/>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randombar(horizontal)">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20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linds(horizontal)">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P spid="6" grpId="0" animBg="1"/>
      <p:bldP spid="7" grpId="0" animBg="1"/>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pPr algn="r" rtl="1"/>
            <a:r>
              <a:rPr lang="fa-IR" dirty="0" smtClean="0">
                <a:solidFill>
                  <a:schemeClr val="bg1">
                    <a:lumMod val="50000"/>
                  </a:schemeClr>
                </a:solidFill>
              </a:rPr>
              <a:t>گذار ساختارهای سنی جمعیت ایران:</a:t>
            </a:r>
            <a:endParaRPr lang="en-US" dirty="0">
              <a:solidFill>
                <a:schemeClr val="bg1">
                  <a:lumMod val="50000"/>
                </a:schemeClr>
              </a:solidFill>
            </a:endParaRPr>
          </a:p>
        </p:txBody>
      </p:sp>
      <p:sp>
        <p:nvSpPr>
          <p:cNvPr id="5" name="Content Placeholder 4"/>
          <p:cNvSpPr>
            <a:spLocks noGrp="1"/>
          </p:cNvSpPr>
          <p:nvPr>
            <p:ph idx="1"/>
          </p:nvPr>
        </p:nvSpPr>
        <p:spPr>
          <a:xfrm>
            <a:off x="457200" y="2514600"/>
            <a:ext cx="8229600" cy="2209800"/>
          </a:xfrm>
          <a:prstGeom prst="rect">
            <a:avLst/>
          </a:prstGeom>
          <a:solidFill>
            <a:srgbClr val="8DCD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buNone/>
            </a:pPr>
            <a:r>
              <a:rPr lang="fa-IR" sz="2800" dirty="0" smtClean="0">
                <a:solidFill>
                  <a:srgbClr val="0A0A0A"/>
                </a:solidFill>
              </a:rPr>
              <a:t>در هر یک از مراحل گذار ساختار سنی، با توجه به اینکه کدام یک از گروه های سنی در پیک جمعیتی باشند، نوع و کم و کیف نیازهای اجتماعی و جمعیتی تغییر می کند.</a:t>
            </a:r>
            <a:endParaRPr lang="en-US" sz="2800" dirty="0">
              <a:solidFill>
                <a:srgbClr val="0A0A0A"/>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pPr algn="r" rtl="1"/>
            <a:r>
              <a:rPr lang="fa-IR" dirty="0" smtClean="0">
                <a:solidFill>
                  <a:schemeClr val="bg1">
                    <a:lumMod val="50000"/>
                  </a:schemeClr>
                </a:solidFill>
              </a:rPr>
              <a:t>گذار ساختارهای سنی جمعیت ایران:</a:t>
            </a:r>
            <a:endParaRPr lang="en-US" dirty="0">
              <a:solidFill>
                <a:schemeClr val="bg1">
                  <a:lumMod val="50000"/>
                </a:schemeClr>
              </a:solidFill>
            </a:endParaRPr>
          </a:p>
        </p:txBody>
      </p:sp>
      <p:pic>
        <p:nvPicPr>
          <p:cNvPr id="6146" name="Picture 2"/>
          <p:cNvPicPr>
            <a:picLocks noGrp="1" noChangeAspect="1" noChangeArrowheads="1"/>
          </p:cNvPicPr>
          <p:nvPr>
            <p:ph idx="1"/>
          </p:nvPr>
        </p:nvPicPr>
        <p:blipFill>
          <a:blip r:embed="rId2" cstate="print"/>
          <a:srcRect/>
          <a:stretch>
            <a:fillRect/>
          </a:stretch>
        </p:blipFill>
        <p:spPr bwMode="auto">
          <a:xfrm>
            <a:off x="1371600" y="1368641"/>
            <a:ext cx="6433850" cy="5184559"/>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00600"/>
          </a:xfrm>
        </p:spPr>
        <p:txBody>
          <a:bodyPr/>
          <a:lstStyle/>
          <a:p>
            <a:pPr algn="r" rtl="1"/>
            <a:r>
              <a:rPr lang="fa-IR" dirty="0" smtClean="0">
                <a:solidFill>
                  <a:srgbClr val="0A0A0A"/>
                </a:solidFill>
              </a:rPr>
              <a:t>پنجره جمعیتی (</a:t>
            </a:r>
            <a:r>
              <a:rPr lang="en-US" dirty="0" smtClean="0">
                <a:solidFill>
                  <a:srgbClr val="0A0A0A"/>
                </a:solidFill>
              </a:rPr>
              <a:t>Demographic Window</a:t>
            </a:r>
            <a:r>
              <a:rPr lang="fa-IR" dirty="0" smtClean="0">
                <a:solidFill>
                  <a:srgbClr val="0A0A0A"/>
                </a:solidFill>
              </a:rPr>
              <a:t>): </a:t>
            </a:r>
            <a:br>
              <a:rPr lang="fa-IR" dirty="0" smtClean="0">
                <a:solidFill>
                  <a:srgbClr val="0A0A0A"/>
                </a:solidFill>
              </a:rPr>
            </a:br>
            <a:r>
              <a:rPr lang="fa-IR" dirty="0" smtClean="0">
                <a:solidFill>
                  <a:srgbClr val="0A0A0A"/>
                </a:solidFill>
              </a:rPr>
              <a:t>دوره زمانی به نسبت کوتاه از تحولات جمعیتی یک کشور است که در آن نسبت </a:t>
            </a:r>
            <a:r>
              <a:rPr lang="fa-IR" b="1" u="sng" dirty="0" smtClean="0">
                <a:solidFill>
                  <a:srgbClr val="0A0A0A"/>
                </a:solidFill>
              </a:rPr>
              <a:t>جمعیت سنین فعالیت</a:t>
            </a:r>
            <a:r>
              <a:rPr lang="fa-IR" dirty="0" smtClean="0">
                <a:solidFill>
                  <a:srgbClr val="0A0A0A"/>
                </a:solidFill>
              </a:rPr>
              <a:t> به حداکثر می رسد و نوعی ساختار جمعیتی مطلوب برای شتاب بخشیدن به رشد اقتصادی مهیا می شود.</a:t>
            </a:r>
          </a:p>
          <a:p>
            <a:pPr algn="r" rtl="1"/>
            <a:endParaRPr lang="fa-IR" b="1" u="sng" dirty="0" smtClean="0">
              <a:solidFill>
                <a:srgbClr val="0A0A0A"/>
              </a:solidFill>
            </a:endParaRPr>
          </a:p>
          <a:p>
            <a:pPr algn="r" rtl="1"/>
            <a:r>
              <a:rPr lang="fa-IR" dirty="0" smtClean="0">
                <a:solidFill>
                  <a:srgbClr val="0A0A0A"/>
                </a:solidFill>
              </a:rPr>
              <a:t>بنابر تعریف بخش سازمان ملل متحد:</a:t>
            </a:r>
            <a:br>
              <a:rPr lang="fa-IR" dirty="0" smtClean="0">
                <a:solidFill>
                  <a:srgbClr val="0A0A0A"/>
                </a:solidFill>
              </a:rPr>
            </a:br>
            <a:r>
              <a:rPr lang="fa-IR" dirty="0" smtClean="0">
                <a:solidFill>
                  <a:srgbClr val="0A0A0A"/>
                </a:solidFill>
              </a:rPr>
              <a:t>پنجره جمعیتی، دوره ای است که در آن نسبت جمعیت زیر 15 سال به کمتر از 30 درصد کل جمعیت برسد و نسبت جمعیت 65 ساله و بالاتر هنوز کم تر از 15 درصد باشد.</a:t>
            </a:r>
            <a:br>
              <a:rPr lang="fa-IR" dirty="0" smtClean="0">
                <a:solidFill>
                  <a:srgbClr val="0A0A0A"/>
                </a:solidFill>
              </a:rPr>
            </a:br>
            <a:r>
              <a:rPr lang="fa-IR" dirty="0" smtClean="0">
                <a:solidFill>
                  <a:srgbClr val="0A0A0A"/>
                </a:solidFill>
              </a:rPr>
              <a:t>به عبارت دقیق تر:</a:t>
            </a:r>
            <a:br>
              <a:rPr lang="fa-IR" dirty="0" smtClean="0">
                <a:solidFill>
                  <a:srgbClr val="0A0A0A"/>
                </a:solidFill>
              </a:rPr>
            </a:br>
            <a:endParaRPr lang="en-US" dirty="0">
              <a:solidFill>
                <a:srgbClr val="0A0A0A"/>
              </a:solidFill>
            </a:endParaRPr>
          </a:p>
        </p:txBody>
      </p:sp>
      <p:sp>
        <p:nvSpPr>
          <p:cNvPr id="3" name="Title 2"/>
          <p:cNvSpPr>
            <a:spLocks noGrp="1"/>
          </p:cNvSpPr>
          <p:nvPr>
            <p:ph type="title"/>
          </p:nvPr>
        </p:nvSpPr>
        <p:spPr>
          <a:xfrm>
            <a:off x="457200" y="152400"/>
            <a:ext cx="8229600" cy="1066800"/>
          </a:xfrm>
        </p:spPr>
        <p:txBody>
          <a:bodyPr/>
          <a:lstStyle/>
          <a:p>
            <a:pPr algn="r" rtl="1"/>
            <a:r>
              <a:rPr lang="fa-IR" dirty="0" smtClean="0">
                <a:solidFill>
                  <a:schemeClr val="bg1">
                    <a:lumMod val="50000"/>
                  </a:schemeClr>
                </a:solidFill>
              </a:rPr>
              <a:t>پنجره جمعیتی در ایران:</a:t>
            </a:r>
            <a:endParaRPr lang="en-US" dirty="0">
              <a:solidFill>
                <a:schemeClr val="bg1">
                  <a:lumMod val="50000"/>
                </a:schemeClr>
              </a:solidFill>
            </a:endParaRPr>
          </a:p>
        </p:txBody>
      </p:sp>
      <p:sp>
        <p:nvSpPr>
          <p:cNvPr id="5" name="Rectangle 4"/>
          <p:cNvSpPr/>
          <p:nvPr/>
        </p:nvSpPr>
        <p:spPr>
          <a:xfrm>
            <a:off x="457200" y="5486400"/>
            <a:ext cx="8229600" cy="1143000"/>
          </a:xfrm>
          <a:prstGeom prst="rect">
            <a:avLst/>
          </a:prstGeom>
          <a:solidFill>
            <a:srgbClr val="03FD0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rgbClr val="0A0A0A"/>
                </a:solidFill>
              </a:rPr>
              <a:t>پنجره جمعیتی دوره ای است که در آن کمتر از یک سوم جمعیت خارج از سنین فعالیت (زیر 15 سال و 65 سال و بالاتر) و بیشتر از دو سوم جمعیت در سنین فعالیت (15-64 ساله) باشند.</a:t>
            </a:r>
            <a:endParaRPr lang="en-US" sz="2000" b="1" dirty="0">
              <a:solidFill>
                <a:srgbClr val="0A0A0A"/>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solidFill>
                  <a:srgbClr val="0A0A0A"/>
                </a:solidFill>
              </a:rPr>
              <a:t>بر اساس این شاخص ها، ایران از سال </a:t>
            </a:r>
            <a:r>
              <a:rPr lang="fa-IR" b="1" u="sng" dirty="0" smtClean="0">
                <a:solidFill>
                  <a:srgbClr val="0A0A0A"/>
                </a:solidFill>
              </a:rPr>
              <a:t>1385</a:t>
            </a:r>
            <a:r>
              <a:rPr lang="fa-IR" dirty="0" smtClean="0">
                <a:solidFill>
                  <a:srgbClr val="0A0A0A"/>
                </a:solidFill>
              </a:rPr>
              <a:t> وارد فاز </a:t>
            </a:r>
            <a:r>
              <a:rPr lang="fa-IR" b="1" u="sng" dirty="0" smtClean="0">
                <a:solidFill>
                  <a:srgbClr val="0A0A0A"/>
                </a:solidFill>
              </a:rPr>
              <a:t>پنجره جمعیتی </a:t>
            </a:r>
            <a:r>
              <a:rPr lang="fa-IR" dirty="0" smtClean="0">
                <a:solidFill>
                  <a:srgbClr val="0A0A0A"/>
                </a:solidFill>
              </a:rPr>
              <a:t>شده است. </a:t>
            </a:r>
          </a:p>
          <a:p>
            <a:pPr algn="r" rtl="1"/>
            <a:r>
              <a:rPr lang="fa-IR" dirty="0" smtClean="0">
                <a:solidFill>
                  <a:srgbClr val="0A0A0A"/>
                </a:solidFill>
              </a:rPr>
              <a:t>در دوره ده ساله 1375-1385 در حالی که رشد سالیانه جمعیت کل ایران 1/61 درصد بوده، این رشد برای </a:t>
            </a:r>
            <a:r>
              <a:rPr lang="fa-IR" dirty="0" smtClean="0">
                <a:solidFill>
                  <a:srgbClr val="FF0000"/>
                </a:solidFill>
              </a:rPr>
              <a:t>زیرگروه جمعیتی 15-64 سال، 3/84 درصد </a:t>
            </a:r>
            <a:r>
              <a:rPr lang="fa-IR" dirty="0" smtClean="0">
                <a:solidFill>
                  <a:srgbClr val="0A0A0A"/>
                </a:solidFill>
              </a:rPr>
              <a:t>بوده است و تعداد جمعیت در سنین فعالیت از 33/7 میلیون به 49/1 میلیون افزایش یافته است.</a:t>
            </a:r>
          </a:p>
          <a:p>
            <a:pPr algn="r" rtl="1">
              <a:buNone/>
            </a:pPr>
            <a:r>
              <a:rPr lang="fa-IR" dirty="0" smtClean="0">
                <a:solidFill>
                  <a:srgbClr val="0A0A0A"/>
                </a:solidFill>
              </a:rPr>
              <a:t>   به علاوه، سهم جمعیت زیر 15 سال از حدود 40 درصد در سال 1375 به 25 درصد در سال 1385کاهش یافته و در مقابل </a:t>
            </a:r>
            <a:r>
              <a:rPr lang="fa-IR" dirty="0" smtClean="0">
                <a:solidFill>
                  <a:srgbClr val="FF0000"/>
                </a:solidFill>
              </a:rPr>
              <a:t>سهم جمعیت سنین فعالیت (15-64سال) از 56 به 70 درصد</a:t>
            </a:r>
            <a:r>
              <a:rPr lang="fa-IR" dirty="0" smtClean="0">
                <a:solidFill>
                  <a:srgbClr val="0A0A0A"/>
                </a:solidFill>
              </a:rPr>
              <a:t> افزایش چشمگیری داشته و سهم گروه سنی 65 ساله و بالاتر نیز 5/2 درصد بوده است.</a:t>
            </a:r>
            <a:endParaRPr lang="en-US" dirty="0">
              <a:solidFill>
                <a:srgbClr val="0A0A0A"/>
              </a:solidFill>
            </a:endParaRPr>
          </a:p>
        </p:txBody>
      </p:sp>
      <p:sp>
        <p:nvSpPr>
          <p:cNvPr id="4" name="Title 2"/>
          <p:cNvSpPr>
            <a:spLocks noGrp="1"/>
          </p:cNvSpPr>
          <p:nvPr>
            <p:ph type="title"/>
          </p:nvPr>
        </p:nvSpPr>
        <p:spPr/>
        <p:txBody>
          <a:bodyPr/>
          <a:lstStyle/>
          <a:p>
            <a:pPr algn="r" rtl="1"/>
            <a:r>
              <a:rPr lang="fa-IR" dirty="0" smtClean="0">
                <a:solidFill>
                  <a:schemeClr val="bg1">
                    <a:lumMod val="50000"/>
                  </a:schemeClr>
                </a:solidFill>
              </a:rPr>
              <a:t>پنجره جمعیتی در ایران:</a:t>
            </a:r>
            <a:endParaRPr lang="en-US" dirty="0">
              <a:solidFill>
                <a:schemeClr val="bg1">
                  <a:lumMod val="50000"/>
                </a:schemeClr>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solidFill>
                  <a:srgbClr val="0A0A0A"/>
                </a:solidFill>
              </a:rPr>
              <a:t>تحلیل تغییرات ساختار سنی به دو دلیل مهم است:</a:t>
            </a:r>
            <a:endParaRPr lang="en-US" dirty="0">
              <a:solidFill>
                <a:srgbClr val="0A0A0A"/>
              </a:solidFill>
            </a:endParaRPr>
          </a:p>
        </p:txBody>
      </p:sp>
      <p:sp>
        <p:nvSpPr>
          <p:cNvPr id="3" name="Title 2"/>
          <p:cNvSpPr>
            <a:spLocks noGrp="1"/>
          </p:cNvSpPr>
          <p:nvPr>
            <p:ph type="title"/>
          </p:nvPr>
        </p:nvSpPr>
        <p:spPr/>
        <p:txBody>
          <a:bodyPr>
            <a:normAutofit/>
          </a:bodyPr>
          <a:lstStyle/>
          <a:p>
            <a:pPr algn="r" rtl="1"/>
            <a:r>
              <a:rPr lang="fa-IR" dirty="0" smtClean="0">
                <a:solidFill>
                  <a:schemeClr val="bg1">
                    <a:lumMod val="50000"/>
                  </a:schemeClr>
                </a:solidFill>
              </a:rPr>
              <a:t>اهمیت مسئله:</a:t>
            </a:r>
            <a:endParaRPr lang="en-US" dirty="0">
              <a:solidFill>
                <a:schemeClr val="bg1">
                  <a:lumMod val="50000"/>
                </a:schemeClr>
              </a:solidFill>
            </a:endParaRPr>
          </a:p>
        </p:txBody>
      </p:sp>
      <p:sp>
        <p:nvSpPr>
          <p:cNvPr id="4" name="Rounded Rectangle 3"/>
          <p:cNvSpPr/>
          <p:nvPr/>
        </p:nvSpPr>
        <p:spPr>
          <a:xfrm>
            <a:off x="4724400" y="2209800"/>
            <a:ext cx="3581400" cy="3352800"/>
          </a:xfrm>
          <a:prstGeom prst="roundRect">
            <a:avLst/>
          </a:pr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800" dirty="0" smtClean="0">
                <a:solidFill>
                  <a:srgbClr val="FF0000"/>
                </a:solidFill>
              </a:rPr>
              <a:t>اول:</a:t>
            </a:r>
          </a:p>
          <a:p>
            <a:pPr algn="r"/>
            <a:endParaRPr lang="fa-IR" sz="2800" dirty="0" smtClean="0">
              <a:solidFill>
                <a:srgbClr val="0A0A0A"/>
              </a:solidFill>
            </a:endParaRPr>
          </a:p>
          <a:p>
            <a:pPr algn="r"/>
            <a:r>
              <a:rPr lang="fa-IR" sz="2800" dirty="0" smtClean="0">
                <a:solidFill>
                  <a:srgbClr val="0A0A0A"/>
                </a:solidFill>
              </a:rPr>
              <a:t>فازهای متمایز گذار ساختار سنی، امکان بررسی و تحلیل تأثیرات ساختار سنی در توسعه اقتصادی و اجتماعی را ممکن می سازد</a:t>
            </a:r>
          </a:p>
        </p:txBody>
      </p:sp>
      <p:sp>
        <p:nvSpPr>
          <p:cNvPr id="6" name="Rounded Rectangle 5"/>
          <p:cNvSpPr/>
          <p:nvPr/>
        </p:nvSpPr>
        <p:spPr>
          <a:xfrm>
            <a:off x="838200" y="2209800"/>
            <a:ext cx="3581400" cy="3352800"/>
          </a:xfrm>
          <a:prstGeom prst="roundRect">
            <a:avLst/>
          </a:pr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800" dirty="0" smtClean="0">
                <a:solidFill>
                  <a:srgbClr val="FF0000"/>
                </a:solidFill>
              </a:rPr>
              <a:t>دوم:</a:t>
            </a:r>
          </a:p>
          <a:p>
            <a:pPr algn="r"/>
            <a:endParaRPr lang="fa-IR" sz="2800" dirty="0" smtClean="0">
              <a:solidFill>
                <a:srgbClr val="0A0A0A"/>
              </a:solidFill>
            </a:endParaRPr>
          </a:p>
          <a:p>
            <a:pPr algn="r"/>
            <a:r>
              <a:rPr lang="fa-IR" sz="2700" dirty="0" smtClean="0">
                <a:solidFill>
                  <a:srgbClr val="0A0A0A"/>
                </a:solidFill>
              </a:rPr>
              <a:t>در هریک از مراحل انتقال ساختار سنی، با توجه به اینکه کدام یک از گروه های سنی در اکثریت باشند، نوع و کم و کیف نیازهای اجتماعی و جمعیتی تغییر می کند</a:t>
            </a:r>
          </a:p>
        </p:txBody>
      </p:sp>
      <p:sp>
        <p:nvSpPr>
          <p:cNvPr id="7" name="Rectangle 6"/>
          <p:cNvSpPr/>
          <p:nvPr/>
        </p:nvSpPr>
        <p:spPr>
          <a:xfrm>
            <a:off x="1828800" y="5791200"/>
            <a:ext cx="5410200" cy="762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t>مطالعه ساختار سنی = تشخیص نیازهای حال و آینده جامعه</a:t>
            </a:r>
            <a:endParaRPr lang="en-US" sz="2000" b="1"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pPr algn="r" rtl="1"/>
            <a:r>
              <a:rPr lang="fa-IR" dirty="0" smtClean="0">
                <a:solidFill>
                  <a:schemeClr val="bg1">
                    <a:lumMod val="50000"/>
                  </a:schemeClr>
                </a:solidFill>
              </a:rPr>
              <a:t>پنجره جمعیتی در ایران:</a:t>
            </a:r>
            <a:endParaRPr lang="en-US" dirty="0">
              <a:solidFill>
                <a:schemeClr val="bg1">
                  <a:lumMod val="50000"/>
                </a:schemeClr>
              </a:solidFill>
            </a:endParaRPr>
          </a:p>
        </p:txBody>
      </p:sp>
      <p:pic>
        <p:nvPicPr>
          <p:cNvPr id="7170" name="Picture 2"/>
          <p:cNvPicPr>
            <a:picLocks noGrp="1" noChangeAspect="1" noChangeArrowheads="1"/>
          </p:cNvPicPr>
          <p:nvPr>
            <p:ph idx="1"/>
          </p:nvPr>
        </p:nvPicPr>
        <p:blipFill>
          <a:blip r:embed="rId2" cstate="print"/>
          <a:srcRect/>
          <a:stretch>
            <a:fillRect/>
          </a:stretch>
        </p:blipFill>
        <p:spPr bwMode="auto">
          <a:xfrm>
            <a:off x="914400" y="1371600"/>
            <a:ext cx="7430877"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solidFill>
                  <a:srgbClr val="0A0A0A"/>
                </a:solidFill>
              </a:rPr>
              <a:t>با توجه به آهنگ کاهش باروری طول مدت پنجره جمعیتی در کشورها و مناطق مختلف دنیا متفاوت بوده است؛</a:t>
            </a:r>
            <a:br>
              <a:rPr lang="fa-IR" dirty="0" smtClean="0">
                <a:solidFill>
                  <a:srgbClr val="0A0A0A"/>
                </a:solidFill>
              </a:rPr>
            </a:br>
            <a:r>
              <a:rPr lang="fa-IR" dirty="0" smtClean="0">
                <a:solidFill>
                  <a:srgbClr val="0A0A0A"/>
                </a:solidFill>
              </a:rPr>
              <a:t>در اروپا طول مدت دوره پنجره جمعیتی 50 سال از 1950 تا 2000 بوده و در چین 25 سال از 1990 تا 2015 می باشد. </a:t>
            </a:r>
            <a:br>
              <a:rPr lang="fa-IR" dirty="0" smtClean="0">
                <a:solidFill>
                  <a:srgbClr val="0A0A0A"/>
                </a:solidFill>
              </a:rPr>
            </a:br>
            <a:r>
              <a:rPr lang="fa-IR" dirty="0" smtClean="0">
                <a:solidFill>
                  <a:srgbClr val="0A0A0A"/>
                </a:solidFill>
              </a:rPr>
              <a:t>بنابراین، اندازه و زمان بندی پنجره جمعیتی بیشتر به روندهای گذشته باروری و مرگ و میر وابسته است.</a:t>
            </a:r>
            <a:endParaRPr lang="en-US" dirty="0">
              <a:solidFill>
                <a:srgbClr val="0A0A0A"/>
              </a:solidFill>
            </a:endParaRPr>
          </a:p>
        </p:txBody>
      </p:sp>
      <p:sp>
        <p:nvSpPr>
          <p:cNvPr id="3" name="Title 2"/>
          <p:cNvSpPr>
            <a:spLocks noGrp="1"/>
          </p:cNvSpPr>
          <p:nvPr>
            <p:ph type="title"/>
          </p:nvPr>
        </p:nvSpPr>
        <p:spPr/>
        <p:txBody>
          <a:bodyPr/>
          <a:lstStyle/>
          <a:p>
            <a:pPr algn="r" rtl="1"/>
            <a:r>
              <a:rPr lang="fa-IR" dirty="0" smtClean="0">
                <a:solidFill>
                  <a:schemeClr val="bg1">
                    <a:lumMod val="50000"/>
                  </a:schemeClr>
                </a:solidFill>
              </a:rPr>
              <a:t>رابطه پنجره جمعیتی و نرخ باروری:</a:t>
            </a:r>
            <a:endParaRPr lang="en-US" dirty="0">
              <a:solidFill>
                <a:schemeClr val="bg1">
                  <a:lumMod val="50000"/>
                </a:schemeClr>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pPr algn="r" rtl="1"/>
            <a:r>
              <a:rPr lang="fa-IR" dirty="0" smtClean="0">
                <a:solidFill>
                  <a:srgbClr val="282828"/>
                </a:solidFill>
              </a:rPr>
              <a:t>نتایج: </a:t>
            </a:r>
            <a:endParaRPr lang="en-US" dirty="0">
              <a:solidFill>
                <a:srgbClr val="282828"/>
              </a:solidFill>
            </a:endParaRPr>
          </a:p>
        </p:txBody>
      </p:sp>
      <p:sp>
        <p:nvSpPr>
          <p:cNvPr id="5" name="Content Placeholder 4"/>
          <p:cNvSpPr>
            <a:spLocks noGrp="1"/>
          </p:cNvSpPr>
          <p:nvPr>
            <p:ph idx="1"/>
          </p:nvPr>
        </p:nvSpPr>
        <p:spPr>
          <a:xfrm>
            <a:off x="457200" y="2286000"/>
            <a:ext cx="8229600" cy="2590800"/>
          </a:xfrm>
          <a:prstGeom prst="rect">
            <a:avLst/>
          </a:prstGeom>
          <a:solidFill>
            <a:srgbClr val="03FD0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buNone/>
            </a:pPr>
            <a:r>
              <a:rPr lang="fa-IR" sz="2500" dirty="0" smtClean="0">
                <a:solidFill>
                  <a:srgbClr val="0A0A0A"/>
                </a:solidFill>
              </a:rPr>
              <a:t>تأثیرات اقتصادی پنجره جمعیتی ریشه در این واقعیت دارد که در طول دوره ای که پنجره جمعیتی گشوده می شود، هزینه های عمومی – که در برنامه های اجتماعی نظیر آموزش و بهداشت صورت گرفته بود- به سمت سرمایه گذاری در بخش های تولیدی و زیرساخت ها هدایت می شوند.</a:t>
            </a:r>
            <a:endParaRPr lang="en-US" sz="2500" dirty="0">
              <a:solidFill>
                <a:srgbClr val="0A0A0A"/>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4" name="Title 2"/>
          <p:cNvSpPr>
            <a:spLocks noGrp="1"/>
          </p:cNvSpPr>
          <p:nvPr>
            <p:ph type="title"/>
          </p:nvPr>
        </p:nvSpPr>
        <p:spPr/>
        <p:txBody>
          <a:bodyPr/>
          <a:lstStyle/>
          <a:p>
            <a:pPr algn="r" rtl="1"/>
            <a:r>
              <a:rPr lang="fa-IR" dirty="0" smtClean="0">
                <a:solidFill>
                  <a:srgbClr val="282828"/>
                </a:solidFill>
              </a:rPr>
              <a:t>نتایج: </a:t>
            </a:r>
            <a:endParaRPr lang="en-US" dirty="0">
              <a:solidFill>
                <a:srgbClr val="282828"/>
              </a:solidFill>
            </a:endParaRPr>
          </a:p>
        </p:txBody>
      </p:sp>
      <p:sp>
        <p:nvSpPr>
          <p:cNvPr id="5" name="Rectangle 4"/>
          <p:cNvSpPr/>
          <p:nvPr/>
        </p:nvSpPr>
        <p:spPr>
          <a:xfrm>
            <a:off x="457200" y="1447800"/>
            <a:ext cx="8236634" cy="762000"/>
          </a:xfrm>
          <a:prstGeom prst="rect">
            <a:avLst/>
          </a:prstGeom>
          <a:solidFill>
            <a:srgbClr val="668AB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rgbClr val="0A0A0A"/>
                </a:solidFill>
              </a:rPr>
              <a:t>بلوم و ویلیامسون معتقدند که پنجره جمعیتی به دو دلیل موجب ایجاد فرصت هایی برای رشد تولید سرانه و رشد اقتصادی می شود:</a:t>
            </a:r>
            <a:endParaRPr lang="en-US" sz="2000" b="1" dirty="0">
              <a:solidFill>
                <a:srgbClr val="0A0A0A"/>
              </a:solidFill>
            </a:endParaRPr>
          </a:p>
        </p:txBody>
      </p:sp>
      <p:sp>
        <p:nvSpPr>
          <p:cNvPr id="6" name="Rectangle 5"/>
          <p:cNvSpPr/>
          <p:nvPr/>
        </p:nvSpPr>
        <p:spPr>
          <a:xfrm>
            <a:off x="4648200" y="2286000"/>
            <a:ext cx="4038600" cy="4343400"/>
          </a:xfrm>
          <a:prstGeom prst="rect">
            <a:avLst/>
          </a:prstGeom>
          <a:solidFill>
            <a:srgbClr val="009BD2"/>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0A0A0A"/>
                </a:solidFill>
              </a:rPr>
              <a:t>دلیل اول :</a:t>
            </a:r>
            <a:br>
              <a:rPr lang="fa-IR" sz="2400" b="1" dirty="0" smtClean="0">
                <a:solidFill>
                  <a:srgbClr val="0A0A0A"/>
                </a:solidFill>
              </a:rPr>
            </a:br>
            <a:r>
              <a:rPr lang="fa-IR" sz="2400" b="1" dirty="0" smtClean="0">
                <a:solidFill>
                  <a:srgbClr val="0A0A0A"/>
                </a:solidFill>
              </a:rPr>
              <a:t>نوعی تأثیر خالص ساختار سنی در </a:t>
            </a:r>
            <a:r>
              <a:rPr lang="en-US" sz="2400" b="1" dirty="0" smtClean="0">
                <a:solidFill>
                  <a:srgbClr val="0A0A0A"/>
                </a:solidFill>
              </a:rPr>
              <a:t>GDP</a:t>
            </a:r>
            <a:r>
              <a:rPr lang="fa-IR" sz="2400" b="1" dirty="0" smtClean="0">
                <a:solidFill>
                  <a:srgbClr val="0A0A0A"/>
                </a:solidFill>
              </a:rPr>
              <a:t> کل وجود دارد، افزایش جمعیت در سنین فعالیت منجر به افزایش نسبت تولیدکنندگان به مصرف کنندگان می شود و این شرایط برای رشد تولید سرانه مطلوب است.</a:t>
            </a:r>
            <a:endParaRPr lang="en-US" sz="2400" b="1" dirty="0">
              <a:solidFill>
                <a:srgbClr val="0A0A0A"/>
              </a:solidFill>
            </a:endParaRPr>
          </a:p>
        </p:txBody>
      </p:sp>
      <p:sp>
        <p:nvSpPr>
          <p:cNvPr id="7" name="Rectangle 6"/>
          <p:cNvSpPr/>
          <p:nvPr/>
        </p:nvSpPr>
        <p:spPr>
          <a:xfrm>
            <a:off x="457200" y="2286000"/>
            <a:ext cx="4038600" cy="4343400"/>
          </a:xfrm>
          <a:prstGeom prst="rect">
            <a:avLst/>
          </a:prstGeom>
          <a:solidFill>
            <a:srgbClr val="009BD2"/>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0A0A0A"/>
                </a:solidFill>
              </a:rPr>
              <a:t>دلیل دوم</a:t>
            </a:r>
            <a:br>
              <a:rPr lang="fa-IR" sz="2400" b="1" dirty="0" smtClean="0">
                <a:solidFill>
                  <a:srgbClr val="0A0A0A"/>
                </a:solidFill>
              </a:rPr>
            </a:br>
            <a:r>
              <a:rPr lang="fa-IR" sz="2400" b="1" dirty="0" smtClean="0">
                <a:solidFill>
                  <a:srgbClr val="0A0A0A"/>
                </a:solidFill>
              </a:rPr>
              <a:t>به اثرات رفتاری ساختار سنی در حال تغییر برمی گردد. از یک سو بدنه در حال رشدی از نیروی کار جوان در ساختار نیروی کار وجود دارد که می تواند بهره وری و تولید را افزایش دهد و از سوی دیگر با توجه به الگوی چرخه زندگی، تغییرات ساختار سنی با ایجاد تغییراتی در الگوهای تولید و مصرف  منجر به افزایش تولید و پس انداز می شود.</a:t>
            </a:r>
            <a:endParaRPr lang="en-US" sz="2400" b="1" dirty="0">
              <a:solidFill>
                <a:srgbClr val="0A0A0A"/>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endParaRPr lang="en-US" dirty="0">
              <a:solidFill>
                <a:srgbClr val="0A0A0A"/>
              </a:solidFill>
            </a:endParaRPr>
          </a:p>
        </p:txBody>
      </p:sp>
      <p:sp>
        <p:nvSpPr>
          <p:cNvPr id="3" name="Title 2"/>
          <p:cNvSpPr>
            <a:spLocks noGrp="1"/>
          </p:cNvSpPr>
          <p:nvPr>
            <p:ph type="title"/>
          </p:nvPr>
        </p:nvSpPr>
        <p:spPr/>
        <p:txBody>
          <a:bodyPr/>
          <a:lstStyle/>
          <a:p>
            <a:pPr algn="r" rtl="1"/>
            <a:r>
              <a:rPr lang="fa-IR" dirty="0" smtClean="0">
                <a:solidFill>
                  <a:srgbClr val="282828"/>
                </a:solidFill>
              </a:rPr>
              <a:t>نتایج: </a:t>
            </a:r>
            <a:endParaRPr lang="en-US" dirty="0">
              <a:solidFill>
                <a:srgbClr val="282828"/>
              </a:solidFill>
            </a:endParaRPr>
          </a:p>
        </p:txBody>
      </p:sp>
      <p:sp>
        <p:nvSpPr>
          <p:cNvPr id="4" name="Rectangle 3"/>
          <p:cNvSpPr/>
          <p:nvPr/>
        </p:nvSpPr>
        <p:spPr>
          <a:xfrm>
            <a:off x="685800" y="1600200"/>
            <a:ext cx="7772400" cy="1371600"/>
          </a:xfrm>
          <a:prstGeom prst="rect">
            <a:avLst/>
          </a:prstGeom>
          <a:solidFill>
            <a:srgbClr val="03FD0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dirty="0" smtClean="0">
                <a:solidFill>
                  <a:srgbClr val="0A0A0A"/>
                </a:solidFill>
              </a:rPr>
              <a:t>فاز پنجره جمعیتی یک فرصت و پتانسیل بالقوه است و بالفعل شدن آن نیازمند محیط و بستر اجتماعی، اقتصادی و نهادی و سیاسی مناسب می باشد.</a:t>
            </a:r>
            <a:endParaRPr lang="en-US" sz="2500" dirty="0">
              <a:solidFill>
                <a:srgbClr val="0A0A0A"/>
              </a:solidFill>
            </a:endParaRPr>
          </a:p>
        </p:txBody>
      </p:sp>
      <p:sp>
        <p:nvSpPr>
          <p:cNvPr id="5" name="Rectangle 4"/>
          <p:cNvSpPr/>
          <p:nvPr/>
        </p:nvSpPr>
        <p:spPr>
          <a:xfrm>
            <a:off x="685800" y="3429000"/>
            <a:ext cx="7772400" cy="1981200"/>
          </a:xfrm>
          <a:prstGeom prst="rect">
            <a:avLst/>
          </a:prstGeom>
          <a:solidFill>
            <a:srgbClr val="03FD0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dirty="0" smtClean="0">
                <a:solidFill>
                  <a:srgbClr val="0A0A0A"/>
                </a:solidFill>
              </a:rPr>
              <a:t>صرف گشوده شدن پنجره جمعیتی نمی تواند موجب رشد و توسعه اقتصادی گردد، بلکه بستر نهادی و سیاسی مناسب، اتخاذ و اجرای یک سری سیاست ها و برنامه ریزی ها پیش شرط و ضرورتی اجتناب ناپذیر در تحقق آن می باشد.</a:t>
            </a:r>
            <a:endParaRPr lang="en-US" sz="2500" dirty="0">
              <a:solidFill>
                <a:srgbClr val="0A0A0A"/>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solidFill>
                  <a:srgbClr val="282828"/>
                </a:solidFill>
              </a:rPr>
              <a:t>بلوم و ویلیامسون در مطالعه خود در آسیای شرقی نتیجه گرفتند که بعد از کنترل سایر عوامل ، رشد جمعیت در سنین فعالیت تأثیر مثبت و قوی در </a:t>
            </a:r>
            <a:r>
              <a:rPr lang="en-US" dirty="0" smtClean="0">
                <a:solidFill>
                  <a:srgbClr val="282828"/>
                </a:solidFill>
              </a:rPr>
              <a:t>GDP</a:t>
            </a:r>
            <a:r>
              <a:rPr lang="fa-IR" dirty="0" smtClean="0">
                <a:solidFill>
                  <a:srgbClr val="282828"/>
                </a:solidFill>
              </a:rPr>
              <a:t>سرانه داشته است.</a:t>
            </a:r>
          </a:p>
          <a:p>
            <a:pPr algn="r" rtl="1"/>
            <a:r>
              <a:rPr lang="fa-IR" dirty="0" smtClean="0">
                <a:solidFill>
                  <a:srgbClr val="282828"/>
                </a:solidFill>
              </a:rPr>
              <a:t>مطالعه آنها نشان داد که بین یک چهارم و دو پنجم معجزه اقتصادی این منطقه ناشی از تغییرات ساختار سنی جمعیت می باشد.</a:t>
            </a:r>
          </a:p>
          <a:p>
            <a:pPr algn="r" rtl="1"/>
            <a:r>
              <a:rPr lang="fa-IR" dirty="0" smtClean="0">
                <a:solidFill>
                  <a:srgbClr val="282828"/>
                </a:solidFill>
              </a:rPr>
              <a:t>بررسی های سازمان ملل نیز نشان داد که حدود 33 درصد رشد اقتصادی آسیای حنوب شرقی در دهه های 1980 و 1990 ناشی از سود و موهبت جمعیتی است.</a:t>
            </a:r>
          </a:p>
        </p:txBody>
      </p:sp>
      <p:sp>
        <p:nvSpPr>
          <p:cNvPr id="3" name="Title 2"/>
          <p:cNvSpPr>
            <a:spLocks noGrp="1"/>
          </p:cNvSpPr>
          <p:nvPr>
            <p:ph type="title"/>
          </p:nvPr>
        </p:nvSpPr>
        <p:spPr/>
        <p:txBody>
          <a:bodyPr/>
          <a:lstStyle/>
          <a:p>
            <a:pPr algn="r" rtl="1"/>
            <a:r>
              <a:rPr lang="fa-IR" dirty="0" smtClean="0">
                <a:solidFill>
                  <a:srgbClr val="282828"/>
                </a:solidFill>
              </a:rPr>
              <a:t>نتایج در سایر کشور ها:</a:t>
            </a:r>
            <a:endParaRPr lang="en-US" dirty="0">
              <a:solidFill>
                <a:srgbClr val="282828"/>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a:bodyPr>
          <a:lstStyle/>
          <a:p>
            <a:pPr algn="r" rtl="1"/>
            <a:r>
              <a:rPr lang="fa-IR" dirty="0" smtClean="0">
                <a:solidFill>
                  <a:srgbClr val="282828"/>
                </a:solidFill>
              </a:rPr>
              <a:t>بلوم و کانینگ در مطالعه ای به مقایسه تجارب اقتصادی جمعیتی آسیای شرقی و امریکای لاتین پرداختند. و نتیجه گرفتند که سود جمعیتی یک فرصت و پتانسیل است که نیازمند سیاست های محوری به ویژه در زمینه انعطاف پذیری، اقتصاد و در جذب افزایش سریع نیروی کار می باشد.</a:t>
            </a:r>
          </a:p>
          <a:p>
            <a:pPr algn="r" rtl="1"/>
            <a:r>
              <a:rPr lang="fa-IR" dirty="0" smtClean="0">
                <a:solidFill>
                  <a:srgbClr val="282828"/>
                </a:solidFill>
              </a:rPr>
              <a:t>مطالعه فینگ و ماسون نشان داد که تغییرات ساختار سنی جمعیت نقش زیادی در پیشرفت اقتصادی چین داشته و حدود 15 درصد رشد اقتصادی این کشور را در طول سالهای 1982 تا 2000 را تبیین کرده است.</a:t>
            </a:r>
          </a:p>
          <a:p>
            <a:pPr algn="r" rtl="1"/>
            <a:r>
              <a:rPr lang="fa-IR" dirty="0" smtClean="0">
                <a:solidFill>
                  <a:srgbClr val="282828"/>
                </a:solidFill>
              </a:rPr>
              <a:t>ونگبونسین و همکارانش در بررسی تغییرات ساختار سنی جمعیت تایلند نتیجه گرفتند که سود جمعیتی و اثرات آن بر رشد اقتصادی، اتوماتیک و خود به خودی صورت نمی گیرد، بلکه نیازمند اجرای استراتژی هایی نظیر افزایش بهره وری نیروی کار، اجرای سیاست های اقتصادی و اطلاحات مالی، توسعه بازار کار منطقه ای و تلاش برای طولانی مدت کردن زمان سود جمعیتی است.</a:t>
            </a:r>
            <a:endParaRPr lang="en-US" dirty="0" smtClean="0">
              <a:solidFill>
                <a:srgbClr val="282828"/>
              </a:solidFill>
            </a:endParaRPr>
          </a:p>
        </p:txBody>
      </p:sp>
      <p:sp>
        <p:nvSpPr>
          <p:cNvPr id="4" name="Title 2"/>
          <p:cNvSpPr>
            <a:spLocks noGrp="1"/>
          </p:cNvSpPr>
          <p:nvPr>
            <p:ph type="title"/>
          </p:nvPr>
        </p:nvSpPr>
        <p:spPr/>
        <p:txBody>
          <a:bodyPr/>
          <a:lstStyle/>
          <a:p>
            <a:pPr algn="r" rtl="1"/>
            <a:r>
              <a:rPr lang="fa-IR" dirty="0" smtClean="0">
                <a:solidFill>
                  <a:srgbClr val="282828"/>
                </a:solidFill>
              </a:rPr>
              <a:t>نتایج در سایر کشور ها:</a:t>
            </a:r>
            <a:endParaRPr lang="en-US" dirty="0">
              <a:solidFill>
                <a:srgbClr val="282828"/>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19800" y="2438400"/>
            <a:ext cx="2667000" cy="3657600"/>
          </a:xfrm>
        </p:spPr>
        <p:txBody>
          <a:bodyPr/>
          <a:lstStyle/>
          <a:p>
            <a:pPr algn="r" rtl="1"/>
            <a:endParaRPr lang="en-US" dirty="0"/>
          </a:p>
        </p:txBody>
      </p:sp>
      <p:sp>
        <p:nvSpPr>
          <p:cNvPr id="3" name="Title 2"/>
          <p:cNvSpPr>
            <a:spLocks noGrp="1"/>
          </p:cNvSpPr>
          <p:nvPr>
            <p:ph type="title"/>
          </p:nvPr>
        </p:nvSpPr>
        <p:spPr/>
        <p:txBody>
          <a:bodyPr/>
          <a:lstStyle/>
          <a:p>
            <a:pPr algn="r" rtl="1"/>
            <a:r>
              <a:rPr lang="fa-IR" dirty="0" smtClean="0">
                <a:solidFill>
                  <a:srgbClr val="282828"/>
                </a:solidFill>
              </a:rPr>
              <a:t>برای کسب اطلاعات بیشتر:</a:t>
            </a:r>
            <a:endParaRPr lang="en-US" dirty="0">
              <a:solidFill>
                <a:srgbClr val="282828"/>
              </a:solidFill>
            </a:endParaRPr>
          </a:p>
        </p:txBody>
      </p:sp>
      <p:sp>
        <p:nvSpPr>
          <p:cNvPr id="4" name="Rounded Rectangle 3"/>
          <p:cNvSpPr/>
          <p:nvPr/>
        </p:nvSpPr>
        <p:spPr>
          <a:xfrm>
            <a:off x="6248400" y="1828800"/>
            <a:ext cx="2417298" cy="3276600"/>
          </a:xfrm>
          <a:prstGeom prst="roundRect">
            <a:avLst/>
          </a:prstGeom>
          <a:solidFill>
            <a:schemeClr val="accent3">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solidFill>
                  <a:srgbClr val="0A0A0A"/>
                </a:solidFill>
              </a:rPr>
              <a:t>به وبلاگ </a:t>
            </a:r>
            <a:r>
              <a:rPr lang="en-US" sz="2400" dirty="0" smtClean="0">
                <a:solidFill>
                  <a:srgbClr val="0A0A0A"/>
                </a:solidFill>
              </a:rPr>
              <a:t>kaaqaz.blog.ir</a:t>
            </a:r>
            <a:r>
              <a:rPr lang="fa-IR" sz="2400" dirty="0" smtClean="0">
                <a:solidFill>
                  <a:srgbClr val="0A0A0A"/>
                </a:solidFill>
              </a:rPr>
              <a:t> مراجعه کنید</a:t>
            </a:r>
            <a:endParaRPr lang="en-US" sz="2400" dirty="0" smtClean="0">
              <a:solidFill>
                <a:srgbClr val="0A0A0A"/>
              </a:solidFill>
            </a:endParaRPr>
          </a:p>
        </p:txBody>
      </p:sp>
      <p:sp>
        <p:nvSpPr>
          <p:cNvPr id="5" name="Rounded Rectangle 4"/>
          <p:cNvSpPr/>
          <p:nvPr/>
        </p:nvSpPr>
        <p:spPr>
          <a:xfrm>
            <a:off x="3124200" y="1371600"/>
            <a:ext cx="2819400" cy="4953000"/>
          </a:xfrm>
          <a:prstGeom prst="roundRect">
            <a:avLst/>
          </a:prstGeom>
          <a:solidFill>
            <a:schemeClr val="accent3">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a-IR" sz="1900" b="1" dirty="0" smtClean="0">
              <a:solidFill>
                <a:srgbClr val="0A0A0A"/>
              </a:solidFill>
            </a:endParaRPr>
          </a:p>
          <a:p>
            <a:pPr algn="ctr"/>
            <a:endParaRPr lang="fa-IR" sz="1900" b="1" dirty="0" smtClean="0">
              <a:solidFill>
                <a:srgbClr val="0A0A0A"/>
              </a:solidFill>
            </a:endParaRPr>
          </a:p>
          <a:p>
            <a:pPr algn="ctr"/>
            <a:endParaRPr lang="fa-IR" sz="1900" b="1" dirty="0" smtClean="0">
              <a:solidFill>
                <a:srgbClr val="0A0A0A"/>
              </a:solidFill>
            </a:endParaRPr>
          </a:p>
          <a:p>
            <a:pPr algn="ctr"/>
            <a:endParaRPr lang="fa-IR" sz="1900" b="1" dirty="0" smtClean="0">
              <a:solidFill>
                <a:srgbClr val="0A0A0A"/>
              </a:solidFill>
            </a:endParaRPr>
          </a:p>
          <a:p>
            <a:pPr algn="ctr"/>
            <a:endParaRPr lang="fa-IR" sz="1900" b="1" dirty="0" smtClean="0">
              <a:solidFill>
                <a:srgbClr val="0A0A0A"/>
              </a:solidFill>
            </a:endParaRPr>
          </a:p>
          <a:p>
            <a:pPr algn="ctr"/>
            <a:endParaRPr lang="fa-IR" sz="1900" b="1" dirty="0" smtClean="0">
              <a:solidFill>
                <a:srgbClr val="0A0A0A"/>
              </a:solidFill>
            </a:endParaRPr>
          </a:p>
          <a:p>
            <a:pPr algn="ctr"/>
            <a:endParaRPr lang="fa-IR" sz="1900" b="1" dirty="0" smtClean="0">
              <a:solidFill>
                <a:srgbClr val="0A0A0A"/>
              </a:solidFill>
            </a:endParaRPr>
          </a:p>
          <a:p>
            <a:pPr algn="ctr"/>
            <a:endParaRPr lang="fa-IR" sz="1900" b="1" dirty="0" smtClean="0">
              <a:solidFill>
                <a:srgbClr val="0A0A0A"/>
              </a:solidFill>
            </a:endParaRPr>
          </a:p>
          <a:p>
            <a:pPr algn="ctr"/>
            <a:endParaRPr lang="fa-IR" sz="1900" b="1" dirty="0" smtClean="0">
              <a:solidFill>
                <a:srgbClr val="0A0A0A"/>
              </a:solidFill>
            </a:endParaRPr>
          </a:p>
          <a:p>
            <a:pPr algn="ctr"/>
            <a:endParaRPr lang="fa-IR" sz="1900" b="1" dirty="0" smtClean="0">
              <a:solidFill>
                <a:srgbClr val="0A0A0A"/>
              </a:solidFill>
            </a:endParaRPr>
          </a:p>
          <a:p>
            <a:pPr algn="ctr"/>
            <a:r>
              <a:rPr lang="fa-IR" sz="1900" b="1" dirty="0" smtClean="0">
                <a:solidFill>
                  <a:srgbClr val="0A0A0A"/>
                </a:solidFill>
              </a:rPr>
              <a:t>کتاب</a:t>
            </a:r>
            <a:br>
              <a:rPr lang="fa-IR" sz="1900" b="1" dirty="0" smtClean="0">
                <a:solidFill>
                  <a:srgbClr val="0A0A0A"/>
                </a:solidFill>
              </a:rPr>
            </a:br>
            <a:r>
              <a:rPr lang="fa-IR" sz="1900" b="1" dirty="0" smtClean="0">
                <a:solidFill>
                  <a:srgbClr val="0A0A0A"/>
                </a:solidFill>
              </a:rPr>
              <a:t>”کاهش جمعیت، ضربه ای سهمگین بر پیکر مسلمین“</a:t>
            </a:r>
          </a:p>
          <a:p>
            <a:pPr algn="ctr"/>
            <a:r>
              <a:rPr lang="fa-IR" sz="1900" b="1" dirty="0" smtClean="0">
                <a:solidFill>
                  <a:srgbClr val="0A0A0A"/>
                </a:solidFill>
              </a:rPr>
              <a:t>نوشته علامه حسینی تهرانی</a:t>
            </a:r>
            <a:br>
              <a:rPr lang="fa-IR" sz="1900" b="1" dirty="0" smtClean="0">
                <a:solidFill>
                  <a:srgbClr val="0A0A0A"/>
                </a:solidFill>
              </a:rPr>
            </a:br>
            <a:r>
              <a:rPr lang="fa-IR" sz="1900" b="1" dirty="0" smtClean="0">
                <a:solidFill>
                  <a:srgbClr val="0A0A0A"/>
                </a:solidFill>
              </a:rPr>
              <a:t>را بخوانید</a:t>
            </a:r>
            <a:endParaRPr lang="en-US" sz="1900" b="1" dirty="0">
              <a:solidFill>
                <a:srgbClr val="0A0A0A"/>
              </a:solidFill>
            </a:endParaRPr>
          </a:p>
        </p:txBody>
      </p:sp>
      <p:pic>
        <p:nvPicPr>
          <p:cNvPr id="1026" name="Picture 2"/>
          <p:cNvPicPr>
            <a:picLocks noChangeAspect="1" noChangeArrowheads="1"/>
          </p:cNvPicPr>
          <p:nvPr/>
        </p:nvPicPr>
        <p:blipFill>
          <a:blip r:embed="rId2" cstate="print"/>
          <a:srcRect/>
          <a:stretch>
            <a:fillRect/>
          </a:stretch>
        </p:blipFill>
        <p:spPr bwMode="auto">
          <a:xfrm>
            <a:off x="3467100" y="1447800"/>
            <a:ext cx="2171700" cy="3072161"/>
          </a:xfrm>
          <a:prstGeom prst="rect">
            <a:avLst/>
          </a:prstGeom>
          <a:noFill/>
          <a:ln w="9525">
            <a:noFill/>
            <a:miter lim="800000"/>
            <a:headEnd/>
            <a:tailEnd/>
          </a:ln>
        </p:spPr>
      </p:pic>
      <p:sp>
        <p:nvSpPr>
          <p:cNvPr id="7" name="Rounded Rectangle 6"/>
          <p:cNvSpPr/>
          <p:nvPr/>
        </p:nvSpPr>
        <p:spPr>
          <a:xfrm>
            <a:off x="381000" y="1752600"/>
            <a:ext cx="2417298" cy="3276600"/>
          </a:xfrm>
          <a:prstGeom prst="roundRect">
            <a:avLst/>
          </a:prstGeom>
          <a:solidFill>
            <a:schemeClr val="accent3">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solidFill>
                  <a:srgbClr val="0A0A0A"/>
                </a:solidFill>
              </a:rPr>
              <a:t>امشب ساعت 23</a:t>
            </a:r>
          </a:p>
          <a:p>
            <a:pPr algn="ctr"/>
            <a:r>
              <a:rPr lang="fa-IR" sz="2400" dirty="0" smtClean="0">
                <a:solidFill>
                  <a:srgbClr val="0A0A0A"/>
                </a:solidFill>
              </a:rPr>
              <a:t>برنامه”ثریا“</a:t>
            </a:r>
            <a:br>
              <a:rPr lang="fa-IR" sz="2400" dirty="0" smtClean="0">
                <a:solidFill>
                  <a:srgbClr val="0A0A0A"/>
                </a:solidFill>
              </a:rPr>
            </a:br>
            <a:r>
              <a:rPr lang="fa-IR" sz="2400" dirty="0" smtClean="0">
                <a:solidFill>
                  <a:srgbClr val="0A0A0A"/>
                </a:solidFill>
              </a:rPr>
              <a:t>را از شبکه اول سیما ببینید</a:t>
            </a:r>
            <a:endParaRPr lang="en-US" sz="2400" dirty="0" smtClean="0">
              <a:solidFill>
                <a:srgbClr val="0A0A0A"/>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additive="base">
                                        <p:cTn id="15" dur="500" fill="hold"/>
                                        <p:tgtEl>
                                          <p:spTgt spid="1026"/>
                                        </p:tgtEl>
                                        <p:attrNameLst>
                                          <p:attrName>ppt_x</p:attrName>
                                        </p:attrNameLst>
                                      </p:cBhvr>
                                      <p:tavLst>
                                        <p:tav tm="0">
                                          <p:val>
                                            <p:strVal val="#ppt_x"/>
                                          </p:val>
                                        </p:tav>
                                        <p:tav tm="100000">
                                          <p:val>
                                            <p:strVal val="#ppt_x"/>
                                          </p:val>
                                        </p:tav>
                                      </p:tavLst>
                                    </p:anim>
                                    <p:anim calcmode="lin" valueType="num">
                                      <p:cBhvr additive="base">
                                        <p:cTn id="16" dur="500" fill="hold"/>
                                        <p:tgtEl>
                                          <p:spTgt spid="102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solidFill>
                  <a:srgbClr val="0A0A0A"/>
                </a:solidFill>
              </a:rPr>
              <a:t>جمعیت برای نظام اقتصادی اثرات مثبت دارد یا منفی؟</a:t>
            </a:r>
            <a:endParaRPr lang="en-US" dirty="0">
              <a:solidFill>
                <a:srgbClr val="0A0A0A"/>
              </a:solidFill>
            </a:endParaRPr>
          </a:p>
        </p:txBody>
      </p:sp>
      <p:sp>
        <p:nvSpPr>
          <p:cNvPr id="3" name="Title 2"/>
          <p:cNvSpPr>
            <a:spLocks noGrp="1"/>
          </p:cNvSpPr>
          <p:nvPr>
            <p:ph type="title"/>
          </p:nvPr>
        </p:nvSpPr>
        <p:spPr/>
        <p:txBody>
          <a:bodyPr/>
          <a:lstStyle/>
          <a:p>
            <a:pPr algn="r" rtl="1"/>
            <a:r>
              <a:rPr lang="fa-IR" dirty="0" smtClean="0">
                <a:solidFill>
                  <a:srgbClr val="282828"/>
                </a:solidFill>
              </a:rPr>
              <a:t>نظریات رابطه جمعیت و توسعه:</a:t>
            </a:r>
            <a:endParaRPr lang="en-US" dirty="0">
              <a:solidFill>
                <a:srgbClr val="282828"/>
              </a:solidFill>
            </a:endParaRPr>
          </a:p>
        </p:txBody>
      </p:sp>
      <p:sp>
        <p:nvSpPr>
          <p:cNvPr id="4" name="Rounded Rectangle 3"/>
          <p:cNvSpPr/>
          <p:nvPr/>
        </p:nvSpPr>
        <p:spPr>
          <a:xfrm>
            <a:off x="6248400" y="2133600"/>
            <a:ext cx="2667000" cy="4191000"/>
          </a:xfrm>
          <a:prstGeom prst="roundRect">
            <a:avLst/>
          </a:prstGeom>
          <a:solidFill>
            <a:srgbClr val="FF43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200" dirty="0" smtClean="0">
                <a:solidFill>
                  <a:srgbClr val="0A0A0A"/>
                </a:solidFill>
              </a:rPr>
              <a:t>دیدگاه ”بدبینانه جمعیت“:</a:t>
            </a:r>
          </a:p>
          <a:p>
            <a:pPr algn="ctr" rtl="1"/>
            <a:r>
              <a:rPr lang="fa-IR" sz="2200" dirty="0" smtClean="0">
                <a:solidFill>
                  <a:srgbClr val="0A0A0A"/>
                </a:solidFill>
              </a:rPr>
              <a:t>*رابرت مالتوس</a:t>
            </a:r>
          </a:p>
          <a:p>
            <a:pPr algn="ctr" rtl="1"/>
            <a:r>
              <a:rPr lang="fa-IR" sz="2200" dirty="0" smtClean="0">
                <a:solidFill>
                  <a:srgbClr val="0A0A0A"/>
                </a:solidFill>
              </a:rPr>
              <a:t>*پل ارلیش</a:t>
            </a:r>
          </a:p>
          <a:p>
            <a:pPr algn="ctr" rtl="1"/>
            <a:endParaRPr lang="fa-IR" sz="2200" dirty="0" smtClean="0">
              <a:solidFill>
                <a:srgbClr val="0A0A0A"/>
              </a:solidFill>
            </a:endParaRPr>
          </a:p>
          <a:p>
            <a:pPr algn="ctr" rtl="1"/>
            <a:r>
              <a:rPr lang="fa-IR" sz="2200" dirty="0" smtClean="0">
                <a:solidFill>
                  <a:srgbClr val="0A0A0A"/>
                </a:solidFill>
              </a:rPr>
              <a:t>رشد جمعیت را مانع توسعه اقتصادی می دانند.</a:t>
            </a:r>
          </a:p>
        </p:txBody>
      </p:sp>
      <p:sp>
        <p:nvSpPr>
          <p:cNvPr id="5" name="Rounded Rectangle 4"/>
          <p:cNvSpPr/>
          <p:nvPr/>
        </p:nvSpPr>
        <p:spPr>
          <a:xfrm>
            <a:off x="3002280" y="2133600"/>
            <a:ext cx="3093720" cy="4191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200" dirty="0" smtClean="0">
                <a:solidFill>
                  <a:srgbClr val="0A0A0A"/>
                </a:solidFill>
              </a:rPr>
              <a:t>دیدگاه ”خوش بینانه جمعیت“:</a:t>
            </a:r>
          </a:p>
          <a:p>
            <a:pPr algn="ctr" rtl="1"/>
            <a:r>
              <a:rPr lang="fa-IR" sz="2200" dirty="0" smtClean="0">
                <a:solidFill>
                  <a:srgbClr val="0A0A0A"/>
                </a:solidFill>
              </a:rPr>
              <a:t>*بازراپ</a:t>
            </a:r>
            <a:br>
              <a:rPr lang="fa-IR" sz="2200" dirty="0" smtClean="0">
                <a:solidFill>
                  <a:srgbClr val="0A0A0A"/>
                </a:solidFill>
              </a:rPr>
            </a:br>
            <a:r>
              <a:rPr lang="fa-IR" sz="2200" dirty="0" smtClean="0">
                <a:solidFill>
                  <a:srgbClr val="0A0A0A"/>
                </a:solidFill>
              </a:rPr>
              <a:t>*کوزنتس</a:t>
            </a:r>
            <a:br>
              <a:rPr lang="fa-IR" sz="2200" dirty="0" smtClean="0">
                <a:solidFill>
                  <a:srgbClr val="0A0A0A"/>
                </a:solidFill>
              </a:rPr>
            </a:br>
            <a:r>
              <a:rPr lang="fa-IR" sz="2200" dirty="0" smtClean="0">
                <a:solidFill>
                  <a:srgbClr val="0A0A0A"/>
                </a:solidFill>
              </a:rPr>
              <a:t>*سایمون</a:t>
            </a:r>
          </a:p>
          <a:p>
            <a:pPr algn="ctr" rtl="1"/>
            <a:endParaRPr lang="fa-IR" sz="2200" dirty="0" smtClean="0">
              <a:solidFill>
                <a:srgbClr val="0A0A0A"/>
              </a:solidFill>
            </a:endParaRPr>
          </a:p>
          <a:p>
            <a:pPr algn="ctr" rtl="1"/>
            <a:r>
              <a:rPr lang="fa-IR" sz="2200" dirty="0" smtClean="0">
                <a:solidFill>
                  <a:srgbClr val="0A0A0A"/>
                </a:solidFill>
              </a:rPr>
              <a:t>رشد جمعیت را منبع رفاه، ثروت و محرک رشد اقتصادی می دانند.</a:t>
            </a:r>
          </a:p>
        </p:txBody>
      </p:sp>
      <p:sp>
        <p:nvSpPr>
          <p:cNvPr id="6" name="Rounded Rectangle 5"/>
          <p:cNvSpPr/>
          <p:nvPr/>
        </p:nvSpPr>
        <p:spPr>
          <a:xfrm>
            <a:off x="152400" y="2057400"/>
            <a:ext cx="2667000" cy="41910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200" dirty="0" smtClean="0">
                <a:solidFill>
                  <a:srgbClr val="0A0A0A"/>
                </a:solidFill>
              </a:rPr>
              <a:t>دیدگاه ”بی طرفانه“:</a:t>
            </a:r>
          </a:p>
          <a:p>
            <a:pPr algn="ctr"/>
            <a:r>
              <a:rPr lang="fa-IR" sz="2200" dirty="0" smtClean="0">
                <a:solidFill>
                  <a:srgbClr val="0A0A0A"/>
                </a:solidFill>
              </a:rPr>
              <a:t>*کلی</a:t>
            </a:r>
            <a:br>
              <a:rPr lang="fa-IR" sz="2200" dirty="0" smtClean="0">
                <a:solidFill>
                  <a:srgbClr val="0A0A0A"/>
                </a:solidFill>
              </a:rPr>
            </a:br>
            <a:r>
              <a:rPr lang="fa-IR" sz="2200" dirty="0" smtClean="0">
                <a:solidFill>
                  <a:srgbClr val="0A0A0A"/>
                </a:solidFill>
              </a:rPr>
              <a:t>*اسچمیت</a:t>
            </a:r>
          </a:p>
          <a:p>
            <a:pPr algn="ctr"/>
            <a:endParaRPr lang="fa-IR" sz="2200" dirty="0" smtClean="0">
              <a:solidFill>
                <a:srgbClr val="0A0A0A"/>
              </a:solidFill>
            </a:endParaRPr>
          </a:p>
          <a:p>
            <a:pPr algn="ctr"/>
            <a:r>
              <a:rPr lang="fa-IR" sz="2200" dirty="0" smtClean="0">
                <a:solidFill>
                  <a:srgbClr val="0A0A0A"/>
                </a:solidFill>
              </a:rPr>
              <a:t>رشد جمعیت به تنهایی و جدا از سایر عوامل تأثیر اندکی در رشد اقتصادی دارد.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pPr algn="r" rtl="1"/>
            <a:r>
              <a:rPr lang="fa-IR" dirty="0" smtClean="0">
                <a:solidFill>
                  <a:srgbClr val="0A0A0A"/>
                </a:solidFill>
              </a:rPr>
              <a:t>این سه رهیافت نظری، بر رشد جمعیت به عنوان شاخص پویایی جمعیت تأکید داشته و </a:t>
            </a:r>
            <a:r>
              <a:rPr lang="fa-IR" u="sng" dirty="0" smtClean="0">
                <a:solidFill>
                  <a:srgbClr val="FF0000"/>
                </a:solidFill>
              </a:rPr>
              <a:t>از تأثیرات ساختار سنی جمعیت و تغییرات آن در رشد و توسعه اقتصادی غافل مانده اند.</a:t>
            </a:r>
          </a:p>
          <a:p>
            <a:pPr algn="r" rtl="1"/>
            <a:r>
              <a:rPr lang="fa-IR" dirty="0" smtClean="0">
                <a:solidFill>
                  <a:srgbClr val="0A0A0A"/>
                </a:solidFill>
              </a:rPr>
              <a:t>حال آنکه ساختار سنی جمعیت، با توجه به رفتار اقتصادی متفاوت افراد در مسیر و مراحل زندگی، می تواند اثرات قابل توجهی در عملکرد اقتصادی داشته باشد.</a:t>
            </a:r>
          </a:p>
        </p:txBody>
      </p:sp>
      <p:sp>
        <p:nvSpPr>
          <p:cNvPr id="3" name="Title 2"/>
          <p:cNvSpPr>
            <a:spLocks noGrp="1"/>
          </p:cNvSpPr>
          <p:nvPr>
            <p:ph type="title"/>
          </p:nvPr>
        </p:nvSpPr>
        <p:spPr/>
        <p:txBody>
          <a:bodyPr/>
          <a:lstStyle/>
          <a:p>
            <a:pPr algn="r" rtl="1"/>
            <a:r>
              <a:rPr lang="fa-IR" dirty="0" smtClean="0">
                <a:solidFill>
                  <a:srgbClr val="282828"/>
                </a:solidFill>
              </a:rPr>
              <a:t>نظریات رابطه جمعیت و توسعه:</a:t>
            </a:r>
            <a:endParaRPr lang="en-US" dirty="0"/>
          </a:p>
        </p:txBody>
      </p:sp>
      <p:sp>
        <p:nvSpPr>
          <p:cNvPr id="4" name="Flowchart: Predefined Process 3"/>
          <p:cNvSpPr/>
          <p:nvPr/>
        </p:nvSpPr>
        <p:spPr>
          <a:xfrm>
            <a:off x="609600" y="4038600"/>
            <a:ext cx="7848600" cy="2438400"/>
          </a:xfrm>
          <a:prstGeom prst="flowChartPredefinedProcess">
            <a:avLst/>
          </a:prstGeom>
          <a:solidFill>
            <a:srgbClr val="1F06D4"/>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chemeClr val="tx1"/>
                </a:solidFill>
              </a:rPr>
              <a:t>به عبارت دیگر:</a:t>
            </a:r>
            <a:br>
              <a:rPr lang="fa-IR" sz="2400" b="1" dirty="0" smtClean="0">
                <a:solidFill>
                  <a:schemeClr val="tx1"/>
                </a:solidFill>
              </a:rPr>
            </a:br>
            <a:r>
              <a:rPr lang="fa-IR" sz="2400" b="1" dirty="0" smtClean="0">
                <a:solidFill>
                  <a:schemeClr val="tx1"/>
                </a:solidFill>
              </a:rPr>
              <a:t>با توجه به الگوی چرخه زندگی اقتصادی و تغییرات ساختار سنی، یک کشور ممکن است شرایط اقتصادی متفاوتی را ایجاد کند، بسته به اینکه کدام گروه بزرگ سنی – کودکان، بزرگسالان یا سالمندان – سهم و رشد غالب جمعیتی را دارند.</a:t>
            </a:r>
            <a:endParaRPr lang="en-US" sz="2400" b="1" dirty="0" smtClean="0">
              <a:solidFill>
                <a:schemeClr val="tx1"/>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solidFill>
                  <a:srgbClr val="0A0A0A"/>
                </a:solidFill>
              </a:rPr>
              <a:t>ایران در نیم قرن اخیر در بستر گذار جمعیتی تحولات بی سابقه ای را تجربه کرده است.</a:t>
            </a:r>
          </a:p>
          <a:p>
            <a:pPr algn="r" rtl="1"/>
            <a:endParaRPr lang="fa-IR" dirty="0" smtClean="0">
              <a:solidFill>
                <a:srgbClr val="0A0A0A"/>
              </a:solidFill>
            </a:endParaRPr>
          </a:p>
        </p:txBody>
      </p:sp>
      <p:sp>
        <p:nvSpPr>
          <p:cNvPr id="2" name="Title 1"/>
          <p:cNvSpPr>
            <a:spLocks noGrp="1"/>
          </p:cNvSpPr>
          <p:nvPr>
            <p:ph type="title"/>
          </p:nvPr>
        </p:nvSpPr>
        <p:spPr/>
        <p:txBody>
          <a:bodyPr/>
          <a:lstStyle/>
          <a:p>
            <a:pPr algn="r" rtl="1"/>
            <a:r>
              <a:rPr lang="fa-IR" dirty="0" smtClean="0">
                <a:solidFill>
                  <a:schemeClr val="bg1">
                    <a:lumMod val="50000"/>
                  </a:schemeClr>
                </a:solidFill>
              </a:rPr>
              <a:t>تغییرات حجم و رشد جمعیت در ایران:</a:t>
            </a:r>
            <a:endParaRPr lang="en-US" dirty="0">
              <a:solidFill>
                <a:schemeClr val="bg1">
                  <a:lumMod val="50000"/>
                </a:schemeClr>
              </a:solidFill>
            </a:endParaRPr>
          </a:p>
        </p:txBody>
      </p:sp>
      <p:sp>
        <p:nvSpPr>
          <p:cNvPr id="4" name="Rounded Rectangle 3"/>
          <p:cNvSpPr/>
          <p:nvPr/>
        </p:nvSpPr>
        <p:spPr>
          <a:xfrm>
            <a:off x="914400" y="3200400"/>
            <a:ext cx="7467600" cy="21336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rgbClr val="0A0A0A"/>
                </a:solidFill>
              </a:rPr>
              <a:t>تعداد جمعیت که در سال </a:t>
            </a:r>
            <a:r>
              <a:rPr lang="fa-IR" sz="2800" dirty="0" smtClean="0">
                <a:solidFill>
                  <a:srgbClr val="FF0000"/>
                </a:solidFill>
              </a:rPr>
              <a:t>1335</a:t>
            </a:r>
            <a:r>
              <a:rPr lang="fa-IR" sz="2800" dirty="0" smtClean="0">
                <a:solidFill>
                  <a:srgbClr val="0A0A0A"/>
                </a:solidFill>
              </a:rPr>
              <a:t>، </a:t>
            </a:r>
            <a:r>
              <a:rPr lang="fa-IR" sz="2800" dirty="0" smtClean="0">
                <a:solidFill>
                  <a:srgbClr val="FF0000"/>
                </a:solidFill>
              </a:rPr>
              <a:t>19 میلیون نفر </a:t>
            </a:r>
            <a:r>
              <a:rPr lang="fa-IR" sz="2800" dirty="0" smtClean="0">
                <a:solidFill>
                  <a:srgbClr val="0A0A0A"/>
                </a:solidFill>
              </a:rPr>
              <a:t>بوده، به چهار برابر افزایش یافته و در سال </a:t>
            </a:r>
            <a:r>
              <a:rPr lang="fa-IR" sz="2800" dirty="0" smtClean="0">
                <a:solidFill>
                  <a:srgbClr val="0070C0"/>
                </a:solidFill>
              </a:rPr>
              <a:t>1390</a:t>
            </a:r>
            <a:r>
              <a:rPr lang="fa-IR" sz="2800" dirty="0" smtClean="0">
                <a:solidFill>
                  <a:srgbClr val="0A0A0A"/>
                </a:solidFill>
              </a:rPr>
              <a:t> از مرز </a:t>
            </a:r>
            <a:r>
              <a:rPr lang="fa-IR" sz="2800" dirty="0" smtClean="0">
                <a:solidFill>
                  <a:srgbClr val="0070C0"/>
                </a:solidFill>
              </a:rPr>
              <a:t>75 میلیون نفر </a:t>
            </a:r>
            <a:r>
              <a:rPr lang="fa-IR" sz="2800" dirty="0" smtClean="0">
                <a:solidFill>
                  <a:srgbClr val="0A0A0A"/>
                </a:solidFill>
              </a:rPr>
              <a:t>گذشت. </a:t>
            </a:r>
          </a:p>
          <a:p>
            <a:pPr algn="ctr"/>
            <a:r>
              <a:rPr lang="fa-IR" sz="2800" dirty="0" smtClean="0">
                <a:solidFill>
                  <a:srgbClr val="0A0A0A"/>
                </a:solidFill>
              </a:rPr>
              <a:t>و ایران به </a:t>
            </a:r>
            <a:r>
              <a:rPr lang="fa-IR" sz="2800" dirty="0" smtClean="0">
                <a:solidFill>
                  <a:srgbClr val="FFFF00"/>
                </a:solidFill>
              </a:rPr>
              <a:t>هفدهمین</a:t>
            </a:r>
            <a:r>
              <a:rPr lang="fa-IR" sz="2800" dirty="0" smtClean="0">
                <a:solidFill>
                  <a:srgbClr val="0A0A0A"/>
                </a:solidFill>
              </a:rPr>
              <a:t> کشور پر جمعیت جهان تبدیل شده است.</a:t>
            </a:r>
            <a:endParaRPr lang="en-US" sz="2800" dirty="0" smtClean="0">
              <a:solidFill>
                <a:srgbClr val="0A0A0A"/>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a:r>
              <a:rPr lang="fa-IR" dirty="0" smtClean="0">
                <a:solidFill>
                  <a:schemeClr val="bg1">
                    <a:lumMod val="50000"/>
                  </a:schemeClr>
                </a:solidFill>
              </a:rPr>
              <a:t>تغییرات حجم و رشد جمعیت در ایران:</a:t>
            </a:r>
            <a:endParaRPr lang="en-US" dirty="0">
              <a:solidFill>
                <a:schemeClr val="bg1">
                  <a:lumMod val="50000"/>
                </a:schemeClr>
              </a:solidFill>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983718" y="1524000"/>
            <a:ext cx="7288696" cy="4953000"/>
          </a:xfrm>
          <a:prstGeom prst="rect">
            <a:avLst/>
          </a:prstGeom>
          <a:solidFill>
            <a:srgbClr val="FF4343"/>
          </a:solidFill>
          <a:ln w="9525">
            <a:noFill/>
            <a:miter lim="800000"/>
            <a:headEnd/>
            <a:tailEnd/>
          </a:ln>
        </p:spPr>
      </p:pic>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smtClean="0">
                <a:solidFill>
                  <a:schemeClr val="bg1">
                    <a:lumMod val="50000"/>
                  </a:schemeClr>
                </a:solidFill>
              </a:rPr>
              <a:t>گذار جمعیتی ایران:</a:t>
            </a:r>
            <a:endParaRPr lang="en-US" dirty="0">
              <a:solidFill>
                <a:schemeClr val="bg1">
                  <a:lumMod val="50000"/>
                </a:schemeClr>
              </a:solidFill>
            </a:endParaRPr>
          </a:p>
        </p:txBody>
      </p:sp>
      <p:pic>
        <p:nvPicPr>
          <p:cNvPr id="3075" name="Picture 3"/>
          <p:cNvPicPr>
            <a:picLocks noGrp="1" noChangeAspect="1" noChangeArrowheads="1"/>
          </p:cNvPicPr>
          <p:nvPr>
            <p:ph idx="1"/>
          </p:nvPr>
        </p:nvPicPr>
        <p:blipFill>
          <a:blip r:embed="rId2" cstate="print"/>
          <a:srcRect/>
          <a:stretch>
            <a:fillRect/>
          </a:stretch>
        </p:blipFill>
        <p:spPr bwMode="auto">
          <a:xfrm>
            <a:off x="787791" y="1447800"/>
            <a:ext cx="7686675" cy="4953000"/>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solidFill>
                  <a:srgbClr val="0A0A0A"/>
                </a:solidFill>
              </a:rPr>
              <a:t>به عبارت دیگر:</a:t>
            </a:r>
            <a:br>
              <a:rPr lang="fa-IR" dirty="0" smtClean="0">
                <a:solidFill>
                  <a:srgbClr val="0A0A0A"/>
                </a:solidFill>
              </a:rPr>
            </a:br>
            <a:r>
              <a:rPr lang="fa-IR" dirty="0" smtClean="0">
                <a:solidFill>
                  <a:srgbClr val="0A0A0A"/>
                </a:solidFill>
              </a:rPr>
              <a:t>میزان باروری کل که در اوایل دهه </a:t>
            </a:r>
            <a:r>
              <a:rPr lang="fa-IR" dirty="0" smtClean="0"/>
              <a:t>1350 حدود 6 فرزند برای هر زن </a:t>
            </a:r>
            <a:r>
              <a:rPr lang="fa-IR" dirty="0" smtClean="0">
                <a:solidFill>
                  <a:srgbClr val="0A0A0A"/>
                </a:solidFill>
              </a:rPr>
              <a:t>در سن باروری بوده است، در سال های پایانی دهه 1350 و اوایل دهه 1360 به حدود 7 فرزند برای هر زن افزایش یافت. </a:t>
            </a:r>
            <a:br>
              <a:rPr lang="fa-IR" dirty="0" smtClean="0">
                <a:solidFill>
                  <a:srgbClr val="0A0A0A"/>
                </a:solidFill>
              </a:rPr>
            </a:br>
            <a:r>
              <a:rPr lang="fa-IR" dirty="0" smtClean="0">
                <a:solidFill>
                  <a:srgbClr val="0A0A0A"/>
                </a:solidFill>
              </a:rPr>
              <a:t>با این حال از سال های 1365 به بعد سطح باروری شروع به کاهش کرد و </a:t>
            </a:r>
            <a:r>
              <a:rPr lang="fa-IR" dirty="0" smtClean="0">
                <a:solidFill>
                  <a:srgbClr val="FF0000"/>
                </a:solidFill>
              </a:rPr>
              <a:t>در یک دهه بیش از 50 درصد کاهش یافت.</a:t>
            </a:r>
            <a:r>
              <a:rPr lang="fa-IR" dirty="0" smtClean="0">
                <a:solidFill>
                  <a:srgbClr val="0A0A0A"/>
                </a:solidFill>
              </a:rPr>
              <a:t/>
            </a:r>
            <a:br>
              <a:rPr lang="fa-IR" dirty="0" smtClean="0">
                <a:solidFill>
                  <a:srgbClr val="0A0A0A"/>
                </a:solidFill>
              </a:rPr>
            </a:br>
            <a:r>
              <a:rPr lang="fa-IR" dirty="0" smtClean="0">
                <a:solidFill>
                  <a:srgbClr val="0A0A0A"/>
                </a:solidFill>
              </a:rPr>
              <a:t>در اوایل دهه </a:t>
            </a:r>
            <a:r>
              <a:rPr lang="fa-IR" dirty="0" smtClean="0">
                <a:solidFill>
                  <a:srgbClr val="FFFF00"/>
                </a:solidFill>
              </a:rPr>
              <a:t>1380 باروری به زیر سطح جایگزینی </a:t>
            </a:r>
            <a:r>
              <a:rPr lang="fa-IR" dirty="0" smtClean="0">
                <a:solidFill>
                  <a:srgbClr val="0A0A0A"/>
                </a:solidFill>
              </a:rPr>
              <a:t>(2/1 فرزند برای هر زن) رسید و بر مبنای داده های سرشماری 1385 سطح آن به حدود 1/9 کاهش یافته است.</a:t>
            </a:r>
            <a:endParaRPr lang="en-US" dirty="0">
              <a:solidFill>
                <a:srgbClr val="0A0A0A"/>
              </a:solidFill>
            </a:endParaRPr>
          </a:p>
        </p:txBody>
      </p:sp>
      <p:sp>
        <p:nvSpPr>
          <p:cNvPr id="4" name="Title 2"/>
          <p:cNvSpPr>
            <a:spLocks noGrp="1"/>
          </p:cNvSpPr>
          <p:nvPr>
            <p:ph type="title"/>
          </p:nvPr>
        </p:nvSpPr>
        <p:spPr/>
        <p:txBody>
          <a:bodyPr/>
          <a:lstStyle/>
          <a:p>
            <a:pPr algn="r" rtl="1"/>
            <a:r>
              <a:rPr lang="fa-IR" dirty="0" smtClean="0">
                <a:solidFill>
                  <a:schemeClr val="bg1">
                    <a:lumMod val="50000"/>
                  </a:schemeClr>
                </a:solidFill>
              </a:rPr>
              <a:t>گذار جمعیتی ایران:</a:t>
            </a:r>
            <a:endParaRPr lang="en-US" dirty="0">
              <a:solidFill>
                <a:schemeClr val="bg1">
                  <a:lumMod val="50000"/>
                </a:schemeClr>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524000"/>
          <a:ext cx="8229600" cy="3708400"/>
        </p:xfrm>
        <a:graphic>
          <a:graphicData uri="http://schemas.openxmlformats.org/drawingml/2006/table">
            <a:tbl>
              <a:tblPr firstRow="1" bandRow="1">
                <a:tableStyleId>{00A15C55-8517-42AA-B614-E9B94910E393}</a:tableStyleId>
              </a:tblPr>
              <a:tblGrid>
                <a:gridCol w="4114800"/>
                <a:gridCol w="4114800"/>
              </a:tblGrid>
              <a:tr h="370840">
                <a:tc>
                  <a:txBody>
                    <a:bodyPr/>
                    <a:lstStyle/>
                    <a:p>
                      <a:pPr algn="ctr"/>
                      <a:r>
                        <a:rPr lang="fa-IR" b="1" dirty="0" smtClean="0"/>
                        <a:t>نرخ رشد (درصد)</a:t>
                      </a:r>
                      <a:endParaRPr lang="en-US" b="1" dirty="0"/>
                    </a:p>
                  </a:txBody>
                  <a:tcPr/>
                </a:tc>
                <a:tc>
                  <a:txBody>
                    <a:bodyPr/>
                    <a:lstStyle/>
                    <a:p>
                      <a:pPr algn="ctr"/>
                      <a:r>
                        <a:rPr lang="fa-IR" b="1" dirty="0" smtClean="0"/>
                        <a:t>دوره</a:t>
                      </a:r>
                      <a:endParaRPr lang="en-US" b="1" dirty="0"/>
                    </a:p>
                  </a:txBody>
                  <a:tcPr/>
                </a:tc>
              </a:tr>
              <a:tr h="370840">
                <a:tc>
                  <a:txBody>
                    <a:bodyPr/>
                    <a:lstStyle/>
                    <a:p>
                      <a:pPr algn="ctr"/>
                      <a:r>
                        <a:rPr lang="fa-IR" b="1" dirty="0" smtClean="0"/>
                        <a:t>0/6</a:t>
                      </a:r>
                      <a:endParaRPr lang="en-US" b="1" dirty="0"/>
                    </a:p>
                  </a:txBody>
                  <a:tcPr/>
                </a:tc>
                <a:tc>
                  <a:txBody>
                    <a:bodyPr/>
                    <a:lstStyle/>
                    <a:p>
                      <a:pPr algn="ctr"/>
                      <a:r>
                        <a:rPr lang="fa-IR" b="1" dirty="0" smtClean="0"/>
                        <a:t>1290- 1300</a:t>
                      </a:r>
                      <a:endParaRPr lang="en-US" b="1" dirty="0"/>
                    </a:p>
                  </a:txBody>
                  <a:tcPr/>
                </a:tc>
              </a:tr>
              <a:tr h="370840">
                <a:tc>
                  <a:txBody>
                    <a:bodyPr/>
                    <a:lstStyle/>
                    <a:p>
                      <a:pPr algn="ctr"/>
                      <a:r>
                        <a:rPr lang="fa-IR" b="1" dirty="0" smtClean="0"/>
                        <a:t>1/4 </a:t>
                      </a:r>
                      <a:endParaRPr lang="en-US" b="1" dirty="0"/>
                    </a:p>
                  </a:txBody>
                  <a:tcPr/>
                </a:tc>
                <a:tc>
                  <a:txBody>
                    <a:bodyPr/>
                    <a:lstStyle/>
                    <a:p>
                      <a:pPr algn="ctr"/>
                      <a:r>
                        <a:rPr lang="fa-IR" b="1" dirty="0" smtClean="0"/>
                        <a:t>1300-1320</a:t>
                      </a:r>
                      <a:endParaRPr lang="en-US" b="1" dirty="0"/>
                    </a:p>
                  </a:txBody>
                  <a:tcPr/>
                </a:tc>
              </a:tr>
              <a:tr h="370840">
                <a:tc>
                  <a:txBody>
                    <a:bodyPr/>
                    <a:lstStyle/>
                    <a:p>
                      <a:pPr algn="ctr"/>
                      <a:r>
                        <a:rPr lang="fa-IR" b="1" dirty="0" smtClean="0"/>
                        <a:t>2/5</a:t>
                      </a:r>
                      <a:endParaRPr lang="en-US" b="1" dirty="0"/>
                    </a:p>
                  </a:txBody>
                  <a:tcPr/>
                </a:tc>
                <a:tc>
                  <a:txBody>
                    <a:bodyPr/>
                    <a:lstStyle/>
                    <a:p>
                      <a:pPr algn="ctr"/>
                      <a:r>
                        <a:rPr lang="fa-IR" b="1" dirty="0" smtClean="0"/>
                        <a:t>1320-1335</a:t>
                      </a:r>
                      <a:endParaRPr lang="en-US" b="1" dirty="0"/>
                    </a:p>
                  </a:txBody>
                  <a:tcPr/>
                </a:tc>
              </a:tr>
              <a:tr h="370840">
                <a:tc>
                  <a:txBody>
                    <a:bodyPr/>
                    <a:lstStyle/>
                    <a:p>
                      <a:pPr algn="ctr"/>
                      <a:r>
                        <a:rPr lang="fa-IR" b="1" dirty="0" smtClean="0"/>
                        <a:t>3/1</a:t>
                      </a:r>
                      <a:endParaRPr lang="en-US" b="1" dirty="0"/>
                    </a:p>
                  </a:txBody>
                  <a:tcPr/>
                </a:tc>
                <a:tc>
                  <a:txBody>
                    <a:bodyPr/>
                    <a:lstStyle/>
                    <a:p>
                      <a:pPr algn="ctr"/>
                      <a:r>
                        <a:rPr lang="fa-IR" b="1" dirty="0" smtClean="0"/>
                        <a:t>1335-1345</a:t>
                      </a:r>
                      <a:endParaRPr lang="en-US" b="1" dirty="0"/>
                    </a:p>
                  </a:txBody>
                  <a:tcPr/>
                </a:tc>
              </a:tr>
              <a:tr h="370840">
                <a:tc>
                  <a:txBody>
                    <a:bodyPr/>
                    <a:lstStyle/>
                    <a:p>
                      <a:pPr algn="ctr"/>
                      <a:r>
                        <a:rPr lang="fa-IR" b="1" dirty="0" smtClean="0"/>
                        <a:t>2/7</a:t>
                      </a:r>
                      <a:endParaRPr lang="en-US" b="1" dirty="0"/>
                    </a:p>
                  </a:txBody>
                  <a:tcPr/>
                </a:tc>
                <a:tc>
                  <a:txBody>
                    <a:bodyPr/>
                    <a:lstStyle/>
                    <a:p>
                      <a:pPr algn="ctr"/>
                      <a:r>
                        <a:rPr lang="fa-IR" b="1" dirty="0" smtClean="0"/>
                        <a:t>1345-1355</a:t>
                      </a:r>
                      <a:endParaRPr lang="en-US" b="1" dirty="0"/>
                    </a:p>
                  </a:txBody>
                  <a:tcPr/>
                </a:tc>
              </a:tr>
              <a:tr h="370840">
                <a:tc>
                  <a:txBody>
                    <a:bodyPr/>
                    <a:lstStyle/>
                    <a:p>
                      <a:pPr algn="ctr"/>
                      <a:r>
                        <a:rPr lang="fa-IR" b="1" dirty="0" smtClean="0"/>
                        <a:t>3/9</a:t>
                      </a:r>
                      <a:endParaRPr lang="en-US" b="1" dirty="0"/>
                    </a:p>
                  </a:txBody>
                  <a:tcPr/>
                </a:tc>
                <a:tc>
                  <a:txBody>
                    <a:bodyPr/>
                    <a:lstStyle/>
                    <a:p>
                      <a:pPr algn="ctr"/>
                      <a:r>
                        <a:rPr lang="fa-IR" b="1" dirty="0" smtClean="0"/>
                        <a:t>1355-1365</a:t>
                      </a:r>
                      <a:endParaRPr lang="en-US" b="1" dirty="0"/>
                    </a:p>
                  </a:txBody>
                  <a:tcPr/>
                </a:tc>
              </a:tr>
              <a:tr h="370840">
                <a:tc>
                  <a:txBody>
                    <a:bodyPr/>
                    <a:lstStyle/>
                    <a:p>
                      <a:pPr algn="ctr"/>
                      <a:r>
                        <a:rPr lang="fa-IR" b="1" dirty="0" smtClean="0">
                          <a:solidFill>
                            <a:schemeClr val="tx1"/>
                          </a:solidFill>
                        </a:rPr>
                        <a:t>1/69</a:t>
                      </a:r>
                      <a:endParaRPr lang="en-US" b="1" dirty="0">
                        <a:solidFill>
                          <a:schemeClr val="tx1"/>
                        </a:solidFill>
                      </a:endParaRPr>
                    </a:p>
                  </a:txBody>
                  <a:tcPr>
                    <a:solidFill>
                      <a:srgbClr val="FF4343"/>
                    </a:solidFill>
                  </a:tcPr>
                </a:tc>
                <a:tc>
                  <a:txBody>
                    <a:bodyPr/>
                    <a:lstStyle/>
                    <a:p>
                      <a:pPr algn="ctr"/>
                      <a:r>
                        <a:rPr lang="fa-IR" b="1" dirty="0" smtClean="0">
                          <a:solidFill>
                            <a:schemeClr val="tx1"/>
                          </a:solidFill>
                        </a:rPr>
                        <a:t>1365-1375</a:t>
                      </a:r>
                      <a:endParaRPr lang="en-US" b="1" dirty="0">
                        <a:solidFill>
                          <a:schemeClr val="tx1"/>
                        </a:solidFill>
                      </a:endParaRPr>
                    </a:p>
                  </a:txBody>
                  <a:tcPr>
                    <a:solidFill>
                      <a:srgbClr val="FF4343"/>
                    </a:solidFill>
                  </a:tcPr>
                </a:tc>
              </a:tr>
              <a:tr h="370840">
                <a:tc>
                  <a:txBody>
                    <a:bodyPr/>
                    <a:lstStyle/>
                    <a:p>
                      <a:pPr algn="ctr"/>
                      <a:r>
                        <a:rPr lang="fa-IR" b="1" dirty="0" smtClean="0"/>
                        <a:t>1/6</a:t>
                      </a:r>
                      <a:endParaRPr lang="en-US" b="1" dirty="0"/>
                    </a:p>
                  </a:txBody>
                  <a:tcPr/>
                </a:tc>
                <a:tc>
                  <a:txBody>
                    <a:bodyPr/>
                    <a:lstStyle/>
                    <a:p>
                      <a:pPr algn="ctr"/>
                      <a:r>
                        <a:rPr lang="fa-IR" b="1" dirty="0" smtClean="0"/>
                        <a:t>1375-1385</a:t>
                      </a:r>
                      <a:endParaRPr lang="en-US" b="1" dirty="0"/>
                    </a:p>
                  </a:txBody>
                  <a:tcPr/>
                </a:tc>
              </a:tr>
              <a:tr h="370840">
                <a:tc>
                  <a:txBody>
                    <a:bodyPr/>
                    <a:lstStyle/>
                    <a:p>
                      <a:pPr algn="ctr"/>
                      <a:r>
                        <a:rPr lang="fa-IR" b="1" dirty="0" smtClean="0"/>
                        <a:t>1/3</a:t>
                      </a:r>
                      <a:endParaRPr lang="en-US" b="1" dirty="0"/>
                    </a:p>
                  </a:txBody>
                  <a:tcPr/>
                </a:tc>
                <a:tc>
                  <a:txBody>
                    <a:bodyPr/>
                    <a:lstStyle/>
                    <a:p>
                      <a:pPr algn="ctr"/>
                      <a:r>
                        <a:rPr lang="fa-IR" b="1" dirty="0" smtClean="0"/>
                        <a:t>1385-1390</a:t>
                      </a:r>
                      <a:endParaRPr lang="en-US" b="1" dirty="0"/>
                    </a:p>
                  </a:txBody>
                  <a:tcPr/>
                </a:tc>
              </a:tr>
            </a:tbl>
          </a:graphicData>
        </a:graphic>
      </p:graphicFrame>
      <p:sp>
        <p:nvSpPr>
          <p:cNvPr id="4" name="Title 1"/>
          <p:cNvSpPr>
            <a:spLocks noGrp="1"/>
          </p:cNvSpPr>
          <p:nvPr>
            <p:ph type="title"/>
          </p:nvPr>
        </p:nvSpPr>
        <p:spPr/>
        <p:txBody>
          <a:bodyPr/>
          <a:lstStyle/>
          <a:p>
            <a:pPr algn="r" rtl="1"/>
            <a:r>
              <a:rPr lang="fa-IR" dirty="0" smtClean="0">
                <a:solidFill>
                  <a:schemeClr val="bg1">
                    <a:lumMod val="50000"/>
                  </a:schemeClr>
                </a:solidFill>
              </a:rPr>
              <a:t>میزان رشد جمعیت:</a:t>
            </a:r>
            <a:endParaRPr lang="en-US" dirty="0">
              <a:solidFill>
                <a:schemeClr val="bg1">
                  <a:lumMod val="50000"/>
                </a:schemeClr>
              </a:solidFill>
            </a:endParaRPr>
          </a:p>
        </p:txBody>
      </p:sp>
      <p:sp>
        <p:nvSpPr>
          <p:cNvPr id="6" name="Rectangle 5"/>
          <p:cNvSpPr/>
          <p:nvPr/>
        </p:nvSpPr>
        <p:spPr>
          <a:xfrm>
            <a:off x="457200" y="5410200"/>
            <a:ext cx="8229600" cy="914400"/>
          </a:xfrm>
          <a:prstGeom prst="rect">
            <a:avLst/>
          </a:prstGeom>
          <a:solidFill>
            <a:srgbClr val="FFC8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rgbClr val="0A0A0A"/>
                </a:solidFill>
              </a:rPr>
              <a:t>تداوم رشد مثبت جمعیت ایران در چند دهه آینده، علی رغم تجربه باروری زیر سطح جایگزینی(2/1) ، ناشی از تأثیرات ساختار سنی جمعیت و گشتاور جمعیتی آن است.</a:t>
            </a:r>
            <a:endParaRPr lang="en-US" sz="2000" b="1" dirty="0">
              <a:solidFill>
                <a:srgbClr val="0A0A0A"/>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ustom 3">
      <a:dk1>
        <a:srgbClr val="444D26"/>
      </a:dk1>
      <a:lt1>
        <a:sysClr val="window" lastClr="FFFFFF"/>
      </a:lt1>
      <a:dk2>
        <a:srgbClr val="A6D86E"/>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ustom 1">
      <a:majorFont>
        <a:latin typeface="Lucida Sans"/>
        <a:ea typeface=""/>
        <a:cs typeface="B Zar"/>
      </a:majorFont>
      <a:minorFont>
        <a:latin typeface="Book Antiqua"/>
        <a:ea typeface=""/>
        <a:cs typeface="B Nazani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723</TotalTime>
  <Words>1255</Words>
  <Application>Microsoft Office PowerPoint</Application>
  <PresentationFormat>On-screen Show (4:3)</PresentationFormat>
  <Paragraphs>138</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Paper</vt:lpstr>
      <vt:lpstr>به نام خدا   پنجره جمعیتی در ایران</vt:lpstr>
      <vt:lpstr>اهمیت مسئله:</vt:lpstr>
      <vt:lpstr>نظریات رابطه جمعیت و توسعه:</vt:lpstr>
      <vt:lpstr>نظریات رابطه جمعیت و توسعه:</vt:lpstr>
      <vt:lpstr>تغییرات حجم و رشد جمعیت در ایران:</vt:lpstr>
      <vt:lpstr>تغییرات حجم و رشد جمعیت در ایران:</vt:lpstr>
      <vt:lpstr>گذار جمعیتی ایران:</vt:lpstr>
      <vt:lpstr>گذار جمعیتی ایران:</vt:lpstr>
      <vt:lpstr>میزان رشد جمعیت:</vt:lpstr>
      <vt:lpstr>مدل گذار جمعیتی:</vt:lpstr>
      <vt:lpstr>گذار ساختارهای سنی جمعیت ایران:</vt:lpstr>
      <vt:lpstr>گذار ساختارهای سنی جمعیت ایران:</vt:lpstr>
      <vt:lpstr>گذار ساختارهای سنی جمعیت ایران:</vt:lpstr>
      <vt:lpstr>گذار ساختارهای سنی جمعیت ایران:</vt:lpstr>
      <vt:lpstr>گذار ساختارهای سنی جمعیت ایران:</vt:lpstr>
      <vt:lpstr>گذار ساختارهای سنی جمعیت ایران:</vt:lpstr>
      <vt:lpstr>گذار ساختارهای سنی جمعیت ایران:</vt:lpstr>
      <vt:lpstr>پنجره جمعیتی در ایران:</vt:lpstr>
      <vt:lpstr>پنجره جمعیتی در ایران:</vt:lpstr>
      <vt:lpstr>پنجره جمعیتی در ایران:</vt:lpstr>
      <vt:lpstr>رابطه پنجره جمعیتی و نرخ باروری:</vt:lpstr>
      <vt:lpstr>نتایج: </vt:lpstr>
      <vt:lpstr>نتایج: </vt:lpstr>
      <vt:lpstr>نتایج: </vt:lpstr>
      <vt:lpstr>نتایج در سایر کشور ها:</vt:lpstr>
      <vt:lpstr>نتایج در سایر کشور ها:</vt:lpstr>
      <vt:lpstr>برای کسب اطلاعات بیشتر: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Demographic window پنجره جمعیتی</dc:title>
  <dc:creator>Mojtaba</dc:creator>
  <cp:lastModifiedBy>MRT</cp:lastModifiedBy>
  <cp:revision>64</cp:revision>
  <dcterms:created xsi:type="dcterms:W3CDTF">2006-08-16T00:00:00Z</dcterms:created>
  <dcterms:modified xsi:type="dcterms:W3CDTF">2013-12-18T09:01:24Z</dcterms:modified>
</cp:coreProperties>
</file>