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8" r:id="rId1"/>
    <p:sldMasterId id="2147483781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9" r:id="rId24"/>
  </p:sldIdLst>
  <p:sldSz cx="12192000" cy="6858000"/>
  <p:notesSz cx="6954838" cy="9309100"/>
  <p:embeddedFontLst>
    <p:embeddedFont>
      <p:font typeface="0 Yekan" panose="00000400000000000000" pitchFamily="2" charset="-78"/>
      <p:regular r:id="rId27"/>
    </p:embeddedFont>
    <p:embeddedFont>
      <p:font typeface="Adobe Arabic" panose="02040503050201020203" pitchFamily="18" charset="-78"/>
      <p:regular r:id="rId28"/>
      <p:bold r:id="rId29"/>
      <p:italic r:id="rId30"/>
      <p:boldItalic r:id="rId31"/>
    </p:embeddedFont>
    <p:embeddedFont>
      <p:font typeface="B Badr" panose="00000400000000000000" pitchFamily="2" charset="-78"/>
      <p:regular r:id="rId32"/>
      <p:bold r:id="rId33"/>
    </p:embeddedFont>
    <p:embeddedFont>
      <p:font typeface="Palatino Linotype" panose="02040502050505030304" pitchFamily="18" charset="0"/>
      <p:regular r:id="rId34"/>
      <p:bold r:id="rId35"/>
      <p:italic r:id="rId36"/>
      <p:boldItalic r:id="rId37"/>
    </p:embeddedFont>
    <p:embeddedFont>
      <p:font typeface="B Hamid" panose="00000400000000000000" pitchFamily="2" charset="-78"/>
      <p:regular r:id="rId38"/>
    </p:embeddedFont>
    <p:embeddedFont>
      <p:font typeface="B Davat" panose="00000400000000000000" pitchFamily="2" charset="-78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0 Davat" panose="00000400000000000000" pitchFamily="2" charset="-78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262626"/>
    <a:srgbClr val="0099FF"/>
    <a:srgbClr val="21A7BC"/>
    <a:srgbClr val="2BD1D2"/>
    <a:srgbClr val="10506A"/>
    <a:srgbClr val="25A4B4"/>
    <a:srgbClr val="196A98"/>
    <a:srgbClr val="2FE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8A7DF262-53A8-4A41-88F9-6E0331165D03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EC264BE-7D4F-4DC8-9D23-CDEA76429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60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298843EA-8EB7-4E84-8A98-5A28E953236E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210374F7-1453-437A-9F62-AC794016A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4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74F7-1453-437A-9F62-AC794016A7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23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74F7-1453-437A-9F62-AC794016A7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7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74F7-1453-437A-9F62-AC794016A7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4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74F7-1453-437A-9F62-AC794016A7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73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374F7-1453-437A-9F62-AC794016A7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8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85750" y="274955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4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31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2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59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89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17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51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3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69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56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8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50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85750" y="274955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E15EA-92DE-41C7-B653-A6AFFDDB190B}" type="datetimeFigureOut">
              <a:rPr lang="en-US" smtClean="0"/>
              <a:t>12/19/2014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5F37D-5552-4817-8CBB-02754EEB7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4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5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02435" y="2576945"/>
            <a:ext cx="3089565" cy="169371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727" y="2931136"/>
            <a:ext cx="8512729" cy="882327"/>
          </a:xfrm>
        </p:spPr>
        <p:txBody>
          <a:bodyPr/>
          <a:lstStyle/>
          <a:p>
            <a:r>
              <a:rPr lang="fa-IR" sz="4800" dirty="0" smtClean="0">
                <a:cs typeface="B Hamid" panose="00000400000000000000" pitchFamily="2" charset="-78"/>
              </a:rPr>
              <a:t>خطبه‌ی </a:t>
            </a:r>
            <a:r>
              <a:rPr lang="fa-IR" sz="4800" dirty="0" smtClean="0">
                <a:solidFill>
                  <a:srgbClr val="FF0000"/>
                </a:solidFill>
                <a:cs typeface="B Hamid" panose="00000400000000000000" pitchFamily="2" charset="-78"/>
              </a:rPr>
              <a:t>حضرت زینب (س) </a:t>
            </a:r>
            <a:r>
              <a:rPr lang="fa-IR" sz="4800" dirty="0" smtClean="0">
                <a:cs typeface="B Hamid" panose="00000400000000000000" pitchFamily="2" charset="-78"/>
              </a:rPr>
              <a:t>در مجلس یزید</a:t>
            </a:r>
            <a:endParaRPr lang="en-US" sz="4800" dirty="0">
              <a:cs typeface="B Hamid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07681" y="2849931"/>
            <a:ext cx="2483427" cy="1044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Ham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46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87997"/>
            <a:ext cx="11370945" cy="120015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1673695"/>
            <a:ext cx="1219200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نتحياً علي ثنايا ابي عبدالله ـ عليه السّلام ـ سيد شباب اهل الجنة تنكتها بمخصرتك. و كيف لا تقول ذلك، و قد نكات القرحة، و استاصلت الشافة، باداقتك دماء ذرية محمد ـ صلي الله عليه و آله ـ و نجوم الارض من ‌آل عبدالمطلب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" y="3307467"/>
            <a:ext cx="121920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و با چوبی که در دست داری بر دندانهای ابی عبدالله ـ علیه السّلام </a:t>
            </a:r>
            <a:r>
              <a:rPr lang="fa-IR" sz="2800" b="1" dirty="0">
                <a:solidFill>
                  <a:srgbClr val="0070C0"/>
                </a:solidFill>
                <a:cs typeface="B Hamid" pitchFamily="2" charset="-78"/>
              </a:rPr>
              <a:t>ـ 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سید جوانان اهل بهشت می زنی. چرا آن را نگویی حال آن که دل های ما را مجروح و زخمناک نمودی و اصل و ریشة ما را با ریختن خون ذریة رسول خدا ـ صلی الله علیه و آله ـ و ستارگان روی زمین از آل عبدالمطلب بریدی؟</a:t>
            </a:r>
            <a:endParaRPr lang="en-US" sz="3600" dirty="0">
              <a:solidFill>
                <a:srgbClr val="7030A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19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87997"/>
            <a:ext cx="11370945" cy="120015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1" y="1487643"/>
            <a:ext cx="12192000" cy="30131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و تهتفُّ باشیاخک، زعمت انک تنادیهم! فلترون و شیکاً موردهم، و لتودن انک شللت و بکمت و لم تکن قلت ما قلت و فعلت ما فعلت. </a:t>
            </a:r>
          </a:p>
          <a:p>
            <a:pPr algn="just" rtl="1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endParaRPr lang="en-US" sz="4000" dirty="0">
              <a:cs typeface="0 Davat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240" y="3255108"/>
            <a:ext cx="109615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آن گاه پدران و نیاکان خود را ندا می دهی و گمان داری که ندای تو را می شنوند. زود باشد که به آنان ملحق شوی و آرزو کنی کاش شل و گنگ بودی و نمی گفتی آنچه را که گفتی و نمی کردی آنچه را کردی.</a:t>
            </a:r>
            <a:endParaRPr lang="en-US" sz="3600" dirty="0">
              <a:solidFill>
                <a:srgbClr val="7030A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618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87997"/>
            <a:ext cx="11370945" cy="120015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78018" y="1915205"/>
            <a:ext cx="12192000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اللهم خذ بحقناه و انتقم ممن ظلمنا، و احلل غضبک بمن سفک دماءنا و قتل حماتنا.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668" y="3792208"/>
            <a:ext cx="119723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بارالها! بگیر حق ما را و انتقام بکش از هر که به ما ستم کرد و فرو فرست غضب خود را بر هر که خون ما ریخت و حامیان ما را کشت.</a:t>
            </a:r>
            <a:endParaRPr lang="en-US" sz="3600" dirty="0">
              <a:solidFill>
                <a:srgbClr val="7030A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7492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hidden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79" y="3346293"/>
            <a:ext cx="11485859" cy="13107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183" y="78386"/>
            <a:ext cx="11370945" cy="1200150"/>
          </a:xfrm>
          <a:prstGeom prst="flowChartPunchedTape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70456" y="1544989"/>
            <a:ext cx="117012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والله مافریت الاجلدک و لا حززت الا لحمک، و لتردن علی رسول الله ـ صلی الله علیه و آله ـ بما تحملت من سفک دماء ذریتة و انتهکت من حرمته فی عترته و لحمته و حیث یجمع الله شملهم ویلم شعشهم و یاخذ بحقهم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71" y="3832163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به خدا سوگند نشکافتی مگر پوست خود را، و نبریدی مگر گوشت خود را و زود باشد که بر رسول خدا ـ صلی الله علیه و آله ـ وارد شوی در حالتی که بر دوش داشته باشی مسئولیت ریختن خون ذریة او را، و شکستن حرمت عترت و پاره تن او را، درهنگامی که خداوند پریشانی ایشان را به جمعیت مبدل می کند و حق آنان را می گیرد.</a:t>
            </a:r>
          </a:p>
        </p:txBody>
      </p:sp>
    </p:spTree>
    <p:extLst>
      <p:ext uri="{BB962C8B-B14F-4D97-AF65-F5344CB8AC3E}">
        <p14:creationId xmlns:p14="http://schemas.microsoft.com/office/powerpoint/2010/main" val="1714147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87997"/>
            <a:ext cx="11370945" cy="120015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5307" y="1472399"/>
            <a:ext cx="11037194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و لا تحسبن الذین قتلوا فی سبیل الله امواتا بل احیاء عند ربهم یرزقون» و حسبک بالله حاکماً، و بمحمد خصیماً و بجبرئیل ظهیراً،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527" y="3465492"/>
            <a:ext cx="114895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و گمان مبر آنان را که در راه خدا کشته شدند مردگانند، بلکه ایشان زنده اند و نزد پروردگار خود روزی می خورند.</a:t>
            </a:r>
            <a:endParaRPr lang="en-US" sz="3600" dirty="0">
              <a:solidFill>
                <a:srgbClr val="7030A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331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87997"/>
            <a:ext cx="11370945" cy="120015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103035" y="1532609"/>
            <a:ext cx="121920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rtl="1"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و حسبک بالله حاکماً، و بمحمد خصیماً و بجبرئیل ظهیراً، وسیعلم من سول لک و مکنک من رقاب المسلمین، بئس للظالمین بدلا و ایکم شر مکاناً و اضغف جنداً.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9092" y="3056931"/>
            <a:ext cx="116553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و تو را خدا از جهت داوری و محمد ـ صلی الله علیه و آله ـ تو را برای مخاصمت و جبرئیل برای یاری او و معاونت کافی است و </a:t>
            </a: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به‌زودی آن‌کس 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که کار حکومت تو را فراهم ساخت و تو را بر گردن مسلمانان سوار نمود بداند که پاداش ستمکاران بد است و در یابد که مقام کدام یک از شما بدتر و یاور او ضعیف تر است. </a:t>
            </a:r>
            <a:endParaRPr lang="en-US" sz="3600" dirty="0">
              <a:solidFill>
                <a:srgbClr val="7030A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990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87997"/>
            <a:ext cx="11370945" cy="120015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10527" y="1545707"/>
            <a:ext cx="11270612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و لئن جرت علی الدواهی مخاطبتک، انی لاستصغر و قدرک، و استعظم تقریعک و اسثتکثر توبیخک، لکن العیون عبری، و الصدور حری.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4698" y="3696057"/>
            <a:ext cx="11775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و اگر مصایب روزگار مرا بر آن داشت که با تو مخاطبه و تکلم کنم ولی بدان ارزش تو را کم می کنم و سرزنش تو را عظیم و توبیخ تو را بسیار می شمارم، این جزع و بی تابی که می بینی نه از ترس قدرت و هیبت توست، لکن چشمها گریان و سینه ها سوزان است.</a:t>
            </a:r>
            <a:endParaRPr lang="en-US" sz="3600" dirty="0">
              <a:solidFill>
                <a:srgbClr val="7030A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87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87997"/>
            <a:ext cx="11370945" cy="120015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10527" y="1730538"/>
            <a:ext cx="11370945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الا فالعجب کل العجب لقتل حزب الله النجباء بحزب الشیطان الطلقاء، فهذه الایدی تنصح من دمائنا، و الافواه تتحلب من لحومنا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909" y="3755660"/>
            <a:ext cx="11960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چه سخت و دشوار است که نجیبانی که لشکر </a:t>
            </a:r>
            <a:r>
              <a:rPr lang="fa-IR" sz="3600" smtClean="0">
                <a:solidFill>
                  <a:srgbClr val="7030A0"/>
                </a:solidFill>
                <a:cs typeface="B Davat" panose="00000400000000000000" pitchFamily="2" charset="-78"/>
              </a:rPr>
              <a:t>خداوند هستند 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به دست طلقاء (آزاد شدگان) که حزب شیطانند، کشته گردند و خون ما از دستهایشان بریزد و دندان در گوشت هاى ما فرو ببرند.</a:t>
            </a:r>
            <a:endParaRPr lang="en-US" sz="3600" dirty="0">
              <a:solidFill>
                <a:srgbClr val="7030A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5384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87997"/>
            <a:ext cx="11370945" cy="120015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1" y="1643441"/>
            <a:ext cx="12192000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و تلک الجثث الطواهر الزواکی تتاهبها العواسل و تعفوها امهات الفواعل، و لئن اتخذتنا مغنماً لبقدنا و شیکا مغرما، حین لا تجد الا ما قدمت یداک، و ماربک بظلام للعبید، فالی الله المشتکی و علیه المعول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740" y="3699981"/>
            <a:ext cx="11257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و آن </a:t>
            </a: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جسد‌های 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پاک و پاکیزه را </a:t>
            </a: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گرگ‌های 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بیابان سرکشی کنند و کفتارها در خاک بغلطانند (کنایه از غربت و </a:t>
            </a: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بی‌کسی آن‌ها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). اگر امروز ما را غنیمت خود دانستی زود باشد که این غنیمت موجب غرامت(ضرر) تو گردد در هنگامی که نیابی مگر </a:t>
            </a: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آن‌چه 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را که از پیش </a:t>
            </a: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فرستاده‌ای 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و خداوند بر بندگان ستم </a:t>
            </a: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نمی‌کند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، به خدا شکایت </a:t>
            </a: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می‌کنیم 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و بر او اعتماد </a:t>
            </a: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می‌نماییم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77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87997"/>
            <a:ext cx="11370945" cy="120015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7328" y="1545999"/>
            <a:ext cx="10813658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فکذکیدک، واسع سعیک، و ناصب جهدک فوالله لا تمعون ذکرنا، و لا تمیت وحینا، و لا تددک امرنا، و لا ترحض عنک عارها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791" y="3705021"/>
            <a:ext cx="113591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ای یزید! هر کید و مکر که داری بکن، هر کوشش که خواهی بنمای، هر جهد که داری به کار گیر، به خدا سوگند هرگز نتوانی نام و یاد ما را محو کنی، وحی ما را نتوانی از بین ببری، به نهایت ما نتوانی رسید، هرگز ننگ این ستم را از خود نتوانی </a:t>
            </a: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زدود.</a:t>
            </a:r>
            <a:endParaRPr lang="fa-IR" sz="3600" dirty="0">
              <a:solidFill>
                <a:srgbClr val="7030A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379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99FF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93988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0527" y="67496"/>
            <a:ext cx="11370945" cy="120015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/>
          </a:lstStyle>
          <a:p>
            <a:r>
              <a:rPr lang="fa-IR" sz="2400" dirty="0">
                <a:cs typeface="0 Yekan" pitchFamily="2" charset="-78"/>
              </a:rPr>
              <a:t>خطبه زینب (علیها </a:t>
            </a:r>
            <a:r>
              <a:rPr lang="fa-IR" sz="2400" dirty="0" smtClean="0">
                <a:cs typeface="0 Yekan" pitchFamily="2" charset="-78"/>
              </a:rPr>
              <a:t>سلام) در </a:t>
            </a:r>
            <a:r>
              <a:rPr lang="fa-IR" sz="2400" dirty="0">
                <a:cs typeface="0 Yekan" pitchFamily="2" charset="-78"/>
              </a:rPr>
              <a:t>مجلس </a:t>
            </a:r>
            <a:r>
              <a:rPr lang="fa-IR" sz="2400" dirty="0" smtClean="0">
                <a:cs typeface="0 Yekan" pitchFamily="2" charset="-78"/>
              </a:rPr>
              <a:t>یزید</a:t>
            </a:r>
            <a:endParaRPr lang="en-US" sz="2400" dirty="0">
              <a:cs typeface="0 Yekan" pitchFamily="2" charset="-7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410528" y="1550247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cs typeface="B Badr" panose="00000400000000000000" pitchFamily="2" charset="-78"/>
              </a:rPr>
              <a:t>الحمد </a:t>
            </a: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cs typeface="B Badr" panose="00000400000000000000" pitchFamily="2" charset="-78"/>
              </a:rPr>
              <a:t>لله رب العالمين، و صلي الله علي محمد و آله اجمعين. </a:t>
            </a:r>
            <a:endParaRPr lang="fa-IR" sz="3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cs typeface="B Badr" panose="00000400000000000000" pitchFamily="2" charset="-78"/>
            </a:endParaRPr>
          </a:p>
          <a:p>
            <a:pPr algn="r" rtl="1"/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cs typeface="B Badr" panose="00000400000000000000" pitchFamily="2" charset="-78"/>
              </a:rPr>
              <a:t>صدق </a:t>
            </a: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cs typeface="B Badr" panose="00000400000000000000" pitchFamily="2" charset="-78"/>
              </a:rPr>
              <a:t>الله كذلك يقول: </a:t>
            </a:r>
            <a:endParaRPr lang="fa-IR" sz="3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cs typeface="B Badr" panose="00000400000000000000" pitchFamily="2" charset="-78"/>
            </a:endParaRPr>
          </a:p>
          <a:p>
            <a:pPr algn="r" rtl="1"/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cs typeface="B Badr" panose="00000400000000000000" pitchFamily="2" charset="-78"/>
              </a:rPr>
              <a:t>«</a:t>
            </a: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cs typeface="B Badr" panose="00000400000000000000" pitchFamily="2" charset="-78"/>
              </a:rPr>
              <a:t>ثم كان عاقبة الذين </a:t>
            </a: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cs typeface="B Badr" panose="00000400000000000000" pitchFamily="2" charset="-78"/>
              </a:rPr>
              <a:t>اساؤا </a:t>
            </a: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cs typeface="B Badr" panose="00000400000000000000" pitchFamily="2" charset="-78"/>
              </a:rPr>
              <a:t>السوي ان كذبوا بآيات الله و كانوا بها يستهزؤون</a:t>
            </a:r>
            <a:r>
              <a:rPr lang="fa-IR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cs typeface="B Badr" panose="00000400000000000000" pitchFamily="2" charset="-78"/>
              </a:rPr>
              <a:t>».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60102" y="3335012"/>
            <a:ext cx="1219200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حمد براى پروردگار </a:t>
            </a: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جهانيان. 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درود بر جدم سرور </a:t>
            </a: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انبياء </a:t>
            </a:r>
          </a:p>
          <a:p>
            <a:pPr algn="just" rtl="1">
              <a:lnSpc>
                <a:spcPct val="150000"/>
              </a:lnSpc>
            </a:pP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راست 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فرمود خداى سبحان </a:t>
            </a: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كه</a:t>
            </a:r>
            <a:r>
              <a:rPr lang="en-US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 </a:t>
            </a: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گفت:</a:t>
            </a:r>
          </a:p>
          <a:p>
            <a:pPr algn="just" rtl="1">
              <a:lnSpc>
                <a:spcPct val="150000"/>
              </a:lnSpc>
            </a:pP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 سرانجام 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آنان كه بد كردند، آن شد كه آيات الهى را تكذيب كردند و به مسخره گرفتند.</a:t>
            </a:r>
            <a:endParaRPr lang="en-US" sz="3600" dirty="0">
              <a:solidFill>
                <a:srgbClr val="7030A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97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87997"/>
            <a:ext cx="11370945" cy="120015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10526" y="1527689"/>
            <a:ext cx="11370945" cy="31420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و هل رایک الافندا و ایامک الاعددا، و جمعک الا بددا یوم ینادی المناد، الا لعنة الله علی الظالمین، فالحمد لله الذی ختم لاولنا بالسعادة و المغفرة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B Badr" panose="00000400000000000000" pitchFamily="2" charset="-78"/>
            </a:endParaRPr>
          </a:p>
          <a:p>
            <a:pPr algn="just" rtl="1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0 Davat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3335" y="3485912"/>
            <a:ext cx="117283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رأی 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و نظر تو و روزهای قدرت تو اندک است و جمعیت تو رو به پراکندگی است. در روزی که منادی حق ندا کند که لعنت خدا بر ستمکاران باد. سپاس خدای را که اول ما را به سعادت و مغفرت ثبت کرد.</a:t>
            </a:r>
          </a:p>
          <a:p>
            <a:pPr algn="just" rtl="1">
              <a:lnSpc>
                <a:spcPct val="150000"/>
              </a:lnSpc>
            </a:pPr>
            <a:endParaRPr lang="fa-IR" sz="2400" b="1" dirty="0">
              <a:solidFill>
                <a:srgbClr val="0070C0"/>
              </a:solidFill>
              <a:cs typeface="B Hami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662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87997"/>
            <a:ext cx="11370945" cy="120015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241153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2068" y="1423137"/>
            <a:ext cx="11601168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و الاخرنا بالشهادة و الرحمة. و نسال اللدان یکمل لهم الثواب و یوجب لهم المزید، و یحسن علینا الخلافة، انه رحیم ودود. و حسبنا الله و نعم الوکیل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527" y="3601609"/>
            <a:ext cx="114637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و آخر ما را به شهادت و رحمت فائز گرداند، از خدا می خواهیم که ثواب آنها را کامل کند و بر ثوابشان بیفزاید، و خود او برای ما نیکو </a:t>
            </a: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خلیفه‌ای 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است، که اوست خداوند رحیم و مهربان، و ما را کافی در هر امری و نیکو وکیل است. </a:t>
            </a:r>
          </a:p>
        </p:txBody>
      </p:sp>
    </p:spTree>
    <p:extLst>
      <p:ext uri="{BB962C8B-B14F-4D97-AF65-F5344CB8AC3E}">
        <p14:creationId xmlns:p14="http://schemas.microsoft.com/office/powerpoint/2010/main" val="156366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en-US" sz="6000" spc="-150" dirty="0" smtClean="0">
                <a:solidFill>
                  <a:schemeClr val="bg1"/>
                </a:solidFill>
              </a:rPr>
              <a:t>Morabbee.ir</a:t>
            </a:r>
          </a:p>
          <a:p>
            <a:pPr marL="0" indent="0" algn="ctr" rtl="1">
              <a:buNone/>
            </a:pPr>
            <a:r>
              <a:rPr lang="fa-IR" sz="6000" b="1" dirty="0" smtClean="0">
                <a:solidFill>
                  <a:schemeClr val="accent5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مرجعی برای مربیان تربیتی</a:t>
            </a:r>
          </a:p>
          <a:p>
            <a:pPr marL="0" indent="0" algn="ctr" rtl="1">
              <a:buNone/>
            </a:pPr>
            <a:endParaRPr lang="fa-IR" sz="6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06939" y="3863181"/>
            <a:ext cx="2958921" cy="61930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2400" b="1" dirty="0">
                <a:solidFill>
                  <a:schemeClr val="accent2">
                    <a:lumMod val="75000"/>
                  </a:schemeClr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... باتشکر از جناب آقای ضرابی ...</a:t>
            </a:r>
          </a:p>
        </p:txBody>
      </p:sp>
    </p:spTree>
    <p:extLst>
      <p:ext uri="{BB962C8B-B14F-4D97-AF65-F5344CB8AC3E}">
        <p14:creationId xmlns:p14="http://schemas.microsoft.com/office/powerpoint/2010/main" val="209277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125189"/>
            <a:ext cx="11370945" cy="120015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132156" y="1513583"/>
            <a:ext cx="12192000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cs typeface="B Badr" panose="00000400000000000000" pitchFamily="2" charset="-78"/>
              </a:rPr>
              <a:t>اظننت يا يزيد ـ حيث اخذت علينا اقطار الارض و آفاق السماء فاصبحنا نساق كما تساق الاساری ـ اَنَّ بناء علي الله هواناً و بك عليه كرامة و ان ذلک لعظم خطرك عنده!! 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32156" y="3705021"/>
            <a:ext cx="1219200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اى يزيد! آيا همين كه زمين و آسمان را بر ما تنگ گرفتى و ما را همچون اسيران به زنجير كشيدى و بر ما مسلط گشتى، پنداشتى كه اين مايه خوارى ما در پيشگاه خدا و كرامت و منت خداوند بر توست و تو را نزد خدا احترام و منزلتى است ؟ </a:t>
            </a:r>
            <a:endParaRPr lang="en-US" sz="3600" dirty="0">
              <a:solidFill>
                <a:srgbClr val="7030A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05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67496"/>
            <a:ext cx="11370945" cy="120015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103031" y="1727636"/>
            <a:ext cx="121920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فشمخت بانفك و نظرت في عطفك، جذلان مسرورا، حيث رايت الدنيا لك مستوثقة، و الامور متسقة و حين صفا لك ملكنا سلطاننا، فمهلا مهلا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103031" y="3264844"/>
            <a:ext cx="121920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از اين رو باد به دماغ افكندى و مغرورانه به ما نگاه انداختى و شادمانه و غافلانه بر مسند نشستى ، چون ديدى كه دنيا به كام تو و كارها برايت سامان يافته است و حكومتى را كه از آن ماست براى تو فراهم گشت ! </a:t>
            </a:r>
            <a:endParaRPr lang="fa-IR" sz="3600" dirty="0" smtClean="0">
              <a:solidFill>
                <a:srgbClr val="7030A0"/>
              </a:solidFill>
              <a:cs typeface="B Davat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آرام 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تر! اين قدر جاهلانه متاز!</a:t>
            </a:r>
            <a:endParaRPr lang="en-US" sz="3600" dirty="0">
              <a:solidFill>
                <a:srgbClr val="7030A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40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67496"/>
            <a:ext cx="11370945" cy="1200150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231913" y="1730538"/>
            <a:ext cx="12192000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انيست قول الله عزوجل: «و لا يحسبن الذين كفروا انما نملي لهم خير لانفسهم انما نملي لهم ليزدادوا اثما و لهم عذاب مهين»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219" y="3864635"/>
            <a:ext cx="1154956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آيا سخن خدا را فراموش كردى كه فرمود: كافران مپندارند كه چون مهلتشان داديم، </a:t>
            </a:r>
            <a:endParaRPr lang="fa-IR" sz="3600" dirty="0" smtClean="0">
              <a:solidFill>
                <a:srgbClr val="7030A0"/>
              </a:solidFill>
              <a:cs typeface="B Davat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3600" dirty="0" smtClean="0">
                <a:solidFill>
                  <a:srgbClr val="7030A0"/>
                </a:solidFill>
                <a:cs typeface="B Davat" panose="00000400000000000000" pitchFamily="2" charset="-78"/>
              </a:rPr>
              <a:t>براى 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آنان نيك است، بلكه تا بر گناهشان بيفزايند، و براى آنان عذابى خوار كننده است . </a:t>
            </a:r>
            <a:endParaRPr lang="en-US" sz="3600" dirty="0">
              <a:solidFill>
                <a:srgbClr val="7030A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865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67496"/>
            <a:ext cx="11370945" cy="120015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809690" y="1685996"/>
            <a:ext cx="12192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اَمن العدل يابن الطلقاء تخديرك اماءك و نساءك و سوقك بنات رسول الله سبايا؟!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902393"/>
            <a:ext cx="11926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اى فرزند آزادشدگان ! آيا از عدالت است كه زنان و كنيزان خود را پشت پرده ها جا داده اى و دختران پيامبر را به اسيرى گرفته مى گردانى!</a:t>
            </a:r>
            <a:endParaRPr lang="en-US" sz="3600" dirty="0">
              <a:solidFill>
                <a:srgbClr val="7030A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9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87997"/>
            <a:ext cx="11370945" cy="120015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65682" y="1470131"/>
            <a:ext cx="12192000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320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B Badr" panose="00000400000000000000" pitchFamily="2" charset="-78"/>
              </a:defRPr>
            </a:lvl1pPr>
          </a:lstStyle>
          <a:p>
            <a:r>
              <a:rPr lang="fa-IR" dirty="0">
                <a:solidFill>
                  <a:schemeClr val="tx1"/>
                </a:solidFill>
              </a:rPr>
              <a:t>قد هتكت ستورهن، و ابديت وجوهَهُنَّ، تحدوبهن الاعداء من بلد الي بلد، و يستشرفهن اهل المنازل و المناهل، و يتصفح وجوههن القريب و البعيد، و الدني و الشريف، ليس معهن من رجالهن ولي، و لا من هماتهن حمي،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65682" y="3407947"/>
            <a:ext cx="12192000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پرده هاى حرمتشان را دريده و چهره هاشان را آشكار ساخته اى و دشمنان ، آنان را شهر به شهر</a:t>
            </a:r>
            <a:r>
              <a:rPr lang="en-US" sz="3600" dirty="0">
                <a:solidFill>
                  <a:srgbClr val="7030A0"/>
                </a:solidFill>
                <a:cs typeface="B Davat" panose="00000400000000000000" pitchFamily="2" charset="-78"/>
              </a:rPr>
              <a:t> </a:t>
            </a: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مى گردانند و مردم بيابانى و كوهستانى به آنان مى نگرند و دور و نزديك و غايب و حاضر و شريف و پست به چهره آنان چشم مى دوزند؛ نه از مردانشان سرپرستى دارند و نه از حاميانشان كسى هست . </a:t>
            </a:r>
            <a:endParaRPr lang="en-US" sz="3600" dirty="0">
              <a:solidFill>
                <a:srgbClr val="7030A0"/>
              </a:solidFill>
              <a:cs typeface="B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75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87997"/>
            <a:ext cx="11370945" cy="120015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689606" y="1825309"/>
            <a:ext cx="12192000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>
              <a:lnSpc>
                <a:spcPct val="2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 و كيف یرتجي مراقبة من لفظ فوه اكباد الازكياء، و نبت لحمه من دماء الشهداء 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7424" y="3483771"/>
            <a:ext cx="117283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و چگونه اميد مي رود كه مراقبت و نگهباني ما كند كسي كه جگر آزادگان را جويده و از دهان بيرون افكنده است، و گوشتش به خون شهيدان نمو كرده است. </a:t>
            </a:r>
            <a:r>
              <a:rPr lang="fa-IR" sz="3200" dirty="0">
                <a:solidFill>
                  <a:schemeClr val="tx2">
                    <a:lumMod val="75000"/>
                  </a:schemeClr>
                </a:solidFill>
                <a:cs typeface="B Badr" panose="00000400000000000000" pitchFamily="2" charset="-78"/>
              </a:rPr>
              <a:t>(كنايه از اين كه از فرزند هند جگر خوار چه توقع مي توان داشت؟)</a:t>
            </a:r>
            <a:endParaRPr lang="en-US" sz="3200" dirty="0">
              <a:solidFill>
                <a:schemeClr val="tx2">
                  <a:lumMod val="75000"/>
                </a:schemeClr>
              </a:solidFill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462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10527" y="87997"/>
            <a:ext cx="11370945" cy="120015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400">
                <a:cs typeface="0 Yekan" pitchFamily="2" charset="-78"/>
              </a:defRPr>
            </a:lvl1pPr>
          </a:lstStyle>
          <a:p>
            <a:r>
              <a:rPr lang="fa-IR" dirty="0"/>
              <a:t>خطبه زینب (علیها سلام) در مجلس یزید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328" y="-93987"/>
            <a:ext cx="1767993" cy="133514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1335141"/>
            <a:ext cx="12192000" cy="5522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0" y="1423137"/>
            <a:ext cx="12192000" cy="1508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a-IR" sz="3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cs typeface="B Badr" panose="00000400000000000000" pitchFamily="2" charset="-78"/>
              </a:rPr>
              <a:t>و كيف يستظل في ظللنا اهل البيت من نظر الينا بالشنف و الشنآن و الإحن و الاضغان ثم تقول غير متاثم و لامستعظم: فاهلوا استهلوا فرحا. ثم قالوا: يا يزيد لا تشل.</a:t>
            </a:r>
            <a:endParaRPr lang="en-US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cs typeface="B Badr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6062" y="3221086"/>
            <a:ext cx="1188760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3600" dirty="0">
                <a:solidFill>
                  <a:srgbClr val="7030A0"/>
                </a:solidFill>
                <a:cs typeface="B Davat" panose="00000400000000000000" pitchFamily="2" charset="-78"/>
              </a:rPr>
              <a:t>چگونه به دشمني با ما نشتابد آن كسي كه كينه ما را از بدر و احد در دل دارد و هميشه با ديدة بغض و عداوت در ما مي نگرد. آن گاه بدون آن كه خود را گناهكار بداني و مرتكب امري عظيم بشماري اين شعر مي خواني: فاهلوا و استهلوا فرحاً ثم قالوا يا يزيد لا تشل </a:t>
            </a:r>
            <a:r>
              <a:rPr lang="fa-IR" sz="3200" dirty="0">
                <a:solidFill>
                  <a:schemeClr val="tx2">
                    <a:lumMod val="75000"/>
                  </a:schemeClr>
                </a:solidFill>
                <a:cs typeface="B Badr" panose="00000400000000000000" pitchFamily="2" charset="-78"/>
              </a:rPr>
              <a:t>(یعنی: در آن حال از شادی فریاد می زدند و می گفتند ای یزید دستت درد نکند)</a:t>
            </a:r>
            <a:endParaRPr lang="en-US" sz="3200" dirty="0">
              <a:solidFill>
                <a:schemeClr val="tx2">
                  <a:lumMod val="75000"/>
                </a:schemeClr>
              </a:solidFill>
              <a:cs typeface="B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17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393</TotalTime>
  <Words>1872</Words>
  <Application>Microsoft Office PowerPoint</Application>
  <PresentationFormat>Widescreen</PresentationFormat>
  <Paragraphs>75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0 Yekan</vt:lpstr>
      <vt:lpstr>Adobe Arabic</vt:lpstr>
      <vt:lpstr>B Badr</vt:lpstr>
      <vt:lpstr>Palatino Linotype</vt:lpstr>
      <vt:lpstr>B Hamid</vt:lpstr>
      <vt:lpstr>B Davat</vt:lpstr>
      <vt:lpstr>Calibri</vt:lpstr>
      <vt:lpstr>0 Davat</vt:lpstr>
      <vt:lpstr>Wingdings</vt:lpstr>
      <vt:lpstr>Arial</vt:lpstr>
      <vt:lpstr>Elemental</vt:lpstr>
      <vt:lpstr>Office Theme</vt:lpstr>
      <vt:lpstr>خطبه‌ی حضرت زینب (س) در مجلس یزید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خطبه ی حضرت زینب در مجلس یزید</dc:title>
  <cp:lastModifiedBy>YaZahra</cp:lastModifiedBy>
  <cp:lastPrinted>2014-12-05T14:46:01Z</cp:lastPrinted>
  <dcterms:created xsi:type="dcterms:W3CDTF">2014-12-03T17:50:30Z</dcterms:created>
  <dcterms:modified xsi:type="dcterms:W3CDTF">2014-12-19T07:45:52Z</dcterms:modified>
</cp:coreProperties>
</file>