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58" r:id="rId1"/>
  </p:sldMasterIdLst>
  <p:notesMasterIdLst>
    <p:notesMasterId r:id="rId69"/>
  </p:notesMasterIdLst>
  <p:sldIdLst>
    <p:sldId id="532" r:id="rId2"/>
    <p:sldId id="535" r:id="rId3"/>
    <p:sldId id="458" r:id="rId4"/>
    <p:sldId id="466" r:id="rId5"/>
    <p:sldId id="536" r:id="rId6"/>
    <p:sldId id="256" r:id="rId7"/>
    <p:sldId id="469" r:id="rId8"/>
    <p:sldId id="471" r:id="rId9"/>
    <p:sldId id="500" r:id="rId10"/>
    <p:sldId id="501" r:id="rId11"/>
    <p:sldId id="502" r:id="rId12"/>
    <p:sldId id="503" r:id="rId13"/>
    <p:sldId id="504" r:id="rId14"/>
    <p:sldId id="505" r:id="rId15"/>
    <p:sldId id="538" r:id="rId16"/>
    <p:sldId id="540" r:id="rId17"/>
    <p:sldId id="512" r:id="rId18"/>
    <p:sldId id="260" r:id="rId19"/>
    <p:sldId id="261" r:id="rId20"/>
    <p:sldId id="262" r:id="rId21"/>
    <p:sldId id="511" r:id="rId22"/>
    <p:sldId id="531" r:id="rId23"/>
    <p:sldId id="263" r:id="rId24"/>
    <p:sldId id="264" r:id="rId25"/>
    <p:sldId id="548" r:id="rId26"/>
    <p:sldId id="513" r:id="rId27"/>
    <p:sldId id="486" r:id="rId28"/>
    <p:sldId id="482" r:id="rId29"/>
    <p:sldId id="541" r:id="rId30"/>
    <p:sldId id="543" r:id="rId31"/>
    <p:sldId id="546" r:id="rId32"/>
    <p:sldId id="378" r:id="rId33"/>
    <p:sldId id="459" r:id="rId34"/>
    <p:sldId id="460" r:id="rId35"/>
    <p:sldId id="484" r:id="rId36"/>
    <p:sldId id="498" r:id="rId37"/>
    <p:sldId id="461" r:id="rId38"/>
    <p:sldId id="462" r:id="rId39"/>
    <p:sldId id="463" r:id="rId40"/>
    <p:sldId id="485" r:id="rId41"/>
    <p:sldId id="487" r:id="rId42"/>
    <p:sldId id="488" r:id="rId43"/>
    <p:sldId id="525" r:id="rId44"/>
    <p:sldId id="537" r:id="rId45"/>
    <p:sldId id="516" r:id="rId46"/>
    <p:sldId id="518" r:id="rId47"/>
    <p:sldId id="306" r:id="rId48"/>
    <p:sldId id="443" r:id="rId49"/>
    <p:sldId id="526" r:id="rId50"/>
    <p:sldId id="357" r:id="rId51"/>
    <p:sldId id="522" r:id="rId52"/>
    <p:sldId id="519" r:id="rId53"/>
    <p:sldId id="523" r:id="rId54"/>
    <p:sldId id="524" r:id="rId55"/>
    <p:sldId id="528" r:id="rId56"/>
    <p:sldId id="547" r:id="rId57"/>
    <p:sldId id="544" r:id="rId58"/>
    <p:sldId id="295" r:id="rId59"/>
    <p:sldId id="360" r:id="rId60"/>
    <p:sldId id="361" r:id="rId61"/>
    <p:sldId id="352" r:id="rId62"/>
    <p:sldId id="478" r:id="rId63"/>
    <p:sldId id="480" r:id="rId64"/>
    <p:sldId id="545" r:id="rId65"/>
    <p:sldId id="515" r:id="rId66"/>
    <p:sldId id="517" r:id="rId67"/>
    <p:sldId id="529"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7"/>
  </p:normalViewPr>
  <p:slideViewPr>
    <p:cSldViewPr snapToGrid="0" snapToObjects="1">
      <p:cViewPr varScale="1">
        <p:scale>
          <a:sx n="104" d="100"/>
          <a:sy n="104" d="100"/>
        </p:scale>
        <p:origin x="896" y="20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24671A-452E-4B9D-A943-188D3D7590A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A84EFCA-9650-43F7-8077-1EA4BE654958}">
      <dgm:prSet custT="1"/>
      <dgm:spPr/>
      <dgm:t>
        <a:bodyPr/>
        <a:lstStyle/>
        <a:p>
          <a:r>
            <a:rPr lang="en-US" sz="2000" dirty="0"/>
            <a:t>Newborn screening efforts have lead to improved nutritional status and growth, fewer pulmonary exacerbations, and fewer hospital days </a:t>
          </a:r>
          <a:r>
            <a:rPr lang="en-US" sz="1600" dirty="0"/>
            <a:t>	</a:t>
          </a:r>
        </a:p>
        <a:p>
          <a:r>
            <a:rPr lang="en-US" sz="1600" dirty="0"/>
            <a:t>(Siret et al,2003;Sims et al, 2007;Stallings et al,2008)</a:t>
          </a:r>
        </a:p>
      </dgm:t>
    </dgm:pt>
    <dgm:pt modelId="{B3194ED4-4692-47D0-B265-736ADF026DCC}" type="parTrans" cxnId="{5A43ECC5-876E-46AE-A990-29C3EEF120E6}">
      <dgm:prSet/>
      <dgm:spPr/>
      <dgm:t>
        <a:bodyPr/>
        <a:lstStyle/>
        <a:p>
          <a:endParaRPr lang="en-US"/>
        </a:p>
      </dgm:t>
    </dgm:pt>
    <dgm:pt modelId="{9DF88A2F-D0C6-43A8-885A-2E5DA23762DE}" type="sibTrans" cxnId="{5A43ECC5-876E-46AE-A990-29C3EEF120E6}">
      <dgm:prSet/>
      <dgm:spPr/>
      <dgm:t>
        <a:bodyPr/>
        <a:lstStyle/>
        <a:p>
          <a:endParaRPr lang="en-US"/>
        </a:p>
      </dgm:t>
    </dgm:pt>
    <dgm:pt modelId="{8D0F86AB-76E5-4D86-8388-A72E65411D6B}">
      <dgm:prSet custT="1"/>
      <dgm:spPr/>
      <dgm:t>
        <a:bodyPr/>
        <a:lstStyle/>
        <a:p>
          <a:r>
            <a:rPr lang="en-US" sz="2000" dirty="0"/>
            <a:t>CF infants that achieve early nutrition response (by 2 years of diagnosis) are more likely to sustain better growth and better lung function through 12 years of age </a:t>
          </a:r>
          <a:r>
            <a:rPr lang="en-US" sz="1500" dirty="0"/>
            <a:t>												(Sanders et al,2018)</a:t>
          </a:r>
        </a:p>
      </dgm:t>
    </dgm:pt>
    <dgm:pt modelId="{95982A02-3C53-45B2-AEAF-617E2C2F8B80}" type="parTrans" cxnId="{38C421E2-1066-4522-9A3E-6D8ECEF2C773}">
      <dgm:prSet/>
      <dgm:spPr/>
      <dgm:t>
        <a:bodyPr/>
        <a:lstStyle/>
        <a:p>
          <a:endParaRPr lang="en-US"/>
        </a:p>
      </dgm:t>
    </dgm:pt>
    <dgm:pt modelId="{77868D88-0E23-4649-964D-5B13445A014A}" type="sibTrans" cxnId="{38C421E2-1066-4522-9A3E-6D8ECEF2C773}">
      <dgm:prSet/>
      <dgm:spPr/>
      <dgm:t>
        <a:bodyPr/>
        <a:lstStyle/>
        <a:p>
          <a:endParaRPr lang="en-US"/>
        </a:p>
      </dgm:t>
    </dgm:pt>
    <dgm:pt modelId="{2C2094E9-4517-4E09-AFD3-7341BB79271B}">
      <dgm:prSet custT="1"/>
      <dgm:spPr/>
      <dgm:t>
        <a:bodyPr/>
        <a:lstStyle/>
        <a:p>
          <a:r>
            <a:rPr lang="en-US" sz="2000" dirty="0"/>
            <a:t>Greater weight at age </a:t>
          </a:r>
          <a:r>
            <a:rPr lang="en-US" sz="2000" b="1" dirty="0"/>
            <a:t>four</a:t>
          </a:r>
          <a:r>
            <a:rPr lang="en-US" sz="2000" dirty="0"/>
            <a:t> is associated with greater height, pulmonary function, and better survival through age 18 	</a:t>
          </a:r>
          <a:r>
            <a:rPr lang="en-US" sz="1500" dirty="0"/>
            <a:t>										(Yen et al, 2013)</a:t>
          </a:r>
        </a:p>
      </dgm:t>
    </dgm:pt>
    <dgm:pt modelId="{6981F407-644A-4B0A-AD02-C611FAD6F658}" type="parTrans" cxnId="{1819893A-3103-4F53-B7BD-3153DDFF57FA}">
      <dgm:prSet/>
      <dgm:spPr/>
      <dgm:t>
        <a:bodyPr/>
        <a:lstStyle/>
        <a:p>
          <a:endParaRPr lang="en-US"/>
        </a:p>
      </dgm:t>
    </dgm:pt>
    <dgm:pt modelId="{871EFF61-46D3-43F1-AD00-6205BC0562DA}" type="sibTrans" cxnId="{1819893A-3103-4F53-B7BD-3153DDFF57FA}">
      <dgm:prSet/>
      <dgm:spPr/>
      <dgm:t>
        <a:bodyPr/>
        <a:lstStyle/>
        <a:p>
          <a:endParaRPr lang="en-US"/>
        </a:p>
      </dgm:t>
    </dgm:pt>
    <dgm:pt modelId="{2FA95130-6164-4F50-8C3B-58FA6AFE0984}" type="pres">
      <dgm:prSet presAssocID="{E424671A-452E-4B9D-A943-188D3D7590A2}" presName="root" presStyleCnt="0">
        <dgm:presLayoutVars>
          <dgm:dir/>
          <dgm:resizeHandles val="exact"/>
        </dgm:presLayoutVars>
      </dgm:prSet>
      <dgm:spPr/>
    </dgm:pt>
    <dgm:pt modelId="{E29074FD-0B36-421F-BA9E-0C821AF520E2}" type="pres">
      <dgm:prSet presAssocID="{DA84EFCA-9650-43F7-8077-1EA4BE654958}" presName="compNode" presStyleCnt="0"/>
      <dgm:spPr/>
    </dgm:pt>
    <dgm:pt modelId="{45A3A109-6B78-42FF-B0CC-D251ED212953}" type="pres">
      <dgm:prSet presAssocID="{DA84EFCA-9650-43F7-8077-1EA4BE654958}" presName="bgRect" presStyleLbl="bgShp" presStyleIdx="0" presStyleCnt="3"/>
      <dgm:spPr/>
    </dgm:pt>
    <dgm:pt modelId="{112CBA87-F576-495B-BEBB-26CF25B32EE9}" type="pres">
      <dgm:prSet presAssocID="{DA84EFCA-9650-43F7-8077-1EA4BE65495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29649C15-3874-42FA-8DCB-55AD2BE88B55}" type="pres">
      <dgm:prSet presAssocID="{DA84EFCA-9650-43F7-8077-1EA4BE654958}" presName="spaceRect" presStyleCnt="0"/>
      <dgm:spPr/>
    </dgm:pt>
    <dgm:pt modelId="{4FFBE864-F0DE-453C-B136-F6B92F97A55E}" type="pres">
      <dgm:prSet presAssocID="{DA84EFCA-9650-43F7-8077-1EA4BE654958}" presName="parTx" presStyleLbl="revTx" presStyleIdx="0" presStyleCnt="3" custScaleX="127975">
        <dgm:presLayoutVars>
          <dgm:chMax val="0"/>
          <dgm:chPref val="0"/>
        </dgm:presLayoutVars>
      </dgm:prSet>
      <dgm:spPr/>
    </dgm:pt>
    <dgm:pt modelId="{A8BE0069-9B07-4896-8DCB-EF380646C70E}" type="pres">
      <dgm:prSet presAssocID="{9DF88A2F-D0C6-43A8-885A-2E5DA23762DE}" presName="sibTrans" presStyleCnt="0"/>
      <dgm:spPr/>
    </dgm:pt>
    <dgm:pt modelId="{E158B9D1-2915-48A4-A9E9-E573800885A9}" type="pres">
      <dgm:prSet presAssocID="{8D0F86AB-76E5-4D86-8388-A72E65411D6B}" presName="compNode" presStyleCnt="0"/>
      <dgm:spPr/>
    </dgm:pt>
    <dgm:pt modelId="{01610FAD-1F86-45CA-BDD9-33614531D43A}" type="pres">
      <dgm:prSet presAssocID="{8D0F86AB-76E5-4D86-8388-A72E65411D6B}" presName="bgRect" presStyleLbl="bgShp" presStyleIdx="1" presStyleCnt="3"/>
      <dgm:spPr/>
    </dgm:pt>
    <dgm:pt modelId="{414BF02F-F186-46D7-A04F-E0B857AB0BB9}" type="pres">
      <dgm:prSet presAssocID="{8D0F86AB-76E5-4D86-8388-A72E65411D6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by Crawling"/>
        </a:ext>
      </dgm:extLst>
    </dgm:pt>
    <dgm:pt modelId="{D613DC8C-B2F3-487C-A466-AB59DF247FAC}" type="pres">
      <dgm:prSet presAssocID="{8D0F86AB-76E5-4D86-8388-A72E65411D6B}" presName="spaceRect" presStyleCnt="0"/>
      <dgm:spPr/>
    </dgm:pt>
    <dgm:pt modelId="{CC9B9DE4-9011-40F2-BB67-E71764330B2F}" type="pres">
      <dgm:prSet presAssocID="{8D0F86AB-76E5-4D86-8388-A72E65411D6B}" presName="parTx" presStyleLbl="revTx" presStyleIdx="1" presStyleCnt="3" custScaleX="127656">
        <dgm:presLayoutVars>
          <dgm:chMax val="0"/>
          <dgm:chPref val="0"/>
        </dgm:presLayoutVars>
      </dgm:prSet>
      <dgm:spPr/>
    </dgm:pt>
    <dgm:pt modelId="{2E2C8B39-28C0-4E52-BB6E-92C80CB46626}" type="pres">
      <dgm:prSet presAssocID="{77868D88-0E23-4649-964D-5B13445A014A}" presName="sibTrans" presStyleCnt="0"/>
      <dgm:spPr/>
    </dgm:pt>
    <dgm:pt modelId="{157A3D68-050C-4EDE-8368-3A7BA40652C2}" type="pres">
      <dgm:prSet presAssocID="{2C2094E9-4517-4E09-AFD3-7341BB79271B}" presName="compNode" presStyleCnt="0"/>
      <dgm:spPr/>
    </dgm:pt>
    <dgm:pt modelId="{5C614746-3415-4555-99E8-3957E177F467}" type="pres">
      <dgm:prSet presAssocID="{2C2094E9-4517-4E09-AFD3-7341BB79271B}" presName="bgRect" presStyleLbl="bgShp" presStyleIdx="2" presStyleCnt="3"/>
      <dgm:spPr/>
    </dgm:pt>
    <dgm:pt modelId="{29E68F3F-363C-43D2-AFFC-7F5553272B24}" type="pres">
      <dgm:prSet presAssocID="{2C2094E9-4517-4E09-AFD3-7341BB79271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05B50C0F-3C84-4419-A839-40726A99D2F3}" type="pres">
      <dgm:prSet presAssocID="{2C2094E9-4517-4E09-AFD3-7341BB79271B}" presName="spaceRect" presStyleCnt="0"/>
      <dgm:spPr/>
    </dgm:pt>
    <dgm:pt modelId="{8DA8A482-5869-4747-863D-B580380F3AA4}" type="pres">
      <dgm:prSet presAssocID="{2C2094E9-4517-4E09-AFD3-7341BB79271B}" presName="parTx" presStyleLbl="revTx" presStyleIdx="2" presStyleCnt="3" custScaleX="123506">
        <dgm:presLayoutVars>
          <dgm:chMax val="0"/>
          <dgm:chPref val="0"/>
        </dgm:presLayoutVars>
      </dgm:prSet>
      <dgm:spPr/>
    </dgm:pt>
  </dgm:ptLst>
  <dgm:cxnLst>
    <dgm:cxn modelId="{1819893A-3103-4F53-B7BD-3153DDFF57FA}" srcId="{E424671A-452E-4B9D-A943-188D3D7590A2}" destId="{2C2094E9-4517-4E09-AFD3-7341BB79271B}" srcOrd="2" destOrd="0" parTransId="{6981F407-644A-4B0A-AD02-C611FAD6F658}" sibTransId="{871EFF61-46D3-43F1-AD00-6205BC0562DA}"/>
    <dgm:cxn modelId="{2857524D-2FAC-4FCF-B30E-5DB66BA1234E}" type="presOf" srcId="{DA84EFCA-9650-43F7-8077-1EA4BE654958}" destId="{4FFBE864-F0DE-453C-B136-F6B92F97A55E}" srcOrd="0" destOrd="0" presId="urn:microsoft.com/office/officeart/2018/2/layout/IconVerticalSolidList"/>
    <dgm:cxn modelId="{3C7586A6-F936-4FFF-8AD9-E0F5B2CD7FBA}" type="presOf" srcId="{2C2094E9-4517-4E09-AFD3-7341BB79271B}" destId="{8DA8A482-5869-4747-863D-B580380F3AA4}" srcOrd="0" destOrd="0" presId="urn:microsoft.com/office/officeart/2018/2/layout/IconVerticalSolidList"/>
    <dgm:cxn modelId="{943D2DC1-45A3-47FD-B8FB-F848C5875CA0}" type="presOf" srcId="{E424671A-452E-4B9D-A943-188D3D7590A2}" destId="{2FA95130-6164-4F50-8C3B-58FA6AFE0984}" srcOrd="0" destOrd="0" presId="urn:microsoft.com/office/officeart/2018/2/layout/IconVerticalSolidList"/>
    <dgm:cxn modelId="{5A43ECC5-876E-46AE-A990-29C3EEF120E6}" srcId="{E424671A-452E-4B9D-A943-188D3D7590A2}" destId="{DA84EFCA-9650-43F7-8077-1EA4BE654958}" srcOrd="0" destOrd="0" parTransId="{B3194ED4-4692-47D0-B265-736ADF026DCC}" sibTransId="{9DF88A2F-D0C6-43A8-885A-2E5DA23762DE}"/>
    <dgm:cxn modelId="{38C421E2-1066-4522-9A3E-6D8ECEF2C773}" srcId="{E424671A-452E-4B9D-A943-188D3D7590A2}" destId="{8D0F86AB-76E5-4D86-8388-A72E65411D6B}" srcOrd="1" destOrd="0" parTransId="{95982A02-3C53-45B2-AEAF-617E2C2F8B80}" sibTransId="{77868D88-0E23-4649-964D-5B13445A014A}"/>
    <dgm:cxn modelId="{D76F54E7-DF4F-41DD-A701-E3C32DB23B46}" type="presOf" srcId="{8D0F86AB-76E5-4D86-8388-A72E65411D6B}" destId="{CC9B9DE4-9011-40F2-BB67-E71764330B2F}" srcOrd="0" destOrd="0" presId="urn:microsoft.com/office/officeart/2018/2/layout/IconVerticalSolidList"/>
    <dgm:cxn modelId="{763DD2DA-A3BB-4D86-AFDD-B53378FF0CAC}" type="presParOf" srcId="{2FA95130-6164-4F50-8C3B-58FA6AFE0984}" destId="{E29074FD-0B36-421F-BA9E-0C821AF520E2}" srcOrd="0" destOrd="0" presId="urn:microsoft.com/office/officeart/2018/2/layout/IconVerticalSolidList"/>
    <dgm:cxn modelId="{9DF08403-310E-4D28-BFCB-6FB9D4F7E30E}" type="presParOf" srcId="{E29074FD-0B36-421F-BA9E-0C821AF520E2}" destId="{45A3A109-6B78-42FF-B0CC-D251ED212953}" srcOrd="0" destOrd="0" presId="urn:microsoft.com/office/officeart/2018/2/layout/IconVerticalSolidList"/>
    <dgm:cxn modelId="{B832CCBC-543F-49EA-BD8E-6F4F0BAF39ED}" type="presParOf" srcId="{E29074FD-0B36-421F-BA9E-0C821AF520E2}" destId="{112CBA87-F576-495B-BEBB-26CF25B32EE9}" srcOrd="1" destOrd="0" presId="urn:microsoft.com/office/officeart/2018/2/layout/IconVerticalSolidList"/>
    <dgm:cxn modelId="{0F7FC33D-26A6-4961-8B68-CE117C0BFFD7}" type="presParOf" srcId="{E29074FD-0B36-421F-BA9E-0C821AF520E2}" destId="{29649C15-3874-42FA-8DCB-55AD2BE88B55}" srcOrd="2" destOrd="0" presId="urn:microsoft.com/office/officeart/2018/2/layout/IconVerticalSolidList"/>
    <dgm:cxn modelId="{9657A61B-1FDE-4744-BB73-80488AF029B3}" type="presParOf" srcId="{E29074FD-0B36-421F-BA9E-0C821AF520E2}" destId="{4FFBE864-F0DE-453C-B136-F6B92F97A55E}" srcOrd="3" destOrd="0" presId="urn:microsoft.com/office/officeart/2018/2/layout/IconVerticalSolidList"/>
    <dgm:cxn modelId="{15A22B7A-EC8D-4F23-BE4D-3DA95453B513}" type="presParOf" srcId="{2FA95130-6164-4F50-8C3B-58FA6AFE0984}" destId="{A8BE0069-9B07-4896-8DCB-EF380646C70E}" srcOrd="1" destOrd="0" presId="urn:microsoft.com/office/officeart/2018/2/layout/IconVerticalSolidList"/>
    <dgm:cxn modelId="{C8D9EA8E-1741-4D41-8846-3A7ABD8D4590}" type="presParOf" srcId="{2FA95130-6164-4F50-8C3B-58FA6AFE0984}" destId="{E158B9D1-2915-48A4-A9E9-E573800885A9}" srcOrd="2" destOrd="0" presId="urn:microsoft.com/office/officeart/2018/2/layout/IconVerticalSolidList"/>
    <dgm:cxn modelId="{EFB81BA5-7F9E-4A95-B493-5E9B7A05761D}" type="presParOf" srcId="{E158B9D1-2915-48A4-A9E9-E573800885A9}" destId="{01610FAD-1F86-45CA-BDD9-33614531D43A}" srcOrd="0" destOrd="0" presId="urn:microsoft.com/office/officeart/2018/2/layout/IconVerticalSolidList"/>
    <dgm:cxn modelId="{B3238C04-6332-4951-90E2-E9AE8D5F4D78}" type="presParOf" srcId="{E158B9D1-2915-48A4-A9E9-E573800885A9}" destId="{414BF02F-F186-46D7-A04F-E0B857AB0BB9}" srcOrd="1" destOrd="0" presId="urn:microsoft.com/office/officeart/2018/2/layout/IconVerticalSolidList"/>
    <dgm:cxn modelId="{EF56F608-90E0-4EA6-B86B-1D62027F8169}" type="presParOf" srcId="{E158B9D1-2915-48A4-A9E9-E573800885A9}" destId="{D613DC8C-B2F3-487C-A466-AB59DF247FAC}" srcOrd="2" destOrd="0" presId="urn:microsoft.com/office/officeart/2018/2/layout/IconVerticalSolidList"/>
    <dgm:cxn modelId="{F9631809-E251-4351-B296-9359AAEF9511}" type="presParOf" srcId="{E158B9D1-2915-48A4-A9E9-E573800885A9}" destId="{CC9B9DE4-9011-40F2-BB67-E71764330B2F}" srcOrd="3" destOrd="0" presId="urn:microsoft.com/office/officeart/2018/2/layout/IconVerticalSolidList"/>
    <dgm:cxn modelId="{09BF94D2-AD92-45FD-9D18-C16288B72EB3}" type="presParOf" srcId="{2FA95130-6164-4F50-8C3B-58FA6AFE0984}" destId="{2E2C8B39-28C0-4E52-BB6E-92C80CB46626}" srcOrd="3" destOrd="0" presId="urn:microsoft.com/office/officeart/2018/2/layout/IconVerticalSolidList"/>
    <dgm:cxn modelId="{2CA8A561-FB08-4EA2-A99A-0A23862E224D}" type="presParOf" srcId="{2FA95130-6164-4F50-8C3B-58FA6AFE0984}" destId="{157A3D68-050C-4EDE-8368-3A7BA40652C2}" srcOrd="4" destOrd="0" presId="urn:microsoft.com/office/officeart/2018/2/layout/IconVerticalSolidList"/>
    <dgm:cxn modelId="{69297092-16E6-436E-9934-7576004AE7E5}" type="presParOf" srcId="{157A3D68-050C-4EDE-8368-3A7BA40652C2}" destId="{5C614746-3415-4555-99E8-3957E177F467}" srcOrd="0" destOrd="0" presId="urn:microsoft.com/office/officeart/2018/2/layout/IconVerticalSolidList"/>
    <dgm:cxn modelId="{1D380E3B-39B8-4E35-9DD0-9804271C90C3}" type="presParOf" srcId="{157A3D68-050C-4EDE-8368-3A7BA40652C2}" destId="{29E68F3F-363C-43D2-AFFC-7F5553272B24}" srcOrd="1" destOrd="0" presId="urn:microsoft.com/office/officeart/2018/2/layout/IconVerticalSolidList"/>
    <dgm:cxn modelId="{0443005B-2CF5-42DC-B6A0-5FCE4A16617B}" type="presParOf" srcId="{157A3D68-050C-4EDE-8368-3A7BA40652C2}" destId="{05B50C0F-3C84-4419-A839-40726A99D2F3}" srcOrd="2" destOrd="0" presId="urn:microsoft.com/office/officeart/2018/2/layout/IconVerticalSolidList"/>
    <dgm:cxn modelId="{00241D0A-F919-4064-ACA0-5A9C377B3737}" type="presParOf" srcId="{157A3D68-050C-4EDE-8368-3A7BA40652C2}" destId="{8DA8A482-5869-4747-863D-B580380F3AA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B76BA4-E98C-4B0C-A36D-017C47921337}"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9D8C23A7-2962-4BDD-B594-4CE2449F9014}">
      <dgm:prSet/>
      <dgm:spPr/>
      <dgm:t>
        <a:bodyPr/>
        <a:lstStyle/>
        <a:p>
          <a:r>
            <a:rPr lang="en-US"/>
            <a:t>Ideal Body Weight for Children:</a:t>
          </a:r>
        </a:p>
      </dgm:t>
    </dgm:pt>
    <dgm:pt modelId="{48422B39-DC3C-40AA-BCA9-DC39E835DF3C}" type="parTrans" cxnId="{685F9E1D-FA87-4705-BE85-6ED6E2B137AC}">
      <dgm:prSet/>
      <dgm:spPr/>
      <dgm:t>
        <a:bodyPr/>
        <a:lstStyle/>
        <a:p>
          <a:endParaRPr lang="en-US"/>
        </a:p>
      </dgm:t>
    </dgm:pt>
    <dgm:pt modelId="{E7BF74D4-3DBD-4659-98CA-9AD5A8808B8D}" type="sibTrans" cxnId="{685F9E1D-FA87-4705-BE85-6ED6E2B137AC}">
      <dgm:prSet/>
      <dgm:spPr/>
      <dgm:t>
        <a:bodyPr/>
        <a:lstStyle/>
        <a:p>
          <a:endParaRPr lang="en-US"/>
        </a:p>
      </dgm:t>
    </dgm:pt>
    <dgm:pt modelId="{DEC67EF9-CA66-4D98-8588-76AB3D922802}">
      <dgm:prSet/>
      <dgm:spPr/>
      <dgm:t>
        <a:bodyPr/>
        <a:lstStyle/>
        <a:p>
          <a:r>
            <a:rPr lang="en-US"/>
            <a:t>- Ages 0-2:   50% of weight for length</a:t>
          </a:r>
        </a:p>
      </dgm:t>
    </dgm:pt>
    <dgm:pt modelId="{94ADBE6D-2385-4727-9CEF-19FB57E62AAC}" type="parTrans" cxnId="{7BEA2B8F-A5D7-436C-B71A-F6067E360B67}">
      <dgm:prSet/>
      <dgm:spPr/>
      <dgm:t>
        <a:bodyPr/>
        <a:lstStyle/>
        <a:p>
          <a:endParaRPr lang="en-US"/>
        </a:p>
      </dgm:t>
    </dgm:pt>
    <dgm:pt modelId="{5BA9FAEB-1A57-4410-9FD5-2C47D1E527AC}" type="sibTrans" cxnId="{7BEA2B8F-A5D7-436C-B71A-F6067E360B67}">
      <dgm:prSet/>
      <dgm:spPr/>
      <dgm:t>
        <a:bodyPr/>
        <a:lstStyle/>
        <a:p>
          <a:endParaRPr lang="en-US"/>
        </a:p>
      </dgm:t>
    </dgm:pt>
    <dgm:pt modelId="{3BFD81AF-93AB-4448-BDC7-83F0110068CC}">
      <dgm:prSet/>
      <dgm:spPr/>
      <dgm:t>
        <a:bodyPr/>
        <a:lstStyle/>
        <a:p>
          <a:r>
            <a:rPr lang="en-US"/>
            <a:t>- Ages 2-20:  50% BMI</a:t>
          </a:r>
        </a:p>
      </dgm:t>
    </dgm:pt>
    <dgm:pt modelId="{CCF74B53-EFE5-41D4-B6BF-EEB68CE2D68C}" type="parTrans" cxnId="{C3657C67-4CF1-47FC-9EA9-85EA23564D3D}">
      <dgm:prSet/>
      <dgm:spPr/>
      <dgm:t>
        <a:bodyPr/>
        <a:lstStyle/>
        <a:p>
          <a:endParaRPr lang="en-US"/>
        </a:p>
      </dgm:t>
    </dgm:pt>
    <dgm:pt modelId="{F08AC1A7-5098-4033-9CE7-A9ABCEFD71EF}" type="sibTrans" cxnId="{C3657C67-4CF1-47FC-9EA9-85EA23564D3D}">
      <dgm:prSet/>
      <dgm:spPr/>
      <dgm:t>
        <a:bodyPr/>
        <a:lstStyle/>
        <a:p>
          <a:endParaRPr lang="en-US"/>
        </a:p>
      </dgm:t>
    </dgm:pt>
    <dgm:pt modelId="{F1A6B229-A857-493F-9ACB-7DF6A0F85024}">
      <dgm:prSet/>
      <dgm:spPr/>
      <dgm:t>
        <a:bodyPr/>
        <a:lstStyle/>
        <a:p>
          <a:r>
            <a:rPr lang="en-US"/>
            <a:t>American Academy of Pediatric recommends:</a:t>
          </a:r>
        </a:p>
      </dgm:t>
    </dgm:pt>
    <dgm:pt modelId="{3BF5D5BB-A29F-4154-859B-5CCAC98C576E}" type="parTrans" cxnId="{23810BAC-57F9-4BF2-9C9D-93DE7EA4647A}">
      <dgm:prSet/>
      <dgm:spPr/>
      <dgm:t>
        <a:bodyPr/>
        <a:lstStyle/>
        <a:p>
          <a:endParaRPr lang="en-US"/>
        </a:p>
      </dgm:t>
    </dgm:pt>
    <dgm:pt modelId="{FC1159AB-9698-4D22-999D-6B116F0436F2}" type="sibTrans" cxnId="{23810BAC-57F9-4BF2-9C9D-93DE7EA4647A}">
      <dgm:prSet/>
      <dgm:spPr/>
      <dgm:t>
        <a:bodyPr/>
        <a:lstStyle/>
        <a:p>
          <a:endParaRPr lang="en-US"/>
        </a:p>
      </dgm:t>
    </dgm:pt>
    <dgm:pt modelId="{0D4D9E9C-A18C-45E6-A5C6-90524CF487DD}">
      <dgm:prSet/>
      <dgm:spPr/>
      <dgm:t>
        <a:bodyPr/>
        <a:lstStyle/>
        <a:p>
          <a:r>
            <a:rPr lang="en-US"/>
            <a:t>- Ages 0-2:    use WHO growth chart</a:t>
          </a:r>
        </a:p>
      </dgm:t>
    </dgm:pt>
    <dgm:pt modelId="{56F7AD4A-2F4F-407D-B8DE-6962957F529A}" type="parTrans" cxnId="{00FDFFC3-3094-4858-AB57-22F4B2B96526}">
      <dgm:prSet/>
      <dgm:spPr/>
      <dgm:t>
        <a:bodyPr/>
        <a:lstStyle/>
        <a:p>
          <a:endParaRPr lang="en-US"/>
        </a:p>
      </dgm:t>
    </dgm:pt>
    <dgm:pt modelId="{CF63CB04-BFED-4111-B3E1-602A9AD49523}" type="sibTrans" cxnId="{00FDFFC3-3094-4858-AB57-22F4B2B96526}">
      <dgm:prSet/>
      <dgm:spPr/>
      <dgm:t>
        <a:bodyPr/>
        <a:lstStyle/>
        <a:p>
          <a:endParaRPr lang="en-US"/>
        </a:p>
      </dgm:t>
    </dgm:pt>
    <dgm:pt modelId="{87865FB7-053B-4D95-9591-4508A6FB390A}">
      <dgm:prSet/>
      <dgm:spPr/>
      <dgm:t>
        <a:bodyPr/>
        <a:lstStyle/>
        <a:p>
          <a:r>
            <a:rPr lang="en-US"/>
            <a:t>- Ages  2-20:  use CDC growth chart</a:t>
          </a:r>
        </a:p>
      </dgm:t>
    </dgm:pt>
    <dgm:pt modelId="{EA2C449E-7074-45BB-88F3-15D9C9AD1D5D}" type="parTrans" cxnId="{C22821DF-AAC8-43FC-BE66-523FE467A9D1}">
      <dgm:prSet/>
      <dgm:spPr/>
      <dgm:t>
        <a:bodyPr/>
        <a:lstStyle/>
        <a:p>
          <a:endParaRPr lang="en-US"/>
        </a:p>
      </dgm:t>
    </dgm:pt>
    <dgm:pt modelId="{9553C3AB-9443-4ACA-B82D-594D4810855E}" type="sibTrans" cxnId="{C22821DF-AAC8-43FC-BE66-523FE467A9D1}">
      <dgm:prSet/>
      <dgm:spPr/>
      <dgm:t>
        <a:bodyPr/>
        <a:lstStyle/>
        <a:p>
          <a:endParaRPr lang="en-US"/>
        </a:p>
      </dgm:t>
    </dgm:pt>
    <dgm:pt modelId="{A3EF93D9-6629-4887-9A06-758539575F48}">
      <dgm:prSet/>
      <dgm:spPr/>
      <dgm:t>
        <a:bodyPr/>
        <a:lstStyle/>
        <a:p>
          <a:r>
            <a:rPr lang="en-US"/>
            <a:t>Adults  </a:t>
          </a:r>
        </a:p>
      </dgm:t>
    </dgm:pt>
    <dgm:pt modelId="{CFBEF471-7AA5-4813-89E5-23676FCC223D}" type="parTrans" cxnId="{83673C47-9C3E-4C77-9FDA-B446B22FFA13}">
      <dgm:prSet/>
      <dgm:spPr/>
      <dgm:t>
        <a:bodyPr/>
        <a:lstStyle/>
        <a:p>
          <a:endParaRPr lang="en-US"/>
        </a:p>
      </dgm:t>
    </dgm:pt>
    <dgm:pt modelId="{0C88DA56-5DE7-4A42-8220-AEFAD7B54A89}" type="sibTrans" cxnId="{83673C47-9C3E-4C77-9FDA-B446B22FFA13}">
      <dgm:prSet/>
      <dgm:spPr/>
      <dgm:t>
        <a:bodyPr/>
        <a:lstStyle/>
        <a:p>
          <a:endParaRPr lang="en-US"/>
        </a:p>
      </dgm:t>
    </dgm:pt>
    <dgm:pt modelId="{A846A2A1-FEC3-407F-8F6A-C29A704781BA}">
      <dgm:prSet/>
      <dgm:spPr/>
      <dgm:t>
        <a:bodyPr/>
        <a:lstStyle/>
        <a:p>
          <a:r>
            <a:rPr lang="en-US" dirty="0">
              <a:latin typeface="Georgia" panose="02040502050405020303" pitchFamily="18" charset="0"/>
            </a:rPr>
            <a:t>CFF recommended goals:</a:t>
          </a:r>
        </a:p>
      </dgm:t>
    </dgm:pt>
    <dgm:pt modelId="{6A367EB7-7717-4CF7-A652-A6BE0174BA76}" type="parTrans" cxnId="{FB7E76A9-88D4-49F8-ACA2-CB28196D61E0}">
      <dgm:prSet/>
      <dgm:spPr/>
      <dgm:t>
        <a:bodyPr/>
        <a:lstStyle/>
        <a:p>
          <a:endParaRPr lang="en-US"/>
        </a:p>
      </dgm:t>
    </dgm:pt>
    <dgm:pt modelId="{45155324-4CC7-4C0E-82A8-76E3D994DA15}" type="sibTrans" cxnId="{FB7E76A9-88D4-49F8-ACA2-CB28196D61E0}">
      <dgm:prSet/>
      <dgm:spPr/>
      <dgm:t>
        <a:bodyPr/>
        <a:lstStyle/>
        <a:p>
          <a:endParaRPr lang="en-US"/>
        </a:p>
      </dgm:t>
    </dgm:pt>
    <dgm:pt modelId="{0BFDFFD7-85AF-420B-9896-51F14D4EAB99}">
      <dgm:prSet/>
      <dgm:spPr/>
      <dgm:t>
        <a:bodyPr/>
        <a:lstStyle/>
        <a:p>
          <a:r>
            <a:rPr lang="en-US" dirty="0">
              <a:latin typeface="Georgia" panose="02040502050405020303" pitchFamily="18" charset="0"/>
            </a:rPr>
            <a:t>BMI ≥ 22 for women, ≥ 23 for men</a:t>
          </a:r>
        </a:p>
      </dgm:t>
    </dgm:pt>
    <dgm:pt modelId="{77A80CA8-65CC-4033-B912-D7A0D574C880}" type="parTrans" cxnId="{17B01D02-4C3F-49EE-8F1A-6526D11B3339}">
      <dgm:prSet/>
      <dgm:spPr/>
      <dgm:t>
        <a:bodyPr/>
        <a:lstStyle/>
        <a:p>
          <a:endParaRPr lang="en-US"/>
        </a:p>
      </dgm:t>
    </dgm:pt>
    <dgm:pt modelId="{A17CDA5F-79CE-4ACF-8F28-236956077CDC}" type="sibTrans" cxnId="{17B01D02-4C3F-49EE-8F1A-6526D11B3339}">
      <dgm:prSet/>
      <dgm:spPr/>
      <dgm:t>
        <a:bodyPr/>
        <a:lstStyle/>
        <a:p>
          <a:endParaRPr lang="en-US"/>
        </a:p>
      </dgm:t>
    </dgm:pt>
    <dgm:pt modelId="{2E499C84-CCA3-4AEE-BC16-D7378979889C}">
      <dgm:prSet/>
      <dgm:spPr/>
      <dgm:t>
        <a:bodyPr/>
        <a:lstStyle/>
        <a:p>
          <a:r>
            <a:rPr lang="en-US" dirty="0">
              <a:latin typeface="Georgia" panose="02040502050405020303" pitchFamily="18" charset="0"/>
            </a:rPr>
            <a:t>Upper limit is BMI &gt;30</a:t>
          </a:r>
        </a:p>
      </dgm:t>
    </dgm:pt>
    <dgm:pt modelId="{644FE64E-998A-4225-97FF-B53DEBD3FF8B}" type="parTrans" cxnId="{951EBE00-38AD-456A-A1E3-D348A78CFFCC}">
      <dgm:prSet/>
      <dgm:spPr/>
      <dgm:t>
        <a:bodyPr/>
        <a:lstStyle/>
        <a:p>
          <a:endParaRPr lang="en-US"/>
        </a:p>
      </dgm:t>
    </dgm:pt>
    <dgm:pt modelId="{9D309941-C7BC-43AC-96D1-83AE6C895197}" type="sibTrans" cxnId="{951EBE00-38AD-456A-A1E3-D348A78CFFCC}">
      <dgm:prSet/>
      <dgm:spPr/>
      <dgm:t>
        <a:bodyPr/>
        <a:lstStyle/>
        <a:p>
          <a:endParaRPr lang="en-US"/>
        </a:p>
      </dgm:t>
    </dgm:pt>
    <dgm:pt modelId="{2F0781C2-DBAA-4C76-9D7C-47EDAF7C149C}" type="pres">
      <dgm:prSet presAssocID="{36B76BA4-E98C-4B0C-A36D-017C47921337}" presName="linear" presStyleCnt="0">
        <dgm:presLayoutVars>
          <dgm:animLvl val="lvl"/>
          <dgm:resizeHandles val="exact"/>
        </dgm:presLayoutVars>
      </dgm:prSet>
      <dgm:spPr/>
    </dgm:pt>
    <dgm:pt modelId="{AAC30DF1-D477-45CA-BC2D-755100FC4A54}" type="pres">
      <dgm:prSet presAssocID="{9D8C23A7-2962-4BDD-B594-4CE2449F9014}" presName="parentText" presStyleLbl="node1" presStyleIdx="0" presStyleCnt="7">
        <dgm:presLayoutVars>
          <dgm:chMax val="0"/>
          <dgm:bulletEnabled val="1"/>
        </dgm:presLayoutVars>
      </dgm:prSet>
      <dgm:spPr/>
    </dgm:pt>
    <dgm:pt modelId="{48DE1499-B7C3-4156-88DB-CB4E0D7664D8}" type="pres">
      <dgm:prSet presAssocID="{E7BF74D4-3DBD-4659-98CA-9AD5A8808B8D}" presName="spacer" presStyleCnt="0"/>
      <dgm:spPr/>
    </dgm:pt>
    <dgm:pt modelId="{28EFFAFA-5522-4123-B2D8-A6D9735CDF37}" type="pres">
      <dgm:prSet presAssocID="{DEC67EF9-CA66-4D98-8588-76AB3D922802}" presName="parentText" presStyleLbl="node1" presStyleIdx="1" presStyleCnt="7">
        <dgm:presLayoutVars>
          <dgm:chMax val="0"/>
          <dgm:bulletEnabled val="1"/>
        </dgm:presLayoutVars>
      </dgm:prSet>
      <dgm:spPr/>
    </dgm:pt>
    <dgm:pt modelId="{D99AF7D7-5661-4273-B402-605CFAE264AD}" type="pres">
      <dgm:prSet presAssocID="{5BA9FAEB-1A57-4410-9FD5-2C47D1E527AC}" presName="spacer" presStyleCnt="0"/>
      <dgm:spPr/>
    </dgm:pt>
    <dgm:pt modelId="{2F897462-8EBF-44D3-9E84-6D4513B909EF}" type="pres">
      <dgm:prSet presAssocID="{3BFD81AF-93AB-4448-BDC7-83F0110068CC}" presName="parentText" presStyleLbl="node1" presStyleIdx="2" presStyleCnt="7">
        <dgm:presLayoutVars>
          <dgm:chMax val="0"/>
          <dgm:bulletEnabled val="1"/>
        </dgm:presLayoutVars>
      </dgm:prSet>
      <dgm:spPr/>
    </dgm:pt>
    <dgm:pt modelId="{4AFE4929-DB68-415D-9B09-CAC1F4BB550D}" type="pres">
      <dgm:prSet presAssocID="{F08AC1A7-5098-4033-9CE7-A9ABCEFD71EF}" presName="spacer" presStyleCnt="0"/>
      <dgm:spPr/>
    </dgm:pt>
    <dgm:pt modelId="{62F2CA15-F0BA-450D-A51E-0940D93B53FB}" type="pres">
      <dgm:prSet presAssocID="{F1A6B229-A857-493F-9ACB-7DF6A0F85024}" presName="parentText" presStyleLbl="node1" presStyleIdx="3" presStyleCnt="7">
        <dgm:presLayoutVars>
          <dgm:chMax val="0"/>
          <dgm:bulletEnabled val="1"/>
        </dgm:presLayoutVars>
      </dgm:prSet>
      <dgm:spPr/>
    </dgm:pt>
    <dgm:pt modelId="{2556A4B4-C4D5-43B5-9933-9765AE7E4D0A}" type="pres">
      <dgm:prSet presAssocID="{FC1159AB-9698-4D22-999D-6B116F0436F2}" presName="spacer" presStyleCnt="0"/>
      <dgm:spPr/>
    </dgm:pt>
    <dgm:pt modelId="{F9B7F029-1F25-4715-9E45-8F9A32C7832B}" type="pres">
      <dgm:prSet presAssocID="{0D4D9E9C-A18C-45E6-A5C6-90524CF487DD}" presName="parentText" presStyleLbl="node1" presStyleIdx="4" presStyleCnt="7">
        <dgm:presLayoutVars>
          <dgm:chMax val="0"/>
          <dgm:bulletEnabled val="1"/>
        </dgm:presLayoutVars>
      </dgm:prSet>
      <dgm:spPr/>
    </dgm:pt>
    <dgm:pt modelId="{B0C676DE-4033-4FD1-B4A5-DA2865EBB023}" type="pres">
      <dgm:prSet presAssocID="{CF63CB04-BFED-4111-B3E1-602A9AD49523}" presName="spacer" presStyleCnt="0"/>
      <dgm:spPr/>
    </dgm:pt>
    <dgm:pt modelId="{80A4E7D4-2B3E-48F1-ABCD-EFF4600F8636}" type="pres">
      <dgm:prSet presAssocID="{87865FB7-053B-4D95-9591-4508A6FB390A}" presName="parentText" presStyleLbl="node1" presStyleIdx="5" presStyleCnt="7">
        <dgm:presLayoutVars>
          <dgm:chMax val="0"/>
          <dgm:bulletEnabled val="1"/>
        </dgm:presLayoutVars>
      </dgm:prSet>
      <dgm:spPr/>
    </dgm:pt>
    <dgm:pt modelId="{7674B0B3-13CF-47C4-94C0-4EA63CD95C6F}" type="pres">
      <dgm:prSet presAssocID="{9553C3AB-9443-4ACA-B82D-594D4810855E}" presName="spacer" presStyleCnt="0"/>
      <dgm:spPr/>
    </dgm:pt>
    <dgm:pt modelId="{56286F6E-137C-4FE4-816B-24AAE26F5712}" type="pres">
      <dgm:prSet presAssocID="{A3EF93D9-6629-4887-9A06-758539575F48}" presName="parentText" presStyleLbl="node1" presStyleIdx="6" presStyleCnt="7">
        <dgm:presLayoutVars>
          <dgm:chMax val="0"/>
          <dgm:bulletEnabled val="1"/>
        </dgm:presLayoutVars>
      </dgm:prSet>
      <dgm:spPr/>
    </dgm:pt>
    <dgm:pt modelId="{A95C7EB6-5EFA-466B-9EEC-CDE316D67E73}" type="pres">
      <dgm:prSet presAssocID="{A3EF93D9-6629-4887-9A06-758539575F48}" presName="childText" presStyleLbl="revTx" presStyleIdx="0" presStyleCnt="1">
        <dgm:presLayoutVars>
          <dgm:bulletEnabled val="1"/>
        </dgm:presLayoutVars>
      </dgm:prSet>
      <dgm:spPr/>
    </dgm:pt>
  </dgm:ptLst>
  <dgm:cxnLst>
    <dgm:cxn modelId="{951EBE00-38AD-456A-A1E3-D348A78CFFCC}" srcId="{A846A2A1-FEC3-407F-8F6A-C29A704781BA}" destId="{2E499C84-CCA3-4AEE-BC16-D7378979889C}" srcOrd="1" destOrd="0" parTransId="{644FE64E-998A-4225-97FF-B53DEBD3FF8B}" sibTransId="{9D309941-C7BC-43AC-96D1-83AE6C895197}"/>
    <dgm:cxn modelId="{17B01D02-4C3F-49EE-8F1A-6526D11B3339}" srcId="{A846A2A1-FEC3-407F-8F6A-C29A704781BA}" destId="{0BFDFFD7-85AF-420B-9896-51F14D4EAB99}" srcOrd="0" destOrd="0" parTransId="{77A80CA8-65CC-4033-B912-D7A0D574C880}" sibTransId="{A17CDA5F-79CE-4ACF-8F28-236956077CDC}"/>
    <dgm:cxn modelId="{685F9E1D-FA87-4705-BE85-6ED6E2B137AC}" srcId="{36B76BA4-E98C-4B0C-A36D-017C47921337}" destId="{9D8C23A7-2962-4BDD-B594-4CE2449F9014}" srcOrd="0" destOrd="0" parTransId="{48422B39-DC3C-40AA-BCA9-DC39E835DF3C}" sibTransId="{E7BF74D4-3DBD-4659-98CA-9AD5A8808B8D}"/>
    <dgm:cxn modelId="{95BEDA39-F077-4591-A240-002FC4FB4884}" type="presOf" srcId="{0BFDFFD7-85AF-420B-9896-51F14D4EAB99}" destId="{A95C7EB6-5EFA-466B-9EEC-CDE316D67E73}" srcOrd="0" destOrd="1" presId="urn:microsoft.com/office/officeart/2005/8/layout/vList2"/>
    <dgm:cxn modelId="{E645EB3D-474A-4932-9768-8D2F43C39254}" type="presOf" srcId="{F1A6B229-A857-493F-9ACB-7DF6A0F85024}" destId="{62F2CA15-F0BA-450D-A51E-0940D93B53FB}" srcOrd="0" destOrd="0" presId="urn:microsoft.com/office/officeart/2005/8/layout/vList2"/>
    <dgm:cxn modelId="{9439CC43-1FF5-4880-A32A-ED3926535F9F}" type="presOf" srcId="{0D4D9E9C-A18C-45E6-A5C6-90524CF487DD}" destId="{F9B7F029-1F25-4715-9E45-8F9A32C7832B}" srcOrd="0" destOrd="0" presId="urn:microsoft.com/office/officeart/2005/8/layout/vList2"/>
    <dgm:cxn modelId="{83673C47-9C3E-4C77-9FDA-B446B22FFA13}" srcId="{36B76BA4-E98C-4B0C-A36D-017C47921337}" destId="{A3EF93D9-6629-4887-9A06-758539575F48}" srcOrd="6" destOrd="0" parTransId="{CFBEF471-7AA5-4813-89E5-23676FCC223D}" sibTransId="{0C88DA56-5DE7-4A42-8220-AEFAD7B54A89}"/>
    <dgm:cxn modelId="{5D58BF4B-C633-4981-8807-FDB429CF786F}" type="presOf" srcId="{87865FB7-053B-4D95-9591-4508A6FB390A}" destId="{80A4E7D4-2B3E-48F1-ABCD-EFF4600F8636}" srcOrd="0" destOrd="0" presId="urn:microsoft.com/office/officeart/2005/8/layout/vList2"/>
    <dgm:cxn modelId="{C3657C67-4CF1-47FC-9EA9-85EA23564D3D}" srcId="{36B76BA4-E98C-4B0C-A36D-017C47921337}" destId="{3BFD81AF-93AB-4448-BDC7-83F0110068CC}" srcOrd="2" destOrd="0" parTransId="{CCF74B53-EFE5-41D4-B6BF-EEB68CE2D68C}" sibTransId="{F08AC1A7-5098-4033-9CE7-A9ABCEFD71EF}"/>
    <dgm:cxn modelId="{7BEA2B8F-A5D7-436C-B71A-F6067E360B67}" srcId="{36B76BA4-E98C-4B0C-A36D-017C47921337}" destId="{DEC67EF9-CA66-4D98-8588-76AB3D922802}" srcOrd="1" destOrd="0" parTransId="{94ADBE6D-2385-4727-9CEF-19FB57E62AAC}" sibTransId="{5BA9FAEB-1A57-4410-9FD5-2C47D1E527AC}"/>
    <dgm:cxn modelId="{F6E92594-7BB1-4E60-AAE6-D07E49E75A78}" type="presOf" srcId="{DEC67EF9-CA66-4D98-8588-76AB3D922802}" destId="{28EFFAFA-5522-4123-B2D8-A6D9735CDF37}" srcOrd="0" destOrd="0" presId="urn:microsoft.com/office/officeart/2005/8/layout/vList2"/>
    <dgm:cxn modelId="{FB7E76A9-88D4-49F8-ACA2-CB28196D61E0}" srcId="{A3EF93D9-6629-4887-9A06-758539575F48}" destId="{A846A2A1-FEC3-407F-8F6A-C29A704781BA}" srcOrd="0" destOrd="0" parTransId="{6A367EB7-7717-4CF7-A652-A6BE0174BA76}" sibTransId="{45155324-4CC7-4C0E-82A8-76E3D994DA15}"/>
    <dgm:cxn modelId="{451CFEA9-4F0B-44A8-8C0A-4825E184021F}" type="presOf" srcId="{2E499C84-CCA3-4AEE-BC16-D7378979889C}" destId="{A95C7EB6-5EFA-466B-9EEC-CDE316D67E73}" srcOrd="0" destOrd="2" presId="urn:microsoft.com/office/officeart/2005/8/layout/vList2"/>
    <dgm:cxn modelId="{23810BAC-57F9-4BF2-9C9D-93DE7EA4647A}" srcId="{36B76BA4-E98C-4B0C-A36D-017C47921337}" destId="{F1A6B229-A857-493F-9ACB-7DF6A0F85024}" srcOrd="3" destOrd="0" parTransId="{3BF5D5BB-A29F-4154-859B-5CCAC98C576E}" sibTransId="{FC1159AB-9698-4D22-999D-6B116F0436F2}"/>
    <dgm:cxn modelId="{00FDFFC3-3094-4858-AB57-22F4B2B96526}" srcId="{36B76BA4-E98C-4B0C-A36D-017C47921337}" destId="{0D4D9E9C-A18C-45E6-A5C6-90524CF487DD}" srcOrd="4" destOrd="0" parTransId="{56F7AD4A-2F4F-407D-B8DE-6962957F529A}" sibTransId="{CF63CB04-BFED-4111-B3E1-602A9AD49523}"/>
    <dgm:cxn modelId="{D557D1C4-D8E3-4E44-B205-CC98922C0317}" type="presOf" srcId="{3BFD81AF-93AB-4448-BDC7-83F0110068CC}" destId="{2F897462-8EBF-44D3-9E84-6D4513B909EF}" srcOrd="0" destOrd="0" presId="urn:microsoft.com/office/officeart/2005/8/layout/vList2"/>
    <dgm:cxn modelId="{4E30C7D0-EAEC-4642-81B6-FA8FBD45658F}" type="presOf" srcId="{A846A2A1-FEC3-407F-8F6A-C29A704781BA}" destId="{A95C7EB6-5EFA-466B-9EEC-CDE316D67E73}" srcOrd="0" destOrd="0" presId="urn:microsoft.com/office/officeart/2005/8/layout/vList2"/>
    <dgm:cxn modelId="{852EB8D3-82FE-4957-8FCE-2508503A71C6}" type="presOf" srcId="{A3EF93D9-6629-4887-9A06-758539575F48}" destId="{56286F6E-137C-4FE4-816B-24AAE26F5712}" srcOrd="0" destOrd="0" presId="urn:microsoft.com/office/officeart/2005/8/layout/vList2"/>
    <dgm:cxn modelId="{FF487EDB-3F18-4709-8A67-E62AC59B6C55}" type="presOf" srcId="{36B76BA4-E98C-4B0C-A36D-017C47921337}" destId="{2F0781C2-DBAA-4C76-9D7C-47EDAF7C149C}" srcOrd="0" destOrd="0" presId="urn:microsoft.com/office/officeart/2005/8/layout/vList2"/>
    <dgm:cxn modelId="{C22821DF-AAC8-43FC-BE66-523FE467A9D1}" srcId="{36B76BA4-E98C-4B0C-A36D-017C47921337}" destId="{87865FB7-053B-4D95-9591-4508A6FB390A}" srcOrd="5" destOrd="0" parTransId="{EA2C449E-7074-45BB-88F3-15D9C9AD1D5D}" sibTransId="{9553C3AB-9443-4ACA-B82D-594D4810855E}"/>
    <dgm:cxn modelId="{A8AF62E0-950A-48D5-8504-F021067599C5}" type="presOf" srcId="{9D8C23A7-2962-4BDD-B594-4CE2449F9014}" destId="{AAC30DF1-D477-45CA-BC2D-755100FC4A54}" srcOrd="0" destOrd="0" presId="urn:microsoft.com/office/officeart/2005/8/layout/vList2"/>
    <dgm:cxn modelId="{E74C91AD-5894-4088-AFF1-357DC29ED954}" type="presParOf" srcId="{2F0781C2-DBAA-4C76-9D7C-47EDAF7C149C}" destId="{AAC30DF1-D477-45CA-BC2D-755100FC4A54}" srcOrd="0" destOrd="0" presId="urn:microsoft.com/office/officeart/2005/8/layout/vList2"/>
    <dgm:cxn modelId="{33C2FD6B-7F44-4B94-8747-ACE7C42C4898}" type="presParOf" srcId="{2F0781C2-DBAA-4C76-9D7C-47EDAF7C149C}" destId="{48DE1499-B7C3-4156-88DB-CB4E0D7664D8}" srcOrd="1" destOrd="0" presId="urn:microsoft.com/office/officeart/2005/8/layout/vList2"/>
    <dgm:cxn modelId="{91339119-5D89-424A-B3FF-6D45C78E03A7}" type="presParOf" srcId="{2F0781C2-DBAA-4C76-9D7C-47EDAF7C149C}" destId="{28EFFAFA-5522-4123-B2D8-A6D9735CDF37}" srcOrd="2" destOrd="0" presId="urn:microsoft.com/office/officeart/2005/8/layout/vList2"/>
    <dgm:cxn modelId="{3D8260C8-C25D-42FC-B20F-47BC1967D962}" type="presParOf" srcId="{2F0781C2-DBAA-4C76-9D7C-47EDAF7C149C}" destId="{D99AF7D7-5661-4273-B402-605CFAE264AD}" srcOrd="3" destOrd="0" presId="urn:microsoft.com/office/officeart/2005/8/layout/vList2"/>
    <dgm:cxn modelId="{859BF1B3-3379-4F37-BBBE-6147461B1221}" type="presParOf" srcId="{2F0781C2-DBAA-4C76-9D7C-47EDAF7C149C}" destId="{2F897462-8EBF-44D3-9E84-6D4513B909EF}" srcOrd="4" destOrd="0" presId="urn:microsoft.com/office/officeart/2005/8/layout/vList2"/>
    <dgm:cxn modelId="{6216C168-C758-4790-8FE7-C35129380795}" type="presParOf" srcId="{2F0781C2-DBAA-4C76-9D7C-47EDAF7C149C}" destId="{4AFE4929-DB68-415D-9B09-CAC1F4BB550D}" srcOrd="5" destOrd="0" presId="urn:microsoft.com/office/officeart/2005/8/layout/vList2"/>
    <dgm:cxn modelId="{049970BA-03C9-4376-B557-5ED81F5EFEE9}" type="presParOf" srcId="{2F0781C2-DBAA-4C76-9D7C-47EDAF7C149C}" destId="{62F2CA15-F0BA-450D-A51E-0940D93B53FB}" srcOrd="6" destOrd="0" presId="urn:microsoft.com/office/officeart/2005/8/layout/vList2"/>
    <dgm:cxn modelId="{62976137-105D-42FE-A568-713F8CC05ED6}" type="presParOf" srcId="{2F0781C2-DBAA-4C76-9D7C-47EDAF7C149C}" destId="{2556A4B4-C4D5-43B5-9933-9765AE7E4D0A}" srcOrd="7" destOrd="0" presId="urn:microsoft.com/office/officeart/2005/8/layout/vList2"/>
    <dgm:cxn modelId="{C6A6273C-A9D7-4C25-806C-D91509E8747D}" type="presParOf" srcId="{2F0781C2-DBAA-4C76-9D7C-47EDAF7C149C}" destId="{F9B7F029-1F25-4715-9E45-8F9A32C7832B}" srcOrd="8" destOrd="0" presId="urn:microsoft.com/office/officeart/2005/8/layout/vList2"/>
    <dgm:cxn modelId="{6B424DC1-FA3E-4793-87EC-2CFF7810F54B}" type="presParOf" srcId="{2F0781C2-DBAA-4C76-9D7C-47EDAF7C149C}" destId="{B0C676DE-4033-4FD1-B4A5-DA2865EBB023}" srcOrd="9" destOrd="0" presId="urn:microsoft.com/office/officeart/2005/8/layout/vList2"/>
    <dgm:cxn modelId="{6EA3361D-9D2F-4966-9CDB-53F73BDCF9A6}" type="presParOf" srcId="{2F0781C2-DBAA-4C76-9D7C-47EDAF7C149C}" destId="{80A4E7D4-2B3E-48F1-ABCD-EFF4600F8636}" srcOrd="10" destOrd="0" presId="urn:microsoft.com/office/officeart/2005/8/layout/vList2"/>
    <dgm:cxn modelId="{0ADC4E43-8218-4710-9070-264E5E93DC58}" type="presParOf" srcId="{2F0781C2-DBAA-4C76-9D7C-47EDAF7C149C}" destId="{7674B0B3-13CF-47C4-94C0-4EA63CD95C6F}" srcOrd="11" destOrd="0" presId="urn:microsoft.com/office/officeart/2005/8/layout/vList2"/>
    <dgm:cxn modelId="{BEE560F7-1F65-4A4A-ACA8-534E3D550BD2}" type="presParOf" srcId="{2F0781C2-DBAA-4C76-9D7C-47EDAF7C149C}" destId="{56286F6E-137C-4FE4-816B-24AAE26F5712}" srcOrd="12" destOrd="0" presId="urn:microsoft.com/office/officeart/2005/8/layout/vList2"/>
    <dgm:cxn modelId="{84BB2C48-AC59-4725-85F4-EDFDED11DF80}" type="presParOf" srcId="{2F0781C2-DBAA-4C76-9D7C-47EDAF7C149C}" destId="{A95C7EB6-5EFA-466B-9EEC-CDE316D67E73}" srcOrd="1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B68C3A-6A7E-41C3-9FF3-3858BB10D2E0}"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FD34EF79-DD0D-457B-80F6-F3B0E13B1526}">
      <dgm:prSet phldrT="[Text]"/>
      <dgm:spPr/>
      <dgm:t>
        <a:bodyPr/>
        <a:lstStyle/>
        <a:p>
          <a:r>
            <a:rPr lang="en-US"/>
            <a:t>Growth</a:t>
          </a:r>
        </a:p>
      </dgm:t>
    </dgm:pt>
    <dgm:pt modelId="{0895CFA6-24B7-4819-A9A2-FF6D010951E6}" type="parTrans" cxnId="{4270462E-E6F0-4D83-9206-BADF57106DE8}">
      <dgm:prSet/>
      <dgm:spPr/>
      <dgm:t>
        <a:bodyPr/>
        <a:lstStyle/>
        <a:p>
          <a:endParaRPr lang="en-US"/>
        </a:p>
      </dgm:t>
    </dgm:pt>
    <dgm:pt modelId="{1D286DD4-F245-4E07-80E2-D3A636552632}" type="sibTrans" cxnId="{4270462E-E6F0-4D83-9206-BADF57106DE8}">
      <dgm:prSet/>
      <dgm:spPr/>
      <dgm:t>
        <a:bodyPr/>
        <a:lstStyle/>
        <a:p>
          <a:endParaRPr lang="en-US"/>
        </a:p>
      </dgm:t>
    </dgm:pt>
    <dgm:pt modelId="{41E96BE3-8D71-4C6E-AB00-3C2736706D84}">
      <dgm:prSet phldrT="[Text]"/>
      <dgm:spPr/>
      <dgm:t>
        <a:bodyPr/>
        <a:lstStyle/>
        <a:p>
          <a:r>
            <a:rPr lang="en-US"/>
            <a:t>Poor weight gain</a:t>
          </a:r>
        </a:p>
      </dgm:t>
    </dgm:pt>
    <dgm:pt modelId="{CB8A00CF-27C2-43E2-9612-4C4D9CAC51FA}" type="parTrans" cxnId="{13ED21AF-75AA-436D-AF75-1A3A6DC47395}">
      <dgm:prSet/>
      <dgm:spPr/>
      <dgm:t>
        <a:bodyPr/>
        <a:lstStyle/>
        <a:p>
          <a:endParaRPr lang="en-US"/>
        </a:p>
      </dgm:t>
    </dgm:pt>
    <dgm:pt modelId="{F7BFD242-5072-4034-8257-5714EA66579D}" type="sibTrans" cxnId="{13ED21AF-75AA-436D-AF75-1A3A6DC47395}">
      <dgm:prSet/>
      <dgm:spPr/>
      <dgm:t>
        <a:bodyPr/>
        <a:lstStyle/>
        <a:p>
          <a:endParaRPr lang="en-US"/>
        </a:p>
      </dgm:t>
    </dgm:pt>
    <dgm:pt modelId="{8B16FA6B-092C-4000-887C-DDFD43FFA0A3}">
      <dgm:prSet phldrT="[Text]"/>
      <dgm:spPr>
        <a:solidFill>
          <a:schemeClr val="accent1"/>
        </a:solidFill>
      </dgm:spPr>
      <dgm:t>
        <a:bodyPr/>
        <a:lstStyle/>
        <a:p>
          <a:r>
            <a:rPr lang="en-US"/>
            <a:t> inflammation</a:t>
          </a:r>
        </a:p>
      </dgm:t>
    </dgm:pt>
    <dgm:pt modelId="{DC7A1B08-A359-4DA1-8B53-E27D0CC10CBE}" type="parTrans" cxnId="{821B2EE1-5229-4436-A287-62D7F4C3FE72}">
      <dgm:prSet/>
      <dgm:spPr>
        <a:solidFill>
          <a:schemeClr val="accent1"/>
        </a:solidFill>
      </dgm:spPr>
      <dgm:t>
        <a:bodyPr/>
        <a:lstStyle/>
        <a:p>
          <a:endParaRPr lang="en-US"/>
        </a:p>
      </dgm:t>
    </dgm:pt>
    <dgm:pt modelId="{C1674CB3-E41E-4865-8D96-083238FACC7F}" type="sibTrans" cxnId="{821B2EE1-5229-4436-A287-62D7F4C3FE72}">
      <dgm:prSet/>
      <dgm:spPr/>
      <dgm:t>
        <a:bodyPr/>
        <a:lstStyle/>
        <a:p>
          <a:endParaRPr lang="en-US"/>
        </a:p>
      </dgm:t>
    </dgm:pt>
    <dgm:pt modelId="{407FF42D-1197-4CFC-A8A1-7A0B5316946C}">
      <dgm:prSet phldrT="[Text]"/>
      <dgm:spPr>
        <a:solidFill>
          <a:schemeClr val="accent1"/>
        </a:solidFill>
      </dgm:spPr>
      <dgm:t>
        <a:bodyPr/>
        <a:lstStyle/>
        <a:p>
          <a:r>
            <a:rPr lang="en-US"/>
            <a:t>Steroid therapy</a:t>
          </a:r>
        </a:p>
      </dgm:t>
    </dgm:pt>
    <dgm:pt modelId="{9174077A-B6BE-4DC8-8A56-1AD6622A6651}" type="parTrans" cxnId="{C74691C9-EE53-4B8D-87C1-FE0F9AAC8B7E}">
      <dgm:prSet/>
      <dgm:spPr>
        <a:solidFill>
          <a:schemeClr val="accent1"/>
        </a:solidFill>
        <a:ln>
          <a:solidFill>
            <a:schemeClr val="accent1"/>
          </a:solidFill>
        </a:ln>
      </dgm:spPr>
      <dgm:t>
        <a:bodyPr/>
        <a:lstStyle/>
        <a:p>
          <a:endParaRPr lang="en-US"/>
        </a:p>
      </dgm:t>
    </dgm:pt>
    <dgm:pt modelId="{EE4E744F-9B86-43B1-BD64-3797C8262348}" type="sibTrans" cxnId="{C74691C9-EE53-4B8D-87C1-FE0F9AAC8B7E}">
      <dgm:prSet/>
      <dgm:spPr/>
      <dgm:t>
        <a:bodyPr/>
        <a:lstStyle/>
        <a:p>
          <a:endParaRPr lang="en-US"/>
        </a:p>
      </dgm:t>
    </dgm:pt>
    <dgm:pt modelId="{7CCC5968-7D0F-40B1-9779-31B67715A8FA}">
      <dgm:prSet/>
      <dgm:spPr>
        <a:solidFill>
          <a:schemeClr val="accent1"/>
        </a:solidFill>
      </dgm:spPr>
      <dgm:t>
        <a:bodyPr/>
        <a:lstStyle/>
        <a:p>
          <a:r>
            <a:rPr lang="en-US"/>
            <a:t>Low IGF</a:t>
          </a:r>
        </a:p>
      </dgm:t>
    </dgm:pt>
    <dgm:pt modelId="{BEDE1584-E864-4837-8451-39A2B70F8E05}" type="parTrans" cxnId="{8FE2EA76-4A22-4CBD-B555-A42EE1C12347}">
      <dgm:prSet/>
      <dgm:spPr>
        <a:solidFill>
          <a:schemeClr val="accent1"/>
        </a:solidFill>
      </dgm:spPr>
      <dgm:t>
        <a:bodyPr/>
        <a:lstStyle/>
        <a:p>
          <a:endParaRPr lang="en-US"/>
        </a:p>
      </dgm:t>
    </dgm:pt>
    <dgm:pt modelId="{D0DA4798-D650-47FC-93DD-C943740E02AE}" type="sibTrans" cxnId="{8FE2EA76-4A22-4CBD-B555-A42EE1C12347}">
      <dgm:prSet/>
      <dgm:spPr/>
      <dgm:t>
        <a:bodyPr/>
        <a:lstStyle/>
        <a:p>
          <a:endParaRPr lang="en-US"/>
        </a:p>
      </dgm:t>
    </dgm:pt>
    <dgm:pt modelId="{208D5AFD-2930-43C6-9358-F240EC3E141B}">
      <dgm:prSet/>
      <dgm:spPr>
        <a:solidFill>
          <a:schemeClr val="accent2"/>
        </a:solidFill>
      </dgm:spPr>
      <dgm:t>
        <a:bodyPr/>
        <a:lstStyle/>
        <a:p>
          <a:r>
            <a:rPr lang="en-US"/>
            <a:t>Vitamin/mineral deficiency (Salt, zinc, EFA)</a:t>
          </a:r>
        </a:p>
      </dgm:t>
    </dgm:pt>
    <dgm:pt modelId="{A703667D-E3F0-4405-B088-C5EA72F303C0}" type="parTrans" cxnId="{42D49A1F-F7F3-4F3D-860F-6339F7696229}">
      <dgm:prSet/>
      <dgm:spPr>
        <a:solidFill>
          <a:schemeClr val="accent2"/>
        </a:solidFill>
      </dgm:spPr>
      <dgm:t>
        <a:bodyPr/>
        <a:lstStyle/>
        <a:p>
          <a:endParaRPr lang="en-US"/>
        </a:p>
      </dgm:t>
    </dgm:pt>
    <dgm:pt modelId="{D940B77A-B6EA-48F8-964A-CAC9A74E8385}" type="sibTrans" cxnId="{42D49A1F-F7F3-4F3D-860F-6339F7696229}">
      <dgm:prSet/>
      <dgm:spPr/>
      <dgm:t>
        <a:bodyPr/>
        <a:lstStyle/>
        <a:p>
          <a:endParaRPr lang="en-US"/>
        </a:p>
      </dgm:t>
    </dgm:pt>
    <dgm:pt modelId="{603B063E-56A9-4010-B3C9-F7FA3873AFFA}">
      <dgm:prSet/>
      <dgm:spPr>
        <a:solidFill>
          <a:schemeClr val="accent1"/>
        </a:solidFill>
      </dgm:spPr>
      <dgm:t>
        <a:bodyPr/>
        <a:lstStyle/>
        <a:p>
          <a:r>
            <a:rPr lang="en-US"/>
            <a:t>Diabetes</a:t>
          </a:r>
        </a:p>
      </dgm:t>
    </dgm:pt>
    <dgm:pt modelId="{6D4877A0-110E-498F-BD91-2E033F741829}" type="parTrans" cxnId="{77303E71-1A2E-48E5-A6FC-0A072725D81F}">
      <dgm:prSet/>
      <dgm:spPr>
        <a:solidFill>
          <a:schemeClr val="accent1"/>
        </a:solidFill>
      </dgm:spPr>
      <dgm:t>
        <a:bodyPr/>
        <a:lstStyle/>
        <a:p>
          <a:endParaRPr lang="en-US"/>
        </a:p>
      </dgm:t>
    </dgm:pt>
    <dgm:pt modelId="{96CFFFA3-B0C5-4B36-AB81-29F9BD749F1B}" type="sibTrans" cxnId="{77303E71-1A2E-48E5-A6FC-0A072725D81F}">
      <dgm:prSet/>
      <dgm:spPr/>
      <dgm:t>
        <a:bodyPr/>
        <a:lstStyle/>
        <a:p>
          <a:endParaRPr lang="en-US"/>
        </a:p>
      </dgm:t>
    </dgm:pt>
    <dgm:pt modelId="{C53367FC-01FF-4246-89AA-BFD6A42BD95D}" type="pres">
      <dgm:prSet presAssocID="{A8B68C3A-6A7E-41C3-9FF3-3858BB10D2E0}" presName="cycle" presStyleCnt="0">
        <dgm:presLayoutVars>
          <dgm:chMax val="1"/>
          <dgm:dir/>
          <dgm:animLvl val="ctr"/>
          <dgm:resizeHandles val="exact"/>
        </dgm:presLayoutVars>
      </dgm:prSet>
      <dgm:spPr/>
    </dgm:pt>
    <dgm:pt modelId="{89B67E75-9F37-49CF-BA6F-755BA2D6E86C}" type="pres">
      <dgm:prSet presAssocID="{FD34EF79-DD0D-457B-80F6-F3B0E13B1526}" presName="centerShape" presStyleLbl="node0" presStyleIdx="0" presStyleCnt="1"/>
      <dgm:spPr/>
    </dgm:pt>
    <dgm:pt modelId="{A1767AE0-63E1-4540-AE18-92A283A75CA5}" type="pres">
      <dgm:prSet presAssocID="{CB8A00CF-27C2-43E2-9612-4C4D9CAC51FA}" presName="parTrans" presStyleLbl="bgSibTrans2D1" presStyleIdx="0" presStyleCnt="6"/>
      <dgm:spPr/>
    </dgm:pt>
    <dgm:pt modelId="{EFD4E957-452D-4C2B-AD22-9F4D6EFE0B3E}" type="pres">
      <dgm:prSet presAssocID="{41E96BE3-8D71-4C6E-AB00-3C2736706D84}" presName="node" presStyleLbl="node1" presStyleIdx="0" presStyleCnt="6">
        <dgm:presLayoutVars>
          <dgm:bulletEnabled val="1"/>
        </dgm:presLayoutVars>
      </dgm:prSet>
      <dgm:spPr/>
    </dgm:pt>
    <dgm:pt modelId="{950CC145-6943-4A38-81EB-DE8E6027411B}" type="pres">
      <dgm:prSet presAssocID="{DC7A1B08-A359-4DA1-8B53-E27D0CC10CBE}" presName="parTrans" presStyleLbl="bgSibTrans2D1" presStyleIdx="1" presStyleCnt="6"/>
      <dgm:spPr/>
    </dgm:pt>
    <dgm:pt modelId="{A847B66C-E748-48F4-A02D-CF18161054CB}" type="pres">
      <dgm:prSet presAssocID="{8B16FA6B-092C-4000-887C-DDFD43FFA0A3}" presName="node" presStyleLbl="node1" presStyleIdx="1" presStyleCnt="6">
        <dgm:presLayoutVars>
          <dgm:bulletEnabled val="1"/>
        </dgm:presLayoutVars>
      </dgm:prSet>
      <dgm:spPr/>
    </dgm:pt>
    <dgm:pt modelId="{CB907F15-4276-4403-BC59-7F3DF189ED83}" type="pres">
      <dgm:prSet presAssocID="{9174077A-B6BE-4DC8-8A56-1AD6622A6651}" presName="parTrans" presStyleLbl="bgSibTrans2D1" presStyleIdx="2" presStyleCnt="6"/>
      <dgm:spPr/>
    </dgm:pt>
    <dgm:pt modelId="{49648FA1-27AE-45CE-BC4A-24D01F8CA912}" type="pres">
      <dgm:prSet presAssocID="{407FF42D-1197-4CFC-A8A1-7A0B5316946C}" presName="node" presStyleLbl="node1" presStyleIdx="2" presStyleCnt="6" custRadScaleRad="97972" custRadScaleInc="1419">
        <dgm:presLayoutVars>
          <dgm:bulletEnabled val="1"/>
        </dgm:presLayoutVars>
      </dgm:prSet>
      <dgm:spPr/>
    </dgm:pt>
    <dgm:pt modelId="{290CFA7C-DA81-4CC5-8180-F72D228D8E3A}" type="pres">
      <dgm:prSet presAssocID="{BEDE1584-E864-4837-8451-39A2B70F8E05}" presName="parTrans" presStyleLbl="bgSibTrans2D1" presStyleIdx="3" presStyleCnt="6"/>
      <dgm:spPr/>
    </dgm:pt>
    <dgm:pt modelId="{90D41F33-CA0F-43E0-8B31-8E3B55B0C623}" type="pres">
      <dgm:prSet presAssocID="{7CCC5968-7D0F-40B1-9779-31B67715A8FA}" presName="node" presStyleLbl="node1" presStyleIdx="3" presStyleCnt="6" custRadScaleRad="100194" custRadScaleInc="885">
        <dgm:presLayoutVars>
          <dgm:bulletEnabled val="1"/>
        </dgm:presLayoutVars>
      </dgm:prSet>
      <dgm:spPr/>
    </dgm:pt>
    <dgm:pt modelId="{0109ABCA-1385-4D21-ABD3-A20C1A7F6D94}" type="pres">
      <dgm:prSet presAssocID="{A703667D-E3F0-4405-B088-C5EA72F303C0}" presName="parTrans" presStyleLbl="bgSibTrans2D1" presStyleIdx="4" presStyleCnt="6"/>
      <dgm:spPr/>
    </dgm:pt>
    <dgm:pt modelId="{AF570820-EE5F-46CC-B6F5-9E9AFCC5CA4D}" type="pres">
      <dgm:prSet presAssocID="{208D5AFD-2930-43C6-9358-F240EC3E141B}" presName="node" presStyleLbl="node1" presStyleIdx="4" presStyleCnt="6">
        <dgm:presLayoutVars>
          <dgm:bulletEnabled val="1"/>
        </dgm:presLayoutVars>
      </dgm:prSet>
      <dgm:spPr/>
    </dgm:pt>
    <dgm:pt modelId="{879EEB83-0094-47AF-8980-C8639C365B56}" type="pres">
      <dgm:prSet presAssocID="{6D4877A0-110E-498F-BD91-2E033F741829}" presName="parTrans" presStyleLbl="bgSibTrans2D1" presStyleIdx="5" presStyleCnt="6"/>
      <dgm:spPr/>
    </dgm:pt>
    <dgm:pt modelId="{2C074018-C865-4266-BE5E-7465971A04FF}" type="pres">
      <dgm:prSet presAssocID="{603B063E-56A9-4010-B3C9-F7FA3873AFFA}" presName="node" presStyleLbl="node1" presStyleIdx="5" presStyleCnt="6">
        <dgm:presLayoutVars>
          <dgm:bulletEnabled val="1"/>
        </dgm:presLayoutVars>
      </dgm:prSet>
      <dgm:spPr/>
    </dgm:pt>
  </dgm:ptLst>
  <dgm:cxnLst>
    <dgm:cxn modelId="{3745DD06-F662-435B-9F89-DAACFBD9A3C7}" type="presOf" srcId="{407FF42D-1197-4CFC-A8A1-7A0B5316946C}" destId="{49648FA1-27AE-45CE-BC4A-24D01F8CA912}" srcOrd="0" destOrd="0" presId="urn:microsoft.com/office/officeart/2005/8/layout/radial4"/>
    <dgm:cxn modelId="{D1F61B16-D014-45E7-8E2B-129E46DA78DB}" type="presOf" srcId="{A703667D-E3F0-4405-B088-C5EA72F303C0}" destId="{0109ABCA-1385-4D21-ABD3-A20C1A7F6D94}" srcOrd="0" destOrd="0" presId="urn:microsoft.com/office/officeart/2005/8/layout/radial4"/>
    <dgm:cxn modelId="{42D49A1F-F7F3-4F3D-860F-6339F7696229}" srcId="{FD34EF79-DD0D-457B-80F6-F3B0E13B1526}" destId="{208D5AFD-2930-43C6-9358-F240EC3E141B}" srcOrd="4" destOrd="0" parTransId="{A703667D-E3F0-4405-B088-C5EA72F303C0}" sibTransId="{D940B77A-B6EA-48F8-964A-CAC9A74E8385}"/>
    <dgm:cxn modelId="{8401B429-013A-47AE-86D1-7482FF0395D8}" type="presOf" srcId="{7CCC5968-7D0F-40B1-9779-31B67715A8FA}" destId="{90D41F33-CA0F-43E0-8B31-8E3B55B0C623}" srcOrd="0" destOrd="0" presId="urn:microsoft.com/office/officeart/2005/8/layout/radial4"/>
    <dgm:cxn modelId="{4270462E-E6F0-4D83-9206-BADF57106DE8}" srcId="{A8B68C3A-6A7E-41C3-9FF3-3858BB10D2E0}" destId="{FD34EF79-DD0D-457B-80F6-F3B0E13B1526}" srcOrd="0" destOrd="0" parTransId="{0895CFA6-24B7-4819-A9A2-FF6D010951E6}" sibTransId="{1D286DD4-F245-4E07-80E2-D3A636552632}"/>
    <dgm:cxn modelId="{A5314F65-06E3-44ED-824C-D311CCB2C555}" type="presOf" srcId="{CB8A00CF-27C2-43E2-9612-4C4D9CAC51FA}" destId="{A1767AE0-63E1-4540-AE18-92A283A75CA5}" srcOrd="0" destOrd="0" presId="urn:microsoft.com/office/officeart/2005/8/layout/radial4"/>
    <dgm:cxn modelId="{003ED866-467E-4924-A483-BAED5542B9B9}" type="presOf" srcId="{DC7A1B08-A359-4DA1-8B53-E27D0CC10CBE}" destId="{950CC145-6943-4A38-81EB-DE8E6027411B}" srcOrd="0" destOrd="0" presId="urn:microsoft.com/office/officeart/2005/8/layout/radial4"/>
    <dgm:cxn modelId="{77303E71-1A2E-48E5-A6FC-0A072725D81F}" srcId="{FD34EF79-DD0D-457B-80F6-F3B0E13B1526}" destId="{603B063E-56A9-4010-B3C9-F7FA3873AFFA}" srcOrd="5" destOrd="0" parTransId="{6D4877A0-110E-498F-BD91-2E033F741829}" sibTransId="{96CFFFA3-B0C5-4B36-AB81-29F9BD749F1B}"/>
    <dgm:cxn modelId="{8FE2EA76-4A22-4CBD-B555-A42EE1C12347}" srcId="{FD34EF79-DD0D-457B-80F6-F3B0E13B1526}" destId="{7CCC5968-7D0F-40B1-9779-31B67715A8FA}" srcOrd="3" destOrd="0" parTransId="{BEDE1584-E864-4837-8451-39A2B70F8E05}" sibTransId="{D0DA4798-D650-47FC-93DD-C943740E02AE}"/>
    <dgm:cxn modelId="{E396F592-4D3A-4B40-A6DE-03CA955AED32}" type="presOf" srcId="{FD34EF79-DD0D-457B-80F6-F3B0E13B1526}" destId="{89B67E75-9F37-49CF-BA6F-755BA2D6E86C}" srcOrd="0" destOrd="0" presId="urn:microsoft.com/office/officeart/2005/8/layout/radial4"/>
    <dgm:cxn modelId="{EFA9AF98-A20E-4228-B0ED-F66AF33E28C7}" type="presOf" srcId="{9174077A-B6BE-4DC8-8A56-1AD6622A6651}" destId="{CB907F15-4276-4403-BC59-7F3DF189ED83}" srcOrd="0" destOrd="0" presId="urn:microsoft.com/office/officeart/2005/8/layout/radial4"/>
    <dgm:cxn modelId="{DC6B359F-CC47-48FB-B16E-4B146DDCAF10}" type="presOf" srcId="{A8B68C3A-6A7E-41C3-9FF3-3858BB10D2E0}" destId="{C53367FC-01FF-4246-89AA-BFD6A42BD95D}" srcOrd="0" destOrd="0" presId="urn:microsoft.com/office/officeart/2005/8/layout/radial4"/>
    <dgm:cxn modelId="{F7B4B6A2-B53F-4FDB-BFB7-E9D761756C2A}" type="presOf" srcId="{8B16FA6B-092C-4000-887C-DDFD43FFA0A3}" destId="{A847B66C-E748-48F4-A02D-CF18161054CB}" srcOrd="0" destOrd="0" presId="urn:microsoft.com/office/officeart/2005/8/layout/radial4"/>
    <dgm:cxn modelId="{E55631A8-E7D8-49CC-8D71-48156ADF813B}" type="presOf" srcId="{603B063E-56A9-4010-B3C9-F7FA3873AFFA}" destId="{2C074018-C865-4266-BE5E-7465971A04FF}" srcOrd="0" destOrd="0" presId="urn:microsoft.com/office/officeart/2005/8/layout/radial4"/>
    <dgm:cxn modelId="{13ED21AF-75AA-436D-AF75-1A3A6DC47395}" srcId="{FD34EF79-DD0D-457B-80F6-F3B0E13B1526}" destId="{41E96BE3-8D71-4C6E-AB00-3C2736706D84}" srcOrd="0" destOrd="0" parTransId="{CB8A00CF-27C2-43E2-9612-4C4D9CAC51FA}" sibTransId="{F7BFD242-5072-4034-8257-5714EA66579D}"/>
    <dgm:cxn modelId="{C55715B1-9304-44CF-A716-899D5132F383}" type="presOf" srcId="{208D5AFD-2930-43C6-9358-F240EC3E141B}" destId="{AF570820-EE5F-46CC-B6F5-9E9AFCC5CA4D}" srcOrd="0" destOrd="0" presId="urn:microsoft.com/office/officeart/2005/8/layout/radial4"/>
    <dgm:cxn modelId="{A2F4D4B5-2F0A-498D-A2A5-56F5A96A3D14}" type="presOf" srcId="{BEDE1584-E864-4837-8451-39A2B70F8E05}" destId="{290CFA7C-DA81-4CC5-8180-F72D228D8E3A}" srcOrd="0" destOrd="0" presId="urn:microsoft.com/office/officeart/2005/8/layout/radial4"/>
    <dgm:cxn modelId="{C74691C9-EE53-4B8D-87C1-FE0F9AAC8B7E}" srcId="{FD34EF79-DD0D-457B-80F6-F3B0E13B1526}" destId="{407FF42D-1197-4CFC-A8A1-7A0B5316946C}" srcOrd="2" destOrd="0" parTransId="{9174077A-B6BE-4DC8-8A56-1AD6622A6651}" sibTransId="{EE4E744F-9B86-43B1-BD64-3797C8262348}"/>
    <dgm:cxn modelId="{821B2EE1-5229-4436-A287-62D7F4C3FE72}" srcId="{FD34EF79-DD0D-457B-80F6-F3B0E13B1526}" destId="{8B16FA6B-092C-4000-887C-DDFD43FFA0A3}" srcOrd="1" destOrd="0" parTransId="{DC7A1B08-A359-4DA1-8B53-E27D0CC10CBE}" sibTransId="{C1674CB3-E41E-4865-8D96-083238FACC7F}"/>
    <dgm:cxn modelId="{E308F8F6-1DDC-4473-B13C-CB2126219647}" type="presOf" srcId="{6D4877A0-110E-498F-BD91-2E033F741829}" destId="{879EEB83-0094-47AF-8980-C8639C365B56}" srcOrd="0" destOrd="0" presId="urn:microsoft.com/office/officeart/2005/8/layout/radial4"/>
    <dgm:cxn modelId="{7FC480FD-41F9-4BB4-BAF0-4B5739ABB262}" type="presOf" srcId="{41E96BE3-8D71-4C6E-AB00-3C2736706D84}" destId="{EFD4E957-452D-4C2B-AD22-9F4D6EFE0B3E}" srcOrd="0" destOrd="0" presId="urn:microsoft.com/office/officeart/2005/8/layout/radial4"/>
    <dgm:cxn modelId="{7D9980EA-A975-4C35-848B-D66645668029}" type="presParOf" srcId="{C53367FC-01FF-4246-89AA-BFD6A42BD95D}" destId="{89B67E75-9F37-49CF-BA6F-755BA2D6E86C}" srcOrd="0" destOrd="0" presId="urn:microsoft.com/office/officeart/2005/8/layout/radial4"/>
    <dgm:cxn modelId="{0BA237FC-4190-495C-81EF-124C66F5138B}" type="presParOf" srcId="{C53367FC-01FF-4246-89AA-BFD6A42BD95D}" destId="{A1767AE0-63E1-4540-AE18-92A283A75CA5}" srcOrd="1" destOrd="0" presId="urn:microsoft.com/office/officeart/2005/8/layout/radial4"/>
    <dgm:cxn modelId="{56079017-709B-4B2C-84E8-5C82F3756AF2}" type="presParOf" srcId="{C53367FC-01FF-4246-89AA-BFD6A42BD95D}" destId="{EFD4E957-452D-4C2B-AD22-9F4D6EFE0B3E}" srcOrd="2" destOrd="0" presId="urn:microsoft.com/office/officeart/2005/8/layout/radial4"/>
    <dgm:cxn modelId="{05D56A61-25DB-4F7C-9176-1390F6AE58A5}" type="presParOf" srcId="{C53367FC-01FF-4246-89AA-BFD6A42BD95D}" destId="{950CC145-6943-4A38-81EB-DE8E6027411B}" srcOrd="3" destOrd="0" presId="urn:microsoft.com/office/officeart/2005/8/layout/radial4"/>
    <dgm:cxn modelId="{AD1908D0-4286-4977-A1D1-EC93AB91943F}" type="presParOf" srcId="{C53367FC-01FF-4246-89AA-BFD6A42BD95D}" destId="{A847B66C-E748-48F4-A02D-CF18161054CB}" srcOrd="4" destOrd="0" presId="urn:microsoft.com/office/officeart/2005/8/layout/radial4"/>
    <dgm:cxn modelId="{EE15ABF5-683D-4B3E-A6FD-96F89094C60F}" type="presParOf" srcId="{C53367FC-01FF-4246-89AA-BFD6A42BD95D}" destId="{CB907F15-4276-4403-BC59-7F3DF189ED83}" srcOrd="5" destOrd="0" presId="urn:microsoft.com/office/officeart/2005/8/layout/radial4"/>
    <dgm:cxn modelId="{53798B46-DA80-4C1F-A0FB-D9EBE9C79F8E}" type="presParOf" srcId="{C53367FC-01FF-4246-89AA-BFD6A42BD95D}" destId="{49648FA1-27AE-45CE-BC4A-24D01F8CA912}" srcOrd="6" destOrd="0" presId="urn:microsoft.com/office/officeart/2005/8/layout/radial4"/>
    <dgm:cxn modelId="{930284F2-B434-439B-84F9-CD4253EC2623}" type="presParOf" srcId="{C53367FC-01FF-4246-89AA-BFD6A42BD95D}" destId="{290CFA7C-DA81-4CC5-8180-F72D228D8E3A}" srcOrd="7" destOrd="0" presId="urn:microsoft.com/office/officeart/2005/8/layout/radial4"/>
    <dgm:cxn modelId="{BC7BB14B-5E8D-4C45-99D8-90334F602D68}" type="presParOf" srcId="{C53367FC-01FF-4246-89AA-BFD6A42BD95D}" destId="{90D41F33-CA0F-43E0-8B31-8E3B55B0C623}" srcOrd="8" destOrd="0" presId="urn:microsoft.com/office/officeart/2005/8/layout/radial4"/>
    <dgm:cxn modelId="{3A57838B-ADA3-4C60-858B-92217E4CEA72}" type="presParOf" srcId="{C53367FC-01FF-4246-89AA-BFD6A42BD95D}" destId="{0109ABCA-1385-4D21-ABD3-A20C1A7F6D94}" srcOrd="9" destOrd="0" presId="urn:microsoft.com/office/officeart/2005/8/layout/radial4"/>
    <dgm:cxn modelId="{661109C4-BF67-4C72-BF97-5CE50657DB72}" type="presParOf" srcId="{C53367FC-01FF-4246-89AA-BFD6A42BD95D}" destId="{AF570820-EE5F-46CC-B6F5-9E9AFCC5CA4D}" srcOrd="10" destOrd="0" presId="urn:microsoft.com/office/officeart/2005/8/layout/radial4"/>
    <dgm:cxn modelId="{15B889E6-EEE2-4964-8026-A61A0310AB66}" type="presParOf" srcId="{C53367FC-01FF-4246-89AA-BFD6A42BD95D}" destId="{879EEB83-0094-47AF-8980-C8639C365B56}" srcOrd="11" destOrd="0" presId="urn:microsoft.com/office/officeart/2005/8/layout/radial4"/>
    <dgm:cxn modelId="{94BD48BB-C6AB-4675-A91D-2A0278193774}" type="presParOf" srcId="{C53367FC-01FF-4246-89AA-BFD6A42BD95D}" destId="{2C074018-C865-4266-BE5E-7465971A04FF}"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3A109-6B78-42FF-B0CC-D251ED212953}">
      <dsp:nvSpPr>
        <dsp:cNvPr id="0" name=""/>
        <dsp:cNvSpPr/>
      </dsp:nvSpPr>
      <dsp:spPr>
        <a:xfrm>
          <a:off x="-275115" y="11074"/>
          <a:ext cx="6513512" cy="168070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2CBA87-F576-495B-BEBB-26CF25B32EE9}">
      <dsp:nvSpPr>
        <dsp:cNvPr id="0" name=""/>
        <dsp:cNvSpPr/>
      </dsp:nvSpPr>
      <dsp:spPr>
        <a:xfrm>
          <a:off x="233296" y="389231"/>
          <a:ext cx="926193" cy="9243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FBE864-F0DE-453C-B136-F6B92F97A55E}">
      <dsp:nvSpPr>
        <dsp:cNvPr id="0" name=""/>
        <dsp:cNvSpPr/>
      </dsp:nvSpPr>
      <dsp:spPr>
        <a:xfrm>
          <a:off x="1039533" y="11074"/>
          <a:ext cx="5749093" cy="168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048" tIns="178048" rIns="178048" bIns="178048" numCol="1" spcCol="1270" anchor="ctr" anchorCtr="0">
          <a:noAutofit/>
        </a:bodyPr>
        <a:lstStyle/>
        <a:p>
          <a:pPr marL="0" lvl="0" indent="0" algn="l" defTabSz="889000">
            <a:lnSpc>
              <a:spcPct val="90000"/>
            </a:lnSpc>
            <a:spcBef>
              <a:spcPct val="0"/>
            </a:spcBef>
            <a:spcAft>
              <a:spcPct val="35000"/>
            </a:spcAft>
            <a:buNone/>
          </a:pPr>
          <a:r>
            <a:rPr lang="en-US" sz="2000" kern="1200" dirty="0"/>
            <a:t>Newborn screening efforts have lead to improved nutritional status and growth, fewer pulmonary exacerbations, and fewer hospital days </a:t>
          </a:r>
          <a:r>
            <a:rPr lang="en-US" sz="1600" kern="1200" dirty="0"/>
            <a:t>	</a:t>
          </a:r>
        </a:p>
        <a:p>
          <a:pPr marL="0" lvl="0" indent="0" algn="l" defTabSz="889000">
            <a:lnSpc>
              <a:spcPct val="90000"/>
            </a:lnSpc>
            <a:spcBef>
              <a:spcPct val="0"/>
            </a:spcBef>
            <a:spcAft>
              <a:spcPct val="35000"/>
            </a:spcAft>
            <a:buNone/>
          </a:pPr>
          <a:r>
            <a:rPr lang="en-US" sz="1600" kern="1200" dirty="0"/>
            <a:t>(Siret et al,2003;Sims et al, 2007;Stallings et al,2008)</a:t>
          </a:r>
        </a:p>
      </dsp:txBody>
      <dsp:txXfrm>
        <a:off x="1039533" y="11074"/>
        <a:ext cx="5749093" cy="1682343"/>
      </dsp:txXfrm>
    </dsp:sp>
    <dsp:sp modelId="{01610FAD-1F86-45CA-BDD9-33614531D43A}">
      <dsp:nvSpPr>
        <dsp:cNvPr id="0" name=""/>
        <dsp:cNvSpPr/>
      </dsp:nvSpPr>
      <dsp:spPr>
        <a:xfrm>
          <a:off x="-275115" y="2101259"/>
          <a:ext cx="6513512" cy="168070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4BF02F-F186-46D7-A04F-E0B857AB0BB9}">
      <dsp:nvSpPr>
        <dsp:cNvPr id="0" name=""/>
        <dsp:cNvSpPr/>
      </dsp:nvSpPr>
      <dsp:spPr>
        <a:xfrm>
          <a:off x="233296" y="2479416"/>
          <a:ext cx="926193" cy="9243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9B9DE4-9011-40F2-BB67-E71764330B2F}">
      <dsp:nvSpPr>
        <dsp:cNvPr id="0" name=""/>
        <dsp:cNvSpPr/>
      </dsp:nvSpPr>
      <dsp:spPr>
        <a:xfrm>
          <a:off x="1046699" y="2101259"/>
          <a:ext cx="5734763" cy="168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048" tIns="178048" rIns="178048" bIns="178048" numCol="1" spcCol="1270" anchor="ctr" anchorCtr="0">
          <a:noAutofit/>
        </a:bodyPr>
        <a:lstStyle/>
        <a:p>
          <a:pPr marL="0" lvl="0" indent="0" algn="l" defTabSz="889000">
            <a:lnSpc>
              <a:spcPct val="90000"/>
            </a:lnSpc>
            <a:spcBef>
              <a:spcPct val="0"/>
            </a:spcBef>
            <a:spcAft>
              <a:spcPct val="35000"/>
            </a:spcAft>
            <a:buNone/>
          </a:pPr>
          <a:r>
            <a:rPr lang="en-US" sz="2000" kern="1200" dirty="0"/>
            <a:t>CF infants that achieve early nutrition response (by 2 years of diagnosis) are more likely to sustain better growth and better lung function through 12 years of age </a:t>
          </a:r>
          <a:r>
            <a:rPr lang="en-US" sz="1500" kern="1200" dirty="0"/>
            <a:t>												(Sanders et al,2018)</a:t>
          </a:r>
        </a:p>
      </dsp:txBody>
      <dsp:txXfrm>
        <a:off x="1046699" y="2101259"/>
        <a:ext cx="5734763" cy="1682343"/>
      </dsp:txXfrm>
    </dsp:sp>
    <dsp:sp modelId="{5C614746-3415-4555-99E8-3957E177F467}">
      <dsp:nvSpPr>
        <dsp:cNvPr id="0" name=""/>
        <dsp:cNvSpPr/>
      </dsp:nvSpPr>
      <dsp:spPr>
        <a:xfrm>
          <a:off x="-275115" y="4191443"/>
          <a:ext cx="6513512" cy="168070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E68F3F-363C-43D2-AFFC-7F5553272B24}">
      <dsp:nvSpPr>
        <dsp:cNvPr id="0" name=""/>
        <dsp:cNvSpPr/>
      </dsp:nvSpPr>
      <dsp:spPr>
        <a:xfrm>
          <a:off x="233296" y="4569601"/>
          <a:ext cx="926193" cy="9243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A8A482-5869-4747-863D-B580380F3AA4}">
      <dsp:nvSpPr>
        <dsp:cNvPr id="0" name=""/>
        <dsp:cNvSpPr/>
      </dsp:nvSpPr>
      <dsp:spPr>
        <a:xfrm>
          <a:off x="1139915" y="4191443"/>
          <a:ext cx="5548330" cy="168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048" tIns="178048" rIns="178048" bIns="178048" numCol="1" spcCol="1270" anchor="ctr" anchorCtr="0">
          <a:noAutofit/>
        </a:bodyPr>
        <a:lstStyle/>
        <a:p>
          <a:pPr marL="0" lvl="0" indent="0" algn="l" defTabSz="889000">
            <a:lnSpc>
              <a:spcPct val="90000"/>
            </a:lnSpc>
            <a:spcBef>
              <a:spcPct val="0"/>
            </a:spcBef>
            <a:spcAft>
              <a:spcPct val="35000"/>
            </a:spcAft>
            <a:buNone/>
          </a:pPr>
          <a:r>
            <a:rPr lang="en-US" sz="2000" kern="1200" dirty="0"/>
            <a:t>Greater weight at age </a:t>
          </a:r>
          <a:r>
            <a:rPr lang="en-US" sz="2000" b="1" kern="1200" dirty="0"/>
            <a:t>four</a:t>
          </a:r>
          <a:r>
            <a:rPr lang="en-US" sz="2000" kern="1200" dirty="0"/>
            <a:t> is associated with greater height, pulmonary function, and better survival through age 18 	</a:t>
          </a:r>
          <a:r>
            <a:rPr lang="en-US" sz="1500" kern="1200" dirty="0"/>
            <a:t>										(Yen et al, 2013)</a:t>
          </a:r>
        </a:p>
      </dsp:txBody>
      <dsp:txXfrm>
        <a:off x="1139915" y="4191443"/>
        <a:ext cx="5548330" cy="16823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30DF1-D477-45CA-BC2D-755100FC4A54}">
      <dsp:nvSpPr>
        <dsp:cNvPr id="0" name=""/>
        <dsp:cNvSpPr/>
      </dsp:nvSpPr>
      <dsp:spPr>
        <a:xfrm>
          <a:off x="0" y="51057"/>
          <a:ext cx="6513603" cy="6236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Ideal Body Weight for Children:</a:t>
          </a:r>
        </a:p>
      </dsp:txBody>
      <dsp:txXfrm>
        <a:off x="30442" y="81499"/>
        <a:ext cx="6452719" cy="562726"/>
      </dsp:txXfrm>
    </dsp:sp>
    <dsp:sp modelId="{28EFFAFA-5522-4123-B2D8-A6D9735CDF37}">
      <dsp:nvSpPr>
        <dsp:cNvPr id="0" name=""/>
        <dsp:cNvSpPr/>
      </dsp:nvSpPr>
      <dsp:spPr>
        <a:xfrm>
          <a:off x="0" y="749548"/>
          <a:ext cx="6513603" cy="62361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 Ages 0-2:   50% of weight for length</a:t>
          </a:r>
        </a:p>
      </dsp:txBody>
      <dsp:txXfrm>
        <a:off x="30442" y="779990"/>
        <a:ext cx="6452719" cy="562726"/>
      </dsp:txXfrm>
    </dsp:sp>
    <dsp:sp modelId="{2F897462-8EBF-44D3-9E84-6D4513B909EF}">
      <dsp:nvSpPr>
        <dsp:cNvPr id="0" name=""/>
        <dsp:cNvSpPr/>
      </dsp:nvSpPr>
      <dsp:spPr>
        <a:xfrm>
          <a:off x="0" y="1448038"/>
          <a:ext cx="6513603" cy="62361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 Ages 2-20:  50% BMI</a:t>
          </a:r>
        </a:p>
      </dsp:txBody>
      <dsp:txXfrm>
        <a:off x="30442" y="1478480"/>
        <a:ext cx="6452719" cy="562726"/>
      </dsp:txXfrm>
    </dsp:sp>
    <dsp:sp modelId="{62F2CA15-F0BA-450D-A51E-0940D93B53FB}">
      <dsp:nvSpPr>
        <dsp:cNvPr id="0" name=""/>
        <dsp:cNvSpPr/>
      </dsp:nvSpPr>
      <dsp:spPr>
        <a:xfrm>
          <a:off x="0" y="2146528"/>
          <a:ext cx="6513603" cy="62361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American Academy of Pediatric recommends:</a:t>
          </a:r>
        </a:p>
      </dsp:txBody>
      <dsp:txXfrm>
        <a:off x="30442" y="2176970"/>
        <a:ext cx="6452719" cy="562726"/>
      </dsp:txXfrm>
    </dsp:sp>
    <dsp:sp modelId="{F9B7F029-1F25-4715-9E45-8F9A32C7832B}">
      <dsp:nvSpPr>
        <dsp:cNvPr id="0" name=""/>
        <dsp:cNvSpPr/>
      </dsp:nvSpPr>
      <dsp:spPr>
        <a:xfrm>
          <a:off x="0" y="2845018"/>
          <a:ext cx="6513603" cy="62361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 Ages 0-2:    use WHO growth chart</a:t>
          </a:r>
        </a:p>
      </dsp:txBody>
      <dsp:txXfrm>
        <a:off x="30442" y="2875460"/>
        <a:ext cx="6452719" cy="562726"/>
      </dsp:txXfrm>
    </dsp:sp>
    <dsp:sp modelId="{80A4E7D4-2B3E-48F1-ABCD-EFF4600F8636}">
      <dsp:nvSpPr>
        <dsp:cNvPr id="0" name=""/>
        <dsp:cNvSpPr/>
      </dsp:nvSpPr>
      <dsp:spPr>
        <a:xfrm>
          <a:off x="0" y="3543508"/>
          <a:ext cx="6513603" cy="6236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 Ages  2-20:  use CDC growth chart</a:t>
          </a:r>
        </a:p>
      </dsp:txBody>
      <dsp:txXfrm>
        <a:off x="30442" y="3573950"/>
        <a:ext cx="6452719" cy="562726"/>
      </dsp:txXfrm>
    </dsp:sp>
    <dsp:sp modelId="{56286F6E-137C-4FE4-816B-24AAE26F5712}">
      <dsp:nvSpPr>
        <dsp:cNvPr id="0" name=""/>
        <dsp:cNvSpPr/>
      </dsp:nvSpPr>
      <dsp:spPr>
        <a:xfrm>
          <a:off x="0" y="4241998"/>
          <a:ext cx="6513603" cy="62361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Adults  </a:t>
          </a:r>
        </a:p>
      </dsp:txBody>
      <dsp:txXfrm>
        <a:off x="30442" y="4272440"/>
        <a:ext cx="6452719" cy="562726"/>
      </dsp:txXfrm>
    </dsp:sp>
    <dsp:sp modelId="{A95C7EB6-5EFA-466B-9EEC-CDE316D67E73}">
      <dsp:nvSpPr>
        <dsp:cNvPr id="0" name=""/>
        <dsp:cNvSpPr/>
      </dsp:nvSpPr>
      <dsp:spPr>
        <a:xfrm>
          <a:off x="0" y="4865608"/>
          <a:ext cx="6513603"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latin typeface="Georgia" panose="02040502050405020303" pitchFamily="18" charset="0"/>
            </a:rPr>
            <a:t>CFF recommended goals:</a:t>
          </a:r>
        </a:p>
        <a:p>
          <a:pPr marL="457200" lvl="2" indent="-228600" algn="l" defTabSz="889000">
            <a:lnSpc>
              <a:spcPct val="90000"/>
            </a:lnSpc>
            <a:spcBef>
              <a:spcPct val="0"/>
            </a:spcBef>
            <a:spcAft>
              <a:spcPct val="20000"/>
            </a:spcAft>
            <a:buChar char="•"/>
          </a:pPr>
          <a:r>
            <a:rPr lang="en-US" sz="2000" kern="1200" dirty="0">
              <a:latin typeface="Georgia" panose="02040502050405020303" pitchFamily="18" charset="0"/>
            </a:rPr>
            <a:t>BMI ≥ 22 for women, ≥ 23 for men</a:t>
          </a:r>
        </a:p>
        <a:p>
          <a:pPr marL="457200" lvl="2" indent="-228600" algn="l" defTabSz="889000">
            <a:lnSpc>
              <a:spcPct val="90000"/>
            </a:lnSpc>
            <a:spcBef>
              <a:spcPct val="0"/>
            </a:spcBef>
            <a:spcAft>
              <a:spcPct val="20000"/>
            </a:spcAft>
            <a:buChar char="•"/>
          </a:pPr>
          <a:r>
            <a:rPr lang="en-US" sz="2000" kern="1200" dirty="0">
              <a:latin typeface="Georgia" panose="02040502050405020303" pitchFamily="18" charset="0"/>
            </a:rPr>
            <a:t>Upper limit is BMI &gt;30</a:t>
          </a:r>
        </a:p>
      </dsp:txBody>
      <dsp:txXfrm>
        <a:off x="0" y="4865608"/>
        <a:ext cx="6513603" cy="968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67E75-9F37-49CF-BA6F-755BA2D6E86C}">
      <dsp:nvSpPr>
        <dsp:cNvPr id="0" name=""/>
        <dsp:cNvSpPr/>
      </dsp:nvSpPr>
      <dsp:spPr>
        <a:xfrm>
          <a:off x="4096401" y="3042245"/>
          <a:ext cx="2490014" cy="24900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marL="0" lvl="0" indent="0" algn="ctr" defTabSz="1911350">
            <a:lnSpc>
              <a:spcPct val="90000"/>
            </a:lnSpc>
            <a:spcBef>
              <a:spcPct val="0"/>
            </a:spcBef>
            <a:spcAft>
              <a:spcPct val="35000"/>
            </a:spcAft>
            <a:buNone/>
          </a:pPr>
          <a:r>
            <a:rPr lang="en-US" sz="4300" kern="1200"/>
            <a:t>Growth</a:t>
          </a:r>
        </a:p>
      </dsp:txBody>
      <dsp:txXfrm>
        <a:off x="4461055" y="3406899"/>
        <a:ext cx="1760706" cy="1760706"/>
      </dsp:txXfrm>
    </dsp:sp>
    <dsp:sp modelId="{A1767AE0-63E1-4540-AE18-92A283A75CA5}">
      <dsp:nvSpPr>
        <dsp:cNvPr id="0" name=""/>
        <dsp:cNvSpPr/>
      </dsp:nvSpPr>
      <dsp:spPr>
        <a:xfrm rot="10800000">
          <a:off x="1568179" y="3932426"/>
          <a:ext cx="2389169" cy="709654"/>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D4E957-452D-4C2B-AD22-9F4D6EFE0B3E}">
      <dsp:nvSpPr>
        <dsp:cNvPr id="0" name=""/>
        <dsp:cNvSpPr/>
      </dsp:nvSpPr>
      <dsp:spPr>
        <a:xfrm>
          <a:off x="696674" y="3590049"/>
          <a:ext cx="1743010" cy="139440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a:t>Poor weight gain</a:t>
          </a:r>
        </a:p>
      </dsp:txBody>
      <dsp:txXfrm>
        <a:off x="737515" y="3630890"/>
        <a:ext cx="1661328" cy="1312726"/>
      </dsp:txXfrm>
    </dsp:sp>
    <dsp:sp modelId="{950CC145-6943-4A38-81EB-DE8E6027411B}">
      <dsp:nvSpPr>
        <dsp:cNvPr id="0" name=""/>
        <dsp:cNvSpPr/>
      </dsp:nvSpPr>
      <dsp:spPr>
        <a:xfrm rot="12960000">
          <a:off x="2060656" y="2416736"/>
          <a:ext cx="2389169" cy="709654"/>
        </a:xfrm>
        <a:prstGeom prst="lef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A847B66C-E748-48F4-A02D-CF18161054CB}">
      <dsp:nvSpPr>
        <dsp:cNvPr id="0" name=""/>
        <dsp:cNvSpPr/>
      </dsp:nvSpPr>
      <dsp:spPr>
        <a:xfrm>
          <a:off x="1417296" y="1372200"/>
          <a:ext cx="1743010" cy="1394408"/>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a:t> inflammation</a:t>
          </a:r>
        </a:p>
      </dsp:txBody>
      <dsp:txXfrm>
        <a:off x="1458137" y="1413041"/>
        <a:ext cx="1661328" cy="1312726"/>
      </dsp:txXfrm>
    </dsp:sp>
    <dsp:sp modelId="{CB907F15-4276-4403-BC59-7F3DF189ED83}">
      <dsp:nvSpPr>
        <dsp:cNvPr id="0" name=""/>
        <dsp:cNvSpPr/>
      </dsp:nvSpPr>
      <dsp:spPr>
        <a:xfrm rot="15145542">
          <a:off x="3416565" y="1512617"/>
          <a:ext cx="2316857" cy="709654"/>
        </a:xfrm>
        <a:prstGeom prst="leftArrow">
          <a:avLst>
            <a:gd name="adj1" fmla="val 60000"/>
            <a:gd name="adj2" fmla="val 50000"/>
          </a:avLst>
        </a:prstGeom>
        <a:solidFill>
          <a:schemeClr val="accent1"/>
        </a:solidFill>
        <a:ln>
          <a:solidFill>
            <a:schemeClr val="accent1"/>
          </a:solidFill>
        </a:ln>
        <a:effectLst/>
      </dsp:spPr>
      <dsp:style>
        <a:lnRef idx="0">
          <a:scrgbClr r="0" g="0" b="0"/>
        </a:lnRef>
        <a:fillRef idx="1">
          <a:scrgbClr r="0" g="0" b="0"/>
        </a:fillRef>
        <a:effectRef idx="0">
          <a:scrgbClr r="0" g="0" b="0"/>
        </a:effectRef>
        <a:fontRef idx="minor">
          <a:schemeClr val="lt1"/>
        </a:fontRef>
      </dsp:style>
    </dsp:sp>
    <dsp:sp modelId="{49648FA1-27AE-45CE-BC4A-24D01F8CA912}">
      <dsp:nvSpPr>
        <dsp:cNvPr id="0" name=""/>
        <dsp:cNvSpPr/>
      </dsp:nvSpPr>
      <dsp:spPr>
        <a:xfrm>
          <a:off x="3353710" y="65880"/>
          <a:ext cx="1743010" cy="1394408"/>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a:t>Steroid therapy</a:t>
          </a:r>
        </a:p>
      </dsp:txBody>
      <dsp:txXfrm>
        <a:off x="3394551" y="106721"/>
        <a:ext cx="1661328" cy="1312726"/>
      </dsp:txXfrm>
    </dsp:sp>
    <dsp:sp modelId="{290CFA7C-DA81-4CC5-8180-F72D228D8E3A}">
      <dsp:nvSpPr>
        <dsp:cNvPr id="0" name=""/>
        <dsp:cNvSpPr/>
      </dsp:nvSpPr>
      <dsp:spPr>
        <a:xfrm rot="17295934">
          <a:off x="4952783" y="1480049"/>
          <a:ext cx="2396073" cy="709654"/>
        </a:xfrm>
        <a:prstGeom prst="lef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90D41F33-CA0F-43E0-8B31-8E3B55B0C623}">
      <dsp:nvSpPr>
        <dsp:cNvPr id="0" name=""/>
        <dsp:cNvSpPr/>
      </dsp:nvSpPr>
      <dsp:spPr>
        <a:xfrm>
          <a:off x="5654805" y="0"/>
          <a:ext cx="1743010" cy="1394408"/>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a:t>Low IGF</a:t>
          </a:r>
        </a:p>
      </dsp:txBody>
      <dsp:txXfrm>
        <a:off x="5695646" y="40841"/>
        <a:ext cx="1661328" cy="1312726"/>
      </dsp:txXfrm>
    </dsp:sp>
    <dsp:sp modelId="{0109ABCA-1385-4D21-ABD3-A20C1A7F6D94}">
      <dsp:nvSpPr>
        <dsp:cNvPr id="0" name=""/>
        <dsp:cNvSpPr/>
      </dsp:nvSpPr>
      <dsp:spPr>
        <a:xfrm rot="19440000">
          <a:off x="6232990" y="2416736"/>
          <a:ext cx="2389169" cy="709654"/>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AF570820-EE5F-46CC-B6F5-9E9AFCC5CA4D}">
      <dsp:nvSpPr>
        <dsp:cNvPr id="0" name=""/>
        <dsp:cNvSpPr/>
      </dsp:nvSpPr>
      <dsp:spPr>
        <a:xfrm>
          <a:off x="7522510" y="1372200"/>
          <a:ext cx="1743010" cy="1394408"/>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a:t>Vitamin/mineral deficiency (Salt, zinc, EFA)</a:t>
          </a:r>
        </a:p>
      </dsp:txBody>
      <dsp:txXfrm>
        <a:off x="7563351" y="1413041"/>
        <a:ext cx="1661328" cy="1312726"/>
      </dsp:txXfrm>
    </dsp:sp>
    <dsp:sp modelId="{879EEB83-0094-47AF-8980-C8639C365B56}">
      <dsp:nvSpPr>
        <dsp:cNvPr id="0" name=""/>
        <dsp:cNvSpPr/>
      </dsp:nvSpPr>
      <dsp:spPr>
        <a:xfrm>
          <a:off x="6725467" y="3932426"/>
          <a:ext cx="2389169" cy="709654"/>
        </a:xfrm>
        <a:prstGeom prst="lef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2C074018-C865-4266-BE5E-7465971A04FF}">
      <dsp:nvSpPr>
        <dsp:cNvPr id="0" name=""/>
        <dsp:cNvSpPr/>
      </dsp:nvSpPr>
      <dsp:spPr>
        <a:xfrm>
          <a:off x="8243132" y="3590049"/>
          <a:ext cx="1743010" cy="1394408"/>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a:t>Diabetes</a:t>
          </a:r>
        </a:p>
      </dsp:txBody>
      <dsp:txXfrm>
        <a:off x="8283973" y="3630890"/>
        <a:ext cx="1661328" cy="131272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D89BA3-986B-6542-9070-3E0D327FA0C0}" type="datetimeFigureOut">
              <a:rPr lang="en-US" smtClean="0"/>
              <a:t>12/17/19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7EC385-C6CA-EC4E-8EBA-06FBBF7416F9}" type="slidenum">
              <a:rPr lang="en-US" smtClean="0"/>
              <a:t>‹#›</a:t>
            </a:fld>
            <a:endParaRPr lang="en-US"/>
          </a:p>
        </p:txBody>
      </p:sp>
    </p:spTree>
    <p:extLst>
      <p:ext uri="{BB962C8B-B14F-4D97-AF65-F5344CB8AC3E}">
        <p14:creationId xmlns:p14="http://schemas.microsoft.com/office/powerpoint/2010/main" val="2327959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www.ncbi.nlm.nih.gov/pubmed/?term=Maguire%20JL%5bAuthor%5d&amp;cauthor=true&amp;cauthor_uid=23248224" TargetMode="External"/><Relationship Id="rId13" Type="http://schemas.openxmlformats.org/officeDocument/2006/relationships/hyperlink" Target="https://www.ncbi.nlm.nih.gov/pubmed/?term=Birken%20CS%5bAuthor%5d&amp;cauthor=true&amp;cauthor_uid=23248224" TargetMode="External"/><Relationship Id="rId18" Type="http://schemas.openxmlformats.org/officeDocument/2006/relationships/hyperlink" Target="https://www.uptodate.com/contents/vitamin-d-insufficiency-and-deficiency-in-children-and-adolescents/abstract/34" TargetMode="External"/><Relationship Id="rId3" Type="http://schemas.openxmlformats.org/officeDocument/2006/relationships/hyperlink" Target="https://www.uptodate.com/contents/vitamin-d-insufficiency-and-deficiency-in-children-and-adolescents/abstract/30,65-67" TargetMode="External"/><Relationship Id="rId7" Type="http://schemas.openxmlformats.org/officeDocument/2006/relationships/hyperlink" Target="https://www.uptodate.com/contents/vitamin-d-insufficiency-and-deficiency-in-children-and-adolescents/abstract/89" TargetMode="External"/><Relationship Id="rId12" Type="http://schemas.openxmlformats.org/officeDocument/2006/relationships/hyperlink" Target="https://www.ncbi.nlm.nih.gov/pubmed/?term=Mamdani%20M%5bAuthor%5d&amp;cauthor=true&amp;cauthor_uid=23248224" TargetMode="External"/><Relationship Id="rId17" Type="http://schemas.openxmlformats.org/officeDocument/2006/relationships/hyperlink" Target="https://www.uptodate.com/contents/vitamin-d-insufficiency-and-deficiency-in-children-and-adolescents/abstract/33" TargetMode="External"/><Relationship Id="rId2" Type="http://schemas.openxmlformats.org/officeDocument/2006/relationships/slide" Target="../slides/slide57.xml"/><Relationship Id="rId16" Type="http://schemas.openxmlformats.org/officeDocument/2006/relationships/hyperlink" Target="https://www.ncbi.nlm.nih.gov/pubmed/?term=Collaboration%5bCorporate%20Author%5d" TargetMode="External"/><Relationship Id="rId1" Type="http://schemas.openxmlformats.org/officeDocument/2006/relationships/notesMaster" Target="../notesMasters/notesMaster1.xml"/><Relationship Id="rId6" Type="http://schemas.openxmlformats.org/officeDocument/2006/relationships/hyperlink" Target="https://www.uptodate.com/contents/vitamin-d-insufficiency-and-deficiency-in-children-and-adolescents/abstract/88" TargetMode="External"/><Relationship Id="rId11" Type="http://schemas.openxmlformats.org/officeDocument/2006/relationships/hyperlink" Target="https://www.ncbi.nlm.nih.gov/pubmed/?term=Khovratovich%20M%5bAuthor%5d&amp;cauthor=true&amp;cauthor_uid=23248224" TargetMode="External"/><Relationship Id="rId5" Type="http://schemas.openxmlformats.org/officeDocument/2006/relationships/hyperlink" Target="https://www.uptodate.com/contents/vitamin-d-insufficiency-and-deficiency-in-children-and-adolescents/abstract/87" TargetMode="External"/><Relationship Id="rId15" Type="http://schemas.openxmlformats.org/officeDocument/2006/relationships/hyperlink" Target="https://www.ncbi.nlm.nih.gov/pubmed/?term=TARGet%20Kids!%5bCorporate%20Author%5d" TargetMode="External"/><Relationship Id="rId10" Type="http://schemas.openxmlformats.org/officeDocument/2006/relationships/hyperlink" Target="https://www.ncbi.nlm.nih.gov/pubmed/?term=Kandasamy%20S%5bAuthor%5d&amp;cauthor=true&amp;cauthor_uid=23248224" TargetMode="External"/><Relationship Id="rId4" Type="http://schemas.openxmlformats.org/officeDocument/2006/relationships/hyperlink" Target="https://www.uptodate.com/contents/vitamin-d-insufficiency-and-deficiency-in-children-and-adolescents/abstract/86" TargetMode="External"/><Relationship Id="rId9" Type="http://schemas.openxmlformats.org/officeDocument/2006/relationships/hyperlink" Target="https://www.ncbi.nlm.nih.gov/pubmed/?term=Lebovic%20G%5bAuthor%5d&amp;cauthor=true&amp;cauthor_uid=23248224" TargetMode="External"/><Relationship Id="rId14" Type="http://schemas.openxmlformats.org/officeDocument/2006/relationships/hyperlink" Target="https://www.ncbi.nlm.nih.gov/pubmed/?term=Parkin%20PC%5bAuthor%5d&amp;cauthor=true&amp;cauthor_uid=23248224"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Really intended</a:t>
            </a:r>
            <a:r>
              <a:rPr lang="en-US" baseline="0"/>
              <a:t> to be a clinical practice talk, rare segues into ongoing research and opportunities</a:t>
            </a:r>
            <a:endParaRPr lang="en-US"/>
          </a:p>
          <a:p>
            <a:endParaRPr lang="en-US"/>
          </a:p>
        </p:txBody>
      </p:sp>
      <p:sp>
        <p:nvSpPr>
          <p:cNvPr id="4" name="Slide Number Placeholder 3"/>
          <p:cNvSpPr>
            <a:spLocks noGrp="1"/>
          </p:cNvSpPr>
          <p:nvPr>
            <p:ph type="sldNum" sz="quarter" idx="10"/>
          </p:nvPr>
        </p:nvSpPr>
        <p:spPr/>
        <p:txBody>
          <a:bodyPr/>
          <a:lstStyle/>
          <a:p>
            <a:fld id="{E832B43A-3405-464D-9CB6-36EBDE115A3A}" type="slidenum">
              <a:rPr lang="en-US" smtClean="0"/>
              <a:t>3</a:t>
            </a:fld>
            <a:endParaRPr lang="en-US"/>
          </a:p>
        </p:txBody>
      </p:sp>
    </p:spTree>
    <p:extLst>
      <p:ext uri="{BB962C8B-B14F-4D97-AF65-F5344CB8AC3E}">
        <p14:creationId xmlns:p14="http://schemas.microsoft.com/office/powerpoint/2010/main" val="57923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914400">
              <a:lnSpc>
                <a:spcPct val="100000"/>
              </a:lnSpc>
              <a:spcBef>
                <a:spcPts val="400"/>
              </a:spcBef>
              <a:defRPr sz="1800"/>
            </a:pPr>
            <a:r>
              <a:rPr lang="en-US" sz="1200" dirty="0">
                <a:latin typeface="+mn-lt"/>
                <a:ea typeface="Calibri"/>
                <a:cs typeface="Calibri"/>
                <a:sym typeface="Calibri"/>
              </a:rPr>
              <a:t>Dios Happens in 10-20% of </a:t>
            </a:r>
            <a:r>
              <a:rPr lang="en-US" sz="1200" dirty="0" err="1">
                <a:latin typeface="+mn-lt"/>
                <a:ea typeface="Calibri"/>
                <a:cs typeface="Calibri"/>
                <a:sym typeface="Calibri"/>
              </a:rPr>
              <a:t>cf</a:t>
            </a:r>
            <a:r>
              <a:rPr lang="en-US" sz="1200" dirty="0">
                <a:latin typeface="+mn-lt"/>
                <a:ea typeface="Calibri"/>
                <a:cs typeface="Calibri"/>
                <a:sym typeface="Calibri"/>
              </a:rPr>
              <a:t> , in RLQ and mimics appendicitis</a:t>
            </a:r>
          </a:p>
          <a:p>
            <a:pPr lvl="0" defTabSz="914400">
              <a:lnSpc>
                <a:spcPct val="100000"/>
              </a:lnSpc>
              <a:spcBef>
                <a:spcPts val="400"/>
              </a:spcBef>
              <a:defRPr sz="1800"/>
            </a:pPr>
            <a:r>
              <a:rPr lang="en-US" sz="1200" dirty="0">
                <a:latin typeface="+mn-lt"/>
                <a:ea typeface="Calibri"/>
                <a:cs typeface="Calibri"/>
                <a:sym typeface="Calibri"/>
              </a:rPr>
              <a:t>Mutation in CFTR gene </a:t>
            </a:r>
            <a:r>
              <a:rPr lang="en-US" sz="1200" dirty="0" err="1">
                <a:latin typeface="+mn-lt"/>
                <a:ea typeface="Calibri"/>
                <a:cs typeface="Calibri"/>
                <a:sym typeface="Calibri"/>
              </a:rPr>
              <a:t>happnes</a:t>
            </a:r>
            <a:r>
              <a:rPr lang="en-US" sz="1200" dirty="0">
                <a:latin typeface="+mn-lt"/>
                <a:ea typeface="Calibri"/>
                <a:cs typeface="Calibri"/>
                <a:sym typeface="Calibri"/>
              </a:rPr>
              <a:t> through out the intestinal track this, lead to abnormal salt and water balance, sticky mucus, poor motility and impacted secretions in the intestine</a:t>
            </a:r>
          </a:p>
          <a:p>
            <a:endParaRPr lang="en-US" dirty="0"/>
          </a:p>
        </p:txBody>
      </p:sp>
      <p:sp>
        <p:nvSpPr>
          <p:cNvPr id="4" name="Slide Number Placeholder 3"/>
          <p:cNvSpPr>
            <a:spLocks noGrp="1"/>
          </p:cNvSpPr>
          <p:nvPr>
            <p:ph type="sldNum" sz="quarter" idx="5"/>
          </p:nvPr>
        </p:nvSpPr>
        <p:spPr/>
        <p:txBody>
          <a:bodyPr/>
          <a:lstStyle/>
          <a:p>
            <a:fld id="{367EC385-C6CA-EC4E-8EBA-06FBBF7416F9}" type="slidenum">
              <a:rPr lang="en-US" smtClean="0"/>
              <a:t>30</a:t>
            </a:fld>
            <a:endParaRPr lang="en-US"/>
          </a:p>
        </p:txBody>
      </p:sp>
    </p:spTree>
    <p:extLst>
      <p:ext uri="{BB962C8B-B14F-4D97-AF65-F5344CB8AC3E}">
        <p14:creationId xmlns:p14="http://schemas.microsoft.com/office/powerpoint/2010/main" val="3632499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HLA DQ2/DQ8 </a:t>
            </a:r>
          </a:p>
        </p:txBody>
      </p:sp>
      <p:sp>
        <p:nvSpPr>
          <p:cNvPr id="4" name="Slide Number Placeholder 3"/>
          <p:cNvSpPr>
            <a:spLocks noGrp="1"/>
          </p:cNvSpPr>
          <p:nvPr>
            <p:ph type="sldNum" sz="quarter" idx="10"/>
          </p:nvPr>
        </p:nvSpPr>
        <p:spPr/>
        <p:txBody>
          <a:bodyPr/>
          <a:lstStyle/>
          <a:p>
            <a:fld id="{9DA36BBD-958B-4852-9BCB-A0437B2BC4A8}" type="slidenum">
              <a:rPr lang="en-US" smtClean="0"/>
              <a:t>32</a:t>
            </a:fld>
            <a:endParaRPr lang="en-US" dirty="0"/>
          </a:p>
        </p:txBody>
      </p:sp>
    </p:spTree>
    <p:extLst>
      <p:ext uri="{BB962C8B-B14F-4D97-AF65-F5344CB8AC3E}">
        <p14:creationId xmlns:p14="http://schemas.microsoft.com/office/powerpoint/2010/main" val="2446922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HLA DQ2/DQ8 </a:t>
            </a:r>
          </a:p>
        </p:txBody>
      </p:sp>
      <p:sp>
        <p:nvSpPr>
          <p:cNvPr id="4" name="Slide Number Placeholder 3"/>
          <p:cNvSpPr>
            <a:spLocks noGrp="1"/>
          </p:cNvSpPr>
          <p:nvPr>
            <p:ph type="sldNum" sz="quarter" idx="10"/>
          </p:nvPr>
        </p:nvSpPr>
        <p:spPr/>
        <p:txBody>
          <a:bodyPr/>
          <a:lstStyle/>
          <a:p>
            <a:fld id="{9DA36BBD-958B-4852-9BCB-A0437B2BC4A8}" type="slidenum">
              <a:rPr lang="en-US" smtClean="0"/>
              <a:t>33</a:t>
            </a:fld>
            <a:endParaRPr lang="en-US" dirty="0"/>
          </a:p>
        </p:txBody>
      </p:sp>
    </p:spTree>
    <p:extLst>
      <p:ext uri="{BB962C8B-B14F-4D97-AF65-F5344CB8AC3E}">
        <p14:creationId xmlns:p14="http://schemas.microsoft.com/office/powerpoint/2010/main" val="2540202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HLA DQ2/DQ8 </a:t>
            </a:r>
          </a:p>
        </p:txBody>
      </p:sp>
      <p:sp>
        <p:nvSpPr>
          <p:cNvPr id="4" name="Slide Number Placeholder 3"/>
          <p:cNvSpPr>
            <a:spLocks noGrp="1"/>
          </p:cNvSpPr>
          <p:nvPr>
            <p:ph type="sldNum" sz="quarter" idx="10"/>
          </p:nvPr>
        </p:nvSpPr>
        <p:spPr/>
        <p:txBody>
          <a:bodyPr/>
          <a:lstStyle/>
          <a:p>
            <a:fld id="{9DA36BBD-958B-4852-9BCB-A0437B2BC4A8}" type="slidenum">
              <a:rPr lang="en-US" smtClean="0"/>
              <a:t>34</a:t>
            </a:fld>
            <a:endParaRPr lang="en-US" dirty="0"/>
          </a:p>
        </p:txBody>
      </p:sp>
    </p:spTree>
    <p:extLst>
      <p:ext uri="{BB962C8B-B14F-4D97-AF65-F5344CB8AC3E}">
        <p14:creationId xmlns:p14="http://schemas.microsoft.com/office/powerpoint/2010/main" val="1307865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Bold" charset="0"/>
                <a:ea typeface="ＭＳ Ｐゴシック" charset="0"/>
                <a:cs typeface="ＭＳ Ｐゴシック" charset="0"/>
              </a:defRPr>
            </a:lvl1pPr>
            <a:lvl2pPr marL="742950" indent="-285750">
              <a:defRPr sz="2000">
                <a:solidFill>
                  <a:schemeClr val="tx1"/>
                </a:solidFill>
                <a:latin typeface="Arial Bold" charset="0"/>
                <a:ea typeface="ＭＳ Ｐゴシック" charset="0"/>
              </a:defRPr>
            </a:lvl2pPr>
            <a:lvl3pPr marL="1143000" indent="-228600">
              <a:defRPr sz="2000">
                <a:solidFill>
                  <a:schemeClr val="tx1"/>
                </a:solidFill>
                <a:latin typeface="Arial Bold" charset="0"/>
                <a:ea typeface="ＭＳ Ｐゴシック" charset="0"/>
              </a:defRPr>
            </a:lvl3pPr>
            <a:lvl4pPr marL="1600200" indent="-228600">
              <a:defRPr sz="2000">
                <a:solidFill>
                  <a:schemeClr val="tx1"/>
                </a:solidFill>
                <a:latin typeface="Arial Bold" charset="0"/>
                <a:ea typeface="ＭＳ Ｐゴシック" charset="0"/>
              </a:defRPr>
            </a:lvl4pPr>
            <a:lvl5pPr marL="2057400" indent="-228600">
              <a:defRPr sz="2000">
                <a:solidFill>
                  <a:schemeClr val="tx1"/>
                </a:solidFill>
                <a:latin typeface="Arial Bold" charset="0"/>
                <a:ea typeface="ＭＳ Ｐゴシック" charset="0"/>
              </a:defRPr>
            </a:lvl5pPr>
            <a:lvl6pPr marL="2514600" indent="-228600" eaLnBrk="0" fontAlgn="base" hangingPunct="0">
              <a:spcBef>
                <a:spcPct val="0"/>
              </a:spcBef>
              <a:spcAft>
                <a:spcPct val="0"/>
              </a:spcAft>
              <a:defRPr sz="2000">
                <a:solidFill>
                  <a:schemeClr val="tx1"/>
                </a:solidFill>
                <a:latin typeface="Arial Bold" charset="0"/>
                <a:ea typeface="ＭＳ Ｐゴシック" charset="0"/>
              </a:defRPr>
            </a:lvl6pPr>
            <a:lvl7pPr marL="2971800" indent="-228600" eaLnBrk="0" fontAlgn="base" hangingPunct="0">
              <a:spcBef>
                <a:spcPct val="0"/>
              </a:spcBef>
              <a:spcAft>
                <a:spcPct val="0"/>
              </a:spcAft>
              <a:defRPr sz="2000">
                <a:solidFill>
                  <a:schemeClr val="tx1"/>
                </a:solidFill>
                <a:latin typeface="Arial Bold" charset="0"/>
                <a:ea typeface="ＭＳ Ｐゴシック" charset="0"/>
              </a:defRPr>
            </a:lvl7pPr>
            <a:lvl8pPr marL="3429000" indent="-228600" eaLnBrk="0" fontAlgn="base" hangingPunct="0">
              <a:spcBef>
                <a:spcPct val="0"/>
              </a:spcBef>
              <a:spcAft>
                <a:spcPct val="0"/>
              </a:spcAft>
              <a:defRPr sz="2000">
                <a:solidFill>
                  <a:schemeClr val="tx1"/>
                </a:solidFill>
                <a:latin typeface="Arial Bold" charset="0"/>
                <a:ea typeface="ＭＳ Ｐゴシック" charset="0"/>
              </a:defRPr>
            </a:lvl8pPr>
            <a:lvl9pPr marL="3886200" indent="-228600" eaLnBrk="0" fontAlgn="base" hangingPunct="0">
              <a:spcBef>
                <a:spcPct val="0"/>
              </a:spcBef>
              <a:spcAft>
                <a:spcPct val="0"/>
              </a:spcAft>
              <a:defRPr sz="2000">
                <a:solidFill>
                  <a:schemeClr val="tx1"/>
                </a:solidFill>
                <a:latin typeface="Arial Bold" charset="0"/>
                <a:ea typeface="ＭＳ Ｐゴシック" charset="0"/>
              </a:defRPr>
            </a:lvl9pPr>
          </a:lstStyle>
          <a:p>
            <a:fld id="{06060E9C-7554-1742-9A38-3548FFB7B68E}" type="slidenum">
              <a:rPr lang="en-US" sz="1200">
                <a:latin typeface="Arial" charset="0"/>
              </a:rPr>
              <a:pPr/>
              <a:t>36</a:t>
            </a:fld>
            <a:endParaRPr lang="en-US" sz="1200" dirty="0">
              <a:latin typeface="Arial" charset="0"/>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09209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HLA DQ2/DQ8 </a:t>
            </a:r>
          </a:p>
        </p:txBody>
      </p:sp>
      <p:sp>
        <p:nvSpPr>
          <p:cNvPr id="4" name="Slide Number Placeholder 3"/>
          <p:cNvSpPr>
            <a:spLocks noGrp="1"/>
          </p:cNvSpPr>
          <p:nvPr>
            <p:ph type="sldNum" sz="quarter" idx="10"/>
          </p:nvPr>
        </p:nvSpPr>
        <p:spPr/>
        <p:txBody>
          <a:bodyPr/>
          <a:lstStyle/>
          <a:p>
            <a:fld id="{9DA36BBD-958B-4852-9BCB-A0437B2BC4A8}" type="slidenum">
              <a:rPr lang="en-US" smtClean="0"/>
              <a:t>37</a:t>
            </a:fld>
            <a:endParaRPr lang="en-US" dirty="0"/>
          </a:p>
        </p:txBody>
      </p:sp>
    </p:spTree>
    <p:extLst>
      <p:ext uri="{BB962C8B-B14F-4D97-AF65-F5344CB8AC3E}">
        <p14:creationId xmlns:p14="http://schemas.microsoft.com/office/powerpoint/2010/main" val="2383245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HLA DQ2/DQ8 </a:t>
            </a:r>
          </a:p>
        </p:txBody>
      </p:sp>
      <p:sp>
        <p:nvSpPr>
          <p:cNvPr id="4" name="Slide Number Placeholder 3"/>
          <p:cNvSpPr>
            <a:spLocks noGrp="1"/>
          </p:cNvSpPr>
          <p:nvPr>
            <p:ph type="sldNum" sz="quarter" idx="10"/>
          </p:nvPr>
        </p:nvSpPr>
        <p:spPr/>
        <p:txBody>
          <a:bodyPr/>
          <a:lstStyle/>
          <a:p>
            <a:fld id="{9DA36BBD-958B-4852-9BCB-A0437B2BC4A8}" type="slidenum">
              <a:rPr lang="en-US" smtClean="0"/>
              <a:t>38</a:t>
            </a:fld>
            <a:endParaRPr lang="en-US" dirty="0"/>
          </a:p>
        </p:txBody>
      </p:sp>
    </p:spTree>
    <p:extLst>
      <p:ext uri="{BB962C8B-B14F-4D97-AF65-F5344CB8AC3E}">
        <p14:creationId xmlns:p14="http://schemas.microsoft.com/office/powerpoint/2010/main" val="4289755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HLA DQ2/DQ8 </a:t>
            </a:r>
          </a:p>
        </p:txBody>
      </p:sp>
      <p:sp>
        <p:nvSpPr>
          <p:cNvPr id="4" name="Slide Number Placeholder 3"/>
          <p:cNvSpPr>
            <a:spLocks noGrp="1"/>
          </p:cNvSpPr>
          <p:nvPr>
            <p:ph type="sldNum" sz="quarter" idx="10"/>
          </p:nvPr>
        </p:nvSpPr>
        <p:spPr/>
        <p:txBody>
          <a:bodyPr/>
          <a:lstStyle/>
          <a:p>
            <a:fld id="{9DA36BBD-958B-4852-9BCB-A0437B2BC4A8}" type="slidenum">
              <a:rPr lang="en-US" smtClean="0"/>
              <a:t>39</a:t>
            </a:fld>
            <a:endParaRPr lang="en-US" dirty="0"/>
          </a:p>
        </p:txBody>
      </p:sp>
    </p:spTree>
    <p:extLst>
      <p:ext uri="{BB962C8B-B14F-4D97-AF65-F5344CB8AC3E}">
        <p14:creationId xmlns:p14="http://schemas.microsoft.com/office/powerpoint/2010/main" val="3095883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HLA DQ2/DQ8 </a:t>
            </a:r>
          </a:p>
        </p:txBody>
      </p:sp>
      <p:sp>
        <p:nvSpPr>
          <p:cNvPr id="4" name="Slide Number Placeholder 3"/>
          <p:cNvSpPr>
            <a:spLocks noGrp="1"/>
          </p:cNvSpPr>
          <p:nvPr>
            <p:ph type="sldNum" sz="quarter" idx="10"/>
          </p:nvPr>
        </p:nvSpPr>
        <p:spPr/>
        <p:txBody>
          <a:bodyPr/>
          <a:lstStyle/>
          <a:p>
            <a:fld id="{9DA36BBD-958B-4852-9BCB-A0437B2BC4A8}" type="slidenum">
              <a:rPr lang="en-US" smtClean="0"/>
              <a:t>40</a:t>
            </a:fld>
            <a:endParaRPr lang="en-US" dirty="0"/>
          </a:p>
        </p:txBody>
      </p:sp>
    </p:spTree>
    <p:extLst>
      <p:ext uri="{BB962C8B-B14F-4D97-AF65-F5344CB8AC3E}">
        <p14:creationId xmlns:p14="http://schemas.microsoft.com/office/powerpoint/2010/main" val="2586844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Helpful</a:t>
            </a:r>
            <a:r>
              <a:rPr lang="en-US" baseline="0" dirty="0"/>
              <a:t> for baseline, monitoring treatment</a:t>
            </a:r>
            <a:endParaRPr lang="en-US" dirty="0"/>
          </a:p>
        </p:txBody>
      </p:sp>
      <p:sp>
        <p:nvSpPr>
          <p:cNvPr id="4" name="Slide Number Placeholder 3"/>
          <p:cNvSpPr>
            <a:spLocks noGrp="1"/>
          </p:cNvSpPr>
          <p:nvPr>
            <p:ph type="sldNum" sz="quarter" idx="10"/>
          </p:nvPr>
        </p:nvSpPr>
        <p:spPr/>
        <p:txBody>
          <a:bodyPr/>
          <a:lstStyle/>
          <a:p>
            <a:fld id="{138DFA1F-3784-5E47-B414-400C590471DF}" type="slidenum">
              <a:rPr lang="en-US" smtClean="0"/>
              <a:t>43</a:t>
            </a:fld>
            <a:endParaRPr lang="en-US" dirty="0"/>
          </a:p>
        </p:txBody>
      </p:sp>
    </p:spTree>
    <p:extLst>
      <p:ext uri="{BB962C8B-B14F-4D97-AF65-F5344CB8AC3E}">
        <p14:creationId xmlns:p14="http://schemas.microsoft.com/office/powerpoint/2010/main" val="220875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a:lnSpc>
                <a:spcPct val="117999"/>
              </a:lnSpc>
            </a:pPr>
            <a:r>
              <a:rPr lang="en-US" dirty="0"/>
              <a:t>The higher BMI  has been associated with improved pulmonary function.</a:t>
            </a:r>
          </a:p>
          <a:p>
            <a:pPr algn="l" defTabSz="457200" rtl="0">
              <a:lnSpc>
                <a:spcPct val="117999"/>
              </a:lnSpc>
            </a:pPr>
            <a:r>
              <a:rPr lang="en-US" dirty="0"/>
              <a:t>Strong relationship between nutritional status and quality of life, lung function and life expectancy in CF are well documented </a:t>
            </a:r>
          </a:p>
          <a:p>
            <a:pPr algn="l" defTabSz="457200" rtl="0">
              <a:lnSpc>
                <a:spcPct val="117999"/>
              </a:lnSpc>
            </a:pPr>
            <a:r>
              <a:rPr lang="en-US" sz="2200" b="0" i="0" u="none" strike="noStrike" dirty="0">
                <a:effectLst/>
                <a:latin typeface="+mj-lt"/>
                <a:ea typeface="+mj-ea"/>
                <a:cs typeface="+mj-cs"/>
                <a:sym typeface="Helvetica Neue"/>
              </a:rPr>
              <a:t>positive association exists between pulmonary function, generally measured by forced expiratory volume in 1 s (FEV1) percentage predicted and nutritional status .</a:t>
            </a:r>
            <a:endParaRPr lang="en-US" dirty="0"/>
          </a:p>
        </p:txBody>
      </p:sp>
    </p:spTree>
    <p:extLst>
      <p:ext uri="{BB962C8B-B14F-4D97-AF65-F5344CB8AC3E}">
        <p14:creationId xmlns:p14="http://schemas.microsoft.com/office/powerpoint/2010/main" val="2708833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Depending on patient, may</a:t>
            </a:r>
            <a:r>
              <a:rPr lang="en-US" b="1" baseline="0" dirty="0"/>
              <a:t> use another site (those in a wheelchair, CONTRACTURES, history of fracture/casting, pinning)</a:t>
            </a:r>
            <a:endParaRPr lang="en-US" b="1" dirty="0"/>
          </a:p>
        </p:txBody>
      </p:sp>
      <p:sp>
        <p:nvSpPr>
          <p:cNvPr id="4" name="Slide Number Placeholder 3"/>
          <p:cNvSpPr>
            <a:spLocks noGrp="1"/>
          </p:cNvSpPr>
          <p:nvPr>
            <p:ph type="sldNum" sz="quarter" idx="10"/>
          </p:nvPr>
        </p:nvSpPr>
        <p:spPr/>
        <p:txBody>
          <a:bodyPr/>
          <a:lstStyle/>
          <a:p>
            <a:fld id="{138DFA1F-3784-5E47-B414-400C590471DF}" type="slidenum">
              <a:rPr lang="en-US" smtClean="0"/>
              <a:t>45</a:t>
            </a:fld>
            <a:endParaRPr lang="en-US" dirty="0"/>
          </a:p>
        </p:txBody>
      </p:sp>
    </p:spTree>
    <p:extLst>
      <p:ext uri="{BB962C8B-B14F-4D97-AF65-F5344CB8AC3E}">
        <p14:creationId xmlns:p14="http://schemas.microsoft.com/office/powerpoint/2010/main" val="1814018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BMD instead of osteopenia is the term used in children</a:t>
            </a:r>
          </a:p>
          <a:p>
            <a:pPr marL="171450" indent="-171450">
              <a:buFontTx/>
              <a:buChar char="-"/>
            </a:pPr>
            <a:r>
              <a:rPr lang="en-US" dirty="0"/>
              <a:t>BMD not acurate measure of volume</a:t>
            </a:r>
          </a:p>
          <a:p>
            <a:pPr marL="171450" indent="-171450">
              <a:buFontTx/>
              <a:buChar char="-"/>
            </a:pPr>
            <a:r>
              <a:rPr lang="en-US" dirty="0"/>
              <a:t>Adult pateints – bone volume does not change over time (chidl’s bones grown and model) </a:t>
            </a:r>
            <a:r>
              <a:rPr lang="en-US" dirty="0">
                <a:sym typeface="Wingdings"/>
              </a:rPr>
              <a:t> sufficient population based data correlating BMD measures with fractures rates not available  Cannot use osteoporosis</a:t>
            </a:r>
            <a:endParaRPr lang="en-US" dirty="0"/>
          </a:p>
          <a:p>
            <a:r>
              <a:rPr lang="en-US" dirty="0"/>
              <a:t>Z scores not T-scores</a:t>
            </a:r>
          </a:p>
          <a:p>
            <a:pPr marL="171450" indent="-171450">
              <a:buFontTx/>
              <a:buChar char="-"/>
            </a:pPr>
            <a:r>
              <a:rPr lang="en-US" dirty="0"/>
              <a:t>Z</a:t>
            </a:r>
            <a:r>
              <a:rPr lang="en-US" baseline="0" dirty="0"/>
              <a:t> score accounts for reference group – sex and age</a:t>
            </a:r>
          </a:p>
          <a:p>
            <a:pPr marL="171450" indent="-171450">
              <a:buFontTx/>
              <a:buChar char="-"/>
            </a:pPr>
            <a:r>
              <a:rPr lang="en-US" baseline="0" dirty="0"/>
              <a:t>T score based on a gereralzied reference group of people who have ACHIEVED PEAK BONE MASS</a:t>
            </a:r>
            <a:endParaRPr lang="en-US" dirty="0"/>
          </a:p>
        </p:txBody>
      </p:sp>
      <p:sp>
        <p:nvSpPr>
          <p:cNvPr id="4" name="Slide Number Placeholder 3"/>
          <p:cNvSpPr>
            <a:spLocks noGrp="1"/>
          </p:cNvSpPr>
          <p:nvPr>
            <p:ph type="sldNum" sz="quarter" idx="10"/>
          </p:nvPr>
        </p:nvSpPr>
        <p:spPr/>
        <p:txBody>
          <a:bodyPr/>
          <a:lstStyle/>
          <a:p>
            <a:fld id="{138DFA1F-3784-5E47-B414-400C590471DF}" type="slidenum">
              <a:rPr lang="en-US" smtClean="0"/>
              <a:t>46</a:t>
            </a:fld>
            <a:endParaRPr lang="en-US" dirty="0"/>
          </a:p>
        </p:txBody>
      </p:sp>
    </p:spTree>
    <p:extLst>
      <p:ext uri="{BB962C8B-B14F-4D97-AF65-F5344CB8AC3E}">
        <p14:creationId xmlns:p14="http://schemas.microsoft.com/office/powerpoint/2010/main" val="4042600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**rate of fracture &gt;10%, including femur</a:t>
            </a:r>
          </a:p>
        </p:txBody>
      </p:sp>
      <p:sp>
        <p:nvSpPr>
          <p:cNvPr id="4" name="Slide Number Placeholder 3"/>
          <p:cNvSpPr>
            <a:spLocks noGrp="1"/>
          </p:cNvSpPr>
          <p:nvPr>
            <p:ph type="sldNum" sz="quarter" idx="10"/>
          </p:nvPr>
        </p:nvSpPr>
        <p:spPr/>
        <p:txBody>
          <a:bodyPr/>
          <a:lstStyle/>
          <a:p>
            <a:fld id="{138DFA1F-3784-5E47-B414-400C590471DF}" type="slidenum">
              <a:rPr lang="en-US" smtClean="0"/>
              <a:t>47</a:t>
            </a:fld>
            <a:endParaRPr lang="en-US" dirty="0"/>
          </a:p>
        </p:txBody>
      </p:sp>
    </p:spTree>
    <p:extLst>
      <p:ext uri="{BB962C8B-B14F-4D97-AF65-F5344CB8AC3E}">
        <p14:creationId xmlns:p14="http://schemas.microsoft.com/office/powerpoint/2010/main" val="3331478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Malnutrition:</a:t>
            </a:r>
            <a:r>
              <a:rPr lang="en-US" baseline="0"/>
              <a:t> mild 80-90% IBW, moderate 70-80% IBW, severe 70% IBW</a:t>
            </a:r>
            <a:endParaRPr lang="en-US"/>
          </a:p>
        </p:txBody>
      </p:sp>
      <p:sp>
        <p:nvSpPr>
          <p:cNvPr id="4" name="Slide Number Placeholder 3"/>
          <p:cNvSpPr>
            <a:spLocks noGrp="1"/>
          </p:cNvSpPr>
          <p:nvPr>
            <p:ph type="sldNum" sz="quarter" idx="10"/>
          </p:nvPr>
        </p:nvSpPr>
        <p:spPr/>
        <p:txBody>
          <a:bodyPr/>
          <a:lstStyle/>
          <a:p>
            <a:fld id="{138DFA1F-3784-5E47-B414-400C590471DF}" type="slidenum">
              <a:rPr lang="en-US" smtClean="0"/>
              <a:t>48</a:t>
            </a:fld>
            <a:endParaRPr lang="en-US"/>
          </a:p>
        </p:txBody>
      </p:sp>
    </p:spTree>
    <p:extLst>
      <p:ext uri="{BB962C8B-B14F-4D97-AF65-F5344CB8AC3E}">
        <p14:creationId xmlns:p14="http://schemas.microsoft.com/office/powerpoint/2010/main" val="1109484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8DFA1F-3784-5E47-B414-400C590471DF}" type="slidenum">
              <a:rPr lang="en-US" smtClean="0"/>
              <a:t>50</a:t>
            </a:fld>
            <a:endParaRPr lang="en-US"/>
          </a:p>
        </p:txBody>
      </p:sp>
    </p:spTree>
    <p:extLst>
      <p:ext uri="{BB962C8B-B14F-4D97-AF65-F5344CB8AC3E}">
        <p14:creationId xmlns:p14="http://schemas.microsoft.com/office/powerpoint/2010/main" val="4176843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a:t>Serum calcium does not typically reflect calcium intake</a:t>
            </a:r>
          </a:p>
          <a:p>
            <a:r>
              <a:rPr lang="en-US" altLang="en-US" sz="1200"/>
              <a:t>Calcium in the blood is tightly controlled because it is so important for regulating muscle and nerve activity</a:t>
            </a:r>
          </a:p>
          <a:p>
            <a:r>
              <a:rPr lang="en-US" altLang="en-US" sz="1200"/>
              <a:t>Circulating calcium stays in the normal range when intake is low because calcium leaves the bone as needed to maintain serum. </a:t>
            </a:r>
          </a:p>
          <a:p>
            <a:r>
              <a:rPr lang="en-US" altLang="en-US" sz="1200"/>
              <a:t>Serum calcium levels do not predict bone health </a:t>
            </a:r>
          </a:p>
          <a:p>
            <a:endParaRPr lang="en-US" altLang="en-US"/>
          </a:p>
          <a:p>
            <a:endParaRPr lang="en-US" altLang="en-US"/>
          </a:p>
          <a:p>
            <a:r>
              <a:rPr lang="en-US" altLang="en-US"/>
              <a:t>Transferrin for iron</a:t>
            </a:r>
          </a:p>
          <a:p>
            <a:r>
              <a:rPr lang="en-US" altLang="en-US" err="1"/>
              <a:t>Ceruloplasmin</a:t>
            </a:r>
            <a:r>
              <a:rPr lang="en-US" altLang="en-US"/>
              <a:t> for copper</a:t>
            </a:r>
          </a:p>
          <a:p>
            <a:endParaRPr lang="en-US" altLang="en-US"/>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4469F6D-110B-414E-840A-15DD13C0CD7C}" type="slidenum">
              <a:rPr lang="en-US" altLang="en-US" smtClean="0">
                <a:solidFill>
                  <a:srgbClr val="000000"/>
                </a:solidFill>
                <a:latin typeface="Calibri" panose="020F0502020204030204" pitchFamily="34" charset="0"/>
              </a:rPr>
              <a:pPr/>
              <a:t>51</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975206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Can we supplement list to a table for ease of viewing?</a:t>
            </a: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F5398A-6112-4FEC-BAC2-6B71B16EFB9D}" type="slidenum">
              <a:rPr lang="en-US" altLang="en-US" smtClean="0">
                <a:latin typeface="Calibri" panose="020F0502020204030204" pitchFamily="34" charset="0"/>
              </a:rPr>
              <a:pPr/>
              <a:t>52</a:t>
            </a:fld>
            <a:endParaRPr lang="en-US" altLang="en-US">
              <a:latin typeface="Calibri" panose="020F0502020204030204" pitchFamily="34" charset="0"/>
            </a:endParaRPr>
          </a:p>
        </p:txBody>
      </p:sp>
    </p:spTree>
    <p:extLst>
      <p:ext uri="{BB962C8B-B14F-4D97-AF65-F5344CB8AC3E}">
        <p14:creationId xmlns:p14="http://schemas.microsoft.com/office/powerpoint/2010/main" val="527870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a:t>Dilantin</a:t>
            </a:r>
          </a:p>
          <a:p>
            <a:pPr>
              <a:defRPr/>
            </a:pPr>
            <a:r>
              <a:rPr lang="en-US"/>
              <a:t>Cerebyx</a:t>
            </a:r>
          </a:p>
          <a:p>
            <a:pPr>
              <a:defRPr/>
            </a:pPr>
            <a:r>
              <a:rPr lang="en-US"/>
              <a:t>Tegretol</a:t>
            </a:r>
          </a:p>
          <a:p>
            <a:pPr>
              <a:defRPr/>
            </a:pPr>
            <a:endParaRPr lang="en-US"/>
          </a:p>
          <a:p>
            <a:pPr>
              <a:defRPr/>
            </a:pPr>
            <a:endParaRPr lang="en-US"/>
          </a:p>
          <a:p>
            <a:pPr>
              <a:defRPr/>
            </a:pPr>
            <a:r>
              <a:rPr lang="en-US"/>
              <a:t>Fluoroquinolones include ciprofloxacin (Cipro), levofloxacin (Levaquin), ofloxacin (Floxin), moxifloxacin (Avelox), gatifloxacin (Tequin), and others.</a:t>
            </a:r>
          </a:p>
          <a:p>
            <a:pPr>
              <a:defRPr/>
            </a:pPr>
            <a:endParaRPr lang="en-US"/>
          </a:p>
          <a:p>
            <a:pPr>
              <a:defRPr/>
            </a:pPr>
            <a:endParaRPr lang="en-US"/>
          </a:p>
          <a:p>
            <a:pPr>
              <a:defRPr/>
            </a:pPr>
            <a:r>
              <a:rPr lang="en-US"/>
              <a:t> Tetracyclines include demeclocycline (Declomycin), doxycycline (Vibramycin), and minocycline (Minocin)</a:t>
            </a:r>
          </a:p>
          <a:p>
            <a:pPr>
              <a:defRPr/>
            </a:pPr>
            <a:endParaRPr lang="en-US"/>
          </a:p>
          <a:p>
            <a:pPr>
              <a:defRPr/>
            </a:pPr>
            <a:r>
              <a:rPr lang="en-US"/>
              <a:t>300 mg daily (three to four cups of coffee, or six 12 oz cola drinks)</a:t>
            </a:r>
          </a:p>
          <a:p>
            <a:pPr>
              <a:defRPr/>
            </a:pPr>
            <a:endParaRPr lang="en-US"/>
          </a:p>
          <a:p>
            <a:pPr>
              <a:defRPr/>
            </a:pPr>
            <a:endParaRPr lang="en-US"/>
          </a:p>
          <a:p>
            <a:pPr>
              <a:defRPr/>
            </a:pPr>
            <a:r>
              <a:rPr lang="en-US"/>
              <a:t>phytic acid (found in wheat bran), oxalic acid (found in spinach and rhubarb)</a:t>
            </a:r>
          </a:p>
          <a:p>
            <a:pPr>
              <a:defRPr/>
            </a:pPr>
            <a:endParaRPr lang="en-US"/>
          </a:p>
          <a:p>
            <a:pPr>
              <a:defRPr/>
            </a:pPr>
            <a:r>
              <a:rPr lang="en-US"/>
              <a:t>Low protein diet (&lt; 10% energy) may decrease intestinal absorption</a:t>
            </a:r>
          </a:p>
          <a:p>
            <a:pPr>
              <a:defRPr/>
            </a:pPr>
            <a:endParaRPr 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80F097F-5E35-486D-8E63-BB98E410FBFD}" type="slidenum">
              <a:rPr lang="en-US" altLang="en-US" smtClean="0">
                <a:solidFill>
                  <a:srgbClr val="000000"/>
                </a:solidFill>
                <a:latin typeface="Calibri" panose="020F0502020204030204" pitchFamily="34" charset="0"/>
              </a:rPr>
              <a:pPr/>
              <a:t>53</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753619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Taking in too much or too little calcium can increase your risk of stones</a:t>
            </a:r>
          </a:p>
          <a:p>
            <a:endParaRPr lang="en-US"/>
          </a:p>
        </p:txBody>
      </p:sp>
      <p:sp>
        <p:nvSpPr>
          <p:cNvPr id="4" name="Slide Number Placeholder 3"/>
          <p:cNvSpPr>
            <a:spLocks noGrp="1"/>
          </p:cNvSpPr>
          <p:nvPr>
            <p:ph type="sldNum" sz="quarter" idx="10"/>
          </p:nvPr>
        </p:nvSpPr>
        <p:spPr/>
        <p:txBody>
          <a:bodyPr/>
          <a:lstStyle/>
          <a:p>
            <a:fld id="{A455587A-9968-CE45-B8B2-C1D1551BA3F3}" type="slidenum">
              <a:rPr lang="en-US" smtClean="0"/>
              <a:t>54</a:t>
            </a:fld>
            <a:endParaRPr lang="en-US"/>
          </a:p>
        </p:txBody>
      </p:sp>
    </p:spTree>
    <p:extLst>
      <p:ext uri="{BB962C8B-B14F-4D97-AF65-F5344CB8AC3E}">
        <p14:creationId xmlns:p14="http://schemas.microsoft.com/office/powerpoint/2010/main" val="2909472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25-hydroxyvitamin D [25OHD]), is the storage form of vitamin D. </a:t>
            </a:r>
          </a:p>
          <a:p>
            <a:r>
              <a:rPr lang="en-US" sz="1200" b="0" i="0" kern="1200" dirty="0">
                <a:solidFill>
                  <a:schemeClr val="tx1"/>
                </a:solidFill>
                <a:effectLst/>
                <a:latin typeface="+mn-lt"/>
                <a:ea typeface="+mn-ea"/>
                <a:cs typeface="+mn-cs"/>
              </a:rPr>
              <a:t>Screen: </a:t>
            </a:r>
          </a:p>
          <a:p>
            <a:r>
              <a:rPr lang="en-US" sz="1200" b="0" i="0" kern="1200" dirty="0">
                <a:solidFill>
                  <a:schemeClr val="tx1"/>
                </a:solidFill>
                <a:effectLst/>
                <a:latin typeface="+mn-lt"/>
                <a:ea typeface="+mn-ea"/>
                <a:cs typeface="+mn-cs"/>
              </a:rPr>
              <a:t>Children on medications that predispose to vitamin D deficiency</a:t>
            </a:r>
          </a:p>
          <a:p>
            <a:r>
              <a:rPr lang="en-US" sz="1200" b="0" i="0" kern="1200" dirty="0">
                <a:solidFill>
                  <a:schemeClr val="tx1"/>
                </a:solidFill>
                <a:effectLst/>
                <a:latin typeface="+mn-lt"/>
                <a:ea typeface="+mn-ea"/>
                <a:cs typeface="+mn-cs"/>
              </a:rPr>
              <a:t>Unsupplemented children with food allergy</a:t>
            </a:r>
          </a:p>
          <a:p>
            <a:r>
              <a:rPr lang="en-US" sz="1200" b="0" i="0" kern="1200" dirty="0">
                <a:solidFill>
                  <a:schemeClr val="tx1"/>
                </a:solidFill>
                <a:effectLst/>
                <a:latin typeface="+mn-lt"/>
                <a:ea typeface="+mn-ea"/>
                <a:cs typeface="+mn-cs"/>
              </a:rPr>
              <a:t>Children with chronic conditions</a:t>
            </a:r>
          </a:p>
          <a:p>
            <a:r>
              <a:rPr lang="en-US" sz="1200" b="0" i="0" kern="1200" dirty="0">
                <a:solidFill>
                  <a:schemeClr val="tx1"/>
                </a:solidFill>
                <a:effectLst/>
                <a:latin typeface="+mn-lt"/>
                <a:ea typeface="+mn-ea"/>
                <a:cs typeface="+mn-cs"/>
              </a:rPr>
              <a:t>Exclusively breastfed or premature infants who are not reliably taking supplements of vitamin D (400 international units daily).</a:t>
            </a:r>
          </a:p>
          <a:p>
            <a:r>
              <a:rPr lang="en-US" sz="1200" b="0" i="0" kern="1200" dirty="0">
                <a:solidFill>
                  <a:schemeClr val="tx1"/>
                </a:solidFill>
                <a:effectLst/>
                <a:latin typeface="+mn-lt"/>
                <a:ea typeface="+mn-ea"/>
                <a:cs typeface="+mn-cs"/>
              </a:rPr>
              <a:t>Certain anticonvulsants and antiretroviral drugs used to treat HIV infection can precipitate vitamin D deficiency by enhancing catabolism of 25OHD and 1,25-dihydroxyvitamin D</a:t>
            </a:r>
            <a:endParaRPr lang="en-US" dirty="0">
              <a:effectLst/>
            </a:endParaRPr>
          </a:p>
          <a:p>
            <a:r>
              <a:rPr lang="en-US" sz="1200" b="0" i="0" u="none" strike="noStrike" kern="1200" baseline="0" dirty="0">
                <a:solidFill>
                  <a:schemeClr val="tx1"/>
                </a:solidFill>
                <a:latin typeface="+mn-lt"/>
                <a:ea typeface="+mn-ea"/>
                <a:cs typeface="+mn-cs"/>
              </a:rPr>
              <a:t>800–1000 UI  (20-25 mcg/d) of vitamin D is safe and should be considered in children with CP</a:t>
            </a:r>
          </a:p>
          <a:p>
            <a:r>
              <a:rPr lang="en-US" dirty="0">
                <a:effectLst/>
              </a:rPr>
              <a:t>An inverse association exists between obesity and 25OHD levels [</a:t>
            </a:r>
            <a:r>
              <a:rPr lang="en-US" dirty="0">
                <a:effectLst/>
                <a:hlinkClick r:id="rId3"/>
              </a:rPr>
              <a:t>30,65-67</a:t>
            </a:r>
            <a:r>
              <a:rPr lang="en-US" dirty="0">
                <a:effectLst/>
              </a:rPr>
              <a:t>], that has been attributed to the sequestration of vitamin D in fat. I supplment</a:t>
            </a:r>
            <a:r>
              <a:rPr lang="en-US" baseline="0" dirty="0">
                <a:effectLst/>
              </a:rPr>
              <a:t> less than 20 or with milk avoidance in the population</a:t>
            </a:r>
          </a:p>
          <a:p>
            <a:r>
              <a:rPr lang="en-US" dirty="0">
                <a:effectLst/>
              </a:rPr>
              <a:t>Vitamin D requirements are higher in patients on glucocorticoids because they inhibit intestinal vitamin D-dependent calcium absorption</a:t>
            </a:r>
          </a:p>
          <a:p>
            <a:r>
              <a:rPr lang="en-US" dirty="0">
                <a:effectLst/>
              </a:rPr>
              <a:t>primary natural (unfortified) dietary sources of vitamin D are oily fish (salmon, mackerel, sardines), cod liver oil, liver and organ meats, and egg yolk.Infant formulas in the United States are required to contain 40 to 100 international units of vitamin D/100 kcal (usually providing at least 400 international units per liter), and milk and orange juice that are labeled vitamin D-fortified are required to contain at least 400 international units of vitamin D/liter.</a:t>
            </a:r>
          </a:p>
          <a:p>
            <a:br>
              <a:rPr lang="en-US" sz="1200" b="0" i="0" u="sng" kern="1200" dirty="0">
                <a:solidFill>
                  <a:schemeClr val="tx1"/>
                </a:solidFill>
                <a:effectLst/>
                <a:latin typeface="+mn-lt"/>
                <a:ea typeface="+mn-ea"/>
                <a:cs typeface="+mn-cs"/>
                <a:hlinkClick r:id="rId4"/>
              </a:rPr>
            </a:br>
            <a:r>
              <a:rPr lang="en-US" sz="1200" b="0" i="0" u="sng" kern="1200" dirty="0">
                <a:solidFill>
                  <a:schemeClr val="tx1"/>
                </a:solidFill>
                <a:effectLst/>
                <a:latin typeface="+mn-lt"/>
                <a:ea typeface="+mn-ea"/>
                <a:cs typeface="+mn-cs"/>
                <a:hlinkClick r:id="rId4"/>
              </a:rPr>
              <a:t>Malabanan A, Veronikis IE, Holick MF. Redefining vitamin D insufficiency. Lancet 1998; 351:805.</a:t>
            </a:r>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hlinkClick r:id="rId5"/>
              </a:rPr>
              <a:t>Gordon CM, Williams AL, Feldman HA, et al. Treatment of hypovitaminosis D in infants and toddlers. J Clin Endocrinol Metab 2008; 93:2716.</a:t>
            </a:r>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hlinkClick r:id="rId6"/>
              </a:rPr>
              <a:t>Boas SR, Hageman JR, Ho LT, Liveris M. Very high-dose ergocalciferol is effective for correcting vitamin D deficiency in children and young adults with cystic fibrosis. J Cyst Fibros 2009; 8:270.</a:t>
            </a:r>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hlinkClick r:id="rId7"/>
              </a:rPr>
              <a:t>Ish-Shalom S, Segal E, Salganik T, et al. Comparison of daily, weekly, and monthly vitamin D3 in ethanol dosing protocols for two months in elderly hip fracture patients. J Clin Endocrinol Metab 2008; 93:3430.</a:t>
            </a:r>
            <a:endParaRPr lang="en-US" sz="1200" b="0" i="0" u="sng"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Goulding A, Rockell JE, Black RE, Grant AM, Jones IE, Williams SM. Children who avoid drinking cow's milk are at increased risk for prepubertal bone fractures. </a:t>
            </a:r>
            <a:r>
              <a:rPr lang="en-US" sz="1200" b="0" i="1" kern="1200" dirty="0">
                <a:solidFill>
                  <a:schemeClr val="tx1"/>
                </a:solidFill>
                <a:effectLst/>
                <a:latin typeface="+mn-lt"/>
                <a:ea typeface="+mn-ea"/>
                <a:cs typeface="+mn-cs"/>
              </a:rPr>
              <a:t>J Am Diet Assoc.</a:t>
            </a:r>
            <a:r>
              <a:rPr lang="en-US" sz="1200" b="0" i="0" kern="1200" dirty="0">
                <a:solidFill>
                  <a:schemeClr val="tx1"/>
                </a:solidFill>
                <a:effectLst/>
                <a:latin typeface="+mn-lt"/>
                <a:ea typeface="+mn-ea"/>
                <a:cs typeface="+mn-cs"/>
              </a:rPr>
              <a:t>2004;104 :250– 253</a:t>
            </a:r>
          </a:p>
          <a:p>
            <a:r>
              <a:rPr lang="en-US" sz="1200" b="1" i="0" kern="1200" dirty="0">
                <a:solidFill>
                  <a:schemeClr val="tx1"/>
                </a:solidFill>
                <a:effectLst/>
                <a:latin typeface="+mn-lt"/>
                <a:ea typeface="+mn-ea"/>
                <a:cs typeface="+mn-cs"/>
              </a:rPr>
              <a:t>The relationship between cow's milk and stores of vitamin D and iron in early childhood.</a:t>
            </a:r>
          </a:p>
          <a:p>
            <a:r>
              <a:rPr lang="en-US" sz="1200" b="0" i="0" u="sng" kern="1200" dirty="0">
                <a:solidFill>
                  <a:schemeClr val="tx1"/>
                </a:solidFill>
                <a:effectLst/>
                <a:latin typeface="+mn-lt"/>
                <a:ea typeface="+mn-ea"/>
                <a:cs typeface="+mn-cs"/>
                <a:hlinkClick r:id="rId8"/>
              </a:rPr>
              <a:t>Maguire JL</a:t>
            </a: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9"/>
              </a:rPr>
              <a:t>Lebovic G</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10"/>
              </a:rPr>
              <a:t>Kandasamy S</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11"/>
              </a:rPr>
              <a:t>Khovratovich M</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12"/>
              </a:rPr>
              <a:t>Mamdani M</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13"/>
              </a:rPr>
              <a:t>Birken CS</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14"/>
              </a:rPr>
              <a:t>Parkin PC</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15"/>
              </a:rPr>
              <a:t>TARGet Kids!</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16"/>
              </a:rPr>
              <a:t>Collaboration</a:t>
            </a:r>
            <a:r>
              <a:rPr lang="en-US" sz="1200" b="0" i="0" kern="1200" dirty="0">
                <a:solidFill>
                  <a:schemeClr val="tx1"/>
                </a:solidFill>
                <a:effectLst/>
                <a:latin typeface="+mn-lt"/>
                <a:ea typeface="+mn-ea"/>
                <a:cs typeface="+mn-cs"/>
              </a:rPr>
              <a:t>.</a:t>
            </a:r>
          </a:p>
          <a:p>
            <a:r>
              <a:rPr lang="en-US" sz="1200" b="0" i="0" u="sng" kern="1200" dirty="0">
                <a:solidFill>
                  <a:schemeClr val="tx1"/>
                </a:solidFill>
                <a:effectLst/>
                <a:latin typeface="+mn-lt"/>
                <a:ea typeface="+mn-ea"/>
                <a:cs typeface="+mn-cs"/>
                <a:hlinkClick r:id="rId17"/>
              </a:rPr>
              <a:t>x AT, Du Toit G, Lang A, Lack G. Food allergy as a risk factor for nutritional rickets. Pediatr Allergy Immunol 2004; 15:566.</a:t>
            </a:r>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hlinkClick r:id="rId18"/>
              </a:rPr>
              <a:t>Allen KJ, Koplin JJ, Ponsonby AL, et al. Vitamin D insufficiency is associated with challenge-proven food allergy in infants. J Allergy Clin Immunol 2013; 131:1109.</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effectLst/>
            </a:endParaRPr>
          </a:p>
          <a:p>
            <a:r>
              <a:rPr lang="en-US" dirty="0">
                <a:effectLst/>
              </a:rPr>
              <a:t>Carol L. Wagner, Thomas C. Hulsey, Deanna Fanning, Myla Ebeling, and Bruce W. Hollis.Breastfeeding Medicine.Jun 2006</a:t>
            </a:r>
            <a:endParaRPr lang="en-US" dirty="0"/>
          </a:p>
        </p:txBody>
      </p:sp>
      <p:sp>
        <p:nvSpPr>
          <p:cNvPr id="4" name="Slide Number Placeholder 3"/>
          <p:cNvSpPr>
            <a:spLocks noGrp="1"/>
          </p:cNvSpPr>
          <p:nvPr>
            <p:ph type="sldNum" sz="quarter" idx="10"/>
          </p:nvPr>
        </p:nvSpPr>
        <p:spPr/>
        <p:txBody>
          <a:bodyPr/>
          <a:lstStyle/>
          <a:p>
            <a:fld id="{AE5B998B-02AC-7643-A43E-A3B91FCF5EFA}" type="slidenum">
              <a:rPr lang="en-US" smtClean="0"/>
              <a:t>57</a:t>
            </a:fld>
            <a:endParaRPr lang="en-US" dirty="0"/>
          </a:p>
        </p:txBody>
      </p:sp>
    </p:spTree>
    <p:extLst>
      <p:ext uri="{BB962C8B-B14F-4D97-AF65-F5344CB8AC3E}">
        <p14:creationId xmlns:p14="http://schemas.microsoft.com/office/powerpoint/2010/main" val="1762394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prstGeom prst="rect">
            <a:avLst/>
          </a:prstGeom>
        </p:spPr>
        <p:txBody>
          <a:bodyPr/>
          <a:lstStyle/>
          <a:p>
            <a:pPr lvl="0"/>
            <a:endParaRPr/>
          </a:p>
        </p:txBody>
      </p:sp>
      <p:sp>
        <p:nvSpPr>
          <p:cNvPr id="113" name="Shape 113"/>
          <p:cNvSpPr>
            <a:spLocks noGrp="1"/>
          </p:cNvSpPr>
          <p:nvPr>
            <p:ph type="body" sz="quarter" idx="1"/>
          </p:nvPr>
        </p:nvSpPr>
        <p:spPr>
          <a:prstGeom prst="rect">
            <a:avLst/>
          </a:prstGeom>
        </p:spPr>
        <p:txBody>
          <a:bodyPr/>
          <a:lstStyle/>
          <a:p>
            <a:pPr lvl="1" indent="457200" defTabSz="914400">
              <a:lnSpc>
                <a:spcPct val="100000"/>
              </a:lnSpc>
              <a:spcBef>
                <a:spcPts val="400"/>
              </a:spcBef>
              <a:defRPr sz="1800"/>
            </a:pPr>
            <a:r>
              <a:rPr sz="1200">
                <a:latin typeface="Georgia"/>
                <a:ea typeface="Georgia"/>
                <a:cs typeface="Georgia"/>
                <a:sym typeface="Georgia"/>
              </a:rPr>
              <a:t>-false picture in stunt patients</a:t>
            </a:r>
            <a:endParaRPr sz="1200">
              <a:latin typeface="Calibri"/>
              <a:ea typeface="Calibri"/>
              <a:cs typeface="Calibri"/>
              <a:sym typeface="Calibri"/>
            </a:endParaRPr>
          </a:p>
          <a:p>
            <a:pPr lvl="1" indent="457200" defTabSz="914400">
              <a:lnSpc>
                <a:spcPct val="100000"/>
              </a:lnSpc>
              <a:spcBef>
                <a:spcPts val="400"/>
              </a:spcBef>
              <a:defRPr sz="1800"/>
            </a:pPr>
            <a:r>
              <a:rPr sz="1200">
                <a:latin typeface="Georgia"/>
                <a:ea typeface="Georgia"/>
                <a:cs typeface="Georgia"/>
                <a:sym typeface="Georgia"/>
              </a:rPr>
              <a:t>-Important to check that patient is growing within his/her genetic height potential. </a:t>
            </a:r>
            <a:endParaRPr sz="1200">
              <a:latin typeface="Calibri"/>
              <a:ea typeface="Calibri"/>
              <a:cs typeface="Calibri"/>
              <a:sym typeface="Calibri"/>
            </a:endParaRPr>
          </a:p>
          <a:p>
            <a:pPr lvl="1" indent="457200" defTabSz="914400">
              <a:lnSpc>
                <a:spcPct val="100000"/>
              </a:lnSpc>
              <a:spcBef>
                <a:spcPts val="400"/>
              </a:spcBef>
              <a:defRPr sz="1800"/>
            </a:pPr>
            <a:r>
              <a:rPr sz="1200">
                <a:latin typeface="Georgia"/>
                <a:ea typeface="Georgia"/>
                <a:cs typeface="Georgia"/>
                <a:sym typeface="Georgia"/>
              </a:rPr>
              <a:t>-For younger children, should check average rate of weight gain between visits</a:t>
            </a:r>
            <a:endParaRPr lang="en-US" sz="1200">
              <a:latin typeface="Georgia"/>
              <a:ea typeface="Georgia"/>
              <a:cs typeface="Georgia"/>
              <a:sym typeface="Georgia"/>
            </a:endParaRPr>
          </a:p>
          <a:p>
            <a:r>
              <a:rPr lang="en-US" sz="2400" b="1">
                <a:effectLst/>
                <a:latin typeface="+mj-lt"/>
                <a:ea typeface="+mj-ea"/>
                <a:cs typeface="+mj-cs"/>
                <a:sym typeface="Helvetica Neue"/>
              </a:rPr>
              <a:t>WHY THIS MATTERS </a:t>
            </a:r>
            <a:endParaRPr lang="en-US"/>
          </a:p>
          <a:p>
            <a:r>
              <a:rPr lang="en-US" sz="2400" b="0">
                <a:effectLst/>
                <a:latin typeface="+mj-lt"/>
                <a:ea typeface="+mj-ea"/>
                <a:cs typeface="+mj-cs"/>
                <a:sym typeface="Helvetica Neue"/>
              </a:rPr>
              <a:t>An improved BMI and good </a:t>
            </a:r>
            <a:r>
              <a:rPr lang="en-US" sz="2400" b="1">
                <a:effectLst/>
                <a:latin typeface="+mj-lt"/>
                <a:ea typeface="+mj-ea"/>
                <a:cs typeface="+mj-cs"/>
                <a:sym typeface="Helvetica Neue"/>
              </a:rPr>
              <a:t>nutrition </a:t>
            </a:r>
            <a:r>
              <a:rPr lang="en-US" sz="2400" b="0">
                <a:effectLst/>
                <a:latin typeface="+mj-lt"/>
                <a:ea typeface="+mj-ea"/>
                <a:cs typeface="+mj-cs"/>
                <a:sym typeface="Helvetica Neue"/>
              </a:rPr>
              <a:t>can affect your health in several ways.</a:t>
            </a:r>
            <a:br>
              <a:rPr lang="en-US" sz="2400" b="0">
                <a:effectLst/>
                <a:latin typeface="+mj-lt"/>
                <a:ea typeface="+mj-ea"/>
                <a:cs typeface="+mj-cs"/>
                <a:sym typeface="Helvetica Neue"/>
              </a:rPr>
            </a:br>
            <a:r>
              <a:rPr lang="en-US" sz="2400" b="0">
                <a:effectLst/>
                <a:latin typeface="+mj-lt"/>
                <a:ea typeface="+mj-ea"/>
                <a:cs typeface="+mj-cs"/>
                <a:sym typeface="Helvetica Neue"/>
              </a:rPr>
              <a:t>In addition to better lung function, a healthier BMI can provide a “cushion” </a:t>
            </a:r>
            <a:endParaRPr lang="en-US"/>
          </a:p>
          <a:p>
            <a:r>
              <a:rPr lang="en-US" sz="2400" b="0">
                <a:effectLst/>
                <a:latin typeface="+mj-lt"/>
                <a:ea typeface="+mj-ea"/>
                <a:cs typeface="+mj-cs"/>
                <a:sym typeface="Helvetica Neue"/>
              </a:rPr>
              <a:t>for times your calorie</a:t>
            </a:r>
            <a:br>
              <a:rPr lang="en-US" sz="2400" b="0">
                <a:effectLst/>
                <a:latin typeface="+mj-lt"/>
                <a:ea typeface="+mj-ea"/>
                <a:cs typeface="+mj-cs"/>
                <a:sym typeface="Helvetica Neue"/>
              </a:rPr>
            </a:br>
            <a:r>
              <a:rPr lang="en-US" sz="2400" b="0">
                <a:effectLst/>
                <a:latin typeface="+mj-lt"/>
                <a:ea typeface="+mj-ea"/>
                <a:cs typeface="+mj-cs"/>
                <a:sym typeface="Helvetica Neue"/>
              </a:rPr>
              <a:t>needs are higher, and your appetite is low, such as when you are sick. Good nutrition and a healthier weight</a:t>
            </a:r>
            <a:br>
              <a:rPr lang="en-US" sz="2400" b="0">
                <a:effectLst/>
                <a:latin typeface="+mj-lt"/>
                <a:ea typeface="+mj-ea"/>
                <a:cs typeface="+mj-cs"/>
                <a:sym typeface="Helvetica Neue"/>
              </a:rPr>
            </a:br>
            <a:r>
              <a:rPr lang="en-US" sz="2400" b="0">
                <a:effectLst/>
                <a:latin typeface="+mj-lt"/>
                <a:ea typeface="+mj-ea"/>
                <a:cs typeface="+mj-cs"/>
                <a:sym typeface="Helvetica Neue"/>
              </a:rPr>
              <a:t>also decrease the risk of </a:t>
            </a:r>
            <a:r>
              <a:rPr lang="en-US" sz="2400" b="1">
                <a:effectLst/>
                <a:latin typeface="+mj-lt"/>
                <a:ea typeface="+mj-ea"/>
                <a:cs typeface="+mj-cs"/>
                <a:sym typeface="Helvetica Neue"/>
              </a:rPr>
              <a:t>bone loss </a:t>
            </a:r>
            <a:r>
              <a:rPr lang="en-US" sz="2400" b="0">
                <a:effectLst/>
                <a:latin typeface="+mj-lt"/>
                <a:ea typeface="+mj-ea"/>
                <a:cs typeface="+mj-cs"/>
                <a:sym typeface="Helvetica Neue"/>
              </a:rPr>
              <a:t>and may help strengthen your immune system to fight off </a:t>
            </a:r>
            <a:r>
              <a:rPr lang="en-US" sz="2400" b="1">
                <a:effectLst/>
                <a:latin typeface="+mj-lt"/>
                <a:ea typeface="+mj-ea"/>
                <a:cs typeface="+mj-cs"/>
                <a:sym typeface="Helvetica Neue"/>
              </a:rPr>
              <a:t>infection</a:t>
            </a:r>
            <a:r>
              <a:rPr lang="en-US" sz="2400" b="0">
                <a:effectLst/>
                <a:latin typeface="+mj-lt"/>
                <a:ea typeface="+mj-ea"/>
                <a:cs typeface="+mj-cs"/>
                <a:sym typeface="Helvetica Neue"/>
              </a:rPr>
              <a:t>. </a:t>
            </a:r>
            <a:endParaRPr lang="en-US"/>
          </a:p>
          <a:p>
            <a:pPr lvl="1" indent="457200" defTabSz="914400">
              <a:lnSpc>
                <a:spcPct val="100000"/>
              </a:lnSpc>
              <a:spcBef>
                <a:spcPts val="400"/>
              </a:spcBef>
              <a:defRPr sz="1800"/>
            </a:pPr>
            <a:endParaRPr sz="1200">
              <a:latin typeface="Georgia"/>
              <a:ea typeface="Georgia"/>
              <a:cs typeface="Georgia"/>
              <a:sym typeface="Georgia"/>
            </a:endParaRPr>
          </a:p>
        </p:txBody>
      </p:sp>
    </p:spTree>
    <p:extLst>
      <p:ext uri="{BB962C8B-B14F-4D97-AF65-F5344CB8AC3E}">
        <p14:creationId xmlns:p14="http://schemas.microsoft.com/office/powerpoint/2010/main" val="3705903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Flu like - </a:t>
            </a:r>
            <a:r>
              <a:rPr lang="en-US">
                <a:solidFill>
                  <a:srgbClr val="000000"/>
                </a:solidFill>
              </a:rPr>
              <a:t>(first infusion, activation of T cells); </a:t>
            </a:r>
          </a:p>
          <a:p>
            <a:endParaRPr lang="en-US">
              <a:solidFill>
                <a:srgbClr val="000000"/>
              </a:solidFill>
            </a:endParaRPr>
          </a:p>
          <a:p>
            <a:r>
              <a:rPr lang="en-US">
                <a:solidFill>
                  <a:srgbClr val="000000"/>
                </a:solidFill>
              </a:rPr>
              <a:t>Indications: OI, Pediatric bone malignancy,</a:t>
            </a:r>
            <a:r>
              <a:rPr lang="en-US" baseline="0">
                <a:solidFill>
                  <a:srgbClr val="000000"/>
                </a:solidFill>
              </a:rPr>
              <a:t> osteoporosis</a:t>
            </a:r>
            <a:endParaRPr lang="en-US"/>
          </a:p>
          <a:p>
            <a:r>
              <a:rPr lang="en-US"/>
              <a:t>Teriparatide – recombinant PTH – used for osteoprosis; increases bone by activating osteoblasts</a:t>
            </a:r>
          </a:p>
          <a:p>
            <a:r>
              <a:rPr lang="en-US"/>
              <a:t>Denosumab – monoclonal antibody that INHIBITS RANKL (prevents development of osteoclasts)</a:t>
            </a:r>
          </a:p>
        </p:txBody>
      </p:sp>
      <p:sp>
        <p:nvSpPr>
          <p:cNvPr id="4" name="Slide Number Placeholder 3"/>
          <p:cNvSpPr>
            <a:spLocks noGrp="1"/>
          </p:cNvSpPr>
          <p:nvPr>
            <p:ph type="sldNum" sz="quarter" idx="10"/>
          </p:nvPr>
        </p:nvSpPr>
        <p:spPr/>
        <p:txBody>
          <a:bodyPr/>
          <a:lstStyle/>
          <a:p>
            <a:fld id="{138DFA1F-3784-5E47-B414-400C590471DF}" type="slidenum">
              <a:rPr lang="en-US" smtClean="0"/>
              <a:t>58</a:t>
            </a:fld>
            <a:endParaRPr lang="en-US"/>
          </a:p>
        </p:txBody>
      </p:sp>
    </p:spTree>
    <p:extLst>
      <p:ext uri="{BB962C8B-B14F-4D97-AF65-F5344CB8AC3E}">
        <p14:creationId xmlns:p14="http://schemas.microsoft.com/office/powerpoint/2010/main" val="6842572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Nephrotoxicity – never reporte din children; need to know BUN/Cr – contraindication</a:t>
            </a:r>
          </a:p>
          <a:p>
            <a:r>
              <a:rPr lang="en-US"/>
              <a:t>In PO</a:t>
            </a:r>
          </a:p>
          <a:p>
            <a:r>
              <a:rPr lang="en-US"/>
              <a:t>Anterior 2/215 children</a:t>
            </a:r>
          </a:p>
          <a:p>
            <a:r>
              <a:rPr lang="en-US"/>
              <a:t>Goal dose &lt;9mg/kg/year pamidronate dosing</a:t>
            </a:r>
          </a:p>
          <a:p>
            <a:endParaRPr lang="en-US"/>
          </a:p>
        </p:txBody>
      </p:sp>
      <p:sp>
        <p:nvSpPr>
          <p:cNvPr id="4" name="Slide Number Placeholder 3"/>
          <p:cNvSpPr>
            <a:spLocks noGrp="1"/>
          </p:cNvSpPr>
          <p:nvPr>
            <p:ph type="sldNum" sz="quarter" idx="10"/>
          </p:nvPr>
        </p:nvSpPr>
        <p:spPr/>
        <p:txBody>
          <a:bodyPr/>
          <a:lstStyle/>
          <a:p>
            <a:fld id="{138DFA1F-3784-5E47-B414-400C590471DF}" type="slidenum">
              <a:rPr lang="en-US" smtClean="0"/>
              <a:t>59</a:t>
            </a:fld>
            <a:endParaRPr lang="en-US"/>
          </a:p>
        </p:txBody>
      </p:sp>
    </p:spTree>
    <p:extLst>
      <p:ext uri="{BB962C8B-B14F-4D97-AF65-F5344CB8AC3E}">
        <p14:creationId xmlns:p14="http://schemas.microsoft.com/office/powerpoint/2010/main" val="3039174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8DFA1F-3784-5E47-B414-400C590471DF}" type="slidenum">
              <a:rPr lang="en-US" smtClean="0"/>
              <a:t>60</a:t>
            </a:fld>
            <a:endParaRPr lang="en-US"/>
          </a:p>
        </p:txBody>
      </p:sp>
    </p:spTree>
    <p:extLst>
      <p:ext uri="{BB962C8B-B14F-4D97-AF65-F5344CB8AC3E}">
        <p14:creationId xmlns:p14="http://schemas.microsoft.com/office/powerpoint/2010/main" val="2930829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Due to advancing median</a:t>
            </a:r>
            <a:r>
              <a:rPr lang="en-US" baseline="0" dirty="0"/>
              <a:t> age of survival in patients with CF (now closer to 40 years) – seen increase prevalence of multiple comorbidities – including CFRBD</a:t>
            </a:r>
          </a:p>
          <a:p>
            <a:pPr marL="228600" indent="-228600">
              <a:buAutoNum type="arabicPeriod"/>
            </a:pPr>
            <a:r>
              <a:rPr lang="en-US" baseline="0" dirty="0"/>
              <a:t>Low Vitamin D </a:t>
            </a:r>
            <a:r>
              <a:rPr lang="en-US" b="1" baseline="0" dirty="0"/>
              <a:t>48-95% of patients</a:t>
            </a:r>
          </a:p>
          <a:p>
            <a:pPr marL="228600" indent="-228600">
              <a:buAutoNum type="arabicPeriod"/>
            </a:pPr>
            <a:endParaRPr lang="en-US" b="1" baseline="0" dirty="0"/>
          </a:p>
          <a:p>
            <a:pPr marL="228600" indent="-228600">
              <a:buAutoNum type="arabicPeriod"/>
            </a:pPr>
            <a:r>
              <a:rPr lang="en-US" b="1" baseline="0" dirty="0"/>
              <a:t>CFTR – studies on CFTR null mice (F508del mutation) – expression in protein in bone cells; </a:t>
            </a:r>
          </a:p>
          <a:p>
            <a:pPr marL="685800" lvl="1" indent="-228600">
              <a:buAutoNum type="arabicPeriod"/>
            </a:pPr>
            <a:r>
              <a:rPr lang="en-US" b="1" baseline="0" dirty="0"/>
              <a:t>Inhibition of the CFTR channel activity affects the release of OPG; and defective channel activity </a:t>
            </a:r>
            <a:r>
              <a:rPr lang="en-US" b="1" baseline="0" dirty="0">
                <a:sym typeface="Wingdings"/>
              </a:rPr>
              <a:t> decreased bone mass</a:t>
            </a:r>
            <a:endParaRPr lang="en-US" dirty="0"/>
          </a:p>
        </p:txBody>
      </p:sp>
      <p:sp>
        <p:nvSpPr>
          <p:cNvPr id="4" name="Slide Number Placeholder 3"/>
          <p:cNvSpPr>
            <a:spLocks noGrp="1"/>
          </p:cNvSpPr>
          <p:nvPr>
            <p:ph type="sldNum" sz="quarter" idx="10"/>
          </p:nvPr>
        </p:nvSpPr>
        <p:spPr/>
        <p:txBody>
          <a:bodyPr/>
          <a:lstStyle/>
          <a:p>
            <a:fld id="{138DFA1F-3784-5E47-B414-400C590471DF}" type="slidenum">
              <a:rPr lang="en-US" smtClean="0"/>
              <a:t>65</a:t>
            </a:fld>
            <a:endParaRPr lang="en-US" dirty="0"/>
          </a:p>
        </p:txBody>
      </p:sp>
    </p:spTree>
    <p:extLst>
      <p:ext uri="{BB962C8B-B14F-4D97-AF65-F5344CB8AC3E}">
        <p14:creationId xmlns:p14="http://schemas.microsoft.com/office/powerpoint/2010/main" val="16480233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study of 100 Children/adolescents with CF, average</a:t>
            </a:r>
            <a:r>
              <a:rPr lang="en-US" baseline="0" dirty="0"/>
              <a:t> age of 13 years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*much of the vairance in BMD outcomes may further explained by change in FEV1 scores</a:t>
            </a:r>
          </a:p>
          <a:p>
            <a:endParaRPr lang="en-US" dirty="0"/>
          </a:p>
        </p:txBody>
      </p:sp>
      <p:sp>
        <p:nvSpPr>
          <p:cNvPr id="4" name="Slide Number Placeholder 3"/>
          <p:cNvSpPr>
            <a:spLocks noGrp="1"/>
          </p:cNvSpPr>
          <p:nvPr>
            <p:ph type="sldNum" sz="quarter" idx="10"/>
          </p:nvPr>
        </p:nvSpPr>
        <p:spPr/>
        <p:txBody>
          <a:bodyPr/>
          <a:lstStyle/>
          <a:p>
            <a:fld id="{138DFA1F-3784-5E47-B414-400C590471DF}" type="slidenum">
              <a:rPr lang="en-US" smtClean="0"/>
              <a:t>66</a:t>
            </a:fld>
            <a:endParaRPr lang="en-US" dirty="0"/>
          </a:p>
        </p:txBody>
      </p:sp>
    </p:spTree>
    <p:extLst>
      <p:ext uri="{BB962C8B-B14F-4D97-AF65-F5344CB8AC3E}">
        <p14:creationId xmlns:p14="http://schemas.microsoft.com/office/powerpoint/2010/main" val="16990099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a:lnSpc>
                <a:spcPct val="117999"/>
              </a:lnSpc>
            </a:pPr>
            <a:r>
              <a:rPr lang="en-US" sz="1600" b="0" i="0" u="none" strike="noStrike" dirty="0">
                <a:effectLst/>
                <a:latin typeface="+mj-lt"/>
                <a:ea typeface="+mj-ea"/>
                <a:cs typeface="+mj-cs"/>
                <a:sym typeface="Helvetica Neue"/>
              </a:rPr>
              <a:t>Malnutrition is one of the main burdens of disease in cystic fibrosis (CF) along with lung disease</a:t>
            </a:r>
          </a:p>
          <a:p>
            <a:pPr algn="l" defTabSz="457200" rtl="0">
              <a:lnSpc>
                <a:spcPct val="117999"/>
              </a:lnSpc>
            </a:pPr>
            <a:endParaRPr lang="en-US" sz="1600" b="0" i="0" u="none" strike="noStrike" dirty="0">
              <a:effectLst/>
              <a:latin typeface="+mj-lt"/>
              <a:ea typeface="+mj-ea"/>
              <a:cs typeface="+mj-cs"/>
              <a:sym typeface="Helvetica Neue"/>
            </a:endParaRPr>
          </a:p>
        </p:txBody>
      </p:sp>
    </p:spTree>
    <p:extLst>
      <p:ext uri="{BB962C8B-B14F-4D97-AF65-F5344CB8AC3E}">
        <p14:creationId xmlns:p14="http://schemas.microsoft.com/office/powerpoint/2010/main" val="3096319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-newborn screening efforts have led to improved outcomes, including improved nutritional status and lung function</a:t>
            </a:r>
          </a:p>
          <a:p>
            <a:r>
              <a:rPr lang="en-US" baseline="0"/>
              <a:t>-several studies suggest that it is efforts early on to improve nutritional status has the greatest impact</a:t>
            </a:r>
            <a:endParaRPr lang="en-US"/>
          </a:p>
        </p:txBody>
      </p:sp>
      <p:sp>
        <p:nvSpPr>
          <p:cNvPr id="4" name="Slide Number Placeholder 3"/>
          <p:cNvSpPr>
            <a:spLocks noGrp="1"/>
          </p:cNvSpPr>
          <p:nvPr>
            <p:ph type="sldNum" sz="quarter" idx="10"/>
          </p:nvPr>
        </p:nvSpPr>
        <p:spPr/>
        <p:txBody>
          <a:bodyPr/>
          <a:lstStyle/>
          <a:p>
            <a:fld id="{B7DAD157-2D64-564F-B369-17EBABA3C4F4}" type="slidenum">
              <a:rPr lang="en-US" smtClean="0"/>
              <a:t>9</a:t>
            </a:fld>
            <a:endParaRPr lang="en-US"/>
          </a:p>
        </p:txBody>
      </p:sp>
    </p:spTree>
    <p:extLst>
      <p:ext uri="{BB962C8B-B14F-4D97-AF65-F5344CB8AC3E}">
        <p14:creationId xmlns:p14="http://schemas.microsoft.com/office/powerpoint/2010/main" val="2589945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key to improved</a:t>
            </a:r>
            <a:r>
              <a:rPr lang="en-US" baseline="0"/>
              <a:t> lung function may be related to achieving adequate height.  This m</a:t>
            </a:r>
            <a:r>
              <a:rPr lang="en-US"/>
              <a:t>ay be related to achieving</a:t>
            </a:r>
            <a:r>
              <a:rPr lang="en-US" baseline="0"/>
              <a:t> lung volumes</a:t>
            </a:r>
            <a:endParaRPr lang="en-US"/>
          </a:p>
        </p:txBody>
      </p:sp>
      <p:sp>
        <p:nvSpPr>
          <p:cNvPr id="4" name="Slide Number Placeholder 3"/>
          <p:cNvSpPr>
            <a:spLocks noGrp="1"/>
          </p:cNvSpPr>
          <p:nvPr>
            <p:ph type="sldNum" sz="quarter" idx="10"/>
          </p:nvPr>
        </p:nvSpPr>
        <p:spPr/>
        <p:txBody>
          <a:bodyPr/>
          <a:lstStyle/>
          <a:p>
            <a:fld id="{B7DAD157-2D64-564F-B369-17EBABA3C4F4}" type="slidenum">
              <a:rPr lang="en-US" smtClean="0"/>
              <a:t>10</a:t>
            </a:fld>
            <a:endParaRPr lang="en-US"/>
          </a:p>
        </p:txBody>
      </p:sp>
    </p:spTree>
    <p:extLst>
      <p:ext uri="{BB962C8B-B14F-4D97-AF65-F5344CB8AC3E}">
        <p14:creationId xmlns:p14="http://schemas.microsoft.com/office/powerpoint/2010/main" val="3208131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Focus on interventions that impact weight gain</a:t>
            </a:r>
            <a:r>
              <a:rPr lang="en-US" baseline="0"/>
              <a:t> </a:t>
            </a:r>
            <a:r>
              <a:rPr lang="en-US"/>
              <a:t>and vitamin/mineral status in my portion of our talk today; I will focus on Growth factors</a:t>
            </a:r>
          </a:p>
        </p:txBody>
      </p:sp>
      <p:sp>
        <p:nvSpPr>
          <p:cNvPr id="4" name="Slide Number Placeholder 3"/>
          <p:cNvSpPr>
            <a:spLocks noGrp="1"/>
          </p:cNvSpPr>
          <p:nvPr>
            <p:ph type="sldNum" sz="quarter" idx="10"/>
          </p:nvPr>
        </p:nvSpPr>
        <p:spPr/>
        <p:txBody>
          <a:bodyPr/>
          <a:lstStyle/>
          <a:p>
            <a:fld id="{B7DAD157-2D64-564F-B369-17EBABA3C4F4}" type="slidenum">
              <a:rPr lang="en-US" smtClean="0"/>
              <a:t>14</a:t>
            </a:fld>
            <a:endParaRPr lang="en-US"/>
          </a:p>
        </p:txBody>
      </p:sp>
    </p:spTree>
    <p:extLst>
      <p:ext uri="{BB962C8B-B14F-4D97-AF65-F5344CB8AC3E}">
        <p14:creationId xmlns:p14="http://schemas.microsoft.com/office/powerpoint/2010/main" val="364565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a:lnSpc>
                <a:spcPct val="117999"/>
              </a:lnSpc>
            </a:pPr>
            <a:r>
              <a:rPr lang="en-US" dirty="0"/>
              <a:t>The major consequences of PI are due to fat malabsorption which is caused by decreased production of pancreatic enzymes, as a result, patients are risk for steatorrhea, </a:t>
            </a:r>
          </a:p>
          <a:p>
            <a:pPr algn="l" defTabSz="457200" rtl="0">
              <a:lnSpc>
                <a:spcPct val="117999"/>
              </a:lnSpc>
            </a:pPr>
            <a:endParaRPr lang="en-US" dirty="0"/>
          </a:p>
          <a:p>
            <a:pPr algn="l" defTabSz="457200" rtl="0">
              <a:lnSpc>
                <a:spcPct val="117999"/>
              </a:lnSpc>
            </a:pPr>
            <a:endParaRPr lang="en-US" dirty="0"/>
          </a:p>
          <a:p>
            <a:pPr algn="l" defTabSz="457200" rtl="0">
              <a:lnSpc>
                <a:spcPct val="117999"/>
              </a:lnSpc>
            </a:pPr>
            <a:endParaRPr lang="en-US" dirty="0"/>
          </a:p>
          <a:p>
            <a:pPr algn="l" defTabSz="457200" rtl="0">
              <a:lnSpc>
                <a:spcPct val="117999"/>
              </a:lnSpc>
            </a:pPr>
            <a:r>
              <a:rPr lang="en-US" dirty="0"/>
              <a:t>malnutrition, fat- soluble vitamin deficiency.</a:t>
            </a:r>
          </a:p>
        </p:txBody>
      </p:sp>
    </p:spTree>
    <p:extLst>
      <p:ext uri="{BB962C8B-B14F-4D97-AF65-F5344CB8AC3E}">
        <p14:creationId xmlns:p14="http://schemas.microsoft.com/office/powerpoint/2010/main" val="91256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Seen about 50% effectiveness</a:t>
            </a:r>
            <a:r>
              <a:rPr lang="en-US" baseline="0" dirty="0"/>
              <a:t> in our clinic</a:t>
            </a:r>
            <a:endParaRPr lang="en-US" dirty="0"/>
          </a:p>
        </p:txBody>
      </p:sp>
      <p:sp>
        <p:nvSpPr>
          <p:cNvPr id="4" name="Slide Number Placeholder 3"/>
          <p:cNvSpPr>
            <a:spLocks noGrp="1"/>
          </p:cNvSpPr>
          <p:nvPr>
            <p:ph type="sldNum" sz="quarter" idx="10"/>
          </p:nvPr>
        </p:nvSpPr>
        <p:spPr/>
        <p:txBody>
          <a:bodyPr/>
          <a:lstStyle/>
          <a:p>
            <a:fld id="{B7DAD157-2D64-564F-B369-17EBABA3C4F4}" type="slidenum">
              <a:rPr lang="en-US" smtClean="0"/>
              <a:t>26</a:t>
            </a:fld>
            <a:endParaRPr lang="en-US" dirty="0"/>
          </a:p>
        </p:txBody>
      </p:sp>
    </p:spTree>
    <p:extLst>
      <p:ext uri="{BB962C8B-B14F-4D97-AF65-F5344CB8AC3E}">
        <p14:creationId xmlns:p14="http://schemas.microsoft.com/office/powerpoint/2010/main" val="101636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a:lnSpc>
                <a:spcPct val="117999"/>
              </a:lnSpc>
            </a:pPr>
            <a:r>
              <a:rPr lang="en-US" dirty="0"/>
              <a:t>Cirrhosis is 5%. Meconium Ileus is 15 -20 %</a:t>
            </a:r>
          </a:p>
        </p:txBody>
      </p:sp>
    </p:spTree>
    <p:extLst>
      <p:ext uri="{BB962C8B-B14F-4D97-AF65-F5344CB8AC3E}">
        <p14:creationId xmlns:p14="http://schemas.microsoft.com/office/powerpoint/2010/main" val="641235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FB361-BE84-3B4C-A389-E9F5FAD42B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5A55A7-5F34-4C4B-85F0-1E6E80E1F5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7714D2-C4EF-F148-B396-D0121D7E9633}"/>
              </a:ext>
            </a:extLst>
          </p:cNvPr>
          <p:cNvSpPr>
            <a:spLocks noGrp="1"/>
          </p:cNvSpPr>
          <p:nvPr>
            <p:ph type="dt" sz="half" idx="10"/>
          </p:nvPr>
        </p:nvSpPr>
        <p:spPr/>
        <p:txBody>
          <a:bodyPr/>
          <a:lstStyle/>
          <a:p>
            <a:fld id="{560159E4-5FE5-3442-8A64-61B7F971800C}" type="datetimeFigureOut">
              <a:rPr lang="en-US" smtClean="0"/>
              <a:t>12/17/19</a:t>
            </a:fld>
            <a:endParaRPr lang="en-US"/>
          </a:p>
        </p:txBody>
      </p:sp>
      <p:sp>
        <p:nvSpPr>
          <p:cNvPr id="5" name="Footer Placeholder 4">
            <a:extLst>
              <a:ext uri="{FF2B5EF4-FFF2-40B4-BE49-F238E27FC236}">
                <a16:creationId xmlns:a16="http://schemas.microsoft.com/office/drawing/2014/main" id="{7E1DFDD8-475A-0E47-843E-23E9DB8AE7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75308B-9B2A-2740-A6FB-DF572D96E12D}"/>
              </a:ext>
            </a:extLst>
          </p:cNvPr>
          <p:cNvSpPr>
            <a:spLocks noGrp="1"/>
          </p:cNvSpPr>
          <p:nvPr>
            <p:ph type="sldNum" sz="quarter" idx="12"/>
          </p:nvPr>
        </p:nvSpPr>
        <p:spPr/>
        <p:txBody>
          <a:bodyPr/>
          <a:lstStyle/>
          <a:p>
            <a:fld id="{9E5C0617-D100-5E4F-930A-C8B2B02BB691}" type="slidenum">
              <a:rPr lang="en-US" smtClean="0"/>
              <a:t>‹#›</a:t>
            </a:fld>
            <a:endParaRPr lang="en-US"/>
          </a:p>
        </p:txBody>
      </p:sp>
    </p:spTree>
    <p:extLst>
      <p:ext uri="{BB962C8B-B14F-4D97-AF65-F5344CB8AC3E}">
        <p14:creationId xmlns:p14="http://schemas.microsoft.com/office/powerpoint/2010/main" val="818460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DBA24-BD03-1D4D-AE75-7339B0CB72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97B35F-77F4-BD4A-8DF1-6944439E3F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92D75-06AE-1948-A158-8DA375738146}"/>
              </a:ext>
            </a:extLst>
          </p:cNvPr>
          <p:cNvSpPr>
            <a:spLocks noGrp="1"/>
          </p:cNvSpPr>
          <p:nvPr>
            <p:ph type="dt" sz="half" idx="10"/>
          </p:nvPr>
        </p:nvSpPr>
        <p:spPr/>
        <p:txBody>
          <a:bodyPr/>
          <a:lstStyle/>
          <a:p>
            <a:fld id="{560159E4-5FE5-3442-8A64-61B7F971800C}" type="datetimeFigureOut">
              <a:rPr lang="en-US" smtClean="0"/>
              <a:t>12/17/19</a:t>
            </a:fld>
            <a:endParaRPr lang="en-US"/>
          </a:p>
        </p:txBody>
      </p:sp>
      <p:sp>
        <p:nvSpPr>
          <p:cNvPr id="5" name="Footer Placeholder 4">
            <a:extLst>
              <a:ext uri="{FF2B5EF4-FFF2-40B4-BE49-F238E27FC236}">
                <a16:creationId xmlns:a16="http://schemas.microsoft.com/office/drawing/2014/main" id="{A678D95A-5630-8646-91DA-1A8FE1118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9B949-AAAF-934D-A8F5-338E7BCFDA43}"/>
              </a:ext>
            </a:extLst>
          </p:cNvPr>
          <p:cNvSpPr>
            <a:spLocks noGrp="1"/>
          </p:cNvSpPr>
          <p:nvPr>
            <p:ph type="sldNum" sz="quarter" idx="12"/>
          </p:nvPr>
        </p:nvSpPr>
        <p:spPr/>
        <p:txBody>
          <a:bodyPr/>
          <a:lstStyle/>
          <a:p>
            <a:fld id="{9E5C0617-D100-5E4F-930A-C8B2B02BB691}" type="slidenum">
              <a:rPr lang="en-US" smtClean="0"/>
              <a:t>‹#›</a:t>
            </a:fld>
            <a:endParaRPr lang="en-US"/>
          </a:p>
        </p:txBody>
      </p:sp>
    </p:spTree>
    <p:extLst>
      <p:ext uri="{BB962C8B-B14F-4D97-AF65-F5344CB8AC3E}">
        <p14:creationId xmlns:p14="http://schemas.microsoft.com/office/powerpoint/2010/main" val="872264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E17FB8-2B7C-CD42-9AC4-ED4F1AA23A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DA0F48-7C8F-C14A-B0F6-240211A826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2653C-83F5-9A4D-8AF5-1EEB667F28C1}"/>
              </a:ext>
            </a:extLst>
          </p:cNvPr>
          <p:cNvSpPr>
            <a:spLocks noGrp="1"/>
          </p:cNvSpPr>
          <p:nvPr>
            <p:ph type="dt" sz="half" idx="10"/>
          </p:nvPr>
        </p:nvSpPr>
        <p:spPr/>
        <p:txBody>
          <a:bodyPr/>
          <a:lstStyle/>
          <a:p>
            <a:fld id="{560159E4-5FE5-3442-8A64-61B7F971800C}" type="datetimeFigureOut">
              <a:rPr lang="en-US" smtClean="0"/>
              <a:t>12/17/19</a:t>
            </a:fld>
            <a:endParaRPr lang="en-US"/>
          </a:p>
        </p:txBody>
      </p:sp>
      <p:sp>
        <p:nvSpPr>
          <p:cNvPr id="5" name="Footer Placeholder 4">
            <a:extLst>
              <a:ext uri="{FF2B5EF4-FFF2-40B4-BE49-F238E27FC236}">
                <a16:creationId xmlns:a16="http://schemas.microsoft.com/office/drawing/2014/main" id="{6B7F84B8-00BC-CB45-9A40-593E97D517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059F70-FFEC-354B-ABC6-B5A019D36814}"/>
              </a:ext>
            </a:extLst>
          </p:cNvPr>
          <p:cNvSpPr>
            <a:spLocks noGrp="1"/>
          </p:cNvSpPr>
          <p:nvPr>
            <p:ph type="sldNum" sz="quarter" idx="12"/>
          </p:nvPr>
        </p:nvSpPr>
        <p:spPr/>
        <p:txBody>
          <a:bodyPr/>
          <a:lstStyle/>
          <a:p>
            <a:fld id="{9E5C0617-D100-5E4F-930A-C8B2B02BB691}" type="slidenum">
              <a:rPr lang="en-US" smtClean="0"/>
              <a:t>‹#›</a:t>
            </a:fld>
            <a:endParaRPr lang="en-US"/>
          </a:p>
        </p:txBody>
      </p:sp>
    </p:spTree>
    <p:extLst>
      <p:ext uri="{BB962C8B-B14F-4D97-AF65-F5344CB8AC3E}">
        <p14:creationId xmlns:p14="http://schemas.microsoft.com/office/powerpoint/2010/main" val="3906292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 name="Shape 4"/>
          <p:cNvSpPr>
            <a:spLocks noGrp="1"/>
          </p:cNvSpPr>
          <p:nvPr>
            <p:ph type="sldNum" sz="quarter" idx="2"/>
          </p:nvPr>
        </p:nvSpPr>
        <p:spPr>
          <a:prstGeom prst="rect">
            <a:avLst/>
          </a:prstGeom>
        </p:spPr>
        <p:txBody>
          <a:bodyPr/>
          <a:lstStyle/>
          <a:p>
            <a:pPr lvl="0"/>
            <a:fld id="{86CB4B4D-7CA3-9044-876B-883B54F8677D}" type="slidenum">
              <a:rPr/>
              <a:t>‹#›</a:t>
            </a:fld>
            <a:endParaRPr/>
          </a:p>
        </p:txBody>
      </p:sp>
    </p:spTree>
    <p:extLst>
      <p:ext uri="{BB962C8B-B14F-4D97-AF65-F5344CB8AC3E}">
        <p14:creationId xmlns:p14="http://schemas.microsoft.com/office/powerpoint/2010/main" val="292704450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dirty="0"/>
              <a:t>Click to edit Master title style</a:t>
            </a:r>
          </a:p>
        </p:txBody>
      </p:sp>
      <p:sp>
        <p:nvSpPr>
          <p:cNvPr id="5" name="Content Placeholder 2"/>
          <p:cNvSpPr>
            <a:spLocks noGrp="1"/>
          </p:cNvSpPr>
          <p:nvPr>
            <p:ph idx="10"/>
          </p:nvPr>
        </p:nvSpPr>
        <p:spPr>
          <a:xfrm>
            <a:off x="609600" y="1396047"/>
            <a:ext cx="5384800" cy="4261107"/>
          </a:xfrm>
        </p:spPr>
        <p:txBody>
          <a:bodyPr/>
          <a:lstStyle>
            <a:lvl1pPr marL="457189" indent="-457189">
              <a:buFont typeface="Arial"/>
              <a:buChar char="•"/>
              <a:defRPr/>
            </a:lvl1pPr>
            <a:lvl2pPr marL="990575" indent="-380990">
              <a:buFont typeface="Arial"/>
              <a:buChar char="•"/>
              <a:defRPr/>
            </a:lvl2pPr>
            <a:lvl3pPr marL="1523962" indent="-304792">
              <a:buFont typeface="Arial"/>
              <a:buChar char="•"/>
              <a:defRPr/>
            </a:lvl3pPr>
            <a:lvl4pPr marL="2133547" indent="-304792">
              <a:buFont typeface="Arial"/>
              <a:buChar char="•"/>
              <a:defRPr/>
            </a:lvl4pPr>
            <a:lvl5pPr marL="2743131" indent="-304792">
              <a:buFont typeface="Arial"/>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1"/>
          </p:nvPr>
        </p:nvSpPr>
        <p:spPr>
          <a:xfrm>
            <a:off x="6197600" y="1401796"/>
            <a:ext cx="5384800" cy="4261107"/>
          </a:xfrm>
        </p:spPr>
        <p:txBody>
          <a:bodyPr/>
          <a:lstStyle>
            <a:lvl1pPr marL="457189" indent="-457189">
              <a:buFont typeface="Arial"/>
              <a:buChar char="•"/>
              <a:defRPr/>
            </a:lvl1pPr>
            <a:lvl2pPr marL="990575" indent="-380990">
              <a:buFont typeface="Arial"/>
              <a:buChar char="•"/>
              <a:defRPr/>
            </a:lvl2pPr>
            <a:lvl3pPr marL="1523962" indent="-304792">
              <a:buFont typeface="Arial"/>
              <a:buChar char="•"/>
              <a:defRPr/>
            </a:lvl3pPr>
            <a:lvl4pPr marL="2133547" indent="-304792">
              <a:buFont typeface="Arial"/>
              <a:buChar char="•"/>
              <a:defRPr/>
            </a:lvl4pPr>
            <a:lvl5pPr marL="2743131" indent="-304792">
              <a:buFont typeface="Arial"/>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5527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fld id="{2AB8C794-4101-4C73-BCE4-227910499A22}" type="slidenum">
              <a:rPr lang="en-US"/>
              <a:pPr/>
              <a:t>‹#›</a:t>
            </a:fld>
            <a:endParaRPr lang="en-US"/>
          </a:p>
        </p:txBody>
      </p:sp>
    </p:spTree>
    <p:extLst>
      <p:ext uri="{BB962C8B-B14F-4D97-AF65-F5344CB8AC3E}">
        <p14:creationId xmlns:p14="http://schemas.microsoft.com/office/powerpoint/2010/main" val="672843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875C2-9E1A-D14F-A157-73144AAFB6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852F57-4AF0-2843-93C3-CC06B4DC86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B1018C-A869-154B-94D0-B820663CF3D7}"/>
              </a:ext>
            </a:extLst>
          </p:cNvPr>
          <p:cNvSpPr>
            <a:spLocks noGrp="1"/>
          </p:cNvSpPr>
          <p:nvPr>
            <p:ph type="dt" sz="half" idx="10"/>
          </p:nvPr>
        </p:nvSpPr>
        <p:spPr/>
        <p:txBody>
          <a:bodyPr/>
          <a:lstStyle/>
          <a:p>
            <a:fld id="{560159E4-5FE5-3442-8A64-61B7F971800C}" type="datetimeFigureOut">
              <a:rPr lang="en-US" smtClean="0"/>
              <a:t>12/17/19</a:t>
            </a:fld>
            <a:endParaRPr lang="en-US"/>
          </a:p>
        </p:txBody>
      </p:sp>
      <p:sp>
        <p:nvSpPr>
          <p:cNvPr id="5" name="Footer Placeholder 4">
            <a:extLst>
              <a:ext uri="{FF2B5EF4-FFF2-40B4-BE49-F238E27FC236}">
                <a16:creationId xmlns:a16="http://schemas.microsoft.com/office/drawing/2014/main" id="{5902DB78-FB95-A549-B2B3-827B14A98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8E05A-70E6-3F42-A0DC-00654C36E3B9}"/>
              </a:ext>
            </a:extLst>
          </p:cNvPr>
          <p:cNvSpPr>
            <a:spLocks noGrp="1"/>
          </p:cNvSpPr>
          <p:nvPr>
            <p:ph type="sldNum" sz="quarter" idx="12"/>
          </p:nvPr>
        </p:nvSpPr>
        <p:spPr/>
        <p:txBody>
          <a:bodyPr/>
          <a:lstStyle/>
          <a:p>
            <a:fld id="{9E5C0617-D100-5E4F-930A-C8B2B02BB691}" type="slidenum">
              <a:rPr lang="en-US" smtClean="0"/>
              <a:t>‹#›</a:t>
            </a:fld>
            <a:endParaRPr lang="en-US"/>
          </a:p>
        </p:txBody>
      </p:sp>
    </p:spTree>
    <p:extLst>
      <p:ext uri="{BB962C8B-B14F-4D97-AF65-F5344CB8AC3E}">
        <p14:creationId xmlns:p14="http://schemas.microsoft.com/office/powerpoint/2010/main" val="1276391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808E0-F883-2B4B-9A96-44C94DBFAD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27CFD7-767B-BC47-BC86-26EC4EBB27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53BA3C-A54D-F14F-81A5-26788431019D}"/>
              </a:ext>
            </a:extLst>
          </p:cNvPr>
          <p:cNvSpPr>
            <a:spLocks noGrp="1"/>
          </p:cNvSpPr>
          <p:nvPr>
            <p:ph type="dt" sz="half" idx="10"/>
          </p:nvPr>
        </p:nvSpPr>
        <p:spPr/>
        <p:txBody>
          <a:bodyPr/>
          <a:lstStyle/>
          <a:p>
            <a:fld id="{560159E4-5FE5-3442-8A64-61B7F971800C}" type="datetimeFigureOut">
              <a:rPr lang="en-US" smtClean="0"/>
              <a:t>12/17/19</a:t>
            </a:fld>
            <a:endParaRPr lang="en-US"/>
          </a:p>
        </p:txBody>
      </p:sp>
      <p:sp>
        <p:nvSpPr>
          <p:cNvPr id="5" name="Footer Placeholder 4">
            <a:extLst>
              <a:ext uri="{FF2B5EF4-FFF2-40B4-BE49-F238E27FC236}">
                <a16:creationId xmlns:a16="http://schemas.microsoft.com/office/drawing/2014/main" id="{17A76E15-57BF-084B-AFBC-45935C6C85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D80EA3-3054-2142-AFF7-1D9874283046}"/>
              </a:ext>
            </a:extLst>
          </p:cNvPr>
          <p:cNvSpPr>
            <a:spLocks noGrp="1"/>
          </p:cNvSpPr>
          <p:nvPr>
            <p:ph type="sldNum" sz="quarter" idx="12"/>
          </p:nvPr>
        </p:nvSpPr>
        <p:spPr/>
        <p:txBody>
          <a:bodyPr/>
          <a:lstStyle/>
          <a:p>
            <a:fld id="{9E5C0617-D100-5E4F-930A-C8B2B02BB691}" type="slidenum">
              <a:rPr lang="en-US" smtClean="0"/>
              <a:t>‹#›</a:t>
            </a:fld>
            <a:endParaRPr lang="en-US"/>
          </a:p>
        </p:txBody>
      </p:sp>
    </p:spTree>
    <p:extLst>
      <p:ext uri="{BB962C8B-B14F-4D97-AF65-F5344CB8AC3E}">
        <p14:creationId xmlns:p14="http://schemas.microsoft.com/office/powerpoint/2010/main" val="1104309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C94E5-4C2D-7841-9D1C-10D87CB7CC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7B91C9-2E0E-CD45-8D7A-3E92AE614D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13FD69-3909-754F-84A9-AC1DBDDE6E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E3BEAC-DEFB-1343-B948-3B9167A4CB21}"/>
              </a:ext>
            </a:extLst>
          </p:cNvPr>
          <p:cNvSpPr>
            <a:spLocks noGrp="1"/>
          </p:cNvSpPr>
          <p:nvPr>
            <p:ph type="dt" sz="half" idx="10"/>
          </p:nvPr>
        </p:nvSpPr>
        <p:spPr/>
        <p:txBody>
          <a:bodyPr/>
          <a:lstStyle/>
          <a:p>
            <a:fld id="{560159E4-5FE5-3442-8A64-61B7F971800C}" type="datetimeFigureOut">
              <a:rPr lang="en-US" smtClean="0"/>
              <a:t>12/17/19</a:t>
            </a:fld>
            <a:endParaRPr lang="en-US"/>
          </a:p>
        </p:txBody>
      </p:sp>
      <p:sp>
        <p:nvSpPr>
          <p:cNvPr id="6" name="Footer Placeholder 5">
            <a:extLst>
              <a:ext uri="{FF2B5EF4-FFF2-40B4-BE49-F238E27FC236}">
                <a16:creationId xmlns:a16="http://schemas.microsoft.com/office/drawing/2014/main" id="{EC2C1F5E-012D-8346-9B37-46D000DB3C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23EEDD-CD14-0649-BCFE-942EC4DBC7D8}"/>
              </a:ext>
            </a:extLst>
          </p:cNvPr>
          <p:cNvSpPr>
            <a:spLocks noGrp="1"/>
          </p:cNvSpPr>
          <p:nvPr>
            <p:ph type="sldNum" sz="quarter" idx="12"/>
          </p:nvPr>
        </p:nvSpPr>
        <p:spPr/>
        <p:txBody>
          <a:bodyPr/>
          <a:lstStyle/>
          <a:p>
            <a:fld id="{9E5C0617-D100-5E4F-930A-C8B2B02BB691}" type="slidenum">
              <a:rPr lang="en-US" smtClean="0"/>
              <a:t>‹#›</a:t>
            </a:fld>
            <a:endParaRPr lang="en-US"/>
          </a:p>
        </p:txBody>
      </p:sp>
    </p:spTree>
    <p:extLst>
      <p:ext uri="{BB962C8B-B14F-4D97-AF65-F5344CB8AC3E}">
        <p14:creationId xmlns:p14="http://schemas.microsoft.com/office/powerpoint/2010/main" val="828157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D249B-8D2B-494C-8889-4F1987E917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3A6F88-B102-1943-919E-CA9FD90AF5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9026C4-1BD7-3B48-8678-DCD6A7FAFA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53CD52-109B-CD47-AC21-40E425043C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D0D7F3-DD31-3740-B167-051CD74041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91B256-BD2D-8646-B1DD-4BEBEFFEE3D8}"/>
              </a:ext>
            </a:extLst>
          </p:cNvPr>
          <p:cNvSpPr>
            <a:spLocks noGrp="1"/>
          </p:cNvSpPr>
          <p:nvPr>
            <p:ph type="dt" sz="half" idx="10"/>
          </p:nvPr>
        </p:nvSpPr>
        <p:spPr/>
        <p:txBody>
          <a:bodyPr/>
          <a:lstStyle/>
          <a:p>
            <a:fld id="{560159E4-5FE5-3442-8A64-61B7F971800C}" type="datetimeFigureOut">
              <a:rPr lang="en-US" smtClean="0"/>
              <a:t>12/17/19</a:t>
            </a:fld>
            <a:endParaRPr lang="en-US"/>
          </a:p>
        </p:txBody>
      </p:sp>
      <p:sp>
        <p:nvSpPr>
          <p:cNvPr id="8" name="Footer Placeholder 7">
            <a:extLst>
              <a:ext uri="{FF2B5EF4-FFF2-40B4-BE49-F238E27FC236}">
                <a16:creationId xmlns:a16="http://schemas.microsoft.com/office/drawing/2014/main" id="{AC8F5A93-2A8B-5A49-9FB5-122E5EBAB2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FC0DD4-5875-4344-977A-0D28041C2ACF}"/>
              </a:ext>
            </a:extLst>
          </p:cNvPr>
          <p:cNvSpPr>
            <a:spLocks noGrp="1"/>
          </p:cNvSpPr>
          <p:nvPr>
            <p:ph type="sldNum" sz="quarter" idx="12"/>
          </p:nvPr>
        </p:nvSpPr>
        <p:spPr/>
        <p:txBody>
          <a:bodyPr/>
          <a:lstStyle/>
          <a:p>
            <a:fld id="{9E5C0617-D100-5E4F-930A-C8B2B02BB691}" type="slidenum">
              <a:rPr lang="en-US" smtClean="0"/>
              <a:t>‹#›</a:t>
            </a:fld>
            <a:endParaRPr lang="en-US"/>
          </a:p>
        </p:txBody>
      </p:sp>
    </p:spTree>
    <p:extLst>
      <p:ext uri="{BB962C8B-B14F-4D97-AF65-F5344CB8AC3E}">
        <p14:creationId xmlns:p14="http://schemas.microsoft.com/office/powerpoint/2010/main" val="1900699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EC3A5-1535-5B46-94CF-2AE33F5659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F2223C-353D-4247-87B8-CFA677421D6F}"/>
              </a:ext>
            </a:extLst>
          </p:cNvPr>
          <p:cNvSpPr>
            <a:spLocks noGrp="1"/>
          </p:cNvSpPr>
          <p:nvPr>
            <p:ph type="dt" sz="half" idx="10"/>
          </p:nvPr>
        </p:nvSpPr>
        <p:spPr/>
        <p:txBody>
          <a:bodyPr/>
          <a:lstStyle/>
          <a:p>
            <a:fld id="{560159E4-5FE5-3442-8A64-61B7F971800C}" type="datetimeFigureOut">
              <a:rPr lang="en-US" smtClean="0"/>
              <a:t>12/17/19</a:t>
            </a:fld>
            <a:endParaRPr lang="en-US"/>
          </a:p>
        </p:txBody>
      </p:sp>
      <p:sp>
        <p:nvSpPr>
          <p:cNvPr id="4" name="Footer Placeholder 3">
            <a:extLst>
              <a:ext uri="{FF2B5EF4-FFF2-40B4-BE49-F238E27FC236}">
                <a16:creationId xmlns:a16="http://schemas.microsoft.com/office/drawing/2014/main" id="{F885A551-A101-074E-88B5-2053DE92D2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70141A-F63B-A840-913A-3B5D3EDAFB5B}"/>
              </a:ext>
            </a:extLst>
          </p:cNvPr>
          <p:cNvSpPr>
            <a:spLocks noGrp="1"/>
          </p:cNvSpPr>
          <p:nvPr>
            <p:ph type="sldNum" sz="quarter" idx="12"/>
          </p:nvPr>
        </p:nvSpPr>
        <p:spPr/>
        <p:txBody>
          <a:bodyPr/>
          <a:lstStyle/>
          <a:p>
            <a:fld id="{9E5C0617-D100-5E4F-930A-C8B2B02BB691}" type="slidenum">
              <a:rPr lang="en-US" smtClean="0"/>
              <a:t>‹#›</a:t>
            </a:fld>
            <a:endParaRPr lang="en-US"/>
          </a:p>
        </p:txBody>
      </p:sp>
    </p:spTree>
    <p:extLst>
      <p:ext uri="{BB962C8B-B14F-4D97-AF65-F5344CB8AC3E}">
        <p14:creationId xmlns:p14="http://schemas.microsoft.com/office/powerpoint/2010/main" val="1229007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94726D-D14C-C843-9023-0DF42B4CEF51}"/>
              </a:ext>
            </a:extLst>
          </p:cNvPr>
          <p:cNvSpPr>
            <a:spLocks noGrp="1"/>
          </p:cNvSpPr>
          <p:nvPr>
            <p:ph type="dt" sz="half" idx="10"/>
          </p:nvPr>
        </p:nvSpPr>
        <p:spPr/>
        <p:txBody>
          <a:bodyPr/>
          <a:lstStyle/>
          <a:p>
            <a:fld id="{560159E4-5FE5-3442-8A64-61B7F971800C}" type="datetimeFigureOut">
              <a:rPr lang="en-US" smtClean="0"/>
              <a:t>12/17/19</a:t>
            </a:fld>
            <a:endParaRPr lang="en-US"/>
          </a:p>
        </p:txBody>
      </p:sp>
      <p:sp>
        <p:nvSpPr>
          <p:cNvPr id="3" name="Footer Placeholder 2">
            <a:extLst>
              <a:ext uri="{FF2B5EF4-FFF2-40B4-BE49-F238E27FC236}">
                <a16:creationId xmlns:a16="http://schemas.microsoft.com/office/drawing/2014/main" id="{F6F83911-0CB7-AC40-BD11-AB2D6F4CE4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12E561-0D6D-274C-9787-B34FC088412F}"/>
              </a:ext>
            </a:extLst>
          </p:cNvPr>
          <p:cNvSpPr>
            <a:spLocks noGrp="1"/>
          </p:cNvSpPr>
          <p:nvPr>
            <p:ph type="sldNum" sz="quarter" idx="12"/>
          </p:nvPr>
        </p:nvSpPr>
        <p:spPr/>
        <p:txBody>
          <a:bodyPr/>
          <a:lstStyle/>
          <a:p>
            <a:fld id="{9E5C0617-D100-5E4F-930A-C8B2B02BB691}" type="slidenum">
              <a:rPr lang="en-US" smtClean="0"/>
              <a:t>‹#›</a:t>
            </a:fld>
            <a:endParaRPr lang="en-US"/>
          </a:p>
        </p:txBody>
      </p:sp>
    </p:spTree>
    <p:extLst>
      <p:ext uri="{BB962C8B-B14F-4D97-AF65-F5344CB8AC3E}">
        <p14:creationId xmlns:p14="http://schemas.microsoft.com/office/powerpoint/2010/main" val="3070968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B0C4-A54B-E94D-80BB-BEBAD993C6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EF3F22-813A-FB4F-9B73-4743CAF846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E2EDF5-7229-3C44-B8D5-8C6B15EE5D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653F09-D223-034C-974E-3D942E63B608}"/>
              </a:ext>
            </a:extLst>
          </p:cNvPr>
          <p:cNvSpPr>
            <a:spLocks noGrp="1"/>
          </p:cNvSpPr>
          <p:nvPr>
            <p:ph type="dt" sz="half" idx="10"/>
          </p:nvPr>
        </p:nvSpPr>
        <p:spPr/>
        <p:txBody>
          <a:bodyPr/>
          <a:lstStyle/>
          <a:p>
            <a:fld id="{560159E4-5FE5-3442-8A64-61B7F971800C}" type="datetimeFigureOut">
              <a:rPr lang="en-US" smtClean="0"/>
              <a:t>12/17/19</a:t>
            </a:fld>
            <a:endParaRPr lang="en-US"/>
          </a:p>
        </p:txBody>
      </p:sp>
      <p:sp>
        <p:nvSpPr>
          <p:cNvPr id="6" name="Footer Placeholder 5">
            <a:extLst>
              <a:ext uri="{FF2B5EF4-FFF2-40B4-BE49-F238E27FC236}">
                <a16:creationId xmlns:a16="http://schemas.microsoft.com/office/drawing/2014/main" id="{767FD147-B28A-524E-A071-9D07408AA5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351A38-A8DC-0E4C-87B9-1ADB470FA3E7}"/>
              </a:ext>
            </a:extLst>
          </p:cNvPr>
          <p:cNvSpPr>
            <a:spLocks noGrp="1"/>
          </p:cNvSpPr>
          <p:nvPr>
            <p:ph type="sldNum" sz="quarter" idx="12"/>
          </p:nvPr>
        </p:nvSpPr>
        <p:spPr/>
        <p:txBody>
          <a:bodyPr/>
          <a:lstStyle/>
          <a:p>
            <a:fld id="{9E5C0617-D100-5E4F-930A-C8B2B02BB691}" type="slidenum">
              <a:rPr lang="en-US" smtClean="0"/>
              <a:t>‹#›</a:t>
            </a:fld>
            <a:endParaRPr lang="en-US"/>
          </a:p>
        </p:txBody>
      </p:sp>
    </p:spTree>
    <p:extLst>
      <p:ext uri="{BB962C8B-B14F-4D97-AF65-F5344CB8AC3E}">
        <p14:creationId xmlns:p14="http://schemas.microsoft.com/office/powerpoint/2010/main" val="1223484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F832D-CCB2-CA4A-AAFE-A30E63F130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7D8F02-C2A2-C74B-B824-1DC4A20605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98ACC8-5B2B-B34E-85AE-2FAB61AC35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7F54B6-C981-1E44-BD69-5CF980EA7A27}"/>
              </a:ext>
            </a:extLst>
          </p:cNvPr>
          <p:cNvSpPr>
            <a:spLocks noGrp="1"/>
          </p:cNvSpPr>
          <p:nvPr>
            <p:ph type="dt" sz="half" idx="10"/>
          </p:nvPr>
        </p:nvSpPr>
        <p:spPr/>
        <p:txBody>
          <a:bodyPr/>
          <a:lstStyle/>
          <a:p>
            <a:fld id="{560159E4-5FE5-3442-8A64-61B7F971800C}" type="datetimeFigureOut">
              <a:rPr lang="en-US" smtClean="0"/>
              <a:t>12/17/19</a:t>
            </a:fld>
            <a:endParaRPr lang="en-US"/>
          </a:p>
        </p:txBody>
      </p:sp>
      <p:sp>
        <p:nvSpPr>
          <p:cNvPr id="6" name="Footer Placeholder 5">
            <a:extLst>
              <a:ext uri="{FF2B5EF4-FFF2-40B4-BE49-F238E27FC236}">
                <a16:creationId xmlns:a16="http://schemas.microsoft.com/office/drawing/2014/main" id="{C8796987-0EFD-4747-8936-9BF7D71E2E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089F51-C004-4849-A517-1810812EEAE5}"/>
              </a:ext>
            </a:extLst>
          </p:cNvPr>
          <p:cNvSpPr>
            <a:spLocks noGrp="1"/>
          </p:cNvSpPr>
          <p:nvPr>
            <p:ph type="sldNum" sz="quarter" idx="12"/>
          </p:nvPr>
        </p:nvSpPr>
        <p:spPr/>
        <p:txBody>
          <a:bodyPr/>
          <a:lstStyle/>
          <a:p>
            <a:fld id="{9E5C0617-D100-5E4F-930A-C8B2B02BB691}" type="slidenum">
              <a:rPr lang="en-US" smtClean="0"/>
              <a:t>‹#›</a:t>
            </a:fld>
            <a:endParaRPr lang="en-US"/>
          </a:p>
        </p:txBody>
      </p:sp>
    </p:spTree>
    <p:extLst>
      <p:ext uri="{BB962C8B-B14F-4D97-AF65-F5344CB8AC3E}">
        <p14:creationId xmlns:p14="http://schemas.microsoft.com/office/powerpoint/2010/main" val="223223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9F8729-C491-DE43-9B3B-BED1922F37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F6C8FB-F3B8-A04B-92C3-425AA47D49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E5A2F-65DF-E741-AF51-02FA80C635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0159E4-5FE5-3442-8A64-61B7F971800C}" type="datetimeFigureOut">
              <a:rPr lang="en-US" smtClean="0"/>
              <a:t>12/17/19</a:t>
            </a:fld>
            <a:endParaRPr lang="en-US"/>
          </a:p>
        </p:txBody>
      </p:sp>
      <p:sp>
        <p:nvSpPr>
          <p:cNvPr id="5" name="Footer Placeholder 4">
            <a:extLst>
              <a:ext uri="{FF2B5EF4-FFF2-40B4-BE49-F238E27FC236}">
                <a16:creationId xmlns:a16="http://schemas.microsoft.com/office/drawing/2014/main" id="{35BC1541-0192-B244-BB07-BCD58568C7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979450-3947-E248-A36D-609043A851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C0617-D100-5E4F-930A-C8B2B02BB691}" type="slidenum">
              <a:rPr lang="en-US" smtClean="0"/>
              <a:t>‹#›</a:t>
            </a:fld>
            <a:endParaRPr lang="en-US"/>
          </a:p>
        </p:txBody>
      </p:sp>
    </p:spTree>
    <p:extLst>
      <p:ext uri="{BB962C8B-B14F-4D97-AF65-F5344CB8AC3E}">
        <p14:creationId xmlns:p14="http://schemas.microsoft.com/office/powerpoint/2010/main" val="3024407946"/>
      </p:ext>
    </p:extLst>
  </p:cSld>
  <p:clrMap bg1="dk1" tx1="lt1" bg2="dk2" tx2="lt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 id="2147484470" r:id="rId12"/>
    <p:sldLayoutId id="2147484472" r:id="rId13"/>
    <p:sldLayoutId id="214748447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med.libretexts.org/Bookshelves/Nutrition/Book:_Human_Nutrition_(University_of_Hawaii)/1:_Basic_Concepts_in_Nutrition/1.1:_Introduction_to_Nutrition"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en.wikiquote.org/wiki/Foo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3.webp"/><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70D3E8-329B-4107-A3FA-53E7FC7BA84B}"/>
              </a:ext>
            </a:extLst>
          </p:cNvPr>
          <p:cNvSpPr/>
          <p:nvPr/>
        </p:nvSpPr>
        <p:spPr>
          <a:xfrm>
            <a:off x="111211" y="1281415"/>
            <a:ext cx="11887200" cy="4832092"/>
          </a:xfrm>
          <a:prstGeom prst="rect">
            <a:avLst/>
          </a:prstGeom>
        </p:spPr>
        <p:txBody>
          <a:bodyPr wrap="square">
            <a:spAutoFit/>
          </a:bodyPr>
          <a:lstStyle/>
          <a:p>
            <a:pPr algn="ctr"/>
            <a:r>
              <a:rPr lang="en-US" sz="6000" b="1" dirty="0">
                <a:latin typeface="Georgia" panose="02040502050405020303" pitchFamily="18" charset="0"/>
                <a:cs typeface="Arial" panose="020B0604020202020204" pitchFamily="34" charset="0"/>
              </a:rPr>
              <a:t>Importance of Nutrition in Cystic Fibrosis</a:t>
            </a:r>
          </a:p>
          <a:p>
            <a:endParaRPr lang="en-US" sz="4400" b="1" dirty="0"/>
          </a:p>
          <a:p>
            <a:pPr algn="ctr"/>
            <a:r>
              <a:rPr lang="en-US" sz="2400" dirty="0">
                <a:latin typeface="Arial" panose="020B0604020202020204" pitchFamily="34" charset="0"/>
                <a:cs typeface="Arial" panose="020B0604020202020204" pitchFamily="34" charset="0"/>
              </a:rPr>
              <a:t>  </a:t>
            </a:r>
            <a:r>
              <a:rPr lang="en-US" sz="2000" dirty="0" err="1">
                <a:latin typeface="Georgia" panose="02040502050405020303" pitchFamily="18" charset="0"/>
                <a:cs typeface="Arial" panose="020B0604020202020204" pitchFamily="34" charset="0"/>
              </a:rPr>
              <a:t>Golnar</a:t>
            </a:r>
            <a:r>
              <a:rPr lang="en-US" sz="2000" dirty="0">
                <a:latin typeface="Georgia" panose="02040502050405020303" pitchFamily="18" charset="0"/>
                <a:cs typeface="Arial" panose="020B0604020202020204" pitchFamily="34" charset="0"/>
              </a:rPr>
              <a:t> </a:t>
            </a:r>
            <a:r>
              <a:rPr lang="en-US" sz="2000" dirty="0" err="1">
                <a:latin typeface="Georgia" panose="02040502050405020303" pitchFamily="18" charset="0"/>
                <a:cs typeface="Arial" panose="020B0604020202020204" pitchFamily="34" charset="0"/>
              </a:rPr>
              <a:t>Raissi</a:t>
            </a:r>
            <a:r>
              <a:rPr lang="en-US" sz="2000" dirty="0">
                <a:latin typeface="Georgia" panose="02040502050405020303" pitchFamily="18" charset="0"/>
                <a:cs typeface="Arial" panose="020B0604020202020204" pitchFamily="34" charset="0"/>
              </a:rPr>
              <a:t> </a:t>
            </a:r>
            <a:r>
              <a:rPr lang="en-US" sz="2000" dirty="0" err="1">
                <a:latin typeface="Georgia" panose="02040502050405020303" pitchFamily="18" charset="0"/>
                <a:cs typeface="Arial" panose="020B0604020202020204" pitchFamily="34" charset="0"/>
              </a:rPr>
              <a:t>ND.,L.Ac.,MS</a:t>
            </a:r>
            <a:endParaRPr lang="en-US" sz="2000" dirty="0">
              <a:latin typeface="Georgia" panose="02040502050405020303" pitchFamily="18" charset="0"/>
              <a:cs typeface="Arial" panose="020B0604020202020204" pitchFamily="34" charset="0"/>
            </a:endParaRPr>
          </a:p>
          <a:p>
            <a:pPr algn="ctr"/>
            <a:r>
              <a:rPr lang="en-US" sz="2000" dirty="0">
                <a:latin typeface="Georgia" panose="02040502050405020303" pitchFamily="18" charset="0"/>
                <a:cs typeface="Arial" panose="020B0604020202020204" pitchFamily="34" charset="0"/>
              </a:rPr>
              <a:t>    Board certified in Integrative Medicine</a:t>
            </a:r>
          </a:p>
          <a:p>
            <a:pPr algn="ctr"/>
            <a:r>
              <a:rPr lang="en-US" sz="2000" dirty="0">
                <a:latin typeface="Georgia" panose="02040502050405020303" pitchFamily="18" charset="0"/>
                <a:cs typeface="Arial" panose="020B0604020202020204" pitchFamily="34" charset="0"/>
              </a:rPr>
              <a:t>    Columbia University Medical Center</a:t>
            </a:r>
          </a:p>
          <a:p>
            <a:pPr algn="ctr"/>
            <a:r>
              <a:rPr lang="en-US" sz="2000" dirty="0">
                <a:latin typeface="Georgia" panose="02040502050405020303" pitchFamily="18" charset="0"/>
                <a:cs typeface="Arial" panose="020B0604020202020204" pitchFamily="34" charset="0"/>
              </a:rPr>
              <a:t>    Sue &amp; John L. Weinberg Cystic Fibrosis   </a:t>
            </a:r>
          </a:p>
          <a:p>
            <a:pPr algn="ctr"/>
            <a:r>
              <a:rPr lang="en-US" sz="2000" dirty="0">
                <a:latin typeface="Georgia" panose="02040502050405020303" pitchFamily="18" charset="0"/>
                <a:cs typeface="Arial" panose="020B0604020202020204" pitchFamily="34" charset="0"/>
              </a:rPr>
              <a:t>    Center </a:t>
            </a:r>
          </a:p>
          <a:p>
            <a:pPr algn="ctr"/>
            <a:r>
              <a:rPr lang="en-US" sz="2000" dirty="0">
                <a:latin typeface="Georgia" panose="02040502050405020303" pitchFamily="18" charset="0"/>
                <a:cs typeface="Arial" panose="020B0604020202020204" pitchFamily="34" charset="0"/>
              </a:rPr>
              <a:t>                </a:t>
            </a:r>
          </a:p>
          <a:p>
            <a:pPr algn="ctr"/>
            <a:r>
              <a:rPr lang="en-US" sz="2000" dirty="0">
                <a:latin typeface="Georgia" panose="02040502050405020303" pitchFamily="18" charset="0"/>
                <a:cs typeface="Arial" panose="020B0604020202020204" pitchFamily="34" charset="0"/>
              </a:rPr>
              <a:t> December 18,2019</a:t>
            </a:r>
          </a:p>
        </p:txBody>
      </p:sp>
    </p:spTree>
    <p:extLst>
      <p:ext uri="{BB962C8B-B14F-4D97-AF65-F5344CB8AC3E}">
        <p14:creationId xmlns:p14="http://schemas.microsoft.com/office/powerpoint/2010/main" val="1692404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640263"/>
            <a:ext cx="5239512" cy="1344975"/>
          </a:xfrm>
        </p:spPr>
        <p:txBody>
          <a:bodyPr vert="horz" lIns="91440" tIns="45720" rIns="91440" bIns="45720" rtlCol="0" anchor="ctr">
            <a:normAutofit/>
          </a:bodyPr>
          <a:lstStyle/>
          <a:p>
            <a:pPr algn="ctr"/>
            <a:r>
              <a:rPr lang="en-US" sz="4000" kern="1200" dirty="0">
                <a:latin typeface="Georgia" panose="02040502050405020303" pitchFamily="18" charset="0"/>
              </a:rPr>
              <a:t>Achieving Optimal Stature is Important</a:t>
            </a:r>
          </a:p>
        </p:txBody>
      </p:sp>
      <p:sp>
        <p:nvSpPr>
          <p:cNvPr id="3" name="Content Placeholder 2"/>
          <p:cNvSpPr>
            <a:spLocks noGrp="1"/>
          </p:cNvSpPr>
          <p:nvPr>
            <p:ph sz="half" idx="1"/>
          </p:nvPr>
        </p:nvSpPr>
        <p:spPr>
          <a:xfrm>
            <a:off x="594360" y="2321788"/>
            <a:ext cx="5235490" cy="3773010"/>
          </a:xfrm>
        </p:spPr>
        <p:txBody>
          <a:bodyPr vert="horz" lIns="91440" tIns="45720" rIns="91440" bIns="45720" rtlCol="0">
            <a:normAutofit/>
          </a:bodyPr>
          <a:lstStyle/>
          <a:p>
            <a:r>
              <a:rPr lang="en-US" dirty="0">
                <a:latin typeface="Georgia" panose="02040502050405020303" pitchFamily="18" charset="0"/>
              </a:rPr>
              <a:t>Height is related to lung volumes &amp; should be considered as part of overall health of individuals with CF 			</a:t>
            </a:r>
          </a:p>
          <a:p>
            <a:r>
              <a:rPr lang="en-US" dirty="0">
                <a:latin typeface="Georgia" panose="02040502050405020303" pitchFamily="18" charset="0"/>
              </a:rPr>
              <a:t>Stunting is an independent risk factor for mortality in CF 									</a:t>
            </a:r>
          </a:p>
          <a:p>
            <a:endParaRPr lang="en-US" sz="2000" dirty="0">
              <a:solidFill>
                <a:schemeClr val="bg1"/>
              </a:solidFill>
            </a:endParaRP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0632" y="787907"/>
            <a:ext cx="5126736" cy="5126736"/>
          </a:xfrm>
          <a:prstGeom prst="rect">
            <a:avLst/>
          </a:prstGeom>
        </p:spPr>
      </p:pic>
    </p:spTree>
    <p:extLst>
      <p:ext uri="{BB962C8B-B14F-4D97-AF65-F5344CB8AC3E}">
        <p14:creationId xmlns:p14="http://schemas.microsoft.com/office/powerpoint/2010/main" val="1962513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40E56-FB06-374D-878A-44C23D3D2332}"/>
              </a:ext>
            </a:extLst>
          </p:cNvPr>
          <p:cNvSpPr>
            <a:spLocks noGrp="1"/>
          </p:cNvSpPr>
          <p:nvPr>
            <p:ph type="title"/>
          </p:nvPr>
        </p:nvSpPr>
        <p:spPr>
          <a:xfrm>
            <a:off x="484096" y="1012004"/>
            <a:ext cx="3795091" cy="4795408"/>
          </a:xfrm>
        </p:spPr>
        <p:txBody>
          <a:bodyPr>
            <a:normAutofit/>
          </a:bodyPr>
          <a:lstStyle/>
          <a:p>
            <a:pPr algn="ctr"/>
            <a:r>
              <a:rPr lang="en-US" dirty="0">
                <a:solidFill>
                  <a:srgbClr val="FFFFFF"/>
                </a:solidFill>
                <a:latin typeface="Georgia" panose="02040502050405020303" pitchFamily="18" charset="0"/>
              </a:rPr>
              <a:t>CF Weight Goals- Pediatrics</a:t>
            </a:r>
          </a:p>
        </p:txBody>
      </p:sp>
      <p:graphicFrame>
        <p:nvGraphicFramePr>
          <p:cNvPr id="13" name="Content Placeholder 2">
            <a:extLst>
              <a:ext uri="{FF2B5EF4-FFF2-40B4-BE49-F238E27FC236}">
                <a16:creationId xmlns:a16="http://schemas.microsoft.com/office/drawing/2014/main" id="{239F7529-CA41-4FCC-890C-FD27D7931C54}"/>
              </a:ext>
            </a:extLst>
          </p:cNvPr>
          <p:cNvGraphicFramePr>
            <a:graphicFrameLocks noGrp="1"/>
          </p:cNvGraphicFramePr>
          <p:nvPr>
            <p:ph idx="1"/>
            <p:extLst>
              <p:ext uri="{D42A27DB-BD31-4B8C-83A1-F6EECF244321}">
                <p14:modId xmlns:p14="http://schemas.microsoft.com/office/powerpoint/2010/main" val="40178473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7331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7762" y="1053711"/>
            <a:ext cx="5638994" cy="1424446"/>
          </a:xfrm>
        </p:spPr>
        <p:txBody>
          <a:bodyPr vert="horz" lIns="91440" tIns="45720" rIns="91440" bIns="45720" rtlCol="0" anchor="ctr">
            <a:normAutofit/>
          </a:bodyPr>
          <a:lstStyle/>
          <a:p>
            <a:r>
              <a:rPr lang="en-US" sz="5000" dirty="0">
                <a:solidFill>
                  <a:srgbClr val="FFFFFF"/>
                </a:solidFill>
                <a:latin typeface="Georgia" panose="02040502050405020303" pitchFamily="18" charset="0"/>
              </a:rPr>
              <a:t>Anthropometrics</a:t>
            </a:r>
          </a:p>
        </p:txBody>
      </p:sp>
      <p:sp>
        <p:nvSpPr>
          <p:cNvPr id="3" name="Content Placeholder 2"/>
          <p:cNvSpPr>
            <a:spLocks noGrp="1"/>
          </p:cNvSpPr>
          <p:nvPr>
            <p:ph sz="half" idx="1"/>
          </p:nvPr>
        </p:nvSpPr>
        <p:spPr>
          <a:xfrm>
            <a:off x="5297762" y="2799889"/>
            <a:ext cx="6275113" cy="3643774"/>
          </a:xfrm>
        </p:spPr>
        <p:txBody>
          <a:bodyPr vert="horz" lIns="91440" tIns="45720" rIns="91440" bIns="45720" rtlCol="0" anchor="t">
            <a:normAutofit fontScale="92500" lnSpcReduction="20000"/>
          </a:bodyPr>
          <a:lstStyle/>
          <a:p>
            <a:pPr marL="0"/>
            <a:r>
              <a:rPr lang="en-US" sz="2600" dirty="0">
                <a:solidFill>
                  <a:srgbClr val="FFFFFF"/>
                </a:solidFill>
                <a:latin typeface="Georgia" panose="02040502050405020303" pitchFamily="18" charset="0"/>
              </a:rPr>
              <a:t>Infants: &lt; 24 months</a:t>
            </a:r>
          </a:p>
          <a:p>
            <a:pPr marL="380990"/>
            <a:r>
              <a:rPr lang="en-US" sz="2600" dirty="0">
                <a:solidFill>
                  <a:srgbClr val="FFFFFF"/>
                </a:solidFill>
                <a:latin typeface="Georgia" panose="02040502050405020303" pitchFamily="18" charset="0"/>
              </a:rPr>
              <a:t>Weigh without clothes and with a clean diaper</a:t>
            </a:r>
          </a:p>
          <a:p>
            <a:pPr marL="380990"/>
            <a:r>
              <a:rPr lang="en-US" sz="2600" dirty="0">
                <a:solidFill>
                  <a:srgbClr val="FFFFFF"/>
                </a:solidFill>
                <a:latin typeface="Georgia" panose="02040502050405020303" pitchFamily="18" charset="0"/>
              </a:rPr>
              <a:t>Obtain recumbent length using a length board</a:t>
            </a:r>
          </a:p>
          <a:p>
            <a:pPr marL="380990"/>
            <a:r>
              <a:rPr lang="en-US" sz="2600" dirty="0">
                <a:solidFill>
                  <a:srgbClr val="FFFFFF"/>
                </a:solidFill>
                <a:latin typeface="Georgia" panose="02040502050405020303" pitchFamily="18" charset="0"/>
              </a:rPr>
              <a:t>Head circumference </a:t>
            </a:r>
          </a:p>
          <a:p>
            <a:pPr marL="0"/>
            <a:r>
              <a:rPr lang="en-US" sz="2600" dirty="0">
                <a:solidFill>
                  <a:srgbClr val="FFFFFF"/>
                </a:solidFill>
                <a:latin typeface="Georgia" panose="02040502050405020303" pitchFamily="18" charset="0"/>
              </a:rPr>
              <a:t>Goals: &lt; 24 months</a:t>
            </a:r>
          </a:p>
          <a:p>
            <a:pPr marL="838190" lvl="1"/>
            <a:r>
              <a:rPr lang="en-US" sz="2600" dirty="0">
                <a:solidFill>
                  <a:srgbClr val="FFFFFF"/>
                </a:solidFill>
                <a:latin typeface="Georgia" panose="02040502050405020303" pitchFamily="18" charset="0"/>
              </a:rPr>
              <a:t>Weight/length </a:t>
            </a:r>
            <a:r>
              <a:rPr lang="en-US" sz="2600" u="sng" dirty="0">
                <a:solidFill>
                  <a:srgbClr val="FFFFFF"/>
                </a:solidFill>
                <a:latin typeface="Georgia" panose="02040502050405020303" pitchFamily="18" charset="0"/>
              </a:rPr>
              <a:t>&gt;</a:t>
            </a:r>
            <a:r>
              <a:rPr lang="en-US" sz="2600" dirty="0">
                <a:solidFill>
                  <a:srgbClr val="FFFFFF"/>
                </a:solidFill>
                <a:latin typeface="Georgia" panose="02040502050405020303" pitchFamily="18" charset="0"/>
              </a:rPr>
              <a:t> 50%ile</a:t>
            </a:r>
          </a:p>
          <a:p>
            <a:pPr marL="838190" lvl="1"/>
            <a:r>
              <a:rPr lang="en-US" sz="2600" dirty="0">
                <a:solidFill>
                  <a:srgbClr val="FFFFFF"/>
                </a:solidFill>
                <a:latin typeface="Georgia" panose="02040502050405020303" pitchFamily="18" charset="0"/>
              </a:rPr>
              <a:t>Determine weight gain per day since last visit and compare to norms</a:t>
            </a:r>
          </a:p>
          <a:p>
            <a:endParaRPr lang="en-US" sz="1900" dirty="0">
              <a:solidFill>
                <a:srgbClr val="FFFFFF"/>
              </a:solidFill>
            </a:endParaRPr>
          </a:p>
        </p:txBody>
      </p:sp>
      <p:pic>
        <p:nvPicPr>
          <p:cNvPr id="8" name="Picture 2" descr="Image result for obtaining head circumferenc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4157" y="478232"/>
            <a:ext cx="3658187" cy="27899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obtaining infant length"/>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1886" y="3836500"/>
            <a:ext cx="3662730" cy="2295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403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640263"/>
            <a:ext cx="5239512" cy="1344975"/>
          </a:xfrm>
        </p:spPr>
        <p:txBody>
          <a:bodyPr vert="horz" lIns="91440" tIns="45720" rIns="91440" bIns="45720" rtlCol="0" anchor="ctr">
            <a:normAutofit/>
          </a:bodyPr>
          <a:lstStyle/>
          <a:p>
            <a:pPr algn="ctr"/>
            <a:r>
              <a:rPr lang="en-US" kern="1200" dirty="0">
                <a:solidFill>
                  <a:schemeClr val="tx1"/>
                </a:solidFill>
                <a:latin typeface="Georgia" panose="02040502050405020303" pitchFamily="18" charset="0"/>
              </a:rPr>
              <a:t>Anthropometrics</a:t>
            </a:r>
          </a:p>
        </p:txBody>
      </p:sp>
      <p:sp>
        <p:nvSpPr>
          <p:cNvPr id="3" name="Content Placeholder 2"/>
          <p:cNvSpPr>
            <a:spLocks noGrp="1"/>
          </p:cNvSpPr>
          <p:nvPr>
            <p:ph sz="half" idx="1"/>
          </p:nvPr>
        </p:nvSpPr>
        <p:spPr>
          <a:xfrm>
            <a:off x="593610" y="2121763"/>
            <a:ext cx="5502390" cy="4095974"/>
          </a:xfrm>
        </p:spPr>
        <p:txBody>
          <a:bodyPr vert="horz" lIns="91440" tIns="45720" rIns="91440" bIns="45720" rtlCol="0">
            <a:normAutofit/>
          </a:bodyPr>
          <a:lstStyle/>
          <a:p>
            <a:pPr marL="0"/>
            <a:r>
              <a:rPr lang="en-US" sz="2400" dirty="0">
                <a:latin typeface="Georgia" panose="02040502050405020303" pitchFamily="18" charset="0"/>
              </a:rPr>
              <a:t>Children/Adolescents 2-20 years</a:t>
            </a:r>
          </a:p>
          <a:p>
            <a:r>
              <a:rPr lang="en-US" sz="2400" dirty="0">
                <a:latin typeface="Georgia" panose="02040502050405020303" pitchFamily="18" charset="0"/>
              </a:rPr>
              <a:t>Obtain accurate measurements at every clinic visit</a:t>
            </a:r>
          </a:p>
          <a:p>
            <a:r>
              <a:rPr lang="en-US" sz="2400" dirty="0">
                <a:latin typeface="Georgia" panose="02040502050405020303" pitchFamily="18" charset="0"/>
              </a:rPr>
              <a:t>Weigh with jackets/shoes off</a:t>
            </a:r>
          </a:p>
          <a:p>
            <a:r>
              <a:rPr lang="en-US" sz="2400" dirty="0">
                <a:latin typeface="Georgia" panose="02040502050405020303" pitchFamily="18" charset="0"/>
              </a:rPr>
              <a:t>Use a wall mounted stadiometer for height</a:t>
            </a:r>
          </a:p>
          <a:p>
            <a:pPr marL="0"/>
            <a:r>
              <a:rPr lang="en-US" sz="2400" dirty="0">
                <a:latin typeface="Georgia" panose="02040502050405020303" pitchFamily="18" charset="0"/>
              </a:rPr>
              <a:t>Goals: </a:t>
            </a:r>
          </a:p>
          <a:p>
            <a:pPr lvl="1"/>
            <a:r>
              <a:rPr lang="en-US" sz="2000" dirty="0">
                <a:latin typeface="Georgia" panose="02040502050405020303" pitchFamily="18" charset="0"/>
              </a:rPr>
              <a:t>BMI </a:t>
            </a:r>
            <a:r>
              <a:rPr lang="en-US" sz="2000" u="sng" dirty="0">
                <a:latin typeface="Georgia" panose="02040502050405020303" pitchFamily="18" charset="0"/>
              </a:rPr>
              <a:t>&gt;</a:t>
            </a:r>
            <a:r>
              <a:rPr lang="en-US" sz="2000" dirty="0">
                <a:latin typeface="Georgia" panose="02040502050405020303" pitchFamily="18" charset="0"/>
              </a:rPr>
              <a:t>50%ile </a:t>
            </a:r>
          </a:p>
          <a:p>
            <a:pPr lvl="1"/>
            <a:r>
              <a:rPr lang="en-US" sz="2000" dirty="0">
                <a:latin typeface="Georgia" panose="02040502050405020303" pitchFamily="18" charset="0"/>
              </a:rPr>
              <a:t>Weight </a:t>
            </a:r>
            <a:r>
              <a:rPr lang="en-US" sz="2000" u="sng" dirty="0">
                <a:latin typeface="Georgia" panose="02040502050405020303" pitchFamily="18" charset="0"/>
              </a:rPr>
              <a:t>&gt;</a:t>
            </a:r>
            <a:r>
              <a:rPr lang="en-US" sz="2000" dirty="0">
                <a:latin typeface="Georgia" panose="02040502050405020303" pitchFamily="18" charset="0"/>
              </a:rPr>
              <a:t>10%ile for preschool ages 2-5 years</a:t>
            </a:r>
          </a:p>
          <a:p>
            <a:endParaRPr lang="en-US" sz="2000" dirty="0"/>
          </a:p>
          <a:p>
            <a:endParaRPr lang="en-US" sz="20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80632" y="787907"/>
            <a:ext cx="5126736" cy="5126736"/>
          </a:xfrm>
          <a:prstGeom prst="rect">
            <a:avLst/>
          </a:prstGeom>
        </p:spPr>
      </p:pic>
    </p:spTree>
    <p:extLst>
      <p:ext uri="{BB962C8B-B14F-4D97-AF65-F5344CB8AC3E}">
        <p14:creationId xmlns:p14="http://schemas.microsoft.com/office/powerpoint/2010/main" val="2664796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80BFEE76-8826-483C-8ECB-4AC613440704}"/>
              </a:ext>
            </a:extLst>
          </p:cNvPr>
          <p:cNvGraphicFramePr>
            <a:graphicFrameLocks noGrp="1"/>
          </p:cNvGraphicFramePr>
          <p:nvPr>
            <p:ph sz="half" idx="1"/>
          </p:nvPr>
        </p:nvGraphicFramePr>
        <p:xfrm>
          <a:off x="754592" y="492488"/>
          <a:ext cx="10682817" cy="5533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9873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24FDB-1687-FC46-BF01-34073A022967}"/>
              </a:ext>
            </a:extLst>
          </p:cNvPr>
          <p:cNvSpPr>
            <a:spLocks noGrp="1"/>
          </p:cNvSpPr>
          <p:nvPr>
            <p:ph type="title"/>
          </p:nvPr>
        </p:nvSpPr>
        <p:spPr>
          <a:xfrm>
            <a:off x="838200" y="494506"/>
            <a:ext cx="10515600" cy="1325563"/>
          </a:xfrm>
        </p:spPr>
        <p:txBody>
          <a:bodyPr/>
          <a:lstStyle/>
          <a:p>
            <a:r>
              <a:rPr lang="en-US" b="1" dirty="0">
                <a:latin typeface="Georgia" panose="02040502050405020303" pitchFamily="18" charset="0"/>
                <a:cs typeface="Arial" panose="020B0604020202020204" pitchFamily="34" charset="0"/>
              </a:rPr>
              <a:t>Macronutrient Needs</a:t>
            </a:r>
          </a:p>
        </p:txBody>
      </p:sp>
      <p:sp>
        <p:nvSpPr>
          <p:cNvPr id="3" name="Content Placeholder 2">
            <a:extLst>
              <a:ext uri="{FF2B5EF4-FFF2-40B4-BE49-F238E27FC236}">
                <a16:creationId xmlns:a16="http://schemas.microsoft.com/office/drawing/2014/main" id="{E65D7B65-8AC6-E84C-AEF3-273CF1EFE9D4}"/>
              </a:ext>
            </a:extLst>
          </p:cNvPr>
          <p:cNvSpPr>
            <a:spLocks noGrp="1"/>
          </p:cNvSpPr>
          <p:nvPr>
            <p:ph idx="1"/>
          </p:nvPr>
        </p:nvSpPr>
        <p:spPr>
          <a:xfrm>
            <a:off x="838200" y="2314575"/>
            <a:ext cx="10515600" cy="3862388"/>
          </a:xfrm>
        </p:spPr>
        <p:txBody>
          <a:bodyPr>
            <a:noAutofit/>
          </a:bodyPr>
          <a:lstStyle/>
          <a:p>
            <a:r>
              <a:rPr lang="en-US" sz="3000" dirty="0">
                <a:latin typeface="Georgia" panose="02040502050405020303" pitchFamily="18" charset="0"/>
                <a:cs typeface="Arial" panose="020B0604020202020204" pitchFamily="34" charset="0"/>
              </a:rPr>
              <a:t>High energy needs due to increased energy expenditure from work of breathing &amp; increased losses from malabsorption</a:t>
            </a:r>
          </a:p>
          <a:p>
            <a:r>
              <a:rPr lang="en-US" sz="3000" dirty="0">
                <a:latin typeface="Georgia" panose="02040502050405020303" pitchFamily="18" charset="0"/>
                <a:cs typeface="Arial" panose="020B0604020202020204" pitchFamily="34" charset="0"/>
              </a:rPr>
              <a:t>Energy needs highly individual and difficult to estimate</a:t>
            </a:r>
          </a:p>
          <a:p>
            <a:r>
              <a:rPr lang="en-US" sz="3000" dirty="0">
                <a:latin typeface="Georgia" panose="02040502050405020303" pitchFamily="18" charset="0"/>
                <a:cs typeface="Arial" panose="020B0604020202020204" pitchFamily="34" charset="0"/>
              </a:rPr>
              <a:t>Recommend macronutrient distribution- 35-40% fat, 15% protein, %50 carbohydrate</a:t>
            </a:r>
          </a:p>
          <a:p>
            <a:r>
              <a:rPr lang="en-US" sz="3000" dirty="0">
                <a:latin typeface="Georgia" panose="02040502050405020303" pitchFamily="18" charset="0"/>
                <a:cs typeface="Arial" panose="020B0604020202020204" pitchFamily="34" charset="0"/>
              </a:rPr>
              <a:t>Protein requirement 1.5-2 times the RDA</a:t>
            </a:r>
          </a:p>
          <a:p>
            <a:r>
              <a:rPr lang="en-US" sz="3000" dirty="0">
                <a:latin typeface="Georgia" panose="02040502050405020303" pitchFamily="18" charset="0"/>
                <a:cs typeface="Arial" panose="020B0604020202020204" pitchFamily="34" charset="0"/>
              </a:rPr>
              <a:t>Calorie requirement  1.5-2 times the RDA</a:t>
            </a:r>
          </a:p>
        </p:txBody>
      </p:sp>
      <p:pic>
        <p:nvPicPr>
          <p:cNvPr id="5" name="Picture 4" descr="A picture containing drawing&#10;&#10;Description automatically generated">
            <a:extLst>
              <a:ext uri="{FF2B5EF4-FFF2-40B4-BE49-F238E27FC236}">
                <a16:creationId xmlns:a16="http://schemas.microsoft.com/office/drawing/2014/main" id="{2A79ECD7-533D-E949-9ABB-551517F01AD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759371" y="0"/>
            <a:ext cx="4432629" cy="2314575"/>
          </a:xfrm>
          <a:prstGeom prst="rect">
            <a:avLst/>
          </a:prstGeom>
        </p:spPr>
      </p:pic>
    </p:spTree>
    <p:extLst>
      <p:ext uri="{BB962C8B-B14F-4D97-AF65-F5344CB8AC3E}">
        <p14:creationId xmlns:p14="http://schemas.microsoft.com/office/powerpoint/2010/main" val="3487954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961" y="432594"/>
            <a:ext cx="10515600" cy="1325563"/>
          </a:xfrm>
        </p:spPr>
        <p:txBody>
          <a:bodyPr>
            <a:normAutofit/>
          </a:bodyPr>
          <a:lstStyle/>
          <a:p>
            <a:pPr algn="ctr"/>
            <a:r>
              <a:rPr lang="en-US" b="1" dirty="0">
                <a:latin typeface="Georgia" panose="02040502050405020303" pitchFamily="18" charset="0"/>
                <a:cs typeface="Arial" panose="020B0604020202020204" pitchFamily="34" charset="0"/>
              </a:rPr>
              <a:t>Why Higher Calorie Needs?</a:t>
            </a:r>
          </a:p>
        </p:txBody>
      </p:sp>
      <p:sp>
        <p:nvSpPr>
          <p:cNvPr id="3" name="Content Placeholder 2"/>
          <p:cNvSpPr>
            <a:spLocks noGrp="1"/>
          </p:cNvSpPr>
          <p:nvPr>
            <p:ph idx="1"/>
          </p:nvPr>
        </p:nvSpPr>
        <p:spPr>
          <a:xfrm>
            <a:off x="338138" y="1758157"/>
            <a:ext cx="10515600" cy="4351338"/>
          </a:xfrm>
        </p:spPr>
        <p:txBody>
          <a:bodyPr>
            <a:normAutofit/>
          </a:bodyPr>
          <a:lstStyle/>
          <a:p>
            <a:r>
              <a:rPr lang="en-US" dirty="0">
                <a:latin typeface="Georgia" panose="02040502050405020303" pitchFamily="18" charset="0"/>
                <a:cs typeface="Arial" panose="020B0604020202020204" pitchFamily="34" charset="0"/>
              </a:rPr>
              <a:t>Increased energy requirements secondary to malabsorption associated with pancreatic insufficiency, possible increased REE &amp; increased work of breathing.  </a:t>
            </a:r>
          </a:p>
          <a:p>
            <a:r>
              <a:rPr lang="en-US" dirty="0">
                <a:latin typeface="Georgia" panose="02040502050405020303" pitchFamily="18" charset="0"/>
                <a:cs typeface="Arial" panose="020B0604020202020204" pitchFamily="34" charset="0"/>
              </a:rPr>
              <a:t>Energy needs will be influenced by: </a:t>
            </a:r>
          </a:p>
          <a:p>
            <a:pPr lvl="1"/>
            <a:r>
              <a:rPr lang="en-US" dirty="0">
                <a:latin typeface="Georgia" panose="02040502050405020303" pitchFamily="18" charset="0"/>
                <a:cs typeface="Arial" panose="020B0604020202020204" pitchFamily="34" charset="0"/>
              </a:rPr>
              <a:t>Severity of lung disease, infection &amp; inflammation </a:t>
            </a:r>
          </a:p>
          <a:p>
            <a:pPr lvl="1"/>
            <a:r>
              <a:rPr lang="en-US" dirty="0">
                <a:latin typeface="Georgia" panose="02040502050405020303" pitchFamily="18" charset="0"/>
                <a:cs typeface="Arial" panose="020B0604020202020204" pitchFamily="34" charset="0"/>
              </a:rPr>
              <a:t>Degree of malabsorption  </a:t>
            </a:r>
          </a:p>
          <a:p>
            <a:pPr lvl="1"/>
            <a:r>
              <a:rPr lang="en-US" dirty="0">
                <a:latin typeface="Georgia" panose="02040502050405020303" pitchFamily="18" charset="0"/>
                <a:cs typeface="Arial" panose="020B0604020202020204" pitchFamily="34" charset="0"/>
              </a:rPr>
              <a:t>Glucose intolerance (usually if CFRD diagnosed) due to lack of insulin to utilize calorie from carbohydrates</a:t>
            </a:r>
          </a:p>
          <a:p>
            <a:pPr lvl="1"/>
            <a:r>
              <a:rPr lang="en-US" dirty="0">
                <a:latin typeface="Georgia" panose="02040502050405020303" pitchFamily="18" charset="0"/>
                <a:cs typeface="Arial" panose="020B0604020202020204" pitchFamily="34" charset="0"/>
              </a:rPr>
              <a:t>Other factors (CF liver disease) </a:t>
            </a:r>
          </a:p>
          <a:p>
            <a:endParaRPr lang="en-US" dirty="0">
              <a:latin typeface="Arial" panose="020B0604020202020204" pitchFamily="34" charset="0"/>
              <a:cs typeface="Arial" panose="020B0604020202020204" pitchFamily="34" charset="0"/>
            </a:endParaRPr>
          </a:p>
          <a:p>
            <a:endParaRPr lang="en-US" dirty="0"/>
          </a:p>
        </p:txBody>
      </p:sp>
      <p:pic>
        <p:nvPicPr>
          <p:cNvPr id="5" name="Picture 4">
            <a:extLst>
              <a:ext uri="{FF2B5EF4-FFF2-40B4-BE49-F238E27FC236}">
                <a16:creationId xmlns:a16="http://schemas.microsoft.com/office/drawing/2014/main" id="{6A30E73F-715A-4A75-8663-8670EAFDA9AE}"/>
              </a:ext>
            </a:extLst>
          </p:cNvPr>
          <p:cNvPicPr>
            <a:picLocks noChangeAspect="1"/>
          </p:cNvPicPr>
          <p:nvPr/>
        </p:nvPicPr>
        <p:blipFill>
          <a:blip r:embed="rId2"/>
          <a:stretch>
            <a:fillRect/>
          </a:stretch>
        </p:blipFill>
        <p:spPr>
          <a:xfrm>
            <a:off x="9072563" y="4779675"/>
            <a:ext cx="3119437" cy="2078325"/>
          </a:xfrm>
          <a:prstGeom prst="rect">
            <a:avLst/>
          </a:prstGeom>
        </p:spPr>
      </p:pic>
    </p:spTree>
    <p:extLst>
      <p:ext uri="{BB962C8B-B14F-4D97-AF65-F5344CB8AC3E}">
        <p14:creationId xmlns:p14="http://schemas.microsoft.com/office/powerpoint/2010/main" val="1447711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bwMode="auto">
          <a:xfrm>
            <a:off x="300038" y="465138"/>
            <a:ext cx="11372850" cy="8683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p>
            <a:pPr algn="ctr"/>
            <a:r>
              <a:rPr lang="en-US" b="1" dirty="0">
                <a:latin typeface="Georgia" pitchFamily="18" charset="0"/>
              </a:rPr>
              <a:t>	What do we do to Improve Nutritional Status?</a:t>
            </a:r>
          </a:p>
        </p:txBody>
      </p:sp>
      <p:sp>
        <p:nvSpPr>
          <p:cNvPr id="31747" name="Content Placeholder 2"/>
          <p:cNvSpPr>
            <a:spLocks noGrp="1"/>
          </p:cNvSpPr>
          <p:nvPr>
            <p:ph idx="4294967295"/>
          </p:nvPr>
        </p:nvSpPr>
        <p:spPr bwMode="auto">
          <a:xfrm>
            <a:off x="485775" y="2028825"/>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dirty="0">
                <a:latin typeface="Georgia" pitchFamily="18" charset="0"/>
              </a:rPr>
              <a:t>High calorie diet</a:t>
            </a:r>
          </a:p>
          <a:p>
            <a:pPr lvl="1"/>
            <a:r>
              <a:rPr lang="en-US" dirty="0">
                <a:latin typeface="Georgia" pitchFamily="18" charset="0"/>
              </a:rPr>
              <a:t>Use pancreatic enzymes</a:t>
            </a:r>
          </a:p>
          <a:p>
            <a:pPr lvl="1"/>
            <a:r>
              <a:rPr lang="en-US" dirty="0">
                <a:latin typeface="Georgia" pitchFamily="18" charset="0"/>
              </a:rPr>
              <a:t>Treat lung infections</a:t>
            </a:r>
          </a:p>
          <a:p>
            <a:pPr lvl="1"/>
            <a:r>
              <a:rPr lang="en-US" dirty="0">
                <a:latin typeface="Georgia" pitchFamily="18" charset="0"/>
              </a:rPr>
              <a:t>Treat reflux</a:t>
            </a:r>
          </a:p>
          <a:p>
            <a:pPr lvl="1"/>
            <a:r>
              <a:rPr lang="en-US" dirty="0">
                <a:latin typeface="Georgia" pitchFamily="18" charset="0"/>
              </a:rPr>
              <a:t>Consider appetite stimulants</a:t>
            </a:r>
          </a:p>
          <a:p>
            <a:pPr lvl="1"/>
            <a:r>
              <a:rPr lang="en-US" dirty="0">
                <a:latin typeface="Georgia" pitchFamily="18" charset="0"/>
              </a:rPr>
              <a:t>Oral supplements</a:t>
            </a:r>
          </a:p>
          <a:p>
            <a:pPr lvl="1"/>
            <a:r>
              <a:rPr lang="en-US" dirty="0">
                <a:latin typeface="Georgia" pitchFamily="18" charset="0"/>
              </a:rPr>
              <a:t>G Tube feeds</a:t>
            </a:r>
          </a:p>
          <a:p>
            <a:pPr lvl="1"/>
            <a:r>
              <a:rPr lang="en-US" dirty="0">
                <a:latin typeface="Georgia" pitchFamily="18" charset="0"/>
              </a:rPr>
              <a:t>Insulin if CFRD is diagnosed</a:t>
            </a:r>
          </a:p>
        </p:txBody>
      </p:sp>
      <p:pic>
        <p:nvPicPr>
          <p:cNvPr id="7170" name="Picture 2" descr="C:\Users\grandel\AppData\Local\Microsoft\Windows\Temporary Internet Files\Content.IE5\301YQYUY\MP90039928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2133600"/>
            <a:ext cx="3901440" cy="2599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184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E9E7B2-77E3-7840-AFF5-F2A443ACA4C4}"/>
              </a:ext>
            </a:extLst>
          </p:cNvPr>
          <p:cNvPicPr>
            <a:picLocks noChangeAspect="1"/>
          </p:cNvPicPr>
          <p:nvPr/>
        </p:nvPicPr>
        <p:blipFill>
          <a:blip r:embed="rId2"/>
          <a:stretch>
            <a:fillRect/>
          </a:stretch>
        </p:blipFill>
        <p:spPr>
          <a:xfrm>
            <a:off x="0" y="0"/>
            <a:ext cx="12324522" cy="6858000"/>
          </a:xfrm>
          <a:prstGeom prst="rect">
            <a:avLst/>
          </a:prstGeom>
        </p:spPr>
      </p:pic>
      <p:pic>
        <p:nvPicPr>
          <p:cNvPr id="5" name="Picture 4">
            <a:extLst>
              <a:ext uri="{FF2B5EF4-FFF2-40B4-BE49-F238E27FC236}">
                <a16:creationId xmlns:a16="http://schemas.microsoft.com/office/drawing/2014/main" id="{547EEA15-A434-46C7-B34F-5AAAE7C76607}"/>
              </a:ext>
            </a:extLst>
          </p:cNvPr>
          <p:cNvPicPr>
            <a:picLocks noChangeAspect="1"/>
          </p:cNvPicPr>
          <p:nvPr/>
        </p:nvPicPr>
        <p:blipFill>
          <a:blip r:embed="rId3"/>
          <a:stretch>
            <a:fillRect/>
          </a:stretch>
        </p:blipFill>
        <p:spPr>
          <a:xfrm>
            <a:off x="8393044" y="0"/>
            <a:ext cx="3931478" cy="2358887"/>
          </a:xfrm>
          <a:prstGeom prst="rect">
            <a:avLst/>
          </a:prstGeom>
        </p:spPr>
      </p:pic>
    </p:spTree>
    <p:extLst>
      <p:ext uri="{BB962C8B-B14F-4D97-AF65-F5344CB8AC3E}">
        <p14:creationId xmlns:p14="http://schemas.microsoft.com/office/powerpoint/2010/main" val="310538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4657F8-4EBE-A242-A7B7-A2CC0C9182A5}"/>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BC7FCE1-F77A-4983-9295-3E2DD16ECF9D}"/>
              </a:ext>
            </a:extLst>
          </p:cNvPr>
          <p:cNvPicPr>
            <a:picLocks noChangeAspect="1"/>
          </p:cNvPicPr>
          <p:nvPr/>
        </p:nvPicPr>
        <p:blipFill>
          <a:blip r:embed="rId3"/>
          <a:stretch>
            <a:fillRect/>
          </a:stretch>
        </p:blipFill>
        <p:spPr>
          <a:xfrm>
            <a:off x="8081036" y="3825055"/>
            <a:ext cx="3368842" cy="1966304"/>
          </a:xfrm>
          <a:prstGeom prst="rect">
            <a:avLst/>
          </a:prstGeom>
        </p:spPr>
      </p:pic>
    </p:spTree>
    <p:extLst>
      <p:ext uri="{BB962C8B-B14F-4D97-AF65-F5344CB8AC3E}">
        <p14:creationId xmlns:p14="http://schemas.microsoft.com/office/powerpoint/2010/main" val="757777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4B5E2-E23E-4506-9923-471CD4AB66EE}"/>
              </a:ext>
            </a:extLst>
          </p:cNvPr>
          <p:cNvSpPr>
            <a:spLocks noGrp="1"/>
          </p:cNvSpPr>
          <p:nvPr>
            <p:ph type="title"/>
          </p:nvPr>
        </p:nvSpPr>
        <p:spPr/>
        <p:txBody>
          <a:bodyPr>
            <a:normAutofit/>
          </a:bodyPr>
          <a:lstStyle/>
          <a:p>
            <a:r>
              <a:rPr lang="en-US" sz="5400" b="1" dirty="0">
                <a:latin typeface="Georgia" panose="02040502050405020303" pitchFamily="18" charset="0"/>
                <a:cs typeface="Arial" panose="020B0604020202020204" pitchFamily="34" charset="0"/>
              </a:rPr>
              <a:t>Objectives</a:t>
            </a:r>
          </a:p>
        </p:txBody>
      </p:sp>
      <p:sp>
        <p:nvSpPr>
          <p:cNvPr id="3" name="Content Placeholder 2">
            <a:extLst>
              <a:ext uri="{FF2B5EF4-FFF2-40B4-BE49-F238E27FC236}">
                <a16:creationId xmlns:a16="http://schemas.microsoft.com/office/drawing/2014/main" id="{C1E88D42-332D-4244-B756-348D40F69CE8}"/>
              </a:ext>
            </a:extLst>
          </p:cNvPr>
          <p:cNvSpPr>
            <a:spLocks noGrp="1"/>
          </p:cNvSpPr>
          <p:nvPr>
            <p:ph idx="1"/>
          </p:nvPr>
        </p:nvSpPr>
        <p:spPr/>
        <p:txBody>
          <a:bodyPr/>
          <a:lstStyle/>
          <a:p>
            <a:pPr marL="0" indent="0">
              <a:buNone/>
            </a:pPr>
            <a:r>
              <a:rPr lang="en-US" dirty="0">
                <a:latin typeface="Georgia" panose="02040502050405020303" pitchFamily="18" charset="0"/>
                <a:cs typeface="Arial" panose="020B0604020202020204" pitchFamily="34" charset="0"/>
              </a:rPr>
              <a:t>Participants will be able to:</a:t>
            </a:r>
          </a:p>
          <a:p>
            <a:pPr marL="514350" indent="-514350">
              <a:buFont typeface="+mj-lt"/>
              <a:buAutoNum type="arabicPeriod"/>
            </a:pPr>
            <a:r>
              <a:rPr lang="en-US" dirty="0">
                <a:latin typeface="Georgia" panose="02040502050405020303" pitchFamily="18" charset="0"/>
                <a:cs typeface="Arial" panose="020B0604020202020204" pitchFamily="34" charset="0"/>
              </a:rPr>
              <a:t>Describe the relationship between nutrition &amp; lung function and the factors that affect calorie and protein need </a:t>
            </a:r>
          </a:p>
          <a:p>
            <a:pPr marL="514350" indent="-514350">
              <a:buFont typeface="+mj-lt"/>
              <a:buAutoNum type="arabicPeriod"/>
            </a:pPr>
            <a:r>
              <a:rPr lang="en-US" dirty="0">
                <a:latin typeface="Georgia" panose="02040502050405020303" pitchFamily="18" charset="0"/>
                <a:cs typeface="Arial" panose="020B0604020202020204" pitchFamily="34" charset="0"/>
              </a:rPr>
              <a:t>Understand typical management of nutrition- related complications in CF </a:t>
            </a:r>
          </a:p>
          <a:p>
            <a:pPr marL="914400" lvl="2" indent="0">
              <a:buNone/>
            </a:pPr>
            <a:r>
              <a:rPr lang="en-US" dirty="0">
                <a:latin typeface="Georgia" panose="02040502050405020303" pitchFamily="18" charset="0"/>
                <a:cs typeface="Arial" panose="020B0604020202020204" pitchFamily="34" charset="0"/>
              </a:rPr>
              <a:t>such as pancreatic insufficiency, gastrointestinal complications, &amp; CF- related diabetes</a:t>
            </a:r>
          </a:p>
          <a:p>
            <a:pPr marL="514350" indent="-514350">
              <a:buFont typeface="+mj-lt"/>
              <a:buAutoNum type="arabicPeriod"/>
            </a:pPr>
            <a:r>
              <a:rPr lang="en-US" dirty="0">
                <a:latin typeface="Georgia" panose="02040502050405020303" pitchFamily="18" charset="0"/>
                <a:cs typeface="Arial" panose="020B0604020202020204" pitchFamily="34" charset="0"/>
              </a:rPr>
              <a:t>Understand importance of bone disease </a:t>
            </a:r>
          </a:p>
        </p:txBody>
      </p:sp>
    </p:spTree>
    <p:extLst>
      <p:ext uri="{BB962C8B-B14F-4D97-AF65-F5344CB8AC3E}">
        <p14:creationId xmlns:p14="http://schemas.microsoft.com/office/powerpoint/2010/main" val="2380473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0FB9FF-66C7-D646-8561-04AF8F8B4D67}"/>
              </a:ext>
            </a:extLst>
          </p:cNvPr>
          <p:cNvPicPr>
            <a:picLocks noChangeAspect="1"/>
          </p:cNvPicPr>
          <p:nvPr/>
        </p:nvPicPr>
        <p:blipFill>
          <a:blip r:embed="rId2"/>
          <a:stretch>
            <a:fillRect/>
          </a:stretch>
        </p:blipFill>
        <p:spPr>
          <a:xfrm>
            <a:off x="0" y="0"/>
            <a:ext cx="12192000" cy="7142205"/>
          </a:xfrm>
          <a:prstGeom prst="rect">
            <a:avLst/>
          </a:prstGeom>
        </p:spPr>
      </p:pic>
      <p:pic>
        <p:nvPicPr>
          <p:cNvPr id="6" name="Picture 5">
            <a:extLst>
              <a:ext uri="{FF2B5EF4-FFF2-40B4-BE49-F238E27FC236}">
                <a16:creationId xmlns:a16="http://schemas.microsoft.com/office/drawing/2014/main" id="{B92ED6C4-4932-4072-9C5D-0BD4CE1346A9}"/>
              </a:ext>
            </a:extLst>
          </p:cNvPr>
          <p:cNvPicPr>
            <a:picLocks noChangeAspect="1"/>
          </p:cNvPicPr>
          <p:nvPr/>
        </p:nvPicPr>
        <p:blipFill>
          <a:blip r:embed="rId3"/>
          <a:stretch>
            <a:fillRect/>
          </a:stretch>
        </p:blipFill>
        <p:spPr>
          <a:xfrm>
            <a:off x="7838308" y="3840561"/>
            <a:ext cx="3714750" cy="2390775"/>
          </a:xfrm>
          <a:prstGeom prst="rect">
            <a:avLst/>
          </a:prstGeom>
        </p:spPr>
      </p:pic>
    </p:spTree>
    <p:extLst>
      <p:ext uri="{BB962C8B-B14F-4D97-AF65-F5344CB8AC3E}">
        <p14:creationId xmlns:p14="http://schemas.microsoft.com/office/powerpoint/2010/main" val="2802404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1" y="803325"/>
            <a:ext cx="5314536" cy="1325563"/>
          </a:xfrm>
        </p:spPr>
        <p:txBody>
          <a:bodyPr>
            <a:normAutofit/>
          </a:bodyPr>
          <a:lstStyle/>
          <a:p>
            <a:pPr algn="ctr"/>
            <a:r>
              <a:rPr lang="en-US" b="1" dirty="0">
                <a:latin typeface="Georgia" panose="02040502050405020303" pitchFamily="18" charset="0"/>
              </a:rPr>
              <a:t>Malabsorption</a:t>
            </a:r>
          </a:p>
        </p:txBody>
      </p:sp>
      <p:sp>
        <p:nvSpPr>
          <p:cNvPr id="3" name="Content Placeholder 2"/>
          <p:cNvSpPr>
            <a:spLocks noGrp="1"/>
          </p:cNvSpPr>
          <p:nvPr>
            <p:ph idx="1"/>
          </p:nvPr>
        </p:nvSpPr>
        <p:spPr>
          <a:xfrm>
            <a:off x="476250" y="2128888"/>
            <a:ext cx="6138863" cy="4121782"/>
          </a:xfrm>
        </p:spPr>
        <p:txBody>
          <a:bodyPr anchor="t">
            <a:normAutofit fontScale="85000" lnSpcReduction="20000"/>
          </a:bodyPr>
          <a:lstStyle/>
          <a:p>
            <a:r>
              <a:rPr lang="en-US" sz="2600" dirty="0">
                <a:latin typeface="Georgia" panose="02040502050405020303" pitchFamily="18" charset="0"/>
              </a:rPr>
              <a:t>Pancreatic Insufficiency </a:t>
            </a:r>
          </a:p>
          <a:p>
            <a:pPr lvl="1"/>
            <a:r>
              <a:rPr lang="en-US" sz="2200" dirty="0">
                <a:latin typeface="Georgia" panose="02040502050405020303" pitchFamily="18" charset="0"/>
              </a:rPr>
              <a:t>85-90% of all CF individuals</a:t>
            </a:r>
          </a:p>
          <a:p>
            <a:pPr lvl="1"/>
            <a:r>
              <a:rPr lang="en-US" sz="2600" dirty="0">
                <a:latin typeface="Georgia" panose="02040502050405020303" pitchFamily="18" charset="0"/>
              </a:rPr>
              <a:t>Only 40-65% of ingested dietary fat is absorbed without treatment</a:t>
            </a:r>
          </a:p>
          <a:p>
            <a:pPr lvl="1"/>
            <a:r>
              <a:rPr lang="en-US" sz="2600" dirty="0">
                <a:latin typeface="Georgia" panose="02040502050405020303" pitchFamily="18" charset="0"/>
              </a:rPr>
              <a:t>This is likely due to the action of lingual and gastric lipase </a:t>
            </a:r>
          </a:p>
          <a:p>
            <a:pPr lvl="1"/>
            <a:r>
              <a:rPr lang="en-US" sz="2600" dirty="0">
                <a:latin typeface="Georgia" panose="02040502050405020303" pitchFamily="18" charset="0"/>
              </a:rPr>
              <a:t>Improvement up to 85%-90% should be possible with the current enzyme preparations</a:t>
            </a:r>
          </a:p>
          <a:p>
            <a:endParaRPr lang="en-US" sz="2600" dirty="0">
              <a:latin typeface="Georgia" panose="02040502050405020303" pitchFamily="18" charset="0"/>
            </a:endParaRPr>
          </a:p>
          <a:p>
            <a:r>
              <a:rPr lang="en-US" sz="2600" b="1" dirty="0">
                <a:highlight>
                  <a:srgbClr val="000080"/>
                </a:highlight>
                <a:latin typeface="Georgia" panose="02040502050405020303" pitchFamily="18" charset="0"/>
              </a:rPr>
              <a:t>Goal of pancreatic enzyme replacement therapy (PERT) is to minimize the symptoms of malabsorption, promote adequate weight gain and growth, &amp; prevent nutritional deficiencies</a:t>
            </a:r>
          </a:p>
          <a:p>
            <a:endParaRPr lang="en-US" sz="1800" dirty="0"/>
          </a:p>
        </p:txBody>
      </p:sp>
      <p:pic>
        <p:nvPicPr>
          <p:cNvPr id="5" name="Picture 4">
            <a:extLst>
              <a:ext uri="{FF2B5EF4-FFF2-40B4-BE49-F238E27FC236}">
                <a16:creationId xmlns:a16="http://schemas.microsoft.com/office/drawing/2014/main" id="{9F66169C-56E1-40E0-9B81-6869E3797627}"/>
              </a:ext>
            </a:extLst>
          </p:cNvPr>
          <p:cNvPicPr>
            <a:picLocks noChangeAspect="1"/>
          </p:cNvPicPr>
          <p:nvPr/>
        </p:nvPicPr>
        <p:blipFill rotWithShape="1">
          <a:blip r:embed="rId2"/>
          <a:srcRect l="3768" r="-2"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972792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p:cNvSpPr>
          <p:nvPr>
            <p:ph type="title" idx="4294967295"/>
          </p:nvPr>
        </p:nvSpPr>
        <p:spPr>
          <a:xfrm>
            <a:off x="1981200" y="485775"/>
            <a:ext cx="8229600" cy="1143000"/>
          </a:xfrm>
          <a:prstGeom prst="rect">
            <a:avLst/>
          </a:prstGeom>
        </p:spPr>
        <p:txBody>
          <a:bodyPr vert="horz" lIns="0" tIns="0" rIns="0" bIns="0" rtlCol="0" anchor="ctr">
            <a:noAutofit/>
          </a:bodyPr>
          <a:lstStyle>
            <a:lvl1pPr algn="ctr" defTabSz="777240">
              <a:defRPr sz="3740">
                <a:solidFill>
                  <a:srgbClr val="FFFFFF"/>
                </a:solidFill>
                <a:latin typeface="Georgia"/>
                <a:ea typeface="Georgia"/>
                <a:cs typeface="Georgia"/>
                <a:sym typeface="Georgia"/>
              </a:defRPr>
            </a:lvl1pPr>
          </a:lstStyle>
          <a:p>
            <a:pPr lvl="0">
              <a:defRPr sz="1800">
                <a:solidFill>
                  <a:srgbClr val="000000"/>
                </a:solidFill>
              </a:defRPr>
            </a:pPr>
            <a:r>
              <a:rPr sz="4800" b="1" dirty="0">
                <a:solidFill>
                  <a:schemeClr val="tx1"/>
                </a:solidFill>
                <a:latin typeface="Georgia" panose="02040502050405020303" pitchFamily="18" charset="0"/>
                <a:cs typeface="Arial" panose="020B0604020202020204" pitchFamily="34" charset="0"/>
              </a:rPr>
              <a:t>Signs and Symptoms of Malabsorption</a:t>
            </a:r>
          </a:p>
        </p:txBody>
      </p:sp>
      <p:sp>
        <p:nvSpPr>
          <p:cNvPr id="136" name="Shape 136"/>
          <p:cNvSpPr>
            <a:spLocks noGrp="1"/>
          </p:cNvSpPr>
          <p:nvPr>
            <p:ph type="body" idx="4294967295"/>
          </p:nvPr>
        </p:nvSpPr>
        <p:spPr>
          <a:xfrm>
            <a:off x="1981200" y="2057401"/>
            <a:ext cx="8229600" cy="4071938"/>
          </a:xfrm>
          <a:prstGeom prst="rect">
            <a:avLst/>
          </a:prstGeom>
        </p:spPr>
        <p:txBody>
          <a:bodyPr vert="horz" lIns="0" tIns="0" rIns="0" bIns="0" rtlCol="0">
            <a:normAutofit fontScale="92500"/>
          </a:bodyPr>
          <a:lstStyle/>
          <a:p>
            <a:pPr marL="288035" indent="-288035" defTabSz="768095">
              <a:lnSpc>
                <a:spcPct val="150000"/>
              </a:lnSpc>
              <a:spcBef>
                <a:spcPts val="600"/>
              </a:spcBef>
              <a:buSzPct val="100000"/>
              <a:buFont typeface="Arial"/>
              <a:buChar char="•"/>
              <a:defRPr sz="1800"/>
            </a:pPr>
            <a:r>
              <a:rPr sz="2400" dirty="0">
                <a:latin typeface="Georgia" panose="02040502050405020303" pitchFamily="18" charset="0"/>
                <a:ea typeface="Georgia"/>
                <a:cs typeface="Arial" panose="020B0604020202020204" pitchFamily="34" charset="0"/>
                <a:sym typeface="Georgia"/>
              </a:rPr>
              <a:t>Stools: frequent (&gt;3</a:t>
            </a:r>
            <a:r>
              <a:rPr lang="en-US" sz="2400" dirty="0">
                <a:latin typeface="Georgia" panose="02040502050405020303" pitchFamily="18" charset="0"/>
                <a:ea typeface="Georgia"/>
                <a:cs typeface="Arial" panose="020B0604020202020204" pitchFamily="34" charset="0"/>
                <a:sym typeface="Georgia"/>
              </a:rPr>
              <a:t> </a:t>
            </a:r>
            <a:r>
              <a:rPr sz="2400" dirty="0">
                <a:latin typeface="Georgia" panose="02040502050405020303" pitchFamily="18" charset="0"/>
                <a:ea typeface="Georgia"/>
                <a:cs typeface="Arial" panose="020B0604020202020204" pitchFamily="34" charset="0"/>
                <a:sym typeface="Georgia"/>
              </a:rPr>
              <a:t>days),foul smelling, oily or </a:t>
            </a:r>
            <a:br>
              <a:rPr lang="en-US" sz="2400" dirty="0">
                <a:latin typeface="Georgia" panose="02040502050405020303" pitchFamily="18" charset="0"/>
                <a:ea typeface="Georgia"/>
                <a:cs typeface="Arial" panose="020B0604020202020204" pitchFamily="34" charset="0"/>
                <a:sym typeface="Georgia"/>
              </a:rPr>
            </a:br>
            <a:r>
              <a:rPr sz="2400" dirty="0">
                <a:latin typeface="Georgia" panose="02040502050405020303" pitchFamily="18" charset="0"/>
                <a:ea typeface="Georgia"/>
                <a:cs typeface="Arial" panose="020B0604020202020204" pitchFamily="34" charset="0"/>
                <a:sym typeface="Georgia"/>
              </a:rPr>
              <a:t>difficult to flush</a:t>
            </a:r>
          </a:p>
          <a:p>
            <a:pPr marL="288035" indent="-288035" defTabSz="768095">
              <a:lnSpc>
                <a:spcPct val="150000"/>
              </a:lnSpc>
              <a:spcBef>
                <a:spcPts val="600"/>
              </a:spcBef>
              <a:buSzPct val="100000"/>
              <a:buFont typeface="Arial"/>
              <a:buChar char="•"/>
              <a:defRPr sz="1800"/>
            </a:pPr>
            <a:r>
              <a:rPr sz="2400" dirty="0">
                <a:latin typeface="Georgia" panose="02040502050405020303" pitchFamily="18" charset="0"/>
                <a:ea typeface="Georgia"/>
                <a:cs typeface="Arial" panose="020B0604020202020204" pitchFamily="34" charset="0"/>
                <a:sym typeface="Georgia"/>
              </a:rPr>
              <a:t>Increased gas or frequent stomach aches</a:t>
            </a:r>
          </a:p>
          <a:p>
            <a:pPr marL="288035" indent="-288035" defTabSz="768095">
              <a:lnSpc>
                <a:spcPct val="150000"/>
              </a:lnSpc>
              <a:spcBef>
                <a:spcPts val="600"/>
              </a:spcBef>
              <a:buSzPct val="100000"/>
              <a:buFont typeface="Arial"/>
              <a:buChar char="•"/>
              <a:defRPr sz="1800"/>
            </a:pPr>
            <a:r>
              <a:rPr sz="2400" dirty="0">
                <a:latin typeface="Georgia" panose="02040502050405020303" pitchFamily="18" charset="0"/>
                <a:ea typeface="Georgia"/>
                <a:cs typeface="Arial" panose="020B0604020202020204" pitchFamily="34" charset="0"/>
                <a:sym typeface="Georgia"/>
              </a:rPr>
              <a:t>No weight gain for 2 consecutive visits in a growing child or involuntary or unexplained weight loss</a:t>
            </a:r>
          </a:p>
          <a:p>
            <a:pPr marL="288035" indent="-288035" defTabSz="768095">
              <a:lnSpc>
                <a:spcPct val="150000"/>
              </a:lnSpc>
              <a:spcBef>
                <a:spcPts val="600"/>
              </a:spcBef>
              <a:buSzPct val="100000"/>
              <a:buFont typeface="Arial"/>
              <a:buChar char="•"/>
              <a:defRPr sz="1800"/>
            </a:pPr>
            <a:r>
              <a:rPr sz="2400" dirty="0">
                <a:latin typeface="Georgia" panose="02040502050405020303" pitchFamily="18" charset="0"/>
                <a:ea typeface="Georgia"/>
                <a:cs typeface="Arial" panose="020B0604020202020204" pitchFamily="34" charset="0"/>
                <a:sym typeface="Georgia"/>
              </a:rPr>
              <a:t>Other GI causes, constipation, SIBO and celiac disease</a:t>
            </a:r>
            <a:endParaRPr lang="en-US" sz="2400" dirty="0">
              <a:latin typeface="Georgia" panose="02040502050405020303" pitchFamily="18" charset="0"/>
              <a:ea typeface="Georgia"/>
              <a:cs typeface="Arial" panose="020B0604020202020204" pitchFamily="34" charset="0"/>
              <a:sym typeface="Georgia"/>
            </a:endParaRPr>
          </a:p>
          <a:p>
            <a:pPr marL="288035" indent="-288035" defTabSz="768095">
              <a:lnSpc>
                <a:spcPct val="150000"/>
              </a:lnSpc>
              <a:spcBef>
                <a:spcPts val="600"/>
              </a:spcBef>
              <a:buSzPct val="100000"/>
              <a:buFont typeface="Arial"/>
              <a:buChar char="•"/>
              <a:defRPr sz="1800"/>
            </a:pPr>
            <a:r>
              <a:rPr lang="en-US" sz="2400" dirty="0">
                <a:latin typeface="Georgia" panose="02040502050405020303" pitchFamily="18" charset="0"/>
                <a:ea typeface="Georgia"/>
                <a:cs typeface="Arial" panose="020B0604020202020204" pitchFamily="34" charset="0"/>
                <a:sym typeface="Georgia"/>
              </a:rPr>
              <a:t>Low pH in the small intestine due to bicarbonate deficiency</a:t>
            </a:r>
            <a:r>
              <a:rPr sz="2400" dirty="0">
                <a:latin typeface="Arial" panose="020B0604020202020204" pitchFamily="34" charset="0"/>
                <a:ea typeface="Georgia"/>
                <a:cs typeface="Arial" panose="020B0604020202020204" pitchFamily="34" charset="0"/>
                <a:sym typeface="Georgia"/>
              </a:rPr>
              <a:t> </a:t>
            </a:r>
          </a:p>
        </p:txBody>
      </p:sp>
    </p:spTree>
    <p:extLst>
      <p:ext uri="{BB962C8B-B14F-4D97-AF65-F5344CB8AC3E}">
        <p14:creationId xmlns:p14="http://schemas.microsoft.com/office/powerpoint/2010/main" val="111591715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E8A051-467A-6544-8BE0-66A887C65F0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03813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12A45A-B632-2543-A4DC-A8AA2DA60E0B}"/>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83F2613-AF31-45A7-8A9A-15B756908D4E}"/>
              </a:ext>
            </a:extLst>
          </p:cNvPr>
          <p:cNvPicPr>
            <a:picLocks noChangeAspect="1"/>
          </p:cNvPicPr>
          <p:nvPr/>
        </p:nvPicPr>
        <p:blipFill>
          <a:blip r:embed="rId3"/>
          <a:stretch>
            <a:fillRect/>
          </a:stretch>
        </p:blipFill>
        <p:spPr>
          <a:xfrm>
            <a:off x="9810750" y="0"/>
            <a:ext cx="2381250" cy="2381250"/>
          </a:xfrm>
          <a:prstGeom prst="rect">
            <a:avLst/>
          </a:prstGeom>
        </p:spPr>
      </p:pic>
    </p:spTree>
    <p:extLst>
      <p:ext uri="{BB962C8B-B14F-4D97-AF65-F5344CB8AC3E}">
        <p14:creationId xmlns:p14="http://schemas.microsoft.com/office/powerpoint/2010/main" val="2111730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B155FA-5679-CC47-A4AD-63EE1384211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35073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4812B-EBF0-45D6-9AE0-D1F45694A694}"/>
              </a:ext>
            </a:extLst>
          </p:cNvPr>
          <p:cNvSpPr>
            <a:spLocks noGrp="1"/>
          </p:cNvSpPr>
          <p:nvPr>
            <p:ph type="title"/>
          </p:nvPr>
        </p:nvSpPr>
        <p:spPr>
          <a:xfrm>
            <a:off x="838200" y="365125"/>
            <a:ext cx="10515600" cy="892175"/>
          </a:xfrm>
        </p:spPr>
        <p:txBody>
          <a:bodyPr/>
          <a:lstStyle/>
          <a:p>
            <a:pPr algn="ctr"/>
            <a:r>
              <a:rPr lang="en-US" b="1" dirty="0">
                <a:latin typeface="Georgia" panose="02040502050405020303" pitchFamily="18" charset="0"/>
                <a:cs typeface="Arial" panose="020B0604020202020204" pitchFamily="34" charset="0"/>
              </a:rPr>
              <a:t>Appetite Stimulants</a:t>
            </a:r>
          </a:p>
        </p:txBody>
      </p:sp>
      <p:sp>
        <p:nvSpPr>
          <p:cNvPr id="3" name="Content Placeholder 2">
            <a:extLst>
              <a:ext uri="{FF2B5EF4-FFF2-40B4-BE49-F238E27FC236}">
                <a16:creationId xmlns:a16="http://schemas.microsoft.com/office/drawing/2014/main" id="{3BCB3044-EF50-4F58-9967-025C6E0E1105}"/>
              </a:ext>
            </a:extLst>
          </p:cNvPr>
          <p:cNvSpPr>
            <a:spLocks noGrp="1"/>
          </p:cNvSpPr>
          <p:nvPr>
            <p:ph sz="half" idx="1"/>
          </p:nvPr>
        </p:nvSpPr>
        <p:spPr>
          <a:xfrm>
            <a:off x="520147" y="1530903"/>
            <a:ext cx="10515600" cy="4351339"/>
          </a:xfrm>
        </p:spPr>
        <p:txBody>
          <a:bodyPr>
            <a:normAutofit/>
          </a:bodyPr>
          <a:lstStyle/>
          <a:p>
            <a:r>
              <a:rPr lang="en-US" dirty="0">
                <a:latin typeface="Georgia" panose="02040502050405020303" pitchFamily="18" charset="0"/>
                <a:cs typeface="Arial" panose="020B0604020202020204" pitchFamily="34" charset="0"/>
              </a:rPr>
              <a:t>Most commonly encountered:  cyproheptadine, megestrol acetate &amp; dronabinol 			</a:t>
            </a:r>
          </a:p>
          <a:p>
            <a:r>
              <a:rPr lang="en-US" dirty="0">
                <a:solidFill>
                  <a:srgbClr val="FF0000"/>
                </a:solidFill>
                <a:latin typeface="Georgia" panose="02040502050405020303" pitchFamily="18" charset="0"/>
                <a:cs typeface="Arial" panose="020B0604020202020204" pitchFamily="34" charset="0"/>
              </a:rPr>
              <a:t>Cyproheptadine:</a:t>
            </a:r>
          </a:p>
          <a:p>
            <a:r>
              <a:rPr lang="en-US" dirty="0">
                <a:latin typeface="Georgia" panose="02040502050405020303" pitchFamily="18" charset="0"/>
                <a:cs typeface="Arial" panose="020B0604020202020204" pitchFamily="34" charset="0"/>
              </a:rPr>
              <a:t>Antihistamine with secondary effect of appetite stimulation</a:t>
            </a:r>
          </a:p>
          <a:p>
            <a:r>
              <a:rPr lang="en-US" dirty="0">
                <a:latin typeface="Georgia" panose="02040502050405020303" pitchFamily="18" charset="0"/>
                <a:cs typeface="Arial" panose="020B0604020202020204" pitchFamily="34" charset="0"/>
              </a:rPr>
              <a:t>Typically well-tolerated; some transient drowsiness with initiation of therapy</a:t>
            </a:r>
          </a:p>
          <a:p>
            <a:r>
              <a:rPr lang="en-US" dirty="0">
                <a:latin typeface="Georgia" panose="02040502050405020303" pitchFamily="18" charset="0"/>
                <a:cs typeface="Arial" panose="020B0604020202020204" pitchFamily="34" charset="0"/>
              </a:rPr>
              <a:t>Effect on weight may be modest and short-lived; cycling drug may increase efficacy</a:t>
            </a:r>
          </a:p>
          <a:p>
            <a:endParaRPr lang="en-US" dirty="0"/>
          </a:p>
        </p:txBody>
      </p:sp>
      <p:pic>
        <p:nvPicPr>
          <p:cNvPr id="5" name="Picture 4" descr="A close up of many different types of food on a table&#10;&#10;Description automatically generated">
            <a:extLst>
              <a:ext uri="{FF2B5EF4-FFF2-40B4-BE49-F238E27FC236}">
                <a16:creationId xmlns:a16="http://schemas.microsoft.com/office/drawing/2014/main" id="{2D5784A4-6AB0-FA4D-BAD6-1585985B4A6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972550" y="4829174"/>
            <a:ext cx="3219450" cy="2028825"/>
          </a:xfrm>
          <a:prstGeom prst="rect">
            <a:avLst/>
          </a:prstGeom>
        </p:spPr>
      </p:pic>
    </p:spTree>
    <p:extLst>
      <p:ext uri="{BB962C8B-B14F-4D97-AF65-F5344CB8AC3E}">
        <p14:creationId xmlns:p14="http://schemas.microsoft.com/office/powerpoint/2010/main" val="2436487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3" y="1967266"/>
            <a:ext cx="4341813" cy="2547257"/>
          </a:xfrm>
          <a:noFill/>
        </p:spPr>
        <p:txBody>
          <a:bodyPr vert="horz" lIns="91440" tIns="45720" rIns="91440" bIns="45720" rtlCol="0" anchor="ctr">
            <a:normAutofit fontScale="90000"/>
          </a:bodyPr>
          <a:lstStyle/>
          <a:p>
            <a:pPr algn="ctr"/>
            <a:br>
              <a:rPr lang="en-US" sz="4400" kern="1200" dirty="0">
                <a:solidFill>
                  <a:srgbClr val="FFFFFF"/>
                </a:solidFill>
                <a:latin typeface="Georgia" panose="02040502050405020303" pitchFamily="18" charset="0"/>
              </a:rPr>
            </a:br>
            <a:r>
              <a:rPr lang="en-US" sz="4400" kern="1200" dirty="0">
                <a:solidFill>
                  <a:srgbClr val="FFFFFF"/>
                </a:solidFill>
                <a:latin typeface="Georgia" panose="02040502050405020303" pitchFamily="18" charset="0"/>
              </a:rPr>
              <a:t>GI Complications</a:t>
            </a:r>
            <a:br>
              <a:rPr lang="en-US" sz="4400" kern="1200" dirty="0">
                <a:solidFill>
                  <a:srgbClr val="FFFFFF"/>
                </a:solidFill>
                <a:latin typeface="Georgia" panose="02040502050405020303" pitchFamily="18" charset="0"/>
              </a:rPr>
            </a:br>
            <a:r>
              <a:rPr lang="en-US" sz="4400" kern="1200" dirty="0">
                <a:solidFill>
                  <a:srgbClr val="FFFFFF"/>
                </a:solidFill>
                <a:latin typeface="Georgia" panose="02040502050405020303" pitchFamily="18" charset="0"/>
              </a:rPr>
              <a:t>Constipation</a:t>
            </a:r>
            <a:br>
              <a:rPr lang="en-US" sz="4400" kern="1200" dirty="0">
                <a:solidFill>
                  <a:srgbClr val="FFFFFF"/>
                </a:solidFill>
                <a:latin typeface="Georgia" panose="02040502050405020303" pitchFamily="18" charset="0"/>
              </a:rPr>
            </a:br>
            <a:r>
              <a:rPr lang="en-US" sz="4400" kern="1200" dirty="0">
                <a:solidFill>
                  <a:srgbClr val="FFFFFF"/>
                </a:solidFill>
                <a:latin typeface="Georgia" panose="02040502050405020303" pitchFamily="18" charset="0"/>
              </a:rPr>
              <a:t>DIOS</a:t>
            </a:r>
            <a:br>
              <a:rPr lang="en-US" sz="4400" kern="1200" dirty="0">
                <a:solidFill>
                  <a:srgbClr val="FFFFFF"/>
                </a:solidFill>
                <a:latin typeface="Georgia" panose="02040502050405020303" pitchFamily="18" charset="0"/>
              </a:rPr>
            </a:br>
            <a:r>
              <a:rPr lang="en-US" sz="4400" kern="1200" dirty="0">
                <a:solidFill>
                  <a:srgbClr val="FFFFFF"/>
                </a:solidFill>
                <a:latin typeface="Georgia" panose="02040502050405020303" pitchFamily="18" charset="0"/>
              </a:rPr>
              <a:t>SIBO</a:t>
            </a:r>
            <a:br>
              <a:rPr lang="en-US" sz="4400" kern="1200" dirty="0">
                <a:solidFill>
                  <a:srgbClr val="FFFFFF"/>
                </a:solidFill>
                <a:latin typeface="Georgia" panose="02040502050405020303" pitchFamily="18" charset="0"/>
              </a:rPr>
            </a:br>
            <a:br>
              <a:rPr lang="en-US" sz="2500" kern="1200" dirty="0">
                <a:solidFill>
                  <a:srgbClr val="FFFFFF"/>
                </a:solidFill>
                <a:latin typeface="+mj-lt"/>
                <a:ea typeface="+mj-ea"/>
                <a:cs typeface="+mj-cs"/>
              </a:rPr>
            </a:br>
            <a:endParaRPr lang="en-US" sz="2500" kern="1200" dirty="0">
              <a:solidFill>
                <a:srgbClr val="FFFFFF"/>
              </a:solidFill>
              <a:latin typeface="+mj-lt"/>
              <a:ea typeface="+mj-ea"/>
              <a:cs typeface="+mj-cs"/>
            </a:endParaRPr>
          </a:p>
        </p:txBody>
      </p:sp>
      <p:pic>
        <p:nvPicPr>
          <p:cNvPr id="7" name="Picture 6">
            <a:extLst>
              <a:ext uri="{FF2B5EF4-FFF2-40B4-BE49-F238E27FC236}">
                <a16:creationId xmlns:a16="http://schemas.microsoft.com/office/drawing/2014/main" id="{470CF7FE-563D-4F7A-9FBB-186F75805044}"/>
              </a:ext>
            </a:extLst>
          </p:cNvPr>
          <p:cNvPicPr>
            <a:picLocks noChangeAspect="1"/>
          </p:cNvPicPr>
          <p:nvPr/>
        </p:nvPicPr>
        <p:blipFill>
          <a:blip r:embed="rId2"/>
          <a:stretch>
            <a:fillRect/>
          </a:stretch>
        </p:blipFill>
        <p:spPr>
          <a:xfrm>
            <a:off x="4818063" y="2995613"/>
            <a:ext cx="2676525" cy="3070225"/>
          </a:xfrm>
          <a:prstGeom prst="rect">
            <a:avLst/>
          </a:prstGeom>
        </p:spPr>
      </p:pic>
      <p:pic>
        <p:nvPicPr>
          <p:cNvPr id="9" name="Picture 8">
            <a:extLst>
              <a:ext uri="{FF2B5EF4-FFF2-40B4-BE49-F238E27FC236}">
                <a16:creationId xmlns:a16="http://schemas.microsoft.com/office/drawing/2014/main" id="{9F5E3DE0-8196-48C4-8EAB-DD56567F1A14}"/>
              </a:ext>
            </a:extLst>
          </p:cNvPr>
          <p:cNvPicPr>
            <a:picLocks noChangeAspect="1"/>
          </p:cNvPicPr>
          <p:nvPr/>
        </p:nvPicPr>
        <p:blipFill>
          <a:blip r:embed="rId3"/>
          <a:stretch>
            <a:fillRect/>
          </a:stretch>
        </p:blipFill>
        <p:spPr>
          <a:xfrm>
            <a:off x="4818063" y="788988"/>
            <a:ext cx="2676525" cy="2124075"/>
          </a:xfrm>
          <a:prstGeom prst="rect">
            <a:avLst/>
          </a:prstGeom>
        </p:spPr>
      </p:pic>
      <p:pic>
        <p:nvPicPr>
          <p:cNvPr id="10" name="Picture 9">
            <a:extLst>
              <a:ext uri="{FF2B5EF4-FFF2-40B4-BE49-F238E27FC236}">
                <a16:creationId xmlns:a16="http://schemas.microsoft.com/office/drawing/2014/main" id="{C15B10F6-7B89-4E9E-81D8-725DFD9BCF15}"/>
              </a:ext>
            </a:extLst>
          </p:cNvPr>
          <p:cNvPicPr>
            <a:picLocks noChangeAspect="1"/>
          </p:cNvPicPr>
          <p:nvPr/>
        </p:nvPicPr>
        <p:blipFill>
          <a:blip r:embed="rId4"/>
          <a:stretch>
            <a:fillRect/>
          </a:stretch>
        </p:blipFill>
        <p:spPr>
          <a:xfrm>
            <a:off x="7578725" y="788988"/>
            <a:ext cx="3937000" cy="5276850"/>
          </a:xfrm>
          <a:prstGeom prst="rect">
            <a:avLst/>
          </a:prstGeom>
        </p:spPr>
      </p:pic>
    </p:spTree>
    <p:extLst>
      <p:ext uri="{BB962C8B-B14F-4D97-AF65-F5344CB8AC3E}">
        <p14:creationId xmlns:p14="http://schemas.microsoft.com/office/powerpoint/2010/main" val="3004735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981202" y="762001"/>
            <a:ext cx="8153399" cy="5794767"/>
          </a:xfrm>
          <a:prstGeom prst="rect">
            <a:avLst/>
          </a:prstGeom>
          <a:noFill/>
          <a:ln w="9525">
            <a:solidFill>
              <a:schemeClr val="tx1"/>
            </a:solidFill>
            <a:miter lim="800000"/>
            <a:headEnd/>
            <a:tailEnd/>
          </a:ln>
          <a:effectLst/>
        </p:spPr>
      </p:pic>
      <p:sp>
        <p:nvSpPr>
          <p:cNvPr id="5" name="Title 4"/>
          <p:cNvSpPr>
            <a:spLocks noGrp="1"/>
          </p:cNvSpPr>
          <p:nvPr>
            <p:ph type="title"/>
          </p:nvPr>
        </p:nvSpPr>
        <p:spPr>
          <a:xfrm>
            <a:off x="457199" y="-152400"/>
            <a:ext cx="10658475" cy="1143000"/>
          </a:xfrm>
        </p:spPr>
        <p:txBody>
          <a:bodyPr>
            <a:normAutofit/>
          </a:bodyPr>
          <a:lstStyle/>
          <a:p>
            <a:r>
              <a:rPr lang="en-US" sz="2800" b="1" dirty="0">
                <a:latin typeface="Georgia" panose="02040502050405020303" pitchFamily="18" charset="0"/>
              </a:rPr>
              <a:t>Proposed Pathogenesis of Intestinal Inflammation in CF</a:t>
            </a:r>
          </a:p>
        </p:txBody>
      </p:sp>
      <p:sp>
        <p:nvSpPr>
          <p:cNvPr id="6" name="TextBox 5"/>
          <p:cNvSpPr txBox="1"/>
          <p:nvPr/>
        </p:nvSpPr>
        <p:spPr>
          <a:xfrm>
            <a:off x="5859520" y="6550224"/>
            <a:ext cx="4275081" cy="307777"/>
          </a:xfrm>
          <a:prstGeom prst="rect">
            <a:avLst/>
          </a:prstGeom>
          <a:noFill/>
        </p:spPr>
        <p:txBody>
          <a:bodyPr wrap="none" rtlCol="0">
            <a:spAutoFit/>
          </a:bodyPr>
          <a:lstStyle/>
          <a:p>
            <a:r>
              <a:rPr lang="en-US" sz="1400" dirty="0"/>
              <a:t>Lee JM et al, Mediat Inflamm:doi.10.1155/2012/948367</a:t>
            </a:r>
          </a:p>
        </p:txBody>
      </p:sp>
    </p:spTree>
    <p:extLst>
      <p:ext uri="{BB962C8B-B14F-4D97-AF65-F5344CB8AC3E}">
        <p14:creationId xmlns:p14="http://schemas.microsoft.com/office/powerpoint/2010/main" val="1025161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p:cNvSpPr>
          <p:nvPr>
            <p:ph type="body" idx="4294967295"/>
          </p:nvPr>
        </p:nvSpPr>
        <p:spPr>
          <a:xfrm>
            <a:off x="1714502" y="2037716"/>
            <a:ext cx="4000498" cy="3933825"/>
          </a:xfrm>
          <a:prstGeom prst="rect">
            <a:avLst/>
          </a:prstGeom>
        </p:spPr>
        <p:txBody>
          <a:bodyPr vert="horz" lIns="0" tIns="0" rIns="0" bIns="0" rtlCol="0">
            <a:noAutofit/>
          </a:bodyPr>
          <a:lstStyle/>
          <a:p>
            <a:pPr marL="278606" indent="-278606">
              <a:spcBef>
                <a:spcPts val="600"/>
              </a:spcBef>
              <a:buClr>
                <a:srgbClr val="EEECE1"/>
              </a:buClr>
              <a:buSzPct val="100000"/>
              <a:buFont typeface="Arial"/>
              <a:buChar char="•"/>
              <a:defRPr sz="1800"/>
            </a:pPr>
            <a:r>
              <a:rPr dirty="0">
                <a:latin typeface="Georgia" panose="02040502050405020303" pitchFamily="18" charset="0"/>
                <a:ea typeface="Georgia"/>
                <a:cs typeface="Arial" panose="020B0604020202020204" pitchFamily="34" charset="0"/>
                <a:sym typeface="Georgia"/>
              </a:rPr>
              <a:t>Meconium Ileus</a:t>
            </a:r>
          </a:p>
          <a:p>
            <a:pPr marL="278606" indent="-278606">
              <a:spcBef>
                <a:spcPts val="600"/>
              </a:spcBef>
              <a:buClr>
                <a:srgbClr val="EEECE1"/>
              </a:buClr>
              <a:buSzPct val="100000"/>
              <a:buFont typeface="Arial"/>
              <a:buChar char="•"/>
              <a:defRPr sz="1800"/>
            </a:pPr>
            <a:r>
              <a:rPr dirty="0">
                <a:latin typeface="Georgia" panose="02040502050405020303" pitchFamily="18" charset="0"/>
                <a:ea typeface="Georgia"/>
                <a:cs typeface="Arial" panose="020B0604020202020204" pitchFamily="34" charset="0"/>
                <a:sym typeface="Georgia"/>
              </a:rPr>
              <a:t>GE reflux </a:t>
            </a:r>
          </a:p>
          <a:p>
            <a:pPr marL="278606" indent="-278606">
              <a:spcBef>
                <a:spcPts val="600"/>
              </a:spcBef>
              <a:buClr>
                <a:srgbClr val="EEECE1"/>
              </a:buClr>
              <a:buSzPct val="100000"/>
              <a:buFont typeface="Arial"/>
              <a:buChar char="•"/>
              <a:defRPr sz="1800"/>
            </a:pPr>
            <a:r>
              <a:rPr dirty="0">
                <a:latin typeface="Georgia" panose="02040502050405020303" pitchFamily="18" charset="0"/>
                <a:ea typeface="Georgia"/>
                <a:cs typeface="Arial" panose="020B0604020202020204" pitchFamily="34" charset="0"/>
                <a:sym typeface="Georgia"/>
              </a:rPr>
              <a:t>Focal biliary </a:t>
            </a:r>
          </a:p>
          <a:p>
            <a:pPr marL="278606" indent="-278606">
              <a:spcBef>
                <a:spcPts val="600"/>
              </a:spcBef>
              <a:buClr>
                <a:srgbClr val="EEECE1"/>
              </a:buClr>
              <a:buSzPct val="100000"/>
              <a:buFont typeface="Arial"/>
              <a:buChar char="•"/>
              <a:defRPr sz="1800"/>
            </a:pPr>
            <a:r>
              <a:rPr dirty="0">
                <a:latin typeface="Georgia" panose="02040502050405020303" pitchFamily="18" charset="0"/>
                <a:ea typeface="Georgia"/>
                <a:cs typeface="Arial" panose="020B0604020202020204" pitchFamily="34" charset="0"/>
                <a:sym typeface="Georgia"/>
              </a:rPr>
              <a:t>Cirrhosis/fatty liver</a:t>
            </a:r>
            <a:r>
              <a:rPr lang="en-US" dirty="0">
                <a:latin typeface="Georgia" panose="02040502050405020303" pitchFamily="18" charset="0"/>
                <a:ea typeface="Georgia"/>
                <a:cs typeface="Arial" panose="020B0604020202020204" pitchFamily="34" charset="0"/>
                <a:sym typeface="Georgia"/>
              </a:rPr>
              <a:t> </a:t>
            </a:r>
            <a:endParaRPr dirty="0">
              <a:latin typeface="Georgia" panose="02040502050405020303" pitchFamily="18" charset="0"/>
              <a:ea typeface="Georgia"/>
              <a:cs typeface="Arial" panose="020B0604020202020204" pitchFamily="34" charset="0"/>
              <a:sym typeface="Georgia"/>
            </a:endParaRPr>
          </a:p>
          <a:p>
            <a:pPr marL="278606" indent="-278606">
              <a:spcBef>
                <a:spcPts val="600"/>
              </a:spcBef>
              <a:buClr>
                <a:srgbClr val="EEECE1"/>
              </a:buClr>
              <a:buSzPct val="100000"/>
              <a:buFont typeface="Arial"/>
              <a:buChar char="•"/>
              <a:defRPr sz="1800"/>
            </a:pPr>
            <a:r>
              <a:rPr dirty="0">
                <a:latin typeface="Georgia" panose="02040502050405020303" pitchFamily="18" charset="0"/>
                <a:ea typeface="Georgia"/>
                <a:cs typeface="Arial" panose="020B0604020202020204" pitchFamily="34" charset="0"/>
                <a:sym typeface="Georgia"/>
              </a:rPr>
              <a:t>Pancreatitis </a:t>
            </a:r>
          </a:p>
          <a:p>
            <a:pPr marL="278606" indent="-278606">
              <a:spcBef>
                <a:spcPts val="600"/>
              </a:spcBef>
              <a:buClr>
                <a:srgbClr val="EEECE1"/>
              </a:buClr>
              <a:buSzPct val="100000"/>
              <a:buFont typeface="Arial"/>
              <a:buChar char="•"/>
              <a:defRPr sz="1800"/>
            </a:pPr>
            <a:r>
              <a:rPr dirty="0">
                <a:latin typeface="Georgia" panose="02040502050405020303" pitchFamily="18" charset="0"/>
                <a:ea typeface="Georgia"/>
                <a:cs typeface="Arial" panose="020B0604020202020204" pitchFamily="34" charset="0"/>
                <a:sym typeface="Georgia"/>
              </a:rPr>
              <a:t>Gastroparesis</a:t>
            </a:r>
          </a:p>
          <a:p>
            <a:pPr marL="278606" indent="-278606">
              <a:spcBef>
                <a:spcPts val="600"/>
              </a:spcBef>
              <a:buClr>
                <a:srgbClr val="EEECE1"/>
              </a:buClr>
              <a:buSzPct val="100000"/>
              <a:buFont typeface="Arial"/>
              <a:buChar char="•"/>
              <a:defRPr sz="1800"/>
            </a:pPr>
            <a:r>
              <a:rPr dirty="0">
                <a:latin typeface="Georgia" panose="02040502050405020303" pitchFamily="18" charset="0"/>
                <a:ea typeface="Georgia"/>
                <a:cs typeface="Arial" panose="020B0604020202020204" pitchFamily="34" charset="0"/>
                <a:sym typeface="Georgia"/>
              </a:rPr>
              <a:t>SIBO</a:t>
            </a:r>
          </a:p>
          <a:p>
            <a:pPr marL="278606" indent="-278606">
              <a:spcBef>
                <a:spcPts val="600"/>
              </a:spcBef>
              <a:buClr>
                <a:srgbClr val="EEECE1"/>
              </a:buClr>
              <a:buSzPct val="100000"/>
              <a:buFont typeface="Arial"/>
              <a:buChar char="•"/>
              <a:defRPr sz="1800"/>
            </a:pPr>
            <a:r>
              <a:rPr dirty="0">
                <a:latin typeface="Georgia" panose="02040502050405020303" pitchFamily="18" charset="0"/>
                <a:ea typeface="Georgia"/>
                <a:cs typeface="Arial" panose="020B0604020202020204" pitchFamily="34" charset="0"/>
                <a:sym typeface="Georgia"/>
              </a:rPr>
              <a:t>Constipation</a:t>
            </a:r>
          </a:p>
          <a:p>
            <a:pPr marL="278606" indent="-278606">
              <a:spcBef>
                <a:spcPts val="600"/>
              </a:spcBef>
              <a:buClr>
                <a:srgbClr val="EEECE1"/>
              </a:buClr>
              <a:buSzPct val="100000"/>
              <a:buFont typeface="Arial"/>
              <a:buChar char="•"/>
              <a:defRPr sz="1800"/>
            </a:pPr>
            <a:r>
              <a:rPr dirty="0">
                <a:latin typeface="Georgia" panose="02040502050405020303" pitchFamily="18" charset="0"/>
                <a:ea typeface="Georgia"/>
                <a:cs typeface="Arial" panose="020B0604020202020204" pitchFamily="34" charset="0"/>
                <a:sym typeface="Georgia"/>
              </a:rPr>
              <a:t>DIOS</a:t>
            </a:r>
          </a:p>
        </p:txBody>
      </p:sp>
      <p:pic>
        <p:nvPicPr>
          <p:cNvPr id="170" name="image.jpeg"/>
          <p:cNvPicPr/>
          <p:nvPr/>
        </p:nvPicPr>
        <p:blipFill>
          <a:blip r:embed="rId3"/>
          <a:stretch>
            <a:fillRect/>
          </a:stretch>
        </p:blipFill>
        <p:spPr>
          <a:xfrm>
            <a:off x="6096000" y="2037716"/>
            <a:ext cx="4572000" cy="2782571"/>
          </a:xfrm>
          <a:prstGeom prst="rect">
            <a:avLst/>
          </a:prstGeom>
          <a:ln w="12700">
            <a:miter lim="400000"/>
          </a:ln>
        </p:spPr>
      </p:pic>
      <p:sp>
        <p:nvSpPr>
          <p:cNvPr id="171" name="Shape 171"/>
          <p:cNvSpPr/>
          <p:nvPr/>
        </p:nvSpPr>
        <p:spPr>
          <a:xfrm>
            <a:off x="1841499" y="481330"/>
            <a:ext cx="8645526" cy="78483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4000">
                <a:solidFill>
                  <a:srgbClr val="FFFFFF"/>
                </a:solidFill>
                <a:latin typeface="Georgia"/>
                <a:ea typeface="Georgia"/>
                <a:cs typeface="Georgia"/>
                <a:sym typeface="Georgia"/>
              </a:defRPr>
            </a:lvl1pPr>
          </a:lstStyle>
          <a:p>
            <a:pPr lvl="0" algn="ctr">
              <a:defRPr sz="1800">
                <a:solidFill>
                  <a:srgbClr val="000000"/>
                </a:solidFill>
              </a:defRPr>
            </a:pPr>
            <a:r>
              <a:rPr lang="en-US" sz="4500" dirty="0">
                <a:solidFill>
                  <a:schemeClr val="tx1"/>
                </a:solidFill>
                <a:latin typeface="Georgia" panose="02040502050405020303" pitchFamily="18" charset="0"/>
                <a:cs typeface="Arial" panose="020B0604020202020204" pitchFamily="34" charset="0"/>
              </a:rPr>
              <a:t>GI </a:t>
            </a:r>
            <a:r>
              <a:rPr sz="4500" dirty="0">
                <a:solidFill>
                  <a:schemeClr val="tx1"/>
                </a:solidFill>
                <a:latin typeface="Georgia" panose="02040502050405020303" pitchFamily="18" charset="0"/>
                <a:cs typeface="Arial" panose="020B0604020202020204" pitchFamily="34" charset="0"/>
              </a:rPr>
              <a:t>Manifestations </a:t>
            </a:r>
            <a:endParaRPr sz="4500" dirty="0">
              <a:solidFill>
                <a:schemeClr val="tx1"/>
              </a:solidFill>
              <a:latin typeface="Georgia" panose="02040502050405020303" pitchFamily="18" charset="0"/>
            </a:endParaRPr>
          </a:p>
        </p:txBody>
      </p:sp>
    </p:spTree>
    <p:extLst>
      <p:ext uri="{BB962C8B-B14F-4D97-AF65-F5344CB8AC3E}">
        <p14:creationId xmlns:p14="http://schemas.microsoft.com/office/powerpoint/2010/main" val="231235767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B24B522-F357-9E44-8215-C195D0244D8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41544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F1967-FAEF-4A43-9A66-282FCA44F83D}"/>
              </a:ext>
            </a:extLst>
          </p:cNvPr>
          <p:cNvSpPr>
            <a:spLocks noGrp="1"/>
          </p:cNvSpPr>
          <p:nvPr>
            <p:ph type="title"/>
          </p:nvPr>
        </p:nvSpPr>
        <p:spPr>
          <a:xfrm>
            <a:off x="609600" y="103187"/>
            <a:ext cx="10515600" cy="1325563"/>
          </a:xfrm>
        </p:spPr>
        <p:txBody>
          <a:bodyPr>
            <a:normAutofit/>
          </a:bodyPr>
          <a:lstStyle/>
          <a:p>
            <a:pPr algn="ctr"/>
            <a:r>
              <a:rPr lang="en-US" sz="4800" b="1" dirty="0">
                <a:latin typeface="Georgia" panose="02040502050405020303" pitchFamily="18" charset="0"/>
                <a:cs typeface="Arial" panose="020B0604020202020204" pitchFamily="34" charset="0"/>
              </a:rPr>
              <a:t>GI Complications</a:t>
            </a:r>
          </a:p>
        </p:txBody>
      </p:sp>
      <p:sp>
        <p:nvSpPr>
          <p:cNvPr id="3" name="Content Placeholder 2">
            <a:extLst>
              <a:ext uri="{FF2B5EF4-FFF2-40B4-BE49-F238E27FC236}">
                <a16:creationId xmlns:a16="http://schemas.microsoft.com/office/drawing/2014/main" id="{4E0F4478-B334-9A45-8824-206B871ECD49}"/>
              </a:ext>
            </a:extLst>
          </p:cNvPr>
          <p:cNvSpPr>
            <a:spLocks noGrp="1"/>
          </p:cNvSpPr>
          <p:nvPr>
            <p:ph idx="10"/>
          </p:nvPr>
        </p:nvSpPr>
        <p:spPr/>
        <p:txBody>
          <a:bodyPr>
            <a:normAutofit fontScale="85000" lnSpcReduction="20000"/>
          </a:bodyPr>
          <a:lstStyle/>
          <a:p>
            <a:r>
              <a:rPr lang="en-US" sz="3300" b="1" dirty="0">
                <a:latin typeface="Georgia" panose="02040502050405020303" pitchFamily="18" charset="0"/>
              </a:rPr>
              <a:t>Constipation</a:t>
            </a:r>
            <a:r>
              <a:rPr lang="en-US" b="1" dirty="0">
                <a:latin typeface="Georgia" panose="02040502050405020303" pitchFamily="18" charset="0"/>
              </a:rPr>
              <a:t> </a:t>
            </a:r>
          </a:p>
          <a:p>
            <a:pPr marL="0" indent="0">
              <a:buNone/>
            </a:pPr>
            <a:r>
              <a:rPr lang="en-US" b="1" dirty="0">
                <a:latin typeface="Georgia" panose="02040502050405020303" pitchFamily="18" charset="0"/>
              </a:rPr>
              <a:t>       </a:t>
            </a:r>
            <a:r>
              <a:rPr lang="en-US" sz="2400" dirty="0">
                <a:latin typeface="Georgia" panose="02040502050405020303" pitchFamily="18" charset="0"/>
                <a:cs typeface="Arial" panose="020B0604020202020204" pitchFamily="34" charset="0"/>
              </a:rPr>
              <a:t>Fecal material is distributed </a:t>
            </a:r>
          </a:p>
          <a:p>
            <a:pPr marL="0" indent="0">
              <a:buNone/>
            </a:pPr>
            <a:r>
              <a:rPr lang="en-US" sz="2400" dirty="0">
                <a:latin typeface="Georgia" panose="02040502050405020303" pitchFamily="18" charset="0"/>
                <a:cs typeface="Arial" panose="020B0604020202020204" pitchFamily="34" charset="0"/>
              </a:rPr>
              <a:t>         throughout the colon</a:t>
            </a:r>
          </a:p>
          <a:p>
            <a:pPr marL="0" indent="0">
              <a:buNone/>
            </a:pPr>
            <a:r>
              <a:rPr lang="en-US" sz="2400" dirty="0">
                <a:latin typeface="Georgia" panose="02040502050405020303" pitchFamily="18" charset="0"/>
                <a:cs typeface="Arial" panose="020B0604020202020204" pitchFamily="34" charset="0"/>
              </a:rPr>
              <a:t>         symptoms are gradual and starts</a:t>
            </a:r>
          </a:p>
          <a:p>
            <a:pPr marL="0" indent="0">
              <a:buNone/>
            </a:pPr>
            <a:r>
              <a:rPr lang="en-US" sz="2400" dirty="0">
                <a:latin typeface="Georgia" panose="02040502050405020303" pitchFamily="18" charset="0"/>
                <a:cs typeface="Arial" panose="020B0604020202020204" pitchFamily="34" charset="0"/>
              </a:rPr>
              <a:t>         sigmoid colon</a:t>
            </a:r>
          </a:p>
          <a:p>
            <a:pPr marL="0" indent="0">
              <a:buNone/>
            </a:pPr>
            <a:r>
              <a:rPr lang="en-US" sz="2400" dirty="0">
                <a:latin typeface="Georgia" panose="02040502050405020303" pitchFamily="18" charset="0"/>
                <a:cs typeface="Arial" panose="020B0604020202020204" pitchFamily="34" charset="0"/>
              </a:rPr>
              <a:t>         PI and PS</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  </a:t>
            </a:r>
          </a:p>
          <a:p>
            <a:pPr marL="0" indent="0">
              <a:buNone/>
            </a:pPr>
            <a:r>
              <a:rPr lang="en-US" sz="2400" dirty="0">
                <a:latin typeface="Arial" panose="020B0604020202020204" pitchFamily="34" charset="0"/>
                <a:cs typeface="Arial" panose="020B0604020202020204" pitchFamily="34" charset="0"/>
              </a:rPr>
              <a:t> </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      </a:t>
            </a:r>
          </a:p>
          <a:p>
            <a:pPr marL="0" indent="0">
              <a:buNone/>
            </a:pPr>
            <a:endParaRPr lang="en-US" b="1" dirty="0"/>
          </a:p>
        </p:txBody>
      </p:sp>
      <p:sp>
        <p:nvSpPr>
          <p:cNvPr id="4" name="Content Placeholder 3">
            <a:extLst>
              <a:ext uri="{FF2B5EF4-FFF2-40B4-BE49-F238E27FC236}">
                <a16:creationId xmlns:a16="http://schemas.microsoft.com/office/drawing/2014/main" id="{7D891B27-64E5-4647-90D6-CDC08F792C2E}"/>
              </a:ext>
            </a:extLst>
          </p:cNvPr>
          <p:cNvSpPr>
            <a:spLocks noGrp="1"/>
          </p:cNvSpPr>
          <p:nvPr>
            <p:ph idx="11"/>
          </p:nvPr>
        </p:nvSpPr>
        <p:spPr>
          <a:xfrm>
            <a:off x="6197600" y="1298446"/>
            <a:ext cx="5384800" cy="4261107"/>
          </a:xfrm>
        </p:spPr>
        <p:txBody>
          <a:bodyPr/>
          <a:lstStyle/>
          <a:p>
            <a:r>
              <a:rPr lang="en-US" b="1" dirty="0">
                <a:latin typeface="Georgia" panose="02040502050405020303" pitchFamily="18" charset="0"/>
              </a:rPr>
              <a:t>DIOS</a:t>
            </a:r>
          </a:p>
          <a:p>
            <a:pPr marL="0" indent="0">
              <a:buNone/>
            </a:pPr>
            <a:r>
              <a:rPr lang="en-US" sz="2000" dirty="0">
                <a:latin typeface="Georgia" panose="02040502050405020303" pitchFamily="18" charset="0"/>
                <a:cs typeface="Arial" panose="020B0604020202020204" pitchFamily="34" charset="0"/>
              </a:rPr>
              <a:t> complete or incomplete intestinal    obstruction with fecal mass</a:t>
            </a:r>
          </a:p>
          <a:p>
            <a:pPr marL="0" indent="0">
              <a:buNone/>
            </a:pPr>
            <a:r>
              <a:rPr lang="en-US" sz="2000" dirty="0">
                <a:latin typeface="Georgia" panose="02040502050405020303" pitchFamily="18" charset="0"/>
                <a:cs typeface="Arial" panose="020B0604020202020204" pitchFamily="34" charset="0"/>
              </a:rPr>
              <a:t>Symptoms are sudden onset </a:t>
            </a:r>
          </a:p>
          <a:p>
            <a:pPr marL="0" indent="0">
              <a:buNone/>
            </a:pPr>
            <a:r>
              <a:rPr lang="en-US" sz="2000" dirty="0">
                <a:latin typeface="Georgia" panose="02040502050405020303" pitchFamily="18" charset="0"/>
                <a:cs typeface="Arial" panose="020B0604020202020204" pitchFamily="34" charset="0"/>
              </a:rPr>
              <a:t>Starts in terminal ileum and </a:t>
            </a:r>
            <a:r>
              <a:rPr lang="en-US" sz="2000" dirty="0" err="1">
                <a:latin typeface="Georgia" panose="02040502050405020303" pitchFamily="18" charset="0"/>
                <a:cs typeface="Arial" panose="020B0604020202020204" pitchFamily="34" charset="0"/>
              </a:rPr>
              <a:t>cacecum</a:t>
            </a:r>
            <a:endParaRPr lang="en-US" sz="2000" dirty="0">
              <a:latin typeface="Georgia" panose="02040502050405020303" pitchFamily="18" charset="0"/>
              <a:cs typeface="Arial" panose="020B0604020202020204" pitchFamily="34" charset="0"/>
            </a:endParaRPr>
          </a:p>
          <a:p>
            <a:pPr marL="0" indent="0">
              <a:buNone/>
            </a:pPr>
            <a:r>
              <a:rPr lang="en-US" sz="2000" dirty="0">
                <a:latin typeface="Georgia" panose="02040502050405020303" pitchFamily="18" charset="0"/>
                <a:cs typeface="Arial" panose="020B0604020202020204" pitchFamily="34" charset="0"/>
              </a:rPr>
              <a:t>Imaging required </a:t>
            </a:r>
          </a:p>
          <a:p>
            <a:pPr marL="0" indent="0">
              <a:buNone/>
            </a:pPr>
            <a:endParaRPr lang="en-US" sz="2400" dirty="0">
              <a:latin typeface="Arial" panose="020B0604020202020204" pitchFamily="34" charset="0"/>
              <a:cs typeface="Arial" panose="020B0604020202020204" pitchFamily="34" charset="0"/>
            </a:endParaRPr>
          </a:p>
        </p:txBody>
      </p:sp>
      <p:pic>
        <p:nvPicPr>
          <p:cNvPr id="5" name="image.png">
            <a:extLst>
              <a:ext uri="{FF2B5EF4-FFF2-40B4-BE49-F238E27FC236}">
                <a16:creationId xmlns:a16="http://schemas.microsoft.com/office/drawing/2014/main" id="{16D03947-537B-714E-A6C5-9C0A0FA3A1D0}"/>
              </a:ext>
            </a:extLst>
          </p:cNvPr>
          <p:cNvPicPr/>
          <p:nvPr/>
        </p:nvPicPr>
        <p:blipFill>
          <a:blip r:embed="rId3"/>
          <a:stretch>
            <a:fillRect/>
          </a:stretch>
        </p:blipFill>
        <p:spPr>
          <a:xfrm>
            <a:off x="1928813" y="3910012"/>
            <a:ext cx="3102791" cy="2844801"/>
          </a:xfrm>
          <a:prstGeom prst="rect">
            <a:avLst/>
          </a:prstGeom>
          <a:ln w="12700">
            <a:miter lim="400000"/>
          </a:ln>
        </p:spPr>
      </p:pic>
      <p:pic>
        <p:nvPicPr>
          <p:cNvPr id="6" name="image.png">
            <a:extLst>
              <a:ext uri="{FF2B5EF4-FFF2-40B4-BE49-F238E27FC236}">
                <a16:creationId xmlns:a16="http://schemas.microsoft.com/office/drawing/2014/main" id="{527DF37E-9E75-AD41-8DF0-0F20B3570190}"/>
              </a:ext>
            </a:extLst>
          </p:cNvPr>
          <p:cNvPicPr/>
          <p:nvPr/>
        </p:nvPicPr>
        <p:blipFill>
          <a:blip r:embed="rId4"/>
          <a:stretch>
            <a:fillRect/>
          </a:stretch>
        </p:blipFill>
        <p:spPr>
          <a:xfrm>
            <a:off x="7058024" y="4043363"/>
            <a:ext cx="2664825" cy="2711450"/>
          </a:xfrm>
          <a:prstGeom prst="rect">
            <a:avLst/>
          </a:prstGeom>
          <a:ln w="12700">
            <a:miter lim="400000"/>
          </a:ln>
        </p:spPr>
      </p:pic>
    </p:spTree>
    <p:extLst>
      <p:ext uri="{BB962C8B-B14F-4D97-AF65-F5344CB8AC3E}">
        <p14:creationId xmlns:p14="http://schemas.microsoft.com/office/powerpoint/2010/main" val="3806218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9E21A-27E0-AF41-B31B-ECB88D0A2D84}"/>
              </a:ext>
            </a:extLst>
          </p:cNvPr>
          <p:cNvSpPr>
            <a:spLocks noGrp="1"/>
          </p:cNvSpPr>
          <p:nvPr>
            <p:ph type="title"/>
          </p:nvPr>
        </p:nvSpPr>
        <p:spPr/>
        <p:txBody>
          <a:bodyPr/>
          <a:lstStyle/>
          <a:p>
            <a:pPr algn="ctr"/>
            <a:r>
              <a:rPr lang="en-US" b="1" dirty="0">
                <a:latin typeface="Georgia" panose="02040502050405020303" pitchFamily="18" charset="0"/>
                <a:cs typeface="Arial" panose="020B0604020202020204" pitchFamily="34" charset="0"/>
              </a:rPr>
              <a:t>DIOS Management</a:t>
            </a:r>
          </a:p>
        </p:txBody>
      </p:sp>
      <p:sp>
        <p:nvSpPr>
          <p:cNvPr id="3" name="Content Placeholder 2">
            <a:extLst>
              <a:ext uri="{FF2B5EF4-FFF2-40B4-BE49-F238E27FC236}">
                <a16:creationId xmlns:a16="http://schemas.microsoft.com/office/drawing/2014/main" id="{4E65624E-3872-F84C-98FD-BB97CD73F2B7}"/>
              </a:ext>
            </a:extLst>
          </p:cNvPr>
          <p:cNvSpPr>
            <a:spLocks noGrp="1"/>
          </p:cNvSpPr>
          <p:nvPr>
            <p:ph idx="1"/>
          </p:nvPr>
        </p:nvSpPr>
        <p:spPr/>
        <p:txBody>
          <a:bodyPr>
            <a:normAutofit/>
          </a:bodyPr>
          <a:lstStyle/>
          <a:p>
            <a:r>
              <a:rPr lang="en-US" dirty="0">
                <a:latin typeface="Georgia" panose="02040502050405020303" pitchFamily="18" charset="0"/>
              </a:rPr>
              <a:t>Prevalence: 1 out of every 10-20 people with CF</a:t>
            </a:r>
          </a:p>
          <a:p>
            <a:r>
              <a:rPr lang="en-US" dirty="0">
                <a:latin typeface="Georgia" panose="02040502050405020303" pitchFamily="18" charset="0"/>
              </a:rPr>
              <a:t>Aggressive early treatment with polyethylene glycol ( </a:t>
            </a:r>
            <a:r>
              <a:rPr lang="en-US" dirty="0" err="1">
                <a:latin typeface="Georgia" panose="02040502050405020303" pitchFamily="18" charset="0"/>
              </a:rPr>
              <a:t>Miralax</a:t>
            </a:r>
            <a:r>
              <a:rPr lang="en-US" dirty="0">
                <a:latin typeface="Georgia" panose="02040502050405020303" pitchFamily="18" charset="0"/>
              </a:rPr>
              <a:t> ) </a:t>
            </a:r>
          </a:p>
          <a:p>
            <a:r>
              <a:rPr lang="en-US" dirty="0">
                <a:latin typeface="Georgia" panose="02040502050405020303" pitchFamily="18" charset="0"/>
              </a:rPr>
              <a:t>PEG 2 g/kg/day, maximum 8—100 per g/day</a:t>
            </a:r>
          </a:p>
          <a:p>
            <a:r>
              <a:rPr lang="en-US" dirty="0">
                <a:latin typeface="Georgia" panose="02040502050405020303" pitchFamily="18" charset="0"/>
              </a:rPr>
              <a:t>Sever episode may require hospitalization with IV rehydration</a:t>
            </a:r>
          </a:p>
          <a:p>
            <a:r>
              <a:rPr lang="en-US" dirty="0">
                <a:latin typeface="Georgia" panose="02040502050405020303" pitchFamily="18" charset="0"/>
              </a:rPr>
              <a:t>Surgical reaction typically not needed with early treatment</a:t>
            </a:r>
          </a:p>
          <a:p>
            <a:endParaRPr lang="en-US" dirty="0"/>
          </a:p>
          <a:p>
            <a:endParaRPr lang="en-US" dirty="0"/>
          </a:p>
          <a:p>
            <a:pPr marL="0" indent="0">
              <a:buNone/>
            </a:pPr>
            <a:r>
              <a:rPr lang="en-US" dirty="0"/>
              <a:t>                                                                                            </a:t>
            </a:r>
            <a:r>
              <a:rPr lang="en-US" sz="1800" dirty="0">
                <a:solidFill>
                  <a:srgbClr val="C00000"/>
                </a:solidFill>
              </a:rPr>
              <a:t>Colombo, et el, 2011</a:t>
            </a:r>
          </a:p>
          <a:p>
            <a:endParaRPr lang="en-US" dirty="0"/>
          </a:p>
          <a:p>
            <a:endParaRPr lang="en-US" dirty="0"/>
          </a:p>
        </p:txBody>
      </p:sp>
    </p:spTree>
    <p:extLst>
      <p:ext uri="{BB962C8B-B14F-4D97-AF65-F5344CB8AC3E}">
        <p14:creationId xmlns:p14="http://schemas.microsoft.com/office/powerpoint/2010/main" val="892090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6716"/>
            <a:ext cx="10515600" cy="1325563"/>
          </a:xfrm>
        </p:spPr>
        <p:txBody>
          <a:bodyPr>
            <a:normAutofit/>
          </a:bodyPr>
          <a:lstStyle/>
          <a:p>
            <a:pPr algn="ctr"/>
            <a:r>
              <a:rPr lang="en-US" sz="4800" b="1" dirty="0">
                <a:latin typeface="Georgia" panose="02040502050405020303" pitchFamily="18" charset="0"/>
                <a:cs typeface="Arial" panose="020B0604020202020204" pitchFamily="34" charset="0"/>
              </a:rPr>
              <a:t>Celiac Disease</a:t>
            </a:r>
          </a:p>
        </p:txBody>
      </p:sp>
      <p:sp>
        <p:nvSpPr>
          <p:cNvPr id="3" name="Content Placeholder 2"/>
          <p:cNvSpPr>
            <a:spLocks noGrp="1"/>
          </p:cNvSpPr>
          <p:nvPr>
            <p:ph idx="1"/>
          </p:nvPr>
        </p:nvSpPr>
        <p:spPr>
          <a:xfrm>
            <a:off x="177165" y="1810349"/>
            <a:ext cx="10805160" cy="5048305"/>
          </a:xfrm>
        </p:spPr>
        <p:txBody>
          <a:bodyPr>
            <a:normAutofit/>
          </a:bodyPr>
          <a:lstStyle/>
          <a:p>
            <a:r>
              <a:rPr lang="en-US" dirty="0">
                <a:latin typeface="Georgia" panose="02040502050405020303" pitchFamily="18" charset="0"/>
              </a:rPr>
              <a:t>Celiac disease is:</a:t>
            </a:r>
          </a:p>
          <a:p>
            <a:pPr lvl="1"/>
            <a:r>
              <a:rPr lang="en-US" sz="2800" dirty="0">
                <a:latin typeface="Georgia" panose="02040502050405020303" pitchFamily="18" charset="0"/>
              </a:rPr>
              <a:t>A permanent, immune-mediated enteropathy, where ingestion of gluten (and related proteins) triggers a lymphocytic destruction of small bowel villi in genetically susceptible individuals</a:t>
            </a:r>
          </a:p>
          <a:p>
            <a:pPr lvl="1"/>
            <a:r>
              <a:rPr lang="en-US" sz="2800" dirty="0">
                <a:latin typeface="Georgia" panose="02040502050405020303" pitchFamily="18" charset="0"/>
              </a:rPr>
              <a:t>Viral/inflammatory insult (inciting event)</a:t>
            </a:r>
          </a:p>
          <a:p>
            <a:pPr lvl="1"/>
            <a:r>
              <a:rPr lang="en-US" sz="2800" dirty="0">
                <a:latin typeface="Georgia" panose="02040502050405020303" pitchFamily="18" charset="0"/>
              </a:rPr>
              <a:t>Improper immune regulation (cytokine storm) </a:t>
            </a:r>
          </a:p>
          <a:p>
            <a:pPr lvl="1"/>
            <a:r>
              <a:rPr lang="en-US" sz="2800" dirty="0">
                <a:latin typeface="Georgia" panose="02040502050405020303" pitchFamily="18" charset="0"/>
              </a:rPr>
              <a:t>Conversion of lymphocytes to cytotoxic NK cells</a:t>
            </a:r>
          </a:p>
          <a:p>
            <a:pPr lvl="1"/>
            <a:r>
              <a:rPr lang="en-US" sz="2800" dirty="0">
                <a:latin typeface="Georgia" panose="02040502050405020303" pitchFamily="18" charset="0"/>
              </a:rPr>
              <a:t>Characterized by histologic changes in duodenal biopsies</a:t>
            </a:r>
          </a:p>
          <a:p>
            <a:pPr marL="457200" lvl="1" indent="0">
              <a:buNone/>
            </a:pPr>
            <a:endParaRPr lang="en-US" sz="2800" dirty="0"/>
          </a:p>
        </p:txBody>
      </p:sp>
      <p:sp>
        <p:nvSpPr>
          <p:cNvPr id="6" name="TextBox 5"/>
          <p:cNvSpPr txBox="1"/>
          <p:nvPr/>
        </p:nvSpPr>
        <p:spPr>
          <a:xfrm>
            <a:off x="-37708" y="6532776"/>
            <a:ext cx="5222450" cy="307777"/>
          </a:xfrm>
          <a:prstGeom prst="rect">
            <a:avLst/>
          </a:prstGeom>
          <a:noFill/>
        </p:spPr>
        <p:txBody>
          <a:bodyPr wrap="square" rtlCol="0">
            <a:spAutoFit/>
          </a:bodyPr>
          <a:lstStyle/>
          <a:p>
            <a:r>
              <a:rPr lang="en-US" sz="1400" dirty="0"/>
              <a:t>Fasano, Gastro, 2005, Hill, JPGN, 2005, DiSabatino, Lancet, 2009</a:t>
            </a:r>
          </a:p>
        </p:txBody>
      </p:sp>
      <p:pic>
        <p:nvPicPr>
          <p:cNvPr id="4" name="Picture 3">
            <a:extLst>
              <a:ext uri="{FF2B5EF4-FFF2-40B4-BE49-F238E27FC236}">
                <a16:creationId xmlns:a16="http://schemas.microsoft.com/office/drawing/2014/main" id="{40FD7DEE-A002-46C3-A449-F020CF229AEE}"/>
              </a:ext>
            </a:extLst>
          </p:cNvPr>
          <p:cNvPicPr>
            <a:picLocks noChangeAspect="1"/>
          </p:cNvPicPr>
          <p:nvPr/>
        </p:nvPicPr>
        <p:blipFill>
          <a:blip r:embed="rId3"/>
          <a:stretch>
            <a:fillRect/>
          </a:stretch>
        </p:blipFill>
        <p:spPr>
          <a:xfrm>
            <a:off x="9271635" y="3540013"/>
            <a:ext cx="2529840" cy="1661262"/>
          </a:xfrm>
          <a:prstGeom prst="rect">
            <a:avLst/>
          </a:prstGeom>
        </p:spPr>
      </p:pic>
    </p:spTree>
    <p:extLst>
      <p:ext uri="{BB962C8B-B14F-4D97-AF65-F5344CB8AC3E}">
        <p14:creationId xmlns:p14="http://schemas.microsoft.com/office/powerpoint/2010/main" val="246939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6716"/>
            <a:ext cx="10515600" cy="1325563"/>
          </a:xfrm>
        </p:spPr>
        <p:txBody>
          <a:bodyPr/>
          <a:lstStyle/>
          <a:p>
            <a:pPr algn="ctr"/>
            <a:r>
              <a:rPr lang="en-US" b="1" dirty="0">
                <a:latin typeface="Georgia" panose="02040502050405020303" pitchFamily="18" charset="0"/>
              </a:rPr>
              <a:t>Celiac Disease—Signs/Symptoms</a:t>
            </a:r>
          </a:p>
        </p:txBody>
      </p:sp>
      <p:pic>
        <p:nvPicPr>
          <p:cNvPr id="5" name="Picture 4"/>
          <p:cNvPicPr>
            <a:picLocks noChangeAspect="1"/>
          </p:cNvPicPr>
          <p:nvPr/>
        </p:nvPicPr>
        <p:blipFill>
          <a:blip r:embed="rId3"/>
          <a:stretch>
            <a:fillRect/>
          </a:stretch>
        </p:blipFill>
        <p:spPr>
          <a:xfrm>
            <a:off x="1844414" y="1441506"/>
            <a:ext cx="8584099" cy="52222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Oval 6"/>
          <p:cNvSpPr/>
          <p:nvPr/>
        </p:nvSpPr>
        <p:spPr>
          <a:xfrm>
            <a:off x="1937658" y="1807030"/>
            <a:ext cx="2982685" cy="48567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633739" y="3702505"/>
            <a:ext cx="838198" cy="830997"/>
          </a:xfrm>
          <a:prstGeom prst="rect">
            <a:avLst/>
          </a:prstGeom>
          <a:noFill/>
          <a:ln w="38100">
            <a:solidFill>
              <a:srgbClr val="FF0000"/>
            </a:solidFill>
          </a:ln>
        </p:spPr>
        <p:txBody>
          <a:bodyPr wrap="square" rtlCol="0">
            <a:spAutoFit/>
          </a:bodyPr>
          <a:lstStyle/>
          <a:p>
            <a:r>
              <a:rPr lang="en-US" sz="4800" dirty="0"/>
              <a:t>CF</a:t>
            </a:r>
          </a:p>
        </p:txBody>
      </p:sp>
    </p:spTree>
    <p:extLst>
      <p:ext uri="{BB962C8B-B14F-4D97-AF65-F5344CB8AC3E}">
        <p14:creationId xmlns:p14="http://schemas.microsoft.com/office/powerpoint/2010/main" val="221986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6716"/>
            <a:ext cx="10515600" cy="1325563"/>
          </a:xfrm>
        </p:spPr>
        <p:txBody>
          <a:bodyPr/>
          <a:lstStyle/>
          <a:p>
            <a:r>
              <a:rPr lang="en-US" b="1" dirty="0">
                <a:latin typeface="Georgia" panose="02040502050405020303" pitchFamily="18" charset="0"/>
              </a:rPr>
              <a:t>Celiac Disease &amp; CF</a:t>
            </a:r>
          </a:p>
        </p:txBody>
      </p:sp>
      <p:sp>
        <p:nvSpPr>
          <p:cNvPr id="3" name="Content Placeholder 2"/>
          <p:cNvSpPr>
            <a:spLocks noGrp="1"/>
          </p:cNvSpPr>
          <p:nvPr>
            <p:ph idx="1"/>
          </p:nvPr>
        </p:nvSpPr>
        <p:spPr>
          <a:xfrm>
            <a:off x="548640" y="1452548"/>
            <a:ext cx="10805160" cy="5048305"/>
          </a:xfrm>
        </p:spPr>
        <p:txBody>
          <a:bodyPr>
            <a:normAutofit lnSpcReduction="10000"/>
          </a:bodyPr>
          <a:lstStyle/>
          <a:p>
            <a:r>
              <a:rPr lang="en-US" sz="2800" dirty="0">
                <a:latin typeface="Georgia" panose="02040502050405020303" pitchFamily="18" charset="0"/>
              </a:rPr>
              <a:t>Presumed low co-morbidity rate</a:t>
            </a:r>
          </a:p>
          <a:p>
            <a:pPr lvl="1"/>
            <a:r>
              <a:rPr lang="en-US" dirty="0">
                <a:latin typeface="Georgia" panose="02040502050405020303" pitchFamily="18" charset="0"/>
              </a:rPr>
              <a:t>Mostly case reports / systematic reviews</a:t>
            </a:r>
          </a:p>
          <a:p>
            <a:pPr lvl="1"/>
            <a:r>
              <a:rPr lang="en-US" dirty="0">
                <a:latin typeface="Georgia" panose="02040502050405020303" pitchFamily="18" charset="0"/>
              </a:rPr>
              <a:t>Appears celiac prevalence is elevated in CF patients </a:t>
            </a:r>
          </a:p>
          <a:p>
            <a:pPr lvl="2"/>
            <a:r>
              <a:rPr lang="en-US" dirty="0">
                <a:latin typeface="Georgia" panose="02040502050405020303" pitchFamily="18" charset="0"/>
              </a:rPr>
              <a:t>General population 1/100</a:t>
            </a:r>
          </a:p>
          <a:p>
            <a:pPr lvl="2"/>
            <a:r>
              <a:rPr lang="en-US" dirty="0">
                <a:latin typeface="Georgia" panose="02040502050405020303" pitchFamily="18" charset="0"/>
              </a:rPr>
              <a:t>CF population 1/50 to 1/85</a:t>
            </a:r>
          </a:p>
          <a:p>
            <a:pPr lvl="2"/>
            <a:endParaRPr lang="en-US" dirty="0">
              <a:latin typeface="Georgia" panose="02040502050405020303" pitchFamily="18" charset="0"/>
            </a:endParaRPr>
          </a:p>
          <a:p>
            <a:r>
              <a:rPr lang="en-US" dirty="0">
                <a:latin typeface="Georgia" panose="02040502050405020303" pitchFamily="18" charset="0"/>
              </a:rPr>
              <a:t>Significant overlap in symptoms / clinical picture / biopsies</a:t>
            </a:r>
          </a:p>
          <a:p>
            <a:pPr lvl="1"/>
            <a:r>
              <a:rPr lang="en-US" dirty="0">
                <a:latin typeface="Georgia" panose="02040502050405020303" pitchFamily="18" charset="0"/>
              </a:rPr>
              <a:t>Never wrong to get a serum screen</a:t>
            </a:r>
          </a:p>
          <a:p>
            <a:endParaRPr lang="en-US" sz="1500" dirty="0">
              <a:latin typeface="Georgia" panose="02040502050405020303" pitchFamily="18" charset="0"/>
            </a:endParaRPr>
          </a:p>
          <a:p>
            <a:r>
              <a:rPr lang="en-US" dirty="0">
                <a:latin typeface="Georgia" panose="02040502050405020303" pitchFamily="18" charset="0"/>
              </a:rPr>
              <a:t>Hot topic: role of CFTR in modulating celiac disease</a:t>
            </a:r>
          </a:p>
          <a:p>
            <a:pPr lvl="1"/>
            <a:r>
              <a:rPr lang="en-US" dirty="0">
                <a:latin typeface="Georgia" panose="02040502050405020303" pitchFamily="18" charset="0"/>
              </a:rPr>
              <a:t>Gluten binds to CFTR and impairs function</a:t>
            </a:r>
          </a:p>
          <a:p>
            <a:pPr lvl="1"/>
            <a:r>
              <a:rPr lang="en-US" dirty="0">
                <a:latin typeface="Georgia" panose="02040502050405020303" pitchFamily="18" charset="0"/>
              </a:rPr>
              <a:t>Ivacaftor attenuates inflammatory response and promotes tolerance </a:t>
            </a:r>
          </a:p>
          <a:p>
            <a:pPr lvl="2"/>
            <a:r>
              <a:rPr lang="en-US" dirty="0">
                <a:latin typeface="Georgia" panose="02040502050405020303" pitchFamily="18" charset="0"/>
              </a:rPr>
              <a:t>In mice and human celiac cells, not yet studied in vivo</a:t>
            </a:r>
          </a:p>
          <a:p>
            <a:pPr marL="457200" lvl="1" indent="0">
              <a:buNone/>
            </a:pPr>
            <a:endParaRPr lang="en-US" sz="2800" dirty="0"/>
          </a:p>
        </p:txBody>
      </p:sp>
      <p:sp>
        <p:nvSpPr>
          <p:cNvPr id="6" name="TextBox 5"/>
          <p:cNvSpPr txBox="1"/>
          <p:nvPr/>
        </p:nvSpPr>
        <p:spPr>
          <a:xfrm>
            <a:off x="-37709" y="6532776"/>
            <a:ext cx="8397938" cy="307777"/>
          </a:xfrm>
          <a:prstGeom prst="rect">
            <a:avLst/>
          </a:prstGeom>
          <a:noFill/>
        </p:spPr>
        <p:txBody>
          <a:bodyPr wrap="square" rtlCol="0">
            <a:spAutoFit/>
          </a:bodyPr>
          <a:lstStyle/>
          <a:p>
            <a:r>
              <a:rPr lang="en-US" sz="1400" dirty="0"/>
              <a:t>Fluge, JCF, 2009, Walkowiak, Acta Bio, 2010, Genkova, Folia Med, 2013, Villella, EMBO, 2018</a:t>
            </a:r>
          </a:p>
        </p:txBody>
      </p:sp>
      <p:pic>
        <p:nvPicPr>
          <p:cNvPr id="5" name="Picture 4"/>
          <p:cNvPicPr>
            <a:picLocks noChangeAspect="1"/>
          </p:cNvPicPr>
          <p:nvPr/>
        </p:nvPicPr>
        <p:blipFill>
          <a:blip r:embed="rId3"/>
          <a:stretch>
            <a:fillRect/>
          </a:stretch>
        </p:blipFill>
        <p:spPr>
          <a:xfrm>
            <a:off x="8636619" y="498902"/>
            <a:ext cx="2619375" cy="1743075"/>
          </a:xfrm>
          <a:prstGeom prst="rect">
            <a:avLst/>
          </a:prstGeom>
        </p:spPr>
      </p:pic>
    </p:spTree>
    <p:extLst>
      <p:ext uri="{BB962C8B-B14F-4D97-AF65-F5344CB8AC3E}">
        <p14:creationId xmlns:p14="http://schemas.microsoft.com/office/powerpoint/2010/main" val="37705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Georgia" panose="02040502050405020303" pitchFamily="18" charset="0"/>
              </a:rPr>
              <a:t>Two Kinds of GI Dysbiosis in CF </a:t>
            </a:r>
          </a:p>
        </p:txBody>
      </p:sp>
      <p:sp>
        <p:nvSpPr>
          <p:cNvPr id="4" name="Content Placeholder 3"/>
          <p:cNvSpPr>
            <a:spLocks noGrp="1"/>
          </p:cNvSpPr>
          <p:nvPr>
            <p:ph sz="half" idx="1"/>
          </p:nvPr>
        </p:nvSpPr>
        <p:spPr>
          <a:xfrm>
            <a:off x="2133600" y="3443287"/>
            <a:ext cx="4038600" cy="2697165"/>
          </a:xfrm>
        </p:spPr>
        <p:txBody>
          <a:bodyPr/>
          <a:lstStyle/>
          <a:p>
            <a:pPr marL="0" indent="0">
              <a:buNone/>
            </a:pPr>
            <a:endParaRPr lang="en-US" dirty="0"/>
          </a:p>
          <a:p>
            <a:r>
              <a:rPr lang="en-US" sz="3200" dirty="0">
                <a:latin typeface="Georgia" panose="02040502050405020303" pitchFamily="18" charset="0"/>
              </a:rPr>
              <a:t>Alterations in whole gut microbiota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8683" y="1676400"/>
            <a:ext cx="1905000" cy="1905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962400"/>
            <a:ext cx="1981200" cy="1981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2133600" y="1752600"/>
            <a:ext cx="4038600" cy="1569660"/>
          </a:xfrm>
          <a:prstGeom prst="rect">
            <a:avLst/>
          </a:prstGeom>
          <a:noFill/>
        </p:spPr>
        <p:txBody>
          <a:bodyPr wrap="square" rtlCol="0">
            <a:spAutoFit/>
          </a:bodyPr>
          <a:lstStyle/>
          <a:p>
            <a:pPr marL="341313" indent="-341313" eaLnBrk="0" fontAlgn="base" hangingPunct="0">
              <a:spcBef>
                <a:spcPct val="20000"/>
              </a:spcBef>
              <a:spcAft>
                <a:spcPct val="0"/>
              </a:spcAft>
              <a:buFont typeface="Arial" panose="020B0604020202020204" pitchFamily="34" charset="0"/>
              <a:buChar char="•"/>
            </a:pPr>
            <a:r>
              <a:rPr lang="en-US" sz="3200" dirty="0">
                <a:latin typeface="Georgia" panose="02040502050405020303" pitchFamily="18" charset="0"/>
              </a:rPr>
              <a:t>Small Intestinal Bacterial overgrowth (SIBO)</a:t>
            </a:r>
          </a:p>
        </p:txBody>
      </p:sp>
    </p:spTree>
    <p:extLst>
      <p:ext uri="{BB962C8B-B14F-4D97-AF65-F5344CB8AC3E}">
        <p14:creationId xmlns:p14="http://schemas.microsoft.com/office/powerpoint/2010/main" val="228463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4098"/>
                                        </p:tgtEl>
                                      </p:cBhvr>
                                    </p:animEffect>
                                    <p:animScale>
                                      <p:cBhvr>
                                        <p:cTn id="10" dur="250" autoRev="1" fill="hold"/>
                                        <p:tgtEl>
                                          <p:spTgt spid="409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24000" y="0"/>
            <a:ext cx="9144000" cy="1981200"/>
          </a:xfrm>
          <a:prstGeom prst="rect">
            <a:avLst/>
          </a:prstGeom>
          <a:solidFill>
            <a:srgbClr val="446125"/>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NZ" dirty="0">
              <a:solidFill>
                <a:srgbClr val="3366FF"/>
              </a:solidFill>
              <a:latin typeface="Arial"/>
              <a:ea typeface="ＭＳ Ｐゴシック"/>
              <a:cs typeface="ＭＳ Ｐゴシック"/>
            </a:endParaRPr>
          </a:p>
        </p:txBody>
      </p:sp>
      <p:sp>
        <p:nvSpPr>
          <p:cNvPr id="22533" name="TextBox 8"/>
          <p:cNvSpPr txBox="1">
            <a:spLocks noChangeArrowheads="1"/>
          </p:cNvSpPr>
          <p:nvPr/>
        </p:nvSpPr>
        <p:spPr bwMode="auto">
          <a:xfrm>
            <a:off x="1828800" y="533400"/>
            <a:ext cx="41529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Bold" charset="0"/>
                <a:ea typeface="ＭＳ Ｐゴシック" charset="0"/>
                <a:cs typeface="ＭＳ Ｐゴシック" charset="0"/>
              </a:defRPr>
            </a:lvl1pPr>
            <a:lvl2pPr marL="742950" indent="-285750">
              <a:defRPr sz="2000">
                <a:solidFill>
                  <a:schemeClr val="tx1"/>
                </a:solidFill>
                <a:latin typeface="Arial Bold" charset="0"/>
                <a:ea typeface="ＭＳ Ｐゴシック" charset="0"/>
              </a:defRPr>
            </a:lvl2pPr>
            <a:lvl3pPr marL="1143000" indent="-228600">
              <a:defRPr sz="2000">
                <a:solidFill>
                  <a:schemeClr val="tx1"/>
                </a:solidFill>
                <a:latin typeface="Arial Bold" charset="0"/>
                <a:ea typeface="ＭＳ Ｐゴシック" charset="0"/>
              </a:defRPr>
            </a:lvl3pPr>
            <a:lvl4pPr marL="1600200" indent="-228600">
              <a:defRPr sz="2000">
                <a:solidFill>
                  <a:schemeClr val="tx1"/>
                </a:solidFill>
                <a:latin typeface="Arial Bold" charset="0"/>
                <a:ea typeface="ＭＳ Ｐゴシック" charset="0"/>
              </a:defRPr>
            </a:lvl4pPr>
            <a:lvl5pPr marL="2057400" indent="-228600">
              <a:defRPr sz="2000">
                <a:solidFill>
                  <a:schemeClr val="tx1"/>
                </a:solidFill>
                <a:latin typeface="Arial Bold" charset="0"/>
                <a:ea typeface="ＭＳ Ｐゴシック" charset="0"/>
              </a:defRPr>
            </a:lvl5pPr>
            <a:lvl6pPr marL="2514600" indent="-228600" eaLnBrk="0" fontAlgn="base" hangingPunct="0">
              <a:spcBef>
                <a:spcPct val="0"/>
              </a:spcBef>
              <a:spcAft>
                <a:spcPct val="0"/>
              </a:spcAft>
              <a:defRPr sz="2000">
                <a:solidFill>
                  <a:schemeClr val="tx1"/>
                </a:solidFill>
                <a:latin typeface="Arial Bold" charset="0"/>
                <a:ea typeface="ＭＳ Ｐゴシック" charset="0"/>
              </a:defRPr>
            </a:lvl6pPr>
            <a:lvl7pPr marL="2971800" indent="-228600" eaLnBrk="0" fontAlgn="base" hangingPunct="0">
              <a:spcBef>
                <a:spcPct val="0"/>
              </a:spcBef>
              <a:spcAft>
                <a:spcPct val="0"/>
              </a:spcAft>
              <a:defRPr sz="2000">
                <a:solidFill>
                  <a:schemeClr val="tx1"/>
                </a:solidFill>
                <a:latin typeface="Arial Bold" charset="0"/>
                <a:ea typeface="ＭＳ Ｐゴシック" charset="0"/>
              </a:defRPr>
            </a:lvl7pPr>
            <a:lvl8pPr marL="3429000" indent="-228600" eaLnBrk="0" fontAlgn="base" hangingPunct="0">
              <a:spcBef>
                <a:spcPct val="0"/>
              </a:spcBef>
              <a:spcAft>
                <a:spcPct val="0"/>
              </a:spcAft>
              <a:defRPr sz="2000">
                <a:solidFill>
                  <a:schemeClr val="tx1"/>
                </a:solidFill>
                <a:latin typeface="Arial Bold" charset="0"/>
                <a:ea typeface="ＭＳ Ｐゴシック" charset="0"/>
              </a:defRPr>
            </a:lvl8pPr>
            <a:lvl9pPr marL="3886200" indent="-228600" eaLnBrk="0" fontAlgn="base" hangingPunct="0">
              <a:spcBef>
                <a:spcPct val="0"/>
              </a:spcBef>
              <a:spcAft>
                <a:spcPct val="0"/>
              </a:spcAft>
              <a:defRPr sz="2000">
                <a:solidFill>
                  <a:schemeClr val="tx1"/>
                </a:solidFill>
                <a:latin typeface="Arial Bold" charset="0"/>
                <a:ea typeface="ＭＳ Ｐゴシック" charset="0"/>
              </a:defRPr>
            </a:lvl9pPr>
          </a:lstStyle>
          <a:p>
            <a:r>
              <a:rPr lang="en-US" sz="3200" b="1" dirty="0">
                <a:solidFill>
                  <a:schemeClr val="bg1"/>
                </a:solidFill>
              </a:rPr>
              <a:t>GI Microbiota and </a:t>
            </a:r>
          </a:p>
          <a:p>
            <a:r>
              <a:rPr lang="en-US" sz="3200" b="1" dirty="0">
                <a:solidFill>
                  <a:schemeClr val="bg1"/>
                </a:solidFill>
              </a:rPr>
              <a:t>host health</a:t>
            </a:r>
            <a:r>
              <a:rPr lang="en-US" sz="3200" dirty="0">
                <a:solidFill>
                  <a:srgbClr val="F00E1F"/>
                </a:solidFill>
              </a:rPr>
              <a:t>	</a:t>
            </a:r>
            <a:endParaRPr lang="en-US" sz="3200" dirty="0">
              <a:solidFill>
                <a:srgbClr val="008000"/>
              </a:solidFill>
            </a:endParaRPr>
          </a:p>
        </p:txBody>
      </p:sp>
      <p:pic>
        <p:nvPicPr>
          <p:cNvPr id="2253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76200"/>
            <a:ext cx="4572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Isosceles Triangle 9"/>
          <p:cNvSpPr/>
          <p:nvPr/>
        </p:nvSpPr>
        <p:spPr bwMode="auto">
          <a:xfrm rot="5400000">
            <a:off x="8221663" y="404813"/>
            <a:ext cx="1616075" cy="1447800"/>
          </a:xfrm>
          <a:prstGeom prst="triangle">
            <a:avLst>
              <a:gd name="adj" fmla="val 71478"/>
            </a:avLst>
          </a:prstGeom>
          <a:gradFill flip="none" rotWithShape="1">
            <a:gsLst>
              <a:gs pos="0">
                <a:schemeClr val="accent6">
                  <a:lumMod val="75000"/>
                </a:schemeClr>
              </a:gs>
              <a:gs pos="100000">
                <a:prstClr val="white"/>
              </a:gs>
            </a:gsLst>
            <a:lin ang="16200000" scaled="0"/>
            <a:tileRect/>
          </a:gradFill>
          <a:ln w="9525" cap="flat" cmpd="sng" algn="ctr">
            <a:solidFill>
              <a:schemeClr val="tx1"/>
            </a:solidFill>
            <a:prstDash val="solid"/>
            <a:round/>
            <a:headEnd type="none" w="med" len="med"/>
            <a:tailEnd type="none" w="med" len="med"/>
          </a:ln>
          <a:effectLst/>
        </p:spPr>
        <p:txBody>
          <a:bodyPr/>
          <a:lstStyle/>
          <a:p>
            <a:pPr>
              <a:defRPr/>
            </a:pPr>
            <a:endParaRPr lang="en-US" dirty="0">
              <a:latin typeface="Arial Bold" pitchFamily="1" charset="0"/>
              <a:ea typeface="ＭＳ Ｐゴシック" charset="-128"/>
              <a:cs typeface="ＭＳ Ｐゴシック" charset="-128"/>
            </a:endParaRPr>
          </a:p>
        </p:txBody>
      </p:sp>
      <p:sp>
        <p:nvSpPr>
          <p:cNvPr id="9" name="TextBox 8"/>
          <p:cNvSpPr txBox="1">
            <a:spLocks noChangeArrowheads="1"/>
          </p:cNvSpPr>
          <p:nvPr/>
        </p:nvSpPr>
        <p:spPr bwMode="auto">
          <a:xfrm>
            <a:off x="1930400" y="1936751"/>
            <a:ext cx="84836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Bold" charset="0"/>
                <a:ea typeface="ＭＳ Ｐゴシック" charset="0"/>
                <a:cs typeface="ＭＳ Ｐゴシック" charset="0"/>
              </a:defRPr>
            </a:lvl1pPr>
            <a:lvl2pPr marL="742950" indent="-285750">
              <a:defRPr sz="2000">
                <a:solidFill>
                  <a:schemeClr val="tx1"/>
                </a:solidFill>
                <a:latin typeface="Arial Bold" charset="0"/>
                <a:ea typeface="ＭＳ Ｐゴシック" charset="0"/>
              </a:defRPr>
            </a:lvl2pPr>
            <a:lvl3pPr marL="1143000" indent="-228600">
              <a:defRPr sz="2000">
                <a:solidFill>
                  <a:schemeClr val="tx1"/>
                </a:solidFill>
                <a:latin typeface="Arial Bold" charset="0"/>
                <a:ea typeface="ＭＳ Ｐゴシック" charset="0"/>
              </a:defRPr>
            </a:lvl3pPr>
            <a:lvl4pPr marL="1600200" indent="-228600">
              <a:defRPr sz="2000">
                <a:solidFill>
                  <a:schemeClr val="tx1"/>
                </a:solidFill>
                <a:latin typeface="Arial Bold" charset="0"/>
                <a:ea typeface="ＭＳ Ｐゴシック" charset="0"/>
              </a:defRPr>
            </a:lvl4pPr>
            <a:lvl5pPr marL="2057400" indent="-228600">
              <a:defRPr sz="2000">
                <a:solidFill>
                  <a:schemeClr val="tx1"/>
                </a:solidFill>
                <a:latin typeface="Arial Bold" charset="0"/>
                <a:ea typeface="ＭＳ Ｐゴシック" charset="0"/>
              </a:defRPr>
            </a:lvl5pPr>
            <a:lvl6pPr marL="2514600" indent="-228600" eaLnBrk="0" fontAlgn="base" hangingPunct="0">
              <a:spcBef>
                <a:spcPct val="0"/>
              </a:spcBef>
              <a:spcAft>
                <a:spcPct val="0"/>
              </a:spcAft>
              <a:defRPr sz="2000">
                <a:solidFill>
                  <a:schemeClr val="tx1"/>
                </a:solidFill>
                <a:latin typeface="Arial Bold" charset="0"/>
                <a:ea typeface="ＭＳ Ｐゴシック" charset="0"/>
              </a:defRPr>
            </a:lvl6pPr>
            <a:lvl7pPr marL="2971800" indent="-228600" eaLnBrk="0" fontAlgn="base" hangingPunct="0">
              <a:spcBef>
                <a:spcPct val="0"/>
              </a:spcBef>
              <a:spcAft>
                <a:spcPct val="0"/>
              </a:spcAft>
              <a:defRPr sz="2000">
                <a:solidFill>
                  <a:schemeClr val="tx1"/>
                </a:solidFill>
                <a:latin typeface="Arial Bold" charset="0"/>
                <a:ea typeface="ＭＳ Ｐゴシック" charset="0"/>
              </a:defRPr>
            </a:lvl7pPr>
            <a:lvl8pPr marL="3429000" indent="-228600" eaLnBrk="0" fontAlgn="base" hangingPunct="0">
              <a:spcBef>
                <a:spcPct val="0"/>
              </a:spcBef>
              <a:spcAft>
                <a:spcPct val="0"/>
              </a:spcAft>
              <a:defRPr sz="2000">
                <a:solidFill>
                  <a:schemeClr val="tx1"/>
                </a:solidFill>
                <a:latin typeface="Arial Bold" charset="0"/>
                <a:ea typeface="ＭＳ Ｐゴシック" charset="0"/>
              </a:defRPr>
            </a:lvl8pPr>
            <a:lvl9pPr marL="3886200" indent="-228600" eaLnBrk="0" fontAlgn="base" hangingPunct="0">
              <a:spcBef>
                <a:spcPct val="0"/>
              </a:spcBef>
              <a:spcAft>
                <a:spcPct val="0"/>
              </a:spcAft>
              <a:defRPr sz="2000">
                <a:solidFill>
                  <a:schemeClr val="tx1"/>
                </a:solidFill>
                <a:latin typeface="Arial Bold" charset="0"/>
                <a:ea typeface="ＭＳ Ｐゴシック" charset="0"/>
              </a:defRPr>
            </a:lvl9pPr>
          </a:lstStyle>
          <a:p>
            <a:endParaRPr lang="en-US" sz="1800" dirty="0">
              <a:latin typeface="Georgia" panose="02040502050405020303" pitchFamily="18" charset="0"/>
            </a:endParaRPr>
          </a:p>
          <a:p>
            <a:r>
              <a:rPr lang="en-US" sz="2800" dirty="0">
                <a:latin typeface="Georgia" panose="02040502050405020303" pitchFamily="18" charset="0"/>
              </a:rPr>
              <a:t>GI microbes impact:</a:t>
            </a:r>
          </a:p>
          <a:p>
            <a:pPr lvl="1">
              <a:buFont typeface="Arial" charset="0"/>
              <a:buChar char="•"/>
            </a:pPr>
            <a:r>
              <a:rPr lang="en-US" sz="2800" dirty="0">
                <a:latin typeface="Georgia" panose="02040502050405020303" pitchFamily="18" charset="0"/>
              </a:rPr>
              <a:t> nutrient and vitamin uptake </a:t>
            </a:r>
          </a:p>
          <a:p>
            <a:pPr lvl="1">
              <a:buFont typeface="Arial" charset="0"/>
              <a:buChar char="•"/>
            </a:pPr>
            <a:r>
              <a:rPr lang="en-US" sz="2800" dirty="0">
                <a:latin typeface="Georgia" panose="02040502050405020303" pitchFamily="18" charset="0"/>
              </a:rPr>
              <a:t> drug pharmacokinetics</a:t>
            </a:r>
          </a:p>
          <a:p>
            <a:pPr lvl="1">
              <a:buFont typeface="Arial" charset="0"/>
              <a:buChar char="•"/>
            </a:pPr>
            <a:r>
              <a:rPr lang="en-US" sz="2800" dirty="0">
                <a:latin typeface="Georgia" panose="02040502050405020303" pitchFamily="18" charset="0"/>
              </a:rPr>
              <a:t> waste elimination</a:t>
            </a:r>
          </a:p>
          <a:p>
            <a:pPr lvl="1">
              <a:buFont typeface="Arial" charset="0"/>
              <a:buChar char="•"/>
            </a:pPr>
            <a:r>
              <a:rPr lang="en-US" sz="2800" dirty="0">
                <a:latin typeface="Georgia" panose="02040502050405020303" pitchFamily="18" charset="0"/>
              </a:rPr>
              <a:t> immunity and inflammation</a:t>
            </a:r>
          </a:p>
          <a:p>
            <a:pPr lvl="1">
              <a:buFont typeface="Arial" charset="0"/>
              <a:buChar char="•"/>
            </a:pPr>
            <a:r>
              <a:rPr lang="en-US" sz="2800" dirty="0">
                <a:latin typeface="Georgia" panose="02040502050405020303" pitchFamily="18" charset="0"/>
              </a:rPr>
              <a:t> overall health</a:t>
            </a:r>
          </a:p>
          <a:p>
            <a:pPr lvl="1">
              <a:buFont typeface="Arial" charset="0"/>
              <a:buChar char="•"/>
            </a:pPr>
            <a:endParaRPr lang="en-US" sz="1400" dirty="0">
              <a:latin typeface="Georgia" panose="02040502050405020303" pitchFamily="18" charset="0"/>
            </a:endParaRPr>
          </a:p>
          <a:p>
            <a:pPr marL="457200" lvl="1" indent="0"/>
            <a:r>
              <a:rPr lang="en-US" sz="2800" dirty="0">
                <a:latin typeface="Georgia" panose="02040502050405020303" pitchFamily="18" charset="0"/>
              </a:rPr>
              <a:t>AND</a:t>
            </a:r>
          </a:p>
          <a:p>
            <a:pPr marL="457200" lvl="1" indent="0"/>
            <a:endParaRPr lang="en-US" sz="1400" dirty="0">
              <a:latin typeface="Georgia" panose="02040502050405020303" pitchFamily="18" charset="0"/>
            </a:endParaRPr>
          </a:p>
          <a:p>
            <a:r>
              <a:rPr lang="en-US" sz="2800" dirty="0">
                <a:latin typeface="Georgia" panose="02040502050405020303" pitchFamily="18" charset="0"/>
              </a:rPr>
              <a:t>Patients with CF have a set up for ‘dysbiosis’ </a:t>
            </a:r>
          </a:p>
        </p:txBody>
      </p:sp>
    </p:spTree>
    <p:extLst>
      <p:ext uri="{BB962C8B-B14F-4D97-AF65-F5344CB8AC3E}">
        <p14:creationId xmlns:p14="http://schemas.microsoft.com/office/powerpoint/2010/main" val="208199492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299" y="242822"/>
            <a:ext cx="10515600" cy="1325563"/>
          </a:xfrm>
        </p:spPr>
        <p:txBody>
          <a:bodyPr>
            <a:normAutofit/>
          </a:bodyPr>
          <a:lstStyle/>
          <a:p>
            <a:pPr algn="ctr"/>
            <a:r>
              <a:rPr lang="en-US" b="1" dirty="0">
                <a:latin typeface="Georgia" panose="02040502050405020303" pitchFamily="18" charset="0"/>
                <a:cs typeface="Arial" panose="020B0604020202020204" pitchFamily="34" charset="0"/>
              </a:rPr>
              <a:t>Small Intestinal Bacterial Overgrowth—Defined</a:t>
            </a:r>
          </a:p>
        </p:txBody>
      </p:sp>
      <p:sp>
        <p:nvSpPr>
          <p:cNvPr id="3" name="Content Placeholder 2"/>
          <p:cNvSpPr>
            <a:spLocks noGrp="1"/>
          </p:cNvSpPr>
          <p:nvPr>
            <p:ph idx="1"/>
          </p:nvPr>
        </p:nvSpPr>
        <p:spPr>
          <a:xfrm>
            <a:off x="548640" y="1811776"/>
            <a:ext cx="10805160" cy="5048305"/>
          </a:xfrm>
        </p:spPr>
        <p:txBody>
          <a:bodyPr>
            <a:normAutofit/>
          </a:bodyPr>
          <a:lstStyle/>
          <a:p>
            <a:r>
              <a:rPr lang="en-US" dirty="0">
                <a:latin typeface="Georgia" panose="02040502050405020303" pitchFamily="18" charset="0"/>
                <a:cs typeface="Arial" panose="020B0604020202020204" pitchFamily="34" charset="0"/>
              </a:rPr>
              <a:t>SIBO is:</a:t>
            </a:r>
          </a:p>
          <a:p>
            <a:pPr lvl="1"/>
            <a:r>
              <a:rPr lang="en-US" sz="2800" dirty="0">
                <a:latin typeface="Georgia" panose="02040502050405020303" pitchFamily="18" charset="0"/>
                <a:cs typeface="Arial" panose="020B0604020202020204" pitchFamily="34" charset="0"/>
              </a:rPr>
              <a:t>colonization of small bowel with aerobic &amp; anaerobic bacteria typically found at higher concentrations in the colon</a:t>
            </a:r>
            <a:endParaRPr lang="en-US" dirty="0">
              <a:latin typeface="Georgia" panose="02040502050405020303" pitchFamily="18" charset="0"/>
              <a:cs typeface="Arial" panose="020B0604020202020204" pitchFamily="34" charset="0"/>
            </a:endParaRPr>
          </a:p>
          <a:p>
            <a:pPr lvl="1"/>
            <a:endParaRPr lang="en-US" sz="2800" dirty="0">
              <a:latin typeface="Georgia" panose="02040502050405020303" pitchFamily="18" charset="0"/>
              <a:cs typeface="Arial" panose="020B0604020202020204" pitchFamily="34" charset="0"/>
            </a:endParaRPr>
          </a:p>
          <a:p>
            <a:pPr lvl="1"/>
            <a:r>
              <a:rPr lang="en-US" sz="2800" dirty="0">
                <a:latin typeface="Georgia" panose="02040502050405020303" pitchFamily="18" charset="0"/>
                <a:cs typeface="Arial" panose="020B0604020202020204" pitchFamily="34" charset="0"/>
              </a:rPr>
              <a:t>caused by: </a:t>
            </a:r>
          </a:p>
          <a:p>
            <a:pPr lvl="2"/>
            <a:r>
              <a:rPr lang="en-US" sz="2400" dirty="0">
                <a:latin typeface="Georgia" panose="02040502050405020303" pitchFamily="18" charset="0"/>
                <a:cs typeface="Arial" panose="020B0604020202020204" pitchFamily="34" charset="0"/>
              </a:rPr>
              <a:t>Motility disorders (lack of small bowel clearance) </a:t>
            </a:r>
          </a:p>
          <a:p>
            <a:pPr lvl="2"/>
            <a:r>
              <a:rPr lang="en-US" sz="2400" dirty="0">
                <a:latin typeface="Georgia" panose="02040502050405020303" pitchFamily="18" charset="0"/>
                <a:cs typeface="Arial" panose="020B0604020202020204" pitchFamily="34" charset="0"/>
              </a:rPr>
              <a:t>Anatomic / surgical changes (lack of IC valve allows for direct contact of SI/LI contents)</a:t>
            </a:r>
          </a:p>
          <a:p>
            <a:pPr lvl="2"/>
            <a:r>
              <a:rPr lang="en-US" sz="2400" dirty="0">
                <a:latin typeface="Georgia" panose="02040502050405020303" pitchFamily="18" charset="0"/>
                <a:cs typeface="Arial" panose="020B0604020202020204" pitchFamily="34" charset="0"/>
              </a:rPr>
              <a:t>Gastric acid suppression </a:t>
            </a:r>
          </a:p>
          <a:p>
            <a:pPr lvl="2"/>
            <a:r>
              <a:rPr lang="en-US" sz="2400" dirty="0">
                <a:latin typeface="Georgia" panose="02040502050405020303" pitchFamily="18" charset="0"/>
                <a:cs typeface="Arial" panose="020B0604020202020204" pitchFamily="34" charset="0"/>
              </a:rPr>
              <a:t>Pancreatic insufficiency (changes quantity/composition of bile and pH/flow through small bowel) </a:t>
            </a:r>
            <a:endParaRPr lang="en-US" sz="2800" dirty="0">
              <a:latin typeface="Georgia" panose="02040502050405020303" pitchFamily="18" charset="0"/>
              <a:cs typeface="Arial" panose="020B0604020202020204" pitchFamily="34" charset="0"/>
            </a:endParaRPr>
          </a:p>
          <a:p>
            <a:pPr marL="457200" lvl="1" indent="0">
              <a:buNone/>
            </a:pPr>
            <a:r>
              <a:rPr lang="en-US" sz="2800" dirty="0"/>
              <a:t> </a:t>
            </a:r>
            <a:r>
              <a:rPr lang="en-US" sz="1400" dirty="0">
                <a:solidFill>
                  <a:srgbClr val="C00000"/>
                </a:solidFill>
                <a:latin typeface="Arial" panose="020B0604020202020204" pitchFamily="34" charset="0"/>
                <a:cs typeface="Arial" panose="020B0604020202020204" pitchFamily="34" charset="0"/>
              </a:rPr>
              <a:t>Choung, APT, 2011, Pimentel, Am J Gastro, 2010, </a:t>
            </a:r>
            <a:r>
              <a:rPr lang="en-US" sz="1400" dirty="0" err="1">
                <a:solidFill>
                  <a:srgbClr val="C00000"/>
                </a:solidFill>
                <a:latin typeface="Arial" panose="020B0604020202020204" pitchFamily="34" charset="0"/>
                <a:cs typeface="Arial" panose="020B0604020202020204" pitchFamily="34" charset="0"/>
              </a:rPr>
              <a:t>Uptodate</a:t>
            </a:r>
            <a:r>
              <a:rPr lang="en-US" sz="1400" dirty="0">
                <a:solidFill>
                  <a:srgbClr val="C00000"/>
                </a:solidFill>
                <a:latin typeface="Arial" panose="020B0604020202020204" pitchFamily="34" charset="0"/>
                <a:cs typeface="Arial" panose="020B0604020202020204" pitchFamily="34" charset="0"/>
              </a:rPr>
              <a:t>: SIBO</a:t>
            </a:r>
          </a:p>
        </p:txBody>
      </p:sp>
      <p:sp>
        <p:nvSpPr>
          <p:cNvPr id="6" name="TextBox 5"/>
          <p:cNvSpPr txBox="1"/>
          <p:nvPr/>
        </p:nvSpPr>
        <p:spPr>
          <a:xfrm>
            <a:off x="-37708" y="6532776"/>
            <a:ext cx="5222450" cy="307777"/>
          </a:xfrm>
          <a:prstGeom prst="rect">
            <a:avLst/>
          </a:prstGeom>
          <a:noFill/>
        </p:spPr>
        <p:txBody>
          <a:bodyPr wrap="square" rtlCol="0">
            <a:spAutoFit/>
          </a:bodyPr>
          <a:lstStyle/>
          <a:p>
            <a:r>
              <a:rPr lang="en-US" sz="1400" dirty="0">
                <a:solidFill>
                  <a:srgbClr val="C00000"/>
                </a:solidFill>
              </a:rPr>
              <a:t>                                                                                                                 </a:t>
            </a:r>
            <a:endParaRPr lang="en-US" sz="1400" dirty="0"/>
          </a:p>
        </p:txBody>
      </p:sp>
      <p:sp>
        <p:nvSpPr>
          <p:cNvPr id="5" name="TextBox 4"/>
          <p:cNvSpPr txBox="1"/>
          <p:nvPr/>
        </p:nvSpPr>
        <p:spPr>
          <a:xfrm>
            <a:off x="10934701" y="493998"/>
            <a:ext cx="838198" cy="830997"/>
          </a:xfrm>
          <a:prstGeom prst="rect">
            <a:avLst/>
          </a:prstGeom>
          <a:noFill/>
          <a:ln w="38100">
            <a:solidFill>
              <a:srgbClr val="FF0000"/>
            </a:solidFill>
          </a:ln>
        </p:spPr>
        <p:txBody>
          <a:bodyPr wrap="square" rtlCol="0">
            <a:spAutoFit/>
          </a:bodyPr>
          <a:lstStyle/>
          <a:p>
            <a:r>
              <a:rPr lang="en-US" sz="4800" dirty="0"/>
              <a:t>CF</a:t>
            </a:r>
          </a:p>
        </p:txBody>
      </p:sp>
    </p:spTree>
    <p:extLst>
      <p:ext uri="{BB962C8B-B14F-4D97-AF65-F5344CB8AC3E}">
        <p14:creationId xmlns:p14="http://schemas.microsoft.com/office/powerpoint/2010/main" val="338974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937"/>
            <a:ext cx="10515600" cy="1325563"/>
          </a:xfrm>
        </p:spPr>
        <p:txBody>
          <a:bodyPr/>
          <a:lstStyle/>
          <a:p>
            <a:pPr algn="ctr"/>
            <a:r>
              <a:rPr lang="en-US" b="1" dirty="0">
                <a:latin typeface="Georgia" panose="02040502050405020303" pitchFamily="18" charset="0"/>
                <a:cs typeface="Arial" panose="020B0604020202020204" pitchFamily="34" charset="0"/>
              </a:rPr>
              <a:t>SIBO—Signs/Symptoms</a:t>
            </a:r>
          </a:p>
        </p:txBody>
      </p:sp>
      <p:sp>
        <p:nvSpPr>
          <p:cNvPr id="3" name="Content Placeholder 2"/>
          <p:cNvSpPr>
            <a:spLocks noGrp="1"/>
          </p:cNvSpPr>
          <p:nvPr>
            <p:ph idx="1"/>
          </p:nvPr>
        </p:nvSpPr>
        <p:spPr>
          <a:xfrm>
            <a:off x="838200" y="1333500"/>
            <a:ext cx="10515600" cy="5199276"/>
          </a:xfrm>
        </p:spPr>
        <p:txBody>
          <a:bodyPr>
            <a:normAutofit fontScale="92500" lnSpcReduction="10000"/>
          </a:bodyPr>
          <a:lstStyle/>
          <a:p>
            <a:r>
              <a:rPr lang="en-US" dirty="0">
                <a:latin typeface="Georgia" panose="02040502050405020303" pitchFamily="18" charset="0"/>
              </a:rPr>
              <a:t>Bloating</a:t>
            </a:r>
          </a:p>
          <a:p>
            <a:r>
              <a:rPr lang="en-US" dirty="0">
                <a:latin typeface="Georgia" panose="02040502050405020303" pitchFamily="18" charset="0"/>
              </a:rPr>
              <a:t>Flatulence</a:t>
            </a:r>
          </a:p>
          <a:p>
            <a:r>
              <a:rPr lang="en-US" dirty="0">
                <a:latin typeface="Georgia" panose="02040502050405020303" pitchFamily="18" charset="0"/>
              </a:rPr>
              <a:t>Abdominal discomfort</a:t>
            </a:r>
          </a:p>
          <a:p>
            <a:r>
              <a:rPr lang="en-US" dirty="0">
                <a:latin typeface="Georgia" panose="02040502050405020303" pitchFamily="18" charset="0"/>
              </a:rPr>
              <a:t>Chronic watery diarrhea</a:t>
            </a:r>
          </a:p>
          <a:p>
            <a:r>
              <a:rPr lang="en-US" dirty="0">
                <a:latin typeface="Georgia" panose="02040502050405020303" pitchFamily="18" charset="0"/>
              </a:rPr>
              <a:t>Anemia (B12/folate losses, Iron def) </a:t>
            </a:r>
          </a:p>
          <a:p>
            <a:r>
              <a:rPr lang="en-US" dirty="0">
                <a:latin typeface="Georgia" panose="02040502050405020303" pitchFamily="18" charset="0"/>
              </a:rPr>
              <a:t>Failure to thrive/poor nutrition</a:t>
            </a:r>
          </a:p>
          <a:p>
            <a:r>
              <a:rPr lang="en-US" dirty="0">
                <a:latin typeface="Georgia" panose="02040502050405020303" pitchFamily="18" charset="0"/>
              </a:rPr>
              <a:t>Can develop: fat-soluble vitamin deficiencies, hypoalbuminemia, fat malabsorption</a:t>
            </a:r>
          </a:p>
          <a:p>
            <a:r>
              <a:rPr lang="en-US" dirty="0">
                <a:latin typeface="Georgia" panose="02040502050405020303" pitchFamily="18" charset="0"/>
              </a:rPr>
              <a:t>Emergency: d-lactic acidosis (carbs </a:t>
            </a:r>
            <a:r>
              <a:rPr lang="en-US" dirty="0">
                <a:latin typeface="Georgia" panose="02040502050405020303" pitchFamily="18" charset="0"/>
                <a:sym typeface="Wingdings" panose="05000000000000000000" pitchFamily="2" charset="2"/>
              </a:rPr>
              <a:t> d-lactate in colon  absorbed rather than further broken down  metabolic acidosis without elevation in lactate) </a:t>
            </a:r>
          </a:p>
          <a:p>
            <a:pPr lvl="1"/>
            <a:r>
              <a:rPr lang="en-US" dirty="0">
                <a:latin typeface="Georgia" panose="02040502050405020303" pitchFamily="18" charset="0"/>
                <a:sym typeface="Wingdings" panose="05000000000000000000" pitchFamily="2" charset="2"/>
              </a:rPr>
              <a:t>Confusion, ataxia, slurred speech, memory loss, seizures</a:t>
            </a:r>
          </a:p>
        </p:txBody>
      </p:sp>
      <p:sp>
        <p:nvSpPr>
          <p:cNvPr id="8" name="TextBox 7"/>
          <p:cNvSpPr txBox="1"/>
          <p:nvPr/>
        </p:nvSpPr>
        <p:spPr>
          <a:xfrm>
            <a:off x="-37708" y="6532776"/>
            <a:ext cx="5222450" cy="307777"/>
          </a:xfrm>
          <a:prstGeom prst="rect">
            <a:avLst/>
          </a:prstGeom>
          <a:noFill/>
        </p:spPr>
        <p:txBody>
          <a:bodyPr wrap="square" rtlCol="0">
            <a:spAutoFit/>
          </a:bodyPr>
          <a:lstStyle/>
          <a:p>
            <a:r>
              <a:rPr lang="en-US" sz="1400" dirty="0">
                <a:solidFill>
                  <a:srgbClr val="C00000"/>
                </a:solidFill>
              </a:rPr>
              <a:t>Uptodate: SIBO, Wiecek, Disease Markers, 2018</a:t>
            </a:r>
          </a:p>
        </p:txBody>
      </p:sp>
      <p:sp>
        <p:nvSpPr>
          <p:cNvPr id="6" name="TextBox 5"/>
          <p:cNvSpPr txBox="1"/>
          <p:nvPr/>
        </p:nvSpPr>
        <p:spPr>
          <a:xfrm>
            <a:off x="10815116" y="432803"/>
            <a:ext cx="838198" cy="830997"/>
          </a:xfrm>
          <a:prstGeom prst="rect">
            <a:avLst/>
          </a:prstGeom>
          <a:noFill/>
          <a:ln w="38100">
            <a:solidFill>
              <a:srgbClr val="FF0000"/>
            </a:solidFill>
          </a:ln>
        </p:spPr>
        <p:txBody>
          <a:bodyPr wrap="square" rtlCol="0">
            <a:spAutoFit/>
          </a:bodyPr>
          <a:lstStyle/>
          <a:p>
            <a:r>
              <a:rPr lang="en-US" sz="4800" dirty="0"/>
              <a:t>CF</a:t>
            </a:r>
          </a:p>
        </p:txBody>
      </p:sp>
    </p:spTree>
    <p:extLst>
      <p:ext uri="{BB962C8B-B14F-4D97-AF65-F5344CB8AC3E}">
        <p14:creationId xmlns:p14="http://schemas.microsoft.com/office/powerpoint/2010/main" val="13271265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470" y="246716"/>
            <a:ext cx="10402330" cy="1520300"/>
          </a:xfrm>
        </p:spPr>
        <p:txBody>
          <a:bodyPr/>
          <a:lstStyle/>
          <a:p>
            <a:pPr algn="ctr"/>
            <a:r>
              <a:rPr lang="en-US" b="1" dirty="0">
                <a:latin typeface="Georgia" panose="02040502050405020303" pitchFamily="18" charset="0"/>
                <a:cs typeface="Arial" panose="020B0604020202020204" pitchFamily="34" charset="0"/>
              </a:rPr>
              <a:t>SIBO &amp; CF</a:t>
            </a:r>
          </a:p>
        </p:txBody>
      </p:sp>
      <p:sp>
        <p:nvSpPr>
          <p:cNvPr id="3" name="Content Placeholder 2"/>
          <p:cNvSpPr>
            <a:spLocks noGrp="1"/>
          </p:cNvSpPr>
          <p:nvPr>
            <p:ph idx="1"/>
          </p:nvPr>
        </p:nvSpPr>
        <p:spPr>
          <a:xfrm>
            <a:off x="548640" y="1452548"/>
            <a:ext cx="10805160" cy="5048305"/>
          </a:xfrm>
        </p:spPr>
        <p:txBody>
          <a:bodyPr>
            <a:normAutofit/>
          </a:bodyPr>
          <a:lstStyle/>
          <a:p>
            <a:r>
              <a:rPr lang="en-US" sz="2800" dirty="0">
                <a:latin typeface="Georgia" panose="02040502050405020303" pitchFamily="18" charset="0"/>
                <a:cs typeface="Arial" panose="020B0604020202020204" pitchFamily="34" charset="0"/>
              </a:rPr>
              <a:t>Presumed VERY HIGH co-morbidity rate</a:t>
            </a:r>
          </a:p>
          <a:p>
            <a:pPr lvl="1"/>
            <a:r>
              <a:rPr lang="en-US" dirty="0">
                <a:latin typeface="Georgia" panose="02040502050405020303" pitchFamily="18" charset="0"/>
                <a:cs typeface="Arial" panose="020B0604020202020204" pitchFamily="34" charset="0"/>
              </a:rPr>
              <a:t>As many as 30-40% of CF patients have been reported to have SIBO </a:t>
            </a:r>
            <a:endParaRPr lang="en-US" sz="1200" dirty="0">
              <a:latin typeface="Georgia" panose="02040502050405020303" pitchFamily="18" charset="0"/>
              <a:cs typeface="Arial" panose="020B0604020202020204" pitchFamily="34" charset="0"/>
            </a:endParaRPr>
          </a:p>
          <a:p>
            <a:pPr lvl="1"/>
            <a:endParaRPr lang="en-US" sz="1200" dirty="0">
              <a:latin typeface="Georgia" panose="02040502050405020303" pitchFamily="18" charset="0"/>
              <a:cs typeface="Arial" panose="020B0604020202020204" pitchFamily="34" charset="0"/>
            </a:endParaRPr>
          </a:p>
          <a:p>
            <a:pPr lvl="1"/>
            <a:r>
              <a:rPr lang="en-US" dirty="0">
                <a:latin typeface="Georgia" panose="02040502050405020303" pitchFamily="18" charset="0"/>
                <a:cs typeface="Arial" panose="020B0604020202020204" pitchFamily="34" charset="0"/>
              </a:rPr>
              <a:t>Testing is either inaccurate or invasive (and then still inaccurate) </a:t>
            </a:r>
          </a:p>
          <a:p>
            <a:pPr lvl="2"/>
            <a:r>
              <a:rPr lang="en-US" dirty="0">
                <a:latin typeface="Georgia" panose="02040502050405020303" pitchFamily="18" charset="0"/>
                <a:cs typeface="Arial" panose="020B0604020202020204" pitchFamily="34" charset="0"/>
              </a:rPr>
              <a:t>Risk factors (not well studied, my bias): MI c resection, liver disease</a:t>
            </a:r>
          </a:p>
          <a:p>
            <a:pPr marL="914400" lvl="2" indent="0">
              <a:buNone/>
            </a:pPr>
            <a:endParaRPr lang="en-US" dirty="0">
              <a:latin typeface="Georgia" panose="02040502050405020303" pitchFamily="18" charset="0"/>
              <a:cs typeface="Arial" panose="020B0604020202020204" pitchFamily="34" charset="0"/>
            </a:endParaRPr>
          </a:p>
          <a:p>
            <a:r>
              <a:rPr lang="en-US" dirty="0">
                <a:latin typeface="Georgia" panose="02040502050405020303" pitchFamily="18" charset="0"/>
                <a:cs typeface="Arial" panose="020B0604020202020204" pitchFamily="34" charset="0"/>
              </a:rPr>
              <a:t>Significant overlap in symptoms / clinical picture with typical CFGI complaints</a:t>
            </a:r>
          </a:p>
          <a:p>
            <a:pPr marL="457200" lvl="1" indent="0">
              <a:buNone/>
            </a:pPr>
            <a:r>
              <a:rPr lang="en-US" dirty="0">
                <a:latin typeface="Georgia" panose="02040502050405020303" pitchFamily="18" charset="0"/>
                <a:cs typeface="Arial" panose="020B0604020202020204" pitchFamily="34" charset="0"/>
              </a:rPr>
              <a:t> </a:t>
            </a:r>
          </a:p>
          <a:p>
            <a:r>
              <a:rPr lang="en-US" dirty="0">
                <a:latin typeface="Georgia" panose="02040502050405020303" pitchFamily="18" charset="0"/>
                <a:cs typeface="Arial" panose="020B0604020202020204" pitchFamily="34" charset="0"/>
              </a:rPr>
              <a:t>Hot topic: role of CFTR in modulating SIBO</a:t>
            </a:r>
          </a:p>
          <a:p>
            <a:pPr marL="457200" lvl="1" indent="0">
              <a:buNone/>
            </a:pPr>
            <a:endParaRPr lang="en-US" sz="2800" dirty="0"/>
          </a:p>
        </p:txBody>
      </p:sp>
      <p:sp>
        <p:nvSpPr>
          <p:cNvPr id="5" name="TextBox 4"/>
          <p:cNvSpPr txBox="1"/>
          <p:nvPr/>
        </p:nvSpPr>
        <p:spPr>
          <a:xfrm>
            <a:off x="0" y="6550223"/>
            <a:ext cx="7797800" cy="307777"/>
          </a:xfrm>
          <a:prstGeom prst="rect">
            <a:avLst/>
          </a:prstGeom>
          <a:noFill/>
        </p:spPr>
        <p:txBody>
          <a:bodyPr wrap="square" rtlCol="0">
            <a:spAutoFit/>
          </a:bodyPr>
          <a:lstStyle/>
          <a:p>
            <a:r>
              <a:rPr lang="en-US" sz="1400" dirty="0">
                <a:solidFill>
                  <a:srgbClr val="C00000"/>
                </a:solidFill>
              </a:rPr>
              <a:t>O’Brien et al, 1993; Lewindon et al, 1998; Fridge et al. </a:t>
            </a:r>
            <a:r>
              <a:rPr lang="pt-BR" sz="1400" dirty="0">
                <a:solidFill>
                  <a:srgbClr val="C00000"/>
                </a:solidFill>
              </a:rPr>
              <a:t>2007; Lisowska et al, </a:t>
            </a:r>
            <a:r>
              <a:rPr lang="fr-FR" sz="1400" dirty="0">
                <a:solidFill>
                  <a:srgbClr val="C00000"/>
                </a:solidFill>
              </a:rPr>
              <a:t>2010; </a:t>
            </a:r>
            <a:r>
              <a:rPr lang="en-US" sz="1400" dirty="0">
                <a:solidFill>
                  <a:srgbClr val="C00000"/>
                </a:solidFill>
              </a:rPr>
              <a:t>Gelfond, GTC, 2017</a:t>
            </a:r>
          </a:p>
        </p:txBody>
      </p:sp>
    </p:spTree>
    <p:extLst>
      <p:ext uri="{BB962C8B-B14F-4D97-AF65-F5344CB8AC3E}">
        <p14:creationId xmlns:p14="http://schemas.microsoft.com/office/powerpoint/2010/main" val="1794714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003A24-378C-6445-9667-7D2958315E0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560508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6716"/>
            <a:ext cx="10515600" cy="1325563"/>
          </a:xfrm>
        </p:spPr>
        <p:txBody>
          <a:bodyPr/>
          <a:lstStyle/>
          <a:p>
            <a:pPr algn="ctr"/>
            <a:r>
              <a:rPr lang="en-US" b="1" dirty="0">
                <a:latin typeface="Georgia" panose="02040502050405020303" pitchFamily="18" charset="0"/>
                <a:cs typeface="Arial" panose="020B0604020202020204" pitchFamily="34" charset="0"/>
              </a:rPr>
              <a:t>C. diff &amp; CF</a:t>
            </a:r>
          </a:p>
        </p:txBody>
      </p:sp>
      <p:sp>
        <p:nvSpPr>
          <p:cNvPr id="3" name="Content Placeholder 2"/>
          <p:cNvSpPr>
            <a:spLocks noGrp="1"/>
          </p:cNvSpPr>
          <p:nvPr>
            <p:ph idx="1"/>
          </p:nvPr>
        </p:nvSpPr>
        <p:spPr>
          <a:xfrm>
            <a:off x="918756" y="1409005"/>
            <a:ext cx="10805160" cy="5048305"/>
          </a:xfrm>
        </p:spPr>
        <p:txBody>
          <a:bodyPr>
            <a:normAutofit fontScale="92500"/>
          </a:bodyPr>
          <a:lstStyle/>
          <a:p>
            <a:r>
              <a:rPr lang="en-US" sz="2800" dirty="0">
                <a:latin typeface="Georgia" panose="02040502050405020303" pitchFamily="18" charset="0"/>
              </a:rPr>
              <a:t>VERY HIGH carriage rate</a:t>
            </a:r>
          </a:p>
          <a:p>
            <a:pPr lvl="1"/>
            <a:r>
              <a:rPr lang="en-US" dirty="0">
                <a:latin typeface="Georgia" panose="02040502050405020303" pitchFamily="18" charset="0"/>
              </a:rPr>
              <a:t>47% of patients carry c. diff without c. diff colitis symptoms (presumed)</a:t>
            </a:r>
          </a:p>
          <a:p>
            <a:pPr lvl="2"/>
            <a:r>
              <a:rPr lang="en-US" dirty="0">
                <a:latin typeface="Georgia" panose="02040502050405020303" pitchFamily="18" charset="0"/>
              </a:rPr>
              <a:t>77% of those have non-toxigenic strains (compared to only 17% of controls)</a:t>
            </a:r>
          </a:p>
          <a:p>
            <a:pPr marL="914400" lvl="2" indent="0">
              <a:buNone/>
            </a:pPr>
            <a:endParaRPr lang="en-US" dirty="0">
              <a:latin typeface="Georgia" panose="02040502050405020303" pitchFamily="18" charset="0"/>
            </a:endParaRPr>
          </a:p>
          <a:p>
            <a:r>
              <a:rPr lang="en-US" dirty="0">
                <a:latin typeface="Georgia" panose="02040502050405020303" pitchFamily="18" charset="0"/>
              </a:rPr>
              <a:t>CF patients are often on PPIs </a:t>
            </a:r>
          </a:p>
          <a:p>
            <a:pPr lvl="1"/>
            <a:r>
              <a:rPr lang="en-US" dirty="0">
                <a:latin typeface="Georgia" panose="02040502050405020303" pitchFamily="18" charset="0"/>
              </a:rPr>
              <a:t>No longer needed for PERT</a:t>
            </a:r>
          </a:p>
          <a:p>
            <a:pPr lvl="2"/>
            <a:r>
              <a:rPr lang="en-US" dirty="0">
                <a:latin typeface="Georgia" panose="02040502050405020303" pitchFamily="18" charset="0"/>
              </a:rPr>
              <a:t>gastroduodenal protection and aid in absorption with little pancreatic bicarb/water</a:t>
            </a:r>
          </a:p>
          <a:p>
            <a:pPr lvl="1"/>
            <a:r>
              <a:rPr lang="en-US" dirty="0">
                <a:latin typeface="Georgia" panose="02040502050405020303" pitchFamily="18" charset="0"/>
              </a:rPr>
              <a:t>In general population, use of PPI is known risk factor for development of c. diff</a:t>
            </a:r>
          </a:p>
          <a:p>
            <a:pPr lvl="1"/>
            <a:endParaRPr lang="en-US" dirty="0">
              <a:latin typeface="Georgia" panose="02040502050405020303" pitchFamily="18" charset="0"/>
            </a:endParaRPr>
          </a:p>
          <a:p>
            <a:r>
              <a:rPr lang="en-US" dirty="0">
                <a:latin typeface="Georgia" panose="02040502050405020303" pitchFamily="18" charset="0"/>
              </a:rPr>
              <a:t>CF patients have other risk factors</a:t>
            </a:r>
          </a:p>
          <a:p>
            <a:pPr lvl="1"/>
            <a:r>
              <a:rPr lang="en-US" dirty="0">
                <a:latin typeface="Georgia" panose="02040502050405020303" pitchFamily="18" charset="0"/>
              </a:rPr>
              <a:t>Abnormal microbiome (presumed to allow c. diff to take hold) </a:t>
            </a:r>
          </a:p>
          <a:p>
            <a:pPr lvl="1"/>
            <a:r>
              <a:rPr lang="en-US" dirty="0">
                <a:latin typeface="Georgia" panose="02040502050405020303" pitchFamily="18" charset="0"/>
              </a:rPr>
              <a:t>Intestinal inflammation/barrier disruption (c. diff carriage also up in IBD) </a:t>
            </a:r>
          </a:p>
          <a:p>
            <a:pPr lvl="1"/>
            <a:r>
              <a:rPr lang="en-US" dirty="0">
                <a:latin typeface="Georgia" panose="02040502050405020303" pitchFamily="18" charset="0"/>
              </a:rPr>
              <a:t>Lots (and lots and LOTS) of antibiotics, with untoward microbiome impact</a:t>
            </a:r>
          </a:p>
          <a:p>
            <a:pPr marL="457200" lvl="1" indent="0">
              <a:buNone/>
            </a:pPr>
            <a:endParaRPr lang="en-US" sz="2800" dirty="0"/>
          </a:p>
        </p:txBody>
      </p:sp>
      <p:sp>
        <p:nvSpPr>
          <p:cNvPr id="5" name="TextBox 4"/>
          <p:cNvSpPr txBox="1"/>
          <p:nvPr/>
        </p:nvSpPr>
        <p:spPr>
          <a:xfrm>
            <a:off x="0" y="6550223"/>
            <a:ext cx="2329677" cy="307777"/>
          </a:xfrm>
          <a:prstGeom prst="rect">
            <a:avLst/>
          </a:prstGeom>
          <a:noFill/>
        </p:spPr>
        <p:txBody>
          <a:bodyPr wrap="none" rtlCol="0">
            <a:spAutoFit/>
          </a:bodyPr>
          <a:lstStyle/>
          <a:p>
            <a:r>
              <a:rPr lang="en-US" sz="1400" dirty="0">
                <a:solidFill>
                  <a:srgbClr val="C00000"/>
                </a:solidFill>
              </a:rPr>
              <a:t>Bauer, Clin Micro Infect, 2013</a:t>
            </a:r>
          </a:p>
        </p:txBody>
      </p:sp>
      <p:pic>
        <p:nvPicPr>
          <p:cNvPr id="4" name="Picture 3">
            <a:extLst>
              <a:ext uri="{FF2B5EF4-FFF2-40B4-BE49-F238E27FC236}">
                <a16:creationId xmlns:a16="http://schemas.microsoft.com/office/drawing/2014/main" id="{06DA36EB-AFF0-45AC-B780-6A335E68AB8B}"/>
              </a:ext>
            </a:extLst>
          </p:cNvPr>
          <p:cNvPicPr>
            <a:picLocks noChangeAspect="1"/>
          </p:cNvPicPr>
          <p:nvPr/>
        </p:nvPicPr>
        <p:blipFill>
          <a:blip r:embed="rId3"/>
          <a:stretch>
            <a:fillRect/>
          </a:stretch>
        </p:blipFill>
        <p:spPr>
          <a:xfrm>
            <a:off x="10296939" y="-6001"/>
            <a:ext cx="1656720" cy="1755515"/>
          </a:xfrm>
          <a:prstGeom prst="rect">
            <a:avLst/>
          </a:prstGeom>
        </p:spPr>
      </p:pic>
    </p:spTree>
    <p:extLst>
      <p:ext uri="{BB962C8B-B14F-4D97-AF65-F5344CB8AC3E}">
        <p14:creationId xmlns:p14="http://schemas.microsoft.com/office/powerpoint/2010/main" val="182431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1496"/>
            <a:ext cx="10515600" cy="1325563"/>
          </a:xfrm>
        </p:spPr>
        <p:txBody>
          <a:bodyPr>
            <a:normAutofit/>
          </a:bodyPr>
          <a:lstStyle/>
          <a:p>
            <a:pPr algn="ctr"/>
            <a:r>
              <a:rPr lang="en-US" sz="4800" b="1" dirty="0">
                <a:latin typeface="Georgia" panose="02040502050405020303" pitchFamily="18" charset="0"/>
                <a:cs typeface="Arial" panose="020B0604020202020204" pitchFamily="34" charset="0"/>
              </a:rPr>
              <a:t>Cystic Fibrosis Related Diabetes</a:t>
            </a:r>
          </a:p>
        </p:txBody>
      </p:sp>
      <p:sp>
        <p:nvSpPr>
          <p:cNvPr id="5" name="Content Placeholder 4"/>
          <p:cNvSpPr>
            <a:spLocks noGrp="1"/>
          </p:cNvSpPr>
          <p:nvPr>
            <p:ph idx="1"/>
          </p:nvPr>
        </p:nvSpPr>
        <p:spPr/>
        <p:txBody>
          <a:bodyPr>
            <a:normAutofit lnSpcReduction="10000"/>
          </a:bodyPr>
          <a:lstStyle/>
          <a:p>
            <a:r>
              <a:rPr lang="en-US" dirty="0">
                <a:latin typeface="Georgia" panose="02040502050405020303" pitchFamily="18" charset="0"/>
                <a:cs typeface="Arial" panose="020B0604020202020204" pitchFamily="34" charset="0"/>
              </a:rPr>
              <a:t>Shares features of both: type 1 (insulin deficiency) and type 2 (insulin resistance) – they can’t make or use insulin</a:t>
            </a:r>
          </a:p>
          <a:p>
            <a:r>
              <a:rPr lang="en-US" dirty="0">
                <a:latin typeface="Georgia" panose="02040502050405020303" pitchFamily="18" charset="0"/>
                <a:cs typeface="Arial" panose="020B0604020202020204" pitchFamily="34" charset="0"/>
              </a:rPr>
              <a:t>It is one of the most common health issues in people with CF occurring in approximately 20% of adolescents and 40% to 50% of adults</a:t>
            </a:r>
          </a:p>
          <a:p>
            <a:r>
              <a:rPr lang="en-US" dirty="0">
                <a:latin typeface="Georgia" panose="02040502050405020303" pitchFamily="18" charset="0"/>
                <a:cs typeface="Arial" panose="020B0604020202020204" pitchFamily="34" charset="0"/>
              </a:rPr>
              <a:t>Symptoms of CFRD include feeling very tired, losing weight without trying or having a hard time gaining weight</a:t>
            </a:r>
          </a:p>
          <a:p>
            <a:r>
              <a:rPr lang="en-US" dirty="0">
                <a:latin typeface="Georgia" panose="02040502050405020303" pitchFamily="18" charset="0"/>
                <a:cs typeface="Arial" panose="020B0604020202020204" pitchFamily="34" charset="0"/>
              </a:rPr>
              <a:t>Uncontrolled CFRD can potentially increase the risk of more serious lung co-infections with </a:t>
            </a:r>
            <a:r>
              <a:rPr lang="en-US" i="1" dirty="0">
                <a:latin typeface="Georgia" panose="02040502050405020303" pitchFamily="18" charset="0"/>
                <a:cs typeface="Arial" panose="020B0604020202020204" pitchFamily="34" charset="0"/>
              </a:rPr>
              <a:t>Staphylococcus aureus </a:t>
            </a:r>
            <a:r>
              <a:rPr lang="en-US" dirty="0">
                <a:latin typeface="Georgia" panose="02040502050405020303" pitchFamily="18" charset="0"/>
                <a:cs typeface="Arial" panose="020B0604020202020204" pitchFamily="34" charset="0"/>
              </a:rPr>
              <a:t>&amp; </a:t>
            </a:r>
            <a:r>
              <a:rPr lang="en-US" i="1" dirty="0">
                <a:latin typeface="Georgia" panose="02040502050405020303" pitchFamily="18" charset="0"/>
                <a:cs typeface="Arial" panose="020B0604020202020204" pitchFamily="34" charset="0"/>
              </a:rPr>
              <a:t>Pseudomonas aeruginosa </a:t>
            </a:r>
            <a:r>
              <a:rPr lang="en-US" dirty="0">
                <a:latin typeface="Georgia" panose="02040502050405020303" pitchFamily="18" charset="0"/>
                <a:cs typeface="Arial" panose="020B0604020202020204" pitchFamily="34" charset="0"/>
              </a:rPr>
              <a:t>compared to infection with just one pathogen</a:t>
            </a:r>
            <a:endParaRPr lang="en-US" dirty="0">
              <a:solidFill>
                <a:srgbClr val="FF0000"/>
              </a:solidFill>
              <a:latin typeface="Georgia" panose="02040502050405020303" pitchFamily="18" charset="0"/>
              <a:cs typeface="Arial" panose="020B0604020202020204" pitchFamily="34" charset="0"/>
            </a:endParaRPr>
          </a:p>
        </p:txBody>
      </p:sp>
      <p:pic>
        <p:nvPicPr>
          <p:cNvPr id="2" name="Picture 1">
            <a:extLst>
              <a:ext uri="{FF2B5EF4-FFF2-40B4-BE49-F238E27FC236}">
                <a16:creationId xmlns:a16="http://schemas.microsoft.com/office/drawing/2014/main" id="{87A33C5F-A68F-481C-87DE-64FE2B564A44}"/>
              </a:ext>
            </a:extLst>
          </p:cNvPr>
          <p:cNvPicPr>
            <a:picLocks noChangeAspect="1"/>
          </p:cNvPicPr>
          <p:nvPr/>
        </p:nvPicPr>
        <p:blipFill>
          <a:blip r:embed="rId2"/>
          <a:stretch>
            <a:fillRect/>
          </a:stretch>
        </p:blipFill>
        <p:spPr>
          <a:xfrm>
            <a:off x="10419521" y="0"/>
            <a:ext cx="1868557" cy="1868557"/>
          </a:xfrm>
          <a:prstGeom prst="rect">
            <a:avLst/>
          </a:prstGeom>
        </p:spPr>
      </p:pic>
    </p:spTree>
    <p:extLst>
      <p:ext uri="{BB962C8B-B14F-4D97-AF65-F5344CB8AC3E}">
        <p14:creationId xmlns:p14="http://schemas.microsoft.com/office/powerpoint/2010/main" val="3899662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latin typeface="Georgia" panose="02040502050405020303" pitchFamily="18" charset="0"/>
                <a:cs typeface="Arial" panose="020B0604020202020204" pitchFamily="34" charset="0"/>
              </a:rPr>
              <a:t>CFRD Treatment</a:t>
            </a:r>
          </a:p>
        </p:txBody>
      </p:sp>
      <p:sp>
        <p:nvSpPr>
          <p:cNvPr id="3" name="Content Placeholder 2"/>
          <p:cNvSpPr>
            <a:spLocks noGrp="1"/>
          </p:cNvSpPr>
          <p:nvPr>
            <p:ph idx="1"/>
          </p:nvPr>
        </p:nvSpPr>
        <p:spPr/>
        <p:txBody>
          <a:bodyPr>
            <a:normAutofit fontScale="92500" lnSpcReduction="20000"/>
          </a:bodyPr>
          <a:lstStyle/>
          <a:p>
            <a:r>
              <a:rPr lang="en-US" dirty="0">
                <a:latin typeface="Georgia" panose="02040502050405020303" pitchFamily="18" charset="0"/>
                <a:cs typeface="Arial" panose="020B0604020202020204" pitchFamily="34" charset="0"/>
              </a:rPr>
              <a:t>Achieve and maintain good nutrition status and normalize blood sugars</a:t>
            </a:r>
          </a:p>
          <a:p>
            <a:r>
              <a:rPr lang="en-US" dirty="0">
                <a:latin typeface="Georgia" panose="02040502050405020303" pitchFamily="18" charset="0"/>
                <a:cs typeface="Arial" panose="020B0604020202020204" pitchFamily="34" charset="0"/>
              </a:rPr>
              <a:t>Complications:</a:t>
            </a:r>
          </a:p>
          <a:p>
            <a:pPr lvl="1"/>
            <a:r>
              <a:rPr lang="en-US" dirty="0">
                <a:latin typeface="Georgia" panose="02040502050405020303" pitchFamily="18" charset="0"/>
                <a:cs typeface="Arial" panose="020B0604020202020204" pitchFamily="34" charset="0"/>
              </a:rPr>
              <a:t>Undiagnosed/ untreated diabetes may cause decline in lung function and weight</a:t>
            </a:r>
          </a:p>
          <a:p>
            <a:pPr lvl="1"/>
            <a:r>
              <a:rPr lang="en-US" dirty="0">
                <a:latin typeface="Georgia" panose="02040502050405020303" pitchFamily="18" charset="0"/>
                <a:cs typeface="Arial" panose="020B0604020202020204" pitchFamily="34" charset="0"/>
              </a:rPr>
              <a:t>Microvascular damage</a:t>
            </a:r>
          </a:p>
          <a:p>
            <a:pPr lvl="1"/>
            <a:r>
              <a:rPr lang="en-US" dirty="0">
                <a:latin typeface="Georgia" panose="02040502050405020303" pitchFamily="18" charset="0"/>
                <a:cs typeface="Arial" panose="020B0604020202020204" pitchFamily="34" charset="0"/>
              </a:rPr>
              <a:t>Macrovascular damage </a:t>
            </a:r>
          </a:p>
          <a:p>
            <a:r>
              <a:rPr lang="en-US" dirty="0">
                <a:latin typeface="Georgia" panose="02040502050405020303" pitchFamily="18" charset="0"/>
                <a:cs typeface="Arial" panose="020B0604020202020204" pitchFamily="34" charset="0"/>
              </a:rPr>
              <a:t>Continue high-calorie, high-fat, and high-sodium diet - </a:t>
            </a:r>
            <a:r>
              <a:rPr lang="en-US" b="1" dirty="0">
                <a:latin typeface="Georgia" panose="02040502050405020303" pitchFamily="18" charset="0"/>
                <a:cs typeface="Arial" panose="020B0604020202020204" pitchFamily="34" charset="0"/>
              </a:rPr>
              <a:t>DO NOT restrict intake </a:t>
            </a:r>
            <a:r>
              <a:rPr lang="en-US" dirty="0">
                <a:latin typeface="Georgia" panose="02040502050405020303" pitchFamily="18" charset="0"/>
                <a:cs typeface="Arial" panose="020B0604020202020204" pitchFamily="34" charset="0"/>
              </a:rPr>
              <a:t>except to limit high-sugar non-nutritive beverages</a:t>
            </a:r>
          </a:p>
          <a:p>
            <a:r>
              <a:rPr lang="en-US" dirty="0">
                <a:latin typeface="Georgia" panose="02040502050405020303" pitchFamily="18" charset="0"/>
                <a:cs typeface="Arial" panose="020B0604020202020204" pitchFamily="34" charset="0"/>
              </a:rPr>
              <a:t>Spread carbohydrates throughout the day</a:t>
            </a:r>
          </a:p>
          <a:p>
            <a:pPr lvl="1"/>
            <a:r>
              <a:rPr lang="en-US" dirty="0">
                <a:latin typeface="Georgia" panose="02040502050405020303" pitchFamily="18" charset="0"/>
                <a:cs typeface="Arial" panose="020B0604020202020204" pitchFamily="34" charset="0"/>
              </a:rPr>
              <a:t>Use carb counting only to help dose insulin correctly, not to restrict intake</a:t>
            </a:r>
          </a:p>
          <a:p>
            <a:pPr lvl="1"/>
            <a:endParaRPr lang="en-US" dirty="0">
              <a:latin typeface="Georgia" panose="02040502050405020303" pitchFamily="18" charset="0"/>
              <a:cs typeface="Arial" panose="020B0604020202020204" pitchFamily="34" charset="0"/>
            </a:endParaRPr>
          </a:p>
          <a:p>
            <a:pPr marL="457200" lvl="1" indent="0" algn="ctr">
              <a:buNone/>
            </a:pPr>
            <a:r>
              <a:rPr lang="en-US" sz="3000" dirty="0">
                <a:latin typeface="Georgia" panose="02040502050405020303" pitchFamily="18" charset="0"/>
                <a:cs typeface="Arial" panose="020B0604020202020204" pitchFamily="34" charset="0"/>
              </a:rPr>
              <a:t>Only pharmacological treatment is insulin</a:t>
            </a:r>
          </a:p>
          <a:p>
            <a:pPr marL="457200" lvl="1" indent="0">
              <a:buNone/>
            </a:pPr>
            <a:endParaRPr lang="en-US" dirty="0">
              <a:latin typeface="Arial" panose="020B0604020202020204" pitchFamily="34" charset="0"/>
              <a:cs typeface="Arial" panose="020B0604020202020204" pitchFamily="34" charset="0"/>
            </a:endParaRPr>
          </a:p>
          <a:p>
            <a:pPr marL="457200" lvl="1" indent="0">
              <a:buNone/>
            </a:pPr>
            <a:endParaRPr lang="en-US" dirty="0"/>
          </a:p>
          <a:p>
            <a:pPr marL="457200" lvl="1" indent="0">
              <a:buNone/>
            </a:pPr>
            <a:endParaRPr lang="en-US" dirty="0"/>
          </a:p>
          <a:p>
            <a:pPr lvl="1"/>
            <a:endParaRPr lang="en-US" dirty="0"/>
          </a:p>
          <a:p>
            <a:pPr marL="457200" lvl="1" indent="0">
              <a:buNone/>
            </a:pPr>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6361515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613" y="365124"/>
            <a:ext cx="10515600" cy="1325563"/>
          </a:xfrm>
        </p:spPr>
        <p:txBody>
          <a:bodyPr>
            <a:normAutofit/>
          </a:bodyPr>
          <a:lstStyle/>
          <a:p>
            <a:pPr algn="ctr"/>
            <a:r>
              <a:rPr lang="en-US" sz="4800" b="1" dirty="0">
                <a:latin typeface="Georgia" panose="02040502050405020303" pitchFamily="18" charset="0"/>
                <a:cs typeface="Arial" panose="020B0604020202020204" pitchFamily="34" charset="0"/>
              </a:rPr>
              <a:t>Overview of Bone Physiology</a:t>
            </a:r>
          </a:p>
        </p:txBody>
      </p:sp>
      <p:sp>
        <p:nvSpPr>
          <p:cNvPr id="3" name="Content Placeholder 2"/>
          <p:cNvSpPr>
            <a:spLocks noGrp="1"/>
          </p:cNvSpPr>
          <p:nvPr>
            <p:ph idx="1"/>
          </p:nvPr>
        </p:nvSpPr>
        <p:spPr/>
        <p:txBody>
          <a:bodyPr>
            <a:normAutofit/>
          </a:bodyPr>
          <a:lstStyle/>
          <a:p>
            <a:r>
              <a:rPr lang="en-US" sz="2400" dirty="0">
                <a:latin typeface="Georgia" panose="02040502050405020303" pitchFamily="18" charset="0"/>
              </a:rPr>
              <a:t>Other markers of </a:t>
            </a:r>
            <a:r>
              <a:rPr lang="en-US" sz="2400" b="1" dirty="0">
                <a:latin typeface="Georgia" panose="02040502050405020303" pitchFamily="18" charset="0"/>
              </a:rPr>
              <a:t>bone turnover</a:t>
            </a:r>
            <a:r>
              <a:rPr lang="en-US" sz="2400" dirty="0">
                <a:latin typeface="Georgia" panose="02040502050405020303" pitchFamily="18" charset="0"/>
              </a:rPr>
              <a:t> include:</a:t>
            </a:r>
          </a:p>
          <a:p>
            <a:pPr lvl="1"/>
            <a:r>
              <a:rPr lang="en-US" dirty="0">
                <a:latin typeface="Georgia" panose="02040502050405020303" pitchFamily="18" charset="0"/>
              </a:rPr>
              <a:t>Bone formation</a:t>
            </a:r>
          </a:p>
          <a:p>
            <a:pPr lvl="2"/>
            <a:r>
              <a:rPr lang="en-US" sz="2400" dirty="0">
                <a:latin typeface="Georgia" panose="02040502050405020303" pitchFamily="18" charset="0"/>
              </a:rPr>
              <a:t>Bone specific alkaline phosphatase</a:t>
            </a:r>
          </a:p>
          <a:p>
            <a:pPr lvl="2"/>
            <a:r>
              <a:rPr lang="en-US" sz="2400" dirty="0">
                <a:latin typeface="Georgia" panose="02040502050405020303" pitchFamily="18" charset="0"/>
              </a:rPr>
              <a:t>Osteocalcin</a:t>
            </a:r>
          </a:p>
          <a:p>
            <a:pPr lvl="2"/>
            <a:endParaRPr lang="en-US" sz="2400" dirty="0">
              <a:latin typeface="Georgia" panose="02040502050405020303" pitchFamily="18" charset="0"/>
            </a:endParaRPr>
          </a:p>
          <a:p>
            <a:pPr lvl="1"/>
            <a:r>
              <a:rPr lang="en-US" dirty="0">
                <a:latin typeface="Georgia" panose="02040502050405020303" pitchFamily="18" charset="0"/>
              </a:rPr>
              <a:t>Bone Resorption</a:t>
            </a:r>
          </a:p>
          <a:p>
            <a:pPr lvl="2"/>
            <a:r>
              <a:rPr lang="en-US" sz="2400" dirty="0">
                <a:latin typeface="Georgia" panose="02040502050405020303" pitchFamily="18" charset="0"/>
              </a:rPr>
              <a:t>Carboxy-terminal cross-linked telopeptide of type I collage (CTX)</a:t>
            </a:r>
          </a:p>
          <a:p>
            <a:pPr lvl="2"/>
            <a:r>
              <a:rPr lang="en-US" sz="2400" dirty="0">
                <a:latin typeface="Georgia" panose="02040502050405020303" pitchFamily="18" charset="0"/>
              </a:rPr>
              <a:t>Aminoterminal cross-linked telopeptide of type I collagen (NTX)</a:t>
            </a:r>
          </a:p>
          <a:p>
            <a:pPr lvl="1"/>
            <a:endParaRPr lang="en-US" dirty="0">
              <a:solidFill>
                <a:srgbClr val="000000"/>
              </a:solidFill>
            </a:endParaRPr>
          </a:p>
          <a:p>
            <a:pPr lvl="1"/>
            <a:endParaRPr lang="en-US" dirty="0"/>
          </a:p>
          <a:p>
            <a:pPr lvl="1"/>
            <a:endParaRPr lang="en-US" dirty="0"/>
          </a:p>
        </p:txBody>
      </p:sp>
      <p:pic>
        <p:nvPicPr>
          <p:cNvPr id="4" name="Picture 3">
            <a:extLst>
              <a:ext uri="{FF2B5EF4-FFF2-40B4-BE49-F238E27FC236}">
                <a16:creationId xmlns:a16="http://schemas.microsoft.com/office/drawing/2014/main" id="{306F2D2E-9642-4126-86E2-FBAF4327345E}"/>
              </a:ext>
            </a:extLst>
          </p:cNvPr>
          <p:cNvPicPr>
            <a:picLocks noChangeAspect="1"/>
          </p:cNvPicPr>
          <p:nvPr/>
        </p:nvPicPr>
        <p:blipFill>
          <a:blip r:embed="rId3"/>
          <a:stretch>
            <a:fillRect/>
          </a:stretch>
        </p:blipFill>
        <p:spPr>
          <a:xfrm>
            <a:off x="8258175" y="2410619"/>
            <a:ext cx="2867025" cy="1590675"/>
          </a:xfrm>
          <a:prstGeom prst="rect">
            <a:avLst/>
          </a:prstGeom>
        </p:spPr>
      </p:pic>
    </p:spTree>
    <p:extLst>
      <p:ext uri="{BB962C8B-B14F-4D97-AF65-F5344CB8AC3E}">
        <p14:creationId xmlns:p14="http://schemas.microsoft.com/office/powerpoint/2010/main" val="2983311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FD7D8-0DFA-4630-B651-4836CBF11C37}"/>
              </a:ext>
            </a:extLst>
          </p:cNvPr>
          <p:cNvSpPr>
            <a:spLocks noGrp="1"/>
          </p:cNvSpPr>
          <p:nvPr>
            <p:ph type="title"/>
          </p:nvPr>
        </p:nvSpPr>
        <p:spPr/>
        <p:txBody>
          <a:bodyPr>
            <a:noAutofit/>
          </a:bodyPr>
          <a:lstStyle/>
          <a:p>
            <a:pPr algn="ctr"/>
            <a:r>
              <a:rPr lang="en-US" sz="4800" b="1" dirty="0">
                <a:latin typeface="Georgia" panose="02040502050405020303" pitchFamily="18" charset="0"/>
                <a:cs typeface="Arial" panose="020B0604020202020204" pitchFamily="34" charset="0"/>
              </a:rPr>
              <a:t>Major Causes of Low Bone Density in Patients with CF</a:t>
            </a:r>
          </a:p>
        </p:txBody>
      </p:sp>
      <p:sp>
        <p:nvSpPr>
          <p:cNvPr id="3" name="Content Placeholder 2">
            <a:extLst>
              <a:ext uri="{FF2B5EF4-FFF2-40B4-BE49-F238E27FC236}">
                <a16:creationId xmlns:a16="http://schemas.microsoft.com/office/drawing/2014/main" id="{2611BB07-1E52-4ADA-B6E9-DAF4738C3213}"/>
              </a:ext>
            </a:extLst>
          </p:cNvPr>
          <p:cNvSpPr>
            <a:spLocks noGrp="1"/>
          </p:cNvSpPr>
          <p:nvPr>
            <p:ph idx="1"/>
          </p:nvPr>
        </p:nvSpPr>
        <p:spPr/>
        <p:txBody>
          <a:bodyPr>
            <a:normAutofit fontScale="40000" lnSpcReduction="20000"/>
          </a:bodyPr>
          <a:lstStyle/>
          <a:p>
            <a:r>
              <a:rPr lang="en-US" sz="4600" dirty="0">
                <a:latin typeface="Georgia" panose="02040502050405020303" pitchFamily="18" charset="0"/>
                <a:cs typeface="Arial" panose="020B0604020202020204" pitchFamily="34" charset="0"/>
              </a:rPr>
              <a:t>Pancreatic insufficiency</a:t>
            </a:r>
          </a:p>
          <a:p>
            <a:r>
              <a:rPr lang="en-US" sz="4600" dirty="0">
                <a:latin typeface="Georgia" panose="02040502050405020303" pitchFamily="18" charset="0"/>
                <a:cs typeface="Arial" panose="020B0604020202020204" pitchFamily="34" charset="0"/>
              </a:rPr>
              <a:t>Malnutrition</a:t>
            </a:r>
          </a:p>
          <a:p>
            <a:r>
              <a:rPr lang="en-US" sz="4600" dirty="0">
                <a:latin typeface="Georgia" panose="02040502050405020303" pitchFamily="18" charset="0"/>
                <a:cs typeface="Arial" panose="020B0604020202020204" pitchFamily="34" charset="0"/>
              </a:rPr>
              <a:t>Malabsorption (fat- soluble vitamins and calcium)</a:t>
            </a:r>
          </a:p>
          <a:p>
            <a:r>
              <a:rPr lang="en-US" sz="4600" dirty="0">
                <a:latin typeface="Georgia" panose="02040502050405020303" pitchFamily="18" charset="0"/>
                <a:cs typeface="Arial" panose="020B0604020202020204" pitchFamily="34" charset="0"/>
              </a:rPr>
              <a:t>CF related diabetes</a:t>
            </a:r>
          </a:p>
          <a:p>
            <a:r>
              <a:rPr lang="en-US" sz="4600" dirty="0">
                <a:latin typeface="Georgia" panose="02040502050405020303" pitchFamily="18" charset="0"/>
                <a:cs typeface="Arial" panose="020B0604020202020204" pitchFamily="34" charset="0"/>
              </a:rPr>
              <a:t>Glucocorticoids</a:t>
            </a:r>
          </a:p>
          <a:p>
            <a:r>
              <a:rPr lang="en-US" sz="4600" dirty="0">
                <a:latin typeface="Georgia" panose="02040502050405020303" pitchFamily="18" charset="0"/>
                <a:cs typeface="Arial" panose="020B0604020202020204" pitchFamily="34" charset="0"/>
              </a:rPr>
              <a:t>Sex steroid deficiency</a:t>
            </a:r>
          </a:p>
          <a:p>
            <a:r>
              <a:rPr lang="en-US" sz="4600" dirty="0">
                <a:latin typeface="Georgia" panose="02040502050405020303" pitchFamily="18" charset="0"/>
                <a:cs typeface="Arial" panose="020B0604020202020204" pitchFamily="34" charset="0"/>
              </a:rPr>
              <a:t>Chronic inflammation</a:t>
            </a:r>
          </a:p>
          <a:p>
            <a:r>
              <a:rPr lang="en-US" sz="4600" dirty="0">
                <a:latin typeface="Georgia" panose="02040502050405020303" pitchFamily="18" charset="0"/>
                <a:cs typeface="Arial" panose="020B0604020202020204" pitchFamily="34" charset="0"/>
              </a:rPr>
              <a:t>Tobacco, alcohol, caffeine</a:t>
            </a:r>
          </a:p>
          <a:p>
            <a:r>
              <a:rPr lang="en-US" sz="4600" dirty="0">
                <a:latin typeface="Georgia" panose="02040502050405020303" pitchFamily="18" charset="0"/>
                <a:cs typeface="Arial" panose="020B0604020202020204" pitchFamily="34" charset="0"/>
              </a:rPr>
              <a:t>Moderate to sever lung disease</a:t>
            </a:r>
          </a:p>
          <a:p>
            <a:r>
              <a:rPr lang="en-US" sz="4600" dirty="0">
                <a:latin typeface="Georgia" panose="02040502050405020303" pitchFamily="18" charset="0"/>
                <a:cs typeface="Arial" panose="020B0604020202020204" pitchFamily="34" charset="0"/>
              </a:rPr>
              <a:t>Lack of exercise</a:t>
            </a:r>
          </a:p>
          <a:p>
            <a:r>
              <a:rPr lang="en-US" sz="4600" dirty="0">
                <a:latin typeface="Georgia" panose="02040502050405020303" pitchFamily="18" charset="0"/>
                <a:cs typeface="Arial" panose="020B0604020202020204" pitchFamily="34" charset="0"/>
              </a:rPr>
              <a:t>Organ transplant</a:t>
            </a:r>
          </a:p>
          <a:p>
            <a:r>
              <a:rPr lang="en-US" sz="4600" dirty="0">
                <a:latin typeface="Georgia" panose="02040502050405020303" pitchFamily="18" charset="0"/>
                <a:cs typeface="Arial" panose="020B0604020202020204" pitchFamily="34" charset="0"/>
              </a:rPr>
              <a:t>Possible direct role of CFTR on bone</a:t>
            </a:r>
          </a:p>
          <a:p>
            <a:pPr marL="0" indent="0">
              <a:buNone/>
            </a:pPr>
            <a:r>
              <a:rPr lang="en-US" sz="3800" dirty="0">
                <a:latin typeface="Arial" panose="020B0604020202020204" pitchFamily="34" charset="0"/>
                <a:cs typeface="Arial" panose="020B0604020202020204" pitchFamily="34" charset="0"/>
              </a:rPr>
              <a:t>                                                                                                                 </a:t>
            </a:r>
            <a:r>
              <a:rPr lang="en-US" dirty="0">
                <a:solidFill>
                  <a:srgbClr val="FF0000"/>
                </a:solidFill>
              </a:rPr>
              <a:t>Gore et el, Journal of Osteoporosis, 2011</a:t>
            </a:r>
          </a:p>
          <a:p>
            <a:endParaRPr lang="en-US" dirty="0"/>
          </a:p>
        </p:txBody>
      </p:sp>
    </p:spTree>
    <p:extLst>
      <p:ext uri="{BB962C8B-B14F-4D97-AF65-F5344CB8AC3E}">
        <p14:creationId xmlns:p14="http://schemas.microsoft.com/office/powerpoint/2010/main" val="25256886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b="1" dirty="0">
                <a:latin typeface="Georgia" panose="02040502050405020303" pitchFamily="18" charset="0"/>
                <a:cs typeface="Arial" panose="020B0604020202020204" pitchFamily="34" charset="0"/>
              </a:rPr>
              <a:t>Dual-energy X-ray Absorptiometry (DXA)</a:t>
            </a:r>
          </a:p>
        </p:txBody>
      </p:sp>
      <p:sp>
        <p:nvSpPr>
          <p:cNvPr id="3" name="Content Placeholder 2"/>
          <p:cNvSpPr>
            <a:spLocks noGrp="1"/>
          </p:cNvSpPr>
          <p:nvPr>
            <p:ph idx="1"/>
          </p:nvPr>
        </p:nvSpPr>
        <p:spPr>
          <a:xfrm>
            <a:off x="1690808" y="2047274"/>
            <a:ext cx="4619126" cy="4051773"/>
          </a:xfrm>
        </p:spPr>
        <p:txBody>
          <a:bodyPr>
            <a:normAutofit lnSpcReduction="10000"/>
          </a:bodyPr>
          <a:lstStyle/>
          <a:p>
            <a:r>
              <a:rPr lang="en-US" dirty="0">
                <a:latin typeface="Georgia" panose="02040502050405020303" pitchFamily="18" charset="0"/>
                <a:cs typeface="Arial" panose="020B0604020202020204" pitchFamily="34" charset="0"/>
              </a:rPr>
              <a:t>Evaluation in pediatrics includes the </a:t>
            </a:r>
            <a:r>
              <a:rPr lang="en-US" b="1" dirty="0">
                <a:latin typeface="Georgia" panose="02040502050405020303" pitchFamily="18" charset="0"/>
                <a:cs typeface="Arial" panose="020B0604020202020204" pitchFamily="34" charset="0"/>
              </a:rPr>
              <a:t>lumbar</a:t>
            </a:r>
            <a:r>
              <a:rPr lang="en-US" dirty="0">
                <a:latin typeface="Georgia" panose="02040502050405020303" pitchFamily="18" charset="0"/>
                <a:cs typeface="Arial" panose="020B0604020202020204" pitchFamily="34" charset="0"/>
              </a:rPr>
              <a:t> </a:t>
            </a:r>
            <a:r>
              <a:rPr lang="en-US" b="1" dirty="0">
                <a:latin typeface="Georgia" panose="02040502050405020303" pitchFamily="18" charset="0"/>
                <a:cs typeface="Arial" panose="020B0604020202020204" pitchFamily="34" charset="0"/>
              </a:rPr>
              <a:t>spine</a:t>
            </a:r>
            <a:r>
              <a:rPr lang="en-US" dirty="0">
                <a:latin typeface="Georgia" panose="02040502050405020303" pitchFamily="18" charset="0"/>
                <a:cs typeface="Arial" panose="020B0604020202020204" pitchFamily="34" charset="0"/>
              </a:rPr>
              <a:t> &amp; </a:t>
            </a:r>
            <a:r>
              <a:rPr lang="en-US" b="1" dirty="0">
                <a:latin typeface="Georgia" panose="02040502050405020303" pitchFamily="18" charset="0"/>
                <a:cs typeface="Arial" panose="020B0604020202020204" pitchFamily="34" charset="0"/>
              </a:rPr>
              <a:t>whole body </a:t>
            </a:r>
            <a:r>
              <a:rPr lang="en-US" dirty="0">
                <a:latin typeface="Georgia" panose="02040502050405020303" pitchFamily="18" charset="0"/>
                <a:cs typeface="Arial" panose="020B0604020202020204" pitchFamily="34" charset="0"/>
              </a:rPr>
              <a:t>minus the head </a:t>
            </a:r>
          </a:p>
          <a:p>
            <a:endParaRPr lang="en-US" dirty="0">
              <a:latin typeface="Georgia" panose="02040502050405020303" pitchFamily="18" charset="0"/>
              <a:cs typeface="Arial" panose="020B0604020202020204" pitchFamily="34" charset="0"/>
            </a:endParaRPr>
          </a:p>
          <a:p>
            <a:r>
              <a:rPr lang="en-US" dirty="0">
                <a:latin typeface="Georgia" panose="02040502050405020303" pitchFamily="18" charset="0"/>
                <a:cs typeface="Arial" panose="020B0604020202020204" pitchFamily="34" charset="0"/>
              </a:rPr>
              <a:t>These sites are </a:t>
            </a:r>
            <a:r>
              <a:rPr lang="en-US" b="1" dirty="0">
                <a:latin typeface="Georgia" panose="02040502050405020303" pitchFamily="18" charset="0"/>
                <a:cs typeface="Arial" panose="020B0604020202020204" pitchFamily="34" charset="0"/>
              </a:rPr>
              <a:t>preferred over the hip </a:t>
            </a:r>
            <a:r>
              <a:rPr lang="en-US" dirty="0">
                <a:latin typeface="Georgia" panose="02040502050405020303" pitchFamily="18" charset="0"/>
                <a:cs typeface="Arial" panose="020B0604020202020204" pitchFamily="34" charset="0"/>
              </a:rPr>
              <a:t>(used in adults) due to rapid change in geometry during growth &amp; puberty</a:t>
            </a:r>
          </a:p>
          <a:p>
            <a:endParaRPr lang="en-US" dirty="0"/>
          </a:p>
        </p:txBody>
      </p:sp>
      <p:pic>
        <p:nvPicPr>
          <p:cNvPr id="4" name="Picture 3" descr="Screen Shot 2016-05-29 at 11.12.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5132" y="2047275"/>
            <a:ext cx="2057731" cy="3253892"/>
          </a:xfrm>
          <a:prstGeom prst="rect">
            <a:avLst/>
          </a:prstGeom>
        </p:spPr>
      </p:pic>
      <p:pic>
        <p:nvPicPr>
          <p:cNvPr id="5" name="Picture 4" descr="Screen Shot 2016-05-29 at 11.12.1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2862" y="1465245"/>
            <a:ext cx="1988330" cy="4750165"/>
          </a:xfrm>
          <a:prstGeom prst="rect">
            <a:avLst/>
          </a:prstGeom>
        </p:spPr>
      </p:pic>
      <p:sp>
        <p:nvSpPr>
          <p:cNvPr id="6" name="Rectangle 5"/>
          <p:cNvSpPr/>
          <p:nvPr/>
        </p:nvSpPr>
        <p:spPr>
          <a:xfrm>
            <a:off x="6234136" y="6215410"/>
            <a:ext cx="4267056" cy="646331"/>
          </a:xfrm>
          <a:prstGeom prst="rect">
            <a:avLst/>
          </a:prstGeom>
        </p:spPr>
        <p:txBody>
          <a:bodyPr wrap="square">
            <a:spAutoFit/>
          </a:bodyPr>
          <a:lstStyle/>
          <a:p>
            <a:r>
              <a:rPr lang="en-US" dirty="0"/>
              <a:t>Binkovitz LA et Henwood MJ. Pediatric DXA. Pediatric Radiology. 2007</a:t>
            </a:r>
          </a:p>
        </p:txBody>
      </p:sp>
    </p:spTree>
    <p:extLst>
      <p:ext uri="{BB962C8B-B14F-4D97-AF65-F5344CB8AC3E}">
        <p14:creationId xmlns:p14="http://schemas.microsoft.com/office/powerpoint/2010/main" val="22407343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b="1" dirty="0">
                <a:latin typeface="Georgia" panose="02040502050405020303" pitchFamily="18" charset="0"/>
                <a:cs typeface="Arial" panose="020B0604020202020204" pitchFamily="34" charset="0"/>
              </a:rPr>
              <a:t>Dual-energy X-ray Absorptiometry (DXA)</a:t>
            </a:r>
          </a:p>
        </p:txBody>
      </p:sp>
      <p:sp>
        <p:nvSpPr>
          <p:cNvPr id="3" name="Content Placeholder 2"/>
          <p:cNvSpPr>
            <a:spLocks noGrp="1"/>
          </p:cNvSpPr>
          <p:nvPr>
            <p:ph idx="1"/>
          </p:nvPr>
        </p:nvSpPr>
        <p:spPr/>
        <p:txBody>
          <a:bodyPr>
            <a:noAutofit/>
          </a:bodyPr>
          <a:lstStyle/>
          <a:p>
            <a:r>
              <a:rPr lang="en-US" sz="2400" b="1" dirty="0">
                <a:latin typeface="Georgia" panose="02040502050405020303" pitchFamily="18" charset="0"/>
                <a:cs typeface="Arial" panose="020B0604020202020204" pitchFamily="34" charset="0"/>
              </a:rPr>
              <a:t>Low bone mineral density: DXA Z score ≤ -2.0 SDS</a:t>
            </a:r>
            <a:endParaRPr lang="en-US" sz="2400" dirty="0">
              <a:latin typeface="Georgia" panose="02040502050405020303" pitchFamily="18" charset="0"/>
              <a:cs typeface="Arial" panose="020B0604020202020204" pitchFamily="34" charset="0"/>
            </a:endParaRPr>
          </a:p>
          <a:p>
            <a:pPr lvl="1"/>
            <a:r>
              <a:rPr lang="en-US" dirty="0">
                <a:latin typeface="Georgia" panose="02040502050405020303" pitchFamily="18" charset="0"/>
                <a:cs typeface="Arial" panose="020B0604020202020204" pitchFamily="34" charset="0"/>
              </a:rPr>
              <a:t>Adjust for age, sex, body size/height, tanner staging if possible</a:t>
            </a:r>
          </a:p>
          <a:p>
            <a:pPr lvl="2"/>
            <a:endParaRPr lang="en-US" sz="2400" dirty="0">
              <a:latin typeface="Georgia" panose="02040502050405020303" pitchFamily="18" charset="0"/>
              <a:cs typeface="Arial" panose="020B0604020202020204" pitchFamily="34" charset="0"/>
            </a:endParaRPr>
          </a:p>
          <a:p>
            <a:r>
              <a:rPr lang="en-US" sz="2400" b="1" dirty="0">
                <a:latin typeface="Georgia" panose="02040502050405020303" pitchFamily="18" charset="0"/>
                <a:cs typeface="Arial" panose="020B0604020202020204" pitchFamily="34" charset="0"/>
              </a:rPr>
              <a:t>Osteoporosis</a:t>
            </a:r>
            <a:r>
              <a:rPr lang="en-US" sz="2400" dirty="0">
                <a:latin typeface="Georgia" panose="02040502050405020303" pitchFamily="18" charset="0"/>
                <a:cs typeface="Arial" panose="020B0604020202020204" pitchFamily="34" charset="0"/>
              </a:rPr>
              <a:t> in children</a:t>
            </a:r>
          </a:p>
          <a:p>
            <a:pPr lvl="1"/>
            <a:r>
              <a:rPr lang="en-US" dirty="0">
                <a:latin typeface="Georgia" panose="02040502050405020303" pitchFamily="18" charset="0"/>
                <a:cs typeface="Arial" panose="020B0604020202020204" pitchFamily="34" charset="0"/>
              </a:rPr>
              <a:t>Low BMD along with </a:t>
            </a:r>
            <a:r>
              <a:rPr lang="en-US" b="1" dirty="0">
                <a:latin typeface="Georgia" panose="02040502050405020303" pitchFamily="18" charset="0"/>
                <a:cs typeface="Arial" panose="020B0604020202020204" pitchFamily="34" charset="0"/>
              </a:rPr>
              <a:t>clinically</a:t>
            </a:r>
            <a:r>
              <a:rPr lang="en-US" dirty="0">
                <a:latin typeface="Georgia" panose="02040502050405020303" pitchFamily="18" charset="0"/>
                <a:cs typeface="Arial" panose="020B0604020202020204" pitchFamily="34" charset="0"/>
              </a:rPr>
              <a:t> </a:t>
            </a:r>
            <a:r>
              <a:rPr lang="en-US" b="1" dirty="0">
                <a:latin typeface="Georgia" panose="02040502050405020303" pitchFamily="18" charset="0"/>
                <a:cs typeface="Arial" panose="020B0604020202020204" pitchFamily="34" charset="0"/>
              </a:rPr>
              <a:t>significant fracture</a:t>
            </a:r>
          </a:p>
          <a:p>
            <a:pPr lvl="2"/>
            <a:r>
              <a:rPr lang="en-US" sz="2400" dirty="0">
                <a:latin typeface="Georgia" panose="02040502050405020303" pitchFamily="18" charset="0"/>
                <a:cs typeface="Arial" panose="020B0604020202020204" pitchFamily="34" charset="0"/>
              </a:rPr>
              <a:t>Long bone fracture of lower extremity</a:t>
            </a:r>
          </a:p>
          <a:p>
            <a:pPr lvl="2"/>
            <a:r>
              <a:rPr lang="en-US" sz="2400" dirty="0">
                <a:latin typeface="Georgia" panose="02040502050405020303" pitchFamily="18" charset="0"/>
                <a:cs typeface="Arial" panose="020B0604020202020204" pitchFamily="34" charset="0"/>
              </a:rPr>
              <a:t>Vertebral compression</a:t>
            </a:r>
          </a:p>
          <a:p>
            <a:pPr lvl="2"/>
            <a:r>
              <a:rPr lang="en-US" sz="2400" dirty="0">
                <a:latin typeface="Georgia" panose="02040502050405020303" pitchFamily="18" charset="0"/>
                <a:cs typeface="Arial" panose="020B0604020202020204" pitchFamily="34" charset="0"/>
              </a:rPr>
              <a:t>2 or more upper extremity long bone fractures</a:t>
            </a:r>
          </a:p>
          <a:p>
            <a:pPr lvl="2"/>
            <a:endParaRPr lang="en-US" dirty="0">
              <a:solidFill>
                <a:srgbClr val="000000"/>
              </a:solidFill>
            </a:endParaRPr>
          </a:p>
          <a:p>
            <a:pPr lvl="1"/>
            <a:endParaRPr lang="en-US" sz="2000" dirty="0">
              <a:solidFill>
                <a:srgbClr val="000000"/>
              </a:solidFill>
            </a:endParaRPr>
          </a:p>
          <a:p>
            <a:endParaRPr lang="en-US" sz="2000" dirty="0">
              <a:solidFill>
                <a:srgbClr val="000000"/>
              </a:solidFill>
            </a:endParaRPr>
          </a:p>
        </p:txBody>
      </p:sp>
      <p:sp>
        <p:nvSpPr>
          <p:cNvPr id="4" name="TextBox 3"/>
          <p:cNvSpPr txBox="1"/>
          <p:nvPr/>
        </p:nvSpPr>
        <p:spPr>
          <a:xfrm>
            <a:off x="8229744" y="6308209"/>
            <a:ext cx="4267056" cy="369332"/>
          </a:xfrm>
          <a:prstGeom prst="rect">
            <a:avLst/>
          </a:prstGeom>
          <a:noFill/>
        </p:spPr>
        <p:txBody>
          <a:bodyPr wrap="square" rtlCol="0">
            <a:spAutoFit/>
          </a:bodyPr>
          <a:lstStyle/>
          <a:p>
            <a:r>
              <a:rPr lang="en-US" dirty="0">
                <a:solidFill>
                  <a:srgbClr val="FF0000"/>
                </a:solidFill>
              </a:rPr>
              <a:t>Lee DY et al. J Bone Miner Res. 2015</a:t>
            </a:r>
          </a:p>
        </p:txBody>
      </p:sp>
    </p:spTree>
    <p:extLst>
      <p:ext uri="{BB962C8B-B14F-4D97-AF65-F5344CB8AC3E}">
        <p14:creationId xmlns:p14="http://schemas.microsoft.com/office/powerpoint/2010/main" val="20256111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2409"/>
            <a:ext cx="10791169" cy="430431"/>
          </a:xfrm>
        </p:spPr>
        <p:txBody>
          <a:bodyPr>
            <a:noAutofit/>
          </a:bodyPr>
          <a:lstStyle/>
          <a:p>
            <a:pPr algn="ctr"/>
            <a:r>
              <a:rPr lang="en-US" b="1" dirty="0">
                <a:latin typeface="Georgia" panose="02040502050405020303" pitchFamily="18" charset="0"/>
                <a:cs typeface="Arial" panose="020B0604020202020204" pitchFamily="34" charset="0"/>
              </a:rPr>
              <a:t>Cystic Fibrosis Related Bone Disease: </a:t>
            </a:r>
            <a:br>
              <a:rPr lang="en-US" b="1" dirty="0">
                <a:latin typeface="Georgia" panose="02040502050405020303" pitchFamily="18" charset="0"/>
                <a:cs typeface="Arial" panose="020B0604020202020204" pitchFamily="34" charset="0"/>
              </a:rPr>
            </a:br>
            <a:r>
              <a:rPr lang="en-US" b="1" dirty="0">
                <a:latin typeface="Georgia" panose="02040502050405020303" pitchFamily="18" charset="0"/>
                <a:cs typeface="Arial" panose="020B0604020202020204" pitchFamily="34" charset="0"/>
              </a:rPr>
              <a:t>Fracture Risk</a:t>
            </a:r>
          </a:p>
        </p:txBody>
      </p:sp>
      <p:sp>
        <p:nvSpPr>
          <p:cNvPr id="3" name="Content Placeholder 2"/>
          <p:cNvSpPr>
            <a:spLocks noGrp="1"/>
          </p:cNvSpPr>
          <p:nvPr>
            <p:ph idx="1"/>
          </p:nvPr>
        </p:nvSpPr>
        <p:spPr>
          <a:xfrm>
            <a:off x="838200" y="2300287"/>
            <a:ext cx="10515600" cy="4105275"/>
          </a:xfrm>
        </p:spPr>
        <p:txBody>
          <a:bodyPr>
            <a:normAutofit fontScale="92500"/>
          </a:bodyPr>
          <a:lstStyle/>
          <a:p>
            <a:pPr marL="508000" indent="-457200"/>
            <a:r>
              <a:rPr lang="en-US" dirty="0">
                <a:latin typeface="Georgia" panose="02040502050405020303" pitchFamily="18" charset="0"/>
                <a:cs typeface="Arial" panose="020B0604020202020204" pitchFamily="34" charset="0"/>
              </a:rPr>
              <a:t>Rates of </a:t>
            </a:r>
            <a:r>
              <a:rPr lang="en-US" b="1" dirty="0">
                <a:latin typeface="Georgia" panose="02040502050405020303" pitchFamily="18" charset="0"/>
                <a:cs typeface="Arial" panose="020B0604020202020204" pitchFamily="34" charset="0"/>
              </a:rPr>
              <a:t>vertebral fractures</a:t>
            </a:r>
            <a:r>
              <a:rPr lang="en-US" dirty="0">
                <a:latin typeface="Georgia" panose="02040502050405020303" pitchFamily="18" charset="0"/>
                <a:cs typeface="Arial" panose="020B0604020202020204" pitchFamily="34" charset="0"/>
              </a:rPr>
              <a:t> as high as </a:t>
            </a:r>
            <a:r>
              <a:rPr lang="en-US" b="1" dirty="0">
                <a:latin typeface="Georgia" panose="02040502050405020303" pitchFamily="18" charset="0"/>
                <a:cs typeface="Arial" panose="020B0604020202020204" pitchFamily="34" charset="0"/>
              </a:rPr>
              <a:t>30%</a:t>
            </a:r>
            <a:r>
              <a:rPr lang="en-US" dirty="0">
                <a:latin typeface="Georgia" panose="02040502050405020303" pitchFamily="18" charset="0"/>
                <a:cs typeface="Arial" panose="020B0604020202020204" pitchFamily="34" charset="0"/>
              </a:rPr>
              <a:t> in adults with CF with further increased risk after </a:t>
            </a:r>
            <a:r>
              <a:rPr lang="en-US" b="1" dirty="0">
                <a:latin typeface="Georgia" panose="02040502050405020303" pitchFamily="18" charset="0"/>
                <a:cs typeface="Arial" panose="020B0604020202020204" pitchFamily="34" charset="0"/>
              </a:rPr>
              <a:t>lung transplant (37-42%).</a:t>
            </a:r>
            <a:endParaRPr lang="en-US" dirty="0">
              <a:latin typeface="Georgia" panose="02040502050405020303" pitchFamily="18" charset="0"/>
              <a:cs typeface="Arial" panose="020B0604020202020204" pitchFamily="34" charset="0"/>
            </a:endParaRPr>
          </a:p>
          <a:p>
            <a:pPr marL="508000" indent="-457200"/>
            <a:endParaRPr lang="en-US" dirty="0">
              <a:latin typeface="Georgia" panose="02040502050405020303" pitchFamily="18" charset="0"/>
              <a:cs typeface="Arial" panose="020B0604020202020204" pitchFamily="34" charset="0"/>
            </a:endParaRPr>
          </a:p>
          <a:p>
            <a:pPr marL="508000" indent="-457200"/>
            <a:r>
              <a:rPr lang="en-US" dirty="0">
                <a:latin typeface="Georgia" panose="02040502050405020303" pitchFamily="18" charset="0"/>
                <a:cs typeface="Arial" panose="020B0604020202020204" pitchFamily="34" charset="0"/>
              </a:rPr>
              <a:t>Vertebral Fractures may </a:t>
            </a:r>
          </a:p>
          <a:p>
            <a:pPr marL="782320" lvl="1" indent="-457200"/>
            <a:r>
              <a:rPr lang="en-US" dirty="0">
                <a:latin typeface="Georgia" panose="02040502050405020303" pitchFamily="18" charset="0"/>
                <a:cs typeface="Arial" panose="020B0604020202020204" pitchFamily="34" charset="0"/>
              </a:rPr>
              <a:t>Result in worsening lung volumes</a:t>
            </a:r>
          </a:p>
          <a:p>
            <a:pPr marL="782320" lvl="1" indent="-457200"/>
            <a:r>
              <a:rPr lang="en-US" dirty="0">
                <a:latin typeface="Georgia" panose="02040502050405020303" pitchFamily="18" charset="0"/>
                <a:cs typeface="Arial" panose="020B0604020202020204" pitchFamily="34" charset="0"/>
              </a:rPr>
              <a:t>Negatively impact chest physiotherapy</a:t>
            </a:r>
          </a:p>
          <a:p>
            <a:pPr marL="782320" lvl="1" indent="-457200"/>
            <a:r>
              <a:rPr lang="en-US" dirty="0">
                <a:latin typeface="Georgia" panose="02040502050405020303" pitchFamily="18" charset="0"/>
                <a:cs typeface="Arial" panose="020B0604020202020204" pitchFamily="34" charset="0"/>
              </a:rPr>
              <a:t>Be a contraindication to transplantation</a:t>
            </a:r>
          </a:p>
          <a:p>
            <a:pPr marL="782320" lvl="1" indent="-457200"/>
            <a:endParaRPr lang="en-US" dirty="0">
              <a:latin typeface="Georgia" panose="02040502050405020303" pitchFamily="18" charset="0"/>
              <a:cs typeface="Arial" panose="020B0604020202020204" pitchFamily="34" charset="0"/>
            </a:endParaRPr>
          </a:p>
          <a:p>
            <a:pPr marL="508000" indent="-457200"/>
            <a:r>
              <a:rPr lang="en-US" dirty="0">
                <a:latin typeface="Georgia" panose="02040502050405020303" pitchFamily="18" charset="0"/>
                <a:cs typeface="Arial" panose="020B0604020202020204" pitchFamily="34" charset="0"/>
              </a:rPr>
              <a:t>Few reports evaluating fracture risk and DXA outcomes in children</a:t>
            </a:r>
          </a:p>
          <a:p>
            <a:pPr marL="125730" lvl="1" indent="0">
              <a:buNone/>
            </a:pPr>
            <a:endParaRPr lang="en-US" dirty="0">
              <a:solidFill>
                <a:srgbClr val="000000"/>
              </a:solidFill>
            </a:endParaRPr>
          </a:p>
        </p:txBody>
      </p:sp>
    </p:spTree>
    <p:extLst>
      <p:ext uri="{BB962C8B-B14F-4D97-AF65-F5344CB8AC3E}">
        <p14:creationId xmlns:p14="http://schemas.microsoft.com/office/powerpoint/2010/main" val="18370418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latin typeface="Georgia" panose="02040502050405020303" pitchFamily="18" charset="0"/>
                <a:cs typeface="Arial" panose="020B0604020202020204" pitchFamily="34" charset="0"/>
              </a:rPr>
              <a:t>Cystic Fibrosis: Evaluation</a:t>
            </a:r>
          </a:p>
        </p:txBody>
      </p:sp>
      <p:sp>
        <p:nvSpPr>
          <p:cNvPr id="3" name="Content Placeholder 2"/>
          <p:cNvSpPr>
            <a:spLocks noGrp="1"/>
          </p:cNvSpPr>
          <p:nvPr>
            <p:ph idx="1"/>
          </p:nvPr>
        </p:nvSpPr>
        <p:spPr/>
        <p:txBody>
          <a:bodyPr>
            <a:normAutofit fontScale="92500" lnSpcReduction="20000"/>
          </a:bodyPr>
          <a:lstStyle/>
          <a:p>
            <a:r>
              <a:rPr lang="en-US" dirty="0">
                <a:latin typeface="Georgia" panose="02040502050405020303" pitchFamily="18" charset="0"/>
              </a:rPr>
              <a:t>Routine DXA screening (with correction for height and lean mass) in adults </a:t>
            </a:r>
            <a:r>
              <a:rPr lang="en-US" b="1" dirty="0">
                <a:latin typeface="Georgia" panose="02040502050405020303" pitchFamily="18" charset="0"/>
              </a:rPr>
              <a:t>older than 18 years </a:t>
            </a:r>
            <a:r>
              <a:rPr lang="en-US" dirty="0">
                <a:latin typeface="Georgia" panose="02040502050405020303" pitchFamily="18" charset="0"/>
              </a:rPr>
              <a:t>and children </a:t>
            </a:r>
            <a:r>
              <a:rPr lang="en-US" b="1" dirty="0">
                <a:latin typeface="Georgia" panose="02040502050405020303" pitchFamily="18" charset="0"/>
              </a:rPr>
              <a:t>older than 8 years </a:t>
            </a:r>
            <a:r>
              <a:rPr lang="en-US" dirty="0">
                <a:latin typeface="Georgia" panose="02040502050405020303" pitchFamily="18" charset="0"/>
              </a:rPr>
              <a:t>is recommended if</a:t>
            </a:r>
          </a:p>
          <a:p>
            <a:pPr lvl="1"/>
            <a:r>
              <a:rPr lang="en-US" dirty="0">
                <a:solidFill>
                  <a:schemeClr val="tx1"/>
                </a:solidFill>
                <a:latin typeface="Georgia" panose="02040502050405020303" pitchFamily="18" charset="0"/>
              </a:rPr>
              <a:t>Body weight is less than 90</a:t>
            </a:r>
            <a:r>
              <a:rPr lang="en-US" baseline="30000" dirty="0">
                <a:solidFill>
                  <a:schemeClr val="tx1"/>
                </a:solidFill>
                <a:latin typeface="Georgia" panose="02040502050405020303" pitchFamily="18" charset="0"/>
              </a:rPr>
              <a:t>th</a:t>
            </a:r>
            <a:r>
              <a:rPr lang="en-US" dirty="0">
                <a:solidFill>
                  <a:schemeClr val="tx1"/>
                </a:solidFill>
                <a:latin typeface="Georgia" panose="02040502050405020303" pitchFamily="18" charset="0"/>
              </a:rPr>
              <a:t> percentile of Ideal body weight</a:t>
            </a:r>
          </a:p>
          <a:p>
            <a:pPr lvl="1"/>
            <a:r>
              <a:rPr lang="en-US" dirty="0">
                <a:solidFill>
                  <a:schemeClr val="tx1"/>
                </a:solidFill>
                <a:latin typeface="Georgia" panose="02040502050405020303" pitchFamily="18" charset="0"/>
              </a:rPr>
              <a:t>FEV1 is less than 50</a:t>
            </a:r>
            <a:r>
              <a:rPr lang="en-US" baseline="30000" dirty="0">
                <a:solidFill>
                  <a:schemeClr val="tx1"/>
                </a:solidFill>
                <a:latin typeface="Georgia" panose="02040502050405020303" pitchFamily="18" charset="0"/>
              </a:rPr>
              <a:t>%</a:t>
            </a:r>
            <a:r>
              <a:rPr lang="en-US" dirty="0">
                <a:solidFill>
                  <a:schemeClr val="tx1"/>
                </a:solidFill>
                <a:latin typeface="Georgia" panose="02040502050405020303" pitchFamily="18" charset="0"/>
              </a:rPr>
              <a:t> predicted</a:t>
            </a:r>
          </a:p>
          <a:p>
            <a:pPr lvl="1"/>
            <a:r>
              <a:rPr lang="en-US" dirty="0">
                <a:solidFill>
                  <a:schemeClr val="tx1"/>
                </a:solidFill>
                <a:latin typeface="Georgia" panose="02040502050405020303" pitchFamily="18" charset="0"/>
              </a:rPr>
              <a:t>History of delayed puberty</a:t>
            </a:r>
          </a:p>
          <a:p>
            <a:pPr lvl="1"/>
            <a:r>
              <a:rPr lang="en-US" dirty="0">
                <a:solidFill>
                  <a:schemeClr val="tx1"/>
                </a:solidFill>
                <a:latin typeface="Georgia" panose="02040502050405020303" pitchFamily="18" charset="0"/>
              </a:rPr>
              <a:t>Received more than 90 days per year of high dose steroid treatments</a:t>
            </a:r>
          </a:p>
          <a:p>
            <a:pPr lvl="1"/>
            <a:endParaRPr lang="en-US" dirty="0">
              <a:solidFill>
                <a:schemeClr val="tx1"/>
              </a:solidFill>
              <a:latin typeface="Georgia" panose="02040502050405020303" pitchFamily="18" charset="0"/>
            </a:endParaRPr>
          </a:p>
          <a:p>
            <a:r>
              <a:rPr lang="en-US" dirty="0">
                <a:latin typeface="Georgia" panose="02040502050405020303" pitchFamily="18" charset="0"/>
              </a:rPr>
              <a:t>Follow-up assessment with DXA is based on the initial screening result:</a:t>
            </a:r>
          </a:p>
          <a:p>
            <a:pPr lvl="1"/>
            <a:r>
              <a:rPr lang="en-US" dirty="0">
                <a:solidFill>
                  <a:schemeClr val="tx1"/>
                </a:solidFill>
                <a:latin typeface="Georgia" panose="02040502050405020303" pitchFamily="18" charset="0"/>
              </a:rPr>
              <a:t>Repeat </a:t>
            </a:r>
            <a:r>
              <a:rPr lang="en-US" b="1" dirty="0">
                <a:solidFill>
                  <a:schemeClr val="tx1"/>
                </a:solidFill>
                <a:latin typeface="Georgia" panose="02040502050405020303" pitchFamily="18" charset="0"/>
              </a:rPr>
              <a:t>every 5 years </a:t>
            </a:r>
            <a:r>
              <a:rPr lang="en-US" dirty="0">
                <a:solidFill>
                  <a:schemeClr val="tx1"/>
                </a:solidFill>
                <a:latin typeface="Georgia" panose="02040502050405020303" pitchFamily="18" charset="0"/>
              </a:rPr>
              <a:t>if BMD z score ≥– 1.0</a:t>
            </a:r>
          </a:p>
          <a:p>
            <a:pPr lvl="1"/>
            <a:r>
              <a:rPr lang="en-US" dirty="0">
                <a:solidFill>
                  <a:schemeClr val="tx1"/>
                </a:solidFill>
                <a:latin typeface="Georgia" panose="02040502050405020303" pitchFamily="18" charset="0"/>
              </a:rPr>
              <a:t>Repeated </a:t>
            </a:r>
            <a:r>
              <a:rPr lang="en-US" b="1" dirty="0">
                <a:solidFill>
                  <a:schemeClr val="tx1"/>
                </a:solidFill>
                <a:latin typeface="Georgia" panose="02040502050405020303" pitchFamily="18" charset="0"/>
              </a:rPr>
              <a:t>every 2 years </a:t>
            </a:r>
            <a:r>
              <a:rPr lang="en-US" dirty="0">
                <a:solidFill>
                  <a:schemeClr val="tx1"/>
                </a:solidFill>
                <a:latin typeface="Georgia" panose="02040502050405020303" pitchFamily="18" charset="0"/>
              </a:rPr>
              <a:t>if z scores are between – 1.0 and -2.0</a:t>
            </a:r>
          </a:p>
          <a:p>
            <a:pPr lvl="1"/>
            <a:r>
              <a:rPr lang="en-US" dirty="0">
                <a:solidFill>
                  <a:schemeClr val="tx1"/>
                </a:solidFill>
                <a:latin typeface="Georgia" panose="02040502050405020303" pitchFamily="18" charset="0"/>
              </a:rPr>
              <a:t>Repeat </a:t>
            </a:r>
            <a:r>
              <a:rPr lang="en-US" b="1" dirty="0">
                <a:solidFill>
                  <a:schemeClr val="tx1"/>
                </a:solidFill>
                <a:latin typeface="Georgia" panose="02040502050405020303" pitchFamily="18" charset="0"/>
              </a:rPr>
              <a:t>yearly</a:t>
            </a:r>
            <a:r>
              <a:rPr lang="en-US" dirty="0">
                <a:solidFill>
                  <a:schemeClr val="tx1"/>
                </a:solidFill>
                <a:latin typeface="Georgia" panose="02040502050405020303" pitchFamily="18" charset="0"/>
              </a:rPr>
              <a:t> if z scores &lt; -2.0</a:t>
            </a:r>
          </a:p>
        </p:txBody>
      </p:sp>
      <p:sp>
        <p:nvSpPr>
          <p:cNvPr id="4" name="TextBox 3"/>
          <p:cNvSpPr txBox="1"/>
          <p:nvPr/>
        </p:nvSpPr>
        <p:spPr>
          <a:xfrm>
            <a:off x="6240004" y="6073170"/>
            <a:ext cx="4427996" cy="784830"/>
          </a:xfrm>
          <a:prstGeom prst="rect">
            <a:avLst/>
          </a:prstGeom>
          <a:noFill/>
        </p:spPr>
        <p:txBody>
          <a:bodyPr wrap="square" rtlCol="0">
            <a:spAutoFit/>
          </a:bodyPr>
          <a:lstStyle/>
          <a:p>
            <a:r>
              <a:rPr lang="en-US" sz="1500" dirty="0"/>
              <a:t>Sermet-Gaudelus I et al. J Cyst Fibros 2011</a:t>
            </a:r>
          </a:p>
          <a:p>
            <a:r>
              <a:rPr lang="en-US" sz="1500" dirty="0"/>
              <a:t>Bianchi ML et al. J Clin </a:t>
            </a:r>
            <a:r>
              <a:rPr lang="en-US" sz="1500" dirty="0" err="1"/>
              <a:t>Densitom</a:t>
            </a:r>
            <a:r>
              <a:rPr lang="en-US" sz="1500" dirty="0"/>
              <a:t> 2014</a:t>
            </a:r>
          </a:p>
          <a:p>
            <a:r>
              <a:rPr lang="en-US" sz="1500" dirty="0"/>
              <a:t>Aris RM et al JCEM 2005</a:t>
            </a:r>
          </a:p>
        </p:txBody>
      </p:sp>
    </p:spTree>
    <p:extLst>
      <p:ext uri="{BB962C8B-B14F-4D97-AF65-F5344CB8AC3E}">
        <p14:creationId xmlns:p14="http://schemas.microsoft.com/office/powerpoint/2010/main" val="6411235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png"/>
          <p:cNvPicPr/>
          <p:nvPr/>
        </p:nvPicPr>
        <p:blipFill>
          <a:blip r:embed="rId2"/>
          <a:stretch>
            <a:fillRect/>
          </a:stretch>
        </p:blipFill>
        <p:spPr>
          <a:xfrm>
            <a:off x="2598737" y="457200"/>
            <a:ext cx="7215188" cy="5410200"/>
          </a:xfrm>
          <a:prstGeom prst="rect">
            <a:avLst/>
          </a:prstGeom>
          <a:ln w="12700">
            <a:miter lim="400000"/>
          </a:ln>
        </p:spPr>
      </p:pic>
      <p:sp>
        <p:nvSpPr>
          <p:cNvPr id="17" name="Shape 17"/>
          <p:cNvSpPr/>
          <p:nvPr/>
        </p:nvSpPr>
        <p:spPr>
          <a:xfrm>
            <a:off x="3866576" y="5923001"/>
            <a:ext cx="4458847"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spcBef>
                <a:spcPts val="1000"/>
              </a:spcBef>
              <a:defRPr i="1">
                <a:solidFill>
                  <a:srgbClr val="C0504D"/>
                </a:solidFill>
              </a:defRPr>
            </a:lvl1pPr>
          </a:lstStyle>
          <a:p>
            <a:pPr lvl="0">
              <a:defRPr i="0">
                <a:solidFill>
                  <a:srgbClr val="000000"/>
                </a:solidFill>
              </a:defRPr>
            </a:pPr>
            <a:r>
              <a:rPr dirty="0">
                <a:solidFill>
                  <a:schemeClr val="tx1"/>
                </a:solidFill>
              </a:rPr>
              <a:t>From: Javier &amp; </a:t>
            </a:r>
            <a:r>
              <a:rPr dirty="0" err="1">
                <a:solidFill>
                  <a:schemeClr val="tx1"/>
                </a:solidFill>
              </a:rPr>
              <a:t>Jacquot</a:t>
            </a:r>
            <a:r>
              <a:rPr dirty="0">
                <a:solidFill>
                  <a:schemeClr val="tx1"/>
                </a:solidFill>
              </a:rPr>
              <a:t>, Joint Bone Spine, 2011</a:t>
            </a:r>
          </a:p>
        </p:txBody>
      </p:sp>
      <p:sp>
        <p:nvSpPr>
          <p:cNvPr id="18" name="Shape 18"/>
          <p:cNvSpPr/>
          <p:nvPr/>
        </p:nvSpPr>
        <p:spPr>
          <a:xfrm>
            <a:off x="2209800" y="2122488"/>
            <a:ext cx="2438400" cy="25257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FF0000"/>
            </a:solidFill>
            <a:round/>
          </a:ln>
        </p:spPr>
        <p:txBody>
          <a:bodyPr lIns="0" tIns="0" rIns="0" bIns="0" anchor="ctr"/>
          <a:lstStyle/>
          <a:p>
            <a:pPr lvl="0" algn="ctr">
              <a:defRPr>
                <a:solidFill>
                  <a:srgbClr val="FFFFFF"/>
                </a:solidFill>
              </a:defRPr>
            </a:pPr>
            <a:endParaRPr/>
          </a:p>
        </p:txBody>
      </p:sp>
    </p:spTree>
    <p:extLst>
      <p:ext uri="{BB962C8B-B14F-4D97-AF65-F5344CB8AC3E}">
        <p14:creationId xmlns:p14="http://schemas.microsoft.com/office/powerpoint/2010/main" val="125865386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37C967-3788-4B2D-BF70-E3CF791107D8}"/>
              </a:ext>
            </a:extLst>
          </p:cNvPr>
          <p:cNvPicPr>
            <a:picLocks noChangeAspect="1"/>
          </p:cNvPicPr>
          <p:nvPr/>
        </p:nvPicPr>
        <p:blipFill>
          <a:blip r:embed="rId2"/>
          <a:stretch>
            <a:fillRect/>
          </a:stretch>
        </p:blipFill>
        <p:spPr>
          <a:xfrm>
            <a:off x="3775973" y="0"/>
            <a:ext cx="4640054" cy="6858000"/>
          </a:xfrm>
          <a:prstGeom prst="rect">
            <a:avLst/>
          </a:prstGeom>
        </p:spPr>
      </p:pic>
    </p:spTree>
    <p:extLst>
      <p:ext uri="{BB962C8B-B14F-4D97-AF65-F5344CB8AC3E}">
        <p14:creationId xmlns:p14="http://schemas.microsoft.com/office/powerpoint/2010/main" val="294686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latin typeface="Georgia" panose="02040502050405020303" pitchFamily="18" charset="0"/>
                <a:cs typeface="Arial" panose="020B0604020202020204" pitchFamily="34" charset="0"/>
              </a:rPr>
              <a:t>Treatment</a:t>
            </a:r>
          </a:p>
        </p:txBody>
      </p:sp>
      <p:sp>
        <p:nvSpPr>
          <p:cNvPr id="3" name="Content Placeholder 2"/>
          <p:cNvSpPr>
            <a:spLocks noGrp="1"/>
          </p:cNvSpPr>
          <p:nvPr>
            <p:ph idx="1"/>
          </p:nvPr>
        </p:nvSpPr>
        <p:spPr/>
        <p:txBody>
          <a:bodyPr>
            <a:normAutofit fontScale="85000" lnSpcReduction="20000"/>
          </a:bodyPr>
          <a:lstStyle/>
          <a:p>
            <a:r>
              <a:rPr lang="en-US" dirty="0">
                <a:latin typeface="Georgia" panose="02040502050405020303" pitchFamily="18" charset="0"/>
              </a:rPr>
              <a:t>Participate in weight-bearing exercise to improve lean muscle mass</a:t>
            </a:r>
          </a:p>
          <a:p>
            <a:endParaRPr lang="en-US" dirty="0">
              <a:latin typeface="Georgia" panose="02040502050405020303" pitchFamily="18" charset="0"/>
            </a:endParaRPr>
          </a:p>
          <a:p>
            <a:r>
              <a:rPr lang="en-US" dirty="0">
                <a:latin typeface="Georgia" panose="02040502050405020303" pitchFamily="18" charset="0"/>
              </a:rPr>
              <a:t>Optimize nutritional status (BMI &gt;25%)</a:t>
            </a:r>
          </a:p>
          <a:p>
            <a:endParaRPr lang="en-US" dirty="0">
              <a:latin typeface="Georgia" panose="02040502050405020303" pitchFamily="18" charset="0"/>
            </a:endParaRPr>
          </a:p>
          <a:p>
            <a:r>
              <a:rPr lang="en-US" dirty="0">
                <a:latin typeface="Georgia" panose="02040502050405020303" pitchFamily="18" charset="0"/>
              </a:rPr>
              <a:t>Optimize vitamin D and calcium stores</a:t>
            </a:r>
          </a:p>
          <a:p>
            <a:endParaRPr lang="en-US" dirty="0">
              <a:latin typeface="Georgia" panose="02040502050405020303" pitchFamily="18" charset="0"/>
            </a:endParaRPr>
          </a:p>
          <a:p>
            <a:r>
              <a:rPr lang="en-US" dirty="0">
                <a:latin typeface="Georgia" panose="02040502050405020303" pitchFamily="18" charset="0"/>
              </a:rPr>
              <a:t>Minimize steroid dosing</a:t>
            </a:r>
          </a:p>
          <a:p>
            <a:endParaRPr lang="en-US" dirty="0">
              <a:latin typeface="Georgia" panose="02040502050405020303" pitchFamily="18" charset="0"/>
            </a:endParaRPr>
          </a:p>
          <a:p>
            <a:r>
              <a:rPr lang="en-US" dirty="0">
                <a:latin typeface="Georgia" panose="02040502050405020303" pitchFamily="18" charset="0"/>
              </a:rPr>
              <a:t>Evaluation of delayed puberty/hypogonadism</a:t>
            </a:r>
          </a:p>
          <a:p>
            <a:endParaRPr lang="en-US" dirty="0">
              <a:latin typeface="Georgia" panose="02040502050405020303" pitchFamily="18" charset="0"/>
            </a:endParaRPr>
          </a:p>
          <a:p>
            <a:r>
              <a:rPr lang="en-US" dirty="0">
                <a:latin typeface="Georgia" panose="02040502050405020303" pitchFamily="18" charset="0"/>
              </a:rPr>
              <a:t>Bisphosphonate treatment</a:t>
            </a:r>
          </a:p>
          <a:p>
            <a:pPr lvl="1"/>
            <a:endParaRPr lang="en-US" dirty="0">
              <a:solidFill>
                <a:schemeClr val="tx1"/>
              </a:solidFill>
            </a:endParaRPr>
          </a:p>
        </p:txBody>
      </p:sp>
      <p:sp>
        <p:nvSpPr>
          <p:cNvPr id="4" name="TextBox 3"/>
          <p:cNvSpPr txBox="1"/>
          <p:nvPr/>
        </p:nvSpPr>
        <p:spPr>
          <a:xfrm>
            <a:off x="7143750" y="5772151"/>
            <a:ext cx="4210050" cy="738664"/>
          </a:xfrm>
          <a:prstGeom prst="rect">
            <a:avLst/>
          </a:prstGeom>
          <a:noFill/>
        </p:spPr>
        <p:txBody>
          <a:bodyPr wrap="square" rtlCol="0">
            <a:spAutoFit/>
          </a:bodyPr>
          <a:lstStyle/>
          <a:p>
            <a:r>
              <a:rPr lang="en-US" sz="1400" dirty="0">
                <a:solidFill>
                  <a:srgbClr val="FF0000"/>
                </a:solidFill>
              </a:rPr>
              <a:t>Hartman C et al. J </a:t>
            </a:r>
            <a:r>
              <a:rPr lang="en-US" sz="1400" dirty="0" err="1">
                <a:solidFill>
                  <a:srgbClr val="FF0000"/>
                </a:solidFill>
              </a:rPr>
              <a:t>Pediatr</a:t>
            </a:r>
            <a:r>
              <a:rPr lang="en-US" sz="1400" dirty="0">
                <a:solidFill>
                  <a:srgbClr val="FF0000"/>
                </a:solidFill>
              </a:rPr>
              <a:t> </a:t>
            </a:r>
            <a:r>
              <a:rPr lang="en-US" sz="1400" dirty="0" err="1">
                <a:solidFill>
                  <a:srgbClr val="FF0000"/>
                </a:solidFill>
              </a:rPr>
              <a:t>Gastronenterol</a:t>
            </a:r>
            <a:r>
              <a:rPr lang="en-US" sz="1400" dirty="0">
                <a:solidFill>
                  <a:srgbClr val="FF0000"/>
                </a:solidFill>
              </a:rPr>
              <a:t> </a:t>
            </a:r>
            <a:r>
              <a:rPr lang="en-US" sz="1400" dirty="0" err="1">
                <a:solidFill>
                  <a:srgbClr val="FF0000"/>
                </a:solidFill>
              </a:rPr>
              <a:t>Nutr</a:t>
            </a:r>
            <a:r>
              <a:rPr lang="en-US" sz="1400" dirty="0">
                <a:solidFill>
                  <a:srgbClr val="FF0000"/>
                </a:solidFill>
              </a:rPr>
              <a:t> 2004</a:t>
            </a:r>
          </a:p>
          <a:p>
            <a:r>
              <a:rPr lang="en-US" sz="1400" dirty="0" err="1">
                <a:solidFill>
                  <a:srgbClr val="FF0000"/>
                </a:solidFill>
              </a:rPr>
              <a:t>Trovato</a:t>
            </a:r>
            <a:r>
              <a:rPr lang="en-US" sz="1400" dirty="0">
                <a:solidFill>
                  <a:srgbClr val="FF0000"/>
                </a:solidFill>
              </a:rPr>
              <a:t> CM et al. J Ped </a:t>
            </a:r>
            <a:r>
              <a:rPr lang="en-US" sz="1400" dirty="0" err="1">
                <a:solidFill>
                  <a:srgbClr val="FF0000"/>
                </a:solidFill>
              </a:rPr>
              <a:t>Gastroen</a:t>
            </a:r>
            <a:r>
              <a:rPr lang="en-US" sz="1400" dirty="0">
                <a:solidFill>
                  <a:srgbClr val="FF0000"/>
                </a:solidFill>
              </a:rPr>
              <a:t> </a:t>
            </a:r>
            <a:r>
              <a:rPr lang="en-US" sz="1400" dirty="0" err="1">
                <a:solidFill>
                  <a:srgbClr val="FF0000"/>
                </a:solidFill>
              </a:rPr>
              <a:t>Nutr</a:t>
            </a:r>
            <a:r>
              <a:rPr lang="en-US" sz="1400" dirty="0">
                <a:solidFill>
                  <a:srgbClr val="FF0000"/>
                </a:solidFill>
              </a:rPr>
              <a:t> 2014</a:t>
            </a:r>
          </a:p>
          <a:p>
            <a:r>
              <a:rPr lang="en-US" sz="1400" dirty="0">
                <a:solidFill>
                  <a:srgbClr val="FF0000"/>
                </a:solidFill>
              </a:rPr>
              <a:t>Mora S. Rev Endo </a:t>
            </a:r>
            <a:r>
              <a:rPr lang="en-US" sz="1400" dirty="0" err="1">
                <a:solidFill>
                  <a:srgbClr val="FF0000"/>
                </a:solidFill>
              </a:rPr>
              <a:t>Metab</a:t>
            </a:r>
            <a:r>
              <a:rPr lang="en-US" sz="1400" dirty="0">
                <a:solidFill>
                  <a:srgbClr val="FF0000"/>
                </a:solidFill>
              </a:rPr>
              <a:t> </a:t>
            </a:r>
            <a:r>
              <a:rPr lang="en-US" sz="1400" dirty="0" err="1">
                <a:solidFill>
                  <a:srgbClr val="FF0000"/>
                </a:solidFill>
              </a:rPr>
              <a:t>Disor</a:t>
            </a:r>
            <a:r>
              <a:rPr lang="en-US" sz="1400" dirty="0">
                <a:solidFill>
                  <a:srgbClr val="FF0000"/>
                </a:solidFill>
              </a:rPr>
              <a:t> 2008</a:t>
            </a:r>
          </a:p>
        </p:txBody>
      </p:sp>
    </p:spTree>
    <p:extLst>
      <p:ext uri="{BB962C8B-B14F-4D97-AF65-F5344CB8AC3E}">
        <p14:creationId xmlns:p14="http://schemas.microsoft.com/office/powerpoint/2010/main" val="22752173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609600" y="274640"/>
            <a:ext cx="10972800" cy="5522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pPr algn="ctr"/>
            <a:r>
              <a:rPr lang="en-US" altLang="en-US" sz="4800" b="1" dirty="0">
                <a:latin typeface="Georgia" panose="02040502050405020303" pitchFamily="18" charset="0"/>
                <a:cs typeface="Arial" panose="020B0604020202020204" pitchFamily="34" charset="0"/>
              </a:rPr>
              <a:t>Calcium</a:t>
            </a:r>
            <a:r>
              <a:rPr lang="en-US" altLang="en-US" sz="3200" dirty="0"/>
              <a:t> </a:t>
            </a:r>
          </a:p>
        </p:txBody>
      </p:sp>
      <p:sp>
        <p:nvSpPr>
          <p:cNvPr id="3" name="Content Placeholder 2"/>
          <p:cNvSpPr>
            <a:spLocks noGrp="1"/>
          </p:cNvSpPr>
          <p:nvPr>
            <p:ph sz="half" idx="1"/>
          </p:nvPr>
        </p:nvSpPr>
        <p:spPr>
          <a:xfrm>
            <a:off x="609601" y="1315729"/>
            <a:ext cx="11064897" cy="3762808"/>
          </a:xfrm>
        </p:spPr>
        <p:txBody>
          <a:bodyPr>
            <a:normAutofit fontScale="92500"/>
          </a:bodyPr>
          <a:lstStyle/>
          <a:p>
            <a:pPr>
              <a:defRPr/>
            </a:pPr>
            <a:r>
              <a:rPr lang="en-US" dirty="0">
                <a:latin typeface="Georgia" panose="02040502050405020303" pitchFamily="18" charset="0"/>
                <a:cs typeface="Arial" panose="020B0604020202020204" pitchFamily="34" charset="0"/>
              </a:rPr>
              <a:t>Most abundant mineral in the human body – bones, teeth</a:t>
            </a:r>
          </a:p>
          <a:p>
            <a:pPr>
              <a:defRPr/>
            </a:pPr>
            <a:r>
              <a:rPr lang="en-US" dirty="0">
                <a:latin typeface="Georgia" panose="02040502050405020303" pitchFamily="18" charset="0"/>
                <a:cs typeface="Arial" panose="020B0604020202020204" pitchFamily="34" charset="0"/>
              </a:rPr>
              <a:t>Actively and passively absorbed through the gut </a:t>
            </a:r>
          </a:p>
          <a:p>
            <a:pPr>
              <a:defRPr/>
            </a:pPr>
            <a:r>
              <a:rPr lang="en-US" dirty="0">
                <a:latin typeface="Georgia" panose="02040502050405020303" pitchFamily="18" charset="0"/>
                <a:cs typeface="Arial" panose="020B0604020202020204" pitchFamily="34" charset="0"/>
              </a:rPr>
              <a:t>Excess dietary calcium is excreted through the gut (unabsorbed) or urine  </a:t>
            </a:r>
          </a:p>
          <a:p>
            <a:pPr>
              <a:defRPr/>
            </a:pPr>
            <a:r>
              <a:rPr lang="en-US" dirty="0">
                <a:latin typeface="Georgia" panose="02040502050405020303" pitchFamily="18" charset="0"/>
                <a:cs typeface="Arial" panose="020B0604020202020204" pitchFamily="34" charset="0"/>
              </a:rPr>
              <a:t>Extracellular calcium is transported by albumin </a:t>
            </a:r>
          </a:p>
          <a:p>
            <a:pPr>
              <a:defRPr/>
            </a:pPr>
            <a:r>
              <a:rPr lang="en-US" dirty="0">
                <a:latin typeface="Georgia" panose="02040502050405020303" pitchFamily="18" charset="0"/>
                <a:cs typeface="Arial" panose="020B0604020202020204" pitchFamily="34" charset="0"/>
              </a:rPr>
              <a:t>Calcium mediates a variety of actions in cells including neurotransmitters</a:t>
            </a:r>
          </a:p>
          <a:p>
            <a:pPr>
              <a:defRPr/>
            </a:pPr>
            <a:r>
              <a:rPr lang="en-US" dirty="0">
                <a:latin typeface="Georgia" panose="02040502050405020303" pitchFamily="18" charset="0"/>
                <a:cs typeface="Arial" panose="020B0604020202020204" pitchFamily="34" charset="0"/>
              </a:rPr>
              <a:t>Serum calcium is not a useful indicator of adequate intake or bone health</a:t>
            </a:r>
          </a:p>
          <a:p>
            <a:pPr>
              <a:defRPr/>
            </a:pPr>
            <a:endParaRPr lang="en-US" dirty="0">
              <a:latin typeface="Arial" panose="020B0604020202020204" pitchFamily="34" charset="0"/>
              <a:cs typeface="Arial" panose="020B0604020202020204" pitchFamily="34" charset="0"/>
            </a:endParaRPr>
          </a:p>
          <a:p>
            <a:pPr>
              <a:defRPr/>
            </a:pPr>
            <a:endParaRPr lang="en-US" dirty="0"/>
          </a:p>
        </p:txBody>
      </p:sp>
    </p:spTree>
    <p:extLst>
      <p:ext uri="{BB962C8B-B14F-4D97-AF65-F5344CB8AC3E}">
        <p14:creationId xmlns:p14="http://schemas.microsoft.com/office/powerpoint/2010/main" val="35811406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bwMode="auto">
          <a:xfrm>
            <a:off x="789634" y="533181"/>
            <a:ext cx="10612732"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a:r>
              <a:rPr lang="en-US" altLang="en-US" sz="4800" b="1" dirty="0">
                <a:latin typeface="Georgia" panose="02040502050405020303" pitchFamily="18" charset="0"/>
                <a:cs typeface="Arial" panose="020B0604020202020204" pitchFamily="34" charset="0"/>
              </a:rPr>
              <a:t>Calcium: Choosing a supplement</a:t>
            </a:r>
          </a:p>
        </p:txBody>
      </p:sp>
      <p:sp>
        <p:nvSpPr>
          <p:cNvPr id="3" name="Content Placeholder 2"/>
          <p:cNvSpPr>
            <a:spLocks noGrp="1"/>
          </p:cNvSpPr>
          <p:nvPr>
            <p:ph idx="1"/>
          </p:nvPr>
        </p:nvSpPr>
        <p:spPr>
          <a:xfrm>
            <a:off x="521079" y="2000251"/>
            <a:ext cx="7879971" cy="3981668"/>
          </a:xfrm>
        </p:spPr>
        <p:txBody>
          <a:bodyPr>
            <a:noAutofit/>
          </a:bodyPr>
          <a:lstStyle/>
          <a:p>
            <a:pPr>
              <a:defRPr/>
            </a:pPr>
            <a:r>
              <a:rPr lang="en-US" altLang="en-US" sz="2400" dirty="0">
                <a:latin typeface="Georgia" panose="02040502050405020303" pitchFamily="18" charset="0"/>
                <a:cs typeface="Arial" panose="020B0604020202020204" pitchFamily="34" charset="0"/>
              </a:rPr>
              <a:t>Dietary sources of calcium are preferred over supplement </a:t>
            </a:r>
          </a:p>
          <a:p>
            <a:pPr>
              <a:defRPr/>
            </a:pPr>
            <a:r>
              <a:rPr lang="en-US" altLang="en-US" sz="2400" dirty="0">
                <a:latin typeface="Georgia" panose="02040502050405020303" pitchFamily="18" charset="0"/>
                <a:cs typeface="Arial" panose="020B0604020202020204" pitchFamily="34" charset="0"/>
              </a:rPr>
              <a:t>When supplementing, smaller doses are preferred as higher doses overwhelm gut absorption and may be wasted. </a:t>
            </a:r>
          </a:p>
          <a:p>
            <a:pPr lvl="1">
              <a:defRPr/>
            </a:pPr>
            <a:r>
              <a:rPr lang="en-US" sz="2133" dirty="0">
                <a:latin typeface="Georgia" panose="02040502050405020303" pitchFamily="18" charset="0"/>
                <a:cs typeface="Arial" panose="020B0604020202020204" pitchFamily="34" charset="0"/>
              </a:rPr>
              <a:t>Calcium citrate – does </a:t>
            </a:r>
            <a:r>
              <a:rPr lang="en-US" sz="2133" b="1" dirty="0">
                <a:latin typeface="Georgia" panose="02040502050405020303" pitchFamily="18" charset="0"/>
                <a:cs typeface="Arial" panose="020B0604020202020204" pitchFamily="34" charset="0"/>
              </a:rPr>
              <a:t>not</a:t>
            </a:r>
            <a:r>
              <a:rPr lang="en-US" sz="2133" dirty="0">
                <a:latin typeface="Georgia" panose="02040502050405020303" pitchFamily="18" charset="0"/>
                <a:cs typeface="Arial" panose="020B0604020202020204" pitchFamily="34" charset="0"/>
              </a:rPr>
              <a:t> require acid for absorption </a:t>
            </a:r>
          </a:p>
          <a:p>
            <a:pPr lvl="1">
              <a:defRPr/>
            </a:pPr>
            <a:r>
              <a:rPr lang="en-US" sz="2133" dirty="0">
                <a:latin typeface="Georgia" panose="02040502050405020303" pitchFamily="18" charset="0"/>
                <a:cs typeface="Arial" panose="020B0604020202020204" pitchFamily="34" charset="0"/>
              </a:rPr>
              <a:t>Calcium carbonate-affordable (TUMS),requires acid for absorption</a:t>
            </a:r>
          </a:p>
          <a:p>
            <a:pPr lvl="1">
              <a:defRPr/>
            </a:pPr>
            <a:r>
              <a:rPr lang="en-US" sz="2133" dirty="0">
                <a:latin typeface="Georgia" panose="02040502050405020303" pitchFamily="18" charset="0"/>
                <a:cs typeface="Arial" panose="020B0604020202020204" pitchFamily="34" charset="0"/>
              </a:rPr>
              <a:t>Calcium phosphate – primary form in fortified foods/formulas </a:t>
            </a:r>
          </a:p>
          <a:p>
            <a:pPr lvl="1">
              <a:defRPr/>
            </a:pPr>
            <a:r>
              <a:rPr lang="en-US" sz="2133" dirty="0">
                <a:latin typeface="Georgia" panose="02040502050405020303" pitchFamily="18" charset="0"/>
                <a:cs typeface="Arial" panose="020B0604020202020204" pitchFamily="34" charset="0"/>
              </a:rPr>
              <a:t>Calcium lactate – only 13% elemental calcium </a:t>
            </a:r>
            <a:endParaRPr lang="en-US" altLang="en-US" sz="2133" dirty="0">
              <a:latin typeface="Georgia" panose="02040502050405020303" pitchFamily="18" charset="0"/>
              <a:cs typeface="Arial" panose="020B0604020202020204" pitchFamily="34" charset="0"/>
            </a:endParaRPr>
          </a:p>
          <a:p>
            <a:pPr marL="0" indent="0">
              <a:buNone/>
              <a:defRPr/>
            </a:pPr>
            <a:endParaRPr lang="en-US" sz="2400" dirty="0">
              <a:latin typeface="Arial" panose="020B0604020202020204" pitchFamily="34" charset="0"/>
              <a:cs typeface="Arial" panose="020B0604020202020204" pitchFamily="34" charset="0"/>
            </a:endParaRPr>
          </a:p>
          <a:p>
            <a:pPr>
              <a:defRPr/>
            </a:pPr>
            <a:endParaRPr lang="en-US" sz="2400" dirty="0"/>
          </a:p>
        </p:txBody>
      </p:sp>
      <p:sp>
        <p:nvSpPr>
          <p:cNvPr id="4" name="TextBox 3"/>
          <p:cNvSpPr txBox="1"/>
          <p:nvPr/>
        </p:nvSpPr>
        <p:spPr>
          <a:xfrm>
            <a:off x="8243488" y="3476447"/>
            <a:ext cx="3718997" cy="3046988"/>
          </a:xfrm>
          <a:prstGeom prst="rect">
            <a:avLst/>
          </a:prstGeom>
          <a:noFill/>
        </p:spPr>
        <p:txBody>
          <a:bodyPr wrap="square" rtlCol="0">
            <a:spAutoFit/>
          </a:bodyPr>
          <a:lstStyle/>
          <a:p>
            <a:r>
              <a:rPr lang="en-US" sz="2400" dirty="0">
                <a:latin typeface="Georgia" panose="02040502050405020303" pitchFamily="18" charset="0"/>
              </a:rPr>
              <a:t>Elemental Ca</a:t>
            </a:r>
          </a:p>
          <a:p>
            <a:pPr marL="380990" indent="-380990">
              <a:buFont typeface="Arial" panose="020B0604020202020204" pitchFamily="34" charset="0"/>
              <a:buChar char="•"/>
            </a:pPr>
            <a:r>
              <a:rPr lang="en-US" sz="2400" dirty="0">
                <a:latin typeface="Georgia" panose="02040502050405020303" pitchFamily="18" charset="0"/>
              </a:rPr>
              <a:t>Calcium Citrate 21%</a:t>
            </a:r>
          </a:p>
          <a:p>
            <a:pPr marL="380990" indent="-380990">
              <a:buFont typeface="Arial" panose="020B0604020202020204" pitchFamily="34" charset="0"/>
              <a:buChar char="•"/>
            </a:pPr>
            <a:r>
              <a:rPr lang="en-US" sz="2400" dirty="0">
                <a:latin typeface="Georgia" panose="02040502050405020303" pitchFamily="18" charset="0"/>
              </a:rPr>
              <a:t>Calcium Carbonate 40%</a:t>
            </a:r>
          </a:p>
          <a:p>
            <a:pPr marL="380990" indent="-380990">
              <a:buFont typeface="Arial" panose="020B0604020202020204" pitchFamily="34" charset="0"/>
              <a:buChar char="•"/>
            </a:pPr>
            <a:r>
              <a:rPr lang="en-US" sz="2400" dirty="0">
                <a:latin typeface="Georgia" panose="02040502050405020303" pitchFamily="18" charset="0"/>
              </a:rPr>
              <a:t>Calcium phosphate 40%</a:t>
            </a:r>
          </a:p>
          <a:p>
            <a:pPr marL="380990" indent="-380990">
              <a:buFont typeface="Arial" panose="020B0604020202020204" pitchFamily="34" charset="0"/>
              <a:buChar char="•"/>
            </a:pPr>
            <a:r>
              <a:rPr lang="en-US" sz="2400" dirty="0">
                <a:latin typeface="Georgia" panose="02040502050405020303" pitchFamily="18" charset="0"/>
              </a:rPr>
              <a:t>Calcium Lactate 13%</a:t>
            </a:r>
          </a:p>
          <a:p>
            <a:pPr marL="380990" indent="-380990">
              <a:buFont typeface="Arial" panose="020B0604020202020204" pitchFamily="34" charset="0"/>
              <a:buChar char="•"/>
            </a:pPr>
            <a:endParaRPr lang="en-US" sz="2400" dirty="0"/>
          </a:p>
        </p:txBody>
      </p:sp>
    </p:spTree>
    <p:extLst>
      <p:ext uri="{BB962C8B-B14F-4D97-AF65-F5344CB8AC3E}">
        <p14:creationId xmlns:p14="http://schemas.microsoft.com/office/powerpoint/2010/main" val="6983617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266" y="149749"/>
            <a:ext cx="11023447" cy="762000"/>
          </a:xfrm>
        </p:spPr>
        <p:txBody>
          <a:bodyPr>
            <a:normAutofit fontScale="90000"/>
          </a:bodyPr>
          <a:lstStyle/>
          <a:p>
            <a:pPr algn="ctr">
              <a:defRPr/>
            </a:pPr>
            <a:r>
              <a:rPr lang="en-US" sz="4800" b="1" dirty="0">
                <a:latin typeface="Georgia" panose="02040502050405020303" pitchFamily="18" charset="0"/>
                <a:cs typeface="Arial" panose="020B0604020202020204" pitchFamily="34" charset="0"/>
              </a:rPr>
              <a:t>Calcium: Drug Nutrient interactions</a:t>
            </a:r>
          </a:p>
        </p:txBody>
      </p:sp>
      <p:sp>
        <p:nvSpPr>
          <p:cNvPr id="8" name="Content Placeholder 7"/>
          <p:cNvSpPr>
            <a:spLocks noGrp="1"/>
          </p:cNvSpPr>
          <p:nvPr>
            <p:ph idx="1"/>
          </p:nvPr>
        </p:nvSpPr>
        <p:spPr>
          <a:xfrm>
            <a:off x="2286001" y="3276600"/>
            <a:ext cx="7675563" cy="1905000"/>
          </a:xfrm>
        </p:spPr>
        <p:txBody>
          <a:bodyPr>
            <a:normAutofit/>
          </a:bodyPr>
          <a:lstStyle/>
          <a:p>
            <a:pPr marL="0" indent="0">
              <a:buNone/>
              <a:defRPr/>
            </a:pPr>
            <a:endParaRPr lang="en-US" sz="1400"/>
          </a:p>
          <a:p>
            <a:pPr>
              <a:defRPr/>
            </a:pPr>
            <a:endParaRPr lang="en-US" sz="1400"/>
          </a:p>
          <a:p>
            <a:pPr>
              <a:defRPr/>
            </a:pPr>
            <a:endParaRPr lang="en-US" sz="1400"/>
          </a:p>
          <a:p>
            <a:pPr>
              <a:defRPr/>
            </a:pPr>
            <a:endParaRPr lang="en-US" sz="1400"/>
          </a:p>
          <a:p>
            <a:pPr>
              <a:defRPr/>
            </a:pPr>
            <a:endParaRPr lang="en-US" sz="1400"/>
          </a:p>
        </p:txBody>
      </p:sp>
      <p:sp>
        <p:nvSpPr>
          <p:cNvPr id="4" name="Content Placeholder 7"/>
          <p:cNvSpPr txBox="1">
            <a:spLocks/>
          </p:cNvSpPr>
          <p:nvPr/>
        </p:nvSpPr>
        <p:spPr>
          <a:xfrm>
            <a:off x="402115" y="1304925"/>
            <a:ext cx="11443334" cy="4795838"/>
          </a:xfrm>
          <a:prstGeom prst="rect">
            <a:avLst/>
          </a:prstGeom>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400" dirty="0">
                <a:latin typeface="Georgia" panose="02040502050405020303" pitchFamily="18" charset="0"/>
                <a:cs typeface="Arial" panose="020B0604020202020204" pitchFamily="34" charset="0"/>
              </a:rPr>
              <a:t>Drugs Common in CF clinic: </a:t>
            </a:r>
          </a:p>
          <a:p>
            <a:pPr lvl="1">
              <a:defRPr/>
            </a:pPr>
            <a:r>
              <a:rPr lang="en-US" sz="2400" dirty="0">
                <a:latin typeface="Georgia" panose="02040502050405020303" pitchFamily="18" charset="0"/>
                <a:cs typeface="Arial" panose="020B0604020202020204" pitchFamily="34" charset="0"/>
              </a:rPr>
              <a:t>Corticosteroids: increase calcium needs </a:t>
            </a:r>
          </a:p>
          <a:p>
            <a:pPr lvl="1">
              <a:defRPr/>
            </a:pPr>
            <a:r>
              <a:rPr lang="en-US" sz="2400" dirty="0">
                <a:latin typeface="Georgia" panose="02040502050405020303" pitchFamily="18" charset="0"/>
                <a:cs typeface="Arial" panose="020B0604020202020204" pitchFamily="34" charset="0"/>
              </a:rPr>
              <a:t>Fluoroquinolone and Tetracycline (Cipro)</a:t>
            </a:r>
          </a:p>
          <a:p>
            <a:pPr lvl="2">
              <a:defRPr/>
            </a:pPr>
            <a:r>
              <a:rPr lang="en-US" sz="2133" dirty="0">
                <a:latin typeface="Georgia" panose="02040502050405020303" pitchFamily="18" charset="0"/>
                <a:cs typeface="Arial" panose="020B0604020202020204" pitchFamily="34" charset="0"/>
              </a:rPr>
              <a:t>Combine to reduce absorption of calcium and the medication</a:t>
            </a:r>
          </a:p>
          <a:p>
            <a:pPr lvl="2">
              <a:defRPr/>
            </a:pPr>
            <a:r>
              <a:rPr lang="en-US" sz="2133" dirty="0">
                <a:latin typeface="Georgia" panose="02040502050405020303" pitchFamily="18" charset="0"/>
                <a:cs typeface="Arial" panose="020B0604020202020204" pitchFamily="34" charset="0"/>
              </a:rPr>
              <a:t>Schedule 2 hours prior/4-6 hours after calcium or calcium-rich food</a:t>
            </a:r>
          </a:p>
          <a:p>
            <a:pPr>
              <a:defRPr/>
            </a:pPr>
            <a:r>
              <a:rPr lang="en-US" sz="2400" dirty="0">
                <a:latin typeface="Georgia" panose="02040502050405020303" pitchFamily="18" charset="0"/>
                <a:cs typeface="Arial" panose="020B0604020202020204" pitchFamily="34" charset="0"/>
              </a:rPr>
              <a:t>Drugs Less common in CF Clinic: </a:t>
            </a:r>
          </a:p>
          <a:p>
            <a:pPr lvl="1">
              <a:defRPr/>
            </a:pPr>
            <a:r>
              <a:rPr lang="en-US" sz="2400" dirty="0">
                <a:latin typeface="Georgia" panose="02040502050405020303" pitchFamily="18" charset="0"/>
                <a:cs typeface="Arial" panose="020B0604020202020204" pitchFamily="34" charset="0"/>
              </a:rPr>
              <a:t>AEDs: increase metabolism of vitamin D.  </a:t>
            </a:r>
          </a:p>
          <a:p>
            <a:pPr lvl="2">
              <a:defRPr/>
            </a:pPr>
            <a:r>
              <a:rPr lang="en-US" sz="1867" dirty="0">
                <a:latin typeface="Georgia" panose="02040502050405020303" pitchFamily="18" charset="0"/>
                <a:cs typeface="Arial" panose="020B0604020202020204" pitchFamily="34" charset="0"/>
              </a:rPr>
              <a:t>Phenytoin, </a:t>
            </a:r>
            <a:r>
              <a:rPr lang="en-US" sz="1867" dirty="0" err="1">
                <a:latin typeface="Georgia" panose="02040502050405020303" pitchFamily="18" charset="0"/>
                <a:cs typeface="Arial" panose="020B0604020202020204" pitchFamily="34" charset="0"/>
              </a:rPr>
              <a:t>fosphenytoin</a:t>
            </a:r>
            <a:r>
              <a:rPr lang="en-US" sz="1867" dirty="0">
                <a:latin typeface="Georgia" panose="02040502050405020303" pitchFamily="18" charset="0"/>
                <a:cs typeface="Arial" panose="020B0604020202020204" pitchFamily="34" charset="0"/>
              </a:rPr>
              <a:t>,  phenobarbital, and carbamazepine </a:t>
            </a:r>
          </a:p>
          <a:p>
            <a:pPr lvl="1">
              <a:defRPr/>
            </a:pPr>
            <a:r>
              <a:rPr lang="en-US" sz="2400" dirty="0">
                <a:latin typeface="Georgia" panose="02040502050405020303" pitchFamily="18" charset="0"/>
                <a:cs typeface="Arial" panose="020B0604020202020204" pitchFamily="34" charset="0"/>
              </a:rPr>
              <a:t>Loop diuretics: increase urinary calcium excretion</a:t>
            </a:r>
          </a:p>
          <a:p>
            <a:pPr lvl="1">
              <a:defRPr/>
            </a:pPr>
            <a:r>
              <a:rPr lang="en-US" sz="2400" dirty="0">
                <a:latin typeface="Georgia" panose="02040502050405020303" pitchFamily="18" charset="0"/>
                <a:cs typeface="Arial" panose="020B0604020202020204" pitchFamily="34" charset="0"/>
              </a:rPr>
              <a:t>Levothyroxine: </a:t>
            </a:r>
          </a:p>
          <a:p>
            <a:pPr lvl="2">
              <a:defRPr/>
            </a:pPr>
            <a:r>
              <a:rPr lang="en-US" sz="1867" dirty="0">
                <a:latin typeface="Georgia" panose="02040502050405020303" pitchFamily="18" charset="0"/>
                <a:cs typeface="Arial" panose="020B0604020202020204" pitchFamily="34" charset="0"/>
              </a:rPr>
              <a:t>calcium reduces absorption of the drug, take at least 4 hours apart from calcium supplement</a:t>
            </a:r>
          </a:p>
          <a:p>
            <a:pPr>
              <a:defRPr/>
            </a:pPr>
            <a:endParaRPr lang="en-US" sz="2400" dirty="0">
              <a:latin typeface="Georgia" panose="02040502050405020303" pitchFamily="18" charset="0"/>
              <a:cs typeface="Arial" panose="020B0604020202020204" pitchFamily="34" charset="0"/>
            </a:endParaRPr>
          </a:p>
          <a:p>
            <a:pPr>
              <a:defRPr/>
            </a:pPr>
            <a:endParaRPr lang="en-US" sz="2400" dirty="0">
              <a:latin typeface="Georgia" panose="02040502050405020303" pitchFamily="18" charset="0"/>
            </a:endParaRPr>
          </a:p>
          <a:p>
            <a:pPr>
              <a:defRPr/>
            </a:pPr>
            <a:endParaRPr lang="en-US" sz="2400" dirty="0">
              <a:latin typeface="Georgia" panose="02040502050405020303" pitchFamily="18" charset="0"/>
            </a:endParaRPr>
          </a:p>
          <a:p>
            <a:pPr>
              <a:defRPr/>
            </a:pPr>
            <a:endParaRPr lang="en-US" sz="2400" dirty="0">
              <a:latin typeface="+mn-lt"/>
            </a:endParaRPr>
          </a:p>
        </p:txBody>
      </p:sp>
    </p:spTree>
    <p:extLst>
      <p:ext uri="{BB962C8B-B14F-4D97-AF65-F5344CB8AC3E}">
        <p14:creationId xmlns:p14="http://schemas.microsoft.com/office/powerpoint/2010/main" val="38618186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bwMode="auto">
          <a:xfrm>
            <a:off x="305926" y="524164"/>
            <a:ext cx="11355987"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a:r>
              <a:rPr lang="en-US" altLang="en-US" sz="4800" b="1" dirty="0">
                <a:latin typeface="Georgia" panose="02040502050405020303" pitchFamily="18" charset="0"/>
                <a:cs typeface="Arial" panose="020B0604020202020204" pitchFamily="34" charset="0"/>
              </a:rPr>
              <a:t>Calcium Patient ED: Calcium &amp; Kidney Stones</a:t>
            </a:r>
          </a:p>
        </p:txBody>
      </p:sp>
      <p:sp>
        <p:nvSpPr>
          <p:cNvPr id="3" name="Content Placeholder 2"/>
          <p:cNvSpPr>
            <a:spLocks noGrp="1"/>
          </p:cNvSpPr>
          <p:nvPr>
            <p:ph idx="1"/>
          </p:nvPr>
        </p:nvSpPr>
        <p:spPr>
          <a:xfrm>
            <a:off x="305927" y="2400300"/>
            <a:ext cx="11355987" cy="3486150"/>
          </a:xfrm>
        </p:spPr>
        <p:txBody>
          <a:bodyPr>
            <a:noAutofit/>
          </a:bodyPr>
          <a:lstStyle/>
          <a:p>
            <a:pPr>
              <a:defRPr/>
            </a:pPr>
            <a:r>
              <a:rPr lang="en-US" sz="2400" dirty="0">
                <a:latin typeface="Georgia" panose="02040502050405020303" pitchFamily="18" charset="0"/>
                <a:cs typeface="Arial" panose="020B0604020202020204" pitchFamily="34" charset="0"/>
              </a:rPr>
              <a:t>With CF, kidney stones are typically calcium-oxalate stones</a:t>
            </a:r>
          </a:p>
          <a:p>
            <a:pPr>
              <a:defRPr/>
            </a:pPr>
            <a:r>
              <a:rPr lang="en-US" sz="2400" dirty="0">
                <a:latin typeface="Georgia" panose="02040502050405020303" pitchFamily="18" charset="0"/>
                <a:cs typeface="Arial" panose="020B0604020202020204" pitchFamily="34" charset="0"/>
              </a:rPr>
              <a:t>Dietary calcium helps lower your risk for forming calcium oxalate stones, especially when calcium-rich foods are consumed with meals</a:t>
            </a:r>
          </a:p>
          <a:p>
            <a:pPr lvl="1">
              <a:defRPr/>
            </a:pPr>
            <a:r>
              <a:rPr lang="en-US" dirty="0">
                <a:latin typeface="Georgia" panose="02040502050405020303" pitchFamily="18" charset="0"/>
                <a:cs typeface="Arial" panose="020B0604020202020204" pitchFamily="34" charset="0"/>
              </a:rPr>
              <a:t>Calcium binds oxalate during digestion and the complex is retained in stool</a:t>
            </a:r>
          </a:p>
          <a:p>
            <a:pPr lvl="1">
              <a:defRPr/>
            </a:pPr>
            <a:r>
              <a:rPr lang="en-US" dirty="0">
                <a:latin typeface="Georgia" panose="02040502050405020303" pitchFamily="18" charset="0"/>
                <a:cs typeface="Arial" panose="020B0604020202020204" pitchFamily="34" charset="0"/>
              </a:rPr>
              <a:t>Foods rich with available calcium at meals may lower the absorption of oxalate from food </a:t>
            </a:r>
          </a:p>
        </p:txBody>
      </p:sp>
    </p:spTree>
    <p:extLst>
      <p:ext uri="{BB962C8B-B14F-4D97-AF65-F5344CB8AC3E}">
        <p14:creationId xmlns:p14="http://schemas.microsoft.com/office/powerpoint/2010/main" val="7968435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BD55-0665-BD41-92AC-DAA5726B44C9}"/>
              </a:ext>
            </a:extLst>
          </p:cNvPr>
          <p:cNvSpPr>
            <a:spLocks noGrp="1"/>
          </p:cNvSpPr>
          <p:nvPr>
            <p:ph type="title"/>
          </p:nvPr>
        </p:nvSpPr>
        <p:spPr/>
        <p:txBody>
          <a:bodyPr>
            <a:normAutofit/>
          </a:bodyPr>
          <a:lstStyle/>
          <a:p>
            <a:pPr algn="ctr"/>
            <a:r>
              <a:rPr lang="en-US" sz="4800" b="1" dirty="0">
                <a:latin typeface="Georgia" panose="02040502050405020303" pitchFamily="18" charset="0"/>
                <a:cs typeface="Arial" panose="020B0604020202020204" pitchFamily="34" charset="0"/>
              </a:rPr>
              <a:t>Calcium and Vitamins D and K</a:t>
            </a:r>
          </a:p>
        </p:txBody>
      </p:sp>
      <p:sp>
        <p:nvSpPr>
          <p:cNvPr id="3" name="Content Placeholder 2">
            <a:extLst>
              <a:ext uri="{FF2B5EF4-FFF2-40B4-BE49-F238E27FC236}">
                <a16:creationId xmlns:a16="http://schemas.microsoft.com/office/drawing/2014/main" id="{DE157061-9115-BA48-A0C8-018FBC4B543E}"/>
              </a:ext>
            </a:extLst>
          </p:cNvPr>
          <p:cNvSpPr>
            <a:spLocks noGrp="1"/>
          </p:cNvSpPr>
          <p:nvPr>
            <p:ph idx="1"/>
          </p:nvPr>
        </p:nvSpPr>
        <p:spPr/>
        <p:txBody>
          <a:bodyPr>
            <a:normAutofit/>
          </a:bodyPr>
          <a:lstStyle/>
          <a:p>
            <a:r>
              <a:rPr lang="en-US" dirty="0">
                <a:latin typeface="Georgia" panose="02040502050405020303" pitchFamily="18" charset="0"/>
                <a:cs typeface="Arial" panose="020B0604020202020204" pitchFamily="34" charset="0"/>
              </a:rPr>
              <a:t>Calcium intake</a:t>
            </a:r>
          </a:p>
          <a:p>
            <a:pPr marL="0" indent="0">
              <a:buNone/>
            </a:pPr>
            <a:r>
              <a:rPr lang="en-US" dirty="0">
                <a:latin typeface="Georgia" panose="02040502050405020303" pitchFamily="18" charset="0"/>
                <a:cs typeface="Arial" panose="020B0604020202020204" pitchFamily="34" charset="0"/>
              </a:rPr>
              <a:t>      0-12 months: 210-270 mg</a:t>
            </a:r>
          </a:p>
          <a:p>
            <a:pPr marL="0" indent="0">
              <a:buNone/>
            </a:pPr>
            <a:r>
              <a:rPr lang="en-US" dirty="0">
                <a:latin typeface="Georgia" panose="02040502050405020303" pitchFamily="18" charset="0"/>
                <a:cs typeface="Arial" panose="020B0604020202020204" pitchFamily="34" charset="0"/>
              </a:rPr>
              <a:t>      1-3    years: 500 mg</a:t>
            </a:r>
          </a:p>
          <a:p>
            <a:pPr marL="0" indent="0">
              <a:buNone/>
            </a:pPr>
            <a:r>
              <a:rPr lang="en-US" dirty="0">
                <a:latin typeface="Georgia" panose="02040502050405020303" pitchFamily="18" charset="0"/>
                <a:cs typeface="Arial" panose="020B0604020202020204" pitchFamily="34" charset="0"/>
              </a:rPr>
              <a:t>      4-8    years: 800 mg</a:t>
            </a:r>
          </a:p>
          <a:p>
            <a:pPr marL="0" indent="0">
              <a:buNone/>
            </a:pPr>
            <a:r>
              <a:rPr lang="en-US" dirty="0">
                <a:latin typeface="Georgia" panose="02040502050405020303" pitchFamily="18" charset="0"/>
                <a:cs typeface="Arial" panose="020B0604020202020204" pitchFamily="34" charset="0"/>
              </a:rPr>
              <a:t>      &gt;9 years: 1300 to 1500 mg</a:t>
            </a:r>
          </a:p>
          <a:p>
            <a:pPr marL="0" indent="0">
              <a:buNone/>
            </a:pPr>
            <a:r>
              <a:rPr lang="en-US" dirty="0">
                <a:latin typeface="Georgia" panose="02040502050405020303" pitchFamily="18" charset="0"/>
                <a:cs typeface="Arial" panose="020B0604020202020204" pitchFamily="34" charset="0"/>
              </a:rPr>
              <a:t>Vitamin D3, 25 (OH) D level &gt; 30 ng/ml</a:t>
            </a:r>
          </a:p>
          <a:p>
            <a:pPr marL="0" indent="0">
              <a:buNone/>
            </a:pPr>
            <a:r>
              <a:rPr lang="en-US" dirty="0">
                <a:latin typeface="Georgia" panose="02040502050405020303" pitchFamily="18" charset="0"/>
                <a:cs typeface="Arial" panose="020B0604020202020204" pitchFamily="34" charset="0"/>
              </a:rPr>
              <a:t>Vitamin K</a:t>
            </a:r>
          </a:p>
          <a:p>
            <a:pPr marL="0" indent="0">
              <a:buNone/>
            </a:pPr>
            <a:r>
              <a:rPr lang="en-US" dirty="0">
                <a:latin typeface="Georgia" panose="02040502050405020303" pitchFamily="18" charset="0"/>
                <a:cs typeface="Arial" panose="020B0604020202020204" pitchFamily="34" charset="0"/>
              </a:rPr>
              <a:t>-0.3- 0.5mg PO daily</a:t>
            </a:r>
          </a:p>
        </p:txBody>
      </p:sp>
    </p:spTree>
    <p:extLst>
      <p:ext uri="{BB962C8B-B14F-4D97-AF65-F5344CB8AC3E}">
        <p14:creationId xmlns:p14="http://schemas.microsoft.com/office/powerpoint/2010/main" val="36568019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B5CB7-C488-284D-A051-040B4B1B9F77}"/>
              </a:ext>
            </a:extLst>
          </p:cNvPr>
          <p:cNvSpPr>
            <a:spLocks noGrp="1"/>
          </p:cNvSpPr>
          <p:nvPr>
            <p:ph type="title"/>
          </p:nvPr>
        </p:nvSpPr>
        <p:spPr/>
        <p:txBody>
          <a:bodyPr/>
          <a:lstStyle/>
          <a:p>
            <a:pPr algn="ctr"/>
            <a:r>
              <a:rPr lang="en-US" b="1" dirty="0">
                <a:latin typeface="Georgia" panose="02040502050405020303" pitchFamily="18" charset="0"/>
                <a:cs typeface="Arial" panose="020B0604020202020204" pitchFamily="34" charset="0"/>
              </a:rPr>
              <a:t>Vitamin D Deficiency in CF</a:t>
            </a:r>
          </a:p>
        </p:txBody>
      </p:sp>
      <p:sp>
        <p:nvSpPr>
          <p:cNvPr id="3" name="Content Placeholder 2">
            <a:extLst>
              <a:ext uri="{FF2B5EF4-FFF2-40B4-BE49-F238E27FC236}">
                <a16:creationId xmlns:a16="http://schemas.microsoft.com/office/drawing/2014/main" id="{405B6D3D-924A-7442-A556-6321A600F004}"/>
              </a:ext>
            </a:extLst>
          </p:cNvPr>
          <p:cNvSpPr>
            <a:spLocks noGrp="1"/>
          </p:cNvSpPr>
          <p:nvPr>
            <p:ph idx="1"/>
          </p:nvPr>
        </p:nvSpPr>
        <p:spPr/>
        <p:txBody>
          <a:bodyPr/>
          <a:lstStyle/>
          <a:p>
            <a:r>
              <a:rPr lang="en-US" dirty="0" err="1">
                <a:latin typeface="Georgia" panose="02040502050405020303" pitchFamily="18" charset="0"/>
                <a:cs typeface="Arial" panose="020B0604020202020204" pitchFamily="34" charset="0"/>
              </a:rPr>
              <a:t>Glococorticoids</a:t>
            </a:r>
            <a:r>
              <a:rPr lang="en-US" dirty="0">
                <a:latin typeface="Georgia" panose="02040502050405020303" pitchFamily="18" charset="0"/>
                <a:cs typeface="Arial" panose="020B0604020202020204" pitchFamily="34" charset="0"/>
              </a:rPr>
              <a:t> </a:t>
            </a:r>
          </a:p>
          <a:p>
            <a:r>
              <a:rPr lang="en-US" dirty="0">
                <a:latin typeface="Georgia" panose="02040502050405020303" pitchFamily="18" charset="0"/>
                <a:cs typeface="Arial" panose="020B0604020202020204" pitchFamily="34" charset="0"/>
              </a:rPr>
              <a:t>Decreased gastrointestinal absorption</a:t>
            </a:r>
          </a:p>
          <a:p>
            <a:r>
              <a:rPr lang="en-US" dirty="0">
                <a:latin typeface="Georgia" panose="02040502050405020303" pitchFamily="18" charset="0"/>
                <a:cs typeface="Arial" panose="020B0604020202020204" pitchFamily="34" charset="0"/>
              </a:rPr>
              <a:t>Decreased fat stores</a:t>
            </a:r>
          </a:p>
          <a:p>
            <a:r>
              <a:rPr lang="en-US" dirty="0">
                <a:latin typeface="Georgia" panose="02040502050405020303" pitchFamily="18" charset="0"/>
                <a:cs typeface="Arial" panose="020B0604020202020204" pitchFamily="34" charset="0"/>
              </a:rPr>
              <a:t>Impaired hydroxylation of vitamin D</a:t>
            </a:r>
          </a:p>
          <a:p>
            <a:r>
              <a:rPr lang="en-US" dirty="0">
                <a:latin typeface="Georgia" panose="02040502050405020303" pitchFamily="18" charset="0"/>
                <a:cs typeface="Arial" panose="020B0604020202020204" pitchFamily="34" charset="0"/>
              </a:rPr>
              <a:t>Suboptimal intake of vitamin D containing food or supplements</a:t>
            </a:r>
          </a:p>
          <a:p>
            <a:r>
              <a:rPr lang="en-US" dirty="0">
                <a:latin typeface="Georgia" panose="02040502050405020303" pitchFamily="18" charset="0"/>
                <a:cs typeface="Arial" panose="020B0604020202020204" pitchFamily="34" charset="0"/>
              </a:rPr>
              <a:t>Geographic location, seasonal influence and reduced sun exposure</a:t>
            </a:r>
          </a:p>
          <a:p>
            <a:endParaRPr lang="en-US" dirty="0"/>
          </a:p>
        </p:txBody>
      </p:sp>
    </p:spTree>
    <p:extLst>
      <p:ext uri="{BB962C8B-B14F-4D97-AF65-F5344CB8AC3E}">
        <p14:creationId xmlns:p14="http://schemas.microsoft.com/office/powerpoint/2010/main" val="40039519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0245" y="58000"/>
            <a:ext cx="10972800" cy="810635"/>
          </a:xfrm>
        </p:spPr>
        <p:txBody>
          <a:bodyPr>
            <a:noAutofit/>
          </a:bodyPr>
          <a:lstStyle/>
          <a:p>
            <a:pPr algn="ctr"/>
            <a:br>
              <a:rPr lang="en-US" sz="4000" dirty="0">
                <a:latin typeface="Georgia" panose="02040502050405020303" pitchFamily="18" charset="0"/>
              </a:rPr>
            </a:br>
            <a:br>
              <a:rPr lang="en-US" sz="4000" dirty="0">
                <a:latin typeface="Georgia" panose="02040502050405020303" pitchFamily="18" charset="0"/>
              </a:rPr>
            </a:br>
            <a:r>
              <a:rPr lang="en-US" sz="4000" b="1" dirty="0">
                <a:latin typeface="Georgia" panose="02040502050405020303" pitchFamily="18" charset="0"/>
                <a:cs typeface="Arial" panose="020B0604020202020204" pitchFamily="34" charset="0"/>
              </a:rPr>
              <a:t>Vitamin D: Converting IU’s to MCG</a:t>
            </a:r>
            <a:br>
              <a:rPr lang="en-US" sz="4000" dirty="0">
                <a:latin typeface="Georgia" panose="02040502050405020303" pitchFamily="18" charset="0"/>
              </a:rPr>
            </a:br>
            <a:br>
              <a:rPr lang="en-US" sz="4000" dirty="0">
                <a:latin typeface="Georgia" panose="02040502050405020303" pitchFamily="18" charset="0"/>
              </a:rPr>
            </a:br>
            <a:endParaRPr lang="en-US" sz="4000" dirty="0">
              <a:latin typeface="Georgia" panose="02040502050405020303" pitchFamily="18" charset="0"/>
            </a:endParaRPr>
          </a:p>
        </p:txBody>
      </p:sp>
      <p:graphicFrame>
        <p:nvGraphicFramePr>
          <p:cNvPr id="2" name="Table 1"/>
          <p:cNvGraphicFramePr>
            <a:graphicFrameLocks noGrp="1"/>
          </p:cNvGraphicFramePr>
          <p:nvPr/>
        </p:nvGraphicFramePr>
        <p:xfrm>
          <a:off x="1441573" y="879247"/>
          <a:ext cx="9306265" cy="613255"/>
        </p:xfrm>
        <a:graphic>
          <a:graphicData uri="http://schemas.openxmlformats.org/drawingml/2006/table">
            <a:tbl>
              <a:tblPr firstRow="1" firstCol="1" bandRow="1">
                <a:tableStyleId>{5C22544A-7EE6-4342-B048-85BDC9FD1C3A}</a:tableStyleId>
              </a:tblPr>
              <a:tblGrid>
                <a:gridCol w="1680795">
                  <a:extLst>
                    <a:ext uri="{9D8B030D-6E8A-4147-A177-3AD203B41FA5}">
                      <a16:colId xmlns:a16="http://schemas.microsoft.com/office/drawing/2014/main" val="20000"/>
                    </a:ext>
                  </a:extLst>
                </a:gridCol>
                <a:gridCol w="1754432">
                  <a:extLst>
                    <a:ext uri="{9D8B030D-6E8A-4147-A177-3AD203B41FA5}">
                      <a16:colId xmlns:a16="http://schemas.microsoft.com/office/drawing/2014/main" val="20001"/>
                    </a:ext>
                  </a:extLst>
                </a:gridCol>
                <a:gridCol w="4903695">
                  <a:extLst>
                    <a:ext uri="{9D8B030D-6E8A-4147-A177-3AD203B41FA5}">
                      <a16:colId xmlns:a16="http://schemas.microsoft.com/office/drawing/2014/main" val="20002"/>
                    </a:ext>
                  </a:extLst>
                </a:gridCol>
                <a:gridCol w="740972">
                  <a:extLst>
                    <a:ext uri="{9D8B030D-6E8A-4147-A177-3AD203B41FA5}">
                      <a16:colId xmlns:a16="http://schemas.microsoft.com/office/drawing/2014/main" val="20003"/>
                    </a:ext>
                  </a:extLst>
                </a:gridCol>
                <a:gridCol w="226371">
                  <a:extLst>
                    <a:ext uri="{9D8B030D-6E8A-4147-A177-3AD203B41FA5}">
                      <a16:colId xmlns:a16="http://schemas.microsoft.com/office/drawing/2014/main" val="20004"/>
                    </a:ext>
                  </a:extLst>
                </a:gridCol>
              </a:tblGrid>
              <a:tr h="608048">
                <a:tc>
                  <a:txBody>
                    <a:bodyPr/>
                    <a:lstStyle/>
                    <a:p>
                      <a:pPr marL="0" marR="0">
                        <a:lnSpc>
                          <a:spcPct val="107000"/>
                        </a:lnSpc>
                        <a:spcBef>
                          <a:spcPts val="0"/>
                        </a:spcBef>
                        <a:spcAft>
                          <a:spcPts val="1500"/>
                        </a:spcAft>
                      </a:pPr>
                      <a:r>
                        <a:rPr lang="en-US" sz="2700" dirty="0">
                          <a:effectLst/>
                        </a:rPr>
                        <a:t>Vitamin 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6252" marR="96252" marT="96252" marB="96252"/>
                </a:tc>
                <a:tc>
                  <a:txBody>
                    <a:bodyPr/>
                    <a:lstStyle/>
                    <a:p>
                      <a:pPr marL="0" marR="0">
                        <a:lnSpc>
                          <a:spcPct val="107000"/>
                        </a:lnSpc>
                        <a:spcBef>
                          <a:spcPts val="0"/>
                        </a:spcBef>
                        <a:spcAft>
                          <a:spcPts val="1500"/>
                        </a:spcAft>
                      </a:pPr>
                      <a:r>
                        <a:rPr lang="en-US" sz="2700" dirty="0">
                          <a:effectLst/>
                        </a:rPr>
                        <a:t>IU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6252" marR="96252" marT="96252" marB="96252"/>
                </a:tc>
                <a:tc>
                  <a:txBody>
                    <a:bodyPr/>
                    <a:lstStyle/>
                    <a:p>
                      <a:pPr marL="0" marR="0" algn="ctr">
                        <a:lnSpc>
                          <a:spcPct val="107000"/>
                        </a:lnSpc>
                        <a:spcBef>
                          <a:spcPts val="0"/>
                        </a:spcBef>
                        <a:spcAft>
                          <a:spcPts val="1500"/>
                        </a:spcAft>
                      </a:pPr>
                      <a:r>
                        <a:rPr lang="en-US" sz="2700" dirty="0">
                          <a:effectLst/>
                        </a:rPr>
                        <a:t>1 IU = 0.025 mcg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6252" marR="96252" marT="96252" marB="96252"/>
                </a:tc>
                <a:tc>
                  <a:txBody>
                    <a:bodyPr/>
                    <a:lstStyle/>
                    <a:p>
                      <a:endParaRPr lang="en-US" sz="2400" dirty="0"/>
                    </a:p>
                  </a:txBody>
                  <a:tcPr marL="96252" marR="96252" marT="96252" marB="96252"/>
                </a:tc>
                <a:tc>
                  <a:txBody>
                    <a:bodyPr/>
                    <a:lstStyle/>
                    <a:p>
                      <a:pPr marL="0" marR="0">
                        <a:lnSpc>
                          <a:spcPct val="107000"/>
                        </a:lnSpc>
                        <a:spcBef>
                          <a:spcPts val="0"/>
                        </a:spcBef>
                        <a:spcAft>
                          <a:spcPts val="15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6252" marR="96252" marT="96252" marB="96252"/>
                </a:tc>
                <a:extLst>
                  <a:ext uri="{0D108BD9-81ED-4DB2-BD59-A6C34878D82A}">
                    <a16:rowId xmlns:a16="http://schemas.microsoft.com/office/drawing/2014/main" val="10000"/>
                  </a:ext>
                </a:extLst>
              </a:tr>
            </a:tbl>
          </a:graphicData>
        </a:graphic>
      </p:graphicFrame>
      <p:sp>
        <p:nvSpPr>
          <p:cNvPr id="6" name="Rectangle 5"/>
          <p:cNvSpPr/>
          <p:nvPr/>
        </p:nvSpPr>
        <p:spPr>
          <a:xfrm>
            <a:off x="119642" y="4445364"/>
            <a:ext cx="11587852" cy="420564"/>
          </a:xfrm>
          <a:prstGeom prst="rect">
            <a:avLst/>
          </a:prstGeom>
        </p:spPr>
        <p:txBody>
          <a:bodyPr wrap="square">
            <a:spAutoFit/>
          </a:bodyPr>
          <a:lstStyle/>
          <a:p>
            <a:endParaRPr lang="en-US" sz="2133" dirty="0"/>
          </a:p>
        </p:txBody>
      </p:sp>
      <p:sp>
        <p:nvSpPr>
          <p:cNvPr id="7" name="Rectangle 6"/>
          <p:cNvSpPr/>
          <p:nvPr/>
        </p:nvSpPr>
        <p:spPr>
          <a:xfrm>
            <a:off x="-4166609" y="2308927"/>
            <a:ext cx="11587852" cy="420564"/>
          </a:xfrm>
          <a:prstGeom prst="rect">
            <a:avLst/>
          </a:prstGeom>
        </p:spPr>
        <p:txBody>
          <a:bodyPr wrap="square">
            <a:spAutoFit/>
          </a:bodyPr>
          <a:lstStyle/>
          <a:p>
            <a:endParaRPr lang="en-US" sz="2133" dirty="0"/>
          </a:p>
        </p:txBody>
      </p:sp>
      <p:graphicFrame>
        <p:nvGraphicFramePr>
          <p:cNvPr id="8" name="Table 7"/>
          <p:cNvGraphicFramePr>
            <a:graphicFrameLocks noGrp="1"/>
          </p:cNvGraphicFramePr>
          <p:nvPr/>
        </p:nvGraphicFramePr>
        <p:xfrm>
          <a:off x="1433462" y="1629300"/>
          <a:ext cx="9306262" cy="4065687"/>
        </p:xfrm>
        <a:graphic>
          <a:graphicData uri="http://schemas.openxmlformats.org/drawingml/2006/table">
            <a:tbl>
              <a:tblPr firstRow="1" firstCol="1" bandRow="1" bandCol="1">
                <a:tableStyleId>{5C22544A-7EE6-4342-B048-85BDC9FD1C3A}</a:tableStyleId>
              </a:tblPr>
              <a:tblGrid>
                <a:gridCol w="1740747">
                  <a:extLst>
                    <a:ext uri="{9D8B030D-6E8A-4147-A177-3AD203B41FA5}">
                      <a16:colId xmlns:a16="http://schemas.microsoft.com/office/drawing/2014/main" val="20000"/>
                    </a:ext>
                  </a:extLst>
                </a:gridCol>
                <a:gridCol w="1740747">
                  <a:extLst>
                    <a:ext uri="{9D8B030D-6E8A-4147-A177-3AD203B41FA5}">
                      <a16:colId xmlns:a16="http://schemas.microsoft.com/office/drawing/2014/main" val="20001"/>
                    </a:ext>
                  </a:extLst>
                </a:gridCol>
                <a:gridCol w="1740747">
                  <a:extLst>
                    <a:ext uri="{9D8B030D-6E8A-4147-A177-3AD203B41FA5}">
                      <a16:colId xmlns:a16="http://schemas.microsoft.com/office/drawing/2014/main" val="20002"/>
                    </a:ext>
                  </a:extLst>
                </a:gridCol>
                <a:gridCol w="2226308">
                  <a:extLst>
                    <a:ext uri="{9D8B030D-6E8A-4147-A177-3AD203B41FA5}">
                      <a16:colId xmlns:a16="http://schemas.microsoft.com/office/drawing/2014/main" val="20003"/>
                    </a:ext>
                  </a:extLst>
                </a:gridCol>
                <a:gridCol w="1857713">
                  <a:extLst>
                    <a:ext uri="{9D8B030D-6E8A-4147-A177-3AD203B41FA5}">
                      <a16:colId xmlns:a16="http://schemas.microsoft.com/office/drawing/2014/main" val="20004"/>
                    </a:ext>
                  </a:extLst>
                </a:gridCol>
              </a:tblGrid>
              <a:tr h="1536312">
                <a:tc>
                  <a:txBody>
                    <a:bodyPr/>
                    <a:lstStyle/>
                    <a:p>
                      <a:pPr marL="0" marR="0" algn="ctr">
                        <a:spcBef>
                          <a:spcPts val="0"/>
                        </a:spcBef>
                        <a:spcAft>
                          <a:spcPts val="0"/>
                        </a:spcAft>
                      </a:pPr>
                      <a:r>
                        <a:rPr lang="en-US" sz="1600" dirty="0">
                          <a:effectLst/>
                        </a:rPr>
                        <a:t> </a:t>
                      </a:r>
                    </a:p>
                    <a:p>
                      <a:pPr marL="0" marR="0" algn="ctr">
                        <a:spcBef>
                          <a:spcPts val="0"/>
                        </a:spcBef>
                        <a:spcAft>
                          <a:spcPts val="0"/>
                        </a:spcAft>
                      </a:pPr>
                      <a:r>
                        <a:rPr lang="en-US" sz="1600" dirty="0">
                          <a:effectLst/>
                        </a:rPr>
                        <a:t> </a:t>
                      </a:r>
                    </a:p>
                    <a:p>
                      <a:pPr marL="0" marR="0" algn="ctr">
                        <a:spcBef>
                          <a:spcPts val="0"/>
                        </a:spcBef>
                        <a:spcAft>
                          <a:spcPts val="0"/>
                        </a:spcAft>
                      </a:pPr>
                      <a:r>
                        <a:rPr lang="en-US" sz="1600" dirty="0">
                          <a:effectLst/>
                        </a:rPr>
                        <a:t>Age</a:t>
                      </a:r>
                      <a:endParaRPr lang="en-US" sz="1600" dirty="0">
                        <a:effectLst/>
                        <a:latin typeface="Times New Roman" panose="02020603050405020304" pitchFamily="18" charset="0"/>
                        <a:ea typeface="Times New Roman" panose="02020603050405020304" pitchFamily="18" charset="0"/>
                      </a:endParaRPr>
                    </a:p>
                  </a:txBody>
                  <a:tcPr marT="0" marB="0"/>
                </a:tc>
                <a:tc>
                  <a:txBody>
                    <a:bodyPr/>
                    <a:lstStyle/>
                    <a:p>
                      <a:pPr marL="0" marR="0" algn="ctr">
                        <a:spcBef>
                          <a:spcPts val="0"/>
                        </a:spcBef>
                        <a:spcAft>
                          <a:spcPts val="0"/>
                        </a:spcAft>
                      </a:pPr>
                      <a:r>
                        <a:rPr lang="en-US" sz="1600" dirty="0">
                          <a:effectLst/>
                        </a:rPr>
                        <a:t>Routine dosing with CF-specific multivitamins* IU/day</a:t>
                      </a:r>
                    </a:p>
                    <a:p>
                      <a:pPr marL="0" marR="0" algn="ctr">
                        <a:spcBef>
                          <a:spcPts val="0"/>
                        </a:spcBef>
                        <a:spcAft>
                          <a:spcPts val="0"/>
                        </a:spcAft>
                      </a:pPr>
                      <a:r>
                        <a:rPr lang="en-US" sz="1600" dirty="0">
                          <a:effectLst/>
                          <a:latin typeface="Times New Roman" panose="02020603050405020304" pitchFamily="18" charset="0"/>
                          <a:ea typeface="Times New Roman" panose="02020603050405020304" pitchFamily="18" charset="0"/>
                          <a:sym typeface="Symbol" panose="05050102010706020507" pitchFamily="18" charset="2"/>
                        </a:rPr>
                        <a:t>(mcg/d)</a:t>
                      </a:r>
                      <a:endParaRPr lang="en-US" sz="1600" dirty="0">
                        <a:effectLst/>
                        <a:latin typeface="Times New Roman" panose="02020603050405020304" pitchFamily="18" charset="0"/>
                        <a:ea typeface="Times New Roman" panose="02020603050405020304" pitchFamily="18" charset="0"/>
                      </a:endParaRPr>
                    </a:p>
                  </a:txBody>
                  <a:tcPr marT="0" marB="0"/>
                </a:tc>
                <a:tc>
                  <a:txBody>
                    <a:bodyPr/>
                    <a:lstStyle/>
                    <a:p>
                      <a:pPr marL="0" marR="0" algn="ctr">
                        <a:spcBef>
                          <a:spcPts val="0"/>
                        </a:spcBef>
                        <a:spcAft>
                          <a:spcPts val="0"/>
                        </a:spcAft>
                      </a:pPr>
                      <a:r>
                        <a:rPr lang="en-US" sz="1600" dirty="0">
                          <a:effectLst/>
                        </a:rPr>
                        <a:t> </a:t>
                      </a:r>
                    </a:p>
                    <a:p>
                      <a:pPr marL="0" marR="0" algn="ctr">
                        <a:spcBef>
                          <a:spcPts val="0"/>
                        </a:spcBef>
                        <a:spcAft>
                          <a:spcPts val="0"/>
                        </a:spcAft>
                      </a:pPr>
                      <a:r>
                        <a:rPr lang="en-US" sz="1600" dirty="0">
                          <a:effectLst/>
                        </a:rPr>
                        <a:t>Step 1:</a:t>
                      </a:r>
                    </a:p>
                    <a:p>
                      <a:pPr marL="0" marR="0" algn="ctr">
                        <a:spcBef>
                          <a:spcPts val="0"/>
                        </a:spcBef>
                        <a:spcAft>
                          <a:spcPts val="0"/>
                        </a:spcAft>
                      </a:pPr>
                      <a:r>
                        <a:rPr lang="en-US" sz="1600" dirty="0">
                          <a:effectLst/>
                        </a:rPr>
                        <a:t>Dose increases IU/day</a:t>
                      </a:r>
                    </a:p>
                    <a:p>
                      <a:pPr marL="0" marR="0" algn="ctr">
                        <a:spcBef>
                          <a:spcPts val="0"/>
                        </a:spcBef>
                        <a:spcAft>
                          <a:spcPts val="0"/>
                        </a:spcAft>
                      </a:pPr>
                      <a:r>
                        <a:rPr lang="en-US" sz="1600" dirty="0">
                          <a:effectLst/>
                          <a:latin typeface="Times New Roman" panose="02020603050405020304" pitchFamily="18" charset="0"/>
                          <a:ea typeface="Times New Roman" panose="02020603050405020304" pitchFamily="18" charset="0"/>
                        </a:rPr>
                        <a:t>(mcg/d)</a:t>
                      </a:r>
                    </a:p>
                  </a:txBody>
                  <a:tcPr marT="0" marB="0"/>
                </a:tc>
                <a:tc>
                  <a:txBody>
                    <a:bodyPr/>
                    <a:lstStyle/>
                    <a:p>
                      <a:pPr marL="0" marR="0" algn="ctr">
                        <a:spcBef>
                          <a:spcPts val="0"/>
                        </a:spcBef>
                        <a:spcAft>
                          <a:spcPts val="0"/>
                        </a:spcAft>
                      </a:pPr>
                      <a:r>
                        <a:rPr lang="en-US" sz="1600" dirty="0">
                          <a:effectLst/>
                        </a:rPr>
                        <a:t> </a:t>
                      </a:r>
                    </a:p>
                    <a:p>
                      <a:pPr marL="0" marR="0" algn="ctr">
                        <a:spcBef>
                          <a:spcPts val="0"/>
                        </a:spcBef>
                        <a:spcAft>
                          <a:spcPts val="0"/>
                        </a:spcAft>
                      </a:pPr>
                      <a:r>
                        <a:rPr lang="en-US" sz="1600" dirty="0">
                          <a:effectLst/>
                        </a:rPr>
                        <a:t>Step 2:</a:t>
                      </a:r>
                    </a:p>
                    <a:p>
                      <a:pPr marL="0" marR="0" algn="ctr">
                        <a:spcBef>
                          <a:spcPts val="0"/>
                        </a:spcBef>
                        <a:spcAft>
                          <a:spcPts val="0"/>
                        </a:spcAft>
                      </a:pPr>
                      <a:r>
                        <a:rPr lang="en-US" sz="1600" dirty="0">
                          <a:effectLst/>
                        </a:rPr>
                        <a:t>Dose titration maximum </a:t>
                      </a:r>
                    </a:p>
                    <a:p>
                      <a:pPr marL="0" marR="0" algn="ctr">
                        <a:spcBef>
                          <a:spcPts val="0"/>
                        </a:spcBef>
                        <a:spcAft>
                          <a:spcPts val="0"/>
                        </a:spcAft>
                      </a:pPr>
                      <a:r>
                        <a:rPr lang="en-US" sz="1600" dirty="0">
                          <a:effectLst/>
                        </a:rPr>
                        <a:t>IU/day</a:t>
                      </a:r>
                    </a:p>
                    <a:p>
                      <a:pPr marL="0" marR="0" algn="ctr">
                        <a:spcBef>
                          <a:spcPts val="0"/>
                        </a:spcBef>
                        <a:spcAft>
                          <a:spcPts val="0"/>
                        </a:spcAft>
                      </a:pPr>
                      <a:r>
                        <a:rPr lang="en-US" sz="1600" dirty="0">
                          <a:effectLst/>
                          <a:latin typeface="Times New Roman" panose="02020603050405020304" pitchFamily="18" charset="0"/>
                          <a:ea typeface="Times New Roman" panose="02020603050405020304" pitchFamily="18" charset="0"/>
                        </a:rPr>
                        <a:t>(mcg/d)</a:t>
                      </a:r>
                    </a:p>
                  </a:txBody>
                  <a:tcPr marT="0" marB="0"/>
                </a:tc>
                <a:tc>
                  <a:txBody>
                    <a:bodyPr/>
                    <a:lstStyle/>
                    <a:p>
                      <a:pPr marL="0" marR="0" algn="ctr">
                        <a:spcBef>
                          <a:spcPts val="0"/>
                        </a:spcBef>
                        <a:spcAft>
                          <a:spcPts val="0"/>
                        </a:spcAft>
                      </a:pPr>
                      <a:r>
                        <a:rPr lang="en-US" sz="1600" dirty="0">
                          <a:effectLst/>
                        </a:rPr>
                        <a:t> </a:t>
                      </a:r>
                    </a:p>
                    <a:p>
                      <a:pPr marL="0" marR="0" algn="ctr">
                        <a:spcBef>
                          <a:spcPts val="0"/>
                        </a:spcBef>
                        <a:spcAft>
                          <a:spcPts val="0"/>
                        </a:spcAft>
                      </a:pPr>
                      <a:r>
                        <a:rPr lang="en-US" sz="1600" dirty="0">
                          <a:effectLst/>
                        </a:rPr>
                        <a:t>Step 3</a:t>
                      </a:r>
                      <a:endParaRPr lang="en-US" sz="1600" dirty="0">
                        <a:effectLst/>
                        <a:latin typeface="Times New Roman" panose="02020603050405020304" pitchFamily="18" charset="0"/>
                        <a:ea typeface="Times New Roman" panose="02020603050405020304" pitchFamily="18" charset="0"/>
                      </a:endParaRPr>
                    </a:p>
                  </a:txBody>
                  <a:tcPr marT="0" marB="0"/>
                </a:tc>
                <a:extLst>
                  <a:ext uri="{0D108BD9-81ED-4DB2-BD59-A6C34878D82A}">
                    <a16:rowId xmlns:a16="http://schemas.microsoft.com/office/drawing/2014/main" val="10000"/>
                  </a:ext>
                </a:extLst>
              </a:tr>
              <a:tr h="614525">
                <a:tc>
                  <a:txBody>
                    <a:bodyPr/>
                    <a:lstStyle/>
                    <a:p>
                      <a:pPr marL="0" marR="0">
                        <a:spcBef>
                          <a:spcPts val="0"/>
                        </a:spcBef>
                        <a:spcAft>
                          <a:spcPts val="0"/>
                        </a:spcAft>
                      </a:pPr>
                      <a:r>
                        <a:rPr lang="en-US" sz="1600" dirty="0">
                          <a:effectLst/>
                        </a:rPr>
                        <a:t>Birth to 12 months</a:t>
                      </a:r>
                      <a:endParaRPr lang="en-US" sz="1600" dirty="0">
                        <a:effectLst/>
                        <a:latin typeface="Times New Roman" panose="02020603050405020304" pitchFamily="18" charset="0"/>
                        <a:ea typeface="Times New Roman" panose="02020603050405020304" pitchFamily="18" charset="0"/>
                      </a:endParaRPr>
                    </a:p>
                  </a:txBody>
                  <a:tcPr marT="0" marB="0"/>
                </a:tc>
                <a:tc>
                  <a:txBody>
                    <a:bodyPr/>
                    <a:lstStyle/>
                    <a:p>
                      <a:pPr marL="0" marR="0">
                        <a:spcBef>
                          <a:spcPts val="0"/>
                        </a:spcBef>
                        <a:spcAft>
                          <a:spcPts val="0"/>
                        </a:spcAft>
                      </a:pPr>
                      <a:r>
                        <a:rPr lang="en-US" sz="1600" dirty="0">
                          <a:effectLst/>
                        </a:rPr>
                        <a:t>400-500</a:t>
                      </a:r>
                    </a:p>
                    <a:p>
                      <a:pPr marL="0" marR="0">
                        <a:spcBef>
                          <a:spcPts val="0"/>
                        </a:spcBef>
                        <a:spcAft>
                          <a:spcPts val="0"/>
                        </a:spcAft>
                      </a:pPr>
                      <a:r>
                        <a:rPr lang="en-US" sz="1600" b="1" dirty="0">
                          <a:effectLst/>
                          <a:latin typeface="Times New Roman" panose="02020603050405020304" pitchFamily="18" charset="0"/>
                          <a:ea typeface="Times New Roman" panose="02020603050405020304" pitchFamily="18" charset="0"/>
                        </a:rPr>
                        <a:t>(10-12.5)</a:t>
                      </a:r>
                    </a:p>
                  </a:txBody>
                  <a:tcPr marT="0" marB="0"/>
                </a:tc>
                <a:tc>
                  <a:txBody>
                    <a:bodyPr/>
                    <a:lstStyle/>
                    <a:p>
                      <a:pPr marL="0" marR="0">
                        <a:spcBef>
                          <a:spcPts val="0"/>
                        </a:spcBef>
                        <a:spcAft>
                          <a:spcPts val="0"/>
                        </a:spcAft>
                      </a:pPr>
                      <a:r>
                        <a:rPr lang="en-US" sz="1600" dirty="0">
                          <a:effectLst/>
                        </a:rPr>
                        <a:t>800-1,000</a:t>
                      </a:r>
                    </a:p>
                    <a:p>
                      <a:pPr marL="0" marR="0">
                        <a:spcBef>
                          <a:spcPts val="0"/>
                        </a:spcBef>
                        <a:spcAft>
                          <a:spcPts val="0"/>
                        </a:spcAft>
                      </a:pPr>
                      <a:r>
                        <a:rPr lang="en-US" sz="1600" b="1" dirty="0">
                          <a:effectLst/>
                          <a:latin typeface="Times New Roman" panose="02020603050405020304" pitchFamily="18" charset="0"/>
                          <a:ea typeface="Times New Roman" panose="02020603050405020304" pitchFamily="18" charset="0"/>
                        </a:rPr>
                        <a:t>(20-25)</a:t>
                      </a:r>
                    </a:p>
                  </a:txBody>
                  <a:tcPr marT="0" marB="0"/>
                </a:tc>
                <a:tc>
                  <a:txBody>
                    <a:bodyPr/>
                    <a:lstStyle/>
                    <a:p>
                      <a:pPr marL="0" marR="0">
                        <a:spcBef>
                          <a:spcPts val="0"/>
                        </a:spcBef>
                        <a:spcAft>
                          <a:spcPts val="0"/>
                        </a:spcAft>
                      </a:pPr>
                      <a:r>
                        <a:rPr lang="en-US" sz="1600" dirty="0">
                          <a:effectLst/>
                        </a:rPr>
                        <a:t>Not more than 2,000</a:t>
                      </a:r>
                    </a:p>
                    <a:p>
                      <a:pPr marL="0" marR="0">
                        <a:spcBef>
                          <a:spcPts val="0"/>
                        </a:spcBef>
                        <a:spcAft>
                          <a:spcPts val="0"/>
                        </a:spcAft>
                      </a:pPr>
                      <a:r>
                        <a:rPr lang="en-US" sz="1600" b="1" dirty="0">
                          <a:effectLst/>
                          <a:latin typeface="Times New Roman" panose="02020603050405020304" pitchFamily="18" charset="0"/>
                          <a:ea typeface="Times New Roman" panose="02020603050405020304" pitchFamily="18" charset="0"/>
                        </a:rPr>
                        <a:t>(50)</a:t>
                      </a:r>
                    </a:p>
                  </a:txBody>
                  <a:tcPr marT="0" marB="0"/>
                </a:tc>
                <a:tc>
                  <a:txBody>
                    <a:bodyPr/>
                    <a:lstStyle/>
                    <a:p>
                      <a:pPr marL="0" marR="0">
                        <a:spcBef>
                          <a:spcPts val="0"/>
                        </a:spcBef>
                        <a:spcAft>
                          <a:spcPts val="0"/>
                        </a:spcAft>
                      </a:pPr>
                      <a:r>
                        <a:rPr lang="en-US" sz="1600" dirty="0">
                          <a:effectLst/>
                        </a:rPr>
                        <a:t>Refer</a:t>
                      </a:r>
                      <a:endParaRPr lang="en-US" sz="1600" dirty="0">
                        <a:effectLst/>
                        <a:latin typeface="Times New Roman" panose="02020603050405020304" pitchFamily="18" charset="0"/>
                        <a:ea typeface="Times New Roman" panose="02020603050405020304" pitchFamily="18" charset="0"/>
                      </a:endParaRPr>
                    </a:p>
                  </a:txBody>
                  <a:tcPr marT="0" marB="0"/>
                </a:tc>
                <a:extLst>
                  <a:ext uri="{0D108BD9-81ED-4DB2-BD59-A6C34878D82A}">
                    <a16:rowId xmlns:a16="http://schemas.microsoft.com/office/drawing/2014/main" val="10001"/>
                  </a:ext>
                </a:extLst>
              </a:tr>
              <a:tr h="614525">
                <a:tc>
                  <a:txBody>
                    <a:bodyPr/>
                    <a:lstStyle/>
                    <a:p>
                      <a:pPr marL="0" marR="0">
                        <a:spcBef>
                          <a:spcPts val="0"/>
                        </a:spcBef>
                        <a:spcAft>
                          <a:spcPts val="0"/>
                        </a:spcAft>
                      </a:pPr>
                      <a:r>
                        <a:rPr lang="en-US" sz="1600" dirty="0">
                          <a:effectLst/>
                        </a:rPr>
                        <a:t>&gt;12 months to 10 yr</a:t>
                      </a:r>
                      <a:endParaRPr lang="en-US" sz="1600" dirty="0">
                        <a:effectLst/>
                        <a:latin typeface="Times New Roman" panose="02020603050405020304" pitchFamily="18" charset="0"/>
                        <a:ea typeface="Times New Roman" panose="02020603050405020304" pitchFamily="18" charset="0"/>
                      </a:endParaRPr>
                    </a:p>
                  </a:txBody>
                  <a:tcPr marT="0" marB="0"/>
                </a:tc>
                <a:tc>
                  <a:txBody>
                    <a:bodyPr/>
                    <a:lstStyle/>
                    <a:p>
                      <a:pPr marL="0" marR="0">
                        <a:spcBef>
                          <a:spcPts val="0"/>
                        </a:spcBef>
                        <a:spcAft>
                          <a:spcPts val="0"/>
                        </a:spcAft>
                      </a:pPr>
                      <a:r>
                        <a:rPr lang="en-US" sz="1600" dirty="0">
                          <a:effectLst/>
                        </a:rPr>
                        <a:t>800-1,000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effectLst/>
                          <a:latin typeface="Times New Roman" panose="02020603050405020304" pitchFamily="18" charset="0"/>
                          <a:ea typeface="Times New Roman" panose="02020603050405020304" pitchFamily="18" charset="0"/>
                        </a:rPr>
                        <a:t>(20-25)</a:t>
                      </a:r>
                      <a:endParaRPr lang="en-US" sz="1600" dirty="0">
                        <a:effectLst/>
                        <a:latin typeface="Times New Roman" panose="02020603050405020304" pitchFamily="18" charset="0"/>
                        <a:ea typeface="Times New Roman" panose="02020603050405020304" pitchFamily="18" charset="0"/>
                      </a:endParaRPr>
                    </a:p>
                  </a:txBody>
                  <a:tcPr marT="0" marB="0"/>
                </a:tc>
                <a:tc>
                  <a:txBody>
                    <a:bodyPr/>
                    <a:lstStyle/>
                    <a:p>
                      <a:pPr marL="0" marR="0">
                        <a:spcBef>
                          <a:spcPts val="0"/>
                        </a:spcBef>
                        <a:spcAft>
                          <a:spcPts val="0"/>
                        </a:spcAft>
                      </a:pPr>
                      <a:r>
                        <a:rPr lang="en-US" sz="1600" dirty="0">
                          <a:effectLst/>
                        </a:rPr>
                        <a:t>1,600-3,000</a:t>
                      </a:r>
                    </a:p>
                    <a:p>
                      <a:pPr marL="0" marR="0">
                        <a:spcBef>
                          <a:spcPts val="0"/>
                        </a:spcBef>
                        <a:spcAft>
                          <a:spcPts val="0"/>
                        </a:spcAft>
                      </a:pPr>
                      <a:r>
                        <a:rPr lang="en-US" sz="1600" b="1" dirty="0">
                          <a:effectLst/>
                          <a:latin typeface="Times New Roman" panose="02020603050405020304" pitchFamily="18" charset="0"/>
                          <a:ea typeface="Times New Roman" panose="02020603050405020304" pitchFamily="18" charset="0"/>
                        </a:rPr>
                        <a:t>(40-75)</a:t>
                      </a:r>
                    </a:p>
                  </a:txBody>
                  <a:tcPr marT="0" marB="0"/>
                </a:tc>
                <a:tc>
                  <a:txBody>
                    <a:bodyPr/>
                    <a:lstStyle/>
                    <a:p>
                      <a:pPr marL="0" marR="0">
                        <a:spcBef>
                          <a:spcPts val="0"/>
                        </a:spcBef>
                        <a:spcAft>
                          <a:spcPts val="0"/>
                        </a:spcAft>
                      </a:pPr>
                      <a:r>
                        <a:rPr lang="en-US" sz="1600" dirty="0">
                          <a:effectLst/>
                        </a:rPr>
                        <a:t>Not more than 4,000</a:t>
                      </a:r>
                    </a:p>
                    <a:p>
                      <a:pPr marL="0" marR="0">
                        <a:spcBef>
                          <a:spcPts val="0"/>
                        </a:spcBef>
                        <a:spcAft>
                          <a:spcPts val="0"/>
                        </a:spcAft>
                      </a:pPr>
                      <a:r>
                        <a:rPr lang="en-US" sz="1600" b="1" dirty="0">
                          <a:effectLst/>
                          <a:latin typeface="Times New Roman" panose="02020603050405020304" pitchFamily="18" charset="0"/>
                          <a:ea typeface="Times New Roman" panose="02020603050405020304" pitchFamily="18" charset="0"/>
                        </a:rPr>
                        <a:t>(100)</a:t>
                      </a:r>
                    </a:p>
                  </a:txBody>
                  <a:tcPr marT="0" marB="0"/>
                </a:tc>
                <a:tc>
                  <a:txBody>
                    <a:bodyPr/>
                    <a:lstStyle/>
                    <a:p>
                      <a:pPr marL="0" marR="0">
                        <a:spcBef>
                          <a:spcPts val="0"/>
                        </a:spcBef>
                        <a:spcAft>
                          <a:spcPts val="0"/>
                        </a:spcAft>
                      </a:pPr>
                      <a:r>
                        <a:rPr lang="en-US" sz="1600" dirty="0">
                          <a:effectLst/>
                        </a:rPr>
                        <a:t>Refer</a:t>
                      </a:r>
                      <a:endParaRPr lang="en-US" sz="1600" dirty="0">
                        <a:effectLst/>
                        <a:latin typeface="Times New Roman" panose="02020603050405020304" pitchFamily="18" charset="0"/>
                        <a:ea typeface="Times New Roman" panose="02020603050405020304" pitchFamily="18" charset="0"/>
                      </a:endParaRPr>
                    </a:p>
                  </a:txBody>
                  <a:tcPr marT="0" marB="0"/>
                </a:tc>
                <a:extLst>
                  <a:ext uri="{0D108BD9-81ED-4DB2-BD59-A6C34878D82A}">
                    <a16:rowId xmlns:a16="http://schemas.microsoft.com/office/drawing/2014/main" val="10002"/>
                  </a:ext>
                </a:extLst>
              </a:tr>
              <a:tr h="614525">
                <a:tc>
                  <a:txBody>
                    <a:bodyPr/>
                    <a:lstStyle/>
                    <a:p>
                      <a:pPr marL="0" marR="0">
                        <a:spcBef>
                          <a:spcPts val="0"/>
                        </a:spcBef>
                        <a:spcAft>
                          <a:spcPts val="0"/>
                        </a:spcAft>
                      </a:pPr>
                      <a:r>
                        <a:rPr lang="en-US" sz="1600" dirty="0">
                          <a:effectLst/>
                        </a:rPr>
                        <a:t>&gt;10 yr to 18 yr</a:t>
                      </a:r>
                      <a:endParaRPr lang="en-US" sz="1600" dirty="0">
                        <a:effectLst/>
                        <a:latin typeface="Times New Roman" panose="02020603050405020304" pitchFamily="18" charset="0"/>
                        <a:ea typeface="Times New Roman" panose="02020603050405020304" pitchFamily="18" charset="0"/>
                      </a:endParaRPr>
                    </a:p>
                  </a:txBody>
                  <a:tcPr marT="0" marB="0"/>
                </a:tc>
                <a:tc>
                  <a:txBody>
                    <a:bodyPr/>
                    <a:lstStyle/>
                    <a:p>
                      <a:pPr marL="0" marR="0">
                        <a:spcBef>
                          <a:spcPts val="0"/>
                        </a:spcBef>
                        <a:spcAft>
                          <a:spcPts val="0"/>
                        </a:spcAft>
                      </a:pPr>
                      <a:r>
                        <a:rPr lang="en-US" sz="1600" dirty="0">
                          <a:effectLst/>
                        </a:rPr>
                        <a:t>800-2,000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effectLst/>
                          <a:latin typeface="Times New Roman" panose="02020603050405020304" pitchFamily="18" charset="0"/>
                          <a:ea typeface="Times New Roman" panose="02020603050405020304" pitchFamily="18" charset="0"/>
                        </a:rPr>
                        <a:t>(20-50)</a:t>
                      </a:r>
                      <a:endParaRPr lang="en-US" sz="1600" dirty="0">
                        <a:effectLst/>
                        <a:latin typeface="Times New Roman" panose="02020603050405020304" pitchFamily="18" charset="0"/>
                        <a:ea typeface="Times New Roman" panose="02020603050405020304" pitchFamily="18" charset="0"/>
                      </a:endParaRPr>
                    </a:p>
                  </a:txBody>
                  <a:tcPr marT="0" marB="0"/>
                </a:tc>
                <a:tc>
                  <a:txBody>
                    <a:bodyPr/>
                    <a:lstStyle/>
                    <a:p>
                      <a:pPr marL="0" marR="0">
                        <a:spcBef>
                          <a:spcPts val="0"/>
                        </a:spcBef>
                        <a:spcAft>
                          <a:spcPts val="0"/>
                        </a:spcAft>
                      </a:pPr>
                      <a:r>
                        <a:rPr lang="en-US" sz="1600" dirty="0">
                          <a:effectLst/>
                        </a:rPr>
                        <a:t>1,600-6,000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effectLst/>
                          <a:latin typeface="Times New Roman" panose="02020603050405020304" pitchFamily="18" charset="0"/>
                          <a:ea typeface="Times New Roman" panose="02020603050405020304" pitchFamily="18" charset="0"/>
                        </a:rPr>
                        <a:t>(40-150)</a:t>
                      </a:r>
                      <a:endParaRPr lang="en-US" sz="1600" dirty="0">
                        <a:effectLst/>
                        <a:latin typeface="Times New Roman" panose="02020603050405020304" pitchFamily="18" charset="0"/>
                        <a:ea typeface="Times New Roman" panose="02020603050405020304" pitchFamily="18" charset="0"/>
                      </a:endParaRPr>
                    </a:p>
                  </a:txBody>
                  <a:tcPr marT="0" marB="0"/>
                </a:tc>
                <a:tc>
                  <a:txBody>
                    <a:bodyPr/>
                    <a:lstStyle/>
                    <a:p>
                      <a:pPr marL="0" marR="0">
                        <a:spcBef>
                          <a:spcPts val="0"/>
                        </a:spcBef>
                        <a:spcAft>
                          <a:spcPts val="0"/>
                        </a:spcAft>
                      </a:pPr>
                      <a:r>
                        <a:rPr lang="en-US" sz="1500" dirty="0">
                          <a:effectLst/>
                        </a:rPr>
                        <a:t>Not more than 10,000</a:t>
                      </a:r>
                    </a:p>
                    <a:p>
                      <a:pPr marL="0" marR="0">
                        <a:spcBef>
                          <a:spcPts val="0"/>
                        </a:spcBef>
                        <a:spcAft>
                          <a:spcPts val="0"/>
                        </a:spcAft>
                      </a:pPr>
                      <a:r>
                        <a:rPr lang="en-US" sz="1500" b="1" dirty="0">
                          <a:effectLst/>
                          <a:latin typeface="Times New Roman" panose="02020603050405020304" pitchFamily="18" charset="0"/>
                          <a:ea typeface="Times New Roman" panose="02020603050405020304" pitchFamily="18" charset="0"/>
                        </a:rPr>
                        <a:t>(250)</a:t>
                      </a:r>
                    </a:p>
                  </a:txBody>
                  <a:tcPr marT="0" marB="0"/>
                </a:tc>
                <a:tc>
                  <a:txBody>
                    <a:bodyPr/>
                    <a:lstStyle/>
                    <a:p>
                      <a:pPr marL="0" marR="0">
                        <a:spcBef>
                          <a:spcPts val="0"/>
                        </a:spcBef>
                        <a:spcAft>
                          <a:spcPts val="0"/>
                        </a:spcAft>
                      </a:pPr>
                      <a:r>
                        <a:rPr lang="en-US" sz="1600" dirty="0">
                          <a:effectLst/>
                        </a:rPr>
                        <a:t>Refer</a:t>
                      </a:r>
                      <a:endParaRPr lang="en-US" sz="1600" dirty="0">
                        <a:effectLst/>
                        <a:latin typeface="Times New Roman" panose="02020603050405020304" pitchFamily="18" charset="0"/>
                        <a:ea typeface="Times New Roman" panose="02020603050405020304" pitchFamily="18" charset="0"/>
                      </a:endParaRPr>
                    </a:p>
                  </a:txBody>
                  <a:tcPr marT="0" marB="0"/>
                </a:tc>
                <a:extLst>
                  <a:ext uri="{0D108BD9-81ED-4DB2-BD59-A6C34878D82A}">
                    <a16:rowId xmlns:a16="http://schemas.microsoft.com/office/drawing/2014/main" val="10003"/>
                  </a:ext>
                </a:extLst>
              </a:tr>
              <a:tr h="670560">
                <a:tc>
                  <a:txBody>
                    <a:bodyPr/>
                    <a:lstStyle/>
                    <a:p>
                      <a:pPr marL="0" marR="0">
                        <a:spcBef>
                          <a:spcPts val="0"/>
                        </a:spcBef>
                        <a:spcAft>
                          <a:spcPts val="0"/>
                        </a:spcAft>
                      </a:pPr>
                      <a:r>
                        <a:rPr lang="en-US" sz="1600" dirty="0">
                          <a:effectLst/>
                        </a:rPr>
                        <a:t>&gt; 18 yr</a:t>
                      </a:r>
                      <a:endParaRPr lang="en-US" sz="1600" dirty="0">
                        <a:effectLst/>
                        <a:latin typeface="Times New Roman" panose="02020603050405020304" pitchFamily="18" charset="0"/>
                        <a:ea typeface="Times New Roman" panose="02020603050405020304" pitchFamily="18" charset="0"/>
                      </a:endParaRPr>
                    </a:p>
                  </a:txBody>
                  <a:tcPr marT="0" marB="0"/>
                </a:tc>
                <a:tc>
                  <a:txBody>
                    <a:bodyPr/>
                    <a:lstStyle/>
                    <a:p>
                      <a:pPr marL="0" marR="0">
                        <a:spcBef>
                          <a:spcPts val="0"/>
                        </a:spcBef>
                        <a:spcAft>
                          <a:spcPts val="0"/>
                        </a:spcAft>
                      </a:pPr>
                      <a:r>
                        <a:rPr lang="en-US" sz="1600" dirty="0">
                          <a:effectLst/>
                        </a:rPr>
                        <a:t>800-2,000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effectLst/>
                          <a:latin typeface="Times New Roman" panose="02020603050405020304" pitchFamily="18" charset="0"/>
                          <a:ea typeface="Times New Roman" panose="02020603050405020304" pitchFamily="18" charset="0"/>
                        </a:rPr>
                        <a:t>(20-50)</a:t>
                      </a:r>
                      <a:endParaRPr lang="en-US" sz="1600" dirty="0">
                        <a:effectLst/>
                        <a:latin typeface="Times New Roman" panose="02020603050405020304" pitchFamily="18" charset="0"/>
                        <a:ea typeface="Times New Roman" panose="02020603050405020304" pitchFamily="18" charset="0"/>
                      </a:endParaRPr>
                    </a:p>
                  </a:txBody>
                  <a:tcPr marT="0" marB="0"/>
                </a:tc>
                <a:tc>
                  <a:txBody>
                    <a:bodyPr/>
                    <a:lstStyle/>
                    <a:p>
                      <a:pPr marL="0" marR="0">
                        <a:spcBef>
                          <a:spcPts val="0"/>
                        </a:spcBef>
                        <a:spcAft>
                          <a:spcPts val="0"/>
                        </a:spcAft>
                      </a:pPr>
                      <a:r>
                        <a:rPr lang="en-US" sz="1600" dirty="0">
                          <a:effectLst/>
                        </a:rPr>
                        <a:t>1,600-6,000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effectLst/>
                          <a:latin typeface="Times New Roman" panose="02020603050405020304" pitchFamily="18" charset="0"/>
                          <a:ea typeface="Times New Roman" panose="02020603050405020304" pitchFamily="18" charset="0"/>
                        </a:rPr>
                        <a:t>(40-150)</a:t>
                      </a:r>
                      <a:endParaRPr lang="en-US" sz="1600" dirty="0">
                        <a:effectLst/>
                        <a:latin typeface="Times New Roman" panose="02020603050405020304" pitchFamily="18" charset="0"/>
                        <a:ea typeface="Times New Roman" panose="02020603050405020304" pitchFamily="18" charset="0"/>
                      </a:endParaRPr>
                    </a:p>
                  </a:txBody>
                  <a:tcPr marT="0" marB="0"/>
                </a:tc>
                <a:tc>
                  <a:txBody>
                    <a:bodyPr/>
                    <a:lstStyle/>
                    <a:p>
                      <a:pPr marL="0" marR="0">
                        <a:spcBef>
                          <a:spcPts val="0"/>
                        </a:spcBef>
                        <a:spcAft>
                          <a:spcPts val="0"/>
                        </a:spcAft>
                      </a:pPr>
                      <a:r>
                        <a:rPr lang="en-US" sz="1500" dirty="0">
                          <a:effectLst/>
                        </a:rPr>
                        <a:t>Not more than 10,000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500" b="1" dirty="0">
                          <a:effectLst/>
                          <a:latin typeface="Times New Roman" panose="02020603050405020304" pitchFamily="18" charset="0"/>
                          <a:ea typeface="Times New Roman" panose="02020603050405020304" pitchFamily="18" charset="0"/>
                        </a:rPr>
                        <a:t>(250)</a:t>
                      </a:r>
                    </a:p>
                    <a:p>
                      <a:pPr marL="0" marR="0">
                        <a:spcBef>
                          <a:spcPts val="0"/>
                        </a:spcBef>
                        <a:spcAft>
                          <a:spcPts val="0"/>
                        </a:spcAft>
                      </a:pPr>
                      <a:endParaRPr lang="en-US" sz="1500" dirty="0">
                        <a:effectLst/>
                        <a:latin typeface="Times New Roman" panose="02020603050405020304" pitchFamily="18" charset="0"/>
                        <a:ea typeface="Times New Roman" panose="02020603050405020304" pitchFamily="18" charset="0"/>
                      </a:endParaRPr>
                    </a:p>
                  </a:txBody>
                  <a:tcPr marT="0" marB="0"/>
                </a:tc>
                <a:tc>
                  <a:txBody>
                    <a:bodyPr/>
                    <a:lstStyle/>
                    <a:p>
                      <a:pPr marL="0" marR="0">
                        <a:spcBef>
                          <a:spcPts val="0"/>
                        </a:spcBef>
                        <a:spcAft>
                          <a:spcPts val="0"/>
                        </a:spcAft>
                      </a:pPr>
                      <a:r>
                        <a:rPr lang="en-US" sz="1600" dirty="0">
                          <a:effectLst/>
                        </a:rPr>
                        <a:t>Refer</a:t>
                      </a:r>
                      <a:endParaRPr lang="en-US" sz="1600" dirty="0">
                        <a:effectLst/>
                        <a:latin typeface="Times New Roman" panose="02020603050405020304" pitchFamily="18" charset="0"/>
                        <a:ea typeface="Times New Roman" panose="02020603050405020304" pitchFamily="18" charset="0"/>
                      </a:endParaRPr>
                    </a:p>
                  </a:txBody>
                  <a:tcPr marT="0" marB="0"/>
                </a:tc>
                <a:extLst>
                  <a:ext uri="{0D108BD9-81ED-4DB2-BD59-A6C34878D82A}">
                    <a16:rowId xmlns:a16="http://schemas.microsoft.com/office/drawing/2014/main" val="10004"/>
                  </a:ext>
                </a:extLst>
              </a:tr>
            </a:tbl>
          </a:graphicData>
        </a:graphic>
      </p:graphicFrame>
      <p:sp>
        <p:nvSpPr>
          <p:cNvPr id="9" name="Rectangle 1"/>
          <p:cNvSpPr>
            <a:spLocks noChangeArrowheads="1"/>
          </p:cNvSpPr>
          <p:nvPr/>
        </p:nvSpPr>
        <p:spPr bwMode="auto">
          <a:xfrm>
            <a:off x="1347737" y="5843137"/>
            <a:ext cx="1071032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r>
              <a:rPr lang="en-US" altLang="en-US" sz="1600" dirty="0">
                <a:latin typeface="Georgia" panose="02040502050405020303" pitchFamily="18" charset="0"/>
                <a:ea typeface="Times New Roman" panose="02020603050405020304" pitchFamily="18" charset="0"/>
              </a:rPr>
              <a:t>Vitamin D intakes and treatment recommendations of vitamin D deficiency in children and adults with CF</a:t>
            </a:r>
            <a:endParaRPr lang="en-US" altLang="en-US" sz="800" dirty="0">
              <a:latin typeface="Georgia" panose="02040502050405020303" pitchFamily="18" charset="0"/>
            </a:endParaRPr>
          </a:p>
          <a:p>
            <a:pPr defTabSz="1219170" eaLnBrk="0" fontAlgn="base" hangingPunct="0">
              <a:spcBef>
                <a:spcPct val="0"/>
              </a:spcBef>
              <a:spcAft>
                <a:spcPct val="0"/>
              </a:spcAft>
            </a:pPr>
            <a:endParaRPr lang="en-US" altLang="en-US" sz="2400" dirty="0">
              <a:latin typeface="Arial" panose="020B0604020202020204" pitchFamily="34" charset="0"/>
            </a:endParaRPr>
          </a:p>
        </p:txBody>
      </p:sp>
      <p:sp>
        <p:nvSpPr>
          <p:cNvPr id="3" name="TextBox 2"/>
          <p:cNvSpPr txBox="1"/>
          <p:nvPr/>
        </p:nvSpPr>
        <p:spPr>
          <a:xfrm>
            <a:off x="9314330" y="879248"/>
            <a:ext cx="1353671" cy="461665"/>
          </a:xfrm>
          <a:prstGeom prst="rect">
            <a:avLst/>
          </a:prstGeom>
          <a:solidFill>
            <a:schemeClr val="tx2"/>
          </a:solidFill>
          <a:ln>
            <a:solidFill>
              <a:schemeClr val="tx2"/>
            </a:solidFill>
          </a:ln>
        </p:spPr>
        <p:txBody>
          <a:bodyPr wrap="square" rtlCol="0">
            <a:spAutoFit/>
          </a:bodyPr>
          <a:lstStyle/>
          <a:p>
            <a:endParaRPr lang="en-US" sz="2400" dirty="0"/>
          </a:p>
        </p:txBody>
      </p:sp>
    </p:spTree>
    <p:extLst>
      <p:ext uri="{BB962C8B-B14F-4D97-AF65-F5344CB8AC3E}">
        <p14:creationId xmlns:p14="http://schemas.microsoft.com/office/powerpoint/2010/main" val="111342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Georgia" panose="02040502050405020303" pitchFamily="18" charset="0"/>
                <a:cs typeface="Arial" panose="020B0604020202020204" pitchFamily="34" charset="0"/>
              </a:rPr>
              <a:t>Treatment: Bisphosphonates</a:t>
            </a:r>
          </a:p>
        </p:txBody>
      </p:sp>
      <p:sp>
        <p:nvSpPr>
          <p:cNvPr id="3" name="Content Placeholder 2"/>
          <p:cNvSpPr>
            <a:spLocks noGrp="1"/>
          </p:cNvSpPr>
          <p:nvPr>
            <p:ph idx="1"/>
          </p:nvPr>
        </p:nvSpPr>
        <p:spPr/>
        <p:txBody>
          <a:bodyPr>
            <a:normAutofit/>
          </a:bodyPr>
          <a:lstStyle/>
          <a:p>
            <a:r>
              <a:rPr lang="en-US" dirty="0">
                <a:latin typeface="Georgia" panose="02040502050405020303" pitchFamily="18" charset="0"/>
                <a:cs typeface="Arial" panose="020B0604020202020204" pitchFamily="34" charset="0"/>
              </a:rPr>
              <a:t>How it works</a:t>
            </a:r>
          </a:p>
          <a:p>
            <a:pPr lvl="1"/>
            <a:r>
              <a:rPr lang="en-US" dirty="0">
                <a:solidFill>
                  <a:schemeClr val="tx1"/>
                </a:solidFill>
                <a:latin typeface="Georgia" panose="02040502050405020303" pitchFamily="18" charset="0"/>
                <a:cs typeface="Arial" panose="020B0604020202020204" pitchFamily="34" charset="0"/>
              </a:rPr>
              <a:t>Adheres to bone surface and upon contact with osteoclasts, is released from the bone matrix and is </a:t>
            </a:r>
            <a:r>
              <a:rPr lang="en-US" b="1" dirty="0">
                <a:solidFill>
                  <a:schemeClr val="tx1"/>
                </a:solidFill>
                <a:latin typeface="Georgia" panose="02040502050405020303" pitchFamily="18" charset="0"/>
                <a:cs typeface="Arial" panose="020B0604020202020204" pitchFamily="34" charset="0"/>
              </a:rPr>
              <a:t>internalized by osteoclasts preventing bone breakdown/remodeling</a:t>
            </a:r>
          </a:p>
          <a:p>
            <a:pPr marL="274320" lvl="1" indent="0">
              <a:buNone/>
            </a:pPr>
            <a:endParaRPr lang="en-US" dirty="0">
              <a:solidFill>
                <a:schemeClr val="tx1"/>
              </a:solidFill>
              <a:latin typeface="Georgia" panose="02040502050405020303" pitchFamily="18" charset="0"/>
              <a:cs typeface="Arial" panose="020B0604020202020204" pitchFamily="34" charset="0"/>
              <a:sym typeface="Wingdings"/>
            </a:endParaRPr>
          </a:p>
          <a:p>
            <a:r>
              <a:rPr lang="en-US" dirty="0">
                <a:latin typeface="Georgia" panose="02040502050405020303" pitchFamily="18" charset="0"/>
                <a:cs typeface="Arial" panose="020B0604020202020204" pitchFamily="34" charset="0"/>
                <a:sym typeface="Wingdings"/>
              </a:rPr>
              <a:t>Effects on bone</a:t>
            </a:r>
          </a:p>
          <a:p>
            <a:pPr lvl="1"/>
            <a:r>
              <a:rPr lang="en-US" b="1" dirty="0">
                <a:solidFill>
                  <a:schemeClr val="tx1"/>
                </a:solidFill>
                <a:latin typeface="Georgia" panose="02040502050405020303" pitchFamily="18" charset="0"/>
                <a:cs typeface="Arial" panose="020B0604020202020204" pitchFamily="34" charset="0"/>
                <a:sym typeface="Wingdings"/>
              </a:rPr>
              <a:t>Increases cortical thickness </a:t>
            </a:r>
            <a:r>
              <a:rPr lang="en-US" dirty="0">
                <a:solidFill>
                  <a:schemeClr val="tx1"/>
                </a:solidFill>
                <a:latin typeface="Georgia" panose="02040502050405020303" pitchFamily="18" charset="0"/>
                <a:cs typeface="Arial" panose="020B0604020202020204" pitchFamily="34" charset="0"/>
                <a:sym typeface="Wingdings"/>
              </a:rPr>
              <a:t>due to blunted resorption</a:t>
            </a:r>
          </a:p>
          <a:p>
            <a:pPr lvl="1"/>
            <a:r>
              <a:rPr lang="en-US" dirty="0">
                <a:solidFill>
                  <a:schemeClr val="tx1"/>
                </a:solidFill>
                <a:latin typeface="Georgia" panose="02040502050405020303" pitchFamily="18" charset="0"/>
                <a:cs typeface="Arial" panose="020B0604020202020204" pitchFamily="34" charset="0"/>
                <a:sym typeface="Wingdings"/>
              </a:rPr>
              <a:t>Net increase in BMD and BMC	</a:t>
            </a:r>
          </a:p>
          <a:p>
            <a:pPr lvl="2"/>
            <a:r>
              <a:rPr lang="en-US" dirty="0">
                <a:latin typeface="Georgia" panose="02040502050405020303" pitchFamily="18" charset="0"/>
                <a:cs typeface="Arial" panose="020B0604020202020204" pitchFamily="34" charset="0"/>
                <a:sym typeface="Wingdings"/>
              </a:rPr>
              <a:t>Effect in children greater than in adults as modeling is still ongoing and there is no negative effect on osteoblast function</a:t>
            </a:r>
          </a:p>
          <a:p>
            <a:pPr lvl="1"/>
            <a:r>
              <a:rPr lang="en-US" dirty="0">
                <a:solidFill>
                  <a:schemeClr val="tx1"/>
                </a:solidFill>
                <a:latin typeface="Georgia" panose="02040502050405020303" pitchFamily="18" charset="0"/>
                <a:cs typeface="Arial" panose="020B0604020202020204" pitchFamily="34" charset="0"/>
                <a:sym typeface="Wingdings"/>
              </a:rPr>
              <a:t>Majority of gain in first 2-4 years of treatment</a:t>
            </a:r>
          </a:p>
          <a:p>
            <a:pPr lvl="1"/>
            <a:endParaRPr lang="en-US" dirty="0">
              <a:solidFill>
                <a:schemeClr val="tx1"/>
              </a:solidFill>
              <a:latin typeface="Arial" panose="020B0604020202020204" pitchFamily="34" charset="0"/>
              <a:cs typeface="Arial" panose="020B0604020202020204" pitchFamily="34" charset="0"/>
            </a:endParaRPr>
          </a:p>
          <a:p>
            <a:endParaRPr lang="en-US" dirty="0"/>
          </a:p>
          <a:p>
            <a:endParaRPr lang="en-US" dirty="0"/>
          </a:p>
        </p:txBody>
      </p:sp>
      <p:sp>
        <p:nvSpPr>
          <p:cNvPr id="4" name="TextBox 3"/>
          <p:cNvSpPr txBox="1"/>
          <p:nvPr/>
        </p:nvSpPr>
        <p:spPr>
          <a:xfrm>
            <a:off x="6518659" y="6401087"/>
            <a:ext cx="3981995" cy="323165"/>
          </a:xfrm>
          <a:prstGeom prst="rect">
            <a:avLst/>
          </a:prstGeom>
          <a:noFill/>
        </p:spPr>
        <p:txBody>
          <a:bodyPr wrap="square" rtlCol="0">
            <a:spAutoFit/>
          </a:bodyPr>
          <a:lstStyle/>
          <a:p>
            <a:r>
              <a:rPr lang="en-US" sz="1500" dirty="0" err="1">
                <a:solidFill>
                  <a:srgbClr val="FF0000"/>
                </a:solidFill>
              </a:rPr>
              <a:t>Sermet-Gaudelus</a:t>
            </a:r>
            <a:r>
              <a:rPr lang="en-US" sz="1500" dirty="0">
                <a:solidFill>
                  <a:srgbClr val="FF0000"/>
                </a:solidFill>
              </a:rPr>
              <a:t> I et al. J Cyst </a:t>
            </a:r>
            <a:r>
              <a:rPr lang="en-US" sz="1500" dirty="0" err="1">
                <a:solidFill>
                  <a:srgbClr val="FF0000"/>
                </a:solidFill>
              </a:rPr>
              <a:t>Fibros</a:t>
            </a:r>
            <a:r>
              <a:rPr lang="en-US" sz="1500" dirty="0">
                <a:solidFill>
                  <a:srgbClr val="FF0000"/>
                </a:solidFill>
              </a:rPr>
              <a:t> 2011x</a:t>
            </a:r>
          </a:p>
        </p:txBody>
      </p:sp>
    </p:spTree>
    <p:extLst>
      <p:ext uri="{BB962C8B-B14F-4D97-AF65-F5344CB8AC3E}">
        <p14:creationId xmlns:p14="http://schemas.microsoft.com/office/powerpoint/2010/main" val="4394172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latin typeface="Georgia" panose="02040502050405020303" pitchFamily="18" charset="0"/>
                <a:cs typeface="Arial" panose="020B0604020202020204" pitchFamily="34" charset="0"/>
              </a:rPr>
              <a:t>Treatment: Bisphosphonates</a:t>
            </a:r>
          </a:p>
        </p:txBody>
      </p:sp>
      <p:sp>
        <p:nvSpPr>
          <p:cNvPr id="3" name="Content Placeholder 2"/>
          <p:cNvSpPr>
            <a:spLocks noGrp="1"/>
          </p:cNvSpPr>
          <p:nvPr>
            <p:ph idx="1"/>
          </p:nvPr>
        </p:nvSpPr>
        <p:spPr/>
        <p:txBody>
          <a:bodyPr>
            <a:normAutofit fontScale="85000" lnSpcReduction="20000"/>
          </a:bodyPr>
          <a:lstStyle/>
          <a:p>
            <a:r>
              <a:rPr lang="en-US" sz="2600" dirty="0">
                <a:latin typeface="Georgia" panose="02040502050405020303" pitchFamily="18" charset="0"/>
                <a:cs typeface="Arial" panose="020B0604020202020204" pitchFamily="34" charset="0"/>
              </a:rPr>
              <a:t>Side Effects</a:t>
            </a:r>
          </a:p>
          <a:p>
            <a:pPr lvl="1"/>
            <a:r>
              <a:rPr lang="en-US" sz="2600" dirty="0">
                <a:latin typeface="Georgia" panose="02040502050405020303" pitchFamily="18" charset="0"/>
                <a:cs typeface="Arial" panose="020B0604020202020204" pitchFamily="34" charset="0"/>
              </a:rPr>
              <a:t>Short term</a:t>
            </a:r>
          </a:p>
          <a:p>
            <a:pPr lvl="2"/>
            <a:r>
              <a:rPr lang="en-US" sz="2600" dirty="0">
                <a:latin typeface="Georgia" panose="02040502050405020303" pitchFamily="18" charset="0"/>
                <a:cs typeface="Arial" panose="020B0604020202020204" pitchFamily="34" charset="0"/>
              </a:rPr>
              <a:t>Hypocalcemia</a:t>
            </a:r>
          </a:p>
          <a:p>
            <a:pPr lvl="2"/>
            <a:r>
              <a:rPr lang="en-US" sz="2600" dirty="0">
                <a:latin typeface="Georgia" panose="02040502050405020303" pitchFamily="18" charset="0"/>
                <a:cs typeface="Arial" panose="020B0604020202020204" pitchFamily="34" charset="0"/>
              </a:rPr>
              <a:t>Acute Phase Reaction (usually first dose) </a:t>
            </a:r>
            <a:r>
              <a:rPr lang="mr-IN" sz="2600" dirty="0">
                <a:latin typeface="Georgia" panose="02040502050405020303" pitchFamily="18" charset="0"/>
              </a:rPr>
              <a:t>–</a:t>
            </a:r>
            <a:r>
              <a:rPr lang="en-US" sz="2600" dirty="0">
                <a:latin typeface="Georgia" panose="02040502050405020303" pitchFamily="18" charset="0"/>
                <a:cs typeface="Arial" panose="020B0604020202020204" pitchFamily="34" charset="0"/>
              </a:rPr>
              <a:t> flu-like symptoms</a:t>
            </a:r>
          </a:p>
          <a:p>
            <a:pPr lvl="2"/>
            <a:r>
              <a:rPr lang="en-US" sz="2600" dirty="0">
                <a:latin typeface="Georgia" panose="02040502050405020303" pitchFamily="18" charset="0"/>
                <a:cs typeface="Arial" panose="020B0604020202020204" pitchFamily="34" charset="0"/>
              </a:rPr>
              <a:t>Nephrotoxicity (never reported in children)</a:t>
            </a:r>
          </a:p>
          <a:p>
            <a:pPr lvl="2"/>
            <a:r>
              <a:rPr lang="en-US" sz="2600" dirty="0">
                <a:latin typeface="Georgia" panose="02040502050405020303" pitchFamily="18" charset="0"/>
                <a:cs typeface="Arial" panose="020B0604020202020204" pitchFamily="34" charset="0"/>
              </a:rPr>
              <a:t>Gastrointestinal irritation and toxicity </a:t>
            </a:r>
            <a:r>
              <a:rPr lang="mr-IN" sz="2600" dirty="0">
                <a:latin typeface="Georgia" panose="02040502050405020303" pitchFamily="18" charset="0"/>
              </a:rPr>
              <a:t>–</a:t>
            </a:r>
            <a:r>
              <a:rPr lang="en-US" sz="2600" dirty="0">
                <a:latin typeface="Georgia" panose="02040502050405020303" pitchFamily="18" charset="0"/>
                <a:cs typeface="Arial" panose="020B0604020202020204" pitchFamily="34" charset="0"/>
              </a:rPr>
              <a:t> stay upright for 30 minutes</a:t>
            </a:r>
          </a:p>
          <a:p>
            <a:pPr lvl="2"/>
            <a:r>
              <a:rPr lang="en-US" sz="2600" dirty="0">
                <a:latin typeface="Georgia" panose="02040502050405020303" pitchFamily="18" charset="0"/>
                <a:cs typeface="Arial" panose="020B0604020202020204" pitchFamily="34" charset="0"/>
              </a:rPr>
              <a:t>Ocular toxicity – anterior uveitis</a:t>
            </a:r>
          </a:p>
          <a:p>
            <a:pPr lvl="1"/>
            <a:r>
              <a:rPr lang="en-US" sz="2600" dirty="0">
                <a:latin typeface="Georgia" panose="02040502050405020303" pitchFamily="18" charset="0"/>
                <a:cs typeface="Arial" panose="020B0604020202020204" pitchFamily="34" charset="0"/>
              </a:rPr>
              <a:t>Long term</a:t>
            </a:r>
          </a:p>
          <a:p>
            <a:pPr lvl="2"/>
            <a:r>
              <a:rPr lang="en-US" sz="2600" dirty="0">
                <a:latin typeface="Georgia" panose="02040502050405020303" pitchFamily="18" charset="0"/>
                <a:cs typeface="Arial" panose="020B0604020202020204" pitchFamily="34" charset="0"/>
              </a:rPr>
              <a:t>Extended half life more than 10 years in adults</a:t>
            </a:r>
          </a:p>
          <a:p>
            <a:pPr lvl="2"/>
            <a:r>
              <a:rPr lang="en-US" sz="2600" dirty="0">
                <a:latin typeface="Georgia" panose="02040502050405020303" pitchFamily="18" charset="0"/>
                <a:cs typeface="Arial" panose="020B0604020202020204" pitchFamily="34" charset="0"/>
              </a:rPr>
              <a:t>Detected in urine up to 8 years after discontinuation of treatment in children</a:t>
            </a:r>
          </a:p>
          <a:p>
            <a:pPr lvl="2"/>
            <a:r>
              <a:rPr lang="en-US" sz="2600" dirty="0">
                <a:latin typeface="Georgia" panose="02040502050405020303" pitchFamily="18" charset="0"/>
                <a:cs typeface="Arial" panose="020B0604020202020204" pitchFamily="34" charset="0"/>
              </a:rPr>
              <a:t>Iatrogenic osteopetrosis (bone turnover suppression)</a:t>
            </a:r>
          </a:p>
          <a:p>
            <a:pPr lvl="2"/>
            <a:r>
              <a:rPr lang="en-US" sz="2600" dirty="0">
                <a:latin typeface="Georgia" panose="02040502050405020303" pitchFamily="18" charset="0"/>
                <a:cs typeface="Arial" panose="020B0604020202020204" pitchFamily="34" charset="0"/>
              </a:rPr>
              <a:t>Delayed fracture healing</a:t>
            </a:r>
          </a:p>
          <a:p>
            <a:pPr lvl="2"/>
            <a:r>
              <a:rPr lang="en-US" sz="2600" dirty="0">
                <a:latin typeface="Georgia" panose="02040502050405020303" pitchFamily="18" charset="0"/>
                <a:cs typeface="Arial" panose="020B0604020202020204" pitchFamily="34" charset="0"/>
              </a:rPr>
              <a:t>Osteonecrosis of the jaw (adults) </a:t>
            </a:r>
            <a:r>
              <a:rPr lang="mr-IN" sz="2600" dirty="0">
                <a:latin typeface="Georgia" panose="02040502050405020303" pitchFamily="18" charset="0"/>
              </a:rPr>
              <a:t>–</a:t>
            </a:r>
            <a:r>
              <a:rPr lang="en-US" sz="2600" dirty="0">
                <a:latin typeface="Georgia" panose="02040502050405020303" pitchFamily="18" charset="0"/>
                <a:cs typeface="Arial" panose="020B0604020202020204" pitchFamily="34" charset="0"/>
              </a:rPr>
              <a:t> if history of poor dentition</a:t>
            </a:r>
          </a:p>
          <a:p>
            <a:endParaRPr lang="en-US" dirty="0">
              <a:solidFill>
                <a:srgbClr val="000000"/>
              </a:solidFill>
            </a:endParaRPr>
          </a:p>
        </p:txBody>
      </p:sp>
    </p:spTree>
    <p:extLst>
      <p:ext uri="{BB962C8B-B14F-4D97-AF65-F5344CB8AC3E}">
        <p14:creationId xmlns:p14="http://schemas.microsoft.com/office/powerpoint/2010/main" val="3741720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10D859B-DF23-AB49-AC68-53B1E4D371E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496142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b="1" dirty="0">
                <a:latin typeface="Georgia" panose="02040502050405020303" pitchFamily="18" charset="0"/>
                <a:cs typeface="Arial" panose="020B0604020202020204" pitchFamily="34" charset="0"/>
              </a:rPr>
              <a:t>Bisphosphonate Use in Cystic Fibrosis</a:t>
            </a:r>
          </a:p>
        </p:txBody>
      </p:sp>
      <p:sp>
        <p:nvSpPr>
          <p:cNvPr id="3" name="Content Placeholder 2"/>
          <p:cNvSpPr>
            <a:spLocks noGrp="1"/>
          </p:cNvSpPr>
          <p:nvPr>
            <p:ph idx="1"/>
          </p:nvPr>
        </p:nvSpPr>
        <p:spPr/>
        <p:txBody>
          <a:bodyPr>
            <a:normAutofit/>
          </a:bodyPr>
          <a:lstStyle/>
          <a:p>
            <a:r>
              <a:rPr lang="en-US" dirty="0">
                <a:latin typeface="Georgia" panose="02040502050405020303" pitchFamily="18" charset="0"/>
              </a:rPr>
              <a:t>Cochrane Review </a:t>
            </a:r>
            <a:r>
              <a:rPr lang="mr-IN" dirty="0">
                <a:latin typeface="Georgia" panose="02040502050405020303" pitchFamily="18" charset="0"/>
              </a:rPr>
              <a:t>–</a:t>
            </a:r>
            <a:r>
              <a:rPr lang="en-US" dirty="0">
                <a:latin typeface="Georgia" panose="02040502050405020303" pitchFamily="18" charset="0"/>
              </a:rPr>
              <a:t> 7 trials of bisphosphonate therapy in adults with CF</a:t>
            </a:r>
          </a:p>
          <a:p>
            <a:endParaRPr lang="en-US" dirty="0">
              <a:latin typeface="Georgia" panose="02040502050405020303" pitchFamily="18" charset="0"/>
            </a:endParaRPr>
          </a:p>
          <a:p>
            <a:r>
              <a:rPr lang="en-US" dirty="0">
                <a:latin typeface="Georgia" panose="02040502050405020303" pitchFamily="18" charset="0"/>
              </a:rPr>
              <a:t>Oral and intravenous bisphosphonate therapy (over average of 6 months) was effective at increasing bone density</a:t>
            </a:r>
          </a:p>
          <a:p>
            <a:endParaRPr lang="en-US" dirty="0">
              <a:latin typeface="Georgia" panose="02040502050405020303" pitchFamily="18" charset="0"/>
            </a:endParaRPr>
          </a:p>
          <a:p>
            <a:r>
              <a:rPr lang="en-US" b="1" dirty="0">
                <a:latin typeface="Georgia" panose="02040502050405020303" pitchFamily="18" charset="0"/>
              </a:rPr>
              <a:t>Unable to detect an improvement in fracture rate</a:t>
            </a:r>
          </a:p>
          <a:p>
            <a:pPr marL="0" indent="0">
              <a:buNone/>
            </a:pPr>
            <a:endParaRPr lang="en-US" dirty="0">
              <a:latin typeface="Georgia" panose="02040502050405020303" pitchFamily="18" charset="0"/>
            </a:endParaRPr>
          </a:p>
          <a:p>
            <a:r>
              <a:rPr lang="en-US" b="1" dirty="0">
                <a:latin typeface="Georgia" panose="02040502050405020303" pitchFamily="18" charset="0"/>
              </a:rPr>
              <a:t>Larger trials needed</a:t>
            </a:r>
          </a:p>
        </p:txBody>
      </p:sp>
    </p:spTree>
    <p:extLst>
      <p:ext uri="{BB962C8B-B14F-4D97-AF65-F5344CB8AC3E}">
        <p14:creationId xmlns:p14="http://schemas.microsoft.com/office/powerpoint/2010/main" val="21074269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Georgia" panose="02040502050405020303" pitchFamily="18" charset="0"/>
              </a:rPr>
              <a:t>Any Questions?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6681" y="1690688"/>
            <a:ext cx="4338638" cy="433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46301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D5CCDE-D469-8844-B103-839F48EB6A7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330371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F132D6-FCB7-7D45-BF86-E01741DBBF5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970176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AF4D0-6739-3045-8B2C-D154FF808F8C}"/>
              </a:ext>
            </a:extLst>
          </p:cNvPr>
          <p:cNvSpPr>
            <a:spLocks noGrp="1"/>
          </p:cNvSpPr>
          <p:nvPr>
            <p:ph type="title"/>
          </p:nvPr>
        </p:nvSpPr>
        <p:spPr>
          <a:xfrm>
            <a:off x="365454" y="250031"/>
            <a:ext cx="10515600" cy="1325563"/>
          </a:xfrm>
        </p:spPr>
        <p:txBody>
          <a:bodyPr>
            <a:normAutofit/>
          </a:bodyPr>
          <a:lstStyle/>
          <a:p>
            <a:pPr algn="ctr"/>
            <a:r>
              <a:rPr lang="en-US" b="1" dirty="0">
                <a:latin typeface="Georgia" panose="02040502050405020303" pitchFamily="18" charset="0"/>
                <a:cs typeface="Arial" panose="020B0604020202020204" pitchFamily="34" charset="0"/>
              </a:rPr>
              <a:t>Gastrointestinal Complications</a:t>
            </a:r>
          </a:p>
        </p:txBody>
      </p:sp>
      <p:sp>
        <p:nvSpPr>
          <p:cNvPr id="3" name="Content Placeholder 2">
            <a:extLst>
              <a:ext uri="{FF2B5EF4-FFF2-40B4-BE49-F238E27FC236}">
                <a16:creationId xmlns:a16="http://schemas.microsoft.com/office/drawing/2014/main" id="{E96A53AB-348C-E848-927E-EBD0FECF39FD}"/>
              </a:ext>
            </a:extLst>
          </p:cNvPr>
          <p:cNvSpPr>
            <a:spLocks noGrp="1"/>
          </p:cNvSpPr>
          <p:nvPr>
            <p:ph idx="1"/>
          </p:nvPr>
        </p:nvSpPr>
        <p:spPr/>
        <p:txBody>
          <a:bodyPr>
            <a:normAutofit/>
          </a:bodyPr>
          <a:lstStyle/>
          <a:p>
            <a:r>
              <a:rPr lang="en-US" dirty="0">
                <a:latin typeface="Georgia" panose="02040502050405020303" pitchFamily="18" charset="0"/>
                <a:cs typeface="Arial" panose="020B0604020202020204" pitchFamily="34" charset="0"/>
              </a:rPr>
              <a:t>Common in CF related to mucus a food sticking to GI tract</a:t>
            </a:r>
          </a:p>
          <a:p>
            <a:r>
              <a:rPr lang="en-US" dirty="0">
                <a:latin typeface="Georgia" panose="02040502050405020303" pitchFamily="18" charset="0"/>
                <a:cs typeface="Arial" panose="020B0604020202020204" pitchFamily="34" charset="0"/>
              </a:rPr>
              <a:t>Pathogenesis controversial, inadequate enzyme use may contribute</a:t>
            </a:r>
          </a:p>
          <a:p>
            <a:r>
              <a:rPr lang="en-US" dirty="0">
                <a:latin typeface="Georgia" panose="02040502050405020303" pitchFamily="18" charset="0"/>
                <a:cs typeface="Arial" panose="020B0604020202020204" pitchFamily="34" charset="0"/>
              </a:rPr>
              <a:t>Constipation, gradual fecal impaction of whole colon</a:t>
            </a:r>
          </a:p>
          <a:p>
            <a:r>
              <a:rPr lang="en-US" dirty="0">
                <a:latin typeface="Georgia" panose="02040502050405020303" pitchFamily="18" charset="0"/>
                <a:cs typeface="Arial" panose="020B0604020202020204" pitchFamily="34" charset="0"/>
              </a:rPr>
              <a:t>Small Intestinal Bacterial Overgrowth</a:t>
            </a:r>
          </a:p>
          <a:p>
            <a:r>
              <a:rPr lang="en-US" dirty="0">
                <a:latin typeface="Georgia" panose="02040502050405020303" pitchFamily="18" charset="0"/>
                <a:cs typeface="Arial" panose="020B0604020202020204" pitchFamily="34" charset="0"/>
              </a:rPr>
              <a:t>Distal intestinal Obstruction Syndrome ( DIOS) –acute fecal</a:t>
            </a:r>
          </a:p>
          <a:p>
            <a:pPr marL="0" indent="0">
              <a:buNone/>
            </a:pPr>
            <a:r>
              <a:rPr lang="en-US" dirty="0">
                <a:latin typeface="Georgia" panose="02040502050405020303" pitchFamily="18" charset="0"/>
                <a:cs typeface="Arial" panose="020B0604020202020204" pitchFamily="34" charset="0"/>
              </a:rPr>
              <a:t>     obstruction ( complete or incomplete) of ileocecum</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p>
        </p:txBody>
      </p:sp>
      <p:pic>
        <p:nvPicPr>
          <p:cNvPr id="5" name="Picture 4">
            <a:extLst>
              <a:ext uri="{FF2B5EF4-FFF2-40B4-BE49-F238E27FC236}">
                <a16:creationId xmlns:a16="http://schemas.microsoft.com/office/drawing/2014/main" id="{46865CD1-F63C-0343-8E55-6D807497B2ED}"/>
              </a:ext>
            </a:extLst>
          </p:cNvPr>
          <p:cNvPicPr>
            <a:picLocks noChangeAspect="1"/>
          </p:cNvPicPr>
          <p:nvPr/>
        </p:nvPicPr>
        <p:blipFill>
          <a:blip r:embed="rId2"/>
          <a:stretch>
            <a:fillRect/>
          </a:stretch>
        </p:blipFill>
        <p:spPr>
          <a:xfrm>
            <a:off x="10408308" y="0"/>
            <a:ext cx="1670633" cy="2075935"/>
          </a:xfrm>
          <a:prstGeom prst="rect">
            <a:avLst/>
          </a:prstGeom>
        </p:spPr>
      </p:pic>
    </p:spTree>
    <p:extLst>
      <p:ext uri="{BB962C8B-B14F-4D97-AF65-F5344CB8AC3E}">
        <p14:creationId xmlns:p14="http://schemas.microsoft.com/office/powerpoint/2010/main" val="2922205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1" dirty="0">
                <a:latin typeface="Georgia" panose="02040502050405020303" pitchFamily="18" charset="0"/>
                <a:cs typeface="Arial" panose="020B0604020202020204" pitchFamily="34" charset="0"/>
              </a:rPr>
              <a:t>Cystic Fibrosis Related Bone Disease</a:t>
            </a:r>
          </a:p>
        </p:txBody>
      </p:sp>
      <p:sp>
        <p:nvSpPr>
          <p:cNvPr id="3" name="Content Placeholder 2"/>
          <p:cNvSpPr>
            <a:spLocks noGrp="1"/>
          </p:cNvSpPr>
          <p:nvPr>
            <p:ph idx="1"/>
          </p:nvPr>
        </p:nvSpPr>
        <p:spPr/>
        <p:txBody>
          <a:bodyPr>
            <a:normAutofit/>
          </a:bodyPr>
          <a:lstStyle/>
          <a:p>
            <a:r>
              <a:rPr lang="en-US" b="1" dirty="0">
                <a:latin typeface="Georgia" panose="02040502050405020303" pitchFamily="18" charset="0"/>
                <a:cs typeface="Arial" panose="020B0604020202020204" pitchFamily="34" charset="0"/>
              </a:rPr>
              <a:t>CF Related Bone Disease (CFBD)</a:t>
            </a:r>
          </a:p>
          <a:p>
            <a:pPr lvl="1"/>
            <a:r>
              <a:rPr lang="en-US" dirty="0">
                <a:latin typeface="Georgia" panose="02040502050405020303" pitchFamily="18" charset="0"/>
                <a:cs typeface="Arial" panose="020B0604020202020204" pitchFamily="34" charset="0"/>
              </a:rPr>
              <a:t>Poor nutrition and pancreatic insufficiency</a:t>
            </a:r>
          </a:p>
          <a:p>
            <a:pPr lvl="2"/>
            <a:r>
              <a:rPr lang="en-US" dirty="0">
                <a:latin typeface="Georgia" panose="02040502050405020303" pitchFamily="18" charset="0"/>
                <a:cs typeface="Arial" panose="020B0604020202020204" pitchFamily="34" charset="0"/>
              </a:rPr>
              <a:t>Low Vitamin D stores reported </a:t>
            </a:r>
            <a:r>
              <a:rPr lang="en-US" b="1" dirty="0">
                <a:latin typeface="Georgia" panose="02040502050405020303" pitchFamily="18" charset="0"/>
                <a:cs typeface="Arial" panose="020B0604020202020204" pitchFamily="34" charset="0"/>
              </a:rPr>
              <a:t>50-95%</a:t>
            </a:r>
          </a:p>
          <a:p>
            <a:pPr lvl="1"/>
            <a:r>
              <a:rPr lang="en-US" dirty="0">
                <a:latin typeface="Georgia" panose="02040502050405020303" pitchFamily="18" charset="0"/>
                <a:cs typeface="Arial" panose="020B0604020202020204" pitchFamily="34" charset="0"/>
              </a:rPr>
              <a:t>Chronic lung infections and inflammation</a:t>
            </a:r>
          </a:p>
          <a:p>
            <a:pPr lvl="1"/>
            <a:r>
              <a:rPr lang="en-US" dirty="0">
                <a:latin typeface="Georgia" panose="02040502050405020303" pitchFamily="18" charset="0"/>
                <a:cs typeface="Arial" panose="020B0604020202020204" pitchFamily="34" charset="0"/>
              </a:rPr>
              <a:t>Delayed puberty</a:t>
            </a:r>
          </a:p>
          <a:p>
            <a:pPr lvl="1"/>
            <a:r>
              <a:rPr lang="en-US" dirty="0">
                <a:latin typeface="Georgia" panose="02040502050405020303" pitchFamily="18" charset="0"/>
                <a:cs typeface="Arial" panose="020B0604020202020204" pitchFamily="34" charset="0"/>
              </a:rPr>
              <a:t>Decreased physical activity</a:t>
            </a:r>
          </a:p>
          <a:p>
            <a:pPr lvl="1"/>
            <a:r>
              <a:rPr lang="en-US" dirty="0">
                <a:latin typeface="Georgia" panose="02040502050405020303" pitchFamily="18" charset="0"/>
                <a:cs typeface="Arial" panose="020B0604020202020204" pitchFamily="34" charset="0"/>
              </a:rPr>
              <a:t>Medications: Glucocorticoids, transplant related therapies</a:t>
            </a:r>
          </a:p>
          <a:p>
            <a:pPr lvl="1"/>
            <a:r>
              <a:rPr lang="en-US" dirty="0">
                <a:latin typeface="Georgia" panose="02040502050405020303" pitchFamily="18" charset="0"/>
                <a:cs typeface="Arial" panose="020B0604020202020204" pitchFamily="34" charset="0"/>
              </a:rPr>
              <a:t>Impaired glucose metabolism (CF related diabetes)</a:t>
            </a:r>
          </a:p>
          <a:p>
            <a:pPr lvl="1"/>
            <a:r>
              <a:rPr lang="en-US" b="1" dirty="0">
                <a:latin typeface="Georgia" panose="02040502050405020303" pitchFamily="18" charset="0"/>
                <a:cs typeface="Arial" panose="020B0604020202020204" pitchFamily="34" charset="0"/>
              </a:rPr>
              <a:t>CFTR</a:t>
            </a:r>
            <a:r>
              <a:rPr lang="en-US" dirty="0">
                <a:latin typeface="Georgia" panose="02040502050405020303" pitchFamily="18" charset="0"/>
                <a:cs typeface="Arial" panose="020B0604020202020204" pitchFamily="34" charset="0"/>
              </a:rPr>
              <a:t> found in bone and may have a direct effect on </a:t>
            </a:r>
            <a:r>
              <a:rPr lang="en-US" b="1" dirty="0">
                <a:latin typeface="Georgia" panose="02040502050405020303" pitchFamily="18" charset="0"/>
                <a:cs typeface="Arial" panose="020B0604020202020204" pitchFamily="34" charset="0"/>
              </a:rPr>
              <a:t>bone remodeling </a:t>
            </a:r>
          </a:p>
        </p:txBody>
      </p:sp>
      <p:sp>
        <p:nvSpPr>
          <p:cNvPr id="4" name="TextBox 3"/>
          <p:cNvSpPr txBox="1"/>
          <p:nvPr/>
        </p:nvSpPr>
        <p:spPr>
          <a:xfrm>
            <a:off x="6787580" y="5573236"/>
            <a:ext cx="4566220" cy="738664"/>
          </a:xfrm>
          <a:prstGeom prst="rect">
            <a:avLst/>
          </a:prstGeom>
          <a:noFill/>
        </p:spPr>
        <p:txBody>
          <a:bodyPr wrap="square" rtlCol="0">
            <a:spAutoFit/>
          </a:bodyPr>
          <a:lstStyle/>
          <a:p>
            <a:r>
              <a:rPr lang="en-US" sz="1400" dirty="0">
                <a:solidFill>
                  <a:srgbClr val="FF0000"/>
                </a:solidFill>
              </a:rPr>
              <a:t>Putman MS et al. JCEM 2014</a:t>
            </a:r>
          </a:p>
          <a:p>
            <a:r>
              <a:rPr lang="en-US" sz="1400" dirty="0">
                <a:solidFill>
                  <a:srgbClr val="FF0000"/>
                </a:solidFill>
              </a:rPr>
              <a:t>Siwamogsatham O et al. Curr Opin Endo Obes 2014.</a:t>
            </a:r>
          </a:p>
          <a:p>
            <a:r>
              <a:rPr lang="en-US" sz="1400" dirty="0">
                <a:solidFill>
                  <a:srgbClr val="FF0000"/>
                </a:solidFill>
              </a:rPr>
              <a:t>Le Henaff C et al Am J Pathos 2012.</a:t>
            </a:r>
          </a:p>
        </p:txBody>
      </p:sp>
    </p:spTree>
    <p:extLst>
      <p:ext uri="{BB962C8B-B14F-4D97-AF65-F5344CB8AC3E}">
        <p14:creationId xmlns:p14="http://schemas.microsoft.com/office/powerpoint/2010/main" val="2337372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800" b="1" dirty="0">
                <a:latin typeface="Georgia" panose="02040502050405020303" pitchFamily="18" charset="0"/>
                <a:cs typeface="Arial" panose="020B0604020202020204" pitchFamily="34" charset="0"/>
              </a:rPr>
              <a:t>Cystic Fibrosis Related Bone Disease</a:t>
            </a:r>
          </a:p>
        </p:txBody>
      </p:sp>
      <p:sp>
        <p:nvSpPr>
          <p:cNvPr id="3" name="Content Placeholder 2"/>
          <p:cNvSpPr>
            <a:spLocks noGrp="1"/>
          </p:cNvSpPr>
          <p:nvPr>
            <p:ph idx="1"/>
          </p:nvPr>
        </p:nvSpPr>
        <p:spPr/>
        <p:txBody>
          <a:bodyPr>
            <a:normAutofit lnSpcReduction="10000"/>
          </a:bodyPr>
          <a:lstStyle/>
          <a:p>
            <a:r>
              <a:rPr lang="en-US" dirty="0">
                <a:latin typeface="Georgia" panose="02040502050405020303" pitchFamily="18" charset="0"/>
                <a:cs typeface="Arial" panose="020B0604020202020204" pitchFamily="34" charset="0"/>
              </a:rPr>
              <a:t>One report: BMD scores in children with CF as normal in 51%, </a:t>
            </a:r>
            <a:r>
              <a:rPr lang="en-US" b="1" dirty="0">
                <a:latin typeface="Georgia" panose="02040502050405020303" pitchFamily="18" charset="0"/>
                <a:cs typeface="Arial" panose="020B0604020202020204" pitchFamily="34" charset="0"/>
              </a:rPr>
              <a:t>moderately low</a:t>
            </a:r>
            <a:r>
              <a:rPr lang="en-US" dirty="0">
                <a:latin typeface="Georgia" panose="02040502050405020303" pitchFamily="18" charset="0"/>
                <a:cs typeface="Arial" panose="020B0604020202020204" pitchFamily="34" charset="0"/>
              </a:rPr>
              <a:t> in </a:t>
            </a:r>
            <a:r>
              <a:rPr lang="en-US" b="1" dirty="0">
                <a:latin typeface="Georgia" panose="02040502050405020303" pitchFamily="18" charset="0"/>
                <a:cs typeface="Arial" panose="020B0604020202020204" pitchFamily="34" charset="0"/>
              </a:rPr>
              <a:t>32% &amp; low</a:t>
            </a:r>
            <a:r>
              <a:rPr lang="en-US" dirty="0">
                <a:latin typeface="Georgia" panose="02040502050405020303" pitchFamily="18" charset="0"/>
                <a:cs typeface="Arial" panose="020B0604020202020204" pitchFamily="34" charset="0"/>
              </a:rPr>
              <a:t> in </a:t>
            </a:r>
            <a:r>
              <a:rPr lang="en-US" b="1" dirty="0">
                <a:latin typeface="Georgia" panose="02040502050405020303" pitchFamily="18" charset="0"/>
                <a:cs typeface="Arial" panose="020B0604020202020204" pitchFamily="34" charset="0"/>
              </a:rPr>
              <a:t>17%</a:t>
            </a:r>
          </a:p>
          <a:p>
            <a:endParaRPr lang="en-US" b="1" dirty="0">
              <a:latin typeface="Georgia" panose="02040502050405020303" pitchFamily="18" charset="0"/>
              <a:cs typeface="Arial" panose="020B0604020202020204" pitchFamily="34" charset="0"/>
            </a:endParaRPr>
          </a:p>
          <a:p>
            <a:r>
              <a:rPr lang="en-US" dirty="0">
                <a:latin typeface="Georgia" panose="02040502050405020303" pitchFamily="18" charset="0"/>
                <a:cs typeface="Arial" panose="020B0604020202020204" pitchFamily="34" charset="0"/>
              </a:rPr>
              <a:t>Similar reports reporting </a:t>
            </a:r>
            <a:r>
              <a:rPr lang="en-US" b="1" dirty="0">
                <a:latin typeface="Georgia" panose="02040502050405020303" pitchFamily="18" charset="0"/>
                <a:cs typeface="Arial" panose="020B0604020202020204" pitchFamily="34" charset="0"/>
              </a:rPr>
              <a:t>low BMD</a:t>
            </a:r>
            <a:r>
              <a:rPr lang="en-US" dirty="0">
                <a:latin typeface="Georgia" panose="02040502050405020303" pitchFamily="18" charset="0"/>
                <a:cs typeface="Arial" panose="020B0604020202020204" pitchFamily="34" charset="0"/>
              </a:rPr>
              <a:t> scores in </a:t>
            </a:r>
            <a:r>
              <a:rPr lang="en-US" b="1" dirty="0">
                <a:latin typeface="Georgia" panose="02040502050405020303" pitchFamily="18" charset="0"/>
                <a:cs typeface="Arial" panose="020B0604020202020204" pitchFamily="34" charset="0"/>
              </a:rPr>
              <a:t>9-27%</a:t>
            </a:r>
            <a:r>
              <a:rPr lang="en-US" dirty="0">
                <a:latin typeface="Georgia" panose="02040502050405020303" pitchFamily="18" charset="0"/>
                <a:cs typeface="Arial" panose="020B0604020202020204" pitchFamily="34" charset="0"/>
              </a:rPr>
              <a:t> of children with CF</a:t>
            </a:r>
          </a:p>
          <a:p>
            <a:pPr lvl="1"/>
            <a:r>
              <a:rPr lang="en-US" dirty="0">
                <a:latin typeface="Georgia" panose="02040502050405020303" pitchFamily="18" charset="0"/>
                <a:cs typeface="Arial" panose="020B0604020202020204" pitchFamily="34" charset="0"/>
              </a:rPr>
              <a:t>Associated with </a:t>
            </a:r>
            <a:r>
              <a:rPr lang="en-US" b="1" dirty="0">
                <a:latin typeface="Georgia" panose="02040502050405020303" pitchFamily="18" charset="0"/>
                <a:cs typeface="Arial" panose="020B0604020202020204" pitchFamily="34" charset="0"/>
              </a:rPr>
              <a:t>low BMI, low vitamin D</a:t>
            </a:r>
            <a:r>
              <a:rPr lang="en-US" dirty="0">
                <a:latin typeface="Georgia" panose="02040502050405020303" pitchFamily="18" charset="0"/>
                <a:cs typeface="Arial" panose="020B0604020202020204" pitchFamily="34" charset="0"/>
              </a:rPr>
              <a:t>, </a:t>
            </a:r>
            <a:r>
              <a:rPr lang="en-US" b="1" dirty="0">
                <a:latin typeface="Georgia" panose="02040502050405020303" pitchFamily="18" charset="0"/>
                <a:cs typeface="Arial" panose="020B0604020202020204" pitchFamily="34" charset="0"/>
              </a:rPr>
              <a:t>disease severity scores</a:t>
            </a:r>
            <a:r>
              <a:rPr lang="en-US" dirty="0">
                <a:latin typeface="Georgia" panose="02040502050405020303" pitchFamily="18" charset="0"/>
                <a:cs typeface="Arial" panose="020B0604020202020204" pitchFamily="34" charset="0"/>
              </a:rPr>
              <a:t>, and </a:t>
            </a:r>
            <a:r>
              <a:rPr lang="en-US" b="1" dirty="0">
                <a:latin typeface="Georgia" panose="02040502050405020303" pitchFamily="18" charset="0"/>
                <a:cs typeface="Arial" panose="020B0604020202020204" pitchFamily="34" charset="0"/>
              </a:rPr>
              <a:t>frequency of antibiotic use</a:t>
            </a:r>
            <a:endParaRPr lang="en-US" dirty="0">
              <a:latin typeface="Georgia" panose="02040502050405020303" pitchFamily="18" charset="0"/>
              <a:cs typeface="Arial" panose="020B0604020202020204" pitchFamily="34" charset="0"/>
            </a:endParaRPr>
          </a:p>
          <a:p>
            <a:pPr lvl="1"/>
            <a:r>
              <a:rPr lang="en-US" dirty="0">
                <a:latin typeface="Georgia" panose="02040502050405020303" pitchFamily="18" charset="0"/>
                <a:cs typeface="Arial" panose="020B0604020202020204" pitchFamily="34" charset="0"/>
              </a:rPr>
              <a:t>BMD also correlated with </a:t>
            </a:r>
            <a:r>
              <a:rPr lang="en-US" b="1" dirty="0">
                <a:latin typeface="Georgia" panose="02040502050405020303" pitchFamily="18" charset="0"/>
                <a:cs typeface="Arial" panose="020B0604020202020204" pitchFamily="34" charset="0"/>
              </a:rPr>
              <a:t>change in FEV1 scores</a:t>
            </a:r>
          </a:p>
          <a:p>
            <a:pPr lvl="1"/>
            <a:endParaRPr lang="en-US" b="1" dirty="0">
              <a:latin typeface="Georgia" panose="02040502050405020303" pitchFamily="18" charset="0"/>
              <a:cs typeface="Arial" panose="020B0604020202020204" pitchFamily="34" charset="0"/>
            </a:endParaRPr>
          </a:p>
          <a:p>
            <a:r>
              <a:rPr lang="en-US" dirty="0">
                <a:latin typeface="Georgia" panose="02040502050405020303" pitchFamily="18" charset="0"/>
                <a:cs typeface="Arial" panose="020B0604020202020204" pitchFamily="34" charset="0"/>
              </a:rPr>
              <a:t>In contrast, other reports have demonstrated </a:t>
            </a:r>
            <a:r>
              <a:rPr lang="en-US" b="1" dirty="0">
                <a:latin typeface="Georgia" panose="02040502050405020303" pitchFamily="18" charset="0"/>
                <a:cs typeface="Arial" panose="020B0604020202020204" pitchFamily="34" charset="0"/>
              </a:rPr>
              <a:t>normal mineralization</a:t>
            </a:r>
            <a:r>
              <a:rPr lang="en-US" dirty="0">
                <a:latin typeface="Georgia" panose="02040502050405020303" pitchFamily="18" charset="0"/>
                <a:cs typeface="Arial" panose="020B0604020202020204" pitchFamily="34" charset="0"/>
              </a:rPr>
              <a:t> when BMD was </a:t>
            </a:r>
            <a:r>
              <a:rPr lang="en-US" b="1" dirty="0">
                <a:latin typeface="Georgia" panose="02040502050405020303" pitchFamily="18" charset="0"/>
                <a:cs typeface="Arial" panose="020B0604020202020204" pitchFamily="34" charset="0"/>
              </a:rPr>
              <a:t>corrected for body size</a:t>
            </a:r>
          </a:p>
          <a:p>
            <a:endParaRPr lang="en-US" dirty="0">
              <a:solidFill>
                <a:srgbClr val="000000"/>
              </a:solidFill>
            </a:endParaRPr>
          </a:p>
        </p:txBody>
      </p:sp>
    </p:spTree>
    <p:extLst>
      <p:ext uri="{BB962C8B-B14F-4D97-AF65-F5344CB8AC3E}">
        <p14:creationId xmlns:p14="http://schemas.microsoft.com/office/powerpoint/2010/main" val="10653118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idx="4294967295"/>
          </p:nvPr>
        </p:nvSpPr>
        <p:spPr>
          <a:xfrm>
            <a:off x="0" y="58738"/>
            <a:ext cx="8229600" cy="1143000"/>
          </a:xfrm>
          <a:prstGeom prst="rect">
            <a:avLst/>
          </a:prstGeom>
        </p:spPr>
        <p:txBody>
          <a:bodyPr vert="horz" lIns="0" tIns="0" rIns="0" bIns="0" rtlCol="0" anchor="ctr">
            <a:normAutofit/>
          </a:bodyPr>
          <a:lstStyle>
            <a:lvl1pPr algn="ctr">
              <a:defRPr b="1">
                <a:solidFill>
                  <a:srgbClr val="FFFFFF"/>
                </a:solidFill>
                <a:latin typeface="Georgia"/>
                <a:ea typeface="Georgia"/>
                <a:cs typeface="Georgia"/>
                <a:sym typeface="Georgia"/>
              </a:defRPr>
            </a:lvl1pPr>
          </a:lstStyle>
          <a:p>
            <a:pPr lvl="0">
              <a:defRPr sz="1800" b="0">
                <a:solidFill>
                  <a:srgbClr val="000000"/>
                </a:solidFill>
              </a:defRPr>
            </a:pPr>
            <a:r>
              <a:rPr sz="5000" u="sng" dirty="0">
                <a:solidFill>
                  <a:schemeClr val="tx1"/>
                </a:solidFill>
              </a:rPr>
              <a:t>Malnutrition</a:t>
            </a:r>
            <a:r>
              <a:rPr b="0" dirty="0"/>
              <a:t> </a:t>
            </a:r>
          </a:p>
        </p:txBody>
      </p:sp>
      <p:sp>
        <p:nvSpPr>
          <p:cNvPr id="120" name="Shape 120"/>
          <p:cNvSpPr>
            <a:spLocks noGrp="1"/>
          </p:cNvSpPr>
          <p:nvPr>
            <p:ph type="body" idx="4294967295"/>
          </p:nvPr>
        </p:nvSpPr>
        <p:spPr>
          <a:xfrm>
            <a:off x="8150225" y="1535113"/>
            <a:ext cx="4041775" cy="639762"/>
          </a:xfrm>
          <a:prstGeom prst="rect">
            <a:avLst/>
          </a:prstGeom>
        </p:spPr>
        <p:txBody>
          <a:bodyPr vert="horz" lIns="0" tIns="0" rIns="0" bIns="0" rtlCol="0" anchor="b">
            <a:normAutofit/>
          </a:bodyPr>
          <a:lstStyle>
            <a:lvl1pPr marL="0" indent="0">
              <a:spcBef>
                <a:spcPts val="500"/>
              </a:spcBef>
              <a:buClrTx/>
              <a:buSzTx/>
              <a:buFont typeface="Arial"/>
              <a:buNone/>
              <a:defRPr sz="2400" b="1">
                <a:solidFill>
                  <a:srgbClr val="FFFFFF"/>
                </a:solidFill>
                <a:latin typeface="Calibri"/>
                <a:ea typeface="Calibri"/>
                <a:cs typeface="Calibri"/>
                <a:sym typeface="Calibri"/>
              </a:defRPr>
            </a:lvl1pPr>
          </a:lstStyle>
          <a:p>
            <a:pPr lvl="0">
              <a:defRPr sz="1800" b="0">
                <a:solidFill>
                  <a:srgbClr val="000000"/>
                </a:solidFill>
              </a:defRPr>
            </a:pPr>
            <a:r>
              <a:rPr dirty="0"/>
              <a:t> </a:t>
            </a:r>
          </a:p>
        </p:txBody>
      </p:sp>
      <p:pic>
        <p:nvPicPr>
          <p:cNvPr id="121" name="image.png"/>
          <p:cNvPicPr/>
          <p:nvPr/>
        </p:nvPicPr>
        <p:blipFill>
          <a:blip r:embed="rId3"/>
          <a:stretch>
            <a:fillRect/>
          </a:stretch>
        </p:blipFill>
        <p:spPr>
          <a:xfrm>
            <a:off x="2971800" y="1073150"/>
            <a:ext cx="6553200" cy="5784850"/>
          </a:xfrm>
          <a:prstGeom prst="rect">
            <a:avLst/>
          </a:prstGeom>
          <a:ln w="12700">
            <a:miter lim="400000"/>
          </a:ln>
        </p:spPr>
      </p:pic>
    </p:spTree>
    <p:extLst>
      <p:ext uri="{BB962C8B-B14F-4D97-AF65-F5344CB8AC3E}">
        <p14:creationId xmlns:p14="http://schemas.microsoft.com/office/powerpoint/2010/main" val="186011823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p:cNvSpPr>
          <p:nvPr>
            <p:ph type="title" idx="4294967295"/>
          </p:nvPr>
        </p:nvSpPr>
        <p:spPr>
          <a:xfrm>
            <a:off x="314325" y="274638"/>
            <a:ext cx="11501438" cy="1143000"/>
          </a:xfrm>
          <a:prstGeom prst="rect">
            <a:avLst/>
          </a:prstGeom>
        </p:spPr>
        <p:txBody>
          <a:bodyPr vert="horz" lIns="0" tIns="0" rIns="0" bIns="0" rtlCol="0" anchor="ctr">
            <a:noAutofit/>
          </a:bodyPr>
          <a:lstStyle>
            <a:lvl1pPr algn="ctr">
              <a:defRPr sz="3400">
                <a:solidFill>
                  <a:srgbClr val="FFFFFF"/>
                </a:solidFill>
                <a:latin typeface="Georgia"/>
                <a:ea typeface="Georgia"/>
                <a:cs typeface="Georgia"/>
                <a:sym typeface="Georgia"/>
              </a:defRPr>
            </a:lvl1pPr>
          </a:lstStyle>
          <a:p>
            <a:pPr lvl="0">
              <a:defRPr sz="1800">
                <a:solidFill>
                  <a:srgbClr val="000000"/>
                </a:solidFill>
              </a:defRPr>
            </a:pPr>
            <a:r>
              <a:rPr sz="4000" dirty="0">
                <a:solidFill>
                  <a:schemeClr val="tx1"/>
                </a:solidFill>
              </a:rPr>
              <a:t>BMI </a:t>
            </a:r>
            <a:r>
              <a:rPr lang="en-US" sz="4000" dirty="0">
                <a:solidFill>
                  <a:schemeClr val="tx1"/>
                </a:solidFill>
              </a:rPr>
              <a:t>Percentile</a:t>
            </a:r>
            <a:r>
              <a:rPr sz="4000" dirty="0">
                <a:solidFill>
                  <a:schemeClr val="tx1"/>
                </a:solidFill>
              </a:rPr>
              <a:t> is strongly associated with FEV1</a:t>
            </a:r>
          </a:p>
        </p:txBody>
      </p:sp>
      <p:sp>
        <p:nvSpPr>
          <p:cNvPr id="105" name="Shape 105"/>
          <p:cNvSpPr/>
          <p:nvPr/>
        </p:nvSpPr>
        <p:spPr>
          <a:xfrm>
            <a:off x="2000251" y="5440362"/>
            <a:ext cx="9244012" cy="49244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r>
              <a:rPr sz="2600" dirty="0">
                <a:solidFill>
                  <a:srgbClr val="FFFFFF"/>
                </a:solidFill>
                <a:latin typeface="Georgia"/>
                <a:ea typeface="Georgia"/>
                <a:cs typeface="Georgia"/>
                <a:sym typeface="Georgia"/>
              </a:rPr>
              <a:t>GOAL:  </a:t>
            </a:r>
            <a:r>
              <a:rPr sz="2400" dirty="0">
                <a:solidFill>
                  <a:srgbClr val="FFFFFF"/>
                </a:solidFill>
                <a:latin typeface="Georgia"/>
                <a:ea typeface="Georgia"/>
                <a:cs typeface="Georgia"/>
                <a:sym typeface="Georgia"/>
              </a:rPr>
              <a:t>BMI at the 50</a:t>
            </a:r>
            <a:r>
              <a:rPr sz="2400" baseline="30000" dirty="0">
                <a:solidFill>
                  <a:srgbClr val="FFFFFF"/>
                </a:solidFill>
                <a:latin typeface="Georgia"/>
                <a:ea typeface="Georgia"/>
                <a:cs typeface="Georgia"/>
                <a:sym typeface="Georgia"/>
              </a:rPr>
              <a:t>th</a:t>
            </a:r>
            <a:r>
              <a:rPr lang="en-US" sz="2400" dirty="0">
                <a:solidFill>
                  <a:srgbClr val="FFFFFF"/>
                </a:solidFill>
                <a:latin typeface="Georgia"/>
                <a:ea typeface="Georgia"/>
                <a:cs typeface="Georgia"/>
                <a:sym typeface="Georgia"/>
              </a:rPr>
              <a:t> percentile</a:t>
            </a:r>
            <a:r>
              <a:rPr sz="2400" dirty="0">
                <a:solidFill>
                  <a:srgbClr val="FFFFFF"/>
                </a:solidFill>
                <a:latin typeface="Georgia"/>
                <a:ea typeface="Georgia"/>
                <a:cs typeface="Georgia"/>
                <a:sym typeface="Georgia"/>
              </a:rPr>
              <a:t> for all pediatric patients </a:t>
            </a:r>
          </a:p>
        </p:txBody>
      </p:sp>
      <p:sp>
        <p:nvSpPr>
          <p:cNvPr id="106" name="Shape 106"/>
          <p:cNvSpPr/>
          <p:nvPr/>
        </p:nvSpPr>
        <p:spPr>
          <a:xfrm>
            <a:off x="314325" y="5967728"/>
            <a:ext cx="11815762" cy="46166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1600" b="1">
                <a:solidFill>
                  <a:srgbClr val="FFFFFF"/>
                </a:solidFill>
                <a:latin typeface="Georgia"/>
                <a:ea typeface="Georgia"/>
                <a:cs typeface="Georgia"/>
                <a:sym typeface="Georgia"/>
              </a:defRPr>
            </a:lvl1pPr>
          </a:lstStyle>
          <a:p>
            <a:pPr lvl="0">
              <a:defRPr sz="1800" b="0">
                <a:solidFill>
                  <a:srgbClr val="000000"/>
                </a:solidFill>
              </a:defRPr>
            </a:pPr>
            <a:r>
              <a:rPr sz="2400" dirty="0">
                <a:solidFill>
                  <a:srgbClr val="FFD579"/>
                </a:solidFill>
              </a:rPr>
              <a:t>ALWAYS CHECK THE GROWTH CHART FOR EVERY PATIENT AT EVERY VISIT!</a:t>
            </a:r>
          </a:p>
        </p:txBody>
      </p:sp>
      <p:pic>
        <p:nvPicPr>
          <p:cNvPr id="107" name="image.png"/>
          <p:cNvPicPr/>
          <p:nvPr/>
        </p:nvPicPr>
        <p:blipFill>
          <a:blip r:embed="rId3"/>
          <a:stretch>
            <a:fillRect/>
          </a:stretch>
        </p:blipFill>
        <p:spPr>
          <a:xfrm>
            <a:off x="2133600" y="1417638"/>
            <a:ext cx="7696200" cy="3987801"/>
          </a:xfrm>
          <a:prstGeom prst="rect">
            <a:avLst/>
          </a:prstGeom>
          <a:ln w="12700">
            <a:miter lim="400000"/>
          </a:ln>
        </p:spPr>
      </p:pic>
    </p:spTree>
    <p:extLst>
      <p:ext uri="{BB962C8B-B14F-4D97-AF65-F5344CB8AC3E}">
        <p14:creationId xmlns:p14="http://schemas.microsoft.com/office/powerpoint/2010/main" val="144101703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p:nvPr/>
        </p:nvSpPr>
        <p:spPr>
          <a:xfrm>
            <a:off x="685800" y="343849"/>
            <a:ext cx="11087100" cy="61555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ctr">
              <a:defRPr sz="3200">
                <a:solidFill>
                  <a:srgbClr val="FFFFFF"/>
                </a:solidFill>
                <a:latin typeface="Georgia"/>
                <a:ea typeface="Georgia"/>
                <a:cs typeface="Georgia"/>
                <a:sym typeface="Georgia"/>
              </a:defRPr>
            </a:lvl1pPr>
          </a:lstStyle>
          <a:p>
            <a:pPr lvl="0">
              <a:defRPr sz="1800">
                <a:solidFill>
                  <a:srgbClr val="000000"/>
                </a:solidFill>
              </a:defRPr>
            </a:pPr>
            <a:r>
              <a:rPr sz="4000" dirty="0">
                <a:solidFill>
                  <a:schemeClr val="tx1"/>
                </a:solidFill>
              </a:rPr>
              <a:t>BMI </a:t>
            </a:r>
            <a:r>
              <a:rPr lang="en-US" sz="4000" dirty="0">
                <a:solidFill>
                  <a:schemeClr val="tx1"/>
                </a:solidFill>
              </a:rPr>
              <a:t>percentile</a:t>
            </a:r>
            <a:r>
              <a:rPr sz="4000" dirty="0">
                <a:solidFill>
                  <a:schemeClr val="tx1"/>
                </a:solidFill>
              </a:rPr>
              <a:t> is strongly associated with FEV1</a:t>
            </a:r>
          </a:p>
        </p:txBody>
      </p:sp>
      <p:sp>
        <p:nvSpPr>
          <p:cNvPr id="110" name="Shape 110"/>
          <p:cNvSpPr/>
          <p:nvPr/>
        </p:nvSpPr>
        <p:spPr>
          <a:xfrm>
            <a:off x="2209800" y="5943601"/>
            <a:ext cx="7620000"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lgn="ctr"/>
            <a:r>
              <a:rPr sz="2600" dirty="0">
                <a:solidFill>
                  <a:srgbClr val="FFD579"/>
                </a:solidFill>
                <a:latin typeface="Georgia"/>
                <a:ea typeface="Georgia"/>
                <a:cs typeface="Georgia"/>
                <a:sym typeface="Georgia"/>
              </a:rPr>
              <a:t>GOAL:  </a:t>
            </a:r>
            <a:r>
              <a:rPr sz="2400" dirty="0">
                <a:solidFill>
                  <a:srgbClr val="FFD579"/>
                </a:solidFill>
                <a:latin typeface="Georgia"/>
                <a:ea typeface="Georgia"/>
                <a:cs typeface="Georgia"/>
                <a:sym typeface="Georgia"/>
              </a:rPr>
              <a:t>BMI 22 for females and BMI 23 for males</a:t>
            </a:r>
          </a:p>
        </p:txBody>
      </p:sp>
      <p:pic>
        <p:nvPicPr>
          <p:cNvPr id="111" name="image.png"/>
          <p:cNvPicPr/>
          <p:nvPr/>
        </p:nvPicPr>
        <p:blipFill>
          <a:blip r:embed="rId3"/>
          <a:stretch>
            <a:fillRect/>
          </a:stretch>
        </p:blipFill>
        <p:spPr>
          <a:xfrm>
            <a:off x="2057400" y="1219200"/>
            <a:ext cx="8001000" cy="4495800"/>
          </a:xfrm>
          <a:prstGeom prst="rect">
            <a:avLst/>
          </a:prstGeom>
          <a:ln w="12700">
            <a:miter lim="400000"/>
          </a:ln>
        </p:spPr>
      </p:pic>
    </p:spTree>
    <p:extLst>
      <p:ext uri="{BB962C8B-B14F-4D97-AF65-F5344CB8AC3E}">
        <p14:creationId xmlns:p14="http://schemas.microsoft.com/office/powerpoint/2010/main" val="287188405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8637" y="1031296"/>
            <a:ext cx="4529138" cy="4795408"/>
          </a:xfrm>
        </p:spPr>
        <p:txBody>
          <a:bodyPr vert="horz" lIns="91440" tIns="45720" rIns="91440" bIns="45720" rtlCol="0" anchor="ctr">
            <a:normAutofit/>
          </a:bodyPr>
          <a:lstStyle/>
          <a:p>
            <a:pPr algn="l"/>
            <a:r>
              <a:rPr lang="en-US" sz="3700" kern="1200" dirty="0">
                <a:solidFill>
                  <a:srgbClr val="FFFFFF"/>
                </a:solidFill>
                <a:latin typeface="Georgia" panose="02040502050405020303" pitchFamily="18" charset="0"/>
              </a:rPr>
              <a:t>Better Nutritional Status Early in life is Associated with Improved Lung function and Survival in CF</a:t>
            </a:r>
          </a:p>
        </p:txBody>
      </p:sp>
      <p:graphicFrame>
        <p:nvGraphicFramePr>
          <p:cNvPr id="5" name="Content Placeholder 2">
            <a:extLst>
              <a:ext uri="{FF2B5EF4-FFF2-40B4-BE49-F238E27FC236}">
                <a16:creationId xmlns:a16="http://schemas.microsoft.com/office/drawing/2014/main" id="{4BA11010-AD31-41A1-BE8F-7320A92E3BF1}"/>
              </a:ext>
            </a:extLst>
          </p:cNvPr>
          <p:cNvGraphicFramePr>
            <a:graphicFrameLocks noGrp="1"/>
          </p:cNvGraphicFramePr>
          <p:nvPr>
            <p:ph sz="half" idx="4294967295"/>
            <p:extLst>
              <p:ext uri="{D42A27DB-BD31-4B8C-83A1-F6EECF244321}">
                <p14:modId xmlns:p14="http://schemas.microsoft.com/office/powerpoint/2010/main" val="2293786232"/>
              </p:ext>
            </p:extLst>
          </p:nvPr>
        </p:nvGraphicFramePr>
        <p:xfrm>
          <a:off x="5678488" y="471488"/>
          <a:ext cx="6513512" cy="5884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73859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1928</TotalTime>
  <Words>4186</Words>
  <Application>Microsoft Macintosh PowerPoint</Application>
  <PresentationFormat>Widescreen</PresentationFormat>
  <Paragraphs>647</Paragraphs>
  <Slides>67</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Arial</vt:lpstr>
      <vt:lpstr>Arial Bold</vt:lpstr>
      <vt:lpstr>Calibri</vt:lpstr>
      <vt:lpstr>Calibri Light</vt:lpstr>
      <vt:lpstr>Georgia</vt:lpstr>
      <vt:lpstr>Times New Roman</vt:lpstr>
      <vt:lpstr>Office Theme</vt:lpstr>
      <vt:lpstr>PowerPoint Presentation</vt:lpstr>
      <vt:lpstr>Objectives</vt:lpstr>
      <vt:lpstr>PowerPoint Presentation</vt:lpstr>
      <vt:lpstr>PowerPoint Presentation</vt:lpstr>
      <vt:lpstr>PowerPoint Presentation</vt:lpstr>
      <vt:lpstr>PowerPoint Presentation</vt:lpstr>
      <vt:lpstr>BMI Percentile is strongly associated with FEV1</vt:lpstr>
      <vt:lpstr>PowerPoint Presentation</vt:lpstr>
      <vt:lpstr>Better Nutritional Status Early in life is Associated with Improved Lung function and Survival in CF</vt:lpstr>
      <vt:lpstr>Achieving Optimal Stature is Important</vt:lpstr>
      <vt:lpstr>CF Weight Goals- Pediatrics</vt:lpstr>
      <vt:lpstr>Anthropometrics</vt:lpstr>
      <vt:lpstr>Anthropometrics</vt:lpstr>
      <vt:lpstr>PowerPoint Presentation</vt:lpstr>
      <vt:lpstr>Macronutrient Needs</vt:lpstr>
      <vt:lpstr>Why Higher Calorie Needs?</vt:lpstr>
      <vt:lpstr> What do we do to Improve Nutritional Status?</vt:lpstr>
      <vt:lpstr>PowerPoint Presentation</vt:lpstr>
      <vt:lpstr>PowerPoint Presentation</vt:lpstr>
      <vt:lpstr>PowerPoint Presentation</vt:lpstr>
      <vt:lpstr>Malabsorption</vt:lpstr>
      <vt:lpstr>Signs and Symptoms of Malabsorption</vt:lpstr>
      <vt:lpstr>PowerPoint Presentation</vt:lpstr>
      <vt:lpstr>PowerPoint Presentation</vt:lpstr>
      <vt:lpstr>PowerPoint Presentation</vt:lpstr>
      <vt:lpstr>Appetite Stimulants</vt:lpstr>
      <vt:lpstr> GI Complications Constipation DIOS SIBO  </vt:lpstr>
      <vt:lpstr>Proposed Pathogenesis of Intestinal Inflammation in CF</vt:lpstr>
      <vt:lpstr>PowerPoint Presentation</vt:lpstr>
      <vt:lpstr>GI Complications</vt:lpstr>
      <vt:lpstr>DIOS Management</vt:lpstr>
      <vt:lpstr>Celiac Disease</vt:lpstr>
      <vt:lpstr>Celiac Disease—Signs/Symptoms</vt:lpstr>
      <vt:lpstr>Celiac Disease &amp; CF</vt:lpstr>
      <vt:lpstr>Two Kinds of GI Dysbiosis in CF </vt:lpstr>
      <vt:lpstr>PowerPoint Presentation</vt:lpstr>
      <vt:lpstr>Small Intestinal Bacterial Overgrowth—Defined</vt:lpstr>
      <vt:lpstr>SIBO—Signs/Symptoms</vt:lpstr>
      <vt:lpstr>SIBO &amp; CF</vt:lpstr>
      <vt:lpstr>C. diff &amp; CF</vt:lpstr>
      <vt:lpstr>Cystic Fibrosis Related Diabetes</vt:lpstr>
      <vt:lpstr>CFRD Treatment</vt:lpstr>
      <vt:lpstr>Overview of Bone Physiology</vt:lpstr>
      <vt:lpstr>Major Causes of Low Bone Density in Patients with CF</vt:lpstr>
      <vt:lpstr>Dual-energy X-ray Absorptiometry (DXA)</vt:lpstr>
      <vt:lpstr>Dual-energy X-ray Absorptiometry (DXA)</vt:lpstr>
      <vt:lpstr>Cystic Fibrosis Related Bone Disease:  Fracture Risk</vt:lpstr>
      <vt:lpstr>Cystic Fibrosis: Evaluation</vt:lpstr>
      <vt:lpstr>PowerPoint Presentation</vt:lpstr>
      <vt:lpstr>Treatment</vt:lpstr>
      <vt:lpstr>Calcium </vt:lpstr>
      <vt:lpstr>Calcium: Choosing a supplement</vt:lpstr>
      <vt:lpstr>Calcium: Drug Nutrient interactions</vt:lpstr>
      <vt:lpstr>Calcium Patient ED: Calcium &amp; Kidney Stones</vt:lpstr>
      <vt:lpstr>Calcium and Vitamins D and K</vt:lpstr>
      <vt:lpstr>Vitamin D Deficiency in CF</vt:lpstr>
      <vt:lpstr>  Vitamin D: Converting IU’s to MCG  </vt:lpstr>
      <vt:lpstr>Treatment: Bisphosphonates</vt:lpstr>
      <vt:lpstr>Treatment: Bisphosphonates</vt:lpstr>
      <vt:lpstr>Bisphosphonate Use in Cystic Fibrosis</vt:lpstr>
      <vt:lpstr>Any Questions?</vt:lpstr>
      <vt:lpstr>PowerPoint Presentation</vt:lpstr>
      <vt:lpstr>PowerPoint Presentation</vt:lpstr>
      <vt:lpstr>Gastrointestinal Complications</vt:lpstr>
      <vt:lpstr>Cystic Fibrosis Related Bone Disease</vt:lpstr>
      <vt:lpstr>Cystic Fibrosis Related Bone Disease</vt:lpstr>
      <vt:lpstr>Malnutrition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 Cherry</dc:creator>
  <cp:lastModifiedBy>Sadeghi, Ali</cp:lastModifiedBy>
  <cp:revision>51</cp:revision>
  <dcterms:created xsi:type="dcterms:W3CDTF">2019-12-10T20:57:55Z</dcterms:created>
  <dcterms:modified xsi:type="dcterms:W3CDTF">2019-12-17T10:32:03Z</dcterms:modified>
</cp:coreProperties>
</file>