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64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4AA55E8-0676-4AE4-AE82-AE97F80C572A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B07D1C-F141-4D6C-B3BC-8B5220AC94B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493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761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522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2744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4665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88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3570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0929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16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9075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365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897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930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029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581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403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176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CD069-4E6A-4CC1-A0A6-C20A69DCE9C9}" type="datetimeFigureOut">
              <a:rPr lang="fa-IR" smtClean="0"/>
              <a:t>12/12/1436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435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a-IR" dirty="0" smtClean="0">
                <a:cs typeface="B Titr" panose="00000700000000000000" pitchFamily="2" charset="-78"/>
              </a:rPr>
              <a:t>علوم نهم – فصل اول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 smtClean="0">
                <a:cs typeface="B Titr" panose="00000700000000000000" pitchFamily="2" charset="-78"/>
              </a:rPr>
              <a:t>مواد و نقش آنها در زندگی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07446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 smtClean="0"/>
              <a:t>دسته بندی مواد :</a:t>
            </a:r>
          </a:p>
          <a:p>
            <a:pPr marL="0" indent="0">
              <a:buNone/>
            </a:pPr>
            <a:r>
              <a:rPr lang="fa-IR" sz="2000" dirty="0" smtClean="0">
                <a:cs typeface="B Jadid" panose="00000700000000000000" pitchFamily="2" charset="-78"/>
              </a:rPr>
              <a:t>1 – خالص :</a:t>
            </a:r>
          </a:p>
          <a:p>
            <a:pPr marL="0" indent="0">
              <a:buNone/>
            </a:pPr>
            <a:r>
              <a:rPr lang="fa-IR" b="1" dirty="0" smtClean="0">
                <a:solidFill>
                  <a:srgbClr val="92D050"/>
                </a:solidFill>
              </a:rPr>
              <a:t>الف ) عنصر </a:t>
            </a:r>
            <a:r>
              <a:rPr lang="fa-IR" dirty="0" smtClean="0"/>
              <a:t>: </a:t>
            </a:r>
            <a:r>
              <a:rPr lang="fa-IR" dirty="0"/>
              <a:t>موادی که ملکول آن از یک نوع اتم تشکیل شده است : طلا ، مس</a:t>
            </a:r>
            <a:endParaRPr lang="fa-IR" dirty="0" smtClean="0"/>
          </a:p>
          <a:p>
            <a:pPr marL="0" indent="0">
              <a:buNone/>
            </a:pPr>
            <a:r>
              <a:rPr lang="fa-IR" b="1" dirty="0" smtClean="0">
                <a:solidFill>
                  <a:srgbClr val="92D050"/>
                </a:solidFill>
              </a:rPr>
              <a:t>ب ) ترکیب </a:t>
            </a:r>
            <a:r>
              <a:rPr lang="fa-IR" dirty="0" smtClean="0"/>
              <a:t>: موادی که ملکول آن از ترکیب دو یا چند نوع اتم تشکیل شده است : آب ، نمک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sz="2000" dirty="0" smtClean="0">
                <a:cs typeface="B Jadid" panose="00000700000000000000" pitchFamily="2" charset="-78"/>
              </a:rPr>
              <a:t>2 – مخلوط :</a:t>
            </a:r>
          </a:p>
          <a:p>
            <a:pPr marL="0" indent="0">
              <a:buNone/>
            </a:pPr>
            <a:r>
              <a:rPr lang="fa-IR" b="1" i="1" dirty="0" smtClean="0">
                <a:solidFill>
                  <a:srgbClr val="92D050"/>
                </a:solidFill>
              </a:rPr>
              <a:t>الف ) مخلوط همگن ( محلول ) :</a:t>
            </a:r>
          </a:p>
          <a:p>
            <a:pPr marL="0" indent="0">
              <a:buNone/>
            </a:pPr>
            <a:r>
              <a:rPr lang="fa-IR" dirty="0" smtClean="0"/>
              <a:t>مخلوطی که اجزای آن به طور یکنواخت در کنار هم قرار گرفته اند : شکر در چای</a:t>
            </a:r>
            <a:endParaRPr lang="fa-IR" dirty="0"/>
          </a:p>
          <a:p>
            <a:pPr marL="0" indent="0">
              <a:buNone/>
            </a:pPr>
            <a:r>
              <a:rPr lang="fa-IR" b="1" i="1" dirty="0" smtClean="0">
                <a:solidFill>
                  <a:srgbClr val="92D050"/>
                </a:solidFill>
              </a:rPr>
              <a:t>ب ) مخلوط ناهمگن :</a:t>
            </a:r>
          </a:p>
          <a:p>
            <a:pPr marL="0" indent="0">
              <a:buNone/>
            </a:pPr>
            <a:r>
              <a:rPr lang="fa-IR" dirty="0" smtClean="0"/>
              <a:t>مخلوطی که اجزای آن به طور غیر یکنواخت در کنار هم قرار گرفته اند : خاک در آب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2907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9833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B Titr" panose="00000700000000000000" pitchFamily="2" charset="-78"/>
              </a:rPr>
              <a:t>نقش عناصر در بدن :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9433"/>
            <a:ext cx="8596668" cy="4884516"/>
          </a:xfrm>
        </p:spPr>
        <p:txBody>
          <a:bodyPr>
            <a:normAutofit/>
          </a:bodyPr>
          <a:lstStyle/>
          <a:p>
            <a:r>
              <a:rPr lang="fa-IR" sz="2000" b="1" i="1" dirty="0" smtClean="0">
                <a:solidFill>
                  <a:srgbClr val="00B0F0"/>
                </a:solidFill>
              </a:rPr>
              <a:t>1 – آهن :</a:t>
            </a:r>
          </a:p>
          <a:p>
            <a:r>
              <a:rPr lang="fa-IR" dirty="0" smtClean="0"/>
              <a:t>در ساختمان هموگلوبین خون</a:t>
            </a:r>
          </a:p>
          <a:p>
            <a:endParaRPr lang="fa-IR" dirty="0"/>
          </a:p>
          <a:p>
            <a:r>
              <a:rPr lang="fa-IR" sz="2000" b="1" i="1" dirty="0" smtClean="0">
                <a:solidFill>
                  <a:srgbClr val="00B0F0"/>
                </a:solidFill>
              </a:rPr>
              <a:t>2 – سدیم و پتاسیم :</a:t>
            </a:r>
          </a:p>
          <a:p>
            <a:r>
              <a:rPr lang="fa-IR" dirty="0" smtClean="0"/>
              <a:t>در فعالیتهای قلب</a:t>
            </a:r>
          </a:p>
          <a:p>
            <a:endParaRPr lang="fa-IR" dirty="0"/>
          </a:p>
          <a:p>
            <a:r>
              <a:rPr lang="fa-IR" sz="2000" b="1" i="1" dirty="0" smtClean="0">
                <a:solidFill>
                  <a:srgbClr val="00B0F0"/>
                </a:solidFill>
              </a:rPr>
              <a:t>3 – ید :</a:t>
            </a:r>
          </a:p>
          <a:p>
            <a:r>
              <a:rPr lang="fa-IR" dirty="0" smtClean="0"/>
              <a:t>در تنظیم فعالیتهای بدن </a:t>
            </a:r>
          </a:p>
          <a:p>
            <a:endParaRPr lang="fa-IR" dirty="0"/>
          </a:p>
          <a:p>
            <a:r>
              <a:rPr lang="fa-IR" sz="2000" b="1" i="1" dirty="0" smtClean="0">
                <a:solidFill>
                  <a:srgbClr val="00B0F0"/>
                </a:solidFill>
              </a:rPr>
              <a:t>4 – کلسیم :</a:t>
            </a:r>
          </a:p>
          <a:p>
            <a:r>
              <a:rPr lang="fa-IR" dirty="0" smtClean="0"/>
              <a:t>در رشد استخوانها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9779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انواع الیاف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00B0F0"/>
                </a:solidFill>
              </a:rPr>
              <a:t>2 – الیاف مصنوعی</a:t>
            </a:r>
            <a:endParaRPr lang="fa-IR" b="1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2400" dirty="0" smtClean="0"/>
              <a:t>پلاستیک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 smtClean="0"/>
              <a:t>کاربرد پلاستیک :</a:t>
            </a:r>
          </a:p>
          <a:p>
            <a:pPr marL="0" indent="0">
              <a:buNone/>
            </a:pPr>
            <a:r>
              <a:rPr lang="fa-IR" dirty="0" smtClean="0"/>
              <a:t>قطعات خودرو</a:t>
            </a:r>
          </a:p>
          <a:p>
            <a:pPr marL="0" indent="0">
              <a:buNone/>
            </a:pPr>
            <a:r>
              <a:rPr lang="fa-IR" dirty="0" smtClean="0"/>
              <a:t>مصالح ساختمانی</a:t>
            </a:r>
          </a:p>
          <a:p>
            <a:pPr marL="0" indent="0">
              <a:buNone/>
            </a:pPr>
            <a:r>
              <a:rPr lang="fa-IR" dirty="0" smtClean="0"/>
              <a:t>مواد بسته بندی</a:t>
            </a:r>
          </a:p>
          <a:p>
            <a:pPr marL="0" indent="0">
              <a:buNone/>
            </a:pPr>
            <a:r>
              <a:rPr lang="fa-IR" dirty="0" smtClean="0"/>
              <a:t>وسایل شخصی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00B0F0"/>
                </a:solidFill>
              </a:rPr>
              <a:t>1 – الیاف طبیعی</a:t>
            </a:r>
            <a:endParaRPr lang="fa-IR" b="1" dirty="0">
              <a:solidFill>
                <a:srgbClr val="00B0F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/>
              <a:t>پشم </a:t>
            </a:r>
          </a:p>
          <a:p>
            <a:pPr marL="0" indent="0">
              <a:buNone/>
            </a:pPr>
            <a:r>
              <a:rPr lang="fa-IR" sz="2400" dirty="0" smtClean="0"/>
              <a:t>ابریشم</a:t>
            </a:r>
          </a:p>
          <a:p>
            <a:pPr marL="0" indent="0">
              <a:buNone/>
            </a:pPr>
            <a:r>
              <a:rPr lang="fa-IR" sz="2400" dirty="0" smtClean="0"/>
              <a:t>پنبه</a:t>
            </a:r>
          </a:p>
          <a:p>
            <a:pPr marL="0" indent="0">
              <a:buNone/>
            </a:pPr>
            <a:endParaRPr lang="fa-IR" sz="2400" dirty="0" smtClean="0"/>
          </a:p>
          <a:p>
            <a:pPr marL="0" indent="0">
              <a:buNone/>
            </a:pPr>
            <a:r>
              <a:rPr lang="fa-IR" sz="2400" dirty="0" smtClean="0"/>
              <a:t>کاربرد :</a:t>
            </a:r>
          </a:p>
          <a:p>
            <a:pPr marL="0" indent="0">
              <a:buNone/>
            </a:pPr>
            <a:r>
              <a:rPr lang="fa-IR" sz="2400" dirty="0" smtClean="0"/>
              <a:t>تهیه لباس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52762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cs typeface="B Titr" panose="00000700000000000000" pitchFamily="2" charset="-78"/>
              </a:rPr>
              <a:t>پلیمر چیست ؟</a:t>
            </a:r>
            <a:endParaRPr lang="fa-IR" sz="48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sz="2400" dirty="0" smtClean="0"/>
              <a:t>پلی : زیاد </a:t>
            </a:r>
          </a:p>
          <a:p>
            <a:pPr marL="0" indent="0">
              <a:buNone/>
            </a:pPr>
            <a:r>
              <a:rPr lang="fa-IR" sz="2400" dirty="0" smtClean="0"/>
              <a:t>مر : ملکول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sz="3200" dirty="0" smtClean="0">
                <a:solidFill>
                  <a:srgbClr val="00B0F0"/>
                </a:solidFill>
                <a:cs typeface="B Jadid" panose="00000700000000000000" pitchFamily="2" charset="-78"/>
              </a:rPr>
              <a:t>پلیمر :</a:t>
            </a:r>
          </a:p>
          <a:p>
            <a:pPr marL="0" indent="0">
              <a:buNone/>
            </a:pPr>
            <a:r>
              <a:rPr lang="fa-IR" dirty="0" smtClean="0"/>
              <a:t>مواد درشت ملکولی که </a:t>
            </a:r>
            <a:r>
              <a:rPr lang="fa-IR" dirty="0" smtClean="0"/>
              <a:t>از پیوستن ملکول های زیادی به هم تشکیل شده اند .</a:t>
            </a:r>
          </a:p>
          <a:p>
            <a:pPr marL="0" indent="0">
              <a:buNone/>
            </a:pPr>
            <a:r>
              <a:rPr lang="fa-IR" dirty="0" smtClean="0"/>
              <a:t>مثل : پلاستیک </a:t>
            </a:r>
          </a:p>
        </p:txBody>
      </p:sp>
    </p:spTree>
    <p:extLst>
      <p:ext uri="{BB962C8B-B14F-4D97-AF65-F5344CB8AC3E}">
        <p14:creationId xmlns:p14="http://schemas.microsoft.com/office/powerpoint/2010/main" val="337126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مواد فلزی :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 smtClean="0">
                <a:cs typeface="B Titr" panose="00000700000000000000" pitchFamily="2" charset="-78"/>
              </a:rPr>
              <a:t>واکنش پذیری متفاوتی دارند 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a-IR" sz="2600" b="1" dirty="0" smtClean="0">
                <a:solidFill>
                  <a:srgbClr val="92D050"/>
                </a:solidFill>
                <a:cs typeface="B Koodak" panose="00000700000000000000" pitchFamily="2" charset="-78"/>
              </a:rPr>
              <a:t>1 - آهن : 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استحکام . ارزان  . رسانای گرما و جریان الکتریسیته</a:t>
            </a:r>
          </a:p>
          <a:p>
            <a:pPr marL="0" indent="0">
              <a:buNone/>
            </a:pPr>
            <a:r>
              <a:rPr lang="fa-IR" sz="2600" b="1" dirty="0" smtClean="0">
                <a:solidFill>
                  <a:srgbClr val="92D050"/>
                </a:solidFill>
                <a:cs typeface="B Koodak" panose="00000700000000000000" pitchFamily="2" charset="-78"/>
              </a:rPr>
              <a:t>2 – آلومینیم :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استحکام . سبک ( ساخت هواپیما ) . رسانا</a:t>
            </a:r>
          </a:p>
          <a:p>
            <a:pPr marL="0" indent="0">
              <a:buNone/>
            </a:pPr>
            <a:r>
              <a:rPr lang="fa-IR" sz="2600" b="1" dirty="0" smtClean="0">
                <a:solidFill>
                  <a:srgbClr val="92D050"/>
                </a:solidFill>
                <a:cs typeface="B Koodak" panose="00000700000000000000" pitchFamily="2" charset="-78"/>
              </a:rPr>
              <a:t>3 – طلا :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گران قیمت . عدم ترکیب با عناصر دیگر</a:t>
            </a:r>
          </a:p>
          <a:p>
            <a:pPr marL="0" indent="0">
              <a:buNone/>
            </a:pPr>
            <a:r>
              <a:rPr lang="fa-IR" sz="2600" b="1" dirty="0" smtClean="0">
                <a:solidFill>
                  <a:srgbClr val="92D050"/>
                </a:solidFill>
                <a:cs typeface="B Koodak" panose="00000700000000000000" pitchFamily="2" charset="-78"/>
              </a:rPr>
              <a:t>4 – مس :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رسانای بسیار خوب برای جریان برق . مقاومت در برابر خوردگی . قابلیت مفتول شدن . ساخت وسایل پخت غذا</a:t>
            </a:r>
          </a:p>
          <a:p>
            <a:pPr marL="0" indent="0">
              <a:buNone/>
            </a:pPr>
            <a:r>
              <a:rPr lang="fa-IR" sz="2600" b="1" dirty="0" smtClean="0">
                <a:solidFill>
                  <a:srgbClr val="92D050"/>
                </a:solidFill>
                <a:cs typeface="B Koodak" panose="00000700000000000000" pitchFamily="2" charset="-78"/>
              </a:rPr>
              <a:t>5 – منیزیم :</a:t>
            </a:r>
          </a:p>
          <a:p>
            <a:pPr marL="0" indent="0">
              <a:buNone/>
            </a:pPr>
            <a:r>
              <a:rPr lang="fa-IR" sz="2400" dirty="0" smtClean="0">
                <a:cs typeface="B Koodak" panose="00000700000000000000" pitchFamily="2" charset="-78"/>
              </a:rPr>
              <a:t>واکنش بسیار شدید با اکسیژن ( تولید نور و گرمای بسیار زیاد و خیره کننده )</a:t>
            </a:r>
            <a:endParaRPr lang="fa-IR" sz="2400" dirty="0">
              <a:cs typeface="B Koodak" panose="00000700000000000000" pitchFamily="2" charset="-78"/>
            </a:endParaRPr>
          </a:p>
          <a:p>
            <a:pPr marL="0" indent="0">
              <a:buNone/>
            </a:pPr>
            <a:endParaRPr lang="fa-IR" sz="2400" dirty="0" smtClean="0">
              <a:cs typeface="B Koodak" panose="00000700000000000000" pitchFamily="2" charset="-78"/>
            </a:endParaRPr>
          </a:p>
          <a:p>
            <a:pPr marL="0" indent="0">
              <a:buNone/>
            </a:pPr>
            <a:endParaRPr lang="fa-IR" sz="2400" dirty="0">
              <a:cs typeface="B Koodak" panose="00000700000000000000" pitchFamily="2" charset="-78"/>
            </a:endParaRPr>
          </a:p>
          <a:p>
            <a:pPr marL="0" indent="0">
              <a:buNone/>
            </a:pPr>
            <a:endParaRPr lang="fa-IR" sz="24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452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Titr" panose="00000700000000000000" pitchFamily="2" charset="-78"/>
              </a:rPr>
              <a:t>مواد نافلز :</a:t>
            </a:r>
            <a:endParaRPr lang="fa-IR" sz="6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i="1" dirty="0" smtClean="0">
                <a:solidFill>
                  <a:srgbClr val="92D050"/>
                </a:solidFill>
              </a:rPr>
              <a:t>1 – هوا :</a:t>
            </a:r>
          </a:p>
          <a:p>
            <a:pPr marL="0" indent="0">
              <a:buNone/>
            </a:pPr>
            <a:r>
              <a:rPr lang="fa-IR" sz="2400" dirty="0" smtClean="0"/>
              <a:t>ترکیبی از گازهای </a:t>
            </a:r>
            <a:r>
              <a:rPr lang="en-US" sz="2400" dirty="0" smtClean="0"/>
              <a:t>N</a:t>
            </a:r>
            <a:r>
              <a:rPr lang="fa-IR" sz="2400" dirty="0" smtClean="0"/>
              <a:t> و </a:t>
            </a:r>
            <a:r>
              <a:rPr lang="en-US" sz="2400" dirty="0" smtClean="0"/>
              <a:t>O</a:t>
            </a:r>
            <a:r>
              <a:rPr lang="fa-IR" sz="2400" dirty="0" smtClean="0"/>
              <a:t> و </a:t>
            </a:r>
            <a:r>
              <a:rPr lang="en-US" sz="2400" dirty="0" smtClean="0"/>
              <a:t>CO2</a:t>
            </a:r>
            <a:endParaRPr lang="fa-IR" sz="2400" dirty="0" smtClean="0"/>
          </a:p>
          <a:p>
            <a:pPr marL="0" indent="0">
              <a:buNone/>
            </a:pPr>
            <a:r>
              <a:rPr lang="fa-IR" sz="2400" b="1" i="1" dirty="0" smtClean="0">
                <a:solidFill>
                  <a:srgbClr val="92D050"/>
                </a:solidFill>
              </a:rPr>
              <a:t>2 – اکسیژن : </a:t>
            </a:r>
            <a:r>
              <a:rPr lang="en-US" sz="2400" b="1" i="1" dirty="0" smtClean="0">
                <a:solidFill>
                  <a:srgbClr val="92D050"/>
                </a:solidFill>
              </a:rPr>
              <a:t>O2</a:t>
            </a:r>
            <a:endParaRPr lang="fa-IR" sz="2400" b="1" i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a-IR" sz="2400" dirty="0" smtClean="0"/>
              <a:t>ملکول دو اتمی / جهت تنفس و بسیار کارآیی دارد </a:t>
            </a:r>
          </a:p>
          <a:p>
            <a:pPr marL="0" indent="0">
              <a:buNone/>
            </a:pPr>
            <a:r>
              <a:rPr lang="fa-IR" sz="2400" b="1" i="1" dirty="0" smtClean="0">
                <a:solidFill>
                  <a:srgbClr val="92D050"/>
                </a:solidFill>
              </a:rPr>
              <a:t>3 – اوزون : </a:t>
            </a:r>
            <a:r>
              <a:rPr lang="en-US" sz="2400" b="1" i="1" dirty="0" smtClean="0">
                <a:solidFill>
                  <a:srgbClr val="92D050"/>
                </a:solidFill>
              </a:rPr>
              <a:t>O3</a:t>
            </a:r>
          </a:p>
          <a:p>
            <a:pPr marL="0" indent="0">
              <a:buNone/>
            </a:pPr>
            <a:r>
              <a:rPr lang="fa-IR" sz="2400" dirty="0" smtClean="0"/>
              <a:t>در لایه های بالایی جو : جلوگیری از ورود پرتوهای پر انرژی فرابنفش خورشید به زمین / قطر لایه اوزون حدود 3 میلیمتر است</a:t>
            </a:r>
          </a:p>
          <a:p>
            <a:pPr marL="0" indent="0">
              <a:buNone/>
            </a:pPr>
            <a:endParaRPr lang="fa-IR" sz="2400" dirty="0"/>
          </a:p>
          <a:p>
            <a:pPr marL="0" indent="0">
              <a:buNone/>
            </a:pPr>
            <a:endParaRPr lang="fa-IR" sz="2400" dirty="0" smtClean="0"/>
          </a:p>
          <a:p>
            <a:pPr marL="0" indent="0"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21426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سولفوریک اسید :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H2SO4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گوگرد : 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</a:t>
            </a:r>
            <a:r>
              <a:rPr lang="fa-IR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16</a:t>
            </a:r>
            <a:endParaRPr lang="fa-IR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fa-IR" sz="2400" dirty="0" smtClean="0"/>
              <a:t>جامد زرد رنگ </a:t>
            </a:r>
          </a:p>
          <a:p>
            <a:r>
              <a:rPr lang="fa-IR" sz="2400" dirty="0" smtClean="0"/>
              <a:t>محل یافت : در دهانه آتش فشانهای خاموش یا نیمه فعال</a:t>
            </a:r>
          </a:p>
          <a:p>
            <a:endParaRPr lang="fa-IR" sz="2400" dirty="0" smtClean="0"/>
          </a:p>
          <a:p>
            <a:r>
              <a:rPr lang="fa-IR" sz="2400" dirty="0" smtClean="0"/>
              <a:t>شش کاربردهای سولفوریک اسید :</a:t>
            </a:r>
            <a:endParaRPr lang="fa-IR" sz="2400" dirty="0"/>
          </a:p>
          <a:p>
            <a:r>
              <a:rPr lang="fa-IR" sz="2400" dirty="0" smtClean="0"/>
              <a:t>شکل 3 در صفحه 4 کتاب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093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 smtClean="0">
                <a:cs typeface="B Titr" panose="00000700000000000000" pitchFamily="2" charset="-78"/>
              </a:rPr>
              <a:t>فرمول تعداد الکترونها در هر لایه اتم :</a:t>
            </a:r>
            <a:endParaRPr lang="fa-IR" sz="40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2  </a:t>
            </a:r>
          </a:p>
          <a:p>
            <a:r>
              <a:rPr lang="en-US" dirty="0" smtClean="0"/>
              <a:t>n   </a:t>
            </a:r>
            <a:r>
              <a:rPr lang="fa-IR" dirty="0" smtClean="0"/>
              <a:t> 2 </a:t>
            </a:r>
          </a:p>
          <a:p>
            <a:pPr marL="0" indent="0">
              <a:buNone/>
            </a:pPr>
            <a:r>
              <a:rPr lang="en-US" sz="3200" dirty="0" smtClean="0"/>
              <a:t>n</a:t>
            </a:r>
            <a:r>
              <a:rPr lang="fa-IR" dirty="0" smtClean="0"/>
              <a:t>: شماره لایه می باشد .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rgbClr val="00B050"/>
                </a:solidFill>
              </a:rPr>
              <a:t>به عنوان مثال :</a:t>
            </a:r>
          </a:p>
          <a:p>
            <a:pPr marL="0" indent="0">
              <a:buNone/>
            </a:pPr>
            <a:r>
              <a:rPr lang="fa-IR" sz="2000" dirty="0" smtClean="0">
                <a:solidFill>
                  <a:srgbClr val="00B050"/>
                </a:solidFill>
              </a:rPr>
              <a:t>در لایه سوم چند الکترون می تواند گنجایش داشته باشد ؟</a:t>
            </a:r>
            <a:endParaRPr lang="fa-I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a-IR" dirty="0" smtClean="0"/>
              <a:t>شماره لایه 3 می باشد . و 3 به توان دو می شود 9</a:t>
            </a:r>
          </a:p>
          <a:p>
            <a:pPr marL="0" indent="0">
              <a:buNone/>
            </a:pPr>
            <a:r>
              <a:rPr lang="fa-IR" dirty="0" smtClean="0"/>
              <a:t>اکنون 9 را باید در دو ضرب نماییم</a:t>
            </a:r>
          </a:p>
          <a:p>
            <a:pPr marL="0" indent="0">
              <a:buNone/>
            </a:pPr>
            <a:r>
              <a:rPr lang="fa-IR" dirty="0" smtClean="0"/>
              <a:t>جواب آخر می شود 18</a:t>
            </a:r>
          </a:p>
          <a:p>
            <a:pPr marL="0" indent="0">
              <a:buNone/>
            </a:pPr>
            <a:r>
              <a:rPr lang="fa-IR" dirty="0" smtClean="0"/>
              <a:t>پس لایه سوم دارای گنجایش 18 الکترون می باشد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7294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نیتروژن :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en-US" dirty="0" smtClean="0">
                <a:cs typeface="B Titr" panose="00000700000000000000" pitchFamily="2" charset="-78"/>
              </a:rPr>
              <a:t>N2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گازی بدون رنگ و بدون بو </a:t>
            </a:r>
          </a:p>
          <a:p>
            <a:pPr marL="0" indent="0">
              <a:buNone/>
            </a:pPr>
            <a:r>
              <a:rPr lang="fa-IR" dirty="0" smtClean="0"/>
              <a:t>حدود 80 درصد حجم هوا را اشغال نموده است </a:t>
            </a:r>
          </a:p>
          <a:p>
            <a:pPr marL="0" indent="0">
              <a:buNone/>
            </a:pPr>
            <a:r>
              <a:rPr lang="fa-IR" dirty="0" smtClean="0"/>
              <a:t>برای انسان به صورت مستقیم کاربردی ندارد</a:t>
            </a:r>
          </a:p>
          <a:p>
            <a:pPr marL="0" indent="0">
              <a:buNone/>
            </a:pPr>
            <a:r>
              <a:rPr lang="fa-IR" dirty="0" smtClean="0"/>
              <a:t>نیتروژن و ترکیبات آن ، مورد نیاز گیاهان می باشد </a:t>
            </a:r>
          </a:p>
          <a:p>
            <a:pPr marL="0" indent="0">
              <a:buNone/>
            </a:pPr>
            <a:r>
              <a:rPr lang="fa-IR" dirty="0" smtClean="0"/>
              <a:t>چرخه نیتروژن در طبیعت ( گفتگو کنید ص 5 کتاب )</a:t>
            </a:r>
          </a:p>
          <a:p>
            <a:pPr marL="0" indent="0">
              <a:buNone/>
            </a:pPr>
            <a:r>
              <a:rPr lang="fa-IR" dirty="0" smtClean="0"/>
              <a:t>عدد اتمی نیتروژن  7 می باشد 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00B050"/>
                </a:solidFill>
              </a:rPr>
              <a:t>سوال :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00B050"/>
                </a:solidFill>
              </a:rPr>
              <a:t>تعداد الکترونهای نیتروژن را در هر لایه مشخص نمایید .</a:t>
            </a:r>
          </a:p>
        </p:txBody>
      </p:sp>
    </p:spTree>
    <p:extLst>
      <p:ext uri="{BB962C8B-B14F-4D97-AF65-F5344CB8AC3E}">
        <p14:creationId xmlns:p14="http://schemas.microsoft.com/office/powerpoint/2010/main" val="315437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آمونیاک :</a:t>
            </a:r>
            <a:br>
              <a:rPr lang="fa-IR" sz="4400" dirty="0" smtClean="0">
                <a:cs typeface="B Titr" panose="00000700000000000000" pitchFamily="2" charset="-78"/>
              </a:rPr>
            </a:br>
            <a:r>
              <a:rPr lang="en-US" sz="4400" dirty="0" smtClean="0">
                <a:cs typeface="B Titr" panose="00000700000000000000" pitchFamily="2" charset="-78"/>
              </a:rPr>
              <a:t>NH3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800" dirty="0" smtClean="0">
                <a:solidFill>
                  <a:srgbClr val="00B050"/>
                </a:solidFill>
              </a:rPr>
              <a:t>از ترکیبات نیتروژن می باشد .</a:t>
            </a:r>
          </a:p>
          <a:p>
            <a:pPr marL="0" indent="0">
              <a:buNone/>
            </a:pPr>
            <a:endParaRPr lang="fa-IR" sz="2800" dirty="0" smtClean="0"/>
          </a:p>
          <a:p>
            <a:pPr marL="0" indent="0">
              <a:buNone/>
            </a:pPr>
            <a:r>
              <a:rPr lang="fa-IR" sz="2800" dirty="0" smtClean="0"/>
              <a:t>کاربردهای آمونیاک :</a:t>
            </a:r>
          </a:p>
          <a:p>
            <a:pPr marL="0" indent="0">
              <a:buNone/>
            </a:pPr>
            <a:r>
              <a:rPr lang="fa-IR" sz="2800" dirty="0" smtClean="0"/>
              <a:t>1 – تهیه کودهای شیمیایی</a:t>
            </a:r>
          </a:p>
          <a:p>
            <a:pPr marL="0" indent="0">
              <a:buNone/>
            </a:pPr>
            <a:r>
              <a:rPr lang="fa-IR" sz="2800" dirty="0" smtClean="0"/>
              <a:t>2 – تهیه مواد منفجره </a:t>
            </a:r>
          </a:p>
          <a:p>
            <a:pPr marL="0" indent="0">
              <a:buNone/>
            </a:pPr>
            <a:r>
              <a:rPr lang="fa-IR" sz="2800" dirty="0" smtClean="0"/>
              <a:t>3 – سرد سازی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474150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5109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مواد نافلز دیگر :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629"/>
            <a:ext cx="8596668" cy="47224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 smtClean="0">
                <a:solidFill>
                  <a:srgbClr val="92D050"/>
                </a:solidFill>
              </a:rPr>
              <a:t>فسفر : </a:t>
            </a:r>
            <a:r>
              <a:rPr lang="en-US" dirty="0" smtClean="0">
                <a:solidFill>
                  <a:srgbClr val="92D050"/>
                </a:solidFill>
              </a:rPr>
              <a:t>P</a:t>
            </a:r>
            <a:r>
              <a:rPr lang="fa-IR" dirty="0" smtClean="0">
                <a:solidFill>
                  <a:srgbClr val="92D050"/>
                </a:solidFill>
              </a:rPr>
              <a:t>  15</a:t>
            </a:r>
          </a:p>
          <a:p>
            <a:pPr marL="0" indent="0">
              <a:buNone/>
            </a:pPr>
            <a:r>
              <a:rPr lang="fa-IR" dirty="0" smtClean="0"/>
              <a:t>کبریت دارای ترکیبات فسفر است </a:t>
            </a:r>
          </a:p>
          <a:p>
            <a:pPr marL="0" indent="0">
              <a:buNone/>
            </a:pPr>
            <a:r>
              <a:rPr lang="fa-IR" dirty="0" smtClean="0"/>
              <a:t>به علت داشتن دمای احتراق پایین زود شعله ور می شوند 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 smtClean="0">
                <a:solidFill>
                  <a:srgbClr val="92D050"/>
                </a:solidFill>
              </a:rPr>
              <a:t>کربن :  </a:t>
            </a:r>
            <a:r>
              <a:rPr lang="en-US" dirty="0" smtClean="0">
                <a:solidFill>
                  <a:srgbClr val="92D050"/>
                </a:solidFill>
              </a:rPr>
              <a:t>C</a:t>
            </a:r>
            <a:r>
              <a:rPr lang="fa-IR" dirty="0" smtClean="0">
                <a:solidFill>
                  <a:srgbClr val="92D050"/>
                </a:solidFill>
              </a:rPr>
              <a:t>  6</a:t>
            </a:r>
          </a:p>
          <a:p>
            <a:pPr marL="0" indent="0">
              <a:buNone/>
            </a:pPr>
            <a:r>
              <a:rPr lang="fa-IR" dirty="0" smtClean="0"/>
              <a:t>زغال  و مغز مداد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 smtClean="0">
                <a:solidFill>
                  <a:srgbClr val="92D050"/>
                </a:solidFill>
              </a:rPr>
              <a:t>فلوئور :  </a:t>
            </a:r>
            <a:r>
              <a:rPr lang="en-US" dirty="0" smtClean="0">
                <a:solidFill>
                  <a:srgbClr val="92D050"/>
                </a:solidFill>
              </a:rPr>
              <a:t>F</a:t>
            </a:r>
            <a:r>
              <a:rPr lang="fa-IR" dirty="0" smtClean="0">
                <a:solidFill>
                  <a:srgbClr val="92D050"/>
                </a:solidFill>
              </a:rPr>
              <a:t>   7 </a:t>
            </a:r>
          </a:p>
          <a:p>
            <a:pPr marL="0" indent="0">
              <a:buNone/>
            </a:pPr>
            <a:r>
              <a:rPr lang="fa-IR" dirty="0" smtClean="0"/>
              <a:t>جهت جلوگیری از پوسیدگی دندان در خمیر دندان کاربرد دارد 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fa-IR" dirty="0" smtClean="0">
                <a:solidFill>
                  <a:srgbClr val="92D050"/>
                </a:solidFill>
              </a:rPr>
              <a:t>کلر :   </a:t>
            </a:r>
            <a:r>
              <a:rPr lang="en-US" dirty="0" err="1" smtClean="0">
                <a:solidFill>
                  <a:srgbClr val="92D050"/>
                </a:solidFill>
              </a:rPr>
              <a:t>Cl</a:t>
            </a:r>
            <a:r>
              <a:rPr lang="fa-IR" dirty="0" smtClean="0">
                <a:solidFill>
                  <a:srgbClr val="92D050"/>
                </a:solidFill>
              </a:rPr>
              <a:t>   17</a:t>
            </a:r>
          </a:p>
          <a:p>
            <a:pPr marL="0" indent="0">
              <a:buNone/>
            </a:pPr>
            <a:r>
              <a:rPr lang="fa-IR" dirty="0" smtClean="0"/>
              <a:t>جهت شست و شو / ضد عفونی کردن آب استخر / امور صنعتی / امور کشاورزی </a:t>
            </a:r>
          </a:p>
        </p:txBody>
      </p:sp>
    </p:spTree>
    <p:extLst>
      <p:ext uri="{BB962C8B-B14F-4D97-AF65-F5344CB8AC3E}">
        <p14:creationId xmlns:p14="http://schemas.microsoft.com/office/powerpoint/2010/main" val="3909809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6132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cs typeface="B Titr" panose="00000700000000000000" pitchFamily="2" charset="-78"/>
              </a:rPr>
              <a:t>طبقه بندی عناصر</a:t>
            </a:r>
            <a:endParaRPr lang="fa-IR" sz="4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3053"/>
            <a:ext cx="8596668" cy="4757195"/>
          </a:xfrm>
        </p:spPr>
        <p:txBody>
          <a:bodyPr>
            <a:normAutofit/>
          </a:bodyPr>
          <a:lstStyle/>
          <a:p>
            <a:r>
              <a:rPr lang="fa-IR" dirty="0" smtClean="0"/>
              <a:t>با توجه به لایه ای بودن مدار الکترونها و ظرفیت هر لایه ، عناصر در جدولی خاص و بر اساس تعداد الکترونهای مدار آخر طبقه بندی می شوند .</a:t>
            </a:r>
          </a:p>
          <a:p>
            <a:endParaRPr lang="fa-IR" dirty="0"/>
          </a:p>
          <a:p>
            <a:r>
              <a:rPr lang="fa-IR" sz="2400" dirty="0" smtClean="0">
                <a:cs typeface="B Homa" panose="00000400000000000000" pitchFamily="2" charset="-78"/>
              </a:rPr>
              <a:t>مشخصات این جدول :</a:t>
            </a:r>
          </a:p>
          <a:p>
            <a:r>
              <a:rPr lang="fa-IR" sz="2000" b="1" i="1" dirty="0" smtClean="0">
                <a:solidFill>
                  <a:srgbClr val="92D050"/>
                </a:solidFill>
              </a:rPr>
              <a:t>ستون :</a:t>
            </a:r>
          </a:p>
          <a:p>
            <a:r>
              <a:rPr lang="fa-IR" dirty="0" smtClean="0"/>
              <a:t>عناصر به صورت عمودی و از بالا به سمت پایین قرار می گیرند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وجه مشترک : در آخرین لایه خود تعداد الکترونهای برابر دارند </a:t>
            </a:r>
          </a:p>
          <a:p>
            <a:r>
              <a:rPr lang="fa-IR" dirty="0" smtClean="0"/>
              <a:t>مثلا ستون 1 همه دارای یک الکترون در آخرین لایه خود هستند و ستون 4 دارای چهار الکترون در آخرین لایه می باشند </a:t>
            </a:r>
          </a:p>
          <a:p>
            <a:r>
              <a:rPr lang="fa-IR" sz="2000" b="1" i="1" dirty="0" smtClean="0">
                <a:solidFill>
                  <a:srgbClr val="92D050"/>
                </a:solidFill>
              </a:rPr>
              <a:t>ردیف :</a:t>
            </a:r>
          </a:p>
          <a:p>
            <a:r>
              <a:rPr lang="fa-IR" dirty="0" smtClean="0"/>
              <a:t>عناصر به صورت افقی و از چپ به راست در کنار هم چیده می شوند </a:t>
            </a:r>
          </a:p>
          <a:p>
            <a:r>
              <a:rPr lang="fa-IR" dirty="0" smtClean="0"/>
              <a:t>هر چه از چپ به راست برویم تعداد الکترونها بیشتر می شود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695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719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 Homa</vt:lpstr>
      <vt:lpstr>B Jadid</vt:lpstr>
      <vt:lpstr>B Koodak</vt:lpstr>
      <vt:lpstr>B Titr</vt:lpstr>
      <vt:lpstr>Calibri</vt:lpstr>
      <vt:lpstr>Tahoma</vt:lpstr>
      <vt:lpstr>Trebuchet MS</vt:lpstr>
      <vt:lpstr>Wingdings 3</vt:lpstr>
      <vt:lpstr>Facet</vt:lpstr>
      <vt:lpstr>علوم نهم – فصل اول مواد و نقش آنها در زندگی</vt:lpstr>
      <vt:lpstr>مواد فلزی : واکنش پذیری متفاوتی دارند </vt:lpstr>
      <vt:lpstr>مواد نافلز :</vt:lpstr>
      <vt:lpstr>سولفوریک اسید : H2SO4</vt:lpstr>
      <vt:lpstr>فرمول تعداد الکترونها در هر لایه اتم :</vt:lpstr>
      <vt:lpstr>نیتروژن : N2</vt:lpstr>
      <vt:lpstr>آمونیاک : NH3</vt:lpstr>
      <vt:lpstr>مواد نافلز دیگر :</vt:lpstr>
      <vt:lpstr>طبقه بندی عناصر</vt:lpstr>
      <vt:lpstr>نقش عناصر در بدن :</vt:lpstr>
      <vt:lpstr>انواع الیاف</vt:lpstr>
      <vt:lpstr>پلیمر چیست 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43</cp:revision>
  <dcterms:created xsi:type="dcterms:W3CDTF">2015-09-25T00:01:13Z</dcterms:created>
  <dcterms:modified xsi:type="dcterms:W3CDTF">2015-09-26T03:02:00Z</dcterms:modified>
</cp:coreProperties>
</file>