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50"/>
  </p:notesMasterIdLst>
  <p:sldIdLst>
    <p:sldId id="256" r:id="rId2"/>
    <p:sldId id="257" r:id="rId3"/>
    <p:sldId id="258" r:id="rId4"/>
    <p:sldId id="312" r:id="rId5"/>
    <p:sldId id="270" r:id="rId6"/>
    <p:sldId id="259" r:id="rId7"/>
    <p:sldId id="271" r:id="rId8"/>
    <p:sldId id="260" r:id="rId9"/>
    <p:sldId id="261" r:id="rId10"/>
    <p:sldId id="262" r:id="rId11"/>
    <p:sldId id="292" r:id="rId12"/>
    <p:sldId id="293" r:id="rId13"/>
    <p:sldId id="294" r:id="rId14"/>
    <p:sldId id="295" r:id="rId15"/>
    <p:sldId id="274" r:id="rId16"/>
    <p:sldId id="266" r:id="rId17"/>
    <p:sldId id="267" r:id="rId18"/>
    <p:sldId id="272" r:id="rId19"/>
    <p:sldId id="307" r:id="rId20"/>
    <p:sldId id="268" r:id="rId21"/>
    <p:sldId id="269" r:id="rId22"/>
    <p:sldId id="273" r:id="rId23"/>
    <p:sldId id="302" r:id="rId24"/>
    <p:sldId id="303" r:id="rId25"/>
    <p:sldId id="275" r:id="rId26"/>
    <p:sldId id="276" r:id="rId27"/>
    <p:sldId id="277" r:id="rId28"/>
    <p:sldId id="281" r:id="rId29"/>
    <p:sldId id="280" r:id="rId30"/>
    <p:sldId id="279" r:id="rId31"/>
    <p:sldId id="282" r:id="rId32"/>
    <p:sldId id="284" r:id="rId33"/>
    <p:sldId id="285" r:id="rId34"/>
    <p:sldId id="304" r:id="rId35"/>
    <p:sldId id="300" r:id="rId36"/>
    <p:sldId id="301" r:id="rId37"/>
    <p:sldId id="291" r:id="rId38"/>
    <p:sldId id="286" r:id="rId39"/>
    <p:sldId id="287" r:id="rId40"/>
    <p:sldId id="306" r:id="rId41"/>
    <p:sldId id="288" r:id="rId42"/>
    <p:sldId id="289" r:id="rId43"/>
    <p:sldId id="308" r:id="rId44"/>
    <p:sldId id="305" r:id="rId45"/>
    <p:sldId id="309" r:id="rId46"/>
    <p:sldId id="299" r:id="rId47"/>
    <p:sldId id="310" r:id="rId48"/>
    <p:sldId id="311"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3016" autoAdjust="0"/>
  </p:normalViewPr>
  <p:slideViewPr>
    <p:cSldViewPr>
      <p:cViewPr varScale="1">
        <p:scale>
          <a:sx n="47" d="100"/>
          <a:sy n="47" d="100"/>
        </p:scale>
        <p:origin x="1176" y="4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27E104-AACB-46B1-BD5D-944B31D5A653}" type="datetimeFigureOut">
              <a:rPr lang="en-US" smtClean="0"/>
              <a:pPr/>
              <a:t>1/3/2017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9DB7C5D-C6EF-4A57-89F0-B8EB5DB979B2}" type="slidenum">
              <a:rPr lang="en-US" smtClean="0"/>
              <a:pPr/>
              <a:t>‹#›</a:t>
            </a:fld>
            <a:endParaRPr lang="en-US" dirty="0"/>
          </a:p>
        </p:txBody>
      </p:sp>
    </p:spTree>
    <p:extLst>
      <p:ext uri="{BB962C8B-B14F-4D97-AF65-F5344CB8AC3E}">
        <p14:creationId xmlns:p14="http://schemas.microsoft.com/office/powerpoint/2010/main" val="19376907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en-US" dirty="0" err="1" smtClean="0"/>
              <a:t>Kode</a:t>
            </a:r>
            <a:r>
              <a:rPr lang="en-US" baseline="0" dirty="0" smtClean="0"/>
              <a:t> </a:t>
            </a:r>
            <a:r>
              <a:rPr lang="en-US" baseline="0" dirty="0" err="1" smtClean="0"/>
              <a:t>mafhomi</a:t>
            </a:r>
            <a:r>
              <a:rPr lang="en-US" baseline="0" dirty="0" smtClean="0"/>
              <a:t> </a:t>
            </a:r>
            <a:r>
              <a:rPr lang="en-US" baseline="0" dirty="0" err="1" smtClean="0"/>
              <a:t>ro</a:t>
            </a:r>
            <a:r>
              <a:rPr lang="en-US" baseline="0" dirty="0" smtClean="0"/>
              <a:t> be </a:t>
            </a:r>
            <a:r>
              <a:rPr lang="en-US" baseline="0" dirty="0" err="1" smtClean="0"/>
              <a:t>khate</a:t>
            </a:r>
            <a:r>
              <a:rPr lang="en-US" baseline="0" dirty="0" smtClean="0"/>
              <a:t> </a:t>
            </a:r>
            <a:r>
              <a:rPr lang="en-US" baseline="0" dirty="0" err="1" smtClean="0"/>
              <a:t>farman</a:t>
            </a:r>
            <a:r>
              <a:rPr lang="en-US" baseline="0" dirty="0" smtClean="0"/>
              <a:t> </a:t>
            </a:r>
            <a:r>
              <a:rPr lang="en-US" baseline="0" dirty="0" err="1" smtClean="0"/>
              <a:t>unix</a:t>
            </a:r>
            <a:r>
              <a:rPr lang="en-US" baseline="0" dirty="0" smtClean="0"/>
              <a:t> </a:t>
            </a:r>
            <a:r>
              <a:rPr lang="en-US" baseline="0" dirty="0" err="1" smtClean="0"/>
              <a:t>ro</a:t>
            </a:r>
            <a:r>
              <a:rPr lang="en-US" baseline="0" dirty="0" smtClean="0"/>
              <a:t> system </a:t>
            </a:r>
            <a:r>
              <a:rPr lang="en-US" baseline="0" dirty="0" err="1" smtClean="0"/>
              <a:t>khodesh</a:t>
            </a:r>
            <a:r>
              <a:rPr lang="en-US" baseline="0" dirty="0" smtClean="0"/>
              <a:t> </a:t>
            </a:r>
            <a:r>
              <a:rPr lang="en-US" baseline="0" dirty="0" err="1" smtClean="0"/>
              <a:t>nevesht</a:t>
            </a:r>
            <a:r>
              <a:rPr lang="en-US" baseline="0" dirty="0" smtClean="0"/>
              <a:t> </a:t>
            </a:r>
            <a:r>
              <a:rPr lang="en-US" baseline="0" dirty="0" err="1" smtClean="0"/>
              <a:t>va</a:t>
            </a:r>
            <a:r>
              <a:rPr lang="en-US" baseline="0" dirty="0" smtClean="0"/>
              <a:t> control tame sys </a:t>
            </a:r>
            <a:r>
              <a:rPr lang="en-US" baseline="0" dirty="0" err="1" smtClean="0"/>
              <a:t>uni</a:t>
            </a:r>
            <a:r>
              <a:rPr lang="en-US" baseline="0" dirty="0" smtClean="0"/>
              <a:t> </a:t>
            </a:r>
            <a:r>
              <a:rPr lang="en-US" baseline="0" dirty="0" err="1" smtClean="0"/>
              <a:t>ro</a:t>
            </a:r>
            <a:r>
              <a:rPr lang="en-US" baseline="0" dirty="0" smtClean="0"/>
              <a:t> </a:t>
            </a:r>
            <a:r>
              <a:rPr lang="en-US" baseline="0" dirty="0" err="1" smtClean="0"/>
              <a:t>dar</a:t>
            </a:r>
            <a:r>
              <a:rPr lang="en-US" baseline="0" dirty="0" smtClean="0"/>
              <a:t> </a:t>
            </a:r>
            <a:r>
              <a:rPr lang="en-US" baseline="0" dirty="0" err="1" smtClean="0"/>
              <a:t>dast</a:t>
            </a:r>
            <a:r>
              <a:rPr lang="en-US" baseline="0" dirty="0" smtClean="0"/>
              <a:t> </a:t>
            </a:r>
            <a:r>
              <a:rPr lang="en-US" baseline="0" dirty="0" err="1" smtClean="0"/>
              <a:t>gereft</a:t>
            </a:r>
            <a:endParaRPr lang="en-US" dirty="0"/>
          </a:p>
        </p:txBody>
      </p:sp>
      <p:sp>
        <p:nvSpPr>
          <p:cNvPr id="4" name="Slide Number Placeholder 3"/>
          <p:cNvSpPr>
            <a:spLocks noGrp="1"/>
          </p:cNvSpPr>
          <p:nvPr>
            <p:ph type="sldNum" sz="quarter" idx="10"/>
          </p:nvPr>
        </p:nvSpPr>
        <p:spPr/>
        <p:txBody>
          <a:bodyPr/>
          <a:lstStyle/>
          <a:p>
            <a:fld id="{A9DB7C5D-C6EF-4A57-89F0-B8EB5DB979B2}" type="slidenum">
              <a:rPr lang="en-US" smtClean="0"/>
              <a:pPr/>
              <a:t>9</a:t>
            </a:fld>
            <a:endParaRPr lang="en-US" dirty="0"/>
          </a:p>
        </p:txBody>
      </p:sp>
    </p:spTree>
    <p:extLst>
      <p:ext uri="{BB962C8B-B14F-4D97-AF65-F5344CB8AC3E}">
        <p14:creationId xmlns:p14="http://schemas.microsoft.com/office/powerpoint/2010/main" val="3228324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lgn="r" rtl="1">
              <a:buAutoNum type="arabicPeriod"/>
            </a:pPr>
            <a:r>
              <a:rPr lang="en-US" sz="1200" b="0" i="0" kern="1200" dirty="0" smtClean="0">
                <a:solidFill>
                  <a:schemeClr val="tx1"/>
                </a:solidFill>
                <a:latin typeface="+mn-lt"/>
                <a:ea typeface="+mn-ea"/>
                <a:cs typeface="+mn-cs"/>
              </a:rPr>
              <a:t>Klez </a:t>
            </a:r>
            <a:r>
              <a:rPr lang="fa-IR" sz="1200" b="0" i="0" kern="1200" dirty="0" smtClean="0">
                <a:solidFill>
                  <a:schemeClr val="tx1"/>
                </a:solidFill>
                <a:latin typeface="+mn-lt"/>
                <a:ea typeface="+mn-ea"/>
                <a:cs typeface="+mn-cs"/>
              </a:rPr>
              <a:t>رکوردی را که پیش از این در اختیار </a:t>
            </a:r>
            <a:r>
              <a:rPr lang="en-US" sz="1200" b="0" i="0" kern="1200" dirty="0" err="1" smtClean="0">
                <a:solidFill>
                  <a:schemeClr val="tx1"/>
                </a:solidFill>
                <a:latin typeface="+mn-lt"/>
                <a:ea typeface="+mn-ea"/>
                <a:cs typeface="+mn-cs"/>
              </a:rPr>
              <a:t>SirCam</a:t>
            </a:r>
            <a:r>
              <a:rPr lang="en-US" sz="1200" b="0" i="0" kern="1200" dirty="0" smtClean="0">
                <a:solidFill>
                  <a:schemeClr val="tx1"/>
                </a:solidFill>
                <a:latin typeface="+mn-lt"/>
                <a:ea typeface="+mn-ea"/>
                <a:cs typeface="+mn-cs"/>
              </a:rPr>
              <a:t> </a:t>
            </a:r>
            <a:r>
              <a:rPr lang="fa-IR" sz="1200" b="0" i="0" kern="1200" dirty="0" smtClean="0">
                <a:solidFill>
                  <a:schemeClr val="tx1"/>
                </a:solidFill>
                <a:latin typeface="+mn-lt"/>
                <a:ea typeface="+mn-ea"/>
                <a:cs typeface="+mn-cs"/>
              </a:rPr>
              <a:t>بود، شکست و تبدیل به گسترده ترین کرم تا آن زمان در تاریخ رایانه شد. رفتار کرم شبیه کرم قدیمی تر بود، یعنی بازنویسی فایل ها با فایل های آلوده که حجمشان صفر بود. علاوه بر این، </a:t>
            </a:r>
            <a:r>
              <a:rPr lang="en-US" sz="1200" b="0" i="0" kern="1200" dirty="0" smtClean="0">
                <a:solidFill>
                  <a:schemeClr val="tx1"/>
                </a:solidFill>
                <a:latin typeface="+mn-lt"/>
                <a:ea typeface="+mn-ea"/>
                <a:cs typeface="+mn-cs"/>
              </a:rPr>
              <a:t>Klez </a:t>
            </a:r>
            <a:r>
              <a:rPr lang="fa-IR" sz="1200" b="0" i="0" kern="1200" dirty="0" smtClean="0">
                <a:solidFill>
                  <a:schemeClr val="tx1"/>
                </a:solidFill>
                <a:latin typeface="+mn-lt"/>
                <a:ea typeface="+mn-ea"/>
                <a:cs typeface="+mn-cs"/>
              </a:rPr>
              <a:t>تلاش به غیر فعال کردن برنامه آنتی ویروس به منظور زنده نگه داشتن خود می نمود.</a:t>
            </a:r>
          </a:p>
          <a:p>
            <a:pPr marL="228600" indent="-228600" algn="r" rtl="1">
              <a:buAutoNum type="arabicPeriod"/>
            </a:pPr>
            <a:endParaRPr lang="fa-IR" sz="1200" b="0" i="0" kern="1200" dirty="0" smtClean="0">
              <a:solidFill>
                <a:schemeClr val="tx1"/>
              </a:solidFill>
              <a:latin typeface="+mn-lt"/>
              <a:ea typeface="+mn-ea"/>
              <a:cs typeface="+mn-cs"/>
            </a:endParaRPr>
          </a:p>
          <a:p>
            <a:pPr marL="228600" indent="-228600" algn="r" rtl="1">
              <a:buAutoNum type="arabicPeriod"/>
            </a:pPr>
            <a:r>
              <a:rPr lang="en-US" sz="1200" b="0" i="0" kern="1200" dirty="0" smtClean="0">
                <a:solidFill>
                  <a:schemeClr val="tx1"/>
                </a:solidFill>
                <a:latin typeface="+mn-lt"/>
                <a:ea typeface="+mn-ea"/>
                <a:cs typeface="+mn-cs"/>
              </a:rPr>
              <a:t>SoBig </a:t>
            </a:r>
            <a:r>
              <a:rPr lang="fa-IR" sz="1200" b="0" i="0" kern="1200" dirty="0" smtClean="0">
                <a:solidFill>
                  <a:schemeClr val="tx1"/>
                </a:solidFill>
                <a:latin typeface="+mn-lt"/>
                <a:ea typeface="+mn-ea"/>
                <a:cs typeface="+mn-cs"/>
              </a:rPr>
              <a:t>میلیون ها کامپیوتر تحت ویندوز را آلوده کرد. این بدافزار ایمیل هایی به مخاطبین رایانه آلوده شده با عناوینی مانند "پاسخ: برنامه کاربردی درخواستی شما" و "متشکرم" ارسال شده و حاوی متنی بود که گیرنده نامه را به لینک "برای دریافت جزئیات پیوست را بازدید کنید،" هدایت می کرد، که چیزی نبود جز مواجهه با عذاب گرفتاری به بدافزار جدید. هنگامی که با </a:t>
            </a:r>
            <a:r>
              <a:rPr lang="en-US" sz="1200" b="0" i="0" kern="1200" dirty="0" smtClean="0">
                <a:solidFill>
                  <a:schemeClr val="tx1"/>
                </a:solidFill>
                <a:latin typeface="+mn-lt"/>
                <a:ea typeface="+mn-ea"/>
                <a:cs typeface="+mn-cs"/>
              </a:rPr>
              <a:t>SoBig </a:t>
            </a:r>
            <a:r>
              <a:rPr lang="fa-IR" sz="1200" b="0" i="0" kern="1200" dirty="0" smtClean="0">
                <a:solidFill>
                  <a:schemeClr val="tx1"/>
                </a:solidFill>
                <a:latin typeface="+mn-lt"/>
                <a:ea typeface="+mn-ea"/>
                <a:cs typeface="+mn-cs"/>
              </a:rPr>
              <a:t>آلوده می شدید، شما یک فرستنده اسپم به دوستان خود بودید.</a:t>
            </a:r>
          </a:p>
          <a:p>
            <a:pPr marL="228600" indent="-228600" algn="r" rtl="1">
              <a:buAutoNum type="arabicPeriod"/>
            </a:pPr>
            <a:endParaRPr lang="fa-IR" sz="1200" b="0" i="0" kern="1200" dirty="0" smtClean="0">
              <a:solidFill>
                <a:schemeClr val="tx1"/>
              </a:solidFill>
              <a:latin typeface="+mn-lt"/>
              <a:ea typeface="+mn-ea"/>
              <a:cs typeface="+mn-cs"/>
            </a:endParaRPr>
          </a:p>
          <a:p>
            <a:pPr marL="228600" indent="-228600" algn="r" rtl="1">
              <a:buAutoNum type="arabicPeriod"/>
            </a:pPr>
            <a:r>
              <a:rPr lang="fa-IR" sz="1200" b="0" i="0" kern="1200" dirty="0" smtClean="0">
                <a:solidFill>
                  <a:schemeClr val="tx1"/>
                </a:solidFill>
                <a:latin typeface="+mn-lt"/>
                <a:ea typeface="+mn-ea"/>
                <a:cs typeface="+mn-cs"/>
              </a:rPr>
              <a:t>دافزار </a:t>
            </a:r>
            <a:r>
              <a:rPr lang="en-US" sz="1200" b="0" i="0" kern="1200" dirty="0" smtClean="0">
                <a:solidFill>
                  <a:schemeClr val="tx1"/>
                </a:solidFill>
                <a:latin typeface="+mn-lt"/>
                <a:ea typeface="+mn-ea"/>
                <a:cs typeface="+mn-cs"/>
              </a:rPr>
              <a:t>SQL Slammer </a:t>
            </a:r>
            <a:r>
              <a:rPr lang="fa-IR" sz="1200" b="0" i="0" kern="1200" dirty="0" smtClean="0">
                <a:solidFill>
                  <a:schemeClr val="tx1"/>
                </a:solidFill>
                <a:latin typeface="+mn-lt"/>
                <a:ea typeface="+mn-ea"/>
                <a:cs typeface="+mn-cs"/>
              </a:rPr>
              <a:t>سرور ها را هدف قرار داده، و آنها را با قطعات کوچکی از کد که به آدرس های </a:t>
            </a:r>
            <a:r>
              <a:rPr lang="en-US" sz="1200" b="0" i="0" kern="1200" dirty="0" smtClean="0">
                <a:solidFill>
                  <a:schemeClr val="tx1"/>
                </a:solidFill>
                <a:latin typeface="+mn-lt"/>
                <a:ea typeface="+mn-ea"/>
                <a:cs typeface="+mn-cs"/>
              </a:rPr>
              <a:t>IP </a:t>
            </a:r>
            <a:r>
              <a:rPr lang="fa-IR" sz="1200" b="0" i="0" kern="1200" dirty="0" smtClean="0">
                <a:solidFill>
                  <a:schemeClr val="tx1"/>
                </a:solidFill>
                <a:latin typeface="+mn-lt"/>
                <a:ea typeface="+mn-ea"/>
                <a:cs typeface="+mn-cs"/>
              </a:rPr>
              <a:t>تصادفی فرستاده می شد، بمباران می کرد. سرورهای گرفتار شده با ترافیک مصنوعی یا کند شده و سرعت ارائه خدمات به کلاینت های آنها پایین می آمد، یا به کلی از ارائه سرویس ناتوان می گشتند. بخشی از قربانیان مهم شامل سرورهای بانک مرکزی امریکا، خطوط هوایی «قاره ای» (</a:t>
            </a:r>
            <a:r>
              <a:rPr lang="en-US" sz="1200" b="0" i="0" kern="1200" dirty="0" smtClean="0">
                <a:solidFill>
                  <a:schemeClr val="tx1"/>
                </a:solidFill>
                <a:latin typeface="+mn-lt"/>
                <a:ea typeface="+mn-ea"/>
                <a:cs typeface="+mn-cs"/>
              </a:rPr>
              <a:t>Continental) </a:t>
            </a:r>
            <a:r>
              <a:rPr lang="fa-IR" sz="1200" b="0" i="0" kern="1200" dirty="0" smtClean="0">
                <a:solidFill>
                  <a:schemeClr val="tx1"/>
                </a:solidFill>
                <a:latin typeface="+mn-lt"/>
                <a:ea typeface="+mn-ea"/>
                <a:cs typeface="+mn-cs"/>
              </a:rPr>
              <a:t>و شهر سیاتل بود. کرم به طرز حیرت آوری سریع عمل کرده و تنها در عرض ۱۰ دقیقه به ۹۰ درصد از تمام سیستم های آسیب پذیر ممکن گسترش یافت (بیش از ۷۵ هزار کامپیوتر).</a:t>
            </a:r>
          </a:p>
          <a:p>
            <a:pPr marL="228600" indent="-228600" algn="r" rtl="1">
              <a:buAutoNum type="arabicPeriod"/>
            </a:pPr>
            <a:endParaRPr lang="en-US" dirty="0"/>
          </a:p>
        </p:txBody>
      </p:sp>
      <p:sp>
        <p:nvSpPr>
          <p:cNvPr id="4" name="Slide Number Placeholder 3"/>
          <p:cNvSpPr>
            <a:spLocks noGrp="1"/>
          </p:cNvSpPr>
          <p:nvPr>
            <p:ph type="sldNum" sz="quarter" idx="10"/>
          </p:nvPr>
        </p:nvSpPr>
        <p:spPr/>
        <p:txBody>
          <a:bodyPr/>
          <a:lstStyle/>
          <a:p>
            <a:fld id="{A9DB7C5D-C6EF-4A57-89F0-B8EB5DB979B2}" type="slidenum">
              <a:rPr lang="en-US" smtClean="0"/>
              <a:pPr/>
              <a:t>30</a:t>
            </a:fld>
            <a:endParaRPr lang="en-US" dirty="0"/>
          </a:p>
        </p:txBody>
      </p:sp>
    </p:spTree>
    <p:extLst>
      <p:ext uri="{BB962C8B-B14F-4D97-AF65-F5344CB8AC3E}">
        <p14:creationId xmlns:p14="http://schemas.microsoft.com/office/powerpoint/2010/main" val="11405015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lgn="r" rtl="1">
              <a:buAutoNum type="arabicPeriod"/>
            </a:pPr>
            <a:r>
              <a:rPr lang="fa-IR" sz="1200" b="0" i="0" kern="1200" dirty="0" smtClean="0">
                <a:solidFill>
                  <a:schemeClr val="tx1"/>
                </a:solidFill>
                <a:latin typeface="+mn-lt"/>
                <a:ea typeface="+mn-ea"/>
                <a:cs typeface="+mn-cs"/>
              </a:rPr>
              <a:t>«ساسر» توسط سوئن جاشن ایجاد شد که شهرت خود را از برنامه نویسی ویروس </a:t>
            </a:r>
            <a:r>
              <a:rPr lang="en-US" sz="1200" b="0" i="0" kern="1200" dirty="0" err="1" smtClean="0">
                <a:solidFill>
                  <a:schemeClr val="tx1"/>
                </a:solidFill>
                <a:latin typeface="+mn-lt"/>
                <a:ea typeface="+mn-ea"/>
                <a:cs typeface="+mn-cs"/>
              </a:rPr>
              <a:t>Netsky</a:t>
            </a:r>
            <a:r>
              <a:rPr lang="en-US" sz="1200" b="0" i="0" kern="1200" dirty="0" smtClean="0">
                <a:solidFill>
                  <a:schemeClr val="tx1"/>
                </a:solidFill>
                <a:latin typeface="+mn-lt"/>
                <a:ea typeface="+mn-ea"/>
                <a:cs typeface="+mn-cs"/>
              </a:rPr>
              <a:t> </a:t>
            </a:r>
            <a:r>
              <a:rPr lang="fa-IR" sz="1200" b="0" i="0" kern="1200" dirty="0" smtClean="0">
                <a:solidFill>
                  <a:schemeClr val="tx1"/>
                </a:solidFill>
                <a:latin typeface="+mn-lt"/>
                <a:ea typeface="+mn-ea"/>
                <a:cs typeface="+mn-cs"/>
              </a:rPr>
              <a:t>که در در ادامه بدان اشاره می شود بدست آورده بود، با این تفاوت که ساسر دست پخت هکر برای انجام ماموریتی بزرگ و ویرانگر بود. چرا که برآوردها نشان می داد بر اثر این بدافزار </a:t>
            </a:r>
            <a:r>
              <a:rPr lang="fa-IR" sz="1200" b="0" i="0" kern="1200" dirty="0" smtClean="0">
                <a:solidFill>
                  <a:srgbClr val="FFFF00"/>
                </a:solidFill>
                <a:latin typeface="+mn-lt"/>
                <a:ea typeface="+mn-ea"/>
                <a:cs typeface="+mn-cs"/>
              </a:rPr>
              <a:t>۱۸ میلیون دلار آسیب به صنعت رایانه وارد گردید. </a:t>
            </a:r>
            <a:r>
              <a:rPr lang="fa-IR" sz="1200" b="0" i="0" kern="1200" dirty="0" smtClean="0">
                <a:solidFill>
                  <a:schemeClr val="tx1"/>
                </a:solidFill>
                <a:latin typeface="+mn-lt"/>
                <a:ea typeface="+mn-ea"/>
                <a:cs typeface="+mn-cs"/>
              </a:rPr>
              <a:t>آلودگی سبب خساراتی منجمله خاموشی ارتباطات ماهواره ای خبرگزاری های فرانسه و لغو پروازهای </a:t>
            </a:r>
            <a:r>
              <a:rPr lang="en-US" sz="1200" b="0" i="0" kern="1200" dirty="0" smtClean="0">
                <a:solidFill>
                  <a:schemeClr val="tx1"/>
                </a:solidFill>
                <a:latin typeface="+mn-lt"/>
                <a:ea typeface="+mn-ea"/>
                <a:cs typeface="+mn-cs"/>
              </a:rPr>
              <a:t>Delta Airlines </a:t>
            </a:r>
            <a:r>
              <a:rPr lang="fa-IR" sz="1200" b="0" i="0" kern="1200" dirty="0" smtClean="0">
                <a:solidFill>
                  <a:schemeClr val="tx1"/>
                </a:solidFill>
                <a:latin typeface="+mn-lt"/>
                <a:ea typeface="+mn-ea"/>
                <a:cs typeface="+mn-cs"/>
              </a:rPr>
              <a:t>شد و این تنها بخشی از اثرات ویرانگر این بدافزار بود.</a:t>
            </a:r>
          </a:p>
          <a:p>
            <a:pPr marL="228600" indent="-228600" algn="r" rtl="1">
              <a:buAutoNum type="arabicPeriod"/>
            </a:pPr>
            <a:endParaRPr lang="fa-IR" sz="1200" b="0" i="0" kern="1200" dirty="0" smtClean="0">
              <a:solidFill>
                <a:schemeClr val="tx1"/>
              </a:solidFill>
              <a:latin typeface="+mn-lt"/>
              <a:ea typeface="+mn-ea"/>
              <a:cs typeface="+mn-cs"/>
            </a:endParaRPr>
          </a:p>
          <a:p>
            <a:pPr marL="228600" indent="-228600" algn="r" rtl="1">
              <a:buAutoNum type="arabicPeriod"/>
            </a:pPr>
            <a:r>
              <a:rPr lang="en-US" sz="1200" b="0" i="0" kern="1200" dirty="0" smtClean="0">
                <a:solidFill>
                  <a:schemeClr val="tx1"/>
                </a:solidFill>
                <a:latin typeface="+mn-lt"/>
                <a:ea typeface="+mn-ea"/>
                <a:cs typeface="+mn-cs"/>
              </a:rPr>
              <a:t>Mydoom </a:t>
            </a:r>
            <a:r>
              <a:rPr lang="fa-IR" sz="1200" b="0" i="0" kern="1200" dirty="0" smtClean="0">
                <a:solidFill>
                  <a:schemeClr val="tx1"/>
                </a:solidFill>
                <a:latin typeface="+mn-lt"/>
                <a:ea typeface="+mn-ea"/>
                <a:cs typeface="+mn-cs"/>
              </a:rPr>
              <a:t>سریعترین کرم گسترش یافته در اینترنت بود که تا آن زمان طراحی شده بود. این کرم توسط یک فرستنده ایمیل های اسپم مأموریت یافته بود که ایمیل های ناخواسته یا اسپم حاوی پیام: "اندی ، من فقط کارم را انجام می دهم، هیچ دلبستگی شخصی در میان نیست. متأسفم!" را برای قربانیان ارسال کند. کرم اجازه کنترل از راه دور سیستم میزبان را به مهاجم می داد. برخی از گونه های حمله به وب سایت های خاصی از جمله مایکروسافت و گروه سازمان همکاری های شانگهای (</a:t>
            </a:r>
            <a:r>
              <a:rPr lang="en-US" sz="1200" b="0" i="0" kern="1200" dirty="0" smtClean="0">
                <a:solidFill>
                  <a:schemeClr val="tx1"/>
                </a:solidFill>
                <a:latin typeface="+mn-lt"/>
                <a:ea typeface="+mn-ea"/>
                <a:cs typeface="+mn-cs"/>
              </a:rPr>
              <a:t>SCO) </a:t>
            </a:r>
            <a:r>
              <a:rPr lang="fa-IR" sz="1200" b="0" i="0" kern="1200" dirty="0" smtClean="0">
                <a:solidFill>
                  <a:schemeClr val="tx1"/>
                </a:solidFill>
                <a:latin typeface="+mn-lt"/>
                <a:ea typeface="+mn-ea"/>
                <a:cs typeface="+mn-cs"/>
              </a:rPr>
              <a:t>انجام گرفت. برخی کارشناسان بر این باورند که کرم همچنین از طریق </a:t>
            </a:r>
            <a:r>
              <a:rPr lang="en-US" sz="1200" b="0" i="0" kern="1200" dirty="0" err="1" smtClean="0">
                <a:solidFill>
                  <a:schemeClr val="tx1"/>
                </a:solidFill>
                <a:latin typeface="+mn-lt"/>
                <a:ea typeface="+mn-ea"/>
                <a:cs typeface="+mn-cs"/>
              </a:rPr>
              <a:t>Kazaa</a:t>
            </a:r>
            <a:r>
              <a:rPr lang="en-US" sz="1200" b="0" i="0" kern="1200" dirty="0" smtClean="0">
                <a:solidFill>
                  <a:schemeClr val="tx1"/>
                </a:solidFill>
                <a:latin typeface="+mn-lt"/>
                <a:ea typeface="+mn-ea"/>
                <a:cs typeface="+mn-cs"/>
              </a:rPr>
              <a:t> </a:t>
            </a:r>
            <a:r>
              <a:rPr lang="fa-IR" sz="1200" b="0" i="0" kern="1200" dirty="0" smtClean="0">
                <a:solidFill>
                  <a:schemeClr val="tx1"/>
                </a:solidFill>
                <a:latin typeface="+mn-lt"/>
                <a:ea typeface="+mn-ea"/>
                <a:cs typeface="+mn-cs"/>
              </a:rPr>
              <a:t>خود را گسترش می دهد.</a:t>
            </a:r>
          </a:p>
          <a:p>
            <a:pPr marL="228600" indent="-228600" algn="r" rtl="1">
              <a:buAutoNum type="arabicPeriod"/>
            </a:pPr>
            <a:endParaRPr lang="fa-IR" sz="1200" b="0" i="0" kern="1200" dirty="0" smtClean="0">
              <a:solidFill>
                <a:schemeClr val="tx1"/>
              </a:solidFill>
              <a:latin typeface="+mn-lt"/>
              <a:ea typeface="+mn-ea"/>
              <a:cs typeface="+mn-cs"/>
            </a:endParaRPr>
          </a:p>
          <a:p>
            <a:pPr marL="228600" indent="-228600" algn="r" rtl="1">
              <a:buAutoNum type="arabicPeriod"/>
            </a:pPr>
            <a:r>
              <a:rPr lang="fa-IR" sz="1200" b="0" i="0" kern="1200" dirty="0" smtClean="0">
                <a:solidFill>
                  <a:schemeClr val="tx1"/>
                </a:solidFill>
                <a:latin typeface="+mn-lt"/>
                <a:ea typeface="+mn-ea"/>
                <a:cs typeface="+mn-cs"/>
              </a:rPr>
              <a:t>یک تروجان «در پشتی» بود که ویندوز 2000، ایکس پی، 2003 و ویستا را تحت تاثیر قرار می داد. این تروجان  فایروال ویندوز را دور می زد و دسترسی از راه دور مهاجم را به سیستم شما فراهم می کرد. رفتار این تروجان مشابه پسر عموی خود، </a:t>
            </a:r>
            <a:r>
              <a:rPr lang="en-US" sz="1200" b="0" i="0" kern="1200" dirty="0" smtClean="0">
                <a:solidFill>
                  <a:schemeClr val="tx1"/>
                </a:solidFill>
                <a:latin typeface="+mn-lt"/>
                <a:ea typeface="+mn-ea"/>
                <a:cs typeface="+mn-cs"/>
              </a:rPr>
              <a:t>Beast Trojan </a:t>
            </a:r>
            <a:r>
              <a:rPr lang="fa-IR" sz="1200" b="0" i="0" kern="1200" dirty="0" smtClean="0">
                <a:solidFill>
                  <a:schemeClr val="tx1"/>
                </a:solidFill>
                <a:latin typeface="+mn-lt"/>
                <a:ea typeface="+mn-ea"/>
                <a:cs typeface="+mn-cs"/>
              </a:rPr>
              <a:t>بود.</a:t>
            </a:r>
          </a:p>
          <a:p>
            <a:pPr marL="228600" indent="-228600" algn="r" rtl="1">
              <a:buAutoNum type="arabicPeriod"/>
            </a:pPr>
            <a:endParaRPr lang="fa-IR" sz="1200" b="0" i="0" kern="1200" dirty="0" smtClean="0">
              <a:solidFill>
                <a:schemeClr val="tx1"/>
              </a:solidFill>
              <a:latin typeface="+mn-lt"/>
              <a:ea typeface="+mn-ea"/>
              <a:cs typeface="+mn-cs"/>
            </a:endParaRPr>
          </a:p>
          <a:p>
            <a:pPr marL="228600" indent="-228600" algn="r" rtl="1">
              <a:buAutoNum type="arabicPeriod"/>
            </a:pPr>
            <a:endParaRPr lang="en-US" dirty="0"/>
          </a:p>
        </p:txBody>
      </p:sp>
      <p:sp>
        <p:nvSpPr>
          <p:cNvPr id="4" name="Slide Number Placeholder 3"/>
          <p:cNvSpPr>
            <a:spLocks noGrp="1"/>
          </p:cNvSpPr>
          <p:nvPr>
            <p:ph type="sldNum" sz="quarter" idx="10"/>
          </p:nvPr>
        </p:nvSpPr>
        <p:spPr/>
        <p:txBody>
          <a:bodyPr/>
          <a:lstStyle/>
          <a:p>
            <a:fld id="{A9DB7C5D-C6EF-4A57-89F0-B8EB5DB979B2}" type="slidenum">
              <a:rPr lang="en-US" smtClean="0"/>
              <a:pPr/>
              <a:t>31</a:t>
            </a:fld>
            <a:endParaRPr lang="en-US" dirty="0"/>
          </a:p>
        </p:txBody>
      </p:sp>
    </p:spTree>
    <p:extLst>
      <p:ext uri="{BB962C8B-B14F-4D97-AF65-F5344CB8AC3E}">
        <p14:creationId xmlns:p14="http://schemas.microsoft.com/office/powerpoint/2010/main" val="16457309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lgn="r" rtl="1">
              <a:buAutoNum type="arabicPeriod"/>
            </a:pPr>
            <a:r>
              <a:rPr lang="fa-IR" sz="1200" b="0" i="0" kern="1200" dirty="0" smtClean="0">
                <a:solidFill>
                  <a:schemeClr val="tx1"/>
                </a:solidFill>
                <a:latin typeface="+mn-lt"/>
                <a:ea typeface="+mn-ea"/>
                <a:cs typeface="+mn-cs"/>
              </a:rPr>
              <a:t>کرم «طوفان» ۵۰ میلیون رایانه را آلوده کرد. این بدافزار در پیوست یک نامه الکترونیکی با عنوان "۲۳۰ کشته در جریان طوفان در اروپا " پنهان شده بود. هر چند برخی تغییرات در قالب و متن این ایمیل در رایانه های مختلف مشاهده شده، از جمله یک مورد خبر زلزله در چین در زمان برگزاری بازی های المپیک پکن. کرم برای سوء استفاده طراحی شده و در طراحی آن از بروز رفتار غیرعادی در کامپیوتر میزبان غفلت شده بود. این کرم دکمه هایی که کاربر روی صفحه کلید را فشار می داد ثبت کرده و یک پایگاه داده بزرگ از اطلاعات محرمانه به منظور فروش اطلاعات قربانی تولید می کرد. کرم بسیار زیرک بود و بر یک کد تکیه داشت که هر ۳۰ دقیقه تغییر شکل می داد. این ویروس از این نظر که آینده بدافزار های مخرب را ترسیم می کرد و هدفش تبدیل قربانیان به خوراکی آماده برای اسپمرها (فرستندگان هرزنامه) بود، حائز اهمیت است.</a:t>
            </a:r>
          </a:p>
          <a:p>
            <a:pPr marL="228600" indent="-228600" algn="r" rtl="1">
              <a:buAutoNum type="arabicPeriod"/>
            </a:pPr>
            <a:endParaRPr lang="fa-IR" sz="1200" b="0" i="0" kern="1200" dirty="0" smtClean="0">
              <a:solidFill>
                <a:schemeClr val="tx1"/>
              </a:solidFill>
              <a:latin typeface="+mn-lt"/>
              <a:ea typeface="+mn-ea"/>
              <a:cs typeface="+mn-cs"/>
            </a:endParaRPr>
          </a:p>
          <a:p>
            <a:pPr marL="228600" indent="-228600" algn="r" rtl="1">
              <a:buAutoNum type="arabicPeriod"/>
            </a:pPr>
            <a:r>
              <a:rPr lang="fa-IR" sz="1200" b="0" i="0" kern="1200" dirty="0" smtClean="0">
                <a:solidFill>
                  <a:schemeClr val="tx1"/>
                </a:solidFill>
                <a:latin typeface="+mn-lt"/>
                <a:ea typeface="+mn-ea"/>
                <a:cs typeface="+mn-cs"/>
              </a:rPr>
              <a:t>کرم رایانه ای که به بیش از 200 کشور جهان گسترش یافته و دهها میلیون رایانه و سرور را آلوده کرده و به آنها آسیب رساند، چیزی نیست جز کرم </a:t>
            </a:r>
            <a:r>
              <a:rPr lang="en-US" sz="1200" b="0" i="0" kern="1200" dirty="0" smtClean="0">
                <a:solidFill>
                  <a:schemeClr val="tx1"/>
                </a:solidFill>
                <a:latin typeface="+mn-lt"/>
                <a:ea typeface="+mn-ea"/>
                <a:cs typeface="+mn-cs"/>
              </a:rPr>
              <a:t>Conficker </a:t>
            </a:r>
            <a:r>
              <a:rPr lang="fa-IR" sz="1200" b="0" i="0" kern="1200" dirty="0" smtClean="0">
                <a:solidFill>
                  <a:schemeClr val="tx1"/>
                </a:solidFill>
                <a:latin typeface="+mn-lt"/>
                <a:ea typeface="+mn-ea"/>
                <a:cs typeface="+mn-cs"/>
              </a:rPr>
              <a:t>که لقب زهرآگین ترین کرم تمام دوران را از آن خود کرده است. </a:t>
            </a:r>
            <a:r>
              <a:rPr lang="en-US" sz="1200" b="0" i="0" kern="1200" dirty="0" smtClean="0">
                <a:solidFill>
                  <a:schemeClr val="tx1"/>
                </a:solidFill>
                <a:latin typeface="+mn-lt"/>
                <a:ea typeface="+mn-ea"/>
                <a:cs typeface="+mn-cs"/>
              </a:rPr>
              <a:t>Conficker </a:t>
            </a:r>
            <a:r>
              <a:rPr lang="fa-IR" sz="1200" b="0" i="0" kern="1200" dirty="0" smtClean="0">
                <a:solidFill>
                  <a:schemeClr val="tx1"/>
                </a:solidFill>
                <a:latin typeface="+mn-lt"/>
                <a:ea typeface="+mn-ea"/>
                <a:cs typeface="+mn-cs"/>
              </a:rPr>
              <a:t>تکنیک های مختلف نرم افزارهای مخرب را با هم ترکیب نموده و در اصل نیمه ویروس و نیمه تروجان بود.کرم تلاش می کرد تا از به روز رسانی سیستم ها جلوگیری کرده و به برنامه های ضد تروجان حمله و آنها را غیرفعال کند. </a:t>
            </a:r>
            <a:r>
              <a:rPr lang="en-US" sz="1200" b="0" i="0" kern="1200" dirty="0" smtClean="0">
                <a:solidFill>
                  <a:schemeClr val="tx1"/>
                </a:solidFill>
                <a:latin typeface="+mn-lt"/>
                <a:ea typeface="+mn-ea"/>
                <a:cs typeface="+mn-cs"/>
              </a:rPr>
              <a:t>Conficker </a:t>
            </a:r>
            <a:r>
              <a:rPr lang="fa-IR" sz="1200" b="0" i="0" kern="1200" dirty="0" smtClean="0">
                <a:solidFill>
                  <a:schemeClr val="tx1"/>
                </a:solidFill>
                <a:latin typeface="+mn-lt"/>
                <a:ea typeface="+mn-ea"/>
                <a:cs typeface="+mn-cs"/>
              </a:rPr>
              <a:t>به ویژه در اروپا اثرات ویرانگری از خود بر جای گذارد. از جمله خسارات قابل توجه می توان به وزارت دفاع بریتانیا، نیروی دریایی فرانسه و پلیس نروژ اشاره کرد. انتشار چندین گونه از این کرم باعث شد تا آن یک قدم جلوتر از تلاش ها برای محو آن باشد. این ویروس همچنان به عنوان بی رحم ترین برنامه مخرب موثر در دوران مدرن رایانه باقی مانده است.</a:t>
            </a:r>
            <a:endParaRPr lang="en-US" dirty="0"/>
          </a:p>
        </p:txBody>
      </p:sp>
      <p:sp>
        <p:nvSpPr>
          <p:cNvPr id="4" name="Slide Number Placeholder 3"/>
          <p:cNvSpPr>
            <a:spLocks noGrp="1"/>
          </p:cNvSpPr>
          <p:nvPr>
            <p:ph type="sldNum" sz="quarter" idx="10"/>
          </p:nvPr>
        </p:nvSpPr>
        <p:spPr/>
        <p:txBody>
          <a:bodyPr/>
          <a:lstStyle/>
          <a:p>
            <a:fld id="{A9DB7C5D-C6EF-4A57-89F0-B8EB5DB979B2}" type="slidenum">
              <a:rPr lang="en-US" smtClean="0"/>
              <a:pPr/>
              <a:t>32</a:t>
            </a:fld>
            <a:endParaRPr lang="en-US" dirty="0"/>
          </a:p>
        </p:txBody>
      </p:sp>
    </p:spTree>
    <p:extLst>
      <p:ext uri="{BB962C8B-B14F-4D97-AF65-F5344CB8AC3E}">
        <p14:creationId xmlns:p14="http://schemas.microsoft.com/office/powerpoint/2010/main" val="36333055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lgn="r" rtl="1">
              <a:buAutoNum type="arabicPeriod"/>
            </a:pPr>
            <a:r>
              <a:rPr lang="fa-IR" sz="1200" b="0" i="0" kern="1200" dirty="0" smtClean="0">
                <a:solidFill>
                  <a:schemeClr val="tx1"/>
                </a:solidFill>
                <a:latin typeface="+mn-lt"/>
                <a:ea typeface="+mn-ea"/>
                <a:cs typeface="+mn-cs"/>
              </a:rPr>
              <a:t>ین ویروس یک </a:t>
            </a:r>
            <a:r>
              <a:rPr lang="en-US" sz="1200" b="0" i="0" kern="1200" dirty="0" err="1" smtClean="0">
                <a:solidFill>
                  <a:schemeClr val="tx1"/>
                </a:solidFill>
                <a:latin typeface="+mn-lt"/>
                <a:ea typeface="+mn-ea"/>
                <a:cs typeface="+mn-cs"/>
              </a:rPr>
              <a:t>botnet</a:t>
            </a:r>
            <a:r>
              <a:rPr lang="en-US" sz="1200" b="0" i="0" kern="1200" dirty="0" smtClean="0">
                <a:solidFill>
                  <a:schemeClr val="tx1"/>
                </a:solidFill>
                <a:latin typeface="+mn-lt"/>
                <a:ea typeface="+mn-ea"/>
                <a:cs typeface="+mn-cs"/>
              </a:rPr>
              <a:t> </a:t>
            </a:r>
            <a:r>
              <a:rPr lang="fa-IR" sz="1200" b="0" i="0" kern="1200" dirty="0" smtClean="0">
                <a:solidFill>
                  <a:schemeClr val="tx1"/>
                </a:solidFill>
                <a:latin typeface="+mn-lt"/>
                <a:ea typeface="+mn-ea"/>
                <a:cs typeface="+mn-cs"/>
              </a:rPr>
              <a:t>یا شبکه ای از سیستم های آلوده شده بود که در بیش از ۱۹۰ کشور گسترش یافته و ۱۲.۷ میلیون رایانه را آلوده کرد. مقامات پلیس که موفق به شکست حلقه آلودگی شدند، اعتقاد دارند این آلودگی ها از اسپانیا نشات گرفته است و هدف آن سرقت شماره کارت اعتباری و اطلاعات بانکی قربانیان بوده است.</a:t>
            </a:r>
          </a:p>
          <a:p>
            <a:pPr marL="228600" indent="-228600" algn="r" rtl="1">
              <a:buAutoNum type="arabicPeriod"/>
            </a:pPr>
            <a:endParaRPr lang="fa-IR" sz="1200" b="0" i="0" kern="1200" dirty="0" smtClean="0">
              <a:solidFill>
                <a:schemeClr val="tx1"/>
              </a:solidFill>
              <a:latin typeface="+mn-lt"/>
              <a:ea typeface="+mn-ea"/>
              <a:cs typeface="+mn-cs"/>
            </a:endParaRPr>
          </a:p>
          <a:p>
            <a:pPr marL="228600" indent="-228600" algn="r" rtl="1">
              <a:buAutoNum type="arabicPeriod"/>
            </a:pPr>
            <a:r>
              <a:rPr lang="fa-IR" sz="1200" b="0" i="0" kern="1200" dirty="0" smtClean="0">
                <a:solidFill>
                  <a:schemeClr val="tx1"/>
                </a:solidFill>
                <a:latin typeface="+mn-lt"/>
                <a:ea typeface="+mn-ea"/>
                <a:cs typeface="+mn-cs"/>
              </a:rPr>
              <a:t>کرم «استاکس نت»در میان کارشناسان سبب ایجاد وحشت شد، چرا که ظاهرا توانایی از کار انداختن تاسیسات صنعتی و هسته ای را داشت. شاید بتوان آن را اولین بدافزار با قابلیت تخریب سخت افزاری خارج از کامپیوتر نامید. در همین زمینه کارشناسان امنیت سایبر در مورد یک مسابقه تسلیحاتی جدید هشدار دادند. به نظر می رسد که هدف استاکس نت ایران بوده است.</a:t>
            </a:r>
            <a:endParaRPr lang="en-US" dirty="0"/>
          </a:p>
        </p:txBody>
      </p:sp>
      <p:sp>
        <p:nvSpPr>
          <p:cNvPr id="4" name="Slide Number Placeholder 3"/>
          <p:cNvSpPr>
            <a:spLocks noGrp="1"/>
          </p:cNvSpPr>
          <p:nvPr>
            <p:ph type="sldNum" sz="quarter" idx="10"/>
          </p:nvPr>
        </p:nvSpPr>
        <p:spPr/>
        <p:txBody>
          <a:bodyPr/>
          <a:lstStyle/>
          <a:p>
            <a:fld id="{A9DB7C5D-C6EF-4A57-89F0-B8EB5DB979B2}" type="slidenum">
              <a:rPr lang="en-US" smtClean="0"/>
              <a:pPr/>
              <a:t>33</a:t>
            </a:fld>
            <a:endParaRPr lang="en-US" dirty="0"/>
          </a:p>
        </p:txBody>
      </p:sp>
    </p:spTree>
    <p:extLst>
      <p:ext uri="{BB962C8B-B14F-4D97-AF65-F5344CB8AC3E}">
        <p14:creationId xmlns:p14="http://schemas.microsoft.com/office/powerpoint/2010/main" val="35517757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r" rtl="1"/>
            <a:r>
              <a:rPr lang="fa-IR" sz="800" b="0" i="0" kern="1200" dirty="0" smtClean="0">
                <a:solidFill>
                  <a:schemeClr val="tx1"/>
                </a:solidFill>
                <a:latin typeface="+mn-lt"/>
                <a:ea typeface="+mn-ea"/>
                <a:cs typeface="+mn-cs"/>
              </a:rPr>
              <a:t>کامپیوترهای سری آمیگا از شرکت کمودور، به خاطر نداشتن کنترل در قسمت­های مختلف در مقابل ویروس آسیب پذیرند. در این کامپیوترها می­توان به کمک نرم افزار، موتور دیسک­گردان را از حرکت باز داشت و همزمان فرمان خواندن یک تراک که وجود ندارد، را به هد داد به این ترتیب هد به دیواره­های دیسک­گردان برخورد کرده و می­شکند.</a:t>
            </a:r>
          </a:p>
          <a:p>
            <a:pPr algn="r" rtl="1"/>
            <a:r>
              <a:rPr lang="en-US" sz="800" b="0" i="0" kern="1200" dirty="0" smtClean="0">
                <a:solidFill>
                  <a:schemeClr val="tx1"/>
                </a:solidFill>
                <a:latin typeface="+mn-lt"/>
                <a:ea typeface="+mn-ea"/>
                <a:cs typeface="+mn-cs"/>
              </a:rPr>
              <a:t>CPU </a:t>
            </a:r>
            <a:r>
              <a:rPr lang="fa-IR" sz="800" b="0" i="0" kern="1200" dirty="0" smtClean="0">
                <a:solidFill>
                  <a:schemeClr val="tx1"/>
                </a:solidFill>
                <a:latin typeface="+mn-lt"/>
                <a:ea typeface="+mn-ea"/>
                <a:cs typeface="+mn-cs"/>
              </a:rPr>
              <a:t>و </a:t>
            </a:r>
            <a:r>
              <a:rPr lang="en-US" sz="800" b="0" i="0" kern="1200" dirty="0" err="1" smtClean="0">
                <a:solidFill>
                  <a:schemeClr val="tx1"/>
                </a:solidFill>
                <a:latin typeface="+mn-lt"/>
                <a:ea typeface="+mn-ea"/>
                <a:cs typeface="+mn-cs"/>
              </a:rPr>
              <a:t>Ic</a:t>
            </a:r>
            <a:r>
              <a:rPr lang="fa-IR" sz="800" b="0" i="0" kern="1200" dirty="0" smtClean="0">
                <a:solidFill>
                  <a:schemeClr val="tx1"/>
                </a:solidFill>
                <a:latin typeface="+mn-lt"/>
                <a:ea typeface="+mn-ea"/>
                <a:cs typeface="+mn-cs"/>
              </a:rPr>
              <a:t>های آمیگا از جمله اگنس، دنیس و پائولا از نوع </a:t>
            </a:r>
            <a:r>
              <a:rPr lang="en-US" sz="800" b="0" i="0" kern="1200" dirty="0" smtClean="0">
                <a:solidFill>
                  <a:schemeClr val="tx1"/>
                </a:solidFill>
                <a:latin typeface="+mn-lt"/>
                <a:ea typeface="+mn-ea"/>
                <a:cs typeface="+mn-cs"/>
              </a:rPr>
              <a:t>CMOS </a:t>
            </a:r>
            <a:r>
              <a:rPr lang="fa-IR" sz="800" b="0" i="0" kern="1200" dirty="0" smtClean="0">
                <a:solidFill>
                  <a:schemeClr val="tx1"/>
                </a:solidFill>
                <a:latin typeface="+mn-lt"/>
                <a:ea typeface="+mn-ea"/>
                <a:cs typeface="+mn-cs"/>
              </a:rPr>
              <a:t>بوده و در مقابل الکتریسیته حساس هستند. اگر همزمان به تمام ورودیهای بیت یک اعمال می­شود ولتاژ اضافی باعث خرابی </a:t>
            </a:r>
            <a:r>
              <a:rPr lang="en-US" sz="800" b="0" i="0" kern="1200" dirty="0" smtClean="0">
                <a:solidFill>
                  <a:schemeClr val="tx1"/>
                </a:solidFill>
                <a:latin typeface="+mn-lt"/>
                <a:ea typeface="+mn-ea"/>
                <a:cs typeface="+mn-cs"/>
              </a:rPr>
              <a:t>IC</a:t>
            </a:r>
            <a:r>
              <a:rPr lang="fa-IR" sz="800" b="0" i="0" kern="1200" dirty="0" smtClean="0">
                <a:solidFill>
                  <a:schemeClr val="tx1"/>
                </a:solidFill>
                <a:latin typeface="+mn-lt"/>
                <a:ea typeface="+mn-ea"/>
                <a:cs typeface="+mn-cs"/>
              </a:rPr>
              <a:t>ها می­شود. به کمک یک برنامه کوتاه چند خطی به زبان ماشین می­توان کلیه ثباتهایی که به نام </a:t>
            </a:r>
            <a:r>
              <a:rPr lang="en-US" sz="800" b="0" i="0" kern="1200" dirty="0" smtClean="0">
                <a:solidFill>
                  <a:schemeClr val="tx1"/>
                </a:solidFill>
                <a:latin typeface="+mn-lt"/>
                <a:ea typeface="+mn-ea"/>
                <a:cs typeface="+mn-cs"/>
              </a:rPr>
              <a:t>CPU </a:t>
            </a:r>
            <a:r>
              <a:rPr lang="fa-IR" sz="800" b="0" i="0" kern="1200" dirty="0" smtClean="0">
                <a:solidFill>
                  <a:schemeClr val="tx1"/>
                </a:solidFill>
                <a:latin typeface="+mn-lt"/>
                <a:ea typeface="+mn-ea"/>
                <a:cs typeface="+mn-cs"/>
              </a:rPr>
              <a:t>می روند را حاوی بیت یک نمود و </a:t>
            </a:r>
            <a:r>
              <a:rPr lang="en-US" sz="800" b="0" i="0" kern="1200" dirty="0" smtClean="0">
                <a:solidFill>
                  <a:schemeClr val="tx1"/>
                </a:solidFill>
                <a:latin typeface="+mn-lt"/>
                <a:ea typeface="+mn-ea"/>
                <a:cs typeface="+mn-cs"/>
              </a:rPr>
              <a:t>CPU </a:t>
            </a:r>
            <a:r>
              <a:rPr lang="fa-IR" sz="800" b="0" i="0" kern="1200" dirty="0" smtClean="0">
                <a:solidFill>
                  <a:schemeClr val="tx1"/>
                </a:solidFill>
                <a:latin typeface="+mn-lt"/>
                <a:ea typeface="+mn-ea"/>
                <a:cs typeface="+mn-cs"/>
              </a:rPr>
              <a:t>را خراب کرد.</a:t>
            </a:r>
          </a:p>
          <a:p>
            <a:pPr algn="r" rtl="1"/>
            <a:r>
              <a:rPr lang="fa-IR" sz="1200" b="0" i="0" kern="1200" dirty="0" smtClean="0">
                <a:solidFill>
                  <a:schemeClr val="tx1"/>
                </a:solidFill>
                <a:latin typeface="+mn-lt"/>
                <a:ea typeface="+mn-ea"/>
                <a:cs typeface="+mn-cs"/>
              </a:rPr>
              <a:t>ینکه ویروس بطور مکرر هد را از سیلندر بیرونی به سیلندر داخلی حرکت دهد این امر سبب سایش و نهایتا خرابی دیسک خواهد شد. </a:t>
            </a:r>
          </a:p>
          <a:p>
            <a:pPr algn="r" rtl="1"/>
            <a:r>
              <a:rPr lang="en-US" sz="1200" b="0" i="0" kern="1200" dirty="0" smtClean="0">
                <a:solidFill>
                  <a:schemeClr val="tx1"/>
                </a:solidFill>
                <a:latin typeface="+mn-lt"/>
                <a:ea typeface="+mn-ea"/>
                <a:cs typeface="+mn-cs"/>
              </a:rPr>
              <a:t>AMP2P</a:t>
            </a:r>
            <a:r>
              <a:rPr lang="fa-IR" sz="1200" b="0" i="0" kern="1200" dirty="0" smtClean="0">
                <a:solidFill>
                  <a:schemeClr val="tx1"/>
                </a:solidFill>
                <a:latin typeface="+mn-lt"/>
                <a:ea typeface="+mn-ea"/>
                <a:cs typeface="+mn-cs"/>
              </a:rPr>
              <a:t>تنظیم اصلی کارخانه را تغییر دهد و ویروسی که بتواند اینکار را انجام دهد قادر است به تمام اجزای سیستم دسترسی داشته و آنها را خراب کند. این ویروس معمولا هارد دیسک را دچار تعدادی بد سکتور می کند ویا تراک صفر را از کار می اندازد که با فرمت فیزیکی مجدد نیز دیسک قابل اصلاح نیست.</a:t>
            </a:r>
            <a:endParaRPr lang="en-US" sz="800" dirty="0"/>
          </a:p>
        </p:txBody>
      </p:sp>
      <p:sp>
        <p:nvSpPr>
          <p:cNvPr id="4" name="Slide Number Placeholder 3"/>
          <p:cNvSpPr>
            <a:spLocks noGrp="1"/>
          </p:cNvSpPr>
          <p:nvPr>
            <p:ph type="sldNum" sz="quarter" idx="10"/>
          </p:nvPr>
        </p:nvSpPr>
        <p:spPr/>
        <p:txBody>
          <a:bodyPr/>
          <a:lstStyle/>
          <a:p>
            <a:fld id="{A9DB7C5D-C6EF-4A57-89F0-B8EB5DB979B2}" type="slidenum">
              <a:rPr lang="en-US" smtClean="0"/>
              <a:pPr/>
              <a:t>44</a:t>
            </a:fld>
            <a:endParaRPr lang="en-US" dirty="0"/>
          </a:p>
        </p:txBody>
      </p:sp>
    </p:spTree>
    <p:extLst>
      <p:ext uri="{BB962C8B-B14F-4D97-AF65-F5344CB8AC3E}">
        <p14:creationId xmlns:p14="http://schemas.microsoft.com/office/powerpoint/2010/main" val="3197995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9DB7C5D-C6EF-4A57-89F0-B8EB5DB979B2}" type="slidenum">
              <a:rPr lang="en-US" smtClean="0"/>
              <a:pPr/>
              <a:t>17</a:t>
            </a:fld>
            <a:endParaRPr lang="en-US" dirty="0"/>
          </a:p>
        </p:txBody>
      </p:sp>
    </p:spTree>
    <p:extLst>
      <p:ext uri="{BB962C8B-B14F-4D97-AF65-F5344CB8AC3E}">
        <p14:creationId xmlns:p14="http://schemas.microsoft.com/office/powerpoint/2010/main" val="25974076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lgn="r" rtl="1">
              <a:buAutoNum type="arabicPeriod"/>
            </a:pPr>
            <a:r>
              <a:rPr lang="fa-IR" sz="1200" b="0" i="0" kern="1200" dirty="0" smtClean="0">
                <a:solidFill>
                  <a:schemeClr val="tx1"/>
                </a:solidFill>
                <a:latin typeface="+mn-lt"/>
                <a:ea typeface="+mn-ea"/>
                <a:cs typeface="+mn-cs"/>
              </a:rPr>
              <a:t>از طریق فلاپی راه اندازی شود، در هر 8مرتبه، یکبار این ویروس فعال می شود.</a:t>
            </a:r>
          </a:p>
          <a:p>
            <a:pPr marL="228600" indent="-228600" algn="r" rtl="1">
              <a:buNone/>
            </a:pPr>
            <a:r>
              <a:rPr lang="fa-IR" sz="1200" b="0" i="0" kern="1200" dirty="0" smtClean="0">
                <a:solidFill>
                  <a:schemeClr val="tx1"/>
                </a:solidFill>
                <a:latin typeface="+mn-lt"/>
                <a:ea typeface="+mn-ea"/>
                <a:cs typeface="+mn-cs"/>
              </a:rPr>
              <a:t>تاثیر:سخه ای از سکتور بوت اصلی را در آخرین سکتور از فهرست ریشه یک دیسکت 360کیلوبایتی قرار می دهد. این کار می تواند به دیسکت های با حجم بیشتر صدمه بزند.</a:t>
            </a:r>
          </a:p>
          <a:p>
            <a:pPr marL="228600" indent="-228600" algn="r" rtl="1">
              <a:buNone/>
            </a:pPr>
            <a:endParaRPr lang="fa-IR" sz="1200" b="0" i="0" kern="1200" dirty="0" smtClean="0">
              <a:solidFill>
                <a:schemeClr val="tx1"/>
              </a:solidFill>
              <a:latin typeface="+mn-lt"/>
              <a:ea typeface="+mn-ea"/>
              <a:cs typeface="+mn-cs"/>
            </a:endParaRPr>
          </a:p>
          <a:p>
            <a:pPr marL="228600" indent="-228600" algn="r" rtl="1">
              <a:buNone/>
            </a:pPr>
            <a:r>
              <a:rPr lang="fa-IR" sz="1200" b="0" i="0" kern="1200" dirty="0" smtClean="0">
                <a:solidFill>
                  <a:schemeClr val="tx1"/>
                </a:solidFill>
                <a:latin typeface="+mn-lt"/>
                <a:ea typeface="+mn-ea"/>
                <a:cs typeface="+mn-cs"/>
              </a:rPr>
              <a:t>2. هر دکمه ای بر روی صفحه کلید فشرده شود، باعث ایجاد یک کلیک می شود.</a:t>
            </a:r>
            <a:endParaRPr lang="en-US" dirty="0"/>
          </a:p>
        </p:txBody>
      </p:sp>
      <p:sp>
        <p:nvSpPr>
          <p:cNvPr id="4" name="Slide Number Placeholder 3"/>
          <p:cNvSpPr>
            <a:spLocks noGrp="1"/>
          </p:cNvSpPr>
          <p:nvPr>
            <p:ph type="sldNum" sz="quarter" idx="10"/>
          </p:nvPr>
        </p:nvSpPr>
        <p:spPr/>
        <p:txBody>
          <a:bodyPr/>
          <a:lstStyle/>
          <a:p>
            <a:fld id="{A9DB7C5D-C6EF-4A57-89F0-B8EB5DB979B2}" type="slidenum">
              <a:rPr lang="en-US" smtClean="0"/>
              <a:pPr/>
              <a:t>23</a:t>
            </a:fld>
            <a:endParaRPr lang="en-US" dirty="0"/>
          </a:p>
        </p:txBody>
      </p:sp>
    </p:spTree>
    <p:extLst>
      <p:ext uri="{BB962C8B-B14F-4D97-AF65-F5344CB8AC3E}">
        <p14:creationId xmlns:p14="http://schemas.microsoft.com/office/powerpoint/2010/main" val="1671265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lgn="r" rtl="1">
              <a:buAutoNum type="arabicPeriod"/>
            </a:pPr>
            <a:r>
              <a:rPr lang="fa-IR" sz="1200" b="0" i="0" kern="1200" dirty="0" smtClean="0">
                <a:solidFill>
                  <a:schemeClr val="tx1"/>
                </a:solidFill>
                <a:latin typeface="+mn-lt"/>
                <a:ea typeface="+mn-ea"/>
                <a:cs typeface="+mn-cs"/>
              </a:rPr>
              <a:t>طور تصادفی پیغام </a:t>
            </a:r>
            <a:r>
              <a:rPr lang="en-US" sz="1200" b="0" i="0" kern="1200" dirty="0" smtClean="0">
                <a:solidFill>
                  <a:schemeClr val="tx1"/>
                </a:solidFill>
                <a:latin typeface="+mn-lt"/>
                <a:ea typeface="+mn-ea"/>
                <a:cs typeface="+mn-cs"/>
              </a:rPr>
              <a:t>PARITY CHECK</a:t>
            </a:r>
            <a:r>
              <a:rPr lang="fa-IR" sz="1200" b="0" i="0" kern="1200" dirty="0" smtClean="0">
                <a:solidFill>
                  <a:schemeClr val="tx1"/>
                </a:solidFill>
                <a:latin typeface="+mn-lt"/>
                <a:ea typeface="+mn-ea"/>
                <a:cs typeface="+mn-cs"/>
              </a:rPr>
              <a:t>ویروس نمایش داده وسیستم عامل را قفل می کند. این پیغام مانند پیغام واقعی است که به هنگام ایجاد خطا در حافظه کامپیوتر نمایش داده می شود.</a:t>
            </a:r>
          </a:p>
          <a:p>
            <a:pPr marL="228600" indent="-228600" algn="r" rtl="1">
              <a:buAutoNum type="arabicPeriod"/>
            </a:pPr>
            <a:r>
              <a:rPr lang="fa-IR" sz="1200" b="0" i="0" kern="1200" dirty="0" smtClean="0">
                <a:solidFill>
                  <a:schemeClr val="tx1"/>
                </a:solidFill>
                <a:latin typeface="+mn-lt"/>
                <a:ea typeface="+mn-ea"/>
                <a:cs typeface="+mn-cs"/>
              </a:rPr>
              <a:t>سعی در پاک کردن اطلاعات مربوط به درایوهای نصب شده فلاپی ودیسک سخت</a:t>
            </a:r>
            <a:endParaRPr lang="en-US" dirty="0">
              <a:solidFill>
                <a:schemeClr val="bg1"/>
              </a:solidFill>
            </a:endParaRPr>
          </a:p>
        </p:txBody>
      </p:sp>
      <p:sp>
        <p:nvSpPr>
          <p:cNvPr id="4" name="Slide Number Placeholder 3"/>
          <p:cNvSpPr>
            <a:spLocks noGrp="1"/>
          </p:cNvSpPr>
          <p:nvPr>
            <p:ph type="sldNum" sz="quarter" idx="10"/>
          </p:nvPr>
        </p:nvSpPr>
        <p:spPr/>
        <p:txBody>
          <a:bodyPr/>
          <a:lstStyle/>
          <a:p>
            <a:fld id="{A9DB7C5D-C6EF-4A57-89F0-B8EB5DB979B2}" type="slidenum">
              <a:rPr lang="en-US" smtClean="0"/>
              <a:pPr/>
              <a:t>24</a:t>
            </a:fld>
            <a:endParaRPr lang="en-US" dirty="0"/>
          </a:p>
        </p:txBody>
      </p:sp>
    </p:spTree>
    <p:extLst>
      <p:ext uri="{BB962C8B-B14F-4D97-AF65-F5344CB8AC3E}">
        <p14:creationId xmlns:p14="http://schemas.microsoft.com/office/powerpoint/2010/main" val="31135547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lgn="r" rtl="1">
              <a:buAutoNum type="arabicPeriod"/>
            </a:pPr>
            <a:r>
              <a:rPr lang="fa-IR" dirty="0" smtClean="0"/>
              <a:t>هنگامی ک میخواستیم </a:t>
            </a:r>
            <a:r>
              <a:rPr lang="en-US" sz="1200" b="0" i="0" kern="1200" dirty="0" err="1" smtClean="0">
                <a:solidFill>
                  <a:schemeClr val="tx1"/>
                </a:solidFill>
                <a:latin typeface="+mn-lt"/>
                <a:ea typeface="+mn-ea"/>
                <a:cs typeface="+mn-cs"/>
              </a:rPr>
              <a:t>FileSaveAs</a:t>
            </a:r>
            <a:r>
              <a:rPr lang="en-US" sz="1200" b="0" i="0" kern="1200" dirty="0" smtClean="0">
                <a:solidFill>
                  <a:schemeClr val="tx1"/>
                </a:solidFill>
                <a:latin typeface="+mn-lt"/>
                <a:ea typeface="+mn-ea"/>
                <a:cs typeface="+mn-cs"/>
              </a:rPr>
              <a:t> </a:t>
            </a:r>
            <a:r>
              <a:rPr lang="fa-IR" sz="1200" b="0" i="0" kern="1200" dirty="0" smtClean="0">
                <a:solidFill>
                  <a:schemeClr val="tx1"/>
                </a:solidFill>
                <a:latin typeface="+mn-lt"/>
                <a:ea typeface="+mn-ea"/>
                <a:cs typeface="+mn-cs"/>
              </a:rPr>
              <a:t> کنیم اونوقت فایل رو الوده</a:t>
            </a:r>
            <a:r>
              <a:rPr lang="fa-IR" sz="1200" b="0" i="0" kern="1200" baseline="0" dirty="0" smtClean="0">
                <a:solidFill>
                  <a:schemeClr val="tx1"/>
                </a:solidFill>
                <a:latin typeface="+mn-lt"/>
                <a:ea typeface="+mn-ea"/>
                <a:cs typeface="+mn-cs"/>
              </a:rPr>
              <a:t> میکرد</a:t>
            </a:r>
          </a:p>
          <a:p>
            <a:pPr marL="228600" indent="-228600" algn="r" rtl="1">
              <a:buAutoNum type="arabicPeriod"/>
            </a:pPr>
            <a:endParaRPr lang="fa-IR" sz="1200" b="0" i="0" kern="1200" dirty="0" smtClean="0">
              <a:solidFill>
                <a:schemeClr val="tx1"/>
              </a:solidFill>
              <a:latin typeface="+mn-lt"/>
              <a:ea typeface="+mn-ea"/>
              <a:cs typeface="+mn-cs"/>
            </a:endParaRPr>
          </a:p>
          <a:p>
            <a:pPr marL="228600" indent="-228600" algn="r" rtl="1">
              <a:buAutoNum type="arabicPeriod"/>
            </a:pPr>
            <a:r>
              <a:rPr lang="fa-IR" sz="1200" b="0" i="0" kern="1200" dirty="0" smtClean="0">
                <a:solidFill>
                  <a:schemeClr val="tx1"/>
                </a:solidFill>
                <a:latin typeface="+mn-lt"/>
                <a:ea typeface="+mn-ea"/>
                <a:cs typeface="+mn-cs"/>
              </a:rPr>
              <a:t>اولین ویروسی بود که توانست به سخت افزار کامپیوتر صدمه وارد کند.اطلاعات</a:t>
            </a:r>
            <a:r>
              <a:rPr lang="fa-IR" sz="1200" b="0" i="0" kern="1200" baseline="0" dirty="0" smtClean="0">
                <a:solidFill>
                  <a:schemeClr val="tx1"/>
                </a:solidFill>
                <a:latin typeface="+mn-lt"/>
                <a:ea typeface="+mn-ea"/>
                <a:cs typeface="+mn-cs"/>
              </a:rPr>
              <a:t> بایوس و بعد اون </a:t>
            </a:r>
            <a:r>
              <a:rPr lang="fa-IR" sz="1200" b="0" i="0" kern="1200" dirty="0" smtClean="0">
                <a:solidFill>
                  <a:schemeClr val="tx1"/>
                </a:solidFill>
                <a:latin typeface="+mn-lt"/>
                <a:ea typeface="+mn-ea"/>
                <a:cs typeface="+mn-cs"/>
              </a:rPr>
              <a:t>طلاعات بر روی دیسک سخت</a:t>
            </a:r>
            <a:r>
              <a:rPr lang="fa-IR" sz="1200" b="0" i="0" kern="1200" baseline="0" dirty="0" smtClean="0">
                <a:solidFill>
                  <a:schemeClr val="tx1"/>
                </a:solidFill>
                <a:latin typeface="+mn-lt"/>
                <a:ea typeface="+mn-ea"/>
                <a:cs typeface="+mn-cs"/>
              </a:rPr>
              <a:t> رو مجدد مینوشت</a:t>
            </a:r>
            <a:endParaRPr lang="en-US" dirty="0"/>
          </a:p>
        </p:txBody>
      </p:sp>
      <p:sp>
        <p:nvSpPr>
          <p:cNvPr id="4" name="Slide Number Placeholder 3"/>
          <p:cNvSpPr>
            <a:spLocks noGrp="1"/>
          </p:cNvSpPr>
          <p:nvPr>
            <p:ph type="sldNum" sz="quarter" idx="10"/>
          </p:nvPr>
        </p:nvSpPr>
        <p:spPr/>
        <p:txBody>
          <a:bodyPr/>
          <a:lstStyle/>
          <a:p>
            <a:fld id="{A9DB7C5D-C6EF-4A57-89F0-B8EB5DB979B2}" type="slidenum">
              <a:rPr lang="en-US" smtClean="0"/>
              <a:pPr/>
              <a:t>25</a:t>
            </a:fld>
            <a:endParaRPr lang="en-US" dirty="0"/>
          </a:p>
        </p:txBody>
      </p:sp>
    </p:spTree>
    <p:extLst>
      <p:ext uri="{BB962C8B-B14F-4D97-AF65-F5344CB8AC3E}">
        <p14:creationId xmlns:p14="http://schemas.microsoft.com/office/powerpoint/2010/main" val="6691202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lgn="r" rtl="1">
              <a:buAutoNum type="arabicPeriod"/>
            </a:pPr>
            <a:r>
              <a:rPr lang="fa-IR" sz="1200" b="0" i="0" kern="1200" dirty="0" smtClean="0">
                <a:solidFill>
                  <a:schemeClr val="tx1"/>
                </a:solidFill>
                <a:latin typeface="+mn-lt"/>
                <a:ea typeface="+mn-ea"/>
                <a:cs typeface="+mn-cs"/>
              </a:rPr>
              <a:t>باعث آسیب ۸۰ میلیون دلاری به رایانه ها شد. ی توانست روی فایل های هارد دیسک رونویسی کرده یا از بوت شدن سیستم جلوگیری کند. اسم این ویروس از فاجعه ی انفجار هسته ای در</a:t>
            </a:r>
            <a:r>
              <a:rPr lang="fa-IR" sz="1200" b="0" i="0" kern="1200" baseline="0" dirty="0" smtClean="0">
                <a:solidFill>
                  <a:schemeClr val="tx1"/>
                </a:solidFill>
                <a:latin typeface="+mn-lt"/>
                <a:ea typeface="+mn-ea"/>
                <a:cs typeface="+mn-cs"/>
              </a:rPr>
              <a:t> چرنوبیل گرفته شد . و دقیقا هم همون روزی منتشر شد ک سالها قبل این اتفاق افتاد</a:t>
            </a:r>
          </a:p>
          <a:p>
            <a:pPr marL="228600" indent="-228600" algn="r" rtl="1">
              <a:buAutoNum type="arabicPeriod"/>
            </a:pPr>
            <a:r>
              <a:rPr lang="fa-IR" dirty="0" smtClean="0"/>
              <a:t>توسط</a:t>
            </a:r>
            <a:r>
              <a:rPr lang="fa-IR" baseline="0" dirty="0" smtClean="0"/>
              <a:t> ی نامه الکترونیکی پخش شد .</a:t>
            </a:r>
            <a:r>
              <a:rPr lang="fa-IR" sz="1200" b="0" i="0" kern="1200" dirty="0" smtClean="0">
                <a:solidFill>
                  <a:schemeClr val="tx1"/>
                </a:solidFill>
                <a:latin typeface="+mn-lt"/>
                <a:ea typeface="+mn-ea"/>
                <a:cs typeface="+mn-cs"/>
              </a:rPr>
              <a:t> در روز اول هر ماه، بعد از ساعات 5بعد از ظهر، ویروس را نمایش داده وسیستم عامل ویندوز را </a:t>
            </a:r>
            <a:r>
              <a:rPr lang="en-US" sz="1200" b="0" i="0" kern="1200" dirty="0" err="1" smtClean="0">
                <a:solidFill>
                  <a:schemeClr val="tx1"/>
                </a:solidFill>
                <a:latin typeface="+mn-lt"/>
                <a:ea typeface="+mn-ea"/>
                <a:cs typeface="+mn-cs"/>
              </a:rPr>
              <a:t>Kro$oft</a:t>
            </a:r>
            <a:r>
              <a:rPr lang="en-US" sz="1200" b="0" i="0" kern="1200" dirty="0" smtClean="0">
                <a:solidFill>
                  <a:schemeClr val="tx1"/>
                </a:solidFill>
                <a:latin typeface="+mn-lt"/>
                <a:ea typeface="+mn-ea"/>
                <a:cs typeface="+mn-cs"/>
              </a:rPr>
              <a:t> says-Anti-</a:t>
            </a:r>
            <a:r>
              <a:rPr lang="en-US" sz="1200" b="0" i="0" kern="1200" dirty="0" err="1" smtClean="0">
                <a:solidFill>
                  <a:schemeClr val="tx1"/>
                </a:solidFill>
                <a:latin typeface="+mn-lt"/>
                <a:ea typeface="+mn-ea"/>
                <a:cs typeface="+mn-cs"/>
              </a:rPr>
              <a:t>Kagou</a:t>
            </a:r>
            <a:r>
              <a:rPr lang="en-US" sz="1200" b="0" i="0" kern="1200" dirty="0" smtClean="0">
                <a:solidFill>
                  <a:schemeClr val="tx1"/>
                </a:solidFill>
                <a:latin typeface="+mn-lt"/>
                <a:ea typeface="+mn-ea"/>
                <a:cs typeface="+mn-cs"/>
              </a:rPr>
              <a:t> not today  </a:t>
            </a:r>
            <a:r>
              <a:rPr lang="fa-IR" sz="1200" b="0" i="0" kern="1200" dirty="0" smtClean="0">
                <a:solidFill>
                  <a:schemeClr val="tx1"/>
                </a:solidFill>
                <a:latin typeface="+mn-lt"/>
                <a:ea typeface="+mn-ea"/>
                <a:cs typeface="+mn-cs"/>
              </a:rPr>
              <a:t>پیغام خاموش می کند.</a:t>
            </a:r>
            <a:br>
              <a:rPr lang="fa-IR" sz="1200" b="0" i="0" kern="1200" dirty="0" smtClean="0">
                <a:solidFill>
                  <a:schemeClr val="tx1"/>
                </a:solidFill>
                <a:latin typeface="+mn-lt"/>
                <a:ea typeface="+mn-ea"/>
                <a:cs typeface="+mn-cs"/>
              </a:rPr>
            </a:br>
            <a:r>
              <a:rPr lang="fa-IR" sz="1200" b="0" i="0" kern="1200" dirty="0" smtClean="0">
                <a:solidFill>
                  <a:schemeClr val="tx1"/>
                </a:solidFill>
                <a:latin typeface="+mn-lt"/>
                <a:ea typeface="+mn-ea"/>
                <a:cs typeface="+mn-cs"/>
              </a:rPr>
              <a:t>ویروس های پست الکترونیکی بوده واز ظرافت های روانشناختی استفاده میکنه پدسوخته . وانمود می کند که از طرف فردی آشنا برای شما آمده وشامل متنی است که شما حتما می خواهید آن را بخوانید. ب زمان و تاریخ فایل ها گند میزنه مثلا 054 رو به زمان اضافه میکنه </a:t>
            </a:r>
            <a:endParaRPr lang="en-US" dirty="0"/>
          </a:p>
        </p:txBody>
      </p:sp>
      <p:sp>
        <p:nvSpPr>
          <p:cNvPr id="4" name="Slide Number Placeholder 3"/>
          <p:cNvSpPr>
            <a:spLocks noGrp="1"/>
          </p:cNvSpPr>
          <p:nvPr>
            <p:ph type="sldNum" sz="quarter" idx="10"/>
          </p:nvPr>
        </p:nvSpPr>
        <p:spPr/>
        <p:txBody>
          <a:bodyPr/>
          <a:lstStyle/>
          <a:p>
            <a:fld id="{A9DB7C5D-C6EF-4A57-89F0-B8EB5DB979B2}" type="slidenum">
              <a:rPr lang="en-US" smtClean="0"/>
              <a:pPr/>
              <a:t>26</a:t>
            </a:fld>
            <a:endParaRPr lang="en-US" dirty="0"/>
          </a:p>
        </p:txBody>
      </p:sp>
    </p:spTree>
    <p:extLst>
      <p:ext uri="{BB962C8B-B14F-4D97-AF65-F5344CB8AC3E}">
        <p14:creationId xmlns:p14="http://schemas.microsoft.com/office/powerpoint/2010/main" val="41563931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r" rtl="1">
              <a:lnSpc>
                <a:spcPct val="150000"/>
              </a:lnSpc>
            </a:pPr>
            <a:r>
              <a:rPr lang="fa-IR" dirty="0" smtClean="0"/>
              <a:t>1.کارش کلا الوده کردن پیام های الکترو نیکی هست </a:t>
            </a:r>
          </a:p>
          <a:p>
            <a:pPr algn="r" rtl="1">
              <a:lnSpc>
                <a:spcPct val="150000"/>
              </a:lnSpc>
            </a:pPr>
            <a:r>
              <a:rPr lang="fa-IR" dirty="0" smtClean="0"/>
              <a:t>2.</a:t>
            </a:r>
            <a:r>
              <a:rPr lang="fa-IR" sz="1200" b="0" i="0" kern="1200" dirty="0" smtClean="0">
                <a:solidFill>
                  <a:schemeClr val="tx1"/>
                </a:solidFill>
                <a:latin typeface="+mn-lt"/>
                <a:ea typeface="+mn-ea"/>
                <a:cs typeface="+mn-cs"/>
              </a:rPr>
              <a:t> این کرم به قربانیان با حذف فایل های ورد، اکسل و پاورپوینت خسارت دردآوری وارد می کرد. کرم در عین حال روش هوشمندانه ای برای گسترش خود در سراسر وب داشت: </a:t>
            </a:r>
            <a:r>
              <a:rPr lang="en-US" sz="1200" b="0" i="0" kern="1200" dirty="0" smtClean="0">
                <a:solidFill>
                  <a:schemeClr val="tx1"/>
                </a:solidFill>
                <a:latin typeface="+mn-lt"/>
                <a:ea typeface="+mn-ea"/>
                <a:cs typeface="+mn-cs"/>
              </a:rPr>
              <a:t>Explorer.zip </a:t>
            </a:r>
            <a:r>
              <a:rPr lang="fa-IR" sz="1200" b="0" i="0" kern="1200" dirty="0" smtClean="0">
                <a:solidFill>
                  <a:schemeClr val="tx1"/>
                </a:solidFill>
                <a:latin typeface="+mn-lt"/>
                <a:ea typeface="+mn-ea"/>
                <a:cs typeface="+mn-cs"/>
              </a:rPr>
              <a:t>در متن ایمیل ها جستجو کرده و به طور خودکار جواب دارای فایل پیوست آلوده به کرم را در پاسخ به آنها با استفاده از تیتر اصلی ارسال می کرد.</a:t>
            </a:r>
            <a:endParaRPr lang="en-US" dirty="0"/>
          </a:p>
        </p:txBody>
      </p:sp>
      <p:sp>
        <p:nvSpPr>
          <p:cNvPr id="4" name="Slide Number Placeholder 3"/>
          <p:cNvSpPr>
            <a:spLocks noGrp="1"/>
          </p:cNvSpPr>
          <p:nvPr>
            <p:ph type="sldNum" sz="quarter" idx="10"/>
          </p:nvPr>
        </p:nvSpPr>
        <p:spPr/>
        <p:txBody>
          <a:bodyPr/>
          <a:lstStyle/>
          <a:p>
            <a:fld id="{A9DB7C5D-C6EF-4A57-89F0-B8EB5DB979B2}" type="slidenum">
              <a:rPr lang="en-US" smtClean="0"/>
              <a:pPr/>
              <a:t>27</a:t>
            </a:fld>
            <a:endParaRPr lang="en-US" dirty="0"/>
          </a:p>
        </p:txBody>
      </p:sp>
    </p:spTree>
    <p:extLst>
      <p:ext uri="{BB962C8B-B14F-4D97-AF65-F5344CB8AC3E}">
        <p14:creationId xmlns:p14="http://schemas.microsoft.com/office/powerpoint/2010/main" val="2679785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lgn="r" rtl="1">
              <a:buAutoNum type="arabicPeriod"/>
            </a:pPr>
            <a:r>
              <a:rPr lang="fa-IR" sz="1200" b="0" i="0" kern="1200" dirty="0" smtClean="0">
                <a:solidFill>
                  <a:schemeClr val="tx1"/>
                </a:solidFill>
                <a:latin typeface="+mn-lt"/>
                <a:ea typeface="+mn-ea"/>
                <a:cs typeface="+mn-cs"/>
              </a:rPr>
              <a:t>کرم </a:t>
            </a:r>
            <a:r>
              <a:rPr lang="en-US" sz="1200" b="0" i="0" kern="1200" dirty="0" smtClean="0">
                <a:solidFill>
                  <a:schemeClr val="tx1"/>
                </a:solidFill>
                <a:latin typeface="+mn-lt"/>
                <a:ea typeface="+mn-ea"/>
                <a:cs typeface="+mn-cs"/>
              </a:rPr>
              <a:t>Magistr </a:t>
            </a:r>
            <a:r>
              <a:rPr lang="fa-IR" sz="1200" b="0" i="0" kern="1200" dirty="0" smtClean="0">
                <a:solidFill>
                  <a:schemeClr val="tx1"/>
                </a:solidFill>
                <a:latin typeface="+mn-lt"/>
                <a:ea typeface="+mn-ea"/>
                <a:cs typeface="+mn-cs"/>
              </a:rPr>
              <a:t>قوی و مخرب بود. این کرم، فایل های ذخیره شده روی هارد دیسک های آلوده را با فایل های خود بازنویسی کرده و سبب نابودی اطلاعات به این شیوه شده و سبب کرش سیستم می گردید. همچنین </a:t>
            </a:r>
            <a:r>
              <a:rPr lang="en-US" sz="1200" b="0" i="0" kern="1200" dirty="0" smtClean="0">
                <a:solidFill>
                  <a:schemeClr val="tx1"/>
                </a:solidFill>
                <a:latin typeface="+mn-lt"/>
                <a:ea typeface="+mn-ea"/>
                <a:cs typeface="+mn-cs"/>
              </a:rPr>
              <a:t>Magistr </a:t>
            </a:r>
            <a:r>
              <a:rPr lang="fa-IR" sz="1200" b="0" i="0" kern="1200" dirty="0" smtClean="0">
                <a:solidFill>
                  <a:schemeClr val="tx1"/>
                </a:solidFill>
                <a:latin typeface="+mn-lt"/>
                <a:ea typeface="+mn-ea"/>
                <a:cs typeface="+mn-cs"/>
              </a:rPr>
              <a:t>در برابر آنتی ویروس ها مقاوم بود و بسیاری تلاش های معمول برای حذف آن را مسدود کرده و بی اثر می نمود.</a:t>
            </a:r>
          </a:p>
          <a:p>
            <a:pPr marL="228600" indent="-228600" algn="r" rtl="1">
              <a:buNone/>
            </a:pPr>
            <a:endParaRPr lang="en-US" dirty="0"/>
          </a:p>
        </p:txBody>
      </p:sp>
      <p:sp>
        <p:nvSpPr>
          <p:cNvPr id="4" name="Slide Number Placeholder 3"/>
          <p:cNvSpPr>
            <a:spLocks noGrp="1"/>
          </p:cNvSpPr>
          <p:nvPr>
            <p:ph type="sldNum" sz="quarter" idx="10"/>
          </p:nvPr>
        </p:nvSpPr>
        <p:spPr/>
        <p:txBody>
          <a:bodyPr/>
          <a:lstStyle/>
          <a:p>
            <a:fld id="{A9DB7C5D-C6EF-4A57-89F0-B8EB5DB979B2}" type="slidenum">
              <a:rPr lang="en-US" smtClean="0"/>
              <a:pPr/>
              <a:t>28</a:t>
            </a:fld>
            <a:endParaRPr lang="en-US" dirty="0"/>
          </a:p>
        </p:txBody>
      </p:sp>
    </p:spTree>
    <p:extLst>
      <p:ext uri="{BB962C8B-B14F-4D97-AF65-F5344CB8AC3E}">
        <p14:creationId xmlns:p14="http://schemas.microsoft.com/office/powerpoint/2010/main" val="27370672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lgn="r" rtl="1">
              <a:buAutoNum type="arabicPeriod"/>
            </a:pPr>
            <a:r>
              <a:rPr lang="fa-IR" sz="1200" b="0" i="0" kern="1200" dirty="0" smtClean="0">
                <a:solidFill>
                  <a:schemeClr val="tx1"/>
                </a:solidFill>
                <a:latin typeface="+mn-lt"/>
                <a:ea typeface="+mn-ea"/>
                <a:cs typeface="+mn-cs"/>
              </a:rPr>
              <a:t>ویروس </a:t>
            </a:r>
            <a:r>
              <a:rPr lang="en-US" sz="1200" b="0" i="0" kern="1200" dirty="0" smtClean="0">
                <a:solidFill>
                  <a:schemeClr val="tx1"/>
                </a:solidFill>
                <a:latin typeface="+mn-lt"/>
                <a:ea typeface="+mn-ea"/>
                <a:cs typeface="+mn-cs"/>
              </a:rPr>
              <a:t>Nimda </a:t>
            </a:r>
            <a:r>
              <a:rPr lang="fa-IR" sz="1200" b="0" i="0" kern="1200" dirty="0" smtClean="0">
                <a:solidFill>
                  <a:schemeClr val="tx1"/>
                </a:solidFill>
                <a:latin typeface="+mn-lt"/>
                <a:ea typeface="+mn-ea"/>
                <a:cs typeface="+mn-cs"/>
              </a:rPr>
              <a:t>یکی از پیچیده ترین بدافزارها در طول تاریخ است، چرا که به پنج روش مختلف خود را تکثیر می نمود. هنگامی که کامپیوتری به این ویروس آلوده می شد، ویروس یک حساب کاربری مدیریتی (</a:t>
            </a:r>
            <a:r>
              <a:rPr lang="en-US" sz="1200" b="0" i="0" kern="1200" dirty="0" smtClean="0">
                <a:solidFill>
                  <a:schemeClr val="tx1"/>
                </a:solidFill>
                <a:latin typeface="+mn-lt"/>
                <a:ea typeface="+mn-ea"/>
                <a:cs typeface="+mn-cs"/>
              </a:rPr>
              <a:t>Administrator Account) </a:t>
            </a:r>
            <a:r>
              <a:rPr lang="fa-IR" sz="1200" b="0" i="0" kern="1200" dirty="0" smtClean="0">
                <a:solidFill>
                  <a:schemeClr val="tx1"/>
                </a:solidFill>
                <a:latin typeface="+mn-lt"/>
                <a:ea typeface="+mn-ea"/>
                <a:cs typeface="+mn-cs"/>
              </a:rPr>
              <a:t>ایجاد کرده و اطلاعات ذخیره شده روی هارد و شبکه را با فایل های بی ارزش خود بازنویسی کرده و از بین می برد. این ویروس هر دو نوع رایانه های شخصی و سرورها را آلوده کرده و برای آلودگی نیازی به اجرای فایل برنامه توسط میزبان </a:t>
            </a:r>
            <a:r>
              <a:rPr lang="fa-IR" sz="1200" b="0" i="0" kern="1200" dirty="0" smtClean="0">
                <a:solidFill>
                  <a:schemeClr val="tx1"/>
                </a:solidFill>
                <a:latin typeface="+mn-lt"/>
                <a:ea typeface="+mn-ea"/>
                <a:cs typeface="+mn-cs"/>
              </a:rPr>
              <a:t>نداشت.</a:t>
            </a:r>
            <a:r>
              <a:rPr lang="en-US" sz="1200" b="0" i="0" kern="1200" dirty="0" err="1" smtClean="0">
                <a:solidFill>
                  <a:schemeClr val="tx1"/>
                </a:solidFill>
                <a:latin typeface="+mn-lt"/>
                <a:ea typeface="+mn-ea"/>
                <a:cs typeface="+mn-cs"/>
              </a:rPr>
              <a:t>ba</a:t>
            </a:r>
            <a:r>
              <a:rPr lang="en-US" sz="1200" b="0" i="0" kern="120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estefade</a:t>
            </a:r>
            <a:r>
              <a:rPr lang="en-US" sz="1200" b="0" i="0" kern="120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az</a:t>
            </a:r>
            <a:r>
              <a:rPr lang="en-US" sz="1200" b="0" i="0" kern="120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moshkeli</a:t>
            </a:r>
            <a:r>
              <a:rPr lang="en-US" sz="1200" b="0" i="0" kern="1200" baseline="0" dirty="0" smtClean="0">
                <a:solidFill>
                  <a:schemeClr val="tx1"/>
                </a:solidFill>
                <a:latin typeface="+mn-lt"/>
                <a:ea typeface="+mn-ea"/>
                <a:cs typeface="+mn-cs"/>
              </a:rPr>
              <a:t> k </a:t>
            </a:r>
            <a:r>
              <a:rPr lang="en-US" sz="1200" b="0" i="0" kern="1200" baseline="0" dirty="0" err="1" smtClean="0">
                <a:solidFill>
                  <a:schemeClr val="tx1"/>
                </a:solidFill>
                <a:latin typeface="+mn-lt"/>
                <a:ea typeface="+mn-ea"/>
                <a:cs typeface="+mn-cs"/>
              </a:rPr>
              <a:t>dar</a:t>
            </a:r>
            <a:r>
              <a:rPr lang="en-US" sz="1200" b="0" i="0" kern="1200" baseline="0" dirty="0" smtClean="0">
                <a:solidFill>
                  <a:schemeClr val="tx1"/>
                </a:solidFill>
                <a:latin typeface="+mn-lt"/>
                <a:ea typeface="+mn-ea"/>
                <a:cs typeface="+mn-cs"/>
              </a:rPr>
              <a:t> header file </a:t>
            </a:r>
            <a:r>
              <a:rPr lang="en-US" sz="1200" b="0" i="0" kern="1200" baseline="0" dirty="0" err="1" smtClean="0">
                <a:solidFill>
                  <a:schemeClr val="tx1"/>
                </a:solidFill>
                <a:latin typeface="+mn-lt"/>
                <a:ea typeface="+mn-ea"/>
                <a:cs typeface="+mn-cs"/>
              </a:rPr>
              <a:t>haye</a:t>
            </a:r>
            <a:r>
              <a:rPr lang="en-US" sz="1200" b="0" i="0" kern="1200" baseline="0" dirty="0" smtClean="0">
                <a:solidFill>
                  <a:schemeClr val="tx1"/>
                </a:solidFill>
                <a:latin typeface="+mn-lt"/>
                <a:ea typeface="+mn-ea"/>
                <a:cs typeface="+mn-cs"/>
              </a:rPr>
              <a:t> </a:t>
            </a:r>
            <a:r>
              <a:rPr lang="en-US" sz="1200" b="0" i="0" kern="1200" baseline="0" dirty="0" err="1" smtClean="0">
                <a:solidFill>
                  <a:schemeClr val="tx1"/>
                </a:solidFill>
                <a:latin typeface="+mn-lt"/>
                <a:ea typeface="+mn-ea"/>
                <a:cs typeface="+mn-cs"/>
              </a:rPr>
              <a:t>eml</a:t>
            </a:r>
            <a:r>
              <a:rPr lang="en-US" sz="1200" b="0" i="0" kern="1200" baseline="0" dirty="0" smtClean="0">
                <a:solidFill>
                  <a:schemeClr val="tx1"/>
                </a:solidFill>
                <a:latin typeface="+mn-lt"/>
                <a:ea typeface="+mn-ea"/>
                <a:cs typeface="+mn-cs"/>
              </a:rPr>
              <a:t> bod </a:t>
            </a:r>
            <a:r>
              <a:rPr lang="en-US" sz="1200" b="0" i="0" kern="1200" baseline="0" dirty="0" err="1" smtClean="0">
                <a:solidFill>
                  <a:schemeClr val="tx1"/>
                </a:solidFill>
                <a:latin typeface="+mn-lt"/>
                <a:ea typeface="+mn-ea"/>
                <a:cs typeface="+mn-cs"/>
              </a:rPr>
              <a:t>khodesh</a:t>
            </a:r>
            <a:r>
              <a:rPr lang="en-US" sz="1200" b="0" i="0" kern="1200" baseline="0" dirty="0" smtClean="0">
                <a:solidFill>
                  <a:schemeClr val="tx1"/>
                </a:solidFill>
                <a:latin typeface="+mn-lt"/>
                <a:ea typeface="+mn-ea"/>
                <a:cs typeface="+mn-cs"/>
              </a:rPr>
              <a:t> </a:t>
            </a:r>
            <a:r>
              <a:rPr lang="en-US" sz="1200" b="0" i="0" kern="1200" baseline="0" dirty="0" err="1" smtClean="0">
                <a:solidFill>
                  <a:schemeClr val="tx1"/>
                </a:solidFill>
                <a:latin typeface="+mn-lt"/>
                <a:ea typeface="+mn-ea"/>
                <a:cs typeface="+mn-cs"/>
              </a:rPr>
              <a:t>ro</a:t>
            </a:r>
            <a:r>
              <a:rPr lang="en-US" sz="1200" b="0" i="0" kern="1200" baseline="0" dirty="0" smtClean="0">
                <a:solidFill>
                  <a:schemeClr val="tx1"/>
                </a:solidFill>
                <a:latin typeface="+mn-lt"/>
                <a:ea typeface="+mn-ea"/>
                <a:cs typeface="+mn-cs"/>
              </a:rPr>
              <a:t> </a:t>
            </a:r>
            <a:r>
              <a:rPr lang="en-US" sz="1200" b="0" i="0" kern="1200" baseline="0" dirty="0" err="1" smtClean="0">
                <a:solidFill>
                  <a:schemeClr val="tx1"/>
                </a:solidFill>
                <a:latin typeface="+mn-lt"/>
                <a:ea typeface="+mn-ea"/>
                <a:cs typeface="+mn-cs"/>
              </a:rPr>
              <a:t>taksir</a:t>
            </a:r>
            <a:r>
              <a:rPr lang="en-US" sz="1200" b="0" i="0" kern="1200" baseline="0" dirty="0" smtClean="0">
                <a:solidFill>
                  <a:schemeClr val="tx1"/>
                </a:solidFill>
                <a:latin typeface="+mn-lt"/>
                <a:ea typeface="+mn-ea"/>
                <a:cs typeface="+mn-cs"/>
              </a:rPr>
              <a:t> </a:t>
            </a:r>
            <a:r>
              <a:rPr lang="en-US" sz="1200" b="0" i="0" kern="1200" baseline="0" dirty="0" err="1" smtClean="0">
                <a:solidFill>
                  <a:schemeClr val="tx1"/>
                </a:solidFill>
                <a:latin typeface="+mn-lt"/>
                <a:ea typeface="+mn-ea"/>
                <a:cs typeface="+mn-cs"/>
              </a:rPr>
              <a:t>mikard</a:t>
            </a:r>
            <a:r>
              <a:rPr lang="en-US" sz="1200" b="0" i="0" kern="1200" baseline="0" dirty="0" smtClean="0">
                <a:solidFill>
                  <a:schemeClr val="tx1"/>
                </a:solidFill>
                <a:latin typeface="+mn-lt"/>
                <a:ea typeface="+mn-ea"/>
                <a:cs typeface="+mn-cs"/>
              </a:rPr>
              <a:t>.</a:t>
            </a:r>
            <a:endParaRPr lang="fa-IR" sz="1200" b="0" i="0" kern="1200" dirty="0" smtClean="0">
              <a:solidFill>
                <a:schemeClr val="tx1"/>
              </a:solidFill>
              <a:latin typeface="+mn-lt"/>
              <a:ea typeface="+mn-ea"/>
              <a:cs typeface="+mn-cs"/>
            </a:endParaRPr>
          </a:p>
          <a:p>
            <a:pPr marL="228600" indent="-228600" algn="r" rtl="1">
              <a:buAutoNum type="arabicPeriod"/>
            </a:pPr>
            <a:endParaRPr lang="fa-IR" sz="1200" b="0" i="0" kern="1200" dirty="0" smtClean="0">
              <a:solidFill>
                <a:schemeClr val="tx1"/>
              </a:solidFill>
              <a:latin typeface="+mn-lt"/>
              <a:ea typeface="+mn-ea"/>
              <a:cs typeface="+mn-cs"/>
            </a:endParaRPr>
          </a:p>
          <a:p>
            <a:pPr marL="228600" indent="-228600" algn="r" rtl="1">
              <a:buAutoNum type="arabicPeriod"/>
            </a:pPr>
            <a:r>
              <a:rPr lang="fa-IR" sz="1200" b="0" i="0" kern="1200" dirty="0" smtClean="0">
                <a:solidFill>
                  <a:schemeClr val="tx1"/>
                </a:solidFill>
                <a:latin typeface="+mn-lt"/>
                <a:ea typeface="+mn-ea"/>
                <a:cs typeface="+mn-cs"/>
              </a:rPr>
              <a:t>این کرم که خطرناک ترین آلودگی ممکن در زمان خود محسوب می شد، با آلوده کردن رایانه های متعدد و متحد کردن آنها در حمله علیه وب سایت کاخ سفید برای خود نامی هراس انگیز دست و پا کرد. کرم نیازی به فایل اجرایی آلوده نداشت، و از طریق صدها هزار شبکه، که عمدتا متعلق به شرکت ها بود گسترش یافت.</a:t>
            </a:r>
          </a:p>
          <a:p>
            <a:pPr marL="228600" indent="-228600" algn="r" rtl="1">
              <a:buAutoNum type="arabicPeriod"/>
            </a:pPr>
            <a:endParaRPr lang="fa-IR" sz="1200" b="0" i="0" kern="1200" dirty="0" smtClean="0">
              <a:solidFill>
                <a:schemeClr val="tx1"/>
              </a:solidFill>
              <a:latin typeface="+mn-lt"/>
              <a:ea typeface="+mn-ea"/>
              <a:cs typeface="+mn-cs"/>
            </a:endParaRPr>
          </a:p>
          <a:p>
            <a:pPr marL="228600" indent="-228600" algn="r" rtl="1">
              <a:buAutoNum type="arabicPeriod"/>
            </a:pPr>
            <a:r>
              <a:rPr lang="fa-IR" sz="1200" b="0" i="0" kern="1200" dirty="0" smtClean="0">
                <a:solidFill>
                  <a:schemeClr val="tx1"/>
                </a:solidFill>
                <a:latin typeface="+mn-lt"/>
                <a:ea typeface="+mn-ea"/>
                <a:cs typeface="+mn-cs"/>
              </a:rPr>
              <a:t>این کرم مبتنی بر ویندوز به شخص مهاجم کنترل کاملی بر روی کامپیوتر آلوده می داد، از جمله دسترسی به تمام فایل ها با توانایی آپلود، دانلود، اجرا یا حذف فایلها.</a:t>
            </a:r>
          </a:p>
          <a:p>
            <a:pPr marL="228600" indent="-228600" algn="r" rtl="1">
              <a:buAutoNum type="arabicPeriod"/>
            </a:pPr>
            <a:endParaRPr lang="en-US" dirty="0"/>
          </a:p>
        </p:txBody>
      </p:sp>
      <p:sp>
        <p:nvSpPr>
          <p:cNvPr id="4" name="Slide Number Placeholder 3"/>
          <p:cNvSpPr>
            <a:spLocks noGrp="1"/>
          </p:cNvSpPr>
          <p:nvPr>
            <p:ph type="sldNum" sz="quarter" idx="10"/>
          </p:nvPr>
        </p:nvSpPr>
        <p:spPr/>
        <p:txBody>
          <a:bodyPr/>
          <a:lstStyle/>
          <a:p>
            <a:fld id="{A9DB7C5D-C6EF-4A57-89F0-B8EB5DB979B2}" type="slidenum">
              <a:rPr lang="en-US" smtClean="0"/>
              <a:pPr/>
              <a:t>29</a:t>
            </a:fld>
            <a:endParaRPr lang="en-US" dirty="0"/>
          </a:p>
        </p:txBody>
      </p:sp>
    </p:spTree>
    <p:extLst>
      <p:ext uri="{BB962C8B-B14F-4D97-AF65-F5344CB8AC3E}">
        <p14:creationId xmlns:p14="http://schemas.microsoft.com/office/powerpoint/2010/main" val="3670234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1/3/2017</a:t>
            </a:fld>
            <a:endParaRPr lang="en-US" dirty="0"/>
          </a:p>
        </p:txBody>
      </p:sp>
      <p:sp>
        <p:nvSpPr>
          <p:cNvPr id="17" name="Footer Placeholder 16"/>
          <p:cNvSpPr>
            <a:spLocks noGrp="1"/>
          </p:cNvSpPr>
          <p:nvPr>
            <p:ph type="ftr" sz="quarter" idx="11"/>
          </p:nvPr>
        </p:nvSpPr>
        <p:spPr/>
        <p:txBody>
          <a:bodyPr/>
          <a:lstStyle/>
          <a:p>
            <a:endParaRPr lang="en-US" dirty="0"/>
          </a:p>
        </p:txBody>
      </p:sp>
      <p:sp>
        <p:nvSpPr>
          <p:cNvPr id="29" name="Slide Number Placeholder 28"/>
          <p:cNvSpPr>
            <a:spLocks noGrp="1"/>
          </p:cNvSpPr>
          <p:nvPr>
            <p:ph type="sldNum" sz="quarter" idx="12"/>
          </p:nvPr>
        </p:nvSpPr>
        <p:spPr/>
        <p:txBody>
          <a:bodyPr/>
          <a:lstStyle/>
          <a:p>
            <a:fld id="{B6F15528-21DE-4FAA-801E-634DDDAF4B2B}" type="slidenum">
              <a:rPr lang="en-US" smtClean="0"/>
              <a:pPr/>
              <a:t>‹#›</a:t>
            </a:fld>
            <a:endParaRPr lang="en-US" dirty="0"/>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transition>
    <p:zoom dir="in"/>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p:zoom dir="in"/>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p:zoom dir="in"/>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p:zoom dir="in"/>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7924800" y="6416675"/>
            <a:ext cx="762000" cy="365125"/>
          </a:xfrm>
        </p:spPr>
        <p:txBody>
          <a:bodyPr/>
          <a:lstStyle/>
          <a:p>
            <a:fld id="{B6F15528-21DE-4FAA-801E-634DDDAF4B2B}"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transition>
    <p:zoom dir="in"/>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p:zoom dir="in"/>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1/3/2017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p:zoom dir="in"/>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1/3/2017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p:zoom dir="in"/>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1/3/2017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p:zoom dir="in"/>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p:zoom dir="in"/>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dirty="0"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p:zoom dir="in"/>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1D8BD707-D9CF-40AE-B4C6-C98DA3205C09}" type="datetimeFigureOut">
              <a:rPr lang="en-US" smtClean="0"/>
              <a:pPr/>
              <a:t>1/3/2017</a:t>
            </a:fld>
            <a:endParaRPr lang="en-US" dirty="0"/>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dirty="0"/>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B6F15528-21DE-4FAA-801E-634DDDAF4B2B}"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ransition>
    <p:zoom dir="in"/>
  </p:transition>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title1.png"/>
          <p:cNvPicPr>
            <a:picLocks noGrp="1" noChangeAspect="1"/>
          </p:cNvPicPr>
          <p:nvPr>
            <p:ph idx="1"/>
          </p:nvPr>
        </p:nvPicPr>
        <p:blipFill>
          <a:blip r:embed="rId2"/>
          <a:stretch>
            <a:fillRect/>
          </a:stretch>
        </p:blipFill>
        <p:spPr>
          <a:xfrm>
            <a:off x="0" y="0"/>
            <a:ext cx="9144000" cy="6858000"/>
          </a:xfrm>
        </p:spPr>
      </p:pic>
    </p:spTree>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solidFill>
                  <a:schemeClr val="bg1"/>
                </a:solidFill>
              </a:rPr>
              <a:t>ی نکته درباره ویروس</a:t>
            </a:r>
            <a:endParaRPr lang="en-US" dirty="0">
              <a:solidFill>
                <a:schemeClr val="bg1"/>
              </a:solidFill>
            </a:endParaRPr>
          </a:p>
        </p:txBody>
      </p:sp>
      <p:sp>
        <p:nvSpPr>
          <p:cNvPr id="3" name="Content Placeholder 2"/>
          <p:cNvSpPr>
            <a:spLocks noGrp="1"/>
          </p:cNvSpPr>
          <p:nvPr>
            <p:ph idx="1"/>
          </p:nvPr>
        </p:nvSpPr>
        <p:spPr/>
        <p:txBody>
          <a:bodyPr/>
          <a:lstStyle/>
          <a:p>
            <a:pPr algn="r" rtl="1">
              <a:lnSpc>
                <a:spcPct val="200000"/>
              </a:lnSpc>
              <a:buNone/>
            </a:pPr>
            <a:r>
              <a:rPr lang="fa-IR" dirty="0" smtClean="0">
                <a:solidFill>
                  <a:schemeClr val="bg1"/>
                </a:solidFill>
                <a:effectLst>
                  <a:outerShdw blurRad="38100" dist="38100" dir="2700000" algn="tl">
                    <a:srgbClr val="000000">
                      <a:alpha val="43137"/>
                    </a:srgbClr>
                  </a:outerShdw>
                </a:effectLst>
              </a:rPr>
              <a:t>سرعت شیوع </a:t>
            </a:r>
          </a:p>
          <a:p>
            <a:pPr algn="r" rtl="1">
              <a:lnSpc>
                <a:spcPct val="200000"/>
              </a:lnSpc>
              <a:buNone/>
            </a:pPr>
            <a:r>
              <a:rPr lang="fa-IR" dirty="0" smtClean="0">
                <a:solidFill>
                  <a:schemeClr val="bg1"/>
                </a:solidFill>
                <a:effectLst>
                  <a:outerShdw blurRad="38100" dist="38100" dir="2700000" algn="tl">
                    <a:srgbClr val="000000">
                      <a:alpha val="43137"/>
                    </a:srgbClr>
                  </a:outerShdw>
                </a:effectLst>
              </a:rPr>
              <a:t>مخفی کاری</a:t>
            </a:r>
            <a:endParaRPr lang="en-US" dirty="0">
              <a:solidFill>
                <a:schemeClr val="bg1"/>
              </a:solidFill>
              <a:effectLst>
                <a:outerShdw blurRad="38100" dist="38100" dir="2700000" algn="tl">
                  <a:srgbClr val="000000">
                    <a:alpha val="43137"/>
                  </a:srgbClr>
                </a:outerShdw>
              </a:effectLst>
            </a:endParaRPr>
          </a:p>
        </p:txBody>
      </p:sp>
    </p:spTree>
  </p:cSld>
  <p:clrMapOvr>
    <a:masterClrMapping/>
  </p:clrMapOvr>
  <p:transition spd="slow">
    <p:spli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306145_283.jpg"/>
          <p:cNvPicPr>
            <a:picLocks noGrp="1" noChangeAspect="1"/>
          </p:cNvPicPr>
          <p:nvPr>
            <p:ph idx="1"/>
          </p:nvPr>
        </p:nvPicPr>
        <p:blipFill>
          <a:blip r:embed="rId2"/>
          <a:stretch>
            <a:fillRect/>
          </a:stretch>
        </p:blipFill>
        <p:spPr>
          <a:xfrm>
            <a:off x="0" y="0"/>
            <a:ext cx="9144000" cy="6858000"/>
          </a:xfrm>
        </p:spPr>
      </p:pic>
    </p:spTree>
  </p:cSld>
  <p:clrMapOvr>
    <a:masterClrMapping/>
  </p:clrMapOvr>
  <p:transition spd="slow">
    <p:dissolv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547360"/>
          </a:xfrm>
        </p:spPr>
        <p:txBody>
          <a:bodyPr>
            <a:normAutofit/>
          </a:bodyPr>
          <a:lstStyle/>
          <a:p>
            <a:pPr algn="r" rtl="1">
              <a:lnSpc>
                <a:spcPct val="150000"/>
              </a:lnSpc>
              <a:buNone/>
            </a:pPr>
            <a:r>
              <a:rPr lang="fa-IR" sz="3600" b="1" dirty="0" smtClean="0">
                <a:solidFill>
                  <a:schemeClr val="bg1"/>
                </a:solidFill>
                <a:effectLst>
                  <a:outerShdw blurRad="38100" dist="38100" dir="2700000" algn="tl">
                    <a:srgbClr val="000000">
                      <a:alpha val="43137"/>
                    </a:srgbClr>
                  </a:outerShdw>
                </a:effectLst>
              </a:rPr>
              <a:t>دسته ی عظیمی از ویروس های کامپیوتری هدفشان سیستم هایی است که ویندوز مایکروسافت بر روی آن ها اجرا می شود</a:t>
            </a:r>
          </a:p>
          <a:p>
            <a:pPr algn="r" rtl="1">
              <a:lnSpc>
                <a:spcPct val="150000"/>
              </a:lnSpc>
              <a:buNone/>
            </a:pPr>
            <a:r>
              <a:rPr lang="fa-IR" sz="3600" b="1" dirty="0" smtClean="0">
                <a:solidFill>
                  <a:schemeClr val="bg1"/>
                </a:solidFill>
                <a:effectLst>
                  <a:outerShdw blurRad="38100" dist="38100" dir="2700000" algn="tl">
                    <a:srgbClr val="000000">
                      <a:alpha val="43137"/>
                    </a:srgbClr>
                  </a:outerShdw>
                </a:effectLst>
              </a:rPr>
              <a:t>چرا؟</a:t>
            </a:r>
          </a:p>
          <a:p>
            <a:pPr algn="r" rtl="1">
              <a:lnSpc>
                <a:spcPct val="150000"/>
              </a:lnSpc>
              <a:buNone/>
            </a:pPr>
            <a:endParaRPr lang="en-US" sz="3600" b="1" dirty="0">
              <a:solidFill>
                <a:schemeClr val="bg1"/>
              </a:solidFill>
              <a:effectLst>
                <a:outerShdw blurRad="38100" dist="38100" dir="2700000" algn="tl">
                  <a:srgbClr val="000000">
                    <a:alpha val="43137"/>
                  </a:srgbClr>
                </a:outerShdw>
              </a:effectLst>
            </a:endParaRPr>
          </a:p>
        </p:txBody>
      </p:sp>
    </p:spTree>
  </p:cSld>
  <p:clrMapOvr>
    <a:masterClrMapping/>
  </p:clrMapOvr>
  <p:transition spd="slow">
    <p:pull dir="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623560"/>
          </a:xfrm>
        </p:spPr>
        <p:txBody>
          <a:bodyPr>
            <a:normAutofit fontScale="92500" lnSpcReduction="10000"/>
          </a:bodyPr>
          <a:lstStyle/>
          <a:p>
            <a:pPr algn="r" rtl="1">
              <a:lnSpc>
                <a:spcPct val="170000"/>
              </a:lnSpc>
              <a:buNone/>
            </a:pPr>
            <a:r>
              <a:rPr lang="fa-IR" sz="3200" dirty="0" smtClean="0">
                <a:solidFill>
                  <a:schemeClr val="bg1"/>
                </a:solidFill>
                <a:effectLst>
                  <a:outerShdw blurRad="38100" dist="38100" dir="2700000" algn="tl">
                    <a:srgbClr val="000000">
                      <a:alpha val="43137"/>
                    </a:srgbClr>
                  </a:outerShdw>
                </a:effectLst>
              </a:rPr>
              <a:t>بهترین معماری برای دوری کردن از ویروس ها را سیستم عامل یونیکس دارد</a:t>
            </a:r>
            <a:r>
              <a:rPr lang="fa-IR" dirty="0" smtClean="0">
                <a:solidFill>
                  <a:schemeClr val="bg1"/>
                </a:solidFill>
                <a:effectLst>
                  <a:outerShdw blurRad="38100" dist="38100" dir="2700000" algn="tl">
                    <a:srgbClr val="000000">
                      <a:alpha val="43137"/>
                    </a:srgbClr>
                  </a:outerShdw>
                </a:effectLst>
              </a:rPr>
              <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اپل؟</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لینوکس؟ </a:t>
            </a:r>
          </a:p>
          <a:p>
            <a:pPr algn="r" rtl="1">
              <a:lnSpc>
                <a:spcPct val="170000"/>
              </a:lnSpc>
              <a:buNone/>
            </a:pPr>
            <a:r>
              <a:rPr lang="fa-IR" dirty="0" smtClean="0">
                <a:solidFill>
                  <a:schemeClr val="bg1"/>
                </a:solidFill>
                <a:effectLst>
                  <a:outerShdw blurRad="38100" dist="38100" dir="2700000" algn="tl">
                    <a:srgbClr val="000000">
                      <a:alpha val="43137"/>
                    </a:srgbClr>
                  </a:outerShdw>
                </a:effectLst>
              </a:rPr>
              <a:t>بصورت پیشفرض همیشه از ایجاد تغییرات بدون اجازه ی کاربر جلوگیری می کند</a:t>
            </a:r>
          </a:p>
          <a:p>
            <a:pPr algn="r" rtl="1">
              <a:lnSpc>
                <a:spcPct val="170000"/>
              </a:lnSpc>
              <a:buNone/>
            </a:pPr>
            <a:r>
              <a:rPr lang="fa-IR" dirty="0" smtClean="0">
                <a:solidFill>
                  <a:schemeClr val="bg1"/>
                </a:solidFill>
                <a:effectLst>
                  <a:outerShdw blurRad="38100" dist="38100" dir="2700000" algn="tl">
                    <a:srgbClr val="000000">
                      <a:alpha val="43137"/>
                    </a:srgbClr>
                  </a:outerShdw>
                </a:effectLst>
              </a:rPr>
              <a:t>دارای صدها محیط دسکتاپ و بسته های نرم افزاریه و کاربراش حق انتخاب دارن</a:t>
            </a:r>
            <a:endParaRPr lang="en-US" dirty="0">
              <a:solidFill>
                <a:schemeClr val="bg1"/>
              </a:solidFill>
              <a:effectLst>
                <a:outerShdw blurRad="38100" dist="38100" dir="2700000" algn="tl">
                  <a:srgbClr val="000000">
                    <a:alpha val="43137"/>
                  </a:srgbClr>
                </a:outerShdw>
              </a:effectLst>
            </a:endParaRPr>
          </a:p>
        </p:txBody>
      </p:sp>
    </p:spTree>
  </p:cSld>
  <p:clrMapOvr>
    <a:masterClrMapping/>
  </p:clrMapOvr>
  <p:transition spd="slow">
    <p:zoom dir="in"/>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idx="1"/>
          </p:nvPr>
        </p:nvSpPr>
        <p:spPr>
          <a:xfrm>
            <a:off x="457200" y="762000"/>
            <a:ext cx="8229600" cy="5546725"/>
          </a:xfrm>
        </p:spPr>
        <p:txBody>
          <a:bodyPr>
            <a:normAutofit/>
          </a:bodyPr>
          <a:lstStyle/>
          <a:p>
            <a:pPr algn="r" rtl="1">
              <a:lnSpc>
                <a:spcPct val="150000"/>
              </a:lnSpc>
              <a:buNone/>
            </a:pPr>
            <a:r>
              <a:rPr lang="fa-IR" sz="3200" dirty="0" smtClean="0">
                <a:solidFill>
                  <a:schemeClr val="bg1"/>
                </a:solidFill>
                <a:effectLst>
                  <a:outerShdw blurRad="38100" dist="38100" dir="2700000" algn="tl">
                    <a:srgbClr val="000000">
                      <a:alpha val="43137"/>
                    </a:srgbClr>
                  </a:outerShdw>
                </a:effectLst>
              </a:rPr>
              <a:t>ویروس </a:t>
            </a:r>
            <a:r>
              <a:rPr lang="en-US" sz="3200" dirty="0" smtClean="0">
                <a:solidFill>
                  <a:schemeClr val="bg1"/>
                </a:solidFill>
                <a:effectLst>
                  <a:outerShdw blurRad="38100" dist="38100" dir="2700000" algn="tl">
                    <a:srgbClr val="000000">
                      <a:alpha val="43137"/>
                    </a:srgbClr>
                  </a:outerShdw>
                </a:effectLst>
              </a:rPr>
              <a:t>Bliss</a:t>
            </a:r>
            <a:r>
              <a:rPr lang="fa-IR" sz="3200" dirty="0" smtClean="0">
                <a:solidFill>
                  <a:schemeClr val="bg1"/>
                </a:solidFill>
                <a:effectLst>
                  <a:outerShdw blurRad="38100" dist="38100" dir="2700000" algn="tl">
                    <a:srgbClr val="000000">
                      <a:alpha val="43137"/>
                    </a:srgbClr>
                  </a:outerShdw>
                </a:effectLst>
              </a:rPr>
              <a:t/>
            </a:r>
            <a:br>
              <a:rPr lang="fa-IR" sz="3200" dirty="0" smtClean="0">
                <a:solidFill>
                  <a:schemeClr val="bg1"/>
                </a:solidFill>
                <a:effectLst>
                  <a:outerShdw blurRad="38100" dist="38100" dir="2700000" algn="tl">
                    <a:srgbClr val="000000">
                      <a:alpha val="43137"/>
                    </a:srgbClr>
                  </a:outerShdw>
                </a:effectLst>
              </a:rPr>
            </a:br>
            <a:r>
              <a:rPr lang="fa-IR" sz="3200" dirty="0" smtClean="0">
                <a:solidFill>
                  <a:schemeClr val="bg1"/>
                </a:solidFill>
                <a:effectLst>
                  <a:outerShdw blurRad="38100" dist="38100" dir="2700000" algn="tl">
                    <a:srgbClr val="000000">
                      <a:alpha val="43137"/>
                    </a:srgbClr>
                  </a:outerShdw>
                </a:effectLst>
              </a:rPr>
              <a:t>برای اجرا شدن نیاز داشت که کاربر آن را اجرا کند ولی از آنجایی که کاربران با دسترسی کامل لاگین نمی کنند به فایل های محدودی از سیستم کاربران دسترسی پیدا می کرد </a:t>
            </a:r>
            <a:endParaRPr lang="en-US" sz="3200" dirty="0">
              <a:solidFill>
                <a:schemeClr val="bg1"/>
              </a:solidFill>
              <a:effectLst>
                <a:outerShdw blurRad="38100" dist="38100" dir="2700000" algn="tl">
                  <a:srgbClr val="000000">
                    <a:alpha val="43137"/>
                  </a:srgbClr>
                </a:outerShdw>
              </a:effectLst>
            </a:endParaRPr>
          </a:p>
        </p:txBody>
      </p:sp>
    </p:spTree>
  </p:cSld>
  <p:clrMapOvr>
    <a:masterClrMapping/>
  </p:clrMapOvr>
  <p:transition spd="slow">
    <p:zoom dir="in"/>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انواع ویروس</a:t>
            </a:r>
            <a:endParaRPr lang="en-US" dirty="0"/>
          </a:p>
        </p:txBody>
      </p:sp>
      <p:pic>
        <p:nvPicPr>
          <p:cNvPr id="4" name="Content Placeholder 3" descr="fdb04aac8fab95603ec2d637226aeef7_L.jpg"/>
          <p:cNvPicPr>
            <a:picLocks noGrp="1" noChangeAspect="1"/>
          </p:cNvPicPr>
          <p:nvPr>
            <p:ph idx="1"/>
          </p:nvPr>
        </p:nvPicPr>
        <p:blipFill>
          <a:blip r:embed="rId2"/>
          <a:stretch>
            <a:fillRect/>
          </a:stretch>
        </p:blipFill>
        <p:spPr>
          <a:xfrm>
            <a:off x="1219200" y="1905000"/>
            <a:ext cx="6454140" cy="435279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checker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699760"/>
          </a:xfrm>
        </p:spPr>
        <p:txBody>
          <a:bodyPr>
            <a:normAutofit lnSpcReduction="10000"/>
          </a:bodyPr>
          <a:lstStyle/>
          <a:p>
            <a:pPr algn="r" rtl="1">
              <a:lnSpc>
                <a:spcPct val="150000"/>
              </a:lnSpc>
              <a:buNone/>
            </a:pPr>
            <a:r>
              <a:rPr lang="fa-IR" dirty="0" smtClean="0">
                <a:solidFill>
                  <a:schemeClr val="bg1"/>
                </a:solidFill>
                <a:effectLst>
                  <a:outerShdw blurRad="38100" dist="38100" dir="2700000" algn="tl">
                    <a:srgbClr val="000000">
                      <a:alpha val="43137"/>
                    </a:srgbClr>
                  </a:outerShdw>
                </a:effectLst>
              </a:rPr>
              <a:t>تقسیم بندی ویروس‌ها :</a:t>
            </a:r>
          </a:p>
          <a:p>
            <a:pPr algn="r" rtl="1">
              <a:lnSpc>
                <a:spcPct val="150000"/>
              </a:lnSpc>
              <a:buFont typeface="Wingdings" pitchFamily="2" charset="2"/>
              <a:buChar char="v"/>
            </a:pPr>
            <a:r>
              <a:rPr lang="fa-IR" dirty="0" smtClean="0">
                <a:solidFill>
                  <a:schemeClr val="bg1"/>
                </a:solidFill>
                <a:effectLst>
                  <a:outerShdw blurRad="38100" dist="38100" dir="2700000" algn="tl">
                    <a:srgbClr val="000000">
                      <a:alpha val="43137"/>
                    </a:srgbClr>
                  </a:outerShdw>
                </a:effectLst>
              </a:rPr>
              <a:t>بر اساس مقصد آلوده سازی</a:t>
            </a:r>
          </a:p>
          <a:p>
            <a:pPr algn="r" rtl="1">
              <a:lnSpc>
                <a:spcPct val="150000"/>
              </a:lnSpc>
              <a:buFont typeface="Wingdings" pitchFamily="2" charset="2"/>
              <a:buChar char="v"/>
            </a:pPr>
            <a:r>
              <a:rPr lang="fa-IR" dirty="0" smtClean="0">
                <a:solidFill>
                  <a:schemeClr val="bg1"/>
                </a:solidFill>
                <a:effectLst>
                  <a:outerShdw blurRad="38100" dist="38100" dir="2700000" algn="tl">
                    <a:srgbClr val="000000">
                      <a:alpha val="43137"/>
                    </a:srgbClr>
                  </a:outerShdw>
                </a:effectLst>
              </a:rPr>
              <a:t>بر اساس اقامت در حافظه</a:t>
            </a:r>
          </a:p>
          <a:p>
            <a:pPr algn="r" rtl="1">
              <a:lnSpc>
                <a:spcPct val="150000"/>
              </a:lnSpc>
              <a:buFont typeface="Wingdings" pitchFamily="2" charset="2"/>
              <a:buChar char="v"/>
            </a:pPr>
            <a:r>
              <a:rPr lang="fa-IR" dirty="0" smtClean="0">
                <a:solidFill>
                  <a:schemeClr val="bg1"/>
                </a:solidFill>
                <a:effectLst>
                  <a:outerShdw blurRad="38100" dist="38100" dir="2700000" algn="tl">
                    <a:srgbClr val="000000">
                      <a:alpha val="43137"/>
                    </a:srgbClr>
                  </a:outerShdw>
                </a:effectLst>
              </a:rPr>
              <a:t>ویروس‌های مخفی‌کار</a:t>
            </a:r>
          </a:p>
          <a:p>
            <a:pPr algn="r" rtl="1">
              <a:lnSpc>
                <a:spcPct val="150000"/>
              </a:lnSpc>
              <a:buFont typeface="Wingdings" pitchFamily="2" charset="2"/>
              <a:buChar char="v"/>
            </a:pPr>
            <a:r>
              <a:rPr lang="fa-IR" dirty="0" smtClean="0">
                <a:solidFill>
                  <a:schemeClr val="bg1"/>
                </a:solidFill>
                <a:effectLst>
                  <a:outerShdw blurRad="38100" dist="38100" dir="2700000" algn="tl">
                    <a:srgbClr val="000000">
                      <a:alpha val="43137"/>
                    </a:srgbClr>
                  </a:outerShdw>
                </a:effectLst>
              </a:rPr>
              <a:t>ویروس‌های کدگذاری شده</a:t>
            </a:r>
          </a:p>
          <a:p>
            <a:pPr algn="r" rtl="1">
              <a:lnSpc>
                <a:spcPct val="150000"/>
              </a:lnSpc>
              <a:buFont typeface="Wingdings" pitchFamily="2" charset="2"/>
              <a:buChar char="v"/>
            </a:pPr>
            <a:r>
              <a:rPr lang="fa-IR" dirty="0" smtClean="0">
                <a:solidFill>
                  <a:schemeClr val="bg1"/>
                </a:solidFill>
                <a:effectLst>
                  <a:outerShdw blurRad="38100" dist="38100" dir="2700000" algn="tl">
                    <a:srgbClr val="000000">
                      <a:alpha val="43137"/>
                    </a:srgbClr>
                  </a:outerShdw>
                </a:effectLst>
              </a:rPr>
              <a:t>ویروس‌های چندشکلی </a:t>
            </a:r>
          </a:p>
          <a:p>
            <a:pPr algn="r" rtl="1">
              <a:lnSpc>
                <a:spcPct val="150000"/>
              </a:lnSpc>
              <a:buFont typeface="Wingdings" pitchFamily="2" charset="2"/>
              <a:buChar char="v"/>
            </a:pPr>
            <a:r>
              <a:rPr lang="fa-IR" dirty="0" smtClean="0">
                <a:solidFill>
                  <a:schemeClr val="bg1"/>
                </a:solidFill>
                <a:effectLst>
                  <a:outerShdw blurRad="38100" dist="38100" dir="2700000" algn="tl">
                    <a:srgbClr val="000000">
                      <a:alpha val="43137"/>
                    </a:srgbClr>
                  </a:outerShdw>
                </a:effectLst>
              </a:rPr>
              <a:t>ویروس‌های فعال‌شونده بر اساس رویداد خاص </a:t>
            </a:r>
          </a:p>
          <a:p>
            <a:pPr algn="r" rtl="1">
              <a:lnSpc>
                <a:spcPct val="150000"/>
              </a:lnSpc>
              <a:buNone/>
            </a:pPr>
            <a:r>
              <a:rPr lang="fa-IR" dirty="0" smtClean="0">
                <a:solidFill>
                  <a:schemeClr val="bg1"/>
                </a:solidFill>
                <a:effectLst>
                  <a:outerShdw blurRad="38100" dist="38100" dir="2700000" algn="tl">
                    <a:srgbClr val="000000">
                      <a:alpha val="43137"/>
                    </a:srgbClr>
                  </a:outerShdw>
                </a:effectLst>
              </a:rPr>
              <a:t> </a:t>
            </a:r>
          </a:p>
          <a:p>
            <a:pPr algn="r" rtl="1">
              <a:buNone/>
            </a:pPr>
            <a:endParaRPr lang="en-US" dirty="0">
              <a:solidFill>
                <a:schemeClr val="bg1"/>
              </a:solidFill>
              <a:effectLst>
                <a:outerShdw blurRad="38100" dist="38100" dir="2700000" algn="tl">
                  <a:srgbClr val="000000">
                    <a:alpha val="43137"/>
                  </a:srgbClr>
                </a:outerShdw>
              </a:effectLst>
            </a:endParaRPr>
          </a:p>
        </p:txBody>
      </p:sp>
    </p:spTree>
  </p:cSld>
  <p:clrMapOvr>
    <a:masterClrMapping/>
  </p:clrMapOvr>
  <p:transition spd="slow">
    <p:strips dir="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090160"/>
          </a:xfrm>
        </p:spPr>
        <p:txBody>
          <a:bodyPr>
            <a:normAutofit lnSpcReduction="10000"/>
          </a:bodyPr>
          <a:lstStyle/>
          <a:p>
            <a:pPr algn="r" rtl="1">
              <a:lnSpc>
                <a:spcPct val="200000"/>
              </a:lnSpc>
              <a:buNone/>
            </a:pPr>
            <a:r>
              <a:rPr lang="fa-IR" dirty="0" smtClean="0">
                <a:solidFill>
                  <a:schemeClr val="bg1"/>
                </a:solidFill>
                <a:effectLst>
                  <a:outerShdw blurRad="38100" dist="38100" dir="2700000" algn="tl">
                    <a:srgbClr val="000000">
                      <a:alpha val="43137"/>
                    </a:srgbClr>
                  </a:outerShdw>
                </a:effectLst>
              </a:rPr>
              <a:t>مقصد آلوده سازی :</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ویروس‌های فایلی</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ویروس‌های ماکرو</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ویروس‌های بوت و پارتیشن سکتوری</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ویروس‌های اسکریپتی</a:t>
            </a:r>
            <a:br>
              <a:rPr lang="fa-IR" dirty="0" smtClean="0">
                <a:solidFill>
                  <a:schemeClr val="bg1"/>
                </a:solidFill>
                <a:effectLst>
                  <a:outerShdw blurRad="38100" dist="38100" dir="2700000" algn="tl">
                    <a:srgbClr val="000000">
                      <a:alpha val="43137"/>
                    </a:srgbClr>
                  </a:outerShdw>
                </a:effectLst>
              </a:rPr>
            </a:br>
            <a:endParaRPr lang="en-US" dirty="0" smtClean="0">
              <a:solidFill>
                <a:schemeClr val="bg1"/>
              </a:solidFill>
              <a:effectLst>
                <a:outerShdw blurRad="38100" dist="38100" dir="2700000" algn="tl">
                  <a:srgbClr val="000000">
                    <a:alpha val="43137"/>
                  </a:srgbClr>
                </a:outerShdw>
              </a:effectLst>
            </a:endParaRPr>
          </a:p>
        </p:txBody>
      </p:sp>
    </p:spTree>
  </p:cSld>
  <p:clrMapOvr>
    <a:masterClrMapping/>
  </p:clrMapOvr>
  <p:transition spd="slow">
    <p:blinds dir="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000" dirty="0" smtClean="0">
                <a:solidFill>
                  <a:schemeClr val="bg1"/>
                </a:solidFill>
              </a:rPr>
              <a:t>فهرست پسوند های رایج فایل های اجرایی</a:t>
            </a:r>
            <a:endParaRPr lang="en-US" sz="3000" dirty="0">
              <a:solidFill>
                <a:schemeClr val="bg1"/>
              </a:solidFill>
            </a:endParaRPr>
          </a:p>
        </p:txBody>
      </p:sp>
      <p:sp>
        <p:nvSpPr>
          <p:cNvPr id="3" name="Content Placeholder 2"/>
          <p:cNvSpPr>
            <a:spLocks noGrp="1"/>
          </p:cNvSpPr>
          <p:nvPr>
            <p:ph idx="1"/>
          </p:nvPr>
        </p:nvSpPr>
        <p:spPr/>
        <p:txBody>
          <a:bodyPr>
            <a:normAutofit/>
          </a:bodyPr>
          <a:lstStyle/>
          <a:p>
            <a:pPr algn="ctr">
              <a:lnSpc>
                <a:spcPct val="200000"/>
              </a:lnSpc>
              <a:buNone/>
            </a:pPr>
            <a:r>
              <a:rPr lang="en-US" sz="4000" dirty="0" smtClean="0">
                <a:solidFill>
                  <a:schemeClr val="bg1"/>
                </a:solidFill>
                <a:effectLst>
                  <a:outerShdw blurRad="38100" dist="38100" dir="2700000" algn="tl">
                    <a:srgbClr val="000000">
                      <a:alpha val="43137"/>
                    </a:srgbClr>
                  </a:outerShdw>
                </a:effectLst>
              </a:rPr>
              <a:t>com ، .exe ، .dll ، .ovl ، .bin ، .sys ، .dot ، .doc ، .vbe ، .vbs ، .hta ، .htm ، .scr ، .ocx ، .hlp ، .eml</a:t>
            </a:r>
            <a:endParaRPr lang="en-US" sz="4000" dirty="0">
              <a:solidFill>
                <a:schemeClr val="bg1"/>
              </a:solidFill>
              <a:effectLst>
                <a:outerShdw blurRad="38100" dist="38100" dir="2700000" algn="tl">
                  <a:srgbClr val="000000">
                    <a:alpha val="43137"/>
                  </a:srgbClr>
                </a:outerShdw>
              </a:effectLst>
            </a:endParaRPr>
          </a:p>
        </p:txBody>
      </p:sp>
    </p:spTree>
  </p:cSld>
  <p:clrMapOvr>
    <a:masterClrMapping/>
  </p:clrMapOvr>
  <p:transition spd="slow">
    <p:wheel spokes="3"/>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ow-To-Eliminate-Computer-Virus-For-Free.jpg"/>
          <p:cNvPicPr>
            <a:picLocks noGrp="1" noChangeAspect="1"/>
          </p:cNvPicPr>
          <p:nvPr>
            <p:ph idx="1"/>
          </p:nvPr>
        </p:nvPicPr>
        <p:blipFill>
          <a:blip r:embed="rId2"/>
          <a:stretch>
            <a:fillRect/>
          </a:stretch>
        </p:blipFill>
        <p:spPr>
          <a:xfrm>
            <a:off x="0" y="0"/>
            <a:ext cx="9144000" cy="6858000"/>
          </a:xfrm>
        </p:spPr>
      </p:pic>
    </p:spTree>
  </p:cSld>
  <p:clrMapOvr>
    <a:masterClrMapping/>
  </p:clrMapOvr>
  <p:transition spd="slow">
    <p:comb/>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382000" cy="5135562"/>
          </a:xfrm>
        </p:spPr>
        <p:txBody>
          <a:bodyPr>
            <a:normAutofit/>
          </a:bodyPr>
          <a:lstStyle/>
          <a:p>
            <a:pPr rtl="1">
              <a:lnSpc>
                <a:spcPct val="150000"/>
              </a:lnSpc>
            </a:pPr>
            <a:r>
              <a:rPr lang="fa-IR" sz="9600" dirty="0" smtClean="0">
                <a:solidFill>
                  <a:schemeClr val="accent3">
                    <a:lumMod val="60000"/>
                    <a:lumOff val="40000"/>
                  </a:schemeClr>
                </a:solidFill>
                <a:cs typeface="B Jadid" pitchFamily="2" charset="-78"/>
              </a:rPr>
              <a:t>ویروس های کامپیوتری</a:t>
            </a:r>
            <a:endParaRPr lang="en-US" sz="9600" dirty="0">
              <a:solidFill>
                <a:schemeClr val="accent3">
                  <a:lumMod val="60000"/>
                  <a:lumOff val="40000"/>
                </a:schemeClr>
              </a:solidFill>
              <a:cs typeface="B Jadid" pitchFamily="2" charset="-78"/>
            </a:endParaRPr>
          </a:p>
        </p:txBody>
      </p:sp>
    </p:spTree>
  </p:cSld>
  <p:clrMapOvr>
    <a:masterClrMapping/>
  </p:clrMapOvr>
  <p:transition spd="slow">
    <p:circl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solidFill>
                  <a:schemeClr val="bg1"/>
                </a:solidFill>
              </a:rPr>
              <a:t>نشانه‌های وجود ویروس</a:t>
            </a:r>
            <a:r>
              <a:rPr lang="fa-IR" b="0" dirty="0" smtClean="0">
                <a:solidFill>
                  <a:schemeClr val="bg1"/>
                </a:solidFill>
              </a:rPr>
              <a:t/>
            </a:r>
            <a:br>
              <a:rPr lang="fa-IR" b="0" dirty="0" smtClean="0">
                <a:solidFill>
                  <a:schemeClr val="bg1"/>
                </a:solidFill>
              </a:rPr>
            </a:br>
            <a:endParaRPr lang="en-US" dirty="0">
              <a:solidFill>
                <a:schemeClr val="bg1"/>
              </a:solidFill>
            </a:endParaRPr>
          </a:p>
        </p:txBody>
      </p:sp>
      <p:sp>
        <p:nvSpPr>
          <p:cNvPr id="3" name="Content Placeholder 2"/>
          <p:cNvSpPr>
            <a:spLocks noGrp="1"/>
          </p:cNvSpPr>
          <p:nvPr>
            <p:ph idx="1"/>
          </p:nvPr>
        </p:nvSpPr>
        <p:spPr>
          <a:xfrm>
            <a:off x="457200" y="1219200"/>
            <a:ext cx="8229600" cy="5090160"/>
          </a:xfrm>
        </p:spPr>
        <p:txBody>
          <a:bodyPr>
            <a:normAutofit lnSpcReduction="10000"/>
          </a:bodyPr>
          <a:lstStyle/>
          <a:p>
            <a:pPr algn="r" rtl="1">
              <a:buNone/>
            </a:pPr>
            <a:r>
              <a:rPr lang="fa-IR" dirty="0" smtClean="0">
                <a:solidFill>
                  <a:schemeClr val="bg1"/>
                </a:solidFill>
                <a:effectLst>
                  <a:outerShdw blurRad="38100" dist="38100" dir="2700000" algn="tl">
                    <a:srgbClr val="000000">
                      <a:alpha val="43137"/>
                    </a:srgbClr>
                  </a:outerShdw>
                </a:effectLst>
              </a:rPr>
              <a:t>سیستم در هنگام راه‌اندازی قفل می‌کند </a:t>
            </a:r>
          </a:p>
          <a:p>
            <a:pPr algn="r" rtl="1">
              <a:buNone/>
            </a:pPr>
            <a:r>
              <a:rPr lang="fa-IR" dirty="0" smtClean="0">
                <a:solidFill>
                  <a:schemeClr val="bg1"/>
                </a:solidFill>
                <a:effectLst>
                  <a:outerShdw blurRad="38100" dist="38100" dir="2700000" algn="tl">
                    <a:srgbClr val="000000">
                      <a:alpha val="43137"/>
                    </a:srgbClr>
                  </a:outerShdw>
                </a:effectLst>
              </a:rPr>
              <a:t>پیغام کمبود حافظه یا پیغام </a:t>
            </a:r>
            <a:r>
              <a:rPr lang="en-US" dirty="0" smtClean="0">
                <a:solidFill>
                  <a:schemeClr val="bg1"/>
                </a:solidFill>
                <a:effectLst>
                  <a:outerShdw blurRad="38100" dist="38100" dir="2700000" algn="tl">
                    <a:srgbClr val="000000">
                      <a:alpha val="43137"/>
                    </a:srgbClr>
                  </a:outerShdw>
                </a:effectLst>
              </a:rPr>
              <a:t>File is Damaged </a:t>
            </a:r>
            <a:r>
              <a:rPr lang="fa-IR" dirty="0" smtClean="0">
                <a:solidFill>
                  <a:schemeClr val="bg1"/>
                </a:solidFill>
                <a:effectLst>
                  <a:outerShdw blurRad="38100" dist="38100" dir="2700000" algn="tl">
                    <a:srgbClr val="000000">
                      <a:alpha val="43137"/>
                    </a:srgbClr>
                  </a:outerShdw>
                </a:effectLst>
              </a:rPr>
              <a:t>یا </a:t>
            </a:r>
            <a:r>
              <a:rPr lang="en-US" dirty="0" smtClean="0">
                <a:solidFill>
                  <a:schemeClr val="bg1"/>
                </a:solidFill>
                <a:effectLst>
                  <a:outerShdw blurRad="38100" dist="38100" dir="2700000" algn="tl">
                    <a:srgbClr val="000000">
                      <a:alpha val="43137"/>
                    </a:srgbClr>
                  </a:outerShdw>
                </a:effectLst>
              </a:rPr>
              <a:t>File is Corrupted</a:t>
            </a:r>
            <a:endParaRPr lang="fa-IR" dirty="0" smtClean="0">
              <a:solidFill>
                <a:schemeClr val="bg1"/>
              </a:solidFill>
              <a:effectLst>
                <a:outerShdw blurRad="38100" dist="38100" dir="2700000" algn="tl">
                  <a:srgbClr val="000000">
                    <a:alpha val="43137"/>
                  </a:srgbClr>
                </a:outerShdw>
              </a:effectLst>
            </a:endParaRPr>
          </a:p>
          <a:p>
            <a:pPr algn="r" rtl="1">
              <a:buNone/>
            </a:pPr>
            <a:r>
              <a:rPr lang="fa-IR" dirty="0" smtClean="0">
                <a:solidFill>
                  <a:schemeClr val="bg1"/>
                </a:solidFill>
                <a:effectLst>
                  <a:outerShdw blurRad="38100" dist="38100" dir="2700000" algn="tl">
                    <a:srgbClr val="000000">
                      <a:alpha val="43137"/>
                    </a:srgbClr>
                  </a:outerShdw>
                </a:effectLst>
              </a:rPr>
              <a:t>اختلال در کار چاپگر</a:t>
            </a:r>
          </a:p>
          <a:p>
            <a:pPr algn="r" rtl="1">
              <a:buNone/>
            </a:pPr>
            <a:r>
              <a:rPr lang="fa-IR" dirty="0" smtClean="0">
                <a:solidFill>
                  <a:schemeClr val="bg1"/>
                </a:solidFill>
                <a:effectLst>
                  <a:outerShdw blurRad="38100" dist="38100" dir="2700000" algn="tl">
                    <a:srgbClr val="000000">
                      <a:alpha val="43137"/>
                    </a:srgbClr>
                  </a:outerShdw>
                </a:effectLst>
              </a:rPr>
              <a:t>عدم دسترسی به برخی از درایوها </a:t>
            </a:r>
          </a:p>
          <a:p>
            <a:pPr algn="r" rtl="1">
              <a:buNone/>
            </a:pPr>
            <a:r>
              <a:rPr lang="fa-IR" dirty="0" smtClean="0">
                <a:solidFill>
                  <a:schemeClr val="bg1"/>
                </a:solidFill>
                <a:effectLst>
                  <a:outerShdw blurRad="38100" dist="38100" dir="2700000" algn="tl">
                    <a:srgbClr val="000000">
                      <a:alpha val="43137"/>
                    </a:srgbClr>
                  </a:outerShdw>
                </a:effectLst>
              </a:rPr>
              <a:t>عدم کار دکمه های نجات بخش </a:t>
            </a:r>
            <a:r>
              <a:rPr lang="en-US" dirty="0" smtClean="0">
                <a:solidFill>
                  <a:schemeClr val="bg1"/>
                </a:solidFill>
                <a:effectLst>
                  <a:outerShdw blurRad="38100" dist="38100" dir="2700000" algn="tl">
                    <a:srgbClr val="000000">
                      <a:alpha val="43137"/>
                    </a:srgbClr>
                  </a:outerShdw>
                </a:effectLst>
              </a:rPr>
              <a:t>Ctrl+Alt+Del</a:t>
            </a:r>
            <a:r>
              <a:rPr lang="fa-IR" dirty="0" smtClean="0">
                <a:solidFill>
                  <a:schemeClr val="bg1"/>
                </a:solidFill>
                <a:effectLst>
                  <a:outerShdw blurRad="38100" dist="38100" dir="2700000" algn="tl">
                    <a:srgbClr val="000000">
                      <a:alpha val="43137"/>
                    </a:srgbClr>
                  </a:outerShdw>
                </a:effectLst>
              </a:rPr>
              <a:t>(فک کن )</a:t>
            </a:r>
          </a:p>
          <a:p>
            <a:pPr algn="r" rtl="1">
              <a:buNone/>
            </a:pPr>
            <a:r>
              <a:rPr lang="fa-IR" dirty="0" smtClean="0">
                <a:solidFill>
                  <a:schemeClr val="bg1"/>
                </a:solidFill>
                <a:effectLst>
                  <a:outerShdw blurRad="38100" dist="38100" dir="2700000" algn="tl">
                    <a:srgbClr val="000000">
                      <a:alpha val="43137"/>
                    </a:srgbClr>
                  </a:outerShdw>
                </a:effectLst>
              </a:rPr>
              <a:t>افزایش حجم فایل</a:t>
            </a:r>
          </a:p>
          <a:p>
            <a:pPr algn="r" rtl="1">
              <a:buNone/>
            </a:pPr>
            <a:r>
              <a:rPr lang="fa-IR" dirty="0" smtClean="0">
                <a:solidFill>
                  <a:schemeClr val="bg1"/>
                </a:solidFill>
                <a:effectLst>
                  <a:outerShdw blurRad="38100" dist="38100" dir="2700000" algn="tl">
                    <a:srgbClr val="000000">
                      <a:alpha val="43137"/>
                    </a:srgbClr>
                  </a:outerShdw>
                </a:effectLst>
              </a:rPr>
              <a:t>تغییر محتوای فایل </a:t>
            </a:r>
          </a:p>
          <a:p>
            <a:pPr algn="r" rtl="1">
              <a:buNone/>
            </a:pPr>
            <a:r>
              <a:rPr lang="fa-IR" dirty="0" smtClean="0">
                <a:solidFill>
                  <a:schemeClr val="bg1"/>
                </a:solidFill>
                <a:effectLst>
                  <a:outerShdw blurRad="38100" dist="38100" dir="2700000" algn="tl">
                    <a:srgbClr val="000000">
                      <a:alpha val="43137"/>
                    </a:srgbClr>
                  </a:outerShdw>
                </a:effectLst>
              </a:rPr>
              <a:t>کاهش سرعت سیستم</a:t>
            </a:r>
          </a:p>
          <a:p>
            <a:pPr algn="r" rtl="1">
              <a:buNone/>
            </a:pPr>
            <a:r>
              <a:rPr lang="fa-IR" dirty="0" smtClean="0">
                <a:solidFill>
                  <a:schemeClr val="bg1"/>
                </a:solidFill>
                <a:effectLst>
                  <a:outerShdw blurRad="38100" dist="38100" dir="2700000" algn="tl">
                    <a:srgbClr val="000000">
                      <a:alpha val="43137"/>
                    </a:srgbClr>
                  </a:outerShdw>
                </a:effectLst>
              </a:rPr>
              <a:t>کاهش یا افزایش سرعت و میزان آپلود و دانلود  </a:t>
            </a:r>
          </a:p>
          <a:p>
            <a:pPr algn="r" rtl="1">
              <a:buNone/>
            </a:pPr>
            <a:r>
              <a:rPr lang="fa-IR" dirty="0" smtClean="0">
                <a:solidFill>
                  <a:schemeClr val="bg1"/>
                </a:solidFill>
                <a:effectLst>
                  <a:outerShdw blurRad="38100" dist="38100" dir="2700000" algn="tl">
                    <a:srgbClr val="000000">
                      <a:alpha val="43137"/>
                    </a:srgbClr>
                  </a:outerShdw>
                </a:effectLst>
              </a:rPr>
              <a:t>و...................</a:t>
            </a:r>
          </a:p>
          <a:p>
            <a:pPr algn="r" rtl="1">
              <a:buNone/>
            </a:pPr>
            <a:endParaRPr lang="fa-IR" dirty="0" smtClean="0">
              <a:solidFill>
                <a:schemeClr val="bg1"/>
              </a:solidFill>
              <a:effectLst>
                <a:outerShdw blurRad="38100" dist="38100" dir="2700000" algn="tl">
                  <a:srgbClr val="000000">
                    <a:alpha val="43137"/>
                  </a:srgbClr>
                </a:outerShdw>
              </a:effectLst>
            </a:endParaRPr>
          </a:p>
        </p:txBody>
      </p:sp>
    </p:spTree>
  </p:cSld>
  <p:clrMapOvr>
    <a:masterClrMapping/>
  </p:clrMapOvr>
  <p:transition spd="slow">
    <p:cover dir="l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chemeClr val="bg1"/>
                </a:solidFill>
              </a:rPr>
              <a:t>برترین ویروس ها</a:t>
            </a:r>
            <a:endParaRPr lang="en-US" dirty="0">
              <a:solidFill>
                <a:schemeClr val="bg1"/>
              </a:solidFill>
            </a:endParaRPr>
          </a:p>
        </p:txBody>
      </p:sp>
      <p:sp>
        <p:nvSpPr>
          <p:cNvPr id="3" name="Content Placeholder 2"/>
          <p:cNvSpPr>
            <a:spLocks noGrp="1"/>
          </p:cNvSpPr>
          <p:nvPr>
            <p:ph idx="1"/>
          </p:nvPr>
        </p:nvSpPr>
        <p:spPr/>
        <p:txBody>
          <a:bodyPr/>
          <a:lstStyle/>
          <a:p>
            <a:pPr algn="r" rtl="1">
              <a:buNone/>
            </a:pPr>
            <a:r>
              <a:rPr lang="fa-IR" sz="3000" b="1" dirty="0" smtClean="0">
                <a:solidFill>
                  <a:schemeClr val="bg1"/>
                </a:solidFill>
                <a:effectLst>
                  <a:outerShdw blurRad="38100" dist="38100" dir="2700000" algn="tl">
                    <a:srgbClr val="000000">
                      <a:alpha val="43137"/>
                    </a:srgbClr>
                  </a:outerShdw>
                </a:effectLst>
              </a:rPr>
              <a:t>تعجب نکنید .ویروسا هم دل دارن </a:t>
            </a:r>
          </a:p>
          <a:p>
            <a:pPr algn="r" rtl="1">
              <a:lnSpc>
                <a:spcPct val="200000"/>
              </a:lnSpc>
              <a:buNone/>
            </a:pPr>
            <a:r>
              <a:rPr lang="fa-IR" dirty="0" smtClean="0">
                <a:solidFill>
                  <a:schemeClr val="bg1"/>
                </a:solidFill>
                <a:effectLst>
                  <a:outerShdw blurRad="38100" dist="38100" dir="2700000" algn="tl">
                    <a:srgbClr val="000000">
                      <a:alpha val="43137"/>
                    </a:srgbClr>
                  </a:outerShdw>
                </a:effectLst>
              </a:rPr>
              <a:t>ویروس ها بر اساس طول عمر ، میزان تخریب، تعداد کامپوترهایی ک ترکوندن ، دسترسی ب دورترین نقاط و ... ی  سری برترین هایی دارن. </a:t>
            </a:r>
          </a:p>
          <a:p>
            <a:pPr algn="r" rtl="1">
              <a:lnSpc>
                <a:spcPct val="200000"/>
              </a:lnSpc>
              <a:buNone/>
            </a:pPr>
            <a:r>
              <a:rPr lang="fa-IR" sz="3200" b="1" dirty="0" smtClean="0">
                <a:solidFill>
                  <a:schemeClr val="bg1"/>
                </a:solidFill>
                <a:effectLst>
                  <a:outerShdw blurRad="38100" dist="38100" dir="2700000" algn="tl">
                    <a:srgbClr val="000000">
                      <a:alpha val="43137"/>
                    </a:srgbClr>
                  </a:outerShdw>
                </a:effectLst>
              </a:rPr>
              <a:t>چی فک کردین. کم الکی نیسن ک !!!! </a:t>
            </a:r>
            <a:endParaRPr lang="en-US" sz="3200" b="1" dirty="0">
              <a:solidFill>
                <a:schemeClr val="bg1"/>
              </a:solidFill>
              <a:effectLst>
                <a:outerShdw blurRad="38100" dist="38100" dir="2700000" algn="tl">
                  <a:srgbClr val="000000">
                    <a:alpha val="43137"/>
                  </a:srgbClr>
                </a:outerShdw>
              </a:effectLst>
            </a:endParaRPr>
          </a:p>
        </p:txBody>
      </p:sp>
    </p:spTree>
  </p:cSld>
  <p:clrMapOvr>
    <a:masterClrMapping/>
  </p:clrMapOvr>
  <p:transition spd="slow">
    <p:comb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descr="1287685421_news-zotob-worm1_213580.jpg"/>
          <p:cNvPicPr>
            <a:picLocks noGrp="1" noChangeAspect="1"/>
          </p:cNvPicPr>
          <p:nvPr>
            <p:ph idx="1"/>
          </p:nvPr>
        </p:nvPicPr>
        <p:blipFill>
          <a:blip r:embed="rId2"/>
          <a:stretch>
            <a:fillRect/>
          </a:stretch>
        </p:blipFill>
        <p:spPr>
          <a:xfrm>
            <a:off x="0" y="0"/>
            <a:ext cx="9144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slow">
    <p:checker dir="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852160"/>
          </a:xfrm>
        </p:spPr>
        <p:txBody>
          <a:bodyPr>
            <a:normAutofit lnSpcReduction="10000"/>
          </a:bodyPr>
          <a:lstStyle/>
          <a:p>
            <a:pPr algn="r" rtl="1">
              <a:lnSpc>
                <a:spcPct val="150000"/>
              </a:lnSpc>
              <a:buNone/>
            </a:pPr>
            <a:r>
              <a:rPr lang="fa-IR" dirty="0" smtClean="0">
                <a:solidFill>
                  <a:schemeClr val="bg1"/>
                </a:solidFill>
                <a:effectLst>
                  <a:outerShdw blurRad="38100" dist="38100" dir="2700000" algn="tl">
                    <a:srgbClr val="000000">
                      <a:alpha val="43137"/>
                    </a:srgbClr>
                  </a:outerShdw>
                </a:effectLst>
              </a:rPr>
              <a:t>ویروس </a:t>
            </a:r>
            <a:r>
              <a:rPr lang="en-US" dirty="0" smtClean="0">
                <a:solidFill>
                  <a:schemeClr val="bg1"/>
                </a:solidFill>
                <a:effectLst>
                  <a:outerShdw blurRad="38100" dist="38100" dir="2700000" algn="tl">
                    <a:srgbClr val="000000">
                      <a:alpha val="43137"/>
                    </a:srgbClr>
                  </a:outerShdw>
                </a:effectLst>
              </a:rPr>
              <a:t>New Zealand</a:t>
            </a:r>
            <a:br>
              <a:rPr lang="en-US"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 اولین مشاهده :اواخر دهه1980</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سرچشمه :نیوزلند</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شهرت:سنگ شده</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نوع:ویروس سکتور بوت</a:t>
            </a:r>
          </a:p>
          <a:p>
            <a:pPr algn="r" rtl="1">
              <a:lnSpc>
                <a:spcPct val="150000"/>
              </a:lnSpc>
              <a:buNone/>
            </a:pPr>
            <a:r>
              <a:rPr lang="fa-IR" dirty="0" smtClean="0">
                <a:solidFill>
                  <a:schemeClr val="bg1"/>
                </a:solidFill>
                <a:effectLst>
                  <a:outerShdw blurRad="38100" dist="38100" dir="2700000" algn="tl">
                    <a:srgbClr val="000000">
                      <a:alpha val="43137"/>
                    </a:srgbClr>
                  </a:outerShdw>
                </a:effectLst>
              </a:rPr>
              <a:t>ویروس</a:t>
            </a:r>
            <a:r>
              <a:rPr lang="en-US" dirty="0" smtClean="0">
                <a:solidFill>
                  <a:schemeClr val="bg1"/>
                </a:solidFill>
                <a:effectLst>
                  <a:outerShdw blurRad="38100" dist="38100" dir="2700000" algn="tl">
                    <a:srgbClr val="000000">
                      <a:alpha val="43137"/>
                    </a:srgbClr>
                  </a:outerShdw>
                </a:effectLst>
              </a:rPr>
              <a:t>FORM</a:t>
            </a:r>
            <a:r>
              <a:rPr lang="fa-IR" dirty="0" smtClean="0">
                <a:solidFill>
                  <a:schemeClr val="bg1"/>
                </a:solidFill>
                <a:effectLst>
                  <a:outerShdw blurRad="38100" dist="38100" dir="2700000" algn="tl">
                    <a:srgbClr val="000000">
                      <a:alpha val="43137"/>
                    </a:srgbClr>
                  </a:outerShdw>
                </a:effectLst>
              </a:rPr>
              <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اولین مشاهده:سال1991</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سرچشمه :سوئیس</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نوع:ویروس سکتور بوت</a:t>
            </a:r>
          </a:p>
          <a:p>
            <a:pPr algn="r" rtl="1">
              <a:buNone/>
            </a:pPr>
            <a:endParaRPr lang="en-US" dirty="0" smtClean="0">
              <a:solidFill>
                <a:schemeClr val="bg1"/>
              </a:solidFill>
              <a:effectLst>
                <a:outerShdw blurRad="38100" dist="38100" dir="2700000" algn="tl">
                  <a:srgbClr val="000000">
                    <a:alpha val="43137"/>
                  </a:srgbClr>
                </a:outerShdw>
              </a:effectLst>
            </a:endParaRPr>
          </a:p>
          <a:p>
            <a:pPr algn="r" rtl="1">
              <a:buNone/>
            </a:pPr>
            <a:endParaRPr lang="en-US" dirty="0"/>
          </a:p>
        </p:txBody>
      </p:sp>
    </p:spTree>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699760"/>
          </a:xfrm>
        </p:spPr>
        <p:txBody>
          <a:bodyPr>
            <a:normAutofit lnSpcReduction="10000"/>
          </a:bodyPr>
          <a:lstStyle/>
          <a:p>
            <a:pPr algn="r" rtl="1">
              <a:lnSpc>
                <a:spcPct val="150000"/>
              </a:lnSpc>
              <a:buNone/>
            </a:pPr>
            <a:r>
              <a:rPr lang="fa-IR" dirty="0" smtClean="0">
                <a:solidFill>
                  <a:schemeClr val="bg1"/>
                </a:solidFill>
                <a:effectLst>
                  <a:outerShdw blurRad="38100" dist="38100" dir="2700000" algn="tl">
                    <a:srgbClr val="000000">
                      <a:alpha val="43137"/>
                    </a:srgbClr>
                  </a:outerShdw>
                </a:effectLst>
              </a:rPr>
              <a:t>ویروس </a:t>
            </a:r>
            <a:r>
              <a:rPr lang="en-US" dirty="0" smtClean="0">
                <a:solidFill>
                  <a:schemeClr val="bg1"/>
                </a:solidFill>
                <a:effectLst>
                  <a:outerShdw blurRad="38100" dist="38100" dir="2700000" algn="tl">
                    <a:srgbClr val="000000">
                      <a:alpha val="43137"/>
                    </a:srgbClr>
                  </a:outerShdw>
                </a:effectLst>
              </a:rPr>
              <a:t>Parity Boot</a:t>
            </a:r>
            <a:r>
              <a:rPr lang="fa-IR" dirty="0" smtClean="0">
                <a:solidFill>
                  <a:schemeClr val="bg1"/>
                </a:solidFill>
                <a:effectLst>
                  <a:outerShdw blurRad="38100" dist="38100" dir="2700000" algn="tl">
                    <a:srgbClr val="000000">
                      <a:alpha val="43137"/>
                    </a:srgbClr>
                  </a:outerShdw>
                </a:effectLst>
              </a:rPr>
              <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اولین مشاهده:ماه مارس از سال 1993</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سرچشمه :احتمالاکشور آلمان</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نوع :ویروس سکتور بوت</a:t>
            </a:r>
          </a:p>
          <a:p>
            <a:pPr algn="r" rtl="1">
              <a:lnSpc>
                <a:spcPct val="150000"/>
              </a:lnSpc>
              <a:buNone/>
            </a:pPr>
            <a:r>
              <a:rPr lang="fa-IR" dirty="0" smtClean="0">
                <a:solidFill>
                  <a:schemeClr val="bg1"/>
                </a:solidFill>
              </a:rPr>
              <a:t>ویروس </a:t>
            </a:r>
            <a:r>
              <a:rPr lang="en-US" dirty="0" smtClean="0">
                <a:solidFill>
                  <a:schemeClr val="bg1"/>
                </a:solidFill>
              </a:rPr>
              <a:t>Anticmos</a:t>
            </a:r>
            <a:r>
              <a:rPr lang="fa-IR" dirty="0" smtClean="0">
                <a:solidFill>
                  <a:schemeClr val="bg1"/>
                </a:solidFill>
              </a:rPr>
              <a:t/>
            </a:r>
            <a:br>
              <a:rPr lang="fa-IR" dirty="0" smtClean="0">
                <a:solidFill>
                  <a:schemeClr val="bg1"/>
                </a:solidFill>
              </a:rPr>
            </a:br>
            <a:r>
              <a:rPr lang="fa-IR" dirty="0" smtClean="0">
                <a:solidFill>
                  <a:schemeClr val="bg1"/>
                </a:solidFill>
              </a:rPr>
              <a:t> اولین مشاهده:ماه ژانویه از سال 1994</a:t>
            </a:r>
            <a:br>
              <a:rPr lang="fa-IR" dirty="0" smtClean="0">
                <a:solidFill>
                  <a:schemeClr val="bg1"/>
                </a:solidFill>
              </a:rPr>
            </a:br>
            <a:r>
              <a:rPr lang="fa-IR" dirty="0" smtClean="0">
                <a:solidFill>
                  <a:schemeClr val="bg1"/>
                </a:solidFill>
              </a:rPr>
              <a:t>سرچشمه :اولین شناسایی در هنگ کنگ بوده اما عقیده بر آن است که سر چشمه آن کشور چین می باشد.</a:t>
            </a:r>
            <a:br>
              <a:rPr lang="fa-IR" dirty="0" smtClean="0">
                <a:solidFill>
                  <a:schemeClr val="bg1"/>
                </a:solidFill>
              </a:rPr>
            </a:br>
            <a:r>
              <a:rPr lang="fa-IR" dirty="0" smtClean="0">
                <a:solidFill>
                  <a:schemeClr val="bg1"/>
                </a:solidFill>
              </a:rPr>
              <a:t>نوع:ویروس سکتور بوت</a:t>
            </a:r>
            <a:endParaRPr lang="en-US" dirty="0" smtClean="0">
              <a:solidFill>
                <a:schemeClr val="bg1"/>
              </a:solidFill>
            </a:endParaRPr>
          </a:p>
          <a:p>
            <a:pPr algn="r" rtl="1">
              <a:buNone/>
            </a:pPr>
            <a:endParaRPr lang="fa-IR" dirty="0" smtClean="0">
              <a:solidFill>
                <a:schemeClr val="bg1"/>
              </a:solidFill>
              <a:effectLst>
                <a:outerShdw blurRad="38100" dist="38100" dir="2700000" algn="tl">
                  <a:srgbClr val="000000">
                    <a:alpha val="43137"/>
                  </a:srgbClr>
                </a:outerShdw>
              </a:effectLst>
            </a:endParaRPr>
          </a:p>
          <a:p>
            <a:pPr algn="r" rtl="1">
              <a:buNone/>
            </a:pPr>
            <a:endParaRPr lang="fa-IR" dirty="0" smtClean="0">
              <a:solidFill>
                <a:schemeClr val="bg1"/>
              </a:solidFill>
              <a:effectLst>
                <a:outerShdw blurRad="38100" dist="38100" dir="2700000" algn="tl">
                  <a:srgbClr val="000000">
                    <a:alpha val="43137"/>
                  </a:srgbClr>
                </a:outerShdw>
              </a:effectLst>
            </a:endParaRPr>
          </a:p>
          <a:p>
            <a:pPr algn="r" rtl="1">
              <a:buNone/>
            </a:pPr>
            <a:endParaRPr lang="en-US" dirty="0">
              <a:solidFill>
                <a:schemeClr val="bg1"/>
              </a:solidFill>
              <a:effectLst>
                <a:outerShdw blurRad="38100" dist="38100" dir="2700000" algn="tl">
                  <a:srgbClr val="000000">
                    <a:alpha val="43137"/>
                  </a:srgbClr>
                </a:outerShdw>
              </a:effectLst>
            </a:endParaRPr>
          </a:p>
        </p:txBody>
      </p:sp>
    </p:spTree>
  </p:cSld>
  <p:clrMapOvr>
    <a:masterClrMapping/>
  </p:clrMapOvr>
  <p:transition spd="slow">
    <p:blinds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idx="1"/>
          </p:nvPr>
        </p:nvSpPr>
        <p:spPr>
          <a:xfrm>
            <a:off x="457200" y="228600"/>
            <a:ext cx="8229600" cy="6080760"/>
          </a:xfrm>
        </p:spPr>
        <p:txBody>
          <a:bodyPr>
            <a:normAutofit/>
          </a:bodyPr>
          <a:lstStyle/>
          <a:p>
            <a:pPr algn="r" rtl="1">
              <a:lnSpc>
                <a:spcPct val="170000"/>
              </a:lnSpc>
              <a:buNone/>
            </a:pPr>
            <a:r>
              <a:rPr lang="fa-IR" dirty="0" smtClean="0">
                <a:solidFill>
                  <a:schemeClr val="bg1"/>
                </a:solidFill>
                <a:effectLst>
                  <a:outerShdw blurRad="38100" dist="38100" dir="2700000" algn="tl">
                    <a:srgbClr val="000000">
                      <a:alpha val="43137"/>
                    </a:srgbClr>
                  </a:outerShdw>
                </a:effectLst>
              </a:rPr>
              <a:t>ویروس </a:t>
            </a:r>
            <a:r>
              <a:rPr lang="en-US" dirty="0" smtClean="0">
                <a:solidFill>
                  <a:schemeClr val="bg1"/>
                </a:solidFill>
                <a:effectLst>
                  <a:outerShdw blurRad="38100" dist="38100" dir="2700000" algn="tl">
                    <a:srgbClr val="000000">
                      <a:alpha val="43137"/>
                    </a:srgbClr>
                  </a:outerShdw>
                </a:effectLst>
              </a:rPr>
              <a:t>Concept</a:t>
            </a:r>
            <a:r>
              <a:rPr lang="fa-IR" dirty="0" smtClean="0">
                <a:solidFill>
                  <a:schemeClr val="bg1"/>
                </a:solidFill>
                <a:effectLst>
                  <a:outerShdw blurRad="38100" dist="38100" dir="2700000" algn="tl">
                    <a:srgbClr val="000000">
                      <a:alpha val="43137"/>
                    </a:srgbClr>
                  </a:outerShdw>
                </a:effectLst>
              </a:rPr>
              <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اولین مشاهده :ماه آگوست از سال1995</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نوع:ویروس ماکرو</a:t>
            </a:r>
          </a:p>
          <a:p>
            <a:pPr algn="r" rtl="1">
              <a:lnSpc>
                <a:spcPct val="170000"/>
              </a:lnSpc>
              <a:buNone/>
            </a:pPr>
            <a:r>
              <a:rPr lang="fa-IR" dirty="0" smtClean="0">
                <a:solidFill>
                  <a:schemeClr val="bg1"/>
                </a:solidFill>
                <a:effectLst>
                  <a:outerShdw blurRad="38100" dist="38100" dir="2700000" algn="tl">
                    <a:srgbClr val="000000">
                      <a:alpha val="43137"/>
                    </a:srgbClr>
                  </a:outerShdw>
                </a:effectLst>
              </a:rPr>
              <a:t>ویروس </a:t>
            </a:r>
            <a:r>
              <a:rPr lang="en-US" dirty="0" smtClean="0">
                <a:solidFill>
                  <a:schemeClr val="bg1"/>
                </a:solidFill>
                <a:effectLst>
                  <a:outerShdw blurRad="38100" dist="38100" dir="2700000" algn="tl">
                    <a:srgbClr val="000000">
                      <a:alpha val="43137"/>
                    </a:srgbClr>
                  </a:outerShdw>
                </a:effectLst>
              </a:rPr>
              <a:t>**</a:t>
            </a:r>
            <a:r>
              <a:rPr lang="en-US" dirty="0" err="1" smtClean="0">
                <a:solidFill>
                  <a:schemeClr val="bg1"/>
                </a:solidFill>
                <a:effectLst>
                  <a:outerShdw blurRad="38100" dist="38100" dir="2700000" algn="tl">
                    <a:srgbClr val="000000">
                      <a:alpha val="43137"/>
                    </a:srgbClr>
                  </a:outerShdw>
                </a:effectLst>
              </a:rPr>
              <a:t>Chernoby</a:t>
            </a:r>
            <a:r>
              <a:rPr lang="fa-IR" dirty="0" smtClean="0">
                <a:solidFill>
                  <a:schemeClr val="bg1"/>
                </a:solidFill>
                <a:effectLst>
                  <a:outerShdw blurRad="38100" dist="38100" dir="2700000" algn="tl">
                    <a:srgbClr val="000000">
                      <a:alpha val="43137"/>
                    </a:srgbClr>
                  </a:outerShdw>
                </a:effectLst>
              </a:rPr>
              <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اولین مشاهده:ماه ژوئن از سال 1998</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سرچشمه : تایوان</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نوع:ویروسی انگلی که بر روی کامپیوترهای مبتنی بر سیستم عامل ویندوز 95اجرا می شود.</a:t>
            </a:r>
            <a:endParaRPr lang="en-US" dirty="0" smtClean="0">
              <a:solidFill>
                <a:schemeClr val="bg1"/>
              </a:solidFill>
              <a:effectLst>
                <a:outerShdw blurRad="38100" dist="38100" dir="2700000" algn="tl">
                  <a:srgbClr val="000000">
                    <a:alpha val="43137"/>
                  </a:srgbClr>
                </a:outerShdw>
              </a:effectLst>
            </a:endParaRPr>
          </a:p>
          <a:p>
            <a:pPr algn="r" rtl="1">
              <a:lnSpc>
                <a:spcPct val="170000"/>
              </a:lnSpc>
              <a:buNone/>
            </a:pPr>
            <a:endParaRPr lang="fa-IR" dirty="0" smtClean="0">
              <a:solidFill>
                <a:schemeClr val="bg1"/>
              </a:solidFill>
              <a:effectLst>
                <a:outerShdw blurRad="38100" dist="38100" dir="2700000" algn="tl">
                  <a:srgbClr val="000000">
                    <a:alpha val="43137"/>
                  </a:srgbClr>
                </a:outerShdw>
              </a:effectLst>
            </a:endParaRPr>
          </a:p>
          <a:p>
            <a:pPr algn="r" rtl="1">
              <a:buNone/>
            </a:pPr>
            <a:endParaRPr lang="en-US" dirty="0">
              <a:solidFill>
                <a:schemeClr val="bg1"/>
              </a:solidFill>
              <a:effectLst>
                <a:outerShdw blurRad="38100" dist="38100" dir="2700000" algn="tl">
                  <a:srgbClr val="000000">
                    <a:alpha val="43137"/>
                  </a:srgbClr>
                </a:outerShdw>
              </a:effectLst>
            </a:endParaRPr>
          </a:p>
        </p:txBody>
      </p:sp>
    </p:spTree>
  </p:cSld>
  <p:clrMapOvr>
    <a:masterClrMapping/>
  </p:clrMapOvr>
  <p:transition spd="slow">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852160"/>
          </a:xfrm>
        </p:spPr>
        <p:txBody>
          <a:bodyPr>
            <a:normAutofit fontScale="92500" lnSpcReduction="10000"/>
          </a:bodyPr>
          <a:lstStyle/>
          <a:p>
            <a:pPr algn="r" rtl="1">
              <a:lnSpc>
                <a:spcPct val="150000"/>
              </a:lnSpc>
              <a:buNone/>
            </a:pPr>
            <a:r>
              <a:rPr lang="en-US" dirty="0" smtClean="0">
                <a:solidFill>
                  <a:schemeClr val="bg1"/>
                </a:solidFill>
                <a:effectLst>
                  <a:outerShdw blurRad="38100" dist="38100" dir="2700000" algn="tl">
                    <a:srgbClr val="000000">
                      <a:alpha val="43137"/>
                    </a:srgbClr>
                  </a:outerShdw>
                </a:effectLst>
              </a:rPr>
              <a:t>**CIH </a:t>
            </a:r>
            <a:r>
              <a:rPr lang="en-US" dirty="0" smtClean="0">
                <a:solidFill>
                  <a:schemeClr val="bg1"/>
                </a:solidFill>
                <a:effectLst>
                  <a:outerShdw blurRad="38100" dist="38100" dir="2700000" algn="tl">
                    <a:srgbClr val="000000">
                      <a:alpha val="43137"/>
                    </a:srgbClr>
                  </a:outerShdw>
                </a:effectLst>
              </a:rPr>
              <a:t>aka </a:t>
            </a:r>
            <a:r>
              <a:rPr lang="en-US" dirty="0" smtClean="0">
                <a:solidFill>
                  <a:schemeClr val="bg1"/>
                </a:solidFill>
                <a:effectLst>
                  <a:outerShdw blurRad="38100" dist="38100" dir="2700000" algn="tl">
                    <a:srgbClr val="000000">
                      <a:alpha val="43137"/>
                    </a:srgbClr>
                  </a:outerShdw>
                </a:effectLst>
              </a:rPr>
              <a:t>Chernobyl</a:t>
            </a:r>
            <a:r>
              <a:rPr lang="fa-IR" dirty="0" smtClean="0">
                <a:solidFill>
                  <a:schemeClr val="bg1"/>
                </a:solidFill>
                <a:effectLst>
                  <a:outerShdw blurRad="38100" dist="38100" dir="2700000" algn="tl">
                    <a:srgbClr val="000000">
                      <a:alpha val="43137"/>
                    </a:srgbClr>
                  </a:outerShdw>
                </a:effectLst>
              </a:rPr>
              <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منبع احتمالی انتشار: تایوان</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سال انتشار: 1998</a:t>
            </a:r>
            <a:endParaRPr lang="fa-IR" dirty="0" smtClean="0">
              <a:solidFill>
                <a:schemeClr val="bg1"/>
              </a:solidFill>
            </a:endParaRPr>
          </a:p>
          <a:p>
            <a:pPr algn="r" rtl="1">
              <a:lnSpc>
                <a:spcPct val="150000"/>
              </a:lnSpc>
              <a:buNone/>
            </a:pPr>
            <a:r>
              <a:rPr lang="fa-IR" dirty="0" smtClean="0">
                <a:solidFill>
                  <a:schemeClr val="bg1"/>
                </a:solidFill>
              </a:rPr>
              <a:t>کرم </a:t>
            </a:r>
            <a:r>
              <a:rPr lang="en-US" dirty="0" smtClean="0">
                <a:solidFill>
                  <a:schemeClr val="bg1"/>
                </a:solidFill>
              </a:rPr>
              <a:t>Kakworm</a:t>
            </a:r>
            <a:r>
              <a:rPr lang="fa-IR" dirty="0" smtClean="0">
                <a:solidFill>
                  <a:schemeClr val="bg1"/>
                </a:solidFill>
              </a:rPr>
              <a:t/>
            </a:r>
            <a:br>
              <a:rPr lang="fa-IR" dirty="0" smtClean="0">
                <a:solidFill>
                  <a:schemeClr val="bg1"/>
                </a:solidFill>
              </a:rPr>
            </a:br>
            <a:r>
              <a:rPr lang="fa-IR" dirty="0" smtClean="0">
                <a:solidFill>
                  <a:schemeClr val="bg1"/>
                </a:solidFill>
              </a:rPr>
              <a:t>اولین مشاهده:سال1999</a:t>
            </a:r>
            <a:br>
              <a:rPr lang="fa-IR" dirty="0" smtClean="0">
                <a:solidFill>
                  <a:schemeClr val="bg1"/>
                </a:solidFill>
              </a:rPr>
            </a:br>
            <a:r>
              <a:rPr lang="fa-IR" dirty="0" smtClean="0">
                <a:solidFill>
                  <a:schemeClr val="bg1"/>
                </a:solidFill>
              </a:rPr>
              <a:t>نوع:کرم اسکریپتی ویژوال بیسیک</a:t>
            </a:r>
          </a:p>
          <a:p>
            <a:pPr algn="r" rtl="1">
              <a:lnSpc>
                <a:spcPct val="150000"/>
              </a:lnSpc>
              <a:buNone/>
            </a:pPr>
            <a:r>
              <a:rPr lang="fa-IR" dirty="0" smtClean="0">
                <a:solidFill>
                  <a:schemeClr val="bg1"/>
                </a:solidFill>
                <a:effectLst>
                  <a:outerShdw blurRad="38100" dist="38100" dir="2700000" algn="tl">
                    <a:srgbClr val="000000">
                      <a:alpha val="43137"/>
                    </a:srgbClr>
                  </a:outerShdw>
                </a:effectLst>
              </a:rPr>
              <a:t>ویروس </a:t>
            </a:r>
            <a:r>
              <a:rPr lang="en-US" dirty="0" smtClean="0">
                <a:solidFill>
                  <a:schemeClr val="bg1"/>
                </a:solidFill>
                <a:effectLst>
                  <a:outerShdw blurRad="38100" dist="38100" dir="2700000" algn="tl">
                    <a:srgbClr val="000000">
                      <a:alpha val="43137"/>
                    </a:srgbClr>
                  </a:outerShdw>
                </a:effectLst>
              </a:rPr>
              <a:t>**Melissa</a:t>
            </a:r>
            <a:r>
              <a:rPr lang="en-US" dirty="0" smtClean="0">
                <a:solidFill>
                  <a:schemeClr val="bg1"/>
                </a:solidFill>
                <a:effectLst>
                  <a:outerShdw blurRad="38100" dist="38100" dir="2700000" algn="tl">
                    <a:srgbClr val="000000">
                      <a:alpha val="43137"/>
                    </a:srgbClr>
                  </a:outerShdw>
                </a:effectLst>
              </a:rPr>
              <a:t/>
            </a:r>
            <a:br>
              <a:rPr lang="en-US"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اولین مشاهده :ماه مارس 1999</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سرچشمه: آمریکا</a:t>
            </a:r>
            <a:r>
              <a:rPr lang="en-US" dirty="0" smtClean="0">
                <a:solidFill>
                  <a:schemeClr val="bg1"/>
                </a:solidFill>
                <a:effectLst>
                  <a:outerShdw blurRad="38100" dist="38100" dir="2700000" algn="tl">
                    <a:srgbClr val="000000">
                      <a:alpha val="43137"/>
                    </a:srgbClr>
                  </a:outerShdw>
                </a:effectLst>
              </a:rPr>
              <a:t/>
            </a:r>
            <a:br>
              <a:rPr lang="en-US"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نوع :ویروس ماکرو مربوط به برنامه های</a:t>
            </a:r>
            <a:r>
              <a:rPr lang="en-US" dirty="0" smtClean="0">
                <a:solidFill>
                  <a:schemeClr val="bg1"/>
                </a:solidFill>
                <a:effectLst>
                  <a:outerShdw blurRad="38100" dist="38100" dir="2700000" algn="tl">
                    <a:srgbClr val="000000">
                      <a:alpha val="43137"/>
                    </a:srgbClr>
                  </a:outerShdw>
                </a:effectLst>
              </a:rPr>
              <a:t>word </a:t>
            </a:r>
          </a:p>
          <a:p>
            <a:pPr algn="r" rtl="1">
              <a:lnSpc>
                <a:spcPct val="150000"/>
              </a:lnSpc>
              <a:buNone/>
            </a:pPr>
            <a:endParaRPr lang="en-US" dirty="0" smtClean="0">
              <a:solidFill>
                <a:schemeClr val="bg1"/>
              </a:solidFill>
            </a:endParaRPr>
          </a:p>
        </p:txBody>
      </p:sp>
    </p:spTree>
  </p:cSld>
  <p:clrMapOvr>
    <a:masterClrMapping/>
  </p:clrMapOvr>
  <p:transition spd="slow">
    <p:strips/>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928360"/>
          </a:xfrm>
        </p:spPr>
        <p:txBody>
          <a:bodyPr>
            <a:normAutofit/>
          </a:bodyPr>
          <a:lstStyle/>
          <a:p>
            <a:pPr algn="r" rtl="1">
              <a:lnSpc>
                <a:spcPct val="160000"/>
              </a:lnSpc>
              <a:buNone/>
            </a:pPr>
            <a:r>
              <a:rPr lang="fa-IR" dirty="0" smtClean="0">
                <a:solidFill>
                  <a:schemeClr val="bg1"/>
                </a:solidFill>
                <a:effectLst>
                  <a:outerShdw blurRad="38100" dist="38100" dir="2700000" algn="tl">
                    <a:srgbClr val="000000">
                      <a:alpha val="43137"/>
                    </a:srgbClr>
                  </a:outerShdw>
                </a:effectLst>
              </a:rPr>
              <a:t>ویروس</a:t>
            </a:r>
            <a:r>
              <a:rPr lang="en-US" dirty="0" smtClean="0">
                <a:solidFill>
                  <a:schemeClr val="bg1"/>
                </a:solidFill>
                <a:effectLst>
                  <a:outerShdw blurRad="38100" dist="38100" dir="2700000" algn="tl">
                    <a:srgbClr val="000000">
                      <a:alpha val="43137"/>
                    </a:srgbClr>
                  </a:outerShdw>
                </a:effectLst>
              </a:rPr>
              <a:t>Happy99</a:t>
            </a:r>
            <a:r>
              <a:rPr lang="fa-IR" dirty="0" smtClean="0">
                <a:solidFill>
                  <a:schemeClr val="bg1"/>
                </a:solidFill>
                <a:effectLst>
                  <a:outerShdw blurRad="38100" dist="38100" dir="2700000" algn="tl">
                    <a:srgbClr val="000000">
                      <a:alpha val="43137"/>
                    </a:srgbClr>
                  </a:outerShdw>
                </a:effectLst>
              </a:rPr>
              <a:t> </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اولین مشاهده :ماه ژانویه از سال1999</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سرچشمه :فرانسه</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نوع :ویروس فایلی</a:t>
            </a:r>
            <a:endParaRPr lang="en-US" dirty="0" smtClean="0">
              <a:solidFill>
                <a:schemeClr val="bg1"/>
              </a:solidFill>
              <a:effectLst>
                <a:outerShdw blurRad="38100" dist="38100" dir="2700000" algn="tl">
                  <a:srgbClr val="000000">
                    <a:alpha val="43137"/>
                  </a:srgbClr>
                </a:outerShdw>
              </a:effectLst>
            </a:endParaRPr>
          </a:p>
          <a:p>
            <a:pPr algn="r" rtl="1">
              <a:lnSpc>
                <a:spcPct val="160000"/>
              </a:lnSpc>
              <a:buNone/>
            </a:pPr>
            <a:r>
              <a:rPr lang="en-US" dirty="0" smtClean="0">
                <a:solidFill>
                  <a:schemeClr val="bg1"/>
                </a:solidFill>
                <a:effectLst>
                  <a:outerShdw blurRad="38100" dist="38100" dir="2700000" algn="tl">
                    <a:srgbClr val="000000">
                      <a:alpha val="43137"/>
                    </a:srgbClr>
                  </a:outerShdw>
                </a:effectLst>
              </a:rPr>
              <a:t>Explorer.zip</a:t>
            </a:r>
            <a:r>
              <a:rPr lang="fa-IR" dirty="0" smtClean="0">
                <a:solidFill>
                  <a:schemeClr val="bg1"/>
                </a:solidFill>
                <a:effectLst>
                  <a:outerShdw blurRad="38100" dist="38100" dir="2700000" algn="tl">
                    <a:srgbClr val="000000">
                      <a:alpha val="43137"/>
                    </a:srgbClr>
                  </a:outerShdw>
                </a:effectLst>
              </a:rPr>
              <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منبع احتمالی انتشار: ایالات متحده آمریکا</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سال انتشار: 1999</a:t>
            </a:r>
          </a:p>
          <a:p>
            <a:pPr algn="r" rtl="1">
              <a:lnSpc>
                <a:spcPct val="150000"/>
              </a:lnSpc>
              <a:buNone/>
            </a:pPr>
            <a:endParaRPr lang="fa-IR" dirty="0" smtClean="0">
              <a:solidFill>
                <a:schemeClr val="bg1"/>
              </a:solidFill>
              <a:effectLst>
                <a:outerShdw blurRad="38100" dist="38100" dir="2700000" algn="tl">
                  <a:srgbClr val="000000">
                    <a:alpha val="43137"/>
                  </a:srgbClr>
                </a:outerShdw>
              </a:effectLst>
            </a:endParaRPr>
          </a:p>
          <a:p>
            <a:pPr algn="r" rtl="1">
              <a:lnSpc>
                <a:spcPct val="150000"/>
              </a:lnSpc>
              <a:buNone/>
            </a:pPr>
            <a:endParaRPr lang="en-US" dirty="0" smtClean="0">
              <a:solidFill>
                <a:schemeClr val="bg1"/>
              </a:solidFill>
              <a:effectLst>
                <a:outerShdw blurRad="38100" dist="38100" dir="2700000" algn="tl">
                  <a:srgbClr val="000000">
                    <a:alpha val="43137"/>
                  </a:srgbClr>
                </a:outerShdw>
              </a:effectLst>
            </a:endParaRPr>
          </a:p>
        </p:txBody>
      </p:sp>
    </p:spTree>
  </p:cSld>
  <p:clrMapOvr>
    <a:masterClrMapping/>
  </p:clrMapOvr>
  <p:transition spd="slow">
    <p:zoom dir="in"/>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623560"/>
          </a:xfrm>
        </p:spPr>
        <p:txBody>
          <a:bodyPr>
            <a:normAutofit/>
          </a:bodyPr>
          <a:lstStyle/>
          <a:p>
            <a:pPr algn="r" rtl="1">
              <a:lnSpc>
                <a:spcPct val="150000"/>
              </a:lnSpc>
              <a:buNone/>
            </a:pPr>
            <a:r>
              <a:rPr lang="fa-IR" dirty="0" smtClean="0">
                <a:solidFill>
                  <a:schemeClr val="bg1"/>
                </a:solidFill>
                <a:effectLst>
                  <a:outerShdw blurRad="38100" dist="38100" dir="2700000" algn="tl">
                    <a:srgbClr val="000000">
                      <a:alpha val="43137"/>
                    </a:srgbClr>
                  </a:outerShdw>
                </a:effectLst>
              </a:rPr>
              <a:t>ویروس </a:t>
            </a:r>
            <a:r>
              <a:rPr lang="en-US" dirty="0" smtClean="0">
                <a:solidFill>
                  <a:schemeClr val="bg1"/>
                </a:solidFill>
                <a:effectLst>
                  <a:outerShdw blurRad="38100" dist="38100" dir="2700000" algn="tl">
                    <a:srgbClr val="000000">
                      <a:alpha val="43137"/>
                    </a:srgbClr>
                  </a:outerShdw>
                </a:effectLst>
              </a:rPr>
              <a:t>Love Bug</a:t>
            </a:r>
            <a:r>
              <a:rPr lang="fa-IR" dirty="0" smtClean="0">
                <a:solidFill>
                  <a:schemeClr val="bg1"/>
                </a:solidFill>
                <a:effectLst>
                  <a:outerShdw blurRad="38100" dist="38100" dir="2700000" algn="tl">
                    <a:srgbClr val="000000">
                      <a:alpha val="43137"/>
                    </a:srgbClr>
                  </a:outerShdw>
                </a:effectLst>
              </a:rPr>
              <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اولین مشاهده :ماه می از سال 2000</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سرچشمه:فلیپین</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شهرت :نامه عاشقانه</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نوع:کرم اسکریپتی ویژال بیسیک</a:t>
            </a:r>
          </a:p>
          <a:p>
            <a:pPr algn="r" rtl="1">
              <a:lnSpc>
                <a:spcPct val="150000"/>
              </a:lnSpc>
              <a:buNone/>
            </a:pPr>
            <a:r>
              <a:rPr lang="en-US" dirty="0" smtClean="0">
                <a:solidFill>
                  <a:schemeClr val="bg1"/>
                </a:solidFill>
                <a:effectLst>
                  <a:outerShdw blurRad="38100" dist="38100" dir="2700000" algn="tl">
                    <a:srgbClr val="000000">
                      <a:alpha val="43137"/>
                    </a:srgbClr>
                  </a:outerShdw>
                </a:effectLst>
              </a:rPr>
              <a:t>**</a:t>
            </a:r>
            <a:r>
              <a:rPr lang="en-US" dirty="0" err="1" smtClean="0">
                <a:solidFill>
                  <a:schemeClr val="bg1"/>
                </a:solidFill>
                <a:effectLst>
                  <a:outerShdw blurRad="38100" dist="38100" dir="2700000" algn="tl">
                    <a:srgbClr val="000000">
                      <a:alpha val="43137"/>
                    </a:srgbClr>
                  </a:outerShdw>
                </a:effectLst>
              </a:rPr>
              <a:t>Magistr</a:t>
            </a:r>
            <a:r>
              <a:rPr lang="fa-IR" dirty="0" smtClean="0">
                <a:solidFill>
                  <a:schemeClr val="bg1"/>
                </a:solidFill>
                <a:effectLst>
                  <a:outerShdw blurRad="38100" dist="38100" dir="2700000" algn="tl">
                    <a:srgbClr val="000000">
                      <a:alpha val="43137"/>
                    </a:srgbClr>
                  </a:outerShdw>
                </a:effectLst>
              </a:rPr>
              <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منبع احتمالی انتشار: ایالات متحده آمریکا</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سال انتشار: 2001</a:t>
            </a:r>
          </a:p>
          <a:p>
            <a:pPr algn="r" rtl="1">
              <a:lnSpc>
                <a:spcPct val="150000"/>
              </a:lnSpc>
              <a:buNone/>
            </a:pPr>
            <a:endParaRPr lang="en-US" dirty="0">
              <a:solidFill>
                <a:schemeClr val="bg1"/>
              </a:solidFill>
              <a:effectLst>
                <a:outerShdw blurRad="38100" dist="38100" dir="2700000" algn="tl">
                  <a:srgbClr val="000000">
                    <a:alpha val="43137"/>
                  </a:srgbClr>
                </a:outerShdw>
              </a:effectLst>
            </a:endParaRPr>
          </a:p>
        </p:txBody>
      </p:sp>
    </p:spTree>
  </p:cSld>
  <p:clrMapOvr>
    <a:masterClrMapping/>
  </p:clrMapOvr>
  <p:transition spd="slow">
    <p:circl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852160"/>
          </a:xfrm>
        </p:spPr>
        <p:txBody>
          <a:bodyPr>
            <a:normAutofit lnSpcReduction="10000"/>
          </a:bodyPr>
          <a:lstStyle/>
          <a:p>
            <a:pPr algn="r" rtl="1">
              <a:lnSpc>
                <a:spcPct val="150000"/>
              </a:lnSpc>
              <a:buNone/>
            </a:pPr>
            <a:r>
              <a:rPr lang="en-US" dirty="0" smtClean="0">
                <a:solidFill>
                  <a:schemeClr val="bg1"/>
                </a:solidFill>
                <a:effectLst>
                  <a:outerShdw blurRad="38100" dist="38100" dir="2700000" algn="tl">
                    <a:srgbClr val="000000">
                      <a:alpha val="43137"/>
                    </a:srgbClr>
                  </a:outerShdw>
                </a:effectLst>
              </a:rPr>
              <a:t>**</a:t>
            </a:r>
            <a:r>
              <a:rPr lang="en-US" dirty="0" err="1" smtClean="0">
                <a:solidFill>
                  <a:schemeClr val="bg1"/>
                </a:solidFill>
                <a:effectLst>
                  <a:outerShdw blurRad="38100" dist="38100" dir="2700000" algn="tl">
                    <a:srgbClr val="000000">
                      <a:alpha val="43137"/>
                    </a:srgbClr>
                  </a:outerShdw>
                </a:effectLst>
              </a:rPr>
              <a:t>Nimda</a:t>
            </a:r>
            <a:r>
              <a:rPr lang="fa-IR" dirty="0" smtClean="0">
                <a:solidFill>
                  <a:schemeClr val="bg1"/>
                </a:solidFill>
                <a:effectLst>
                  <a:outerShdw blurRad="38100" dist="38100" dir="2700000" algn="tl">
                    <a:srgbClr val="000000">
                      <a:alpha val="43137"/>
                    </a:srgbClr>
                  </a:outerShdw>
                </a:effectLst>
              </a:rPr>
              <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منبع احتمالی انتشار: نامعلوم</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سال انتشار:2001</a:t>
            </a:r>
          </a:p>
          <a:p>
            <a:pPr algn="r" rtl="1">
              <a:lnSpc>
                <a:spcPct val="150000"/>
              </a:lnSpc>
              <a:buNone/>
            </a:pPr>
            <a:r>
              <a:rPr lang="en-US" dirty="0" smtClean="0">
                <a:solidFill>
                  <a:schemeClr val="bg1"/>
                </a:solidFill>
                <a:effectLst>
                  <a:outerShdw blurRad="38100" dist="38100" dir="2700000" algn="tl">
                    <a:srgbClr val="000000">
                      <a:alpha val="43137"/>
                    </a:srgbClr>
                  </a:outerShdw>
                </a:effectLst>
              </a:rPr>
              <a:t>**Code Red</a:t>
            </a:r>
            <a:r>
              <a:rPr lang="fa-IR" dirty="0" smtClean="0">
                <a:solidFill>
                  <a:schemeClr val="bg1"/>
                </a:solidFill>
                <a:effectLst>
                  <a:outerShdw blurRad="38100" dist="38100" dir="2700000" algn="tl">
                    <a:srgbClr val="000000">
                      <a:alpha val="43137"/>
                    </a:srgbClr>
                  </a:outerShdw>
                </a:effectLst>
              </a:rPr>
              <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منبع احتمالی انتشار: ایالات متحده آمریکا</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سال انتشار : 2001</a:t>
            </a:r>
          </a:p>
          <a:p>
            <a:pPr algn="r" rtl="1">
              <a:lnSpc>
                <a:spcPct val="150000"/>
              </a:lnSpc>
              <a:buNone/>
            </a:pPr>
            <a:r>
              <a:rPr lang="fa-IR" dirty="0" smtClean="0">
                <a:solidFill>
                  <a:schemeClr val="bg1"/>
                </a:solidFill>
                <a:effectLst>
                  <a:outerShdw blurRad="38100" dist="38100" dir="2700000" algn="tl">
                    <a:srgbClr val="000000">
                      <a:alpha val="43137"/>
                    </a:srgbClr>
                  </a:outerShdw>
                </a:effectLst>
              </a:rPr>
              <a:t>ویروس </a:t>
            </a:r>
            <a:r>
              <a:rPr lang="en-US" dirty="0" smtClean="0">
                <a:solidFill>
                  <a:schemeClr val="bg1"/>
                </a:solidFill>
                <a:effectLst>
                  <a:outerShdw blurRad="38100" dist="38100" dir="2700000" algn="tl">
                    <a:srgbClr val="000000">
                      <a:alpha val="43137"/>
                    </a:srgbClr>
                  </a:outerShdw>
                </a:effectLst>
              </a:rPr>
              <a:t>Beast </a:t>
            </a:r>
            <a:r>
              <a:rPr lang="en-US" dirty="0" smtClean="0">
                <a:solidFill>
                  <a:schemeClr val="bg1"/>
                </a:solidFill>
                <a:effectLst>
                  <a:outerShdw blurRad="38100" dist="38100" dir="2700000" algn="tl">
                    <a:srgbClr val="000000">
                      <a:alpha val="43137"/>
                    </a:srgbClr>
                  </a:outerShdw>
                </a:effectLst>
              </a:rPr>
              <a:t>Trojan**</a:t>
            </a:r>
            <a:r>
              <a:rPr lang="fa-IR" dirty="0" smtClean="0">
                <a:solidFill>
                  <a:schemeClr val="bg1"/>
                </a:solidFill>
                <a:effectLst>
                  <a:outerShdw blurRad="38100" dist="38100" dir="2700000" algn="tl">
                    <a:srgbClr val="000000">
                      <a:alpha val="43137"/>
                    </a:srgbClr>
                  </a:outerShdw>
                </a:effectLst>
              </a:rPr>
              <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منبع احتمالی انتشار: دلفی</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سال انتشار: 2002</a:t>
            </a:r>
            <a:endParaRPr lang="en-US" dirty="0">
              <a:solidFill>
                <a:schemeClr val="bg1"/>
              </a:solidFill>
              <a:effectLst>
                <a:outerShdw blurRad="38100" dist="38100" dir="2700000" algn="tl">
                  <a:srgbClr val="000000">
                    <a:alpha val="43137"/>
                  </a:srgbClr>
                </a:outerShdw>
              </a:effectLst>
            </a:endParaRPr>
          </a:p>
        </p:txBody>
      </p:sp>
    </p:spTree>
  </p:cSld>
  <p:clrMapOvr>
    <a:masterClrMapping/>
  </p:clrMapOvr>
  <p:transition spd="slow">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chemeClr val="bg1"/>
                </a:solidFill>
              </a:rPr>
              <a:t>معرفی ویروس</a:t>
            </a:r>
            <a:endParaRPr lang="en-US" dirty="0">
              <a:solidFill>
                <a:schemeClr val="bg1"/>
              </a:solidFill>
            </a:endParaRPr>
          </a:p>
        </p:txBody>
      </p:sp>
      <p:sp>
        <p:nvSpPr>
          <p:cNvPr id="3" name="Content Placeholder 2"/>
          <p:cNvSpPr>
            <a:spLocks noGrp="1"/>
          </p:cNvSpPr>
          <p:nvPr>
            <p:ph idx="1"/>
          </p:nvPr>
        </p:nvSpPr>
        <p:spPr/>
        <p:txBody>
          <a:bodyPr>
            <a:normAutofit fontScale="92500" lnSpcReduction="10000"/>
          </a:bodyPr>
          <a:lstStyle/>
          <a:p>
            <a:pPr algn="r" rtl="1">
              <a:lnSpc>
                <a:spcPct val="200000"/>
              </a:lnSpc>
              <a:buNone/>
            </a:pPr>
            <a:r>
              <a:rPr lang="fa-IR" dirty="0" smtClean="0">
                <a:solidFill>
                  <a:schemeClr val="bg1"/>
                </a:solidFill>
                <a:effectLst>
                  <a:outerShdw blurRad="38100" dist="38100" dir="2700000" algn="tl">
                    <a:srgbClr val="000000">
                      <a:alpha val="43137"/>
                    </a:srgbClr>
                  </a:outerShdw>
                </a:effectLst>
              </a:rPr>
              <a:t>برنامه ایست ک :</a:t>
            </a:r>
            <a:br>
              <a:rPr lang="fa-IR" dirty="0" smtClean="0">
                <a:solidFill>
                  <a:schemeClr val="bg1"/>
                </a:solidFill>
                <a:effectLst>
                  <a:outerShdw blurRad="38100" dist="38100" dir="2700000" algn="tl">
                    <a:srgbClr val="000000">
                      <a:alpha val="43137"/>
                    </a:srgbClr>
                  </a:outerShdw>
                </a:effectLst>
              </a:rPr>
            </a:br>
            <a:r>
              <a:rPr lang="fa-IR" dirty="0">
                <a:solidFill>
                  <a:schemeClr val="bg1"/>
                </a:solidFill>
                <a:effectLst>
                  <a:outerShdw blurRad="38100" dist="38100" dir="2700000" algn="tl">
                    <a:srgbClr val="000000">
                      <a:alpha val="43137"/>
                    </a:srgbClr>
                  </a:outerShdw>
                </a:effectLst>
              </a:rPr>
              <a:t>به برنامه های دیگ </a:t>
            </a:r>
            <a:r>
              <a:rPr lang="fa-IR" dirty="0" smtClean="0">
                <a:solidFill>
                  <a:schemeClr val="bg1"/>
                </a:solidFill>
                <a:effectLst>
                  <a:outerShdw blurRad="38100" dist="38100" dir="2700000" algn="tl">
                    <a:srgbClr val="000000">
                      <a:alpha val="43137"/>
                    </a:srgbClr>
                  </a:outerShdw>
                </a:effectLst>
              </a:rPr>
              <a:t>میچسبه</a:t>
            </a:r>
            <a:r>
              <a:rPr lang="en-US" dirty="0">
                <a:solidFill>
                  <a:schemeClr val="bg1"/>
                </a:solidFill>
                <a:effectLst>
                  <a:outerShdw blurRad="38100" dist="38100" dir="2700000" algn="tl">
                    <a:srgbClr val="000000">
                      <a:alpha val="43137"/>
                    </a:srgbClr>
                  </a:outerShdw>
                </a:effectLst>
              </a:rPr>
              <a:t/>
            </a:r>
            <a:br>
              <a:rPr lang="en-US" dirty="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از </a:t>
            </a:r>
            <a:r>
              <a:rPr lang="fa-IR" dirty="0" smtClean="0">
                <a:solidFill>
                  <a:schemeClr val="bg1"/>
                </a:solidFill>
                <a:effectLst>
                  <a:outerShdw blurRad="38100" dist="38100" dir="2700000" algn="tl">
                    <a:srgbClr val="000000">
                      <a:alpha val="43137"/>
                    </a:srgbClr>
                  </a:outerShdw>
                </a:effectLst>
              </a:rPr>
              <a:t>خود کپی تهییه </a:t>
            </a:r>
            <a:r>
              <a:rPr lang="fa-IR" dirty="0" smtClean="0">
                <a:solidFill>
                  <a:schemeClr val="bg1"/>
                </a:solidFill>
                <a:effectLst>
                  <a:outerShdw blurRad="38100" dist="38100" dir="2700000" algn="tl">
                    <a:srgbClr val="000000">
                      <a:alpha val="43137"/>
                    </a:srgbClr>
                  </a:outerShdw>
                </a:effectLst>
              </a:rPr>
              <a:t>میکنه</a:t>
            </a:r>
            <a:r>
              <a:rPr lang="fa-IR" dirty="0" smtClean="0">
                <a:solidFill>
                  <a:schemeClr val="bg1"/>
                </a:solidFill>
                <a:effectLst>
                  <a:outerShdw blurRad="38100" dist="38100" dir="2700000" algn="tl">
                    <a:srgbClr val="000000">
                      <a:alpha val="43137"/>
                    </a:srgbClr>
                  </a:outerShdw>
                </a:effectLst>
              </a:rPr>
              <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تازه میتونه اطلاعاتتون رو هم پاک کنه</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میتونه از سیستمی به سیستم دیگه و از فایلی ب </a:t>
            </a:r>
            <a:r>
              <a:rPr lang="fa-IR" dirty="0" smtClean="0">
                <a:solidFill>
                  <a:schemeClr val="bg1"/>
                </a:solidFill>
                <a:effectLst>
                  <a:outerShdw blurRad="38100" dist="38100" dir="2700000" algn="tl">
                    <a:srgbClr val="000000">
                      <a:alpha val="43137"/>
                    </a:srgbClr>
                  </a:outerShdw>
                </a:effectLst>
              </a:rPr>
              <a:t>فایل </a:t>
            </a:r>
            <a:r>
              <a:rPr lang="fa-IR" dirty="0" smtClean="0">
                <a:solidFill>
                  <a:schemeClr val="bg1"/>
                </a:solidFill>
                <a:effectLst>
                  <a:outerShdw blurRad="38100" dist="38100" dir="2700000" algn="tl">
                    <a:srgbClr val="000000">
                      <a:alpha val="43137"/>
                    </a:srgbClr>
                  </a:outerShdw>
                </a:effectLst>
              </a:rPr>
              <a:t>دیگ شیوع پیدا کنه</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 </a:t>
            </a:r>
          </a:p>
        </p:txBody>
      </p:sp>
    </p:spTree>
  </p:cSld>
  <p:clrMapOvr>
    <a:masterClrMapping/>
  </p:clrMapOvr>
  <p:transition spd="slow">
    <p:wheel spokes="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852160"/>
          </a:xfrm>
        </p:spPr>
        <p:txBody>
          <a:bodyPr>
            <a:normAutofit fontScale="92500" lnSpcReduction="10000"/>
          </a:bodyPr>
          <a:lstStyle/>
          <a:p>
            <a:pPr algn="r" rtl="1">
              <a:lnSpc>
                <a:spcPct val="160000"/>
              </a:lnSpc>
              <a:buNone/>
            </a:pPr>
            <a:r>
              <a:rPr lang="en-US" dirty="0" err="1" smtClean="0">
                <a:solidFill>
                  <a:schemeClr val="bg1"/>
                </a:solidFill>
                <a:effectLst>
                  <a:outerShdw blurRad="38100" dist="38100" dir="2700000" algn="tl">
                    <a:srgbClr val="000000">
                      <a:alpha val="43137"/>
                    </a:srgbClr>
                  </a:outerShdw>
                </a:effectLst>
              </a:rPr>
              <a:t>Klez</a:t>
            </a:r>
            <a:r>
              <a:rPr lang="en-US" dirty="0" smtClean="0">
                <a:solidFill>
                  <a:schemeClr val="bg1"/>
                </a:solidFill>
                <a:effectLst>
                  <a:outerShdw blurRad="38100" dist="38100" dir="2700000" algn="tl">
                    <a:srgbClr val="000000">
                      <a:alpha val="43137"/>
                    </a:srgbClr>
                  </a:outerShdw>
                </a:effectLst>
              </a:rPr>
              <a:t>**</a:t>
            </a:r>
            <a:br>
              <a:rPr lang="en-US"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منبع </a:t>
            </a:r>
            <a:r>
              <a:rPr lang="fa-IR" dirty="0" smtClean="0">
                <a:solidFill>
                  <a:schemeClr val="bg1"/>
                </a:solidFill>
                <a:effectLst>
                  <a:outerShdw blurRad="38100" dist="38100" dir="2700000" algn="tl">
                    <a:srgbClr val="000000">
                      <a:alpha val="43137"/>
                    </a:srgbClr>
                  </a:outerShdw>
                </a:effectLst>
              </a:rPr>
              <a:t>احتمالی انتشار: روسیه</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سال انتشار: 2002</a:t>
            </a:r>
          </a:p>
          <a:p>
            <a:pPr algn="r" rtl="1">
              <a:lnSpc>
                <a:spcPct val="160000"/>
              </a:lnSpc>
              <a:buNone/>
            </a:pPr>
            <a:r>
              <a:rPr lang="en-US" dirty="0" smtClean="0">
                <a:solidFill>
                  <a:schemeClr val="bg1"/>
                </a:solidFill>
                <a:effectLst>
                  <a:outerShdw blurRad="38100" dist="38100" dir="2700000" algn="tl">
                    <a:srgbClr val="000000">
                      <a:alpha val="43137"/>
                    </a:srgbClr>
                  </a:outerShdw>
                </a:effectLst>
              </a:rPr>
              <a:t>SoBig</a:t>
            </a:r>
            <a:r>
              <a:rPr lang="fa-IR" dirty="0" smtClean="0">
                <a:solidFill>
                  <a:schemeClr val="bg1"/>
                </a:solidFill>
                <a:effectLst>
                  <a:outerShdw blurRad="38100" dist="38100" dir="2700000" algn="tl">
                    <a:srgbClr val="000000">
                      <a:alpha val="43137"/>
                    </a:srgbClr>
                  </a:outerShdw>
                </a:effectLst>
              </a:rPr>
              <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منبع احتمالی انتشار: ایالات متحده آمریکا</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سال انتشار: 2003</a:t>
            </a:r>
          </a:p>
          <a:p>
            <a:pPr algn="r" rtl="1">
              <a:lnSpc>
                <a:spcPct val="160000"/>
              </a:lnSpc>
              <a:buNone/>
            </a:pPr>
            <a:r>
              <a:rPr lang="en-US" dirty="0" smtClean="0">
                <a:solidFill>
                  <a:schemeClr val="bg1"/>
                </a:solidFill>
                <a:effectLst>
                  <a:outerShdw blurRad="38100" dist="38100" dir="2700000" algn="tl">
                    <a:srgbClr val="000000">
                      <a:alpha val="43137"/>
                    </a:srgbClr>
                  </a:outerShdw>
                </a:effectLst>
              </a:rPr>
              <a:t>**SQL Slammer</a:t>
            </a:r>
            <a:r>
              <a:rPr lang="fa-IR" dirty="0" smtClean="0">
                <a:solidFill>
                  <a:schemeClr val="bg1"/>
                </a:solidFill>
                <a:effectLst>
                  <a:outerShdw blurRad="38100" dist="38100" dir="2700000" algn="tl">
                    <a:srgbClr val="000000">
                      <a:alpha val="43137"/>
                    </a:srgbClr>
                  </a:outerShdw>
                </a:effectLst>
              </a:rPr>
              <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منبع احتمالی انتشار: بریتانیا</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سال انتشار: 2003</a:t>
            </a:r>
          </a:p>
          <a:p>
            <a:pPr algn="r" rtl="1">
              <a:lnSpc>
                <a:spcPct val="150000"/>
              </a:lnSpc>
              <a:buNone/>
            </a:pPr>
            <a:endParaRPr lang="fa-IR" dirty="0" smtClean="0">
              <a:solidFill>
                <a:schemeClr val="bg1"/>
              </a:solidFill>
              <a:effectLst>
                <a:outerShdw blurRad="38100" dist="38100" dir="2700000" algn="tl">
                  <a:srgbClr val="000000">
                    <a:alpha val="43137"/>
                  </a:srgbClr>
                </a:outerShdw>
              </a:effectLst>
            </a:endParaRPr>
          </a:p>
          <a:p>
            <a:pPr algn="r" rtl="1">
              <a:lnSpc>
                <a:spcPct val="150000"/>
              </a:lnSpc>
              <a:buNone/>
            </a:pPr>
            <a:endParaRPr lang="fa-IR" dirty="0" smtClean="0">
              <a:solidFill>
                <a:schemeClr val="bg1"/>
              </a:solidFill>
              <a:effectLst>
                <a:outerShdw blurRad="38100" dist="38100" dir="2700000" algn="tl">
                  <a:srgbClr val="000000">
                    <a:alpha val="43137"/>
                  </a:srgbClr>
                </a:outerShdw>
              </a:effectLst>
            </a:endParaRPr>
          </a:p>
          <a:p>
            <a:pPr algn="r" rtl="1">
              <a:lnSpc>
                <a:spcPct val="150000"/>
              </a:lnSpc>
              <a:buNone/>
            </a:pPr>
            <a:endParaRPr lang="en-US" dirty="0">
              <a:solidFill>
                <a:schemeClr val="bg1"/>
              </a:solidFill>
              <a:effectLst>
                <a:outerShdw blurRad="38100" dist="38100" dir="2700000" algn="tl">
                  <a:srgbClr val="000000">
                    <a:alpha val="43137"/>
                  </a:srgbClr>
                </a:outerShdw>
              </a:effectLst>
            </a:endParaRPr>
          </a:p>
        </p:txBody>
      </p:sp>
    </p:spTree>
  </p:cSld>
  <p:clrMapOvr>
    <a:masterClrMapping/>
  </p:clrMapOvr>
  <p:transition spd="slow">
    <p:wedg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6080760"/>
          </a:xfrm>
        </p:spPr>
        <p:txBody>
          <a:bodyPr>
            <a:normAutofit fontScale="92500"/>
          </a:bodyPr>
          <a:lstStyle/>
          <a:p>
            <a:pPr algn="r" rtl="1">
              <a:buNone/>
            </a:pPr>
            <a:endParaRPr lang="fa-IR" dirty="0" smtClean="0">
              <a:solidFill>
                <a:schemeClr val="bg1"/>
              </a:solidFill>
              <a:effectLst>
                <a:outerShdw blurRad="38100" dist="38100" dir="2700000" algn="tl">
                  <a:srgbClr val="000000">
                    <a:alpha val="43137"/>
                  </a:srgbClr>
                </a:outerShdw>
              </a:effectLst>
            </a:endParaRPr>
          </a:p>
          <a:p>
            <a:pPr algn="r" rtl="1">
              <a:lnSpc>
                <a:spcPct val="150000"/>
              </a:lnSpc>
              <a:buNone/>
            </a:pPr>
            <a:r>
              <a:rPr lang="en-US" dirty="0" smtClean="0">
                <a:solidFill>
                  <a:schemeClr val="bg1"/>
                </a:solidFill>
                <a:effectLst>
                  <a:outerShdw blurRad="38100" dist="38100" dir="2700000" algn="tl">
                    <a:srgbClr val="000000">
                      <a:alpha val="43137"/>
                    </a:srgbClr>
                  </a:outerShdw>
                </a:effectLst>
              </a:rPr>
              <a:t>Sasser</a:t>
            </a:r>
            <a:r>
              <a:rPr lang="fa-IR" dirty="0" smtClean="0">
                <a:solidFill>
                  <a:schemeClr val="bg1"/>
                </a:solidFill>
                <a:effectLst>
                  <a:outerShdw blurRad="38100" dist="38100" dir="2700000" algn="tl">
                    <a:srgbClr val="000000">
                      <a:alpha val="43137"/>
                    </a:srgbClr>
                  </a:outerShdw>
                </a:effectLst>
              </a:rPr>
              <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منبع احتمالی انتشار: آلمان</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سال انتشار: 2004</a:t>
            </a:r>
          </a:p>
          <a:p>
            <a:pPr algn="r" rtl="1">
              <a:lnSpc>
                <a:spcPct val="150000"/>
              </a:lnSpc>
              <a:buNone/>
            </a:pPr>
            <a:r>
              <a:rPr lang="en-US" dirty="0" smtClean="0">
                <a:solidFill>
                  <a:schemeClr val="bg1"/>
                </a:solidFill>
                <a:effectLst>
                  <a:outerShdw blurRad="38100" dist="38100" dir="2700000" algn="tl">
                    <a:srgbClr val="000000">
                      <a:alpha val="43137"/>
                    </a:srgbClr>
                  </a:outerShdw>
                </a:effectLst>
              </a:rPr>
              <a:t> Mydoom</a:t>
            </a:r>
            <a:r>
              <a:rPr lang="fa-IR" dirty="0" smtClean="0">
                <a:solidFill>
                  <a:schemeClr val="bg1"/>
                </a:solidFill>
                <a:effectLst>
                  <a:outerShdw blurRad="38100" dist="38100" dir="2700000" algn="tl">
                    <a:srgbClr val="000000">
                      <a:alpha val="43137"/>
                    </a:srgbClr>
                  </a:outerShdw>
                </a:effectLst>
              </a:rPr>
              <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منبع احتمالی انتشار: روسیه</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سال انتشار : 2004</a:t>
            </a:r>
          </a:p>
          <a:p>
            <a:pPr algn="r" rtl="1">
              <a:lnSpc>
                <a:spcPct val="150000"/>
              </a:lnSpc>
              <a:buNone/>
            </a:pPr>
            <a:r>
              <a:rPr lang="fa-IR" dirty="0" smtClean="0">
                <a:solidFill>
                  <a:schemeClr val="bg1"/>
                </a:solidFill>
                <a:effectLst>
                  <a:outerShdw blurRad="38100" dist="38100" dir="2700000" algn="tl">
                    <a:srgbClr val="000000">
                      <a:alpha val="43137"/>
                    </a:srgbClr>
                  </a:outerShdw>
                </a:effectLst>
              </a:rPr>
              <a:t>ویروس </a:t>
            </a:r>
            <a:r>
              <a:rPr lang="en-US" dirty="0" smtClean="0">
                <a:solidFill>
                  <a:schemeClr val="bg1"/>
                </a:solidFill>
                <a:effectLst>
                  <a:outerShdw blurRad="38100" dist="38100" dir="2700000" algn="tl">
                    <a:srgbClr val="000000">
                      <a:alpha val="43137"/>
                    </a:srgbClr>
                  </a:outerShdw>
                </a:effectLst>
              </a:rPr>
              <a:t>Bandook </a:t>
            </a:r>
            <a:r>
              <a:rPr lang="fa-IR" dirty="0" smtClean="0">
                <a:solidFill>
                  <a:schemeClr val="bg1"/>
                </a:solidFill>
                <a:effectLst>
                  <a:outerShdw blurRad="38100" dist="38100" dir="2700000" algn="tl">
                    <a:srgbClr val="000000">
                      <a:alpha val="43137"/>
                    </a:srgbClr>
                  </a:outerShdw>
                </a:effectLst>
              </a:rPr>
              <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منبع احتمالی انتشار: نامعلوم</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سال انتشار: 2005</a:t>
            </a:r>
          </a:p>
          <a:p>
            <a:pPr algn="r" rtl="1">
              <a:buNone/>
            </a:pPr>
            <a:endParaRPr lang="en-US" dirty="0">
              <a:solidFill>
                <a:schemeClr val="bg1"/>
              </a:solidFill>
              <a:effectLst>
                <a:outerShdw blurRad="38100" dist="38100" dir="2700000" algn="tl">
                  <a:srgbClr val="000000">
                    <a:alpha val="43137"/>
                  </a:srgbClr>
                </a:outerShdw>
              </a:effectLst>
            </a:endParaRPr>
          </a:p>
        </p:txBody>
      </p:sp>
    </p:spTree>
  </p:cSld>
  <p:clrMapOvr>
    <a:masterClrMapping/>
  </p:clrMapOvr>
  <p:transition spd="slow">
    <p:wheel spokes="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699760"/>
          </a:xfrm>
        </p:spPr>
        <p:txBody>
          <a:bodyPr/>
          <a:lstStyle/>
          <a:p>
            <a:pPr algn="r" rtl="1">
              <a:lnSpc>
                <a:spcPct val="150000"/>
              </a:lnSpc>
              <a:buNone/>
            </a:pPr>
            <a:r>
              <a:rPr lang="en-US" dirty="0" smtClean="0">
                <a:solidFill>
                  <a:schemeClr val="bg1"/>
                </a:solidFill>
                <a:effectLst>
                  <a:outerShdw blurRad="38100" dist="38100" dir="2700000" algn="tl">
                    <a:srgbClr val="000000">
                      <a:alpha val="43137"/>
                    </a:srgbClr>
                  </a:outerShdw>
                </a:effectLst>
              </a:rPr>
              <a:t>Storm</a:t>
            </a:r>
            <a:r>
              <a:rPr lang="fa-IR" dirty="0" smtClean="0">
                <a:solidFill>
                  <a:schemeClr val="bg1"/>
                </a:solidFill>
                <a:effectLst>
                  <a:outerShdw blurRad="38100" dist="38100" dir="2700000" algn="tl">
                    <a:srgbClr val="000000">
                      <a:alpha val="43137"/>
                    </a:srgbClr>
                  </a:outerShdw>
                </a:effectLst>
              </a:rPr>
              <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منبع احتمالی انتشار: اروپا</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سال انتشار: 2007</a:t>
            </a:r>
          </a:p>
          <a:p>
            <a:pPr algn="r" rtl="1">
              <a:lnSpc>
                <a:spcPct val="150000"/>
              </a:lnSpc>
              <a:buNone/>
            </a:pPr>
            <a:r>
              <a:rPr lang="en-US" dirty="0" smtClean="0">
                <a:solidFill>
                  <a:schemeClr val="bg1"/>
                </a:solidFill>
                <a:effectLst>
                  <a:outerShdw blurRad="38100" dist="38100" dir="2700000" algn="tl">
                    <a:srgbClr val="000000">
                      <a:alpha val="43137"/>
                    </a:srgbClr>
                  </a:outerShdw>
                </a:effectLst>
              </a:rPr>
              <a:t>Conficker</a:t>
            </a:r>
            <a:r>
              <a:rPr lang="fa-IR" dirty="0" smtClean="0">
                <a:solidFill>
                  <a:schemeClr val="bg1"/>
                </a:solidFill>
                <a:effectLst>
                  <a:outerShdw blurRad="38100" dist="38100" dir="2700000" algn="tl">
                    <a:srgbClr val="000000">
                      <a:alpha val="43137"/>
                    </a:srgbClr>
                  </a:outerShdw>
                </a:effectLst>
              </a:rPr>
              <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منبع احتمالی انتشار: اروپا</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سال انتشار: 2009</a:t>
            </a:r>
          </a:p>
          <a:p>
            <a:pPr algn="r" rtl="1">
              <a:buNone/>
            </a:pPr>
            <a:endParaRPr lang="en-US" dirty="0">
              <a:solidFill>
                <a:schemeClr val="bg1"/>
              </a:solidFill>
              <a:effectLst>
                <a:outerShdw blurRad="38100" dist="38100" dir="2700000" algn="tl">
                  <a:srgbClr val="000000">
                    <a:alpha val="43137"/>
                  </a:srgbClr>
                </a:outerShdw>
              </a:effectLst>
            </a:endParaRPr>
          </a:p>
        </p:txBody>
      </p:sp>
    </p:spTree>
  </p:cSld>
  <p:clrMapOvr>
    <a:masterClrMapping/>
  </p:clrMapOvr>
  <p:transition spd="slow">
    <p:wheel spokes="3"/>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idx="1"/>
          </p:nvPr>
        </p:nvSpPr>
        <p:spPr>
          <a:xfrm>
            <a:off x="457200" y="609600"/>
            <a:ext cx="8229600" cy="5699125"/>
          </a:xfrm>
        </p:spPr>
        <p:txBody>
          <a:bodyPr/>
          <a:lstStyle/>
          <a:p>
            <a:pPr algn="r" rtl="1">
              <a:lnSpc>
                <a:spcPct val="150000"/>
              </a:lnSpc>
              <a:buNone/>
            </a:pPr>
            <a:r>
              <a:rPr lang="en-US" dirty="0" smtClean="0">
                <a:solidFill>
                  <a:schemeClr val="bg1"/>
                </a:solidFill>
                <a:effectLst>
                  <a:outerShdw blurRad="38100" dist="38100" dir="2700000" algn="tl">
                    <a:srgbClr val="000000">
                      <a:alpha val="43137"/>
                    </a:srgbClr>
                  </a:outerShdw>
                </a:effectLst>
              </a:rPr>
              <a:t>Mariposa</a:t>
            </a:r>
          </a:p>
          <a:p>
            <a:pPr algn="r" rtl="1">
              <a:lnSpc>
                <a:spcPct val="150000"/>
              </a:lnSpc>
              <a:buNone/>
            </a:pPr>
            <a:r>
              <a:rPr lang="fa-IR" dirty="0" smtClean="0">
                <a:solidFill>
                  <a:schemeClr val="bg1"/>
                </a:solidFill>
                <a:effectLst>
                  <a:outerShdw blurRad="38100" dist="38100" dir="2700000" algn="tl">
                    <a:srgbClr val="000000">
                      <a:alpha val="43137"/>
                    </a:srgbClr>
                  </a:outerShdw>
                </a:effectLst>
              </a:rPr>
              <a:t>منبع احتمالی انتشار: اسپانیا</a:t>
            </a:r>
          </a:p>
          <a:p>
            <a:pPr algn="r" rtl="1">
              <a:lnSpc>
                <a:spcPct val="150000"/>
              </a:lnSpc>
              <a:buNone/>
            </a:pPr>
            <a:r>
              <a:rPr lang="fa-IR" dirty="0" smtClean="0">
                <a:solidFill>
                  <a:schemeClr val="bg1"/>
                </a:solidFill>
                <a:effectLst>
                  <a:outerShdw blurRad="38100" dist="38100" dir="2700000" algn="tl">
                    <a:srgbClr val="000000">
                      <a:alpha val="43137"/>
                    </a:srgbClr>
                  </a:outerShdw>
                </a:effectLst>
              </a:rPr>
              <a:t>سال انتشار: 2010</a:t>
            </a:r>
          </a:p>
          <a:p>
            <a:pPr algn="r" rtl="1">
              <a:lnSpc>
                <a:spcPct val="150000"/>
              </a:lnSpc>
              <a:buNone/>
            </a:pPr>
            <a:r>
              <a:rPr lang="en-US" dirty="0" smtClean="0">
                <a:solidFill>
                  <a:schemeClr val="bg1"/>
                </a:solidFill>
                <a:effectLst>
                  <a:outerShdw blurRad="38100" dist="38100" dir="2700000" algn="tl">
                    <a:srgbClr val="000000">
                      <a:alpha val="43137"/>
                    </a:srgbClr>
                  </a:outerShdw>
                </a:effectLst>
              </a:rPr>
              <a:t>Stuxnet</a:t>
            </a:r>
            <a:r>
              <a:rPr lang="fa-IR" dirty="0" smtClean="0">
                <a:solidFill>
                  <a:schemeClr val="bg1"/>
                </a:solidFill>
                <a:effectLst>
                  <a:outerShdw blurRad="38100" dist="38100" dir="2700000" algn="tl">
                    <a:srgbClr val="000000">
                      <a:alpha val="43137"/>
                    </a:srgbClr>
                  </a:outerShdw>
                </a:effectLst>
              </a:rPr>
              <a:t>**</a:t>
            </a:r>
            <a:endParaRPr lang="en-US" dirty="0" smtClean="0">
              <a:solidFill>
                <a:schemeClr val="bg1"/>
              </a:solidFill>
              <a:effectLst>
                <a:outerShdw blurRad="38100" dist="38100" dir="2700000" algn="tl">
                  <a:srgbClr val="000000">
                    <a:alpha val="43137"/>
                  </a:srgbClr>
                </a:outerShdw>
              </a:effectLst>
            </a:endParaRPr>
          </a:p>
          <a:p>
            <a:pPr algn="r" rtl="1">
              <a:lnSpc>
                <a:spcPct val="150000"/>
              </a:lnSpc>
              <a:buNone/>
            </a:pPr>
            <a:r>
              <a:rPr lang="fa-IR" dirty="0" smtClean="0">
                <a:solidFill>
                  <a:schemeClr val="bg1"/>
                </a:solidFill>
                <a:effectLst>
                  <a:outerShdw blurRad="38100" dist="38100" dir="2700000" algn="tl">
                    <a:srgbClr val="000000">
                      <a:alpha val="43137"/>
                    </a:srgbClr>
                  </a:outerShdw>
                </a:effectLst>
              </a:rPr>
              <a:t>منبع احتمالی انتشار: ایران</a:t>
            </a:r>
          </a:p>
          <a:p>
            <a:pPr algn="r" rtl="1">
              <a:lnSpc>
                <a:spcPct val="150000"/>
              </a:lnSpc>
              <a:buNone/>
            </a:pPr>
            <a:r>
              <a:rPr lang="fa-IR" dirty="0" smtClean="0">
                <a:solidFill>
                  <a:schemeClr val="bg1"/>
                </a:solidFill>
                <a:effectLst>
                  <a:outerShdw blurRad="38100" dist="38100" dir="2700000" algn="tl">
                    <a:srgbClr val="000000">
                      <a:alpha val="43137"/>
                    </a:srgbClr>
                  </a:outerShdw>
                </a:effectLst>
              </a:rPr>
              <a:t>سال انتشار: 2010</a:t>
            </a:r>
          </a:p>
          <a:p>
            <a:pPr algn="r" rtl="1">
              <a:buNone/>
            </a:pPr>
            <a:endParaRPr lang="fa-IR" dirty="0" smtClean="0">
              <a:solidFill>
                <a:schemeClr val="bg1"/>
              </a:solidFill>
              <a:effectLst>
                <a:outerShdw blurRad="38100" dist="38100" dir="2700000" algn="tl">
                  <a:srgbClr val="000000">
                    <a:alpha val="43137"/>
                  </a:srgbClr>
                </a:outerShdw>
              </a:effectLst>
            </a:endParaRPr>
          </a:p>
          <a:p>
            <a:pPr algn="r" rtl="1">
              <a:buNone/>
            </a:pPr>
            <a:endParaRPr lang="fa-IR" dirty="0" smtClean="0">
              <a:solidFill>
                <a:schemeClr val="bg1"/>
              </a:solidFill>
              <a:effectLst>
                <a:outerShdw blurRad="38100" dist="38100" dir="2700000" algn="tl">
                  <a:srgbClr val="000000">
                    <a:alpha val="43137"/>
                  </a:srgbClr>
                </a:outerShdw>
              </a:effectLst>
            </a:endParaRPr>
          </a:p>
          <a:p>
            <a:pPr algn="r" rtl="1">
              <a:buNone/>
            </a:pPr>
            <a:endParaRPr lang="en-US" dirty="0">
              <a:solidFill>
                <a:schemeClr val="bg1"/>
              </a:solidFill>
              <a:effectLst>
                <a:outerShdw blurRad="38100" dist="38100" dir="2700000" algn="tl">
                  <a:srgbClr val="000000">
                    <a:alpha val="43137"/>
                  </a:srgbClr>
                </a:outerShdw>
              </a:effectLst>
            </a:endParaRPr>
          </a:p>
        </p:txBody>
      </p:sp>
    </p:spTree>
  </p:cSld>
  <p:clrMapOvr>
    <a:masterClrMapping/>
  </p:clrMapOvr>
  <p:transition spd="slow">
    <p:wheel spokes="2"/>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3208166_163.jpg"/>
          <p:cNvPicPr>
            <a:picLocks noGrp="1" noChangeAspect="1"/>
          </p:cNvPicPr>
          <p:nvPr>
            <p:ph idx="1"/>
          </p:nvPr>
        </p:nvPicPr>
        <p:blipFill>
          <a:blip r:embed="rId2"/>
          <a:stretch>
            <a:fillRect/>
          </a:stretch>
        </p:blipFill>
        <p:spPr>
          <a:xfrm>
            <a:off x="533400" y="304800"/>
            <a:ext cx="8028759" cy="60230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comb dir="ver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fa-IR" dirty="0" smtClean="0">
                <a:solidFill>
                  <a:schemeClr val="bg1"/>
                </a:solidFill>
              </a:rPr>
              <a:t>امضای ویروس</a:t>
            </a:r>
            <a:endParaRPr lang="en-US" dirty="0">
              <a:solidFill>
                <a:schemeClr val="bg1"/>
              </a:solidFill>
            </a:endParaRPr>
          </a:p>
        </p:txBody>
      </p:sp>
      <p:sp>
        <p:nvSpPr>
          <p:cNvPr id="3" name="Content Placeholder 2"/>
          <p:cNvSpPr>
            <a:spLocks noGrp="1"/>
          </p:cNvSpPr>
          <p:nvPr>
            <p:ph idx="1"/>
          </p:nvPr>
        </p:nvSpPr>
        <p:spPr>
          <a:xfrm>
            <a:off x="457200" y="1447800"/>
            <a:ext cx="8229600" cy="4861560"/>
          </a:xfrm>
        </p:spPr>
        <p:txBody>
          <a:bodyPr>
            <a:normAutofit fontScale="85000" lnSpcReduction="20000"/>
          </a:bodyPr>
          <a:lstStyle/>
          <a:p>
            <a:pPr algn="r" rtl="1">
              <a:lnSpc>
                <a:spcPct val="150000"/>
              </a:lnSpc>
              <a:buNone/>
            </a:pPr>
            <a:r>
              <a:rPr lang="fa-IR" dirty="0" smtClean="0">
                <a:solidFill>
                  <a:schemeClr val="bg1"/>
                </a:solidFill>
              </a:rPr>
              <a:t>علامت و الگویی ست که ویروس‌ها برروی برنامه‌ای که به آنها حمله کرده اند می گذارند تا دیگر به آن حمله نکنند </a:t>
            </a:r>
            <a:br>
              <a:rPr lang="fa-IR" dirty="0" smtClean="0">
                <a:solidFill>
                  <a:schemeClr val="bg1"/>
                </a:solidFill>
              </a:rPr>
            </a:br>
            <a:r>
              <a:rPr lang="fa-IR" dirty="0" smtClean="0">
                <a:solidFill>
                  <a:schemeClr val="bg1"/>
                </a:solidFill>
              </a:rPr>
              <a:t>سیگنیچر دنباله‌ای از بایت‌ها که به طور خاص و منحصراً، آن ویروس را توصیف می‌کند. گاهی، رشته‌های اسکن نیز نامیده می‌شوند و لازم نیست رشته‌های ثابتی باشند.</a:t>
            </a:r>
          </a:p>
          <a:p>
            <a:pPr algn="r" rtl="1">
              <a:lnSpc>
                <a:spcPct val="150000"/>
              </a:lnSpc>
              <a:buNone/>
            </a:pPr>
            <a:r>
              <a:rPr lang="fa-IR" dirty="0" smtClean="0">
                <a:solidFill>
                  <a:schemeClr val="bg1"/>
                </a:solidFill>
              </a:rPr>
              <a:t># ویروس اورشلیم</a:t>
            </a:r>
          </a:p>
          <a:p>
            <a:pPr algn="r" rtl="1">
              <a:lnSpc>
                <a:spcPct val="150000"/>
              </a:lnSpc>
              <a:buNone/>
            </a:pPr>
            <a:r>
              <a:rPr lang="fa-IR" dirty="0" smtClean="0">
                <a:solidFill>
                  <a:schemeClr val="bg1"/>
                </a:solidFill>
                <a:effectLst>
                  <a:outerShdw blurRad="38100" dist="38100" dir="2700000" algn="tl">
                    <a:srgbClr val="000000">
                      <a:alpha val="43137"/>
                    </a:srgbClr>
                  </a:outerShdw>
                </a:effectLst>
              </a:rPr>
              <a:t>آنتی ویروس ها از روی امضا ویروس اونو شناسلیی میکنند </a:t>
            </a:r>
          </a:p>
          <a:p>
            <a:pPr algn="r" rtl="1">
              <a:lnSpc>
                <a:spcPct val="150000"/>
              </a:lnSpc>
              <a:buNone/>
            </a:pPr>
            <a:r>
              <a:rPr lang="fa-IR" dirty="0" smtClean="0">
                <a:solidFill>
                  <a:schemeClr val="bg1"/>
                </a:solidFill>
                <a:effectLst>
                  <a:outerShdw blurRad="38100" dist="38100" dir="2700000" algn="tl">
                    <a:srgbClr val="000000">
                      <a:alpha val="43137"/>
                    </a:srgbClr>
                  </a:outerShdw>
                </a:effectLst>
              </a:rPr>
              <a:t>*بعضی امضاها خیلی خفن هسن جوری ک آنتی هم نمیتونه شناساییشون کنه</a:t>
            </a:r>
          </a:p>
          <a:p>
            <a:pPr algn="r" rtl="1">
              <a:lnSpc>
                <a:spcPct val="150000"/>
              </a:lnSpc>
              <a:buNone/>
            </a:pPr>
            <a:r>
              <a:rPr lang="fa-IR" dirty="0" smtClean="0">
                <a:solidFill>
                  <a:schemeClr val="bg1"/>
                </a:solidFill>
                <a:effectLst>
                  <a:outerShdw blurRad="38100" dist="38100" dir="2700000" algn="tl">
                    <a:srgbClr val="000000">
                      <a:alpha val="43137"/>
                    </a:srgbClr>
                  </a:outerShdw>
                </a:effectLst>
              </a:rPr>
              <a:t>پس چ گِلی ب سر بزنی ؟؟؟؟؟؟؟؟؟؟؟؟ ***</a:t>
            </a:r>
            <a:endParaRPr lang="en-US" dirty="0">
              <a:solidFill>
                <a:schemeClr val="bg1"/>
              </a:solidFill>
              <a:effectLst>
                <a:outerShdw blurRad="38100" dist="38100" dir="2700000" algn="tl">
                  <a:srgbClr val="000000">
                    <a:alpha val="43137"/>
                  </a:srgbClr>
                </a:outerShdw>
              </a:effectLst>
            </a:endParaRPr>
          </a:p>
        </p:txBody>
      </p:sp>
    </p:spTree>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Untitled.png"/>
          <p:cNvPicPr>
            <a:picLocks noGrp="1" noChangeAspect="1"/>
          </p:cNvPicPr>
          <p:nvPr>
            <p:ph idx="1"/>
          </p:nvPr>
        </p:nvPicPr>
        <p:blipFill>
          <a:blip r:embed="rId2"/>
          <a:stretch>
            <a:fillRect/>
          </a:stretch>
        </p:blipFill>
        <p:spPr>
          <a:xfrm>
            <a:off x="0" y="0"/>
            <a:ext cx="9144000" cy="6858000"/>
          </a:xfrm>
        </p:spPr>
      </p:pic>
    </p:spTree>
  </p:cSld>
  <p:clrMapOvr>
    <a:masterClrMapping/>
  </p:clrMapOvr>
  <p:transition spd="slow">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06562"/>
          </a:xfrm>
        </p:spPr>
        <p:txBody>
          <a:bodyPr>
            <a:normAutofit/>
          </a:bodyPr>
          <a:lstStyle/>
          <a:p>
            <a:r>
              <a:rPr lang="fa-IR" sz="3200" dirty="0" smtClean="0">
                <a:solidFill>
                  <a:schemeClr val="accent3">
                    <a:lumMod val="75000"/>
                  </a:schemeClr>
                </a:solidFill>
              </a:rPr>
              <a:t>رشد ویروس ها از سال ۲۰۰۳ تا ۲۰۱۰</a:t>
            </a:r>
            <a:endParaRPr lang="en-US" sz="3200" dirty="0">
              <a:solidFill>
                <a:schemeClr val="accent3">
                  <a:lumMod val="75000"/>
                </a:schemeClr>
              </a:solidFill>
            </a:endParaRPr>
          </a:p>
        </p:txBody>
      </p:sp>
      <p:pic>
        <p:nvPicPr>
          <p:cNvPr id="4" name="Content Placeholder 3" descr="ad.jpg"/>
          <p:cNvPicPr>
            <a:picLocks noGrp="1" noChangeAspect="1"/>
          </p:cNvPicPr>
          <p:nvPr>
            <p:ph idx="1"/>
          </p:nvPr>
        </p:nvPicPr>
        <p:blipFill>
          <a:blip r:embed="rId2"/>
          <a:stretch>
            <a:fillRect/>
          </a:stretch>
        </p:blipFill>
        <p:spPr>
          <a:xfrm>
            <a:off x="838200" y="2057400"/>
            <a:ext cx="7467600" cy="4241800"/>
          </a:xfrm>
        </p:spPr>
      </p:pic>
    </p:spTree>
  </p:cSld>
  <p:clrMapOvr>
    <a:masterClrMapping/>
  </p:clrMapOvr>
  <p:transition spd="slow">
    <p:strips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wavrasm.jpg"/>
          <p:cNvPicPr>
            <a:picLocks noGrp="1" noChangeAspect="1"/>
          </p:cNvPicPr>
          <p:nvPr>
            <p:ph idx="1"/>
          </p:nvPr>
        </p:nvPicPr>
        <p:blipFill>
          <a:blip r:embed="rId2"/>
          <a:stretch>
            <a:fillRect/>
          </a:stretch>
        </p:blipFill>
        <p:spPr>
          <a:xfrm>
            <a:off x="914400" y="609600"/>
            <a:ext cx="7239000" cy="5486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zo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solidFill>
                  <a:schemeClr val="bg1"/>
                </a:solidFill>
                <a:effectLst>
                  <a:outerShdw blurRad="38100" dist="38100" dir="2700000" algn="tl">
                    <a:srgbClr val="000000">
                      <a:alpha val="43137"/>
                    </a:srgbClr>
                  </a:outerShdw>
                </a:effectLst>
              </a:rPr>
              <a:t>زبان برنامه نویسی ویروس</a:t>
            </a:r>
            <a:br>
              <a:rPr lang="fa-IR" dirty="0" smtClean="0">
                <a:solidFill>
                  <a:schemeClr val="bg1"/>
                </a:solidFill>
                <a:effectLst>
                  <a:outerShdw blurRad="38100" dist="38100" dir="2700000" algn="tl">
                    <a:srgbClr val="000000">
                      <a:alpha val="43137"/>
                    </a:srgbClr>
                  </a:outerShdw>
                </a:effectLst>
              </a:rPr>
            </a:br>
            <a:endParaRPr lang="en-US" dirty="0">
              <a:solidFill>
                <a:schemeClr val="bg1"/>
              </a:solidFill>
            </a:endParaRPr>
          </a:p>
        </p:txBody>
      </p:sp>
      <p:sp>
        <p:nvSpPr>
          <p:cNvPr id="3" name="Content Placeholder 2"/>
          <p:cNvSpPr>
            <a:spLocks noGrp="1"/>
          </p:cNvSpPr>
          <p:nvPr>
            <p:ph idx="1"/>
          </p:nvPr>
        </p:nvSpPr>
        <p:spPr/>
        <p:txBody>
          <a:bodyPr/>
          <a:lstStyle/>
          <a:p>
            <a:pPr algn="r" rtl="1">
              <a:lnSpc>
                <a:spcPct val="150000"/>
              </a:lnSpc>
              <a:buNone/>
            </a:pPr>
            <a:r>
              <a:rPr lang="fa-IR" dirty="0" smtClean="0">
                <a:solidFill>
                  <a:schemeClr val="bg1"/>
                </a:solidFill>
                <a:effectLst>
                  <a:outerShdw blurRad="38100" dist="38100" dir="2700000" algn="tl">
                    <a:srgbClr val="000000">
                      <a:alpha val="43137"/>
                    </a:srgbClr>
                  </a:outerShdw>
                </a:effectLst>
              </a:rPr>
              <a:t>اسمبلی،</a:t>
            </a:r>
            <a:r>
              <a:rPr lang="en-US" dirty="0" smtClean="0">
                <a:solidFill>
                  <a:schemeClr val="bg1"/>
                </a:solidFill>
                <a:effectLst>
                  <a:outerShdw blurRad="38100" dist="38100" dir="2700000" algn="tl">
                    <a:srgbClr val="000000">
                      <a:alpha val="43137"/>
                    </a:srgbClr>
                  </a:outerShdw>
                </a:effectLst>
              </a:rPr>
              <a:t>C</a:t>
            </a:r>
            <a:r>
              <a:rPr lang="fa-IR" dirty="0" smtClean="0">
                <a:solidFill>
                  <a:schemeClr val="bg1"/>
                </a:solidFill>
                <a:effectLst>
                  <a:outerShdw blurRad="38100" dist="38100" dir="2700000" algn="tl">
                    <a:srgbClr val="000000">
                      <a:alpha val="43137"/>
                    </a:srgbClr>
                  </a:outerShdw>
                </a:effectLst>
              </a:rPr>
              <a:t>،بیسیک</a:t>
            </a:r>
          </a:p>
          <a:p>
            <a:pPr algn="r" rtl="1">
              <a:lnSpc>
                <a:spcPct val="150000"/>
              </a:lnSpc>
              <a:buNone/>
            </a:pPr>
            <a:r>
              <a:rPr lang="fa-IR" sz="3200" b="1" dirty="0" smtClean="0">
                <a:solidFill>
                  <a:schemeClr val="bg1"/>
                </a:solidFill>
                <a:effectLst>
                  <a:outerShdw blurRad="38100" dist="38100" dir="2700000" algn="tl">
                    <a:srgbClr val="000000">
                      <a:alpha val="43137"/>
                    </a:srgbClr>
                  </a:outerShdw>
                </a:effectLst>
              </a:rPr>
              <a:t>حالا چرا اسمبلی بهتره؟</a:t>
            </a:r>
          </a:p>
          <a:p>
            <a:pPr algn="r" rtl="1">
              <a:lnSpc>
                <a:spcPct val="150000"/>
              </a:lnSpc>
              <a:buNone/>
            </a:pPr>
            <a:r>
              <a:rPr lang="fa-IR" dirty="0" smtClean="0">
                <a:solidFill>
                  <a:schemeClr val="bg1"/>
                </a:solidFill>
                <a:effectLst>
                  <a:outerShdw blurRad="38100" dist="38100" dir="2700000" algn="tl">
                    <a:srgbClr val="000000">
                      <a:alpha val="43137"/>
                    </a:srgbClr>
                  </a:outerShdw>
                </a:effectLst>
              </a:rPr>
              <a:t>-تمام اقدامات امنیتی نرم افزاری در سیستم عامل را خنثی کرد.</a:t>
            </a:r>
          </a:p>
          <a:p>
            <a:pPr algn="r" rtl="1">
              <a:lnSpc>
                <a:spcPct val="150000"/>
              </a:lnSpc>
              <a:buNone/>
            </a:pPr>
            <a:r>
              <a:rPr lang="fa-IR" dirty="0" smtClean="0">
                <a:solidFill>
                  <a:schemeClr val="bg1"/>
                </a:solidFill>
                <a:effectLst>
                  <a:outerShdw blurRad="38100" dist="38100" dir="2700000" algn="tl">
                    <a:srgbClr val="000000">
                      <a:alpha val="43137"/>
                    </a:srgbClr>
                  </a:outerShdw>
                </a:effectLst>
              </a:rPr>
              <a:t>-زمان اجرای برنامه ویروس را کم کرد زیرا زمان دستیابی به حافظه جانبی را میتوان به حداقل رساند.</a:t>
            </a:r>
          </a:p>
          <a:p>
            <a:pPr algn="r" rtl="1">
              <a:lnSpc>
                <a:spcPct val="150000"/>
              </a:lnSpc>
              <a:buNone/>
            </a:pPr>
            <a:r>
              <a:rPr lang="fa-IR" dirty="0" smtClean="0">
                <a:solidFill>
                  <a:schemeClr val="bg1"/>
                </a:solidFill>
                <a:effectLst>
                  <a:outerShdw blurRad="38100" dist="38100" dir="2700000" algn="tl">
                    <a:srgbClr val="000000">
                      <a:alpha val="43137"/>
                    </a:srgbClr>
                  </a:outerShdw>
                </a:effectLst>
              </a:rPr>
              <a:t>میتوان اندازه ویروس را کوچک در نظر گرفت</a:t>
            </a:r>
            <a:endParaRPr lang="en-US" dirty="0">
              <a:solidFill>
                <a:schemeClr val="bg1"/>
              </a:solidFill>
              <a:effectLst>
                <a:outerShdw blurRad="38100" dist="38100" dir="2700000" algn="tl">
                  <a:srgbClr val="000000">
                    <a:alpha val="43137"/>
                  </a:srgbClr>
                </a:outerShdw>
              </a:effectLst>
            </a:endParaRPr>
          </a:p>
        </p:txBody>
      </p:sp>
    </p:spTree>
  </p:cSld>
  <p:clrMapOvr>
    <a:masterClrMapping/>
  </p:clrMapOvr>
  <p:transition spd="slow">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71600" y="228600"/>
            <a:ext cx="6477000" cy="6477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440581559"/>
      </p:ext>
    </p:extLst>
  </p:cSld>
  <p:clrMapOvr>
    <a:masterClrMapping/>
  </p:clrMapOvr>
  <mc:AlternateContent xmlns:mc="http://schemas.openxmlformats.org/markup-compatibility/2006">
    <mc:Choice xmlns:p14="http://schemas.microsoft.com/office/powerpoint/2010/main" Requires="p14">
      <p:transition spd="slow" p14:dur="5000">
        <p:circle/>
      </p:transition>
    </mc:Choice>
    <mc:Fallback>
      <p:transition spd="slow">
        <p:circl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01-600x600.jpg"/>
          <p:cNvPicPr>
            <a:picLocks noGrp="1" noChangeAspect="1"/>
          </p:cNvPicPr>
          <p:nvPr>
            <p:ph idx="1"/>
          </p:nvPr>
        </p:nvPicPr>
        <p:blipFill>
          <a:blip r:embed="rId2"/>
          <a:stretch>
            <a:fillRect/>
          </a:stretch>
        </p:blipFill>
        <p:spPr>
          <a:xfrm>
            <a:off x="381000" y="304800"/>
            <a:ext cx="8458200" cy="6248400"/>
          </a:xfrm>
          <a:prstGeom prst="rect">
            <a:avLst/>
          </a:prstGeom>
          <a:ln>
            <a:noFill/>
          </a:ln>
          <a:effectLst>
            <a:softEdge rad="112500"/>
          </a:effectLst>
        </p:spPr>
      </p:pic>
    </p:spTree>
  </p:cSld>
  <p:clrMapOvr>
    <a:masterClrMapping/>
  </p:clrMapOvr>
  <p:transition spd="slow">
    <p:plus/>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382000" cy="6004560"/>
          </a:xfrm>
        </p:spPr>
        <p:txBody>
          <a:bodyPr>
            <a:normAutofit fontScale="92500" lnSpcReduction="10000"/>
          </a:bodyPr>
          <a:lstStyle/>
          <a:p>
            <a:pPr algn="r" rtl="1">
              <a:lnSpc>
                <a:spcPct val="150000"/>
              </a:lnSpc>
              <a:buNone/>
            </a:pPr>
            <a:r>
              <a:rPr lang="fa-IR" dirty="0" smtClean="0">
                <a:solidFill>
                  <a:schemeClr val="bg1"/>
                </a:solidFill>
                <a:effectLst>
                  <a:outerShdw blurRad="38100" dist="38100" dir="2700000" algn="tl">
                    <a:srgbClr val="000000">
                      <a:alpha val="43137"/>
                    </a:srgbClr>
                  </a:outerShdw>
                </a:effectLst>
              </a:rPr>
              <a:t>اینجا میخوام نوشتن یه ویروس کوچولو رو با هم کار کنیم:</a:t>
            </a:r>
          </a:p>
          <a:p>
            <a:pPr algn="r" rtl="1">
              <a:lnSpc>
                <a:spcPct val="150000"/>
              </a:lnSpc>
              <a:buNone/>
            </a:pPr>
            <a:r>
              <a:rPr lang="fa-IR" dirty="0" smtClean="0">
                <a:solidFill>
                  <a:schemeClr val="bg1"/>
                </a:solidFill>
                <a:effectLst>
                  <a:outerShdw blurRad="38100" dist="38100" dir="2700000" algn="tl">
                    <a:srgbClr val="000000">
                      <a:alpha val="43137"/>
                    </a:srgbClr>
                  </a:outerShdw>
                </a:effectLst>
              </a:rPr>
              <a:t>1- یک فایل متنی مثل </a:t>
            </a:r>
            <a:r>
              <a:rPr lang="en-US" dirty="0" smtClean="0">
                <a:solidFill>
                  <a:schemeClr val="bg1"/>
                </a:solidFill>
                <a:effectLst>
                  <a:outerShdw blurRad="38100" dist="38100" dir="2700000" algn="tl">
                    <a:srgbClr val="000000">
                      <a:alpha val="43137"/>
                    </a:srgbClr>
                  </a:outerShdw>
                </a:effectLst>
              </a:rPr>
              <a:t>notepad</a:t>
            </a:r>
            <a:r>
              <a:rPr lang="fa-IR" dirty="0" smtClean="0">
                <a:solidFill>
                  <a:schemeClr val="bg1"/>
                </a:solidFill>
                <a:effectLst>
                  <a:outerShdw blurRad="38100" dist="38100" dir="2700000" algn="tl">
                    <a:srgbClr val="000000">
                      <a:alpha val="43137"/>
                    </a:srgbClr>
                  </a:outerShdw>
                </a:effectLst>
              </a:rPr>
              <a:t> </a:t>
            </a:r>
            <a:r>
              <a:rPr lang="en-US" dirty="0" smtClean="0">
                <a:solidFill>
                  <a:schemeClr val="bg1"/>
                </a:solidFill>
                <a:effectLst>
                  <a:outerShdw blurRad="38100" dist="38100" dir="2700000" algn="tl">
                    <a:srgbClr val="000000">
                      <a:alpha val="43137"/>
                    </a:srgbClr>
                  </a:outerShdw>
                </a:effectLst>
              </a:rPr>
              <a:t> </a:t>
            </a:r>
            <a:r>
              <a:rPr lang="fa-IR" dirty="0" smtClean="0">
                <a:solidFill>
                  <a:schemeClr val="bg1"/>
                </a:solidFill>
                <a:effectLst>
                  <a:outerShdw blurRad="38100" dist="38100" dir="2700000" algn="tl">
                    <a:srgbClr val="000000">
                      <a:alpha val="43137"/>
                    </a:srgbClr>
                  </a:outerShdw>
                </a:effectLst>
              </a:rPr>
              <a:t>باز کنید سپس دستور روبرو رو توی اون تایپ کنید </a:t>
            </a:r>
            <a:r>
              <a:rPr lang="en-US" dirty="0" smtClean="0">
                <a:solidFill>
                  <a:schemeClr val="bg1"/>
                </a:solidFill>
                <a:effectLst>
                  <a:outerShdw blurRad="38100" dist="38100" dir="2700000" algn="tl">
                    <a:srgbClr val="000000">
                      <a:alpha val="43137"/>
                    </a:srgbClr>
                  </a:outerShdw>
                </a:effectLst>
              </a:rPr>
              <a:t>Attrib +h +s +r </a:t>
            </a:r>
          </a:p>
          <a:p>
            <a:pPr algn="r" rtl="1">
              <a:lnSpc>
                <a:spcPct val="150000"/>
              </a:lnSpc>
              <a:buNone/>
            </a:pPr>
            <a:r>
              <a:rPr lang="en-US" dirty="0" smtClean="0">
                <a:solidFill>
                  <a:schemeClr val="bg1"/>
                </a:solidFill>
                <a:effectLst>
                  <a:outerShdw blurRad="38100" dist="38100" dir="2700000" algn="tl">
                    <a:srgbClr val="000000">
                      <a:alpha val="43137"/>
                    </a:srgbClr>
                  </a:outerShdw>
                </a:effectLst>
              </a:rPr>
              <a:t>2</a:t>
            </a:r>
            <a:r>
              <a:rPr lang="fa-IR" dirty="0" smtClean="0">
                <a:solidFill>
                  <a:schemeClr val="bg1"/>
                </a:solidFill>
                <a:effectLst>
                  <a:outerShdw blurRad="38100" dist="38100" dir="2700000" algn="tl">
                    <a:srgbClr val="000000">
                      <a:alpha val="43137"/>
                    </a:srgbClr>
                  </a:outerShdw>
                </a:effectLst>
              </a:rPr>
              <a:t>-</a:t>
            </a:r>
            <a:r>
              <a:rPr lang="en-US" dirty="0" smtClean="0">
                <a:solidFill>
                  <a:schemeClr val="bg1"/>
                </a:solidFill>
                <a:effectLst>
                  <a:outerShdw blurRad="38100" dist="38100" dir="2700000" algn="tl">
                    <a:srgbClr val="000000">
                      <a:alpha val="43137"/>
                    </a:srgbClr>
                  </a:outerShdw>
                </a:effectLst>
              </a:rPr>
              <a:t> </a:t>
            </a:r>
            <a:r>
              <a:rPr lang="fa-IR" dirty="0" smtClean="0">
                <a:solidFill>
                  <a:schemeClr val="bg1"/>
                </a:solidFill>
                <a:effectLst>
                  <a:outerShdw blurRad="38100" dist="38100" dir="2700000" algn="tl">
                    <a:srgbClr val="000000">
                      <a:alpha val="43137"/>
                    </a:srgbClr>
                  </a:outerShdw>
                </a:effectLst>
              </a:rPr>
              <a:t>فایل رو با پسوند </a:t>
            </a:r>
            <a:r>
              <a:rPr lang="en-US" dirty="0" smtClean="0">
                <a:solidFill>
                  <a:schemeClr val="bg1"/>
                </a:solidFill>
                <a:effectLst>
                  <a:outerShdw blurRad="38100" dist="38100" dir="2700000" algn="tl">
                    <a:srgbClr val="000000">
                      <a:alpha val="43137"/>
                    </a:srgbClr>
                  </a:outerShdw>
                </a:effectLst>
              </a:rPr>
              <a:t>bat  </a:t>
            </a:r>
            <a:r>
              <a:rPr lang="fa-IR" dirty="0" smtClean="0">
                <a:solidFill>
                  <a:schemeClr val="bg1"/>
                </a:solidFill>
                <a:effectLst>
                  <a:outerShdw blurRad="38100" dist="38100" dir="2700000" algn="tl">
                    <a:srgbClr val="000000">
                      <a:alpha val="43137"/>
                    </a:srgbClr>
                  </a:outerShdw>
                </a:effectLst>
              </a:rPr>
              <a:t>ذخیره کنید .</a:t>
            </a:r>
          </a:p>
          <a:p>
            <a:pPr algn="r" rtl="1">
              <a:lnSpc>
                <a:spcPct val="150000"/>
              </a:lnSpc>
              <a:buNone/>
            </a:pPr>
            <a:r>
              <a:rPr lang="fa-IR" dirty="0" smtClean="0">
                <a:solidFill>
                  <a:schemeClr val="bg1"/>
                </a:solidFill>
                <a:effectLst>
                  <a:outerShdw blurRad="38100" dist="38100" dir="2700000" algn="tl">
                    <a:srgbClr val="000000">
                      <a:alpha val="43137"/>
                    </a:srgbClr>
                  </a:outerShdw>
                </a:effectLst>
              </a:rPr>
              <a:t>3- به همین راحتی شما الان یه ویروس نوشتید که اونو توی هر فولدری اجرا کنید فایلهای موجود رو مخفی می کنه که حتی با گذاشتن تیک </a:t>
            </a:r>
            <a:r>
              <a:rPr lang="en-US" dirty="0" smtClean="0">
                <a:solidFill>
                  <a:schemeClr val="bg1"/>
                </a:solidFill>
                <a:effectLst>
                  <a:outerShdw blurRad="38100" dist="38100" dir="2700000" algn="tl">
                    <a:srgbClr val="000000">
                      <a:alpha val="43137"/>
                    </a:srgbClr>
                  </a:outerShdw>
                </a:effectLst>
              </a:rPr>
              <a:t>show hidden file </a:t>
            </a:r>
            <a:r>
              <a:rPr lang="fa-IR" dirty="0" smtClean="0">
                <a:solidFill>
                  <a:schemeClr val="bg1"/>
                </a:solidFill>
                <a:effectLst>
                  <a:outerShdw blurRad="38100" dist="38100" dir="2700000" algn="tl">
                    <a:srgbClr val="000000">
                      <a:alpha val="43137"/>
                    </a:srgbClr>
                  </a:outerShdw>
                </a:effectLst>
              </a:rPr>
              <a:t>در </a:t>
            </a:r>
            <a:r>
              <a:rPr lang="en-US" dirty="0" smtClean="0">
                <a:solidFill>
                  <a:schemeClr val="bg1"/>
                </a:solidFill>
                <a:effectLst>
                  <a:outerShdw blurRad="38100" dist="38100" dir="2700000" algn="tl">
                    <a:srgbClr val="000000">
                      <a:alpha val="43137"/>
                    </a:srgbClr>
                  </a:outerShdw>
                </a:effectLst>
              </a:rPr>
              <a:t>tools----option </a:t>
            </a:r>
            <a:r>
              <a:rPr lang="fa-IR" dirty="0" smtClean="0">
                <a:solidFill>
                  <a:schemeClr val="bg1"/>
                </a:solidFill>
                <a:effectLst>
                  <a:outerShdw blurRad="38100" dist="38100" dir="2700000" algn="tl">
                    <a:srgbClr val="000000">
                      <a:alpha val="43137"/>
                    </a:srgbClr>
                  </a:outerShdw>
                </a:effectLst>
              </a:rPr>
              <a:t>نیز فایلها نمایش داده نمیشن . شما قابلیت های بیشتری هم برای این ویروس می تونید در نظر بگیرید مثل اینکه آدرس مسیر مورد نظرتون رو جلوی دستور </a:t>
            </a:r>
            <a:r>
              <a:rPr lang="en-US" dirty="0" smtClean="0">
                <a:solidFill>
                  <a:schemeClr val="bg1"/>
                </a:solidFill>
                <a:effectLst>
                  <a:outerShdw blurRad="38100" dist="38100" dir="2700000" algn="tl">
                    <a:srgbClr val="000000">
                      <a:alpha val="43137"/>
                    </a:srgbClr>
                  </a:outerShdw>
                </a:effectLst>
              </a:rPr>
              <a:t>Attrib +h +s +r </a:t>
            </a:r>
            <a:r>
              <a:rPr lang="fa-IR" dirty="0" smtClean="0">
                <a:solidFill>
                  <a:schemeClr val="bg1"/>
                </a:solidFill>
                <a:effectLst>
                  <a:outerShdw blurRad="38100" dist="38100" dir="2700000" algn="tl">
                    <a:srgbClr val="000000">
                      <a:alpha val="43137"/>
                    </a:srgbClr>
                  </a:outerShdw>
                </a:effectLst>
              </a:rPr>
              <a:t>بنویسید تا فقط همون مسیر ویروسی شه .</a:t>
            </a:r>
            <a:endParaRPr lang="en-US" dirty="0">
              <a:solidFill>
                <a:schemeClr val="bg1"/>
              </a:solidFill>
              <a:effectLst>
                <a:outerShdw blurRad="38100" dist="38100" dir="2700000" algn="tl">
                  <a:srgbClr val="000000">
                    <a:alpha val="43137"/>
                  </a:srgbClr>
                </a:outerShdw>
              </a:effectLst>
            </a:endParaRPr>
          </a:p>
        </p:txBody>
      </p:sp>
    </p:spTree>
  </p:cSld>
  <p:clrMapOvr>
    <a:masterClrMapping/>
  </p:clrMapOvr>
  <p:transition spd="slow">
    <p:newsflash/>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623560"/>
          </a:xfrm>
        </p:spPr>
        <p:txBody>
          <a:bodyPr/>
          <a:lstStyle/>
          <a:p>
            <a:pPr algn="r" rtl="1">
              <a:lnSpc>
                <a:spcPct val="150000"/>
              </a:lnSpc>
              <a:buNone/>
            </a:pPr>
            <a:r>
              <a:rPr lang="fa-IR" dirty="0" smtClean="0">
                <a:solidFill>
                  <a:schemeClr val="bg1"/>
                </a:solidFill>
                <a:effectLst>
                  <a:outerShdw blurRad="38100" dist="38100" dir="2700000" algn="tl">
                    <a:srgbClr val="000000">
                      <a:alpha val="43137"/>
                    </a:srgbClr>
                  </a:outerShdw>
                </a:effectLst>
              </a:rPr>
              <a:t>برای پاک کردن اثر ویروس میتونید همون مراحل 1 و 2 و 3 رو انجام بدین اینبار با این دستور </a:t>
            </a:r>
            <a:r>
              <a:rPr lang="en-US" dirty="0" smtClean="0">
                <a:solidFill>
                  <a:schemeClr val="bg1"/>
                </a:solidFill>
                <a:effectLst>
                  <a:outerShdw blurRad="38100" dist="38100" dir="2700000" algn="tl">
                    <a:srgbClr val="000000">
                      <a:alpha val="43137"/>
                    </a:srgbClr>
                  </a:outerShdw>
                </a:effectLst>
              </a:rPr>
              <a:t>Attrib -h -s -r </a:t>
            </a:r>
            <a:r>
              <a:rPr lang="fa-IR" dirty="0" smtClean="0">
                <a:solidFill>
                  <a:schemeClr val="bg1"/>
                </a:solidFill>
                <a:effectLst>
                  <a:outerShdw blurRad="38100" dist="38100" dir="2700000" algn="tl">
                    <a:srgbClr val="000000">
                      <a:alpha val="43137"/>
                    </a:srgbClr>
                  </a:outerShdw>
                </a:effectLst>
              </a:rPr>
              <a:t>که می یاد خواص سوئیچهای دستور مذکور را بر می دارد .</a:t>
            </a:r>
            <a:endParaRPr lang="en-US" dirty="0">
              <a:solidFill>
                <a:schemeClr val="bg1"/>
              </a:solidFill>
              <a:effectLst>
                <a:outerShdw blurRad="38100" dist="38100" dir="2700000" algn="tl">
                  <a:srgbClr val="000000">
                    <a:alpha val="43137"/>
                  </a:srgbClr>
                </a:outerShdw>
              </a:effectLst>
            </a:endParaRPr>
          </a:p>
        </p:txBody>
      </p:sp>
    </p:spTree>
  </p:cSld>
  <p:clrMapOvr>
    <a:masterClrMapping/>
  </p:clrMapOvr>
  <p:transition spd="slow">
    <p:split orient="vert"/>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Type-Of-Computer-Virus.jpg"/>
          <p:cNvPicPr>
            <a:picLocks noGrp="1" noChangeAspect="1"/>
          </p:cNvPicPr>
          <p:nvPr>
            <p:ph idx="1"/>
          </p:nvPr>
        </p:nvPicPr>
        <p:blipFill>
          <a:blip r:embed="rId2"/>
          <a:stretch>
            <a:fillRect/>
          </a:stretch>
        </p:blipFill>
        <p:spPr>
          <a:xfrm>
            <a:off x="0" y="0"/>
            <a:ext cx="9144000" cy="6858000"/>
          </a:xfrm>
          <a:prstGeom prst="rect">
            <a:avLst/>
          </a:prstGeom>
          <a:ln>
            <a:noFill/>
          </a:ln>
          <a:effectLst>
            <a:softEdge rad="112500"/>
          </a:effectLst>
        </p:spPr>
      </p:pic>
    </p:spTree>
  </p:cSld>
  <p:clrMapOvr>
    <a:masterClrMapping/>
  </p:clrMapOvr>
  <p:transition spd="slow">
    <p:circl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solidFill>
                  <a:schemeClr val="bg1"/>
                </a:solidFill>
              </a:rPr>
              <a:t>چرا باید باویروس مبارزه کرد؟</a:t>
            </a:r>
            <a:endParaRPr lang="en-US" dirty="0">
              <a:solidFill>
                <a:schemeClr val="bg1"/>
              </a:solidFill>
            </a:endParaRPr>
          </a:p>
        </p:txBody>
      </p:sp>
      <p:sp>
        <p:nvSpPr>
          <p:cNvPr id="3" name="Content Placeholder 2"/>
          <p:cNvSpPr>
            <a:spLocks noGrp="1"/>
          </p:cNvSpPr>
          <p:nvPr>
            <p:ph idx="1"/>
          </p:nvPr>
        </p:nvSpPr>
        <p:spPr/>
        <p:txBody>
          <a:bodyPr/>
          <a:lstStyle/>
          <a:p>
            <a:pPr algn="r" rtl="1">
              <a:buNone/>
            </a:pPr>
            <a:r>
              <a:rPr lang="fa-IR" dirty="0" smtClean="0">
                <a:solidFill>
                  <a:schemeClr val="bg1"/>
                </a:solidFill>
                <a:effectLst>
                  <a:outerShdw blurRad="38100" dist="38100" dir="2700000" algn="tl">
                    <a:srgbClr val="000000">
                      <a:alpha val="43137"/>
                    </a:srgbClr>
                  </a:outerShdw>
                </a:effectLst>
              </a:rPr>
              <a:t> 1. رژه بر روی اعصاب کاربر</a:t>
            </a:r>
          </a:p>
          <a:p>
            <a:pPr algn="r" rtl="1">
              <a:buNone/>
            </a:pPr>
            <a:r>
              <a:rPr lang="fa-IR" dirty="0" smtClean="0">
                <a:solidFill>
                  <a:schemeClr val="bg1"/>
                </a:solidFill>
                <a:effectLst>
                  <a:outerShdw blurRad="38100" dist="38100" dir="2700000" algn="tl">
                    <a:srgbClr val="000000">
                      <a:alpha val="43137"/>
                    </a:srgbClr>
                  </a:outerShdw>
                </a:effectLst>
              </a:rPr>
              <a:t>2. پر شدن حافظه </a:t>
            </a:r>
          </a:p>
          <a:p>
            <a:pPr algn="r" rtl="1">
              <a:buNone/>
            </a:pPr>
            <a:r>
              <a:rPr lang="fa-IR" dirty="0" smtClean="0">
                <a:solidFill>
                  <a:schemeClr val="bg1"/>
                </a:solidFill>
                <a:effectLst>
                  <a:outerShdw blurRad="38100" dist="38100" dir="2700000" algn="tl">
                    <a:srgbClr val="000000">
                      <a:alpha val="43137"/>
                    </a:srgbClr>
                  </a:outerShdw>
                </a:effectLst>
              </a:rPr>
              <a:t>3. بیگناه بودن اطرافیان </a:t>
            </a:r>
          </a:p>
          <a:p>
            <a:pPr algn="r" rtl="1">
              <a:buNone/>
            </a:pPr>
            <a:r>
              <a:rPr lang="fa-IR" dirty="0" smtClean="0">
                <a:solidFill>
                  <a:schemeClr val="bg1"/>
                </a:solidFill>
                <a:effectLst>
                  <a:outerShdw blurRad="38100" dist="38100" dir="2700000" algn="tl">
                    <a:srgbClr val="000000">
                      <a:alpha val="43137"/>
                    </a:srgbClr>
                  </a:outerShdw>
                </a:effectLst>
              </a:rPr>
              <a:t>4. سرقت اطلاعات </a:t>
            </a:r>
          </a:p>
          <a:p>
            <a:pPr algn="r" rtl="1">
              <a:buNone/>
            </a:pPr>
            <a:r>
              <a:rPr lang="fa-IR" dirty="0" smtClean="0">
                <a:solidFill>
                  <a:schemeClr val="bg1"/>
                </a:solidFill>
                <a:effectLst>
                  <a:outerShdw blurRad="38100" dist="38100" dir="2700000" algn="tl">
                    <a:srgbClr val="000000">
                      <a:alpha val="43137"/>
                    </a:srgbClr>
                  </a:outerShdw>
                </a:effectLst>
              </a:rPr>
              <a:t>5. آسیب به بعضی از قسمت های سخت افزاری **</a:t>
            </a:r>
            <a:endParaRPr lang="en-US" dirty="0">
              <a:solidFill>
                <a:schemeClr val="bg1"/>
              </a:solidFill>
              <a:effectLst>
                <a:outerShdw blurRad="38100" dist="38100" dir="2700000" algn="tl">
                  <a:srgbClr val="000000">
                    <a:alpha val="43137"/>
                  </a:srgbClr>
                </a:outerShdw>
              </a:effectLst>
            </a:endParaRPr>
          </a:p>
        </p:txBody>
      </p:sp>
    </p:spTree>
  </p:cSld>
  <p:clrMapOvr>
    <a:masterClrMapping/>
  </p:clrMapOvr>
  <p:transition spd="slow">
    <p:strips dir="ld"/>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4a7898f332b94a1d8e86a31f675c6807.jpg"/>
          <p:cNvPicPr>
            <a:picLocks noGrp="1" noChangeAspect="1"/>
          </p:cNvPicPr>
          <p:nvPr>
            <p:ph idx="1"/>
          </p:nvPr>
        </p:nvPicPr>
        <p:blipFill>
          <a:blip r:embed="rId2"/>
          <a:stretch>
            <a:fillRect/>
          </a:stretch>
        </p:blipFill>
        <p:spPr>
          <a:xfrm>
            <a:off x="0" y="0"/>
            <a:ext cx="9144000" cy="6858000"/>
          </a:xfrm>
          <a:prstGeom prst="rect">
            <a:avLst/>
          </a:prstGeom>
          <a:ln>
            <a:noFill/>
          </a:ln>
          <a:effectLst>
            <a:softEdge rad="112500"/>
          </a:effectLst>
        </p:spPr>
      </p:pic>
    </p:spTree>
  </p:cSld>
  <p:clrMapOvr>
    <a:masterClrMapping/>
  </p:clrMapOvr>
  <p:transition>
    <p:zoom dir="in"/>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775960"/>
          </a:xfrm>
        </p:spPr>
        <p:txBody>
          <a:bodyPr/>
          <a:lstStyle/>
          <a:p>
            <a:pPr algn="r" rtl="1">
              <a:buNone/>
            </a:pPr>
            <a:r>
              <a:rPr lang="fa-IR" dirty="0" smtClean="0">
                <a:solidFill>
                  <a:schemeClr val="bg1"/>
                </a:solidFill>
                <a:effectLst>
                  <a:outerShdw blurRad="38100" dist="38100" dir="2700000" algn="tl">
                    <a:srgbClr val="000000">
                      <a:alpha val="43137"/>
                    </a:srgbClr>
                  </a:outerShdw>
                </a:effectLst>
              </a:rPr>
              <a:t>منابع</a:t>
            </a:r>
          </a:p>
          <a:p>
            <a:pPr algn="r" rtl="1">
              <a:buNone/>
            </a:pPr>
            <a:r>
              <a:rPr lang="fa-IR" dirty="0" smtClean="0">
                <a:solidFill>
                  <a:schemeClr val="bg1"/>
                </a:solidFill>
              </a:rPr>
              <a:t> ويروس ها و بدافزارهای كامپيوتری. دكتر بابک بشری راد، دكتر آرش حبيبی لشكری. انتشارات ناقوس. ۱۳۹۱</a:t>
            </a:r>
          </a:p>
          <a:p>
            <a:pPr algn="r" rtl="1">
              <a:buNone/>
            </a:pPr>
            <a:r>
              <a:rPr lang="fa-IR" dirty="0" smtClean="0">
                <a:solidFill>
                  <a:schemeClr val="bg1"/>
                </a:solidFill>
              </a:rPr>
              <a:t>  ویروسهای کامپیوتر . جهانگیر فراهانی</a:t>
            </a:r>
          </a:p>
          <a:p>
            <a:pPr algn="r" rtl="1">
              <a:buNone/>
            </a:pPr>
            <a:r>
              <a:rPr lang="fa-IR" dirty="0" smtClean="0">
                <a:solidFill>
                  <a:schemeClr val="bg1"/>
                </a:solidFill>
              </a:rPr>
              <a:t>ویروس و ضد ویروس . تورج صارمی راد </a:t>
            </a:r>
            <a:endParaRPr lang="fa-IR" dirty="0" smtClean="0">
              <a:solidFill>
                <a:schemeClr val="bg1"/>
              </a:solidFill>
              <a:effectLst>
                <a:outerShdw blurRad="38100" dist="38100" dir="2700000" algn="tl">
                  <a:srgbClr val="000000">
                    <a:alpha val="43137"/>
                  </a:srgbClr>
                </a:outerShdw>
              </a:effectLst>
            </a:endParaRPr>
          </a:p>
          <a:p>
            <a:pPr algn="r" rtl="1">
              <a:buNone/>
            </a:pPr>
            <a:r>
              <a:rPr lang="fa-IR" dirty="0" smtClean="0">
                <a:solidFill>
                  <a:schemeClr val="bg1"/>
                </a:solidFill>
              </a:rPr>
              <a:t>ماهنامه دیده بان فناوری-شماره سوم</a:t>
            </a:r>
          </a:p>
          <a:p>
            <a:pPr algn="r" rtl="1">
              <a:buNone/>
            </a:pPr>
            <a:r>
              <a:rPr lang="en-US" dirty="0" smtClean="0">
                <a:solidFill>
                  <a:schemeClr val="bg1"/>
                </a:solidFill>
              </a:rPr>
              <a:t>http://vista.ir/</a:t>
            </a:r>
            <a:endParaRPr lang="fa-IR" dirty="0" smtClean="0">
              <a:solidFill>
                <a:schemeClr val="bg1"/>
              </a:solidFill>
            </a:endParaRPr>
          </a:p>
          <a:p>
            <a:pPr algn="r" rtl="1">
              <a:buNone/>
            </a:pPr>
            <a:r>
              <a:rPr lang="en-US" dirty="0" smtClean="0">
                <a:solidFill>
                  <a:schemeClr val="bg1"/>
                </a:solidFill>
              </a:rPr>
              <a:t>http://fire-sword.blogfa.com/</a:t>
            </a:r>
            <a:endParaRPr lang="fa-IR" dirty="0" smtClean="0">
              <a:solidFill>
                <a:schemeClr val="bg1"/>
              </a:solidFill>
            </a:endParaRPr>
          </a:p>
          <a:p>
            <a:pPr algn="l">
              <a:buNone/>
            </a:pPr>
            <a:r>
              <a:rPr lang="en-US" dirty="0" smtClean="0">
                <a:solidFill>
                  <a:schemeClr val="bg1"/>
                </a:solidFill>
              </a:rPr>
              <a:t>‘’Boot sector virus repair”. Antivirus.about.com. 2010-06-10. Retrieved </a:t>
            </a:r>
            <a:r>
              <a:rPr lang="fa-IR" dirty="0" smtClean="0">
                <a:solidFill>
                  <a:schemeClr val="bg1"/>
                </a:solidFill>
              </a:rPr>
              <a:t>۲۰۱۰-۰۸-۲۷٫</a:t>
            </a:r>
          </a:p>
        </p:txBody>
      </p:sp>
    </p:spTree>
  </p:cSld>
  <p:clrMapOvr>
    <a:masterClrMapping/>
  </p:clrMapOvr>
  <p:transition spd="slow">
    <p:dissolv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239962"/>
          </a:xfrm>
        </p:spPr>
        <p:txBody>
          <a:bodyPr>
            <a:normAutofit/>
          </a:bodyPr>
          <a:lstStyle/>
          <a:p>
            <a:pPr>
              <a:lnSpc>
                <a:spcPct val="150000"/>
              </a:lnSpc>
            </a:pPr>
            <a:r>
              <a:rPr lang="fa-IR" dirty="0" smtClean="0">
                <a:solidFill>
                  <a:schemeClr val="bg1"/>
                </a:solidFill>
              </a:rPr>
              <a:t>به پایان امد این تحقیق </a:t>
            </a:r>
            <a:br>
              <a:rPr lang="fa-IR" dirty="0" smtClean="0">
                <a:solidFill>
                  <a:schemeClr val="bg1"/>
                </a:solidFill>
              </a:rPr>
            </a:br>
            <a:r>
              <a:rPr lang="fa-IR" dirty="0" smtClean="0">
                <a:solidFill>
                  <a:schemeClr val="bg1"/>
                </a:solidFill>
              </a:rPr>
              <a:t>و ویروس همچنان باقی است</a:t>
            </a:r>
            <a:endParaRPr lang="en-US" dirty="0">
              <a:solidFill>
                <a:schemeClr val="bg1"/>
              </a:solidFill>
            </a:endParaRPr>
          </a:p>
        </p:txBody>
      </p:sp>
      <p:pic>
        <p:nvPicPr>
          <p:cNvPr id="4" name="Content Placeholder 3" descr="algy-binary-1.jpg"/>
          <p:cNvPicPr>
            <a:picLocks noGrp="1" noChangeAspect="1"/>
          </p:cNvPicPr>
          <p:nvPr>
            <p:ph idx="1"/>
          </p:nvPr>
        </p:nvPicPr>
        <p:blipFill>
          <a:blip r:embed="rId2"/>
          <a:stretch>
            <a:fillRect/>
          </a:stretch>
        </p:blipFill>
        <p:spPr>
          <a:xfrm>
            <a:off x="1981200" y="2590800"/>
            <a:ext cx="5298016" cy="3973512"/>
          </a:xfrm>
          <a:prstGeom prst="rect">
            <a:avLst/>
          </a:prstGeom>
          <a:ln>
            <a:noFill/>
          </a:ln>
          <a:effectLst>
            <a:softEdge rad="112500"/>
          </a:effectLst>
        </p:spPr>
      </p:pic>
    </p:spTree>
  </p:cSld>
  <p:clrMapOvr>
    <a:masterClrMapping/>
  </p:clrMapOvr>
  <p:transition spd="slow">
    <p:randomBar dir="vert"/>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26162"/>
          </a:xfrm>
        </p:spPr>
        <p:txBody>
          <a:bodyPr>
            <a:normAutofit/>
          </a:bodyPr>
          <a:lstStyle/>
          <a:p>
            <a:r>
              <a:rPr lang="fa-IR" sz="9600" spc="300" dirty="0" smtClean="0">
                <a:solidFill>
                  <a:schemeClr val="accent3">
                    <a:lumMod val="50000"/>
                  </a:schemeClr>
                </a:solidFill>
                <a:cs typeface="B Jadid" pitchFamily="2" charset="-78"/>
              </a:rPr>
              <a:t>پ</a:t>
            </a:r>
            <a:r>
              <a:rPr lang="fa-IR" sz="9600" spc="300" dirty="0" smtClean="0">
                <a:solidFill>
                  <a:schemeClr val="accent3">
                    <a:lumMod val="75000"/>
                  </a:schemeClr>
                </a:solidFill>
                <a:cs typeface="B Jadid" pitchFamily="2" charset="-78"/>
              </a:rPr>
              <a:t>ا</a:t>
            </a:r>
            <a:r>
              <a:rPr lang="fa-IR" sz="9600" spc="300" dirty="0" smtClean="0">
                <a:solidFill>
                  <a:schemeClr val="accent3">
                    <a:lumMod val="60000"/>
                    <a:lumOff val="40000"/>
                  </a:schemeClr>
                </a:solidFill>
                <a:cs typeface="B Jadid" pitchFamily="2" charset="-78"/>
              </a:rPr>
              <a:t>ی</a:t>
            </a:r>
            <a:r>
              <a:rPr lang="fa-IR" sz="9600" spc="300" dirty="0" smtClean="0">
                <a:solidFill>
                  <a:schemeClr val="accent3">
                    <a:lumMod val="40000"/>
                    <a:lumOff val="60000"/>
                  </a:schemeClr>
                </a:solidFill>
                <a:cs typeface="B Jadid" pitchFamily="2" charset="-78"/>
              </a:rPr>
              <a:t>ا</a:t>
            </a:r>
            <a:r>
              <a:rPr lang="fa-IR" sz="9600" spc="300" dirty="0" smtClean="0">
                <a:solidFill>
                  <a:schemeClr val="accent3">
                    <a:lumMod val="20000"/>
                    <a:lumOff val="80000"/>
                  </a:schemeClr>
                </a:solidFill>
                <a:cs typeface="B Jadid" pitchFamily="2" charset="-78"/>
              </a:rPr>
              <a:t>ن</a:t>
            </a:r>
            <a:r>
              <a:rPr lang="fa-IR" sz="9600" spc="300" dirty="0" smtClean="0">
                <a:solidFill>
                  <a:schemeClr val="bg1"/>
                </a:solidFill>
                <a:cs typeface="B Jadid" pitchFamily="2" charset="-78"/>
              </a:rPr>
              <a:t> </a:t>
            </a:r>
            <a:r>
              <a:rPr lang="fa-IR" sz="9600" spc="300" dirty="0" smtClean="0">
                <a:solidFill>
                  <a:schemeClr val="accent2">
                    <a:lumMod val="60000"/>
                    <a:lumOff val="40000"/>
                  </a:schemeClr>
                </a:solidFill>
                <a:cs typeface="B Jadid" pitchFamily="2" charset="-78"/>
              </a:rPr>
              <a:t>ب</a:t>
            </a:r>
            <a:r>
              <a:rPr lang="fa-IR" sz="9600" spc="300" dirty="0" smtClean="0">
                <a:solidFill>
                  <a:schemeClr val="accent2">
                    <a:lumMod val="40000"/>
                    <a:lumOff val="60000"/>
                  </a:schemeClr>
                </a:solidFill>
                <a:cs typeface="B Jadid" pitchFamily="2" charset="-78"/>
              </a:rPr>
              <a:t>ا</a:t>
            </a:r>
            <a:r>
              <a:rPr lang="fa-IR" sz="9600" spc="300" dirty="0" smtClean="0">
                <a:solidFill>
                  <a:schemeClr val="accent1">
                    <a:lumMod val="20000"/>
                    <a:lumOff val="80000"/>
                  </a:schemeClr>
                </a:solidFill>
                <a:cs typeface="B Jadid" pitchFamily="2" charset="-78"/>
              </a:rPr>
              <a:t>ز</a:t>
            </a:r>
            <a:endParaRPr lang="en-US" sz="9600" spc="300" dirty="0">
              <a:solidFill>
                <a:schemeClr val="accent1">
                  <a:lumMod val="20000"/>
                  <a:lumOff val="80000"/>
                </a:schemeClr>
              </a:solidFill>
              <a:cs typeface="B Jadid" pitchFamily="2" charset="-78"/>
            </a:endParaRPr>
          </a:p>
        </p:txBody>
      </p:sp>
    </p:spTree>
  </p:cSld>
  <p:clrMapOvr>
    <a:masterClrMapping/>
  </p:clrMapOvr>
  <p:transition spd="slow">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32.png"/>
          <p:cNvPicPr>
            <a:picLocks noGrp="1" noChangeAspect="1"/>
          </p:cNvPicPr>
          <p:nvPr>
            <p:ph idx="1"/>
          </p:nvPr>
        </p:nvPicPr>
        <p:blipFill>
          <a:blip r:embed="rId2"/>
          <a:stretch>
            <a:fillRect/>
          </a:stretch>
        </p:blipFill>
        <p:spPr>
          <a:xfrm>
            <a:off x="1600200" y="990600"/>
            <a:ext cx="6248400" cy="48006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spd="slow">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chemeClr val="bg1"/>
                </a:solidFill>
              </a:rPr>
              <a:t>معرفی کرم</a:t>
            </a:r>
            <a:endParaRPr lang="en-US" dirty="0">
              <a:solidFill>
                <a:schemeClr val="bg1"/>
              </a:solidFill>
            </a:endParaRPr>
          </a:p>
        </p:txBody>
      </p:sp>
      <p:sp>
        <p:nvSpPr>
          <p:cNvPr id="3" name="Content Placeholder 2"/>
          <p:cNvSpPr>
            <a:spLocks noGrp="1"/>
          </p:cNvSpPr>
          <p:nvPr>
            <p:ph idx="1"/>
          </p:nvPr>
        </p:nvSpPr>
        <p:spPr/>
        <p:txBody>
          <a:bodyPr/>
          <a:lstStyle/>
          <a:p>
            <a:pPr algn="r" rtl="1">
              <a:lnSpc>
                <a:spcPct val="200000"/>
              </a:lnSpc>
              <a:buNone/>
            </a:pPr>
            <a:r>
              <a:rPr lang="fa-IR" dirty="0" smtClean="0">
                <a:solidFill>
                  <a:schemeClr val="bg1"/>
                </a:solidFill>
                <a:effectLst>
                  <a:outerShdw blurRad="38100" dist="38100" dir="2700000" algn="tl">
                    <a:srgbClr val="000000">
                      <a:alpha val="43137"/>
                    </a:srgbClr>
                  </a:outerShdw>
                </a:effectLst>
              </a:rPr>
              <a:t>کرم ی ویروس محسوب میشه امااااااااااااا</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کرم کاملا مستقل و خودمحوره </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کرم ها اغلبا با اشغال پهنای باند به شبکه اسیب میزنن</a:t>
            </a:r>
          </a:p>
          <a:p>
            <a:pPr algn="r" rtl="1">
              <a:lnSpc>
                <a:spcPct val="200000"/>
              </a:lnSpc>
              <a:buNone/>
            </a:pPr>
            <a:endParaRPr lang="en-US" dirty="0">
              <a:solidFill>
                <a:schemeClr val="bg1"/>
              </a:solidFill>
              <a:effectLst>
                <a:outerShdw blurRad="38100" dist="38100" dir="2700000" algn="tl">
                  <a:srgbClr val="000000">
                    <a:alpha val="43137"/>
                  </a:srgbClr>
                </a:outerShdw>
              </a:effectLst>
            </a:endParaRPr>
          </a:p>
        </p:txBody>
      </p:sp>
    </p:spTree>
  </p:cSld>
  <p:clrMapOvr>
    <a:masterClrMapping/>
  </p:clrMapOvr>
  <p:transition spd="slow">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TUXNET.jpg"/>
          <p:cNvPicPr>
            <a:picLocks noGrp="1" noChangeAspect="1"/>
          </p:cNvPicPr>
          <p:nvPr>
            <p:ph idx="1"/>
          </p:nvPr>
        </p:nvPicPr>
        <p:blipFill>
          <a:blip r:embed="rId2"/>
          <a:stretch>
            <a:fillRect/>
          </a:stretch>
        </p:blipFill>
        <p:spPr>
          <a:xfrm>
            <a:off x="1066800" y="914400"/>
            <a:ext cx="7030840" cy="50292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spd="slow">
    <p:wheel spokes="8"/>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chemeClr val="bg1"/>
                </a:solidFill>
              </a:rPr>
              <a:t>تاریخچه پیدایش کرم </a:t>
            </a:r>
            <a:endParaRPr lang="en-US" dirty="0">
              <a:solidFill>
                <a:schemeClr val="bg1"/>
              </a:solidFill>
            </a:endParaRPr>
          </a:p>
        </p:txBody>
      </p:sp>
      <p:sp>
        <p:nvSpPr>
          <p:cNvPr id="3" name="Content Placeholder 2"/>
          <p:cNvSpPr>
            <a:spLocks noGrp="1"/>
          </p:cNvSpPr>
          <p:nvPr>
            <p:ph idx="1"/>
          </p:nvPr>
        </p:nvSpPr>
        <p:spPr/>
        <p:txBody>
          <a:bodyPr/>
          <a:lstStyle/>
          <a:p>
            <a:pPr algn="r" rtl="1">
              <a:lnSpc>
                <a:spcPct val="150000"/>
              </a:lnSpc>
              <a:buNone/>
            </a:pPr>
            <a:r>
              <a:rPr lang="fa-IR" b="1" dirty="0" smtClean="0">
                <a:solidFill>
                  <a:schemeClr val="bg1"/>
                </a:solidFill>
                <a:effectLst>
                  <a:outerShdw blurRad="38100" dist="38100" dir="2700000" algn="tl">
                    <a:srgbClr val="000000">
                      <a:alpha val="43137"/>
                    </a:srgbClr>
                  </a:outerShdw>
                </a:effectLst>
              </a:rPr>
              <a:t>توسط جان برون در داستان تخیلی </a:t>
            </a:r>
            <a:r>
              <a:rPr lang="en-US" b="1" dirty="0" smtClean="0">
                <a:solidFill>
                  <a:schemeClr val="bg1"/>
                </a:solidFill>
                <a:effectLst>
                  <a:outerShdw blurRad="38100" dist="38100" dir="2700000" algn="tl">
                    <a:srgbClr val="000000">
                      <a:alpha val="43137"/>
                    </a:srgbClr>
                  </a:outerShdw>
                </a:effectLst>
              </a:rPr>
              <a:t>“the shockwave rider” </a:t>
            </a:r>
            <a:r>
              <a:rPr lang="fa-IR" b="1" dirty="0" smtClean="0">
                <a:solidFill>
                  <a:schemeClr val="bg1"/>
                </a:solidFill>
                <a:effectLst>
                  <a:outerShdw blurRad="38100" dist="38100" dir="2700000" algn="tl">
                    <a:srgbClr val="000000">
                      <a:alpha val="43137"/>
                    </a:srgbClr>
                  </a:outerShdw>
                </a:effectLst>
              </a:rPr>
              <a:t>به وجود اومدن.</a:t>
            </a:r>
            <a:br>
              <a:rPr lang="fa-IR" b="1" dirty="0" smtClean="0">
                <a:solidFill>
                  <a:schemeClr val="bg1"/>
                </a:solidFill>
                <a:effectLst>
                  <a:outerShdw blurRad="38100" dist="38100" dir="2700000" algn="tl">
                    <a:srgbClr val="000000">
                      <a:alpha val="43137"/>
                    </a:srgbClr>
                  </a:outerShdw>
                </a:effectLst>
              </a:rPr>
            </a:br>
            <a:r>
              <a:rPr lang="fa-IR" b="1" dirty="0" smtClean="0">
                <a:solidFill>
                  <a:schemeClr val="bg1"/>
                </a:solidFill>
                <a:effectLst>
                  <a:outerShdw blurRad="38100" dist="38100" dir="2700000" algn="tl">
                    <a:srgbClr val="000000">
                      <a:alpha val="43137"/>
                    </a:srgbClr>
                  </a:outerShdw>
                </a:effectLst>
              </a:rPr>
              <a:t>اولین کرم </a:t>
            </a:r>
            <a:r>
              <a:rPr lang="en-US" b="1" dirty="0" smtClean="0">
                <a:solidFill>
                  <a:schemeClr val="bg1"/>
                </a:solidFill>
                <a:effectLst>
                  <a:outerShdw blurRad="38100" dist="38100" dir="2700000" algn="tl">
                    <a:srgbClr val="000000">
                      <a:alpha val="43137"/>
                    </a:srgbClr>
                  </a:outerShdw>
                </a:effectLst>
              </a:rPr>
              <a:t>creeper </a:t>
            </a:r>
            <a:r>
              <a:rPr lang="fa-IR" b="1" dirty="0" smtClean="0">
                <a:solidFill>
                  <a:schemeClr val="bg1"/>
                </a:solidFill>
                <a:effectLst>
                  <a:outerShdw blurRad="38100" dist="38100" dir="2700000" algn="tl">
                    <a:srgbClr val="000000">
                      <a:alpha val="43137"/>
                    </a:srgbClr>
                  </a:outerShdw>
                </a:effectLst>
              </a:rPr>
              <a:t> بود ک توی </a:t>
            </a:r>
            <a:r>
              <a:rPr lang="en-US" b="1" dirty="0" smtClean="0">
                <a:solidFill>
                  <a:schemeClr val="bg1"/>
                </a:solidFill>
                <a:effectLst>
                  <a:outerShdw blurRad="38100" dist="38100" dir="2700000" algn="tl">
                    <a:srgbClr val="000000">
                      <a:alpha val="43137"/>
                    </a:srgbClr>
                  </a:outerShdw>
                </a:effectLst>
              </a:rPr>
              <a:t> arpanet </a:t>
            </a:r>
            <a:r>
              <a:rPr lang="fa-IR" b="1" dirty="0" smtClean="0">
                <a:solidFill>
                  <a:schemeClr val="bg1"/>
                </a:solidFill>
                <a:effectLst>
                  <a:outerShdw blurRad="38100" dist="38100" dir="2700000" algn="tl">
                    <a:srgbClr val="000000">
                      <a:alpha val="43137"/>
                    </a:srgbClr>
                  </a:outerShdw>
                </a:effectLst>
              </a:rPr>
              <a:t> میخزید و توسط </a:t>
            </a:r>
            <a:r>
              <a:rPr lang="en-US" b="1" dirty="0" smtClean="0">
                <a:solidFill>
                  <a:schemeClr val="bg1"/>
                </a:solidFill>
                <a:effectLst>
                  <a:outerShdw blurRad="38100" dist="38100" dir="2700000" algn="tl">
                    <a:srgbClr val="000000">
                      <a:alpha val="43137"/>
                    </a:srgbClr>
                  </a:outerShdw>
                </a:effectLst>
              </a:rPr>
              <a:t> reaper </a:t>
            </a:r>
            <a:r>
              <a:rPr lang="fa-IR" b="1" dirty="0" smtClean="0">
                <a:solidFill>
                  <a:schemeClr val="bg1"/>
                </a:solidFill>
                <a:effectLst>
                  <a:outerShdw blurRad="38100" dist="38100" dir="2700000" algn="tl">
                    <a:srgbClr val="000000">
                      <a:alpha val="43137"/>
                    </a:srgbClr>
                  </a:outerShdw>
                </a:effectLst>
              </a:rPr>
              <a:t> تعقیب </a:t>
            </a:r>
            <a:r>
              <a:rPr lang="fa-IR" b="1" dirty="0" smtClean="0">
                <a:solidFill>
                  <a:schemeClr val="bg1"/>
                </a:solidFill>
                <a:effectLst>
                  <a:outerShdw blurRad="38100" dist="38100" dir="2700000" algn="tl">
                    <a:srgbClr val="000000">
                      <a:alpha val="43137"/>
                    </a:srgbClr>
                  </a:outerShdw>
                </a:effectLst>
              </a:rPr>
              <a:t>و </a:t>
            </a:r>
            <a:r>
              <a:rPr lang="fa-IR" b="1" dirty="0" smtClean="0">
                <a:solidFill>
                  <a:schemeClr val="bg1"/>
                </a:solidFill>
                <a:effectLst>
                  <a:outerShdw blurRad="38100" dist="38100" dir="2700000" algn="tl">
                    <a:srgbClr val="000000">
                      <a:alpha val="43137"/>
                    </a:srgbClr>
                  </a:outerShdw>
                </a:effectLst>
              </a:rPr>
              <a:t>نابود میشد.</a:t>
            </a:r>
            <a:br>
              <a:rPr lang="fa-IR" b="1" dirty="0" smtClean="0">
                <a:solidFill>
                  <a:schemeClr val="bg1"/>
                </a:solidFill>
                <a:effectLst>
                  <a:outerShdw blurRad="38100" dist="38100" dir="2700000" algn="tl">
                    <a:srgbClr val="000000">
                      <a:alpha val="43137"/>
                    </a:srgbClr>
                  </a:outerShdw>
                </a:effectLst>
              </a:rPr>
            </a:br>
            <a:r>
              <a:rPr lang="fa-IR" b="1" dirty="0" smtClean="0">
                <a:solidFill>
                  <a:schemeClr val="bg1"/>
                </a:solidFill>
                <a:effectLst>
                  <a:outerShdw blurRad="38100" dist="38100" dir="2700000" algn="tl">
                    <a:srgbClr val="000000">
                      <a:alpha val="43137"/>
                    </a:srgbClr>
                  </a:outerShdw>
                </a:effectLst>
              </a:rPr>
              <a:t>ی حادثه مهم رخ داد و جوجه ی نوپای اینترنت رو زد له و په کرد .اسم این کرم بخاطر سازندش موریس نام گذاری شد.</a:t>
            </a:r>
            <a:r>
              <a:rPr lang="fa-IR" dirty="0" smtClean="0">
                <a:solidFill>
                  <a:schemeClr val="bg1"/>
                </a:solidFill>
                <a:effectLst>
                  <a:outerShdw blurRad="38100" dist="38100" dir="2700000" algn="tl">
                    <a:srgbClr val="000000">
                      <a:alpha val="43137"/>
                    </a:srgbClr>
                  </a:outerShdw>
                </a:effectLst>
              </a:rPr>
              <a:t/>
            </a:r>
            <a:br>
              <a:rPr lang="fa-IR" dirty="0" smtClean="0">
                <a:solidFill>
                  <a:schemeClr val="bg1"/>
                </a:solidFill>
                <a:effectLst>
                  <a:outerShdw blurRad="38100" dist="38100" dir="2700000" algn="tl">
                    <a:srgbClr val="000000">
                      <a:alpha val="43137"/>
                    </a:srgbClr>
                  </a:outerShdw>
                </a:effectLst>
              </a:rPr>
            </a:br>
            <a:endParaRPr lang="en-US" dirty="0">
              <a:solidFill>
                <a:schemeClr val="bg1"/>
              </a:solidFill>
              <a:effectLst>
                <a:outerShdw blurRad="38100" dist="38100" dir="2700000" algn="tl">
                  <a:srgbClr val="000000">
                    <a:alpha val="43137"/>
                  </a:srgbClr>
                </a:outerShdw>
              </a:effectLst>
            </a:endParaRPr>
          </a:p>
        </p:txBody>
      </p:sp>
    </p:spTree>
  </p:cSld>
  <p:clrMapOvr>
    <a:masterClrMapping/>
  </p:clrMapOvr>
  <p:transition spd="slow">
    <p:zoom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chemeClr val="bg1"/>
                </a:solidFill>
              </a:rPr>
              <a:t>تاریخچه پیدایش ویروس</a:t>
            </a:r>
            <a:endParaRPr lang="en-US" dirty="0">
              <a:solidFill>
                <a:schemeClr val="bg1"/>
              </a:solidFill>
            </a:endParaRPr>
          </a:p>
        </p:txBody>
      </p:sp>
      <p:sp>
        <p:nvSpPr>
          <p:cNvPr id="3" name="Content Placeholder 2"/>
          <p:cNvSpPr>
            <a:spLocks noGrp="1"/>
          </p:cNvSpPr>
          <p:nvPr>
            <p:ph idx="1"/>
          </p:nvPr>
        </p:nvSpPr>
        <p:spPr/>
        <p:txBody>
          <a:bodyPr/>
          <a:lstStyle/>
          <a:p>
            <a:pPr algn="r" rtl="1">
              <a:lnSpc>
                <a:spcPct val="150000"/>
              </a:lnSpc>
              <a:buNone/>
            </a:pPr>
            <a:r>
              <a:rPr lang="fa-IR" dirty="0" smtClean="0">
                <a:solidFill>
                  <a:schemeClr val="bg1"/>
                </a:solidFill>
                <a:effectLst>
                  <a:outerShdw blurRad="38100" dist="38100" dir="2700000" algn="tl">
                    <a:srgbClr val="000000">
                      <a:alpha val="43137"/>
                    </a:srgbClr>
                  </a:outerShdw>
                </a:effectLst>
              </a:rPr>
              <a:t>دو جوان پاکستانی 1986</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خودشون ی ویروس نوشتن</a:t>
            </a:r>
          </a:p>
          <a:p>
            <a:pPr algn="r" rtl="1">
              <a:lnSpc>
                <a:spcPct val="150000"/>
              </a:lnSpc>
              <a:buNone/>
            </a:pPr>
            <a:r>
              <a:rPr lang="fa-IR" dirty="0" smtClean="0">
                <a:solidFill>
                  <a:schemeClr val="bg1"/>
                </a:solidFill>
                <a:effectLst>
                  <a:outerShdw blurRad="38100" dist="38100" dir="2700000" algn="tl">
                    <a:srgbClr val="000000">
                      <a:alpha val="43137"/>
                    </a:srgbClr>
                  </a:outerShdw>
                </a:effectLst>
              </a:rPr>
              <a:t>فرد کوهن</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در پروژه دکترا</a:t>
            </a:r>
          </a:p>
          <a:p>
            <a:pPr algn="r" rtl="1">
              <a:lnSpc>
                <a:spcPct val="150000"/>
              </a:lnSpc>
              <a:buNone/>
            </a:pPr>
            <a:r>
              <a:rPr lang="fa-IR" dirty="0" smtClean="0">
                <a:solidFill>
                  <a:schemeClr val="bg1"/>
                </a:solidFill>
                <a:effectLst>
                  <a:outerShdw blurRad="38100" dist="38100" dir="2700000" algn="tl">
                    <a:srgbClr val="000000">
                      <a:alpha val="43137"/>
                    </a:srgbClr>
                  </a:outerShdw>
                </a:effectLst>
              </a:rPr>
              <a:t>سوبودا 1987</a:t>
            </a:r>
            <a:br>
              <a:rPr lang="fa-IR" dirty="0" smtClean="0">
                <a:solidFill>
                  <a:schemeClr val="bg1"/>
                </a:solidFill>
                <a:effectLst>
                  <a:outerShdw blurRad="38100" dist="38100" dir="2700000" algn="tl">
                    <a:srgbClr val="000000">
                      <a:alpha val="43137"/>
                    </a:srgbClr>
                  </a:outerShdw>
                </a:effectLst>
              </a:rPr>
            </a:br>
            <a:r>
              <a:rPr lang="fa-IR" dirty="0" smtClean="0">
                <a:solidFill>
                  <a:schemeClr val="bg1"/>
                </a:solidFill>
                <a:effectLst>
                  <a:outerShdw blurRad="38100" dist="38100" dir="2700000" algn="tl">
                    <a:srgbClr val="000000">
                      <a:alpha val="43137"/>
                    </a:srgbClr>
                  </a:outerShdw>
                </a:effectLst>
              </a:rPr>
              <a:t>یک ویروس در برنامه چارلی</a:t>
            </a:r>
          </a:p>
          <a:p>
            <a:pPr algn="r" rtl="1">
              <a:buNone/>
            </a:pPr>
            <a:endParaRPr lang="fa-IR" dirty="0" smtClean="0">
              <a:solidFill>
                <a:schemeClr val="bg1"/>
              </a:solidFill>
              <a:effectLst>
                <a:outerShdw blurRad="38100" dist="38100" dir="2700000" algn="tl">
                  <a:srgbClr val="000000">
                    <a:alpha val="43137"/>
                  </a:srgbClr>
                </a:outerShdw>
              </a:effectLst>
            </a:endParaRPr>
          </a:p>
          <a:p>
            <a:pPr algn="r" rtl="1">
              <a:buNone/>
            </a:pPr>
            <a:endParaRPr lang="fa-IR" dirty="0" smtClean="0">
              <a:solidFill>
                <a:schemeClr val="bg1"/>
              </a:solidFill>
              <a:effectLst>
                <a:outerShdw blurRad="38100" dist="38100" dir="2700000" algn="tl">
                  <a:srgbClr val="000000">
                    <a:alpha val="43137"/>
                  </a:srgbClr>
                </a:outerShdw>
              </a:effectLst>
            </a:endParaRPr>
          </a:p>
        </p:txBody>
      </p:sp>
    </p:spTree>
  </p:cSld>
  <p:clrMapOvr>
    <a:masterClrMapping/>
  </p:clrMapOvr>
  <p:transition spd="slow">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749</TotalTime>
  <Words>2295</Words>
  <Application>Microsoft Office PowerPoint</Application>
  <PresentationFormat>On-screen Show (4:3)</PresentationFormat>
  <Paragraphs>169</Paragraphs>
  <Slides>48</Slides>
  <Notes>14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48</vt:i4>
      </vt:variant>
    </vt:vector>
  </HeadingPairs>
  <TitlesOfParts>
    <vt:vector size="59" baseType="lpstr">
      <vt:lpstr>Arial</vt:lpstr>
      <vt:lpstr>B Jadid</vt:lpstr>
      <vt:lpstr>Book Antiqua</vt:lpstr>
      <vt:lpstr>Calibri</vt:lpstr>
      <vt:lpstr>Lucida Sans</vt:lpstr>
      <vt:lpstr>Tahoma</vt:lpstr>
      <vt:lpstr>Times New Roman</vt:lpstr>
      <vt:lpstr>Wingdings</vt:lpstr>
      <vt:lpstr>Wingdings 2</vt:lpstr>
      <vt:lpstr>Wingdings 3</vt:lpstr>
      <vt:lpstr>Apex</vt:lpstr>
      <vt:lpstr>PowerPoint Presentation</vt:lpstr>
      <vt:lpstr>ویروس های کامپیوتری</vt:lpstr>
      <vt:lpstr>معرفی ویروس</vt:lpstr>
      <vt:lpstr>PowerPoint Presentation</vt:lpstr>
      <vt:lpstr>PowerPoint Presentation</vt:lpstr>
      <vt:lpstr>معرفی کرم</vt:lpstr>
      <vt:lpstr>PowerPoint Presentation</vt:lpstr>
      <vt:lpstr>تاریخچه پیدایش کرم </vt:lpstr>
      <vt:lpstr>تاریخچه پیدایش ویروس</vt:lpstr>
      <vt:lpstr>ی نکته درباره ویروس</vt:lpstr>
      <vt:lpstr>PowerPoint Presentation</vt:lpstr>
      <vt:lpstr>PowerPoint Presentation</vt:lpstr>
      <vt:lpstr>PowerPoint Presentation</vt:lpstr>
      <vt:lpstr>PowerPoint Presentation</vt:lpstr>
      <vt:lpstr>انواع ویروس</vt:lpstr>
      <vt:lpstr>PowerPoint Presentation</vt:lpstr>
      <vt:lpstr>PowerPoint Presentation</vt:lpstr>
      <vt:lpstr>فهرست پسوند های رایج فایل های اجرایی</vt:lpstr>
      <vt:lpstr>PowerPoint Presentation</vt:lpstr>
      <vt:lpstr>نشانه‌های وجود ویروس </vt:lpstr>
      <vt:lpstr>برترین ویروس ها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امضای ویروس</vt:lpstr>
      <vt:lpstr>PowerPoint Presentation</vt:lpstr>
      <vt:lpstr>رشد ویروس ها از سال ۲۰۰۳ تا ۲۰۱۰</vt:lpstr>
      <vt:lpstr>PowerPoint Presentation</vt:lpstr>
      <vt:lpstr>زبان برنامه نویسی ویروس </vt:lpstr>
      <vt:lpstr>PowerPoint Presentation</vt:lpstr>
      <vt:lpstr>PowerPoint Presentation</vt:lpstr>
      <vt:lpstr>PowerPoint Presentation</vt:lpstr>
      <vt:lpstr>PowerPoint Presentation</vt:lpstr>
      <vt:lpstr>چرا باید باویروس مبارزه کرد؟</vt:lpstr>
      <vt:lpstr>PowerPoint Presentation</vt:lpstr>
      <vt:lpstr>PowerPoint Presentation</vt:lpstr>
      <vt:lpstr>به پایان امد این تحقیق  و ویروس همچنان باقی است</vt:lpstr>
      <vt:lpstr>پایان باز</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shabake</dc:creator>
  <cp:lastModifiedBy>test</cp:lastModifiedBy>
  <cp:revision>121</cp:revision>
  <dcterms:created xsi:type="dcterms:W3CDTF">2006-08-16T00:00:00Z</dcterms:created>
  <dcterms:modified xsi:type="dcterms:W3CDTF">2017-01-03T14:23:21Z</dcterms:modified>
</cp:coreProperties>
</file>