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7" r:id="rId3"/>
    <p:sldId id="258" r:id="rId4"/>
    <p:sldId id="259" r:id="rId5"/>
    <p:sldId id="261" r:id="rId6"/>
    <p:sldId id="260" r:id="rId7"/>
    <p:sldId id="274" r:id="rId8"/>
    <p:sldId id="262" r:id="rId9"/>
    <p:sldId id="263" r:id="rId10"/>
    <p:sldId id="303" r:id="rId11"/>
    <p:sldId id="304" r:id="rId12"/>
    <p:sldId id="305" r:id="rId13"/>
    <p:sldId id="306" r:id="rId14"/>
    <p:sldId id="307" r:id="rId15"/>
    <p:sldId id="264" r:id="rId16"/>
    <p:sldId id="292" r:id="rId17"/>
    <p:sldId id="265" r:id="rId18"/>
    <p:sldId id="267" r:id="rId19"/>
    <p:sldId id="268" r:id="rId20"/>
    <p:sldId id="269" r:id="rId21"/>
    <p:sldId id="270" r:id="rId22"/>
    <p:sldId id="271" r:id="rId23"/>
    <p:sldId id="272" r:id="rId24"/>
    <p:sldId id="275" r:id="rId25"/>
    <p:sldId id="293" r:id="rId26"/>
    <p:sldId id="294" r:id="rId27"/>
    <p:sldId id="273" r:id="rId28"/>
    <p:sldId id="296" r:id="rId29"/>
    <p:sldId id="295" r:id="rId30"/>
    <p:sldId id="276" r:id="rId31"/>
    <p:sldId id="277" r:id="rId32"/>
    <p:sldId id="278" r:id="rId33"/>
    <p:sldId id="279" r:id="rId34"/>
    <p:sldId id="280" r:id="rId35"/>
    <p:sldId id="281" r:id="rId36"/>
    <p:sldId id="282" r:id="rId37"/>
    <p:sldId id="283" r:id="rId38"/>
    <p:sldId id="284" r:id="rId39"/>
    <p:sldId id="285"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04565-7D82-4955-BA9C-989DCC4FDEF1}" type="datetimeFigureOut">
              <a:rPr lang="en-US" smtClean="0"/>
              <a:t>3/6/2017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C74FE-679E-474D-A9A0-6CA3A4D2F0BC}" type="slidenum">
              <a:rPr lang="en-US" smtClean="0"/>
              <a:t>‹#›</a:t>
            </a:fld>
            <a:endParaRPr lang="en-US"/>
          </a:p>
        </p:txBody>
      </p:sp>
    </p:spTree>
    <p:extLst>
      <p:ext uri="{BB962C8B-B14F-4D97-AF65-F5344CB8AC3E}">
        <p14:creationId xmlns:p14="http://schemas.microsoft.com/office/powerpoint/2010/main" val="38726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C74FE-679E-474D-A9A0-6CA3A4D2F0BC}" type="slidenum">
              <a:rPr lang="en-US" smtClean="0"/>
              <a:t>30</a:t>
            </a:fld>
            <a:endParaRPr lang="en-US"/>
          </a:p>
        </p:txBody>
      </p:sp>
    </p:spTree>
    <p:extLst>
      <p:ext uri="{BB962C8B-B14F-4D97-AF65-F5344CB8AC3E}">
        <p14:creationId xmlns:p14="http://schemas.microsoft.com/office/powerpoint/2010/main" val="157999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3/6/2017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hyperlink" Target="http://tanzil.ne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3.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5" Type="http://schemas.microsoft.com/office/2007/relationships/media" Target="../media/media4.mp3"/><Relationship Id="rId4" Type="http://schemas.openxmlformats.org/officeDocument/2006/relationships/audio" Target="../media/media3.mp3"/></Relationships>
</file>

<file path=ppt/slides/_rels/slide15.xml.rels><?xml version="1.0" encoding="UTF-8" standalone="yes"?>
<Relationships xmlns="http://schemas.openxmlformats.org/package/2006/relationships"><Relationship Id="rId8" Type="http://schemas.openxmlformats.org/officeDocument/2006/relationships/audio" Target="../media/media8.mp3"/><Relationship Id="rId13" Type="http://schemas.openxmlformats.org/officeDocument/2006/relationships/image" Target="../media/image5.jpg"/><Relationship Id="rId3" Type="http://schemas.microsoft.com/office/2007/relationships/media" Target="../media/media6.mp3"/><Relationship Id="rId7" Type="http://schemas.microsoft.com/office/2007/relationships/media" Target="../media/media8.mp3"/><Relationship Id="rId12" Type="http://schemas.openxmlformats.org/officeDocument/2006/relationships/hyperlink" Target="http://tanzil.net/?locale=fa_IR" TargetMode="Externa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audio" Target="../media/media7.mp3"/><Relationship Id="rId11" Type="http://schemas.openxmlformats.org/officeDocument/2006/relationships/slideLayout" Target="../slideLayouts/slideLayout2.xml"/><Relationship Id="rId5" Type="http://schemas.microsoft.com/office/2007/relationships/media" Target="../media/media7.mp3"/><Relationship Id="rId15" Type="http://schemas.openxmlformats.org/officeDocument/2006/relationships/image" Target="../media/image2.png"/><Relationship Id="rId10" Type="http://schemas.openxmlformats.org/officeDocument/2006/relationships/audio" Target="../media/media9.mp3"/><Relationship Id="rId4" Type="http://schemas.openxmlformats.org/officeDocument/2006/relationships/audio" Target="../media/media6.mp3"/><Relationship Id="rId9" Type="http://schemas.microsoft.com/office/2007/relationships/media" Target="../media/media9.mp3"/><Relationship Id="rId1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iracle%20of%20Quran/-Quran%20miracle,%20Talking%20ants,%20Scientific%20discovery%20in%202009,%20proof%20that%20quran%20is%20from%20God.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2.png"/><Relationship Id="rId5" Type="http://schemas.openxmlformats.org/officeDocument/2006/relationships/slide" Target="slide8.xml"/><Relationship Id="rId4"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12.mp3"/><Relationship Id="rId7" Type="http://schemas.openxmlformats.org/officeDocument/2006/relationships/slide" Target="slide8.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hyperlink" Target="http://tanzil.net/?locale=fa_IR" TargetMode="External"/><Relationship Id="rId5" Type="http://schemas.openxmlformats.org/officeDocument/2006/relationships/slideLayout" Target="../slideLayouts/slideLayout2.xml"/><Relationship Id="rId4" Type="http://schemas.openxmlformats.org/officeDocument/2006/relationships/audio" Target="../media/media12.mp3"/></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10.png"/><Relationship Id="rId4" Type="http://schemas.openxmlformats.org/officeDocument/2006/relationships/hyperlink" Target="http://tanzil.net/?locale=fa_I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slide" Target="slide38.xml"/><Relationship Id="rId3" Type="http://schemas.microsoft.com/office/2007/relationships/media" Target="../media/media15.mp3"/><Relationship Id="rId7"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audio" Target="../media/media16.mp3"/><Relationship Id="rId11" Type="http://schemas.openxmlformats.org/officeDocument/2006/relationships/image" Target="../media/image2.png"/><Relationship Id="rId5" Type="http://schemas.microsoft.com/office/2007/relationships/media" Target="../media/media16.mp3"/><Relationship Id="rId10" Type="http://schemas.openxmlformats.org/officeDocument/2006/relationships/slide" Target="slide10.xml"/><Relationship Id="rId4" Type="http://schemas.openxmlformats.org/officeDocument/2006/relationships/audio" Target="../media/media15.mp3"/><Relationship Id="rId9" Type="http://schemas.openxmlformats.org/officeDocument/2006/relationships/hyperlink" Target="http://tanzil.net/?locale=fa_IR" TargetMode="External"/></Relationships>
</file>

<file path=ppt/slides/_rels/slide39.xml.rels><?xml version="1.0" encoding="UTF-8" standalone="yes"?>
<Relationships xmlns="http://schemas.openxmlformats.org/package/2006/relationships"><Relationship Id="rId8" Type="http://schemas.openxmlformats.org/officeDocument/2006/relationships/audio" Target="../media/media20.mp3"/><Relationship Id="rId3" Type="http://schemas.microsoft.com/office/2007/relationships/media" Target="../media/media18.mp3"/><Relationship Id="rId7" Type="http://schemas.microsoft.com/office/2007/relationships/media" Target="../media/media20.mp3"/><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audio" Target="../media/media19.mp3"/><Relationship Id="rId5" Type="http://schemas.microsoft.com/office/2007/relationships/media" Target="../media/media19.mp3"/><Relationship Id="rId10" Type="http://schemas.openxmlformats.org/officeDocument/2006/relationships/image" Target="../media/image2.png"/><Relationship Id="rId4" Type="http://schemas.openxmlformats.org/officeDocument/2006/relationships/audio" Target="../media/media18.mp3"/><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rtl="1"/>
            <a:r>
              <a:rPr lang="fa-IR" dirty="0" smtClean="0">
                <a:solidFill>
                  <a:schemeClr val="tx1"/>
                </a:solidFill>
                <a:latin typeface="A.D. MONO" pitchFamily="2" charset="0"/>
                <a:cs typeface="B Nazanin" pitchFamily="2" charset="-78"/>
              </a:rPr>
              <a:t>ارائه دهنده: حسن خانی</a:t>
            </a:r>
          </a:p>
          <a:p>
            <a:pPr rtl="1"/>
            <a:r>
              <a:rPr lang="fa-IR" dirty="0" smtClean="0">
                <a:solidFill>
                  <a:schemeClr val="tx1"/>
                </a:solidFill>
                <a:latin typeface="A.D. MONO" pitchFamily="2" charset="0"/>
                <a:cs typeface="B Nazanin" pitchFamily="2" charset="-78"/>
              </a:rPr>
              <a:t>دانشگاه مهندسی فناوری های نوین </a:t>
            </a:r>
            <a:r>
              <a:rPr lang="fa-IR" dirty="0" smtClean="0">
                <a:solidFill>
                  <a:schemeClr val="tx1"/>
                </a:solidFill>
                <a:latin typeface="A.D. MONO" pitchFamily="2" charset="0"/>
                <a:cs typeface="B Nazanin" pitchFamily="2" charset="-78"/>
              </a:rPr>
              <a:t>قوچان</a:t>
            </a:r>
          </a:p>
          <a:p>
            <a:pPr rtl="1"/>
            <a:r>
              <a:rPr lang="fa-IR" dirty="0" smtClean="0">
                <a:solidFill>
                  <a:schemeClr val="tx1"/>
                </a:solidFill>
                <a:latin typeface="A.D. MONO" pitchFamily="2" charset="0"/>
                <a:cs typeface="B Nazanin" pitchFamily="2" charset="-78"/>
              </a:rPr>
              <a:t>سه شنبه 95/12/17</a:t>
            </a:r>
            <a:endParaRPr lang="en-US" dirty="0">
              <a:solidFill>
                <a:schemeClr val="tx1"/>
              </a:solidFill>
              <a:latin typeface="A.D. MONO" pitchFamily="2" charset="0"/>
              <a:cs typeface="B Nazanin" pitchFamily="2" charset="-78"/>
            </a:endParaRPr>
          </a:p>
        </p:txBody>
      </p:sp>
      <p:sp>
        <p:nvSpPr>
          <p:cNvPr id="2" name="Title 1"/>
          <p:cNvSpPr>
            <a:spLocks noGrp="1"/>
          </p:cNvSpPr>
          <p:nvPr>
            <p:ph type="ctrTitle"/>
          </p:nvPr>
        </p:nvSpPr>
        <p:spPr/>
        <p:txBody>
          <a:bodyPr/>
          <a:lstStyle/>
          <a:p>
            <a:r>
              <a:rPr lang="fa-IR" dirty="0" smtClean="0">
                <a:latin typeface="A.D. MONO" pitchFamily="2" charset="0"/>
                <a:cs typeface="B Nazanin" pitchFamily="2" charset="-78"/>
              </a:rPr>
              <a:t>برداشت های علمی از قرآن کریم</a:t>
            </a:r>
            <a:endParaRPr lang="en-US" dirty="0">
              <a:latin typeface="A.D. MONO" pitchFamily="2" charset="0"/>
              <a:cs typeface="B Nazanin" pitchFamily="2" charset="-78"/>
            </a:endParaRPr>
          </a:p>
        </p:txBody>
      </p:sp>
      <p:sp>
        <p:nvSpPr>
          <p:cNvPr id="4" name="Title 1"/>
          <p:cNvSpPr txBox="1">
            <a:spLocks/>
          </p:cNvSpPr>
          <p:nvPr/>
        </p:nvSpPr>
        <p:spPr>
          <a:xfrm>
            <a:off x="1322678" y="-436582"/>
            <a:ext cx="6777318" cy="1731982"/>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4000" dirty="0" smtClean="0">
                <a:latin typeface="A.D. MONO" pitchFamily="2" charset="0"/>
                <a:cs typeface="B Nazanin" pitchFamily="2" charset="-78"/>
              </a:rPr>
              <a:t>بسم الله الرحمن الرحیم</a:t>
            </a:r>
            <a:endParaRPr lang="en-US" sz="4000" dirty="0">
              <a:latin typeface="A.D. MONO" pitchFamily="2" charset="0"/>
              <a:cs typeface="B Nazanin" pitchFamily="2" charset="-78"/>
            </a:endParaRPr>
          </a:p>
        </p:txBody>
      </p:sp>
    </p:spTree>
    <p:extLst>
      <p:ext uri="{BB962C8B-B14F-4D97-AF65-F5344CB8AC3E}">
        <p14:creationId xmlns:p14="http://schemas.microsoft.com/office/powerpoint/2010/main" val="2868089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فیزیک</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a:cs typeface="B Nazanin" pitchFamily="2" charset="-78"/>
              </a:rPr>
              <a:t>نسبیت زمان </a:t>
            </a:r>
            <a:r>
              <a:rPr lang="fa-IR" dirty="0" smtClean="0">
                <a:cs typeface="B Nazanin" pitchFamily="2" charset="-78"/>
              </a:rPr>
              <a:t>(</a:t>
            </a:r>
            <a:r>
              <a:rPr lang="fa-IR" dirty="0" smtClean="0">
                <a:cs typeface="B Nazanin" pitchFamily="2" charset="-78"/>
                <a:hlinkClick r:id="rId2" action="ppaction://hlinksldjump"/>
              </a:rPr>
              <a:t>حج: </a:t>
            </a:r>
            <a:r>
              <a:rPr lang="fa-IR" dirty="0">
                <a:cs typeface="B Nazanin" pitchFamily="2" charset="-78"/>
                <a:hlinkClick r:id="rId2" action="ppaction://hlinksldjump"/>
              </a:rPr>
              <a:t>47، معارج: 4، سجده: 5</a:t>
            </a:r>
            <a:r>
              <a:rPr lang="fa-IR" dirty="0" smtClean="0">
                <a:cs typeface="B Nazanin" pitchFamily="2" charset="-78"/>
              </a:rPr>
              <a:t>)</a:t>
            </a:r>
            <a:endParaRPr lang="en-US" dirty="0" smtClean="0">
              <a:cs typeface="B Nazanin" pitchFamily="2" charset="-78"/>
            </a:endParaRPr>
          </a:p>
          <a:p>
            <a:pPr marL="0" indent="0" algn="r" rtl="1">
              <a:buNone/>
            </a:pPr>
            <a:r>
              <a:rPr lang="fa-IR" dirty="0" smtClean="0">
                <a:cs typeface="B Nazanin" pitchFamily="2" charset="-78"/>
              </a:rPr>
              <a:t> </a:t>
            </a:r>
            <a:r>
              <a:rPr lang="en-US" dirty="0" smtClean="0">
                <a:cs typeface="B Nazanin" pitchFamily="2" charset="-78"/>
              </a:rPr>
              <a:t>-</a:t>
            </a:r>
            <a:r>
              <a:rPr lang="fa-IR" dirty="0" smtClean="0">
                <a:cs typeface="B Nazanin" pitchFamily="2" charset="-78"/>
              </a:rPr>
              <a:t> طول مدّت خلقت (شکل دادن به) زمین و طول مدّت خلقت (شکل دادن به) جهان (</a:t>
            </a:r>
            <a:r>
              <a:rPr lang="fa-IR" dirty="0" smtClean="0">
                <a:cs typeface="B Nazanin" pitchFamily="2" charset="-78"/>
                <a:hlinkClick r:id="rId3" action="ppaction://hlinksldjump"/>
              </a:rPr>
              <a:t>فصّلت آیات 9 تا 12</a:t>
            </a:r>
            <a:r>
              <a:rPr lang="fa-IR" dirty="0" smtClean="0">
                <a:cs typeface="B Nazanin" pitchFamily="2" charset="-78"/>
              </a:rPr>
              <a:t>)</a:t>
            </a:r>
            <a:endParaRPr lang="fa-IR" dirty="0">
              <a:cs typeface="B Nazanin" pitchFamily="2" charset="-78"/>
            </a:endParaRPr>
          </a:p>
          <a:p>
            <a:pPr algn="r" rtl="1"/>
            <a:r>
              <a:rPr lang="fa-IR" dirty="0" smtClean="0">
                <a:cs typeface="B Nazanin" pitchFamily="2" charset="-78"/>
              </a:rPr>
              <a:t>آسمان سقفی محافظ (انبیاء: 32، طور: 5)</a:t>
            </a:r>
          </a:p>
          <a:p>
            <a:pPr algn="r" rtl="1"/>
            <a:r>
              <a:rPr lang="fa-IR" dirty="0" smtClean="0">
                <a:cs typeface="B Nazanin" pitchFamily="2" charset="-78"/>
              </a:rPr>
              <a:t>آسمان بازگشت دهنده (طارق: 11)</a:t>
            </a:r>
          </a:p>
          <a:p>
            <a:pPr algn="r" rtl="1"/>
            <a:r>
              <a:rPr lang="fa-IR" dirty="0" smtClean="0">
                <a:cs typeface="B Nazanin" pitchFamily="2" charset="-78"/>
              </a:rPr>
              <a:t>کرم لوله ها (</a:t>
            </a:r>
            <a:r>
              <a:rPr lang="fa-IR" dirty="0" smtClean="0">
                <a:cs typeface="B Nazanin" pitchFamily="2" charset="-78"/>
              </a:rPr>
              <a:t>حِجر</a:t>
            </a:r>
            <a:r>
              <a:rPr lang="fa-IR" dirty="0" smtClean="0">
                <a:cs typeface="B Nazanin" pitchFamily="2" charset="-78"/>
              </a:rPr>
              <a:t>: </a:t>
            </a:r>
            <a:r>
              <a:rPr lang="fa-IR" dirty="0" smtClean="0">
                <a:cs typeface="B Nazanin" pitchFamily="2" charset="-78"/>
              </a:rPr>
              <a:t>14)</a:t>
            </a:r>
            <a:endParaRPr lang="fa-IR" dirty="0" smtClean="0">
              <a:cs typeface="B Nazanin" pitchFamily="2" charset="-78"/>
            </a:endParaRPr>
          </a:p>
          <a:p>
            <a:pPr algn="r" rtl="1"/>
            <a:r>
              <a:rPr lang="fa-IR" dirty="0" smtClean="0">
                <a:cs typeface="B Nazanin" pitchFamily="2" charset="-78"/>
              </a:rPr>
              <a:t>تضعیف نور در اعماق اقیانوس ها (نور: 40)</a:t>
            </a:r>
          </a:p>
          <a:p>
            <a:pPr algn="r" rtl="1"/>
            <a:r>
              <a:rPr lang="fa-IR" dirty="0" smtClean="0">
                <a:cs typeface="B Nazanin" pitchFamily="2" charset="-78"/>
              </a:rPr>
              <a:t>کاهش شدید فشار هوا با افزایش ارتفاع (انعام: 125</a:t>
            </a:r>
            <a:r>
              <a:rPr lang="fa-IR" dirty="0" smtClean="0">
                <a:cs typeface="B Nazanin" pitchFamily="2" charset="-78"/>
              </a:rPr>
              <a:t>)</a:t>
            </a:r>
            <a:endParaRPr lang="fa-IR" dirty="0" smtClean="0">
              <a:cs typeface="B Nazanin" pitchFamily="2" charset="-78"/>
            </a:endParaRPr>
          </a:p>
        </p:txBody>
      </p:sp>
    </p:spTree>
    <p:extLst>
      <p:ext uri="{BB962C8B-B14F-4D97-AF65-F5344CB8AC3E}">
        <p14:creationId xmlns:p14="http://schemas.microsoft.com/office/powerpoint/2010/main" val="3913339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Nazanin" pitchFamily="2" charset="-78"/>
              </a:rPr>
              <a:t>مخابرات فضایی</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نمل: 82</a:t>
            </a:r>
          </a:p>
          <a:p>
            <a:pPr marL="0" indent="0" algn="r" rtl="1">
              <a:buNone/>
            </a:pPr>
            <a:r>
              <a:rPr lang="fa-IR" dirty="0" smtClean="0">
                <a:cs typeface="B Nazanin" pitchFamily="2" charset="-78"/>
              </a:rPr>
              <a:t>وَإِذَا </a:t>
            </a:r>
            <a:r>
              <a:rPr lang="fa-IR" dirty="0">
                <a:cs typeface="B Nazanin" pitchFamily="2" charset="-78"/>
              </a:rPr>
              <a:t>وَقَعَ الْقَوْلُ عَلَيْهِمْ أَخْرَجْنَا لَهُمْ دَابَّةً مِّنَ الْأَرْضِ تُكَلِّمُهُمْ أَنَّ النَّاسَ كَانُوا بِآيَاتِنَا لَا يُوقِنُونَ ﴿النمل: ٨٢</a:t>
            </a:r>
            <a:r>
              <a:rPr lang="fa-IR" dirty="0" smtClean="0">
                <a:cs typeface="B Nazanin" pitchFamily="2" charset="-78"/>
              </a:rPr>
              <a:t>﴾</a:t>
            </a:r>
            <a:r>
              <a:rPr lang="fa-IR" dirty="0">
                <a:cs typeface="B Nazanin" pitchFamily="2" charset="-78"/>
              </a:rPr>
              <a:t> </a:t>
            </a:r>
            <a:endParaRPr lang="en-US" dirty="0" smtClean="0">
              <a:cs typeface="B Nazanin" pitchFamily="2" charset="-78"/>
            </a:endParaRPr>
          </a:p>
          <a:p>
            <a:pPr marL="0" indent="0" algn="just" rtl="1">
              <a:buNone/>
            </a:pPr>
            <a:endParaRPr lang="fa-IR" dirty="0" smtClean="0">
              <a:cs typeface="B Nazanin" pitchFamily="2" charset="-78"/>
            </a:endParaRPr>
          </a:p>
          <a:p>
            <a:pPr marL="0" indent="0" algn="just" rtl="1">
              <a:buNone/>
            </a:pPr>
            <a:r>
              <a:rPr lang="fa-IR" dirty="0" smtClean="0">
                <a:cs typeface="B Nazanin" pitchFamily="2" charset="-78"/>
              </a:rPr>
              <a:t>و </a:t>
            </a:r>
            <a:r>
              <a:rPr lang="fa-IR" dirty="0">
                <a:cs typeface="B Nazanin" pitchFamily="2" charset="-78"/>
              </a:rPr>
              <a:t>هنگامی که [در اوقات پایانی دنیا] وعده عذاب ما بر آنان حتمی و لازم شود، جنبنده ای را از زمین برای آنان بیرون می آوریم که با آنان سخن می گوید [تا به آیات ما </a:t>
            </a:r>
            <a:r>
              <a:rPr lang="fa-IR" dirty="0" smtClean="0">
                <a:cs typeface="B Nazanin" pitchFamily="2" charset="-78"/>
              </a:rPr>
              <a:t>و آخرت و اصول </a:t>
            </a:r>
            <a:r>
              <a:rPr lang="fa-IR" dirty="0">
                <a:cs typeface="B Nazanin" pitchFamily="2" charset="-78"/>
              </a:rPr>
              <a:t>آن یقین کنند]؛ زیرا مردم پیش از این به آیات ما یقین نداشتند. (</a:t>
            </a:r>
            <a:r>
              <a:rPr lang="fa-IR" dirty="0">
                <a:cs typeface="B Nazanin" pitchFamily="2" charset="-78"/>
                <a:hlinkClick r:id="rId4"/>
              </a:rPr>
              <a:t>۸۲</a:t>
            </a:r>
            <a:r>
              <a:rPr lang="fa-IR" dirty="0">
                <a:cs typeface="B Nazanin" pitchFamily="2" charset="-78"/>
              </a:rPr>
              <a:t>)</a:t>
            </a:r>
            <a:endParaRPr lang="en-US" dirty="0">
              <a:cs typeface="B Nazanin" pitchFamily="2" charset="-78"/>
            </a:endParaRPr>
          </a:p>
        </p:txBody>
      </p:sp>
      <p:pic>
        <p:nvPicPr>
          <p:cNvPr id="4" name="02708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29200" y="2286000"/>
            <a:ext cx="609600" cy="609600"/>
          </a:xfrm>
          <a:prstGeom prst="rect">
            <a:avLst/>
          </a:prstGeom>
        </p:spPr>
      </p:pic>
    </p:spTree>
    <p:extLst>
      <p:ext uri="{BB962C8B-B14F-4D97-AF65-F5344CB8AC3E}">
        <p14:creationId xmlns:p14="http://schemas.microsoft.com/office/powerpoint/2010/main" val="10943767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6200" y="-1"/>
            <a:ext cx="9220200" cy="7024407"/>
          </a:xfrm>
        </p:spPr>
      </p:pic>
    </p:spTree>
    <p:extLst>
      <p:ext uri="{BB962C8B-B14F-4D97-AF65-F5344CB8AC3E}">
        <p14:creationId xmlns:p14="http://schemas.microsoft.com/office/powerpoint/2010/main" val="2594333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 y="838200"/>
            <a:ext cx="9144000" cy="5143500"/>
          </a:xfrm>
        </p:spPr>
      </p:pic>
    </p:spTree>
    <p:extLst>
      <p:ext uri="{BB962C8B-B14F-4D97-AF65-F5344CB8AC3E}">
        <p14:creationId xmlns:p14="http://schemas.microsoft.com/office/powerpoint/2010/main" val="1205106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Nazanin" pitchFamily="2" charset="-78"/>
              </a:rPr>
              <a:t>مکانیک</a:t>
            </a:r>
            <a:endParaRPr lang="en-US" dirty="0">
              <a:cs typeface="B Nazanin" pitchFamily="2" charset="-78"/>
            </a:endParaRPr>
          </a:p>
        </p:txBody>
      </p:sp>
      <p:sp>
        <p:nvSpPr>
          <p:cNvPr id="3" name="Content Placeholder 2"/>
          <p:cNvSpPr>
            <a:spLocks noGrp="1"/>
          </p:cNvSpPr>
          <p:nvPr>
            <p:ph sz="quarter" idx="1"/>
          </p:nvPr>
        </p:nvSpPr>
        <p:spPr>
          <a:xfrm>
            <a:off x="304800" y="1447800"/>
            <a:ext cx="8382000" cy="5257800"/>
          </a:xfrm>
        </p:spPr>
        <p:txBody>
          <a:bodyPr>
            <a:normAutofit fontScale="92500" lnSpcReduction="20000"/>
          </a:bodyPr>
          <a:lstStyle/>
          <a:p>
            <a:pPr algn="r" rtl="1"/>
            <a:r>
              <a:rPr lang="fa-IR" dirty="0" smtClean="0">
                <a:cs typeface="B Nazanin" pitchFamily="2" charset="-78"/>
              </a:rPr>
              <a:t>نحل: 15</a:t>
            </a:r>
          </a:p>
          <a:p>
            <a:pPr marL="0" indent="0" algn="r" rtl="1">
              <a:buNone/>
            </a:pPr>
            <a:r>
              <a:rPr lang="fa-IR" dirty="0" smtClean="0">
                <a:cs typeface="B Nazanin" pitchFamily="2" charset="-78"/>
              </a:rPr>
              <a:t>وَأَلْقَى </a:t>
            </a:r>
            <a:r>
              <a:rPr lang="fa-IR" dirty="0">
                <a:cs typeface="B Nazanin" pitchFamily="2" charset="-78"/>
              </a:rPr>
              <a:t>فِي الْأَرْضِ رَوَاسِيَ أَن تَمِيدَ بِكُمْ وَأَنْهَارًا وَسُبُلًا لَّعَلَّكُمْ </a:t>
            </a:r>
            <a:r>
              <a:rPr lang="fa-IR" dirty="0" smtClean="0">
                <a:cs typeface="B Nazanin" pitchFamily="2" charset="-78"/>
              </a:rPr>
              <a:t>تَهْتَدُونَ</a:t>
            </a:r>
            <a:endParaRPr lang="en-US" dirty="0">
              <a:cs typeface="B Nazanin" pitchFamily="2" charset="-78"/>
            </a:endParaRPr>
          </a:p>
          <a:p>
            <a:pPr marL="0" indent="0" algn="r" rtl="1">
              <a:buNone/>
            </a:pPr>
            <a:r>
              <a:rPr lang="fa-IR" dirty="0">
                <a:cs typeface="B Nazanin" pitchFamily="2" charset="-78"/>
              </a:rPr>
              <a:t>و در زمین کوه هایی استوار افکند تا شما </a:t>
            </a:r>
            <a:r>
              <a:rPr lang="fa-IR" dirty="0" smtClean="0">
                <a:cs typeface="B Nazanin" pitchFamily="2" charset="-78"/>
              </a:rPr>
              <a:t>را </a:t>
            </a:r>
            <a:r>
              <a:rPr lang="fa-IR" dirty="0">
                <a:cs typeface="B Nazanin" pitchFamily="2" charset="-78"/>
              </a:rPr>
              <a:t>نلرزاند، و نهرها و راه هایی را [پدید آورد] </a:t>
            </a:r>
            <a:r>
              <a:rPr lang="fa-IR" dirty="0" smtClean="0">
                <a:cs typeface="B Nazanin" pitchFamily="2" charset="-78"/>
              </a:rPr>
              <a:t>تا </a:t>
            </a:r>
            <a:r>
              <a:rPr lang="fa-IR" dirty="0">
                <a:cs typeface="B Nazanin" pitchFamily="2" charset="-78"/>
              </a:rPr>
              <a:t>راه یابید. </a:t>
            </a:r>
            <a:endParaRPr lang="en-US" dirty="0" smtClean="0">
              <a:cs typeface="B Nazanin" pitchFamily="2" charset="-78"/>
            </a:endParaRPr>
          </a:p>
          <a:p>
            <a:pPr marL="0" indent="0" algn="r" rtl="1">
              <a:buNone/>
            </a:pPr>
            <a:r>
              <a:rPr lang="fa-IR" dirty="0" smtClean="0">
                <a:cs typeface="B Nazanin" pitchFamily="2" charset="-78"/>
              </a:rPr>
              <a:t>انبیاء: 31</a:t>
            </a:r>
          </a:p>
          <a:p>
            <a:pPr marL="0" indent="0" algn="r" rtl="1">
              <a:buNone/>
            </a:pPr>
            <a:r>
              <a:rPr lang="fa-IR" dirty="0">
                <a:cs typeface="B Nazanin" pitchFamily="2" charset="-78"/>
              </a:rPr>
              <a:t>وَجَعَلْنَا فِي الْأَرْضِ رَوَاسِيَ أَن تَمِيدَ بِهِمْ وَجَعَلْنَا فِيهَا فِجَاجًا سُبُلًا لَّعَلَّهُمْ </a:t>
            </a:r>
            <a:r>
              <a:rPr lang="fa-IR" dirty="0" smtClean="0">
                <a:cs typeface="B Nazanin" pitchFamily="2" charset="-78"/>
              </a:rPr>
              <a:t>يَهْتَدُونَ</a:t>
            </a:r>
            <a:endParaRPr lang="en-US" dirty="0" smtClean="0">
              <a:cs typeface="B Nazanin" pitchFamily="2" charset="-78"/>
            </a:endParaRPr>
          </a:p>
          <a:p>
            <a:pPr marL="0" indent="0" algn="r" rtl="1">
              <a:buNone/>
            </a:pPr>
            <a:r>
              <a:rPr lang="fa-IR" dirty="0">
                <a:cs typeface="B Nazanin" pitchFamily="2" charset="-78"/>
              </a:rPr>
              <a:t>و در زمین کوه های استوار پدید آوردیم تا زمین آنان را نلرزاند، و در آن راه </a:t>
            </a:r>
            <a:r>
              <a:rPr lang="fa-IR" dirty="0" smtClean="0">
                <a:cs typeface="B Nazanin" pitchFamily="2" charset="-78"/>
              </a:rPr>
              <a:t>هایی </a:t>
            </a:r>
            <a:r>
              <a:rPr lang="fa-IR" dirty="0">
                <a:cs typeface="B Nazanin" pitchFamily="2" charset="-78"/>
              </a:rPr>
              <a:t>فراخ و گشاده قرار دادیم تا [به سوی اهداف خود] راه </a:t>
            </a:r>
            <a:r>
              <a:rPr lang="fa-IR" dirty="0" smtClean="0">
                <a:cs typeface="B Nazanin" pitchFamily="2" charset="-78"/>
              </a:rPr>
              <a:t>یابند</a:t>
            </a:r>
            <a:r>
              <a:rPr lang="en-US" dirty="0" smtClean="0">
                <a:cs typeface="B Nazanin" pitchFamily="2" charset="-78"/>
              </a:rPr>
              <a:t>.</a:t>
            </a:r>
          </a:p>
          <a:p>
            <a:pPr marL="0" indent="0" algn="r" rtl="1">
              <a:buNone/>
            </a:pPr>
            <a:r>
              <a:rPr lang="fa-IR" dirty="0" smtClean="0">
                <a:cs typeface="B Nazanin" pitchFamily="2" charset="-78"/>
              </a:rPr>
              <a:t>لقمان: 10</a:t>
            </a:r>
          </a:p>
          <a:p>
            <a:pPr marL="0" indent="0" algn="r" rtl="1">
              <a:buNone/>
            </a:pPr>
            <a:r>
              <a:rPr lang="fa-IR" dirty="0">
                <a:cs typeface="B Nazanin" pitchFamily="2" charset="-78"/>
              </a:rPr>
              <a:t>خَلَقَ السَّمَاوَاتِ بِغَيْرِ عَمَدٍ تَرَوْنَهَا ۖ وَأَلْقَىٰ فِي الْأَرْضِ رَوَاسِيَ أَن تَمِيدَ بِكُمْ وَبَثَّ فِيهَا مِن كُلِّ دَابَّةٍ ۚ وَأَنزَلْنَا مِنَ السَّمَاءِ مَاءً فَأَنبَتْنَا فِيهَا مِن كُلِّ زَوْجٍ </a:t>
            </a:r>
            <a:r>
              <a:rPr lang="fa-IR" dirty="0" smtClean="0">
                <a:cs typeface="B Nazanin" pitchFamily="2" charset="-78"/>
              </a:rPr>
              <a:t>كَرِيمٍ </a:t>
            </a:r>
          </a:p>
          <a:p>
            <a:pPr marL="0" indent="0" algn="just" rtl="1">
              <a:buNone/>
            </a:pPr>
            <a:r>
              <a:rPr lang="fa-IR" dirty="0">
                <a:cs typeface="B Nazanin" pitchFamily="2" charset="-78"/>
              </a:rPr>
              <a:t>آسمان ها را بدون ستون هایی که آنها را ببینند، آفریده و در زمین کوه هایی استوار افکنده است تا شما را نلرزاند و به اضطراب نیندازد، و در آن از هر جنبنده ای پراکنده کرده است، و از آسمان آبی نازل کردیم پس [به وسیله آن] از هر </a:t>
            </a:r>
            <a:r>
              <a:rPr lang="fa-IR" dirty="0" smtClean="0">
                <a:cs typeface="B Nazanin" pitchFamily="2" charset="-78"/>
              </a:rPr>
              <a:t>نوع </a:t>
            </a:r>
            <a:r>
              <a:rPr lang="fa-IR" dirty="0">
                <a:cs typeface="B Nazanin" pitchFamily="2" charset="-78"/>
              </a:rPr>
              <a:t>گیاه نیکو و با ارزش در آن رویاندیم</a:t>
            </a:r>
            <a:r>
              <a:rPr lang="fa-IR" dirty="0" smtClean="0">
                <a:cs typeface="B Nazanin" pitchFamily="2" charset="-78"/>
              </a:rPr>
              <a:t>.</a:t>
            </a:r>
          </a:p>
        </p:txBody>
      </p:sp>
      <p:pic>
        <p:nvPicPr>
          <p:cNvPr id="5" name="01601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81200" y="1676400"/>
            <a:ext cx="609600" cy="609600"/>
          </a:xfrm>
          <a:prstGeom prst="rect">
            <a:avLst/>
          </a:prstGeom>
        </p:spPr>
      </p:pic>
      <p:pic>
        <p:nvPicPr>
          <p:cNvPr id="6" name="021031.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14400" y="3048000"/>
            <a:ext cx="609600" cy="609600"/>
          </a:xfrm>
          <a:prstGeom prst="rect">
            <a:avLst/>
          </a:prstGeom>
        </p:spPr>
      </p:pic>
      <p:pic>
        <p:nvPicPr>
          <p:cNvPr id="7" name="031010.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76200" y="4724400"/>
            <a:ext cx="609600" cy="609600"/>
          </a:xfrm>
          <a:prstGeom prst="rect">
            <a:avLst/>
          </a:prstGeom>
        </p:spPr>
      </p:pic>
    </p:spTree>
    <p:extLst>
      <p:ext uri="{BB962C8B-B14F-4D97-AF65-F5344CB8AC3E}">
        <p14:creationId xmlns:p14="http://schemas.microsoft.com/office/powerpoint/2010/main" val="2611212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97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4074"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r" rtl="1"/>
            <a:r>
              <a:rPr lang="fa-IR" dirty="0" smtClean="0">
                <a:cs typeface="B Nazanin" pitchFamily="2" charset="-78"/>
              </a:rPr>
              <a:t>نجوم</a:t>
            </a:r>
            <a:endParaRPr lang="en-US" dirty="0">
              <a:cs typeface="B Nazanin" pitchFamily="2" charset="-78"/>
            </a:endParaRPr>
          </a:p>
        </p:txBody>
      </p:sp>
      <p:sp>
        <p:nvSpPr>
          <p:cNvPr id="3" name="Content Placeholder 2"/>
          <p:cNvSpPr>
            <a:spLocks noGrp="1"/>
          </p:cNvSpPr>
          <p:nvPr>
            <p:ph sz="quarter" idx="1"/>
          </p:nvPr>
        </p:nvSpPr>
        <p:spPr>
          <a:xfrm>
            <a:off x="914400" y="914400"/>
            <a:ext cx="7772400" cy="2590800"/>
          </a:xfrm>
        </p:spPr>
        <p:txBody>
          <a:bodyPr>
            <a:normAutofit fontScale="92500"/>
          </a:bodyPr>
          <a:lstStyle/>
          <a:p>
            <a:pPr algn="r" rtl="1"/>
            <a:r>
              <a:rPr lang="fa-IR" dirty="0">
                <a:cs typeface="B Nazanin" pitchFamily="2" charset="-78"/>
              </a:rPr>
              <a:t>انبساط جهان (ذاریات: 47</a:t>
            </a:r>
            <a:r>
              <a:rPr lang="fa-IR" dirty="0" smtClean="0">
                <a:cs typeface="B Nazanin" pitchFamily="2" charset="-78"/>
              </a:rPr>
              <a:t>)</a:t>
            </a:r>
          </a:p>
          <a:p>
            <a:pPr marL="0" indent="0" algn="r" rtl="1">
              <a:buNone/>
            </a:pPr>
            <a:r>
              <a:rPr lang="fa-IR" dirty="0">
                <a:cs typeface="B Nazanin" pitchFamily="2" charset="-78"/>
              </a:rPr>
              <a:t>وَالسَّمَاءَ بَنَيْنَاهَا بِأَيْدٍ وَإِنَّا لَمُوسِعُونَ ﴿</a:t>
            </a:r>
            <a:r>
              <a:rPr lang="fa-IR" dirty="0">
                <a:cs typeface="B Nazanin" pitchFamily="2" charset="-78"/>
                <a:hlinkClick r:id="rId12"/>
              </a:rPr>
              <a:t>٤٧</a:t>
            </a:r>
            <a:r>
              <a:rPr lang="fa-IR" dirty="0">
                <a:cs typeface="B Nazanin" pitchFamily="2" charset="-78"/>
              </a:rPr>
              <a:t>﴾ وَالْأَرْ‌ضَ فَرَ‌شْنَاهَا فَنِعْمَ الْمَاهِدُونَ ﴿</a:t>
            </a:r>
            <a:r>
              <a:rPr lang="fa-IR" dirty="0">
                <a:cs typeface="B Nazanin" pitchFamily="2" charset="-78"/>
                <a:hlinkClick r:id="rId12"/>
              </a:rPr>
              <a:t>٤٨</a:t>
            </a:r>
            <a:r>
              <a:rPr lang="fa-IR" dirty="0">
                <a:cs typeface="B Nazanin" pitchFamily="2" charset="-78"/>
              </a:rPr>
              <a:t>﴾</a:t>
            </a:r>
            <a:endParaRPr lang="fa-IR" dirty="0" smtClean="0">
              <a:cs typeface="B Nazanin" pitchFamily="2" charset="-78"/>
            </a:endParaRPr>
          </a:p>
          <a:p>
            <a:pPr marL="0" indent="0" algn="r" rtl="1">
              <a:buNone/>
            </a:pPr>
            <a:r>
              <a:rPr lang="fa-IR" dirty="0">
                <a:cs typeface="B Nazanin" pitchFamily="2" charset="-78"/>
              </a:rPr>
              <a:t>و آسمان را به قدرت ونیرو بنا کردیم و ما [همواره] وسعت دهنده ایم. (</a:t>
            </a:r>
            <a:r>
              <a:rPr lang="fa-IR" dirty="0">
                <a:cs typeface="B Nazanin" pitchFamily="2" charset="-78"/>
                <a:hlinkClick r:id="rId12"/>
              </a:rPr>
              <a:t>۴۷</a:t>
            </a:r>
            <a:r>
              <a:rPr lang="fa-IR" dirty="0">
                <a:cs typeface="B Nazanin" pitchFamily="2" charset="-78"/>
              </a:rPr>
              <a:t>) و زمین را گستردیم و چه نیکو گستراننده ای هستیم. (</a:t>
            </a:r>
            <a:r>
              <a:rPr lang="fa-IR" dirty="0">
                <a:cs typeface="B Nazanin" pitchFamily="2" charset="-78"/>
                <a:hlinkClick r:id="rId12"/>
              </a:rPr>
              <a:t>۴۸</a:t>
            </a:r>
            <a:r>
              <a:rPr lang="fa-IR" dirty="0">
                <a:cs typeface="B Nazanin" pitchFamily="2" charset="-78"/>
              </a:rPr>
              <a:t>)</a:t>
            </a:r>
          </a:p>
          <a:p>
            <a:pPr algn="r" rtl="1"/>
            <a:r>
              <a:rPr lang="fa-IR" dirty="0">
                <a:cs typeface="B Nazanin" pitchFamily="2" charset="-78"/>
              </a:rPr>
              <a:t>موقعیت ستارگان (واقعه: 75 و 76</a:t>
            </a:r>
            <a:r>
              <a:rPr lang="fa-IR" dirty="0" smtClean="0">
                <a:cs typeface="B Nazanin" pitchFamily="2" charset="-78"/>
              </a:rPr>
              <a:t>) </a:t>
            </a:r>
            <a:endParaRPr lang="fa-IR" dirty="0">
              <a:cs typeface="B Nazanin" pitchFamily="2" charset="-78"/>
            </a:endParaRPr>
          </a:p>
          <a:p>
            <a:pPr algn="r" rtl="1"/>
            <a:r>
              <a:rPr lang="fa-IR" dirty="0" smtClean="0">
                <a:cs typeface="B Nazanin" pitchFamily="2" charset="-78"/>
              </a:rPr>
              <a:t>ستاره </a:t>
            </a:r>
            <a:r>
              <a:rPr lang="fa-IR" dirty="0">
                <a:cs typeface="B Nazanin" pitchFamily="2" charset="-78"/>
              </a:rPr>
              <a:t>نفوذ کننده  (طارق: 3</a:t>
            </a:r>
            <a:r>
              <a:rPr lang="fa-IR" dirty="0" smtClean="0">
                <a:cs typeface="B Nazanin" pitchFamily="2" charset="-78"/>
              </a:rPr>
              <a:t>) </a:t>
            </a:r>
            <a:endParaRPr lang="fa-IR" dirty="0">
              <a:cs typeface="B Nazanin" pitchFamily="2" charset="-78"/>
            </a:endParaRPr>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400" y="3801857"/>
            <a:ext cx="8915400" cy="2903743"/>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8600" y="2209800"/>
            <a:ext cx="2971800" cy="2337503"/>
          </a:xfrm>
          <a:prstGeom prst="rect">
            <a:avLst/>
          </a:prstGeom>
        </p:spPr>
      </p:pic>
      <p:pic>
        <p:nvPicPr>
          <p:cNvPr id="6" name="05104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029200" y="838200"/>
            <a:ext cx="609600" cy="609600"/>
          </a:xfrm>
          <a:prstGeom prst="rect">
            <a:avLst/>
          </a:prstGeom>
        </p:spPr>
      </p:pic>
      <p:pic>
        <p:nvPicPr>
          <p:cNvPr id="8" name="051048.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600200" y="838200"/>
            <a:ext cx="609600" cy="609600"/>
          </a:xfrm>
          <a:prstGeom prst="rect">
            <a:avLst/>
          </a:prstGeom>
        </p:spPr>
      </p:pic>
      <p:pic>
        <p:nvPicPr>
          <p:cNvPr id="9" name="056075.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4495800" y="2521131"/>
            <a:ext cx="609600" cy="609600"/>
          </a:xfrm>
          <a:prstGeom prst="rect">
            <a:avLst/>
          </a:prstGeom>
        </p:spPr>
      </p:pic>
      <p:pic>
        <p:nvPicPr>
          <p:cNvPr id="10" name="056076.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3505200" y="2521131"/>
            <a:ext cx="609600" cy="609600"/>
          </a:xfrm>
          <a:prstGeom prst="rect">
            <a:avLst/>
          </a:prstGeom>
        </p:spPr>
      </p:pic>
      <p:pic>
        <p:nvPicPr>
          <p:cNvPr id="11" name="086003.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5029200" y="3073751"/>
            <a:ext cx="609600" cy="609600"/>
          </a:xfrm>
          <a:prstGeom prst="rect">
            <a:avLst/>
          </a:prstGeom>
        </p:spPr>
      </p:pic>
    </p:spTree>
    <p:extLst>
      <p:ext uri="{BB962C8B-B14F-4D97-AF65-F5344CB8AC3E}">
        <p14:creationId xmlns:p14="http://schemas.microsoft.com/office/powerpoint/2010/main" val="484573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0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039"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659"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671" fill="hold"/>
                                        <p:tgtEl>
                                          <p:spTgt spid="10"/>
                                        </p:tgtEl>
                                      </p:cBhvr>
                                    </p:cmd>
                                  </p:childTnLst>
                                </p:cTn>
                              </p:par>
                            </p:childTnLst>
                          </p:cTn>
                        </p:par>
                      </p:childTnLst>
                    </p:cTn>
                  </p:par>
                </p:childTnLst>
              </p:cTn>
              <p:nextCondLst>
                <p:cond evt="onClick" delay="0">
                  <p:tgtEl>
                    <p:spTgt spid="10"/>
                  </p:tgtEl>
                </p:cond>
              </p:nextCondLst>
            </p:seq>
            <p:audio>
              <p:cMediaNode vol="80000">
                <p:cTn id="25" fill="hold" display="0">
                  <p:stCondLst>
                    <p:cond delay="indefinite"/>
                  </p:stCondLst>
                  <p:endCondLst>
                    <p:cond evt="onStopAudio" delay="0">
                      <p:tgtEl>
                        <p:sldTgt/>
                      </p:tgtEl>
                    </p:cond>
                  </p:endCondLst>
                </p:cTn>
                <p:tgtEl>
                  <p:spTgt spid="10"/>
                </p:tgtEl>
              </p:cMediaNode>
            </p:audio>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189" fill="hold"/>
                                        <p:tgtEl>
                                          <p:spTgt spid="11"/>
                                        </p:tgtEl>
                                      </p:cBhvr>
                                    </p:cmd>
                                  </p:childTnLst>
                                </p:cTn>
                              </p:par>
                            </p:childTnLst>
                          </p:cTn>
                        </p:par>
                      </p:childTnLst>
                    </p:cTn>
                  </p:par>
                </p:childTnLst>
              </p:cTn>
              <p:nextCondLst>
                <p:cond evt="onClick" delay="0">
                  <p:tgtEl>
                    <p:spTgt spid="11"/>
                  </p:tgtEl>
                </p:cond>
              </p:nextCondLst>
            </p:seq>
            <p:audio>
              <p:cMediaNode vol="80000">
                <p:cTn id="31"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نجوم (ادامه)</a:t>
            </a:r>
            <a:endParaRPr lang="en-US" dirty="0"/>
          </a:p>
        </p:txBody>
      </p:sp>
      <p:sp>
        <p:nvSpPr>
          <p:cNvPr id="3" name="Content Placeholder 2"/>
          <p:cNvSpPr>
            <a:spLocks noGrp="1"/>
          </p:cNvSpPr>
          <p:nvPr>
            <p:ph sz="quarter" idx="1"/>
          </p:nvPr>
        </p:nvSpPr>
        <p:spPr/>
        <p:txBody>
          <a:bodyPr>
            <a:normAutofit fontScale="92500" lnSpcReduction="10000"/>
          </a:bodyPr>
          <a:lstStyle/>
          <a:p>
            <a:pPr algn="r" rtl="1"/>
            <a:r>
              <a:rPr lang="fa-IR" dirty="0">
                <a:cs typeface="B Nazanin" pitchFamily="2" charset="-78"/>
              </a:rPr>
              <a:t>حرکت خورشید (یس: 38) </a:t>
            </a:r>
          </a:p>
          <a:p>
            <a:pPr algn="r" rtl="1"/>
            <a:r>
              <a:rPr lang="fa-IR" dirty="0" smtClean="0">
                <a:cs typeface="B Nazanin" pitchFamily="2" charset="-78"/>
              </a:rPr>
              <a:t>محو </a:t>
            </a:r>
            <a:r>
              <a:rPr lang="fa-IR" dirty="0">
                <a:cs typeface="B Nazanin" pitchFamily="2" charset="-78"/>
              </a:rPr>
              <a:t>شدن نور ماه (اسراء: 12)</a:t>
            </a:r>
          </a:p>
          <a:p>
            <a:pPr algn="r" rtl="1"/>
            <a:r>
              <a:rPr lang="fa-IR" dirty="0" smtClean="0">
                <a:cs typeface="B Nazanin" pitchFamily="2" charset="-78"/>
              </a:rPr>
              <a:t>کروی </a:t>
            </a:r>
            <a:r>
              <a:rPr lang="fa-IR" dirty="0">
                <a:cs typeface="B Nazanin" pitchFamily="2" charset="-78"/>
              </a:rPr>
              <a:t>بودن کره زمین (انبیاء: 33، یس: 40، زمر: 5)</a:t>
            </a:r>
          </a:p>
          <a:p>
            <a:pPr algn="r" rtl="1"/>
            <a:r>
              <a:rPr lang="fa-IR" dirty="0">
                <a:cs typeface="B Nazanin" pitchFamily="2" charset="-78"/>
              </a:rPr>
              <a:t>حرکت سریع زمین به دور خود (اعراف: 54)</a:t>
            </a:r>
          </a:p>
          <a:p>
            <a:pPr algn="r" rtl="1"/>
            <a:r>
              <a:rPr lang="fa-IR" dirty="0">
                <a:cs typeface="B Nazanin" pitchFamily="2" charset="-78"/>
              </a:rPr>
              <a:t>حرکت زمین (ملک: 15، زخرف: 10، </a:t>
            </a:r>
            <a:r>
              <a:rPr lang="fa-IR" dirty="0" smtClean="0">
                <a:cs typeface="B Nazanin" pitchFamily="2" charset="-78"/>
              </a:rPr>
              <a:t>طه: 53)</a:t>
            </a:r>
            <a:endParaRPr lang="fa-IR" dirty="0">
              <a:cs typeface="B Nazanin" pitchFamily="2" charset="-78"/>
            </a:endParaRPr>
          </a:p>
          <a:p>
            <a:pPr algn="r" rtl="1"/>
            <a:r>
              <a:rPr lang="fa-IR" dirty="0">
                <a:cs typeface="B Nazanin" pitchFamily="2" charset="-78"/>
              </a:rPr>
              <a:t>آسمان دارای مدار (ذاریات: 7)</a:t>
            </a:r>
          </a:p>
          <a:p>
            <a:pPr algn="r" rtl="1"/>
            <a:r>
              <a:rPr lang="fa-IR" dirty="0">
                <a:cs typeface="B Nazanin" pitchFamily="2" charset="-78"/>
              </a:rPr>
              <a:t>آغاز جهان (انبیاء: 30، انبیاء: 104، قصص: 88، شوری: </a:t>
            </a:r>
            <a:r>
              <a:rPr lang="fa-IR" dirty="0" smtClean="0">
                <a:cs typeface="B Nazanin" pitchFamily="2" charset="-78"/>
              </a:rPr>
              <a:t>29)</a:t>
            </a:r>
          </a:p>
          <a:p>
            <a:pPr algn="r" rtl="1"/>
            <a:r>
              <a:rPr lang="fa-IR" dirty="0" smtClean="0">
                <a:cs typeface="B Nazanin" pitchFamily="2" charset="-78"/>
              </a:rPr>
              <a:t>آفرینش جهان از عدم (بقره: 117، انعام: 101)</a:t>
            </a:r>
            <a:endParaRPr lang="fa-IR" dirty="0">
              <a:cs typeface="B Nazanin" pitchFamily="2" charset="-78"/>
            </a:endParaRPr>
          </a:p>
          <a:p>
            <a:pPr algn="r" rtl="1"/>
            <a:r>
              <a:rPr lang="fa-IR" dirty="0">
                <a:cs typeface="B Nazanin" pitchFamily="2" charset="-78"/>
              </a:rPr>
              <a:t>بر پا کردن آسمان و قرار دادن توازن (رحمن: 6)</a:t>
            </a:r>
          </a:p>
          <a:p>
            <a:pPr algn="r" rtl="1"/>
            <a:r>
              <a:rPr lang="fa-IR" dirty="0">
                <a:cs typeface="B Nazanin" pitchFamily="2" charset="-78"/>
              </a:rPr>
              <a:t>پایان جهان (انبیاء: 104، </a:t>
            </a:r>
            <a:r>
              <a:rPr lang="fa-IR" dirty="0" smtClean="0">
                <a:cs typeface="B Nazanin" pitchFamily="2" charset="-78"/>
              </a:rPr>
              <a:t>اجلٍ مسمّی-روم</a:t>
            </a:r>
            <a:r>
              <a:rPr lang="fa-IR" dirty="0">
                <a:cs typeface="B Nazanin" pitchFamily="2" charset="-78"/>
              </a:rPr>
              <a:t>: 8، لقمان: 29، فاطر: </a:t>
            </a:r>
            <a:r>
              <a:rPr lang="fa-IR" dirty="0" smtClean="0">
                <a:cs typeface="B Nazanin" pitchFamily="2" charset="-78"/>
              </a:rPr>
              <a:t>13، 41، </a:t>
            </a:r>
            <a:r>
              <a:rPr lang="fa-IR" dirty="0">
                <a:cs typeface="B Nazanin" pitchFamily="2" charset="-78"/>
              </a:rPr>
              <a:t>زمر: 5، احقاف: 3 ، قیامه: 9)</a:t>
            </a:r>
          </a:p>
        </p:txBody>
      </p:sp>
    </p:spTree>
    <p:extLst>
      <p:ext uri="{BB962C8B-B14F-4D97-AF65-F5344CB8AC3E}">
        <p14:creationId xmlns:p14="http://schemas.microsoft.com/office/powerpoint/2010/main" val="1494932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هواشناسی</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ابر سنگین (رعد: 12)</a:t>
            </a:r>
          </a:p>
          <a:p>
            <a:pPr algn="r" rtl="1"/>
            <a:r>
              <a:rPr lang="fa-IR" dirty="0" smtClean="0">
                <a:cs typeface="B Nazanin" pitchFamily="2" charset="-78"/>
              </a:rPr>
              <a:t>بادهای بارور کننده (حجر: 22)</a:t>
            </a:r>
          </a:p>
          <a:p>
            <a:pPr algn="r" rtl="1"/>
            <a:r>
              <a:rPr lang="fa-IR" dirty="0" smtClean="0">
                <a:cs typeface="B Nazanin" pitchFamily="2" charset="-78"/>
              </a:rPr>
              <a:t>تشکیل باران (نور: 43، روم: 48)</a:t>
            </a:r>
          </a:p>
          <a:p>
            <a:pPr algn="r" rtl="1"/>
            <a:r>
              <a:rPr lang="fa-IR" dirty="0" smtClean="0">
                <a:cs typeface="B Nazanin" pitchFamily="2" charset="-78"/>
              </a:rPr>
              <a:t>تشکیل تگرگ (نور: 43)</a:t>
            </a:r>
          </a:p>
          <a:p>
            <a:pPr algn="r" rtl="1"/>
            <a:r>
              <a:rPr lang="fa-IR" dirty="0" smtClean="0">
                <a:cs typeface="B Nazanin" pitchFamily="2" charset="-78"/>
              </a:rPr>
              <a:t>انزال آب از آسمان و ساکن کردن آن در زمین (مؤمنون: 18، بقره: 74)</a:t>
            </a:r>
          </a:p>
          <a:p>
            <a:pPr algn="r" rtl="1"/>
            <a:r>
              <a:rPr lang="fa-IR" dirty="0" smtClean="0">
                <a:cs typeface="B Nazanin" pitchFamily="2" charset="-78"/>
              </a:rPr>
              <a:t>محدود بودن جو زمین (نحل: 79)</a:t>
            </a:r>
            <a:endParaRPr lang="en-US" dirty="0" smtClean="0">
              <a:cs typeface="B Nazanin" pitchFamily="2" charset="-78"/>
            </a:endParaRPr>
          </a:p>
          <a:p>
            <a:pPr algn="r" rtl="1"/>
            <a:r>
              <a:rPr lang="fa-IR" dirty="0" smtClean="0">
                <a:cs typeface="B Nazanin" pitchFamily="2" charset="-78"/>
              </a:rPr>
              <a:t>هفت لایه ای بودن جو زمین (بقره: 29، اسراء: 44، مؤمنون: 17، 86، فصلت: 12، ملک: 3، نوح: 15، نبأ: 12)</a:t>
            </a:r>
            <a:endParaRPr lang="en-US" dirty="0">
              <a:cs typeface="B Nazanin" pitchFamily="2" charset="-78"/>
            </a:endParaRPr>
          </a:p>
        </p:txBody>
      </p:sp>
    </p:spTree>
    <p:extLst>
      <p:ext uri="{BB962C8B-B14F-4D97-AF65-F5344CB8AC3E}">
        <p14:creationId xmlns:p14="http://schemas.microsoft.com/office/powerpoint/2010/main" val="3453097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cs typeface="B Nazanin" pitchFamily="2" charset="-78"/>
              </a:rPr>
              <a:t>زمین </a:t>
            </a:r>
            <a:r>
              <a:rPr lang="fa-IR" dirty="0" smtClean="0">
                <a:cs typeface="B Nazanin" pitchFamily="2" charset="-78"/>
              </a:rPr>
              <a:t>شناسی</a:t>
            </a:r>
            <a:endParaRPr lang="en-US" dirty="0">
              <a:cs typeface="B Nazanin" pitchFamily="2" charset="-78"/>
            </a:endParaRPr>
          </a:p>
        </p:txBody>
      </p:sp>
      <p:sp>
        <p:nvSpPr>
          <p:cNvPr id="3" name="Content Placeholder 2"/>
          <p:cNvSpPr>
            <a:spLocks noGrp="1"/>
          </p:cNvSpPr>
          <p:nvPr>
            <p:ph sz="quarter" idx="1"/>
          </p:nvPr>
        </p:nvSpPr>
        <p:spPr/>
        <p:txBody>
          <a:bodyPr>
            <a:normAutofit lnSpcReduction="10000"/>
          </a:bodyPr>
          <a:lstStyle/>
          <a:p>
            <a:pPr algn="r" rtl="1"/>
            <a:r>
              <a:rPr lang="fa-IR" dirty="0">
                <a:cs typeface="B Nazanin" pitchFamily="2" charset="-78"/>
              </a:rPr>
              <a:t>گسل های زمین (</a:t>
            </a:r>
            <a:r>
              <a:rPr lang="fa-IR" dirty="0" smtClean="0">
                <a:cs typeface="B Nazanin" pitchFamily="2" charset="-78"/>
              </a:rPr>
              <a:t>طارق: 12، </a:t>
            </a:r>
            <a:r>
              <a:rPr lang="fa-IR" dirty="0">
                <a:cs typeface="B Nazanin" pitchFamily="2" charset="-78"/>
              </a:rPr>
              <a:t>رعد: 4) </a:t>
            </a:r>
            <a:endParaRPr lang="fa-IR" dirty="0" smtClean="0">
              <a:cs typeface="B Nazanin" pitchFamily="2" charset="-78"/>
            </a:endParaRPr>
          </a:p>
          <a:p>
            <a:pPr algn="r" rtl="1"/>
            <a:r>
              <a:rPr lang="fa-IR" dirty="0" smtClean="0">
                <a:cs typeface="B Nazanin" pitchFamily="2" charset="-78"/>
              </a:rPr>
              <a:t>گسترش خشکی های زمین (حجر: 19، ق: 7)</a:t>
            </a:r>
            <a:endParaRPr lang="fa-IR" dirty="0">
              <a:cs typeface="B Nazanin" pitchFamily="2" charset="-78"/>
            </a:endParaRPr>
          </a:p>
          <a:p>
            <a:pPr algn="r" rtl="1"/>
            <a:r>
              <a:rPr lang="fa-IR" dirty="0" smtClean="0">
                <a:cs typeface="B Nazanin" pitchFamily="2" charset="-78"/>
              </a:rPr>
              <a:t>حرکت تکتونیکی پوسته زمین (نمل: 88)</a:t>
            </a:r>
          </a:p>
          <a:p>
            <a:pPr algn="r" rtl="1"/>
            <a:r>
              <a:rPr lang="fa-IR" dirty="0" smtClean="0">
                <a:cs typeface="B Nazanin" pitchFamily="2" charset="-78"/>
              </a:rPr>
              <a:t>7 </a:t>
            </a:r>
            <a:r>
              <a:rPr lang="fa-IR" dirty="0" smtClean="0">
                <a:cs typeface="B Nazanin" pitchFamily="2" charset="-78"/>
              </a:rPr>
              <a:t>لایه </a:t>
            </a:r>
            <a:r>
              <a:rPr lang="fa-IR" dirty="0" smtClean="0">
                <a:cs typeface="B Nazanin" pitchFamily="2" charset="-78"/>
              </a:rPr>
              <a:t>ای بودن زمین (طلاق</a:t>
            </a:r>
            <a:r>
              <a:rPr lang="fa-IR" dirty="0" smtClean="0">
                <a:cs typeface="B Nazanin" pitchFamily="2" charset="-78"/>
              </a:rPr>
              <a:t>: 12)</a:t>
            </a:r>
          </a:p>
          <a:p>
            <a:pPr algn="r" rtl="1"/>
            <a:r>
              <a:rPr lang="fa-IR" dirty="0" smtClean="0">
                <a:cs typeface="B Nazanin" pitchFamily="2" charset="-78"/>
              </a:rPr>
              <a:t>ریشه دار بودن کوه ها (نبأ: 7)</a:t>
            </a:r>
          </a:p>
          <a:p>
            <a:pPr algn="r" rtl="1"/>
            <a:r>
              <a:rPr lang="fa-IR" dirty="0" smtClean="0">
                <a:cs typeface="B Nazanin" pitchFamily="2" charset="-78"/>
              </a:rPr>
              <a:t>کاهش اندازه زمین (رعد:41، انبیاء: 44)</a:t>
            </a:r>
          </a:p>
          <a:p>
            <a:pPr algn="r" rtl="1"/>
            <a:r>
              <a:rPr lang="fa-IR" dirty="0" smtClean="0">
                <a:cs typeface="B Nazanin" pitchFamily="2" charset="-78"/>
              </a:rPr>
              <a:t>سنگ های دارای آب (بقره: 74)</a:t>
            </a:r>
          </a:p>
          <a:p>
            <a:pPr algn="r" rtl="1"/>
            <a:r>
              <a:rPr lang="fa-IR" dirty="0" smtClean="0">
                <a:cs typeface="B Nazanin" pitchFamily="2" charset="-78"/>
              </a:rPr>
              <a:t>پست ترین نقطه در خشکی های زمین (روم: 3)</a:t>
            </a:r>
          </a:p>
          <a:p>
            <a:pPr algn="r" rtl="1"/>
            <a:r>
              <a:rPr lang="fa-IR" dirty="0" smtClean="0">
                <a:cs typeface="B Nazanin" pitchFamily="2" charset="-78"/>
              </a:rPr>
              <a:t>دریاهای </a:t>
            </a:r>
            <a:r>
              <a:rPr lang="fa-IR" dirty="0" smtClean="0">
                <a:cs typeface="B Nazanin" pitchFamily="2" charset="-78"/>
              </a:rPr>
              <a:t>گداخته </a:t>
            </a:r>
            <a:r>
              <a:rPr lang="fa-IR" dirty="0" smtClean="0">
                <a:cs typeface="B Nazanin" pitchFamily="2" charset="-78"/>
              </a:rPr>
              <a:t>(طور</a:t>
            </a:r>
            <a:r>
              <a:rPr lang="fa-IR" dirty="0" smtClean="0">
                <a:cs typeface="B Nazanin" pitchFamily="2" charset="-78"/>
              </a:rPr>
              <a:t>: </a:t>
            </a:r>
            <a:r>
              <a:rPr lang="fa-IR" dirty="0" smtClean="0">
                <a:cs typeface="B Nazanin" pitchFamily="2" charset="-78"/>
              </a:rPr>
              <a:t>6</a:t>
            </a:r>
            <a:r>
              <a:rPr lang="fa-IR" dirty="0">
                <a:cs typeface="B Nazanin" pitchFamily="2" charset="-78"/>
              </a:rPr>
              <a:t>)</a:t>
            </a:r>
            <a:endParaRPr lang="fa-IR" dirty="0" smtClean="0">
              <a:cs typeface="B Nazanin" pitchFamily="2" charset="-78"/>
            </a:endParaRPr>
          </a:p>
          <a:p>
            <a:pPr algn="r" rtl="1"/>
            <a:r>
              <a:rPr lang="fa-IR" dirty="0" smtClean="0">
                <a:cs typeface="B Nazanin" pitchFamily="2" charset="-78"/>
              </a:rPr>
              <a:t>سه نوع کوه (فاطر: 27</a:t>
            </a:r>
            <a:r>
              <a:rPr lang="fa-IR" dirty="0" smtClean="0">
                <a:cs typeface="B Nazanin" pitchFamily="2" charset="-78"/>
              </a:rPr>
              <a:t>)</a:t>
            </a:r>
          </a:p>
          <a:p>
            <a:pPr algn="r" rtl="1"/>
            <a:endParaRPr lang="en-US" dirty="0">
              <a:cs typeface="B Nazanin" pitchFamily="2" charset="-78"/>
            </a:endParaRPr>
          </a:p>
        </p:txBody>
      </p:sp>
    </p:spTree>
    <p:extLst>
      <p:ext uri="{BB962C8B-B14F-4D97-AF65-F5344CB8AC3E}">
        <p14:creationId xmlns:p14="http://schemas.microsoft.com/office/powerpoint/2010/main" val="4032083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cs typeface="B Nazanin" pitchFamily="2" charset="-78"/>
              </a:rPr>
              <a:t>گیاه </a:t>
            </a:r>
            <a:r>
              <a:rPr lang="fa-IR" dirty="0" smtClean="0">
                <a:cs typeface="B Nazanin" pitchFamily="2" charset="-78"/>
              </a:rPr>
              <a:t>شناسی</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زوجیت در گیاهان (رعد: 3، رحمن: 52)</a:t>
            </a:r>
          </a:p>
          <a:p>
            <a:pPr algn="r" rtl="1"/>
            <a:r>
              <a:rPr lang="fa-IR" dirty="0" smtClean="0">
                <a:cs typeface="B Nazanin" pitchFamily="2" charset="-78"/>
              </a:rPr>
              <a:t>بادهای بارور کننده (</a:t>
            </a:r>
            <a:r>
              <a:rPr lang="fa-IR" dirty="0" smtClean="0">
                <a:cs typeface="B Nazanin" pitchFamily="2" charset="-78"/>
              </a:rPr>
              <a:t>حجر: 22)</a:t>
            </a:r>
            <a:endParaRPr lang="fa-IR" dirty="0" smtClean="0">
              <a:cs typeface="B Nazanin" pitchFamily="2" charset="-78"/>
            </a:endParaRPr>
          </a:p>
          <a:p>
            <a:pPr algn="r" rtl="1"/>
            <a:endParaRPr lang="fa-IR" dirty="0" smtClean="0">
              <a:cs typeface="B Nazanin" pitchFamily="2" charset="-78"/>
            </a:endParaRPr>
          </a:p>
          <a:p>
            <a:pPr algn="r" rtl="1"/>
            <a:endParaRPr lang="fa-IR" dirty="0" smtClean="0">
              <a:cs typeface="B Nazanin" pitchFamily="2" charset="-78"/>
            </a:endParaRPr>
          </a:p>
        </p:txBody>
      </p:sp>
    </p:spTree>
    <p:extLst>
      <p:ext uri="{BB962C8B-B14F-4D97-AF65-F5344CB8AC3E}">
        <p14:creationId xmlns:p14="http://schemas.microsoft.com/office/powerpoint/2010/main" val="3178058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فهرست مطالب</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آیا برداشت علمی از قرآن کریم مجاز است؟</a:t>
            </a:r>
          </a:p>
          <a:p>
            <a:pPr algn="r" rtl="1"/>
            <a:r>
              <a:rPr lang="fa-IR" dirty="0" smtClean="0">
                <a:cs typeface="B Nazanin" pitchFamily="2" charset="-78"/>
              </a:rPr>
              <a:t>در مورد کدامیک از شاخه های دانش تاکنون مطالبی در قرآن یافت شده است؟</a:t>
            </a:r>
          </a:p>
          <a:p>
            <a:pPr algn="r" rtl="1"/>
            <a:r>
              <a:rPr lang="fa-IR" dirty="0" smtClean="0">
                <a:cs typeface="B Nazanin" pitchFamily="2" charset="-78"/>
              </a:rPr>
              <a:t>بررسی موارد مهم</a:t>
            </a:r>
          </a:p>
          <a:p>
            <a:pPr algn="r" rtl="1"/>
            <a:r>
              <a:rPr lang="fa-IR" dirty="0">
                <a:cs typeface="B Nazanin" pitchFamily="2" charset="-78"/>
              </a:rPr>
              <a:t>آیات </a:t>
            </a:r>
            <a:r>
              <a:rPr lang="fa-IR" dirty="0" smtClean="0">
                <a:cs typeface="B Nazanin" pitchFamily="2" charset="-78"/>
              </a:rPr>
              <a:t>متشابه</a:t>
            </a:r>
            <a:endParaRPr lang="en-US" dirty="0" smtClean="0">
              <a:cs typeface="B Nazanin" pitchFamily="2" charset="-78"/>
            </a:endParaRPr>
          </a:p>
          <a:p>
            <a:pPr algn="r" rtl="1"/>
            <a:r>
              <a:rPr lang="fa-IR" dirty="0" smtClean="0">
                <a:cs typeface="B Nazanin" pitchFamily="2" charset="-78"/>
              </a:rPr>
              <a:t>نتیجه گیری</a:t>
            </a:r>
            <a:endParaRPr lang="en-US" dirty="0">
              <a:cs typeface="B Nazanin" pitchFamily="2" charset="-78"/>
            </a:endParaRPr>
          </a:p>
        </p:txBody>
      </p:sp>
    </p:spTree>
    <p:extLst>
      <p:ext uri="{BB962C8B-B14F-4D97-AF65-F5344CB8AC3E}">
        <p14:creationId xmlns:p14="http://schemas.microsoft.com/office/powerpoint/2010/main" val="2780492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Nazanin" pitchFamily="2" charset="-78"/>
              </a:rPr>
              <a:t>پزشکی</a:t>
            </a:r>
            <a:endParaRPr lang="fa-IR" dirty="0">
              <a:cs typeface="B Nazanin" pitchFamily="2" charset="-78"/>
            </a:endParaRPr>
          </a:p>
        </p:txBody>
      </p:sp>
      <p:sp>
        <p:nvSpPr>
          <p:cNvPr id="3" name="Content Placeholder 2"/>
          <p:cNvSpPr>
            <a:spLocks noGrp="1"/>
          </p:cNvSpPr>
          <p:nvPr>
            <p:ph sz="quarter" idx="1"/>
          </p:nvPr>
        </p:nvSpPr>
        <p:spPr/>
        <p:txBody>
          <a:bodyPr>
            <a:normAutofit fontScale="92500" lnSpcReduction="10000"/>
          </a:bodyPr>
          <a:lstStyle/>
          <a:p>
            <a:pPr algn="r" rtl="1"/>
            <a:r>
              <a:rPr lang="fa-IR" dirty="0" smtClean="0">
                <a:cs typeface="B Nazanin" pitchFamily="2" charset="-78"/>
              </a:rPr>
              <a:t>سیتم ایمنی بدن (طارق: 4)</a:t>
            </a:r>
          </a:p>
          <a:p>
            <a:pPr algn="r" rtl="1"/>
            <a:r>
              <a:rPr lang="fa-IR" dirty="0" smtClean="0">
                <a:cs typeface="B Nazanin" pitchFamily="2" charset="-78"/>
              </a:rPr>
              <a:t>مراحل تکامل و رشد جنین (مؤمنون: 14)</a:t>
            </a:r>
          </a:p>
          <a:p>
            <a:pPr algn="r" rtl="1"/>
            <a:r>
              <a:rPr lang="fa-IR" dirty="0" smtClean="0">
                <a:cs typeface="B Nazanin" pitchFamily="2" charset="-78"/>
              </a:rPr>
              <a:t>جنسیت جنین را اسپرم تعیین می کند (نجم: 46، قیامه: 39، انسان: 2، عبس: 19، طارق: 6)</a:t>
            </a:r>
          </a:p>
          <a:p>
            <a:pPr algn="r" rtl="1"/>
            <a:r>
              <a:rPr lang="fa-IR" dirty="0" smtClean="0">
                <a:cs typeface="B Nazanin" pitchFamily="2" charset="-78"/>
              </a:rPr>
              <a:t>مراحل سه گانه تکامل جنین (زمر: 6)</a:t>
            </a:r>
          </a:p>
          <a:p>
            <a:pPr algn="r" rtl="1"/>
            <a:r>
              <a:rPr lang="fa-IR" dirty="0" smtClean="0">
                <a:cs typeface="B Nazanin" pitchFamily="2" charset="-78"/>
              </a:rPr>
              <a:t>رحم از جنین می کاهد (رعد: 8)</a:t>
            </a:r>
          </a:p>
          <a:p>
            <a:pPr algn="r" rtl="1"/>
            <a:r>
              <a:rPr lang="fa-IR" dirty="0" smtClean="0">
                <a:cs typeface="B Nazanin" pitchFamily="2" charset="-78"/>
              </a:rPr>
              <a:t>آسان سازی وضع حمل (عبس: 20)</a:t>
            </a:r>
          </a:p>
          <a:p>
            <a:pPr algn="r" rtl="1"/>
            <a:r>
              <a:rPr lang="fa-IR" dirty="0" smtClean="0">
                <a:cs typeface="B Nazanin" pitchFamily="2" charset="-78"/>
              </a:rPr>
              <a:t>خردن رطب و آب برای آسان سازی وضع حمل (مریم: 25) </a:t>
            </a:r>
          </a:p>
          <a:p>
            <a:pPr algn="r" rtl="1"/>
            <a:r>
              <a:rPr lang="fa-IR" dirty="0" smtClean="0">
                <a:cs typeface="B Nazanin" pitchFamily="2" charset="-78"/>
              </a:rPr>
              <a:t>اثر انگشت منحصر به فرد (قیامه: 4)</a:t>
            </a:r>
          </a:p>
          <a:p>
            <a:pPr algn="r" rtl="1"/>
            <a:r>
              <a:rPr lang="fa-IR" dirty="0" smtClean="0">
                <a:cs typeface="B Nazanin" pitchFamily="2" charset="-78"/>
              </a:rPr>
              <a:t>مدّت شیردادن به نوزاد 2 سال است (لقمان: 14، بقره: 233)</a:t>
            </a:r>
          </a:p>
          <a:p>
            <a:pPr algn="r" rtl="1"/>
            <a:r>
              <a:rPr lang="fa-IR" dirty="0" smtClean="0">
                <a:cs typeface="B Nazanin" pitchFamily="2" charset="-78"/>
              </a:rPr>
              <a:t>مدّت حمل و شیردهی نوزاد 30 ماه است (احقاف: 15)</a:t>
            </a:r>
          </a:p>
        </p:txBody>
      </p:sp>
    </p:spTree>
    <p:extLst>
      <p:ext uri="{BB962C8B-B14F-4D97-AF65-F5344CB8AC3E}">
        <p14:creationId xmlns:p14="http://schemas.microsoft.com/office/powerpoint/2010/main" val="2966514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Nazanin" pitchFamily="2" charset="-78"/>
              </a:rPr>
              <a:t>(دریا/اقیانوس </a:t>
            </a:r>
            <a:r>
              <a:rPr lang="fa-IR" dirty="0">
                <a:cs typeface="B Nazanin" pitchFamily="2" charset="-78"/>
              </a:rPr>
              <a:t>شناسی</a:t>
            </a:r>
            <a:r>
              <a:rPr lang="fa-IR" dirty="0" smtClean="0">
                <a:cs typeface="B Nazanin" pitchFamily="2" charset="-78"/>
              </a:rPr>
              <a:t>)</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a:cs typeface="B Nazanin" pitchFamily="2" charset="-78"/>
              </a:rPr>
              <a:t>دریاهای </a:t>
            </a:r>
            <a:r>
              <a:rPr lang="fa-IR" dirty="0" smtClean="0">
                <a:cs typeface="B Nazanin" pitchFamily="2" charset="-78"/>
              </a:rPr>
              <a:t>گداخته </a:t>
            </a:r>
            <a:r>
              <a:rPr lang="fa-IR" dirty="0">
                <a:cs typeface="B Nazanin" pitchFamily="2" charset="-78"/>
              </a:rPr>
              <a:t>(طور: 6، انفطار: 3)</a:t>
            </a:r>
          </a:p>
          <a:p>
            <a:pPr algn="r" rtl="1"/>
            <a:r>
              <a:rPr lang="fa-IR" dirty="0" smtClean="0">
                <a:cs typeface="B Nazanin" pitchFamily="2" charset="-78"/>
              </a:rPr>
              <a:t>دریاهایی که آب آنها با هم مخلوط نمی شود (کشش سطحی-رحمن: 19 و 20)</a:t>
            </a:r>
          </a:p>
          <a:p>
            <a:pPr algn="r" rtl="1"/>
            <a:r>
              <a:rPr lang="fa-IR" dirty="0">
                <a:cs typeface="B Nazanin" pitchFamily="2" charset="-78"/>
              </a:rPr>
              <a:t>ل</a:t>
            </a:r>
            <a:r>
              <a:rPr lang="fa-IR" dirty="0" smtClean="0">
                <a:cs typeface="B Nazanin" pitchFamily="2" charset="-78"/>
              </a:rPr>
              <a:t>ایه ای بودن آب دریاها و اقیانوس ها </a:t>
            </a:r>
            <a:r>
              <a:rPr lang="fa-IR" dirty="0">
                <a:cs typeface="B Nazanin" pitchFamily="2" charset="-78"/>
              </a:rPr>
              <a:t>(نور: 40)</a:t>
            </a:r>
          </a:p>
          <a:p>
            <a:pPr algn="r" rtl="1"/>
            <a:r>
              <a:rPr lang="fa-IR" dirty="0" smtClean="0">
                <a:cs typeface="B Nazanin" pitchFamily="2" charset="-78"/>
              </a:rPr>
              <a:t>تاریکی اعماق اقیانوس ها (نور: 40)</a:t>
            </a:r>
          </a:p>
          <a:p>
            <a:pPr algn="r" rtl="1"/>
            <a:endParaRPr lang="en-US" dirty="0">
              <a:cs typeface="B Nazanin" pitchFamily="2" charset="-78"/>
            </a:endParaRPr>
          </a:p>
        </p:txBody>
      </p:sp>
    </p:spTree>
    <p:extLst>
      <p:ext uri="{BB962C8B-B14F-4D97-AF65-F5344CB8AC3E}">
        <p14:creationId xmlns:p14="http://schemas.microsoft.com/office/powerpoint/2010/main" val="3249744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حشره شناسی</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جنسیت زنبورهای کارگر (نحل: 68)</a:t>
            </a:r>
          </a:p>
          <a:p>
            <a:pPr algn="r" rtl="1"/>
            <a:r>
              <a:rPr lang="fa-IR" dirty="0" smtClean="0">
                <a:cs typeface="B Nazanin" pitchFamily="2" charset="-78"/>
              </a:rPr>
              <a:t>جنسیت مورچه های کارگر (نمل: 18)</a:t>
            </a:r>
          </a:p>
          <a:p>
            <a:pPr algn="r" rtl="1"/>
            <a:r>
              <a:rPr lang="fa-IR" dirty="0" smtClean="0">
                <a:cs typeface="B Nazanin" pitchFamily="2" charset="-78"/>
              </a:rPr>
              <a:t>سخن گفتن مورچه ها (</a:t>
            </a:r>
            <a:r>
              <a:rPr lang="fa-IR" dirty="0" smtClean="0">
                <a:cs typeface="B Nazanin" pitchFamily="2" charset="-78"/>
                <a:hlinkClick r:id="rId2" action="ppaction://hlinkfile"/>
              </a:rPr>
              <a:t>نمل: 18</a:t>
            </a:r>
            <a:r>
              <a:rPr lang="fa-IR" dirty="0" smtClean="0">
                <a:cs typeface="B Nazanin" pitchFamily="2" charset="-78"/>
              </a:rPr>
              <a:t>)</a:t>
            </a:r>
          </a:p>
          <a:p>
            <a:pPr algn="r" rtl="1"/>
            <a:r>
              <a:rPr lang="fa-IR" dirty="0" smtClean="0">
                <a:cs typeface="B Nazanin" pitchFamily="2" charset="-78"/>
              </a:rPr>
              <a:t>شکستنی بودن بدن مورچه </a:t>
            </a:r>
            <a:r>
              <a:rPr lang="fa-IR" dirty="0">
                <a:cs typeface="B Nazanin" pitchFamily="2" charset="-78"/>
              </a:rPr>
              <a:t>ها (نمل: </a:t>
            </a:r>
            <a:r>
              <a:rPr lang="fa-IR" dirty="0" smtClean="0">
                <a:cs typeface="B Nazanin" pitchFamily="2" charset="-78"/>
              </a:rPr>
              <a:t>18)</a:t>
            </a:r>
          </a:p>
          <a:p>
            <a:pPr algn="r" rtl="1"/>
            <a:r>
              <a:rPr lang="fa-IR" dirty="0" smtClean="0">
                <a:cs typeface="B Nazanin" pitchFamily="2" charset="-78"/>
              </a:rPr>
              <a:t>جنسیت عنکبوتی که محل تنیدن تار را تعیین می کند (عنکبوت: 41)</a:t>
            </a:r>
          </a:p>
          <a:p>
            <a:pPr algn="r" rtl="1"/>
            <a:endParaRPr lang="en-US" dirty="0">
              <a:cs typeface="B Nazanin" pitchFamily="2" charset="-78"/>
            </a:endParaRPr>
          </a:p>
        </p:txBody>
      </p:sp>
    </p:spTree>
    <p:extLst>
      <p:ext uri="{BB962C8B-B14F-4D97-AF65-F5344CB8AC3E}">
        <p14:creationId xmlns:p14="http://schemas.microsoft.com/office/powerpoint/2010/main" val="2500293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Nazanin" pitchFamily="2" charset="-78"/>
              </a:rPr>
              <a:t>فضانوردی</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پیشگویی سفر انسان به فضا (رحمن: </a:t>
            </a:r>
            <a:r>
              <a:rPr lang="fa-IR" dirty="0" smtClean="0">
                <a:cs typeface="B Nazanin" pitchFamily="2" charset="-78"/>
              </a:rPr>
              <a:t>33، ملک</a:t>
            </a:r>
            <a:r>
              <a:rPr lang="fa-IR" dirty="0" smtClean="0">
                <a:cs typeface="B Nazanin" pitchFamily="2" charset="-78"/>
              </a:rPr>
              <a:t>: </a:t>
            </a:r>
            <a:r>
              <a:rPr lang="fa-IR" dirty="0" smtClean="0">
                <a:cs typeface="B Nazanin" pitchFamily="2" charset="-78"/>
              </a:rPr>
              <a:t>3، </a:t>
            </a:r>
            <a:r>
              <a:rPr lang="fa-IR" dirty="0" smtClean="0">
                <a:cs typeface="B Nazanin" pitchFamily="2" charset="-78"/>
              </a:rPr>
              <a:t>انشقاق: 19)</a:t>
            </a:r>
          </a:p>
          <a:p>
            <a:pPr algn="r" rtl="1"/>
            <a:r>
              <a:rPr lang="fa-IR" dirty="0" smtClean="0">
                <a:cs typeface="B Nazanin" pitchFamily="2" charset="-78"/>
              </a:rPr>
              <a:t>کاهش شدید فشار هوا و خفگی در ارتفاع زیاد (انعام: 125)</a:t>
            </a:r>
          </a:p>
          <a:p>
            <a:pPr algn="r" rtl="1"/>
            <a:r>
              <a:rPr lang="fa-IR" dirty="0" smtClean="0">
                <a:cs typeface="B Nazanin" pitchFamily="2" charset="-78"/>
              </a:rPr>
              <a:t>آفرینش همه جنبندگان از آب (نور: 45)</a:t>
            </a:r>
          </a:p>
          <a:p>
            <a:pPr lvl="1" algn="r" rtl="1">
              <a:buFont typeface="Arial" pitchFamily="34" charset="0"/>
              <a:buChar char="•"/>
            </a:pPr>
            <a:r>
              <a:rPr lang="fa-IR" dirty="0" smtClean="0">
                <a:cs typeface="B Nazanin" pitchFamily="2" charset="-78"/>
              </a:rPr>
              <a:t>ناسا برای یافتن حیات در کرات دیگر، در اولین مرحله به دنبال ردپای مولکول های آب در آن کرات می گردد. </a:t>
            </a:r>
            <a:endParaRPr lang="en-US" dirty="0">
              <a:cs typeface="B Nazanin" pitchFamily="2" charset="-78"/>
            </a:endParaRPr>
          </a:p>
        </p:txBody>
      </p:sp>
    </p:spTree>
    <p:extLst>
      <p:ext uri="{BB962C8B-B14F-4D97-AF65-F5344CB8AC3E}">
        <p14:creationId xmlns:p14="http://schemas.microsoft.com/office/powerpoint/2010/main" val="4196807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فهرست مطالب</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آیا برداشت علمی از قرآن کریم مجاز است؟</a:t>
            </a:r>
          </a:p>
          <a:p>
            <a:pPr algn="r" rtl="1"/>
            <a:r>
              <a:rPr lang="fa-IR" dirty="0" smtClean="0">
                <a:cs typeface="B Nazanin" pitchFamily="2" charset="-78"/>
              </a:rPr>
              <a:t>در مورد کدامیک از شاخه های دانش تاکنون مطالبی در قرآن یافت شده است؟</a:t>
            </a:r>
          </a:p>
          <a:p>
            <a:pPr algn="r" rtl="1"/>
            <a:r>
              <a:rPr lang="fa-IR" dirty="0">
                <a:cs typeface="B Nazanin" pitchFamily="2" charset="-78"/>
              </a:rPr>
              <a:t>بررسی موارد مهم</a:t>
            </a:r>
          </a:p>
          <a:p>
            <a:pPr algn="r" rtl="1"/>
            <a:r>
              <a:rPr lang="fa-IR" dirty="0">
                <a:solidFill>
                  <a:srgbClr val="FF0000"/>
                </a:solidFill>
                <a:cs typeface="B Nazanin" pitchFamily="2" charset="-78"/>
              </a:rPr>
              <a:t>آیات متشابه</a:t>
            </a:r>
          </a:p>
          <a:p>
            <a:pPr algn="r" rtl="1"/>
            <a:r>
              <a:rPr lang="fa-IR" dirty="0" smtClean="0">
                <a:cs typeface="B Nazanin" pitchFamily="2" charset="-78"/>
              </a:rPr>
              <a:t>نتیجه گیری</a:t>
            </a:r>
            <a:endParaRPr lang="en-US" dirty="0">
              <a:cs typeface="B Nazanin" pitchFamily="2" charset="-78"/>
            </a:endParaRPr>
          </a:p>
        </p:txBody>
      </p:sp>
    </p:spTree>
    <p:extLst>
      <p:ext uri="{BB962C8B-B14F-4D97-AF65-F5344CB8AC3E}">
        <p14:creationId xmlns:p14="http://schemas.microsoft.com/office/powerpoint/2010/main" val="2379053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pPr algn="r" rtl="1"/>
            <a:r>
              <a:rPr lang="fa-IR" dirty="0" smtClean="0">
                <a:cs typeface="B Nazanin" pitchFamily="2" charset="-78"/>
              </a:rPr>
              <a:t>آیات متشابه</a:t>
            </a:r>
            <a:endParaRPr lang="en-US" dirty="0">
              <a:cs typeface="B Nazanin" pitchFamily="2" charset="-78"/>
            </a:endParaRPr>
          </a:p>
        </p:txBody>
      </p:sp>
      <p:sp>
        <p:nvSpPr>
          <p:cNvPr id="3" name="Content Placeholder 2"/>
          <p:cNvSpPr>
            <a:spLocks noGrp="1"/>
          </p:cNvSpPr>
          <p:nvPr>
            <p:ph sz="quarter" idx="1"/>
          </p:nvPr>
        </p:nvSpPr>
        <p:spPr>
          <a:xfrm>
            <a:off x="533400" y="1066800"/>
            <a:ext cx="8153400" cy="5562600"/>
          </a:xfrm>
        </p:spPr>
        <p:txBody>
          <a:bodyPr>
            <a:normAutofit/>
          </a:bodyPr>
          <a:lstStyle/>
          <a:p>
            <a:pPr marL="0" indent="0" algn="just" rtl="1">
              <a:buNone/>
            </a:pPr>
            <a:r>
              <a:rPr lang="fa-IR" dirty="0" smtClean="0">
                <a:cs typeface="B Nazanin" pitchFamily="2" charset="-78"/>
              </a:rPr>
              <a:t>برخی از آیات که به آیات متشابه معروف هستند چند برداشت مختلف داشته و اینکه کدام برداشت درست می باشد تنها با پیشرفت </a:t>
            </a:r>
            <a:r>
              <a:rPr lang="fa-IR" dirty="0">
                <a:cs typeface="B Nazanin" pitchFamily="2" charset="-78"/>
              </a:rPr>
              <a:t>علم و دانش </a:t>
            </a:r>
            <a:r>
              <a:rPr lang="fa-IR" dirty="0" smtClean="0">
                <a:cs typeface="B Nazanin" pitchFamily="2" charset="-78"/>
              </a:rPr>
              <a:t>مشخص خواهد شد. در نتیجه </a:t>
            </a:r>
            <a:r>
              <a:rPr lang="fa-IR" dirty="0">
                <a:cs typeface="B Nazanin" pitchFamily="2" charset="-78"/>
              </a:rPr>
              <a:t>برای درک این آیات </a:t>
            </a:r>
            <a:r>
              <a:rPr lang="fa-IR" dirty="0" smtClean="0">
                <a:cs typeface="B Nazanin" pitchFamily="2" charset="-78"/>
              </a:rPr>
              <a:t>به </a:t>
            </a:r>
            <a:r>
              <a:rPr lang="fa-IR" dirty="0">
                <a:cs typeface="B Nazanin" pitchFamily="2" charset="-78"/>
              </a:rPr>
              <a:t>تکامل دانش </a:t>
            </a:r>
            <a:r>
              <a:rPr lang="fa-IR" dirty="0" smtClean="0">
                <a:cs typeface="B Nazanin" pitchFamily="2" charset="-78"/>
              </a:rPr>
              <a:t>و کسب </a:t>
            </a:r>
            <a:r>
              <a:rPr lang="fa-IR" dirty="0">
                <a:cs typeface="B Nazanin" pitchFamily="2" charset="-78"/>
              </a:rPr>
              <a:t>فیض از محضر امام عصر (عجل الله تعالی فرجه الشریف) </a:t>
            </a:r>
            <a:r>
              <a:rPr lang="fa-IR" dirty="0" smtClean="0">
                <a:cs typeface="B Nazanin" pitchFamily="2" charset="-78"/>
              </a:rPr>
              <a:t>نیازمند </a:t>
            </a:r>
            <a:r>
              <a:rPr lang="fa-IR" dirty="0">
                <a:cs typeface="B Nazanin" pitchFamily="2" charset="-78"/>
              </a:rPr>
              <a:t>هستیم. </a:t>
            </a:r>
            <a:endParaRPr lang="fa-IR" dirty="0" smtClean="0">
              <a:cs typeface="B Nazanin" pitchFamily="2" charset="-78"/>
            </a:endParaRPr>
          </a:p>
          <a:p>
            <a:pPr marL="0" indent="0" algn="just" rtl="1">
              <a:buNone/>
            </a:pPr>
            <a:r>
              <a:rPr lang="fa-IR" dirty="0" smtClean="0">
                <a:cs typeface="B Nazanin" pitchFamily="2" charset="-78"/>
              </a:rPr>
              <a:t>در برخورد با این آیات طبق آیه 7 سوره آل عمران عمل می کنیم:</a:t>
            </a:r>
          </a:p>
          <a:p>
            <a:pPr marL="0" indent="0" algn="just" rtl="1">
              <a:buNone/>
            </a:pPr>
            <a:r>
              <a:rPr lang="fa-IR" i="1" dirty="0">
                <a:cs typeface="B Nazanin" pitchFamily="2" charset="-78"/>
              </a:rPr>
              <a:t>اوست که این کتاب را بر تو نازل کرد که بخشی از آن کتاب، آیات محکم است </a:t>
            </a:r>
            <a:r>
              <a:rPr lang="fa-IR" i="1" dirty="0" smtClean="0">
                <a:cs typeface="B Nazanin" pitchFamily="2" charset="-78"/>
              </a:rPr>
              <a:t>آنها </a:t>
            </a:r>
            <a:r>
              <a:rPr lang="fa-IR" i="1" dirty="0">
                <a:cs typeface="B Nazanin" pitchFamily="2" charset="-78"/>
              </a:rPr>
              <a:t>اصل و اساس کتاب اند، و بخشی دیگر آیات متشابه است [که کلماتش غیر صریح و معانی اش مختلف و گوناگون است و جز به وسیله آیات محکم و روایات استوار تفسیر نمی شود] ولی کسانی که در قلوبشان انحراف </a:t>
            </a:r>
            <a:r>
              <a:rPr lang="fa-IR" i="1" dirty="0" smtClean="0">
                <a:cs typeface="B Nazanin" pitchFamily="2" charset="-78"/>
              </a:rPr>
              <a:t>است </a:t>
            </a:r>
            <a:r>
              <a:rPr lang="fa-IR" i="1" dirty="0">
                <a:cs typeface="B Nazanin" pitchFamily="2" charset="-78"/>
              </a:rPr>
              <a:t>برای فتنه انگیزی و طلب تفسیرِ [</a:t>
            </a:r>
            <a:r>
              <a:rPr lang="fa-IR" i="1" dirty="0" smtClean="0">
                <a:cs typeface="B Nazanin" pitchFamily="2" charset="-78"/>
              </a:rPr>
              <a:t>نادرست] </a:t>
            </a:r>
            <a:r>
              <a:rPr lang="fa-IR" i="1" dirty="0">
                <a:cs typeface="B Nazanin" pitchFamily="2" charset="-78"/>
              </a:rPr>
              <a:t>از آیات متشابهش پیروی می کنند، و حال آنکه تفسیر واقعی و حقیقی آنها را جز خدا نمی </a:t>
            </a:r>
            <a:r>
              <a:rPr lang="fa-IR" i="1" dirty="0" smtClean="0">
                <a:cs typeface="B Nazanin" pitchFamily="2" charset="-78"/>
              </a:rPr>
              <a:t>داند </a:t>
            </a:r>
            <a:r>
              <a:rPr lang="fa-IR" i="1" dirty="0">
                <a:cs typeface="B Nazanin" pitchFamily="2" charset="-78"/>
              </a:rPr>
              <a:t>و استواران در </a:t>
            </a:r>
            <a:r>
              <a:rPr lang="fa-IR" i="1" dirty="0" smtClean="0">
                <a:cs typeface="B Nazanin" pitchFamily="2" charset="-78"/>
              </a:rPr>
              <a:t>دانش </a:t>
            </a:r>
            <a:r>
              <a:rPr lang="fa-IR" i="1" dirty="0">
                <a:cs typeface="B Nazanin" pitchFamily="2" charset="-78"/>
              </a:rPr>
              <a:t>می گویند: ما به آن ایمان آوردیم، </a:t>
            </a:r>
            <a:r>
              <a:rPr lang="fa-IR" i="1" dirty="0" smtClean="0">
                <a:cs typeface="B Nazanin" pitchFamily="2" charset="-78"/>
              </a:rPr>
              <a:t>همه </a:t>
            </a:r>
            <a:r>
              <a:rPr lang="fa-IR" i="1" dirty="0">
                <a:cs typeface="B Nazanin" pitchFamily="2" charset="-78"/>
              </a:rPr>
              <a:t>از سوی پروردگار </a:t>
            </a:r>
            <a:r>
              <a:rPr lang="fa-IR" i="1" dirty="0" smtClean="0">
                <a:cs typeface="B Nazanin" pitchFamily="2" charset="-78"/>
              </a:rPr>
              <a:t>ماست </a:t>
            </a:r>
            <a:r>
              <a:rPr lang="fa-IR" i="1" dirty="0">
                <a:cs typeface="B Nazanin" pitchFamily="2" charset="-78"/>
              </a:rPr>
              <a:t>و </a:t>
            </a:r>
            <a:r>
              <a:rPr lang="fa-IR" i="1" dirty="0" smtClean="0">
                <a:cs typeface="B Nazanin" pitchFamily="2" charset="-78"/>
              </a:rPr>
              <a:t>جز </a:t>
            </a:r>
            <a:r>
              <a:rPr lang="fa-IR" i="1" dirty="0">
                <a:cs typeface="B Nazanin" pitchFamily="2" charset="-78"/>
              </a:rPr>
              <a:t>صاحبان خرد متذکّر نمی شوند</a:t>
            </a:r>
            <a:r>
              <a:rPr lang="fa-IR" i="1" dirty="0" smtClean="0">
                <a:cs typeface="B Nazanin" pitchFamily="2" charset="-78"/>
              </a:rPr>
              <a:t>. (7)</a:t>
            </a:r>
            <a:endParaRPr lang="fa-IR" i="1" dirty="0">
              <a:cs typeface="B Nazanin" pitchFamily="2" charset="-78"/>
            </a:endParaRPr>
          </a:p>
          <a:p>
            <a:pPr marL="0" indent="0">
              <a:buNone/>
            </a:pPr>
            <a:endParaRPr lang="en-US" dirty="0"/>
          </a:p>
        </p:txBody>
      </p:sp>
    </p:spTree>
    <p:extLst>
      <p:ext uri="{BB962C8B-B14F-4D97-AF65-F5344CB8AC3E}">
        <p14:creationId xmlns:p14="http://schemas.microsoft.com/office/powerpoint/2010/main" val="4220252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فهرست مطالب</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آیا برداشت علمی از قرآن کریم مجاز است؟</a:t>
            </a:r>
          </a:p>
          <a:p>
            <a:pPr algn="r" rtl="1"/>
            <a:r>
              <a:rPr lang="fa-IR" dirty="0" smtClean="0">
                <a:cs typeface="B Nazanin" pitchFamily="2" charset="-78"/>
              </a:rPr>
              <a:t>در مورد کدامیک از شاخه های دانش تاکنون مطالبی در قرآن یافت شده است؟</a:t>
            </a:r>
          </a:p>
          <a:p>
            <a:pPr algn="r" rtl="1"/>
            <a:r>
              <a:rPr lang="fa-IR" dirty="0">
                <a:cs typeface="B Nazanin" pitchFamily="2" charset="-78"/>
              </a:rPr>
              <a:t>بررسی موارد مهم</a:t>
            </a:r>
          </a:p>
          <a:p>
            <a:pPr algn="r" rtl="1"/>
            <a:r>
              <a:rPr lang="fa-IR" dirty="0">
                <a:cs typeface="B Nazanin" pitchFamily="2" charset="-78"/>
              </a:rPr>
              <a:t>آیات متشابه</a:t>
            </a:r>
          </a:p>
          <a:p>
            <a:pPr algn="r" rtl="1"/>
            <a:r>
              <a:rPr lang="fa-IR" dirty="0" smtClean="0">
                <a:solidFill>
                  <a:srgbClr val="FF0000"/>
                </a:solidFill>
                <a:cs typeface="B Nazanin" pitchFamily="2" charset="-78"/>
              </a:rPr>
              <a:t>نتیجه گیری</a:t>
            </a:r>
            <a:endParaRPr lang="en-US" dirty="0">
              <a:solidFill>
                <a:srgbClr val="FF0000"/>
              </a:solidFill>
              <a:cs typeface="B Nazanin" pitchFamily="2" charset="-78"/>
            </a:endParaRPr>
          </a:p>
        </p:txBody>
      </p:sp>
    </p:spTree>
    <p:extLst>
      <p:ext uri="{BB962C8B-B14F-4D97-AF65-F5344CB8AC3E}">
        <p14:creationId xmlns:p14="http://schemas.microsoft.com/office/powerpoint/2010/main" val="1149127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نتیجه گیری</a:t>
            </a:r>
            <a:endParaRPr lang="en-US" dirty="0">
              <a:cs typeface="B Nazanin" pitchFamily="2" charset="-78"/>
            </a:endParaRPr>
          </a:p>
        </p:txBody>
      </p:sp>
      <p:sp>
        <p:nvSpPr>
          <p:cNvPr id="3" name="Content Placeholder 2"/>
          <p:cNvSpPr>
            <a:spLocks noGrp="1"/>
          </p:cNvSpPr>
          <p:nvPr>
            <p:ph sz="quarter" idx="1"/>
          </p:nvPr>
        </p:nvSpPr>
        <p:spPr/>
        <p:txBody>
          <a:bodyPr/>
          <a:lstStyle/>
          <a:p>
            <a:pPr algn="just" rtl="1"/>
            <a:r>
              <a:rPr lang="fa-IR" dirty="0" smtClean="0">
                <a:cs typeface="B Nazanin" pitchFamily="2" charset="-78"/>
              </a:rPr>
              <a:t>دانستن چنین اطلاعاتی آن هم 14 قرن پیش و در سرزمین عربستان که تعداد با سوادان آن کمتر از انگشتان دست بود، غیر ممکن است.</a:t>
            </a:r>
          </a:p>
          <a:p>
            <a:pPr algn="just" rtl="1"/>
            <a:r>
              <a:rPr lang="fa-IR" dirty="0" smtClean="0">
                <a:cs typeface="B Nazanin" pitchFamily="2" charset="-78"/>
              </a:rPr>
              <a:t>قرآن کتابی از جانب خداوند دانا و حکیم است که به تمامی ابعاد آفریده های خود اشراف کامل دارد. </a:t>
            </a:r>
          </a:p>
          <a:p>
            <a:pPr algn="just" rtl="1"/>
            <a:r>
              <a:rPr lang="fa-IR" dirty="0" smtClean="0">
                <a:cs typeface="B Nazanin" pitchFamily="2" charset="-78"/>
              </a:rPr>
              <a:t>برای درک آیات متشابه به تکامل دانش </a:t>
            </a:r>
            <a:r>
              <a:rPr lang="fa-IR" dirty="0" smtClean="0">
                <a:cs typeface="B Nazanin" pitchFamily="2" charset="-78"/>
              </a:rPr>
              <a:t>و کسب </a:t>
            </a:r>
            <a:r>
              <a:rPr lang="fa-IR" dirty="0" smtClean="0">
                <a:cs typeface="B Nazanin" pitchFamily="2" charset="-78"/>
              </a:rPr>
              <a:t>فیض از محضر امام عصر (عجل الله تعالی فرجه الشریف) نیازمند هستیم. </a:t>
            </a:r>
            <a:r>
              <a:rPr lang="fa-IR" b="1" dirty="0" smtClean="0">
                <a:cs typeface="B Nazanin" pitchFamily="2" charset="-78"/>
                <a:hlinkClick r:id="rId2" action="ppaction://hlinksldjump"/>
              </a:rPr>
              <a:t>به امید آن روز</a:t>
            </a:r>
            <a:endParaRPr lang="fa-IR" b="1" dirty="0" smtClean="0">
              <a:cs typeface="B Nazanin" pitchFamily="2" charset="-78"/>
            </a:endParaRPr>
          </a:p>
        </p:txBody>
      </p:sp>
    </p:spTree>
    <p:extLst>
      <p:ext uri="{BB962C8B-B14F-4D97-AF65-F5344CB8AC3E}">
        <p14:creationId xmlns:p14="http://schemas.microsoft.com/office/powerpoint/2010/main" val="2139971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6973" y="685800"/>
            <a:ext cx="8890753" cy="5334000"/>
          </a:xfrm>
        </p:spPr>
      </p:pic>
    </p:spTree>
    <p:extLst>
      <p:ext uri="{BB962C8B-B14F-4D97-AF65-F5344CB8AC3E}">
        <p14:creationId xmlns:p14="http://schemas.microsoft.com/office/powerpoint/2010/main" val="2959643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D9%85%D9%86%D8%B8%D8%B1%D9%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3"/>
          <p:cNvSpPr txBox="1">
            <a:spLocks noChangeArrowheads="1"/>
          </p:cNvSpPr>
          <p:nvPr/>
        </p:nvSpPr>
        <p:spPr bwMode="auto">
          <a:xfrm>
            <a:off x="5638800" y="5337175"/>
            <a:ext cx="3036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altLang="en-US" sz="2800" b="1" dirty="0">
                <a:solidFill>
                  <a:srgbClr val="FFFF00"/>
                </a:solidFill>
                <a:cs typeface="B Davat" pitchFamily="2" charset="-78"/>
              </a:rPr>
              <a:t>با تشکر از توجه شما</a:t>
            </a:r>
            <a:endParaRPr lang="en-US" altLang="en-US" sz="2800" b="1" dirty="0">
              <a:solidFill>
                <a:srgbClr val="FFFF00"/>
              </a:solidFill>
              <a:cs typeface="B Davat" pitchFamily="2" charset="-78"/>
            </a:endParaRPr>
          </a:p>
        </p:txBody>
      </p:sp>
    </p:spTree>
    <p:extLst>
      <p:ext uri="{BB962C8B-B14F-4D97-AF65-F5344CB8AC3E}">
        <p14:creationId xmlns:p14="http://schemas.microsoft.com/office/powerpoint/2010/main" val="3636260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فهرست مطالب</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solidFill>
                  <a:srgbClr val="FF0000"/>
                </a:solidFill>
                <a:cs typeface="B Nazanin" pitchFamily="2" charset="-78"/>
              </a:rPr>
              <a:t>آیا برداشت علمی از قرآن کریم مجاز است؟</a:t>
            </a:r>
          </a:p>
          <a:p>
            <a:pPr algn="r" rtl="1"/>
            <a:r>
              <a:rPr lang="fa-IR" dirty="0" smtClean="0">
                <a:cs typeface="B Nazanin" pitchFamily="2" charset="-78"/>
              </a:rPr>
              <a:t>در مورد کدامیک از شاخه های دانش تاکنون مطالبی در قرآن یافت شده است؟</a:t>
            </a:r>
          </a:p>
          <a:p>
            <a:pPr algn="r" rtl="1"/>
            <a:r>
              <a:rPr lang="fa-IR" dirty="0" smtClean="0">
                <a:cs typeface="B Nazanin" pitchFamily="2" charset="-78"/>
              </a:rPr>
              <a:t>بررسی موارد مهم</a:t>
            </a:r>
          </a:p>
          <a:p>
            <a:pPr algn="r" rtl="1"/>
            <a:r>
              <a:rPr lang="fa-IR" dirty="0" smtClean="0">
                <a:cs typeface="B Nazanin" pitchFamily="2" charset="-78"/>
              </a:rPr>
              <a:t>آیات متشابه</a:t>
            </a:r>
          </a:p>
          <a:p>
            <a:pPr algn="r" rtl="1"/>
            <a:r>
              <a:rPr lang="fa-IR" dirty="0" smtClean="0">
                <a:cs typeface="B Nazanin" pitchFamily="2" charset="-78"/>
              </a:rPr>
              <a:t>نتیجه گیری</a:t>
            </a:r>
            <a:endParaRPr lang="en-US" dirty="0">
              <a:cs typeface="B Nazanin" pitchFamily="2" charset="-78"/>
            </a:endParaRPr>
          </a:p>
        </p:txBody>
      </p:sp>
    </p:spTree>
    <p:extLst>
      <p:ext uri="{BB962C8B-B14F-4D97-AF65-F5344CB8AC3E}">
        <p14:creationId xmlns:p14="http://schemas.microsoft.com/office/powerpoint/2010/main" val="167497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tx1"/>
                </a:solidFill>
                <a:cs typeface="B Nazanin" pitchFamily="2" charset="-78"/>
              </a:rPr>
              <a:t>نساء: 56</a:t>
            </a:r>
            <a:endParaRPr lang="en-US" dirty="0">
              <a:solidFill>
                <a:schemeClr val="tx1"/>
              </a:solidFill>
              <a:cs typeface="B Nazanin" pitchFamily="2" charset="-78"/>
            </a:endParaRPr>
          </a:p>
        </p:txBody>
      </p:sp>
      <p:sp>
        <p:nvSpPr>
          <p:cNvPr id="3" name="Content Placeholder 2"/>
          <p:cNvSpPr>
            <a:spLocks noGrp="1"/>
          </p:cNvSpPr>
          <p:nvPr>
            <p:ph sz="quarter" idx="1"/>
          </p:nvPr>
        </p:nvSpPr>
        <p:spPr/>
        <p:txBody>
          <a:bodyPr/>
          <a:lstStyle/>
          <a:p>
            <a:pPr marL="0" indent="0" algn="r" rtl="1">
              <a:buNone/>
            </a:pPr>
            <a:r>
              <a:rPr lang="fa-IR" dirty="0">
                <a:cs typeface="B Nazanin" pitchFamily="2" charset="-78"/>
              </a:rPr>
              <a:t>إِنَّ الَّذِينَ كَفَرُ‌وا بِآيَاتِنَا سَوْفَ نُصْلِيهِمْ نَارً‌ا كُلَّمَا نَضِجَتْ جُلُودُهُم بَدَّلْنَاهُمْ جُلُودًا غَيْرَ‌هَا لِيَذُوقُوا الْعَذَابَ ۗ إِنَّ اللَّـهَ كَانَ عَزِيزًا </a:t>
            </a:r>
            <a:r>
              <a:rPr lang="fa-IR" dirty="0" smtClean="0">
                <a:cs typeface="B Nazanin" pitchFamily="2" charset="-78"/>
              </a:rPr>
              <a:t>حَكِيمًا</a:t>
            </a:r>
          </a:p>
          <a:p>
            <a:pPr marL="0" indent="0" algn="r" rtl="1">
              <a:buNone/>
            </a:pPr>
            <a:endParaRPr lang="fa-IR" dirty="0">
              <a:cs typeface="B Nazanin" pitchFamily="2" charset="-78"/>
            </a:endParaRPr>
          </a:p>
          <a:p>
            <a:pPr marL="0" indent="0" algn="r" rtl="1">
              <a:buNone/>
            </a:pPr>
            <a:r>
              <a:rPr lang="fa-IR" dirty="0" smtClean="0">
                <a:cs typeface="B Nazanin" pitchFamily="2" charset="-78"/>
              </a:rPr>
              <a:t>ترجمه:</a:t>
            </a:r>
          </a:p>
          <a:p>
            <a:pPr marL="0" indent="0" algn="r" rtl="1">
              <a:buNone/>
            </a:pPr>
            <a:r>
              <a:rPr lang="fa-IR" dirty="0">
                <a:cs typeface="B Nazanin" pitchFamily="2" charset="-78"/>
              </a:rPr>
              <a:t>یقیناً کسانی که به آیات ما کافر شدند به زودی آنان را به آتشی [شکنجه آور و سوزان] درآوریم، هرگاه پوستشان بریان شود، پوست های دیگری جایگزین آن می کنیم تا عذاب را بچشند؛ یقیناً خدا توانای شکست ناپذیر و حکیم است</a:t>
            </a:r>
            <a:r>
              <a:rPr lang="fa-IR" dirty="0" smtClean="0">
                <a:cs typeface="B Nazanin" pitchFamily="2" charset="-78"/>
              </a:rPr>
              <a:t>. </a:t>
            </a:r>
          </a:p>
          <a:p>
            <a:pPr marL="0" indent="0" algn="r" rtl="1">
              <a:buNone/>
            </a:pPr>
            <a:endParaRPr lang="fa-IR" dirty="0">
              <a:cs typeface="B Nazanin" pitchFamily="2" charset="-78"/>
            </a:endParaRPr>
          </a:p>
          <a:p>
            <a:pPr marL="0" indent="0" algn="r" rtl="1">
              <a:buNone/>
            </a:pPr>
            <a:r>
              <a:rPr lang="fa-IR" i="1" dirty="0" smtClean="0">
                <a:cs typeface="B Nazanin" pitchFamily="2" charset="-78"/>
                <a:hlinkClick r:id="rId5" action="ppaction://hlinksldjump"/>
              </a:rPr>
              <a:t>بازگشت</a:t>
            </a:r>
            <a:endParaRPr lang="en-US" i="1" dirty="0">
              <a:cs typeface="B Nazanin" pitchFamily="2" charset="-78"/>
            </a:endParaRPr>
          </a:p>
        </p:txBody>
      </p:sp>
      <p:pic>
        <p:nvPicPr>
          <p:cNvPr id="4" name="00405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24200" y="1828800"/>
            <a:ext cx="609600" cy="609600"/>
          </a:xfrm>
          <a:prstGeom prst="rect">
            <a:avLst/>
          </a:prstGeom>
        </p:spPr>
      </p:pic>
    </p:spTree>
    <p:extLst>
      <p:ext uri="{BB962C8B-B14F-4D97-AF65-F5344CB8AC3E}">
        <p14:creationId xmlns:p14="http://schemas.microsoft.com/office/powerpoint/2010/main" val="38497987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chemeClr val="tx1"/>
                </a:solidFill>
                <a:cs typeface="B Nazanin" pitchFamily="2" charset="-78"/>
              </a:rPr>
              <a:t>علق: 15 و 16</a:t>
            </a:r>
            <a:endParaRPr lang="en-US" dirty="0">
              <a:solidFill>
                <a:schemeClr val="tx1"/>
              </a:solidFill>
              <a:cs typeface="B Nazanin" pitchFamily="2" charset="-78"/>
            </a:endParaRPr>
          </a:p>
        </p:txBody>
      </p:sp>
      <p:sp>
        <p:nvSpPr>
          <p:cNvPr id="3" name="Content Placeholder 2"/>
          <p:cNvSpPr>
            <a:spLocks noGrp="1"/>
          </p:cNvSpPr>
          <p:nvPr>
            <p:ph sz="quarter" idx="1"/>
          </p:nvPr>
        </p:nvSpPr>
        <p:spPr/>
        <p:txBody>
          <a:bodyPr/>
          <a:lstStyle/>
          <a:p>
            <a:pPr marL="0" indent="0" algn="r" rtl="1">
              <a:buNone/>
            </a:pPr>
            <a:r>
              <a:rPr lang="fa-IR" dirty="0">
                <a:cs typeface="B Nazanin" pitchFamily="2" charset="-78"/>
              </a:rPr>
              <a:t>كَلَّا لَئِن لَّمْ يَنتَهِ لَنَسْفَعًا بِالنَّاصِيَةِ ﴿١٥﴾ نَاصِيَةٍ كَاذِبَةٍ خَاطِئَةٍ ﴿١٦﴾ </a:t>
            </a:r>
          </a:p>
          <a:p>
            <a:pPr marL="0" indent="0" algn="r" rtl="1">
              <a:buNone/>
            </a:pPr>
            <a:endParaRPr lang="fa-IR" dirty="0" smtClean="0">
              <a:cs typeface="B Nazanin" pitchFamily="2" charset="-78"/>
            </a:endParaRPr>
          </a:p>
          <a:p>
            <a:pPr marL="0" indent="0" algn="r" rtl="1">
              <a:buNone/>
            </a:pPr>
            <a:r>
              <a:rPr lang="fa-IR" dirty="0" smtClean="0">
                <a:cs typeface="B Nazanin" pitchFamily="2" charset="-78"/>
              </a:rPr>
              <a:t>ترجمه:</a:t>
            </a:r>
          </a:p>
          <a:p>
            <a:pPr marL="0" indent="0" algn="r" rtl="1">
              <a:buNone/>
            </a:pPr>
            <a:r>
              <a:rPr lang="fa-IR" dirty="0">
                <a:cs typeface="B Nazanin" pitchFamily="2" charset="-78"/>
              </a:rPr>
              <a:t>این چنین نیست که می پندارد </a:t>
            </a:r>
            <a:r>
              <a:rPr lang="fa-IR" dirty="0" smtClean="0">
                <a:cs typeface="B Nazanin" pitchFamily="2" charset="-78"/>
              </a:rPr>
              <a:t>اگر </a:t>
            </a:r>
            <a:r>
              <a:rPr lang="fa-IR" dirty="0">
                <a:cs typeface="B Nazanin" pitchFamily="2" charset="-78"/>
              </a:rPr>
              <a:t>[از کارهایش] باز نایستد، به شدت </a:t>
            </a:r>
            <a:r>
              <a:rPr lang="fa-IR" dirty="0" smtClean="0">
                <a:cs typeface="B Nazanin" pitchFamily="2" charset="-78"/>
              </a:rPr>
              <a:t>جلوی </a:t>
            </a:r>
            <a:r>
              <a:rPr lang="fa-IR" dirty="0">
                <a:cs typeface="B Nazanin" pitchFamily="2" charset="-78"/>
              </a:rPr>
              <a:t>سرش را می گیریم [و به سوی دوزخ می کشانیم.] (</a:t>
            </a:r>
            <a:r>
              <a:rPr lang="fa-IR" dirty="0">
                <a:cs typeface="B Nazanin" pitchFamily="2" charset="-78"/>
                <a:hlinkClick r:id="rId6"/>
              </a:rPr>
              <a:t>۱۵</a:t>
            </a:r>
            <a:r>
              <a:rPr lang="fa-IR" dirty="0">
                <a:cs typeface="B Nazanin" pitchFamily="2" charset="-78"/>
              </a:rPr>
              <a:t>) [آری] </a:t>
            </a:r>
            <a:r>
              <a:rPr lang="fa-IR" dirty="0" smtClean="0">
                <a:cs typeface="B Nazanin" pitchFamily="2" charset="-78"/>
              </a:rPr>
              <a:t>جلوی </a:t>
            </a:r>
            <a:r>
              <a:rPr lang="fa-IR" dirty="0">
                <a:cs typeface="B Nazanin" pitchFamily="2" charset="-78"/>
              </a:rPr>
              <a:t>سر </a:t>
            </a:r>
            <a:r>
              <a:rPr lang="fa-IR" dirty="0" smtClean="0">
                <a:cs typeface="B Nazanin" pitchFamily="2" charset="-78"/>
              </a:rPr>
              <a:t>دروغگو و </a:t>
            </a:r>
            <a:r>
              <a:rPr lang="fa-IR" dirty="0">
                <a:cs typeface="B Nazanin" pitchFamily="2" charset="-78"/>
              </a:rPr>
              <a:t>خطاپیشه </a:t>
            </a:r>
            <a:r>
              <a:rPr lang="fa-IR" dirty="0" smtClean="0">
                <a:cs typeface="B Nazanin" pitchFamily="2" charset="-78"/>
              </a:rPr>
              <a:t>اش را </a:t>
            </a:r>
            <a:r>
              <a:rPr lang="fa-IR" dirty="0">
                <a:cs typeface="B Nazanin" pitchFamily="2" charset="-78"/>
              </a:rPr>
              <a:t>(</a:t>
            </a:r>
            <a:r>
              <a:rPr lang="fa-IR" dirty="0">
                <a:cs typeface="B Nazanin" pitchFamily="2" charset="-78"/>
                <a:hlinkClick r:id="rId6"/>
              </a:rPr>
              <a:t>۱۶</a:t>
            </a:r>
            <a:r>
              <a:rPr lang="fa-IR" dirty="0" smtClean="0">
                <a:cs typeface="B Nazanin" pitchFamily="2" charset="-78"/>
              </a:rPr>
              <a:t>)</a:t>
            </a:r>
          </a:p>
          <a:p>
            <a:pPr marL="0" indent="0" algn="r" rtl="1">
              <a:buNone/>
            </a:pPr>
            <a:endParaRPr lang="fa-IR" dirty="0">
              <a:cs typeface="B Nazanin" pitchFamily="2" charset="-78"/>
            </a:endParaRPr>
          </a:p>
          <a:p>
            <a:pPr marL="0" indent="0" algn="r" rtl="1">
              <a:buNone/>
            </a:pPr>
            <a:r>
              <a:rPr lang="fa-IR" i="1" u="sng" dirty="0" smtClean="0">
                <a:cs typeface="B Nazanin" pitchFamily="2" charset="-78"/>
                <a:hlinkClick r:id="rId7" action="ppaction://hlinksldjump"/>
              </a:rPr>
              <a:t>بازگشت</a:t>
            </a:r>
            <a:endParaRPr lang="fa-IR" i="1" u="sng" dirty="0" smtClean="0">
              <a:cs typeface="B Nazanin" pitchFamily="2" charset="-78"/>
            </a:endParaRPr>
          </a:p>
          <a:p>
            <a:pPr marL="0" indent="0" algn="r" rtl="1">
              <a:buNone/>
            </a:pPr>
            <a:endParaRPr lang="fa-IR" dirty="0">
              <a:cs typeface="B Nazanin" pitchFamily="2" charset="-78"/>
            </a:endParaRPr>
          </a:p>
          <a:p>
            <a:pPr marL="0" indent="0" algn="r" rtl="1">
              <a:buNone/>
            </a:pPr>
            <a:endParaRPr lang="fa-IR" dirty="0" smtClean="0">
              <a:cs typeface="B Nazanin" pitchFamily="2" charset="-78"/>
            </a:endParaRPr>
          </a:p>
          <a:p>
            <a:pPr marL="0" indent="0" algn="r" rtl="1">
              <a:buNone/>
            </a:pPr>
            <a:endParaRPr lang="en-US" dirty="0">
              <a:cs typeface="B Nazanin" pitchFamily="2" charset="-78"/>
            </a:endParaRPr>
          </a:p>
        </p:txBody>
      </p:sp>
      <p:pic>
        <p:nvPicPr>
          <p:cNvPr id="4" name="09601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98571" y="1905000"/>
            <a:ext cx="609600" cy="609600"/>
          </a:xfrm>
          <a:prstGeom prst="rect">
            <a:avLst/>
          </a:prstGeom>
        </p:spPr>
      </p:pic>
      <p:pic>
        <p:nvPicPr>
          <p:cNvPr id="5" name="096016.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286000" y="1870166"/>
            <a:ext cx="609600" cy="609600"/>
          </a:xfrm>
          <a:prstGeom prst="rect">
            <a:avLst/>
          </a:prstGeom>
          <a:ln w="3175">
            <a:solidFill>
              <a:schemeClr val="tx1"/>
            </a:solidFill>
          </a:ln>
        </p:spPr>
      </p:pic>
    </p:spTree>
    <p:extLst>
      <p:ext uri="{BB962C8B-B14F-4D97-AF65-F5344CB8AC3E}">
        <p14:creationId xmlns:p14="http://schemas.microsoft.com/office/powerpoint/2010/main" val="3056899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0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77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itchFamily="2" charset="-78"/>
              </a:rPr>
              <a:t>حدید: 25</a:t>
            </a:r>
            <a:endParaRPr lang="en-US" dirty="0">
              <a:cs typeface="B Nazanin" pitchFamily="2" charset="-78"/>
            </a:endParaRPr>
          </a:p>
        </p:txBody>
      </p:sp>
      <p:sp>
        <p:nvSpPr>
          <p:cNvPr id="3" name="Content Placeholder 2"/>
          <p:cNvSpPr>
            <a:spLocks noGrp="1"/>
          </p:cNvSpPr>
          <p:nvPr>
            <p:ph sz="quarter" idx="1"/>
          </p:nvPr>
        </p:nvSpPr>
        <p:spPr/>
        <p:txBody>
          <a:bodyPr>
            <a:normAutofit/>
          </a:bodyPr>
          <a:lstStyle/>
          <a:p>
            <a:pPr marL="0" indent="0" algn="just" rtl="1">
              <a:buNone/>
            </a:pPr>
            <a:r>
              <a:rPr lang="fa-IR" dirty="0">
                <a:cs typeface="B Nazanin" pitchFamily="2" charset="-78"/>
              </a:rPr>
              <a:t>لَقَدْ أَرْ‌سَلْنَا رُ‌سُلَنَا بِالْبَيِّنَاتِ وَأَنزَلْنَا مَعَهُمُ الْكِتَابَ وَالْمِيزَانَ لِيَقُومَ النَّاسُ بِالْقِسْطِ ۖ وَأَنزَلْنَا الْحَدِيدَ فِيهِ بَأْسٌ شَدِيدٌ وَمَنَافِعُ لِلنَّاسِ وَلِيَعْلَمَ اللَّـهُ مَن يَنصُرُ‌هُ وَرُ‌سُلَهُ بِالْغَيْبِ ۚ إِنَّ اللَّـهَ قَوِيٌّ عَزِيزٌ ﴿</a:t>
            </a:r>
            <a:r>
              <a:rPr lang="fa-IR" dirty="0">
                <a:cs typeface="B Nazanin" pitchFamily="2" charset="-78"/>
                <a:hlinkClick r:id="rId4"/>
              </a:rPr>
              <a:t>٢٥</a:t>
            </a:r>
            <a:r>
              <a:rPr lang="fa-IR" dirty="0" smtClean="0">
                <a:cs typeface="B Nazanin" pitchFamily="2" charset="-78"/>
              </a:rPr>
              <a:t>﴾</a:t>
            </a:r>
          </a:p>
          <a:p>
            <a:pPr marL="0" indent="0" algn="just" rtl="1">
              <a:buNone/>
            </a:pPr>
            <a:endParaRPr lang="fa-IR" dirty="0">
              <a:cs typeface="B Nazanin" pitchFamily="2" charset="-78"/>
            </a:endParaRPr>
          </a:p>
          <a:p>
            <a:pPr marL="0" indent="0" algn="just" rtl="1">
              <a:buNone/>
            </a:pPr>
            <a:r>
              <a:rPr lang="fa-IR" dirty="0" smtClean="0">
                <a:cs typeface="B Nazanin" pitchFamily="2" charset="-78"/>
              </a:rPr>
              <a:t>ترجمه:</a:t>
            </a:r>
          </a:p>
          <a:p>
            <a:pPr marL="0" indent="0" algn="just" rtl="1">
              <a:buNone/>
            </a:pPr>
            <a:r>
              <a:rPr lang="fa-IR" dirty="0">
                <a:cs typeface="B Nazanin" pitchFamily="2" charset="-78"/>
              </a:rPr>
              <a:t>همانا ما پیامبران خود را با دلایل روشن فرستادیم و با آنان کتاب و ترازو [ی تشخیص حق از باطل] نازل کردیم تا مردم به عدالت بر خیزند، و آهن را که در آن برای مردم قوت و نیرویی سخت و سودهایی است، فرود آوردیم و تا خدا مشخص بدارد چه کسانی او و پیامبرانش را در غیاب پیامبران یاری می دهند؛ یقیناً خدا نیرومند و توانای شکست </a:t>
            </a:r>
            <a:r>
              <a:rPr lang="fa-IR" dirty="0" smtClean="0">
                <a:cs typeface="B Nazanin" pitchFamily="2" charset="-78"/>
              </a:rPr>
              <a:t>ناپذیر </a:t>
            </a:r>
            <a:r>
              <a:rPr lang="fa-IR" dirty="0">
                <a:cs typeface="B Nazanin" pitchFamily="2" charset="-78"/>
              </a:rPr>
              <a:t>است. (</a:t>
            </a:r>
            <a:r>
              <a:rPr lang="fa-IR" dirty="0">
                <a:cs typeface="B Nazanin" pitchFamily="2" charset="-78"/>
                <a:hlinkClick r:id="rId4"/>
              </a:rPr>
              <a:t>۲۵</a:t>
            </a:r>
            <a:r>
              <a:rPr lang="fa-IR" dirty="0">
                <a:cs typeface="B Nazanin" pitchFamily="2" charset="-78"/>
              </a:rPr>
              <a:t>)</a:t>
            </a:r>
            <a:endParaRPr lang="en-US" dirty="0">
              <a:cs typeface="B Nazanin" pitchFamily="2" charset="-78"/>
            </a:endParaRPr>
          </a:p>
        </p:txBody>
      </p:sp>
      <p:pic>
        <p:nvPicPr>
          <p:cNvPr id="4" name="05702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00400" y="2209800"/>
            <a:ext cx="609600" cy="609600"/>
          </a:xfrm>
          <a:prstGeom prst="rect">
            <a:avLst/>
          </a:prstGeom>
        </p:spPr>
      </p:pic>
    </p:spTree>
    <p:extLst>
      <p:ext uri="{BB962C8B-B14F-4D97-AF65-F5344CB8AC3E}">
        <p14:creationId xmlns:p14="http://schemas.microsoft.com/office/powerpoint/2010/main" val="2526856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7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6019800"/>
          </a:xfrm>
        </p:spPr>
        <p:txBody>
          <a:bodyPr/>
          <a:lstStyle/>
          <a:p>
            <a:pPr algn="just" rtl="1"/>
            <a:r>
              <a:rPr lang="ar-SA" dirty="0">
                <a:cs typeface="B Nazanin" pitchFamily="2" charset="-78"/>
              </a:rPr>
              <a:t>آیه</a:t>
            </a:r>
            <a:r>
              <a:rPr lang="en-US" dirty="0">
                <a:cs typeface="B Nazanin" pitchFamily="2" charset="-78"/>
              </a:rPr>
              <a:t>‍</a:t>
            </a:r>
            <a:r>
              <a:rPr lang="ar-SA" dirty="0">
                <a:cs typeface="B Nazanin" pitchFamily="2" charset="-78"/>
              </a:rPr>
              <a:t>ی بالا حقایق زیر را آن هم در 14 قرن پیش بیان کرده است:</a:t>
            </a:r>
            <a:endParaRPr lang="en-US" dirty="0">
              <a:cs typeface="B Nazanin" pitchFamily="2" charset="-78"/>
            </a:endParaRPr>
          </a:p>
          <a:p>
            <a:pPr algn="just" rtl="1"/>
            <a:r>
              <a:rPr lang="ar-SA" dirty="0">
                <a:cs typeface="B Nazanin" pitchFamily="2" charset="-78"/>
              </a:rPr>
              <a:t>الف. محل پیدایش آهن در خارج از زمین (آسمانی) بوده است زیرا خداوند رحمان فرموده است فرو </a:t>
            </a:r>
            <a:r>
              <a:rPr lang="ar-SA" dirty="0" smtClean="0">
                <a:cs typeface="B Nazanin" pitchFamily="2" charset="-78"/>
              </a:rPr>
              <a:t>فرستادیم. </a:t>
            </a:r>
            <a:r>
              <a:rPr lang="ar-SA" dirty="0">
                <a:cs typeface="B Nazanin" pitchFamily="2" charset="-78"/>
              </a:rPr>
              <a:t>شاید افرادی نزول آهن را معنوی تصور کنند به این گونه که رحمتی از جانب خداوند رحیم بوده که به زمین نازل شده است ولی آیه</a:t>
            </a:r>
            <a:r>
              <a:rPr lang="en-US" dirty="0">
                <a:cs typeface="B Nazanin" pitchFamily="2" charset="-78"/>
              </a:rPr>
              <a:t>‍</a:t>
            </a:r>
            <a:r>
              <a:rPr lang="ar-SA" dirty="0">
                <a:cs typeface="B Nazanin" pitchFamily="2" charset="-78"/>
              </a:rPr>
              <a:t>ی 4 همین سوره نیز بر فیزیکی بودن نزول اشاره دارد آنجا که خداوند رحمان می</a:t>
            </a:r>
            <a:r>
              <a:rPr lang="en-US" dirty="0">
                <a:cs typeface="B Nazanin" pitchFamily="2" charset="-78"/>
              </a:rPr>
              <a:t>‍</a:t>
            </a:r>
            <a:r>
              <a:rPr lang="ar-SA" dirty="0">
                <a:cs typeface="B Nazanin" pitchFamily="2" charset="-78"/>
              </a:rPr>
              <a:t>فرماید: "خدا آنچه در زمین فرو می</a:t>
            </a:r>
            <a:r>
              <a:rPr lang="en-US" dirty="0">
                <a:cs typeface="B Nazanin" pitchFamily="2" charset="-78"/>
              </a:rPr>
              <a:t>‍</a:t>
            </a:r>
            <a:r>
              <a:rPr lang="ar-SA" dirty="0">
                <a:cs typeface="B Nazanin" pitchFamily="2" charset="-78"/>
              </a:rPr>
              <a:t>رود و آنچه از آن بیرون می</a:t>
            </a:r>
            <a:r>
              <a:rPr lang="en-US" dirty="0">
                <a:cs typeface="B Nazanin" pitchFamily="2" charset="-78"/>
              </a:rPr>
              <a:t>‍</a:t>
            </a:r>
            <a:r>
              <a:rPr lang="ar-SA" dirty="0">
                <a:cs typeface="B Nazanin" pitchFamily="2" charset="-78"/>
              </a:rPr>
              <a:t>آید و آنچه از آسمان نازل می</a:t>
            </a:r>
            <a:r>
              <a:rPr lang="en-US" dirty="0">
                <a:cs typeface="B Nazanin" pitchFamily="2" charset="-78"/>
              </a:rPr>
              <a:t>‍</a:t>
            </a:r>
            <a:r>
              <a:rPr lang="ar-SA" dirty="0">
                <a:cs typeface="B Nazanin" pitchFamily="2" charset="-78"/>
              </a:rPr>
              <a:t>شود، و آنچه در آن بالا می</a:t>
            </a:r>
            <a:r>
              <a:rPr lang="en-US" dirty="0">
                <a:cs typeface="B Nazanin" pitchFamily="2" charset="-78"/>
              </a:rPr>
              <a:t>‍</a:t>
            </a:r>
            <a:r>
              <a:rPr lang="ar-SA" dirty="0">
                <a:cs typeface="B Nazanin" pitchFamily="2" charset="-78"/>
              </a:rPr>
              <a:t>رود را می</a:t>
            </a:r>
            <a:r>
              <a:rPr lang="en-US" dirty="0">
                <a:cs typeface="B Nazanin" pitchFamily="2" charset="-78"/>
              </a:rPr>
              <a:t>‍</a:t>
            </a:r>
            <a:r>
              <a:rPr lang="ar-SA" dirty="0">
                <a:cs typeface="B Nazanin" pitchFamily="2" charset="-78"/>
              </a:rPr>
              <a:t>داند."</a:t>
            </a:r>
            <a:endParaRPr lang="en-US" dirty="0">
              <a:cs typeface="B Nazanin" pitchFamily="2" charset="-78"/>
            </a:endParaRPr>
          </a:p>
          <a:p>
            <a:pPr algn="just" rtl="1"/>
            <a:r>
              <a:rPr lang="ar-SA" dirty="0">
                <a:cs typeface="B Nazanin" pitchFamily="2" charset="-78"/>
              </a:rPr>
              <a:t>ب. از نیروی سختی که در آهن قرار دارد می توان به معنی سفتی آهن اشاره کرد ولی می توان جلوتر رفت و این معنی را به پایداری و سنگین بودن هسته</a:t>
            </a:r>
            <a:r>
              <a:rPr lang="en-US" dirty="0">
                <a:cs typeface="B Nazanin" pitchFamily="2" charset="-78"/>
              </a:rPr>
              <a:t>‍</a:t>
            </a:r>
            <a:r>
              <a:rPr lang="ar-SA" dirty="0">
                <a:cs typeface="B Nazanin" pitchFamily="2" charset="-78"/>
              </a:rPr>
              <a:t>ی اتم آهن نیز تعمیم بخشید.</a:t>
            </a:r>
            <a:endParaRPr lang="en-US" dirty="0">
              <a:cs typeface="B Nazanin" pitchFamily="2" charset="-78"/>
            </a:endParaRPr>
          </a:p>
          <a:p>
            <a:pPr algn="just" rtl="1"/>
            <a:r>
              <a:rPr lang="ar-SA" dirty="0">
                <a:cs typeface="B Nazanin" pitchFamily="2" charset="-78"/>
              </a:rPr>
              <a:t>ج. آهن برای زندگی (بشر) روی کره زمین سودهای فراوانی </a:t>
            </a:r>
            <a:r>
              <a:rPr lang="ar-SA" dirty="0" smtClean="0">
                <a:cs typeface="B Nazanin" pitchFamily="2" charset="-78"/>
              </a:rPr>
              <a:t>دارد.</a:t>
            </a:r>
            <a:endParaRPr lang="en-US" dirty="0">
              <a:cs typeface="B Nazanin" pitchFamily="2" charset="-78"/>
            </a:endParaRPr>
          </a:p>
          <a:p>
            <a:pPr marL="0" indent="0" algn="just" rtl="1">
              <a:buNone/>
            </a:pPr>
            <a:endParaRPr lang="en-US" dirty="0">
              <a:cs typeface="B Nazanin" pitchFamily="2" charset="-78"/>
            </a:endParaRPr>
          </a:p>
        </p:txBody>
      </p:sp>
    </p:spTree>
    <p:extLst>
      <p:ext uri="{BB962C8B-B14F-4D97-AF65-F5344CB8AC3E}">
        <p14:creationId xmlns:p14="http://schemas.microsoft.com/office/powerpoint/2010/main" val="3405719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lstStyle/>
          <a:p>
            <a:pPr algn="just" rtl="1"/>
            <a:r>
              <a:rPr lang="ar-SA" dirty="0">
                <a:cs typeface="B Nazanin" pitchFamily="2" charset="-78"/>
              </a:rPr>
              <a:t>تا آنجا که دانش کنونی بشر و توفیق الهی به ما اجازه می</a:t>
            </a:r>
            <a:r>
              <a:rPr lang="en-US" dirty="0">
                <a:cs typeface="B Nazanin" pitchFamily="2" charset="-78"/>
              </a:rPr>
              <a:t>‍</a:t>
            </a:r>
            <a:r>
              <a:rPr lang="ar-SA" dirty="0">
                <a:cs typeface="B Nazanin" pitchFamily="2" charset="-78"/>
              </a:rPr>
              <a:t>دهد می</a:t>
            </a:r>
            <a:r>
              <a:rPr lang="en-US" dirty="0">
                <a:cs typeface="B Nazanin" pitchFamily="2" charset="-78"/>
              </a:rPr>
              <a:t>‍</a:t>
            </a:r>
            <a:r>
              <a:rPr lang="ar-SA" dirty="0">
                <a:cs typeface="B Nazanin" pitchFamily="2" charset="-78"/>
              </a:rPr>
              <a:t>توان 10 </a:t>
            </a:r>
            <a:r>
              <a:rPr lang="fa-IR" dirty="0" smtClean="0">
                <a:cs typeface="B Nazanin" pitchFamily="2" charset="-78"/>
              </a:rPr>
              <a:t>نکته </a:t>
            </a:r>
            <a:r>
              <a:rPr lang="ar-SA" dirty="0" smtClean="0">
                <a:cs typeface="B Nazanin" pitchFamily="2" charset="-78"/>
              </a:rPr>
              <a:t>در </a:t>
            </a:r>
            <a:r>
              <a:rPr lang="ar-SA" dirty="0">
                <a:cs typeface="B Nazanin" pitchFamily="2" charset="-78"/>
              </a:rPr>
              <a:t>آیه و سوره</a:t>
            </a:r>
            <a:r>
              <a:rPr lang="en-US" dirty="0">
                <a:cs typeface="B Nazanin" pitchFamily="2" charset="-78"/>
              </a:rPr>
              <a:t>‍</a:t>
            </a:r>
            <a:r>
              <a:rPr lang="ar-SA" dirty="0">
                <a:cs typeface="B Nazanin" pitchFamily="2" charset="-78"/>
              </a:rPr>
              <a:t>ی یادشده یافت که در ادامه به آنها می</a:t>
            </a:r>
            <a:r>
              <a:rPr lang="en-US" dirty="0">
                <a:cs typeface="B Nazanin" pitchFamily="2" charset="-78"/>
              </a:rPr>
              <a:t>‍</a:t>
            </a:r>
            <a:r>
              <a:rPr lang="ar-SA" dirty="0">
                <a:cs typeface="B Nazanin" pitchFamily="2" charset="-78"/>
              </a:rPr>
              <a:t>پردازیم:</a:t>
            </a:r>
            <a:endParaRPr lang="en-US" dirty="0">
              <a:cs typeface="B Nazanin" pitchFamily="2" charset="-78"/>
            </a:endParaRPr>
          </a:p>
          <a:p>
            <a:pPr algn="just" rtl="1"/>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1. </a:t>
            </a:r>
            <a:r>
              <a:rPr lang="ar-SA" dirty="0">
                <a:cs typeface="B Nazanin" pitchFamily="2" charset="-78"/>
              </a:rPr>
              <a:t>با توجه به آیه</a:t>
            </a:r>
            <a:r>
              <a:rPr lang="en-US" dirty="0">
                <a:cs typeface="B Nazanin" pitchFamily="2" charset="-78"/>
              </a:rPr>
              <a:t>‍</a:t>
            </a:r>
            <a:r>
              <a:rPr lang="ar-SA" dirty="0">
                <a:cs typeface="B Nazanin" pitchFamily="2" charset="-78"/>
              </a:rPr>
              <a:t>ی 4 و آیه</a:t>
            </a:r>
            <a:r>
              <a:rPr lang="en-US" dirty="0">
                <a:cs typeface="B Nazanin" pitchFamily="2" charset="-78"/>
              </a:rPr>
              <a:t>‍</a:t>
            </a:r>
            <a:r>
              <a:rPr lang="ar-SA" dirty="0">
                <a:cs typeface="B Nazanin" pitchFamily="2" charset="-78"/>
              </a:rPr>
              <a:t>ی 25، منشأ آهن فضای بیرون از کره ی زمین </a:t>
            </a:r>
            <a:r>
              <a:rPr lang="ar-SA" dirty="0" smtClean="0">
                <a:cs typeface="B Nazanin" pitchFamily="2" charset="-78"/>
              </a:rPr>
              <a:t>و</a:t>
            </a:r>
            <a:r>
              <a:rPr lang="fa-IR" dirty="0" smtClean="0">
                <a:cs typeface="B Nazanin" pitchFamily="2" charset="-78"/>
              </a:rPr>
              <a:t> در نتیجه</a:t>
            </a:r>
            <a:r>
              <a:rPr lang="ar-SA" dirty="0" smtClean="0">
                <a:cs typeface="B Nazanin" pitchFamily="2" charset="-78"/>
              </a:rPr>
              <a:t> </a:t>
            </a:r>
            <a:r>
              <a:rPr lang="ar-SA" dirty="0">
                <a:cs typeface="B Nazanin" pitchFamily="2" charset="-78"/>
              </a:rPr>
              <a:t>آسمانی معرفی می شود که با یافته</a:t>
            </a:r>
            <a:r>
              <a:rPr lang="en-US" dirty="0">
                <a:cs typeface="B Nazanin" pitchFamily="2" charset="-78"/>
              </a:rPr>
              <a:t>‍</a:t>
            </a:r>
            <a:r>
              <a:rPr lang="ar-SA" dirty="0">
                <a:cs typeface="B Nazanin" pitchFamily="2" charset="-78"/>
              </a:rPr>
              <a:t>های علمی قرن بیست و یکم مطابقت دارد. در 1400 سال پیش پی بردن به این حقیقت غیر ممکن بوده </a:t>
            </a:r>
            <a:r>
              <a:rPr lang="ar-SA" dirty="0" smtClean="0">
                <a:cs typeface="B Nazanin" pitchFamily="2" charset="-78"/>
              </a:rPr>
              <a:t>است</a:t>
            </a:r>
            <a:r>
              <a:rPr lang="fa-IR" dirty="0" smtClean="0">
                <a:cs typeface="B Nazanin" pitchFamily="2" charset="-78"/>
              </a:rPr>
              <a:t>.</a:t>
            </a:r>
            <a:r>
              <a:rPr lang="ar-SA" dirty="0" smtClean="0">
                <a:cs typeface="B Nazanin" pitchFamily="2" charset="-78"/>
              </a:rPr>
              <a:t> </a:t>
            </a:r>
            <a:r>
              <a:rPr lang="ar-SA" dirty="0">
                <a:cs typeface="B Nazanin" pitchFamily="2" charset="-78"/>
              </a:rPr>
              <a:t>آن هم زمانی که طبق نظر دانشمندان ایرانی و یونانی جهان از چهار عنصر آب، خاک، باد و آتش که در ماده ای فراگیر به نام اتر شناور بودند تشکیل می</a:t>
            </a:r>
            <a:r>
              <a:rPr lang="en-US" dirty="0">
                <a:cs typeface="B Nazanin" pitchFamily="2" charset="-78"/>
              </a:rPr>
              <a:t>‍</a:t>
            </a:r>
            <a:r>
              <a:rPr lang="ar-SA" dirty="0">
                <a:cs typeface="B Nazanin" pitchFamily="2" charset="-78"/>
              </a:rPr>
              <a:t>شد و شکل کنونی طبیعت ازلی و همچنین ابدی محسوب می</a:t>
            </a:r>
            <a:r>
              <a:rPr lang="en-US" dirty="0">
                <a:cs typeface="B Nazanin" pitchFamily="2" charset="-78"/>
              </a:rPr>
              <a:t>‍</a:t>
            </a:r>
            <a:r>
              <a:rPr lang="ar-SA" dirty="0">
                <a:cs typeface="B Nazanin" pitchFamily="2" charset="-78"/>
              </a:rPr>
              <a:t>شد. این در حالی است که پیامبر بزرگوار اسلام (صلي الله عليه و آله و سلّم) درس ناخوانده بودند</a:t>
            </a:r>
            <a:r>
              <a:rPr lang="ar-SA" dirty="0" smtClean="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1202766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lnSpcReduction="10000"/>
          </a:bodyPr>
          <a:lstStyle/>
          <a:p>
            <a:pPr algn="just" rtl="1"/>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2.</a:t>
            </a:r>
            <a:r>
              <a:rPr lang="ar-SA" dirty="0">
                <a:cs typeface="B Nazanin" pitchFamily="2" charset="-78"/>
              </a:rPr>
              <a:t> ارزش ابجدی کلمه</a:t>
            </a:r>
            <a:r>
              <a:rPr lang="en-US" dirty="0">
                <a:cs typeface="B Nazanin" pitchFamily="2" charset="-78"/>
              </a:rPr>
              <a:t>‍</a:t>
            </a:r>
            <a:r>
              <a:rPr lang="ar-SA" dirty="0">
                <a:cs typeface="B Nazanin" pitchFamily="2" charset="-78"/>
              </a:rPr>
              <a:t>ی آهن در زبان عربی، حدید، برابر 26=8+4+10+4 است و این عدد همان عدد اتمی آهن (تعداد پروتون</a:t>
            </a:r>
            <a:r>
              <a:rPr lang="en-US" dirty="0">
                <a:cs typeface="B Nazanin" pitchFamily="2" charset="-78"/>
              </a:rPr>
              <a:t>‍</a:t>
            </a:r>
            <a:r>
              <a:rPr lang="ar-SA" dirty="0">
                <a:cs typeface="B Nazanin" pitchFamily="2" charset="-78"/>
              </a:rPr>
              <a:t>های هسته</a:t>
            </a:r>
            <a:r>
              <a:rPr lang="en-US" dirty="0">
                <a:cs typeface="B Nazanin" pitchFamily="2" charset="-78"/>
              </a:rPr>
              <a:t>‍</a:t>
            </a:r>
            <a:r>
              <a:rPr lang="ar-SA" dirty="0">
                <a:cs typeface="B Nazanin" pitchFamily="2" charset="-78"/>
              </a:rPr>
              <a:t>ی اتم آهن) است.</a:t>
            </a:r>
            <a:endParaRPr lang="en-US" dirty="0">
              <a:cs typeface="B Nazanin" pitchFamily="2" charset="-78"/>
            </a:endParaRPr>
          </a:p>
          <a:p>
            <a:pPr algn="just" rtl="1"/>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3.</a:t>
            </a:r>
            <a:r>
              <a:rPr lang="ar-SA" dirty="0">
                <a:cs typeface="B Nazanin" pitchFamily="2" charset="-78"/>
              </a:rPr>
              <a:t> اگر ارزش ابجدی کلمه الحدید را که اسم سوره نیز می</a:t>
            </a:r>
            <a:r>
              <a:rPr lang="en-US" dirty="0">
                <a:cs typeface="B Nazanin" pitchFamily="2" charset="-78"/>
              </a:rPr>
              <a:t>‍</a:t>
            </a:r>
            <a:r>
              <a:rPr lang="ar-SA" dirty="0">
                <a:cs typeface="B Nazanin" pitchFamily="2" charset="-78"/>
              </a:rPr>
              <a:t>باشد را محاسبه کنیم به عدد 57=1+30+8+4+10+4 می</a:t>
            </a:r>
            <a:r>
              <a:rPr lang="en-US" dirty="0">
                <a:cs typeface="B Nazanin" pitchFamily="2" charset="-78"/>
              </a:rPr>
              <a:t>‍</a:t>
            </a:r>
            <a:r>
              <a:rPr lang="ar-SA" dirty="0">
                <a:cs typeface="B Nazanin" pitchFamily="2" charset="-78"/>
              </a:rPr>
              <a:t>رسیم. </a:t>
            </a:r>
            <a:r>
              <a:rPr lang="ar-SA" dirty="0" smtClean="0">
                <a:cs typeface="B Nazanin" pitchFamily="2" charset="-78"/>
              </a:rPr>
              <a:t>سه </a:t>
            </a:r>
            <a:r>
              <a:rPr lang="ar-SA" dirty="0">
                <a:cs typeface="B Nazanin" pitchFamily="2" charset="-78"/>
              </a:rPr>
              <a:t>ایزوتوپ پایدار آهن به ترتیب دارای عدد جرمی (جمع تعداد پروتون</a:t>
            </a:r>
            <a:r>
              <a:rPr lang="en-US" dirty="0">
                <a:cs typeface="B Nazanin" pitchFamily="2" charset="-78"/>
              </a:rPr>
              <a:t>‍</a:t>
            </a:r>
            <a:r>
              <a:rPr lang="ar-SA" dirty="0">
                <a:cs typeface="B Nazanin" pitchFamily="2" charset="-78"/>
              </a:rPr>
              <a:t>ها و نوترون</a:t>
            </a:r>
            <a:r>
              <a:rPr lang="en-US" dirty="0">
                <a:cs typeface="B Nazanin" pitchFamily="2" charset="-78"/>
              </a:rPr>
              <a:t>‍</a:t>
            </a:r>
            <a:r>
              <a:rPr lang="ar-SA" dirty="0">
                <a:cs typeface="B Nazanin" pitchFamily="2" charset="-78"/>
              </a:rPr>
              <a:t>های هسته)  56، 57 و 58 هستند که اتم آهن 57 علاوه بر اینکه میانگین این اعداد است تنها ایزوتوپ آهن است که چرخش هسته</a:t>
            </a:r>
            <a:r>
              <a:rPr lang="en-US" dirty="0">
                <a:cs typeface="B Nazanin" pitchFamily="2" charset="-78"/>
              </a:rPr>
              <a:t>‍</a:t>
            </a:r>
            <a:r>
              <a:rPr lang="ar-SA" dirty="0">
                <a:cs typeface="B Nazanin" pitchFamily="2" charset="-78"/>
              </a:rPr>
              <a:t>ای 0.5 دارد و مابقی ایزوتوپها دارای چرخش هسته</a:t>
            </a:r>
            <a:r>
              <a:rPr lang="en-US" dirty="0">
                <a:cs typeface="B Nazanin" pitchFamily="2" charset="-78"/>
              </a:rPr>
              <a:t>‍</a:t>
            </a:r>
            <a:r>
              <a:rPr lang="ar-SA" dirty="0">
                <a:cs typeface="B Nazanin" pitchFamily="2" charset="-78"/>
              </a:rPr>
              <a:t>ای صفر هستند.</a:t>
            </a:r>
            <a:endParaRPr lang="en-US" dirty="0">
              <a:cs typeface="B Nazanin" pitchFamily="2" charset="-78"/>
            </a:endParaRPr>
          </a:p>
          <a:p>
            <a:pPr algn="just" rtl="1"/>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4.</a:t>
            </a:r>
            <a:r>
              <a:rPr lang="ar-SA" dirty="0">
                <a:cs typeface="B Nazanin" pitchFamily="2" charset="-78"/>
              </a:rPr>
              <a:t> اگر ارزش ابجدی حروف ملفوظ در کلمه الحدید در آیه</a:t>
            </a:r>
            <a:r>
              <a:rPr lang="en-US" dirty="0">
                <a:cs typeface="B Nazanin" pitchFamily="2" charset="-78"/>
              </a:rPr>
              <a:t>‍</a:t>
            </a:r>
            <a:r>
              <a:rPr lang="ar-SA" dirty="0">
                <a:cs typeface="B Nazanin" pitchFamily="2" charset="-78"/>
              </a:rPr>
              <a:t>ی یادشده (وَأَنزَلْنَا ا</a:t>
            </a:r>
            <a:r>
              <a:rPr lang="ar-SA" b="1" dirty="0">
                <a:cs typeface="B Nazanin" pitchFamily="2" charset="-78"/>
              </a:rPr>
              <a:t>لْحَدِيدَ</a:t>
            </a:r>
            <a:r>
              <a:rPr lang="ar-SA" dirty="0">
                <a:cs typeface="B Nazanin" pitchFamily="2" charset="-78"/>
              </a:rPr>
              <a:t>) را با هم جمع کنیم به عدد 56 می</a:t>
            </a:r>
            <a:r>
              <a:rPr lang="en-US" dirty="0">
                <a:cs typeface="B Nazanin" pitchFamily="2" charset="-78"/>
              </a:rPr>
              <a:t>‍</a:t>
            </a:r>
            <a:r>
              <a:rPr lang="ar-SA" dirty="0">
                <a:cs typeface="B Nazanin" pitchFamily="2" charset="-78"/>
              </a:rPr>
              <a:t>رسیم که فراوان</a:t>
            </a:r>
            <a:r>
              <a:rPr lang="en-US" dirty="0">
                <a:cs typeface="B Nazanin" pitchFamily="2" charset="-78"/>
              </a:rPr>
              <a:t>‍</a:t>
            </a:r>
            <a:r>
              <a:rPr lang="ar-SA" dirty="0">
                <a:cs typeface="B Nazanin" pitchFamily="2" charset="-78"/>
              </a:rPr>
              <a:t>ترین ایزوتوپ پایدار آهن در کره</a:t>
            </a:r>
            <a:r>
              <a:rPr lang="en-US" dirty="0">
                <a:cs typeface="B Nazanin" pitchFamily="2" charset="-78"/>
              </a:rPr>
              <a:t>‍</a:t>
            </a:r>
            <a:r>
              <a:rPr lang="ar-SA" dirty="0">
                <a:cs typeface="B Nazanin" pitchFamily="2" charset="-78"/>
              </a:rPr>
              <a:t>ی زمین می</a:t>
            </a:r>
            <a:r>
              <a:rPr lang="en-US" dirty="0">
                <a:cs typeface="B Nazanin" pitchFamily="2" charset="-78"/>
              </a:rPr>
              <a:t>‍</a:t>
            </a:r>
            <a:r>
              <a:rPr lang="ar-SA" dirty="0">
                <a:cs typeface="B Nazanin" pitchFamily="2" charset="-78"/>
              </a:rPr>
              <a:t>باشد.</a:t>
            </a:r>
            <a:endParaRPr lang="en-US" dirty="0">
              <a:cs typeface="B Nazanin" pitchFamily="2" charset="-78"/>
            </a:endParaRPr>
          </a:p>
          <a:p>
            <a:pPr algn="just" rtl="1"/>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5.</a:t>
            </a:r>
            <a:r>
              <a:rPr lang="ar-SA" dirty="0">
                <a:cs typeface="B Nazanin" pitchFamily="2" charset="-78"/>
              </a:rPr>
              <a:t> عدد 57 که ارزش ابجدی کلمه</a:t>
            </a:r>
            <a:r>
              <a:rPr lang="en-US" dirty="0">
                <a:cs typeface="B Nazanin" pitchFamily="2" charset="-78"/>
              </a:rPr>
              <a:t>‍</a:t>
            </a:r>
            <a:r>
              <a:rPr lang="ar-SA" dirty="0">
                <a:cs typeface="B Nazanin" pitchFamily="2" charset="-78"/>
              </a:rPr>
              <a:t>ی الحدید و عدد جرمی اتم آهن 57 است با شماره</a:t>
            </a:r>
            <a:r>
              <a:rPr lang="en-US" dirty="0">
                <a:cs typeface="B Nazanin" pitchFamily="2" charset="-78"/>
              </a:rPr>
              <a:t>‍</a:t>
            </a:r>
            <a:r>
              <a:rPr lang="ar-SA" dirty="0">
                <a:cs typeface="B Nazanin" pitchFamily="2" charset="-78"/>
              </a:rPr>
              <a:t>ی سوره</a:t>
            </a:r>
            <a:r>
              <a:rPr lang="en-US" dirty="0">
                <a:cs typeface="B Nazanin" pitchFamily="2" charset="-78"/>
              </a:rPr>
              <a:t>‍</a:t>
            </a:r>
            <a:r>
              <a:rPr lang="ar-SA" dirty="0">
                <a:cs typeface="B Nazanin" pitchFamily="2" charset="-78"/>
              </a:rPr>
              <a:t>ی الحدید در قرآن نیز مطابقت دارد.</a:t>
            </a:r>
            <a:endParaRPr lang="en-US" dirty="0">
              <a:cs typeface="B Nazanin" pitchFamily="2" charset="-78"/>
            </a:endParaRPr>
          </a:p>
          <a:p>
            <a:pPr marL="0" indent="0" algn="just" rtl="1">
              <a:buNone/>
            </a:pPr>
            <a:endParaRPr lang="en-US" dirty="0">
              <a:cs typeface="B Nazanin" pitchFamily="2" charset="-78"/>
            </a:endParaRPr>
          </a:p>
        </p:txBody>
      </p:sp>
    </p:spTree>
    <p:extLst>
      <p:ext uri="{BB962C8B-B14F-4D97-AF65-F5344CB8AC3E}">
        <p14:creationId xmlns:p14="http://schemas.microsoft.com/office/powerpoint/2010/main" val="3506754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85800"/>
            <a:ext cx="7772400" cy="5334000"/>
          </a:xfrm>
        </p:spPr>
        <p:txBody>
          <a:bodyPr>
            <a:normAutofit fontScale="92500" lnSpcReduction="20000"/>
          </a:bodyPr>
          <a:lstStyle/>
          <a:p>
            <a:pPr algn="just" rtl="1"/>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6. </a:t>
            </a:r>
            <a:r>
              <a:rPr lang="ar-SA" dirty="0">
                <a:cs typeface="B Nazanin" pitchFamily="2" charset="-78"/>
              </a:rPr>
              <a:t>با شمردن «بسم الله الرحمن الرحیم» اول سوره به عنوان آیه، آیه</a:t>
            </a:r>
            <a:r>
              <a:rPr lang="en-US" dirty="0">
                <a:cs typeface="B Nazanin" pitchFamily="2" charset="-78"/>
              </a:rPr>
              <a:t>‍</a:t>
            </a:r>
            <a:r>
              <a:rPr lang="ar-SA" dirty="0">
                <a:cs typeface="B Nazanin" pitchFamily="2" charset="-78"/>
              </a:rPr>
              <a:t>ی شماره</a:t>
            </a:r>
            <a:r>
              <a:rPr lang="en-US" dirty="0">
                <a:cs typeface="B Nazanin" pitchFamily="2" charset="-78"/>
              </a:rPr>
              <a:t>‍</a:t>
            </a:r>
            <a:r>
              <a:rPr lang="ar-SA" dirty="0">
                <a:cs typeface="B Nazanin" pitchFamily="2" charset="-78"/>
              </a:rPr>
              <a:t>ی 26 در این سوره به آهن اشاره خواهد کرد که دوباره با عدد اتمی آهن مطابقت دارد. در اینکه آیا «بسم الله الرحمن الرحیم» در اول سوره</a:t>
            </a:r>
            <a:r>
              <a:rPr lang="en-US" dirty="0">
                <a:cs typeface="B Nazanin" pitchFamily="2" charset="-78"/>
              </a:rPr>
              <a:t>‍</a:t>
            </a:r>
            <a:r>
              <a:rPr lang="ar-SA" dirty="0">
                <a:cs typeface="B Nazanin" pitchFamily="2" charset="-78"/>
              </a:rPr>
              <a:t>ها آیه است یا نیست اختلاف نظر وجود دارد ولی تمامی امامان پاک سرشت (علیهم السلام) «بسم الله الرحمن الرحیم» را مهم</a:t>
            </a:r>
            <a:r>
              <a:rPr lang="en-US" dirty="0">
                <a:cs typeface="B Nazanin" pitchFamily="2" charset="-78"/>
              </a:rPr>
              <a:t>‍</a:t>
            </a:r>
            <a:r>
              <a:rPr lang="ar-SA" dirty="0">
                <a:cs typeface="B Nazanin" pitchFamily="2" charset="-78"/>
              </a:rPr>
              <a:t>ترین آیه</a:t>
            </a:r>
            <a:r>
              <a:rPr lang="en-US" dirty="0">
                <a:cs typeface="B Nazanin" pitchFamily="2" charset="-78"/>
              </a:rPr>
              <a:t>‍</a:t>
            </a:r>
            <a:r>
              <a:rPr lang="ar-SA" dirty="0">
                <a:cs typeface="B Nazanin" pitchFamily="2" charset="-78"/>
              </a:rPr>
              <a:t>ی قرآن دانسته و «بسم الله الرحمن الرحیم» را قسمت جدایی ناپذیر سوره</a:t>
            </a:r>
            <a:r>
              <a:rPr lang="en-US" dirty="0">
                <a:cs typeface="B Nazanin" pitchFamily="2" charset="-78"/>
              </a:rPr>
              <a:t>‍</a:t>
            </a:r>
            <a:r>
              <a:rPr lang="ar-SA" dirty="0">
                <a:cs typeface="B Nazanin" pitchFamily="2" charset="-78"/>
              </a:rPr>
              <a:t>ها و آیه</a:t>
            </a:r>
            <a:r>
              <a:rPr lang="en-US" dirty="0">
                <a:cs typeface="B Nazanin" pitchFamily="2" charset="-78"/>
              </a:rPr>
              <a:t>‍</a:t>
            </a:r>
            <a:r>
              <a:rPr lang="ar-SA" dirty="0">
                <a:cs typeface="B Nazanin" pitchFamily="2" charset="-78"/>
              </a:rPr>
              <a:t>ای مستقل دانسته</a:t>
            </a:r>
            <a:r>
              <a:rPr lang="en-US" dirty="0">
                <a:cs typeface="B Nazanin" pitchFamily="2" charset="-78"/>
              </a:rPr>
              <a:t>‍</a:t>
            </a:r>
            <a:r>
              <a:rPr lang="ar-SA" dirty="0">
                <a:cs typeface="B Nazanin" pitchFamily="2" charset="-78"/>
              </a:rPr>
              <a:t>اند</a:t>
            </a:r>
            <a:r>
              <a:rPr lang="ar-SA" dirty="0" smtClean="0">
                <a:cs typeface="B Nazanin" pitchFamily="2" charset="-78"/>
              </a:rPr>
              <a:t>.</a:t>
            </a:r>
            <a:endParaRPr lang="fa-IR" dirty="0" smtClean="0">
              <a:cs typeface="B Nazanin" pitchFamily="2" charset="-78"/>
            </a:endParaRPr>
          </a:p>
          <a:p>
            <a:pPr algn="just" rtl="1"/>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7.</a:t>
            </a:r>
            <a:r>
              <a:rPr lang="ar-SA" dirty="0">
                <a:cs typeface="B Nazanin" pitchFamily="2" charset="-78"/>
              </a:rPr>
              <a:t> بنابر آنچه گفته شد و با شمردن «بسم الله الرحمن الرحیم»، سوره</a:t>
            </a:r>
            <a:r>
              <a:rPr lang="en-US" dirty="0">
                <a:cs typeface="B Nazanin" pitchFamily="2" charset="-78"/>
              </a:rPr>
              <a:t>‍</a:t>
            </a:r>
            <a:r>
              <a:rPr lang="ar-SA" dirty="0">
                <a:cs typeface="B Nazanin" pitchFamily="2" charset="-78"/>
              </a:rPr>
              <a:t>ی الحدید دارای 30 آیه خواهد بود که نشان دهنده</a:t>
            </a:r>
            <a:r>
              <a:rPr lang="en-US" dirty="0">
                <a:cs typeface="B Nazanin" pitchFamily="2" charset="-78"/>
              </a:rPr>
              <a:t>‍</a:t>
            </a:r>
            <a:r>
              <a:rPr lang="ar-SA" dirty="0">
                <a:cs typeface="B Nazanin" pitchFamily="2" charset="-78"/>
              </a:rPr>
              <a:t>ی تعداد نوترون</a:t>
            </a:r>
            <a:r>
              <a:rPr lang="en-US" dirty="0">
                <a:cs typeface="B Nazanin" pitchFamily="2" charset="-78"/>
              </a:rPr>
              <a:t>‍</a:t>
            </a:r>
            <a:r>
              <a:rPr lang="ar-SA" dirty="0">
                <a:cs typeface="B Nazanin" pitchFamily="2" charset="-78"/>
              </a:rPr>
              <a:t>های فراوان</a:t>
            </a:r>
            <a:r>
              <a:rPr lang="en-US" dirty="0">
                <a:cs typeface="B Nazanin" pitchFamily="2" charset="-78"/>
              </a:rPr>
              <a:t>‍</a:t>
            </a:r>
            <a:r>
              <a:rPr lang="ar-SA" dirty="0">
                <a:cs typeface="B Nazanin" pitchFamily="2" charset="-78"/>
              </a:rPr>
              <a:t>ترین ایزوتوپ آهن یعنی ایزوتوپ آهن 56 می</a:t>
            </a:r>
            <a:r>
              <a:rPr lang="en-US" dirty="0">
                <a:cs typeface="B Nazanin" pitchFamily="2" charset="-78"/>
              </a:rPr>
              <a:t>‍</a:t>
            </a:r>
            <a:r>
              <a:rPr lang="ar-SA" dirty="0">
                <a:cs typeface="B Nazanin" pitchFamily="2" charset="-78"/>
              </a:rPr>
              <a:t>باشد.</a:t>
            </a:r>
            <a:endParaRPr lang="en-US" dirty="0">
              <a:cs typeface="B Nazanin" pitchFamily="2" charset="-78"/>
            </a:endParaRPr>
          </a:p>
          <a:p>
            <a:pPr algn="just" rtl="1"/>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8.</a:t>
            </a:r>
            <a:r>
              <a:rPr lang="ar-SA" dirty="0">
                <a:cs typeface="B Nazanin" pitchFamily="2" charset="-78"/>
              </a:rPr>
              <a:t> با </a:t>
            </a:r>
            <a:r>
              <a:rPr lang="ar-SA" dirty="0" smtClean="0">
                <a:cs typeface="B Nazanin" pitchFamily="2" charset="-78"/>
              </a:rPr>
              <a:t>شم</a:t>
            </a:r>
            <a:r>
              <a:rPr lang="fa-IR" dirty="0" smtClean="0">
                <a:cs typeface="B Nazanin" pitchFamily="2" charset="-78"/>
              </a:rPr>
              <a:t>ردن </a:t>
            </a:r>
            <a:r>
              <a:rPr lang="ar-SA" dirty="0" smtClean="0">
                <a:cs typeface="B Nazanin" pitchFamily="2" charset="-78"/>
              </a:rPr>
              <a:t>سوره</a:t>
            </a:r>
            <a:r>
              <a:rPr lang="en-US" dirty="0">
                <a:cs typeface="B Nazanin" pitchFamily="2" charset="-78"/>
              </a:rPr>
              <a:t>‍</a:t>
            </a:r>
            <a:r>
              <a:rPr lang="ar-SA" dirty="0">
                <a:cs typeface="B Nazanin" pitchFamily="2" charset="-78"/>
              </a:rPr>
              <a:t>ها از انتهای قرآن به ابتدای آن، شماره</a:t>
            </a:r>
            <a:r>
              <a:rPr lang="en-US" dirty="0">
                <a:cs typeface="B Nazanin" pitchFamily="2" charset="-78"/>
              </a:rPr>
              <a:t>‍</a:t>
            </a:r>
            <a:r>
              <a:rPr lang="ar-SA" dirty="0">
                <a:cs typeface="B Nazanin" pitchFamily="2" charset="-78"/>
              </a:rPr>
              <a:t>ی سوره</a:t>
            </a:r>
            <a:r>
              <a:rPr lang="en-US" dirty="0">
                <a:cs typeface="B Nazanin" pitchFamily="2" charset="-78"/>
              </a:rPr>
              <a:t>‍</a:t>
            </a:r>
            <a:r>
              <a:rPr lang="ar-SA" dirty="0">
                <a:cs typeface="B Nazanin" pitchFamily="2" charset="-78"/>
              </a:rPr>
              <a:t>ی الحدید 58 خواهد شد که در این صورت به عدد جرمی ایزوتوپ دیگر آهن یعنی ایزوتوپ آهن 58 می رسیم.</a:t>
            </a:r>
            <a:endParaRPr lang="en-US" dirty="0">
              <a:cs typeface="B Nazanin" pitchFamily="2" charset="-78"/>
            </a:endParaRPr>
          </a:p>
          <a:p>
            <a:pPr algn="just" rtl="1"/>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9.</a:t>
            </a:r>
            <a:r>
              <a:rPr lang="ar-SA" dirty="0">
                <a:cs typeface="B Nazanin" pitchFamily="2" charset="-78"/>
              </a:rPr>
              <a:t> حاصل تقسیم شماره</a:t>
            </a:r>
            <a:r>
              <a:rPr lang="en-US" dirty="0">
                <a:cs typeface="B Nazanin" pitchFamily="2" charset="-78"/>
              </a:rPr>
              <a:t>‍</a:t>
            </a:r>
            <a:r>
              <a:rPr lang="ar-SA" dirty="0">
                <a:cs typeface="B Nazanin" pitchFamily="2" charset="-78"/>
              </a:rPr>
              <a:t>ی سوره</a:t>
            </a:r>
            <a:r>
              <a:rPr lang="en-US" dirty="0">
                <a:cs typeface="B Nazanin" pitchFamily="2" charset="-78"/>
              </a:rPr>
              <a:t>‍</a:t>
            </a:r>
            <a:r>
              <a:rPr lang="ar-SA" dirty="0">
                <a:cs typeface="B Nazanin" pitchFamily="2" charset="-78"/>
              </a:rPr>
              <a:t>ی الحدید یعنی 57 بر تعداد کل سوره</a:t>
            </a:r>
            <a:r>
              <a:rPr lang="en-US" dirty="0">
                <a:cs typeface="B Nazanin" pitchFamily="2" charset="-78"/>
              </a:rPr>
              <a:t>‍</a:t>
            </a:r>
            <a:r>
              <a:rPr lang="ar-SA" dirty="0">
                <a:cs typeface="B Nazanin" pitchFamily="2" charset="-78"/>
              </a:rPr>
              <a:t>های قرآن یعنی 114 برابر با 0.5 است و ایزوتوپ آهن 57 تنها ایزوتوپ آهن است که دارای چرخش هسته</a:t>
            </a:r>
            <a:r>
              <a:rPr lang="en-US" dirty="0">
                <a:cs typeface="B Nazanin" pitchFamily="2" charset="-78"/>
              </a:rPr>
              <a:t>‍</a:t>
            </a:r>
            <a:r>
              <a:rPr lang="ar-SA" dirty="0">
                <a:cs typeface="B Nazanin" pitchFamily="2" charset="-78"/>
              </a:rPr>
              <a:t>ای 0.5 است و مابقی دارای چرخش هسته</a:t>
            </a:r>
            <a:r>
              <a:rPr lang="en-US" dirty="0">
                <a:cs typeface="B Nazanin" pitchFamily="2" charset="-78"/>
              </a:rPr>
              <a:t>‍</a:t>
            </a:r>
            <a:r>
              <a:rPr lang="ar-SA" dirty="0">
                <a:cs typeface="B Nazanin" pitchFamily="2" charset="-78"/>
              </a:rPr>
              <a:t>ای صفر هستند</a:t>
            </a:r>
            <a:r>
              <a:rPr lang="ar-SA" dirty="0" smtClean="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1939228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lstStyle/>
          <a:p>
            <a:pPr marL="0" indent="0" algn="just" rtl="1">
              <a:buNone/>
            </a:pPr>
            <a:r>
              <a:rPr lang="fa-IR" b="1" dirty="0" smtClean="0">
                <a:cs typeface="B Nazanin" pitchFamily="2" charset="-78"/>
              </a:rPr>
              <a:t>نکته</a:t>
            </a:r>
            <a:r>
              <a:rPr lang="en-US" b="1" dirty="0" smtClean="0">
                <a:cs typeface="B Nazanin" pitchFamily="2" charset="-78"/>
              </a:rPr>
              <a:t>‍</a:t>
            </a:r>
            <a:r>
              <a:rPr lang="ar-SA" b="1" dirty="0">
                <a:cs typeface="B Nazanin" pitchFamily="2" charset="-78"/>
              </a:rPr>
              <a:t>ی 10.</a:t>
            </a:r>
            <a:r>
              <a:rPr lang="ar-SA" dirty="0">
                <a:cs typeface="B Nazanin" pitchFamily="2" charset="-78"/>
              </a:rPr>
              <a:t> بیشتر آهن موجود در زمین در هسته</a:t>
            </a:r>
            <a:r>
              <a:rPr lang="en-US" dirty="0">
                <a:cs typeface="B Nazanin" pitchFamily="2" charset="-78"/>
              </a:rPr>
              <a:t>‍</a:t>
            </a:r>
            <a:r>
              <a:rPr lang="ar-SA" dirty="0">
                <a:cs typeface="B Nazanin" pitchFamily="2" charset="-78"/>
              </a:rPr>
              <a:t>ی آن قرار دارد که دمای آن از دمای سطح خورشید بیشتر بوده و 35 درصد وزن کره</a:t>
            </a:r>
            <a:r>
              <a:rPr lang="en-US" dirty="0">
                <a:cs typeface="B Nazanin" pitchFamily="2" charset="-78"/>
              </a:rPr>
              <a:t>‍</a:t>
            </a:r>
            <a:r>
              <a:rPr lang="ar-SA" dirty="0">
                <a:cs typeface="B Nazanin" pitchFamily="2" charset="-78"/>
              </a:rPr>
              <a:t>ی زمین را تشکیل می</a:t>
            </a:r>
            <a:r>
              <a:rPr lang="en-US" dirty="0">
                <a:cs typeface="B Nazanin" pitchFamily="2" charset="-78"/>
              </a:rPr>
              <a:t>‍</a:t>
            </a:r>
            <a:r>
              <a:rPr lang="ar-SA" dirty="0">
                <a:cs typeface="B Nazanin" pitchFamily="2" charset="-78"/>
              </a:rPr>
              <a:t>دهد. سوره</a:t>
            </a:r>
            <a:r>
              <a:rPr lang="en-US" dirty="0">
                <a:cs typeface="B Nazanin" pitchFamily="2" charset="-78"/>
              </a:rPr>
              <a:t>‍</a:t>
            </a:r>
            <a:r>
              <a:rPr lang="ar-SA" dirty="0">
                <a:cs typeface="B Nazanin" pitchFamily="2" charset="-78"/>
              </a:rPr>
              <a:t>ی آهن نیز به عنوان هسته</a:t>
            </a:r>
            <a:r>
              <a:rPr lang="en-US" dirty="0">
                <a:cs typeface="B Nazanin" pitchFamily="2" charset="-78"/>
              </a:rPr>
              <a:t>‍</a:t>
            </a:r>
            <a:r>
              <a:rPr lang="ar-SA" dirty="0">
                <a:cs typeface="B Nazanin" pitchFamily="2" charset="-78"/>
              </a:rPr>
              <a:t>ی سوره</a:t>
            </a:r>
            <a:r>
              <a:rPr lang="en-US" dirty="0">
                <a:cs typeface="B Nazanin" pitchFamily="2" charset="-78"/>
              </a:rPr>
              <a:t>‍</a:t>
            </a:r>
            <a:r>
              <a:rPr lang="ar-SA" dirty="0">
                <a:cs typeface="B Nazanin" pitchFamily="2" charset="-78"/>
              </a:rPr>
              <a:t>ها از نظر شماره گذاری تقریبا در وسط آنها قرار گرفته است.</a:t>
            </a:r>
            <a:endParaRPr lang="en-US" dirty="0">
              <a:cs typeface="B Nazanin" pitchFamily="2" charset="-78"/>
            </a:endParaRPr>
          </a:p>
          <a:p>
            <a:pPr algn="just" rtl="1"/>
            <a:r>
              <a:rPr lang="ar-SA" dirty="0">
                <a:cs typeface="B Nazanin" pitchFamily="2" charset="-78"/>
              </a:rPr>
              <a:t>لازم به یادآوری است که کلمه</a:t>
            </a:r>
            <a:r>
              <a:rPr lang="en-US" dirty="0">
                <a:cs typeface="B Nazanin" pitchFamily="2" charset="-78"/>
              </a:rPr>
              <a:t>‍</a:t>
            </a:r>
            <a:r>
              <a:rPr lang="ar-SA" dirty="0">
                <a:cs typeface="B Nazanin" pitchFamily="2" charset="-78"/>
              </a:rPr>
              <a:t>ی حدید با معنای آهن کلاً در 5 آیه</a:t>
            </a:r>
            <a:r>
              <a:rPr lang="en-US" dirty="0">
                <a:cs typeface="B Nazanin" pitchFamily="2" charset="-78"/>
              </a:rPr>
              <a:t>‍</a:t>
            </a:r>
            <a:r>
              <a:rPr lang="ar-SA" dirty="0">
                <a:cs typeface="B Nazanin" pitchFamily="2" charset="-78"/>
              </a:rPr>
              <a:t>ی قرآن آمده است. در میان این پنج آیه، تنها آیه</a:t>
            </a:r>
            <a:r>
              <a:rPr lang="en-US" dirty="0">
                <a:cs typeface="B Nazanin" pitchFamily="2" charset="-78"/>
              </a:rPr>
              <a:t>‍</a:t>
            </a:r>
            <a:r>
              <a:rPr lang="ar-SA" dirty="0">
                <a:cs typeface="B Nazanin" pitchFamily="2" charset="-78"/>
              </a:rPr>
              <a:t>ی 25 سوره</a:t>
            </a:r>
            <a:r>
              <a:rPr lang="en-US" dirty="0">
                <a:cs typeface="B Nazanin" pitchFamily="2" charset="-78"/>
              </a:rPr>
              <a:t>‍</a:t>
            </a:r>
            <a:r>
              <a:rPr lang="ar-SA" dirty="0">
                <a:cs typeface="B Nazanin" pitchFamily="2" charset="-78"/>
              </a:rPr>
              <a:t>ی الحدید موردی است که کلمه</a:t>
            </a:r>
            <a:r>
              <a:rPr lang="en-US" dirty="0">
                <a:cs typeface="B Nazanin" pitchFamily="2" charset="-78"/>
              </a:rPr>
              <a:t>‍</a:t>
            </a:r>
            <a:r>
              <a:rPr lang="ar-SA" dirty="0">
                <a:cs typeface="B Nazanin" pitchFamily="2" charset="-78"/>
              </a:rPr>
              <a:t>ی حدید به معنی آهن در سوره</a:t>
            </a:r>
            <a:r>
              <a:rPr lang="en-US" dirty="0">
                <a:cs typeface="B Nazanin" pitchFamily="2" charset="-78"/>
              </a:rPr>
              <a:t>‍</a:t>
            </a:r>
            <a:r>
              <a:rPr lang="ar-SA" dirty="0">
                <a:cs typeface="B Nazanin" pitchFamily="2" charset="-78"/>
              </a:rPr>
              <a:t>ای به همین نام آمده است. همچنین باید خاطر نشان کرد که خورشید یک ستاره متوسط است و دمای سطح و هسته</a:t>
            </a:r>
            <a:r>
              <a:rPr lang="en-US" dirty="0">
                <a:cs typeface="B Nazanin" pitchFamily="2" charset="-78"/>
              </a:rPr>
              <a:t>‍</a:t>
            </a:r>
            <a:r>
              <a:rPr lang="ar-SA" dirty="0">
                <a:cs typeface="B Nazanin" pitchFamily="2" charset="-78"/>
              </a:rPr>
              <a:t>ی آن به ترتیب 5800 و 15.6 میلیون درجه سانتیگراد است به همین دلیل حتی بعد از تمام شدن سوختش به هیچ عنوان قادر به تولید آهن و فلزات سنگین دیگر نخواهد ب</a:t>
            </a:r>
            <a:r>
              <a:rPr lang="fa-IR" dirty="0">
                <a:cs typeface="B Nazanin" pitchFamily="2" charset="-78"/>
              </a:rPr>
              <a:t>ود</a:t>
            </a:r>
            <a:r>
              <a:rPr lang="fa-IR" dirty="0" smtClean="0">
                <a:cs typeface="B Nazanin" pitchFamily="2" charset="-78"/>
              </a:rPr>
              <a:t>.</a:t>
            </a:r>
          </a:p>
          <a:p>
            <a:pPr marL="0" indent="0" algn="just" rtl="1">
              <a:buNone/>
            </a:pPr>
            <a:r>
              <a:rPr lang="fa-IR" i="1" u="sng" dirty="0" smtClean="0">
                <a:cs typeface="B Nazanin" pitchFamily="2" charset="-78"/>
                <a:hlinkClick r:id="rId2" action="ppaction://hlinksldjump"/>
              </a:rPr>
              <a:t>بازگشت</a:t>
            </a:r>
            <a:endParaRPr lang="en-US" i="1" u="sng" dirty="0">
              <a:cs typeface="B Nazanin" pitchFamily="2" charset="-78"/>
            </a:endParaRPr>
          </a:p>
          <a:p>
            <a:pPr marL="0" indent="0" algn="just" rtl="1">
              <a:buNone/>
            </a:pPr>
            <a:endParaRPr lang="en-US" dirty="0">
              <a:cs typeface="B Nazanin" pitchFamily="2" charset="-78"/>
            </a:endParaRPr>
          </a:p>
        </p:txBody>
      </p:sp>
    </p:spTree>
    <p:extLst>
      <p:ext uri="{BB962C8B-B14F-4D97-AF65-F5344CB8AC3E}">
        <p14:creationId xmlns:p14="http://schemas.microsoft.com/office/powerpoint/2010/main" val="2138650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cs typeface="B Nazanin" pitchFamily="2" charset="-78"/>
              </a:rPr>
              <a:t>نسبیت </a:t>
            </a:r>
            <a:r>
              <a:rPr lang="fa-IR" dirty="0">
                <a:cs typeface="B Nazanin" pitchFamily="2" charset="-78"/>
              </a:rPr>
              <a:t>زمان (</a:t>
            </a:r>
            <a:r>
              <a:rPr lang="fa-IR" dirty="0">
                <a:cs typeface="B Nazanin" pitchFamily="2" charset="-78"/>
                <a:hlinkClick r:id="rId8" action="ppaction://hlinksldjump"/>
              </a:rPr>
              <a:t>حج: 47، </a:t>
            </a:r>
            <a:r>
              <a:rPr lang="fa-IR" dirty="0" smtClean="0">
                <a:cs typeface="B Nazanin" pitchFamily="2" charset="-78"/>
                <a:hlinkClick r:id="rId8" action="ppaction://hlinksldjump"/>
              </a:rPr>
              <a:t>سجده</a:t>
            </a:r>
            <a:r>
              <a:rPr lang="fa-IR" dirty="0">
                <a:cs typeface="B Nazanin" pitchFamily="2" charset="-78"/>
                <a:hlinkClick r:id="rId8" action="ppaction://hlinksldjump"/>
              </a:rPr>
              <a:t>: </a:t>
            </a:r>
            <a:r>
              <a:rPr lang="fa-IR" dirty="0" smtClean="0">
                <a:cs typeface="B Nazanin" pitchFamily="2" charset="-78"/>
                <a:hlinkClick r:id="rId8" action="ppaction://hlinksldjump"/>
              </a:rPr>
              <a:t>5</a:t>
            </a:r>
            <a:r>
              <a:rPr lang="fa-IR" dirty="0" smtClean="0">
                <a:cs typeface="B Nazanin" pitchFamily="2" charset="-78"/>
              </a:rPr>
              <a:t>، </a:t>
            </a:r>
            <a:r>
              <a:rPr lang="fa-IR" dirty="0" smtClean="0">
                <a:cs typeface="B Nazanin" pitchFamily="2" charset="-78"/>
                <a:hlinkClick r:id="rId8" action="ppaction://hlinksldjump"/>
              </a:rPr>
              <a:t>معارج: 4 </a:t>
            </a:r>
            <a:r>
              <a:rPr lang="fa-IR" dirty="0" smtClean="0">
                <a:cs typeface="B Nazanin" pitchFamily="2" charset="-78"/>
              </a:rPr>
              <a:t>)</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lgn="r" rtl="1">
              <a:buNone/>
            </a:pPr>
            <a:r>
              <a:rPr lang="fa-IR" dirty="0" smtClean="0">
                <a:cs typeface="B Nazanin" pitchFamily="2" charset="-78"/>
              </a:rPr>
              <a:t>وَيَسْتَعْجِلُونَكَ </a:t>
            </a:r>
            <a:r>
              <a:rPr lang="fa-IR" dirty="0">
                <a:cs typeface="B Nazanin" pitchFamily="2" charset="-78"/>
              </a:rPr>
              <a:t>بِالْعَذَابِ وَلَن يُخْلِفَ اللَّـهُ وَعْدَهُ ۚ وَإِنَّ يَوْمًا عِندَ رَ‌بِّكَ كَأَلْفِ سَنَةٍ مِّمَّا تَعُدُّونَ ﴿</a:t>
            </a:r>
            <a:r>
              <a:rPr lang="fa-IR" dirty="0">
                <a:cs typeface="B Nazanin" pitchFamily="2" charset="-78"/>
                <a:hlinkClick r:id="rId9"/>
              </a:rPr>
              <a:t>٤٧</a:t>
            </a:r>
            <a:r>
              <a:rPr lang="fa-IR" dirty="0">
                <a:cs typeface="B Nazanin" pitchFamily="2" charset="-78"/>
              </a:rPr>
              <a:t>﴾ </a:t>
            </a:r>
            <a:endParaRPr lang="fa-IR" dirty="0" smtClean="0">
              <a:cs typeface="B Nazanin" pitchFamily="2" charset="-78"/>
            </a:endParaRPr>
          </a:p>
          <a:p>
            <a:pPr marL="0" indent="0" algn="r" rtl="1">
              <a:buNone/>
            </a:pPr>
            <a:r>
              <a:rPr lang="fa-IR" dirty="0">
                <a:cs typeface="B Nazanin" pitchFamily="2" charset="-78"/>
              </a:rPr>
              <a:t>و آنان از تو </a:t>
            </a:r>
            <a:r>
              <a:rPr lang="fa-IR" dirty="0" smtClean="0">
                <a:cs typeface="B Nazanin" pitchFamily="2" charset="-78"/>
              </a:rPr>
              <a:t>با شتاب عذاب </a:t>
            </a:r>
            <a:r>
              <a:rPr lang="fa-IR" dirty="0">
                <a:cs typeface="B Nazanin" pitchFamily="2" charset="-78"/>
              </a:rPr>
              <a:t>را درخواست می کنند، در حالی که خدا هرگز از وعده اش تخلف نمی کند؛ و همانا یک روز نزد پروردگارت مانند هزار سال از سال هایی است که شما می شمارید </a:t>
            </a:r>
            <a:r>
              <a:rPr lang="fa-IR" dirty="0" smtClean="0">
                <a:cs typeface="B Nazanin" pitchFamily="2" charset="-78"/>
              </a:rPr>
              <a:t>(</a:t>
            </a:r>
            <a:r>
              <a:rPr lang="fa-IR" dirty="0">
                <a:cs typeface="B Nazanin" pitchFamily="2" charset="-78"/>
                <a:hlinkClick r:id="rId9"/>
              </a:rPr>
              <a:t>۴۷</a:t>
            </a:r>
            <a:r>
              <a:rPr lang="fa-IR" dirty="0">
                <a:cs typeface="B Nazanin" pitchFamily="2" charset="-78"/>
              </a:rPr>
              <a:t>)</a:t>
            </a:r>
            <a:endParaRPr lang="fa-IR" dirty="0" smtClean="0">
              <a:cs typeface="B Nazanin" pitchFamily="2" charset="-78"/>
            </a:endParaRPr>
          </a:p>
          <a:p>
            <a:pPr marL="0" indent="0" algn="r" rtl="1">
              <a:buNone/>
            </a:pPr>
            <a:r>
              <a:rPr lang="fa-IR" dirty="0">
                <a:cs typeface="B Nazanin" pitchFamily="2" charset="-78"/>
              </a:rPr>
              <a:t>يُدَبِّرُ‌ الْأَمْرَ‌ مِنَ السَّمَاءِ إِلَى الْأَرْ‌ضِ ثُمَّ يَعْرُ‌جُ إِلَيْهِ فِي يَوْمٍ كَانَ مِقْدَارُ‌هُ أَلْفَ سَنَةٍ مِّمَّا تَعُدُّونَ ﴿</a:t>
            </a:r>
            <a:r>
              <a:rPr lang="fa-IR" dirty="0">
                <a:cs typeface="B Nazanin" pitchFamily="2" charset="-78"/>
                <a:hlinkClick r:id="rId9"/>
              </a:rPr>
              <a:t>٥</a:t>
            </a:r>
            <a:r>
              <a:rPr lang="fa-IR" dirty="0" smtClean="0">
                <a:cs typeface="B Nazanin" pitchFamily="2" charset="-78"/>
              </a:rPr>
              <a:t>﴾ </a:t>
            </a:r>
            <a:endParaRPr lang="fa-IR" dirty="0" smtClean="0">
              <a:cs typeface="B Nazanin" pitchFamily="2" charset="-78"/>
            </a:endParaRPr>
          </a:p>
          <a:p>
            <a:pPr marL="0" indent="0" algn="r" rtl="1">
              <a:buNone/>
            </a:pPr>
            <a:r>
              <a:rPr lang="fa-IR" dirty="0">
                <a:cs typeface="B Nazanin" pitchFamily="2" charset="-78"/>
              </a:rPr>
              <a:t>[همه] امور را [همواره] از آسمان تا زمین تدبیر و تنظیم می کند، سپس در روزی که اندازه آن به شمارش شما هزار سال است به سوی او بالا می رود. (</a:t>
            </a:r>
            <a:r>
              <a:rPr lang="fa-IR" dirty="0">
                <a:cs typeface="B Nazanin" pitchFamily="2" charset="-78"/>
                <a:hlinkClick r:id="rId9"/>
              </a:rPr>
              <a:t>۵</a:t>
            </a:r>
            <a:r>
              <a:rPr lang="fa-IR" dirty="0">
                <a:cs typeface="B Nazanin" pitchFamily="2" charset="-78"/>
              </a:rPr>
              <a:t>) </a:t>
            </a:r>
            <a:endParaRPr lang="fa-IR" dirty="0" smtClean="0">
              <a:cs typeface="B Nazanin" pitchFamily="2" charset="-78"/>
            </a:endParaRPr>
          </a:p>
          <a:p>
            <a:pPr marL="0" indent="0" algn="r" rtl="1">
              <a:buNone/>
            </a:pPr>
            <a:r>
              <a:rPr lang="fa-IR" dirty="0">
                <a:cs typeface="B Nazanin" pitchFamily="2" charset="-78"/>
              </a:rPr>
              <a:t>تَعْرُ‌جُ الْمَلَائِكَةُ وَالرُّ‌وحُ إِلَيْهِ فِي يَوْمٍ كَانَ مِقْدَارُ‌هُ خَمْسِينَ أَلْفَ سَنَةٍ ﴿</a:t>
            </a:r>
            <a:r>
              <a:rPr lang="fa-IR" dirty="0">
                <a:cs typeface="B Nazanin" pitchFamily="2" charset="-78"/>
                <a:hlinkClick r:id="rId9"/>
              </a:rPr>
              <a:t>٤</a:t>
            </a:r>
            <a:r>
              <a:rPr lang="fa-IR" dirty="0">
                <a:cs typeface="B Nazanin" pitchFamily="2" charset="-78"/>
              </a:rPr>
              <a:t>﴾ </a:t>
            </a:r>
            <a:endParaRPr lang="fa-IR" dirty="0" smtClean="0">
              <a:cs typeface="B Nazanin" pitchFamily="2" charset="-78"/>
            </a:endParaRPr>
          </a:p>
          <a:p>
            <a:pPr marL="0" indent="0" algn="r" rtl="1">
              <a:buNone/>
            </a:pPr>
            <a:r>
              <a:rPr lang="fa-IR" dirty="0">
                <a:cs typeface="B Nazanin" pitchFamily="2" charset="-78"/>
              </a:rPr>
              <a:t>فرشتگان و روح در روزی که مقدارش پنجاه هزار سال است به سوی او بالا می روند. (</a:t>
            </a:r>
            <a:r>
              <a:rPr lang="fa-IR" dirty="0" smtClean="0">
                <a:cs typeface="B Nazanin" pitchFamily="2" charset="-78"/>
                <a:hlinkClick r:id="rId9"/>
              </a:rPr>
              <a:t>۴</a:t>
            </a:r>
            <a:r>
              <a:rPr lang="fa-IR" dirty="0" smtClean="0">
                <a:cs typeface="B Nazanin" pitchFamily="2" charset="-78"/>
              </a:rPr>
              <a:t>)         </a:t>
            </a:r>
            <a:r>
              <a:rPr lang="fa-IR" i="1" u="sng" dirty="0" smtClean="0">
                <a:cs typeface="B Nazanin" pitchFamily="2" charset="-78"/>
                <a:hlinkClick r:id="rId10" action="ppaction://hlinksldjump"/>
              </a:rPr>
              <a:t>بازگشت</a:t>
            </a:r>
            <a:endParaRPr lang="en-US" i="1" u="sng" dirty="0">
              <a:cs typeface="B Nazanin" pitchFamily="2" charset="-78"/>
            </a:endParaRPr>
          </a:p>
        </p:txBody>
      </p:sp>
      <p:pic>
        <p:nvPicPr>
          <p:cNvPr id="4" name="02204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010400" y="1815737"/>
            <a:ext cx="457200" cy="457200"/>
          </a:xfrm>
          <a:prstGeom prst="rect">
            <a:avLst/>
          </a:prstGeom>
        </p:spPr>
      </p:pic>
      <p:pic>
        <p:nvPicPr>
          <p:cNvPr id="5" name="032005.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6781800" y="3548743"/>
            <a:ext cx="457200" cy="457200"/>
          </a:xfrm>
          <a:prstGeom prst="rect">
            <a:avLst/>
          </a:prstGeom>
        </p:spPr>
      </p:pic>
      <p:pic>
        <p:nvPicPr>
          <p:cNvPr id="6" name="070004.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905000" y="4724400"/>
            <a:ext cx="457200" cy="457200"/>
          </a:xfrm>
          <a:prstGeom prst="rect">
            <a:avLst/>
          </a:prstGeom>
        </p:spPr>
      </p:pic>
    </p:spTree>
    <p:extLst>
      <p:ext uri="{BB962C8B-B14F-4D97-AF65-F5344CB8AC3E}">
        <p14:creationId xmlns:p14="http://schemas.microsoft.com/office/powerpoint/2010/main" val="2295856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105"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443"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r" rtl="1"/>
            <a:r>
              <a:rPr lang="fa-IR" dirty="0" smtClean="0">
                <a:cs typeface="B Nazanin" pitchFamily="2" charset="-78"/>
              </a:rPr>
              <a:t>طول زمانی شکل گرفتن زمین و طول زمانی </a:t>
            </a:r>
            <a:endParaRPr lang="en-US" dirty="0">
              <a:cs typeface="B Nazanin" pitchFamily="2" charset="-78"/>
            </a:endParaRPr>
          </a:p>
        </p:txBody>
      </p:sp>
      <p:sp>
        <p:nvSpPr>
          <p:cNvPr id="3" name="Content Placeholder 2"/>
          <p:cNvSpPr>
            <a:spLocks noGrp="1"/>
          </p:cNvSpPr>
          <p:nvPr>
            <p:ph sz="quarter" idx="1"/>
          </p:nvPr>
        </p:nvSpPr>
        <p:spPr/>
        <p:txBody>
          <a:bodyPr/>
          <a:lstStyle/>
          <a:p>
            <a:pPr marL="0" indent="0" algn="just" rtl="1">
              <a:buNone/>
            </a:pPr>
            <a:r>
              <a:rPr lang="ar-SA" sz="3200" dirty="0">
                <a:cs typeface="B Nazanin" pitchFamily="2" charset="-78"/>
              </a:rPr>
              <a:t>قُلْ أَئِنَّكُمْ لَتَكْفُرُونَ بِالَّذِي خَلَقَ الْأَرْضَ فِي يَوْمَيْنِ وَتَجْعَلُونَ لَهُ أَندَادًا ذَلِكَ رَبُّ الْعَالَمِينَ (</a:t>
            </a:r>
            <a:r>
              <a:rPr lang="ar-SA" sz="3200" dirty="0" smtClean="0">
                <a:cs typeface="B Nazanin" pitchFamily="2" charset="-78"/>
              </a:rPr>
              <a:t>9)</a:t>
            </a:r>
            <a:r>
              <a:rPr lang="fa-IR" sz="3200" dirty="0">
                <a:cs typeface="B Nazanin" pitchFamily="2" charset="-78"/>
              </a:rPr>
              <a:t> </a:t>
            </a:r>
            <a:r>
              <a:rPr lang="ar-SA" sz="3200" dirty="0" smtClean="0">
                <a:cs typeface="B Nazanin" pitchFamily="2" charset="-78"/>
              </a:rPr>
              <a:t>وَجَعَلَ </a:t>
            </a:r>
            <a:r>
              <a:rPr lang="ar-SA" sz="3200" dirty="0">
                <a:cs typeface="B Nazanin" pitchFamily="2" charset="-78"/>
              </a:rPr>
              <a:t>فِيهَا رَوَاسِيَ مِن فَوْقِهَا وَبَارَكَ فِيهَا وَقَدَّرَ فِيهَا أَقْوَاتَهَا فِي أَرْبَعَةِ أَيَّامٍ سَوَاءً لِّلسَّائِلِينَ (10) ثُمَّ اسْتَوَى إِلَى السَّمَاءِ وَهِيَ دُخَانٌ فَقَالَ لَهَا وَلِلْأَرْضِ ائْتِيَا طَوْعًا أَوْ كَرْهًا قَالَتَا أَتَيْنَا طَائِعِينَ (11) فَقَضَاهُنَّ سَبْعَ سَمَاوَاتٍ فِي يَوْمَيْنِ وَأَوْحَى فِي كُلِّ سَمَاءٍ أَمْرَهَا وَزَيَّنَّا السَّمَاءَ الدُّنْيَا بِمَصَابِيحَ وَحِفْظًا ذَلِكَ تَقْدِيرُ الْعَزِيزِ الْعَلِيمِ (12</a:t>
            </a:r>
            <a:r>
              <a:rPr lang="ar-SA" sz="3200" dirty="0" smtClean="0">
                <a:cs typeface="B Nazanin" pitchFamily="2" charset="-78"/>
              </a:rPr>
              <a:t>)</a:t>
            </a:r>
            <a:endParaRPr lang="fa-IR" sz="3200" dirty="0" smtClean="0">
              <a:cs typeface="B Nazanin" pitchFamily="2" charset="-78"/>
            </a:endParaRPr>
          </a:p>
          <a:p>
            <a:pPr marL="0" indent="0" algn="just" rtl="1">
              <a:buNone/>
            </a:pPr>
            <a:endParaRPr lang="en-US" sz="3200" dirty="0">
              <a:cs typeface="B Nazanin" pitchFamily="2" charset="-78"/>
            </a:endParaRPr>
          </a:p>
          <a:p>
            <a:pPr marL="0" indent="0" algn="r" rtl="1">
              <a:buNone/>
            </a:pPr>
            <a:endParaRPr lang="en-US" dirty="0">
              <a:cs typeface="B Nazanin" pitchFamily="2" charset="-78"/>
            </a:endParaRPr>
          </a:p>
        </p:txBody>
      </p:sp>
      <p:pic>
        <p:nvPicPr>
          <p:cNvPr id="4" name="04100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924800" y="5257800"/>
            <a:ext cx="609600" cy="609600"/>
          </a:xfrm>
          <a:prstGeom prst="rect">
            <a:avLst/>
          </a:prstGeom>
        </p:spPr>
      </p:pic>
      <p:pic>
        <p:nvPicPr>
          <p:cNvPr id="5" name="041010.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791200" y="5203371"/>
            <a:ext cx="609600" cy="609600"/>
          </a:xfrm>
          <a:prstGeom prst="rect">
            <a:avLst/>
          </a:prstGeom>
        </p:spPr>
      </p:pic>
      <p:pic>
        <p:nvPicPr>
          <p:cNvPr id="6" name="041011.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3505200" y="5181600"/>
            <a:ext cx="609600" cy="609600"/>
          </a:xfrm>
          <a:prstGeom prst="rect">
            <a:avLst/>
          </a:prstGeom>
        </p:spPr>
      </p:pic>
      <p:pic>
        <p:nvPicPr>
          <p:cNvPr id="7" name="041012.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143000" y="5203371"/>
            <a:ext cx="609600" cy="609600"/>
          </a:xfrm>
          <a:prstGeom prst="rect">
            <a:avLst/>
          </a:prstGeom>
        </p:spPr>
      </p:pic>
    </p:spTree>
    <p:extLst>
      <p:ext uri="{BB962C8B-B14F-4D97-AF65-F5344CB8AC3E}">
        <p14:creationId xmlns:p14="http://schemas.microsoft.com/office/powerpoint/2010/main" val="2299950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344"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592"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6281"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solidFill>
                  <a:schemeClr val="tx1"/>
                </a:solidFill>
                <a:cs typeface="B Nazanin" pitchFamily="2" charset="-78"/>
              </a:rPr>
              <a:t>آیا برداشت علمی از قرآن کریم مجاز است</a:t>
            </a:r>
            <a:r>
              <a:rPr lang="fa-IR" dirty="0" smtClean="0">
                <a:solidFill>
                  <a:schemeClr val="tx1"/>
                </a:solidFill>
                <a:cs typeface="B Nazanin" pitchFamily="2" charset="-78"/>
              </a:rPr>
              <a:t>؟</a:t>
            </a:r>
            <a:endParaRPr lang="en-US" dirty="0">
              <a:solidFill>
                <a:schemeClr val="tx1"/>
              </a:solidFill>
              <a:cs typeface="B Nazanin" pitchFamily="2" charset="-78"/>
            </a:endParaRPr>
          </a:p>
        </p:txBody>
      </p:sp>
      <p:sp>
        <p:nvSpPr>
          <p:cNvPr id="3" name="Content Placeholder 2"/>
          <p:cNvSpPr>
            <a:spLocks noGrp="1"/>
          </p:cNvSpPr>
          <p:nvPr>
            <p:ph sz="quarter" idx="1"/>
          </p:nvPr>
        </p:nvSpPr>
        <p:spPr>
          <a:xfrm>
            <a:off x="457200" y="1447800"/>
            <a:ext cx="8229600" cy="4800600"/>
          </a:xfrm>
        </p:spPr>
        <p:txBody>
          <a:bodyPr>
            <a:normAutofit fontScale="92500"/>
          </a:bodyPr>
          <a:lstStyle/>
          <a:p>
            <a:pPr algn="just" rtl="1"/>
            <a:r>
              <a:rPr lang="fa-IR" dirty="0" smtClean="0">
                <a:cs typeface="B Nazanin" pitchFamily="2" charset="-78"/>
              </a:rPr>
              <a:t>به عقیده بعضی از صاحب </a:t>
            </a:r>
            <a:r>
              <a:rPr lang="fa-IR" dirty="0" smtClean="0">
                <a:cs typeface="B Nazanin" pitchFamily="2" charset="-78"/>
              </a:rPr>
              <a:t>نظران، </a:t>
            </a:r>
            <a:r>
              <a:rPr lang="fa-IR" dirty="0" smtClean="0">
                <a:cs typeface="B Nazanin" pitchFamily="2" charset="-78"/>
              </a:rPr>
              <a:t>مقایسه قرآن با علوم جدید باعث کاهش شأن و منزلت این کتاب آسمانی می شود زیرا عدم قطعیت یکی از ویژگی های علم است.</a:t>
            </a:r>
          </a:p>
          <a:p>
            <a:pPr algn="just" rtl="1"/>
            <a:r>
              <a:rPr lang="fa-IR" dirty="0" smtClean="0">
                <a:cs typeface="B Nazanin" pitchFamily="2" charset="-78"/>
              </a:rPr>
              <a:t>اگر برداشت علمی به شبهه های بیان شده در مورد بعضی از آیات قرآن پاسخ بدهد، نه تنها مجاز است بلکه ضروری به نظر می رسد.</a:t>
            </a:r>
          </a:p>
          <a:p>
            <a:pPr algn="just" rtl="1"/>
            <a:r>
              <a:rPr lang="fa-IR" dirty="0" smtClean="0">
                <a:cs typeface="B Nazanin" pitchFamily="2" charset="-78"/>
              </a:rPr>
              <a:t>قرآن کتاب علمی نیست بلکه کتاب هدایت است و اشاره های قرآن به نکات علمی که اخیرا دانش بشری به آنها رسیده یا در شرف رسیدن است، جهت بیدار کردن وجدان های خفته انسان هایی است که به دلیل عدم آشنایی با زبان عربی، اعجاز فصاحت و بلاغت قرآن را نمی توانند درک کنند.</a:t>
            </a:r>
          </a:p>
          <a:p>
            <a:pPr algn="just" rtl="1"/>
            <a:r>
              <a:rPr lang="fa-IR" dirty="0" smtClean="0">
                <a:cs typeface="B Nazanin" pitchFamily="2" charset="-78"/>
              </a:rPr>
              <a:t>انطباق دانش روز بشری بر آیات قرآن می تواند در بحث های مؤمنین با ناباوران جهت هدایت آنها </a:t>
            </a:r>
            <a:r>
              <a:rPr lang="fa-IR" dirty="0" smtClean="0">
                <a:cs typeface="B Nazanin" pitchFamily="2" charset="-78"/>
              </a:rPr>
              <a:t>یا دست کم حفظ اعتقاد خود استفاده </a:t>
            </a:r>
            <a:r>
              <a:rPr lang="fa-IR" dirty="0" smtClean="0">
                <a:cs typeface="B Nazanin" pitchFamily="2" charset="-78"/>
              </a:rPr>
              <a:t>شود.</a:t>
            </a:r>
          </a:p>
          <a:p>
            <a:pPr algn="just" rtl="1"/>
            <a:r>
              <a:rPr lang="fa-IR" dirty="0" smtClean="0">
                <a:cs typeface="B Nazanin" pitchFamily="2" charset="-78"/>
              </a:rPr>
              <a:t>دانشجویانی که به کشورهای خارج سفر می کنند از لحاظ دانش و اعتقادات دینی در مقابل هجمه شبهات به قرآن بیمه می شوند.</a:t>
            </a:r>
            <a:endParaRPr lang="en-US" dirty="0">
              <a:cs typeface="B Nazanin" pitchFamily="2" charset="-78"/>
            </a:endParaRPr>
          </a:p>
        </p:txBody>
      </p:sp>
    </p:spTree>
    <p:extLst>
      <p:ext uri="{BB962C8B-B14F-4D97-AF65-F5344CB8AC3E}">
        <p14:creationId xmlns:p14="http://schemas.microsoft.com/office/powerpoint/2010/main" val="2038881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fontScale="90000"/>
          </a:bodyPr>
          <a:lstStyle/>
          <a:p>
            <a:pPr algn="r" rtl="1"/>
            <a:r>
              <a:rPr lang="fa-IR" dirty="0">
                <a:cs typeface="B Nazanin" pitchFamily="2" charset="-78"/>
              </a:rPr>
              <a:t>طول زمانی شکل گرفتن زمین و طول زمانی </a:t>
            </a:r>
            <a:r>
              <a:rPr lang="fa-IR" dirty="0" smtClean="0">
                <a:cs typeface="B Nazanin" pitchFamily="2" charset="-78"/>
              </a:rPr>
              <a:t>(ادامه)</a:t>
            </a:r>
            <a:endParaRPr lang="en-US" dirty="0"/>
          </a:p>
        </p:txBody>
      </p:sp>
      <p:sp>
        <p:nvSpPr>
          <p:cNvPr id="3" name="Content Placeholder 2"/>
          <p:cNvSpPr>
            <a:spLocks noGrp="1"/>
          </p:cNvSpPr>
          <p:nvPr>
            <p:ph sz="quarter" idx="1"/>
          </p:nvPr>
        </p:nvSpPr>
        <p:spPr>
          <a:xfrm>
            <a:off x="533400" y="990600"/>
            <a:ext cx="8153400" cy="5562600"/>
          </a:xfrm>
        </p:spPr>
        <p:txBody>
          <a:bodyPr>
            <a:normAutofit lnSpcReduction="10000"/>
          </a:bodyPr>
          <a:lstStyle/>
          <a:p>
            <a:pPr marL="68580" indent="0" algn="just" rtl="1">
              <a:buNone/>
            </a:pPr>
            <a:r>
              <a:rPr lang="ar-SA" dirty="0">
                <a:cs typeface="Nazanin" panose="00000400000000000000" pitchFamily="2" charset="-78"/>
              </a:rPr>
              <a:t>ترجمه:</a:t>
            </a:r>
            <a:endParaRPr lang="en-US" dirty="0">
              <a:cs typeface="Nazanin" panose="00000400000000000000" pitchFamily="2" charset="-78"/>
            </a:endParaRPr>
          </a:p>
          <a:p>
            <a:pPr marL="68580" indent="0" algn="just" rtl="1">
              <a:buNone/>
            </a:pPr>
            <a:r>
              <a:rPr lang="ar-SA" dirty="0">
                <a:cs typeface="Nazanin" panose="00000400000000000000" pitchFamily="2" charset="-78"/>
              </a:rPr>
              <a:t>بگو آیا شما به کسی که زمین را در دو دوره (روز) آفرید کفر می ورزید و برای او همتایانی قرار می دهید؟ او پرودگار جهانیان است (9) و (خدا) بر روی زمین کوههای استوار پدید آورد، و به آن برکت بخشید و خوراکی های آنرا یکسان و به اندازه برای روزی خوارانش در چهار هنگام (بهار، تابستان، پاییز و زمستان) اندازه گیری و مقدر فرمود (10) همچنین به آسمان پرداخت که به صورت دودی</a:t>
            </a:r>
            <a:r>
              <a:rPr lang="en-US" dirty="0">
                <a:cs typeface="Nazanin" panose="00000400000000000000" pitchFamily="2" charset="-78"/>
              </a:rPr>
              <a:t> </a:t>
            </a:r>
            <a:r>
              <a:rPr lang="ar-SA" dirty="0">
                <a:cs typeface="Nazanin" panose="00000400000000000000" pitchFamily="2" charset="-78"/>
              </a:rPr>
              <a:t>بود. پس به آن و زمین فرمود: خواسته یا ناخواسته بیایید، آن دو گفتند: </a:t>
            </a:r>
            <a:r>
              <a:rPr lang="fa-IR" dirty="0" smtClean="0">
                <a:cs typeface="Nazanin" panose="00000400000000000000" pitchFamily="2" charset="-78"/>
              </a:rPr>
              <a:t>(از جمله) </a:t>
            </a:r>
            <a:r>
              <a:rPr lang="ar-SA" dirty="0" smtClean="0">
                <a:cs typeface="Nazanin" panose="00000400000000000000" pitchFamily="2" charset="-78"/>
              </a:rPr>
              <a:t>فرمانبردار</a:t>
            </a:r>
            <a:r>
              <a:rPr lang="fa-IR" dirty="0" smtClean="0">
                <a:cs typeface="Nazanin" panose="00000400000000000000" pitchFamily="2" charset="-78"/>
              </a:rPr>
              <a:t>(ان) </a:t>
            </a:r>
            <a:r>
              <a:rPr lang="ar-SA" dirty="0" smtClean="0">
                <a:cs typeface="Nazanin" panose="00000400000000000000" pitchFamily="2" charset="-78"/>
              </a:rPr>
              <a:t>آمدیم </a:t>
            </a:r>
            <a:r>
              <a:rPr lang="ar-SA" dirty="0">
                <a:cs typeface="Nazanin" panose="00000400000000000000" pitchFamily="2" charset="-78"/>
              </a:rPr>
              <a:t>(11) پس آنها را در دو دوره (روز) به صورت هفت آسمان به انجام رسانید و در هر آسمانی کار آنرا وحی کرد و آسمان دنیا را با چراغهایی آراستیم و (از فرو افتادن) حفظ کردیم. این است اندازه گیری شکست ناپذیر دانا (12)</a:t>
            </a:r>
            <a:endParaRPr lang="fa-IR" dirty="0">
              <a:cs typeface="Nazanin" panose="00000400000000000000" pitchFamily="2" charset="-78"/>
            </a:endParaRPr>
          </a:p>
          <a:p>
            <a:pPr marL="525780" indent="-457200" algn="just" rtl="1">
              <a:buFont typeface="Arial" charset="0"/>
              <a:buChar char="•"/>
            </a:pPr>
            <a:r>
              <a:rPr lang="ar-SA" dirty="0" smtClean="0">
                <a:solidFill>
                  <a:srgbClr val="FF0000"/>
                </a:solidFill>
                <a:cs typeface="Nazanin" panose="00000400000000000000" pitchFamily="2" charset="-78"/>
              </a:rPr>
              <a:t>واژه </a:t>
            </a:r>
            <a:r>
              <a:rPr lang="ar-SA" dirty="0">
                <a:solidFill>
                  <a:srgbClr val="FF0000"/>
                </a:solidFill>
                <a:cs typeface="Nazanin" panose="00000400000000000000" pitchFamily="2" charset="-78"/>
              </a:rPr>
              <a:t>ی عربی یوم معانی متنوعی از قبیل روز، دوره، مرحله و ... دارد ولی برای سهولت آنرا از این پس به معنی روز ترجمه می کنیم. </a:t>
            </a:r>
            <a:endParaRPr lang="fa-IR" dirty="0" smtClean="0">
              <a:solidFill>
                <a:srgbClr val="FF0000"/>
              </a:solidFill>
              <a:cs typeface="Nazanin" panose="00000400000000000000" pitchFamily="2" charset="-78"/>
            </a:endParaRPr>
          </a:p>
          <a:p>
            <a:pPr marL="68580" indent="0" algn="just" rtl="1">
              <a:buNone/>
            </a:pPr>
            <a:r>
              <a:rPr lang="fa-IR" i="1" dirty="0" smtClean="0">
                <a:cs typeface="Nazanin" panose="00000400000000000000" pitchFamily="2" charset="-78"/>
                <a:hlinkClick r:id="rId2" action="ppaction://hlinksldjump"/>
              </a:rPr>
              <a:t>بازگشت</a:t>
            </a:r>
            <a:endParaRPr lang="en-US" i="1" dirty="0">
              <a:cs typeface="Nazanin" panose="00000400000000000000" pitchFamily="2" charset="-78"/>
            </a:endParaRPr>
          </a:p>
        </p:txBody>
      </p:sp>
    </p:spTree>
    <p:extLst>
      <p:ext uri="{BB962C8B-B14F-4D97-AF65-F5344CB8AC3E}">
        <p14:creationId xmlns:p14="http://schemas.microsoft.com/office/powerpoint/2010/main" val="111384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فهرست مطالب</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آیا برداشت علمی از قرآن کریم مجاز است؟</a:t>
            </a:r>
          </a:p>
          <a:p>
            <a:pPr algn="r" rtl="1"/>
            <a:r>
              <a:rPr lang="fa-IR" dirty="0" smtClean="0">
                <a:solidFill>
                  <a:srgbClr val="FF0000"/>
                </a:solidFill>
                <a:cs typeface="B Nazanin" pitchFamily="2" charset="-78"/>
              </a:rPr>
              <a:t>در مورد کدامیک از شاخه های دانش تاکنون مطالبی در قرآن یافت شده است؟</a:t>
            </a:r>
          </a:p>
          <a:p>
            <a:pPr algn="r" rtl="1"/>
            <a:r>
              <a:rPr lang="fa-IR" dirty="0">
                <a:cs typeface="B Nazanin" pitchFamily="2" charset="-78"/>
              </a:rPr>
              <a:t>بررسی موارد مهم</a:t>
            </a:r>
          </a:p>
          <a:p>
            <a:pPr algn="r" rtl="1"/>
            <a:r>
              <a:rPr lang="fa-IR" dirty="0">
                <a:cs typeface="B Nazanin" pitchFamily="2" charset="-78"/>
              </a:rPr>
              <a:t>آیات متشابه</a:t>
            </a:r>
          </a:p>
          <a:p>
            <a:pPr algn="r" rtl="1"/>
            <a:r>
              <a:rPr lang="fa-IR" dirty="0" smtClean="0">
                <a:cs typeface="B Nazanin" pitchFamily="2" charset="-78"/>
              </a:rPr>
              <a:t>نتیجه گیری</a:t>
            </a:r>
            <a:endParaRPr lang="en-US" dirty="0">
              <a:cs typeface="B Nazanin" pitchFamily="2" charset="-78"/>
            </a:endParaRPr>
          </a:p>
        </p:txBody>
      </p:sp>
    </p:spTree>
    <p:extLst>
      <p:ext uri="{BB962C8B-B14F-4D97-AF65-F5344CB8AC3E}">
        <p14:creationId xmlns:p14="http://schemas.microsoft.com/office/powerpoint/2010/main" val="1228364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cs typeface="B Nazanin" pitchFamily="2" charset="-78"/>
              </a:rPr>
              <a:t>در مورد کدامیک از شاخه های دانش تاکنون مطالبی در قرآن یافت شده است</a:t>
            </a:r>
            <a:r>
              <a:rPr lang="fa-IR" sz="2800" dirty="0" smtClean="0">
                <a:cs typeface="B Nazanin" pitchFamily="2" charset="-78"/>
              </a:rPr>
              <a:t>؟</a:t>
            </a:r>
            <a:endParaRPr lang="en-US" sz="2800" dirty="0">
              <a:cs typeface="B Nazanin" pitchFamily="2" charset="-78"/>
            </a:endParaRPr>
          </a:p>
        </p:txBody>
      </p:sp>
      <p:sp>
        <p:nvSpPr>
          <p:cNvPr id="3" name="Content Placeholder 2"/>
          <p:cNvSpPr>
            <a:spLocks noGrp="1"/>
          </p:cNvSpPr>
          <p:nvPr>
            <p:ph sz="quarter" idx="1"/>
          </p:nvPr>
        </p:nvSpPr>
        <p:spPr/>
        <p:txBody>
          <a:bodyPr>
            <a:normAutofit fontScale="85000" lnSpcReduction="20000"/>
          </a:bodyPr>
          <a:lstStyle/>
          <a:p>
            <a:pPr algn="r" rtl="1"/>
            <a:r>
              <a:rPr lang="fa-IR" dirty="0" smtClean="0">
                <a:cs typeface="B Nazanin" pitchFamily="2" charset="-78"/>
              </a:rPr>
              <a:t>عصب شناسی</a:t>
            </a:r>
            <a:endParaRPr lang="fa-IR" dirty="0" smtClean="0">
              <a:cs typeface="B Nazanin" pitchFamily="2" charset="-78"/>
            </a:endParaRPr>
          </a:p>
          <a:p>
            <a:pPr algn="r" rtl="1"/>
            <a:r>
              <a:rPr lang="fa-IR" dirty="0" smtClean="0">
                <a:cs typeface="B Nazanin" pitchFamily="2" charset="-78"/>
              </a:rPr>
              <a:t>شیمی</a:t>
            </a:r>
          </a:p>
          <a:p>
            <a:pPr algn="r" rtl="1"/>
            <a:r>
              <a:rPr lang="fa-IR" dirty="0" smtClean="0">
                <a:cs typeface="B Nazanin" pitchFamily="2" charset="-78"/>
              </a:rPr>
              <a:t>فیزیک</a:t>
            </a:r>
            <a:endParaRPr lang="fa-IR" dirty="0" smtClean="0">
              <a:cs typeface="B Nazanin" pitchFamily="2" charset="-78"/>
            </a:endParaRPr>
          </a:p>
          <a:p>
            <a:pPr algn="r" rtl="1"/>
            <a:r>
              <a:rPr lang="fa-IR" dirty="0" smtClean="0">
                <a:cs typeface="B Nazanin" pitchFamily="2" charset="-78"/>
              </a:rPr>
              <a:t>نجوم</a:t>
            </a:r>
          </a:p>
          <a:p>
            <a:pPr algn="r" rtl="1"/>
            <a:r>
              <a:rPr lang="fa-IR" dirty="0" smtClean="0">
                <a:cs typeface="B Nazanin" pitchFamily="2" charset="-78"/>
              </a:rPr>
              <a:t>هواشناسی</a:t>
            </a:r>
          </a:p>
          <a:p>
            <a:pPr algn="r" rtl="1"/>
            <a:r>
              <a:rPr lang="fa-IR" dirty="0" smtClean="0">
                <a:cs typeface="B Nazanin" pitchFamily="2" charset="-78"/>
              </a:rPr>
              <a:t>زمین </a:t>
            </a:r>
            <a:r>
              <a:rPr lang="fa-IR" dirty="0" smtClean="0">
                <a:cs typeface="B Nazanin" pitchFamily="2" charset="-78"/>
              </a:rPr>
              <a:t>شناسی</a:t>
            </a:r>
          </a:p>
          <a:p>
            <a:pPr algn="r" rtl="1"/>
            <a:r>
              <a:rPr lang="fa-IR" dirty="0" smtClean="0">
                <a:cs typeface="B Nazanin" pitchFamily="2" charset="-78"/>
              </a:rPr>
              <a:t>گیاه شناسی</a:t>
            </a:r>
          </a:p>
          <a:p>
            <a:pPr algn="r" rtl="1"/>
            <a:r>
              <a:rPr lang="fa-IR" dirty="0" smtClean="0">
                <a:cs typeface="B Nazanin" pitchFamily="2" charset="-78"/>
              </a:rPr>
              <a:t>پزشکی </a:t>
            </a:r>
            <a:endParaRPr lang="fa-IR" dirty="0">
              <a:cs typeface="B Nazanin" pitchFamily="2" charset="-78"/>
            </a:endParaRPr>
          </a:p>
          <a:p>
            <a:pPr algn="r" rtl="1"/>
            <a:r>
              <a:rPr lang="fa-IR" dirty="0" smtClean="0">
                <a:cs typeface="B Nazanin" pitchFamily="2" charset="-78"/>
              </a:rPr>
              <a:t>اقیانوس شناسی</a:t>
            </a:r>
          </a:p>
          <a:p>
            <a:pPr algn="r" rtl="1"/>
            <a:r>
              <a:rPr lang="fa-IR" dirty="0" smtClean="0">
                <a:cs typeface="B Nazanin" pitchFamily="2" charset="-78"/>
              </a:rPr>
              <a:t>حشره شناسی</a:t>
            </a:r>
          </a:p>
          <a:p>
            <a:pPr algn="r" rtl="1"/>
            <a:r>
              <a:rPr lang="fa-IR" dirty="0" smtClean="0">
                <a:cs typeface="B Nazanin" pitchFamily="2" charset="-78"/>
              </a:rPr>
              <a:t>فضانوردی</a:t>
            </a:r>
          </a:p>
          <a:p>
            <a:pPr algn="r" rtl="1"/>
            <a:r>
              <a:rPr lang="fa-IR" dirty="0" smtClean="0">
                <a:cs typeface="B Nazanin" pitchFamily="2" charset="-78"/>
              </a:rPr>
              <a:t>مخابرات </a:t>
            </a:r>
            <a:r>
              <a:rPr lang="fa-IR" dirty="0">
                <a:cs typeface="B Nazanin" pitchFamily="2" charset="-78"/>
              </a:rPr>
              <a:t>فضایی (ماهواره ها)</a:t>
            </a:r>
          </a:p>
          <a:p>
            <a:pPr algn="r" rtl="1"/>
            <a:r>
              <a:rPr lang="fa-IR" dirty="0" smtClean="0">
                <a:cs typeface="B Nazanin" pitchFamily="2" charset="-78"/>
              </a:rPr>
              <a:t>مکانیک</a:t>
            </a:r>
            <a:endParaRPr lang="fa-IR" dirty="0">
              <a:cs typeface="B Nazanin" pitchFamily="2" charset="-78"/>
            </a:endParaRPr>
          </a:p>
        </p:txBody>
      </p:sp>
    </p:spTree>
    <p:extLst>
      <p:ext uri="{BB962C8B-B14F-4D97-AF65-F5344CB8AC3E}">
        <p14:creationId xmlns:p14="http://schemas.microsoft.com/office/powerpoint/2010/main" val="2938250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فهرست مطالب</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آیا برداشت علمی از قرآن کریم مجاز است؟</a:t>
            </a:r>
          </a:p>
          <a:p>
            <a:pPr algn="r" rtl="1"/>
            <a:r>
              <a:rPr lang="fa-IR" dirty="0" smtClean="0">
                <a:cs typeface="B Nazanin" pitchFamily="2" charset="-78"/>
              </a:rPr>
              <a:t>در مورد کدامیک از شاخه های دانش تاکنون مطالبی در قرآن یافت شده است؟</a:t>
            </a:r>
          </a:p>
          <a:p>
            <a:pPr algn="r" rtl="1"/>
            <a:r>
              <a:rPr lang="fa-IR" dirty="0">
                <a:solidFill>
                  <a:srgbClr val="FF0000"/>
                </a:solidFill>
                <a:cs typeface="B Nazanin" pitchFamily="2" charset="-78"/>
              </a:rPr>
              <a:t>بررسی موارد مهم</a:t>
            </a:r>
          </a:p>
          <a:p>
            <a:pPr algn="r" rtl="1"/>
            <a:r>
              <a:rPr lang="fa-IR" dirty="0">
                <a:cs typeface="B Nazanin" pitchFamily="2" charset="-78"/>
              </a:rPr>
              <a:t>آیات متشابه</a:t>
            </a:r>
          </a:p>
          <a:p>
            <a:pPr algn="r" rtl="1"/>
            <a:r>
              <a:rPr lang="fa-IR" dirty="0" smtClean="0">
                <a:cs typeface="B Nazanin" pitchFamily="2" charset="-78"/>
              </a:rPr>
              <a:t>نتیجه گیری</a:t>
            </a:r>
            <a:endParaRPr lang="en-US" dirty="0">
              <a:cs typeface="B Nazanin" pitchFamily="2" charset="-78"/>
            </a:endParaRPr>
          </a:p>
        </p:txBody>
      </p:sp>
    </p:spTree>
    <p:extLst>
      <p:ext uri="{BB962C8B-B14F-4D97-AF65-F5344CB8AC3E}">
        <p14:creationId xmlns:p14="http://schemas.microsoft.com/office/powerpoint/2010/main" val="2379053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عصب شناسی</a:t>
            </a:r>
            <a:endParaRPr lang="en-US" dirty="0">
              <a:cs typeface="B Nazanin" pitchFamily="2" charset="-78"/>
            </a:endParaRPr>
          </a:p>
        </p:txBody>
      </p:sp>
      <p:sp>
        <p:nvSpPr>
          <p:cNvPr id="3" name="Content Placeholder 2"/>
          <p:cNvSpPr>
            <a:spLocks noGrp="1"/>
          </p:cNvSpPr>
          <p:nvPr>
            <p:ph sz="quarter" idx="1"/>
          </p:nvPr>
        </p:nvSpPr>
        <p:spPr/>
        <p:txBody>
          <a:bodyPr>
            <a:normAutofit/>
          </a:bodyPr>
          <a:lstStyle/>
          <a:p>
            <a:pPr algn="r" rtl="1"/>
            <a:r>
              <a:rPr lang="fa-IR" dirty="0" smtClean="0">
                <a:cs typeface="B Nazanin" pitchFamily="2" charset="-78"/>
              </a:rPr>
              <a:t>گیرنده های عصبی مربوط به گرما بیشتر در پوست وجود دارد (</a:t>
            </a:r>
            <a:r>
              <a:rPr lang="fa-IR" dirty="0" smtClean="0">
                <a:cs typeface="B Nazanin" pitchFamily="2" charset="-78"/>
                <a:hlinkClick r:id="rId2" action="ppaction://hlinksldjump"/>
              </a:rPr>
              <a:t>نساء: 56</a:t>
            </a:r>
            <a:r>
              <a:rPr lang="fa-IR" dirty="0" smtClean="0">
                <a:cs typeface="B Nazanin" pitchFamily="2" charset="-78"/>
              </a:rPr>
              <a:t>)</a:t>
            </a:r>
          </a:p>
          <a:p>
            <a:pPr algn="r" rtl="1"/>
            <a:r>
              <a:rPr lang="fa-IR" dirty="0" smtClean="0">
                <a:cs typeface="B Nazanin" pitchFamily="2" charset="-78"/>
              </a:rPr>
              <a:t>عملکرد مغز از دیدگاه قرآن (</a:t>
            </a:r>
            <a:r>
              <a:rPr lang="fa-IR" dirty="0" smtClean="0">
                <a:cs typeface="B Nazanin" pitchFamily="2" charset="-78"/>
                <a:hlinkClick r:id="rId3" action="ppaction://hlinksldjump"/>
              </a:rPr>
              <a:t>علق: 15 و 16</a:t>
            </a:r>
            <a:r>
              <a:rPr lang="fa-IR" dirty="0" smtClean="0">
                <a:cs typeface="B Nazanin" pitchFamily="2" charset="-78"/>
              </a:rPr>
              <a:t>)</a:t>
            </a:r>
          </a:p>
        </p:txBody>
      </p:sp>
    </p:spTree>
    <p:extLst>
      <p:ext uri="{BB962C8B-B14F-4D97-AF65-F5344CB8AC3E}">
        <p14:creationId xmlns:p14="http://schemas.microsoft.com/office/powerpoint/2010/main" val="1922991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شیمی</a:t>
            </a:r>
            <a:endParaRPr lang="en-US" dirty="0">
              <a:cs typeface="B Nazanin" pitchFamily="2" charset="-78"/>
            </a:endParaRPr>
          </a:p>
        </p:txBody>
      </p:sp>
      <p:sp>
        <p:nvSpPr>
          <p:cNvPr id="3" name="Content Placeholder 2"/>
          <p:cNvSpPr>
            <a:spLocks noGrp="1"/>
          </p:cNvSpPr>
          <p:nvPr>
            <p:ph sz="quarter" idx="1"/>
          </p:nvPr>
        </p:nvSpPr>
        <p:spPr/>
        <p:txBody>
          <a:bodyPr/>
          <a:lstStyle/>
          <a:p>
            <a:pPr algn="r" rtl="1"/>
            <a:r>
              <a:rPr lang="fa-IR" dirty="0" smtClean="0">
                <a:cs typeface="B Nazanin" pitchFamily="2" charset="-78"/>
              </a:rPr>
              <a:t>آهن (</a:t>
            </a:r>
            <a:r>
              <a:rPr lang="fa-IR" dirty="0" smtClean="0">
                <a:cs typeface="B Nazanin" pitchFamily="2" charset="-78"/>
                <a:hlinkClick r:id="rId2" action="ppaction://hlinksldjump"/>
              </a:rPr>
              <a:t>حدید: 25</a:t>
            </a:r>
            <a:r>
              <a:rPr lang="fa-IR" dirty="0" smtClean="0">
                <a:cs typeface="B Nazanin" pitchFamily="2" charset="-78"/>
              </a:rPr>
              <a:t>)</a:t>
            </a:r>
          </a:p>
        </p:txBody>
      </p:sp>
    </p:spTree>
    <p:extLst>
      <p:ext uri="{BB962C8B-B14F-4D97-AF65-F5344CB8AC3E}">
        <p14:creationId xmlns:p14="http://schemas.microsoft.com/office/powerpoint/2010/main" val="4213341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3242</TotalTime>
  <Words>2809</Words>
  <Application>Microsoft Office PowerPoint</Application>
  <PresentationFormat>On-screen Show (4:3)</PresentationFormat>
  <Paragraphs>216</Paragraphs>
  <Slides>40</Slides>
  <Notes>1</Notes>
  <HiddenSlides>0</HiddenSlides>
  <MMClips>20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Equity</vt:lpstr>
      <vt:lpstr>برداشت های علمی از قرآن کریم</vt:lpstr>
      <vt:lpstr>فهرست مطالب</vt:lpstr>
      <vt:lpstr>فهرست مطالب</vt:lpstr>
      <vt:lpstr>آیا برداشت علمی از قرآن کریم مجاز است؟</vt:lpstr>
      <vt:lpstr>فهرست مطالب</vt:lpstr>
      <vt:lpstr>در مورد کدامیک از شاخه های دانش تاکنون مطالبی در قرآن یافت شده است؟</vt:lpstr>
      <vt:lpstr>فهرست مطالب</vt:lpstr>
      <vt:lpstr>عصب شناسی</vt:lpstr>
      <vt:lpstr>شیمی</vt:lpstr>
      <vt:lpstr>فیزیک</vt:lpstr>
      <vt:lpstr>مخابرات فضایی</vt:lpstr>
      <vt:lpstr>PowerPoint Presentation</vt:lpstr>
      <vt:lpstr>PowerPoint Presentation</vt:lpstr>
      <vt:lpstr>مکانیک</vt:lpstr>
      <vt:lpstr>نجوم</vt:lpstr>
      <vt:lpstr>نجوم (ادامه)</vt:lpstr>
      <vt:lpstr>هواشناسی</vt:lpstr>
      <vt:lpstr>زمین شناسی</vt:lpstr>
      <vt:lpstr>گیاه شناسی</vt:lpstr>
      <vt:lpstr>پزشکی</vt:lpstr>
      <vt:lpstr>(دریا/اقیانوس شناسی)</vt:lpstr>
      <vt:lpstr>حشره شناسی</vt:lpstr>
      <vt:lpstr>فضانوردی</vt:lpstr>
      <vt:lpstr>فهرست مطالب</vt:lpstr>
      <vt:lpstr>آیات متشابه</vt:lpstr>
      <vt:lpstr>فهرست مطالب</vt:lpstr>
      <vt:lpstr>نتیجه گیری</vt:lpstr>
      <vt:lpstr>PowerPoint Presentation</vt:lpstr>
      <vt:lpstr>PowerPoint Presentation</vt:lpstr>
      <vt:lpstr>نساء: 56</vt:lpstr>
      <vt:lpstr>علق: 15 و 16</vt:lpstr>
      <vt:lpstr>حدید: 25</vt:lpstr>
      <vt:lpstr>PowerPoint Presentation</vt:lpstr>
      <vt:lpstr>PowerPoint Presentation</vt:lpstr>
      <vt:lpstr>PowerPoint Presentation</vt:lpstr>
      <vt:lpstr>PowerPoint Presentation</vt:lpstr>
      <vt:lpstr>PowerPoint Presentation</vt:lpstr>
      <vt:lpstr>نسبیت زمان (حج: 47، سجده: 5، معارج: 4 )</vt:lpstr>
      <vt:lpstr>طول زمانی شکل گرفتن زمین و طول زمانی </vt:lpstr>
      <vt:lpstr>طول زمانی شکل گرفتن زمین و طول زمانی (ادامه)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برداشت های علمی از قرآن کریم</dc:title>
  <dc:creator>Sky</dc:creator>
  <cp:lastModifiedBy>Sky</cp:lastModifiedBy>
  <cp:revision>198</cp:revision>
  <dcterms:created xsi:type="dcterms:W3CDTF">2006-08-16T00:00:00Z</dcterms:created>
  <dcterms:modified xsi:type="dcterms:W3CDTF">2017-03-06T22:39:00Z</dcterms:modified>
</cp:coreProperties>
</file>