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trictFirstAndLastChars="0" saveSubsetFonts="1">
  <p:sldMasterIdLst>
    <p:sldMasterId id="2147483650" r:id="rId1"/>
    <p:sldMasterId id="2147483663" r:id="rId2"/>
  </p:sldMasterIdLst>
  <p:notesMasterIdLst>
    <p:notesMasterId r:id="rId83"/>
  </p:notesMasterIdLst>
  <p:sldIdLst>
    <p:sldId id="347" r:id="rId3"/>
    <p:sldId id="349" r:id="rId4"/>
    <p:sldId id="313" r:id="rId5"/>
    <p:sldId id="314" r:id="rId6"/>
    <p:sldId id="315" r:id="rId7"/>
    <p:sldId id="369" r:id="rId8"/>
    <p:sldId id="367" r:id="rId9"/>
    <p:sldId id="368" r:id="rId10"/>
    <p:sldId id="297" r:id="rId11"/>
    <p:sldId id="298" r:id="rId12"/>
    <p:sldId id="286" r:id="rId13"/>
    <p:sldId id="392" r:id="rId14"/>
    <p:sldId id="287" r:id="rId15"/>
    <p:sldId id="299" r:id="rId16"/>
    <p:sldId id="300" r:id="rId17"/>
    <p:sldId id="301" r:id="rId18"/>
    <p:sldId id="302" r:id="rId19"/>
    <p:sldId id="288" r:id="rId20"/>
    <p:sldId id="303" r:id="rId21"/>
    <p:sldId id="304" r:id="rId22"/>
    <p:sldId id="305" r:id="rId23"/>
    <p:sldId id="354" r:id="rId24"/>
    <p:sldId id="355" r:id="rId25"/>
    <p:sldId id="356" r:id="rId26"/>
    <p:sldId id="350" r:id="rId27"/>
    <p:sldId id="351" r:id="rId28"/>
    <p:sldId id="352" r:id="rId29"/>
    <p:sldId id="353" r:id="rId30"/>
    <p:sldId id="359" r:id="rId31"/>
    <p:sldId id="393" r:id="rId32"/>
    <p:sldId id="394" r:id="rId33"/>
    <p:sldId id="291" r:id="rId34"/>
    <p:sldId id="360" r:id="rId35"/>
    <p:sldId id="361" r:id="rId36"/>
    <p:sldId id="362" r:id="rId37"/>
    <p:sldId id="365" r:id="rId38"/>
    <p:sldId id="357" r:id="rId39"/>
    <p:sldId id="364" r:id="rId40"/>
    <p:sldId id="363" r:id="rId41"/>
    <p:sldId id="406" r:id="rId42"/>
    <p:sldId id="407" r:id="rId43"/>
    <p:sldId id="408" r:id="rId44"/>
    <p:sldId id="409" r:id="rId45"/>
    <p:sldId id="411" r:id="rId46"/>
    <p:sldId id="413" r:id="rId47"/>
    <p:sldId id="412" r:id="rId48"/>
    <p:sldId id="410" r:id="rId49"/>
    <p:sldId id="395" r:id="rId50"/>
    <p:sldId id="396" r:id="rId51"/>
    <p:sldId id="397" r:id="rId52"/>
    <p:sldId id="398" r:id="rId53"/>
    <p:sldId id="404" r:id="rId54"/>
    <p:sldId id="403" r:id="rId55"/>
    <p:sldId id="402" r:id="rId56"/>
    <p:sldId id="401" r:id="rId57"/>
    <p:sldId id="400" r:id="rId58"/>
    <p:sldId id="399" r:id="rId59"/>
    <p:sldId id="405" r:id="rId60"/>
    <p:sldId id="414" r:id="rId61"/>
    <p:sldId id="371" r:id="rId62"/>
    <p:sldId id="374" r:id="rId63"/>
    <p:sldId id="376" r:id="rId64"/>
    <p:sldId id="377" r:id="rId65"/>
    <p:sldId id="378" r:id="rId66"/>
    <p:sldId id="379" r:id="rId67"/>
    <p:sldId id="380" r:id="rId68"/>
    <p:sldId id="381" r:id="rId69"/>
    <p:sldId id="382" r:id="rId70"/>
    <p:sldId id="383" r:id="rId71"/>
    <p:sldId id="384" r:id="rId72"/>
    <p:sldId id="385" r:id="rId73"/>
    <p:sldId id="386" r:id="rId74"/>
    <p:sldId id="387" r:id="rId75"/>
    <p:sldId id="388" r:id="rId76"/>
    <p:sldId id="389" r:id="rId77"/>
    <p:sldId id="390" r:id="rId78"/>
    <p:sldId id="391" r:id="rId79"/>
    <p:sldId id="375" r:id="rId80"/>
    <p:sldId id="366" r:id="rId81"/>
    <p:sldId id="370" r:id="rId8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57FF"/>
    <a:srgbClr val="FF3DFF"/>
    <a:srgbClr val="6B0000"/>
    <a:srgbClr val="800000"/>
    <a:srgbClr val="666633"/>
    <a:srgbClr val="9933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069" autoAdjust="0"/>
    <p:restoredTop sz="94660"/>
  </p:normalViewPr>
  <p:slideViewPr>
    <p:cSldViewPr>
      <p:cViewPr>
        <p:scale>
          <a:sx n="75" d="100"/>
          <a:sy n="75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-60" y="5562"/>
    </p:cViewPr>
  </p:sorterViewPr>
  <p:notesViewPr>
    <p:cSldViewPr>
      <p:cViewPr varScale="1">
        <p:scale>
          <a:sx n="35" d="100"/>
          <a:sy n="35" d="100"/>
        </p:scale>
        <p:origin x="-151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presProps" Target="presProp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tableStyles" Target="tableStyles.xml"/><Relationship Id="rId61" Type="http://schemas.openxmlformats.org/officeDocument/2006/relationships/slide" Target="slides/slide59.xml"/><Relationship Id="rId82" Type="http://schemas.openxmlformats.org/officeDocument/2006/relationships/slide" Target="slides/slide8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941A9C1-3DA9-479C-BAE0-370C27379E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1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/>
              <a:t>محدودة قابل مذاكره (</a:t>
            </a:r>
            <a:r>
              <a:rPr lang="en-US" dirty="0"/>
              <a:t>Bargaining</a:t>
            </a:r>
            <a:r>
              <a:rPr lang="en-US" baseline="0" dirty="0"/>
              <a:t> rang</a:t>
            </a:r>
            <a:r>
              <a:rPr lang="fa-IR" dirty="0"/>
              <a:t>) يا محدودة حصول توافق (</a:t>
            </a:r>
            <a:r>
              <a:rPr lang="en-US" dirty="0"/>
              <a:t>ZOPA: Zone Of Possible Agreement</a:t>
            </a:r>
            <a:r>
              <a:rPr lang="fa-IR" dirty="0"/>
              <a:t>)</a:t>
            </a:r>
          </a:p>
          <a:p>
            <a:pPr algn="ctr" rtl="1"/>
            <a:r>
              <a:rPr lang="fa-IR" dirty="0"/>
              <a:t>نقطة ترك مذاكره (</a:t>
            </a:r>
            <a:r>
              <a:rPr lang="en-US" dirty="0" err="1"/>
              <a:t>walkaway</a:t>
            </a:r>
            <a:r>
              <a:rPr lang="en-US" dirty="0"/>
              <a:t> / reservation price</a:t>
            </a:r>
            <a:r>
              <a:rPr lang="fa-IR" dirty="0"/>
              <a:t>)؛ نقطة مقاومت (</a:t>
            </a:r>
            <a:r>
              <a:rPr lang="en-US" dirty="0"/>
              <a:t>resistance price</a:t>
            </a:r>
            <a:r>
              <a:rPr lang="fa-IR" dirty="0"/>
              <a:t>)؛ قيمت هدف (</a:t>
            </a:r>
            <a:r>
              <a:rPr lang="en-US" dirty="0"/>
              <a:t>target price</a:t>
            </a:r>
            <a:r>
              <a:rPr lang="fa-IR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F44E5-146B-44DD-95B3-3F8CD68A9B4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6CC81-B4B6-4BE2-9FEB-65ACF64E34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5CB1-3F57-4E8E-B4E6-C5064E573C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66B37-7CDE-41D1-A344-7BFA2C5548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DC5D7-4D44-4C68-9C43-BFB821A01E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7846D-F076-45E8-B664-0B22CD9419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5C89-251B-4770-91A4-7427370771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39030-9196-4B90-B14F-D5139BF5C8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9C571-56A8-4AE8-95F7-03B11571AD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27F7D-AD0D-42F2-A209-3B3533C1B4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67CDB-90A1-4BFB-A34C-761E885CD7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AF4FE-9835-4B8A-8B48-1B826EEA1D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74384-DF32-416B-8556-49F2A8BE00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3366"/>
            </a:gs>
            <a:gs pos="100000">
              <a:srgbClr val="4718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ar-SA"/>
              <a:t>دكتر لادن فتي- دكتر فرشته موتابي</a:t>
            </a:r>
            <a:endParaRPr lang="en-US"/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1A472206-B8F5-4473-AC27-6DD3EA400C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/>
              <a:t>دكتر لادن فتي- دكتر فرشته موتابي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08C9-AE66-4447-ACAE-DF3F0EC5241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random/>
  </p:transition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643050"/>
            <a:ext cx="7888287" cy="1143000"/>
          </a:xfrm>
        </p:spPr>
        <p:txBody>
          <a:bodyPr/>
          <a:lstStyle/>
          <a:p>
            <a:pPr eaLnBrk="1" hangingPunct="1"/>
            <a:r>
              <a:rPr lang="fa-IR" sz="54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مهارت روابط بين‌فردي مؤثر</a:t>
            </a:r>
            <a:endParaRPr lang="en-US" sz="5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42910" y="4643446"/>
            <a:ext cx="7888287" cy="14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defRPr/>
            </a:pPr>
            <a:r>
              <a:rPr lang="fa-IR" sz="2400" ker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علی </a:t>
            </a:r>
            <a:r>
              <a:rPr lang="fa-IR" sz="240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مددیان پاک</a:t>
            </a:r>
          </a:p>
          <a:p>
            <a:pPr algn="ctr">
              <a:defRPr/>
            </a:pPr>
            <a:r>
              <a:rPr lang="fa-IR" sz="2000" kern="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کارشناس ارشد روان‌شناسی عمومی</a:t>
            </a:r>
            <a:endParaRPr lang="en-US" sz="2000" kern="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0166" y="3143248"/>
            <a:ext cx="6214201" cy="47705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25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Effective Interpersonal Relationships Skill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pPr eaLnBrk="1" hangingPunct="1"/>
            <a:r>
              <a:rPr lang="ar-SA" b="1">
                <a:solidFill>
                  <a:srgbClr val="FFFF66"/>
                </a:solidFill>
              </a:rPr>
              <a:t>چرا اين پيام‌ها غلط هستند</a:t>
            </a:r>
            <a:r>
              <a:rPr lang="fa-IR" b="1">
                <a:solidFill>
                  <a:srgbClr val="FFFF66"/>
                </a:solidFill>
              </a:rPr>
              <a:t>؟</a:t>
            </a:r>
            <a:endParaRPr lang="en-US" b="1">
              <a:solidFill>
                <a:srgbClr val="FFFF66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15313" cy="4572000"/>
          </a:xfrm>
        </p:spPr>
        <p:txBody>
          <a:bodyPr/>
          <a:lstStyle/>
          <a:p>
            <a:pPr algn="just" eaLnBrk="1" hangingPunct="1"/>
            <a:r>
              <a:rPr lang="ar-SA" dirty="0">
                <a:solidFill>
                  <a:schemeClr val="bg1"/>
                </a:solidFill>
              </a:rPr>
              <a:t>هم</a:t>
            </a:r>
            <a:r>
              <a:rPr lang="fa-IR" dirty="0">
                <a:solidFill>
                  <a:schemeClr val="bg1"/>
                </a:solidFill>
              </a:rPr>
              <a:t>ۀ</a:t>
            </a:r>
            <a:r>
              <a:rPr lang="ar-SA" dirty="0">
                <a:solidFill>
                  <a:schemeClr val="bg1"/>
                </a:solidFill>
              </a:rPr>
              <a:t> اين پيام‌ها در پي آن هستند كه فرد مقابل را عوض كنند و نه اين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كه او را آن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چنان‌كه هست</a:t>
            </a:r>
            <a:r>
              <a:rPr lang="fa-IR" dirty="0">
                <a:solidFill>
                  <a:schemeClr val="bg1"/>
                </a:solidFill>
              </a:rPr>
              <a:t>،</a:t>
            </a:r>
            <a:r>
              <a:rPr lang="ar-SA" dirty="0">
                <a:solidFill>
                  <a:schemeClr val="bg1"/>
                </a:solidFill>
              </a:rPr>
              <a:t> بپذيرند</a:t>
            </a:r>
            <a:r>
              <a:rPr lang="fa-IR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algn="just" eaLnBrk="1" hangingPunct="1"/>
            <a:endParaRPr lang="fa-IR" sz="1600" dirty="0">
              <a:solidFill>
                <a:schemeClr val="bg1"/>
              </a:solidFill>
            </a:endParaRPr>
          </a:p>
          <a:p>
            <a:pPr algn="just" eaLnBrk="1" hangingPunct="1"/>
            <a:r>
              <a:rPr lang="ar-SA" dirty="0">
                <a:solidFill>
                  <a:schemeClr val="bg1"/>
                </a:solidFill>
              </a:rPr>
              <a:t>هم</a:t>
            </a:r>
            <a:r>
              <a:rPr lang="fa-IR" dirty="0">
                <a:solidFill>
                  <a:schemeClr val="bg1"/>
                </a:solidFill>
              </a:rPr>
              <a:t>ۀ</a:t>
            </a:r>
            <a:r>
              <a:rPr lang="ar-SA" dirty="0">
                <a:solidFill>
                  <a:schemeClr val="bg1"/>
                </a:solidFill>
              </a:rPr>
              <a:t> آنها در پي آن هستند كه طرز فكر، رفتار يا احساسات طرف مقابل را عوض كنند و نه اين‌كه او را همان‌طور كه هست</a:t>
            </a:r>
            <a:r>
              <a:rPr lang="fa-IR" dirty="0">
                <a:solidFill>
                  <a:schemeClr val="bg1"/>
                </a:solidFill>
              </a:rPr>
              <a:t>،</a:t>
            </a:r>
            <a:r>
              <a:rPr lang="ar-SA" dirty="0">
                <a:solidFill>
                  <a:schemeClr val="bg1"/>
                </a:solidFill>
              </a:rPr>
              <a:t> بپذيرند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endParaRPr lang="fa-IR" sz="1600" dirty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ar-SA" dirty="0">
                <a:solidFill>
                  <a:schemeClr val="bg1"/>
                </a:solidFill>
              </a:rPr>
              <a:t>يعني </a:t>
            </a:r>
            <a:r>
              <a:rPr lang="fa-IR" dirty="0">
                <a:solidFill>
                  <a:schemeClr val="bg1"/>
                </a:solidFill>
              </a:rPr>
              <a:t>«</a:t>
            </a:r>
            <a:r>
              <a:rPr lang="ar-SA" sz="3600" dirty="0">
                <a:solidFill>
                  <a:schemeClr val="bg1"/>
                </a:solidFill>
              </a:rPr>
              <a:t>عدم پذيرش</a:t>
            </a:r>
            <a:r>
              <a:rPr lang="fa-IR" dirty="0">
                <a:solidFill>
                  <a:schemeClr val="bg1"/>
                </a:solidFill>
              </a:rPr>
              <a:t>»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pPr eaLnBrk="1" hangingPunct="1"/>
            <a:r>
              <a:rPr lang="ar-SA" b="1">
                <a:solidFill>
                  <a:srgbClr val="FFFF66"/>
                </a:solidFill>
              </a:rPr>
              <a:t>همدلي و پذيرش</a:t>
            </a:r>
            <a:endParaRPr lang="en-US" b="1">
              <a:solidFill>
                <a:srgbClr val="FFFF66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05025"/>
            <a:ext cx="8229600" cy="3629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SA" dirty="0">
                <a:solidFill>
                  <a:schemeClr val="bg1"/>
                </a:solidFill>
              </a:rPr>
              <a:t>همدلي يعني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FontTx/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ar-SA" dirty="0">
                <a:solidFill>
                  <a:schemeClr val="bg1"/>
                </a:solidFill>
              </a:rPr>
              <a:t>ظرفيت و توانايي اين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كه خود را جاي ديگران بگذاريم</a:t>
            </a:r>
            <a:r>
              <a:rPr lang="fa-IR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ar-SA" dirty="0">
                <a:solidFill>
                  <a:schemeClr val="bg1"/>
                </a:solidFill>
              </a:rPr>
              <a:t>واقعيات را از ديد آنها ببينيم</a:t>
            </a:r>
            <a:r>
              <a:rPr lang="fa-IR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ar-SA" dirty="0">
                <a:solidFill>
                  <a:schemeClr val="bg1"/>
                </a:solidFill>
              </a:rPr>
              <a:t>احساسات آنها را در مورد چيز‌هاي مختلف بفهميم</a:t>
            </a:r>
            <a:r>
              <a:rPr lang="fa-IR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سوره انفال آیه 21:</a:t>
            </a:r>
            <a:endParaRPr lang="en-US" sz="40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Davat" pitchFamily="2" charset="-7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40359"/>
            <a:ext cx="8229600" cy="4137323"/>
          </a:xfrm>
        </p:spPr>
        <p:txBody>
          <a:bodyPr/>
          <a:lstStyle/>
          <a:p>
            <a:pPr algn="ctr">
              <a:buFontTx/>
              <a:buNone/>
            </a:pPr>
            <a:r>
              <a:rPr lang="fa-IR" sz="4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( ولا تکونوا کالذین قالوا سمعنا و هم لا یسمعون.)</a:t>
            </a:r>
          </a:p>
          <a:p>
            <a:pPr algn="ctr">
              <a:buFontTx/>
              <a:buNone/>
            </a:pPr>
            <a:endParaRPr lang="fa-IR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Roya" pitchFamily="2" charset="-78"/>
              </a:rPr>
              <a:t>و همانند کسانی نباشید که می‌گفتند شنیدیم ولی در حقیقت نمی‌شنیدند.</a:t>
            </a:r>
            <a:endParaRPr lang="en-US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Roy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67CDB-90A1-4BFB-A34C-761E885CD7A4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7938"/>
            <a:ext cx="8229600" cy="1143000"/>
          </a:xfrm>
        </p:spPr>
        <p:txBody>
          <a:bodyPr/>
          <a:lstStyle/>
          <a:p>
            <a:pPr eaLnBrk="1" hangingPunct="1"/>
            <a:r>
              <a:rPr lang="ar-SA" b="1">
                <a:solidFill>
                  <a:srgbClr val="FFFF66"/>
                </a:solidFill>
              </a:rPr>
              <a:t>گوش</a:t>
            </a:r>
            <a:r>
              <a:rPr lang="fa-IR" b="1">
                <a:solidFill>
                  <a:srgbClr val="FFFF66"/>
                </a:solidFill>
              </a:rPr>
              <a:t> </a:t>
            </a:r>
            <a:r>
              <a:rPr lang="ar-SA" b="1">
                <a:solidFill>
                  <a:srgbClr val="FFFF66"/>
                </a:solidFill>
              </a:rPr>
              <a:t>دادن فعال</a:t>
            </a:r>
            <a:endParaRPr lang="en-US" b="1">
              <a:solidFill>
                <a:srgbClr val="FFFF66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852738"/>
            <a:ext cx="7653337" cy="2447925"/>
          </a:xfrm>
        </p:spPr>
        <p:txBody>
          <a:bodyPr/>
          <a:lstStyle/>
          <a:p>
            <a:pPr eaLnBrk="1" hangingPunct="1"/>
            <a:r>
              <a:rPr lang="ar-SA" dirty="0">
                <a:solidFill>
                  <a:schemeClr val="bg1"/>
                </a:solidFill>
              </a:rPr>
              <a:t>چرا گوش دادن فعال يك مهارت ارزشمند است؟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چرا گوش دادن فعال براي </a:t>
            </a:r>
            <a:r>
              <a:rPr lang="fa-IR" dirty="0">
                <a:solidFill>
                  <a:schemeClr val="bg1"/>
                </a:solidFill>
              </a:rPr>
              <a:t>روابط بين‌فردي مؤثر،</a:t>
            </a:r>
            <a:r>
              <a:rPr lang="ar-SA" dirty="0">
                <a:solidFill>
                  <a:schemeClr val="bg1"/>
                </a:solidFill>
              </a:rPr>
              <a:t> خوب است؟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857250"/>
            <a:ext cx="7773988" cy="178593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ar-SA" sz="4000" b="1" dirty="0">
                <a:solidFill>
                  <a:srgbClr val="FFFF66"/>
                </a:solidFill>
              </a:rPr>
              <a:t>گوش دادن فعال روشي است براي ايجاد فضاي همدلي، پذيرش و درك و فهم متقابل</a:t>
            </a:r>
            <a:endParaRPr lang="en-US" sz="4000" b="1" dirty="0">
              <a:solidFill>
                <a:srgbClr val="FFFF66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3000372"/>
            <a:ext cx="7772400" cy="321471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ar-SA" dirty="0">
                <a:solidFill>
                  <a:schemeClr val="bg1"/>
                </a:solidFill>
              </a:rPr>
              <a:t>گوش دادن فعال دو مرحله دارد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11366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dirty="0">
                <a:solidFill>
                  <a:schemeClr val="bg1"/>
                </a:solidFill>
              </a:rPr>
              <a:t>درك و منعكس كردن احساسات فرد مقابل</a:t>
            </a:r>
            <a:endParaRPr lang="en-US" dirty="0">
              <a:solidFill>
                <a:schemeClr val="bg1"/>
              </a:solidFill>
            </a:endParaRPr>
          </a:p>
          <a:p>
            <a:pPr marL="11366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dirty="0">
                <a:solidFill>
                  <a:schemeClr val="bg1"/>
                </a:solidFill>
              </a:rPr>
              <a:t>درك و منعكس كردن دليل اين احساسات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7992888" cy="424837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ar-SA" dirty="0">
                <a:solidFill>
                  <a:schemeClr val="bg1"/>
                </a:solidFill>
              </a:rPr>
              <a:t>گوش دادن فعال يعني بازگويي جملات طرف مقابل با كلمات و جملات خودمان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ar-SA" dirty="0">
                <a:solidFill>
                  <a:schemeClr val="bg1"/>
                </a:solidFill>
              </a:rPr>
              <a:t>به ما مي‌گويد آيا درست فهميده‌ايم يا نه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ar-SA" dirty="0">
                <a:solidFill>
                  <a:schemeClr val="bg1"/>
                </a:solidFill>
              </a:rPr>
              <a:t>نشان مي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دهد كه ما گوش</a:t>
            </a:r>
            <a:r>
              <a:rPr lang="fa-IR" dirty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مي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دهيم، علاقه‌مند هستيم و موضوع برايمان مهم است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71500"/>
            <a:ext cx="7632848" cy="2286000"/>
          </a:xfrm>
        </p:spPr>
        <p:txBody>
          <a:bodyPr/>
          <a:lstStyle/>
          <a:p>
            <a:pPr eaLnBrk="1" hangingPunct="1"/>
            <a:r>
              <a:rPr lang="ar-SA" sz="4000" b="1" dirty="0">
                <a:solidFill>
                  <a:srgbClr val="FFFF66"/>
                </a:solidFill>
              </a:rPr>
              <a:t>آيا گوش دادن فعال به اين معناست كه ما با هر چيزي كه طرف مقابل مي‌گويد</a:t>
            </a:r>
            <a:r>
              <a:rPr lang="fa-IR" sz="4000" b="1" dirty="0">
                <a:solidFill>
                  <a:srgbClr val="FFFF66"/>
                </a:solidFill>
              </a:rPr>
              <a:t>،</a:t>
            </a:r>
            <a:br>
              <a:rPr lang="fa-IR" sz="4000" b="1" dirty="0">
                <a:solidFill>
                  <a:srgbClr val="FFFF66"/>
                </a:solidFill>
              </a:rPr>
            </a:br>
            <a:r>
              <a:rPr lang="ar-SA" sz="4000" b="1" dirty="0">
                <a:solidFill>
                  <a:srgbClr val="FFFF66"/>
                </a:solidFill>
              </a:rPr>
              <a:t>موافق هستيم؟</a:t>
            </a:r>
            <a:endParaRPr lang="en-US" sz="4000" b="1" dirty="0">
              <a:solidFill>
                <a:srgbClr val="FFFF66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268663"/>
            <a:ext cx="7554912" cy="2176462"/>
          </a:xfrm>
        </p:spPr>
        <p:txBody>
          <a:bodyPr/>
          <a:lstStyle/>
          <a:p>
            <a:pPr eaLnBrk="1" hangingPunct="1"/>
            <a:r>
              <a:rPr lang="ar-SA" dirty="0">
                <a:solidFill>
                  <a:schemeClr val="bg1"/>
                </a:solidFill>
              </a:rPr>
              <a:t>نه</a:t>
            </a:r>
            <a:r>
              <a:rPr lang="fa-IR" dirty="0">
                <a:solidFill>
                  <a:schemeClr val="bg1"/>
                </a:solidFill>
              </a:rPr>
              <a:t>!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هدف اين است كه به </a:t>
            </a:r>
            <a:r>
              <a:rPr lang="fa-IR" dirty="0">
                <a:solidFill>
                  <a:schemeClr val="bg1"/>
                </a:solidFill>
              </a:rPr>
              <a:t>فرد مقابل</a:t>
            </a:r>
            <a:r>
              <a:rPr lang="ar-SA" dirty="0">
                <a:solidFill>
                  <a:schemeClr val="bg1"/>
                </a:solidFill>
              </a:rPr>
              <a:t> نشان بدهيم كه ما مايليم حرف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هاي او را گوش داده و نظر او را بدانيم</a:t>
            </a:r>
            <a:r>
              <a:rPr lang="fa-IR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00063"/>
            <a:ext cx="8784976" cy="1344761"/>
          </a:xfrm>
        </p:spPr>
        <p:txBody>
          <a:bodyPr/>
          <a:lstStyle/>
          <a:p>
            <a:pPr eaLnBrk="1" hangingPunct="1"/>
            <a:r>
              <a:rPr lang="ar-SA" sz="3600" b="1" dirty="0">
                <a:solidFill>
                  <a:srgbClr val="FFFF66"/>
                </a:solidFill>
              </a:rPr>
              <a:t>گوش دادن فعال چه فايده</a:t>
            </a:r>
            <a:r>
              <a:rPr lang="fa-IR" sz="3600" b="1" dirty="0">
                <a:solidFill>
                  <a:srgbClr val="FFFF66"/>
                </a:solidFill>
              </a:rPr>
              <a:t>‌</a:t>
            </a:r>
            <a:r>
              <a:rPr lang="ar-SA" sz="3600" b="1" dirty="0">
                <a:solidFill>
                  <a:srgbClr val="FFFF66"/>
                </a:solidFill>
              </a:rPr>
              <a:t>اي براي ارتباط ما دارد؟</a:t>
            </a:r>
            <a:endParaRPr lang="en-US" sz="3600" b="1" dirty="0">
              <a:solidFill>
                <a:srgbClr val="FFFF66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060848"/>
            <a:ext cx="8640960" cy="4297090"/>
          </a:xfrm>
        </p:spPr>
        <p:txBody>
          <a:bodyPr/>
          <a:lstStyle/>
          <a:p>
            <a:pPr algn="just" eaLnBrk="1" hangingPunct="1">
              <a:spcBef>
                <a:spcPts val="2400"/>
              </a:spcBef>
            </a:pPr>
            <a:r>
              <a:rPr lang="ar-SA" dirty="0">
                <a:solidFill>
                  <a:schemeClr val="bg1"/>
                </a:solidFill>
              </a:rPr>
              <a:t>وقتي كسي به ما نشان مي‌دهد كه به شنيدن</a:t>
            </a:r>
            <a:r>
              <a:rPr lang="fa-IR" dirty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حرف‌ها و نظرات ما علاق</a:t>
            </a:r>
            <a:r>
              <a:rPr lang="fa-IR" dirty="0">
                <a:solidFill>
                  <a:schemeClr val="bg1"/>
                </a:solidFill>
              </a:rPr>
              <a:t>ه‌</a:t>
            </a:r>
            <a:r>
              <a:rPr lang="ar-SA" dirty="0">
                <a:solidFill>
                  <a:schemeClr val="bg1"/>
                </a:solidFill>
              </a:rPr>
              <a:t>مند است، احساس خوبي به ما مي‌دهد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spcBef>
                <a:spcPts val="2400"/>
              </a:spcBef>
            </a:pPr>
            <a:r>
              <a:rPr lang="ar-SA" dirty="0">
                <a:solidFill>
                  <a:schemeClr val="bg1"/>
                </a:solidFill>
              </a:rPr>
              <a:t>احساس خوبي در مورد طرف مقابل در ما ايجاد مي‌كند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spcBef>
                <a:spcPts val="2400"/>
              </a:spcBef>
            </a:pPr>
            <a:r>
              <a:rPr lang="ar-SA" dirty="0">
                <a:solidFill>
                  <a:schemeClr val="bg1"/>
                </a:solidFill>
              </a:rPr>
              <a:t>بازگويي و بررسي حرف‌هاي </a:t>
            </a:r>
            <a:r>
              <a:rPr lang="fa-IR" dirty="0">
                <a:solidFill>
                  <a:schemeClr val="bg1"/>
                </a:solidFill>
              </a:rPr>
              <a:t>فرد مقابل</a:t>
            </a:r>
            <a:r>
              <a:rPr lang="ar-SA" dirty="0">
                <a:solidFill>
                  <a:schemeClr val="bg1"/>
                </a:solidFill>
              </a:rPr>
              <a:t> باعث مي‌شود كه اگر</a:t>
            </a:r>
            <a:r>
              <a:rPr lang="fa-IR" dirty="0">
                <a:solidFill>
                  <a:schemeClr val="bg1"/>
                </a:solidFill>
              </a:rPr>
              <a:t> </a:t>
            </a:r>
            <a:r>
              <a:rPr lang="ar-SA" dirty="0">
                <a:solidFill>
                  <a:schemeClr val="bg1"/>
                </a:solidFill>
              </a:rPr>
              <a:t>س</a:t>
            </a:r>
            <a:r>
              <a:rPr lang="fa-IR" dirty="0">
                <a:solidFill>
                  <a:schemeClr val="bg1"/>
                </a:solidFill>
              </a:rPr>
              <a:t>وء</a:t>
            </a:r>
            <a:r>
              <a:rPr lang="ar-SA" dirty="0">
                <a:solidFill>
                  <a:schemeClr val="bg1"/>
                </a:solidFill>
              </a:rPr>
              <a:t>تفاهم يا س</a:t>
            </a:r>
            <a:r>
              <a:rPr lang="fa-IR" dirty="0">
                <a:solidFill>
                  <a:schemeClr val="bg1"/>
                </a:solidFill>
              </a:rPr>
              <a:t>وء</a:t>
            </a:r>
            <a:r>
              <a:rPr lang="ar-SA" dirty="0">
                <a:solidFill>
                  <a:schemeClr val="bg1"/>
                </a:solidFill>
              </a:rPr>
              <a:t>برداشتي وجود دارد</a:t>
            </a:r>
            <a:r>
              <a:rPr lang="fa-IR" dirty="0">
                <a:solidFill>
                  <a:schemeClr val="bg1"/>
                </a:solidFill>
              </a:rPr>
              <a:t>،</a:t>
            </a:r>
            <a:r>
              <a:rPr lang="ar-SA" dirty="0">
                <a:solidFill>
                  <a:schemeClr val="bg1"/>
                </a:solidFill>
              </a:rPr>
              <a:t> برطرف شود.</a:t>
            </a:r>
            <a:r>
              <a:rPr lang="ar-SA" dirty="0"/>
              <a:t>                           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17575"/>
            <a:ext cx="8229600" cy="1143000"/>
          </a:xfrm>
        </p:spPr>
        <p:txBody>
          <a:bodyPr/>
          <a:lstStyle/>
          <a:p>
            <a:pPr eaLnBrk="1" hangingPunct="1"/>
            <a:r>
              <a:rPr lang="ar-SA" sz="4000" b="1">
                <a:solidFill>
                  <a:srgbClr val="FFFF66"/>
                </a:solidFill>
              </a:rPr>
              <a:t>مهارت بيشتر در گوش دادن فعال</a:t>
            </a:r>
            <a:endParaRPr lang="en-US" sz="4000" b="1">
              <a:solidFill>
                <a:srgbClr val="FFFF66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74925"/>
            <a:ext cx="7772400" cy="2798763"/>
          </a:xfrm>
        </p:spPr>
        <p:txBody>
          <a:bodyPr/>
          <a:lstStyle/>
          <a:p>
            <a:pPr eaLnBrk="1" hangingPunct="1"/>
            <a:r>
              <a:rPr lang="ar-SA" dirty="0">
                <a:solidFill>
                  <a:schemeClr val="bg1"/>
                </a:solidFill>
              </a:rPr>
              <a:t>پرسش‌هاي باز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جملات خلاصه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سازي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پرسش‌ها و عبارات خنثي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مهارت‌هاي گوش‌دادن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9875"/>
            <a:ext cx="7772400" cy="1143000"/>
          </a:xfrm>
        </p:spPr>
        <p:txBody>
          <a:bodyPr/>
          <a:lstStyle/>
          <a:p>
            <a:pPr eaLnBrk="1" hangingPunct="1"/>
            <a:r>
              <a:rPr lang="ar-SA" sz="4000" b="1">
                <a:solidFill>
                  <a:srgbClr val="FFFF66"/>
                </a:solidFill>
              </a:rPr>
              <a:t>پرسش‌هاي باز</a:t>
            </a:r>
            <a:endParaRPr lang="en-US" sz="4000" b="1">
              <a:solidFill>
                <a:srgbClr val="FFFF66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28750"/>
            <a:ext cx="7848600" cy="51435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اين پرسش‌ها با كلماتي مثل چه، چرا، چطور يا برايم تعريف كن شروع مي‌شوند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اين پرسش‌ها باعث مي‌شوند كه فرد موضوع را كاملاً باز كند و توضيح دهد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پرسيدن اين‌گونه سؤالات باعث مي‌شود كه فرد مقابل فرصتي پيدا كند تا بگويد چه فكر مي‌كند يا چه احساس مي‌كند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اين پرسش‌ها</a:t>
            </a:r>
            <a:r>
              <a:rPr lang="fa-IR" sz="2800" dirty="0">
                <a:solidFill>
                  <a:schemeClr val="bg1"/>
                </a:solidFill>
              </a:rPr>
              <a:t> </a:t>
            </a:r>
            <a:r>
              <a:rPr lang="ar-SA" sz="2800" dirty="0">
                <a:solidFill>
                  <a:schemeClr val="bg1"/>
                </a:solidFill>
              </a:rPr>
              <a:t>فرد مقابل را تشويق به حرف زدن مي‌كند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اين پرسش</a:t>
            </a:r>
            <a:r>
              <a:rPr lang="fa-IR" sz="2800" dirty="0">
                <a:solidFill>
                  <a:schemeClr val="bg1"/>
                </a:solidFill>
              </a:rPr>
              <a:t>‌</a:t>
            </a:r>
            <a:r>
              <a:rPr lang="ar-SA" sz="2800" dirty="0">
                <a:solidFill>
                  <a:schemeClr val="bg1"/>
                </a:solidFill>
              </a:rPr>
              <a:t>ها بخصوص زماني خيلي مفيد هستند كه فرد مقابل از حرف زدن طفره مي‌رود، ساكت است و يا وارد جزئيات نمي‌شود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اين پرسش‌ها</a:t>
            </a:r>
            <a:r>
              <a:rPr lang="fa-IR" sz="2800" dirty="0">
                <a:solidFill>
                  <a:schemeClr val="bg1"/>
                </a:solidFill>
              </a:rPr>
              <a:t> </a:t>
            </a:r>
            <a:r>
              <a:rPr lang="ar-SA" sz="2800" dirty="0">
                <a:solidFill>
                  <a:schemeClr val="bg1"/>
                </a:solidFill>
              </a:rPr>
              <a:t>باعث تخلي</a:t>
            </a:r>
            <a:r>
              <a:rPr lang="fa-IR" sz="2800" dirty="0">
                <a:solidFill>
                  <a:schemeClr val="bg1"/>
                </a:solidFill>
              </a:rPr>
              <a:t>ۀ</a:t>
            </a:r>
            <a:r>
              <a:rPr lang="ar-SA" sz="2800" dirty="0">
                <a:solidFill>
                  <a:schemeClr val="bg1"/>
                </a:solidFill>
              </a:rPr>
              <a:t> احساسات منفي مي‌شوند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42938"/>
            <a:ext cx="8086725" cy="2214562"/>
          </a:xfrm>
        </p:spPr>
        <p:txBody>
          <a:bodyPr/>
          <a:lstStyle/>
          <a:p>
            <a:pPr eaLnBrk="1" hangingPunct="1"/>
            <a:r>
              <a:rPr lang="fa-IR" sz="4000" dirty="0">
                <a:solidFill>
                  <a:srgbClr val="FFFF66"/>
                </a:solidFill>
              </a:rPr>
              <a:t>هدف كلّي:</a:t>
            </a:r>
            <a:br>
              <a:rPr lang="fa-IR" sz="4000" dirty="0">
                <a:solidFill>
                  <a:srgbClr val="FFFF66"/>
                </a:solidFill>
              </a:rPr>
            </a:br>
            <a:r>
              <a:rPr lang="fa-IR" sz="4000" dirty="0">
                <a:solidFill>
                  <a:srgbClr val="FFFF66"/>
                </a:solidFill>
              </a:rPr>
              <a:t> آشنا كردن و توانمند‌سازي افراد در زمينۀ روابط بين‌فردي مؤثر</a:t>
            </a:r>
            <a:r>
              <a:rPr lang="fa-IR" sz="4000" dirty="0"/>
              <a:t> </a:t>
            </a:r>
            <a:endParaRPr lang="en-US" sz="4000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3140075"/>
            <a:ext cx="8483600" cy="33131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a-IR" u="sng" dirty="0">
                <a:solidFill>
                  <a:schemeClr val="bg1"/>
                </a:solidFill>
              </a:rPr>
              <a:t>اهداف ويژه </a:t>
            </a:r>
          </a:p>
          <a:p>
            <a:pPr marL="1079500" eaLnBrk="1" hangingPunct="1">
              <a:defRPr/>
            </a:pPr>
            <a:r>
              <a:rPr lang="fa-IR" sz="2800" dirty="0">
                <a:solidFill>
                  <a:schemeClr val="bg1"/>
                </a:solidFill>
              </a:rPr>
              <a:t>آشنا كردن افراد با مفاهيم روابط بين‌فردي مؤثر.</a:t>
            </a:r>
          </a:p>
          <a:p>
            <a:pPr marL="1079500" eaLnBrk="1" hangingPunct="1">
              <a:defRPr/>
            </a:pPr>
            <a:r>
              <a:rPr lang="fa-IR" sz="2800" dirty="0">
                <a:solidFill>
                  <a:schemeClr val="bg1"/>
                </a:solidFill>
              </a:rPr>
              <a:t>توانمند‌سازي افراد در زمينۀ ايجاد روابط بين‌فردي مؤثر.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1126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2250"/>
            <a:ext cx="7772400" cy="685800"/>
          </a:xfrm>
        </p:spPr>
        <p:txBody>
          <a:bodyPr/>
          <a:lstStyle/>
          <a:p>
            <a:pPr eaLnBrk="1" hangingPunct="1"/>
            <a:r>
              <a:rPr lang="ar-SA" sz="4000" b="1" dirty="0">
                <a:solidFill>
                  <a:srgbClr val="FFFF66"/>
                </a:solidFill>
              </a:rPr>
              <a:t>جملات خلاصه</a:t>
            </a:r>
            <a:r>
              <a:rPr lang="fa-IR" sz="4000" b="1" dirty="0">
                <a:solidFill>
                  <a:srgbClr val="FFFF66"/>
                </a:solidFill>
              </a:rPr>
              <a:t>‌</a:t>
            </a:r>
            <a:r>
              <a:rPr lang="ar-SA" sz="4000" b="1" dirty="0">
                <a:solidFill>
                  <a:srgbClr val="FFFF66"/>
                </a:solidFill>
              </a:rPr>
              <a:t>سازي</a:t>
            </a:r>
            <a:endParaRPr lang="en-US" sz="4000" b="1" dirty="0">
              <a:solidFill>
                <a:srgbClr val="FFFF66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123950"/>
            <a:ext cx="8501062" cy="51847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ar-SA" sz="2500" dirty="0">
                <a:solidFill>
                  <a:schemeClr val="bg1"/>
                </a:solidFill>
              </a:rPr>
              <a:t>اين جملات خلاصه كردن آن چيزي است كه </a:t>
            </a:r>
            <a:r>
              <a:rPr lang="fa-IR" sz="2500" dirty="0">
                <a:solidFill>
                  <a:schemeClr val="bg1"/>
                </a:solidFill>
              </a:rPr>
              <a:t>فرد مقابل</a:t>
            </a:r>
            <a:r>
              <a:rPr lang="ar-SA" sz="2500" dirty="0">
                <a:solidFill>
                  <a:schemeClr val="bg1"/>
                </a:solidFill>
              </a:rPr>
              <a:t> گفته است</a:t>
            </a:r>
            <a:r>
              <a:rPr lang="fa-IR" sz="2500" dirty="0">
                <a:solidFill>
                  <a:schemeClr val="bg1"/>
                </a:solidFill>
              </a:rPr>
              <a:t>.</a:t>
            </a:r>
            <a:endParaRPr lang="en-US" sz="2500" dirty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ar-SA" sz="2500" dirty="0">
                <a:solidFill>
                  <a:schemeClr val="bg1"/>
                </a:solidFill>
              </a:rPr>
              <a:t>عز</a:t>
            </a:r>
            <a:r>
              <a:rPr lang="fa-IR" sz="2500" dirty="0">
                <a:solidFill>
                  <a:schemeClr val="bg1"/>
                </a:solidFill>
              </a:rPr>
              <a:t>ّ</a:t>
            </a:r>
            <a:r>
              <a:rPr lang="ar-SA" sz="2500" dirty="0">
                <a:solidFill>
                  <a:schemeClr val="bg1"/>
                </a:solidFill>
              </a:rPr>
              <a:t>ت</a:t>
            </a:r>
            <a:r>
              <a:rPr lang="fa-IR" sz="2500" dirty="0">
                <a:solidFill>
                  <a:schemeClr val="bg1"/>
                </a:solidFill>
              </a:rPr>
              <a:t>‌</a:t>
            </a:r>
            <a:r>
              <a:rPr lang="ar-SA" sz="2500" dirty="0">
                <a:solidFill>
                  <a:schemeClr val="bg1"/>
                </a:solidFill>
              </a:rPr>
              <a:t>نفس فرد مقابل</a:t>
            </a:r>
            <a:r>
              <a:rPr lang="fa-IR" sz="2500" dirty="0">
                <a:solidFill>
                  <a:schemeClr val="bg1"/>
                </a:solidFill>
              </a:rPr>
              <a:t>‌</a:t>
            </a:r>
            <a:r>
              <a:rPr lang="ar-SA" sz="2500" dirty="0">
                <a:solidFill>
                  <a:schemeClr val="bg1"/>
                </a:solidFill>
              </a:rPr>
              <a:t>تان را بالا مي‌برد</a:t>
            </a:r>
            <a:r>
              <a:rPr lang="fa-IR" sz="2500" dirty="0">
                <a:solidFill>
                  <a:schemeClr val="bg1"/>
                </a:solidFill>
              </a:rPr>
              <a:t>،</a:t>
            </a:r>
            <a:r>
              <a:rPr lang="ar-SA" sz="2500" dirty="0">
                <a:solidFill>
                  <a:schemeClr val="bg1"/>
                </a:solidFill>
              </a:rPr>
              <a:t> چون مي‌بيند شما كاملاً به او گوش فرا داده‌ايد</a:t>
            </a:r>
            <a:r>
              <a:rPr lang="en-US" sz="25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ar-SA" sz="2500" dirty="0">
                <a:solidFill>
                  <a:schemeClr val="bg1"/>
                </a:solidFill>
              </a:rPr>
              <a:t>به شما كمك مي‌كند بر واقعيات متمركز شويد</a:t>
            </a:r>
            <a:r>
              <a:rPr lang="fa-IR" sz="2500" dirty="0">
                <a:solidFill>
                  <a:schemeClr val="bg1"/>
                </a:solidFill>
              </a:rPr>
              <a:t>،</a:t>
            </a:r>
            <a:r>
              <a:rPr lang="ar-SA" sz="2500" dirty="0">
                <a:solidFill>
                  <a:schemeClr val="bg1"/>
                </a:solidFill>
              </a:rPr>
              <a:t> نه بر هيجان‌ها</a:t>
            </a:r>
            <a:r>
              <a:rPr lang="fa-IR" sz="2500" dirty="0">
                <a:solidFill>
                  <a:schemeClr val="bg1"/>
                </a:solidFill>
              </a:rPr>
              <a:t>.</a:t>
            </a:r>
            <a:endParaRPr lang="en-US" sz="2500" dirty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ar-SA" sz="2500" dirty="0">
                <a:solidFill>
                  <a:schemeClr val="bg1"/>
                </a:solidFill>
              </a:rPr>
              <a:t>به فرد مقاب</a:t>
            </a:r>
            <a:r>
              <a:rPr lang="fa-IR" sz="2500" dirty="0">
                <a:solidFill>
                  <a:schemeClr val="bg1"/>
                </a:solidFill>
              </a:rPr>
              <a:t>ل‌</a:t>
            </a:r>
            <a:r>
              <a:rPr lang="ar-SA" sz="2500" dirty="0">
                <a:solidFill>
                  <a:schemeClr val="bg1"/>
                </a:solidFill>
              </a:rPr>
              <a:t>تان كمك مي‌كند كه بعد از شنيدن خلاص</a:t>
            </a:r>
            <a:r>
              <a:rPr lang="fa-IR" sz="2500" dirty="0">
                <a:solidFill>
                  <a:schemeClr val="bg1"/>
                </a:solidFill>
              </a:rPr>
              <a:t>ۀ</a:t>
            </a:r>
            <a:r>
              <a:rPr lang="ar-SA" sz="2500" dirty="0">
                <a:solidFill>
                  <a:schemeClr val="bg1"/>
                </a:solidFill>
              </a:rPr>
              <a:t> شما، افكارش را مرتب كند</a:t>
            </a:r>
            <a:r>
              <a:rPr lang="fa-IR" sz="2500" dirty="0">
                <a:solidFill>
                  <a:schemeClr val="bg1"/>
                </a:solidFill>
              </a:rPr>
              <a:t>.</a:t>
            </a:r>
            <a:endParaRPr lang="en-US" sz="2500" dirty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ar-SA" sz="2500" dirty="0">
                <a:solidFill>
                  <a:schemeClr val="bg1"/>
                </a:solidFill>
              </a:rPr>
              <a:t>خلاصه</a:t>
            </a:r>
            <a:r>
              <a:rPr lang="fa-IR" sz="2500" dirty="0">
                <a:solidFill>
                  <a:schemeClr val="bg1"/>
                </a:solidFill>
              </a:rPr>
              <a:t>‌</a:t>
            </a:r>
            <a:r>
              <a:rPr lang="ar-SA" sz="2500" dirty="0">
                <a:solidFill>
                  <a:schemeClr val="bg1"/>
                </a:solidFill>
              </a:rPr>
              <a:t>سازي باعث مي‌شود رئوس مشكلات و اختلاف</a:t>
            </a:r>
            <a:r>
              <a:rPr lang="fa-IR" sz="2500" dirty="0">
                <a:solidFill>
                  <a:schemeClr val="bg1"/>
                </a:solidFill>
              </a:rPr>
              <a:t>‌</a:t>
            </a:r>
            <a:r>
              <a:rPr lang="ar-SA" sz="2500" dirty="0">
                <a:solidFill>
                  <a:schemeClr val="bg1"/>
                </a:solidFill>
              </a:rPr>
              <a:t>نظرها معلوم شود و بتوانيم يك</a:t>
            </a:r>
            <a:r>
              <a:rPr lang="fa-IR" sz="2500" dirty="0">
                <a:solidFill>
                  <a:schemeClr val="bg1"/>
                </a:solidFill>
              </a:rPr>
              <a:t>‌</a:t>
            </a:r>
            <a:r>
              <a:rPr lang="ar-SA" sz="2500" dirty="0">
                <a:solidFill>
                  <a:schemeClr val="bg1"/>
                </a:solidFill>
              </a:rPr>
              <a:t>به</a:t>
            </a:r>
            <a:r>
              <a:rPr lang="fa-IR" sz="2500" dirty="0">
                <a:solidFill>
                  <a:schemeClr val="bg1"/>
                </a:solidFill>
              </a:rPr>
              <a:t>‌</a:t>
            </a:r>
            <a:r>
              <a:rPr lang="ar-SA" sz="2500" dirty="0">
                <a:solidFill>
                  <a:schemeClr val="bg1"/>
                </a:solidFill>
              </a:rPr>
              <a:t>يك با آنها مواجه شويم</a:t>
            </a:r>
            <a:r>
              <a:rPr lang="en-US" sz="25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ar-SA" sz="2500" dirty="0">
                <a:solidFill>
                  <a:schemeClr val="bg1"/>
                </a:solidFill>
              </a:rPr>
              <a:t>با تمركز بر يك موضوع خاص جلوي قاطي شدن موضوعات گرفته مي‌شود</a:t>
            </a:r>
            <a:r>
              <a:rPr lang="fa-IR" sz="2500" dirty="0">
                <a:solidFill>
                  <a:schemeClr val="bg1"/>
                </a:solidFill>
              </a:rPr>
              <a:t>.</a:t>
            </a:r>
            <a:endParaRPr lang="en-US" sz="2500" dirty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ar-SA" sz="2500" dirty="0">
                <a:solidFill>
                  <a:schemeClr val="bg1"/>
                </a:solidFill>
              </a:rPr>
              <a:t>با خلاصه</a:t>
            </a:r>
            <a:r>
              <a:rPr lang="fa-IR" sz="2500" dirty="0">
                <a:solidFill>
                  <a:schemeClr val="bg1"/>
                </a:solidFill>
              </a:rPr>
              <a:t>‌</a:t>
            </a:r>
            <a:r>
              <a:rPr lang="ar-SA" sz="2500" dirty="0">
                <a:solidFill>
                  <a:schemeClr val="bg1"/>
                </a:solidFill>
              </a:rPr>
              <a:t>سازي</a:t>
            </a:r>
            <a:r>
              <a:rPr lang="fa-IR" sz="2500" dirty="0">
                <a:solidFill>
                  <a:schemeClr val="bg1"/>
                </a:solidFill>
              </a:rPr>
              <a:t> </a:t>
            </a:r>
            <a:r>
              <a:rPr lang="ar-SA" sz="2500" dirty="0">
                <a:solidFill>
                  <a:schemeClr val="bg1"/>
                </a:solidFill>
              </a:rPr>
              <a:t>مي</a:t>
            </a:r>
            <a:r>
              <a:rPr lang="fa-IR" sz="2500" dirty="0">
                <a:solidFill>
                  <a:schemeClr val="bg1"/>
                </a:solidFill>
              </a:rPr>
              <a:t>‌</a:t>
            </a:r>
            <a:r>
              <a:rPr lang="ar-SA" sz="2500" dirty="0">
                <a:solidFill>
                  <a:schemeClr val="bg1"/>
                </a:solidFill>
              </a:rPr>
              <a:t>توانيم موضوعات مهم را از موضوعات غيرمهم جدا كنيم</a:t>
            </a:r>
            <a:r>
              <a:rPr lang="en-US" sz="2500" dirty="0">
                <a:solidFill>
                  <a:schemeClr val="bg1"/>
                </a:solidFill>
              </a:rPr>
              <a:t>.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hangingPunct="1"/>
            <a:r>
              <a:rPr lang="ar-SA" sz="4000" b="1">
                <a:solidFill>
                  <a:srgbClr val="FFFF66"/>
                </a:solidFill>
              </a:rPr>
              <a:t>سؤالات و عبارت‌هاي خنثي</a:t>
            </a:r>
            <a:endParaRPr lang="en-US" sz="4000" b="1">
              <a:solidFill>
                <a:srgbClr val="FFFF66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500188"/>
            <a:ext cx="8286750" cy="49291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ar-SA" sz="3000" dirty="0">
                <a:solidFill>
                  <a:schemeClr val="bg1"/>
                </a:solidFill>
              </a:rPr>
              <a:t>اين عبارت‌ها به فرد مقابل كمك مي‌كند راحت‌تر صحبت كند</a:t>
            </a:r>
            <a:r>
              <a:rPr lang="en-US" sz="30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ar-SA" sz="3000" dirty="0">
                <a:solidFill>
                  <a:schemeClr val="bg1"/>
                </a:solidFill>
              </a:rPr>
              <a:t>اين عبارت‌ها در مقايسه با سؤالات باز متمركزتر هستند</a:t>
            </a:r>
            <a:r>
              <a:rPr lang="en-US" sz="30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ar-SA" sz="3000" dirty="0">
                <a:solidFill>
                  <a:schemeClr val="bg1"/>
                </a:solidFill>
              </a:rPr>
              <a:t>فرد مقابل مي‌فهمد شما در مورد كدام قسمت مي‌خواهيد بيشتر بدانيد</a:t>
            </a:r>
            <a:r>
              <a:rPr lang="en-US" sz="30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ar-SA" sz="3000" dirty="0">
                <a:solidFill>
                  <a:schemeClr val="bg1"/>
                </a:solidFill>
              </a:rPr>
              <a:t>به گسترده</a:t>
            </a:r>
            <a:r>
              <a:rPr lang="fa-IR" sz="3000" dirty="0">
                <a:solidFill>
                  <a:schemeClr val="bg1"/>
                </a:solidFill>
              </a:rPr>
              <a:t>‌</a:t>
            </a:r>
            <a:r>
              <a:rPr lang="ar-SA" sz="3000" dirty="0">
                <a:solidFill>
                  <a:schemeClr val="bg1"/>
                </a:solidFill>
              </a:rPr>
              <a:t>تر كردن ارتباط كمك مي‌كنند چون به شما اطلاعات بيشتري مي</a:t>
            </a:r>
            <a:r>
              <a:rPr lang="fa-IR" sz="3000" dirty="0">
                <a:solidFill>
                  <a:schemeClr val="bg1"/>
                </a:solidFill>
              </a:rPr>
              <a:t>‌</a:t>
            </a:r>
            <a:r>
              <a:rPr lang="ar-SA" sz="3000" dirty="0">
                <a:solidFill>
                  <a:schemeClr val="bg1"/>
                </a:solidFill>
              </a:rPr>
              <a:t>دهند</a:t>
            </a:r>
            <a:r>
              <a:rPr lang="en-US" sz="3000" dirty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ar-SA" sz="3000" dirty="0">
                <a:solidFill>
                  <a:schemeClr val="bg1"/>
                </a:solidFill>
              </a:rPr>
              <a:t>با اين پرسش</a:t>
            </a:r>
            <a:r>
              <a:rPr lang="fa-IR" sz="3000" dirty="0">
                <a:solidFill>
                  <a:schemeClr val="bg1"/>
                </a:solidFill>
              </a:rPr>
              <a:t>‌</a:t>
            </a:r>
            <a:r>
              <a:rPr lang="ar-SA" sz="3000" dirty="0">
                <a:solidFill>
                  <a:schemeClr val="bg1"/>
                </a:solidFill>
              </a:rPr>
              <a:t>ها و عبارات به فرد مقابل</a:t>
            </a:r>
            <a:r>
              <a:rPr lang="fa-IR" sz="3000" dirty="0">
                <a:solidFill>
                  <a:schemeClr val="bg1"/>
                </a:solidFill>
              </a:rPr>
              <a:t>‌</a:t>
            </a:r>
            <a:r>
              <a:rPr lang="ar-SA" sz="3000" dirty="0">
                <a:solidFill>
                  <a:schemeClr val="bg1"/>
                </a:solidFill>
              </a:rPr>
              <a:t>تان نشان مي‌دهيد كه چقدر به موضوع علاق</a:t>
            </a:r>
            <a:r>
              <a:rPr lang="fa-IR" sz="3000" dirty="0">
                <a:solidFill>
                  <a:schemeClr val="bg1"/>
                </a:solidFill>
              </a:rPr>
              <a:t>ه‌</a:t>
            </a:r>
            <a:r>
              <a:rPr lang="ar-SA" sz="3000" dirty="0">
                <a:solidFill>
                  <a:schemeClr val="bg1"/>
                </a:solidFill>
              </a:rPr>
              <a:t>مند هستيد و گوش مي‌كنيد.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90600"/>
            <a:ext cx="8229600" cy="1143000"/>
          </a:xfrm>
        </p:spPr>
        <p:txBody>
          <a:bodyPr/>
          <a:lstStyle/>
          <a:p>
            <a:pPr eaLnBrk="1" hangingPunct="1"/>
            <a:r>
              <a:rPr lang="ar-SA" sz="4000" b="1">
                <a:solidFill>
                  <a:srgbClr val="FFFF66"/>
                </a:solidFill>
              </a:rPr>
              <a:t>دادن و گرفتن بازخورد سازنده</a:t>
            </a:r>
            <a:endParaRPr lang="en-US" sz="4000" b="1">
              <a:solidFill>
                <a:srgbClr val="FFFF66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3325" y="2536825"/>
            <a:ext cx="5483225" cy="2405063"/>
          </a:xfrm>
        </p:spPr>
        <p:txBody>
          <a:bodyPr/>
          <a:lstStyle/>
          <a:p>
            <a:pPr eaLnBrk="1" hangingPunct="1"/>
            <a:r>
              <a:rPr lang="ar-SA" sz="3600" dirty="0">
                <a:solidFill>
                  <a:schemeClr val="bg1"/>
                </a:solidFill>
              </a:rPr>
              <a:t>پيام ” تو“</a:t>
            </a:r>
            <a:endParaRPr lang="en-US" sz="36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eaLnBrk="1" hangingPunct="1"/>
            <a:r>
              <a:rPr lang="ar-SA" sz="3600" dirty="0">
                <a:solidFill>
                  <a:schemeClr val="bg1"/>
                </a:solidFill>
              </a:rPr>
              <a:t>پيام ”من“</a:t>
            </a:r>
            <a:r>
              <a:rPr lang="ar-SA" dirty="0"/>
              <a:t> 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7938"/>
            <a:ext cx="8229600" cy="1143000"/>
          </a:xfrm>
        </p:spPr>
        <p:txBody>
          <a:bodyPr/>
          <a:lstStyle/>
          <a:p>
            <a:pPr eaLnBrk="1" hangingPunct="1"/>
            <a:r>
              <a:rPr lang="ar-SA" b="1">
                <a:solidFill>
                  <a:srgbClr val="FFFF66"/>
                </a:solidFill>
              </a:rPr>
              <a:t>پيام </a:t>
            </a:r>
            <a:r>
              <a:rPr lang="en-US" b="1">
                <a:solidFill>
                  <a:srgbClr val="FFFF66"/>
                </a:solidFill>
              </a:rPr>
              <a:t> ”</a:t>
            </a:r>
            <a:r>
              <a:rPr lang="ar-SA" b="1">
                <a:solidFill>
                  <a:srgbClr val="FFFF66"/>
                </a:solidFill>
              </a:rPr>
              <a:t>تو“</a:t>
            </a:r>
            <a:endParaRPr lang="en-US" b="1">
              <a:solidFill>
                <a:srgbClr val="FFFF66"/>
              </a:solidFill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752725"/>
            <a:ext cx="7221538" cy="1397000"/>
          </a:xfrm>
        </p:spPr>
        <p:txBody>
          <a:bodyPr/>
          <a:lstStyle/>
          <a:p>
            <a:pPr eaLnBrk="1" hangingPunct="1"/>
            <a:r>
              <a:rPr lang="ar-SA" dirty="0">
                <a:solidFill>
                  <a:schemeClr val="bg1"/>
                </a:solidFill>
              </a:rPr>
              <a:t>فكر مي‌كنيد اگر فرد مقابل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تان با شما اين طور حرف بزند چه احساس</a:t>
            </a:r>
            <a:r>
              <a:rPr lang="fa-IR" dirty="0">
                <a:solidFill>
                  <a:schemeClr val="bg1"/>
                </a:solidFill>
              </a:rPr>
              <a:t>ی</a:t>
            </a:r>
            <a:r>
              <a:rPr lang="ar-SA" dirty="0">
                <a:solidFill>
                  <a:schemeClr val="bg1"/>
                </a:solidFill>
              </a:rPr>
              <a:t> مي‌كنيد؟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fa-IR" b="1" dirty="0">
                <a:solidFill>
                  <a:srgbClr val="FFFF66"/>
                </a:solidFill>
              </a:rPr>
              <a:t>پیام “من”</a:t>
            </a:r>
            <a:endParaRPr lang="en-US" b="1" dirty="0">
              <a:solidFill>
                <a:srgbClr val="FFFF66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349500"/>
            <a:ext cx="8072438" cy="3579830"/>
          </a:xfrm>
        </p:spPr>
        <p:txBody>
          <a:bodyPr/>
          <a:lstStyle/>
          <a:p>
            <a:pPr eaLnBrk="1" hangingPunct="1">
              <a:buNone/>
            </a:pPr>
            <a:r>
              <a:rPr lang="ar-SA" dirty="0">
                <a:solidFill>
                  <a:schemeClr val="bg1"/>
                </a:solidFill>
              </a:rPr>
              <a:t>چرا پيام “من” راه بهتري براي برقراري ارتباط است؟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en-US" sz="1100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rgbClr val="FFC000"/>
                </a:solidFill>
              </a:rPr>
              <a:t>وقتي ما جمله را با “من” شروع مي‌كنيم، مسئوليت آن جمله را به</a:t>
            </a:r>
            <a:r>
              <a:rPr lang="fa-IR" dirty="0">
                <a:solidFill>
                  <a:srgbClr val="FFC000"/>
                </a:solidFill>
              </a:rPr>
              <a:t>‌</a:t>
            </a:r>
            <a:r>
              <a:rPr lang="ar-SA" dirty="0">
                <a:solidFill>
                  <a:srgbClr val="FFC000"/>
                </a:solidFill>
              </a:rPr>
              <a:t>عهده مي‌گيريم</a:t>
            </a:r>
            <a:r>
              <a:rPr lang="en-US" dirty="0">
                <a:solidFill>
                  <a:srgbClr val="FFC000"/>
                </a:solidFill>
              </a:rPr>
              <a:t>.</a:t>
            </a:r>
          </a:p>
          <a:p>
            <a:pPr eaLnBrk="1" hangingPunct="1"/>
            <a:endParaRPr lang="en-US" sz="1100" dirty="0">
              <a:solidFill>
                <a:srgbClr val="FFC000"/>
              </a:solidFill>
            </a:endParaRPr>
          </a:p>
          <a:p>
            <a:pPr eaLnBrk="1" hangingPunct="1"/>
            <a:r>
              <a:rPr lang="ar-SA" dirty="0">
                <a:solidFill>
                  <a:srgbClr val="FFC000"/>
                </a:solidFill>
              </a:rPr>
              <a:t>پيام “من” كمتر محكوم</a:t>
            </a:r>
            <a:r>
              <a:rPr lang="fa-IR" dirty="0">
                <a:solidFill>
                  <a:srgbClr val="FFC000"/>
                </a:solidFill>
              </a:rPr>
              <a:t>‌</a:t>
            </a:r>
            <a:r>
              <a:rPr lang="ar-SA" dirty="0">
                <a:solidFill>
                  <a:srgbClr val="FFC000"/>
                </a:solidFill>
              </a:rPr>
              <a:t>كننده و منفي است و كمتر تقصير را گردن ديگران مي‌اندازد.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38300"/>
            <a:ext cx="8229600" cy="1143000"/>
          </a:xfrm>
        </p:spPr>
        <p:txBody>
          <a:bodyPr/>
          <a:lstStyle/>
          <a:p>
            <a:pPr eaLnBrk="1" hangingPunct="1"/>
            <a:r>
              <a:rPr lang="fa-IR" b="1">
                <a:solidFill>
                  <a:srgbClr val="FFFF66"/>
                </a:solidFill>
              </a:rPr>
              <a:t>حلّ اختلاف</a:t>
            </a:r>
            <a:endParaRPr lang="en-US" b="1">
              <a:solidFill>
                <a:srgbClr val="FFFF66"/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701925"/>
            <a:ext cx="7777163" cy="2527300"/>
          </a:xfrm>
        </p:spPr>
        <p:txBody>
          <a:bodyPr/>
          <a:lstStyle/>
          <a:p>
            <a:pPr eaLnBrk="1" hangingPunct="1"/>
            <a:endParaRPr lang="fa-IR">
              <a:solidFill>
                <a:schemeClr val="bg1"/>
              </a:solidFill>
            </a:endParaRPr>
          </a:p>
          <a:p>
            <a:pPr eaLnBrk="1" hangingPunct="1"/>
            <a:r>
              <a:rPr lang="ar-SA">
                <a:solidFill>
                  <a:schemeClr val="bg1"/>
                </a:solidFill>
              </a:rPr>
              <a:t>هرفردي منحصربه‌فرد و ويژه است و با هم</a:t>
            </a:r>
            <a:r>
              <a:rPr lang="fa-IR">
                <a:solidFill>
                  <a:schemeClr val="bg1"/>
                </a:solidFill>
              </a:rPr>
              <a:t>ۀ</a:t>
            </a:r>
            <a:r>
              <a:rPr lang="ar-SA">
                <a:solidFill>
                  <a:schemeClr val="bg1"/>
                </a:solidFill>
              </a:rPr>
              <a:t> آدم‌هاي ديگر فرق دارد.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eaLnBrk="1" hangingPunct="1"/>
            <a:r>
              <a:rPr lang="fa-IR" sz="4000" b="1">
                <a:solidFill>
                  <a:srgbClr val="FFFF66"/>
                </a:solidFill>
              </a:rPr>
              <a:t>اختلاف‌نظر چه فوايدي دارد؟</a:t>
            </a:r>
            <a:endParaRPr lang="en-US" sz="4000" b="1">
              <a:solidFill>
                <a:srgbClr val="FFFF66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27225"/>
            <a:ext cx="8424936" cy="4525963"/>
          </a:xfrm>
        </p:spPr>
        <p:txBody>
          <a:bodyPr/>
          <a:lstStyle/>
          <a:p>
            <a:pPr eaLnBrk="1" hangingPunct="1"/>
            <a:r>
              <a:rPr lang="ar-SA" altLang="zh-CN" sz="2800" dirty="0">
                <a:solidFill>
                  <a:schemeClr val="bg1"/>
                </a:solidFill>
              </a:rPr>
              <a:t>اختلاف</a:t>
            </a:r>
            <a:r>
              <a:rPr lang="fa-IR" altLang="zh-CN" sz="2800" dirty="0">
                <a:solidFill>
                  <a:schemeClr val="bg1"/>
                </a:solidFill>
              </a:rPr>
              <a:t>‌</a:t>
            </a:r>
            <a:r>
              <a:rPr lang="ar-SA" altLang="zh-CN" sz="2800" dirty="0">
                <a:solidFill>
                  <a:schemeClr val="bg1"/>
                </a:solidFill>
              </a:rPr>
              <a:t>نظر تغيير را تشويق مي‌كند.</a:t>
            </a:r>
            <a:r>
              <a:rPr lang="fa-IR" altLang="zh-CN" sz="2800" dirty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ar-SA" altLang="zh-CN" sz="2800" dirty="0">
                <a:solidFill>
                  <a:schemeClr val="bg1"/>
                </a:solidFill>
              </a:rPr>
              <a:t>اختلاف</a:t>
            </a:r>
            <a:r>
              <a:rPr lang="fa-IR" altLang="zh-CN" sz="2800" dirty="0">
                <a:solidFill>
                  <a:schemeClr val="bg1"/>
                </a:solidFill>
              </a:rPr>
              <a:t>‌نظر</a:t>
            </a:r>
            <a:r>
              <a:rPr lang="ar-SA" altLang="zh-CN" sz="2800" dirty="0">
                <a:solidFill>
                  <a:schemeClr val="bg1"/>
                </a:solidFill>
              </a:rPr>
              <a:t> زندگي را جالب‌تر مي‌كند.</a:t>
            </a:r>
            <a:r>
              <a:rPr lang="fa-IR" altLang="zh-CN" sz="2800" dirty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ar-SA" altLang="zh-CN" sz="2800" dirty="0">
                <a:solidFill>
                  <a:schemeClr val="bg1"/>
                </a:solidFill>
              </a:rPr>
              <a:t>زماني كه اختلاف</a:t>
            </a:r>
            <a:r>
              <a:rPr lang="fa-IR" altLang="zh-CN" sz="2800" dirty="0">
                <a:solidFill>
                  <a:schemeClr val="bg1"/>
                </a:solidFill>
              </a:rPr>
              <a:t>‌</a:t>
            </a:r>
            <a:r>
              <a:rPr lang="ar-SA" altLang="zh-CN" sz="2800" dirty="0">
                <a:solidFill>
                  <a:schemeClr val="bg1"/>
                </a:solidFill>
              </a:rPr>
              <a:t>نظر بين تصميم‌گيرندگان وجود دارد، تصميم‌هاي مناسب‌تر و بهتري مي‌تواند گرفته ‌شود.</a:t>
            </a:r>
            <a:r>
              <a:rPr lang="fa-IR" altLang="zh-CN" sz="2800" dirty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ar-SA" altLang="zh-CN" sz="2800" dirty="0">
                <a:solidFill>
                  <a:schemeClr val="bg1"/>
                </a:solidFill>
              </a:rPr>
              <a:t>اختلاف</a:t>
            </a:r>
            <a:r>
              <a:rPr lang="fa-IR" altLang="zh-CN" sz="2800" dirty="0">
                <a:solidFill>
                  <a:schemeClr val="bg1"/>
                </a:solidFill>
              </a:rPr>
              <a:t>‌</a:t>
            </a:r>
            <a:r>
              <a:rPr lang="ar-SA" altLang="zh-CN" sz="2800" dirty="0">
                <a:solidFill>
                  <a:schemeClr val="bg1"/>
                </a:solidFill>
              </a:rPr>
              <a:t>نظر به شما كمك مي‌كند خودتان را</a:t>
            </a:r>
            <a:r>
              <a:rPr lang="fa-IR" altLang="zh-CN" sz="2800" dirty="0">
                <a:solidFill>
                  <a:schemeClr val="bg1"/>
                </a:solidFill>
              </a:rPr>
              <a:t> </a:t>
            </a:r>
            <a:r>
              <a:rPr lang="ar-SA" altLang="zh-CN" sz="2800" dirty="0">
                <a:solidFill>
                  <a:schemeClr val="bg1"/>
                </a:solidFill>
              </a:rPr>
              <a:t>به</a:t>
            </a:r>
            <a:r>
              <a:rPr lang="fa-IR" altLang="zh-CN" sz="2800" dirty="0">
                <a:solidFill>
                  <a:schemeClr val="bg1"/>
                </a:solidFill>
              </a:rPr>
              <a:t>‌</a:t>
            </a:r>
            <a:r>
              <a:rPr lang="ar-SA" altLang="zh-CN" sz="2800" dirty="0">
                <a:solidFill>
                  <a:schemeClr val="bg1"/>
                </a:solidFill>
              </a:rPr>
              <a:t>عنوان يك فرد بشناسيد.</a:t>
            </a:r>
            <a:r>
              <a:rPr lang="fa-IR" altLang="zh-CN" sz="2800" dirty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ar-SA" altLang="zh-CN" sz="2800" dirty="0">
                <a:solidFill>
                  <a:schemeClr val="bg1"/>
                </a:solidFill>
              </a:rPr>
              <a:t>داشتن اختلاف</a:t>
            </a:r>
            <a:r>
              <a:rPr lang="fa-IR" altLang="zh-CN" sz="2800" dirty="0">
                <a:solidFill>
                  <a:schemeClr val="bg1"/>
                </a:solidFill>
              </a:rPr>
              <a:t>‌نظر</a:t>
            </a:r>
            <a:r>
              <a:rPr lang="ar-SA" altLang="zh-CN" sz="2800" dirty="0">
                <a:solidFill>
                  <a:schemeClr val="bg1"/>
                </a:solidFill>
              </a:rPr>
              <a:t> مي‌تواند باعث تفريح و شادي افراد گردد</a:t>
            </a:r>
            <a:r>
              <a:rPr lang="fa-IR" altLang="zh-CN" sz="2800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ar-SA" altLang="zh-CN" sz="2800" dirty="0">
                <a:solidFill>
                  <a:schemeClr val="bg1"/>
                </a:solidFill>
              </a:rPr>
              <a:t>اختلاف</a:t>
            </a:r>
            <a:r>
              <a:rPr lang="fa-IR" altLang="zh-CN" sz="2800" dirty="0">
                <a:solidFill>
                  <a:schemeClr val="bg1"/>
                </a:solidFill>
              </a:rPr>
              <a:t>‌</a:t>
            </a:r>
            <a:r>
              <a:rPr lang="ar-SA" altLang="zh-CN" sz="2800" dirty="0">
                <a:solidFill>
                  <a:schemeClr val="bg1"/>
                </a:solidFill>
              </a:rPr>
              <a:t>نظر مي‌تواند روابط را غني‌تر و</a:t>
            </a:r>
            <a:r>
              <a:rPr lang="fa-IR" altLang="zh-CN" sz="2800" dirty="0">
                <a:solidFill>
                  <a:schemeClr val="bg1"/>
                </a:solidFill>
              </a:rPr>
              <a:t> </a:t>
            </a:r>
            <a:r>
              <a:rPr lang="ar-SA" altLang="zh-CN" sz="2800" dirty="0">
                <a:solidFill>
                  <a:schemeClr val="bg1"/>
                </a:solidFill>
              </a:rPr>
              <a:t>عميق‌تر نمايد.</a:t>
            </a:r>
            <a:r>
              <a:rPr lang="ar-SA" altLang="zh-CN" sz="2800" dirty="0"/>
              <a:t>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fa-IR" sz="4000" b="1" dirty="0">
                <a:solidFill>
                  <a:srgbClr val="FFFF66"/>
                </a:solidFill>
              </a:rPr>
              <a:t>ملاك‌هاي سازنده بودن حلّ اختلاف</a:t>
            </a:r>
            <a:endParaRPr lang="en-US" sz="4000" b="1" dirty="0">
              <a:solidFill>
                <a:srgbClr val="FFFF66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00188"/>
            <a:ext cx="8501062" cy="4953000"/>
          </a:xfrm>
        </p:spPr>
        <p:txBody>
          <a:bodyPr/>
          <a:lstStyle/>
          <a:p>
            <a:pPr marL="609600" indent="-609600" algn="justLow" eaLnBrk="1" hangingPunct="1">
              <a:lnSpc>
                <a:spcPct val="90000"/>
              </a:lnSpc>
            </a:pPr>
            <a:r>
              <a:rPr lang="ar-SA" sz="2800" dirty="0">
                <a:solidFill>
                  <a:schemeClr val="bg1"/>
                </a:solidFill>
              </a:rPr>
              <a:t>اگر به دنبال تعارض و اختلاف، رابطه مستحكم ‌شده و ما و فرد مقابل را توانمندتر كند تا بهتر با هم كار كنيم و تعاملات بهتري داشته</a:t>
            </a:r>
            <a:r>
              <a:rPr lang="fa-IR" sz="2800" dirty="0">
                <a:solidFill>
                  <a:schemeClr val="bg1"/>
                </a:solidFill>
              </a:rPr>
              <a:t> </a:t>
            </a:r>
            <a:r>
              <a:rPr lang="ar-SA" sz="2800" dirty="0">
                <a:solidFill>
                  <a:schemeClr val="bg1"/>
                </a:solidFill>
              </a:rPr>
              <a:t>باشيم، تعارض به صورت سازنده حل شده</a:t>
            </a:r>
            <a:r>
              <a:rPr lang="fa-IR" sz="2800" dirty="0">
                <a:solidFill>
                  <a:schemeClr val="bg1"/>
                </a:solidFill>
              </a:rPr>
              <a:t> </a:t>
            </a:r>
            <a:r>
              <a:rPr lang="ar-SA" sz="2800" dirty="0">
                <a:solidFill>
                  <a:schemeClr val="bg1"/>
                </a:solidFill>
              </a:rPr>
              <a:t>است.</a:t>
            </a:r>
            <a:endParaRPr lang="fa-IR" sz="2800" dirty="0">
              <a:solidFill>
                <a:schemeClr val="bg1"/>
              </a:solidFill>
            </a:endParaRPr>
          </a:p>
          <a:p>
            <a:pPr marL="609600" indent="-609600" algn="justLow" eaLnBrk="1" hangingPunct="1">
              <a:lnSpc>
                <a:spcPct val="90000"/>
              </a:lnSpc>
            </a:pPr>
            <a:r>
              <a:rPr lang="ar-SA" sz="2800" dirty="0">
                <a:solidFill>
                  <a:schemeClr val="bg1"/>
                </a:solidFill>
              </a:rPr>
              <a:t>اگر هر دو نفر بعد از حل</a:t>
            </a:r>
            <a:r>
              <a:rPr lang="fa-IR" sz="2800" dirty="0">
                <a:solidFill>
                  <a:schemeClr val="bg1"/>
                </a:solidFill>
              </a:rPr>
              <a:t>ّ</a:t>
            </a:r>
            <a:r>
              <a:rPr lang="ar-SA" sz="2800" dirty="0">
                <a:solidFill>
                  <a:schemeClr val="bg1"/>
                </a:solidFill>
              </a:rPr>
              <a:t> تعارض بيشتر همديگر را دوست داشته</a:t>
            </a:r>
            <a:r>
              <a:rPr lang="fa-IR" sz="2800" dirty="0">
                <a:solidFill>
                  <a:schemeClr val="bg1"/>
                </a:solidFill>
              </a:rPr>
              <a:t>،</a:t>
            </a:r>
            <a:r>
              <a:rPr lang="ar-SA" sz="2800" dirty="0">
                <a:solidFill>
                  <a:schemeClr val="bg1"/>
                </a:solidFill>
              </a:rPr>
              <a:t> به هم علاق</a:t>
            </a:r>
            <a:r>
              <a:rPr lang="fa-IR" sz="2800" dirty="0">
                <a:solidFill>
                  <a:schemeClr val="bg1"/>
                </a:solidFill>
              </a:rPr>
              <a:t>ه‌</a:t>
            </a:r>
            <a:r>
              <a:rPr lang="ar-SA" sz="2800" dirty="0">
                <a:solidFill>
                  <a:schemeClr val="bg1"/>
                </a:solidFill>
              </a:rPr>
              <a:t>مند شده و به هم بيشتر اعتماد كن</a:t>
            </a:r>
            <a:r>
              <a:rPr lang="fa-IR" sz="2800" dirty="0">
                <a:solidFill>
                  <a:schemeClr val="bg1"/>
                </a:solidFill>
              </a:rPr>
              <a:t>ند</a:t>
            </a:r>
            <a:r>
              <a:rPr lang="ar-SA" sz="2800" dirty="0">
                <a:solidFill>
                  <a:schemeClr val="bg1"/>
                </a:solidFill>
              </a:rPr>
              <a:t>، اختلاف به</a:t>
            </a:r>
            <a:r>
              <a:rPr lang="fa-IR" sz="2800" dirty="0">
                <a:solidFill>
                  <a:schemeClr val="bg1"/>
                </a:solidFill>
              </a:rPr>
              <a:t>‌</a:t>
            </a:r>
            <a:r>
              <a:rPr lang="ar-SA" sz="2800" dirty="0">
                <a:solidFill>
                  <a:schemeClr val="bg1"/>
                </a:solidFill>
              </a:rPr>
              <a:t>طور سازنده حل شده است. </a:t>
            </a:r>
            <a:endParaRPr lang="fa-IR" sz="2800" dirty="0">
              <a:solidFill>
                <a:schemeClr val="bg1"/>
              </a:solidFill>
            </a:endParaRPr>
          </a:p>
          <a:p>
            <a:pPr marL="609600" indent="-609600" algn="justLow" eaLnBrk="1" hangingPunct="1">
              <a:lnSpc>
                <a:spcPct val="90000"/>
              </a:lnSpc>
            </a:pPr>
            <a:r>
              <a:rPr lang="ar-SA" sz="2800" dirty="0">
                <a:solidFill>
                  <a:schemeClr val="bg1"/>
                </a:solidFill>
              </a:rPr>
              <a:t>اگر هر دو نفر از نتيج</a:t>
            </a:r>
            <a:r>
              <a:rPr lang="fa-IR" sz="2800" dirty="0">
                <a:solidFill>
                  <a:schemeClr val="bg1"/>
                </a:solidFill>
              </a:rPr>
              <a:t>ۀ</a:t>
            </a:r>
            <a:r>
              <a:rPr lang="ar-SA" sz="2800" dirty="0">
                <a:solidFill>
                  <a:schemeClr val="bg1"/>
                </a:solidFill>
              </a:rPr>
              <a:t> اختلاف احساس رضايت و خشنودي ك</a:t>
            </a:r>
            <a:r>
              <a:rPr lang="fa-IR" sz="2800" dirty="0">
                <a:solidFill>
                  <a:schemeClr val="bg1"/>
                </a:solidFill>
              </a:rPr>
              <a:t>نند</a:t>
            </a:r>
            <a:r>
              <a:rPr lang="ar-SA" sz="2800" dirty="0">
                <a:solidFill>
                  <a:schemeClr val="bg1"/>
                </a:solidFill>
              </a:rPr>
              <a:t> نيز اختلاف به</a:t>
            </a:r>
            <a:r>
              <a:rPr lang="fa-IR" sz="2800" dirty="0">
                <a:solidFill>
                  <a:schemeClr val="bg1"/>
                </a:solidFill>
              </a:rPr>
              <a:t>‌</a:t>
            </a:r>
            <a:r>
              <a:rPr lang="ar-SA" sz="2800" dirty="0">
                <a:solidFill>
                  <a:schemeClr val="bg1"/>
                </a:solidFill>
              </a:rPr>
              <a:t>صورت سازنده حل شده است.</a:t>
            </a:r>
            <a:endParaRPr lang="fa-IR" sz="2800" dirty="0">
              <a:solidFill>
                <a:schemeClr val="bg1"/>
              </a:solidFill>
            </a:endParaRPr>
          </a:p>
          <a:p>
            <a:pPr marL="609600" indent="-609600" algn="justLow" eaLnBrk="1" hangingPunct="1">
              <a:lnSpc>
                <a:spcPct val="90000"/>
              </a:lnSpc>
            </a:pPr>
            <a:r>
              <a:rPr lang="ar-SA" sz="2800" dirty="0">
                <a:solidFill>
                  <a:schemeClr val="bg1"/>
                </a:solidFill>
              </a:rPr>
              <a:t>و بالاخره اگر هردوي ما خود را در حل</a:t>
            </a:r>
            <a:r>
              <a:rPr lang="fa-IR" sz="2800" dirty="0">
                <a:solidFill>
                  <a:schemeClr val="bg1"/>
                </a:solidFill>
              </a:rPr>
              <a:t>ّ</a:t>
            </a:r>
            <a:r>
              <a:rPr lang="ar-SA" sz="2800" dirty="0">
                <a:solidFill>
                  <a:schemeClr val="bg1"/>
                </a:solidFill>
              </a:rPr>
              <a:t> مسايل و اختلافات در آينده توانمندتر ببينيم، اختلاف به شيوه‌اي سازنده حل شده</a:t>
            </a:r>
            <a:r>
              <a:rPr lang="fa-IR" sz="2800" dirty="0">
                <a:solidFill>
                  <a:schemeClr val="bg1"/>
                </a:solidFill>
              </a:rPr>
              <a:t> </a:t>
            </a:r>
            <a:r>
              <a:rPr lang="ar-SA" sz="2800" dirty="0">
                <a:solidFill>
                  <a:schemeClr val="bg1"/>
                </a:solidFill>
              </a:rPr>
              <a:t>است.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206500"/>
            <a:ext cx="8229600" cy="1143000"/>
          </a:xfrm>
        </p:spPr>
        <p:txBody>
          <a:bodyPr/>
          <a:lstStyle/>
          <a:p>
            <a:pPr eaLnBrk="1" hangingPunct="1"/>
            <a:r>
              <a:rPr lang="fa-IR" sz="4000" b="1">
                <a:solidFill>
                  <a:srgbClr val="FFFF66"/>
                </a:solidFill>
              </a:rPr>
              <a:t>سبك‌هاي حلّ اختلاف</a:t>
            </a:r>
            <a:endParaRPr lang="en-US" sz="4000" b="1">
              <a:solidFill>
                <a:srgbClr val="FFFF66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61" y="2863850"/>
            <a:ext cx="4572032" cy="1717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dirty="0">
                <a:solidFill>
                  <a:schemeClr val="bg1"/>
                </a:solidFill>
              </a:rPr>
              <a:t>رسيدن به اهداف شخصي</a:t>
            </a:r>
          </a:p>
          <a:p>
            <a:pPr eaLnBrk="1" hangingPunct="1">
              <a:lnSpc>
                <a:spcPct val="90000"/>
              </a:lnSpc>
            </a:pPr>
            <a:endParaRPr lang="fa-IR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a-IR" dirty="0">
                <a:solidFill>
                  <a:schemeClr val="bg1"/>
                </a:solidFill>
              </a:rPr>
              <a:t>حفظ رابطۀ خوب با ديگران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fa-IR" sz="4000" b="1">
                <a:solidFill>
                  <a:srgbClr val="FFFF66"/>
                </a:solidFill>
              </a:rPr>
              <a:t>سبك‌هاي حلّ اختلاف</a:t>
            </a:r>
            <a:endParaRPr lang="en-US" sz="4000" b="1">
              <a:solidFill>
                <a:srgbClr val="FFFF66"/>
              </a:solidFill>
            </a:endParaRPr>
          </a:p>
        </p:txBody>
      </p:sp>
      <p:pic>
        <p:nvPicPr>
          <p:cNvPr id="29700" name="Picture 4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22388" y="1792288"/>
            <a:ext cx="6499225" cy="4516437"/>
          </a:xfrm>
          <a:solidFill>
            <a:schemeClr val="accent1"/>
          </a:solidFill>
        </p:spPr>
      </p:pic>
      <p:sp>
        <p:nvSpPr>
          <p:cNvPr id="5" name="TextBox 4"/>
          <p:cNvSpPr txBox="1"/>
          <p:nvPr/>
        </p:nvSpPr>
        <p:spPr>
          <a:xfrm>
            <a:off x="1500188" y="4857750"/>
            <a:ext cx="1104900" cy="33813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fa-IR" sz="1600" dirty="0">
                <a:cs typeface="+mn-cs"/>
              </a:rPr>
              <a:t>(کناره‌گیرانه)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5875" y="2928938"/>
            <a:ext cx="1679575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fa-IR" sz="1600" dirty="0">
                <a:cs typeface="+mn-cs"/>
              </a:rPr>
              <a:t>(سبک توأم با نرمش)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86525" y="5500688"/>
            <a:ext cx="1020763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fa-IR" sz="1600" dirty="0">
                <a:cs typeface="+mn-cs"/>
              </a:rPr>
              <a:t>(زورگویانه)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7938" y="2786063"/>
            <a:ext cx="1128712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fa-IR" sz="1600" dirty="0">
                <a:cs typeface="+mn-cs"/>
              </a:rPr>
              <a:t>(مقابله‌کننده)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9688" y="4357688"/>
            <a:ext cx="1293812" cy="33813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fa-IR" sz="1600" dirty="0">
                <a:cs typeface="+mn-cs"/>
              </a:rPr>
              <a:t>(مذاکره‌کننده)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/>
            <a:r>
              <a:rPr lang="ar-SA" sz="4800" b="1">
                <a:solidFill>
                  <a:srgbClr val="FFFF66"/>
                </a:solidFill>
              </a:rPr>
              <a:t>خودشناسي</a:t>
            </a:r>
            <a:endParaRPr lang="en-US" sz="4800" b="1">
              <a:solidFill>
                <a:srgbClr val="FFFF66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1855788"/>
            <a:ext cx="3356000" cy="4525962"/>
          </a:xfrm>
        </p:spPr>
        <p:txBody>
          <a:bodyPr/>
          <a:lstStyle/>
          <a:p>
            <a:pPr eaLnBrk="1" hangingPunct="1"/>
            <a:r>
              <a:rPr lang="ar-SA" dirty="0">
                <a:solidFill>
                  <a:schemeClr val="bg1"/>
                </a:solidFill>
              </a:rPr>
              <a:t>رواني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اجتماعي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خانوادگي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هوشي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اقتصادي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فيزيكي</a:t>
            </a:r>
            <a:r>
              <a:rPr lang="fa-IR" dirty="0">
                <a:solidFill>
                  <a:schemeClr val="bg1"/>
                </a:solidFill>
              </a:rPr>
              <a:t> / جسمانی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848600" cy="792162"/>
          </a:xfrm>
        </p:spPr>
        <p:txBody>
          <a:bodyPr anchor="ctr">
            <a:normAutofit/>
          </a:bodyPr>
          <a:lstStyle/>
          <a:p>
            <a:pPr algn="ctr" rtl="1"/>
            <a:r>
              <a:rPr lang="fa-IR" sz="4000" dirty="0"/>
              <a:t>طبقه‌بندي رفتار انسان‌ها (روش دوگانه)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6194" y="5407818"/>
            <a:ext cx="60960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-723900" y="3390900"/>
            <a:ext cx="4038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90800" y="5786735"/>
            <a:ext cx="3076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توجه به خواسته‌هاي خود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310270" y="3214470"/>
            <a:ext cx="3996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توجه به خواسته‌هاي طرف مقابل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52800" y="2819400"/>
            <a:ext cx="1905000" cy="1143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مصالحه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17526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در جستجوي</a:t>
            </a:r>
          </a:p>
          <a:p>
            <a:pPr algn="ctr" rtl="1"/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حلّ مسئله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200" y="40386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رقابتي</a:t>
            </a:r>
          </a:p>
          <a:p>
            <a:pPr algn="ctr" rtl="1"/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(تهاجمي)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0200" y="17526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تسليم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00200" y="4038600"/>
            <a:ext cx="167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اجتناب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6848477" y="3800476"/>
            <a:ext cx="31534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مديريت مؤثر تعارض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848600" cy="792162"/>
          </a:xfrm>
        </p:spPr>
        <p:txBody>
          <a:bodyPr anchor="ctr">
            <a:normAutofit/>
          </a:bodyPr>
          <a:lstStyle/>
          <a:p>
            <a:pPr algn="ctr" rtl="1"/>
            <a:r>
              <a:rPr lang="fa-IR" sz="4000" dirty="0"/>
              <a:t>محدودة قابل مذاكره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9788" y="6321424"/>
            <a:ext cx="7086600" cy="3176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-1981994" y="3505200"/>
            <a:ext cx="5639594" cy="794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43198" y="5334000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>
                <a:solidFill>
                  <a:srgbClr val="FF57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نقطة ايده‌آل</a:t>
            </a:r>
            <a:endParaRPr lang="en-US" b="1" dirty="0">
              <a:solidFill>
                <a:srgbClr val="FF57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29826" y="3331251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3200" b="1" dirty="0">
                <a:solidFill>
                  <a:srgbClr val="002060"/>
                </a:solidFill>
                <a:cs typeface="+mn-cs"/>
              </a:rPr>
              <a:t>قيمت</a:t>
            </a:r>
            <a:endParaRPr lang="en-US" sz="2400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8150" y="1447800"/>
            <a:ext cx="762000" cy="2743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1"/>
            <a:r>
              <a:rPr lang="fa-IR" sz="2400" b="1" dirty="0">
                <a:solidFill>
                  <a:srgbClr val="004D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فروشنده</a:t>
            </a:r>
            <a:endParaRPr lang="en-US" sz="2400" b="1" dirty="0">
              <a:solidFill>
                <a:srgbClr val="004D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26370" y="2971800"/>
            <a:ext cx="1371600" cy="1219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محدودة قابل مذاكره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29200" y="2971800"/>
            <a:ext cx="762000" cy="2743200"/>
          </a:xfrm>
          <a:prstGeom prst="rect">
            <a:avLst/>
          </a:prstGeom>
          <a:solidFill>
            <a:srgbClr val="C1FE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rtl="1"/>
            <a:r>
              <a:rPr lang="fa-IR" sz="2400" b="1" dirty="0">
                <a:solidFill>
                  <a:srgbClr val="006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خريدار</a:t>
            </a:r>
            <a:endParaRPr lang="en-US" sz="2400" b="1" dirty="0">
              <a:solidFill>
                <a:srgbClr val="006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914400" y="4191000"/>
            <a:ext cx="41148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65160" y="2940570"/>
            <a:ext cx="41148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14400" y="5731240"/>
            <a:ext cx="67056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14400" y="1416232"/>
            <a:ext cx="670560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37447" y="1447800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نقطة ايده‌آل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88795" y="3014246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>
                <a:solidFill>
                  <a:srgbClr val="FF57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نقطة ترك مذاكره</a:t>
            </a:r>
            <a:endParaRPr lang="en-US" b="1" dirty="0">
              <a:solidFill>
                <a:srgbClr val="FF57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2983" y="3821668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نقطة ترك مذاكره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4527030" y="4343400"/>
            <a:ext cx="2743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1309595" y="2818606"/>
            <a:ext cx="2743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18" grpId="0" animBg="1"/>
      <p:bldP spid="24" grpId="0" animBg="1"/>
      <p:bldP spid="34" grpId="0"/>
      <p:bldP spid="35" grpId="0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1546225"/>
          </a:xfrm>
        </p:spPr>
        <p:txBody>
          <a:bodyPr/>
          <a:lstStyle/>
          <a:p>
            <a:pPr eaLnBrk="1" hangingPunct="1"/>
            <a:r>
              <a:rPr lang="fa-IR" sz="4000" b="1">
                <a:solidFill>
                  <a:srgbClr val="FFFF66"/>
                </a:solidFill>
              </a:rPr>
              <a:t>قواعد </a:t>
            </a:r>
            <a:r>
              <a:rPr lang="ar-SA" sz="4000" b="1">
                <a:solidFill>
                  <a:srgbClr val="FFFF66"/>
                </a:solidFill>
              </a:rPr>
              <a:t>حل</a:t>
            </a:r>
            <a:r>
              <a:rPr lang="fa-IR" sz="4000" b="1">
                <a:solidFill>
                  <a:srgbClr val="FFFF66"/>
                </a:solidFill>
              </a:rPr>
              <a:t>ّ</a:t>
            </a:r>
            <a:r>
              <a:rPr lang="ar-SA" sz="4000" b="1">
                <a:solidFill>
                  <a:srgbClr val="FFFF66"/>
                </a:solidFill>
              </a:rPr>
              <a:t> </a:t>
            </a:r>
            <a:r>
              <a:rPr lang="fa-IR" sz="4000" b="1">
                <a:solidFill>
                  <a:srgbClr val="FFFF66"/>
                </a:solidFill>
              </a:rPr>
              <a:t>اختلاف</a:t>
            </a:r>
            <a:endParaRPr lang="en-US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82763"/>
            <a:ext cx="8143875" cy="4525962"/>
          </a:xfrm>
        </p:spPr>
        <p:txBody>
          <a:bodyPr/>
          <a:lstStyle/>
          <a:p>
            <a:pPr marL="609600" indent="-609600" eaLnBrk="1" hangingPunct="1"/>
            <a:r>
              <a:rPr lang="ar-SA" dirty="0">
                <a:solidFill>
                  <a:schemeClr val="bg1"/>
                </a:solidFill>
              </a:rPr>
              <a:t>در مورد قواعد و مقررات از قبل توافق كنيد.</a:t>
            </a:r>
            <a:endParaRPr lang="fa-IR" dirty="0">
              <a:solidFill>
                <a:schemeClr val="bg1"/>
              </a:solidFill>
            </a:endParaRPr>
          </a:p>
          <a:p>
            <a:pPr marL="609600" indent="-609600" eaLnBrk="1" hangingPunct="1"/>
            <a:r>
              <a:rPr lang="ar-SA" dirty="0">
                <a:solidFill>
                  <a:schemeClr val="bg1"/>
                </a:solidFill>
              </a:rPr>
              <a:t>زماني را انتخاب كنيد كه هردو راحت باشيد.</a:t>
            </a:r>
            <a:endParaRPr lang="fa-IR" dirty="0">
              <a:solidFill>
                <a:schemeClr val="bg1"/>
              </a:solidFill>
            </a:endParaRPr>
          </a:p>
          <a:p>
            <a:pPr marL="609600" indent="-609600" eaLnBrk="1" hangingPunct="1"/>
            <a:r>
              <a:rPr lang="ar-SA" dirty="0">
                <a:solidFill>
                  <a:schemeClr val="bg1"/>
                </a:solidFill>
              </a:rPr>
              <a:t>اگر عصبانيت بالا گرفت، از هم فاصله بگيريد و قرار بگذاريد كه سر يك ساعت خاص برگرديد.</a:t>
            </a:r>
            <a:endParaRPr lang="fa-IR" dirty="0">
              <a:solidFill>
                <a:schemeClr val="bg1"/>
              </a:solidFill>
            </a:endParaRPr>
          </a:p>
          <a:p>
            <a:pPr marL="609600" indent="-609600" eaLnBrk="1" hangingPunct="1"/>
            <a:r>
              <a:rPr lang="ar-SA" dirty="0">
                <a:solidFill>
                  <a:schemeClr val="bg1"/>
                </a:solidFill>
              </a:rPr>
              <a:t>اگر لازم است از ساعت شماطه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دار استفاده كنيد.</a:t>
            </a:r>
            <a:endParaRPr lang="fa-IR" dirty="0">
              <a:solidFill>
                <a:schemeClr val="bg1"/>
              </a:solidFill>
            </a:endParaRPr>
          </a:p>
          <a:p>
            <a:pPr marL="609600" indent="-609600" eaLnBrk="1" hangingPunct="1"/>
            <a:r>
              <a:rPr lang="ar-SA" dirty="0">
                <a:solidFill>
                  <a:schemeClr val="bg1"/>
                </a:solidFill>
              </a:rPr>
              <a:t>به نوبت گوينده و شنونده باشيد و در هر حالت از قواعد پيروي كنيد</a:t>
            </a:r>
            <a:r>
              <a:rPr lang="fa-IR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3475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zh-CN" sz="4000" b="1" i="1">
                <a:solidFill>
                  <a:srgbClr val="FFFF66"/>
                </a:solidFill>
              </a:rPr>
              <a:t>وقتي نقش گوينده را داريد</a:t>
            </a:r>
            <a:r>
              <a:rPr lang="fa-IR" altLang="zh-CN" b="1"/>
              <a:t> </a:t>
            </a:r>
            <a:endParaRPr lang="en-US" b="1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2708275"/>
            <a:ext cx="7396163" cy="2333625"/>
          </a:xfrm>
        </p:spPr>
        <p:txBody>
          <a:bodyPr/>
          <a:lstStyle/>
          <a:p>
            <a:pPr eaLnBrk="1" hangingPunct="1"/>
            <a:r>
              <a:rPr lang="ar-SA" dirty="0">
                <a:solidFill>
                  <a:schemeClr val="bg1"/>
                </a:solidFill>
              </a:rPr>
              <a:t>توضيح بدهيد كه شما مسئله را چگونه مي‌بينيد.</a:t>
            </a:r>
            <a:endParaRPr lang="fa-IR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بر مسئله متمركز شويد</a:t>
            </a:r>
            <a:r>
              <a:rPr lang="fa-IR" dirty="0">
                <a:solidFill>
                  <a:schemeClr val="bg1"/>
                </a:solidFill>
              </a:rPr>
              <a:t>،</a:t>
            </a:r>
            <a:r>
              <a:rPr lang="ar-SA" dirty="0">
                <a:solidFill>
                  <a:schemeClr val="bg1"/>
                </a:solidFill>
              </a:rPr>
              <a:t> نه بر شخص.</a:t>
            </a:r>
            <a:endParaRPr lang="fa-IR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از پيام </a:t>
            </a:r>
            <a:r>
              <a:rPr lang="fa-IR" dirty="0">
                <a:solidFill>
                  <a:schemeClr val="bg1"/>
                </a:solidFill>
              </a:rPr>
              <a:t>“</a:t>
            </a:r>
            <a:r>
              <a:rPr lang="ar-SA" dirty="0">
                <a:solidFill>
                  <a:schemeClr val="bg1"/>
                </a:solidFill>
              </a:rPr>
              <a:t>من</a:t>
            </a:r>
            <a:r>
              <a:rPr lang="fa-IR" dirty="0">
                <a:solidFill>
                  <a:schemeClr val="bg1"/>
                </a:solidFill>
              </a:rPr>
              <a:t>”</a:t>
            </a:r>
            <a:r>
              <a:rPr lang="ar-SA" dirty="0">
                <a:solidFill>
                  <a:schemeClr val="bg1"/>
                </a:solidFill>
              </a:rPr>
              <a:t> استفاده كنيد.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06500"/>
            <a:ext cx="8229600" cy="1079500"/>
          </a:xfrm>
        </p:spPr>
        <p:txBody>
          <a:bodyPr/>
          <a:lstStyle/>
          <a:p>
            <a:pPr eaLnBrk="1" hangingPunct="1"/>
            <a:r>
              <a:rPr lang="ar-SA" altLang="zh-CN" sz="4000" b="1" i="1">
                <a:solidFill>
                  <a:srgbClr val="FFFF66"/>
                </a:solidFill>
              </a:rPr>
              <a:t>وقتي نقش شنونده را داريد</a:t>
            </a:r>
            <a:r>
              <a:rPr lang="fa-IR" altLang="zh-CN"/>
              <a:t> </a:t>
            </a:r>
            <a:endParaRPr lang="en-US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52725"/>
            <a:ext cx="7786687" cy="2676525"/>
          </a:xfrm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ar-SA" dirty="0">
                <a:solidFill>
                  <a:schemeClr val="bg1"/>
                </a:solidFill>
              </a:rPr>
              <a:t>سؤال بپرسيد تا كاملا</a:t>
            </a:r>
            <a:r>
              <a:rPr lang="fa-IR" dirty="0">
                <a:solidFill>
                  <a:schemeClr val="bg1"/>
                </a:solidFill>
              </a:rPr>
              <a:t>ً</a:t>
            </a:r>
            <a:r>
              <a:rPr lang="ar-SA" dirty="0">
                <a:solidFill>
                  <a:schemeClr val="bg1"/>
                </a:solidFill>
              </a:rPr>
              <a:t> بفهميد موضوع چيست.</a:t>
            </a:r>
            <a:endParaRPr lang="fa-IR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dirty="0">
                <a:solidFill>
                  <a:schemeClr val="bg1"/>
                </a:solidFill>
              </a:rPr>
              <a:t>موضوعات را آن‌طوري كه فهميده‌ايد خلاصه كنيد.</a:t>
            </a:r>
            <a:endParaRPr lang="fa-IR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dirty="0">
                <a:solidFill>
                  <a:schemeClr val="bg1"/>
                </a:solidFill>
              </a:rPr>
              <a:t>گوش كنيد و از قضاوت دربار</a:t>
            </a:r>
            <a:r>
              <a:rPr lang="fa-IR" dirty="0">
                <a:solidFill>
                  <a:schemeClr val="bg1"/>
                </a:solidFill>
              </a:rPr>
              <a:t>ۀ</a:t>
            </a:r>
            <a:r>
              <a:rPr lang="ar-SA" dirty="0">
                <a:solidFill>
                  <a:schemeClr val="bg1"/>
                </a:solidFill>
              </a:rPr>
              <a:t> آن‌چه كه گوينده مي‌گويد پرهيز كنيد.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eaLnBrk="1" hangingPunct="1"/>
            <a:r>
              <a:rPr lang="fa-IR" sz="4000" b="1">
                <a:solidFill>
                  <a:srgbClr val="FFFF66"/>
                </a:solidFill>
              </a:rPr>
              <a:t>قواعد </a:t>
            </a:r>
            <a:r>
              <a:rPr lang="ar-SA" sz="4000" b="1">
                <a:solidFill>
                  <a:srgbClr val="FFFF66"/>
                </a:solidFill>
              </a:rPr>
              <a:t>حل</a:t>
            </a:r>
            <a:r>
              <a:rPr lang="fa-IR" sz="4000" b="1">
                <a:solidFill>
                  <a:srgbClr val="FFFF66"/>
                </a:solidFill>
              </a:rPr>
              <a:t>ّ</a:t>
            </a:r>
            <a:r>
              <a:rPr lang="ar-SA" sz="4000" b="1">
                <a:solidFill>
                  <a:srgbClr val="FFFF66"/>
                </a:solidFill>
              </a:rPr>
              <a:t> </a:t>
            </a:r>
            <a:r>
              <a:rPr lang="fa-IR" sz="4000" b="1">
                <a:solidFill>
                  <a:srgbClr val="FFFF66"/>
                </a:solidFill>
              </a:rPr>
              <a:t>اختلاف (ادامه)</a:t>
            </a:r>
            <a:endParaRPr lang="en-US" sz="4000" b="1">
              <a:solidFill>
                <a:srgbClr val="FFFF66"/>
              </a:solidFill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071688"/>
            <a:ext cx="8358187" cy="45259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هر فردي نظرش را بيان كند.</a:t>
            </a:r>
            <a:endParaRPr lang="fa-IR" sz="2800" dirty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وقتي هر دو نفر نظرات</a:t>
            </a:r>
            <a:r>
              <a:rPr lang="fa-IR" sz="2800" dirty="0">
                <a:solidFill>
                  <a:schemeClr val="bg1"/>
                </a:solidFill>
              </a:rPr>
              <a:t>‌</a:t>
            </a:r>
            <a:r>
              <a:rPr lang="ar-SA" sz="2800" dirty="0">
                <a:solidFill>
                  <a:schemeClr val="bg1"/>
                </a:solidFill>
              </a:rPr>
              <a:t>شان را بيان كردند، به توافق برسيد كه مشكل چيست؟</a:t>
            </a:r>
            <a:endParaRPr lang="fa-IR" sz="2800" dirty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راه‌حل‌ها را هر چه كه به نظرتان مي‌رسد بيان كنيد.</a:t>
            </a:r>
            <a:endParaRPr lang="fa-IR" sz="2800" dirty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بگوييد كه هركدام از شما مايل</a:t>
            </a:r>
            <a:r>
              <a:rPr lang="fa-IR" sz="2800" dirty="0">
                <a:solidFill>
                  <a:schemeClr val="bg1"/>
                </a:solidFill>
              </a:rPr>
              <a:t>‌ا</a:t>
            </a:r>
            <a:r>
              <a:rPr lang="ar-SA" sz="2800" dirty="0">
                <a:solidFill>
                  <a:schemeClr val="bg1"/>
                </a:solidFill>
              </a:rPr>
              <a:t>يد چه اقداماتي انجام دهيد.</a:t>
            </a:r>
            <a:endParaRPr lang="fa-IR" sz="2800" dirty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در مورد راه‌حل</a:t>
            </a:r>
            <a:r>
              <a:rPr lang="fa-IR" sz="2800" dirty="0">
                <a:solidFill>
                  <a:schemeClr val="bg1"/>
                </a:solidFill>
              </a:rPr>
              <a:t>ّ</a:t>
            </a:r>
            <a:r>
              <a:rPr lang="ar-SA" sz="2800" dirty="0">
                <a:solidFill>
                  <a:schemeClr val="bg1"/>
                </a:solidFill>
              </a:rPr>
              <a:t>ي كه با نياز‌هاي هردوي شما منطبق است به توافق برسيد.</a:t>
            </a:r>
            <a:endParaRPr lang="fa-IR" sz="2800" dirty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در مورد طرح عمل (نحو</a:t>
            </a:r>
            <a:r>
              <a:rPr lang="fa-IR" sz="2800" dirty="0">
                <a:solidFill>
                  <a:schemeClr val="bg1"/>
                </a:solidFill>
              </a:rPr>
              <a:t>ۀ</a:t>
            </a:r>
            <a:r>
              <a:rPr lang="ar-SA" sz="2800" dirty="0">
                <a:solidFill>
                  <a:schemeClr val="bg1"/>
                </a:solidFill>
              </a:rPr>
              <a:t> عمل كردن) به توافق برسيد.</a:t>
            </a:r>
            <a:endParaRPr lang="fa-IR" sz="2800" dirty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sz="2800" dirty="0">
                <a:solidFill>
                  <a:schemeClr val="bg1"/>
                </a:solidFill>
              </a:rPr>
              <a:t>شروع كنيد و عمل كنيد.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eaLnBrk="1" hangingPunct="1"/>
            <a:r>
              <a:rPr lang="fa-IR" sz="4000" b="1">
                <a:solidFill>
                  <a:srgbClr val="FFFF66"/>
                </a:solidFill>
              </a:rPr>
              <a:t>هشدار! خونسردي قلب حلّ اختلاف است.</a:t>
            </a:r>
            <a:endParaRPr lang="en-US" sz="4000" b="1">
              <a:solidFill>
                <a:srgbClr val="FFFF66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05025"/>
            <a:ext cx="8640960" cy="3916363"/>
          </a:xfrm>
        </p:spPr>
        <p:txBody>
          <a:bodyPr/>
          <a:lstStyle/>
          <a:p>
            <a:pPr eaLnBrk="1" hangingPunct="1"/>
            <a:r>
              <a:rPr lang="ar-SA" dirty="0">
                <a:solidFill>
                  <a:schemeClr val="bg1"/>
                </a:solidFill>
              </a:rPr>
              <a:t>به پاسخ‌هاي فيزيكي خود توجه كنيد. آيا قلب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تان تند مي‌زند؟ آيا تندتر نفس مي‌كشيد؟ اگر اين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طور است، يك ساعت به خودتان استراحت بدهيد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از اتاق بيرون برويد. رانندگي كنيد. يك كارآرامش‌بخش انجام دهي</a:t>
            </a:r>
            <a:r>
              <a:rPr lang="fa-IR" dirty="0">
                <a:solidFill>
                  <a:schemeClr val="bg1"/>
                </a:solidFill>
              </a:rPr>
              <a:t>د.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آگاهانه سعي كنيد عصبانيت</a:t>
            </a:r>
            <a:r>
              <a:rPr lang="fa-IR" dirty="0">
                <a:solidFill>
                  <a:schemeClr val="bg1"/>
                </a:solidFill>
              </a:rPr>
              <a:t> خود</a:t>
            </a:r>
            <a:r>
              <a:rPr lang="ar-SA" dirty="0">
                <a:solidFill>
                  <a:schemeClr val="bg1"/>
                </a:solidFill>
              </a:rPr>
              <a:t> را كاهش دهيد. با خودتان حرف بزنيد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eaLnBrk="1" hangingPunct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5975" y="1600200"/>
            <a:ext cx="7427913" cy="3900488"/>
          </a:xfrm>
        </p:spPr>
        <p:txBody>
          <a:bodyPr/>
          <a:lstStyle/>
          <a:p>
            <a:pPr algn="justLow" eaLnBrk="1" hangingPunct="1">
              <a:buFontTx/>
              <a:buNone/>
            </a:pPr>
            <a:r>
              <a:rPr lang="ar-SA" sz="3600" b="1" dirty="0">
                <a:solidFill>
                  <a:srgbClr val="FFFF66"/>
                </a:solidFill>
              </a:rPr>
              <a:t>بزرگ</a:t>
            </a:r>
            <a:r>
              <a:rPr lang="fa-IR" sz="3600" b="1" dirty="0">
                <a:solidFill>
                  <a:srgbClr val="FFFF66"/>
                </a:solidFill>
              </a:rPr>
              <a:t>‌</a:t>
            </a:r>
            <a:r>
              <a:rPr lang="ar-SA" sz="3600" b="1" dirty="0">
                <a:solidFill>
                  <a:srgbClr val="FFFF66"/>
                </a:solidFill>
              </a:rPr>
              <a:t>ترين موانع فر</a:t>
            </a:r>
            <a:r>
              <a:rPr lang="fa-IR" sz="3600" b="1" dirty="0">
                <a:solidFill>
                  <a:srgbClr val="FFFF66"/>
                </a:solidFill>
              </a:rPr>
              <a:t>آ</a:t>
            </a:r>
            <a:r>
              <a:rPr lang="ar-SA" sz="3600" b="1" dirty="0">
                <a:solidFill>
                  <a:srgbClr val="FFFF66"/>
                </a:solidFill>
              </a:rPr>
              <a:t>يندي نظير اين چيست؟</a:t>
            </a:r>
            <a:endParaRPr lang="fa-IR" sz="3600" b="1" dirty="0">
              <a:solidFill>
                <a:srgbClr val="FFFF66"/>
              </a:solidFill>
            </a:endParaRPr>
          </a:p>
          <a:p>
            <a:pPr algn="justLow" eaLnBrk="1" hangingPunct="1">
              <a:buFontTx/>
              <a:buNone/>
            </a:pPr>
            <a:endParaRPr lang="en-US" dirty="0"/>
          </a:p>
          <a:p>
            <a:pPr algn="justLow" eaLnBrk="1" hangingPunct="1"/>
            <a:r>
              <a:rPr lang="ar-SA" dirty="0">
                <a:solidFill>
                  <a:schemeClr val="bg1"/>
                </a:solidFill>
              </a:rPr>
              <a:t>كم بودن وقت و زمان</a:t>
            </a:r>
            <a:endParaRPr lang="fa-IR" dirty="0">
              <a:solidFill>
                <a:schemeClr val="bg1"/>
              </a:solidFill>
            </a:endParaRPr>
          </a:p>
          <a:p>
            <a:pPr algn="justLow" eaLnBrk="1" hangingPunct="1"/>
            <a:endParaRPr lang="fa-IR" sz="1200" dirty="0">
              <a:solidFill>
                <a:schemeClr val="bg1"/>
              </a:solidFill>
            </a:endParaRPr>
          </a:p>
          <a:p>
            <a:pPr algn="justLow" eaLnBrk="1" hangingPunct="1"/>
            <a:r>
              <a:rPr lang="ar-SA" dirty="0">
                <a:solidFill>
                  <a:schemeClr val="bg1"/>
                </a:solidFill>
              </a:rPr>
              <a:t> بي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صبري </a:t>
            </a:r>
            <a:r>
              <a:rPr lang="fa-IR" dirty="0">
                <a:solidFill>
                  <a:schemeClr val="bg1"/>
                </a:solidFill>
              </a:rPr>
              <a:t>و</a:t>
            </a:r>
            <a:r>
              <a:rPr lang="ar-SA" dirty="0">
                <a:solidFill>
                  <a:schemeClr val="bg1"/>
                </a:solidFill>
              </a:rPr>
              <a:t> كم حوصلگي</a:t>
            </a:r>
            <a:endParaRPr lang="en-US" dirty="0">
              <a:solidFill>
                <a:schemeClr val="bg1"/>
              </a:solidFill>
            </a:endParaRPr>
          </a:p>
          <a:p>
            <a:pPr algn="justLow" eaLnBrk="1" hangingPunct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3225"/>
            <a:ext cx="7786687" cy="3484563"/>
          </a:xfrm>
        </p:spPr>
        <p:txBody>
          <a:bodyPr/>
          <a:lstStyle/>
          <a:p>
            <a:pPr algn="justLow" eaLnBrk="1" hangingPunct="1">
              <a:buFontTx/>
              <a:buNone/>
            </a:pPr>
            <a:r>
              <a:rPr lang="ar-SA" sz="3600" b="1">
                <a:solidFill>
                  <a:srgbClr val="FFFF66"/>
                </a:solidFill>
              </a:rPr>
              <a:t>چطور مي‌توان بر اين موانع غلبه كرد؟</a:t>
            </a:r>
            <a:endParaRPr lang="fa-IR" sz="3600" b="1">
              <a:solidFill>
                <a:srgbClr val="FFFF66"/>
              </a:solidFill>
            </a:endParaRPr>
          </a:p>
          <a:p>
            <a:pPr algn="justLow" eaLnBrk="1" hangingPunct="1">
              <a:buFontTx/>
              <a:buNone/>
            </a:pPr>
            <a:endParaRPr lang="fa-IR"/>
          </a:p>
          <a:p>
            <a:pPr algn="justLow" eaLnBrk="1" hangingPunct="1"/>
            <a:r>
              <a:rPr lang="ar-SA">
                <a:solidFill>
                  <a:schemeClr val="bg1"/>
                </a:solidFill>
              </a:rPr>
              <a:t>بسياري از عصبانيت‌هاي ما فقط به اين دليل اتفاق مي‌افتند كه وقت صرف نمي‌كنيم كه از قبل فكر كنيم و راه‌حل‌هاي ديگري به‌جاي عصباني شدن پيدا كنيم.</a:t>
            </a:r>
            <a:endParaRPr lang="en-US">
              <a:solidFill>
                <a:schemeClr val="bg1"/>
              </a:solidFill>
            </a:endParaRPr>
          </a:p>
          <a:p>
            <a:pPr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zh-CN" sz="4000" b="1">
                <a:solidFill>
                  <a:srgbClr val="FFFF66"/>
                </a:solidFill>
              </a:rPr>
              <a:t>يك پاسخ بهتر</a:t>
            </a:r>
            <a:r>
              <a:rPr lang="fa-IR" altLang="zh-CN"/>
              <a:t> </a:t>
            </a:r>
            <a:endParaRPr 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492375"/>
            <a:ext cx="8358187" cy="2654300"/>
          </a:xfrm>
        </p:spPr>
        <p:txBody>
          <a:bodyPr/>
          <a:lstStyle/>
          <a:p>
            <a:pPr marL="609600" indent="-609600" eaLnBrk="1" hangingPunct="1"/>
            <a:r>
              <a:rPr lang="ar-SA" altLang="zh-CN" dirty="0">
                <a:solidFill>
                  <a:schemeClr val="bg1"/>
                </a:solidFill>
              </a:rPr>
              <a:t>محدوديت تعيين كنيد</a:t>
            </a:r>
            <a:r>
              <a:rPr lang="en-US" altLang="zh-CN" dirty="0">
                <a:solidFill>
                  <a:schemeClr val="bg1"/>
                </a:solidFill>
                <a:ea typeface="SimSun" pitchFamily="2" charset="-122"/>
              </a:rPr>
              <a:t>.</a:t>
            </a:r>
          </a:p>
          <a:p>
            <a:pPr marL="609600" indent="-609600" eaLnBrk="1" hangingPunct="1"/>
            <a:r>
              <a:rPr lang="ar-SA" dirty="0">
                <a:solidFill>
                  <a:schemeClr val="bg1"/>
                </a:solidFill>
              </a:rPr>
              <a:t>منتظر نشويد تا فرد مقابل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تان كارهايتان را انجام دهد.</a:t>
            </a:r>
            <a:endParaRPr lang="en-US" dirty="0">
              <a:solidFill>
                <a:schemeClr val="bg1"/>
              </a:solidFill>
            </a:endParaRPr>
          </a:p>
          <a:p>
            <a:pPr marL="609600" indent="-609600" eaLnBrk="1" hangingPunct="1"/>
            <a:r>
              <a:rPr lang="ar-SA" altLang="zh-CN" dirty="0">
                <a:solidFill>
                  <a:schemeClr val="bg1"/>
                </a:solidFill>
              </a:rPr>
              <a:t>قاطع برخورد كنيد</a:t>
            </a:r>
            <a:r>
              <a:rPr lang="en-US" altLang="zh-CN" dirty="0">
                <a:solidFill>
                  <a:schemeClr val="bg1"/>
                </a:solidFill>
                <a:ea typeface="SimSun" pitchFamily="2" charset="-122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143000"/>
          </a:xfrm>
        </p:spPr>
        <p:txBody>
          <a:bodyPr/>
          <a:lstStyle/>
          <a:p>
            <a:pPr eaLnBrk="1" hangingPunct="1"/>
            <a:r>
              <a:rPr lang="ar-SA" sz="4800" b="1" dirty="0">
                <a:solidFill>
                  <a:srgbClr val="FFFF66"/>
                </a:solidFill>
              </a:rPr>
              <a:t>ديگري</a:t>
            </a:r>
            <a:r>
              <a:rPr lang="fa-IR" sz="4800" b="1" dirty="0">
                <a:solidFill>
                  <a:srgbClr val="FFFF66"/>
                </a:solidFill>
              </a:rPr>
              <a:t>‌</a:t>
            </a:r>
            <a:r>
              <a:rPr lang="ar-SA" sz="4800" b="1" dirty="0">
                <a:solidFill>
                  <a:srgbClr val="FFFF66"/>
                </a:solidFill>
              </a:rPr>
              <a:t>شناسي</a:t>
            </a:r>
            <a:endParaRPr lang="en-US" sz="4800" b="1" dirty="0">
              <a:solidFill>
                <a:srgbClr val="FFFF66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3800" y="1855788"/>
            <a:ext cx="3140100" cy="4525962"/>
          </a:xfrm>
        </p:spPr>
        <p:txBody>
          <a:bodyPr/>
          <a:lstStyle/>
          <a:p>
            <a:pPr eaLnBrk="1" hangingPunct="1"/>
            <a:r>
              <a:rPr lang="ar-SA" dirty="0">
                <a:solidFill>
                  <a:schemeClr val="bg1"/>
                </a:solidFill>
              </a:rPr>
              <a:t>رواني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اجتماعي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خانوادگي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هوشي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اقتصادي</a:t>
            </a:r>
            <a:endParaRPr lang="en-US" dirty="0">
              <a:solidFill>
                <a:schemeClr val="bg1"/>
              </a:solidFill>
            </a:endParaRPr>
          </a:p>
          <a:p>
            <a:pPr eaLnBrk="1" hangingPunct="1"/>
            <a:r>
              <a:rPr lang="ar-SA" dirty="0">
                <a:solidFill>
                  <a:schemeClr val="bg1"/>
                </a:solidFill>
              </a:rPr>
              <a:t>فيزيكي</a:t>
            </a:r>
            <a:r>
              <a:rPr lang="fa-IR" dirty="0">
                <a:solidFill>
                  <a:schemeClr val="bg1"/>
                </a:solidFill>
              </a:rPr>
              <a:t> / جسمانی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احساسات... افکار... رفتار...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 «اندوه و افسردگی»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نتیجۀ افکار زیر: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افکار مربوط به از دست دادن: شکست عشقی، مرگ یکی از عزیزان، از دست دادن شغل و یا نرسیدن به یک هدف مهم.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احساسات... افکار... رفتار...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 «گناه یا خجالت»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نتیجۀ افکار زیر: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معتقدید کسی را از خود رنجانده‌اید و یا در حدّ معیارهای اخلاقی خود ظاهر نشده‌اید.</a:t>
            </a:r>
          </a:p>
          <a:p>
            <a:pPr lvl="2">
              <a:buFont typeface="Courier New" pitchFamily="49" charset="0"/>
              <a:buChar char="o"/>
            </a:pPr>
            <a:r>
              <a:rPr lang="fa-IR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 گناه</a:t>
            </a: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ناشی از خودمحکوم‌سازی است، در حالی‌که </a:t>
            </a:r>
            <a:r>
              <a:rPr lang="fa-IR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خجالت</a:t>
            </a: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از آن روست که می‌ترسید به خاطر کاری که کرده‌اید وجهۀ خود را دربرابر دیگران از دست بدهید.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احساسات... افکار... رفتار...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 «خشم، رنجش و دلخوری»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نتیجۀ افکار زیر: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 می‌کنید کسی با شما رفتار غیرمنصفانه کرده یا می‌خواهد از شما سوءاستفاده کند.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احساسات... افکار... رفتار...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 «یأس و نومیدی»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نتیجۀ افکار زیر: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زندگی را در حدّ انتظار خود نمی‌بینید و به اصرار می‌خواهید که وضع به‌گونۀ دیگری باشد.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ممکن است مسئله عملکرد خود شما مطرح باشد: «نباید این اشتباه را می‌کردم.»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ممکن است نومیدیِ شما را دیگران باعث شده باشند: «باید به‌موقع این کار را می‌کرد.»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مواقعی نیز حادثۀ به‌خصوصی تولید نومیدی می‌کند: «چرا هر وقت من عجله دارم، ترافیک این‌همه شلوغ می‌شود؟»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احساسات... افکار... رفتار...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 «اضطراب، نگرانی، ترس، هراس شدید»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نتیجۀ افکار زیر: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 را در خطر می‌بینید.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گمان می‌کنید حادثۀ بدی در شُرُف وقوع است:</a:t>
            </a:r>
          </a:p>
          <a:p>
            <a:pPr lvl="3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«اگر هواپیما سقوط کند، چه خواهم کرد؟»</a:t>
            </a:r>
          </a:p>
          <a:p>
            <a:pPr lvl="3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«اگر در حضور جمع و هنگام سخنرانی صحبتم را فراموش کنم، چه اتفاقی می‌افتد؟»</a:t>
            </a:r>
          </a:p>
          <a:p>
            <a:pPr lvl="3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«ممکن است درد روی سینه‌ام مقدمۀ حملۀ قلبی باشد؟!»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احساسات... افکار... رفتار...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 «حقارت و ناشایسته بودن»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نتیجۀ افکار زیر: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 را با دیگران مقایسه کنید و نتیجه می‌گیرید که به خوبی آنها نیستید، به اندازۀ آنها با ذوق، جذاب، موفق و یا باهوش نیستید.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احساسات... افکار... رفتار...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 «تنهایی»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نتیجۀ افکار زیر: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خود می‌گویید چون تنها هستید و به قدر کافی مورد توجه قرار نمی‌گیرید، به ناچار باید احساس ناخشنودی کنید.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احساسات... افکار... رفتار...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احساس «درماندگی و نومیدی»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نتیجۀ افکار زیر: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گمان می‌کنید که مشکل شما ادامه‌دار خواهد بود و وضع بهتر نخواهد شد:</a:t>
            </a:r>
          </a:p>
          <a:p>
            <a:pPr lvl="3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«افسردگی من تمام‌نشدنی است.»</a:t>
            </a:r>
          </a:p>
          <a:p>
            <a:pPr lvl="3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«نمی‌توانم تحمل کنم.»</a:t>
            </a:r>
          </a:p>
          <a:p>
            <a:pPr lvl="3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«هرگز شغل خوبی پیدا نخواهم کرد.»</a:t>
            </a:r>
          </a:p>
          <a:p>
            <a:pPr lvl="3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«همیشه تنها خواهم ماند.»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032448"/>
          </a:xfrm>
        </p:spPr>
        <p:txBody>
          <a:bodyPr numCol="2" spcCol="360000" rtlCol="1"/>
          <a:lstStyle/>
          <a:p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تفکّر همه یا هیچ‌چیز</a:t>
            </a:r>
          </a:p>
          <a:p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تعمیم مبالغه‌آمیز</a:t>
            </a:r>
          </a:p>
          <a:p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فیلتر ذهنی</a:t>
            </a:r>
          </a:p>
          <a:p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بی‌توجهی به امر مثبت</a:t>
            </a:r>
          </a:p>
          <a:p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نتیجه‌گیری شتابزده</a:t>
            </a:r>
          </a:p>
          <a:p>
            <a:pPr lvl="1"/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ذهن‌خوانی</a:t>
            </a:r>
          </a:p>
          <a:p>
            <a:pPr lvl="1"/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پیشگویی</a:t>
            </a:r>
          </a:p>
          <a:p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درشت‌نمایی</a:t>
            </a:r>
          </a:p>
          <a:p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استدلال احساسی</a:t>
            </a:r>
          </a:p>
          <a:p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بایدها و نبایدها</a:t>
            </a:r>
          </a:p>
          <a:p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برچسب‌زدن</a:t>
            </a:r>
          </a:p>
          <a:p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شخصی‌سازی و سرزنش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تفکّر همه یا هیچ‌چیز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همه‌چیز را سفید در غیر این صورت سیاه دیدن.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چیز کمتر از کامل، شکست بی‌چون و چراست.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557213"/>
            <a:ext cx="8229600" cy="1143000"/>
          </a:xfrm>
        </p:spPr>
        <p:txBody>
          <a:bodyPr/>
          <a:lstStyle/>
          <a:p>
            <a:pPr eaLnBrk="1" hangingPunct="1"/>
            <a:r>
              <a:rPr lang="ar-SA" sz="5400">
                <a:solidFill>
                  <a:srgbClr val="FFFF66"/>
                </a:solidFill>
              </a:rPr>
              <a:t>همتايي ويژگي‌ها</a:t>
            </a:r>
            <a:endParaRPr lang="en-US" sz="5400">
              <a:solidFill>
                <a:srgbClr val="FFFF66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7250" y="1916113"/>
            <a:ext cx="3633788" cy="42989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SA" sz="3200">
                <a:solidFill>
                  <a:schemeClr val="bg1"/>
                </a:solidFill>
              </a:rPr>
              <a:t>ويژگي‌هاي مكمل</a:t>
            </a:r>
            <a:endParaRPr lang="en-US" sz="320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1.</a:t>
            </a: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2.</a:t>
            </a: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3.</a:t>
            </a: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4.</a:t>
            </a: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5.</a:t>
            </a: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6.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4875" y="1855788"/>
            <a:ext cx="3603625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SA" sz="3200">
                <a:solidFill>
                  <a:schemeClr val="bg1"/>
                </a:solidFill>
              </a:rPr>
              <a:t>ويژگي‌هاي مشابه</a:t>
            </a:r>
            <a:endParaRPr lang="en-US" sz="320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1.</a:t>
            </a: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2.</a:t>
            </a: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3.</a:t>
            </a: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4.</a:t>
            </a: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5.</a:t>
            </a:r>
          </a:p>
          <a:p>
            <a:pPr eaLnBrk="1" hangingPunct="1">
              <a:buFontTx/>
              <a:buNone/>
            </a:pPr>
            <a:r>
              <a:rPr lang="fa-IR" sz="3200">
                <a:solidFill>
                  <a:schemeClr val="bg1"/>
                </a:solidFill>
              </a:rPr>
              <a:t>6.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39030-9196-4B90-B14F-D5139BF5C86E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/>
      <p:bldP spid="6149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تعمیم مبالغه‌آمیز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حادثۀ منفی و از جمله یک ناکامی شغلی، شکستی تمام عیار و تمام نشدنی تلقی می‌شود.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استفاده از کلمات «هرگز» و «همیشه»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فیلتر ذهنی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تحت تأثیر یک حادثۀ منفی همۀ واقعیت‌ها تار دیده می‌شود.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توجه به جزئی از یک حادثۀ منفی و فراموش کردن بقیۀ ماجرا.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شبیه چکیدن یک قطرۀ جوهر در یک مخزن آب که کلّ آب داخل آن را کدر می‌کند.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بی‌توجهی به امر مثبت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بی‌ارزش‌شمردن تجربه‌های مثبت و اصرار بر مهم نبودن آنها.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بی‌اهمیت خواندن موفقیت‌ها و پیشرفت‌ها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نتیجه‌گیری شتابزده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نتیجه‌گیری سریع بدون زمینۀ محکم دال بر آن نتیجه.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ذهن‌خوانی</a:t>
            </a:r>
          </a:p>
          <a:p>
            <a:pPr lvl="2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پیشگویی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درشت‌نمایی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یک سو، مبالغه دربارۀ اهمیت مسائل و شدّت اشتباهات خود، و از سوی دیگر، برآورد اهمیت جنبه‌های مثبت زندگی کمتر از آن‌چه هست.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استدلال احساسی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استوار دانستن فرض این‌که احساسات منفی شما لزوماً منعکس‌کنندۀ واقعیت‌ها هستند.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بایدها و نبایدها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انتظار پیشرفت اوضاع، آن‌طور که ما می‌خواهیم پیش برود یا نرود.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بایدها تولید تمرّد می‌کنند و بی‌فایده هستند.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خود یا در دیگران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برچسب زدن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برچسب زدن شکل حادّ تفکر همه یا هیچ‌چیز است.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بجای این‌که بگویید: «من اشتباه کردم» می‌گویید: «من بازنده و بی‌عرضه‌ام».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برچسب زدن غیرمنطقی است؛ چون شما با کاری که انجام می‌دهید تفاوت دارید.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خود یا در دیگران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25144"/>
          </a:xfrm>
        </p:spPr>
        <p:txBody>
          <a:bodyPr/>
          <a:lstStyle/>
          <a:p>
            <a:pPr>
              <a:buNone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شخصی‌سازی و سرزنش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 را بی‌جهت مسئول حادثه‌ای قلمداد می‌کنید که به هیچ‌وجه امکان کنترل آن را نداشته‌اید.</a:t>
            </a:r>
          </a:p>
          <a:p>
            <a:pPr lvl="1">
              <a:buFont typeface="Courier New" pitchFamily="49" charset="0"/>
              <a:buChar char="o"/>
            </a:pPr>
            <a:r>
              <a:rPr lang="fa-IR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خود یا در دیگران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 خطای شناختی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/>
          <a:lstStyle/>
          <a:p>
            <a:pPr>
              <a:buNone/>
            </a:pP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تمرین:</a:t>
            </a:r>
          </a:p>
          <a:p>
            <a:pPr>
              <a:buNone/>
            </a:pPr>
            <a:r>
              <a:rPr lang="fa-IR" sz="2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احتمالاً خراب خواهم کرد. مطمئناً مغزم کار نخواهد کرد، حرفم را فراموش خواهم کرد.</a:t>
            </a:r>
          </a:p>
          <a:p>
            <a:pPr>
              <a:buNone/>
            </a:pPr>
            <a:r>
              <a:rPr lang="fa-IR" sz="2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احتمالاً به خاطر شناختی که روی پدرم دارد، با من بد حرف خواهد زد.</a:t>
            </a:r>
          </a:p>
          <a:p>
            <a:pPr>
              <a:buNone/>
            </a:pPr>
            <a:r>
              <a:rPr lang="fa-IR" sz="2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حرف جالبی ندارم که بزنم. مسلماً سایر داوطلبان استخدام وضعشان از من به مراتب بهتر است.</a:t>
            </a:r>
          </a:p>
          <a:p>
            <a:pPr>
              <a:buNone/>
            </a:pPr>
            <a:r>
              <a:rPr lang="fa-IR" sz="2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به احتمال زیاد مسخره ظاهر می‌شوم.</a:t>
            </a:r>
          </a:p>
          <a:p>
            <a:pPr>
              <a:buNone/>
            </a:pPr>
            <a:r>
              <a:rPr lang="fa-IR" sz="2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فاجعه خواهد شد.</a:t>
            </a:r>
          </a:p>
          <a:p>
            <a:pPr>
              <a:buNone/>
            </a:pPr>
            <a:r>
              <a:rPr lang="fa-IR" sz="2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صددرصد تقصیر اوست.</a:t>
            </a:r>
          </a:p>
          <a:p>
            <a:pPr>
              <a:buNone/>
            </a:pPr>
            <a:r>
              <a:rPr lang="fa-IR" sz="2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جز به خودش به کسی فکر نمی‌کند.</a:t>
            </a:r>
          </a:p>
          <a:p>
            <a:pPr>
              <a:buNone/>
            </a:pPr>
            <a:r>
              <a:rPr lang="fa-IR" sz="2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خودخواه است.</a:t>
            </a:r>
          </a:p>
          <a:p>
            <a:pPr>
              <a:buNone/>
            </a:pPr>
            <a:r>
              <a:rPr lang="fa-IR" sz="2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نباید این حرف را می‌زد.</a:t>
            </a:r>
          </a:p>
          <a:p>
            <a:pPr>
              <a:buNone/>
            </a:pPr>
            <a:r>
              <a:rPr lang="fa-IR" sz="2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مسلماً برایم احترام قائل نیست.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558"/>
            <a:ext cx="8229600" cy="1143000"/>
          </a:xfrm>
        </p:spPr>
        <p:txBody>
          <a:bodyPr/>
          <a:lstStyle/>
          <a:p>
            <a:pPr eaLnBrk="1" hangingPunct="1"/>
            <a:r>
              <a:rPr lang="fa-IR" sz="3600" b="1" dirty="0">
                <a:solidFill>
                  <a:srgbClr val="FFFF66"/>
                </a:solidFill>
              </a:rPr>
              <a:t>چهار حوزۀ مهارتی برقراری روابط بین‌فردی مؤثر:</a:t>
            </a:r>
            <a:endParaRPr lang="en-US" sz="3600" b="1" dirty="0">
              <a:solidFill>
                <a:srgbClr val="FFFF66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82762"/>
            <a:ext cx="7715250" cy="4789509"/>
          </a:xfrm>
        </p:spPr>
        <p:txBody>
          <a:bodyPr anchor="ctr"/>
          <a:lstStyle/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fa-IR" sz="3600" dirty="0">
                <a:solidFill>
                  <a:schemeClr val="bg1"/>
                </a:solidFill>
              </a:rPr>
              <a:t>اعتماد کردن به یکدیگر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fa-IR" sz="3600" dirty="0">
                <a:solidFill>
                  <a:schemeClr val="bg1"/>
                </a:solidFill>
              </a:rPr>
              <a:t>برقراری ارتباط روشن و عاری از ابهام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fa-IR" sz="3600" dirty="0">
                <a:solidFill>
                  <a:schemeClr val="bg1"/>
                </a:solidFill>
              </a:rPr>
              <a:t>پذیرش و حمایت یکدیگر</a:t>
            </a:r>
          </a:p>
          <a:p>
            <a:pPr marL="514350" indent="-51435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fa-IR" sz="3600" dirty="0">
                <a:solidFill>
                  <a:schemeClr val="bg1"/>
                </a:solidFill>
              </a:rPr>
              <a:t>حلّ تعارض‌ها و مشکلات موجود در روابط بین‌فردی، به شیوه‌ای سازنده</a:t>
            </a:r>
          </a:p>
          <a:p>
            <a:pPr eaLnBrk="1" hangingPunct="1">
              <a:defRPr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zh-CN" sz="4000" b="1" dirty="0">
                <a:solidFill>
                  <a:srgbClr val="FFFF66"/>
                </a:solidFill>
              </a:rPr>
              <a:t>شیوه‌های افزایش ارتباط خود با دیگران</a:t>
            </a:r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56792"/>
            <a:ext cx="8358187" cy="4680520"/>
          </a:xfrm>
        </p:spPr>
        <p:txBody>
          <a:bodyPr/>
          <a:lstStyle/>
          <a:p>
            <a:pPr eaLnBrk="1" hangingPunct="1">
              <a:buNone/>
            </a:pP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1- 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صريح و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صادق بودن</a:t>
            </a:r>
            <a:r>
              <a:rPr lang="en-US" dirty="0">
                <a:solidFill>
                  <a:schemeClr val="accent3"/>
                </a:solidFill>
                <a:cs typeface="B Koodak" pitchFamily="2" charset="-78"/>
              </a:rPr>
              <a:t> </a:t>
            </a:r>
            <a:endParaRPr lang="fa-IR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2- احساسات خود را بيان كردن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3- زمينه مشترك و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نكات مشابه را يافتن 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4- همدلي و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همدردي كردن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6- سيستم رو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ان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ي افراد را شناختن و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تقليد از آنها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7- شخصيت افراد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 را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 در نظر گرفتن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zh-CN" sz="4000" b="1" dirty="0">
                <a:solidFill>
                  <a:srgbClr val="FFFF66"/>
                </a:solidFill>
              </a:rPr>
              <a:t>شیوه‌های افزایش ارتباط خود با دیگران </a:t>
            </a:r>
            <a:r>
              <a:rPr lang="fa-IR" altLang="zh-CN" sz="2800" b="1" dirty="0">
                <a:solidFill>
                  <a:srgbClr val="FFFF66"/>
                </a:solidFill>
              </a:rPr>
              <a:t>(ادامه)</a:t>
            </a:r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56792"/>
            <a:ext cx="8358187" cy="4680520"/>
          </a:xfrm>
        </p:spPr>
        <p:txBody>
          <a:bodyPr/>
          <a:lstStyle/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8- تقويت نمودن عزت نفس 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9- محترم شمردن احساس طرف مقابل 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10- سكوت نمودن 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11- عدم افراط در موعظه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12- وقت و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موق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ع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يت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‌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شناس بودن 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13- مخالف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ت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 نمودن به شيوه مناسب 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  <a:p>
            <a:pPr eaLnBrk="1" hangingPunct="1">
              <a:buNone/>
            </a:pP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14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- 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يكي بودن قول و</a:t>
            </a:r>
            <a:r>
              <a:rPr lang="fa-IR" b="1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b="1" dirty="0">
                <a:solidFill>
                  <a:schemeClr val="accent3"/>
                </a:solidFill>
                <a:cs typeface="B Koodak" pitchFamily="2" charset="-78"/>
              </a:rPr>
              <a:t>عمل </a:t>
            </a: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1- 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صريح و</a:t>
            </a:r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 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صادق بودن: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سعي كنيم در روابط خود با ديگران صريح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صادق باشيم، در گفته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هاي خود صريح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صميمي باشيم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از هر نوع ابهامي اجتناب كنيم، چون اگر منظور خود را با صراحت بيان نكنيم طرف مقابل ما به اشتباه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افتد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به حدس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گمان متوسل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شود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از واقعيت دور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گردد.</a:t>
            </a:r>
            <a:endParaRPr lang="ar-SA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2- احساسات خود را بيان كردن: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احساس خود روراست باشيم، سعي كنيم مشكلات زندگي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احساساتي كه داريم،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همسر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شريك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طرف مقابل خود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در ميان بگذاريم.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حتي اگر گمان كنيم كه باعث ناراحتي آنها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شود اگر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خواهيم با طرف مقابل خود ارتباطي معقول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منطقي بر پايه تفاهم داشته باشيم، بهترين روش روراست بودن است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احساس خود را با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وي در ميان گذاشتن است.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اگر مشكلي را حل نشده باقي بگذاريم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يا موضوعي را كه مداقه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گفت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‌و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گو درباره آن الزامي است به ميان نكشيم، مثل اين است كه دمل چركين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دردناكي را سر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جايش گذاشته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به حال خود رها كرده باشيم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.</a:t>
            </a:r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  <a:p>
            <a:pPr eaLnBrk="1" hangingPunct="1"/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3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- زمينه مشترك و</a:t>
            </a:r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 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نكات مشابه را يافتن: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جست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وجوي زمينه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هاي مشترك باشيم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.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سعي كنيم در ارتباطمان بيشتر نكات مشترك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مشابه را بيابيم. اهداف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نيازها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نگراني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 را از نظر او نگاه كنيم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براي اينكه شرايط طرف مقابل را درك كنيم بايد امور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او را از ديد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نظر او ببينيم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 پرس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وجو، از اموري كه نگراني او باعث شده، متوجه گرديم،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همين نكات مشترك زمينه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هاي مساعدي هستند كه شالوده همدلي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وحدت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تفاهم را بر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روي آن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توان بنا كرد، عبارتي مثل: ((من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تو هر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دو همين را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خواهيم))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را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توان بيان نمود.</a:t>
            </a:r>
            <a:endParaRPr lang="ar-SA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4- همدلي و</a:t>
            </a:r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 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همدردي كردن: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سعي كنيم با شخص احساس مشترك داشته باشيم. شادي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غم خود به حساب آوريم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موقعي كه او احساس غم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كند ما نيز با او هم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درد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هم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غم شويم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بالعكس مساعي ما اين باشد كه سيستم حسي فرد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ارتباط برقرار كنيم.</a:t>
            </a:r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  <a:p>
            <a:pPr eaLnBrk="1" hangingPunct="1"/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5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- شنونده خوبي بودن: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شنونده خوبي باشيم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گوش كردن را ياد بگيريم.گوش كردن به سخن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كلام ديگري موجب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شود تا او در نهايت آرامش خيال، به طور واقع، منويات قلبي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احساسات خود را با ما در ميان بگذارد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برايمان احترام قائل شود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آماده شنيدن نظرات ما شود.</a:t>
            </a:r>
            <a:endParaRPr lang="ar-SA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3600" b="1" dirty="0">
                <a:solidFill>
                  <a:srgbClr val="FFFF66"/>
                </a:solidFill>
                <a:cs typeface="B Titr" pitchFamily="2" charset="-78"/>
              </a:rPr>
              <a:t>6- سيستم رو</a:t>
            </a:r>
            <a:r>
              <a:rPr lang="fa-IR" sz="3600" b="1" dirty="0">
                <a:solidFill>
                  <a:srgbClr val="FFFF66"/>
                </a:solidFill>
                <a:cs typeface="B Titr" pitchFamily="2" charset="-78"/>
              </a:rPr>
              <a:t>ان</a:t>
            </a:r>
            <a:r>
              <a:rPr lang="ar-SA" sz="3600" b="1" dirty="0">
                <a:solidFill>
                  <a:srgbClr val="FFFF66"/>
                </a:solidFill>
                <a:cs typeface="B Titr" pitchFamily="2" charset="-78"/>
              </a:rPr>
              <a:t>ي افراد را شناختن و</a:t>
            </a:r>
            <a:r>
              <a:rPr lang="fa-IR" sz="3600" b="1" dirty="0">
                <a:solidFill>
                  <a:srgbClr val="FFFF66"/>
                </a:solidFill>
                <a:cs typeface="B Titr" pitchFamily="2" charset="-78"/>
              </a:rPr>
              <a:t> </a:t>
            </a:r>
            <a:r>
              <a:rPr lang="ar-SA" sz="3600" b="1" dirty="0">
                <a:solidFill>
                  <a:srgbClr val="FFFF66"/>
                </a:solidFill>
                <a:cs typeface="B Titr" pitchFamily="2" charset="-78"/>
              </a:rPr>
              <a:t>تقليد از آنها:</a:t>
            </a:r>
            <a:endParaRPr lang="en-US" sz="36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براي اين كار بايد به دقت به افراد چشم بدوزيم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به سخنان آنها به دقت گوش فرا دهيم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ببينيم غالبا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ً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از چه نوع كلماتي استفاده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كنند آنگاه با استفاده از همان نوع كلمات، تقليد از لحن صدا،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حالات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حركات چشم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 به گونه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اي با آنها نحوه فكر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عملكرد ذهني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شان مطابق باش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د.</a:t>
            </a:r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  <a:p>
            <a:pPr eaLnBrk="1" hangingPunct="1"/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7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- شخصيت افراد </a:t>
            </a:r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را 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در نظر گرفتن: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52600"/>
            <a:ext cx="8568952" cy="4267200"/>
          </a:xfrm>
        </p:spPr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بايد ببينيم طرف مقابل ما چه شخصيتي دارد، برون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‌گ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راست يا درون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گرا، براي صميميت با درون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گرايان بايد ببينيم چه ايده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ارزش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هاي براي آنها اهميت دارد و آنگاه بكوشيم تا با توجه به چارچوب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هاي ذهني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شان با آنها رفتار كنيم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صحبت كنيم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بالعكس، براي همدلي با برون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گرايان به آنها نشان دهيم كه آنچه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گويند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عمل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كنند با انديشه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رفتار مردم هماهنگ است.</a:t>
            </a:r>
            <a:endParaRPr lang="ar-SA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8- تقويت نمودن عزت نفس 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52600"/>
            <a:ext cx="8712968" cy="4267200"/>
          </a:xfrm>
        </p:spPr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براي تقويت عزت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نفس خود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بايد با تعمق در ژرفاي وجود از دنياي پيچيده درون خود آگاه شويم، به كاستي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هايمان پي ببريم، جهت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گيري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هايمان را در قبال رويدادهاي مردم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شرايط گوناگون بشناسيم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به فكر اصلاحشان باشيم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 كمك حرمت نفس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ارزشي كه براي خودمان قائل هستيم حق انتخابمان چندبرابر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شود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ارتباطمان با ديگران به نحو چشمگيري بهبود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يابد.</a:t>
            </a:r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  <a:p>
            <a:pPr eaLnBrk="1" hangingPunct="1"/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1900"/>
            <a:ext cx="8229600" cy="1143000"/>
          </a:xfrm>
        </p:spPr>
        <p:txBody>
          <a:bodyPr/>
          <a:lstStyle/>
          <a:p>
            <a:pPr eaLnBrk="1" hangingPunct="1"/>
            <a:r>
              <a:rPr lang="fa-IR" sz="5400" b="1">
                <a:solidFill>
                  <a:srgbClr val="FFFF66"/>
                </a:solidFill>
              </a:rPr>
              <a:t>رابطۀ دوستانه</a:t>
            </a:r>
            <a:endParaRPr lang="en-US" sz="5400" b="1">
              <a:solidFill>
                <a:srgbClr val="FFFF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41313"/>
            <a:ext cx="8001000" cy="1216025"/>
          </a:xfrm>
        </p:spPr>
        <p:txBody>
          <a:bodyPr/>
          <a:lstStyle/>
          <a:p>
            <a:pPr algn="r" rtl="1" eaLnBrk="1" hangingPunct="1"/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9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- محترم شمردن احساس طرف مقابل :</a:t>
            </a:r>
            <a:endParaRPr lang="en-US" sz="4000" b="1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همواره رفتاري احترام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آميزداشته باشيم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احساس طرف مقابلمان را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محترم بشماريم،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كوچك كردن همديگر،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به خصوص در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حضور ديگران در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مناسبات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روابط،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اثر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تخريبي دارد،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رفتار تو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أ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 با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ظرافت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ملايمت نه فقط شامل رفتار م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ؤ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دبانه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شود،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بلكه صفا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صداقت واقعي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اعتماد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كامل نيز در بردارد.</a:t>
            </a:r>
            <a:endParaRPr lang="ar-SA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  <a:p>
            <a:pPr algn="r" rtl="1" eaLnBrk="1" hangingPunct="1"/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10- سكوت نمودن :</a:t>
            </a:r>
            <a:endParaRPr lang="en-US" sz="4000" b="1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4188"/>
            <a:ext cx="8001000" cy="4267200"/>
          </a:xfrm>
        </p:spPr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سكوت پيامي اعجازگر در امر ارتباط است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يكي از جنبه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هاي مهم ارتباط است، مشروط بر اين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كه حاوي پيامي باشد، سكوت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تواند در مناسبات انسان عشق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رضايت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خشنودي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تفاهم دوگانه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احساس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 را منتقل سازد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.</a:t>
            </a:r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41313"/>
            <a:ext cx="8001000" cy="1216025"/>
          </a:xfrm>
        </p:spPr>
        <p:txBody>
          <a:bodyPr/>
          <a:lstStyle/>
          <a:p>
            <a:pPr algn="r" rtl="1" eaLnBrk="1" hangingPunct="1"/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11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- عدم افراط در موعظه: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منظورمان را به صورت سخنراني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نصيحت خشك تو خالي بيان نكنيم. موعظه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تواند جنبه افراطي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مخرب در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روابط داشته باشد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بايد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سعي كنيم حد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اعتدال را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نگاه داريم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براي سخنان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مان ارزش قائل شويم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جايي كه از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نظر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خواهند، نظر بدهيم .</a:t>
            </a:r>
            <a:endParaRPr lang="ar-SA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12- وقت و</a:t>
            </a:r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 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موق</a:t>
            </a:r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ع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يت</a:t>
            </a:r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‌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شناس بودن 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ياد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بگيريم كه چه وقت شوخي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چه وقت جد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ّ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ي باشي،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هيچ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گاه طرف مقابلمان را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دست ني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ان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دازيم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.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ازگفتن جملات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كلماتي كه بار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اخلاقي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فرهنگي مناسبي ندارند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بيان منظورمان، خوداري نماييم،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شوخي كردن بايد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توجه به موقعيت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زمان خاصي باشد.</a:t>
            </a:r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  <a:p>
            <a:pPr algn="just" eaLnBrk="1" hangingPunct="1"/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13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- مخالف</a:t>
            </a:r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ت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 نمودن به شيوه مناسب 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ياد بگيريم كه چگونه بدون بحث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وجدل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هاي مخرب، مخالفت خود را نشان دهيم، ج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وبحث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 غالبا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ً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با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بلند كردن صدا، دادوفرياد، خشم وغضب، همراه است. بحث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وجدل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 تا حدود زيادي تحت ت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أ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ثير گرايشات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خلق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وخوي افراد درگير مباحثه قرار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گيرد.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اكثريت مردم 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فاقد 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روحي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ۀ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خودپسندانه افراطي هستند، به اين علت با تسلطي كه بر نفس خود دارند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توانند از درگيري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اهانت خودداري كنند.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كسي كه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خواهد شما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را خشمگين كند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تا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از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كوره در برويد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بهترين راه مقابله با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آن برگزيدن روشن سازنده به جاي عكس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العمل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روش مخرب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منفي است كه او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Koodak" pitchFamily="2" charset="-78"/>
              </a:rPr>
              <a:t>به آن توسل جسته است.</a:t>
            </a:r>
            <a:endParaRPr lang="ar-SA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14</a:t>
            </a:r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- 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يكي بودن قول و</a:t>
            </a:r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 </a:t>
            </a:r>
            <a:r>
              <a:rPr lang="ar-SA" sz="4000" b="1" dirty="0">
                <a:solidFill>
                  <a:srgbClr val="FFFF66"/>
                </a:solidFill>
                <a:cs typeface="B Titr" pitchFamily="2" charset="-78"/>
              </a:rPr>
              <a:t>عمل 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سعي كنيم قول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عملمان يكي باشد.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هنگامي كه خودمان براي گفته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هاي خود ارزش قايل نيستيم، چه انتظاري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توان داشت كه ديگران قول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ها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سخنان ما را محترم بشمارند.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هنگامي كه ما قول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دهيم كاري را انجام دهيم سعي كنيم آن را به مرحله عمل برسانيم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اگر ناتوان در انجام آن هستيم هرگز خود مكلف به وعده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اي كه از عهده آن بر نمي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آييم، نكنيم روراست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صادقانه بگوييم نمي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توانيم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.</a:t>
            </a:r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  <a:p>
            <a:pPr eaLnBrk="1" hangingPunct="1"/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نتیجه:</a:t>
            </a:r>
            <a:endParaRPr lang="en-US" sz="4000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52600"/>
            <a:ext cx="8568952" cy="4267200"/>
          </a:xfrm>
        </p:spPr>
        <p:txBody>
          <a:bodyPr/>
          <a:lstStyle/>
          <a:p>
            <a:pPr algn="just" rtl="1" eaLnBrk="1" hangingPunct="1">
              <a:defRPr/>
            </a:pPr>
            <a:r>
              <a:rPr lang="ar-SA" sz="2800" b="1" i="1" u="sng" dirty="0">
                <a:solidFill>
                  <a:schemeClr val="accent3"/>
                </a:solidFill>
                <a:cs typeface="B Koodak" pitchFamily="2" charset="-78"/>
              </a:rPr>
              <a:t>پس براي اينكه ديگران را به خوبي درك كنيم</a:t>
            </a:r>
            <a:r>
              <a:rPr lang="fa-IR" sz="2800" b="1" i="1" u="sng" dirty="0">
                <a:solidFill>
                  <a:schemeClr val="accent3"/>
                </a:solidFill>
                <a:cs typeface="B Koodak" pitchFamily="2" charset="-78"/>
              </a:rPr>
              <a:t>:</a:t>
            </a:r>
          </a:p>
          <a:p>
            <a:pPr algn="just" rtl="1" eaLnBrk="1" hangingPunct="1">
              <a:defRPr/>
            </a:pPr>
            <a:r>
              <a:rPr lang="ar-SA" sz="2800" b="1" i="1" u="sng" dirty="0">
                <a:solidFill>
                  <a:schemeClr val="accent3"/>
                </a:solidFill>
                <a:cs typeface="B Koodak" pitchFamily="2" charset="-78"/>
              </a:rPr>
              <a:t> بايد</a:t>
            </a:r>
            <a:r>
              <a:rPr lang="ar-SA" sz="2800" dirty="0">
                <a:solidFill>
                  <a:schemeClr val="accent3"/>
                </a:solidFill>
                <a:cs typeface="B Koodak" pitchFamily="2" charset="-78"/>
              </a:rPr>
              <a:t> بتوانيم اطلاعات را به خوبي از آنها كسب كنيم و</a:t>
            </a:r>
            <a:r>
              <a:rPr lang="fa-IR" sz="2800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cs typeface="B Koodak" pitchFamily="2" charset="-78"/>
              </a:rPr>
              <a:t>اين امر منوط به توانايي ما در </a:t>
            </a:r>
            <a:r>
              <a:rPr lang="ar-SA" sz="2800" i="1" u="sng" dirty="0">
                <a:solidFill>
                  <a:schemeClr val="accent3"/>
                </a:solidFill>
                <a:cs typeface="B Koodak" pitchFamily="2" charset="-78"/>
              </a:rPr>
              <a:t>دقيق گوش كردن، دقت نظر، همدلي، طرح س</a:t>
            </a:r>
            <a:r>
              <a:rPr lang="fa-IR" sz="2800" i="1" u="sng" dirty="0">
                <a:solidFill>
                  <a:schemeClr val="accent3"/>
                </a:solidFill>
                <a:cs typeface="B Koodak" pitchFamily="2" charset="-78"/>
              </a:rPr>
              <a:t>ؤ</a:t>
            </a:r>
            <a:r>
              <a:rPr lang="ar-SA" sz="2800" i="1" u="sng" dirty="0">
                <a:solidFill>
                  <a:schemeClr val="accent3"/>
                </a:solidFill>
                <a:cs typeface="B Koodak" pitchFamily="2" charset="-78"/>
              </a:rPr>
              <a:t>الات مفيد و</a:t>
            </a:r>
            <a:r>
              <a:rPr lang="fa-IR" sz="2800" i="1" u="sng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sz="2800" i="1" u="sng" dirty="0">
                <a:solidFill>
                  <a:schemeClr val="accent3"/>
                </a:solidFill>
                <a:cs typeface="B Koodak" pitchFamily="2" charset="-78"/>
              </a:rPr>
              <a:t>سودمند و</a:t>
            </a:r>
            <a:r>
              <a:rPr lang="fa-IR" sz="2800" i="1" u="sng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sz="2800" i="1" u="sng" dirty="0">
                <a:solidFill>
                  <a:schemeClr val="accent3"/>
                </a:solidFill>
                <a:cs typeface="B Koodak" pitchFamily="2" charset="-78"/>
              </a:rPr>
              <a:t>احترام متقابل است</a:t>
            </a:r>
            <a:r>
              <a:rPr lang="ar-SA" sz="2800" dirty="0">
                <a:solidFill>
                  <a:schemeClr val="accent3"/>
                </a:solidFill>
                <a:cs typeface="B Koodak" pitchFamily="2" charset="-78"/>
              </a:rPr>
              <a:t>. احترام با سيستم حسي فرد ديگر، مشاهده همه چيز از نگاه او و</a:t>
            </a:r>
            <a:r>
              <a:rPr lang="fa-IR" sz="2800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cs typeface="B Koodak" pitchFamily="2" charset="-78"/>
              </a:rPr>
              <a:t>سر در آوردن از نيازها و</a:t>
            </a:r>
            <a:r>
              <a:rPr lang="fa-IR" sz="2800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cs typeface="B Koodak" pitchFamily="2" charset="-78"/>
              </a:rPr>
              <a:t>علايقش به ما كمك مي</a:t>
            </a:r>
            <a:r>
              <a:rPr lang="fa-IR" sz="2800" dirty="0">
                <a:solidFill>
                  <a:schemeClr val="accent3"/>
                </a:solidFill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cs typeface="B Koodak" pitchFamily="2" charset="-78"/>
              </a:rPr>
              <a:t>كند كه اطلاعات را به نحوي دريافت كنيم كه به سهولت قا</a:t>
            </a:r>
            <a:r>
              <a:rPr lang="fa-IR" sz="2800" dirty="0">
                <a:solidFill>
                  <a:schemeClr val="accent3"/>
                </a:solidFill>
                <a:cs typeface="B Koodak" pitchFamily="2" charset="-78"/>
              </a:rPr>
              <a:t>ب</a:t>
            </a:r>
            <a:r>
              <a:rPr lang="ar-SA" sz="2800" dirty="0">
                <a:solidFill>
                  <a:schemeClr val="accent3"/>
                </a:solidFill>
                <a:cs typeface="B Koodak" pitchFamily="2" charset="-78"/>
              </a:rPr>
              <a:t>ل فهم و</a:t>
            </a:r>
            <a:r>
              <a:rPr lang="fa-IR" sz="2800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cs typeface="B Koodak" pitchFamily="2" charset="-78"/>
              </a:rPr>
              <a:t>هضم باشد. دو عامل اساسي ارتباط، همان درك شدن و</a:t>
            </a:r>
            <a:r>
              <a:rPr lang="fa-IR" sz="2800" dirty="0">
                <a:solidFill>
                  <a:schemeClr val="accent3"/>
                </a:solidFill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cs typeface="B Koodak" pitchFamily="2" charset="-78"/>
              </a:rPr>
              <a:t>درك كردن است. </a:t>
            </a:r>
            <a:endParaRPr lang="en-US" sz="2800" dirty="0">
              <a:solidFill>
                <a:schemeClr val="accent3"/>
              </a:solidFill>
              <a:cs typeface="B Koodak" pitchFamily="2" charset="-78"/>
            </a:endParaRPr>
          </a:p>
          <a:p>
            <a:pPr algn="r" rtl="1" eaLnBrk="1" hangingPunct="1">
              <a:defRPr/>
            </a:pPr>
            <a:endParaRPr lang="en-US" sz="2800" dirty="0">
              <a:solidFill>
                <a:schemeClr val="accent3"/>
              </a:solidFill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000" b="1" dirty="0">
                <a:solidFill>
                  <a:srgbClr val="FFFF66"/>
                </a:solidFill>
                <a:cs typeface="B Titr" pitchFamily="2" charset="-78"/>
              </a:rPr>
              <a:t>نتیجه:</a:t>
            </a:r>
            <a:endParaRPr lang="en-US" sz="4000" b="1" dirty="0">
              <a:solidFill>
                <a:srgbClr val="FFFF66"/>
              </a:solidFill>
              <a:cs typeface="B Titr" pitchFamily="2" charset="-7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rtl="1" eaLnBrk="1" hangingPunct="1"/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زندگي يك مسابقه صرف نيست،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توانيد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 اشخاص به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گونه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اي رفتار كنيد كه هركس خود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را يك برنده در نظر بگيرد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احساس پيروزي كند. شرايط پيروز شدن يكي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باختن ديگري هرگز به نفع كل نيست. همگام شدن نه تنها روي ديگران، بلكه روي ما نيز ت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أ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ثير قابل ملاحظه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اي بر جاي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گذارد.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وقتي با ديگران همگام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شويم در واقع به دورن آنها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رويم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در ذهن آنها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جا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گيريم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در ارتباطمان بايد سعي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مان در افزايش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ارت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ق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اء بيش از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بيش اين رفتارها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باشد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نتيجه تجربه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اي 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از 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آنها پيدا كنيم.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همگام شدن م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ؤ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ثر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به ما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امكان مي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‌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دهد با ديگران برخورد همدلانه و</a:t>
            </a:r>
            <a:r>
              <a:rPr lang="fa-IR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 </a:t>
            </a:r>
            <a:r>
              <a:rPr lang="ar-SA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itchFamily="2" charset="-78"/>
              </a:rPr>
              <a:t>به يادماندني داشته باشيم.</a:t>
            </a:r>
            <a:endParaRPr lang="en-US" sz="28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56792"/>
            <a:ext cx="8358187" cy="4680520"/>
          </a:xfrm>
        </p:spPr>
        <p:txBody>
          <a:bodyPr/>
          <a:lstStyle/>
          <a:p>
            <a:pPr eaLnBrk="1" hangingPunct="1">
              <a:buNone/>
            </a:pPr>
            <a:endParaRPr lang="fa-IR" b="1" dirty="0">
              <a:solidFill>
                <a:schemeClr val="accent3"/>
              </a:solidFill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pPr eaLnBrk="1" hangingPunct="1"/>
            <a:r>
              <a:rPr lang="fa-IR" sz="5400">
                <a:solidFill>
                  <a:srgbClr val="FFFF66"/>
                </a:solidFill>
              </a:rPr>
              <a:t>جمع‌بندي</a:t>
            </a:r>
            <a:endParaRPr lang="en-US" sz="5400">
              <a:solidFill>
                <a:srgbClr val="FFFF66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2536825"/>
            <a:ext cx="4835525" cy="2260600"/>
          </a:xfrm>
        </p:spPr>
        <p:txBody>
          <a:bodyPr/>
          <a:lstStyle/>
          <a:p>
            <a:pPr eaLnBrk="1" hangingPunct="1"/>
            <a:r>
              <a:rPr lang="fa-IR">
                <a:solidFill>
                  <a:schemeClr val="bg1"/>
                </a:solidFill>
              </a:rPr>
              <a:t>از اين كارگاه چه آموختيد؟</a:t>
            </a:r>
          </a:p>
          <a:p>
            <a:pPr eaLnBrk="1" hangingPunct="1">
              <a:buFontTx/>
              <a:buNone/>
            </a:pPr>
            <a:r>
              <a:rPr lang="fa-IR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fa-IR">
                <a:solidFill>
                  <a:schemeClr val="bg1"/>
                </a:solidFill>
              </a:rPr>
              <a:t>چه احساسي داريد؟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fa-IR" sz="5400" b="1">
                <a:solidFill>
                  <a:srgbClr val="FFFF66"/>
                </a:solidFill>
              </a:rPr>
              <a:t>اعتماد</a:t>
            </a:r>
            <a:endParaRPr lang="en-US" sz="5400" b="1">
              <a:solidFill>
                <a:srgbClr val="FFFF66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82763"/>
            <a:ext cx="7715250" cy="4525962"/>
          </a:xfrm>
        </p:spPr>
        <p:txBody>
          <a:bodyPr/>
          <a:lstStyle/>
          <a:p>
            <a:pPr eaLnBrk="1" hangingPunct="1"/>
            <a:r>
              <a:rPr lang="ar-SA" sz="2800" dirty="0">
                <a:solidFill>
                  <a:schemeClr val="bg1"/>
                </a:solidFill>
              </a:rPr>
              <a:t>خودگشايي فزايند</a:t>
            </a:r>
            <a:r>
              <a:rPr lang="fa-IR" sz="2800" dirty="0">
                <a:solidFill>
                  <a:schemeClr val="bg1"/>
                </a:solidFill>
              </a:rPr>
              <a:t>ۀ</a:t>
            </a:r>
            <a:r>
              <a:rPr lang="ar-SA" sz="2800" dirty="0">
                <a:solidFill>
                  <a:schemeClr val="bg1"/>
                </a:solidFill>
              </a:rPr>
              <a:t> هر فرد در مقابل ديگري</a:t>
            </a:r>
            <a:endParaRPr lang="fa-IR" sz="2800" dirty="0">
              <a:solidFill>
                <a:schemeClr val="bg1"/>
              </a:solidFill>
            </a:endParaRPr>
          </a:p>
          <a:p>
            <a:pPr eaLnBrk="1" hangingPunct="1"/>
            <a:r>
              <a:rPr lang="ar-SA" sz="2800" dirty="0">
                <a:solidFill>
                  <a:schemeClr val="bg1"/>
                </a:solidFill>
              </a:rPr>
              <a:t>يقين حاصل كردن از اين</a:t>
            </a:r>
            <a:r>
              <a:rPr lang="fa-IR" sz="2800" dirty="0">
                <a:solidFill>
                  <a:schemeClr val="bg1"/>
                </a:solidFill>
              </a:rPr>
              <a:t>‌</a:t>
            </a:r>
            <a:r>
              <a:rPr lang="ar-SA" sz="2800" dirty="0">
                <a:solidFill>
                  <a:schemeClr val="bg1"/>
                </a:solidFill>
              </a:rPr>
              <a:t>كه رفتار شما در مقابل فرد ديگر همواره يكنواخت و ثابت است.</a:t>
            </a:r>
            <a:endParaRPr lang="fa-IR" sz="2800" dirty="0">
              <a:solidFill>
                <a:schemeClr val="bg1"/>
              </a:solidFill>
            </a:endParaRPr>
          </a:p>
          <a:p>
            <a:pPr eaLnBrk="1" hangingPunct="1"/>
            <a:r>
              <a:rPr lang="ar-SA" sz="2800" dirty="0">
                <a:solidFill>
                  <a:schemeClr val="bg1"/>
                </a:solidFill>
              </a:rPr>
              <a:t>نسبت به فرد مقابل متعهدانه رفتار كردن</a:t>
            </a:r>
            <a:endParaRPr lang="fa-IR" sz="2800" dirty="0">
              <a:solidFill>
                <a:schemeClr val="bg1"/>
              </a:solidFill>
            </a:endParaRPr>
          </a:p>
          <a:p>
            <a:pPr eaLnBrk="1" hangingPunct="1"/>
            <a:r>
              <a:rPr lang="ar-SA" sz="2800" dirty="0">
                <a:solidFill>
                  <a:schemeClr val="bg1"/>
                </a:solidFill>
              </a:rPr>
              <a:t>نشان دادن گرمي و پذيرش نسبت به فرد ديگر</a:t>
            </a:r>
            <a:endParaRPr lang="fa-IR" sz="2800" dirty="0">
              <a:solidFill>
                <a:schemeClr val="bg1"/>
              </a:solidFill>
            </a:endParaRPr>
          </a:p>
          <a:p>
            <a:pPr eaLnBrk="1" hangingPunct="1"/>
            <a:r>
              <a:rPr lang="ar-SA" sz="2800" dirty="0">
                <a:solidFill>
                  <a:schemeClr val="bg1"/>
                </a:solidFill>
              </a:rPr>
              <a:t>اجتناب از برخورد قضاوتي نسبت به فرد مقابل</a:t>
            </a:r>
            <a:endParaRPr lang="fa-IR" sz="2800" dirty="0">
              <a:solidFill>
                <a:schemeClr val="bg1"/>
              </a:solidFill>
            </a:endParaRPr>
          </a:p>
          <a:p>
            <a:pPr eaLnBrk="1" hangingPunct="1"/>
            <a:r>
              <a:rPr lang="ar-SA" sz="2800" dirty="0">
                <a:solidFill>
                  <a:schemeClr val="bg1"/>
                </a:solidFill>
              </a:rPr>
              <a:t>قابل اعتماد بودن</a:t>
            </a:r>
            <a:endParaRPr lang="fa-IR" sz="2800" dirty="0">
              <a:solidFill>
                <a:schemeClr val="bg1"/>
              </a:solidFill>
            </a:endParaRPr>
          </a:p>
          <a:p>
            <a:pPr eaLnBrk="1" hangingPunct="1"/>
            <a:r>
              <a:rPr lang="ar-SA" sz="2800" dirty="0">
                <a:solidFill>
                  <a:schemeClr val="bg1"/>
                </a:solidFill>
              </a:rPr>
              <a:t>صادق بودن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pPr eaLnBrk="1" hangingPunct="1"/>
            <a:r>
              <a:rPr lang="fa-IR" sz="5400" dirty="0">
                <a:solidFill>
                  <a:srgbClr val="FFFF66"/>
                </a:solidFill>
              </a:rPr>
              <a:t>از شما سپاسگزارم</a:t>
            </a:r>
            <a:endParaRPr lang="en-US" sz="5400" dirty="0">
              <a:solidFill>
                <a:srgbClr val="FFFF66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4869160"/>
            <a:ext cx="4835525" cy="1036464"/>
          </a:xfrm>
        </p:spPr>
        <p:txBody>
          <a:bodyPr/>
          <a:lstStyle/>
          <a:p>
            <a:pPr algn="ctr" eaLnBrk="1" hangingPunct="1">
              <a:buNone/>
            </a:pPr>
            <a:r>
              <a:rPr lang="fa-IR" dirty="0">
                <a:solidFill>
                  <a:schemeClr val="bg1"/>
                </a:solidFill>
              </a:rPr>
              <a:t>علی مددیان پاک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685800"/>
          </a:xfrm>
        </p:spPr>
        <p:txBody>
          <a:bodyPr/>
          <a:lstStyle/>
          <a:p>
            <a:pPr eaLnBrk="1" hangingPunct="1"/>
            <a:r>
              <a:rPr lang="fa-IR" b="1" u="sng">
                <a:solidFill>
                  <a:srgbClr val="FFFF66"/>
                </a:solidFill>
              </a:rPr>
              <a:t>12</a:t>
            </a:r>
            <a:r>
              <a:rPr lang="ar-SA" b="1" u="sng">
                <a:solidFill>
                  <a:srgbClr val="FFFF66"/>
                </a:solidFill>
              </a:rPr>
              <a:t>مانع برقراري ارتباط</a:t>
            </a:r>
            <a:endParaRPr lang="en-US" b="1">
              <a:solidFill>
                <a:srgbClr val="FFFF66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46150"/>
            <a:ext cx="8640960" cy="5591175"/>
          </a:xfrm>
        </p:spPr>
        <p:txBody>
          <a:bodyPr/>
          <a:lstStyle/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دستور دادن، هدايت كردن، ابلاغ كردن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اخطار، تهديد، متنبه كردن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موعظه، نصيحت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توصيه، پيشنهاد يا راه</a:t>
            </a:r>
            <a:r>
              <a:rPr lang="fa-IR" sz="2400" b="1" dirty="0">
                <a:solidFill>
                  <a:schemeClr val="bg1"/>
                </a:solidFill>
              </a:rPr>
              <a:t>‌</a:t>
            </a:r>
            <a:r>
              <a:rPr lang="ar-SA" sz="2400" b="1" dirty="0">
                <a:solidFill>
                  <a:schemeClr val="bg1"/>
                </a:solidFill>
              </a:rPr>
              <a:t>حل ارائه دادن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وادارسازي از طريق استدلال، سخنراني يا بحث كردن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قضاوت كردن، انتقاد كردن، مخالفت كردن و مقصر شمردن ديگري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تحسين، تأييد، موافقت، ارزشيابي مثبت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اسم روي هم گذاشتن، مسخره كردن و تحقير كردن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تفسير، تحليل و تشخيص روي هم گذاشتن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اطمينان</a:t>
            </a:r>
            <a:r>
              <a:rPr lang="fa-IR" sz="2400" b="1" dirty="0">
                <a:solidFill>
                  <a:schemeClr val="bg1"/>
                </a:solidFill>
              </a:rPr>
              <a:t>‌</a:t>
            </a:r>
            <a:r>
              <a:rPr lang="ar-SA" sz="2400" b="1" dirty="0">
                <a:solidFill>
                  <a:schemeClr val="bg1"/>
                </a:solidFill>
              </a:rPr>
              <a:t>بخشي، هم‌حسي، و حمايت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وارسي، پرسش و بازپرسي</a:t>
            </a:r>
            <a:endParaRPr lang="en-US" sz="2400" b="1" dirty="0">
              <a:solidFill>
                <a:schemeClr val="bg1"/>
              </a:solidFill>
            </a:endParaRPr>
          </a:p>
          <a:p>
            <a:pPr marL="457200" indent="-457200" algn="just" eaLnBrk="1" hangingPunct="1">
              <a:lnSpc>
                <a:spcPts val="3000"/>
              </a:lnSpc>
            </a:pPr>
            <a:r>
              <a:rPr lang="ar-SA" sz="2400" b="1" dirty="0">
                <a:solidFill>
                  <a:schemeClr val="bg1"/>
                </a:solidFill>
              </a:rPr>
              <a:t>پرت‌كردن حواس، عوض كردن صحبت و گول زدن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7846D-F076-45E8-B664-0B22CD941945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Times New Roman"/>
        <a:ea typeface=""/>
        <a:cs typeface="B Titr"/>
      </a:majorFont>
      <a:minorFont>
        <a:latin typeface="Times New Roman"/>
        <a:ea typeface=""/>
        <a:cs typeface="B Traff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4222</Words>
  <Application>Microsoft Office PowerPoint</Application>
  <PresentationFormat>On-screen Show (4:3)</PresentationFormat>
  <Paragraphs>466</Paragraphs>
  <Slides>80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80</vt:i4>
      </vt:variant>
    </vt:vector>
  </HeadingPairs>
  <TitlesOfParts>
    <vt:vector size="82" baseType="lpstr">
      <vt:lpstr>Default Design</vt:lpstr>
      <vt:lpstr>Custom Design</vt:lpstr>
      <vt:lpstr>مهارت روابط بين‌فردي مؤثر</vt:lpstr>
      <vt:lpstr>هدف كلّي:  آشنا كردن و توانمند‌سازي افراد در زمينۀ روابط بين‌فردي مؤثر </vt:lpstr>
      <vt:lpstr>خودشناسي</vt:lpstr>
      <vt:lpstr>ديگري‌شناسي</vt:lpstr>
      <vt:lpstr>همتايي ويژگي‌ها</vt:lpstr>
      <vt:lpstr>چهار حوزۀ مهارتی برقراری روابط بین‌فردی مؤثر:</vt:lpstr>
      <vt:lpstr>رابطۀ دوستانه</vt:lpstr>
      <vt:lpstr>اعتماد</vt:lpstr>
      <vt:lpstr>12مانع برقراري ارتباط</vt:lpstr>
      <vt:lpstr>چرا اين پيام‌ها غلط هستند؟</vt:lpstr>
      <vt:lpstr>همدلي و پذيرش</vt:lpstr>
      <vt:lpstr>سوره انفال آیه 21:</vt:lpstr>
      <vt:lpstr>گوش دادن فعال</vt:lpstr>
      <vt:lpstr>گوش دادن فعال روشي است براي ايجاد فضاي همدلي، پذيرش و درك و فهم متقابل</vt:lpstr>
      <vt:lpstr>PowerPoint Presentation</vt:lpstr>
      <vt:lpstr>آيا گوش دادن فعال به اين معناست كه ما با هر چيزي كه طرف مقابل مي‌گويد، موافق هستيم؟</vt:lpstr>
      <vt:lpstr>گوش دادن فعال چه فايده‌اي براي ارتباط ما دارد؟</vt:lpstr>
      <vt:lpstr>مهارت بيشتر در گوش دادن فعال</vt:lpstr>
      <vt:lpstr>پرسش‌هاي باز</vt:lpstr>
      <vt:lpstr>جملات خلاصه‌سازي</vt:lpstr>
      <vt:lpstr>سؤالات و عبارت‌هاي خنثي</vt:lpstr>
      <vt:lpstr>دادن و گرفتن بازخورد سازنده</vt:lpstr>
      <vt:lpstr>پيام  ”تو“</vt:lpstr>
      <vt:lpstr>پیام “من”</vt:lpstr>
      <vt:lpstr>حلّ اختلاف</vt:lpstr>
      <vt:lpstr>اختلاف‌نظر چه فوايدي دارد؟</vt:lpstr>
      <vt:lpstr>ملاك‌هاي سازنده بودن حلّ اختلاف</vt:lpstr>
      <vt:lpstr>سبك‌هاي حلّ اختلاف</vt:lpstr>
      <vt:lpstr>سبك‌هاي حلّ اختلاف</vt:lpstr>
      <vt:lpstr>طبقه‌بندي رفتار انسان‌ها (روش دوگانه)</vt:lpstr>
      <vt:lpstr>محدودة قابل مذاكره</vt:lpstr>
      <vt:lpstr>قواعد حلّ اختلاف</vt:lpstr>
      <vt:lpstr>وقتي نقش گوينده را داريد </vt:lpstr>
      <vt:lpstr>وقتي نقش شنونده را داريد </vt:lpstr>
      <vt:lpstr>قواعد حلّ اختلاف (ادامه)</vt:lpstr>
      <vt:lpstr>هشدار! خونسردي قلب حلّ اختلاف است.</vt:lpstr>
      <vt:lpstr>PowerPoint Presentation</vt:lpstr>
      <vt:lpstr>PowerPoint Presentation</vt:lpstr>
      <vt:lpstr>يك پاسخ بهتر </vt:lpstr>
      <vt:lpstr>احساسات... افکار... رفتار...</vt:lpstr>
      <vt:lpstr>احساسات... افکار... رفتار...</vt:lpstr>
      <vt:lpstr>احساسات... افکار... رفتار...</vt:lpstr>
      <vt:lpstr>احساسات... افکار... رفتار...</vt:lpstr>
      <vt:lpstr>احساسات... افکار... رفتار...</vt:lpstr>
      <vt:lpstr>احساسات... افکار... رفتار...</vt:lpstr>
      <vt:lpstr>احساسات... افکار... رفتار...</vt:lpstr>
      <vt:lpstr>احساسات... افکار... رفتار...</vt:lpstr>
      <vt:lpstr>ده خطای شناختی</vt:lpstr>
      <vt:lpstr>ده خطای شناختی</vt:lpstr>
      <vt:lpstr>ده خطای شناختی</vt:lpstr>
      <vt:lpstr>ده خطای شناختی</vt:lpstr>
      <vt:lpstr>ده خطای شناختی</vt:lpstr>
      <vt:lpstr>ده خطای شناختی</vt:lpstr>
      <vt:lpstr>ده خطای شناختی</vt:lpstr>
      <vt:lpstr>ده خطای شناختی</vt:lpstr>
      <vt:lpstr>ده خطای شناختی</vt:lpstr>
      <vt:lpstr>ده خطای شناختی</vt:lpstr>
      <vt:lpstr>ده خطای شناختی</vt:lpstr>
      <vt:lpstr>ده خطای شناختی</vt:lpstr>
      <vt:lpstr>شیوه‌های افزایش ارتباط خود با دیگران</vt:lpstr>
      <vt:lpstr>شیوه‌های افزایش ارتباط خود با دیگران (ادامه)</vt:lpstr>
      <vt:lpstr>1- صريح و صادق بودن:</vt:lpstr>
      <vt:lpstr>2- احساسات خود را بيان كردن:</vt:lpstr>
      <vt:lpstr>3- زمينه مشترك و نكات مشابه را يافتن:</vt:lpstr>
      <vt:lpstr>4- همدلي و همدردي كردن:</vt:lpstr>
      <vt:lpstr>5- شنونده خوبي بودن:</vt:lpstr>
      <vt:lpstr>6- سيستم رواني افراد را شناختن و تقليد از آنها:</vt:lpstr>
      <vt:lpstr>7- شخصيت افراد را در نظر گرفتن:</vt:lpstr>
      <vt:lpstr>8- تقويت نمودن عزت نفس :</vt:lpstr>
      <vt:lpstr>9- محترم شمردن احساس طرف مقابل :</vt:lpstr>
      <vt:lpstr>10- سكوت نمودن :</vt:lpstr>
      <vt:lpstr>11- عدم افراط در موعظه:</vt:lpstr>
      <vt:lpstr>12- وقت و موقعيت‌شناس بودن :</vt:lpstr>
      <vt:lpstr>13- مخالفت نمودن به شيوه مناسب :</vt:lpstr>
      <vt:lpstr>14- يكي بودن قول و عمل :</vt:lpstr>
      <vt:lpstr>نتیجه:</vt:lpstr>
      <vt:lpstr>نتیجه:</vt:lpstr>
      <vt:lpstr>PowerPoint Presentation</vt:lpstr>
      <vt:lpstr>جمع‌بندي</vt:lpstr>
      <vt:lpstr>از شما سپاسگزارم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</dc:creator>
  <cp:lastModifiedBy>AMP</cp:lastModifiedBy>
  <cp:revision>98</cp:revision>
  <dcterms:created xsi:type="dcterms:W3CDTF">2006-08-23T09:54:32Z</dcterms:created>
  <dcterms:modified xsi:type="dcterms:W3CDTF">2018-01-15T02:54:12Z</dcterms:modified>
</cp:coreProperties>
</file>