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2"/>
  </p:notesMasterIdLst>
  <p:sldIdLst>
    <p:sldId id="256" r:id="rId2"/>
    <p:sldId id="257" r:id="rId3"/>
    <p:sldId id="258" r:id="rId4"/>
    <p:sldId id="261" r:id="rId5"/>
    <p:sldId id="262" r:id="rId6"/>
    <p:sldId id="263" r:id="rId7"/>
    <p:sldId id="259" r:id="rId8"/>
    <p:sldId id="264" r:id="rId9"/>
    <p:sldId id="265" r:id="rId10"/>
    <p:sldId id="268" r:id="rId11"/>
    <p:sldId id="269" r:id="rId12"/>
    <p:sldId id="271" r:id="rId13"/>
    <p:sldId id="267" r:id="rId14"/>
    <p:sldId id="270" r:id="rId15"/>
    <p:sldId id="266" r:id="rId16"/>
    <p:sldId id="272" r:id="rId17"/>
    <p:sldId id="274" r:id="rId18"/>
    <p:sldId id="275" r:id="rId19"/>
    <p:sldId id="276" r:id="rId20"/>
    <p:sldId id="27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62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18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B5EEDF-9824-4EF6-AF1D-03CDE93D986E}" type="datetimeFigureOut">
              <a:rPr lang="en-US" smtClean="0"/>
              <a:t>7/23/2015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EEF121-916B-4A65-9B10-5F03FC447FB2}" type="slidenum">
              <a:rPr lang="en-US" smtClean="0"/>
              <a:t>‹#›</a:t>
            </a:fld>
            <a:endParaRPr lang="en-US"/>
          </a:p>
        </p:txBody>
      </p:sp>
    </p:spTree>
    <p:extLst>
      <p:ext uri="{BB962C8B-B14F-4D97-AF65-F5344CB8AC3E}">
        <p14:creationId xmlns:p14="http://schemas.microsoft.com/office/powerpoint/2010/main" val="4206172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19/iv: Supply of </a:t>
            </a:r>
            <a:r>
              <a:rPr lang="en-US" dirty="0" err="1" smtClean="0"/>
              <a:t>specialised</a:t>
            </a:r>
            <a:r>
              <a:rPr lang="en-US" dirty="0" smtClean="0"/>
              <a:t> financial messaging services, including SWIFT</a:t>
            </a:r>
          </a:p>
          <a:p>
            <a:endParaRPr lang="en-US" dirty="0"/>
          </a:p>
        </p:txBody>
      </p:sp>
      <p:sp>
        <p:nvSpPr>
          <p:cNvPr id="4" name="Slide Number Placeholder 3"/>
          <p:cNvSpPr>
            <a:spLocks noGrp="1"/>
          </p:cNvSpPr>
          <p:nvPr>
            <p:ph type="sldNum" sz="quarter" idx="10"/>
          </p:nvPr>
        </p:nvSpPr>
        <p:spPr/>
        <p:txBody>
          <a:bodyPr/>
          <a:lstStyle/>
          <a:p>
            <a:fld id="{6A308C38-A704-4EE0-9E0C-EC8AD39EB4BA}" type="slidenum">
              <a:rPr lang="en-US" smtClean="0"/>
              <a:t>14</a:t>
            </a:fld>
            <a:endParaRPr lang="en-US"/>
          </a:p>
        </p:txBody>
      </p:sp>
    </p:spTree>
    <p:extLst>
      <p:ext uri="{BB962C8B-B14F-4D97-AF65-F5344CB8AC3E}">
        <p14:creationId xmlns:p14="http://schemas.microsoft.com/office/powerpoint/2010/main" val="2434037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8FFA8AB-C3A7-46FF-8DBA-15CD6E9C26A3}" type="datetimeFigureOut">
              <a:rPr lang="en-US" smtClean="0"/>
              <a:t>7/23/2015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C0977E-6E03-4606-9A0F-E77140B17E6A}" type="slidenum">
              <a:rPr lang="en-US" smtClean="0"/>
              <a:t>‹#›</a:t>
            </a:fld>
            <a:endParaRPr lang="en-US"/>
          </a:p>
        </p:txBody>
      </p:sp>
    </p:spTree>
    <p:extLst>
      <p:ext uri="{BB962C8B-B14F-4D97-AF65-F5344CB8AC3E}">
        <p14:creationId xmlns:p14="http://schemas.microsoft.com/office/powerpoint/2010/main" val="3105624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FFA8AB-C3A7-46FF-8DBA-15CD6E9C26A3}" type="datetimeFigureOut">
              <a:rPr lang="en-US" smtClean="0"/>
              <a:t>7/23/2015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C0977E-6E03-4606-9A0F-E77140B17E6A}" type="slidenum">
              <a:rPr lang="en-US" smtClean="0"/>
              <a:t>‹#›</a:t>
            </a:fld>
            <a:endParaRPr lang="en-US"/>
          </a:p>
        </p:txBody>
      </p:sp>
    </p:spTree>
    <p:extLst>
      <p:ext uri="{BB962C8B-B14F-4D97-AF65-F5344CB8AC3E}">
        <p14:creationId xmlns:p14="http://schemas.microsoft.com/office/powerpoint/2010/main" val="3737442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FFA8AB-C3A7-46FF-8DBA-15CD6E9C26A3}" type="datetimeFigureOut">
              <a:rPr lang="en-US" smtClean="0"/>
              <a:t>7/23/2015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C0977E-6E03-4606-9A0F-E77140B17E6A}" type="slidenum">
              <a:rPr lang="en-US" smtClean="0"/>
              <a:t>‹#›</a:t>
            </a:fld>
            <a:endParaRPr lang="en-US"/>
          </a:p>
        </p:txBody>
      </p:sp>
    </p:spTree>
    <p:extLst>
      <p:ext uri="{BB962C8B-B14F-4D97-AF65-F5344CB8AC3E}">
        <p14:creationId xmlns:p14="http://schemas.microsoft.com/office/powerpoint/2010/main" val="724993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FFA8AB-C3A7-46FF-8DBA-15CD6E9C26A3}" type="datetimeFigureOut">
              <a:rPr lang="en-US" smtClean="0"/>
              <a:t>7/23/2015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C0977E-6E03-4606-9A0F-E77140B17E6A}" type="slidenum">
              <a:rPr lang="en-US" smtClean="0"/>
              <a:t>‹#›</a:t>
            </a:fld>
            <a:endParaRPr lang="en-US"/>
          </a:p>
        </p:txBody>
      </p:sp>
    </p:spTree>
    <p:extLst>
      <p:ext uri="{BB962C8B-B14F-4D97-AF65-F5344CB8AC3E}">
        <p14:creationId xmlns:p14="http://schemas.microsoft.com/office/powerpoint/2010/main" val="1423600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FFA8AB-C3A7-46FF-8DBA-15CD6E9C26A3}" type="datetimeFigureOut">
              <a:rPr lang="en-US" smtClean="0"/>
              <a:t>7/23/2015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C0977E-6E03-4606-9A0F-E77140B17E6A}" type="slidenum">
              <a:rPr lang="en-US" smtClean="0"/>
              <a:t>‹#›</a:t>
            </a:fld>
            <a:endParaRPr lang="en-US"/>
          </a:p>
        </p:txBody>
      </p:sp>
    </p:spTree>
    <p:extLst>
      <p:ext uri="{BB962C8B-B14F-4D97-AF65-F5344CB8AC3E}">
        <p14:creationId xmlns:p14="http://schemas.microsoft.com/office/powerpoint/2010/main" val="3838523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8FFA8AB-C3A7-46FF-8DBA-15CD6E9C26A3}" type="datetimeFigureOut">
              <a:rPr lang="en-US" smtClean="0"/>
              <a:t>7/23/2015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C0977E-6E03-4606-9A0F-E77140B17E6A}" type="slidenum">
              <a:rPr lang="en-US" smtClean="0"/>
              <a:t>‹#›</a:t>
            </a:fld>
            <a:endParaRPr lang="en-US"/>
          </a:p>
        </p:txBody>
      </p:sp>
    </p:spTree>
    <p:extLst>
      <p:ext uri="{BB962C8B-B14F-4D97-AF65-F5344CB8AC3E}">
        <p14:creationId xmlns:p14="http://schemas.microsoft.com/office/powerpoint/2010/main" val="2770811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8FFA8AB-C3A7-46FF-8DBA-15CD6E9C26A3}" type="datetimeFigureOut">
              <a:rPr lang="en-US" smtClean="0"/>
              <a:t>7/23/2015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C0977E-6E03-4606-9A0F-E77140B17E6A}" type="slidenum">
              <a:rPr lang="en-US" smtClean="0"/>
              <a:t>‹#›</a:t>
            </a:fld>
            <a:endParaRPr lang="en-US"/>
          </a:p>
        </p:txBody>
      </p:sp>
    </p:spTree>
    <p:extLst>
      <p:ext uri="{BB962C8B-B14F-4D97-AF65-F5344CB8AC3E}">
        <p14:creationId xmlns:p14="http://schemas.microsoft.com/office/powerpoint/2010/main" val="1641039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8FFA8AB-C3A7-46FF-8DBA-15CD6E9C26A3}" type="datetimeFigureOut">
              <a:rPr lang="en-US" smtClean="0"/>
              <a:t>7/23/2015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C0977E-6E03-4606-9A0F-E77140B17E6A}" type="slidenum">
              <a:rPr lang="en-US" smtClean="0"/>
              <a:t>‹#›</a:t>
            </a:fld>
            <a:endParaRPr lang="en-US"/>
          </a:p>
        </p:txBody>
      </p:sp>
    </p:spTree>
    <p:extLst>
      <p:ext uri="{BB962C8B-B14F-4D97-AF65-F5344CB8AC3E}">
        <p14:creationId xmlns:p14="http://schemas.microsoft.com/office/powerpoint/2010/main" val="220022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FFA8AB-C3A7-46FF-8DBA-15CD6E9C26A3}" type="datetimeFigureOut">
              <a:rPr lang="en-US" smtClean="0"/>
              <a:t>7/23/2015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C0977E-6E03-4606-9A0F-E77140B17E6A}" type="slidenum">
              <a:rPr lang="en-US" smtClean="0"/>
              <a:t>‹#›</a:t>
            </a:fld>
            <a:endParaRPr lang="en-US"/>
          </a:p>
        </p:txBody>
      </p:sp>
    </p:spTree>
    <p:extLst>
      <p:ext uri="{BB962C8B-B14F-4D97-AF65-F5344CB8AC3E}">
        <p14:creationId xmlns:p14="http://schemas.microsoft.com/office/powerpoint/2010/main" val="2487889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FFA8AB-C3A7-46FF-8DBA-15CD6E9C26A3}" type="datetimeFigureOut">
              <a:rPr lang="en-US" smtClean="0"/>
              <a:t>7/23/2015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C0977E-6E03-4606-9A0F-E77140B17E6A}" type="slidenum">
              <a:rPr lang="en-US" smtClean="0"/>
              <a:t>‹#›</a:t>
            </a:fld>
            <a:endParaRPr lang="en-US"/>
          </a:p>
        </p:txBody>
      </p:sp>
    </p:spTree>
    <p:extLst>
      <p:ext uri="{BB962C8B-B14F-4D97-AF65-F5344CB8AC3E}">
        <p14:creationId xmlns:p14="http://schemas.microsoft.com/office/powerpoint/2010/main" val="1750995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FFA8AB-C3A7-46FF-8DBA-15CD6E9C26A3}" type="datetimeFigureOut">
              <a:rPr lang="en-US" smtClean="0"/>
              <a:t>7/23/2015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C0977E-6E03-4606-9A0F-E77140B17E6A}" type="slidenum">
              <a:rPr lang="en-US" smtClean="0"/>
              <a:t>‹#›</a:t>
            </a:fld>
            <a:endParaRPr lang="en-US"/>
          </a:p>
        </p:txBody>
      </p:sp>
    </p:spTree>
    <p:extLst>
      <p:ext uri="{BB962C8B-B14F-4D97-AF65-F5344CB8AC3E}">
        <p14:creationId xmlns:p14="http://schemas.microsoft.com/office/powerpoint/2010/main" val="2340054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FFA8AB-C3A7-46FF-8DBA-15CD6E9C26A3}" type="datetimeFigureOut">
              <a:rPr lang="en-US" smtClean="0"/>
              <a:t>7/23/2015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C0977E-6E03-4606-9A0F-E77140B17E6A}" type="slidenum">
              <a:rPr lang="en-US" smtClean="0"/>
              <a:t>‹#›</a:t>
            </a:fld>
            <a:endParaRPr lang="en-US"/>
          </a:p>
        </p:txBody>
      </p:sp>
    </p:spTree>
    <p:extLst>
      <p:ext uri="{BB962C8B-B14F-4D97-AF65-F5344CB8AC3E}">
        <p14:creationId xmlns:p14="http://schemas.microsoft.com/office/powerpoint/2010/main" val="305311569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214954"/>
            <a:ext cx="9144000" cy="2387600"/>
          </a:xfrm>
        </p:spPr>
        <p:txBody>
          <a:bodyPr/>
          <a:lstStyle/>
          <a:p>
            <a:r>
              <a:rPr lang="fa-IR" dirty="0" smtClean="0">
                <a:cs typeface="B Titr" panose="00000700000000000000" pitchFamily="2" charset="-78"/>
              </a:rPr>
              <a:t>سرانجام تحریم‌ها در برجام</a:t>
            </a:r>
            <a:endParaRPr lang="en-US" dirty="0">
              <a:cs typeface="B Titr" panose="00000700000000000000" pitchFamily="2" charset="-78"/>
            </a:endParaRPr>
          </a:p>
        </p:txBody>
      </p:sp>
      <p:sp>
        <p:nvSpPr>
          <p:cNvPr id="3" name="Subtitle 2"/>
          <p:cNvSpPr>
            <a:spLocks noGrp="1"/>
          </p:cNvSpPr>
          <p:nvPr>
            <p:ph type="subTitle" idx="1"/>
          </p:nvPr>
        </p:nvSpPr>
        <p:spPr>
          <a:xfrm>
            <a:off x="1524000" y="4580832"/>
            <a:ext cx="9144000" cy="1655762"/>
          </a:xfrm>
        </p:spPr>
        <p:txBody>
          <a:bodyPr/>
          <a:lstStyle/>
          <a:p>
            <a:r>
              <a:rPr lang="fa-IR" dirty="0" smtClean="0">
                <a:cs typeface="B Zar" panose="00000400000000000000" pitchFamily="2" charset="-78"/>
              </a:rPr>
              <a:t>تابستان ۱۳۹۴</a:t>
            </a:r>
            <a:endParaRPr lang="en-US" dirty="0" smtClean="0">
              <a:cs typeface="B Zar" panose="00000400000000000000" pitchFamily="2" charset="-78"/>
            </a:endParaRPr>
          </a:p>
          <a:p>
            <a:endParaRPr lang="en-US" dirty="0">
              <a:cs typeface="B Zar" panose="00000400000000000000" pitchFamily="2" charset="-78"/>
            </a:endParaRPr>
          </a:p>
        </p:txBody>
      </p:sp>
      <p:sp>
        <p:nvSpPr>
          <p:cNvPr id="4" name="Rectangle 3"/>
          <p:cNvSpPr/>
          <p:nvPr/>
        </p:nvSpPr>
        <p:spPr>
          <a:xfrm>
            <a:off x="5751995" y="845622"/>
            <a:ext cx="688009" cy="369332"/>
          </a:xfrm>
          <a:prstGeom prst="rect">
            <a:avLst/>
          </a:prstGeom>
        </p:spPr>
        <p:txBody>
          <a:bodyPr wrap="none">
            <a:spAutoFit/>
          </a:bodyPr>
          <a:lstStyle/>
          <a:p>
            <a:r>
              <a:rPr lang="fa-IR" dirty="0" smtClean="0">
                <a:cs typeface="B Zar" panose="00000400000000000000" pitchFamily="2" charset="-78"/>
              </a:rPr>
              <a:t>بسم الله</a:t>
            </a:r>
            <a:endParaRPr lang="en-US" dirty="0" smtClean="0">
              <a:cs typeface="B Zar" panose="00000400000000000000" pitchFamily="2" charset="-78"/>
            </a:endParaRPr>
          </a:p>
        </p:txBody>
      </p:sp>
    </p:spTree>
    <p:extLst>
      <p:ext uri="{BB962C8B-B14F-4D97-AF65-F5344CB8AC3E}">
        <p14:creationId xmlns:p14="http://schemas.microsoft.com/office/powerpoint/2010/main" val="14531843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7882" y="991673"/>
            <a:ext cx="10676586" cy="5190186"/>
          </a:xfrm>
          <a:prstGeom prst="rect">
            <a:avLst/>
          </a:prstGeom>
          <a:ln w="9525" cap="flat" cmpd="sng" algn="ctr">
            <a:noFill/>
            <a:prstDash val="solid"/>
            <a:round/>
            <a:headEnd type="none" w="med" len="med"/>
            <a:tailEnd type="none" w="med" len="med"/>
          </a:ln>
        </p:spPr>
      </p:sp>
      <p:sp>
        <p:nvSpPr>
          <p:cNvPr id="4" name="Freeform 3"/>
          <p:cNvSpPr/>
          <p:nvPr/>
        </p:nvSpPr>
        <p:spPr>
          <a:xfrm>
            <a:off x="9529359" y="3283365"/>
            <a:ext cx="1585108" cy="831932"/>
          </a:xfrm>
          <a:custGeom>
            <a:avLst/>
            <a:gdLst>
              <a:gd name="connsiteX0" fmla="*/ 0 w 1585108"/>
              <a:gd name="connsiteY0" fmla="*/ 83193 h 831932"/>
              <a:gd name="connsiteX1" fmla="*/ 83193 w 1585108"/>
              <a:gd name="connsiteY1" fmla="*/ 0 h 831932"/>
              <a:gd name="connsiteX2" fmla="*/ 1501915 w 1585108"/>
              <a:gd name="connsiteY2" fmla="*/ 0 h 831932"/>
              <a:gd name="connsiteX3" fmla="*/ 1585108 w 1585108"/>
              <a:gd name="connsiteY3" fmla="*/ 83193 h 831932"/>
              <a:gd name="connsiteX4" fmla="*/ 1585108 w 1585108"/>
              <a:gd name="connsiteY4" fmla="*/ 748739 h 831932"/>
              <a:gd name="connsiteX5" fmla="*/ 1501915 w 1585108"/>
              <a:gd name="connsiteY5" fmla="*/ 831932 h 831932"/>
              <a:gd name="connsiteX6" fmla="*/ 83193 w 1585108"/>
              <a:gd name="connsiteY6" fmla="*/ 831932 h 831932"/>
              <a:gd name="connsiteX7" fmla="*/ 0 w 1585108"/>
              <a:gd name="connsiteY7" fmla="*/ 748739 h 831932"/>
              <a:gd name="connsiteX8" fmla="*/ 0 w 1585108"/>
              <a:gd name="connsiteY8" fmla="*/ 83193 h 83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5108" h="831932">
                <a:moveTo>
                  <a:pt x="0" y="83193"/>
                </a:moveTo>
                <a:cubicBezTo>
                  <a:pt x="0" y="37247"/>
                  <a:pt x="37247" y="0"/>
                  <a:pt x="83193" y="0"/>
                </a:cubicBezTo>
                <a:lnTo>
                  <a:pt x="1501915" y="0"/>
                </a:lnTo>
                <a:cubicBezTo>
                  <a:pt x="1547861" y="0"/>
                  <a:pt x="1585108" y="37247"/>
                  <a:pt x="1585108" y="83193"/>
                </a:cubicBezTo>
                <a:lnTo>
                  <a:pt x="1585108" y="748739"/>
                </a:lnTo>
                <a:cubicBezTo>
                  <a:pt x="1585108" y="794685"/>
                  <a:pt x="1547861" y="831932"/>
                  <a:pt x="1501915" y="831932"/>
                </a:cubicBezTo>
                <a:lnTo>
                  <a:pt x="83193" y="831932"/>
                </a:lnTo>
                <a:cubicBezTo>
                  <a:pt x="37247" y="831932"/>
                  <a:pt x="0" y="794685"/>
                  <a:pt x="0" y="748739"/>
                </a:cubicBezTo>
                <a:lnTo>
                  <a:pt x="0" y="83193"/>
                </a:lnTo>
                <a:close/>
              </a:path>
            </a:pathLst>
          </a:custGeom>
          <a:ln>
            <a:solidFill>
              <a:schemeClr val="tx1"/>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3256" tIns="33256" rIns="33256" bIns="33256" numCol="1" spcCol="1270" anchor="ctr" anchorCtr="0">
            <a:noAutofit/>
          </a:bodyPr>
          <a:lstStyle/>
          <a:p>
            <a:pPr lvl="0" algn="ctr" defTabSz="622300">
              <a:lnSpc>
                <a:spcPct val="90000"/>
              </a:lnSpc>
              <a:spcBef>
                <a:spcPct val="0"/>
              </a:spcBef>
              <a:spcAft>
                <a:spcPct val="35000"/>
              </a:spcAft>
            </a:pPr>
            <a:r>
              <a:rPr lang="fa-IR" sz="1400" b="1" kern="1200" dirty="0" smtClean="0">
                <a:cs typeface="B Zar" panose="00000400000000000000" pitchFamily="2" charset="-78"/>
              </a:rPr>
              <a:t>تحولات روز اجرا</a:t>
            </a:r>
            <a:endParaRPr lang="en-US" sz="1400" b="1" kern="1200" dirty="0">
              <a:cs typeface="B Zar" panose="00000400000000000000" pitchFamily="2" charset="-78"/>
            </a:endParaRPr>
          </a:p>
        </p:txBody>
      </p:sp>
      <p:sp>
        <p:nvSpPr>
          <p:cNvPr id="5" name="Freeform 4"/>
          <p:cNvSpPr/>
          <p:nvPr/>
        </p:nvSpPr>
        <p:spPr>
          <a:xfrm rot="1157461">
            <a:off x="8508657" y="3518662"/>
            <a:ext cx="1050184" cy="14392"/>
          </a:xfrm>
          <a:custGeom>
            <a:avLst/>
            <a:gdLst>
              <a:gd name="connsiteX0" fmla="*/ 0 w 1050184"/>
              <a:gd name="connsiteY0" fmla="*/ 7196 h 14392"/>
              <a:gd name="connsiteX1" fmla="*/ 1050184 w 1050184"/>
              <a:gd name="connsiteY1" fmla="*/ 7196 h 14392"/>
            </a:gdLst>
            <a:ahLst/>
            <a:cxnLst>
              <a:cxn ang="0">
                <a:pos x="connsiteX0" y="connsiteY0"/>
              </a:cxn>
              <a:cxn ang="0">
                <a:pos x="connsiteX1" y="connsiteY1"/>
              </a:cxn>
            </a:cxnLst>
            <a:rect l="l" t="t" r="r" b="b"/>
            <a:pathLst>
              <a:path w="1050184" h="14392">
                <a:moveTo>
                  <a:pt x="1050184" y="7196"/>
                </a:moveTo>
                <a:lnTo>
                  <a:pt x="0" y="7196"/>
                </a:lnTo>
              </a:path>
            </a:pathLst>
          </a:custGeom>
          <a:noFill/>
          <a:ln>
            <a:solidFill>
              <a:schemeClr val="tx1"/>
            </a:solidFill>
          </a:ln>
        </p:spPr>
        <p:style>
          <a:lnRef idx="2">
            <a:scrgbClr r="0" g="0" b="0"/>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txBody>
          <a:bodyPr spcFirstLastPara="0" vert="horz" wrap="square" lIns="511537" tIns="-19060" rIns="511537" bIns="-19058" numCol="1" spcCol="1270" anchor="ctr" anchorCtr="0">
            <a:noAutofit/>
          </a:bodyPr>
          <a:lstStyle/>
          <a:p>
            <a:pPr lvl="0" algn="ctr" defTabSz="466725">
              <a:lnSpc>
                <a:spcPct val="90000"/>
              </a:lnSpc>
              <a:spcBef>
                <a:spcPct val="0"/>
              </a:spcBef>
              <a:spcAft>
                <a:spcPct val="35000"/>
              </a:spcAft>
            </a:pPr>
            <a:endParaRPr lang="en-US" sz="1050" b="1" kern="1200">
              <a:cs typeface="B Zar" panose="00000400000000000000" pitchFamily="2" charset="-78"/>
            </a:endParaRPr>
          </a:p>
        </p:txBody>
      </p:sp>
      <p:sp>
        <p:nvSpPr>
          <p:cNvPr id="7" name="Freeform 6"/>
          <p:cNvSpPr/>
          <p:nvPr/>
        </p:nvSpPr>
        <p:spPr>
          <a:xfrm>
            <a:off x="7708166" y="3032345"/>
            <a:ext cx="829973" cy="640079"/>
          </a:xfrm>
          <a:custGeom>
            <a:avLst/>
            <a:gdLst>
              <a:gd name="connsiteX0" fmla="*/ 0 w 829973"/>
              <a:gd name="connsiteY0" fmla="*/ 64008 h 640079"/>
              <a:gd name="connsiteX1" fmla="*/ 64008 w 829973"/>
              <a:gd name="connsiteY1" fmla="*/ 0 h 640079"/>
              <a:gd name="connsiteX2" fmla="*/ 765965 w 829973"/>
              <a:gd name="connsiteY2" fmla="*/ 0 h 640079"/>
              <a:gd name="connsiteX3" fmla="*/ 829973 w 829973"/>
              <a:gd name="connsiteY3" fmla="*/ 64008 h 640079"/>
              <a:gd name="connsiteX4" fmla="*/ 829973 w 829973"/>
              <a:gd name="connsiteY4" fmla="*/ 576071 h 640079"/>
              <a:gd name="connsiteX5" fmla="*/ 765965 w 829973"/>
              <a:gd name="connsiteY5" fmla="*/ 640079 h 640079"/>
              <a:gd name="connsiteX6" fmla="*/ 64008 w 829973"/>
              <a:gd name="connsiteY6" fmla="*/ 640079 h 640079"/>
              <a:gd name="connsiteX7" fmla="*/ 0 w 829973"/>
              <a:gd name="connsiteY7" fmla="*/ 576071 h 640079"/>
              <a:gd name="connsiteX8" fmla="*/ 0 w 829973"/>
              <a:gd name="connsiteY8" fmla="*/ 64008 h 64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9973" h="640079">
                <a:moveTo>
                  <a:pt x="0" y="64008"/>
                </a:moveTo>
                <a:cubicBezTo>
                  <a:pt x="0" y="28657"/>
                  <a:pt x="28657" y="0"/>
                  <a:pt x="64008" y="0"/>
                </a:cubicBezTo>
                <a:lnTo>
                  <a:pt x="765965" y="0"/>
                </a:lnTo>
                <a:cubicBezTo>
                  <a:pt x="801316" y="0"/>
                  <a:pt x="829973" y="28657"/>
                  <a:pt x="829973" y="64008"/>
                </a:cubicBezTo>
                <a:lnTo>
                  <a:pt x="829973" y="576071"/>
                </a:lnTo>
                <a:cubicBezTo>
                  <a:pt x="829973" y="611422"/>
                  <a:pt x="801316" y="640079"/>
                  <a:pt x="765965" y="640079"/>
                </a:cubicBezTo>
                <a:lnTo>
                  <a:pt x="64008" y="640079"/>
                </a:lnTo>
                <a:cubicBezTo>
                  <a:pt x="28657" y="640079"/>
                  <a:pt x="0" y="611422"/>
                  <a:pt x="0" y="576071"/>
                </a:cubicBezTo>
                <a:lnTo>
                  <a:pt x="0" y="64008"/>
                </a:lnTo>
                <a:close/>
              </a:path>
            </a:pathLst>
          </a:custGeom>
          <a:solidFill>
            <a:schemeClr val="accent3">
              <a:lumMod val="75000"/>
            </a:schemeClr>
          </a:solidFill>
          <a:ln>
            <a:solidFill>
              <a:schemeClr val="tx1"/>
            </a:solidFill>
          </a:ln>
        </p:spPr>
        <p:style>
          <a:lnRef idx="2">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7637" tIns="27637" rIns="27637" bIns="27637" numCol="1" spcCol="1270" anchor="ctr" anchorCtr="0">
            <a:noAutofit/>
          </a:bodyPr>
          <a:lstStyle/>
          <a:p>
            <a:pPr lvl="0" algn="ctr" defTabSz="622300">
              <a:lnSpc>
                <a:spcPct val="90000"/>
              </a:lnSpc>
              <a:spcBef>
                <a:spcPct val="0"/>
              </a:spcBef>
              <a:spcAft>
                <a:spcPct val="35000"/>
              </a:spcAft>
            </a:pPr>
            <a:r>
              <a:rPr lang="fa-IR" sz="1400" b="1" kern="1200" dirty="0" smtClean="0">
                <a:cs typeface="B Zar" panose="00000400000000000000" pitchFamily="2" charset="-78"/>
              </a:rPr>
              <a:t>تعهدات ایران</a:t>
            </a:r>
            <a:endParaRPr lang="en-US" sz="1400" b="1" kern="1200" dirty="0">
              <a:cs typeface="B Zar" panose="00000400000000000000" pitchFamily="2" charset="-78"/>
            </a:endParaRPr>
          </a:p>
        </p:txBody>
      </p:sp>
      <p:sp>
        <p:nvSpPr>
          <p:cNvPr id="8" name="Freeform 7"/>
          <p:cNvSpPr/>
          <p:nvPr/>
        </p:nvSpPr>
        <p:spPr>
          <a:xfrm rot="3174136">
            <a:off x="5545635" y="2269292"/>
            <a:ext cx="2697808" cy="14393"/>
          </a:xfrm>
          <a:custGeom>
            <a:avLst/>
            <a:gdLst>
              <a:gd name="connsiteX0" fmla="*/ 0 w 2697808"/>
              <a:gd name="connsiteY0" fmla="*/ 7196 h 14392"/>
              <a:gd name="connsiteX1" fmla="*/ 2697808 w 2697808"/>
              <a:gd name="connsiteY1" fmla="*/ 7196 h 14392"/>
            </a:gdLst>
            <a:ahLst/>
            <a:cxnLst>
              <a:cxn ang="0">
                <a:pos x="connsiteX0" y="connsiteY0"/>
              </a:cxn>
              <a:cxn ang="0">
                <a:pos x="connsiteX1" y="connsiteY1"/>
              </a:cxn>
            </a:cxnLst>
            <a:rect l="l" t="t" r="r" b="b"/>
            <a:pathLst>
              <a:path w="2697808" h="14392">
                <a:moveTo>
                  <a:pt x="2697808" y="7196"/>
                </a:moveTo>
                <a:lnTo>
                  <a:pt x="0" y="7196"/>
                </a:lnTo>
              </a:path>
            </a:pathLst>
          </a:custGeom>
          <a:noFill/>
          <a:ln>
            <a:solidFill>
              <a:srgbClr val="FF0000"/>
            </a:solidFill>
          </a:ln>
        </p:spPr>
        <p:style>
          <a:lnRef idx="2">
            <a:schemeClr val="accent4">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txBody>
          <a:bodyPr spcFirstLastPara="0" vert="horz" wrap="square" lIns="1294159" tIns="-60249" rIns="1294159" bIns="-60249" numCol="1" spcCol="1270" anchor="ctr" anchorCtr="0">
            <a:noAutofit/>
          </a:bodyPr>
          <a:lstStyle/>
          <a:p>
            <a:pPr lvl="0" algn="ctr" defTabSz="466725">
              <a:lnSpc>
                <a:spcPct val="90000"/>
              </a:lnSpc>
              <a:spcBef>
                <a:spcPct val="0"/>
              </a:spcBef>
              <a:spcAft>
                <a:spcPct val="35000"/>
              </a:spcAft>
            </a:pPr>
            <a:endParaRPr lang="en-US" sz="1050" b="1" kern="1200">
              <a:cs typeface="B Zar" panose="00000400000000000000" pitchFamily="2" charset="-78"/>
            </a:endParaRPr>
          </a:p>
        </p:txBody>
      </p:sp>
      <p:sp>
        <p:nvSpPr>
          <p:cNvPr id="9" name="Freeform 8"/>
          <p:cNvSpPr/>
          <p:nvPr/>
        </p:nvSpPr>
        <p:spPr>
          <a:xfrm>
            <a:off x="3296301" y="993098"/>
            <a:ext cx="2743200" cy="414986"/>
          </a:xfrm>
          <a:custGeom>
            <a:avLst/>
            <a:gdLst>
              <a:gd name="connsiteX0" fmla="*/ 0 w 3686136"/>
              <a:gd name="connsiteY0" fmla="*/ 41499 h 414986"/>
              <a:gd name="connsiteX1" fmla="*/ 41499 w 3686136"/>
              <a:gd name="connsiteY1" fmla="*/ 0 h 414986"/>
              <a:gd name="connsiteX2" fmla="*/ 3644637 w 3686136"/>
              <a:gd name="connsiteY2" fmla="*/ 0 h 414986"/>
              <a:gd name="connsiteX3" fmla="*/ 3686136 w 3686136"/>
              <a:gd name="connsiteY3" fmla="*/ 41499 h 414986"/>
              <a:gd name="connsiteX4" fmla="*/ 3686136 w 3686136"/>
              <a:gd name="connsiteY4" fmla="*/ 373487 h 414986"/>
              <a:gd name="connsiteX5" fmla="*/ 3644637 w 3686136"/>
              <a:gd name="connsiteY5" fmla="*/ 414986 h 414986"/>
              <a:gd name="connsiteX6" fmla="*/ 41499 w 3686136"/>
              <a:gd name="connsiteY6" fmla="*/ 414986 h 414986"/>
              <a:gd name="connsiteX7" fmla="*/ 0 w 3686136"/>
              <a:gd name="connsiteY7" fmla="*/ 373487 h 414986"/>
              <a:gd name="connsiteX8" fmla="*/ 0 w 3686136"/>
              <a:gd name="connsiteY8" fmla="*/ 41499 h 414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6136" h="414986">
                <a:moveTo>
                  <a:pt x="0" y="41499"/>
                </a:moveTo>
                <a:cubicBezTo>
                  <a:pt x="0" y="18580"/>
                  <a:pt x="18580" y="0"/>
                  <a:pt x="41499" y="0"/>
                </a:cubicBezTo>
                <a:lnTo>
                  <a:pt x="3644637" y="0"/>
                </a:lnTo>
                <a:cubicBezTo>
                  <a:pt x="3667556" y="0"/>
                  <a:pt x="3686136" y="18580"/>
                  <a:pt x="3686136" y="41499"/>
                </a:cubicBezTo>
                <a:lnTo>
                  <a:pt x="3686136" y="373487"/>
                </a:lnTo>
                <a:cubicBezTo>
                  <a:pt x="3686136" y="396406"/>
                  <a:pt x="3667556" y="414986"/>
                  <a:pt x="3644637" y="414986"/>
                </a:cubicBezTo>
                <a:lnTo>
                  <a:pt x="41499" y="414986"/>
                </a:lnTo>
                <a:cubicBezTo>
                  <a:pt x="18580" y="414986"/>
                  <a:pt x="0" y="396406"/>
                  <a:pt x="0" y="373487"/>
                </a:cubicBezTo>
                <a:lnTo>
                  <a:pt x="0" y="41499"/>
                </a:lnTo>
                <a:close/>
              </a:path>
            </a:pathLst>
          </a:custGeom>
          <a:solidFill>
            <a:srgbClr val="FA6244"/>
          </a:solidFill>
          <a:ln>
            <a:solidFill>
              <a:schemeClr val="tx1"/>
            </a:solidFill>
          </a:ln>
        </p:spPr>
        <p:style>
          <a:lnRef idx="2">
            <a:scrgbClr r="0" g="0" b="0"/>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1045" tIns="21045" rIns="21045" bIns="21045" numCol="1" spcCol="1270" anchor="ctr" anchorCtr="0">
            <a:noAutofit/>
          </a:bodyPr>
          <a:lstStyle/>
          <a:p>
            <a:pPr lvl="0" algn="ctr" defTabSz="622300">
              <a:lnSpc>
                <a:spcPct val="90000"/>
              </a:lnSpc>
              <a:spcBef>
                <a:spcPct val="0"/>
              </a:spcBef>
              <a:spcAft>
                <a:spcPct val="35000"/>
              </a:spcAft>
            </a:pPr>
            <a:r>
              <a:rPr lang="fa-IR" sz="1400" b="1" kern="1200" dirty="0" smtClean="0">
                <a:cs typeface="B Zar" panose="00000400000000000000" pitchFamily="2" charset="-78"/>
              </a:rPr>
              <a:t>رآکتور تحقیقاتی آب سنگین اراک</a:t>
            </a:r>
            <a:endParaRPr lang="en-US" sz="1400" b="1" kern="1200" dirty="0">
              <a:cs typeface="B Zar" panose="00000400000000000000" pitchFamily="2" charset="-78"/>
            </a:endParaRPr>
          </a:p>
        </p:txBody>
      </p:sp>
      <p:sp>
        <p:nvSpPr>
          <p:cNvPr id="10" name="Freeform 9"/>
          <p:cNvSpPr/>
          <p:nvPr/>
        </p:nvSpPr>
        <p:spPr>
          <a:xfrm rot="2749248">
            <a:off x="5727052" y="2507910"/>
            <a:ext cx="2334974" cy="14393"/>
          </a:xfrm>
          <a:custGeom>
            <a:avLst/>
            <a:gdLst>
              <a:gd name="connsiteX0" fmla="*/ 0 w 2334974"/>
              <a:gd name="connsiteY0" fmla="*/ 7196 h 14392"/>
              <a:gd name="connsiteX1" fmla="*/ 2334974 w 2334974"/>
              <a:gd name="connsiteY1" fmla="*/ 7196 h 14392"/>
            </a:gdLst>
            <a:ahLst/>
            <a:cxnLst>
              <a:cxn ang="0">
                <a:pos x="connsiteX0" y="connsiteY0"/>
              </a:cxn>
              <a:cxn ang="0">
                <a:pos x="connsiteX1" y="connsiteY1"/>
              </a:cxn>
            </a:cxnLst>
            <a:rect l="l" t="t" r="r" b="b"/>
            <a:pathLst>
              <a:path w="2334974" h="14392">
                <a:moveTo>
                  <a:pt x="2334974" y="7196"/>
                </a:moveTo>
                <a:lnTo>
                  <a:pt x="0" y="7196"/>
                </a:lnTo>
              </a:path>
            </a:pathLst>
          </a:custGeom>
          <a:noFill/>
          <a:ln>
            <a:solidFill>
              <a:srgbClr val="FF0000"/>
            </a:solidFill>
          </a:ln>
        </p:spPr>
        <p:style>
          <a:lnRef idx="2">
            <a:schemeClr val="accent4">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txBody>
          <a:bodyPr spcFirstLastPara="0" vert="horz" wrap="square" lIns="1121812" tIns="-51179" rIns="1121813" bIns="-51177" numCol="1" spcCol="1270" anchor="ctr" anchorCtr="0">
            <a:noAutofit/>
          </a:bodyPr>
          <a:lstStyle/>
          <a:p>
            <a:pPr lvl="0" algn="ctr" defTabSz="444500">
              <a:lnSpc>
                <a:spcPct val="90000"/>
              </a:lnSpc>
              <a:spcBef>
                <a:spcPct val="0"/>
              </a:spcBef>
              <a:spcAft>
                <a:spcPct val="35000"/>
              </a:spcAft>
            </a:pPr>
            <a:endParaRPr lang="en-US" sz="1000" b="1" kern="1200">
              <a:cs typeface="B Zar" panose="00000400000000000000" pitchFamily="2" charset="-78"/>
            </a:endParaRPr>
          </a:p>
        </p:txBody>
      </p:sp>
      <p:sp>
        <p:nvSpPr>
          <p:cNvPr id="11" name="Freeform 10"/>
          <p:cNvSpPr/>
          <p:nvPr/>
        </p:nvSpPr>
        <p:spPr>
          <a:xfrm>
            <a:off x="3296301" y="1470333"/>
            <a:ext cx="2743200" cy="414986"/>
          </a:xfrm>
          <a:custGeom>
            <a:avLst/>
            <a:gdLst>
              <a:gd name="connsiteX0" fmla="*/ 0 w 3686136"/>
              <a:gd name="connsiteY0" fmla="*/ 41499 h 414986"/>
              <a:gd name="connsiteX1" fmla="*/ 41499 w 3686136"/>
              <a:gd name="connsiteY1" fmla="*/ 0 h 414986"/>
              <a:gd name="connsiteX2" fmla="*/ 3644637 w 3686136"/>
              <a:gd name="connsiteY2" fmla="*/ 0 h 414986"/>
              <a:gd name="connsiteX3" fmla="*/ 3686136 w 3686136"/>
              <a:gd name="connsiteY3" fmla="*/ 41499 h 414986"/>
              <a:gd name="connsiteX4" fmla="*/ 3686136 w 3686136"/>
              <a:gd name="connsiteY4" fmla="*/ 373487 h 414986"/>
              <a:gd name="connsiteX5" fmla="*/ 3644637 w 3686136"/>
              <a:gd name="connsiteY5" fmla="*/ 414986 h 414986"/>
              <a:gd name="connsiteX6" fmla="*/ 41499 w 3686136"/>
              <a:gd name="connsiteY6" fmla="*/ 414986 h 414986"/>
              <a:gd name="connsiteX7" fmla="*/ 0 w 3686136"/>
              <a:gd name="connsiteY7" fmla="*/ 373487 h 414986"/>
              <a:gd name="connsiteX8" fmla="*/ 0 w 3686136"/>
              <a:gd name="connsiteY8" fmla="*/ 41499 h 414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6136" h="414986">
                <a:moveTo>
                  <a:pt x="0" y="41499"/>
                </a:moveTo>
                <a:cubicBezTo>
                  <a:pt x="0" y="18580"/>
                  <a:pt x="18580" y="0"/>
                  <a:pt x="41499" y="0"/>
                </a:cubicBezTo>
                <a:lnTo>
                  <a:pt x="3644637" y="0"/>
                </a:lnTo>
                <a:cubicBezTo>
                  <a:pt x="3667556" y="0"/>
                  <a:pt x="3686136" y="18580"/>
                  <a:pt x="3686136" y="41499"/>
                </a:cubicBezTo>
                <a:lnTo>
                  <a:pt x="3686136" y="373487"/>
                </a:lnTo>
                <a:cubicBezTo>
                  <a:pt x="3686136" y="396406"/>
                  <a:pt x="3667556" y="414986"/>
                  <a:pt x="3644637" y="414986"/>
                </a:cubicBezTo>
                <a:lnTo>
                  <a:pt x="41499" y="414986"/>
                </a:lnTo>
                <a:cubicBezTo>
                  <a:pt x="18580" y="414986"/>
                  <a:pt x="0" y="396406"/>
                  <a:pt x="0" y="373487"/>
                </a:cubicBezTo>
                <a:lnTo>
                  <a:pt x="0" y="41499"/>
                </a:lnTo>
                <a:close/>
              </a:path>
            </a:pathLst>
          </a:custGeom>
          <a:solidFill>
            <a:srgbClr val="FA6244"/>
          </a:solidFill>
          <a:ln>
            <a:solidFill>
              <a:schemeClr val="tx1"/>
            </a:solidFill>
          </a:ln>
        </p:spPr>
        <p:style>
          <a:lnRef idx="2">
            <a:scrgbClr r="0" g="0" b="0"/>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1045" tIns="21045" rIns="21045" bIns="21045" numCol="1" spcCol="1270" anchor="ctr" anchorCtr="0">
            <a:noAutofit/>
          </a:bodyPr>
          <a:lstStyle/>
          <a:p>
            <a:pPr lvl="0" algn="ctr" defTabSz="622300">
              <a:lnSpc>
                <a:spcPct val="90000"/>
              </a:lnSpc>
              <a:spcBef>
                <a:spcPct val="0"/>
              </a:spcBef>
              <a:spcAft>
                <a:spcPct val="35000"/>
              </a:spcAft>
            </a:pPr>
            <a:r>
              <a:rPr lang="fa-IR" sz="1400" b="1" kern="1200" dirty="0" smtClean="0">
                <a:cs typeface="B Zar" panose="00000400000000000000" pitchFamily="2" charset="-78"/>
              </a:rPr>
              <a:t>برنامه تولید آب سنگین</a:t>
            </a:r>
            <a:endParaRPr lang="en-US" sz="1400" b="1" kern="1200" dirty="0">
              <a:cs typeface="B Zar" panose="00000400000000000000" pitchFamily="2" charset="-78"/>
            </a:endParaRPr>
          </a:p>
        </p:txBody>
      </p:sp>
      <p:sp>
        <p:nvSpPr>
          <p:cNvPr id="12" name="Freeform 11"/>
          <p:cNvSpPr/>
          <p:nvPr/>
        </p:nvSpPr>
        <p:spPr>
          <a:xfrm rot="2180725">
            <a:off x="5884398" y="2746527"/>
            <a:ext cx="2020282" cy="14393"/>
          </a:xfrm>
          <a:custGeom>
            <a:avLst/>
            <a:gdLst>
              <a:gd name="connsiteX0" fmla="*/ 0 w 2020282"/>
              <a:gd name="connsiteY0" fmla="*/ 7196 h 14392"/>
              <a:gd name="connsiteX1" fmla="*/ 2020282 w 2020282"/>
              <a:gd name="connsiteY1" fmla="*/ 7196 h 14392"/>
            </a:gdLst>
            <a:ahLst/>
            <a:cxnLst>
              <a:cxn ang="0">
                <a:pos x="connsiteX0" y="connsiteY0"/>
              </a:cxn>
              <a:cxn ang="0">
                <a:pos x="connsiteX1" y="connsiteY1"/>
              </a:cxn>
            </a:cxnLst>
            <a:rect l="l" t="t" r="r" b="b"/>
            <a:pathLst>
              <a:path w="2020282" h="14392">
                <a:moveTo>
                  <a:pt x="2020282" y="7196"/>
                </a:moveTo>
                <a:lnTo>
                  <a:pt x="0" y="7196"/>
                </a:lnTo>
              </a:path>
            </a:pathLst>
          </a:custGeom>
          <a:noFill/>
          <a:ln>
            <a:solidFill>
              <a:srgbClr val="FF0000"/>
            </a:solidFill>
          </a:ln>
        </p:spPr>
        <p:style>
          <a:lnRef idx="2">
            <a:schemeClr val="accent4">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txBody>
          <a:bodyPr spcFirstLastPara="0" vert="horz" wrap="square" lIns="972333" tIns="-43311" rIns="972334" bIns="-43311" numCol="1" spcCol="1270" anchor="ctr" anchorCtr="0">
            <a:noAutofit/>
          </a:bodyPr>
          <a:lstStyle/>
          <a:p>
            <a:pPr lvl="0" algn="ctr" defTabSz="444500">
              <a:lnSpc>
                <a:spcPct val="90000"/>
              </a:lnSpc>
              <a:spcBef>
                <a:spcPct val="0"/>
              </a:spcBef>
              <a:spcAft>
                <a:spcPct val="35000"/>
              </a:spcAft>
            </a:pPr>
            <a:endParaRPr lang="en-US" sz="1000" b="1" kern="1200">
              <a:cs typeface="B Zar" panose="00000400000000000000" pitchFamily="2" charset="-78"/>
            </a:endParaRPr>
          </a:p>
        </p:txBody>
      </p:sp>
      <p:sp>
        <p:nvSpPr>
          <p:cNvPr id="13" name="Freeform 12"/>
          <p:cNvSpPr/>
          <p:nvPr/>
        </p:nvSpPr>
        <p:spPr>
          <a:xfrm>
            <a:off x="3293902" y="1947568"/>
            <a:ext cx="2743200" cy="414986"/>
          </a:xfrm>
          <a:custGeom>
            <a:avLst/>
            <a:gdLst>
              <a:gd name="connsiteX0" fmla="*/ 0 w 3688535"/>
              <a:gd name="connsiteY0" fmla="*/ 41499 h 414986"/>
              <a:gd name="connsiteX1" fmla="*/ 41499 w 3688535"/>
              <a:gd name="connsiteY1" fmla="*/ 0 h 414986"/>
              <a:gd name="connsiteX2" fmla="*/ 3647036 w 3688535"/>
              <a:gd name="connsiteY2" fmla="*/ 0 h 414986"/>
              <a:gd name="connsiteX3" fmla="*/ 3688535 w 3688535"/>
              <a:gd name="connsiteY3" fmla="*/ 41499 h 414986"/>
              <a:gd name="connsiteX4" fmla="*/ 3688535 w 3688535"/>
              <a:gd name="connsiteY4" fmla="*/ 373487 h 414986"/>
              <a:gd name="connsiteX5" fmla="*/ 3647036 w 3688535"/>
              <a:gd name="connsiteY5" fmla="*/ 414986 h 414986"/>
              <a:gd name="connsiteX6" fmla="*/ 41499 w 3688535"/>
              <a:gd name="connsiteY6" fmla="*/ 414986 h 414986"/>
              <a:gd name="connsiteX7" fmla="*/ 0 w 3688535"/>
              <a:gd name="connsiteY7" fmla="*/ 373487 h 414986"/>
              <a:gd name="connsiteX8" fmla="*/ 0 w 3688535"/>
              <a:gd name="connsiteY8" fmla="*/ 41499 h 414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8535" h="414986">
                <a:moveTo>
                  <a:pt x="0" y="41499"/>
                </a:moveTo>
                <a:cubicBezTo>
                  <a:pt x="0" y="18580"/>
                  <a:pt x="18580" y="0"/>
                  <a:pt x="41499" y="0"/>
                </a:cubicBezTo>
                <a:lnTo>
                  <a:pt x="3647036" y="0"/>
                </a:lnTo>
                <a:cubicBezTo>
                  <a:pt x="3669955" y="0"/>
                  <a:pt x="3688535" y="18580"/>
                  <a:pt x="3688535" y="41499"/>
                </a:cubicBezTo>
                <a:lnTo>
                  <a:pt x="3688535" y="373487"/>
                </a:lnTo>
                <a:cubicBezTo>
                  <a:pt x="3688535" y="396406"/>
                  <a:pt x="3669955" y="414986"/>
                  <a:pt x="3647036" y="414986"/>
                </a:cubicBezTo>
                <a:lnTo>
                  <a:pt x="41499" y="414986"/>
                </a:lnTo>
                <a:cubicBezTo>
                  <a:pt x="18580" y="414986"/>
                  <a:pt x="0" y="396406"/>
                  <a:pt x="0" y="373487"/>
                </a:cubicBezTo>
                <a:lnTo>
                  <a:pt x="0" y="41499"/>
                </a:lnTo>
                <a:close/>
              </a:path>
            </a:pathLst>
          </a:custGeom>
          <a:solidFill>
            <a:srgbClr val="FA6244"/>
          </a:solidFill>
          <a:ln>
            <a:solidFill>
              <a:schemeClr val="tx1"/>
            </a:solidFill>
          </a:ln>
        </p:spPr>
        <p:style>
          <a:lnRef idx="2">
            <a:scrgbClr r="0" g="0" b="0"/>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1045" tIns="21045" rIns="21045" bIns="21045" numCol="1" spcCol="1270" anchor="ctr" anchorCtr="0">
            <a:noAutofit/>
          </a:bodyPr>
          <a:lstStyle/>
          <a:p>
            <a:pPr lvl="0" algn="ctr" defTabSz="622300">
              <a:lnSpc>
                <a:spcPct val="90000"/>
              </a:lnSpc>
              <a:spcBef>
                <a:spcPct val="0"/>
              </a:spcBef>
              <a:spcAft>
                <a:spcPct val="35000"/>
              </a:spcAft>
            </a:pPr>
            <a:r>
              <a:rPr lang="fa-IR" sz="1400" b="1" kern="1200" dirty="0" smtClean="0">
                <a:cs typeface="B Zar" panose="00000400000000000000" pitchFamily="2" charset="-78"/>
              </a:rPr>
              <a:t>ظرفیت غنی سازی</a:t>
            </a:r>
            <a:endParaRPr lang="en-US" sz="1400" b="1" kern="1200" dirty="0">
              <a:cs typeface="B Zar" panose="00000400000000000000" pitchFamily="2" charset="-78"/>
            </a:endParaRPr>
          </a:p>
        </p:txBody>
      </p:sp>
      <p:sp>
        <p:nvSpPr>
          <p:cNvPr id="14" name="Freeform 13"/>
          <p:cNvSpPr/>
          <p:nvPr/>
        </p:nvSpPr>
        <p:spPr>
          <a:xfrm rot="1432215">
            <a:off x="6004808" y="2985144"/>
            <a:ext cx="1779462" cy="14393"/>
          </a:xfrm>
          <a:custGeom>
            <a:avLst/>
            <a:gdLst>
              <a:gd name="connsiteX0" fmla="*/ 0 w 1779462"/>
              <a:gd name="connsiteY0" fmla="*/ 7196 h 14392"/>
              <a:gd name="connsiteX1" fmla="*/ 1779462 w 1779462"/>
              <a:gd name="connsiteY1" fmla="*/ 7196 h 14392"/>
            </a:gdLst>
            <a:ahLst/>
            <a:cxnLst>
              <a:cxn ang="0">
                <a:pos x="connsiteX0" y="connsiteY0"/>
              </a:cxn>
              <a:cxn ang="0">
                <a:pos x="connsiteX1" y="connsiteY1"/>
              </a:cxn>
            </a:cxnLst>
            <a:rect l="l" t="t" r="r" b="b"/>
            <a:pathLst>
              <a:path w="1779462" h="14392">
                <a:moveTo>
                  <a:pt x="1779462" y="7196"/>
                </a:moveTo>
                <a:lnTo>
                  <a:pt x="0" y="7196"/>
                </a:lnTo>
              </a:path>
            </a:pathLst>
          </a:custGeom>
          <a:noFill/>
          <a:ln>
            <a:solidFill>
              <a:srgbClr val="FF0000"/>
            </a:solidFill>
          </a:ln>
        </p:spPr>
        <p:style>
          <a:lnRef idx="2">
            <a:schemeClr val="accent4">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txBody>
          <a:bodyPr spcFirstLastPara="0" vert="horz" wrap="square" lIns="857944" tIns="-37290" rIns="857944" bIns="-37291" numCol="1" spcCol="1270" anchor="ctr" anchorCtr="0">
            <a:noAutofit/>
          </a:bodyPr>
          <a:lstStyle/>
          <a:p>
            <a:pPr lvl="0" algn="ctr" defTabSz="444500">
              <a:lnSpc>
                <a:spcPct val="90000"/>
              </a:lnSpc>
              <a:spcBef>
                <a:spcPct val="0"/>
              </a:spcBef>
              <a:spcAft>
                <a:spcPct val="35000"/>
              </a:spcAft>
            </a:pPr>
            <a:endParaRPr lang="en-US" sz="1000" b="1" kern="1200">
              <a:cs typeface="B Zar" panose="00000400000000000000" pitchFamily="2" charset="-78"/>
            </a:endParaRPr>
          </a:p>
        </p:txBody>
      </p:sp>
      <p:sp>
        <p:nvSpPr>
          <p:cNvPr id="15" name="Freeform 14"/>
          <p:cNvSpPr/>
          <p:nvPr/>
        </p:nvSpPr>
        <p:spPr>
          <a:xfrm>
            <a:off x="3293902" y="2424802"/>
            <a:ext cx="2743200" cy="414986"/>
          </a:xfrm>
          <a:custGeom>
            <a:avLst/>
            <a:gdLst>
              <a:gd name="connsiteX0" fmla="*/ 0 w 3688535"/>
              <a:gd name="connsiteY0" fmla="*/ 41499 h 414986"/>
              <a:gd name="connsiteX1" fmla="*/ 41499 w 3688535"/>
              <a:gd name="connsiteY1" fmla="*/ 0 h 414986"/>
              <a:gd name="connsiteX2" fmla="*/ 3647036 w 3688535"/>
              <a:gd name="connsiteY2" fmla="*/ 0 h 414986"/>
              <a:gd name="connsiteX3" fmla="*/ 3688535 w 3688535"/>
              <a:gd name="connsiteY3" fmla="*/ 41499 h 414986"/>
              <a:gd name="connsiteX4" fmla="*/ 3688535 w 3688535"/>
              <a:gd name="connsiteY4" fmla="*/ 373487 h 414986"/>
              <a:gd name="connsiteX5" fmla="*/ 3647036 w 3688535"/>
              <a:gd name="connsiteY5" fmla="*/ 414986 h 414986"/>
              <a:gd name="connsiteX6" fmla="*/ 41499 w 3688535"/>
              <a:gd name="connsiteY6" fmla="*/ 414986 h 414986"/>
              <a:gd name="connsiteX7" fmla="*/ 0 w 3688535"/>
              <a:gd name="connsiteY7" fmla="*/ 373487 h 414986"/>
              <a:gd name="connsiteX8" fmla="*/ 0 w 3688535"/>
              <a:gd name="connsiteY8" fmla="*/ 41499 h 414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8535" h="414986">
                <a:moveTo>
                  <a:pt x="0" y="41499"/>
                </a:moveTo>
                <a:cubicBezTo>
                  <a:pt x="0" y="18580"/>
                  <a:pt x="18580" y="0"/>
                  <a:pt x="41499" y="0"/>
                </a:cubicBezTo>
                <a:lnTo>
                  <a:pt x="3647036" y="0"/>
                </a:lnTo>
                <a:cubicBezTo>
                  <a:pt x="3669955" y="0"/>
                  <a:pt x="3688535" y="18580"/>
                  <a:pt x="3688535" y="41499"/>
                </a:cubicBezTo>
                <a:lnTo>
                  <a:pt x="3688535" y="373487"/>
                </a:lnTo>
                <a:cubicBezTo>
                  <a:pt x="3688535" y="396406"/>
                  <a:pt x="3669955" y="414986"/>
                  <a:pt x="3647036" y="414986"/>
                </a:cubicBezTo>
                <a:lnTo>
                  <a:pt x="41499" y="414986"/>
                </a:lnTo>
                <a:cubicBezTo>
                  <a:pt x="18580" y="414986"/>
                  <a:pt x="0" y="396406"/>
                  <a:pt x="0" y="373487"/>
                </a:cubicBezTo>
                <a:lnTo>
                  <a:pt x="0" y="41499"/>
                </a:lnTo>
                <a:close/>
              </a:path>
            </a:pathLst>
          </a:custGeom>
          <a:solidFill>
            <a:srgbClr val="FA6244"/>
          </a:solidFill>
          <a:ln>
            <a:solidFill>
              <a:schemeClr val="tx1"/>
            </a:solidFill>
          </a:ln>
        </p:spPr>
        <p:style>
          <a:lnRef idx="2">
            <a:scrgbClr r="0" g="0" b="0"/>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1045" tIns="21045" rIns="21045" bIns="21045" numCol="1" spcCol="1270" anchor="ctr" anchorCtr="0">
            <a:noAutofit/>
          </a:bodyPr>
          <a:lstStyle/>
          <a:p>
            <a:pPr lvl="0" algn="ctr" defTabSz="622300">
              <a:lnSpc>
                <a:spcPct val="90000"/>
              </a:lnSpc>
              <a:spcBef>
                <a:spcPct val="0"/>
              </a:spcBef>
              <a:spcAft>
                <a:spcPct val="35000"/>
              </a:spcAft>
            </a:pPr>
            <a:r>
              <a:rPr lang="fa-IR" sz="1400" b="1" kern="1200" dirty="0" smtClean="0">
                <a:cs typeface="B Zar" panose="00000400000000000000" pitchFamily="2" charset="-78"/>
              </a:rPr>
              <a:t>تحقیق و توسعه­ی سانتریفیوژها</a:t>
            </a:r>
            <a:endParaRPr lang="en-US" sz="1400" b="1" kern="1200" dirty="0">
              <a:cs typeface="B Zar" panose="00000400000000000000" pitchFamily="2" charset="-78"/>
            </a:endParaRPr>
          </a:p>
        </p:txBody>
      </p:sp>
      <p:sp>
        <p:nvSpPr>
          <p:cNvPr id="16" name="Freeform 15"/>
          <p:cNvSpPr/>
          <p:nvPr/>
        </p:nvSpPr>
        <p:spPr>
          <a:xfrm rot="509297">
            <a:off x="6071901" y="3223762"/>
            <a:ext cx="1645276" cy="14393"/>
          </a:xfrm>
          <a:custGeom>
            <a:avLst/>
            <a:gdLst>
              <a:gd name="connsiteX0" fmla="*/ 0 w 1645276"/>
              <a:gd name="connsiteY0" fmla="*/ 7196 h 14392"/>
              <a:gd name="connsiteX1" fmla="*/ 1645276 w 1645276"/>
              <a:gd name="connsiteY1" fmla="*/ 7196 h 14392"/>
            </a:gdLst>
            <a:ahLst/>
            <a:cxnLst>
              <a:cxn ang="0">
                <a:pos x="connsiteX0" y="connsiteY0"/>
              </a:cxn>
              <a:cxn ang="0">
                <a:pos x="connsiteX1" y="connsiteY1"/>
              </a:cxn>
            </a:cxnLst>
            <a:rect l="l" t="t" r="r" b="b"/>
            <a:pathLst>
              <a:path w="1645276" h="14392">
                <a:moveTo>
                  <a:pt x="1645276" y="7196"/>
                </a:moveTo>
                <a:lnTo>
                  <a:pt x="0" y="7196"/>
                </a:lnTo>
              </a:path>
            </a:pathLst>
          </a:custGeom>
          <a:noFill/>
          <a:ln>
            <a:solidFill>
              <a:srgbClr val="FF0000"/>
            </a:solidFill>
          </a:ln>
        </p:spPr>
        <p:style>
          <a:lnRef idx="2">
            <a:schemeClr val="accent4">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txBody>
          <a:bodyPr spcFirstLastPara="0" vert="horz" wrap="square" lIns="794205" tIns="-33936" rIns="794207" bIns="-33935" numCol="1" spcCol="1270" anchor="ctr" anchorCtr="0">
            <a:noAutofit/>
          </a:bodyPr>
          <a:lstStyle/>
          <a:p>
            <a:pPr lvl="0" algn="ctr" defTabSz="444500">
              <a:lnSpc>
                <a:spcPct val="90000"/>
              </a:lnSpc>
              <a:spcBef>
                <a:spcPct val="0"/>
              </a:spcBef>
              <a:spcAft>
                <a:spcPct val="35000"/>
              </a:spcAft>
            </a:pPr>
            <a:endParaRPr lang="en-US" sz="1000" b="1" kern="1200">
              <a:cs typeface="B Zar" panose="00000400000000000000" pitchFamily="2" charset="-78"/>
            </a:endParaRPr>
          </a:p>
        </p:txBody>
      </p:sp>
      <p:sp>
        <p:nvSpPr>
          <p:cNvPr id="17" name="Freeform 16"/>
          <p:cNvSpPr/>
          <p:nvPr/>
        </p:nvSpPr>
        <p:spPr>
          <a:xfrm>
            <a:off x="3293902" y="2902037"/>
            <a:ext cx="2743200" cy="414986"/>
          </a:xfrm>
          <a:custGeom>
            <a:avLst/>
            <a:gdLst>
              <a:gd name="connsiteX0" fmla="*/ 0 w 3688535"/>
              <a:gd name="connsiteY0" fmla="*/ 41499 h 414986"/>
              <a:gd name="connsiteX1" fmla="*/ 41499 w 3688535"/>
              <a:gd name="connsiteY1" fmla="*/ 0 h 414986"/>
              <a:gd name="connsiteX2" fmla="*/ 3647036 w 3688535"/>
              <a:gd name="connsiteY2" fmla="*/ 0 h 414986"/>
              <a:gd name="connsiteX3" fmla="*/ 3688535 w 3688535"/>
              <a:gd name="connsiteY3" fmla="*/ 41499 h 414986"/>
              <a:gd name="connsiteX4" fmla="*/ 3688535 w 3688535"/>
              <a:gd name="connsiteY4" fmla="*/ 373487 h 414986"/>
              <a:gd name="connsiteX5" fmla="*/ 3647036 w 3688535"/>
              <a:gd name="connsiteY5" fmla="*/ 414986 h 414986"/>
              <a:gd name="connsiteX6" fmla="*/ 41499 w 3688535"/>
              <a:gd name="connsiteY6" fmla="*/ 414986 h 414986"/>
              <a:gd name="connsiteX7" fmla="*/ 0 w 3688535"/>
              <a:gd name="connsiteY7" fmla="*/ 373487 h 414986"/>
              <a:gd name="connsiteX8" fmla="*/ 0 w 3688535"/>
              <a:gd name="connsiteY8" fmla="*/ 41499 h 414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8535" h="414986">
                <a:moveTo>
                  <a:pt x="0" y="41499"/>
                </a:moveTo>
                <a:cubicBezTo>
                  <a:pt x="0" y="18580"/>
                  <a:pt x="18580" y="0"/>
                  <a:pt x="41499" y="0"/>
                </a:cubicBezTo>
                <a:lnTo>
                  <a:pt x="3647036" y="0"/>
                </a:lnTo>
                <a:cubicBezTo>
                  <a:pt x="3669955" y="0"/>
                  <a:pt x="3688535" y="18580"/>
                  <a:pt x="3688535" y="41499"/>
                </a:cubicBezTo>
                <a:lnTo>
                  <a:pt x="3688535" y="373487"/>
                </a:lnTo>
                <a:cubicBezTo>
                  <a:pt x="3688535" y="396406"/>
                  <a:pt x="3669955" y="414986"/>
                  <a:pt x="3647036" y="414986"/>
                </a:cubicBezTo>
                <a:lnTo>
                  <a:pt x="41499" y="414986"/>
                </a:lnTo>
                <a:cubicBezTo>
                  <a:pt x="18580" y="414986"/>
                  <a:pt x="0" y="396406"/>
                  <a:pt x="0" y="373487"/>
                </a:cubicBezTo>
                <a:lnTo>
                  <a:pt x="0" y="41499"/>
                </a:lnTo>
                <a:close/>
              </a:path>
            </a:pathLst>
          </a:custGeom>
          <a:solidFill>
            <a:srgbClr val="FA6244"/>
          </a:solidFill>
          <a:ln>
            <a:solidFill>
              <a:schemeClr val="tx1"/>
            </a:solidFill>
          </a:ln>
        </p:spPr>
        <p:style>
          <a:lnRef idx="2">
            <a:scrgbClr r="0" g="0" b="0"/>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1045" tIns="21045" rIns="21045" bIns="21045" numCol="1" spcCol="1270" anchor="ctr" anchorCtr="0">
            <a:noAutofit/>
          </a:bodyPr>
          <a:lstStyle/>
          <a:p>
            <a:pPr lvl="0" algn="ctr" defTabSz="622300">
              <a:lnSpc>
                <a:spcPct val="90000"/>
              </a:lnSpc>
              <a:spcBef>
                <a:spcPct val="0"/>
              </a:spcBef>
              <a:spcAft>
                <a:spcPct val="35000"/>
              </a:spcAft>
            </a:pPr>
            <a:r>
              <a:rPr lang="fa-IR" sz="1400" b="1" kern="1200" dirty="0" smtClean="0">
                <a:cs typeface="B Zar" panose="00000400000000000000" pitchFamily="2" charset="-78"/>
              </a:rPr>
              <a:t>برنامه غنی‌سازی و سوخت فوردو</a:t>
            </a:r>
            <a:endParaRPr lang="en-US" sz="1400" b="1" kern="1200" dirty="0">
              <a:cs typeface="B Zar" panose="00000400000000000000" pitchFamily="2" charset="-78"/>
            </a:endParaRPr>
          </a:p>
        </p:txBody>
      </p:sp>
      <p:sp>
        <p:nvSpPr>
          <p:cNvPr id="18" name="Freeform 17"/>
          <p:cNvSpPr/>
          <p:nvPr/>
        </p:nvSpPr>
        <p:spPr>
          <a:xfrm rot="21108229">
            <a:off x="6072515" y="3462379"/>
            <a:ext cx="1644047" cy="14393"/>
          </a:xfrm>
          <a:custGeom>
            <a:avLst/>
            <a:gdLst>
              <a:gd name="connsiteX0" fmla="*/ 0 w 1644047"/>
              <a:gd name="connsiteY0" fmla="*/ 7196 h 14392"/>
              <a:gd name="connsiteX1" fmla="*/ 1644047 w 1644047"/>
              <a:gd name="connsiteY1" fmla="*/ 7196 h 14392"/>
            </a:gdLst>
            <a:ahLst/>
            <a:cxnLst>
              <a:cxn ang="0">
                <a:pos x="connsiteX0" y="connsiteY0"/>
              </a:cxn>
              <a:cxn ang="0">
                <a:pos x="connsiteX1" y="connsiteY1"/>
              </a:cxn>
            </a:cxnLst>
            <a:rect l="l" t="t" r="r" b="b"/>
            <a:pathLst>
              <a:path w="1644047" h="14392">
                <a:moveTo>
                  <a:pt x="1644047" y="7196"/>
                </a:moveTo>
                <a:lnTo>
                  <a:pt x="0" y="7196"/>
                </a:lnTo>
              </a:path>
            </a:pathLst>
          </a:custGeom>
          <a:noFill/>
          <a:ln>
            <a:solidFill>
              <a:srgbClr val="FF0000"/>
            </a:solidFill>
          </a:ln>
        </p:spPr>
        <p:style>
          <a:lnRef idx="2">
            <a:schemeClr val="accent4">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txBody>
          <a:bodyPr spcFirstLastPara="0" vert="horz" wrap="square" lIns="793622" tIns="-33905" rIns="793622" bIns="-33905" numCol="1" spcCol="1270" anchor="ctr" anchorCtr="0">
            <a:noAutofit/>
          </a:bodyPr>
          <a:lstStyle/>
          <a:p>
            <a:pPr lvl="0" algn="ctr" defTabSz="444500">
              <a:lnSpc>
                <a:spcPct val="90000"/>
              </a:lnSpc>
              <a:spcBef>
                <a:spcPct val="0"/>
              </a:spcBef>
              <a:spcAft>
                <a:spcPct val="35000"/>
              </a:spcAft>
            </a:pPr>
            <a:endParaRPr lang="en-US" sz="1000" b="1" kern="1200">
              <a:cs typeface="B Zar" panose="00000400000000000000" pitchFamily="2" charset="-78"/>
            </a:endParaRPr>
          </a:p>
        </p:txBody>
      </p:sp>
      <p:sp>
        <p:nvSpPr>
          <p:cNvPr id="19" name="Freeform 18"/>
          <p:cNvSpPr/>
          <p:nvPr/>
        </p:nvSpPr>
        <p:spPr>
          <a:xfrm>
            <a:off x="3293902" y="3379272"/>
            <a:ext cx="2743200" cy="414986"/>
          </a:xfrm>
          <a:custGeom>
            <a:avLst/>
            <a:gdLst>
              <a:gd name="connsiteX0" fmla="*/ 0 w 3688535"/>
              <a:gd name="connsiteY0" fmla="*/ 41499 h 414986"/>
              <a:gd name="connsiteX1" fmla="*/ 41499 w 3688535"/>
              <a:gd name="connsiteY1" fmla="*/ 0 h 414986"/>
              <a:gd name="connsiteX2" fmla="*/ 3647036 w 3688535"/>
              <a:gd name="connsiteY2" fmla="*/ 0 h 414986"/>
              <a:gd name="connsiteX3" fmla="*/ 3688535 w 3688535"/>
              <a:gd name="connsiteY3" fmla="*/ 41499 h 414986"/>
              <a:gd name="connsiteX4" fmla="*/ 3688535 w 3688535"/>
              <a:gd name="connsiteY4" fmla="*/ 373487 h 414986"/>
              <a:gd name="connsiteX5" fmla="*/ 3647036 w 3688535"/>
              <a:gd name="connsiteY5" fmla="*/ 414986 h 414986"/>
              <a:gd name="connsiteX6" fmla="*/ 41499 w 3688535"/>
              <a:gd name="connsiteY6" fmla="*/ 414986 h 414986"/>
              <a:gd name="connsiteX7" fmla="*/ 0 w 3688535"/>
              <a:gd name="connsiteY7" fmla="*/ 373487 h 414986"/>
              <a:gd name="connsiteX8" fmla="*/ 0 w 3688535"/>
              <a:gd name="connsiteY8" fmla="*/ 41499 h 414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8535" h="414986">
                <a:moveTo>
                  <a:pt x="0" y="41499"/>
                </a:moveTo>
                <a:cubicBezTo>
                  <a:pt x="0" y="18580"/>
                  <a:pt x="18580" y="0"/>
                  <a:pt x="41499" y="0"/>
                </a:cubicBezTo>
                <a:lnTo>
                  <a:pt x="3647036" y="0"/>
                </a:lnTo>
                <a:cubicBezTo>
                  <a:pt x="3669955" y="0"/>
                  <a:pt x="3688535" y="18580"/>
                  <a:pt x="3688535" y="41499"/>
                </a:cubicBezTo>
                <a:lnTo>
                  <a:pt x="3688535" y="373487"/>
                </a:lnTo>
                <a:cubicBezTo>
                  <a:pt x="3688535" y="396406"/>
                  <a:pt x="3669955" y="414986"/>
                  <a:pt x="3647036" y="414986"/>
                </a:cubicBezTo>
                <a:lnTo>
                  <a:pt x="41499" y="414986"/>
                </a:lnTo>
                <a:cubicBezTo>
                  <a:pt x="18580" y="414986"/>
                  <a:pt x="0" y="396406"/>
                  <a:pt x="0" y="373487"/>
                </a:cubicBezTo>
                <a:lnTo>
                  <a:pt x="0" y="41499"/>
                </a:lnTo>
                <a:close/>
              </a:path>
            </a:pathLst>
          </a:custGeom>
          <a:solidFill>
            <a:srgbClr val="FA6244"/>
          </a:solidFill>
          <a:ln>
            <a:solidFill>
              <a:schemeClr val="tx1"/>
            </a:solidFill>
          </a:ln>
        </p:spPr>
        <p:style>
          <a:lnRef idx="2">
            <a:scrgbClr r="0" g="0" b="0"/>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1045" tIns="21045" rIns="21045" bIns="21045" numCol="1" spcCol="1270" anchor="ctr" anchorCtr="0">
            <a:noAutofit/>
          </a:bodyPr>
          <a:lstStyle/>
          <a:p>
            <a:pPr lvl="0" algn="ctr" defTabSz="622300">
              <a:lnSpc>
                <a:spcPct val="90000"/>
              </a:lnSpc>
              <a:spcBef>
                <a:spcPct val="0"/>
              </a:spcBef>
              <a:spcAft>
                <a:spcPct val="35000"/>
              </a:spcAft>
            </a:pPr>
            <a:r>
              <a:rPr lang="fa-IR" sz="1400" b="1" kern="1200" dirty="0" smtClean="0">
                <a:cs typeface="B Zar" panose="00000400000000000000" pitchFamily="2" charset="-78"/>
              </a:rPr>
              <a:t>دیگر ابعاد غنی سازی</a:t>
            </a:r>
            <a:endParaRPr lang="en-US" sz="1400" b="1" kern="1200" dirty="0">
              <a:cs typeface="B Zar" panose="00000400000000000000" pitchFamily="2" charset="-78"/>
            </a:endParaRPr>
          </a:p>
        </p:txBody>
      </p:sp>
      <p:sp>
        <p:nvSpPr>
          <p:cNvPr id="20" name="Freeform 19"/>
          <p:cNvSpPr/>
          <p:nvPr/>
        </p:nvSpPr>
        <p:spPr>
          <a:xfrm rot="20182785">
            <a:off x="6006514" y="3700997"/>
            <a:ext cx="1776049" cy="14393"/>
          </a:xfrm>
          <a:custGeom>
            <a:avLst/>
            <a:gdLst>
              <a:gd name="connsiteX0" fmla="*/ 0 w 1776049"/>
              <a:gd name="connsiteY0" fmla="*/ 7196 h 14392"/>
              <a:gd name="connsiteX1" fmla="*/ 1776049 w 1776049"/>
              <a:gd name="connsiteY1" fmla="*/ 7196 h 14392"/>
            </a:gdLst>
            <a:ahLst/>
            <a:cxnLst>
              <a:cxn ang="0">
                <a:pos x="connsiteX0" y="connsiteY0"/>
              </a:cxn>
              <a:cxn ang="0">
                <a:pos x="connsiteX1" y="connsiteY1"/>
              </a:cxn>
            </a:cxnLst>
            <a:rect l="l" t="t" r="r" b="b"/>
            <a:pathLst>
              <a:path w="1776049" h="14392">
                <a:moveTo>
                  <a:pt x="1776049" y="7196"/>
                </a:moveTo>
                <a:lnTo>
                  <a:pt x="0" y="7196"/>
                </a:lnTo>
              </a:path>
            </a:pathLst>
          </a:custGeom>
          <a:noFill/>
          <a:ln>
            <a:solidFill>
              <a:srgbClr val="FF0000"/>
            </a:solidFill>
          </a:ln>
        </p:spPr>
        <p:style>
          <a:lnRef idx="2">
            <a:schemeClr val="accent4">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txBody>
          <a:bodyPr spcFirstLastPara="0" vert="horz" wrap="square" lIns="856324" tIns="-37206" rIns="856322" bIns="-37204" numCol="1" spcCol="1270" anchor="ctr" anchorCtr="0">
            <a:noAutofit/>
          </a:bodyPr>
          <a:lstStyle/>
          <a:p>
            <a:pPr lvl="0" algn="ctr" defTabSz="444500">
              <a:lnSpc>
                <a:spcPct val="90000"/>
              </a:lnSpc>
              <a:spcBef>
                <a:spcPct val="0"/>
              </a:spcBef>
              <a:spcAft>
                <a:spcPct val="35000"/>
              </a:spcAft>
            </a:pPr>
            <a:endParaRPr lang="en-US" sz="1000" b="1" kern="1200">
              <a:cs typeface="B Zar" panose="00000400000000000000" pitchFamily="2" charset="-78"/>
            </a:endParaRPr>
          </a:p>
        </p:txBody>
      </p:sp>
      <p:sp>
        <p:nvSpPr>
          <p:cNvPr id="21" name="Freeform 20"/>
          <p:cNvSpPr/>
          <p:nvPr/>
        </p:nvSpPr>
        <p:spPr>
          <a:xfrm>
            <a:off x="3293902" y="3856507"/>
            <a:ext cx="2743200" cy="414986"/>
          </a:xfrm>
          <a:custGeom>
            <a:avLst/>
            <a:gdLst>
              <a:gd name="connsiteX0" fmla="*/ 0 w 3688535"/>
              <a:gd name="connsiteY0" fmla="*/ 41499 h 414986"/>
              <a:gd name="connsiteX1" fmla="*/ 41499 w 3688535"/>
              <a:gd name="connsiteY1" fmla="*/ 0 h 414986"/>
              <a:gd name="connsiteX2" fmla="*/ 3647036 w 3688535"/>
              <a:gd name="connsiteY2" fmla="*/ 0 h 414986"/>
              <a:gd name="connsiteX3" fmla="*/ 3688535 w 3688535"/>
              <a:gd name="connsiteY3" fmla="*/ 41499 h 414986"/>
              <a:gd name="connsiteX4" fmla="*/ 3688535 w 3688535"/>
              <a:gd name="connsiteY4" fmla="*/ 373487 h 414986"/>
              <a:gd name="connsiteX5" fmla="*/ 3647036 w 3688535"/>
              <a:gd name="connsiteY5" fmla="*/ 414986 h 414986"/>
              <a:gd name="connsiteX6" fmla="*/ 41499 w 3688535"/>
              <a:gd name="connsiteY6" fmla="*/ 414986 h 414986"/>
              <a:gd name="connsiteX7" fmla="*/ 0 w 3688535"/>
              <a:gd name="connsiteY7" fmla="*/ 373487 h 414986"/>
              <a:gd name="connsiteX8" fmla="*/ 0 w 3688535"/>
              <a:gd name="connsiteY8" fmla="*/ 41499 h 414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8535" h="414986">
                <a:moveTo>
                  <a:pt x="0" y="41499"/>
                </a:moveTo>
                <a:cubicBezTo>
                  <a:pt x="0" y="18580"/>
                  <a:pt x="18580" y="0"/>
                  <a:pt x="41499" y="0"/>
                </a:cubicBezTo>
                <a:lnTo>
                  <a:pt x="3647036" y="0"/>
                </a:lnTo>
                <a:cubicBezTo>
                  <a:pt x="3669955" y="0"/>
                  <a:pt x="3688535" y="18580"/>
                  <a:pt x="3688535" y="41499"/>
                </a:cubicBezTo>
                <a:lnTo>
                  <a:pt x="3688535" y="373487"/>
                </a:lnTo>
                <a:cubicBezTo>
                  <a:pt x="3688535" y="396406"/>
                  <a:pt x="3669955" y="414986"/>
                  <a:pt x="3647036" y="414986"/>
                </a:cubicBezTo>
                <a:lnTo>
                  <a:pt x="41499" y="414986"/>
                </a:lnTo>
                <a:cubicBezTo>
                  <a:pt x="18580" y="414986"/>
                  <a:pt x="0" y="396406"/>
                  <a:pt x="0" y="373487"/>
                </a:cubicBezTo>
                <a:lnTo>
                  <a:pt x="0" y="41499"/>
                </a:lnTo>
                <a:close/>
              </a:path>
            </a:pathLst>
          </a:custGeom>
          <a:solidFill>
            <a:srgbClr val="FA6244"/>
          </a:solidFill>
          <a:ln>
            <a:solidFill>
              <a:schemeClr val="tx1"/>
            </a:solidFill>
          </a:ln>
        </p:spPr>
        <p:style>
          <a:lnRef idx="2">
            <a:scrgbClr r="0" g="0" b="0"/>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1045" tIns="21045" rIns="21045" bIns="21045" numCol="1" spcCol="1270" anchor="ctr" anchorCtr="0">
            <a:noAutofit/>
          </a:bodyPr>
          <a:lstStyle/>
          <a:p>
            <a:pPr lvl="0" algn="ctr" defTabSz="622300">
              <a:lnSpc>
                <a:spcPct val="90000"/>
              </a:lnSpc>
              <a:spcBef>
                <a:spcPct val="0"/>
              </a:spcBef>
              <a:spcAft>
                <a:spcPct val="35000"/>
              </a:spcAft>
            </a:pPr>
            <a:r>
              <a:rPr lang="fa-IR" sz="1400" b="1" kern="1200" dirty="0" smtClean="0">
                <a:cs typeface="B Zar" panose="00000400000000000000" pitchFamily="2" charset="-78"/>
              </a:rPr>
              <a:t>سوخت­ها و ذخایر اورانیوم</a:t>
            </a:r>
            <a:endParaRPr lang="en-US" sz="1400" b="1" kern="1200" dirty="0">
              <a:cs typeface="B Zar" panose="00000400000000000000" pitchFamily="2" charset="-78"/>
            </a:endParaRPr>
          </a:p>
        </p:txBody>
      </p:sp>
      <p:sp>
        <p:nvSpPr>
          <p:cNvPr id="22" name="Freeform 21"/>
          <p:cNvSpPr/>
          <p:nvPr/>
        </p:nvSpPr>
        <p:spPr>
          <a:xfrm rot="19430919">
            <a:off x="5886903" y="3939614"/>
            <a:ext cx="2015272" cy="14393"/>
          </a:xfrm>
          <a:custGeom>
            <a:avLst/>
            <a:gdLst>
              <a:gd name="connsiteX0" fmla="*/ 0 w 2015272"/>
              <a:gd name="connsiteY0" fmla="*/ 7196 h 14392"/>
              <a:gd name="connsiteX1" fmla="*/ 2015272 w 2015272"/>
              <a:gd name="connsiteY1" fmla="*/ 7196 h 14392"/>
            </a:gdLst>
            <a:ahLst/>
            <a:cxnLst>
              <a:cxn ang="0">
                <a:pos x="connsiteX0" y="connsiteY0"/>
              </a:cxn>
              <a:cxn ang="0">
                <a:pos x="connsiteX1" y="connsiteY1"/>
              </a:cxn>
            </a:cxnLst>
            <a:rect l="l" t="t" r="r" b="b"/>
            <a:pathLst>
              <a:path w="2015272" h="14392">
                <a:moveTo>
                  <a:pt x="2015272" y="7196"/>
                </a:moveTo>
                <a:lnTo>
                  <a:pt x="0" y="7196"/>
                </a:lnTo>
              </a:path>
            </a:pathLst>
          </a:custGeom>
          <a:noFill/>
          <a:ln>
            <a:solidFill>
              <a:srgbClr val="FF0000"/>
            </a:solidFill>
          </a:ln>
        </p:spPr>
        <p:style>
          <a:lnRef idx="2">
            <a:schemeClr val="accent4">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txBody>
          <a:bodyPr spcFirstLastPara="0" vert="horz" wrap="square" lIns="969954" tIns="-43187" rIns="969954" bIns="-43184" numCol="1" spcCol="1270" anchor="ctr" anchorCtr="0">
            <a:noAutofit/>
          </a:bodyPr>
          <a:lstStyle/>
          <a:p>
            <a:pPr lvl="0" algn="ctr" defTabSz="444500">
              <a:lnSpc>
                <a:spcPct val="90000"/>
              </a:lnSpc>
              <a:spcBef>
                <a:spcPct val="0"/>
              </a:spcBef>
              <a:spcAft>
                <a:spcPct val="35000"/>
              </a:spcAft>
            </a:pPr>
            <a:endParaRPr lang="en-US" sz="1000" b="1" kern="1200">
              <a:cs typeface="B Zar" panose="00000400000000000000" pitchFamily="2" charset="-78"/>
            </a:endParaRPr>
          </a:p>
        </p:txBody>
      </p:sp>
      <p:sp>
        <p:nvSpPr>
          <p:cNvPr id="23" name="Freeform 22"/>
          <p:cNvSpPr/>
          <p:nvPr/>
        </p:nvSpPr>
        <p:spPr>
          <a:xfrm>
            <a:off x="3293902" y="4333742"/>
            <a:ext cx="2743200" cy="414986"/>
          </a:xfrm>
          <a:custGeom>
            <a:avLst/>
            <a:gdLst>
              <a:gd name="connsiteX0" fmla="*/ 0 w 3688535"/>
              <a:gd name="connsiteY0" fmla="*/ 41499 h 414986"/>
              <a:gd name="connsiteX1" fmla="*/ 41499 w 3688535"/>
              <a:gd name="connsiteY1" fmla="*/ 0 h 414986"/>
              <a:gd name="connsiteX2" fmla="*/ 3647036 w 3688535"/>
              <a:gd name="connsiteY2" fmla="*/ 0 h 414986"/>
              <a:gd name="connsiteX3" fmla="*/ 3688535 w 3688535"/>
              <a:gd name="connsiteY3" fmla="*/ 41499 h 414986"/>
              <a:gd name="connsiteX4" fmla="*/ 3688535 w 3688535"/>
              <a:gd name="connsiteY4" fmla="*/ 373487 h 414986"/>
              <a:gd name="connsiteX5" fmla="*/ 3647036 w 3688535"/>
              <a:gd name="connsiteY5" fmla="*/ 414986 h 414986"/>
              <a:gd name="connsiteX6" fmla="*/ 41499 w 3688535"/>
              <a:gd name="connsiteY6" fmla="*/ 414986 h 414986"/>
              <a:gd name="connsiteX7" fmla="*/ 0 w 3688535"/>
              <a:gd name="connsiteY7" fmla="*/ 373487 h 414986"/>
              <a:gd name="connsiteX8" fmla="*/ 0 w 3688535"/>
              <a:gd name="connsiteY8" fmla="*/ 41499 h 414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8535" h="414986">
                <a:moveTo>
                  <a:pt x="0" y="41499"/>
                </a:moveTo>
                <a:cubicBezTo>
                  <a:pt x="0" y="18580"/>
                  <a:pt x="18580" y="0"/>
                  <a:pt x="41499" y="0"/>
                </a:cubicBezTo>
                <a:lnTo>
                  <a:pt x="3647036" y="0"/>
                </a:lnTo>
                <a:cubicBezTo>
                  <a:pt x="3669955" y="0"/>
                  <a:pt x="3688535" y="18580"/>
                  <a:pt x="3688535" y="41499"/>
                </a:cubicBezTo>
                <a:lnTo>
                  <a:pt x="3688535" y="373487"/>
                </a:lnTo>
                <a:cubicBezTo>
                  <a:pt x="3688535" y="396406"/>
                  <a:pt x="3669955" y="414986"/>
                  <a:pt x="3647036" y="414986"/>
                </a:cubicBezTo>
                <a:lnTo>
                  <a:pt x="41499" y="414986"/>
                </a:lnTo>
                <a:cubicBezTo>
                  <a:pt x="18580" y="414986"/>
                  <a:pt x="0" y="396406"/>
                  <a:pt x="0" y="373487"/>
                </a:cubicBezTo>
                <a:lnTo>
                  <a:pt x="0" y="41499"/>
                </a:lnTo>
                <a:close/>
              </a:path>
            </a:pathLst>
          </a:custGeom>
          <a:solidFill>
            <a:srgbClr val="FA6244"/>
          </a:solidFill>
          <a:ln>
            <a:solidFill>
              <a:schemeClr val="tx1"/>
            </a:solidFill>
          </a:ln>
        </p:spPr>
        <p:style>
          <a:lnRef idx="2">
            <a:scrgbClr r="0" g="0" b="0"/>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1045" tIns="21045" rIns="21045" bIns="21045" numCol="1" spcCol="1270" anchor="ctr" anchorCtr="0">
            <a:noAutofit/>
          </a:bodyPr>
          <a:lstStyle/>
          <a:p>
            <a:pPr lvl="0" algn="ctr" defTabSz="622300">
              <a:lnSpc>
                <a:spcPct val="90000"/>
              </a:lnSpc>
              <a:spcBef>
                <a:spcPct val="0"/>
              </a:spcBef>
              <a:spcAft>
                <a:spcPct val="35000"/>
              </a:spcAft>
            </a:pPr>
            <a:r>
              <a:rPr lang="fa-IR" sz="1400" b="1" kern="1200" dirty="0" smtClean="0">
                <a:cs typeface="B Zar" panose="00000400000000000000" pitchFamily="2" charset="-78"/>
              </a:rPr>
              <a:t>ساخت سانتریفیوژ</a:t>
            </a:r>
            <a:endParaRPr lang="en-US" sz="1400" b="1" kern="1200" dirty="0">
              <a:cs typeface="B Zar" panose="00000400000000000000" pitchFamily="2" charset="-78"/>
            </a:endParaRPr>
          </a:p>
        </p:txBody>
      </p:sp>
      <p:sp>
        <p:nvSpPr>
          <p:cNvPr id="24" name="Freeform 23"/>
          <p:cNvSpPr/>
          <p:nvPr/>
        </p:nvSpPr>
        <p:spPr>
          <a:xfrm rot="18859469">
            <a:off x="5730087" y="4178231"/>
            <a:ext cx="2328904" cy="14393"/>
          </a:xfrm>
          <a:custGeom>
            <a:avLst/>
            <a:gdLst>
              <a:gd name="connsiteX0" fmla="*/ 0 w 2328904"/>
              <a:gd name="connsiteY0" fmla="*/ 7196 h 14392"/>
              <a:gd name="connsiteX1" fmla="*/ 2328904 w 2328904"/>
              <a:gd name="connsiteY1" fmla="*/ 7196 h 14392"/>
            </a:gdLst>
            <a:ahLst/>
            <a:cxnLst>
              <a:cxn ang="0">
                <a:pos x="connsiteX0" y="connsiteY0"/>
              </a:cxn>
              <a:cxn ang="0">
                <a:pos x="connsiteX1" y="connsiteY1"/>
              </a:cxn>
            </a:cxnLst>
            <a:rect l="l" t="t" r="r" b="b"/>
            <a:pathLst>
              <a:path w="2328904" h="14392">
                <a:moveTo>
                  <a:pt x="2328904" y="7196"/>
                </a:moveTo>
                <a:lnTo>
                  <a:pt x="0" y="7196"/>
                </a:lnTo>
              </a:path>
            </a:pathLst>
          </a:custGeom>
          <a:noFill/>
          <a:ln>
            <a:solidFill>
              <a:srgbClr val="FF0000"/>
            </a:solidFill>
          </a:ln>
        </p:spPr>
        <p:style>
          <a:lnRef idx="2">
            <a:schemeClr val="accent4">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txBody>
          <a:bodyPr spcFirstLastPara="0" vert="horz" wrap="square" lIns="1118928" tIns="-51027" rIns="1118930" bIns="-51026" numCol="1" spcCol="1270" anchor="ctr" anchorCtr="0">
            <a:noAutofit/>
          </a:bodyPr>
          <a:lstStyle/>
          <a:p>
            <a:pPr lvl="0" algn="ctr" defTabSz="444500">
              <a:lnSpc>
                <a:spcPct val="90000"/>
              </a:lnSpc>
              <a:spcBef>
                <a:spcPct val="0"/>
              </a:spcBef>
              <a:spcAft>
                <a:spcPct val="35000"/>
              </a:spcAft>
            </a:pPr>
            <a:endParaRPr lang="en-US" sz="1000" b="1" kern="1200">
              <a:cs typeface="B Zar" panose="00000400000000000000" pitchFamily="2" charset="-78"/>
            </a:endParaRPr>
          </a:p>
        </p:txBody>
      </p:sp>
      <p:sp>
        <p:nvSpPr>
          <p:cNvPr id="25" name="Freeform 24"/>
          <p:cNvSpPr/>
          <p:nvPr/>
        </p:nvSpPr>
        <p:spPr>
          <a:xfrm>
            <a:off x="3293902" y="4810977"/>
            <a:ext cx="2743200" cy="414986"/>
          </a:xfrm>
          <a:custGeom>
            <a:avLst/>
            <a:gdLst>
              <a:gd name="connsiteX0" fmla="*/ 0 w 3688535"/>
              <a:gd name="connsiteY0" fmla="*/ 41499 h 414986"/>
              <a:gd name="connsiteX1" fmla="*/ 41499 w 3688535"/>
              <a:gd name="connsiteY1" fmla="*/ 0 h 414986"/>
              <a:gd name="connsiteX2" fmla="*/ 3647036 w 3688535"/>
              <a:gd name="connsiteY2" fmla="*/ 0 h 414986"/>
              <a:gd name="connsiteX3" fmla="*/ 3688535 w 3688535"/>
              <a:gd name="connsiteY3" fmla="*/ 41499 h 414986"/>
              <a:gd name="connsiteX4" fmla="*/ 3688535 w 3688535"/>
              <a:gd name="connsiteY4" fmla="*/ 373487 h 414986"/>
              <a:gd name="connsiteX5" fmla="*/ 3647036 w 3688535"/>
              <a:gd name="connsiteY5" fmla="*/ 414986 h 414986"/>
              <a:gd name="connsiteX6" fmla="*/ 41499 w 3688535"/>
              <a:gd name="connsiteY6" fmla="*/ 414986 h 414986"/>
              <a:gd name="connsiteX7" fmla="*/ 0 w 3688535"/>
              <a:gd name="connsiteY7" fmla="*/ 373487 h 414986"/>
              <a:gd name="connsiteX8" fmla="*/ 0 w 3688535"/>
              <a:gd name="connsiteY8" fmla="*/ 41499 h 414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8535" h="414986">
                <a:moveTo>
                  <a:pt x="0" y="41499"/>
                </a:moveTo>
                <a:cubicBezTo>
                  <a:pt x="0" y="18580"/>
                  <a:pt x="18580" y="0"/>
                  <a:pt x="41499" y="0"/>
                </a:cubicBezTo>
                <a:lnTo>
                  <a:pt x="3647036" y="0"/>
                </a:lnTo>
                <a:cubicBezTo>
                  <a:pt x="3669955" y="0"/>
                  <a:pt x="3688535" y="18580"/>
                  <a:pt x="3688535" y="41499"/>
                </a:cubicBezTo>
                <a:lnTo>
                  <a:pt x="3688535" y="373487"/>
                </a:lnTo>
                <a:cubicBezTo>
                  <a:pt x="3688535" y="396406"/>
                  <a:pt x="3669955" y="414986"/>
                  <a:pt x="3647036" y="414986"/>
                </a:cubicBezTo>
                <a:lnTo>
                  <a:pt x="41499" y="414986"/>
                </a:lnTo>
                <a:cubicBezTo>
                  <a:pt x="18580" y="414986"/>
                  <a:pt x="0" y="396406"/>
                  <a:pt x="0" y="373487"/>
                </a:cubicBezTo>
                <a:lnTo>
                  <a:pt x="0" y="41499"/>
                </a:lnTo>
                <a:close/>
              </a:path>
            </a:pathLst>
          </a:custGeom>
          <a:solidFill>
            <a:srgbClr val="FA6244"/>
          </a:solidFill>
          <a:ln>
            <a:solidFill>
              <a:schemeClr val="tx1"/>
            </a:solidFill>
          </a:ln>
        </p:spPr>
        <p:style>
          <a:lnRef idx="2">
            <a:scrgbClr r="0" g="0" b="0"/>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1045" tIns="21045" rIns="21045" bIns="21045" numCol="1" spcCol="1270" anchor="ctr" anchorCtr="0">
            <a:noAutofit/>
          </a:bodyPr>
          <a:lstStyle/>
          <a:p>
            <a:pPr lvl="0" algn="ctr" defTabSz="622300">
              <a:lnSpc>
                <a:spcPct val="90000"/>
              </a:lnSpc>
              <a:spcBef>
                <a:spcPct val="0"/>
              </a:spcBef>
              <a:spcAft>
                <a:spcPct val="35000"/>
              </a:spcAft>
            </a:pPr>
            <a:r>
              <a:rPr lang="fa-IR" sz="1400" b="1" kern="1200" dirty="0" smtClean="0">
                <a:cs typeface="B Zar" panose="00000400000000000000" pitchFamily="2" charset="-78"/>
              </a:rPr>
              <a:t>تکمیل مدالیته</a:t>
            </a:r>
            <a:endParaRPr lang="en-US" sz="1400" b="1" kern="1200" dirty="0">
              <a:cs typeface="B Zar" panose="00000400000000000000" pitchFamily="2" charset="-78"/>
            </a:endParaRPr>
          </a:p>
        </p:txBody>
      </p:sp>
      <p:sp>
        <p:nvSpPr>
          <p:cNvPr id="26" name="Freeform 25"/>
          <p:cNvSpPr/>
          <p:nvPr/>
        </p:nvSpPr>
        <p:spPr>
          <a:xfrm rot="18432393">
            <a:off x="5549012" y="4416849"/>
            <a:ext cx="2691054" cy="14393"/>
          </a:xfrm>
          <a:custGeom>
            <a:avLst/>
            <a:gdLst>
              <a:gd name="connsiteX0" fmla="*/ 0 w 2691054"/>
              <a:gd name="connsiteY0" fmla="*/ 7196 h 14392"/>
              <a:gd name="connsiteX1" fmla="*/ 2691054 w 2691054"/>
              <a:gd name="connsiteY1" fmla="*/ 7196 h 14392"/>
            </a:gdLst>
            <a:ahLst/>
            <a:cxnLst>
              <a:cxn ang="0">
                <a:pos x="connsiteX0" y="connsiteY0"/>
              </a:cxn>
              <a:cxn ang="0">
                <a:pos x="connsiteX1" y="connsiteY1"/>
              </a:cxn>
            </a:cxnLst>
            <a:rect l="l" t="t" r="r" b="b"/>
            <a:pathLst>
              <a:path w="2691054" h="14392">
                <a:moveTo>
                  <a:pt x="2691054" y="7196"/>
                </a:moveTo>
                <a:lnTo>
                  <a:pt x="0" y="7196"/>
                </a:lnTo>
              </a:path>
            </a:pathLst>
          </a:custGeom>
          <a:noFill/>
          <a:ln>
            <a:solidFill>
              <a:srgbClr val="FF0000"/>
            </a:solidFill>
          </a:ln>
        </p:spPr>
        <p:style>
          <a:lnRef idx="2">
            <a:schemeClr val="accent4">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txBody>
          <a:bodyPr spcFirstLastPara="0" vert="horz" wrap="square" lIns="1290951" tIns="-60080" rIns="1290951" bIns="-60079" numCol="1" spcCol="1270" anchor="ctr" anchorCtr="0">
            <a:noAutofit/>
          </a:bodyPr>
          <a:lstStyle/>
          <a:p>
            <a:pPr lvl="0" algn="ctr" defTabSz="444500">
              <a:lnSpc>
                <a:spcPct val="90000"/>
              </a:lnSpc>
              <a:spcBef>
                <a:spcPct val="0"/>
              </a:spcBef>
              <a:spcAft>
                <a:spcPct val="35000"/>
              </a:spcAft>
            </a:pPr>
            <a:endParaRPr lang="en-US" sz="1000" b="1" kern="1200">
              <a:cs typeface="B Zar" panose="00000400000000000000" pitchFamily="2" charset="-78"/>
            </a:endParaRPr>
          </a:p>
        </p:txBody>
      </p:sp>
      <p:sp>
        <p:nvSpPr>
          <p:cNvPr id="27" name="Freeform 26"/>
          <p:cNvSpPr/>
          <p:nvPr/>
        </p:nvSpPr>
        <p:spPr>
          <a:xfrm>
            <a:off x="3293902" y="5288211"/>
            <a:ext cx="2743200" cy="414986"/>
          </a:xfrm>
          <a:custGeom>
            <a:avLst/>
            <a:gdLst>
              <a:gd name="connsiteX0" fmla="*/ 0 w 3688535"/>
              <a:gd name="connsiteY0" fmla="*/ 41499 h 414986"/>
              <a:gd name="connsiteX1" fmla="*/ 41499 w 3688535"/>
              <a:gd name="connsiteY1" fmla="*/ 0 h 414986"/>
              <a:gd name="connsiteX2" fmla="*/ 3647036 w 3688535"/>
              <a:gd name="connsiteY2" fmla="*/ 0 h 414986"/>
              <a:gd name="connsiteX3" fmla="*/ 3688535 w 3688535"/>
              <a:gd name="connsiteY3" fmla="*/ 41499 h 414986"/>
              <a:gd name="connsiteX4" fmla="*/ 3688535 w 3688535"/>
              <a:gd name="connsiteY4" fmla="*/ 373487 h 414986"/>
              <a:gd name="connsiteX5" fmla="*/ 3647036 w 3688535"/>
              <a:gd name="connsiteY5" fmla="*/ 414986 h 414986"/>
              <a:gd name="connsiteX6" fmla="*/ 41499 w 3688535"/>
              <a:gd name="connsiteY6" fmla="*/ 414986 h 414986"/>
              <a:gd name="connsiteX7" fmla="*/ 0 w 3688535"/>
              <a:gd name="connsiteY7" fmla="*/ 373487 h 414986"/>
              <a:gd name="connsiteX8" fmla="*/ 0 w 3688535"/>
              <a:gd name="connsiteY8" fmla="*/ 41499 h 414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8535" h="414986">
                <a:moveTo>
                  <a:pt x="0" y="41499"/>
                </a:moveTo>
                <a:cubicBezTo>
                  <a:pt x="0" y="18580"/>
                  <a:pt x="18580" y="0"/>
                  <a:pt x="41499" y="0"/>
                </a:cubicBezTo>
                <a:lnTo>
                  <a:pt x="3647036" y="0"/>
                </a:lnTo>
                <a:cubicBezTo>
                  <a:pt x="3669955" y="0"/>
                  <a:pt x="3688535" y="18580"/>
                  <a:pt x="3688535" y="41499"/>
                </a:cubicBezTo>
                <a:lnTo>
                  <a:pt x="3688535" y="373487"/>
                </a:lnTo>
                <a:cubicBezTo>
                  <a:pt x="3688535" y="396406"/>
                  <a:pt x="3669955" y="414986"/>
                  <a:pt x="3647036" y="414986"/>
                </a:cubicBezTo>
                <a:lnTo>
                  <a:pt x="41499" y="414986"/>
                </a:lnTo>
                <a:cubicBezTo>
                  <a:pt x="18580" y="414986"/>
                  <a:pt x="0" y="396406"/>
                  <a:pt x="0" y="373487"/>
                </a:cubicBezTo>
                <a:lnTo>
                  <a:pt x="0" y="41499"/>
                </a:lnTo>
                <a:close/>
              </a:path>
            </a:pathLst>
          </a:custGeom>
          <a:solidFill>
            <a:srgbClr val="FA6244"/>
          </a:solidFill>
          <a:ln>
            <a:solidFill>
              <a:schemeClr val="tx1"/>
            </a:solidFill>
          </a:ln>
        </p:spPr>
        <p:style>
          <a:lnRef idx="2">
            <a:scrgbClr r="0" g="0" b="0"/>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1045" tIns="21045" rIns="21045" bIns="21045" numCol="1" spcCol="1270" anchor="ctr" anchorCtr="0">
            <a:noAutofit/>
          </a:bodyPr>
          <a:lstStyle/>
          <a:p>
            <a:pPr lvl="0" algn="ctr" defTabSz="622300">
              <a:lnSpc>
                <a:spcPct val="90000"/>
              </a:lnSpc>
              <a:spcBef>
                <a:spcPct val="0"/>
              </a:spcBef>
              <a:spcAft>
                <a:spcPct val="35000"/>
              </a:spcAft>
            </a:pPr>
            <a:r>
              <a:rPr lang="fa-IR" sz="1400" b="1" kern="1200" dirty="0" smtClean="0">
                <a:cs typeface="B Zar" panose="00000400000000000000" pitchFamily="2" charset="-78"/>
              </a:rPr>
              <a:t>پروتکل الحاقی و کد اصلاحی 3.1</a:t>
            </a:r>
            <a:endParaRPr lang="en-US" sz="1400" b="1" kern="1200" dirty="0">
              <a:cs typeface="B Zar" panose="00000400000000000000" pitchFamily="2" charset="-78"/>
            </a:endParaRPr>
          </a:p>
        </p:txBody>
      </p:sp>
      <p:sp>
        <p:nvSpPr>
          <p:cNvPr id="28" name="Freeform 27"/>
          <p:cNvSpPr/>
          <p:nvPr/>
        </p:nvSpPr>
        <p:spPr>
          <a:xfrm rot="18110313">
            <a:off x="5352198" y="4655466"/>
            <a:ext cx="3084681" cy="14393"/>
          </a:xfrm>
          <a:custGeom>
            <a:avLst/>
            <a:gdLst>
              <a:gd name="connsiteX0" fmla="*/ 0 w 3084681"/>
              <a:gd name="connsiteY0" fmla="*/ 7196 h 14392"/>
              <a:gd name="connsiteX1" fmla="*/ 3084681 w 3084681"/>
              <a:gd name="connsiteY1" fmla="*/ 7196 h 14392"/>
            </a:gdLst>
            <a:ahLst/>
            <a:cxnLst>
              <a:cxn ang="0">
                <a:pos x="connsiteX0" y="connsiteY0"/>
              </a:cxn>
              <a:cxn ang="0">
                <a:pos x="connsiteX1" y="connsiteY1"/>
              </a:cxn>
            </a:cxnLst>
            <a:rect l="l" t="t" r="r" b="b"/>
            <a:pathLst>
              <a:path w="3084681" h="14392">
                <a:moveTo>
                  <a:pt x="3084681" y="7196"/>
                </a:moveTo>
                <a:lnTo>
                  <a:pt x="0" y="7196"/>
                </a:lnTo>
              </a:path>
            </a:pathLst>
          </a:custGeom>
          <a:noFill/>
          <a:ln>
            <a:solidFill>
              <a:srgbClr val="FF0000"/>
            </a:solidFill>
          </a:ln>
        </p:spPr>
        <p:style>
          <a:lnRef idx="2">
            <a:schemeClr val="accent4">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txBody>
          <a:bodyPr spcFirstLastPara="0" vert="horz" wrap="square" lIns="1477923" tIns="-69921" rIns="1477923" bIns="-69921" numCol="1" spcCol="1270" anchor="ctr" anchorCtr="0">
            <a:noAutofit/>
          </a:bodyPr>
          <a:lstStyle/>
          <a:p>
            <a:pPr lvl="0" algn="ctr" defTabSz="466725">
              <a:lnSpc>
                <a:spcPct val="90000"/>
              </a:lnSpc>
              <a:spcBef>
                <a:spcPct val="0"/>
              </a:spcBef>
              <a:spcAft>
                <a:spcPct val="35000"/>
              </a:spcAft>
            </a:pPr>
            <a:endParaRPr lang="en-US" sz="1050" b="1" kern="1200">
              <a:cs typeface="B Zar" panose="00000400000000000000" pitchFamily="2" charset="-78"/>
            </a:endParaRPr>
          </a:p>
        </p:txBody>
      </p:sp>
      <p:sp>
        <p:nvSpPr>
          <p:cNvPr id="29" name="Freeform 28"/>
          <p:cNvSpPr/>
          <p:nvPr/>
        </p:nvSpPr>
        <p:spPr>
          <a:xfrm>
            <a:off x="3293902" y="5765446"/>
            <a:ext cx="2743200" cy="414986"/>
          </a:xfrm>
          <a:custGeom>
            <a:avLst/>
            <a:gdLst>
              <a:gd name="connsiteX0" fmla="*/ 0 w 3688535"/>
              <a:gd name="connsiteY0" fmla="*/ 41499 h 414986"/>
              <a:gd name="connsiteX1" fmla="*/ 41499 w 3688535"/>
              <a:gd name="connsiteY1" fmla="*/ 0 h 414986"/>
              <a:gd name="connsiteX2" fmla="*/ 3647036 w 3688535"/>
              <a:gd name="connsiteY2" fmla="*/ 0 h 414986"/>
              <a:gd name="connsiteX3" fmla="*/ 3688535 w 3688535"/>
              <a:gd name="connsiteY3" fmla="*/ 41499 h 414986"/>
              <a:gd name="connsiteX4" fmla="*/ 3688535 w 3688535"/>
              <a:gd name="connsiteY4" fmla="*/ 373487 h 414986"/>
              <a:gd name="connsiteX5" fmla="*/ 3647036 w 3688535"/>
              <a:gd name="connsiteY5" fmla="*/ 414986 h 414986"/>
              <a:gd name="connsiteX6" fmla="*/ 41499 w 3688535"/>
              <a:gd name="connsiteY6" fmla="*/ 414986 h 414986"/>
              <a:gd name="connsiteX7" fmla="*/ 0 w 3688535"/>
              <a:gd name="connsiteY7" fmla="*/ 373487 h 414986"/>
              <a:gd name="connsiteX8" fmla="*/ 0 w 3688535"/>
              <a:gd name="connsiteY8" fmla="*/ 41499 h 414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8535" h="414986">
                <a:moveTo>
                  <a:pt x="0" y="41499"/>
                </a:moveTo>
                <a:cubicBezTo>
                  <a:pt x="0" y="18580"/>
                  <a:pt x="18580" y="0"/>
                  <a:pt x="41499" y="0"/>
                </a:cubicBezTo>
                <a:lnTo>
                  <a:pt x="3647036" y="0"/>
                </a:lnTo>
                <a:cubicBezTo>
                  <a:pt x="3669955" y="0"/>
                  <a:pt x="3688535" y="18580"/>
                  <a:pt x="3688535" y="41499"/>
                </a:cubicBezTo>
                <a:lnTo>
                  <a:pt x="3688535" y="373487"/>
                </a:lnTo>
                <a:cubicBezTo>
                  <a:pt x="3688535" y="396406"/>
                  <a:pt x="3669955" y="414986"/>
                  <a:pt x="3647036" y="414986"/>
                </a:cubicBezTo>
                <a:lnTo>
                  <a:pt x="41499" y="414986"/>
                </a:lnTo>
                <a:cubicBezTo>
                  <a:pt x="18580" y="414986"/>
                  <a:pt x="0" y="396406"/>
                  <a:pt x="0" y="373487"/>
                </a:cubicBezTo>
                <a:lnTo>
                  <a:pt x="0" y="41499"/>
                </a:lnTo>
                <a:close/>
              </a:path>
            </a:pathLst>
          </a:custGeom>
          <a:solidFill>
            <a:srgbClr val="FA6244"/>
          </a:solidFill>
          <a:ln>
            <a:solidFill>
              <a:schemeClr val="tx1"/>
            </a:solidFill>
          </a:ln>
        </p:spPr>
        <p:style>
          <a:lnRef idx="2">
            <a:scrgbClr r="0" g="0" b="0"/>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1045" tIns="21045" rIns="21045" bIns="21045" numCol="1" spcCol="1270" anchor="ctr" anchorCtr="0">
            <a:noAutofit/>
          </a:bodyPr>
          <a:lstStyle/>
          <a:p>
            <a:pPr lvl="0" algn="ctr" defTabSz="622300">
              <a:lnSpc>
                <a:spcPct val="90000"/>
              </a:lnSpc>
              <a:spcBef>
                <a:spcPct val="0"/>
              </a:spcBef>
              <a:spcAft>
                <a:spcPct val="35000"/>
              </a:spcAft>
            </a:pPr>
            <a:r>
              <a:rPr lang="fa-IR" sz="1400" b="1" kern="1200" dirty="0" smtClean="0">
                <a:cs typeface="B Zar" panose="00000400000000000000" pitchFamily="2" charset="-78"/>
              </a:rPr>
              <a:t>شفاف­سازی ساخت اجزای سانتریفیوژها</a:t>
            </a:r>
            <a:endParaRPr lang="en-US" sz="1400" b="1" kern="1200" dirty="0">
              <a:cs typeface="B Zar" panose="00000400000000000000" pitchFamily="2" charset="-78"/>
            </a:endParaRPr>
          </a:p>
        </p:txBody>
      </p:sp>
      <p:sp>
        <p:nvSpPr>
          <p:cNvPr id="30" name="Freeform 29"/>
          <p:cNvSpPr/>
          <p:nvPr/>
        </p:nvSpPr>
        <p:spPr>
          <a:xfrm rot="18891617">
            <a:off x="8271480" y="4214963"/>
            <a:ext cx="1475189" cy="14392"/>
          </a:xfrm>
          <a:custGeom>
            <a:avLst/>
            <a:gdLst>
              <a:gd name="connsiteX0" fmla="*/ 0 w 1475189"/>
              <a:gd name="connsiteY0" fmla="*/ 7196 h 14392"/>
              <a:gd name="connsiteX1" fmla="*/ 1475189 w 1475189"/>
              <a:gd name="connsiteY1" fmla="*/ 7196 h 14392"/>
            </a:gdLst>
            <a:ahLst/>
            <a:cxnLst>
              <a:cxn ang="0">
                <a:pos x="connsiteX0" y="connsiteY0"/>
              </a:cxn>
              <a:cxn ang="0">
                <a:pos x="connsiteX1" y="connsiteY1"/>
              </a:cxn>
            </a:cxnLst>
            <a:rect l="l" t="t" r="r" b="b"/>
            <a:pathLst>
              <a:path w="1475189" h="14392">
                <a:moveTo>
                  <a:pt x="1475189" y="7196"/>
                </a:moveTo>
                <a:lnTo>
                  <a:pt x="0" y="7196"/>
                </a:lnTo>
              </a:path>
            </a:pathLst>
          </a:custGeom>
          <a:noFill/>
          <a:ln>
            <a:solidFill>
              <a:schemeClr val="tx1"/>
            </a:solidFill>
          </a:ln>
        </p:spPr>
        <p:style>
          <a:lnRef idx="2">
            <a:scrgbClr r="0" g="0" b="0"/>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txBody>
          <a:bodyPr spcFirstLastPara="0" vert="horz" wrap="square" lIns="713415" tIns="-29684" rIns="713414" bIns="-29684" numCol="1" spcCol="1270" anchor="ctr" anchorCtr="0">
            <a:noAutofit/>
          </a:bodyPr>
          <a:lstStyle/>
          <a:p>
            <a:pPr lvl="0" algn="ctr" defTabSz="466725">
              <a:lnSpc>
                <a:spcPct val="90000"/>
              </a:lnSpc>
              <a:spcBef>
                <a:spcPct val="0"/>
              </a:spcBef>
              <a:spcAft>
                <a:spcPct val="35000"/>
              </a:spcAft>
            </a:pPr>
            <a:endParaRPr lang="en-US" sz="1050" b="1" kern="1200">
              <a:cs typeface="B Zar" panose="00000400000000000000" pitchFamily="2" charset="-78"/>
            </a:endParaRPr>
          </a:p>
        </p:txBody>
      </p:sp>
      <p:sp>
        <p:nvSpPr>
          <p:cNvPr id="31" name="Freeform 30"/>
          <p:cNvSpPr/>
          <p:nvPr/>
        </p:nvSpPr>
        <p:spPr>
          <a:xfrm>
            <a:off x="7658816" y="4376135"/>
            <a:ext cx="829973" cy="737705"/>
          </a:xfrm>
          <a:custGeom>
            <a:avLst/>
            <a:gdLst>
              <a:gd name="connsiteX0" fmla="*/ 0 w 829973"/>
              <a:gd name="connsiteY0" fmla="*/ 73771 h 737705"/>
              <a:gd name="connsiteX1" fmla="*/ 73771 w 829973"/>
              <a:gd name="connsiteY1" fmla="*/ 0 h 737705"/>
              <a:gd name="connsiteX2" fmla="*/ 756203 w 829973"/>
              <a:gd name="connsiteY2" fmla="*/ 0 h 737705"/>
              <a:gd name="connsiteX3" fmla="*/ 829974 w 829973"/>
              <a:gd name="connsiteY3" fmla="*/ 73771 h 737705"/>
              <a:gd name="connsiteX4" fmla="*/ 829973 w 829973"/>
              <a:gd name="connsiteY4" fmla="*/ 663935 h 737705"/>
              <a:gd name="connsiteX5" fmla="*/ 756202 w 829973"/>
              <a:gd name="connsiteY5" fmla="*/ 737706 h 737705"/>
              <a:gd name="connsiteX6" fmla="*/ 73771 w 829973"/>
              <a:gd name="connsiteY6" fmla="*/ 737705 h 737705"/>
              <a:gd name="connsiteX7" fmla="*/ 0 w 829973"/>
              <a:gd name="connsiteY7" fmla="*/ 663934 h 737705"/>
              <a:gd name="connsiteX8" fmla="*/ 0 w 829973"/>
              <a:gd name="connsiteY8" fmla="*/ 73771 h 73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9973" h="737705">
                <a:moveTo>
                  <a:pt x="0" y="73771"/>
                </a:moveTo>
                <a:cubicBezTo>
                  <a:pt x="0" y="33028"/>
                  <a:pt x="33028" y="0"/>
                  <a:pt x="73771" y="0"/>
                </a:cubicBezTo>
                <a:lnTo>
                  <a:pt x="756203" y="0"/>
                </a:lnTo>
                <a:cubicBezTo>
                  <a:pt x="796946" y="0"/>
                  <a:pt x="829974" y="33028"/>
                  <a:pt x="829974" y="73771"/>
                </a:cubicBezTo>
                <a:cubicBezTo>
                  <a:pt x="829974" y="270492"/>
                  <a:pt x="829973" y="467214"/>
                  <a:pt x="829973" y="663935"/>
                </a:cubicBezTo>
                <a:cubicBezTo>
                  <a:pt x="829973" y="704678"/>
                  <a:pt x="796945" y="737706"/>
                  <a:pt x="756202" y="737706"/>
                </a:cubicBezTo>
                <a:lnTo>
                  <a:pt x="73771" y="737705"/>
                </a:lnTo>
                <a:cubicBezTo>
                  <a:pt x="33028" y="737705"/>
                  <a:pt x="0" y="704677"/>
                  <a:pt x="0" y="663934"/>
                </a:cubicBezTo>
                <a:lnTo>
                  <a:pt x="0" y="73771"/>
                </a:lnTo>
                <a:close/>
              </a:path>
            </a:pathLst>
          </a:custGeom>
          <a:solidFill>
            <a:schemeClr val="accent3">
              <a:lumMod val="75000"/>
            </a:schemeClr>
          </a:solidFill>
          <a:ln>
            <a:solidFill>
              <a:schemeClr val="tx1"/>
            </a:solidFill>
          </a:ln>
        </p:spPr>
        <p:style>
          <a:lnRef idx="2">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30497" tIns="30497" rIns="30497" bIns="30497" numCol="1" spcCol="1270" anchor="ctr" anchorCtr="0">
            <a:noAutofit/>
          </a:bodyPr>
          <a:lstStyle/>
          <a:p>
            <a:pPr lvl="0" algn="ctr" defTabSz="622300">
              <a:lnSpc>
                <a:spcPct val="90000"/>
              </a:lnSpc>
              <a:spcBef>
                <a:spcPct val="0"/>
              </a:spcBef>
              <a:spcAft>
                <a:spcPct val="35000"/>
              </a:spcAft>
            </a:pPr>
            <a:r>
              <a:rPr lang="fa-IR" sz="1400" b="1" kern="1200" dirty="0" smtClean="0">
                <a:cs typeface="B Zar" panose="00000400000000000000" pitchFamily="2" charset="-78"/>
              </a:rPr>
              <a:t>تعهدات اروپا</a:t>
            </a:r>
            <a:endParaRPr lang="en-US" sz="1400" b="1" kern="1200" dirty="0">
              <a:cs typeface="B Zar" panose="00000400000000000000" pitchFamily="2" charset="-78"/>
            </a:endParaRPr>
          </a:p>
        </p:txBody>
      </p:sp>
      <p:sp>
        <p:nvSpPr>
          <p:cNvPr id="32" name="Freeform 31"/>
          <p:cNvSpPr/>
          <p:nvPr/>
        </p:nvSpPr>
        <p:spPr>
          <a:xfrm rot="16600075">
            <a:off x="8381951" y="4713218"/>
            <a:ext cx="2056076" cy="14393"/>
          </a:xfrm>
          <a:custGeom>
            <a:avLst/>
            <a:gdLst>
              <a:gd name="connsiteX0" fmla="*/ 0 w 2056076"/>
              <a:gd name="connsiteY0" fmla="*/ 7196 h 14392"/>
              <a:gd name="connsiteX1" fmla="*/ 2056076 w 2056076"/>
              <a:gd name="connsiteY1" fmla="*/ 7196 h 14392"/>
            </a:gdLst>
            <a:ahLst/>
            <a:cxnLst>
              <a:cxn ang="0">
                <a:pos x="connsiteX0" y="connsiteY0"/>
              </a:cxn>
              <a:cxn ang="0">
                <a:pos x="connsiteX1" y="connsiteY1"/>
              </a:cxn>
            </a:cxnLst>
            <a:rect l="l" t="t" r="r" b="b"/>
            <a:pathLst>
              <a:path w="2056076" h="14392">
                <a:moveTo>
                  <a:pt x="2056076" y="7196"/>
                </a:moveTo>
                <a:lnTo>
                  <a:pt x="0" y="7196"/>
                </a:lnTo>
              </a:path>
            </a:pathLst>
          </a:custGeom>
          <a:noFill/>
          <a:ln>
            <a:solidFill>
              <a:schemeClr val="tx1"/>
            </a:solidFill>
          </a:ln>
        </p:spPr>
        <p:style>
          <a:lnRef idx="2">
            <a:scrgbClr r="0" g="0" b="0"/>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txBody>
          <a:bodyPr spcFirstLastPara="0" vert="horz" wrap="square" lIns="989335" tIns="-44206" rIns="989337" bIns="-44205" numCol="1" spcCol="1270" anchor="ctr" anchorCtr="0">
            <a:noAutofit/>
          </a:bodyPr>
          <a:lstStyle/>
          <a:p>
            <a:pPr lvl="0" algn="ctr" defTabSz="488950">
              <a:lnSpc>
                <a:spcPct val="90000"/>
              </a:lnSpc>
              <a:spcBef>
                <a:spcPct val="0"/>
              </a:spcBef>
              <a:spcAft>
                <a:spcPct val="35000"/>
              </a:spcAft>
            </a:pPr>
            <a:endParaRPr lang="en-US" sz="1100" b="1" kern="1200">
              <a:cs typeface="B Zar" panose="00000400000000000000" pitchFamily="2" charset="-78"/>
            </a:endParaRPr>
          </a:p>
        </p:txBody>
      </p:sp>
      <p:sp>
        <p:nvSpPr>
          <p:cNvPr id="33" name="Freeform 32"/>
          <p:cNvSpPr/>
          <p:nvPr/>
        </p:nvSpPr>
        <p:spPr>
          <a:xfrm>
            <a:off x="8460645" y="5385798"/>
            <a:ext cx="829973" cy="711403"/>
          </a:xfrm>
          <a:custGeom>
            <a:avLst/>
            <a:gdLst>
              <a:gd name="connsiteX0" fmla="*/ 0 w 829973"/>
              <a:gd name="connsiteY0" fmla="*/ 71140 h 711403"/>
              <a:gd name="connsiteX1" fmla="*/ 71140 w 829973"/>
              <a:gd name="connsiteY1" fmla="*/ 0 h 711403"/>
              <a:gd name="connsiteX2" fmla="*/ 758833 w 829973"/>
              <a:gd name="connsiteY2" fmla="*/ 0 h 711403"/>
              <a:gd name="connsiteX3" fmla="*/ 829973 w 829973"/>
              <a:gd name="connsiteY3" fmla="*/ 71140 h 711403"/>
              <a:gd name="connsiteX4" fmla="*/ 829973 w 829973"/>
              <a:gd name="connsiteY4" fmla="*/ 640263 h 711403"/>
              <a:gd name="connsiteX5" fmla="*/ 758833 w 829973"/>
              <a:gd name="connsiteY5" fmla="*/ 711403 h 711403"/>
              <a:gd name="connsiteX6" fmla="*/ 71140 w 829973"/>
              <a:gd name="connsiteY6" fmla="*/ 711403 h 711403"/>
              <a:gd name="connsiteX7" fmla="*/ 0 w 829973"/>
              <a:gd name="connsiteY7" fmla="*/ 640263 h 711403"/>
              <a:gd name="connsiteX8" fmla="*/ 0 w 829973"/>
              <a:gd name="connsiteY8" fmla="*/ 71140 h 71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9973" h="711403">
                <a:moveTo>
                  <a:pt x="0" y="71140"/>
                </a:moveTo>
                <a:cubicBezTo>
                  <a:pt x="0" y="31850"/>
                  <a:pt x="31850" y="0"/>
                  <a:pt x="71140" y="0"/>
                </a:cubicBezTo>
                <a:lnTo>
                  <a:pt x="758833" y="0"/>
                </a:lnTo>
                <a:cubicBezTo>
                  <a:pt x="798123" y="0"/>
                  <a:pt x="829973" y="31850"/>
                  <a:pt x="829973" y="71140"/>
                </a:cubicBezTo>
                <a:lnTo>
                  <a:pt x="829973" y="640263"/>
                </a:lnTo>
                <a:cubicBezTo>
                  <a:pt x="829973" y="679553"/>
                  <a:pt x="798123" y="711403"/>
                  <a:pt x="758833" y="711403"/>
                </a:cubicBezTo>
                <a:lnTo>
                  <a:pt x="71140" y="711403"/>
                </a:lnTo>
                <a:cubicBezTo>
                  <a:pt x="31850" y="711403"/>
                  <a:pt x="0" y="679553"/>
                  <a:pt x="0" y="640263"/>
                </a:cubicBezTo>
                <a:lnTo>
                  <a:pt x="0" y="71140"/>
                </a:lnTo>
                <a:close/>
              </a:path>
            </a:pathLst>
          </a:custGeom>
          <a:solidFill>
            <a:schemeClr val="accent3">
              <a:lumMod val="75000"/>
            </a:schemeClr>
          </a:solidFill>
          <a:ln>
            <a:solidFill>
              <a:schemeClr val="tx1"/>
            </a:solidFill>
          </a:ln>
        </p:spPr>
        <p:style>
          <a:lnRef idx="2">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9726" tIns="29726" rIns="29726" bIns="29726" numCol="1" spcCol="1270" anchor="ctr" anchorCtr="0">
            <a:noAutofit/>
          </a:bodyPr>
          <a:lstStyle/>
          <a:p>
            <a:pPr lvl="0" algn="ctr" defTabSz="622300">
              <a:lnSpc>
                <a:spcPct val="90000"/>
              </a:lnSpc>
              <a:spcBef>
                <a:spcPct val="0"/>
              </a:spcBef>
              <a:spcAft>
                <a:spcPct val="35000"/>
              </a:spcAft>
            </a:pPr>
            <a:r>
              <a:rPr lang="fa-IR" sz="1400" b="1" kern="1200" dirty="0" smtClean="0">
                <a:cs typeface="B Zar" panose="00000400000000000000" pitchFamily="2" charset="-78"/>
              </a:rPr>
              <a:t>تعهدات آمریکا</a:t>
            </a:r>
            <a:endParaRPr lang="en-US" sz="1400" b="1" kern="1200" dirty="0">
              <a:cs typeface="B Zar" panose="00000400000000000000" pitchFamily="2" charset="-78"/>
            </a:endParaRPr>
          </a:p>
        </p:txBody>
      </p:sp>
      <p:sp>
        <p:nvSpPr>
          <p:cNvPr id="34" name="Freeform 33"/>
          <p:cNvSpPr/>
          <p:nvPr/>
        </p:nvSpPr>
        <p:spPr>
          <a:xfrm rot="3905392">
            <a:off x="8803426" y="4829652"/>
            <a:ext cx="2508391" cy="14392"/>
          </a:xfrm>
          <a:custGeom>
            <a:avLst/>
            <a:gdLst>
              <a:gd name="connsiteX0" fmla="*/ 0 w 2508391"/>
              <a:gd name="connsiteY0" fmla="*/ 7196 h 14392"/>
              <a:gd name="connsiteX1" fmla="*/ 2508391 w 2508391"/>
              <a:gd name="connsiteY1" fmla="*/ 7196 h 14392"/>
            </a:gdLst>
            <a:ahLst/>
            <a:cxnLst>
              <a:cxn ang="0">
                <a:pos x="connsiteX0" y="connsiteY0"/>
              </a:cxn>
              <a:cxn ang="0">
                <a:pos x="connsiteX1" y="connsiteY1"/>
              </a:cxn>
            </a:cxnLst>
            <a:rect l="l" t="t" r="r" b="b"/>
            <a:pathLst>
              <a:path w="2508391" h="14392">
                <a:moveTo>
                  <a:pt x="0" y="7196"/>
                </a:moveTo>
                <a:lnTo>
                  <a:pt x="2508391" y="7196"/>
                </a:lnTo>
              </a:path>
            </a:pathLst>
          </a:custGeom>
          <a:noFill/>
          <a:ln>
            <a:solidFill>
              <a:schemeClr val="tx1"/>
            </a:solidFill>
          </a:ln>
        </p:spPr>
        <p:style>
          <a:lnRef idx="2">
            <a:scrgbClr r="0" g="0" b="0"/>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txBody>
          <a:bodyPr spcFirstLastPara="0" vert="horz" wrap="square" lIns="1204185" tIns="-55515" rIns="1204186" bIns="-55513" numCol="1" spcCol="1270" anchor="ctr" anchorCtr="0">
            <a:noAutofit/>
          </a:bodyPr>
          <a:lstStyle/>
          <a:p>
            <a:pPr lvl="0" algn="ctr" defTabSz="488950">
              <a:lnSpc>
                <a:spcPct val="90000"/>
              </a:lnSpc>
              <a:spcBef>
                <a:spcPct val="0"/>
              </a:spcBef>
              <a:spcAft>
                <a:spcPct val="35000"/>
              </a:spcAft>
            </a:pPr>
            <a:endParaRPr lang="en-US" sz="1100" b="1" kern="1200">
              <a:cs typeface="B Zar" panose="00000400000000000000" pitchFamily="2" charset="-78"/>
            </a:endParaRPr>
          </a:p>
        </p:txBody>
      </p:sp>
      <p:sp>
        <p:nvSpPr>
          <p:cNvPr id="35" name="Freeform 34"/>
          <p:cNvSpPr/>
          <p:nvPr/>
        </p:nvSpPr>
        <p:spPr>
          <a:xfrm>
            <a:off x="9755910" y="5766872"/>
            <a:ext cx="829973" cy="414986"/>
          </a:xfrm>
          <a:custGeom>
            <a:avLst/>
            <a:gdLst>
              <a:gd name="connsiteX0" fmla="*/ 0 w 829973"/>
              <a:gd name="connsiteY0" fmla="*/ 41499 h 414986"/>
              <a:gd name="connsiteX1" fmla="*/ 41499 w 829973"/>
              <a:gd name="connsiteY1" fmla="*/ 0 h 414986"/>
              <a:gd name="connsiteX2" fmla="*/ 788474 w 829973"/>
              <a:gd name="connsiteY2" fmla="*/ 0 h 414986"/>
              <a:gd name="connsiteX3" fmla="*/ 829973 w 829973"/>
              <a:gd name="connsiteY3" fmla="*/ 41499 h 414986"/>
              <a:gd name="connsiteX4" fmla="*/ 829973 w 829973"/>
              <a:gd name="connsiteY4" fmla="*/ 373487 h 414986"/>
              <a:gd name="connsiteX5" fmla="*/ 788474 w 829973"/>
              <a:gd name="connsiteY5" fmla="*/ 414986 h 414986"/>
              <a:gd name="connsiteX6" fmla="*/ 41499 w 829973"/>
              <a:gd name="connsiteY6" fmla="*/ 414986 h 414986"/>
              <a:gd name="connsiteX7" fmla="*/ 0 w 829973"/>
              <a:gd name="connsiteY7" fmla="*/ 373487 h 414986"/>
              <a:gd name="connsiteX8" fmla="*/ 0 w 829973"/>
              <a:gd name="connsiteY8" fmla="*/ 41499 h 414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9973" h="414986">
                <a:moveTo>
                  <a:pt x="0" y="41499"/>
                </a:moveTo>
                <a:cubicBezTo>
                  <a:pt x="0" y="18580"/>
                  <a:pt x="18580" y="0"/>
                  <a:pt x="41499" y="0"/>
                </a:cubicBezTo>
                <a:lnTo>
                  <a:pt x="788474" y="0"/>
                </a:lnTo>
                <a:cubicBezTo>
                  <a:pt x="811393" y="0"/>
                  <a:pt x="829973" y="18580"/>
                  <a:pt x="829973" y="41499"/>
                </a:cubicBezTo>
                <a:lnTo>
                  <a:pt x="829973" y="373487"/>
                </a:lnTo>
                <a:cubicBezTo>
                  <a:pt x="829973" y="396406"/>
                  <a:pt x="811393" y="414986"/>
                  <a:pt x="788474" y="414986"/>
                </a:cubicBezTo>
                <a:lnTo>
                  <a:pt x="41499" y="414986"/>
                </a:lnTo>
                <a:cubicBezTo>
                  <a:pt x="18580" y="414986"/>
                  <a:pt x="0" y="396406"/>
                  <a:pt x="0" y="373487"/>
                </a:cubicBezTo>
                <a:lnTo>
                  <a:pt x="0" y="41499"/>
                </a:lnTo>
                <a:close/>
              </a:path>
            </a:pathLst>
          </a:custGeom>
          <a:solidFill>
            <a:schemeClr val="accent3">
              <a:lumMod val="75000"/>
            </a:schemeClr>
          </a:solidFill>
          <a:ln>
            <a:solidFill>
              <a:schemeClr val="tx1"/>
            </a:solidFill>
          </a:ln>
        </p:spPr>
        <p:style>
          <a:lnRef idx="2">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1045" tIns="21045" rIns="21045" bIns="21045" numCol="1" spcCol="1270" anchor="ctr" anchorCtr="0">
            <a:noAutofit/>
          </a:bodyPr>
          <a:lstStyle/>
          <a:p>
            <a:pPr lvl="0" algn="ctr" defTabSz="622300">
              <a:lnSpc>
                <a:spcPct val="90000"/>
              </a:lnSpc>
              <a:spcBef>
                <a:spcPct val="0"/>
              </a:spcBef>
              <a:spcAft>
                <a:spcPct val="35000"/>
              </a:spcAft>
            </a:pPr>
            <a:r>
              <a:rPr lang="fa-IR" sz="1400" b="1" kern="1200" dirty="0" smtClean="0">
                <a:cs typeface="B Zar" panose="00000400000000000000" pitchFamily="2" charset="-78"/>
              </a:rPr>
              <a:t>سازمان ملل</a:t>
            </a:r>
            <a:endParaRPr lang="en-US" sz="1400" b="1" kern="1200" dirty="0">
              <a:cs typeface="B Zar" panose="00000400000000000000" pitchFamily="2" charset="-78"/>
            </a:endParaRPr>
          </a:p>
        </p:txBody>
      </p:sp>
    </p:spTree>
    <p:extLst>
      <p:ext uri="{BB962C8B-B14F-4D97-AF65-F5344CB8AC3E}">
        <p14:creationId xmlns:p14="http://schemas.microsoft.com/office/powerpoint/2010/main" val="359564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50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30"/>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32"/>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34"/>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7"/>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31"/>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33"/>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50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500"/>
                                  </p:stCondLst>
                                  <p:childTnLst>
                                    <p:set>
                                      <p:cBhvr>
                                        <p:cTn id="37" dur="1" fill="hold">
                                          <p:stCondLst>
                                            <p:cond delay="0"/>
                                          </p:stCondLst>
                                        </p:cTn>
                                        <p:tgtEl>
                                          <p:spTgt spid="10"/>
                                        </p:tgtEl>
                                        <p:attrNameLst>
                                          <p:attrName>style.visibility</p:attrName>
                                        </p:attrNameLst>
                                      </p:cBhvr>
                                      <p:to>
                                        <p:strVal val="visible"/>
                                      </p:to>
                                    </p:set>
                                  </p:childTnLst>
                                </p:cTn>
                              </p:par>
                            </p:childTnLst>
                          </p:cTn>
                        </p:par>
                        <p:par>
                          <p:cTn id="38" fill="hold">
                            <p:stCondLst>
                              <p:cond delay="500"/>
                            </p:stCondLst>
                            <p:childTnLst>
                              <p:par>
                                <p:cTn id="39" presetID="1" presetClass="entr" presetSubtype="0" fill="hold" grpId="0" nodeType="afterEffect">
                                  <p:stCondLst>
                                    <p:cond delay="500"/>
                                  </p:stCondLst>
                                  <p:childTnLst>
                                    <p:set>
                                      <p:cBhvr>
                                        <p:cTn id="40" dur="1" fill="hold">
                                          <p:stCondLst>
                                            <p:cond delay="0"/>
                                          </p:stCondLst>
                                        </p:cTn>
                                        <p:tgtEl>
                                          <p:spTgt spid="12"/>
                                        </p:tgtEl>
                                        <p:attrNameLst>
                                          <p:attrName>style.visibility</p:attrName>
                                        </p:attrNameLst>
                                      </p:cBhvr>
                                      <p:to>
                                        <p:strVal val="visible"/>
                                      </p:to>
                                    </p:set>
                                  </p:childTnLst>
                                </p:cTn>
                              </p:par>
                            </p:childTnLst>
                          </p:cTn>
                        </p:par>
                        <p:par>
                          <p:cTn id="41" fill="hold">
                            <p:stCondLst>
                              <p:cond delay="1000"/>
                            </p:stCondLst>
                            <p:childTnLst>
                              <p:par>
                                <p:cTn id="42" presetID="1" presetClass="entr" presetSubtype="0" fill="hold" grpId="0" nodeType="afterEffect">
                                  <p:stCondLst>
                                    <p:cond delay="500"/>
                                  </p:stCondLst>
                                  <p:childTnLst>
                                    <p:set>
                                      <p:cBhvr>
                                        <p:cTn id="43" dur="1" fill="hold">
                                          <p:stCondLst>
                                            <p:cond delay="0"/>
                                          </p:stCondLst>
                                        </p:cTn>
                                        <p:tgtEl>
                                          <p:spTgt spid="14"/>
                                        </p:tgtEl>
                                        <p:attrNameLst>
                                          <p:attrName>style.visibility</p:attrName>
                                        </p:attrNameLst>
                                      </p:cBhvr>
                                      <p:to>
                                        <p:strVal val="visible"/>
                                      </p:to>
                                    </p:set>
                                  </p:childTnLst>
                                </p:cTn>
                              </p:par>
                            </p:childTnLst>
                          </p:cTn>
                        </p:par>
                        <p:par>
                          <p:cTn id="44" fill="hold">
                            <p:stCondLst>
                              <p:cond delay="1500"/>
                            </p:stCondLst>
                            <p:childTnLst>
                              <p:par>
                                <p:cTn id="45" presetID="1" presetClass="entr" presetSubtype="0" fill="hold" grpId="0" nodeType="afterEffect">
                                  <p:stCondLst>
                                    <p:cond delay="500"/>
                                  </p:stCondLst>
                                  <p:childTnLst>
                                    <p:set>
                                      <p:cBhvr>
                                        <p:cTn id="46" dur="1" fill="hold">
                                          <p:stCondLst>
                                            <p:cond delay="0"/>
                                          </p:stCondLst>
                                        </p:cTn>
                                        <p:tgtEl>
                                          <p:spTgt spid="16"/>
                                        </p:tgtEl>
                                        <p:attrNameLst>
                                          <p:attrName>style.visibility</p:attrName>
                                        </p:attrNameLst>
                                      </p:cBhvr>
                                      <p:to>
                                        <p:strVal val="visible"/>
                                      </p:to>
                                    </p:set>
                                  </p:childTnLst>
                                </p:cTn>
                              </p:par>
                            </p:childTnLst>
                          </p:cTn>
                        </p:par>
                        <p:par>
                          <p:cTn id="47" fill="hold">
                            <p:stCondLst>
                              <p:cond delay="2000"/>
                            </p:stCondLst>
                            <p:childTnLst>
                              <p:par>
                                <p:cTn id="48" presetID="1" presetClass="entr" presetSubtype="0" fill="hold" grpId="0" nodeType="afterEffect">
                                  <p:stCondLst>
                                    <p:cond delay="500"/>
                                  </p:stCondLst>
                                  <p:childTnLst>
                                    <p:set>
                                      <p:cBhvr>
                                        <p:cTn id="49" dur="1" fill="hold">
                                          <p:stCondLst>
                                            <p:cond delay="0"/>
                                          </p:stCondLst>
                                        </p:cTn>
                                        <p:tgtEl>
                                          <p:spTgt spid="18"/>
                                        </p:tgtEl>
                                        <p:attrNameLst>
                                          <p:attrName>style.visibility</p:attrName>
                                        </p:attrNameLst>
                                      </p:cBhvr>
                                      <p:to>
                                        <p:strVal val="visible"/>
                                      </p:to>
                                    </p:set>
                                  </p:childTnLst>
                                </p:cTn>
                              </p:par>
                            </p:childTnLst>
                          </p:cTn>
                        </p:par>
                        <p:par>
                          <p:cTn id="50" fill="hold">
                            <p:stCondLst>
                              <p:cond delay="2500"/>
                            </p:stCondLst>
                            <p:childTnLst>
                              <p:par>
                                <p:cTn id="51" presetID="1" presetClass="entr" presetSubtype="0" fill="hold" grpId="0" nodeType="afterEffect">
                                  <p:stCondLst>
                                    <p:cond delay="500"/>
                                  </p:stCondLst>
                                  <p:childTnLst>
                                    <p:set>
                                      <p:cBhvr>
                                        <p:cTn id="52" dur="1" fill="hold">
                                          <p:stCondLst>
                                            <p:cond delay="0"/>
                                          </p:stCondLst>
                                        </p:cTn>
                                        <p:tgtEl>
                                          <p:spTgt spid="20"/>
                                        </p:tgtEl>
                                        <p:attrNameLst>
                                          <p:attrName>style.visibility</p:attrName>
                                        </p:attrNameLst>
                                      </p:cBhvr>
                                      <p:to>
                                        <p:strVal val="visible"/>
                                      </p:to>
                                    </p:set>
                                  </p:childTnLst>
                                </p:cTn>
                              </p:par>
                            </p:childTnLst>
                          </p:cTn>
                        </p:par>
                        <p:par>
                          <p:cTn id="53" fill="hold">
                            <p:stCondLst>
                              <p:cond delay="3000"/>
                            </p:stCondLst>
                            <p:childTnLst>
                              <p:par>
                                <p:cTn id="54" presetID="1" presetClass="entr" presetSubtype="0" fill="hold" grpId="0" nodeType="afterEffect">
                                  <p:stCondLst>
                                    <p:cond delay="500"/>
                                  </p:stCondLst>
                                  <p:childTnLst>
                                    <p:set>
                                      <p:cBhvr>
                                        <p:cTn id="55" dur="1" fill="hold">
                                          <p:stCondLst>
                                            <p:cond delay="0"/>
                                          </p:stCondLst>
                                        </p:cTn>
                                        <p:tgtEl>
                                          <p:spTgt spid="22"/>
                                        </p:tgtEl>
                                        <p:attrNameLst>
                                          <p:attrName>style.visibility</p:attrName>
                                        </p:attrNameLst>
                                      </p:cBhvr>
                                      <p:to>
                                        <p:strVal val="visible"/>
                                      </p:to>
                                    </p:set>
                                  </p:childTnLst>
                                </p:cTn>
                              </p:par>
                            </p:childTnLst>
                          </p:cTn>
                        </p:par>
                        <p:par>
                          <p:cTn id="56" fill="hold">
                            <p:stCondLst>
                              <p:cond delay="3500"/>
                            </p:stCondLst>
                            <p:childTnLst>
                              <p:par>
                                <p:cTn id="57" presetID="1" presetClass="entr" presetSubtype="0" fill="hold" grpId="0" nodeType="afterEffect">
                                  <p:stCondLst>
                                    <p:cond delay="500"/>
                                  </p:stCondLst>
                                  <p:childTnLst>
                                    <p:set>
                                      <p:cBhvr>
                                        <p:cTn id="58" dur="1" fill="hold">
                                          <p:stCondLst>
                                            <p:cond delay="0"/>
                                          </p:stCondLst>
                                        </p:cTn>
                                        <p:tgtEl>
                                          <p:spTgt spid="24"/>
                                        </p:tgtEl>
                                        <p:attrNameLst>
                                          <p:attrName>style.visibility</p:attrName>
                                        </p:attrNameLst>
                                      </p:cBhvr>
                                      <p:to>
                                        <p:strVal val="visible"/>
                                      </p:to>
                                    </p:set>
                                  </p:childTnLst>
                                </p:cTn>
                              </p:par>
                            </p:childTnLst>
                          </p:cTn>
                        </p:par>
                        <p:par>
                          <p:cTn id="59" fill="hold">
                            <p:stCondLst>
                              <p:cond delay="4000"/>
                            </p:stCondLst>
                            <p:childTnLst>
                              <p:par>
                                <p:cTn id="60" presetID="1" presetClass="entr" presetSubtype="0" fill="hold" grpId="0" nodeType="afterEffect">
                                  <p:stCondLst>
                                    <p:cond delay="500"/>
                                  </p:stCondLst>
                                  <p:childTnLst>
                                    <p:set>
                                      <p:cBhvr>
                                        <p:cTn id="61" dur="1" fill="hold">
                                          <p:stCondLst>
                                            <p:cond delay="0"/>
                                          </p:stCondLst>
                                        </p:cTn>
                                        <p:tgtEl>
                                          <p:spTgt spid="26"/>
                                        </p:tgtEl>
                                        <p:attrNameLst>
                                          <p:attrName>style.visibility</p:attrName>
                                        </p:attrNameLst>
                                      </p:cBhvr>
                                      <p:to>
                                        <p:strVal val="visible"/>
                                      </p:to>
                                    </p:set>
                                  </p:childTnLst>
                                </p:cTn>
                              </p:par>
                            </p:childTnLst>
                          </p:cTn>
                        </p:par>
                        <p:par>
                          <p:cTn id="62" fill="hold">
                            <p:stCondLst>
                              <p:cond delay="4500"/>
                            </p:stCondLst>
                            <p:childTnLst>
                              <p:par>
                                <p:cTn id="63" presetID="1" presetClass="entr" presetSubtype="0" fill="hold" grpId="0" nodeType="afterEffect">
                                  <p:stCondLst>
                                    <p:cond delay="500"/>
                                  </p:stCondLst>
                                  <p:childTnLst>
                                    <p:set>
                                      <p:cBhvr>
                                        <p:cTn id="64" dur="1" fill="hold">
                                          <p:stCondLst>
                                            <p:cond delay="0"/>
                                          </p:stCondLst>
                                        </p:cTn>
                                        <p:tgtEl>
                                          <p:spTgt spid="28"/>
                                        </p:tgtEl>
                                        <p:attrNameLst>
                                          <p:attrName>style.visibility</p:attrName>
                                        </p:attrNameLst>
                                      </p:cBhvr>
                                      <p:to>
                                        <p:strVal val="visible"/>
                                      </p:to>
                                    </p:set>
                                  </p:childTnLst>
                                </p:cTn>
                              </p:par>
                            </p:childTnLst>
                          </p:cTn>
                        </p:par>
                        <p:par>
                          <p:cTn id="65" fill="hold">
                            <p:stCondLst>
                              <p:cond delay="5000"/>
                            </p:stCondLst>
                            <p:childTnLst>
                              <p:par>
                                <p:cTn id="66" presetID="22" presetClass="entr" presetSubtype="2" fill="hold" grpId="0" nodeType="after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wipe(right)">
                                      <p:cBhvr>
                                        <p:cTn id="68" dur="500"/>
                                        <p:tgtEl>
                                          <p:spTgt spid="9"/>
                                        </p:tgtEl>
                                      </p:cBhvr>
                                    </p:animEffect>
                                  </p:childTnLst>
                                </p:cTn>
                              </p:par>
                            </p:childTnLst>
                          </p:cTn>
                        </p:par>
                        <p:par>
                          <p:cTn id="69" fill="hold">
                            <p:stCondLst>
                              <p:cond delay="5500"/>
                            </p:stCondLst>
                            <p:childTnLst>
                              <p:par>
                                <p:cTn id="70" presetID="22" presetClass="entr" presetSubtype="2" fill="hold" grpId="0" nodeType="after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wipe(right)">
                                      <p:cBhvr>
                                        <p:cTn id="72" dur="500"/>
                                        <p:tgtEl>
                                          <p:spTgt spid="11"/>
                                        </p:tgtEl>
                                      </p:cBhvr>
                                    </p:animEffect>
                                  </p:childTnLst>
                                </p:cTn>
                              </p:par>
                            </p:childTnLst>
                          </p:cTn>
                        </p:par>
                        <p:par>
                          <p:cTn id="73" fill="hold">
                            <p:stCondLst>
                              <p:cond delay="6000"/>
                            </p:stCondLst>
                            <p:childTnLst>
                              <p:par>
                                <p:cTn id="74" presetID="22" presetClass="entr" presetSubtype="2"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right)">
                                      <p:cBhvr>
                                        <p:cTn id="76" dur="500"/>
                                        <p:tgtEl>
                                          <p:spTgt spid="13"/>
                                        </p:tgtEl>
                                      </p:cBhvr>
                                    </p:animEffect>
                                  </p:childTnLst>
                                </p:cTn>
                              </p:par>
                            </p:childTnLst>
                          </p:cTn>
                        </p:par>
                        <p:par>
                          <p:cTn id="77" fill="hold">
                            <p:stCondLst>
                              <p:cond delay="6500"/>
                            </p:stCondLst>
                            <p:childTnLst>
                              <p:par>
                                <p:cTn id="78" presetID="22" presetClass="entr" presetSubtype="2" fill="hold" grpId="0" nodeType="afterEffect">
                                  <p:stCondLst>
                                    <p:cond delay="0"/>
                                  </p:stCondLst>
                                  <p:childTnLst>
                                    <p:set>
                                      <p:cBhvr>
                                        <p:cTn id="79" dur="1" fill="hold">
                                          <p:stCondLst>
                                            <p:cond delay="0"/>
                                          </p:stCondLst>
                                        </p:cTn>
                                        <p:tgtEl>
                                          <p:spTgt spid="15"/>
                                        </p:tgtEl>
                                        <p:attrNameLst>
                                          <p:attrName>style.visibility</p:attrName>
                                        </p:attrNameLst>
                                      </p:cBhvr>
                                      <p:to>
                                        <p:strVal val="visible"/>
                                      </p:to>
                                    </p:set>
                                    <p:animEffect transition="in" filter="wipe(right)">
                                      <p:cBhvr>
                                        <p:cTn id="80" dur="500"/>
                                        <p:tgtEl>
                                          <p:spTgt spid="15"/>
                                        </p:tgtEl>
                                      </p:cBhvr>
                                    </p:animEffect>
                                  </p:childTnLst>
                                </p:cTn>
                              </p:par>
                            </p:childTnLst>
                          </p:cTn>
                        </p:par>
                        <p:par>
                          <p:cTn id="81" fill="hold">
                            <p:stCondLst>
                              <p:cond delay="7000"/>
                            </p:stCondLst>
                            <p:childTnLst>
                              <p:par>
                                <p:cTn id="82" presetID="22" presetClass="entr" presetSubtype="2" fill="hold" grpId="0" nodeType="after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wipe(right)">
                                      <p:cBhvr>
                                        <p:cTn id="84" dur="500"/>
                                        <p:tgtEl>
                                          <p:spTgt spid="17"/>
                                        </p:tgtEl>
                                      </p:cBhvr>
                                    </p:animEffect>
                                  </p:childTnLst>
                                </p:cTn>
                              </p:par>
                            </p:childTnLst>
                          </p:cTn>
                        </p:par>
                        <p:par>
                          <p:cTn id="85" fill="hold">
                            <p:stCondLst>
                              <p:cond delay="7500"/>
                            </p:stCondLst>
                            <p:childTnLst>
                              <p:par>
                                <p:cTn id="86" presetID="22" presetClass="entr" presetSubtype="2"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right)">
                                      <p:cBhvr>
                                        <p:cTn id="88" dur="500"/>
                                        <p:tgtEl>
                                          <p:spTgt spid="19"/>
                                        </p:tgtEl>
                                      </p:cBhvr>
                                    </p:animEffect>
                                  </p:childTnLst>
                                </p:cTn>
                              </p:par>
                            </p:childTnLst>
                          </p:cTn>
                        </p:par>
                        <p:par>
                          <p:cTn id="89" fill="hold">
                            <p:stCondLst>
                              <p:cond delay="8000"/>
                            </p:stCondLst>
                            <p:childTnLst>
                              <p:par>
                                <p:cTn id="90" presetID="22" presetClass="entr" presetSubtype="2" fill="hold" grpId="0" nodeType="after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wipe(right)">
                                      <p:cBhvr>
                                        <p:cTn id="92" dur="500"/>
                                        <p:tgtEl>
                                          <p:spTgt spid="21"/>
                                        </p:tgtEl>
                                      </p:cBhvr>
                                    </p:animEffect>
                                  </p:childTnLst>
                                </p:cTn>
                              </p:par>
                            </p:childTnLst>
                          </p:cTn>
                        </p:par>
                        <p:par>
                          <p:cTn id="93" fill="hold">
                            <p:stCondLst>
                              <p:cond delay="8500"/>
                            </p:stCondLst>
                            <p:childTnLst>
                              <p:par>
                                <p:cTn id="94" presetID="22" presetClass="entr" presetSubtype="2" fill="hold" grpId="0" nodeType="after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right)">
                                      <p:cBhvr>
                                        <p:cTn id="96" dur="500"/>
                                        <p:tgtEl>
                                          <p:spTgt spid="23"/>
                                        </p:tgtEl>
                                      </p:cBhvr>
                                    </p:animEffect>
                                  </p:childTnLst>
                                </p:cTn>
                              </p:par>
                            </p:childTnLst>
                          </p:cTn>
                        </p:par>
                        <p:par>
                          <p:cTn id="97" fill="hold">
                            <p:stCondLst>
                              <p:cond delay="9000"/>
                            </p:stCondLst>
                            <p:childTnLst>
                              <p:par>
                                <p:cTn id="98" presetID="22" presetClass="entr" presetSubtype="2" fill="hold" grpId="0" nodeType="afterEffect">
                                  <p:stCondLst>
                                    <p:cond delay="0"/>
                                  </p:stCondLst>
                                  <p:childTnLst>
                                    <p:set>
                                      <p:cBhvr>
                                        <p:cTn id="99" dur="1" fill="hold">
                                          <p:stCondLst>
                                            <p:cond delay="0"/>
                                          </p:stCondLst>
                                        </p:cTn>
                                        <p:tgtEl>
                                          <p:spTgt spid="25"/>
                                        </p:tgtEl>
                                        <p:attrNameLst>
                                          <p:attrName>style.visibility</p:attrName>
                                        </p:attrNameLst>
                                      </p:cBhvr>
                                      <p:to>
                                        <p:strVal val="visible"/>
                                      </p:to>
                                    </p:set>
                                    <p:animEffect transition="in" filter="wipe(right)">
                                      <p:cBhvr>
                                        <p:cTn id="100" dur="500"/>
                                        <p:tgtEl>
                                          <p:spTgt spid="25"/>
                                        </p:tgtEl>
                                      </p:cBhvr>
                                    </p:animEffect>
                                  </p:childTnLst>
                                </p:cTn>
                              </p:par>
                            </p:childTnLst>
                          </p:cTn>
                        </p:par>
                        <p:par>
                          <p:cTn id="101" fill="hold">
                            <p:stCondLst>
                              <p:cond delay="9500"/>
                            </p:stCondLst>
                            <p:childTnLst>
                              <p:par>
                                <p:cTn id="102" presetID="22" presetClass="entr" presetSubtype="2" fill="hold" grpId="0" nodeType="afterEffect">
                                  <p:stCondLst>
                                    <p:cond delay="0"/>
                                  </p:stCondLst>
                                  <p:childTnLst>
                                    <p:set>
                                      <p:cBhvr>
                                        <p:cTn id="103" dur="1" fill="hold">
                                          <p:stCondLst>
                                            <p:cond delay="0"/>
                                          </p:stCondLst>
                                        </p:cTn>
                                        <p:tgtEl>
                                          <p:spTgt spid="27"/>
                                        </p:tgtEl>
                                        <p:attrNameLst>
                                          <p:attrName>style.visibility</p:attrName>
                                        </p:attrNameLst>
                                      </p:cBhvr>
                                      <p:to>
                                        <p:strVal val="visible"/>
                                      </p:to>
                                    </p:set>
                                    <p:animEffect transition="in" filter="wipe(right)">
                                      <p:cBhvr>
                                        <p:cTn id="104" dur="500"/>
                                        <p:tgtEl>
                                          <p:spTgt spid="27"/>
                                        </p:tgtEl>
                                      </p:cBhvr>
                                    </p:animEffect>
                                  </p:childTnLst>
                                </p:cTn>
                              </p:par>
                            </p:childTnLst>
                          </p:cTn>
                        </p:par>
                        <p:par>
                          <p:cTn id="105" fill="hold">
                            <p:stCondLst>
                              <p:cond delay="10000"/>
                            </p:stCondLst>
                            <p:childTnLst>
                              <p:par>
                                <p:cTn id="106" presetID="22" presetClass="entr" presetSubtype="2" fill="hold" grpId="0" nodeType="afterEffect">
                                  <p:stCondLst>
                                    <p:cond delay="0"/>
                                  </p:stCondLst>
                                  <p:childTnLst>
                                    <p:set>
                                      <p:cBhvr>
                                        <p:cTn id="107" dur="1" fill="hold">
                                          <p:stCondLst>
                                            <p:cond delay="0"/>
                                          </p:stCondLst>
                                        </p:cTn>
                                        <p:tgtEl>
                                          <p:spTgt spid="29"/>
                                        </p:tgtEl>
                                        <p:attrNameLst>
                                          <p:attrName>style.visibility</p:attrName>
                                        </p:attrNameLst>
                                      </p:cBhvr>
                                      <p:to>
                                        <p:strVal val="visible"/>
                                      </p:to>
                                    </p:set>
                                    <p:animEffect transition="in" filter="wipe(right)">
                                      <p:cBhvr>
                                        <p:cTn id="10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20137" y="3052292"/>
            <a:ext cx="1471863" cy="400110"/>
          </a:xfrm>
          <a:prstGeom prst="rect">
            <a:avLst/>
          </a:prstGeom>
          <a:solidFill>
            <a:schemeClr val="accent6">
              <a:lumMod val="50000"/>
            </a:schemeClr>
          </a:solidFill>
        </p:spPr>
        <p:txBody>
          <a:bodyPr wrap="square" rtlCol="0">
            <a:spAutoFit/>
          </a:bodyPr>
          <a:lstStyle/>
          <a:p>
            <a:pPr algn="r" rtl="1"/>
            <a:r>
              <a:rPr lang="fa-IR" sz="2000" dirty="0" smtClean="0">
                <a:solidFill>
                  <a:schemeClr val="bg1"/>
                </a:solidFill>
                <a:cs typeface="B Titr" panose="00000700000000000000" pitchFamily="2" charset="-78"/>
              </a:rPr>
              <a:t>تعهدات اروپا</a:t>
            </a:r>
            <a:endParaRPr lang="en-US" sz="2000" dirty="0">
              <a:solidFill>
                <a:schemeClr val="bg1"/>
              </a:solidFill>
              <a:cs typeface="B Titr" panose="00000700000000000000" pitchFamily="2" charset="-78"/>
            </a:endParaRPr>
          </a:p>
        </p:txBody>
      </p:sp>
      <p:sp>
        <p:nvSpPr>
          <p:cNvPr id="5" name="TextBox 4"/>
          <p:cNvSpPr txBox="1"/>
          <p:nvPr/>
        </p:nvSpPr>
        <p:spPr>
          <a:xfrm>
            <a:off x="515155" y="1620410"/>
            <a:ext cx="9066727" cy="2585323"/>
          </a:xfrm>
          <a:prstGeom prst="rect">
            <a:avLst/>
          </a:prstGeom>
          <a:solidFill>
            <a:schemeClr val="tx2">
              <a:lumMod val="40000"/>
              <a:lumOff val="60000"/>
            </a:schemeClr>
          </a:solidFill>
        </p:spPr>
        <p:txBody>
          <a:bodyPr wrap="square" rtlCol="0">
            <a:spAutoFit/>
          </a:bodyPr>
          <a:lstStyle/>
          <a:p>
            <a:pPr algn="just">
              <a:lnSpc>
                <a:spcPct val="150000"/>
              </a:lnSpc>
            </a:pPr>
            <a:r>
              <a:rPr lang="en-US" dirty="0">
                <a:latin typeface="Times New Roman" panose="02020603050405020304" pitchFamily="18" charset="0"/>
                <a:cs typeface="Times New Roman" panose="02020603050405020304" pitchFamily="18" charset="0"/>
              </a:rPr>
              <a:t>16</a:t>
            </a:r>
            <a:r>
              <a:rPr lang="en-US" dirty="0" smtClean="0">
                <a:latin typeface="Times New Roman" panose="02020603050405020304" pitchFamily="18" charset="0"/>
                <a:cs typeface="Times New Roman" panose="02020603050405020304" pitchFamily="18" charset="0"/>
              </a:rPr>
              <a:t>.</a:t>
            </a:r>
            <a:r>
              <a:rPr lang="fa-IR" dirty="0" smtClean="0">
                <a:latin typeface="Times New Roman" panose="02020603050405020304" pitchFamily="18" charset="0"/>
                <a:cs typeface="Times New Roman" panose="02020603050405020304" pitchFamily="18" charset="0"/>
              </a:rPr>
              <a:t> </a:t>
            </a:r>
            <a:r>
              <a:rPr lang="en-US" b="1" dirty="0" smtClean="0">
                <a:solidFill>
                  <a:srgbClr val="FF0000"/>
                </a:solidFill>
                <a:latin typeface="Times New Roman" panose="02020603050405020304" pitchFamily="18" charset="0"/>
                <a:cs typeface="Times New Roman" panose="02020603050405020304" pitchFamily="18" charset="0"/>
              </a:rPr>
              <a:t>Terminate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provisions of </a:t>
            </a:r>
            <a:r>
              <a:rPr lang="en-US" b="1" dirty="0">
                <a:solidFill>
                  <a:srgbClr val="FF0000"/>
                </a:solidFill>
                <a:latin typeface="Times New Roman" panose="02020603050405020304" pitchFamily="18" charset="0"/>
                <a:cs typeface="Times New Roman" panose="02020603050405020304" pitchFamily="18" charset="0"/>
              </a:rPr>
              <a:t>Council Regulation (EU) No 267/2012 </a:t>
            </a:r>
            <a:r>
              <a:rPr lang="en-US" dirty="0">
                <a:latin typeface="Times New Roman" panose="02020603050405020304" pitchFamily="18" charset="0"/>
                <a:cs typeface="Times New Roman" panose="02020603050405020304" pitchFamily="18" charset="0"/>
              </a:rPr>
              <a:t>and </a:t>
            </a:r>
            <a:r>
              <a:rPr lang="en-US" b="1" dirty="0">
                <a:solidFill>
                  <a:srgbClr val="0070C0"/>
                </a:solidFill>
                <a:latin typeface="Times New Roman" panose="02020603050405020304" pitchFamily="18" charset="0"/>
                <a:cs typeface="Times New Roman" panose="02020603050405020304" pitchFamily="18" charset="0"/>
              </a:rPr>
              <a:t>suspend</a:t>
            </a:r>
            <a:r>
              <a:rPr lang="en-US" dirty="0">
                <a:solidFill>
                  <a:srgbClr val="0070C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corresponding provisions of </a:t>
            </a:r>
            <a:r>
              <a:rPr lang="en-US" b="1" dirty="0">
                <a:solidFill>
                  <a:srgbClr val="0070C0"/>
                </a:solidFill>
                <a:latin typeface="Times New Roman" panose="02020603050405020304" pitchFamily="18" charset="0"/>
                <a:cs typeface="Times New Roman" panose="02020603050405020304" pitchFamily="18" charset="0"/>
              </a:rPr>
              <a:t>Council Decision 2010/413/CFSP </a:t>
            </a:r>
            <a:r>
              <a:rPr lang="en-US" dirty="0">
                <a:latin typeface="Times New Roman" panose="02020603050405020304" pitchFamily="18" charset="0"/>
                <a:cs typeface="Times New Roman" panose="02020603050405020304" pitchFamily="18" charset="0"/>
              </a:rPr>
              <a:t>specified in Sections 1.1.1-1.1.3; 1.1.5 -1.1.8; 1.2.1 -1.2.5; 1.3.1, 1.3.2 (in </a:t>
            </a:r>
            <a:r>
              <a:rPr lang="en-US" b="1" dirty="0">
                <a:solidFill>
                  <a:srgbClr val="FF0000"/>
                </a:solidFill>
                <a:latin typeface="Times New Roman" panose="02020603050405020304" pitchFamily="18" charset="0"/>
                <a:cs typeface="Times New Roman" panose="02020603050405020304" pitchFamily="18" charset="0"/>
              </a:rPr>
              <a:t>so far as it concerns Articles 16 and 17 </a:t>
            </a:r>
            <a:r>
              <a:rPr lang="en-US" dirty="0">
                <a:latin typeface="Times New Roman" panose="02020603050405020304" pitchFamily="18" charset="0"/>
                <a:cs typeface="Times New Roman" panose="02020603050405020304" pitchFamily="18" charset="0"/>
              </a:rPr>
              <a:t>of </a:t>
            </a:r>
            <a:r>
              <a:rPr lang="en-US" b="1" dirty="0">
                <a:solidFill>
                  <a:srgbClr val="0070C0"/>
                </a:solidFill>
                <a:latin typeface="Times New Roman" panose="02020603050405020304" pitchFamily="18" charset="0"/>
                <a:cs typeface="Times New Roman" panose="02020603050405020304" pitchFamily="18" charset="0"/>
              </a:rPr>
              <a:t>Council Decision 2010/413/CFSP</a:t>
            </a:r>
            <a:r>
              <a:rPr lang="en-US" dirty="0">
                <a:latin typeface="Times New Roman" panose="02020603050405020304" pitchFamily="18" charset="0"/>
                <a:cs typeface="Times New Roman" panose="02020603050405020304" pitchFamily="18" charset="0"/>
              </a:rPr>
              <a:t>) and 1.3.3; 1.4.1 and 1.4.2; 1.10.1.2 (in so far as it concerns Articles 39, 43, 43a of </a:t>
            </a:r>
            <a:r>
              <a:rPr lang="en-US" b="1" dirty="0">
                <a:solidFill>
                  <a:srgbClr val="FF0000"/>
                </a:solidFill>
                <a:latin typeface="Times New Roman" panose="02020603050405020304" pitchFamily="18" charset="0"/>
                <a:cs typeface="Times New Roman" panose="02020603050405020304" pitchFamily="18" charset="0"/>
              </a:rPr>
              <a:t>Council Regulation (EU) No 267/2012</a:t>
            </a:r>
            <a:r>
              <a:rPr lang="en-US" dirty="0">
                <a:latin typeface="Times New Roman" panose="02020603050405020304" pitchFamily="18" charset="0"/>
                <a:cs typeface="Times New Roman" panose="02020603050405020304" pitchFamily="18" charset="0"/>
              </a:rPr>
              <a:t>) of Annex II. EU Member States will terminate or amend national implementing </a:t>
            </a:r>
            <a:r>
              <a:rPr lang="en-US" dirty="0" err="1">
                <a:latin typeface="Times New Roman" panose="02020603050405020304" pitchFamily="18" charset="0"/>
                <a:cs typeface="Times New Roman" panose="02020603050405020304" pitchFamily="18" charset="0"/>
              </a:rPr>
              <a:t>legislationas</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required</a:t>
            </a:r>
            <a:r>
              <a:rPr lang="en-US" dirty="0">
                <a:latin typeface="Times New Roman" panose="02020603050405020304" pitchFamily="18" charset="0"/>
                <a:cs typeface="Times New Roman" panose="02020603050405020304" pitchFamily="18" charset="0"/>
              </a:rPr>
              <a:t>.</a:t>
            </a:r>
          </a:p>
        </p:txBody>
      </p:sp>
      <p:sp>
        <p:nvSpPr>
          <p:cNvPr id="2" name="Rectangular Callout 1"/>
          <p:cNvSpPr/>
          <p:nvPr/>
        </p:nvSpPr>
        <p:spPr>
          <a:xfrm>
            <a:off x="7212168" y="165098"/>
            <a:ext cx="4139033" cy="1148548"/>
          </a:xfrm>
          <a:prstGeom prst="wedgeRectCallout">
            <a:avLst>
              <a:gd name="adj1" fmla="val -69806"/>
              <a:gd name="adj2" fmla="val 695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dirty="0" smtClean="0">
                <a:cs typeface="B Zar" panose="00000400000000000000" pitchFamily="2" charset="-78"/>
              </a:rPr>
              <a:t>مقررات شورای اتحادیه اروپا </a:t>
            </a:r>
            <a:r>
              <a:rPr lang="fa-IR" b="1" dirty="0" smtClean="0">
                <a:solidFill>
                  <a:srgbClr val="FF0000"/>
                </a:solidFill>
                <a:cs typeface="B Zar" panose="00000400000000000000" pitchFamily="2" charset="-78"/>
              </a:rPr>
              <a:t>لغو</a:t>
            </a:r>
            <a:r>
              <a:rPr lang="fa-IR" dirty="0" smtClean="0">
                <a:solidFill>
                  <a:srgbClr val="FF0000"/>
                </a:solidFill>
                <a:cs typeface="B Zar" panose="00000400000000000000" pitchFamily="2" charset="-78"/>
              </a:rPr>
              <a:t> </a:t>
            </a:r>
            <a:r>
              <a:rPr lang="fa-IR" dirty="0" smtClean="0">
                <a:cs typeface="B Zar" panose="00000400000000000000" pitchFamily="2" charset="-78"/>
              </a:rPr>
              <a:t>می‌شود</a:t>
            </a:r>
          </a:p>
          <a:p>
            <a:pPr algn="r" rtl="1"/>
            <a:r>
              <a:rPr lang="fa-IR" dirty="0" smtClean="0">
                <a:cs typeface="B Zar" panose="00000400000000000000" pitchFamily="2" charset="-78"/>
              </a:rPr>
              <a:t>تصمیمات شورای اتحادیه اروپا </a:t>
            </a:r>
            <a:r>
              <a:rPr lang="fa-IR" b="1" dirty="0" smtClean="0">
                <a:solidFill>
                  <a:srgbClr val="FF0000"/>
                </a:solidFill>
                <a:cs typeface="B Zar" panose="00000400000000000000" pitchFamily="2" charset="-78"/>
              </a:rPr>
              <a:t>تعلیق</a:t>
            </a:r>
            <a:r>
              <a:rPr lang="fa-IR" dirty="0" smtClean="0">
                <a:solidFill>
                  <a:srgbClr val="FF0000"/>
                </a:solidFill>
                <a:cs typeface="B Zar" panose="00000400000000000000" pitchFamily="2" charset="-78"/>
              </a:rPr>
              <a:t> </a:t>
            </a:r>
            <a:r>
              <a:rPr lang="fa-IR" dirty="0" smtClean="0">
                <a:cs typeface="B Zar" panose="00000400000000000000" pitchFamily="2" charset="-78"/>
              </a:rPr>
              <a:t>می‌شود.</a:t>
            </a:r>
            <a:endParaRPr lang="en-US" dirty="0">
              <a:cs typeface="B Zar" panose="00000400000000000000" pitchFamily="2" charset="-78"/>
            </a:endParaRPr>
          </a:p>
        </p:txBody>
      </p:sp>
      <p:grpSp>
        <p:nvGrpSpPr>
          <p:cNvPr id="12" name="Group 11"/>
          <p:cNvGrpSpPr/>
          <p:nvPr/>
        </p:nvGrpSpPr>
        <p:grpSpPr>
          <a:xfrm>
            <a:off x="257578" y="2913071"/>
            <a:ext cx="5692461" cy="2741676"/>
            <a:chOff x="257578" y="2913071"/>
            <a:chExt cx="5692461" cy="2741676"/>
          </a:xfrm>
        </p:grpSpPr>
        <p:pic>
          <p:nvPicPr>
            <p:cNvPr id="3" name="Picture 2"/>
            <p:cNvPicPr>
              <a:picLocks noChangeAspect="1"/>
            </p:cNvPicPr>
            <p:nvPr/>
          </p:nvPicPr>
          <p:blipFill rotWithShape="1">
            <a:blip r:embed="rId2"/>
            <a:srcRect l="15224" t="10168" r="36274" b="48283"/>
            <a:stretch/>
          </p:blipFill>
          <p:spPr>
            <a:xfrm>
              <a:off x="257578" y="2913071"/>
              <a:ext cx="5692461" cy="2741676"/>
            </a:xfrm>
            <a:prstGeom prst="rect">
              <a:avLst/>
            </a:prstGeom>
          </p:spPr>
        </p:pic>
        <p:sp>
          <p:nvSpPr>
            <p:cNvPr id="10" name="Rectangle 9"/>
            <p:cNvSpPr/>
            <p:nvPr/>
          </p:nvSpPr>
          <p:spPr>
            <a:xfrm>
              <a:off x="656824" y="3793608"/>
              <a:ext cx="5001296" cy="623845"/>
            </a:xfrm>
            <a:prstGeom prst="rect">
              <a:avLst/>
            </a:prstGeom>
            <a:noFill/>
            <a:ln w="28575">
              <a:solidFill>
                <a:srgbClr val="FF0000"/>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6349285" y="3931156"/>
            <a:ext cx="5842715" cy="2739157"/>
            <a:chOff x="6349285" y="3931156"/>
            <a:chExt cx="5842715" cy="2739157"/>
          </a:xfrm>
        </p:grpSpPr>
        <p:pic>
          <p:nvPicPr>
            <p:cNvPr id="9" name="Picture 8"/>
            <p:cNvPicPr>
              <a:picLocks noChangeAspect="1"/>
            </p:cNvPicPr>
            <p:nvPr/>
          </p:nvPicPr>
          <p:blipFill rotWithShape="1">
            <a:blip r:embed="rId2"/>
            <a:srcRect l="15224" t="51238" r="36274" b="8318"/>
            <a:stretch/>
          </p:blipFill>
          <p:spPr>
            <a:xfrm>
              <a:off x="6349285" y="3931156"/>
              <a:ext cx="5842715" cy="2739157"/>
            </a:xfrm>
            <a:prstGeom prst="rect">
              <a:avLst/>
            </a:prstGeom>
          </p:spPr>
        </p:pic>
        <p:sp>
          <p:nvSpPr>
            <p:cNvPr id="11" name="Rectangle 10"/>
            <p:cNvSpPr/>
            <p:nvPr/>
          </p:nvSpPr>
          <p:spPr>
            <a:xfrm>
              <a:off x="6722772" y="5593451"/>
              <a:ext cx="5215943" cy="768711"/>
            </a:xfrm>
            <a:prstGeom prst="rect">
              <a:avLst/>
            </a:prstGeom>
            <a:noFill/>
            <a:ln w="28575">
              <a:solidFill>
                <a:srgbClr val="FF0000"/>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8513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6557" y="95434"/>
            <a:ext cx="9573123" cy="4898329"/>
          </a:xfrm>
          <a:prstGeom prst="rect">
            <a:avLst/>
          </a:prstGeom>
          <a:solidFill>
            <a:schemeClr val="tx2">
              <a:lumMod val="40000"/>
              <a:lumOff val="60000"/>
            </a:schemeClr>
          </a:solidFill>
          <a:ln>
            <a:solidFill>
              <a:schemeClr val="tx1"/>
            </a:solidFill>
          </a:ln>
        </p:spPr>
        <p:txBody>
          <a:bodyPr wrap="square">
            <a:spAutoFit/>
          </a:bodyPr>
          <a:lstStyle/>
          <a:p>
            <a:pPr>
              <a:lnSpc>
                <a:spcPct val="150000"/>
              </a:lnSpc>
            </a:pPr>
            <a:r>
              <a:rPr lang="en-US" sz="1500" dirty="0">
                <a:latin typeface="Times New Roman" panose="02020603050405020304" pitchFamily="18" charset="0"/>
                <a:ea typeface="Calibri" panose="020F0502020204030204" pitchFamily="34" charset="0"/>
                <a:cs typeface="Times New Roman" panose="02020603050405020304" pitchFamily="18" charset="0"/>
              </a:rPr>
              <a:t>1.1.1: Prohibition and </a:t>
            </a:r>
            <a:r>
              <a:rPr lang="en-US" sz="1500" dirty="0" err="1">
                <a:latin typeface="Times New Roman" panose="02020603050405020304" pitchFamily="18" charset="0"/>
                <a:ea typeface="Calibri" panose="020F0502020204030204" pitchFamily="34" charset="0"/>
                <a:cs typeface="Times New Roman" panose="02020603050405020304" pitchFamily="18" charset="0"/>
              </a:rPr>
              <a:t>authorisation</a:t>
            </a:r>
            <a:r>
              <a:rPr lang="en-US" sz="1500" dirty="0">
                <a:latin typeface="Times New Roman" panose="02020603050405020304" pitchFamily="18" charset="0"/>
                <a:ea typeface="Calibri" panose="020F0502020204030204" pitchFamily="34" charset="0"/>
                <a:cs typeface="Times New Roman" panose="02020603050405020304" pitchFamily="18" charset="0"/>
              </a:rPr>
              <a:t> regimes on </a:t>
            </a:r>
            <a:r>
              <a:rPr lang="en-US" sz="15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financial transfers to and from </a:t>
            </a:r>
            <a:r>
              <a:rPr lang="en-US" sz="15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Iran</a:t>
            </a:r>
            <a:endParaRPr lang="fa-IR" sz="15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en-US" sz="1500" dirty="0">
                <a:latin typeface="Times New Roman" panose="02020603050405020304" pitchFamily="18" charset="0"/>
                <a:cs typeface="Times New Roman" panose="02020603050405020304" pitchFamily="18" charset="0"/>
              </a:rPr>
              <a:t>1.1.2: Sanctions on </a:t>
            </a:r>
            <a:r>
              <a:rPr lang="en-US" sz="1500" dirty="0">
                <a:solidFill>
                  <a:srgbClr val="FF0000"/>
                </a:solidFill>
                <a:latin typeface="Times New Roman" panose="02020603050405020304" pitchFamily="18" charset="0"/>
                <a:cs typeface="Times New Roman" panose="02020603050405020304" pitchFamily="18" charset="0"/>
              </a:rPr>
              <a:t>banking </a:t>
            </a:r>
            <a:r>
              <a:rPr lang="en-US" sz="1500" dirty="0" smtClean="0">
                <a:solidFill>
                  <a:srgbClr val="FF0000"/>
                </a:solidFill>
                <a:latin typeface="Times New Roman" panose="02020603050405020304" pitchFamily="18" charset="0"/>
                <a:cs typeface="Times New Roman" panose="02020603050405020304" pitchFamily="18" charset="0"/>
              </a:rPr>
              <a:t>activities</a:t>
            </a:r>
            <a:endParaRPr lang="fa-IR" sz="1500" dirty="0" smtClean="0">
              <a:solidFill>
                <a:srgbClr val="FF0000"/>
              </a:solidFill>
              <a:latin typeface="Times New Roman" panose="02020603050405020304" pitchFamily="18" charset="0"/>
              <a:cs typeface="Times New Roman" panose="02020603050405020304" pitchFamily="18" charset="0"/>
            </a:endParaRPr>
          </a:p>
          <a:p>
            <a:pPr>
              <a:lnSpc>
                <a:spcPct val="150000"/>
              </a:lnSpc>
            </a:pPr>
            <a:r>
              <a:rPr lang="en-US" sz="1500" dirty="0">
                <a:latin typeface="Times New Roman" panose="02020603050405020304" pitchFamily="18" charset="0"/>
                <a:cs typeface="Times New Roman" panose="02020603050405020304" pitchFamily="18" charset="0"/>
              </a:rPr>
              <a:t>1.1.3: Sanctions on </a:t>
            </a:r>
            <a:r>
              <a:rPr lang="en-US" sz="1500" dirty="0" smtClean="0">
                <a:solidFill>
                  <a:srgbClr val="FF0000"/>
                </a:solidFill>
                <a:latin typeface="Times New Roman" panose="02020603050405020304" pitchFamily="18" charset="0"/>
                <a:cs typeface="Times New Roman" panose="02020603050405020304" pitchFamily="18" charset="0"/>
              </a:rPr>
              <a:t>insurance</a:t>
            </a:r>
            <a:endParaRPr lang="fa-IR" sz="1500" dirty="0" smtClean="0">
              <a:solidFill>
                <a:srgbClr val="FF0000"/>
              </a:solidFill>
              <a:latin typeface="Times New Roman" panose="02020603050405020304" pitchFamily="18" charset="0"/>
              <a:cs typeface="Times New Roman" panose="02020603050405020304" pitchFamily="18" charset="0"/>
            </a:endParaRPr>
          </a:p>
          <a:p>
            <a:pPr>
              <a:lnSpc>
                <a:spcPct val="150000"/>
              </a:lnSpc>
            </a:pPr>
            <a:r>
              <a:rPr lang="en-US" sz="1500" dirty="0">
                <a:latin typeface="Times New Roman" panose="02020603050405020304" pitchFamily="18" charset="0"/>
                <a:cs typeface="Times New Roman" panose="02020603050405020304" pitchFamily="18" charset="0"/>
              </a:rPr>
              <a:t>1.1.5: Sanctions on </a:t>
            </a:r>
            <a:r>
              <a:rPr lang="en-US" sz="1500" dirty="0">
                <a:solidFill>
                  <a:srgbClr val="FF0000"/>
                </a:solidFill>
                <a:latin typeface="Times New Roman" panose="02020603050405020304" pitchFamily="18" charset="0"/>
                <a:cs typeface="Times New Roman" panose="02020603050405020304" pitchFamily="18" charset="0"/>
              </a:rPr>
              <a:t>financial support for trade with </a:t>
            </a:r>
            <a:r>
              <a:rPr lang="en-US" sz="1500" dirty="0" smtClean="0">
                <a:solidFill>
                  <a:srgbClr val="FF0000"/>
                </a:solidFill>
                <a:latin typeface="Times New Roman" panose="02020603050405020304" pitchFamily="18" charset="0"/>
                <a:cs typeface="Times New Roman" panose="02020603050405020304" pitchFamily="18" charset="0"/>
              </a:rPr>
              <a:t>Iran</a:t>
            </a:r>
            <a:endParaRPr lang="fa-IR" sz="1500" dirty="0" smtClean="0">
              <a:solidFill>
                <a:srgbClr val="FF0000"/>
              </a:solidFill>
              <a:latin typeface="Times New Roman" panose="02020603050405020304" pitchFamily="18" charset="0"/>
              <a:cs typeface="Times New Roman" panose="02020603050405020304" pitchFamily="18" charset="0"/>
            </a:endParaRPr>
          </a:p>
          <a:p>
            <a:pPr>
              <a:lnSpc>
                <a:spcPct val="150000"/>
              </a:lnSpc>
            </a:pPr>
            <a:r>
              <a:rPr lang="en-US" sz="1500" dirty="0">
                <a:latin typeface="Times New Roman" panose="02020603050405020304" pitchFamily="18" charset="0"/>
                <a:cs typeface="Times New Roman" panose="02020603050405020304" pitchFamily="18" charset="0"/>
              </a:rPr>
              <a:t>1.1.6: Sanctions on </a:t>
            </a:r>
            <a:r>
              <a:rPr lang="en-US" sz="1500" dirty="0">
                <a:solidFill>
                  <a:srgbClr val="FF0000"/>
                </a:solidFill>
                <a:latin typeface="Times New Roman" panose="02020603050405020304" pitchFamily="18" charset="0"/>
                <a:cs typeface="Times New Roman" panose="02020603050405020304" pitchFamily="18" charset="0"/>
              </a:rPr>
              <a:t>grants, financial assistance and concessional loans </a:t>
            </a:r>
          </a:p>
          <a:p>
            <a:pPr>
              <a:lnSpc>
                <a:spcPct val="150000"/>
              </a:lnSpc>
            </a:pPr>
            <a:r>
              <a:rPr lang="en-US" sz="1500" dirty="0">
                <a:latin typeface="Times New Roman" panose="02020603050405020304" pitchFamily="18" charset="0"/>
                <a:cs typeface="Times New Roman" panose="02020603050405020304" pitchFamily="18" charset="0"/>
              </a:rPr>
              <a:t>1.1.7: Sanctions on </a:t>
            </a:r>
            <a:r>
              <a:rPr lang="en-US" sz="1500" dirty="0">
                <a:solidFill>
                  <a:srgbClr val="FF0000"/>
                </a:solidFill>
                <a:latin typeface="Times New Roman" panose="02020603050405020304" pitchFamily="18" charset="0"/>
                <a:cs typeface="Times New Roman" panose="02020603050405020304" pitchFamily="18" charset="0"/>
              </a:rPr>
              <a:t>Government of Iran public-guaranteed bonds</a:t>
            </a:r>
          </a:p>
          <a:p>
            <a:pPr>
              <a:lnSpc>
                <a:spcPct val="150000"/>
              </a:lnSpc>
            </a:pPr>
            <a:r>
              <a:rPr lang="en-US" sz="1500" dirty="0">
                <a:latin typeface="Times New Roman" panose="02020603050405020304" pitchFamily="18" charset="0"/>
                <a:cs typeface="Times New Roman" panose="02020603050405020304" pitchFamily="18" charset="0"/>
              </a:rPr>
              <a:t>1.1.8: Sanctions on </a:t>
            </a:r>
            <a:r>
              <a:rPr lang="en-US" sz="1500" dirty="0">
                <a:solidFill>
                  <a:srgbClr val="FF0000"/>
                </a:solidFill>
                <a:latin typeface="Times New Roman" panose="02020603050405020304" pitchFamily="18" charset="0"/>
                <a:cs typeface="Times New Roman" panose="02020603050405020304" pitchFamily="18" charset="0"/>
              </a:rPr>
              <a:t>associated services[3]for each of the categories above</a:t>
            </a:r>
          </a:p>
          <a:p>
            <a:pPr>
              <a:lnSpc>
                <a:spcPct val="150000"/>
              </a:lnSpc>
            </a:pPr>
            <a:r>
              <a:rPr lang="en-US" sz="1500" dirty="0">
                <a:latin typeface="Times New Roman" panose="02020603050405020304" pitchFamily="18" charset="0"/>
                <a:cs typeface="Times New Roman" panose="02020603050405020304" pitchFamily="18" charset="0"/>
              </a:rPr>
              <a:t>1.2.1: Sanctions on </a:t>
            </a:r>
            <a:r>
              <a:rPr lang="en-US" sz="1500" dirty="0">
                <a:solidFill>
                  <a:srgbClr val="FF0000"/>
                </a:solidFill>
                <a:latin typeface="Times New Roman" panose="02020603050405020304" pitchFamily="18" charset="0"/>
                <a:cs typeface="Times New Roman" panose="02020603050405020304" pitchFamily="18" charset="0"/>
              </a:rPr>
              <a:t>the import of oil and gas from Iran</a:t>
            </a:r>
          </a:p>
          <a:p>
            <a:pPr>
              <a:lnSpc>
                <a:spcPct val="150000"/>
              </a:lnSpc>
            </a:pPr>
            <a:r>
              <a:rPr lang="en-US" sz="1500" dirty="0">
                <a:latin typeface="Times New Roman" panose="02020603050405020304" pitchFamily="18" charset="0"/>
                <a:cs typeface="Times New Roman" panose="02020603050405020304" pitchFamily="18" charset="0"/>
              </a:rPr>
              <a:t>1.2.2: Sanctions on </a:t>
            </a:r>
            <a:r>
              <a:rPr lang="en-US" sz="1500" dirty="0">
                <a:solidFill>
                  <a:srgbClr val="FF0000"/>
                </a:solidFill>
                <a:latin typeface="Times New Roman" panose="02020603050405020304" pitchFamily="18" charset="0"/>
                <a:cs typeface="Times New Roman" panose="02020603050405020304" pitchFamily="18" charset="0"/>
              </a:rPr>
              <a:t>the import of Iranian petrochemical products</a:t>
            </a:r>
          </a:p>
          <a:p>
            <a:pPr>
              <a:lnSpc>
                <a:spcPct val="150000"/>
              </a:lnSpc>
            </a:pPr>
            <a:r>
              <a:rPr lang="en-US" sz="1500" dirty="0">
                <a:latin typeface="Times New Roman" panose="02020603050405020304" pitchFamily="18" charset="0"/>
                <a:cs typeface="Times New Roman" panose="02020603050405020304" pitchFamily="18" charset="0"/>
              </a:rPr>
              <a:t>1.2.3</a:t>
            </a:r>
            <a:r>
              <a:rPr lang="en-US" sz="1500" dirty="0" smtClean="0">
                <a:latin typeface="Times New Roman" panose="02020603050405020304" pitchFamily="18" charset="0"/>
                <a:cs typeface="Times New Roman" panose="02020603050405020304" pitchFamily="18" charset="0"/>
              </a:rPr>
              <a:t>: Sanctions </a:t>
            </a:r>
            <a:r>
              <a:rPr lang="en-US" sz="1500" dirty="0">
                <a:latin typeface="Times New Roman" panose="02020603050405020304" pitchFamily="18" charset="0"/>
                <a:cs typeface="Times New Roman" panose="02020603050405020304" pitchFamily="18" charset="0"/>
              </a:rPr>
              <a:t>on </a:t>
            </a:r>
            <a:r>
              <a:rPr lang="en-US" sz="1500" dirty="0">
                <a:solidFill>
                  <a:srgbClr val="FF0000"/>
                </a:solidFill>
                <a:latin typeface="Times New Roman" panose="02020603050405020304" pitchFamily="18" charset="0"/>
                <a:cs typeface="Times New Roman" panose="02020603050405020304" pitchFamily="18" charset="0"/>
              </a:rPr>
              <a:t>the export of key equipment for the oil, gas and petrochemical sectors</a:t>
            </a:r>
          </a:p>
          <a:p>
            <a:pPr>
              <a:lnSpc>
                <a:spcPct val="150000"/>
              </a:lnSpc>
            </a:pPr>
            <a:r>
              <a:rPr lang="en-US" sz="1500" dirty="0">
                <a:latin typeface="Times New Roman" panose="02020603050405020304" pitchFamily="18" charset="0"/>
                <a:cs typeface="Times New Roman" panose="02020603050405020304" pitchFamily="18" charset="0"/>
              </a:rPr>
              <a:t>1.2.4: Sanctions on </a:t>
            </a:r>
            <a:r>
              <a:rPr lang="en-US" sz="1500" dirty="0">
                <a:solidFill>
                  <a:srgbClr val="FF0000"/>
                </a:solidFill>
                <a:latin typeface="Times New Roman" panose="02020603050405020304" pitchFamily="18" charset="0"/>
                <a:cs typeface="Times New Roman" panose="02020603050405020304" pitchFamily="18" charset="0"/>
              </a:rPr>
              <a:t>investment in the oil, gas and petrochemical sectors</a:t>
            </a:r>
          </a:p>
          <a:p>
            <a:pPr>
              <a:lnSpc>
                <a:spcPct val="150000"/>
              </a:lnSpc>
            </a:pPr>
            <a:r>
              <a:rPr lang="en-US" sz="1500" dirty="0">
                <a:latin typeface="Times New Roman" panose="02020603050405020304" pitchFamily="18" charset="0"/>
                <a:cs typeface="Times New Roman" panose="02020603050405020304" pitchFamily="18" charset="0"/>
              </a:rPr>
              <a:t>1.2.5: Sanctions on </a:t>
            </a:r>
            <a:r>
              <a:rPr lang="en-US" sz="1500" dirty="0">
                <a:solidFill>
                  <a:srgbClr val="FF0000"/>
                </a:solidFill>
                <a:latin typeface="Times New Roman" panose="02020603050405020304" pitchFamily="18" charset="0"/>
                <a:cs typeface="Times New Roman" panose="02020603050405020304" pitchFamily="18" charset="0"/>
              </a:rPr>
              <a:t>associated services for each of the categories above</a:t>
            </a:r>
          </a:p>
          <a:p>
            <a:pPr>
              <a:lnSpc>
                <a:spcPct val="150000"/>
              </a:lnSpc>
            </a:pPr>
            <a:r>
              <a:rPr lang="en-US" sz="1500" dirty="0">
                <a:latin typeface="Times New Roman" panose="02020603050405020304" pitchFamily="18" charset="0"/>
                <a:cs typeface="Times New Roman" panose="02020603050405020304" pitchFamily="18" charset="0"/>
              </a:rPr>
              <a:t>1.3.1: Sanctions </a:t>
            </a:r>
            <a:r>
              <a:rPr lang="en-US" sz="1500" dirty="0">
                <a:solidFill>
                  <a:srgbClr val="FF0000"/>
                </a:solidFill>
                <a:latin typeface="Times New Roman" panose="02020603050405020304" pitchFamily="18" charset="0"/>
                <a:cs typeface="Times New Roman" panose="02020603050405020304" pitchFamily="18" charset="0"/>
              </a:rPr>
              <a:t>related to shipping and shipbuilding </a:t>
            </a:r>
          </a:p>
          <a:p>
            <a:pPr>
              <a:lnSpc>
                <a:spcPct val="150000"/>
              </a:lnSpc>
            </a:pPr>
            <a:r>
              <a:rPr lang="en-US" sz="1500" dirty="0">
                <a:latin typeface="Times New Roman" panose="02020603050405020304" pitchFamily="18" charset="0"/>
                <a:cs typeface="Times New Roman" panose="02020603050405020304" pitchFamily="18" charset="0"/>
              </a:rPr>
              <a:t>1.3.2</a:t>
            </a:r>
            <a:r>
              <a:rPr lang="fa-IR" sz="1500" dirty="0">
                <a:latin typeface="Times New Roman" panose="02020603050405020304" pitchFamily="18" charset="0"/>
                <a:cs typeface="Times New Roman" panose="02020603050405020304" pitchFamily="18" charset="0"/>
              </a:rPr>
              <a:t>: </a:t>
            </a:r>
            <a:r>
              <a:rPr lang="en-US" sz="1500" dirty="0">
                <a:latin typeface="Times New Roman" panose="02020603050405020304" pitchFamily="18" charset="0"/>
                <a:cs typeface="Times New Roman" panose="02020603050405020304" pitchFamily="18" charset="0"/>
              </a:rPr>
              <a:t>Sanctions </a:t>
            </a:r>
            <a:r>
              <a:rPr lang="en-US" sz="1500" dirty="0">
                <a:solidFill>
                  <a:srgbClr val="FF0000"/>
                </a:solidFill>
                <a:latin typeface="Times New Roman" panose="02020603050405020304" pitchFamily="18" charset="0"/>
                <a:cs typeface="Times New Roman" panose="02020603050405020304" pitchFamily="18" charset="0"/>
              </a:rPr>
              <a:t>related to the transport </a:t>
            </a:r>
            <a:r>
              <a:rPr lang="en-US" sz="1500" dirty="0" smtClean="0">
                <a:solidFill>
                  <a:srgbClr val="FF0000"/>
                </a:solidFill>
                <a:latin typeface="Times New Roman" panose="02020603050405020304" pitchFamily="18" charset="0"/>
                <a:cs typeface="Times New Roman" panose="02020603050405020304" pitchFamily="18" charset="0"/>
              </a:rPr>
              <a:t>sector</a:t>
            </a:r>
            <a:endParaRPr lang="en-US" sz="1500"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876557" y="5137529"/>
            <a:ext cx="9573123" cy="1569660"/>
          </a:xfrm>
          <a:prstGeom prst="rect">
            <a:avLst/>
          </a:prstGeom>
          <a:solidFill>
            <a:schemeClr val="tx2">
              <a:lumMod val="40000"/>
              <a:lumOff val="60000"/>
            </a:schemeClr>
          </a:solidFill>
          <a:ln>
            <a:solidFill>
              <a:schemeClr val="tx1"/>
            </a:solidFill>
          </a:ln>
        </p:spPr>
        <p:txBody>
          <a:bodyPr wrap="square">
            <a:spAutoFit/>
          </a:bodyPr>
          <a:lstStyle/>
          <a:p>
            <a:r>
              <a:rPr lang="en-US" sz="1600" dirty="0" smtClean="0">
                <a:latin typeface="Times New Roman" panose="02020603050405020304" pitchFamily="18" charset="0"/>
                <a:cs typeface="B Zar" panose="00000400000000000000" pitchFamily="2" charset="-78"/>
              </a:rPr>
              <a:t>1.3.3: </a:t>
            </a:r>
            <a:r>
              <a:rPr lang="en-US" sz="1600" dirty="0">
                <a:latin typeface="Times New Roman" panose="02020603050405020304" pitchFamily="18" charset="0"/>
                <a:cs typeface="B Zar" panose="00000400000000000000" pitchFamily="2" charset="-78"/>
              </a:rPr>
              <a:t>Sanctions on associated services for each of the categories </a:t>
            </a:r>
            <a:r>
              <a:rPr lang="en-US" sz="1600" dirty="0" smtClean="0">
                <a:latin typeface="Times New Roman" panose="02020603050405020304" pitchFamily="18" charset="0"/>
                <a:cs typeface="B Zar" panose="00000400000000000000" pitchFamily="2" charset="-78"/>
              </a:rPr>
              <a:t>above</a:t>
            </a:r>
          </a:p>
          <a:p>
            <a:r>
              <a:rPr lang="en-US" sz="1600" dirty="0" smtClean="0">
                <a:latin typeface="Times New Roman" panose="02020603050405020304" pitchFamily="18" charset="0"/>
                <a:cs typeface="B Zar" panose="00000400000000000000" pitchFamily="2" charset="-78"/>
              </a:rPr>
              <a:t>1.4.1</a:t>
            </a:r>
            <a:r>
              <a:rPr lang="en-US" sz="1600" dirty="0">
                <a:latin typeface="Times New Roman" panose="02020603050405020304" pitchFamily="18" charset="0"/>
                <a:cs typeface="B Zar" panose="00000400000000000000" pitchFamily="2" charset="-78"/>
              </a:rPr>
              <a:t>: Sanctions on gold, precious metals and diamonds, banknotes and </a:t>
            </a:r>
            <a:r>
              <a:rPr lang="en-US" sz="1600" dirty="0" smtClean="0">
                <a:latin typeface="Times New Roman" panose="02020603050405020304" pitchFamily="18" charset="0"/>
                <a:cs typeface="B Zar" panose="00000400000000000000" pitchFamily="2" charset="-78"/>
              </a:rPr>
              <a:t>coinage</a:t>
            </a:r>
            <a:endParaRPr lang="fa-IR" sz="1600" dirty="0" smtClean="0">
              <a:latin typeface="Times New Roman" panose="02020603050405020304" pitchFamily="18" charset="0"/>
              <a:cs typeface="B Zar" panose="00000400000000000000" pitchFamily="2" charset="-78"/>
            </a:endParaRPr>
          </a:p>
          <a:p>
            <a:pPr algn="l"/>
            <a:r>
              <a:rPr lang="en-US" sz="1600" dirty="0" smtClean="0">
                <a:latin typeface="Times New Roman" panose="02020603050405020304" pitchFamily="18" charset="0"/>
                <a:cs typeface="B Zar" panose="00000400000000000000" pitchFamily="2" charset="-78"/>
              </a:rPr>
              <a:t>1.4.2</a:t>
            </a:r>
            <a:r>
              <a:rPr lang="fa-IR" sz="1600" dirty="0">
                <a:latin typeface="Times New Roman" panose="02020603050405020304" pitchFamily="18" charset="0"/>
                <a:cs typeface="B Zar" panose="00000400000000000000" pitchFamily="2" charset="-78"/>
              </a:rPr>
              <a:t>: </a:t>
            </a:r>
            <a:r>
              <a:rPr lang="en-US" sz="1600" dirty="0" smtClean="0">
                <a:latin typeface="Times New Roman" panose="02020603050405020304" pitchFamily="18" charset="0"/>
                <a:cs typeface="B Zar" panose="00000400000000000000" pitchFamily="2" charset="-78"/>
              </a:rPr>
              <a:t> Sanctions </a:t>
            </a:r>
            <a:r>
              <a:rPr lang="en-US" sz="1600" dirty="0">
                <a:latin typeface="Times New Roman" panose="02020603050405020304" pitchFamily="18" charset="0"/>
                <a:cs typeface="B Zar" panose="00000400000000000000" pitchFamily="2" charset="-78"/>
              </a:rPr>
              <a:t>on associated services for each of the categories above</a:t>
            </a:r>
          </a:p>
          <a:p>
            <a:pPr algn="just"/>
            <a:r>
              <a:rPr lang="en-US" sz="1600" dirty="0" smtClean="0">
                <a:latin typeface="Times New Roman" panose="02020603050405020304" pitchFamily="18" charset="0"/>
                <a:cs typeface="B Zar" panose="00000400000000000000" pitchFamily="2" charset="-78"/>
              </a:rPr>
              <a:t>1.10.1.2</a:t>
            </a:r>
            <a:r>
              <a:rPr lang="en-US" sz="1600" dirty="0">
                <a:latin typeface="Times New Roman" panose="02020603050405020304" pitchFamily="18" charset="0"/>
                <a:cs typeface="B Zar" panose="00000400000000000000" pitchFamily="2" charset="-78"/>
              </a:rPr>
              <a:t>: The EU represents that the provisions listed in Section 1 above constitute the full and complete list of all EU nuclear-related sanctions or restrictive measures. These sanctions or restrictive measures will be lifted in accordance with Annex </a:t>
            </a:r>
            <a:r>
              <a:rPr lang="en-US" sz="1600" dirty="0" smtClean="0">
                <a:latin typeface="Times New Roman" panose="02020603050405020304" pitchFamily="18" charset="0"/>
                <a:cs typeface="B Zar" panose="00000400000000000000" pitchFamily="2" charset="-78"/>
              </a:rPr>
              <a:t>V</a:t>
            </a:r>
            <a:endParaRPr lang="fa-IR" sz="1600" dirty="0" smtClean="0">
              <a:latin typeface="Times New Roman" panose="02020603050405020304" pitchFamily="18" charset="0"/>
              <a:cs typeface="B Zar" panose="00000400000000000000" pitchFamily="2" charset="-78"/>
            </a:endParaRPr>
          </a:p>
        </p:txBody>
      </p:sp>
      <p:sp>
        <p:nvSpPr>
          <p:cNvPr id="6" name="TextBox 5"/>
          <p:cNvSpPr txBox="1"/>
          <p:nvPr/>
        </p:nvSpPr>
        <p:spPr>
          <a:xfrm>
            <a:off x="10720137" y="3052292"/>
            <a:ext cx="1471863" cy="400110"/>
          </a:xfrm>
          <a:prstGeom prst="rect">
            <a:avLst/>
          </a:prstGeom>
          <a:solidFill>
            <a:schemeClr val="accent6">
              <a:lumMod val="50000"/>
            </a:schemeClr>
          </a:solidFill>
        </p:spPr>
        <p:txBody>
          <a:bodyPr wrap="square" rtlCol="0">
            <a:spAutoFit/>
          </a:bodyPr>
          <a:lstStyle/>
          <a:p>
            <a:pPr algn="r" rtl="1"/>
            <a:r>
              <a:rPr lang="fa-IR" sz="2000" dirty="0" smtClean="0">
                <a:solidFill>
                  <a:schemeClr val="bg1"/>
                </a:solidFill>
                <a:cs typeface="B Titr" panose="00000700000000000000" pitchFamily="2" charset="-78"/>
              </a:rPr>
              <a:t>تعهدات اروپا</a:t>
            </a:r>
            <a:endParaRPr lang="en-US" sz="2000" dirty="0">
              <a:solidFill>
                <a:schemeClr val="bg1"/>
              </a:solidFill>
              <a:cs typeface="B Titr" panose="00000700000000000000" pitchFamily="2" charset="-78"/>
            </a:endParaRPr>
          </a:p>
        </p:txBody>
      </p:sp>
    </p:spTree>
    <p:extLst>
      <p:ext uri="{BB962C8B-B14F-4D97-AF65-F5344CB8AC3E}">
        <p14:creationId xmlns:p14="http://schemas.microsoft.com/office/powerpoint/2010/main" val="2179681576"/>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9093" y="1414348"/>
            <a:ext cx="10573554" cy="1338828"/>
          </a:xfrm>
          <a:prstGeom prst="rect">
            <a:avLst/>
          </a:prstGeom>
          <a:solidFill>
            <a:schemeClr val="tx2">
              <a:lumMod val="40000"/>
              <a:lumOff val="60000"/>
            </a:schemeClr>
          </a:solidFill>
        </p:spPr>
        <p:txBody>
          <a:bodyPr wrap="square" rtlCol="0">
            <a:spAutoFit/>
          </a:bodyPr>
          <a:lstStyle/>
          <a:p>
            <a:pPr algn="just">
              <a:lnSpc>
                <a:spcPct val="150000"/>
              </a:lnSpc>
            </a:pPr>
            <a:r>
              <a:rPr lang="en-US" dirty="0" smtClean="0">
                <a:latin typeface="Times New Roman" panose="02020603050405020304" pitchFamily="18" charset="0"/>
                <a:cs typeface="Times New Roman" panose="02020603050405020304" pitchFamily="18" charset="0"/>
              </a:rPr>
              <a:t>Remove </a:t>
            </a:r>
            <a:r>
              <a:rPr lang="en-US" b="1" dirty="0" smtClean="0">
                <a:solidFill>
                  <a:srgbClr val="FF0000"/>
                </a:solidFill>
                <a:latin typeface="Times New Roman" panose="02020603050405020304" pitchFamily="18" charset="0"/>
                <a:cs typeface="Times New Roman" panose="02020603050405020304" pitchFamily="18" charset="0"/>
              </a:rPr>
              <a:t>individuals and entities set forth in Attachment 1 </a:t>
            </a:r>
            <a:r>
              <a:rPr lang="en-US" dirty="0" smtClean="0">
                <a:latin typeface="Times New Roman" panose="02020603050405020304" pitchFamily="18" charset="0"/>
                <a:cs typeface="Times New Roman" panose="02020603050405020304" pitchFamily="18" charset="0"/>
              </a:rPr>
              <a:t>to Annex II of this JCPOA from </a:t>
            </a:r>
            <a:r>
              <a:rPr lang="en-US" b="1" dirty="0" smtClean="0">
                <a:solidFill>
                  <a:srgbClr val="FF0000"/>
                </a:solidFill>
                <a:latin typeface="Times New Roman" panose="02020603050405020304" pitchFamily="18" charset="0"/>
                <a:cs typeface="Times New Roman" panose="02020603050405020304" pitchFamily="18" charset="0"/>
              </a:rPr>
              <a:t>Annexes VIII and IX to Council Regulation (EU) 267/2012</a:t>
            </a:r>
            <a:r>
              <a:rPr lang="en-US" dirty="0" smtClean="0">
                <a:latin typeface="Times New Roman" panose="02020603050405020304" pitchFamily="18" charset="0"/>
                <a:cs typeface="Times New Roman" panose="02020603050405020304" pitchFamily="18" charset="0"/>
              </a:rPr>
              <a:t>. Suspend the provisions of Council Decision 2010/413/CFSP specified in Section 1.9.1 of Annex II in relation to individuals and entities set forth in Attachment 1 to Annex II.</a:t>
            </a:r>
            <a:endParaRPr lang="en-US" dirty="0">
              <a:latin typeface="Times New Roman" panose="02020603050405020304" pitchFamily="18" charset="0"/>
              <a:cs typeface="Times New Roman" panose="02020603050405020304" pitchFamily="18" charset="0"/>
            </a:endParaRPr>
          </a:p>
        </p:txBody>
      </p:sp>
      <p:sp>
        <p:nvSpPr>
          <p:cNvPr id="4" name="Rectangular Callout 3"/>
          <p:cNvSpPr/>
          <p:nvPr/>
        </p:nvSpPr>
        <p:spPr>
          <a:xfrm>
            <a:off x="2240923" y="3825025"/>
            <a:ext cx="7353837" cy="1519707"/>
          </a:xfrm>
          <a:prstGeom prst="wedgeRectCallout">
            <a:avLst>
              <a:gd name="adj1" fmla="val 40934"/>
              <a:gd name="adj2" fmla="val -116314"/>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fa-IR" b="1" dirty="0" smtClean="0">
              <a:cs typeface="B Zar" panose="00000400000000000000" pitchFamily="2" charset="-78"/>
            </a:endParaRPr>
          </a:p>
          <a:p>
            <a:pPr algn="just" rtl="1"/>
            <a:r>
              <a:rPr lang="fa-IR" b="1" dirty="0" smtClean="0">
                <a:cs typeface="B Zar" panose="00000400000000000000" pitchFamily="2" charset="-78"/>
              </a:rPr>
              <a:t>آزاد شدن دارایی‌ها و منابع اقتصادی برخی از افراد و نهادهای ایرانی مندرج در پیوست ۱ ضمیمه دوم</a:t>
            </a:r>
            <a:endParaRPr lang="en-US" b="1" dirty="0" smtClean="0">
              <a:cs typeface="B Zar" panose="00000400000000000000" pitchFamily="2" charset="-78"/>
            </a:endParaRPr>
          </a:p>
          <a:p>
            <a:pPr algn="r" rtl="1"/>
            <a:endParaRPr lang="en-US" b="1" dirty="0" smtClean="0">
              <a:cs typeface="B Zar" panose="00000400000000000000" pitchFamily="2" charset="-78"/>
            </a:endParaRPr>
          </a:p>
          <a:p>
            <a:pPr algn="just" rtl="1"/>
            <a:r>
              <a:rPr lang="fa-IR" b="1" dirty="0" smtClean="0">
                <a:cs typeface="B Zar" panose="00000400000000000000" pitchFamily="2" charset="-78"/>
              </a:rPr>
              <a:t>بانک‌های عامل: ملی، کارگشایی، ملت، تجارت، رفاه، صنعت و معدن، آریان، توسعه صادرات، سینا</a:t>
            </a:r>
          </a:p>
          <a:p>
            <a:pPr algn="r" rtl="1"/>
            <a:endParaRPr lang="en-US" b="1" dirty="0" smtClean="0">
              <a:cs typeface="B Zar" panose="00000400000000000000" pitchFamily="2" charset="-78"/>
            </a:endParaRPr>
          </a:p>
        </p:txBody>
      </p:sp>
      <p:sp>
        <p:nvSpPr>
          <p:cNvPr id="6" name="TextBox 5"/>
          <p:cNvSpPr txBox="1"/>
          <p:nvPr/>
        </p:nvSpPr>
        <p:spPr>
          <a:xfrm>
            <a:off x="10720137" y="3052292"/>
            <a:ext cx="1471863" cy="400110"/>
          </a:xfrm>
          <a:prstGeom prst="rect">
            <a:avLst/>
          </a:prstGeom>
          <a:solidFill>
            <a:schemeClr val="accent6">
              <a:lumMod val="50000"/>
            </a:schemeClr>
          </a:solidFill>
        </p:spPr>
        <p:txBody>
          <a:bodyPr wrap="square" rtlCol="0">
            <a:spAutoFit/>
          </a:bodyPr>
          <a:lstStyle/>
          <a:p>
            <a:pPr algn="r" rtl="1"/>
            <a:r>
              <a:rPr lang="fa-IR" sz="2000" dirty="0" smtClean="0">
                <a:solidFill>
                  <a:schemeClr val="bg1"/>
                </a:solidFill>
                <a:cs typeface="B Titr" panose="00000700000000000000" pitchFamily="2" charset="-78"/>
              </a:rPr>
              <a:t>تعهدات اروپا</a:t>
            </a:r>
            <a:endParaRPr lang="en-US" sz="2000" dirty="0">
              <a:solidFill>
                <a:schemeClr val="bg1"/>
              </a:solidFill>
              <a:cs typeface="B Titr" panose="00000700000000000000" pitchFamily="2" charset="-78"/>
            </a:endParaRPr>
          </a:p>
        </p:txBody>
      </p:sp>
    </p:spTree>
    <p:extLst>
      <p:ext uri="{BB962C8B-B14F-4D97-AF65-F5344CB8AC3E}">
        <p14:creationId xmlns:p14="http://schemas.microsoft.com/office/powerpoint/2010/main" val="3786177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20137" y="3052292"/>
            <a:ext cx="1471863" cy="400110"/>
          </a:xfrm>
          <a:prstGeom prst="rect">
            <a:avLst/>
          </a:prstGeom>
          <a:solidFill>
            <a:schemeClr val="accent6">
              <a:lumMod val="50000"/>
            </a:schemeClr>
          </a:solidFill>
        </p:spPr>
        <p:txBody>
          <a:bodyPr wrap="square" rtlCol="0">
            <a:spAutoFit/>
          </a:bodyPr>
          <a:lstStyle/>
          <a:p>
            <a:pPr algn="r" rtl="1"/>
            <a:r>
              <a:rPr lang="fa-IR" sz="2000" dirty="0" smtClean="0">
                <a:solidFill>
                  <a:schemeClr val="bg1"/>
                </a:solidFill>
                <a:cs typeface="B Titr" panose="00000700000000000000" pitchFamily="2" charset="-78"/>
              </a:rPr>
              <a:t>تعهدات اروپا</a:t>
            </a:r>
            <a:endParaRPr lang="en-US" sz="2000" dirty="0">
              <a:solidFill>
                <a:schemeClr val="bg1"/>
              </a:solidFill>
              <a:cs typeface="B Titr" panose="00000700000000000000" pitchFamily="2" charset="-78"/>
            </a:endParaRPr>
          </a:p>
        </p:txBody>
      </p:sp>
      <p:sp>
        <p:nvSpPr>
          <p:cNvPr id="8" name="Freeform 7"/>
          <p:cNvSpPr/>
          <p:nvPr/>
        </p:nvSpPr>
        <p:spPr>
          <a:xfrm>
            <a:off x="1050389" y="2538169"/>
            <a:ext cx="1968916" cy="984458"/>
          </a:xfrm>
          <a:custGeom>
            <a:avLst/>
            <a:gdLst>
              <a:gd name="connsiteX0" fmla="*/ 0 w 1968916"/>
              <a:gd name="connsiteY0" fmla="*/ 98446 h 984458"/>
              <a:gd name="connsiteX1" fmla="*/ 98446 w 1968916"/>
              <a:gd name="connsiteY1" fmla="*/ 0 h 984458"/>
              <a:gd name="connsiteX2" fmla="*/ 1870470 w 1968916"/>
              <a:gd name="connsiteY2" fmla="*/ 0 h 984458"/>
              <a:gd name="connsiteX3" fmla="*/ 1968916 w 1968916"/>
              <a:gd name="connsiteY3" fmla="*/ 98446 h 984458"/>
              <a:gd name="connsiteX4" fmla="*/ 1968916 w 1968916"/>
              <a:gd name="connsiteY4" fmla="*/ 886012 h 984458"/>
              <a:gd name="connsiteX5" fmla="*/ 1870470 w 1968916"/>
              <a:gd name="connsiteY5" fmla="*/ 984458 h 984458"/>
              <a:gd name="connsiteX6" fmla="*/ 98446 w 1968916"/>
              <a:gd name="connsiteY6" fmla="*/ 984458 h 984458"/>
              <a:gd name="connsiteX7" fmla="*/ 0 w 1968916"/>
              <a:gd name="connsiteY7" fmla="*/ 886012 h 984458"/>
              <a:gd name="connsiteX8" fmla="*/ 0 w 1968916"/>
              <a:gd name="connsiteY8" fmla="*/ 98446 h 984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8916" h="984458">
                <a:moveTo>
                  <a:pt x="0" y="98446"/>
                </a:moveTo>
                <a:cubicBezTo>
                  <a:pt x="0" y="44076"/>
                  <a:pt x="44076" y="0"/>
                  <a:pt x="98446" y="0"/>
                </a:cubicBezTo>
                <a:lnTo>
                  <a:pt x="1870470" y="0"/>
                </a:lnTo>
                <a:cubicBezTo>
                  <a:pt x="1924840" y="0"/>
                  <a:pt x="1968916" y="44076"/>
                  <a:pt x="1968916" y="98446"/>
                </a:cubicBezTo>
                <a:lnTo>
                  <a:pt x="1968916" y="886012"/>
                </a:lnTo>
                <a:cubicBezTo>
                  <a:pt x="1968916" y="940382"/>
                  <a:pt x="1924840" y="984458"/>
                  <a:pt x="1870470" y="984458"/>
                </a:cubicBezTo>
                <a:lnTo>
                  <a:pt x="98446" y="984458"/>
                </a:lnTo>
                <a:cubicBezTo>
                  <a:pt x="44076" y="984458"/>
                  <a:pt x="0" y="940382"/>
                  <a:pt x="0" y="886012"/>
                </a:cubicBezTo>
                <a:lnTo>
                  <a:pt x="0" y="98446"/>
                </a:lnTo>
                <a:close/>
              </a:path>
            </a:pathLst>
          </a:custGeom>
          <a:ln>
            <a:solidFill>
              <a:schemeClr val="tx1"/>
            </a:solid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8994" tIns="38994" rIns="38994" bIns="38994" numCol="1" spcCol="1270" anchor="ctr" anchorCtr="0">
            <a:noAutofit/>
          </a:bodyPr>
          <a:lstStyle/>
          <a:p>
            <a:pPr lvl="0" algn="ctr" defTabSz="711200" rtl="1">
              <a:lnSpc>
                <a:spcPct val="90000"/>
              </a:lnSpc>
              <a:spcBef>
                <a:spcPct val="0"/>
              </a:spcBef>
              <a:spcAft>
                <a:spcPct val="35000"/>
              </a:spcAft>
            </a:pPr>
            <a:r>
              <a:rPr lang="fa-IR" sz="1600" b="1" kern="1200" dirty="0" smtClean="0">
                <a:cs typeface="B Zar" panose="00000400000000000000" pitchFamily="2" charset="-78"/>
              </a:rPr>
              <a:t>تحریم‌های باقی‌مانده</a:t>
            </a:r>
            <a:endParaRPr lang="en-US" sz="1600" b="1" kern="1200" dirty="0">
              <a:cs typeface="B Zar" panose="00000400000000000000" pitchFamily="2" charset="-78"/>
            </a:endParaRPr>
          </a:p>
        </p:txBody>
      </p:sp>
      <p:sp>
        <p:nvSpPr>
          <p:cNvPr id="9" name="Freeform 8"/>
          <p:cNvSpPr/>
          <p:nvPr/>
        </p:nvSpPr>
        <p:spPr>
          <a:xfrm rot="18137648">
            <a:off x="2841619" y="2689845"/>
            <a:ext cx="763036" cy="36098"/>
          </a:xfrm>
          <a:custGeom>
            <a:avLst/>
            <a:gdLst>
              <a:gd name="connsiteX0" fmla="*/ 0 w 763036"/>
              <a:gd name="connsiteY0" fmla="*/ 18049 h 36098"/>
              <a:gd name="connsiteX1" fmla="*/ 763036 w 763036"/>
              <a:gd name="connsiteY1" fmla="*/ 18049 h 36098"/>
            </a:gdLst>
            <a:ahLst/>
            <a:cxnLst>
              <a:cxn ang="0">
                <a:pos x="connsiteX0" y="connsiteY0"/>
              </a:cxn>
              <a:cxn ang="0">
                <a:pos x="connsiteX1" y="connsiteY1"/>
              </a:cxn>
            </a:cxnLst>
            <a:rect l="l" t="t" r="r" b="b"/>
            <a:pathLst>
              <a:path w="763036" h="36098">
                <a:moveTo>
                  <a:pt x="0" y="18049"/>
                </a:moveTo>
                <a:lnTo>
                  <a:pt x="763036" y="18049"/>
                </a:lnTo>
              </a:path>
            </a:pathLst>
          </a:custGeom>
          <a:noFill/>
          <a:ln>
            <a:solidFill>
              <a:schemeClr val="tx1"/>
            </a:solidFill>
          </a:ln>
        </p:spPr>
        <p:style>
          <a:lnRef idx="2">
            <a:scrgbClr r="0" g="0" b="0"/>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txBody>
          <a:bodyPr spcFirstLastPara="0" vert="horz" wrap="square" lIns="375141" tIns="-1027" rIns="375143" bIns="-1027" numCol="1" spcCol="1270" anchor="ctr" anchorCtr="0">
            <a:noAutofit/>
          </a:bodyPr>
          <a:lstStyle/>
          <a:p>
            <a:pPr lvl="0" algn="ctr" defTabSz="222250">
              <a:lnSpc>
                <a:spcPct val="90000"/>
              </a:lnSpc>
              <a:spcBef>
                <a:spcPct val="0"/>
              </a:spcBef>
              <a:spcAft>
                <a:spcPct val="35000"/>
              </a:spcAft>
            </a:pPr>
            <a:endParaRPr lang="en-US" sz="500" b="1" kern="1200">
              <a:cs typeface="B Zar" panose="00000400000000000000" pitchFamily="2" charset="-78"/>
            </a:endParaRPr>
          </a:p>
        </p:txBody>
      </p:sp>
      <p:sp>
        <p:nvSpPr>
          <p:cNvPr id="10" name="Freeform 9"/>
          <p:cNvSpPr/>
          <p:nvPr/>
        </p:nvSpPr>
        <p:spPr>
          <a:xfrm>
            <a:off x="3426969" y="1928189"/>
            <a:ext cx="1920934" cy="914404"/>
          </a:xfrm>
          <a:custGeom>
            <a:avLst/>
            <a:gdLst>
              <a:gd name="connsiteX0" fmla="*/ 0 w 1920934"/>
              <a:gd name="connsiteY0" fmla="*/ 91440 h 914404"/>
              <a:gd name="connsiteX1" fmla="*/ 91440 w 1920934"/>
              <a:gd name="connsiteY1" fmla="*/ 0 h 914404"/>
              <a:gd name="connsiteX2" fmla="*/ 1829494 w 1920934"/>
              <a:gd name="connsiteY2" fmla="*/ 0 h 914404"/>
              <a:gd name="connsiteX3" fmla="*/ 1920934 w 1920934"/>
              <a:gd name="connsiteY3" fmla="*/ 91440 h 914404"/>
              <a:gd name="connsiteX4" fmla="*/ 1920934 w 1920934"/>
              <a:gd name="connsiteY4" fmla="*/ 822964 h 914404"/>
              <a:gd name="connsiteX5" fmla="*/ 1829494 w 1920934"/>
              <a:gd name="connsiteY5" fmla="*/ 914404 h 914404"/>
              <a:gd name="connsiteX6" fmla="*/ 91440 w 1920934"/>
              <a:gd name="connsiteY6" fmla="*/ 914404 h 914404"/>
              <a:gd name="connsiteX7" fmla="*/ 0 w 1920934"/>
              <a:gd name="connsiteY7" fmla="*/ 822964 h 914404"/>
              <a:gd name="connsiteX8" fmla="*/ 0 w 1920934"/>
              <a:gd name="connsiteY8" fmla="*/ 91440 h 914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0934" h="914404">
                <a:moveTo>
                  <a:pt x="0" y="91440"/>
                </a:moveTo>
                <a:cubicBezTo>
                  <a:pt x="0" y="40939"/>
                  <a:pt x="40939" y="0"/>
                  <a:pt x="91440" y="0"/>
                </a:cubicBezTo>
                <a:lnTo>
                  <a:pt x="1829494" y="0"/>
                </a:lnTo>
                <a:cubicBezTo>
                  <a:pt x="1879995" y="0"/>
                  <a:pt x="1920934" y="40939"/>
                  <a:pt x="1920934" y="91440"/>
                </a:cubicBezTo>
                <a:lnTo>
                  <a:pt x="1920934" y="822964"/>
                </a:lnTo>
                <a:cubicBezTo>
                  <a:pt x="1920934" y="873465"/>
                  <a:pt x="1879995" y="914404"/>
                  <a:pt x="1829494" y="914404"/>
                </a:cubicBezTo>
                <a:lnTo>
                  <a:pt x="91440" y="914404"/>
                </a:lnTo>
                <a:cubicBezTo>
                  <a:pt x="40939" y="914404"/>
                  <a:pt x="0" y="873465"/>
                  <a:pt x="0" y="822964"/>
                </a:cubicBezTo>
                <a:lnTo>
                  <a:pt x="0" y="91440"/>
                </a:lnTo>
                <a:close/>
              </a:path>
            </a:pathLst>
          </a:custGeom>
          <a:solidFill>
            <a:schemeClr val="bg2">
              <a:lumMod val="50000"/>
            </a:schemeClr>
          </a:solidFill>
          <a:ln>
            <a:solidFill>
              <a:schemeClr val="tx1"/>
            </a:solidFill>
          </a:ln>
        </p:spPr>
        <p:style>
          <a:lnRef idx="2">
            <a:scrgbClr r="0" g="0" b="0"/>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36942" tIns="36942" rIns="36942" bIns="36942" numCol="1" spcCol="1270" anchor="ctr" anchorCtr="0">
            <a:noAutofit/>
          </a:bodyPr>
          <a:lstStyle/>
          <a:p>
            <a:pPr lvl="0" algn="ctr" defTabSz="711200">
              <a:lnSpc>
                <a:spcPct val="90000"/>
              </a:lnSpc>
              <a:spcBef>
                <a:spcPct val="0"/>
              </a:spcBef>
              <a:spcAft>
                <a:spcPct val="35000"/>
              </a:spcAft>
            </a:pPr>
            <a:r>
              <a:rPr lang="fa-IR" sz="1600" b="1" kern="1200" dirty="0" smtClean="0">
                <a:cs typeface="B Zar" panose="00000400000000000000" pitchFamily="2" charset="-78"/>
              </a:rPr>
              <a:t>تحریم‌های اقتصادی</a:t>
            </a:r>
            <a:endParaRPr lang="en-US" sz="1600" b="1" kern="1200" dirty="0">
              <a:cs typeface="B Zar" panose="00000400000000000000" pitchFamily="2" charset="-78"/>
            </a:endParaRPr>
          </a:p>
        </p:txBody>
      </p:sp>
      <p:sp>
        <p:nvSpPr>
          <p:cNvPr id="11" name="Freeform 10"/>
          <p:cNvSpPr/>
          <p:nvPr/>
        </p:nvSpPr>
        <p:spPr>
          <a:xfrm rot="19415971">
            <a:off x="5278126" y="2211292"/>
            <a:ext cx="693292" cy="159702"/>
          </a:xfrm>
          <a:custGeom>
            <a:avLst/>
            <a:gdLst>
              <a:gd name="connsiteX0" fmla="*/ 0 w 782347"/>
              <a:gd name="connsiteY0" fmla="*/ 18049 h 36098"/>
              <a:gd name="connsiteX1" fmla="*/ 782347 w 782347"/>
              <a:gd name="connsiteY1" fmla="*/ 18049 h 36098"/>
            </a:gdLst>
            <a:ahLst/>
            <a:cxnLst>
              <a:cxn ang="0">
                <a:pos x="connsiteX0" y="connsiteY0"/>
              </a:cxn>
              <a:cxn ang="0">
                <a:pos x="connsiteX1" y="connsiteY1"/>
              </a:cxn>
            </a:cxnLst>
            <a:rect l="l" t="t" r="r" b="b"/>
            <a:pathLst>
              <a:path w="782347" h="36098">
                <a:moveTo>
                  <a:pt x="0" y="18049"/>
                </a:moveTo>
                <a:lnTo>
                  <a:pt x="782347" y="18049"/>
                </a:lnTo>
              </a:path>
            </a:pathLst>
          </a:custGeom>
          <a:noFill/>
          <a:ln>
            <a:solidFill>
              <a:schemeClr val="tx1"/>
            </a:solidFill>
          </a:ln>
        </p:spPr>
        <p:style>
          <a:lnRef idx="2">
            <a:scrgbClr r="0" g="0" b="0"/>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txBody>
          <a:bodyPr spcFirstLastPara="0" vert="horz" wrap="square" lIns="384314" tIns="-1509" rIns="384315" bIns="-1511" numCol="1" spcCol="1270" anchor="ctr" anchorCtr="0">
            <a:noAutofit/>
          </a:bodyPr>
          <a:lstStyle/>
          <a:p>
            <a:pPr lvl="0" algn="ctr" defTabSz="222250">
              <a:lnSpc>
                <a:spcPct val="90000"/>
              </a:lnSpc>
              <a:spcBef>
                <a:spcPct val="0"/>
              </a:spcBef>
              <a:spcAft>
                <a:spcPct val="35000"/>
              </a:spcAft>
            </a:pPr>
            <a:endParaRPr lang="en-US" sz="500" b="1" kern="1200">
              <a:cs typeface="B Zar" panose="00000400000000000000" pitchFamily="2" charset="-78"/>
            </a:endParaRPr>
          </a:p>
        </p:txBody>
      </p:sp>
      <p:sp>
        <p:nvSpPr>
          <p:cNvPr id="12" name="Freeform 11"/>
          <p:cNvSpPr/>
          <p:nvPr/>
        </p:nvSpPr>
        <p:spPr>
          <a:xfrm>
            <a:off x="5945490" y="1937038"/>
            <a:ext cx="685438" cy="427756"/>
          </a:xfrm>
          <a:custGeom>
            <a:avLst/>
            <a:gdLst>
              <a:gd name="connsiteX0" fmla="*/ 0 w 685438"/>
              <a:gd name="connsiteY0" fmla="*/ 42776 h 427756"/>
              <a:gd name="connsiteX1" fmla="*/ 42776 w 685438"/>
              <a:gd name="connsiteY1" fmla="*/ 0 h 427756"/>
              <a:gd name="connsiteX2" fmla="*/ 642662 w 685438"/>
              <a:gd name="connsiteY2" fmla="*/ 0 h 427756"/>
              <a:gd name="connsiteX3" fmla="*/ 685438 w 685438"/>
              <a:gd name="connsiteY3" fmla="*/ 42776 h 427756"/>
              <a:gd name="connsiteX4" fmla="*/ 685438 w 685438"/>
              <a:gd name="connsiteY4" fmla="*/ 384980 h 427756"/>
              <a:gd name="connsiteX5" fmla="*/ 642662 w 685438"/>
              <a:gd name="connsiteY5" fmla="*/ 427756 h 427756"/>
              <a:gd name="connsiteX6" fmla="*/ 42776 w 685438"/>
              <a:gd name="connsiteY6" fmla="*/ 427756 h 427756"/>
              <a:gd name="connsiteX7" fmla="*/ 0 w 685438"/>
              <a:gd name="connsiteY7" fmla="*/ 384980 h 427756"/>
              <a:gd name="connsiteX8" fmla="*/ 0 w 685438"/>
              <a:gd name="connsiteY8" fmla="*/ 42776 h 42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438" h="427756">
                <a:moveTo>
                  <a:pt x="0" y="42776"/>
                </a:moveTo>
                <a:cubicBezTo>
                  <a:pt x="0" y="19151"/>
                  <a:pt x="19151" y="0"/>
                  <a:pt x="42776" y="0"/>
                </a:cubicBezTo>
                <a:lnTo>
                  <a:pt x="642662" y="0"/>
                </a:lnTo>
                <a:cubicBezTo>
                  <a:pt x="666287" y="0"/>
                  <a:pt x="685438" y="19151"/>
                  <a:pt x="685438" y="42776"/>
                </a:cubicBezTo>
                <a:lnTo>
                  <a:pt x="685438" y="384980"/>
                </a:lnTo>
                <a:cubicBezTo>
                  <a:pt x="685438" y="408605"/>
                  <a:pt x="666287" y="427756"/>
                  <a:pt x="642662" y="427756"/>
                </a:cubicBezTo>
                <a:lnTo>
                  <a:pt x="42776" y="427756"/>
                </a:lnTo>
                <a:cubicBezTo>
                  <a:pt x="19151" y="427756"/>
                  <a:pt x="0" y="408605"/>
                  <a:pt x="0" y="384980"/>
                </a:cubicBezTo>
                <a:lnTo>
                  <a:pt x="0" y="42776"/>
                </a:lnTo>
                <a:close/>
              </a:path>
            </a:pathLst>
          </a:custGeom>
          <a:ln>
            <a:solidFill>
              <a:schemeClr val="tx1"/>
            </a:solidFill>
          </a:ln>
        </p:spPr>
        <p:style>
          <a:lnRef idx="2">
            <a:scrgbClr r="0" g="0" b="0"/>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2689" tIns="22689" rIns="22689" bIns="22689" numCol="1" spcCol="1270" anchor="ctr" anchorCtr="0">
            <a:noAutofit/>
          </a:bodyPr>
          <a:lstStyle/>
          <a:p>
            <a:pPr lvl="0" algn="ctr" defTabSz="711200">
              <a:lnSpc>
                <a:spcPct val="90000"/>
              </a:lnSpc>
              <a:spcBef>
                <a:spcPct val="0"/>
              </a:spcBef>
              <a:spcAft>
                <a:spcPct val="35000"/>
              </a:spcAft>
            </a:pPr>
            <a:r>
              <a:rPr lang="en-US" sz="1600" b="1" kern="1200" dirty="0" smtClean="0">
                <a:cs typeface="B Zar" panose="00000400000000000000" pitchFamily="2" charset="-78"/>
              </a:rPr>
              <a:t>1.1.4</a:t>
            </a:r>
            <a:endParaRPr lang="en-US" sz="1600" b="1" kern="1200" dirty="0">
              <a:cs typeface="B Zar" panose="00000400000000000000" pitchFamily="2" charset="-78"/>
            </a:endParaRPr>
          </a:p>
        </p:txBody>
      </p:sp>
      <p:sp>
        <p:nvSpPr>
          <p:cNvPr id="13" name="Freeform 12"/>
          <p:cNvSpPr/>
          <p:nvPr/>
        </p:nvSpPr>
        <p:spPr>
          <a:xfrm rot="11479">
            <a:off x="6630927" y="2133832"/>
            <a:ext cx="577840" cy="36098"/>
          </a:xfrm>
          <a:custGeom>
            <a:avLst/>
            <a:gdLst>
              <a:gd name="connsiteX0" fmla="*/ 0 w 577840"/>
              <a:gd name="connsiteY0" fmla="*/ 18049 h 36098"/>
              <a:gd name="connsiteX1" fmla="*/ 577840 w 577840"/>
              <a:gd name="connsiteY1" fmla="*/ 18049 h 36098"/>
            </a:gdLst>
            <a:ahLst/>
            <a:cxnLst>
              <a:cxn ang="0">
                <a:pos x="connsiteX0" y="connsiteY0"/>
              </a:cxn>
              <a:cxn ang="0">
                <a:pos x="connsiteX1" y="connsiteY1"/>
              </a:cxn>
            </a:cxnLst>
            <a:rect l="l" t="t" r="r" b="b"/>
            <a:pathLst>
              <a:path w="577840" h="36098">
                <a:moveTo>
                  <a:pt x="0" y="18049"/>
                </a:moveTo>
                <a:lnTo>
                  <a:pt x="577840" y="18049"/>
                </a:lnTo>
              </a:path>
            </a:pathLst>
          </a:custGeom>
          <a:noFill/>
        </p:spPr>
        <p:style>
          <a:lnRef idx="2">
            <a:schemeClr val="accent6">
              <a:hueOff val="0"/>
              <a:satOff val="0"/>
              <a:lumOff val="0"/>
              <a:alphaOff val="0"/>
            </a:schemeClr>
          </a:lnRef>
          <a:fillRef idx="0">
            <a:scrgbClr r="0" g="0" b="0"/>
          </a:fillRef>
          <a:effectRef idx="0">
            <a:schemeClr val="accent6">
              <a:tint val="50000"/>
              <a:hueOff val="0"/>
              <a:satOff val="0"/>
              <a:lumOff val="0"/>
              <a:alphaOff val="0"/>
            </a:schemeClr>
          </a:effectRef>
          <a:fontRef idx="minor">
            <a:schemeClr val="tx1">
              <a:hueOff val="0"/>
              <a:satOff val="0"/>
              <a:lumOff val="0"/>
              <a:alphaOff val="0"/>
            </a:schemeClr>
          </a:fontRef>
        </p:style>
        <p:txBody>
          <a:bodyPr spcFirstLastPara="0" vert="horz" wrap="square" lIns="287174" tIns="3602" rIns="287174" bIns="3603" numCol="1" spcCol="1270" anchor="ctr" anchorCtr="0">
            <a:noAutofit/>
          </a:bodyPr>
          <a:lstStyle/>
          <a:p>
            <a:pPr lvl="0" algn="ctr" defTabSz="222250">
              <a:lnSpc>
                <a:spcPct val="90000"/>
              </a:lnSpc>
              <a:spcBef>
                <a:spcPct val="0"/>
              </a:spcBef>
              <a:spcAft>
                <a:spcPct val="35000"/>
              </a:spcAft>
            </a:pPr>
            <a:endParaRPr lang="en-US" sz="500" b="1" kern="1200">
              <a:cs typeface="B Zar" panose="00000400000000000000" pitchFamily="2" charset="-78"/>
            </a:endParaRPr>
          </a:p>
        </p:txBody>
      </p:sp>
      <p:sp>
        <p:nvSpPr>
          <p:cNvPr id="14" name="Freeform 13"/>
          <p:cNvSpPr/>
          <p:nvPr/>
        </p:nvSpPr>
        <p:spPr>
          <a:xfrm>
            <a:off x="7204051" y="1844455"/>
            <a:ext cx="2651760" cy="640080"/>
          </a:xfrm>
          <a:custGeom>
            <a:avLst/>
            <a:gdLst>
              <a:gd name="connsiteX0" fmla="*/ 0 w 2666622"/>
              <a:gd name="connsiteY0" fmla="*/ 91985 h 919848"/>
              <a:gd name="connsiteX1" fmla="*/ 91985 w 2666622"/>
              <a:gd name="connsiteY1" fmla="*/ 0 h 919848"/>
              <a:gd name="connsiteX2" fmla="*/ 2574637 w 2666622"/>
              <a:gd name="connsiteY2" fmla="*/ 0 h 919848"/>
              <a:gd name="connsiteX3" fmla="*/ 2666622 w 2666622"/>
              <a:gd name="connsiteY3" fmla="*/ 91985 h 919848"/>
              <a:gd name="connsiteX4" fmla="*/ 2666622 w 2666622"/>
              <a:gd name="connsiteY4" fmla="*/ 827863 h 919848"/>
              <a:gd name="connsiteX5" fmla="*/ 2574637 w 2666622"/>
              <a:gd name="connsiteY5" fmla="*/ 919848 h 919848"/>
              <a:gd name="connsiteX6" fmla="*/ 91985 w 2666622"/>
              <a:gd name="connsiteY6" fmla="*/ 919848 h 919848"/>
              <a:gd name="connsiteX7" fmla="*/ 0 w 2666622"/>
              <a:gd name="connsiteY7" fmla="*/ 827863 h 919848"/>
              <a:gd name="connsiteX8" fmla="*/ 0 w 2666622"/>
              <a:gd name="connsiteY8" fmla="*/ 91985 h 919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66622" h="919848">
                <a:moveTo>
                  <a:pt x="0" y="91985"/>
                </a:moveTo>
                <a:cubicBezTo>
                  <a:pt x="0" y="41183"/>
                  <a:pt x="41183" y="0"/>
                  <a:pt x="91985" y="0"/>
                </a:cubicBezTo>
                <a:lnTo>
                  <a:pt x="2574637" y="0"/>
                </a:lnTo>
                <a:cubicBezTo>
                  <a:pt x="2625439" y="0"/>
                  <a:pt x="2666622" y="41183"/>
                  <a:pt x="2666622" y="91985"/>
                </a:cubicBezTo>
                <a:lnTo>
                  <a:pt x="2666622" y="827863"/>
                </a:lnTo>
                <a:cubicBezTo>
                  <a:pt x="2666622" y="878665"/>
                  <a:pt x="2625439" y="919848"/>
                  <a:pt x="2574637" y="919848"/>
                </a:cubicBezTo>
                <a:lnTo>
                  <a:pt x="91985" y="919848"/>
                </a:lnTo>
                <a:cubicBezTo>
                  <a:pt x="41183" y="919848"/>
                  <a:pt x="0" y="878665"/>
                  <a:pt x="0" y="827863"/>
                </a:cubicBezTo>
                <a:lnTo>
                  <a:pt x="0" y="91985"/>
                </a:lnTo>
                <a:close/>
              </a:path>
            </a:pathLst>
          </a:custGeom>
          <a:solidFill>
            <a:srgbClr val="0070C0"/>
          </a:solidFill>
          <a:ln>
            <a:solidFill>
              <a:schemeClr val="accent4">
                <a:lumMod val="50000"/>
              </a:schemeClr>
            </a:solidFill>
          </a:ln>
        </p:spPr>
        <p:style>
          <a:lnRef idx="2">
            <a:scrgbClr r="0" g="0" b="0"/>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37101" tIns="37101" rIns="37101" bIns="37101" numCol="1" spcCol="1270" anchor="ctr" anchorCtr="0">
            <a:noAutofit/>
          </a:bodyPr>
          <a:lstStyle/>
          <a:p>
            <a:pPr lvl="0" algn="l" defTabSz="711200">
              <a:lnSpc>
                <a:spcPct val="90000"/>
              </a:lnSpc>
              <a:spcBef>
                <a:spcPct val="0"/>
              </a:spcBef>
              <a:spcAft>
                <a:spcPct val="35000"/>
              </a:spcAft>
            </a:pPr>
            <a:r>
              <a:rPr lang="en-US" sz="1600" b="1" kern="1200" dirty="0" smtClean="0">
                <a:solidFill>
                  <a:schemeClr val="bg1"/>
                </a:solidFill>
                <a:cs typeface="B Zar" panose="00000400000000000000" pitchFamily="2" charset="-78"/>
              </a:rPr>
              <a:t>Sanctions on financial messaging services</a:t>
            </a:r>
            <a:endParaRPr lang="en-US" sz="1600" b="1" kern="1200" dirty="0">
              <a:solidFill>
                <a:schemeClr val="bg1"/>
              </a:solidFill>
              <a:cs typeface="B Zar" panose="00000400000000000000" pitchFamily="2" charset="-78"/>
            </a:endParaRPr>
          </a:p>
        </p:txBody>
      </p:sp>
      <p:sp>
        <p:nvSpPr>
          <p:cNvPr id="19" name="Freeform 18"/>
          <p:cNvSpPr/>
          <p:nvPr/>
        </p:nvSpPr>
        <p:spPr>
          <a:xfrm rot="2739187">
            <a:off x="2931532" y="3220882"/>
            <a:ext cx="583210" cy="36098"/>
          </a:xfrm>
          <a:custGeom>
            <a:avLst/>
            <a:gdLst>
              <a:gd name="connsiteX0" fmla="*/ 0 w 583210"/>
              <a:gd name="connsiteY0" fmla="*/ 18049 h 36098"/>
              <a:gd name="connsiteX1" fmla="*/ 583210 w 583210"/>
              <a:gd name="connsiteY1" fmla="*/ 18049 h 36098"/>
            </a:gdLst>
            <a:ahLst/>
            <a:cxnLst>
              <a:cxn ang="0">
                <a:pos x="connsiteX0" y="connsiteY0"/>
              </a:cxn>
              <a:cxn ang="0">
                <a:pos x="connsiteX1" y="connsiteY1"/>
              </a:cxn>
            </a:cxnLst>
            <a:rect l="l" t="t" r="r" b="b"/>
            <a:pathLst>
              <a:path w="583210" h="36098">
                <a:moveTo>
                  <a:pt x="0" y="18049"/>
                </a:moveTo>
                <a:lnTo>
                  <a:pt x="583210" y="18049"/>
                </a:lnTo>
              </a:path>
            </a:pathLst>
          </a:custGeom>
          <a:noFill/>
          <a:ln>
            <a:solidFill>
              <a:schemeClr val="tx1"/>
            </a:solidFill>
          </a:ln>
        </p:spPr>
        <p:style>
          <a:lnRef idx="2">
            <a:scrgbClr r="0" g="0" b="0"/>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txBody>
          <a:bodyPr spcFirstLastPara="0" vert="horz" wrap="square" lIns="289724" tIns="3468" rIns="289725" bIns="3469" numCol="1" spcCol="1270" anchor="ctr" anchorCtr="0">
            <a:noAutofit/>
          </a:bodyPr>
          <a:lstStyle/>
          <a:p>
            <a:pPr lvl="0" algn="ctr" defTabSz="222250">
              <a:lnSpc>
                <a:spcPct val="90000"/>
              </a:lnSpc>
              <a:spcBef>
                <a:spcPct val="0"/>
              </a:spcBef>
              <a:spcAft>
                <a:spcPct val="35000"/>
              </a:spcAft>
            </a:pPr>
            <a:endParaRPr lang="en-US" sz="500" b="1" kern="1200">
              <a:cs typeface="B Zar" panose="00000400000000000000" pitchFamily="2" charset="-78"/>
            </a:endParaRPr>
          </a:p>
        </p:txBody>
      </p:sp>
      <p:sp>
        <p:nvSpPr>
          <p:cNvPr id="20" name="Freeform 19"/>
          <p:cNvSpPr/>
          <p:nvPr/>
        </p:nvSpPr>
        <p:spPr>
          <a:xfrm>
            <a:off x="3426969" y="2990262"/>
            <a:ext cx="1920934" cy="914404"/>
          </a:xfrm>
          <a:custGeom>
            <a:avLst/>
            <a:gdLst>
              <a:gd name="connsiteX0" fmla="*/ 0 w 1920934"/>
              <a:gd name="connsiteY0" fmla="*/ 91440 h 914404"/>
              <a:gd name="connsiteX1" fmla="*/ 91440 w 1920934"/>
              <a:gd name="connsiteY1" fmla="*/ 0 h 914404"/>
              <a:gd name="connsiteX2" fmla="*/ 1829494 w 1920934"/>
              <a:gd name="connsiteY2" fmla="*/ 0 h 914404"/>
              <a:gd name="connsiteX3" fmla="*/ 1920934 w 1920934"/>
              <a:gd name="connsiteY3" fmla="*/ 91440 h 914404"/>
              <a:gd name="connsiteX4" fmla="*/ 1920934 w 1920934"/>
              <a:gd name="connsiteY4" fmla="*/ 822964 h 914404"/>
              <a:gd name="connsiteX5" fmla="*/ 1829494 w 1920934"/>
              <a:gd name="connsiteY5" fmla="*/ 914404 h 914404"/>
              <a:gd name="connsiteX6" fmla="*/ 91440 w 1920934"/>
              <a:gd name="connsiteY6" fmla="*/ 914404 h 914404"/>
              <a:gd name="connsiteX7" fmla="*/ 0 w 1920934"/>
              <a:gd name="connsiteY7" fmla="*/ 822964 h 914404"/>
              <a:gd name="connsiteX8" fmla="*/ 0 w 1920934"/>
              <a:gd name="connsiteY8" fmla="*/ 91440 h 914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0934" h="914404">
                <a:moveTo>
                  <a:pt x="0" y="91440"/>
                </a:moveTo>
                <a:cubicBezTo>
                  <a:pt x="0" y="40939"/>
                  <a:pt x="40939" y="0"/>
                  <a:pt x="91440" y="0"/>
                </a:cubicBezTo>
                <a:lnTo>
                  <a:pt x="1829494" y="0"/>
                </a:lnTo>
                <a:cubicBezTo>
                  <a:pt x="1879995" y="0"/>
                  <a:pt x="1920934" y="40939"/>
                  <a:pt x="1920934" y="91440"/>
                </a:cubicBezTo>
                <a:lnTo>
                  <a:pt x="1920934" y="822964"/>
                </a:lnTo>
                <a:cubicBezTo>
                  <a:pt x="1920934" y="873465"/>
                  <a:pt x="1879995" y="914404"/>
                  <a:pt x="1829494" y="914404"/>
                </a:cubicBezTo>
                <a:lnTo>
                  <a:pt x="91440" y="914404"/>
                </a:lnTo>
                <a:cubicBezTo>
                  <a:pt x="40939" y="914404"/>
                  <a:pt x="0" y="873465"/>
                  <a:pt x="0" y="822964"/>
                </a:cubicBezTo>
                <a:lnTo>
                  <a:pt x="0" y="91440"/>
                </a:lnTo>
                <a:close/>
              </a:path>
            </a:pathLst>
          </a:custGeom>
          <a:solidFill>
            <a:schemeClr val="bg2">
              <a:lumMod val="50000"/>
            </a:schemeClr>
          </a:solidFill>
          <a:ln>
            <a:solidFill>
              <a:schemeClr val="tx1"/>
            </a:solidFill>
          </a:ln>
        </p:spPr>
        <p:style>
          <a:lnRef idx="2">
            <a:scrgbClr r="0" g="0" b="0"/>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36942" tIns="36942" rIns="36942" bIns="36942" numCol="1" spcCol="1270" anchor="ctr" anchorCtr="0">
            <a:noAutofit/>
          </a:bodyPr>
          <a:lstStyle/>
          <a:p>
            <a:pPr lvl="0" algn="ctr" defTabSz="711200">
              <a:lnSpc>
                <a:spcPct val="90000"/>
              </a:lnSpc>
              <a:spcBef>
                <a:spcPct val="0"/>
              </a:spcBef>
              <a:spcAft>
                <a:spcPct val="35000"/>
              </a:spcAft>
            </a:pPr>
            <a:r>
              <a:rPr lang="fa-IR" sz="1600" b="1" kern="1200" dirty="0" smtClean="0">
                <a:cs typeface="B Zar" panose="00000400000000000000" pitchFamily="2" charset="-78"/>
              </a:rPr>
              <a:t>تحریم‌های تسلیحاتی</a:t>
            </a:r>
            <a:endParaRPr lang="en-US" sz="1600" b="1" kern="1200" dirty="0">
              <a:cs typeface="B Zar" panose="00000400000000000000" pitchFamily="2" charset="-78"/>
            </a:endParaRPr>
          </a:p>
        </p:txBody>
      </p:sp>
      <p:sp>
        <p:nvSpPr>
          <p:cNvPr id="7" name="Rectangular Callout 6"/>
          <p:cNvSpPr/>
          <p:nvPr/>
        </p:nvSpPr>
        <p:spPr>
          <a:xfrm>
            <a:off x="156271" y="1070136"/>
            <a:ext cx="1708484" cy="782052"/>
          </a:xfrm>
          <a:prstGeom prst="wedgeRectCallout">
            <a:avLst>
              <a:gd name="adj1" fmla="val 61889"/>
              <a:gd name="adj2" fmla="val 130084"/>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tx1"/>
                </a:solidFill>
                <a:cs typeface="B Zar" panose="00000400000000000000" pitchFamily="2" charset="-78"/>
              </a:rPr>
              <a:t>در روز انتقال برداشته می‌شوند</a:t>
            </a:r>
            <a:endParaRPr lang="en-US" dirty="0">
              <a:solidFill>
                <a:schemeClr val="tx1"/>
              </a:solidFill>
              <a:cs typeface="B Zar" panose="00000400000000000000" pitchFamily="2" charset="-78"/>
            </a:endParaRPr>
          </a:p>
        </p:txBody>
      </p:sp>
      <p:sp>
        <p:nvSpPr>
          <p:cNvPr id="2" name="Rectangle 1"/>
          <p:cNvSpPr/>
          <p:nvPr/>
        </p:nvSpPr>
        <p:spPr>
          <a:xfrm>
            <a:off x="10527790" y="1922316"/>
            <a:ext cx="1442434"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SWIFT</a:t>
            </a:r>
            <a:endParaRPr lang="en-US" b="1" dirty="0"/>
          </a:p>
        </p:txBody>
      </p:sp>
      <p:sp>
        <p:nvSpPr>
          <p:cNvPr id="3" name="Rectangle 2"/>
          <p:cNvSpPr/>
          <p:nvPr/>
        </p:nvSpPr>
        <p:spPr>
          <a:xfrm>
            <a:off x="2021983" y="115910"/>
            <a:ext cx="7838544" cy="161595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a-IR" sz="1400" dirty="0" smtClean="0">
                <a:cs typeface="B Zar" panose="00000400000000000000" pitchFamily="2" charset="-78"/>
              </a:rPr>
              <a:t>در بند ۲۰ ضمیمه پنجم آمده است:</a:t>
            </a:r>
          </a:p>
          <a:p>
            <a:r>
              <a:rPr lang="en-US" sz="1400" dirty="0">
                <a:cs typeface="+mj-cs"/>
              </a:rPr>
              <a:t>Terminate the provisions of Council Regulation (EU) No 267/2012 and suspend the corresponding provisions of Council Decision 2010/413/CFSP specified in Sections </a:t>
            </a:r>
            <a:r>
              <a:rPr lang="en-US" sz="1400" b="1" dirty="0" smtClean="0">
                <a:solidFill>
                  <a:srgbClr val="FF0000"/>
                </a:solidFill>
                <a:cs typeface="+mj-cs"/>
              </a:rPr>
              <a:t>1.1.4</a:t>
            </a:r>
            <a:r>
              <a:rPr lang="en-US" sz="1400" dirty="0">
                <a:cs typeface="+mj-cs"/>
              </a:rPr>
              <a:t>, 1.3.2 (in so far as it concerns Articles 15 and 18 of Council Decision and Articles 36 and 37 of Council Regulation); 1.5.1 and 1.5.2 (in so far as it concerns Ballistic Missiles restrictions); 1.6.1 -</a:t>
            </a:r>
            <a:r>
              <a:rPr lang="en-US" sz="1400" b="1" dirty="0">
                <a:solidFill>
                  <a:srgbClr val="FF0000"/>
                </a:solidFill>
                <a:cs typeface="+mj-cs"/>
              </a:rPr>
              <a:t>1.9.1</a:t>
            </a:r>
            <a:r>
              <a:rPr lang="en-US" sz="1400" dirty="0">
                <a:cs typeface="+mj-cs"/>
              </a:rPr>
              <a:t> of Annex II.</a:t>
            </a:r>
          </a:p>
        </p:txBody>
      </p:sp>
      <p:sp>
        <p:nvSpPr>
          <p:cNvPr id="5" name="Equal 4"/>
          <p:cNvSpPr/>
          <p:nvPr/>
        </p:nvSpPr>
        <p:spPr>
          <a:xfrm>
            <a:off x="9920206" y="2029835"/>
            <a:ext cx="550319" cy="252524"/>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Flowchart: Process 20"/>
          <p:cNvSpPr/>
          <p:nvPr/>
        </p:nvSpPr>
        <p:spPr>
          <a:xfrm>
            <a:off x="7598535" y="3815791"/>
            <a:ext cx="4371689" cy="442256"/>
          </a:xfrm>
          <a:prstGeom prst="flowChartProces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a-IR" b="1" dirty="0" smtClean="0">
              <a:cs typeface="B Zar" panose="00000400000000000000" pitchFamily="2" charset="-78"/>
            </a:endParaRPr>
          </a:p>
          <a:p>
            <a:pPr algn="ctr"/>
            <a:r>
              <a:rPr lang="fa-IR" b="1" dirty="0" smtClean="0">
                <a:cs typeface="B Zar" panose="00000400000000000000" pitchFamily="2" charset="-78"/>
              </a:rPr>
              <a:t>استثنا شدن سوئیفت خلاف متن اصلی توافق است</a:t>
            </a:r>
          </a:p>
          <a:p>
            <a:pPr algn="ctr"/>
            <a:endParaRPr lang="fa-IR" b="1" dirty="0" smtClean="0">
              <a:cs typeface="B Zar" panose="00000400000000000000" pitchFamily="2" charset="-78"/>
            </a:endParaRPr>
          </a:p>
        </p:txBody>
      </p:sp>
      <p:grpSp>
        <p:nvGrpSpPr>
          <p:cNvPr id="28" name="Group 27"/>
          <p:cNvGrpSpPr/>
          <p:nvPr/>
        </p:nvGrpSpPr>
        <p:grpSpPr>
          <a:xfrm>
            <a:off x="378114" y="3726022"/>
            <a:ext cx="7029450" cy="2019300"/>
            <a:chOff x="-291588" y="3708490"/>
            <a:chExt cx="7029450" cy="2019300"/>
          </a:xfrm>
        </p:grpSpPr>
        <p:pic>
          <p:nvPicPr>
            <p:cNvPr id="22" name="Picture 21"/>
            <p:cNvPicPr>
              <a:picLocks noChangeAspect="1"/>
            </p:cNvPicPr>
            <p:nvPr/>
          </p:nvPicPr>
          <p:blipFill>
            <a:blip r:embed="rId3"/>
            <a:stretch>
              <a:fillRect/>
            </a:stretch>
          </p:blipFill>
          <p:spPr>
            <a:xfrm>
              <a:off x="-291588" y="3708490"/>
              <a:ext cx="7029450" cy="2019300"/>
            </a:xfrm>
            <a:prstGeom prst="rect">
              <a:avLst/>
            </a:prstGeom>
          </p:spPr>
        </p:pic>
        <p:sp>
          <p:nvSpPr>
            <p:cNvPr id="24" name="Rectangle 23"/>
            <p:cNvSpPr/>
            <p:nvPr/>
          </p:nvSpPr>
          <p:spPr>
            <a:xfrm>
              <a:off x="850006" y="5026592"/>
              <a:ext cx="5615188" cy="319959"/>
            </a:xfrm>
            <a:prstGeom prst="rect">
              <a:avLst/>
            </a:prstGeom>
            <a:noFill/>
            <a:ln w="28575">
              <a:solidFill>
                <a:srgbClr val="FF0000"/>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678805" y="4420324"/>
              <a:ext cx="3266685" cy="319959"/>
            </a:xfrm>
            <a:prstGeom prst="rect">
              <a:avLst/>
            </a:prstGeom>
            <a:noFill/>
            <a:ln w="28575">
              <a:solidFill>
                <a:srgbClr val="FF0000"/>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56271" y="4732074"/>
              <a:ext cx="4905126" cy="319959"/>
            </a:xfrm>
            <a:prstGeom prst="rect">
              <a:avLst/>
            </a:prstGeom>
            <a:noFill/>
            <a:ln w="28575">
              <a:solidFill>
                <a:srgbClr val="FF0000"/>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4161529" y="5603087"/>
            <a:ext cx="7477125" cy="990600"/>
            <a:chOff x="4791368" y="5442261"/>
            <a:chExt cx="7477125" cy="990600"/>
          </a:xfrm>
        </p:grpSpPr>
        <p:pic>
          <p:nvPicPr>
            <p:cNvPr id="23" name="Picture 22"/>
            <p:cNvPicPr>
              <a:picLocks noChangeAspect="1"/>
            </p:cNvPicPr>
            <p:nvPr/>
          </p:nvPicPr>
          <p:blipFill>
            <a:blip r:embed="rId4"/>
            <a:stretch>
              <a:fillRect/>
            </a:stretch>
          </p:blipFill>
          <p:spPr>
            <a:xfrm>
              <a:off x="4791368" y="5442261"/>
              <a:ext cx="7477125" cy="990600"/>
            </a:xfrm>
            <a:prstGeom prst="rect">
              <a:avLst/>
            </a:prstGeom>
          </p:spPr>
        </p:pic>
        <p:sp>
          <p:nvSpPr>
            <p:cNvPr id="25" name="Rectangle 24"/>
            <p:cNvSpPr/>
            <p:nvPr/>
          </p:nvSpPr>
          <p:spPr>
            <a:xfrm>
              <a:off x="5464535" y="5455686"/>
              <a:ext cx="5615188" cy="319959"/>
            </a:xfrm>
            <a:prstGeom prst="rect">
              <a:avLst/>
            </a:prstGeom>
            <a:noFill/>
            <a:ln w="28575">
              <a:solidFill>
                <a:srgbClr val="FF0000"/>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17674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500"/>
                                  </p:stCondLst>
                                  <p:childTnLst>
                                    <p:set>
                                      <p:cBhvr>
                                        <p:cTn id="18" dur="1" fill="hold">
                                          <p:stCondLst>
                                            <p:cond delay="0"/>
                                          </p:stCondLst>
                                        </p:cTn>
                                        <p:tgtEl>
                                          <p:spTgt spid="9"/>
                                        </p:tgtEl>
                                        <p:attrNameLst>
                                          <p:attrName>style.visibility</p:attrName>
                                        </p:attrNameLst>
                                      </p:cBhvr>
                                      <p:to>
                                        <p:strVal val="visible"/>
                                      </p:to>
                                    </p:set>
                                  </p:childTnLst>
                                </p:cTn>
                              </p:par>
                            </p:childTnLst>
                          </p:cTn>
                        </p:par>
                        <p:par>
                          <p:cTn id="19" fill="hold">
                            <p:stCondLst>
                              <p:cond delay="500"/>
                            </p:stCondLst>
                            <p:childTnLst>
                              <p:par>
                                <p:cTn id="20" presetID="1" presetClass="entr" presetSubtype="0" fill="hold" grpId="0" nodeType="afterEffect">
                                  <p:stCondLst>
                                    <p:cond delay="500"/>
                                  </p:stCondLst>
                                  <p:childTnLst>
                                    <p:set>
                                      <p:cBhvr>
                                        <p:cTn id="21" dur="1" fill="hold">
                                          <p:stCondLst>
                                            <p:cond delay="0"/>
                                          </p:stCondLst>
                                        </p:cTn>
                                        <p:tgtEl>
                                          <p:spTgt spid="19"/>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grpId="0" nodeType="afterEffect">
                                  <p:stCondLst>
                                    <p:cond delay="500"/>
                                  </p:stCondLst>
                                  <p:childTnLst>
                                    <p:set>
                                      <p:cBhvr>
                                        <p:cTn id="24" dur="1" fill="hold">
                                          <p:stCondLst>
                                            <p:cond delay="0"/>
                                          </p:stCondLst>
                                        </p:cTn>
                                        <p:tgtEl>
                                          <p:spTgt spid="10"/>
                                        </p:tgtEl>
                                        <p:attrNameLst>
                                          <p:attrName>style.visibility</p:attrName>
                                        </p:attrNameLst>
                                      </p:cBhvr>
                                      <p:to>
                                        <p:strVal val="visible"/>
                                      </p:to>
                                    </p:set>
                                  </p:childTnLst>
                                </p:cTn>
                              </p:par>
                            </p:childTnLst>
                          </p:cTn>
                        </p:par>
                        <p:par>
                          <p:cTn id="25" fill="hold">
                            <p:stCondLst>
                              <p:cond delay="1500"/>
                            </p:stCondLst>
                            <p:childTnLst>
                              <p:par>
                                <p:cTn id="26" presetID="1" presetClass="entr" presetSubtype="0" fill="hold" grpId="0" nodeType="afterEffect">
                                  <p:stCondLst>
                                    <p:cond delay="500"/>
                                  </p:stCondLst>
                                  <p:childTnLst>
                                    <p:set>
                                      <p:cBhvr>
                                        <p:cTn id="27" dur="1" fill="hold">
                                          <p:stCondLst>
                                            <p:cond delay="0"/>
                                          </p:stCondLst>
                                        </p:cTn>
                                        <p:tgtEl>
                                          <p:spTgt spid="2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500"/>
                                  </p:stCondLst>
                                  <p:childTnLst>
                                    <p:set>
                                      <p:cBhvr>
                                        <p:cTn id="31" dur="1" fill="hold">
                                          <p:stCondLst>
                                            <p:cond delay="0"/>
                                          </p:stCondLst>
                                        </p:cTn>
                                        <p:tgtEl>
                                          <p:spTgt spid="11"/>
                                        </p:tgtEl>
                                        <p:attrNameLst>
                                          <p:attrName>style.visibility</p:attrName>
                                        </p:attrNameLst>
                                      </p:cBhvr>
                                      <p:to>
                                        <p:strVal val="visible"/>
                                      </p:to>
                                    </p:set>
                                  </p:childTnLst>
                                </p:cTn>
                              </p:par>
                            </p:childTnLst>
                          </p:cTn>
                        </p:par>
                        <p:par>
                          <p:cTn id="32" fill="hold">
                            <p:stCondLst>
                              <p:cond delay="500"/>
                            </p:stCondLst>
                            <p:childTnLst>
                              <p:par>
                                <p:cTn id="33" presetID="1" presetClass="entr" presetSubtype="0" fill="hold" grpId="0" nodeType="afterEffect">
                                  <p:stCondLst>
                                    <p:cond delay="50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grpId="0" nodeType="afterEffect">
                                  <p:stCondLst>
                                    <p:cond delay="500"/>
                                  </p:stCondLst>
                                  <p:childTnLst>
                                    <p:set>
                                      <p:cBhvr>
                                        <p:cTn id="41" dur="1" fill="hold">
                                          <p:stCondLst>
                                            <p:cond delay="0"/>
                                          </p:stCondLst>
                                        </p:cTn>
                                        <p:tgtEl>
                                          <p:spTgt spid="1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500"/>
                                        <p:tgtEl>
                                          <p:spTgt spid="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500"/>
                                        <p:tgtEl>
                                          <p:spTgt spid="21"/>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500"/>
                                        <p:tgtEl>
                                          <p:spTgt spid="28"/>
                                        </p:tgtEl>
                                      </p:cBhvr>
                                    </p:animEffect>
                                  </p:childTnLst>
                                </p:cTn>
                              </p:par>
                              <p:par>
                                <p:cTn id="62" presetID="10" presetClass="entr" presetSubtype="0" fill="hold"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9" grpId="0" animBg="1"/>
      <p:bldP spid="20" grpId="0" animBg="1"/>
      <p:bldP spid="7" grpId="0" animBg="1"/>
      <p:bldP spid="2" grpId="0" animBg="1"/>
      <p:bldP spid="3" grpId="0" animBg="1"/>
      <p:bldP spid="5"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6214" y="1105255"/>
            <a:ext cx="9066727" cy="1289071"/>
          </a:xfrm>
          <a:prstGeom prst="rect">
            <a:avLst/>
          </a:prstGeom>
          <a:solidFill>
            <a:schemeClr val="tx2">
              <a:lumMod val="40000"/>
              <a:lumOff val="60000"/>
            </a:schemeClr>
          </a:solidFill>
        </p:spPr>
        <p:txBody>
          <a:bodyPr wrap="square" rtlCol="0">
            <a:spAutoFit/>
          </a:bodyPr>
          <a:lstStyle/>
          <a:p>
            <a:pPr marL="285750" indent="-285750" algn="just">
              <a:lnSpc>
                <a:spcPct val="150000"/>
              </a:lnSpc>
              <a:buFont typeface="Arial" panose="020B0604020202020204" pitchFamily="34" charset="0"/>
              <a:buChar char="•"/>
            </a:pPr>
            <a:r>
              <a:rPr lang="en-US" b="1" dirty="0">
                <a:solidFill>
                  <a:srgbClr val="FF0000"/>
                </a:solidFill>
                <a:latin typeface="Times New Roman" panose="02020603050405020304" pitchFamily="18" charset="0"/>
                <a:cs typeface="Times New Roman" panose="02020603050405020304" pitchFamily="18" charset="0"/>
              </a:rPr>
              <a:t>Cease the application </a:t>
            </a:r>
            <a:r>
              <a:rPr lang="en-US" dirty="0">
                <a:latin typeface="Times New Roman" panose="02020603050405020304" pitchFamily="18" charset="0"/>
                <a:cs typeface="Times New Roman" panose="02020603050405020304" pitchFamily="18" charset="0"/>
              </a:rPr>
              <a:t>of the sanctions set forth in Sections </a:t>
            </a:r>
            <a:r>
              <a:rPr lang="en-US" dirty="0">
                <a:solidFill>
                  <a:srgbClr val="FF0000"/>
                </a:solidFill>
                <a:latin typeface="Times New Roman" panose="02020603050405020304" pitchFamily="18" charset="0"/>
                <a:cs typeface="Times New Roman" panose="02020603050405020304" pitchFamily="18" charset="0"/>
              </a:rPr>
              <a:t>4.1 -4.5 </a:t>
            </a:r>
            <a:r>
              <a:rPr lang="en-US" dirty="0">
                <a:latin typeface="Times New Roman" panose="02020603050405020304" pitchFamily="18" charset="0"/>
                <a:cs typeface="Times New Roman" panose="02020603050405020304" pitchFamily="18" charset="0"/>
              </a:rPr>
              <a:t>and </a:t>
            </a:r>
            <a:r>
              <a:rPr lang="en-US" dirty="0">
                <a:solidFill>
                  <a:srgbClr val="FF0000"/>
                </a:solidFill>
                <a:latin typeface="Times New Roman" panose="02020603050405020304" pitchFamily="18" charset="0"/>
                <a:cs typeface="Times New Roman" panose="02020603050405020304" pitchFamily="18" charset="0"/>
              </a:rPr>
              <a:t>4.7</a:t>
            </a:r>
            <a:r>
              <a:rPr lang="en-US" dirty="0">
                <a:latin typeface="Times New Roman" panose="02020603050405020304" pitchFamily="18" charset="0"/>
                <a:cs typeface="Times New Roman" panose="02020603050405020304" pitchFamily="18" charset="0"/>
              </a:rPr>
              <a:t> of Annex II, with the exception of Section 211(a) of the Iran Threat Reduction and Syria Human Rights Act of 2012 (TRA);</a:t>
            </a:r>
          </a:p>
        </p:txBody>
      </p:sp>
      <p:sp>
        <p:nvSpPr>
          <p:cNvPr id="4" name="TextBox 3"/>
          <p:cNvSpPr txBox="1"/>
          <p:nvPr/>
        </p:nvSpPr>
        <p:spPr>
          <a:xfrm>
            <a:off x="10676587" y="3052292"/>
            <a:ext cx="1515414" cy="400110"/>
          </a:xfrm>
          <a:prstGeom prst="rect">
            <a:avLst/>
          </a:prstGeom>
          <a:solidFill>
            <a:schemeClr val="accent6">
              <a:lumMod val="50000"/>
            </a:schemeClr>
          </a:solidFill>
        </p:spPr>
        <p:txBody>
          <a:bodyPr wrap="square" rtlCol="0">
            <a:spAutoFit/>
          </a:bodyPr>
          <a:lstStyle/>
          <a:p>
            <a:pPr algn="r" rtl="1"/>
            <a:r>
              <a:rPr lang="fa-IR" sz="2000" dirty="0" smtClean="0">
                <a:solidFill>
                  <a:schemeClr val="bg1"/>
                </a:solidFill>
                <a:cs typeface="B Titr" panose="00000700000000000000" pitchFamily="2" charset="-78"/>
              </a:rPr>
              <a:t>تعهدات آمریکا</a:t>
            </a:r>
            <a:endParaRPr lang="en-US" sz="2000" dirty="0">
              <a:solidFill>
                <a:schemeClr val="bg1"/>
              </a:solidFill>
              <a:cs typeface="B Titr" panose="00000700000000000000" pitchFamily="2" charset="-78"/>
            </a:endParaRPr>
          </a:p>
        </p:txBody>
      </p:sp>
      <p:sp>
        <p:nvSpPr>
          <p:cNvPr id="5" name="Rectangular Callout 4"/>
          <p:cNvSpPr/>
          <p:nvPr/>
        </p:nvSpPr>
        <p:spPr>
          <a:xfrm>
            <a:off x="914399" y="222480"/>
            <a:ext cx="3322750" cy="553792"/>
          </a:xfrm>
          <a:prstGeom prst="wedgeRectCallout">
            <a:avLst>
              <a:gd name="adj1" fmla="val -21996"/>
              <a:gd name="adj2" fmla="val 10668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b="1" dirty="0" smtClean="0">
                <a:cs typeface="B Zar" panose="00000400000000000000" pitchFamily="2" charset="-78"/>
              </a:rPr>
              <a:t>توقف اجرا = تعلیق</a:t>
            </a:r>
            <a:endParaRPr lang="en-US" b="1" dirty="0">
              <a:cs typeface="B Zar" panose="00000400000000000000" pitchFamily="2" charset="-78"/>
            </a:endParaRPr>
          </a:p>
        </p:txBody>
      </p:sp>
      <p:sp>
        <p:nvSpPr>
          <p:cNvPr id="6" name="Rectangle 5"/>
          <p:cNvSpPr/>
          <p:nvPr/>
        </p:nvSpPr>
        <p:spPr>
          <a:xfrm>
            <a:off x="321972" y="3052292"/>
            <a:ext cx="9066727" cy="3485570"/>
          </a:xfrm>
          <a:prstGeom prst="rect">
            <a:avLst/>
          </a:prstGeom>
          <a:solidFill>
            <a:schemeClr val="tx2">
              <a:lumMod val="40000"/>
              <a:lumOff val="60000"/>
            </a:schemeClr>
          </a:solidFill>
          <a:ln>
            <a:solidFill>
              <a:schemeClr val="tx1"/>
            </a:solidFill>
          </a:ln>
        </p:spPr>
        <p:txBody>
          <a:bodyPr wrap="square">
            <a:spAutoFit/>
          </a:bodyPr>
          <a:lstStyle/>
          <a:p>
            <a:pPr marL="285750" indent="-285750">
              <a:lnSpc>
                <a:spcPct val="150000"/>
              </a:lnSpc>
              <a:buFont typeface="Arial" panose="020B0604020202020204" pitchFamily="34" charset="0"/>
              <a:buChar char="•"/>
            </a:pPr>
            <a:r>
              <a:rPr lang="en-US" sz="1500" dirty="0">
                <a:solidFill>
                  <a:srgbClr val="FF0000"/>
                </a:solidFill>
                <a:latin typeface="Times New Roman" panose="02020603050405020304" pitchFamily="18" charset="0"/>
                <a:cs typeface="Times New Roman" panose="02020603050405020304" pitchFamily="18" charset="0"/>
              </a:rPr>
              <a:t>4.1: Financial and banking </a:t>
            </a:r>
            <a:r>
              <a:rPr lang="en-US" sz="1500" dirty="0" smtClean="0">
                <a:solidFill>
                  <a:srgbClr val="FF0000"/>
                </a:solidFill>
                <a:latin typeface="Times New Roman" panose="02020603050405020304" pitchFamily="18" charset="0"/>
                <a:cs typeface="Times New Roman" panose="02020603050405020304" pitchFamily="18" charset="0"/>
              </a:rPr>
              <a:t>measures</a:t>
            </a:r>
          </a:p>
          <a:p>
            <a:pPr marL="742950" lvl="1" indent="-285750" algn="just">
              <a:lnSpc>
                <a:spcPct val="150000"/>
              </a:lnSpc>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4.1.1: Sanctions  on  transactions  with  individuals  and  entities  set  </a:t>
            </a:r>
            <a:r>
              <a:rPr lang="en-US" sz="1500" b="1" dirty="0">
                <a:solidFill>
                  <a:srgbClr val="FF0000"/>
                </a:solidFill>
                <a:latin typeface="Times New Roman" panose="02020603050405020304" pitchFamily="18" charset="0"/>
                <a:cs typeface="Times New Roman" panose="02020603050405020304" pitchFamily="18" charset="0"/>
              </a:rPr>
              <a:t>out  in Attachment  3  </a:t>
            </a:r>
            <a:r>
              <a:rPr lang="en-US" sz="1500" dirty="0">
                <a:latin typeface="Times New Roman" panose="02020603050405020304" pitchFamily="18" charset="0"/>
                <a:cs typeface="Times New Roman" panose="02020603050405020304" pitchFamily="18" charset="0"/>
              </a:rPr>
              <a:t>to  this  Annex,  including:  the  Central  Bank  of  Iran  (CBI)  and  other specified   Iranian   financial   institutions;   the   National   Iranian   Oil   Company (NIOC),[8]</a:t>
            </a:r>
            <a:r>
              <a:rPr lang="en-US" sz="1500" dirty="0" err="1">
                <a:latin typeface="Times New Roman" panose="02020603050405020304" pitchFamily="18" charset="0"/>
                <a:cs typeface="Times New Roman" panose="02020603050405020304" pitchFamily="18" charset="0"/>
              </a:rPr>
              <a:t>Naftiran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Intertrade</a:t>
            </a:r>
            <a:r>
              <a:rPr lang="en-US" sz="1500" dirty="0">
                <a:latin typeface="Times New Roman" panose="02020603050405020304" pitchFamily="18" charset="0"/>
                <a:cs typeface="Times New Roman" panose="02020603050405020304" pitchFamily="18" charset="0"/>
              </a:rPr>
              <a:t>  Company  (NICO),National  Iranian  Tanker  Company (NITC) and other specified individuals and entities identified as Government of Iran by  the  Office  of  Foreign  Assets  Control;  and  certain  designated  individuals  and entities on the Specially Designated Nationals and </a:t>
            </a:r>
            <a:r>
              <a:rPr lang="en-US" sz="1500" dirty="0" err="1">
                <a:latin typeface="Times New Roman" panose="02020603050405020304" pitchFamily="18" charset="0"/>
                <a:cs typeface="Times New Roman" panose="02020603050405020304" pitchFamily="18" charset="0"/>
              </a:rPr>
              <a:t>BlockedPersons</a:t>
            </a:r>
            <a:r>
              <a:rPr lang="en-US" sz="1500" dirty="0">
                <a:latin typeface="Times New Roman" panose="02020603050405020304" pitchFamily="18" charset="0"/>
                <a:cs typeface="Times New Roman" panose="02020603050405020304" pitchFamily="18" charset="0"/>
              </a:rPr>
              <a:t> List (SDN List</a:t>
            </a:r>
            <a:r>
              <a:rPr lang="en-US" sz="1500" dirty="0" smtClean="0">
                <a:latin typeface="Times New Roman" panose="02020603050405020304" pitchFamily="18" charset="0"/>
                <a:cs typeface="Times New Roman" panose="02020603050405020304" pitchFamily="18" charset="0"/>
              </a:rPr>
              <a:t>)</a:t>
            </a:r>
          </a:p>
          <a:p>
            <a:pPr marL="742950" lvl="1" indent="-285750">
              <a:lnSpc>
                <a:spcPct val="150000"/>
              </a:lnSpc>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4.1.2. Sanctions on the Iranian </a:t>
            </a:r>
            <a:r>
              <a:rPr lang="en-US" sz="1400" dirty="0" err="1" smtClean="0">
                <a:latin typeface="Times New Roman" panose="02020603050405020304" pitchFamily="18" charset="0"/>
                <a:cs typeface="Times New Roman" panose="02020603050405020304" pitchFamily="18" charset="0"/>
              </a:rPr>
              <a:t>Rial</a:t>
            </a:r>
            <a:endParaRPr lang="en-US" sz="1400" dirty="0" smtClean="0">
              <a:latin typeface="Times New Roman" panose="02020603050405020304" pitchFamily="18" charset="0"/>
              <a:cs typeface="Times New Roman" panose="02020603050405020304" pitchFamily="18" charset="0"/>
            </a:endParaRPr>
          </a:p>
          <a:p>
            <a:pPr marL="742950" lvl="1" indent="-285750">
              <a:lnSpc>
                <a:spcPct val="150000"/>
              </a:lnSpc>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4.1.3. Sanctions  on  the  provision  of  U.S.  banknotes  to  the Government  of Iran</a:t>
            </a:r>
          </a:p>
          <a:p>
            <a:pPr marL="742950" lvl="1" indent="-285750">
              <a:lnSpc>
                <a:spcPct val="150000"/>
              </a:lnSpc>
              <a:buFont typeface="Arial" panose="020B0604020202020204" pitchFamily="34" charset="0"/>
              <a:buChar char="•"/>
            </a:pPr>
            <a:r>
              <a:rPr lang="en-US" sz="1400" b="1" dirty="0" smtClean="0">
                <a:solidFill>
                  <a:srgbClr val="FF0000"/>
                </a:solidFill>
                <a:latin typeface="Times New Roman" panose="02020603050405020304" pitchFamily="18" charset="0"/>
                <a:cs typeface="Times New Roman" panose="02020603050405020304" pitchFamily="18" charset="0"/>
              </a:rPr>
              <a:t>4.1.4.Bilateral  trade  limitations  on  Iranian  revenues  held  abroad,  including limitations  on  their  trade</a:t>
            </a:r>
          </a:p>
        </p:txBody>
      </p:sp>
      <p:sp>
        <p:nvSpPr>
          <p:cNvPr id="2" name="Rectangular Callout 1"/>
          <p:cNvSpPr/>
          <p:nvPr/>
        </p:nvSpPr>
        <p:spPr>
          <a:xfrm>
            <a:off x="321972" y="222480"/>
            <a:ext cx="9813701" cy="2428831"/>
          </a:xfrm>
          <a:prstGeom prst="wedgeRectCallout">
            <a:avLst>
              <a:gd name="adj1" fmla="val 26932"/>
              <a:gd name="adj2" fmla="val 80651"/>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ct val="150000"/>
              </a:lnSpc>
            </a:pPr>
            <a:r>
              <a:rPr lang="fa-IR" b="1" dirty="0" smtClean="0">
                <a:cs typeface="B Zar" panose="00000400000000000000" pitchFamily="2" charset="-78"/>
              </a:rPr>
              <a:t>بیشتر بانک‌های ایران در پیوست ۳ حضور دارند.</a:t>
            </a:r>
          </a:p>
          <a:p>
            <a:pPr algn="r" rtl="1">
              <a:lnSpc>
                <a:spcPct val="150000"/>
              </a:lnSpc>
            </a:pPr>
            <a:r>
              <a:rPr lang="fa-IR" b="1" dirty="0" smtClean="0">
                <a:cs typeface="B Zar" panose="00000400000000000000" pitchFamily="2" charset="-78"/>
              </a:rPr>
              <a:t>بیشتر بانک‌ها با علامت ستاره تفکیک شده‌اند: مسکن، ملی، ملت، سپه، تجارت،‌ دی، ایران زمین، کارآفرین</a:t>
            </a:r>
          </a:p>
          <a:p>
            <a:pPr algn="r" rtl="1">
              <a:lnSpc>
                <a:spcPct val="150000"/>
              </a:lnSpc>
            </a:pPr>
            <a:r>
              <a:rPr lang="fa-IR" b="1" dirty="0" smtClean="0">
                <a:cs typeface="B Zar" panose="00000400000000000000" pitchFamily="2" charset="-78"/>
              </a:rPr>
              <a:t> اما در انتهای پیوست قید شده است: بانک‌هایی که با علامت ستاره مشخص شده‌اند، توسط افک به عنوان بانک‌های دولتی تشخیص داده شده‌اند و افراد آمریکایی، نهادهای غیرآمریکایی که توسط آمریکایی‌ها کنترل و مدیریت می‌شود از داشتن تراکنش مالی با این نهادها منع هستند.</a:t>
            </a:r>
            <a:endParaRPr lang="en-US" b="1" dirty="0">
              <a:cs typeface="B Zar" panose="00000400000000000000" pitchFamily="2" charset="-78"/>
            </a:endParaRPr>
          </a:p>
        </p:txBody>
      </p:sp>
      <p:pic>
        <p:nvPicPr>
          <p:cNvPr id="7" name="Picture 6"/>
          <p:cNvPicPr>
            <a:picLocks noChangeAspect="1"/>
          </p:cNvPicPr>
          <p:nvPr/>
        </p:nvPicPr>
        <p:blipFill rotWithShape="1">
          <a:blip r:embed="rId2"/>
          <a:srcRect l="10671" t="39041" r="11826" b="44939"/>
          <a:stretch/>
        </p:blipFill>
        <p:spPr>
          <a:xfrm>
            <a:off x="592428" y="4045110"/>
            <a:ext cx="10084159" cy="1171978"/>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9097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par>
                                <p:cTn id="23" presetID="10"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6061" y="412987"/>
            <a:ext cx="9066727" cy="1894749"/>
          </a:xfrm>
          <a:prstGeom prst="rect">
            <a:avLst/>
          </a:prstGeom>
          <a:solidFill>
            <a:schemeClr val="tx2">
              <a:lumMod val="40000"/>
              <a:lumOff val="60000"/>
            </a:schemeClr>
          </a:solidFill>
          <a:ln>
            <a:solidFill>
              <a:schemeClr val="tx1"/>
            </a:solidFill>
          </a:ln>
        </p:spPr>
        <p:txBody>
          <a:bodyPr wrap="square">
            <a:spAutoFit/>
          </a:bodyPr>
          <a:lstStyle/>
          <a:p>
            <a:pPr marL="742950" lvl="1" indent="-285750">
              <a:lnSpc>
                <a:spcPct val="150000"/>
              </a:lnSpc>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4.1.5</a:t>
            </a:r>
            <a:r>
              <a:rPr lang="en-US" sz="1600" dirty="0">
                <a:latin typeface="Times New Roman" panose="02020603050405020304" pitchFamily="18" charset="0"/>
                <a:cs typeface="Times New Roman" panose="02020603050405020304" pitchFamily="18" charset="0"/>
              </a:rPr>
              <a:t>. Sanctions  on  the  purchase,  subscription  to,  or  facilitation  of  the issuance of Iranian sovereign debt, including governmental bonds</a:t>
            </a:r>
          </a:p>
          <a:p>
            <a:pPr marL="742950" lvl="1" indent="-285750">
              <a:lnSpc>
                <a:spcPct val="150000"/>
              </a:lnSpc>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4.1.6.Sanctions  on  financial  messaging  services  to  the  CBI  and  Iranian financial  institutions  set  out  in  Attachment  3 to this Annex</a:t>
            </a:r>
          </a:p>
          <a:p>
            <a:pPr marL="742950" lvl="1" indent="-285750">
              <a:lnSpc>
                <a:spcPct val="150000"/>
              </a:lnSpc>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4.1.7.Sanctions on associated services for each of the categories above</a:t>
            </a:r>
          </a:p>
        </p:txBody>
      </p:sp>
      <p:sp>
        <p:nvSpPr>
          <p:cNvPr id="3" name="Rectangle 2"/>
          <p:cNvSpPr/>
          <p:nvPr/>
        </p:nvSpPr>
        <p:spPr>
          <a:xfrm>
            <a:off x="206060" y="2307736"/>
            <a:ext cx="9066727" cy="1894749"/>
          </a:xfrm>
          <a:prstGeom prst="rect">
            <a:avLst/>
          </a:prstGeom>
          <a:solidFill>
            <a:schemeClr val="tx2">
              <a:lumMod val="40000"/>
              <a:lumOff val="60000"/>
            </a:schemeClr>
          </a:solidFill>
          <a:ln>
            <a:solidFill>
              <a:schemeClr val="tx1"/>
            </a:solidFill>
          </a:ln>
        </p:spPr>
        <p:txBody>
          <a:bodyPr wrap="square">
            <a:spAutoFit/>
          </a:bodyPr>
          <a:lstStyle/>
          <a:p>
            <a:pPr marL="285750" indent="-285750">
              <a:lnSpc>
                <a:spcPct val="150000"/>
              </a:lnSpc>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4.2. Insurance measures</a:t>
            </a:r>
          </a:p>
          <a:p>
            <a:pPr marL="742950" lvl="1" indent="-285750">
              <a:lnSpc>
                <a:spcPct val="150000"/>
              </a:lnSpc>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4.2.1. Sanctions on the provision of underwriting services, insurance, or re-insurance  in  connection  with  activities  consistent  with this  JCPOA,  including activities with individuals and entities set forth in Attachment 3 to this Annex</a:t>
            </a:r>
          </a:p>
          <a:p>
            <a:pPr marL="742950" lvl="1" indent="-285750">
              <a:lnSpc>
                <a:spcPct val="150000"/>
              </a:lnSpc>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p:txBody>
      </p:sp>
      <p:sp>
        <p:nvSpPr>
          <p:cNvPr id="4" name="Rectangle 3"/>
          <p:cNvSpPr/>
          <p:nvPr/>
        </p:nvSpPr>
        <p:spPr>
          <a:xfrm>
            <a:off x="206060" y="4202485"/>
            <a:ext cx="9066727" cy="2308324"/>
          </a:xfrm>
          <a:prstGeom prst="rect">
            <a:avLst/>
          </a:prstGeom>
          <a:solidFill>
            <a:schemeClr val="tx2">
              <a:lumMod val="40000"/>
              <a:lumOff val="60000"/>
            </a:schemeClr>
          </a:solidFill>
          <a:ln>
            <a:solidFill>
              <a:schemeClr val="tx1"/>
            </a:solidFill>
          </a:ln>
        </p:spPr>
        <p:txBody>
          <a:bodyPr wrap="square">
            <a:spAutoFit/>
          </a:bodyPr>
          <a:lstStyle/>
          <a:p>
            <a:pPr marL="285750" indent="-285750">
              <a:lnSpc>
                <a:spcPct val="150000"/>
              </a:lnSpc>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4.3.Energy </a:t>
            </a:r>
            <a:r>
              <a:rPr lang="en-US" sz="1600" dirty="0">
                <a:latin typeface="Times New Roman" panose="02020603050405020304" pitchFamily="18" charset="0"/>
                <a:cs typeface="Times New Roman" panose="02020603050405020304" pitchFamily="18" charset="0"/>
              </a:rPr>
              <a:t>and petrochemical </a:t>
            </a:r>
            <a:r>
              <a:rPr lang="en-US" sz="1600" dirty="0" smtClean="0">
                <a:latin typeface="Times New Roman" panose="02020603050405020304" pitchFamily="18" charset="0"/>
                <a:cs typeface="Times New Roman" panose="02020603050405020304" pitchFamily="18" charset="0"/>
              </a:rPr>
              <a:t>sectors</a:t>
            </a:r>
          </a:p>
          <a:p>
            <a:pPr marL="742950" lvl="1" indent="-285750">
              <a:lnSpc>
                <a:spcPct val="150000"/>
              </a:lnSpc>
              <a:buFont typeface="Arial" panose="020B0604020202020204" pitchFamily="34" charset="0"/>
              <a:buChar char="•"/>
            </a:pPr>
            <a:r>
              <a:rPr lang="en-US" sz="1600" b="1" dirty="0">
                <a:solidFill>
                  <a:srgbClr val="FF0000"/>
                </a:solidFill>
                <a:latin typeface="Times New Roman" panose="02020603050405020304" pitchFamily="18" charset="0"/>
                <a:cs typeface="Times New Roman" panose="02020603050405020304" pitchFamily="18" charset="0"/>
              </a:rPr>
              <a:t>4.3.1.Efforts  to  reduce  Iran's  crude  oil  sales</a:t>
            </a:r>
            <a:r>
              <a:rPr lang="en-US" sz="1600" dirty="0">
                <a:latin typeface="Times New Roman" panose="02020603050405020304" pitchFamily="18" charset="0"/>
                <a:cs typeface="Times New Roman" panose="02020603050405020304" pitchFamily="18" charset="0"/>
              </a:rPr>
              <a:t>,  including  limitations  on  the quantities of Iranian crude oil sold and the nations that can purchase Iranian crude oil </a:t>
            </a:r>
            <a:endParaRPr lang="fa-IR" sz="1600" dirty="0" smtClean="0">
              <a:latin typeface="Times New Roman" panose="02020603050405020304" pitchFamily="18" charset="0"/>
              <a:cs typeface="Times New Roman" panose="02020603050405020304" pitchFamily="18" charset="0"/>
            </a:endParaRPr>
          </a:p>
          <a:p>
            <a:pPr marL="742950" lvl="1" indent="-285750">
              <a:lnSpc>
                <a:spcPct val="150000"/>
              </a:lnSpc>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4.3.2.Sanctions  on  investment,  including  participation  in  joint  ventures, goods,  services,  information,  technology  and  technical  expertise  and support  for Iran's oil, gas, and petrochemical sectors</a:t>
            </a:r>
          </a:p>
        </p:txBody>
      </p:sp>
      <p:sp>
        <p:nvSpPr>
          <p:cNvPr id="5" name="TextBox 4"/>
          <p:cNvSpPr txBox="1"/>
          <p:nvPr/>
        </p:nvSpPr>
        <p:spPr>
          <a:xfrm>
            <a:off x="10676587" y="3052292"/>
            <a:ext cx="1515414" cy="400110"/>
          </a:xfrm>
          <a:prstGeom prst="rect">
            <a:avLst/>
          </a:prstGeom>
          <a:solidFill>
            <a:schemeClr val="accent6">
              <a:lumMod val="50000"/>
            </a:schemeClr>
          </a:solidFill>
        </p:spPr>
        <p:txBody>
          <a:bodyPr wrap="square" rtlCol="0">
            <a:spAutoFit/>
          </a:bodyPr>
          <a:lstStyle/>
          <a:p>
            <a:pPr algn="r" rtl="1"/>
            <a:r>
              <a:rPr lang="fa-IR" sz="2000" dirty="0" smtClean="0">
                <a:solidFill>
                  <a:schemeClr val="bg1"/>
                </a:solidFill>
                <a:cs typeface="B Titr" panose="00000700000000000000" pitchFamily="2" charset="-78"/>
              </a:rPr>
              <a:t>تعهدات آمریکا</a:t>
            </a:r>
            <a:endParaRPr lang="en-US" sz="2000" dirty="0">
              <a:solidFill>
                <a:schemeClr val="bg1"/>
              </a:solidFill>
              <a:cs typeface="B Titr" panose="00000700000000000000" pitchFamily="2" charset="-78"/>
            </a:endParaRPr>
          </a:p>
        </p:txBody>
      </p:sp>
    </p:spTree>
    <p:extLst>
      <p:ext uri="{BB962C8B-B14F-4D97-AF65-F5344CB8AC3E}">
        <p14:creationId xmlns:p14="http://schemas.microsoft.com/office/powerpoint/2010/main" val="943904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676587" y="3052292"/>
            <a:ext cx="1515414" cy="400110"/>
          </a:xfrm>
          <a:prstGeom prst="rect">
            <a:avLst/>
          </a:prstGeom>
          <a:solidFill>
            <a:schemeClr val="accent6">
              <a:lumMod val="50000"/>
            </a:schemeClr>
          </a:solidFill>
        </p:spPr>
        <p:txBody>
          <a:bodyPr wrap="square" rtlCol="0">
            <a:spAutoFit/>
          </a:bodyPr>
          <a:lstStyle/>
          <a:p>
            <a:pPr algn="r" rtl="1"/>
            <a:r>
              <a:rPr lang="fa-IR" sz="2000" dirty="0" smtClean="0">
                <a:solidFill>
                  <a:schemeClr val="bg1"/>
                </a:solidFill>
                <a:cs typeface="B Titr" panose="00000700000000000000" pitchFamily="2" charset="-78"/>
              </a:rPr>
              <a:t>تعهدات آمریکا</a:t>
            </a:r>
            <a:endParaRPr lang="en-US" sz="2000" dirty="0">
              <a:solidFill>
                <a:schemeClr val="bg1"/>
              </a:solidFill>
              <a:cs typeface="B Titr" panose="00000700000000000000" pitchFamily="2" charset="-78"/>
            </a:endParaRPr>
          </a:p>
        </p:txBody>
      </p:sp>
      <p:sp>
        <p:nvSpPr>
          <p:cNvPr id="7" name="TextBox 6"/>
          <p:cNvSpPr txBox="1"/>
          <p:nvPr/>
        </p:nvSpPr>
        <p:spPr>
          <a:xfrm>
            <a:off x="11038112" y="315773"/>
            <a:ext cx="1153887" cy="400110"/>
          </a:xfrm>
          <a:prstGeom prst="rect">
            <a:avLst/>
          </a:prstGeom>
          <a:solidFill>
            <a:srgbClr val="FF0000"/>
          </a:solidFill>
        </p:spPr>
        <p:txBody>
          <a:bodyPr wrap="square" rtlCol="0">
            <a:spAutoFit/>
          </a:bodyPr>
          <a:lstStyle/>
          <a:p>
            <a:pPr algn="r" rtl="1"/>
            <a:r>
              <a:rPr lang="fa-IR" sz="2000" dirty="0" smtClean="0">
                <a:solidFill>
                  <a:schemeClr val="bg1"/>
                </a:solidFill>
                <a:cs typeface="B Titr" panose="00000700000000000000" pitchFamily="2" charset="-78"/>
              </a:rPr>
              <a:t>ابهام مهم</a:t>
            </a:r>
            <a:endParaRPr lang="en-US" sz="2000" dirty="0">
              <a:solidFill>
                <a:schemeClr val="bg1"/>
              </a:solidFill>
              <a:cs typeface="B Titr" panose="00000700000000000000" pitchFamily="2" charset="-78"/>
            </a:endParaRPr>
          </a:p>
        </p:txBody>
      </p:sp>
      <p:sp>
        <p:nvSpPr>
          <p:cNvPr id="8" name="TextBox 7"/>
          <p:cNvSpPr txBox="1"/>
          <p:nvPr/>
        </p:nvSpPr>
        <p:spPr>
          <a:xfrm>
            <a:off x="3844056" y="1189728"/>
            <a:ext cx="7061549" cy="461665"/>
          </a:xfrm>
          <a:prstGeom prst="rect">
            <a:avLst/>
          </a:prstGeom>
          <a:solidFill>
            <a:srgbClr val="002060"/>
          </a:solidFill>
        </p:spPr>
        <p:txBody>
          <a:bodyPr wrap="none" rtlCol="0">
            <a:spAutoFit/>
          </a:bodyPr>
          <a:lstStyle/>
          <a:p>
            <a:pPr algn="r" rtl="1"/>
            <a:r>
              <a:rPr lang="fa-IR" sz="2400" b="1" dirty="0" smtClean="0">
                <a:solidFill>
                  <a:schemeClr val="bg1"/>
                </a:solidFill>
                <a:cs typeface="B Zar" panose="00000400000000000000" pitchFamily="2" charset="-78"/>
              </a:rPr>
              <a:t>آیا ایران می‌تواند به درآمدهای نفتی خود دسترسی داشته باشد؟</a:t>
            </a:r>
            <a:endParaRPr lang="en-US" sz="2400" b="1" dirty="0">
              <a:solidFill>
                <a:schemeClr val="bg1"/>
              </a:solidFill>
              <a:cs typeface="B Zar" panose="00000400000000000000" pitchFamily="2" charset="-78"/>
            </a:endParaRPr>
          </a:p>
        </p:txBody>
      </p:sp>
      <p:sp>
        <p:nvSpPr>
          <p:cNvPr id="9" name="Line Callout 1 8"/>
          <p:cNvSpPr/>
          <p:nvPr/>
        </p:nvSpPr>
        <p:spPr>
          <a:xfrm>
            <a:off x="296214" y="5219852"/>
            <a:ext cx="9066727" cy="1477328"/>
          </a:xfrm>
          <a:prstGeom prst="borderCallout1">
            <a:avLst>
              <a:gd name="adj1" fmla="val -11936"/>
              <a:gd name="adj2" fmla="val 1446"/>
              <a:gd name="adj3" fmla="val -110201"/>
              <a:gd name="adj4" fmla="val 9465"/>
            </a:avLst>
          </a:prstGeom>
          <a:solidFill>
            <a:schemeClr val="accent1">
              <a:lumMod val="75000"/>
            </a:schemeClr>
          </a:solidFill>
          <a:ln>
            <a:solidFill>
              <a:schemeClr val="accent4">
                <a:lumMod val="75000"/>
              </a:schemeClr>
            </a:solidFill>
          </a:ln>
        </p:spPr>
        <p:txBody>
          <a:bodyPr wrap="square">
            <a:spAutoFit/>
          </a:bodyPr>
          <a:lstStyle/>
          <a:p>
            <a:pPr algn="r" rtl="1"/>
            <a:r>
              <a:rPr lang="fa-IR" dirty="0" smtClean="0">
                <a:solidFill>
                  <a:schemeClr val="bg1"/>
                </a:solidFill>
                <a:cs typeface="B Zar" panose="00000400000000000000" pitchFamily="2" charset="-78"/>
              </a:rPr>
              <a:t>این جمله همانند ژنو نوشته شده است</a:t>
            </a:r>
            <a:endParaRPr lang="en-US" dirty="0" smtClean="0">
              <a:solidFill>
                <a:schemeClr val="bg1"/>
              </a:solidFill>
              <a:cs typeface="B Zar" panose="00000400000000000000" pitchFamily="2" charset="-78"/>
            </a:endParaRPr>
          </a:p>
          <a:p>
            <a:r>
              <a:rPr lang="en-US" dirty="0" smtClean="0">
                <a:solidFill>
                  <a:schemeClr val="bg1"/>
                </a:solidFill>
                <a:latin typeface="Traditional Arabic" panose="02020603050405020304" pitchFamily="18" charset="-78"/>
                <a:cs typeface="Traditional Arabic" panose="02020603050405020304" pitchFamily="18" charset="-78"/>
              </a:rPr>
              <a:t>JPOA: </a:t>
            </a:r>
            <a:r>
              <a:rPr lang="en-US" b="1" dirty="0" smtClean="0">
                <a:solidFill>
                  <a:srgbClr val="FF0000"/>
                </a:solidFill>
                <a:latin typeface="Traditional Arabic" panose="02020603050405020304" pitchFamily="18" charset="-78"/>
                <a:cs typeface="Traditional Arabic" panose="02020603050405020304" pitchFamily="18" charset="-78"/>
              </a:rPr>
              <a:t>Pause </a:t>
            </a:r>
            <a:r>
              <a:rPr lang="en-US" b="1" dirty="0">
                <a:solidFill>
                  <a:srgbClr val="FF0000"/>
                </a:solidFill>
                <a:latin typeface="Traditional Arabic" panose="02020603050405020304" pitchFamily="18" charset="-78"/>
                <a:cs typeface="Traditional Arabic" panose="02020603050405020304" pitchFamily="18" charset="-78"/>
              </a:rPr>
              <a:t>efforts to further reduce Iran's </a:t>
            </a:r>
            <a:r>
              <a:rPr lang="en-US" dirty="0">
                <a:solidFill>
                  <a:schemeClr val="bg1"/>
                </a:solidFill>
                <a:latin typeface="Traditional Arabic" panose="02020603050405020304" pitchFamily="18" charset="-78"/>
                <a:cs typeface="Traditional Arabic" panose="02020603050405020304" pitchFamily="18" charset="-78"/>
              </a:rPr>
              <a:t>crude oil sales, enabling Iran's current customers to purchase their current average amounts of crude </a:t>
            </a:r>
            <a:r>
              <a:rPr lang="en-US" dirty="0" smtClean="0">
                <a:solidFill>
                  <a:schemeClr val="bg1"/>
                </a:solidFill>
                <a:latin typeface="Traditional Arabic" panose="02020603050405020304" pitchFamily="18" charset="-78"/>
                <a:cs typeface="Traditional Arabic" panose="02020603050405020304" pitchFamily="18" charset="-78"/>
              </a:rPr>
              <a:t>oil</a:t>
            </a:r>
          </a:p>
          <a:p>
            <a:pPr algn="r" rtl="1"/>
            <a:r>
              <a:rPr lang="fa-IR" dirty="0" smtClean="0">
                <a:solidFill>
                  <a:schemeClr val="bg1"/>
                </a:solidFill>
                <a:cs typeface="B Zar" panose="00000400000000000000" pitchFamily="2" charset="-78"/>
              </a:rPr>
              <a:t>توافق ژنو: آمریکا و اروپا تلاش‌ها برای کاهش بیشتر فروش نفت خام ایران را متوقف می‌کنند. مشتری‌های فعلی ایران می‌توانند میزان فعلی خرید خود از ایران را ادامه دهند.</a:t>
            </a:r>
            <a:endParaRPr lang="en-US" dirty="0">
              <a:solidFill>
                <a:schemeClr val="bg1"/>
              </a:solidFill>
              <a:cs typeface="B Zar" panose="00000400000000000000" pitchFamily="2" charset="-78"/>
            </a:endParaRPr>
          </a:p>
        </p:txBody>
      </p:sp>
      <p:grpSp>
        <p:nvGrpSpPr>
          <p:cNvPr id="4" name="Group 3"/>
          <p:cNvGrpSpPr/>
          <p:nvPr/>
        </p:nvGrpSpPr>
        <p:grpSpPr>
          <a:xfrm>
            <a:off x="1071764" y="1928372"/>
            <a:ext cx="8477250" cy="2647950"/>
            <a:chOff x="1071764" y="1928372"/>
            <a:chExt cx="8477250" cy="2647950"/>
          </a:xfrm>
        </p:grpSpPr>
        <p:pic>
          <p:nvPicPr>
            <p:cNvPr id="3" name="Picture 2"/>
            <p:cNvPicPr>
              <a:picLocks noChangeAspect="1"/>
            </p:cNvPicPr>
            <p:nvPr/>
          </p:nvPicPr>
          <p:blipFill>
            <a:blip r:embed="rId2"/>
            <a:stretch>
              <a:fillRect/>
            </a:stretch>
          </p:blipFill>
          <p:spPr>
            <a:xfrm>
              <a:off x="1071764" y="1928372"/>
              <a:ext cx="8477250" cy="2647950"/>
            </a:xfrm>
            <a:prstGeom prst="rect">
              <a:avLst/>
            </a:prstGeom>
          </p:spPr>
        </p:pic>
        <p:sp>
          <p:nvSpPr>
            <p:cNvPr id="10" name="Rectangle 9"/>
            <p:cNvSpPr/>
            <p:nvPr/>
          </p:nvSpPr>
          <p:spPr>
            <a:xfrm>
              <a:off x="2502795" y="2109185"/>
              <a:ext cx="6860146" cy="319959"/>
            </a:xfrm>
            <a:prstGeom prst="rect">
              <a:avLst/>
            </a:prstGeom>
            <a:noFill/>
            <a:ln w="28575">
              <a:solidFill>
                <a:srgbClr val="FF0000"/>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412901" y="2827917"/>
              <a:ext cx="3374265" cy="340285"/>
            </a:xfrm>
            <a:prstGeom prst="rect">
              <a:avLst/>
            </a:prstGeom>
            <a:noFill/>
            <a:ln w="28575">
              <a:solidFill>
                <a:srgbClr val="FF0000"/>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36985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76587" y="3052292"/>
            <a:ext cx="1515414" cy="400110"/>
          </a:xfrm>
          <a:prstGeom prst="rect">
            <a:avLst/>
          </a:prstGeom>
          <a:solidFill>
            <a:schemeClr val="accent6">
              <a:lumMod val="50000"/>
            </a:schemeClr>
          </a:solidFill>
        </p:spPr>
        <p:txBody>
          <a:bodyPr wrap="square" rtlCol="0">
            <a:spAutoFit/>
          </a:bodyPr>
          <a:lstStyle/>
          <a:p>
            <a:pPr algn="r" rtl="1"/>
            <a:r>
              <a:rPr lang="fa-IR" sz="2000" dirty="0" smtClean="0">
                <a:solidFill>
                  <a:schemeClr val="bg1"/>
                </a:solidFill>
                <a:cs typeface="B Titr" panose="00000700000000000000" pitchFamily="2" charset="-78"/>
              </a:rPr>
              <a:t>تعهدات آمریکا</a:t>
            </a:r>
            <a:endParaRPr lang="en-US" sz="2000" dirty="0">
              <a:solidFill>
                <a:schemeClr val="bg1"/>
              </a:solidFill>
              <a:cs typeface="B Titr" panose="00000700000000000000" pitchFamily="2" charset="-78"/>
            </a:endParaRPr>
          </a:p>
        </p:txBody>
      </p:sp>
      <p:grpSp>
        <p:nvGrpSpPr>
          <p:cNvPr id="3" name="Group 2"/>
          <p:cNvGrpSpPr/>
          <p:nvPr/>
        </p:nvGrpSpPr>
        <p:grpSpPr>
          <a:xfrm>
            <a:off x="1550504" y="0"/>
            <a:ext cx="8931964" cy="3675388"/>
            <a:chOff x="1550504" y="0"/>
            <a:chExt cx="8931964" cy="3675388"/>
          </a:xfrm>
        </p:grpSpPr>
        <p:pic>
          <p:nvPicPr>
            <p:cNvPr id="2" name="Picture 1" descr="http://farsi.khamenei.ir/ndata/news/28996/H/139312041144470895_28996.jpg"/>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50504" y="0"/>
              <a:ext cx="8931964" cy="3675388"/>
            </a:xfrm>
            <a:prstGeom prst="rect">
              <a:avLst/>
            </a:prstGeom>
            <a:noFill/>
            <a:ln>
              <a:noFill/>
            </a:ln>
          </p:spPr>
        </p:pic>
        <p:sp>
          <p:nvSpPr>
            <p:cNvPr id="5" name="TextBox 4"/>
            <p:cNvSpPr txBox="1"/>
            <p:nvPr/>
          </p:nvSpPr>
          <p:spPr>
            <a:xfrm>
              <a:off x="4031087" y="553792"/>
              <a:ext cx="2897746" cy="369332"/>
            </a:xfrm>
            <a:prstGeom prst="rect">
              <a:avLst/>
            </a:prstGeom>
            <a:noFill/>
          </p:spPr>
          <p:txBody>
            <a:bodyPr wrap="square" rtlCol="0">
              <a:spAutoFit/>
            </a:bodyPr>
            <a:lstStyle/>
            <a:p>
              <a:pPr algn="r" rtl="1"/>
              <a:r>
                <a:rPr lang="fa-IR" b="1" dirty="0" smtClean="0">
                  <a:cs typeface="B Zar" panose="00000400000000000000" pitchFamily="2" charset="-78"/>
                </a:rPr>
                <a:t>روند افزایش تحریم‌های نفتی</a:t>
              </a:r>
              <a:endParaRPr lang="en-US" b="1" dirty="0">
                <a:cs typeface="B Zar" panose="00000400000000000000" pitchFamily="2" charset="-78"/>
              </a:endParaRPr>
            </a:p>
          </p:txBody>
        </p:sp>
      </p:grpSp>
      <p:sp>
        <p:nvSpPr>
          <p:cNvPr id="6" name="Line Callout 1 5"/>
          <p:cNvSpPr/>
          <p:nvPr/>
        </p:nvSpPr>
        <p:spPr>
          <a:xfrm>
            <a:off x="575254" y="3443090"/>
            <a:ext cx="4537657" cy="1734212"/>
          </a:xfrm>
          <a:prstGeom prst="borderCallout1">
            <a:avLst>
              <a:gd name="adj1" fmla="val -1239"/>
              <a:gd name="adj2" fmla="val 1942"/>
              <a:gd name="adj3" fmla="val -47204"/>
              <a:gd name="adj4" fmla="val 92807"/>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1600" b="1" dirty="0" smtClean="0">
                <a:cs typeface="B Zar" panose="00000400000000000000" pitchFamily="2" charset="-78"/>
              </a:rPr>
              <a:t>در قانون </a:t>
            </a:r>
            <a:r>
              <a:rPr lang="en-US" sz="1600" b="1" dirty="0">
                <a:cs typeface="B Zar" panose="00000400000000000000" pitchFamily="2" charset="-78"/>
              </a:rPr>
              <a:t>NDAA </a:t>
            </a:r>
            <a:r>
              <a:rPr lang="fa-IR" sz="1600" b="1" dirty="0" smtClean="0">
                <a:cs typeface="B Zar" panose="00000400000000000000" pitchFamily="2" charset="-78"/>
              </a:rPr>
              <a:t> خریداران نفت ایران تهدید به تحریم مالی و حتی تحریم بانک مرکزی شدند.</a:t>
            </a:r>
            <a:r>
              <a:rPr lang="en-US" sz="1600" b="1" dirty="0" smtClean="0">
                <a:cs typeface="B Zar" panose="00000400000000000000" pitchFamily="2" charset="-78"/>
              </a:rPr>
              <a:t> </a:t>
            </a:r>
            <a:r>
              <a:rPr lang="fa-IR" sz="1600" b="1" dirty="0" smtClean="0">
                <a:cs typeface="B Zar" panose="00000400000000000000" pitchFamily="2" charset="-78"/>
              </a:rPr>
              <a:t>مگر انهایی که معافیت آمریکا را داشته باشند. (</a:t>
            </a:r>
            <a:r>
              <a:rPr lang="en-US" sz="1600" b="1" dirty="0" smtClean="0">
                <a:cs typeface="B Zar" panose="00000400000000000000" pitchFamily="2" charset="-78"/>
              </a:rPr>
              <a:t>sec 1245 (d) (3)</a:t>
            </a:r>
            <a:r>
              <a:rPr lang="fa-IR" sz="1600" b="1" dirty="0" smtClean="0">
                <a:cs typeface="B Zar" panose="00000400000000000000" pitchFamily="2" charset="-78"/>
              </a:rPr>
              <a:t>)</a:t>
            </a:r>
            <a:endParaRPr lang="en-US" sz="1600" b="1" dirty="0" smtClean="0">
              <a:cs typeface="B Zar" panose="00000400000000000000" pitchFamily="2" charset="-78"/>
            </a:endParaRPr>
          </a:p>
          <a:p>
            <a:pPr algn="r" rtl="1"/>
            <a:r>
              <a:rPr lang="fa-IR" sz="1600" b="1" dirty="0" smtClean="0">
                <a:solidFill>
                  <a:srgbClr val="FF0000"/>
                </a:solidFill>
                <a:cs typeface="B Zar" panose="00000400000000000000" pitchFamily="2" charset="-78"/>
              </a:rPr>
              <a:t>تراکنش‌های مالی نفت تحریم شد مگر مواردی که معافیت گرفتند. (</a:t>
            </a:r>
            <a:r>
              <a:rPr lang="en-US" sz="1600" b="1" dirty="0" smtClean="0">
                <a:solidFill>
                  <a:srgbClr val="FF0000"/>
                </a:solidFill>
                <a:cs typeface="B Zar" panose="00000400000000000000" pitchFamily="2" charset="-78"/>
              </a:rPr>
              <a:t>sec 1245 (d)(4)</a:t>
            </a:r>
            <a:r>
              <a:rPr lang="fa-IR" sz="1600" b="1" dirty="0" smtClean="0">
                <a:solidFill>
                  <a:srgbClr val="FF0000"/>
                </a:solidFill>
                <a:cs typeface="B Zar" panose="00000400000000000000" pitchFamily="2" charset="-78"/>
              </a:rPr>
              <a:t>)</a:t>
            </a:r>
          </a:p>
          <a:p>
            <a:pPr algn="r" rtl="1"/>
            <a:r>
              <a:rPr lang="fa-IR" sz="1600" b="1" dirty="0" smtClean="0">
                <a:solidFill>
                  <a:srgbClr val="FF0000"/>
                </a:solidFill>
                <a:cs typeface="B Zar" panose="00000400000000000000" pitchFamily="2" charset="-78"/>
              </a:rPr>
              <a:t>شرط معافیت کاهش مستمر خرید نفت </a:t>
            </a:r>
            <a:endParaRPr lang="en-US" sz="1600" b="1" dirty="0">
              <a:solidFill>
                <a:srgbClr val="FF0000"/>
              </a:solidFill>
              <a:cs typeface="B Zar" panose="00000400000000000000" pitchFamily="2" charset="-78"/>
            </a:endParaRPr>
          </a:p>
        </p:txBody>
      </p:sp>
      <p:sp>
        <p:nvSpPr>
          <p:cNvPr id="7" name="Line Callout 1 6"/>
          <p:cNvSpPr/>
          <p:nvPr/>
        </p:nvSpPr>
        <p:spPr>
          <a:xfrm>
            <a:off x="5873978" y="3314537"/>
            <a:ext cx="4608490" cy="1978673"/>
          </a:xfrm>
          <a:prstGeom prst="borderCallout1">
            <a:avLst>
              <a:gd name="adj1" fmla="val -1239"/>
              <a:gd name="adj2" fmla="val 1942"/>
              <a:gd name="adj3" fmla="val -34961"/>
              <a:gd name="adj4" fmla="val 71825"/>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1600" b="1" dirty="0" smtClean="0">
                <a:cs typeface="B Zar" panose="00000400000000000000" pitchFamily="2" charset="-78"/>
              </a:rPr>
              <a:t>قانون </a:t>
            </a:r>
            <a:r>
              <a:rPr lang="en-US" sz="1600" b="1" dirty="0">
                <a:cs typeface="B Zar" panose="00000400000000000000" pitchFamily="2" charset="-78"/>
              </a:rPr>
              <a:t>NDAA </a:t>
            </a:r>
            <a:r>
              <a:rPr lang="fa-IR" sz="1600" b="1" dirty="0" smtClean="0">
                <a:cs typeface="B Zar" panose="00000400000000000000" pitchFamily="2" charset="-78"/>
              </a:rPr>
              <a:t> بانک مرکزی ایران را تحریم کرد. دسترسی به دلارهای نفتی مشکل شد.</a:t>
            </a:r>
          </a:p>
          <a:p>
            <a:pPr algn="r" rtl="1"/>
            <a:r>
              <a:rPr lang="fa-IR" sz="1600" b="1" dirty="0" smtClean="0">
                <a:cs typeface="B Zar" panose="00000400000000000000" pitchFamily="2" charset="-78"/>
              </a:rPr>
              <a:t>خرید طلا برای دور زدن تحریم انجام شد.</a:t>
            </a:r>
          </a:p>
          <a:p>
            <a:pPr algn="r" rtl="1"/>
            <a:r>
              <a:rPr lang="fa-IR" sz="1600" b="1" dirty="0" smtClean="0">
                <a:cs typeface="B Zar" panose="00000400000000000000" pitchFamily="2" charset="-78"/>
              </a:rPr>
              <a:t>طلا تحریم شد.</a:t>
            </a:r>
          </a:p>
          <a:p>
            <a:pPr algn="r" rtl="1"/>
            <a:r>
              <a:rPr lang="fa-IR" sz="1600" b="1" dirty="0" smtClean="0">
                <a:cs typeface="B Zar" panose="00000400000000000000" pitchFamily="2" charset="-78"/>
              </a:rPr>
              <a:t>پولهای نفتی بر اساس بند ۵۰۴ قانون </a:t>
            </a:r>
            <a:r>
              <a:rPr lang="en-US" sz="1600" b="1" dirty="0" smtClean="0">
                <a:cs typeface="B Zar" panose="00000400000000000000" pitchFamily="2" charset="-78"/>
              </a:rPr>
              <a:t>TRA</a:t>
            </a:r>
            <a:r>
              <a:rPr lang="fa-IR" sz="1600" b="1" dirty="0" smtClean="0">
                <a:cs typeface="B Zar" panose="00000400000000000000" pitchFamily="2" charset="-78"/>
              </a:rPr>
              <a:t> بلوکه شد. تبدیل به شرط دوم خرید نفت از ایران شد.</a:t>
            </a:r>
            <a:r>
              <a:rPr lang="en-US" sz="1600" b="1" dirty="0" smtClean="0">
                <a:cs typeface="B Zar" panose="00000400000000000000" pitchFamily="2" charset="-78"/>
              </a:rPr>
              <a:t> </a:t>
            </a:r>
            <a:endParaRPr lang="fa-IR" sz="1600" b="1" dirty="0">
              <a:cs typeface="B Zar" panose="00000400000000000000" pitchFamily="2" charset="-78"/>
            </a:endParaRPr>
          </a:p>
          <a:p>
            <a:pPr algn="r" rtl="1"/>
            <a:r>
              <a:rPr lang="fa-IR" sz="1600" b="1" dirty="0" smtClean="0">
                <a:cs typeface="B Zar" panose="00000400000000000000" pitchFamily="2" charset="-78"/>
              </a:rPr>
              <a:t>این بند اصلاحیه بند </a:t>
            </a:r>
            <a:r>
              <a:rPr lang="fa-IR" sz="1600" b="1" dirty="0" smtClean="0">
                <a:solidFill>
                  <a:srgbClr val="FF0000"/>
                </a:solidFill>
                <a:cs typeface="B Zar" panose="00000400000000000000" pitchFamily="2" charset="-78"/>
              </a:rPr>
              <a:t>(</a:t>
            </a:r>
            <a:r>
              <a:rPr lang="en-US" sz="1600" b="1" dirty="0" smtClean="0">
                <a:solidFill>
                  <a:srgbClr val="FF0000"/>
                </a:solidFill>
                <a:cs typeface="B Zar" panose="00000400000000000000" pitchFamily="2" charset="-78"/>
              </a:rPr>
              <a:t>sec 1245 (d)(4)</a:t>
            </a:r>
            <a:r>
              <a:rPr lang="fa-IR" sz="1600" b="1" dirty="0" smtClean="0">
                <a:solidFill>
                  <a:srgbClr val="FF0000"/>
                </a:solidFill>
                <a:cs typeface="B Zar" panose="00000400000000000000" pitchFamily="2" charset="-78"/>
              </a:rPr>
              <a:t>) قانون </a:t>
            </a:r>
            <a:r>
              <a:rPr lang="en-US" sz="1600" b="1" dirty="0" smtClean="0">
                <a:cs typeface="B Zar" panose="00000400000000000000" pitchFamily="2" charset="-78"/>
              </a:rPr>
              <a:t>NDAA </a:t>
            </a:r>
            <a:r>
              <a:rPr lang="fa-IR" sz="1600" b="1" dirty="0" smtClean="0">
                <a:cs typeface="B Zar" panose="00000400000000000000" pitchFamily="2" charset="-78"/>
              </a:rPr>
              <a:t> است.</a:t>
            </a:r>
            <a:endParaRPr lang="fa-IR" sz="1600" b="1" dirty="0" smtClean="0">
              <a:solidFill>
                <a:srgbClr val="FF0000"/>
              </a:solidFill>
              <a:cs typeface="B Zar" panose="00000400000000000000" pitchFamily="2" charset="-78"/>
            </a:endParaRPr>
          </a:p>
          <a:p>
            <a:pPr algn="r" rtl="1"/>
            <a:endParaRPr lang="en-US" sz="1600" b="1" dirty="0" smtClean="0">
              <a:cs typeface="B Zar" panose="00000400000000000000" pitchFamily="2" charset="-78"/>
            </a:endParaRPr>
          </a:p>
        </p:txBody>
      </p:sp>
      <p:sp>
        <p:nvSpPr>
          <p:cNvPr id="8" name="Flowchart: Process 7"/>
          <p:cNvSpPr/>
          <p:nvPr/>
        </p:nvSpPr>
        <p:spPr>
          <a:xfrm>
            <a:off x="575254" y="5452260"/>
            <a:ext cx="9907214" cy="1270512"/>
          </a:xfrm>
          <a:prstGeom prst="flowChartProces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ct val="150000"/>
              </a:lnSpc>
            </a:pPr>
            <a:r>
              <a:rPr lang="fa-IR" b="1" dirty="0" smtClean="0">
                <a:cs typeface="B Zar" panose="00000400000000000000" pitchFamily="2" charset="-78"/>
              </a:rPr>
              <a:t>بر اساس برجام تحریم‌ تراکنش‌های مالی نفتی باقی می‌ماند (</a:t>
            </a:r>
            <a:r>
              <a:rPr lang="en-US" b="1" dirty="0" smtClean="0">
                <a:cs typeface="B Zar" panose="00000400000000000000" pitchFamily="2" charset="-78"/>
              </a:rPr>
              <a:t>NDAA sec 1245(d)(4)</a:t>
            </a:r>
            <a:r>
              <a:rPr lang="fa-IR" b="1" dirty="0" smtClean="0">
                <a:cs typeface="B Zar" panose="00000400000000000000" pitchFamily="2" charset="-78"/>
              </a:rPr>
              <a:t> و </a:t>
            </a:r>
            <a:r>
              <a:rPr lang="en-US" b="1" dirty="0" smtClean="0">
                <a:cs typeface="B Zar" panose="00000400000000000000" pitchFamily="2" charset="-78"/>
              </a:rPr>
              <a:t>TRA sec504</a:t>
            </a:r>
            <a:r>
              <a:rPr lang="fa-IR" b="1" dirty="0" smtClean="0">
                <a:cs typeface="B Zar" panose="00000400000000000000" pitchFamily="2" charset="-78"/>
              </a:rPr>
              <a:t> ). و در نتیجه آن خریداران نفت ایران باید پولهای نفتی ایران را در حسابی پیش خودشان بلوکه کنند. در نتیجه به نظر قرار نیست پول نفت به دست ایران برسد.</a:t>
            </a:r>
            <a:endParaRPr lang="en-US" b="1" dirty="0">
              <a:cs typeface="B Zar" panose="00000400000000000000" pitchFamily="2" charset="-78"/>
            </a:endParaRPr>
          </a:p>
        </p:txBody>
      </p:sp>
    </p:spTree>
    <p:extLst>
      <p:ext uri="{BB962C8B-B14F-4D97-AF65-F5344CB8AC3E}">
        <p14:creationId xmlns:p14="http://schemas.microsoft.com/office/powerpoint/2010/main" val="347224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00068" y="3052292"/>
            <a:ext cx="1991933" cy="400110"/>
          </a:xfrm>
          <a:prstGeom prst="rect">
            <a:avLst/>
          </a:prstGeom>
          <a:solidFill>
            <a:schemeClr val="accent6">
              <a:lumMod val="50000"/>
            </a:schemeClr>
          </a:solidFill>
        </p:spPr>
        <p:txBody>
          <a:bodyPr wrap="square" rtlCol="0">
            <a:spAutoFit/>
          </a:bodyPr>
          <a:lstStyle/>
          <a:p>
            <a:pPr algn="r" rtl="1"/>
            <a:r>
              <a:rPr lang="fa-IR" sz="2000" dirty="0" smtClean="0">
                <a:solidFill>
                  <a:schemeClr val="bg1"/>
                </a:solidFill>
                <a:cs typeface="B Titr" panose="00000700000000000000" pitchFamily="2" charset="-78"/>
              </a:rPr>
              <a:t>تعهدات سازمان ملل</a:t>
            </a:r>
            <a:endParaRPr lang="en-US" sz="2000" dirty="0">
              <a:solidFill>
                <a:schemeClr val="bg1"/>
              </a:solidFill>
              <a:cs typeface="B Titr" panose="00000700000000000000" pitchFamily="2" charset="-78"/>
            </a:endParaRPr>
          </a:p>
        </p:txBody>
      </p:sp>
      <p:sp>
        <p:nvSpPr>
          <p:cNvPr id="3" name="Rectangle 2"/>
          <p:cNvSpPr/>
          <p:nvPr/>
        </p:nvSpPr>
        <p:spPr>
          <a:xfrm>
            <a:off x="566669" y="722080"/>
            <a:ext cx="9066727" cy="1525418"/>
          </a:xfrm>
          <a:prstGeom prst="rect">
            <a:avLst/>
          </a:prstGeom>
          <a:solidFill>
            <a:schemeClr val="tx2">
              <a:lumMod val="40000"/>
              <a:lumOff val="60000"/>
            </a:schemeClr>
          </a:solidFill>
          <a:ln>
            <a:solidFill>
              <a:schemeClr val="tx1"/>
            </a:solidFill>
          </a:ln>
        </p:spPr>
        <p:txBody>
          <a:bodyPr wrap="square">
            <a:spAutoFit/>
          </a:bodyPr>
          <a:lstStyle/>
          <a:p>
            <a:pPr marL="742950" lvl="1" indent="-285750">
              <a:lnSpc>
                <a:spcPct val="150000"/>
              </a:lnSpc>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7. Decides, acting under Article 41 of the Charter of the United Nations, that, upon receipt by the Security Council of the report from the IAEA described in paragraph  5:  (a) The provisions of resolutions 1696 (2006), 1737 (2006), 1747 (2007), 1803 (2008), 1835 (2008), 1929 (2010) and 2224 (2015) shall be terminated; </a:t>
            </a:r>
          </a:p>
        </p:txBody>
      </p:sp>
      <p:sp>
        <p:nvSpPr>
          <p:cNvPr id="4" name="Rectangle 3"/>
          <p:cNvSpPr/>
          <p:nvPr/>
        </p:nvSpPr>
        <p:spPr>
          <a:xfrm>
            <a:off x="566668" y="2247498"/>
            <a:ext cx="9066727" cy="3366563"/>
          </a:xfrm>
          <a:prstGeom prst="rect">
            <a:avLst/>
          </a:prstGeom>
          <a:solidFill>
            <a:schemeClr val="tx2">
              <a:lumMod val="40000"/>
              <a:lumOff val="60000"/>
            </a:schemeClr>
          </a:solidFill>
          <a:ln>
            <a:solidFill>
              <a:schemeClr val="tx1"/>
            </a:solidFill>
          </a:ln>
        </p:spPr>
        <p:txBody>
          <a:bodyPr wrap="square">
            <a:spAutoFit/>
          </a:bodyPr>
          <a:lstStyle/>
          <a:p>
            <a:pPr algn="just">
              <a:lnSpc>
                <a:spcPct val="150000"/>
              </a:lnSpc>
            </a:pPr>
            <a:r>
              <a:rPr lang="en-US" dirty="0">
                <a:latin typeface="Times New Roman" panose="02020603050405020304" pitchFamily="18" charset="0"/>
                <a:cs typeface="Times New Roman" panose="02020603050405020304" pitchFamily="18" charset="0"/>
              </a:rPr>
              <a:t>For eight years after the JCPOA Adoption Day or until the date on which the IAEA submits a report confirming the Broader Conclusion, whichever is earlier, continue to freeze the funds, other financial assets and economic resources which are on their territories at the date of adoption of the JCPOA, and freeze the funds, other financial assets and economic resources which are on their territories at any time thereafter, that are owned or controlled by the </a:t>
            </a:r>
            <a:r>
              <a:rPr lang="en-US" dirty="0">
                <a:solidFill>
                  <a:srgbClr val="FF0000"/>
                </a:solidFill>
                <a:latin typeface="Times New Roman" panose="02020603050405020304" pitchFamily="18" charset="0"/>
                <a:cs typeface="Times New Roman" panose="02020603050405020304" pitchFamily="18" charset="0"/>
              </a:rPr>
              <a:t>individuals and entities that were specified </a:t>
            </a:r>
            <a:r>
              <a:rPr lang="en-US" dirty="0">
                <a:latin typeface="Times New Roman" panose="02020603050405020304" pitchFamily="18" charset="0"/>
                <a:cs typeface="Times New Roman" panose="02020603050405020304" pitchFamily="18" charset="0"/>
              </a:rPr>
              <a:t>on the list established and maintained by the Committee pursuant to resolution </a:t>
            </a:r>
            <a:r>
              <a:rPr lang="en-US" dirty="0">
                <a:solidFill>
                  <a:srgbClr val="FF0000"/>
                </a:solidFill>
                <a:latin typeface="Times New Roman" panose="02020603050405020304" pitchFamily="18" charset="0"/>
                <a:cs typeface="Times New Roman" panose="02020603050405020304" pitchFamily="18" charset="0"/>
              </a:rPr>
              <a:t>1737 (2006) </a:t>
            </a:r>
            <a:r>
              <a:rPr lang="en-US" dirty="0">
                <a:latin typeface="Times New Roman" panose="02020603050405020304" pitchFamily="18" charset="0"/>
                <a:cs typeface="Times New Roman" panose="02020603050405020304" pitchFamily="18" charset="0"/>
              </a:rPr>
              <a:t>as of the date of adoption of the new resolution, with </a:t>
            </a:r>
            <a:r>
              <a:rPr lang="en-US" dirty="0">
                <a:solidFill>
                  <a:srgbClr val="FF0000"/>
                </a:solidFill>
                <a:latin typeface="Times New Roman" panose="02020603050405020304" pitchFamily="18" charset="0"/>
                <a:cs typeface="Times New Roman" panose="02020603050405020304" pitchFamily="18" charset="0"/>
              </a:rPr>
              <a:t>the exception of those individuals and entities specified in Attachment hereto</a:t>
            </a:r>
          </a:p>
        </p:txBody>
      </p:sp>
      <p:sp>
        <p:nvSpPr>
          <p:cNvPr id="5" name="Flowchart: Process 4"/>
          <p:cNvSpPr/>
          <p:nvPr/>
        </p:nvSpPr>
        <p:spPr>
          <a:xfrm>
            <a:off x="566668" y="5614061"/>
            <a:ext cx="9066727" cy="1146220"/>
          </a:xfrm>
          <a:prstGeom prst="flowChartProces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150000"/>
              </a:lnSpc>
            </a:pPr>
            <a:r>
              <a:rPr lang="fa-IR" b="1" dirty="0" smtClean="0">
                <a:cs typeface="B Zar" panose="00000400000000000000" pitchFamily="2" charset="-78"/>
              </a:rPr>
              <a:t>با توجه به نحوه لغو قطعنامه‌های قبلی و برگشت‌پذیری آنها (طبق ماده ۱۲) به نظر نمی‌رسد بتوان نام آن را لغو گذاشت. چرا که برای برگشت آنها لازم نیست مسیر معمولی تصویب یک قطعنامه طی شود.</a:t>
            </a:r>
            <a:endParaRPr lang="en-US" b="1" dirty="0">
              <a:cs typeface="B Zar" panose="00000400000000000000" pitchFamily="2" charset="-78"/>
            </a:endParaRPr>
          </a:p>
        </p:txBody>
      </p:sp>
    </p:spTree>
    <p:extLst>
      <p:ext uri="{BB962C8B-B14F-4D97-AF65-F5344CB8AC3E}">
        <p14:creationId xmlns:p14="http://schemas.microsoft.com/office/powerpoint/2010/main" val="256983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اهمیت تحریم‌ها در ارزیابی مذاکرات</a:t>
            </a:r>
            <a:endParaRPr lang="en-US" dirty="0">
              <a:cs typeface="B Titr" panose="00000700000000000000" pitchFamily="2" charset="-78"/>
            </a:endParaRPr>
          </a:p>
        </p:txBody>
      </p:sp>
      <p:sp>
        <p:nvSpPr>
          <p:cNvPr id="3" name="Content Placeholder 2"/>
          <p:cNvSpPr>
            <a:spLocks noGrp="1"/>
          </p:cNvSpPr>
          <p:nvPr>
            <p:ph idx="1"/>
          </p:nvPr>
        </p:nvSpPr>
        <p:spPr/>
        <p:txBody>
          <a:bodyPr>
            <a:noAutofit/>
          </a:bodyPr>
          <a:lstStyle/>
          <a:p>
            <a:pPr algn="just" rtl="1">
              <a:lnSpc>
                <a:spcPct val="170000"/>
              </a:lnSpc>
            </a:pPr>
            <a:r>
              <a:rPr lang="fa-IR" sz="1600" dirty="0" smtClean="0">
                <a:cs typeface="B Zar" panose="00000400000000000000" pitchFamily="2" charset="-78"/>
              </a:rPr>
              <a:t>اگر قرار باشد که لغو تحریمها باز متوقّف بشود بر یک فرایند دیگری، پس چرا ما اصلاً مذاکره کردیم؟ اصلاً مذاکره و نشستن پشت میز مذاکره و بحث کردن و بگومگو کردن برای چه بود؟ </a:t>
            </a:r>
            <a:r>
              <a:rPr lang="fa-IR" sz="1600" dirty="0" smtClean="0">
                <a:solidFill>
                  <a:srgbClr val="FF0000"/>
                </a:solidFill>
                <a:cs typeface="B Zar" panose="00000400000000000000" pitchFamily="2" charset="-78"/>
              </a:rPr>
              <a:t>برای همین بود که تحریمها برداشته بشود؛ این را باز بخواهند متوقّف کنند به یک چیز دیگری، اصلاً قابل قبول نیست</a:t>
            </a:r>
            <a:r>
              <a:rPr lang="fa-IR" sz="1600" dirty="0" smtClean="0">
                <a:cs typeface="B Zar" panose="00000400000000000000" pitchFamily="2" charset="-78"/>
              </a:rPr>
              <a:t>. </a:t>
            </a:r>
            <a:r>
              <a:rPr lang="fa-IR" sz="1600" dirty="0" smtClean="0">
                <a:solidFill>
                  <a:schemeClr val="accent1"/>
                </a:solidFill>
                <a:cs typeface="B Zar" panose="00000400000000000000" pitchFamily="2" charset="-78"/>
              </a:rPr>
              <a:t>دیدار با مداحان ۲۰ فروردین ۱۳۹۴</a:t>
            </a:r>
          </a:p>
          <a:p>
            <a:pPr algn="just" rtl="1">
              <a:lnSpc>
                <a:spcPct val="170000"/>
              </a:lnSpc>
            </a:pPr>
            <a:r>
              <a:rPr lang="fa-IR" sz="1600" dirty="0" smtClean="0">
                <a:cs typeface="B Zar" panose="00000400000000000000" pitchFamily="2" charset="-78"/>
              </a:rPr>
              <a:t>از جمله‌ی نقاط مهم این است: بنده تصریح میکنم، </a:t>
            </a:r>
            <a:r>
              <a:rPr lang="fa-IR" sz="1600" dirty="0" smtClean="0">
                <a:solidFill>
                  <a:srgbClr val="FF0000"/>
                </a:solidFill>
                <a:cs typeface="B Zar" panose="00000400000000000000" pitchFamily="2" charset="-78"/>
              </a:rPr>
              <a:t>تحریمهای اقتصادی و مالی و بانکی</a:t>
            </a:r>
            <a:r>
              <a:rPr lang="fa-IR" sz="1600" dirty="0" smtClean="0">
                <a:cs typeface="B Zar" panose="00000400000000000000" pitchFamily="2" charset="-78"/>
              </a:rPr>
              <a:t>، چه آنچه به شورای امنیّت ارتباط پیدا میکند، چه آنچه به کنگره‌ی آمریکا ارتباط پیدا میکند، چه آنچه به دولت آمریکا ارتباط پیدا میکند، همه </a:t>
            </a:r>
            <a:r>
              <a:rPr lang="fa-IR" sz="1600" dirty="0" smtClean="0">
                <a:solidFill>
                  <a:srgbClr val="FF0000"/>
                </a:solidFill>
                <a:cs typeface="B Zar" panose="00000400000000000000" pitchFamily="2" charset="-78"/>
              </a:rPr>
              <a:t>باید فوراً در هنگام امضای موافقت‌نامه لغو بشود</a:t>
            </a:r>
            <a:r>
              <a:rPr lang="fa-IR" sz="1600" dirty="0" smtClean="0">
                <a:cs typeface="B Zar" panose="00000400000000000000" pitchFamily="2" charset="-78"/>
              </a:rPr>
              <a:t>؛ بقیّه‌ی تحریمها هم در فاصله‌های معقول [لغو بشود]. البتّه آمریکایی‌ها در زمینه‌ی تحریمها یک فرمول پیچیده‌ی چند لایه‌ی عجیب و غریبی را مطرح میکنند که اصلاً اعماق آن معلوم نیست؛ از انتهای آن چه در می‌آید هیچ معلوم نیست. عرض کردم بنده بیانم بیان صریح است، تعبیرات دیپلماسی را بنده خیلی بلد نیستم؛ آنچه ما میگوییم صریح و همین [است‌] که گفتیم؛ این مورد نظر ما است.</a:t>
            </a:r>
          </a:p>
          <a:p>
            <a:pPr algn="just" rtl="1">
              <a:lnSpc>
                <a:spcPct val="170000"/>
              </a:lnSpc>
            </a:pPr>
            <a:r>
              <a:rPr lang="fa-IR" sz="1600" dirty="0" smtClean="0">
                <a:solidFill>
                  <a:srgbClr val="FF0000"/>
                </a:solidFill>
                <a:cs typeface="B Zar" panose="00000400000000000000" pitchFamily="2" charset="-78"/>
              </a:rPr>
              <a:t>یک نکته‌ی اساسی دیگر اینکه لغو تحریمها منوط به اجرای تعهّدات ایران نیست</a:t>
            </a:r>
            <a:r>
              <a:rPr lang="fa-IR" sz="1600" dirty="0" smtClean="0">
                <a:cs typeface="B Zar" panose="00000400000000000000" pitchFamily="2" charset="-78"/>
              </a:rPr>
              <a:t>؛ نمیشود بگویند: شما رآکتور آب سنگین اراک را خراب بکنید، سانتریفیوژها را به این تعداد کاهش بدهید، این کارها را بکنید، آن کارها بکنید، بعد که کردید، بعد آن‌وقت آژانس بیاید شهادت بدهد، گواهی کند که شما راست میگویید و این کارها را انجام داده‌اید، بعد ما تحریمها را برداریم! نه، این را ما مطلقاً قبول نداریم؛ لغو تحریمها منوط به اجرای تعهّداتی که ایران میکند نیست. </a:t>
            </a:r>
            <a:r>
              <a:rPr lang="fa-IR" sz="1600" dirty="0" smtClean="0">
                <a:solidFill>
                  <a:schemeClr val="accent1"/>
                </a:solidFill>
                <a:cs typeface="B Zar" panose="00000400000000000000" pitchFamily="2" charset="-78"/>
              </a:rPr>
              <a:t>دیدار با کارگزاران نظام، ۲ تیر ۱۳۹۴</a:t>
            </a:r>
          </a:p>
          <a:p>
            <a:pPr algn="r" rtl="1">
              <a:lnSpc>
                <a:spcPct val="170000"/>
              </a:lnSpc>
            </a:pPr>
            <a:endParaRPr lang="en-US" sz="1600" dirty="0" smtClean="0">
              <a:cs typeface="B Zar" panose="00000400000000000000" pitchFamily="2" charset="-78"/>
            </a:endParaRPr>
          </a:p>
          <a:p>
            <a:pPr algn="r" rtl="1">
              <a:lnSpc>
                <a:spcPct val="170000"/>
              </a:lnSpc>
            </a:pPr>
            <a:endParaRPr lang="en-US" sz="1600" dirty="0">
              <a:cs typeface="B Zar" panose="00000400000000000000" pitchFamily="2" charset="-78"/>
            </a:endParaRPr>
          </a:p>
        </p:txBody>
      </p:sp>
    </p:spTree>
    <p:extLst>
      <p:ext uri="{BB962C8B-B14F-4D97-AF65-F5344CB8AC3E}">
        <p14:creationId xmlns:p14="http://schemas.microsoft.com/office/powerpoint/2010/main" val="3252593520"/>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19974" y="579549"/>
            <a:ext cx="2925802" cy="584775"/>
          </a:xfrm>
          <a:prstGeom prst="rect">
            <a:avLst/>
          </a:prstGeom>
          <a:noFill/>
        </p:spPr>
        <p:txBody>
          <a:bodyPr wrap="none" rtlCol="0">
            <a:spAutoFit/>
          </a:bodyPr>
          <a:lstStyle/>
          <a:p>
            <a:pPr algn="r" rtl="1"/>
            <a:r>
              <a:rPr lang="fa-IR" sz="3200" dirty="0" smtClean="0">
                <a:cs typeface="B Titr" panose="00000700000000000000" pitchFamily="2" charset="-78"/>
              </a:rPr>
              <a:t>مسایل فرا توافقنامه</a:t>
            </a:r>
            <a:endParaRPr lang="en-US" sz="3200" dirty="0">
              <a:cs typeface="B Titr" panose="00000700000000000000" pitchFamily="2" charset="-78"/>
            </a:endParaRPr>
          </a:p>
        </p:txBody>
      </p:sp>
      <p:sp>
        <p:nvSpPr>
          <p:cNvPr id="3" name="TextBox 2"/>
          <p:cNvSpPr txBox="1"/>
          <p:nvPr/>
        </p:nvSpPr>
        <p:spPr>
          <a:xfrm>
            <a:off x="793250" y="1867437"/>
            <a:ext cx="9690537" cy="2542363"/>
          </a:xfrm>
          <a:prstGeom prst="rect">
            <a:avLst/>
          </a:prstGeom>
          <a:noFill/>
        </p:spPr>
        <p:txBody>
          <a:bodyPr wrap="none" rtlCol="0">
            <a:spAutoFit/>
          </a:bodyPr>
          <a:lstStyle/>
          <a:p>
            <a:pPr algn="r" rtl="1">
              <a:lnSpc>
                <a:spcPct val="150000"/>
              </a:lnSpc>
            </a:pPr>
            <a:r>
              <a:rPr lang="fa-IR" b="1" dirty="0" smtClean="0">
                <a:cs typeface="B Zar" panose="00000400000000000000" pitchFamily="2" charset="-78"/>
              </a:rPr>
              <a:t>فارغ از وزن امتیازهای داده شده از سوی ایران این امکان وجود دارد که هیچ‌گاه روز اجرا فرانرسد.</a:t>
            </a:r>
          </a:p>
          <a:p>
            <a:pPr algn="r" rtl="1">
              <a:lnSpc>
                <a:spcPct val="150000"/>
              </a:lnSpc>
            </a:pPr>
            <a:r>
              <a:rPr lang="fa-IR" b="1" dirty="0" smtClean="0">
                <a:cs typeface="B Zar" panose="00000400000000000000" pitchFamily="2" charset="-78"/>
              </a:rPr>
              <a:t>باب درگیری میان ایرن و طرف‌های برجام باز است</a:t>
            </a:r>
          </a:p>
          <a:p>
            <a:pPr algn="r" rtl="1">
              <a:lnSpc>
                <a:spcPct val="150000"/>
              </a:lnSpc>
            </a:pPr>
            <a:r>
              <a:rPr lang="fa-IR" b="1" dirty="0" smtClean="0">
                <a:cs typeface="B Zar" panose="00000400000000000000" pitchFamily="2" charset="-78"/>
              </a:rPr>
              <a:t>تعلیق شدن و نه لغو تحریم‌ها با جو حاکم بر روابط ایران و آمریکا، نمی‌تواند روشنی لازم برای روابط اقتصادی را بدهد</a:t>
            </a:r>
          </a:p>
          <a:p>
            <a:pPr algn="r" rtl="1">
              <a:lnSpc>
                <a:spcPct val="150000"/>
              </a:lnSpc>
            </a:pPr>
            <a:r>
              <a:rPr lang="fa-IR" b="1" dirty="0" smtClean="0">
                <a:cs typeface="B Zar" panose="00000400000000000000" pitchFamily="2" charset="-78"/>
              </a:rPr>
              <a:t>نامشخص بودن تکلیف دلارهای نفتی شوک بزرگی به ایران وارد خواهد آورد</a:t>
            </a:r>
          </a:p>
          <a:p>
            <a:pPr algn="r" rtl="1">
              <a:lnSpc>
                <a:spcPct val="150000"/>
              </a:lnSpc>
            </a:pPr>
            <a:r>
              <a:rPr lang="fa-IR" b="1" dirty="0" smtClean="0">
                <a:cs typeface="B Zar" panose="00000400000000000000" pitchFamily="2" charset="-78"/>
              </a:rPr>
              <a:t>عدم دسترسی به سوئیفت توسعه روابط بانکی با شبکه بانکی جهانی را مشکل خواهد کرد</a:t>
            </a:r>
          </a:p>
          <a:p>
            <a:pPr algn="r" rtl="1">
              <a:lnSpc>
                <a:spcPct val="150000"/>
              </a:lnSpc>
            </a:pPr>
            <a:endParaRPr lang="en-US" b="1" dirty="0">
              <a:cs typeface="B Zar" panose="00000400000000000000" pitchFamily="2" charset="-78"/>
            </a:endParaRPr>
          </a:p>
        </p:txBody>
      </p:sp>
    </p:spTree>
    <p:extLst>
      <p:ext uri="{BB962C8B-B14F-4D97-AF65-F5344CB8AC3E}">
        <p14:creationId xmlns:p14="http://schemas.microsoft.com/office/powerpoint/2010/main" val="1691237387"/>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تحریم‌های بر اساس اهمیت برای اقتصاد ایران</a:t>
            </a:r>
            <a:endParaRPr lang="en-US" dirty="0">
              <a:cs typeface="B Titr" panose="00000700000000000000" pitchFamily="2" charset="-78"/>
            </a:endParaRPr>
          </a:p>
        </p:txBody>
      </p:sp>
      <p:sp>
        <p:nvSpPr>
          <p:cNvPr id="3" name="Content Placeholder 2"/>
          <p:cNvSpPr>
            <a:spLocks noGrp="1"/>
          </p:cNvSpPr>
          <p:nvPr>
            <p:ph idx="1"/>
          </p:nvPr>
        </p:nvSpPr>
        <p:spPr/>
        <p:txBody>
          <a:bodyPr>
            <a:normAutofit fontScale="85000" lnSpcReduction="20000"/>
          </a:bodyPr>
          <a:lstStyle/>
          <a:p>
            <a:pPr algn="r" rtl="1"/>
            <a:r>
              <a:rPr lang="fa-IR" dirty="0" smtClean="0">
                <a:cs typeface="B Zar" panose="00000400000000000000" pitchFamily="2" charset="-78"/>
              </a:rPr>
              <a:t>تحریم بانک مرکزی؛ دارایی‌ها، تراکنش و ...</a:t>
            </a:r>
          </a:p>
          <a:p>
            <a:pPr algn="r" rtl="1"/>
            <a:r>
              <a:rPr lang="fa-IR" dirty="0" smtClean="0">
                <a:cs typeface="B Zar" panose="00000400000000000000" pitchFamily="2" charset="-78"/>
              </a:rPr>
              <a:t>تحریم نفتی </a:t>
            </a:r>
          </a:p>
          <a:p>
            <a:pPr lvl="1" algn="r" rtl="1"/>
            <a:r>
              <a:rPr lang="fa-IR" dirty="0" smtClean="0">
                <a:cs typeface="B Zar" panose="00000400000000000000" pitchFamily="2" charset="-78"/>
              </a:rPr>
              <a:t>فروش</a:t>
            </a:r>
          </a:p>
          <a:p>
            <a:pPr lvl="1" algn="r" rtl="1"/>
            <a:r>
              <a:rPr lang="fa-IR" dirty="0" smtClean="0">
                <a:cs typeface="B Zar" panose="00000400000000000000" pitchFamily="2" charset="-78"/>
              </a:rPr>
              <a:t>دریافت پول</a:t>
            </a:r>
          </a:p>
          <a:p>
            <a:pPr lvl="1" algn="r" rtl="1"/>
            <a:r>
              <a:rPr lang="fa-IR" dirty="0" smtClean="0">
                <a:cs typeface="B Zar" panose="00000400000000000000" pitchFamily="2" charset="-78"/>
              </a:rPr>
              <a:t>سرمایه‌گذاری درتولید / </a:t>
            </a:r>
            <a:r>
              <a:rPr lang="fa-IR" dirty="0" smtClean="0">
                <a:solidFill>
                  <a:srgbClr val="FF0000"/>
                </a:solidFill>
                <a:cs typeface="B Zar" panose="00000400000000000000" pitchFamily="2" charset="-78"/>
              </a:rPr>
              <a:t>تعلیق بدون فایده</a:t>
            </a:r>
          </a:p>
          <a:p>
            <a:pPr lvl="1" algn="r" rtl="1"/>
            <a:r>
              <a:rPr lang="fa-IR" dirty="0" smtClean="0">
                <a:cs typeface="B Zar" panose="00000400000000000000" pitchFamily="2" charset="-78"/>
              </a:rPr>
              <a:t>شرکت ملی نفتکش ایران</a:t>
            </a:r>
          </a:p>
          <a:p>
            <a:pPr algn="r" rtl="1"/>
            <a:r>
              <a:rPr lang="fa-IR" dirty="0" smtClean="0">
                <a:cs typeface="B Zar" panose="00000400000000000000" pitchFamily="2" charset="-78"/>
              </a:rPr>
              <a:t>تحریم بانک‌های عامل</a:t>
            </a:r>
          </a:p>
          <a:p>
            <a:pPr lvl="1" algn="r" rtl="1"/>
            <a:r>
              <a:rPr lang="fa-IR" dirty="0" smtClean="0">
                <a:cs typeface="B Zar" panose="00000400000000000000" pitchFamily="2" charset="-78"/>
              </a:rPr>
              <a:t>تراکنش‌های مالی</a:t>
            </a:r>
          </a:p>
          <a:p>
            <a:pPr lvl="1" algn="r" rtl="1"/>
            <a:r>
              <a:rPr lang="fa-IR" dirty="0" smtClean="0">
                <a:cs typeface="B Zar" panose="00000400000000000000" pitchFamily="2" charset="-78"/>
              </a:rPr>
              <a:t>ایجاد شعبات جدید / </a:t>
            </a:r>
            <a:r>
              <a:rPr lang="fa-IR" dirty="0" smtClean="0">
                <a:solidFill>
                  <a:srgbClr val="FF0000"/>
                </a:solidFill>
                <a:cs typeface="B Zar" panose="00000400000000000000" pitchFamily="2" charset="-78"/>
              </a:rPr>
              <a:t>تعلیق بی فایده</a:t>
            </a:r>
          </a:p>
          <a:p>
            <a:pPr lvl="1" algn="r" rtl="1"/>
            <a:r>
              <a:rPr lang="fa-IR" dirty="0" smtClean="0">
                <a:cs typeface="B Zar" panose="00000400000000000000" pitchFamily="2" charset="-78"/>
              </a:rPr>
              <a:t>ایجاد شعبات مشترک / </a:t>
            </a:r>
            <a:r>
              <a:rPr lang="fa-IR" dirty="0" smtClean="0">
                <a:solidFill>
                  <a:srgbClr val="FF0000"/>
                </a:solidFill>
                <a:cs typeface="B Zar" panose="00000400000000000000" pitchFamily="2" charset="-78"/>
              </a:rPr>
              <a:t>تعلیق بی‌فایده</a:t>
            </a:r>
          </a:p>
          <a:p>
            <a:pPr lvl="1" algn="r" rtl="1"/>
            <a:r>
              <a:rPr lang="fa-IR" dirty="0" smtClean="0">
                <a:cs typeface="B Zar" panose="00000400000000000000" pitchFamily="2" charset="-78"/>
              </a:rPr>
              <a:t>تحریم سوئیفت</a:t>
            </a:r>
          </a:p>
          <a:p>
            <a:pPr algn="r" rtl="1"/>
            <a:r>
              <a:rPr lang="fa-IR" dirty="0" smtClean="0">
                <a:cs typeface="B Zar" panose="00000400000000000000" pitchFamily="2" charset="-78"/>
              </a:rPr>
              <a:t>تحریم کشتیرانی و حمل و نقل</a:t>
            </a:r>
          </a:p>
          <a:p>
            <a:pPr algn="r" rtl="1"/>
            <a:r>
              <a:rPr lang="fa-IR" dirty="0" smtClean="0">
                <a:cs typeface="B Zar" panose="00000400000000000000" pitchFamily="2" charset="-78"/>
              </a:rPr>
              <a:t>محدودیت‌های سرمایه‌گذاری در بخش‌های مختلف اقتصادی / </a:t>
            </a:r>
            <a:r>
              <a:rPr lang="fa-IR" dirty="0" smtClean="0">
                <a:solidFill>
                  <a:srgbClr val="FF0000"/>
                </a:solidFill>
                <a:cs typeface="B Zar" panose="00000400000000000000" pitchFamily="2" charset="-78"/>
              </a:rPr>
              <a:t>تعلیق بدون فایده</a:t>
            </a:r>
            <a:endParaRPr lang="fa-IR" dirty="0">
              <a:solidFill>
                <a:srgbClr val="FF0000"/>
              </a:solidFill>
              <a:cs typeface="B Zar" panose="00000400000000000000" pitchFamily="2" charset="-78"/>
            </a:endParaRPr>
          </a:p>
        </p:txBody>
      </p:sp>
    </p:spTree>
    <p:extLst>
      <p:ext uri="{BB962C8B-B14F-4D97-AF65-F5344CB8AC3E}">
        <p14:creationId xmlns:p14="http://schemas.microsoft.com/office/powerpoint/2010/main" val="25477599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3290307" y="2756041"/>
            <a:ext cx="1867926" cy="1867926"/>
          </a:xfrm>
          <a:custGeom>
            <a:avLst/>
            <a:gdLst>
              <a:gd name="connsiteX0" fmla="*/ 0 w 1867926"/>
              <a:gd name="connsiteY0" fmla="*/ 933963 h 1867926"/>
              <a:gd name="connsiteX1" fmla="*/ 933963 w 1867926"/>
              <a:gd name="connsiteY1" fmla="*/ 0 h 1867926"/>
              <a:gd name="connsiteX2" fmla="*/ 1867926 w 1867926"/>
              <a:gd name="connsiteY2" fmla="*/ 933963 h 1867926"/>
              <a:gd name="connsiteX3" fmla="*/ 933963 w 1867926"/>
              <a:gd name="connsiteY3" fmla="*/ 1867926 h 1867926"/>
              <a:gd name="connsiteX4" fmla="*/ 0 w 1867926"/>
              <a:gd name="connsiteY4" fmla="*/ 933963 h 1867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7926" h="1867926">
                <a:moveTo>
                  <a:pt x="0" y="933963"/>
                </a:moveTo>
                <a:cubicBezTo>
                  <a:pt x="0" y="418149"/>
                  <a:pt x="418149" y="0"/>
                  <a:pt x="933963" y="0"/>
                </a:cubicBezTo>
                <a:cubicBezTo>
                  <a:pt x="1449777" y="0"/>
                  <a:pt x="1867926" y="418149"/>
                  <a:pt x="1867926" y="933963"/>
                </a:cubicBezTo>
                <a:cubicBezTo>
                  <a:pt x="1867926" y="1449777"/>
                  <a:pt x="1449777" y="1867926"/>
                  <a:pt x="933963" y="1867926"/>
                </a:cubicBezTo>
                <a:cubicBezTo>
                  <a:pt x="418149" y="1867926"/>
                  <a:pt x="0" y="1449777"/>
                  <a:pt x="0" y="933963"/>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6886" tIns="286886" rIns="286886" bIns="286886" numCol="1" spcCol="1270" anchor="ctr" anchorCtr="0">
            <a:noAutofit/>
          </a:bodyPr>
          <a:lstStyle/>
          <a:p>
            <a:pPr lvl="0" algn="ctr" defTabSz="933450">
              <a:lnSpc>
                <a:spcPct val="90000"/>
              </a:lnSpc>
              <a:spcBef>
                <a:spcPct val="0"/>
              </a:spcBef>
              <a:spcAft>
                <a:spcPct val="35000"/>
              </a:spcAft>
            </a:pPr>
            <a:r>
              <a:rPr lang="fa-IR" sz="2100" b="1" kern="1200" dirty="0" smtClean="0">
                <a:cs typeface="B Zar" panose="00000400000000000000" pitchFamily="2" charset="-78"/>
              </a:rPr>
              <a:t>متن اصلی توافقنامه</a:t>
            </a:r>
          </a:p>
          <a:p>
            <a:pPr lvl="0" algn="ctr" defTabSz="933450">
              <a:lnSpc>
                <a:spcPct val="90000"/>
              </a:lnSpc>
              <a:spcBef>
                <a:spcPct val="0"/>
              </a:spcBef>
              <a:spcAft>
                <a:spcPct val="35000"/>
              </a:spcAft>
            </a:pPr>
            <a:r>
              <a:rPr lang="fa-IR" sz="2100" b="1" kern="1200" dirty="0" smtClean="0">
                <a:cs typeface="B Zar" panose="00000400000000000000" pitchFamily="2" charset="-78"/>
              </a:rPr>
              <a:t> </a:t>
            </a:r>
            <a:r>
              <a:rPr lang="fa-IR" sz="1200" b="1" kern="1200" dirty="0" smtClean="0">
                <a:cs typeface="B Zar" panose="00000400000000000000" pitchFamily="2" charset="-78"/>
              </a:rPr>
              <a:t>(از ص ۱ تا ص ۲۱)</a:t>
            </a:r>
            <a:endParaRPr lang="en-US" sz="1200" b="1" kern="1200" dirty="0">
              <a:cs typeface="B Zar" panose="00000400000000000000" pitchFamily="2" charset="-78"/>
            </a:endParaRPr>
          </a:p>
        </p:txBody>
      </p:sp>
      <p:sp>
        <p:nvSpPr>
          <p:cNvPr id="6" name="Freeform 5"/>
          <p:cNvSpPr/>
          <p:nvPr/>
        </p:nvSpPr>
        <p:spPr>
          <a:xfrm rot="16200000">
            <a:off x="3943321" y="2456064"/>
            <a:ext cx="561898" cy="38056"/>
          </a:xfrm>
          <a:custGeom>
            <a:avLst/>
            <a:gdLst>
              <a:gd name="connsiteX0" fmla="*/ 0 w 561898"/>
              <a:gd name="connsiteY0" fmla="*/ 19028 h 38056"/>
              <a:gd name="connsiteX1" fmla="*/ 561898 w 561898"/>
              <a:gd name="connsiteY1" fmla="*/ 19028 h 38056"/>
            </a:gdLst>
            <a:ahLst/>
            <a:cxnLst>
              <a:cxn ang="0">
                <a:pos x="connsiteX0" y="connsiteY0"/>
              </a:cxn>
              <a:cxn ang="0">
                <a:pos x="connsiteX1" y="connsiteY1"/>
              </a:cxn>
            </a:cxnLst>
            <a:rect l="l" t="t" r="r" b="b"/>
            <a:pathLst>
              <a:path w="561898" h="38056">
                <a:moveTo>
                  <a:pt x="0" y="19028"/>
                </a:moveTo>
                <a:lnTo>
                  <a:pt x="561898" y="1902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79603" tIns="4981" rIns="279601" bIns="4981" numCol="1" spcCol="1270" anchor="ctr" anchorCtr="0">
            <a:noAutofit/>
          </a:bodyPr>
          <a:lstStyle/>
          <a:p>
            <a:pPr lvl="0" algn="ctr" defTabSz="222250">
              <a:lnSpc>
                <a:spcPct val="90000"/>
              </a:lnSpc>
              <a:spcBef>
                <a:spcPct val="0"/>
              </a:spcBef>
              <a:spcAft>
                <a:spcPct val="35000"/>
              </a:spcAft>
            </a:pPr>
            <a:endParaRPr lang="en-US" sz="500" b="1" kern="1200">
              <a:cs typeface="B Zar" panose="00000400000000000000" pitchFamily="2" charset="-78"/>
            </a:endParaRPr>
          </a:p>
        </p:txBody>
      </p:sp>
      <p:sp>
        <p:nvSpPr>
          <p:cNvPr id="7" name="Freeform 6"/>
          <p:cNvSpPr/>
          <p:nvPr/>
        </p:nvSpPr>
        <p:spPr>
          <a:xfrm>
            <a:off x="3290307" y="326216"/>
            <a:ext cx="1867926" cy="1867926"/>
          </a:xfrm>
          <a:custGeom>
            <a:avLst/>
            <a:gdLst>
              <a:gd name="connsiteX0" fmla="*/ 0 w 1867926"/>
              <a:gd name="connsiteY0" fmla="*/ 933963 h 1867926"/>
              <a:gd name="connsiteX1" fmla="*/ 933963 w 1867926"/>
              <a:gd name="connsiteY1" fmla="*/ 0 h 1867926"/>
              <a:gd name="connsiteX2" fmla="*/ 1867926 w 1867926"/>
              <a:gd name="connsiteY2" fmla="*/ 933963 h 1867926"/>
              <a:gd name="connsiteX3" fmla="*/ 933963 w 1867926"/>
              <a:gd name="connsiteY3" fmla="*/ 1867926 h 1867926"/>
              <a:gd name="connsiteX4" fmla="*/ 0 w 1867926"/>
              <a:gd name="connsiteY4" fmla="*/ 933963 h 1867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7926" h="1867926">
                <a:moveTo>
                  <a:pt x="0" y="933963"/>
                </a:moveTo>
                <a:cubicBezTo>
                  <a:pt x="0" y="418149"/>
                  <a:pt x="418149" y="0"/>
                  <a:pt x="933963" y="0"/>
                </a:cubicBezTo>
                <a:cubicBezTo>
                  <a:pt x="1449777" y="0"/>
                  <a:pt x="1867926" y="418149"/>
                  <a:pt x="1867926" y="933963"/>
                </a:cubicBezTo>
                <a:cubicBezTo>
                  <a:pt x="1867926" y="1449777"/>
                  <a:pt x="1449777" y="1867926"/>
                  <a:pt x="933963" y="1867926"/>
                </a:cubicBezTo>
                <a:cubicBezTo>
                  <a:pt x="418149" y="1867926"/>
                  <a:pt x="0" y="1449777"/>
                  <a:pt x="0" y="933963"/>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2441" tIns="282441" rIns="282441" bIns="282441" numCol="1" spcCol="1270" anchor="ctr" anchorCtr="0">
            <a:noAutofit/>
          </a:bodyPr>
          <a:lstStyle/>
          <a:p>
            <a:pPr lvl="0" algn="ctr" defTabSz="622300">
              <a:lnSpc>
                <a:spcPct val="90000"/>
              </a:lnSpc>
              <a:spcBef>
                <a:spcPct val="0"/>
              </a:spcBef>
              <a:spcAft>
                <a:spcPct val="35000"/>
              </a:spcAft>
            </a:pPr>
            <a:r>
              <a:rPr lang="fa-IR" sz="1400" b="1" kern="1200" dirty="0" smtClean="0">
                <a:cs typeface="B Zar" panose="00000400000000000000" pitchFamily="2" charset="-78"/>
              </a:rPr>
              <a:t>ضمیمه اول – اقدامات مرتبط با هسته‌ای </a:t>
            </a:r>
            <a:r>
              <a:rPr lang="fa-IR" sz="1000" b="1" kern="1200" dirty="0" smtClean="0">
                <a:cs typeface="B Zar" panose="00000400000000000000" pitchFamily="2" charset="-78"/>
              </a:rPr>
              <a:t>(ص ۲۱ تا ص ۵۰)</a:t>
            </a:r>
            <a:endParaRPr lang="en-US" sz="1000" b="1" kern="1200" dirty="0">
              <a:cs typeface="B Zar" panose="00000400000000000000" pitchFamily="2" charset="-78"/>
            </a:endParaRPr>
          </a:p>
        </p:txBody>
      </p:sp>
      <p:sp>
        <p:nvSpPr>
          <p:cNvPr id="8" name="Freeform 7"/>
          <p:cNvSpPr/>
          <p:nvPr/>
        </p:nvSpPr>
        <p:spPr>
          <a:xfrm rot="20520000">
            <a:off x="5098772" y="3295548"/>
            <a:ext cx="561898" cy="38056"/>
          </a:xfrm>
          <a:custGeom>
            <a:avLst/>
            <a:gdLst>
              <a:gd name="connsiteX0" fmla="*/ 0 w 561898"/>
              <a:gd name="connsiteY0" fmla="*/ 19028 h 38056"/>
              <a:gd name="connsiteX1" fmla="*/ 561898 w 561898"/>
              <a:gd name="connsiteY1" fmla="*/ 19028 h 38056"/>
            </a:gdLst>
            <a:ahLst/>
            <a:cxnLst>
              <a:cxn ang="0">
                <a:pos x="connsiteX0" y="connsiteY0"/>
              </a:cxn>
              <a:cxn ang="0">
                <a:pos x="connsiteX1" y="connsiteY1"/>
              </a:cxn>
            </a:cxnLst>
            <a:rect l="l" t="t" r="r" b="b"/>
            <a:pathLst>
              <a:path w="561898" h="38056">
                <a:moveTo>
                  <a:pt x="0" y="19028"/>
                </a:moveTo>
                <a:lnTo>
                  <a:pt x="561898" y="1902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79602" tIns="4980" rIns="279601" bIns="4981" numCol="1" spcCol="1270" anchor="ctr" anchorCtr="0">
            <a:noAutofit/>
          </a:bodyPr>
          <a:lstStyle/>
          <a:p>
            <a:pPr lvl="0" algn="ctr" defTabSz="222250">
              <a:lnSpc>
                <a:spcPct val="90000"/>
              </a:lnSpc>
              <a:spcBef>
                <a:spcPct val="0"/>
              </a:spcBef>
              <a:spcAft>
                <a:spcPct val="35000"/>
              </a:spcAft>
            </a:pPr>
            <a:endParaRPr lang="en-US" sz="500" b="1" kern="1200">
              <a:cs typeface="B Zar" panose="00000400000000000000" pitchFamily="2" charset="-78"/>
            </a:endParaRPr>
          </a:p>
        </p:txBody>
      </p:sp>
      <p:sp>
        <p:nvSpPr>
          <p:cNvPr id="9" name="Freeform 8"/>
          <p:cNvSpPr/>
          <p:nvPr/>
        </p:nvSpPr>
        <p:spPr>
          <a:xfrm>
            <a:off x="5601209" y="2005184"/>
            <a:ext cx="1867926" cy="1867926"/>
          </a:xfrm>
          <a:custGeom>
            <a:avLst/>
            <a:gdLst>
              <a:gd name="connsiteX0" fmla="*/ 0 w 1867926"/>
              <a:gd name="connsiteY0" fmla="*/ 933963 h 1867926"/>
              <a:gd name="connsiteX1" fmla="*/ 933963 w 1867926"/>
              <a:gd name="connsiteY1" fmla="*/ 0 h 1867926"/>
              <a:gd name="connsiteX2" fmla="*/ 1867926 w 1867926"/>
              <a:gd name="connsiteY2" fmla="*/ 933963 h 1867926"/>
              <a:gd name="connsiteX3" fmla="*/ 933963 w 1867926"/>
              <a:gd name="connsiteY3" fmla="*/ 1867926 h 1867926"/>
              <a:gd name="connsiteX4" fmla="*/ 0 w 1867926"/>
              <a:gd name="connsiteY4" fmla="*/ 933963 h 1867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7926" h="1867926">
                <a:moveTo>
                  <a:pt x="0" y="933963"/>
                </a:moveTo>
                <a:cubicBezTo>
                  <a:pt x="0" y="418149"/>
                  <a:pt x="418149" y="0"/>
                  <a:pt x="933963" y="0"/>
                </a:cubicBezTo>
                <a:cubicBezTo>
                  <a:pt x="1449777" y="0"/>
                  <a:pt x="1867926" y="418149"/>
                  <a:pt x="1867926" y="933963"/>
                </a:cubicBezTo>
                <a:cubicBezTo>
                  <a:pt x="1867926" y="1449777"/>
                  <a:pt x="1449777" y="1867926"/>
                  <a:pt x="933963" y="1867926"/>
                </a:cubicBezTo>
                <a:cubicBezTo>
                  <a:pt x="418149" y="1867926"/>
                  <a:pt x="0" y="1449777"/>
                  <a:pt x="0" y="933963"/>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2441" tIns="282441" rIns="282441" bIns="282441" numCol="1" spcCol="1270" anchor="ctr" anchorCtr="0">
            <a:noAutofit/>
          </a:bodyPr>
          <a:lstStyle/>
          <a:p>
            <a:pPr lvl="0" algn="ctr" defTabSz="622300">
              <a:lnSpc>
                <a:spcPct val="90000"/>
              </a:lnSpc>
              <a:spcBef>
                <a:spcPct val="0"/>
              </a:spcBef>
              <a:spcAft>
                <a:spcPct val="35000"/>
              </a:spcAft>
            </a:pPr>
            <a:r>
              <a:rPr lang="fa-IR" sz="1400" b="1" kern="1200" dirty="0" smtClean="0">
                <a:cs typeface="B Zar" panose="00000400000000000000" pitchFamily="2" charset="-78"/>
              </a:rPr>
              <a:t>ضمیمه دوم- تعهدات مرتبط با تحریم‌ها </a:t>
            </a:r>
            <a:r>
              <a:rPr lang="fa-IR" sz="1000" b="1" kern="1200" dirty="0" smtClean="0">
                <a:cs typeface="B Zar" panose="00000400000000000000" pitchFamily="2" charset="-78"/>
              </a:rPr>
              <a:t>(ص ۵۱ تا ص ۱۳۴)</a:t>
            </a:r>
            <a:endParaRPr lang="en-US" sz="1000" b="1" kern="1200" dirty="0">
              <a:cs typeface="B Zar" panose="00000400000000000000" pitchFamily="2" charset="-78"/>
            </a:endParaRPr>
          </a:p>
        </p:txBody>
      </p:sp>
      <p:sp>
        <p:nvSpPr>
          <p:cNvPr id="10" name="Freeform 9"/>
          <p:cNvSpPr/>
          <p:nvPr/>
        </p:nvSpPr>
        <p:spPr>
          <a:xfrm rot="3240000">
            <a:off x="4657429" y="4653862"/>
            <a:ext cx="561898" cy="38056"/>
          </a:xfrm>
          <a:custGeom>
            <a:avLst/>
            <a:gdLst>
              <a:gd name="connsiteX0" fmla="*/ 0 w 561898"/>
              <a:gd name="connsiteY0" fmla="*/ 19028 h 38056"/>
              <a:gd name="connsiteX1" fmla="*/ 561898 w 561898"/>
              <a:gd name="connsiteY1" fmla="*/ 19028 h 38056"/>
            </a:gdLst>
            <a:ahLst/>
            <a:cxnLst>
              <a:cxn ang="0">
                <a:pos x="connsiteX0" y="connsiteY0"/>
              </a:cxn>
              <a:cxn ang="0">
                <a:pos x="connsiteX1" y="connsiteY1"/>
              </a:cxn>
            </a:cxnLst>
            <a:rect l="l" t="t" r="r" b="b"/>
            <a:pathLst>
              <a:path w="561898" h="38056">
                <a:moveTo>
                  <a:pt x="0" y="19028"/>
                </a:moveTo>
                <a:lnTo>
                  <a:pt x="561898" y="1902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79601" tIns="4980" rIns="279602" bIns="4981" numCol="1" spcCol="1270" anchor="ctr" anchorCtr="0">
            <a:noAutofit/>
          </a:bodyPr>
          <a:lstStyle/>
          <a:p>
            <a:pPr lvl="0" algn="ctr" defTabSz="222250">
              <a:lnSpc>
                <a:spcPct val="90000"/>
              </a:lnSpc>
              <a:spcBef>
                <a:spcPct val="0"/>
              </a:spcBef>
              <a:spcAft>
                <a:spcPct val="35000"/>
              </a:spcAft>
            </a:pPr>
            <a:endParaRPr lang="en-US" sz="500" b="1" kern="1200">
              <a:cs typeface="B Zar" panose="00000400000000000000" pitchFamily="2" charset="-78"/>
            </a:endParaRPr>
          </a:p>
        </p:txBody>
      </p:sp>
      <p:sp>
        <p:nvSpPr>
          <p:cNvPr id="11" name="Freeform 10"/>
          <p:cNvSpPr/>
          <p:nvPr/>
        </p:nvSpPr>
        <p:spPr>
          <a:xfrm>
            <a:off x="4718523" y="4721812"/>
            <a:ext cx="1867926" cy="1867926"/>
          </a:xfrm>
          <a:custGeom>
            <a:avLst/>
            <a:gdLst>
              <a:gd name="connsiteX0" fmla="*/ 0 w 1867926"/>
              <a:gd name="connsiteY0" fmla="*/ 933963 h 1867926"/>
              <a:gd name="connsiteX1" fmla="*/ 933963 w 1867926"/>
              <a:gd name="connsiteY1" fmla="*/ 0 h 1867926"/>
              <a:gd name="connsiteX2" fmla="*/ 1867926 w 1867926"/>
              <a:gd name="connsiteY2" fmla="*/ 933963 h 1867926"/>
              <a:gd name="connsiteX3" fmla="*/ 933963 w 1867926"/>
              <a:gd name="connsiteY3" fmla="*/ 1867926 h 1867926"/>
              <a:gd name="connsiteX4" fmla="*/ 0 w 1867926"/>
              <a:gd name="connsiteY4" fmla="*/ 933963 h 1867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7926" h="1867926">
                <a:moveTo>
                  <a:pt x="0" y="933963"/>
                </a:moveTo>
                <a:cubicBezTo>
                  <a:pt x="0" y="418149"/>
                  <a:pt x="418149" y="0"/>
                  <a:pt x="933963" y="0"/>
                </a:cubicBezTo>
                <a:cubicBezTo>
                  <a:pt x="1449777" y="0"/>
                  <a:pt x="1867926" y="418149"/>
                  <a:pt x="1867926" y="933963"/>
                </a:cubicBezTo>
                <a:cubicBezTo>
                  <a:pt x="1867926" y="1449777"/>
                  <a:pt x="1449777" y="1867926"/>
                  <a:pt x="933963" y="1867926"/>
                </a:cubicBezTo>
                <a:cubicBezTo>
                  <a:pt x="418149" y="1867926"/>
                  <a:pt x="0" y="1449777"/>
                  <a:pt x="0" y="933963"/>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2441" tIns="282441" rIns="282441" bIns="282441" numCol="1" spcCol="1270" anchor="ctr" anchorCtr="0">
            <a:noAutofit/>
          </a:bodyPr>
          <a:lstStyle/>
          <a:p>
            <a:pPr lvl="0" algn="ctr" defTabSz="622300">
              <a:lnSpc>
                <a:spcPct val="90000"/>
              </a:lnSpc>
              <a:spcBef>
                <a:spcPct val="0"/>
              </a:spcBef>
              <a:spcAft>
                <a:spcPct val="35000"/>
              </a:spcAft>
            </a:pPr>
            <a:r>
              <a:rPr lang="fa-IR" sz="1400" b="1" kern="1200" dirty="0" smtClean="0">
                <a:cs typeface="B Zar" panose="00000400000000000000" pitchFamily="2" charset="-78"/>
              </a:rPr>
              <a:t>ضمیمه سوم- همکاری‌های غیرنظامی هسته‌ای </a:t>
            </a:r>
            <a:r>
              <a:rPr lang="fa-IR" sz="1000" b="1" kern="1200" dirty="0" smtClean="0">
                <a:cs typeface="B Zar" panose="00000400000000000000" pitchFamily="2" charset="-78"/>
              </a:rPr>
              <a:t>(ص ۱۳۵ تا ص ۱۴۴)</a:t>
            </a:r>
            <a:endParaRPr lang="en-US" sz="1400" b="1" kern="1200" dirty="0">
              <a:cs typeface="B Zar" panose="00000400000000000000" pitchFamily="2" charset="-78"/>
            </a:endParaRPr>
          </a:p>
        </p:txBody>
      </p:sp>
      <p:sp>
        <p:nvSpPr>
          <p:cNvPr id="12" name="Freeform 11"/>
          <p:cNvSpPr/>
          <p:nvPr/>
        </p:nvSpPr>
        <p:spPr>
          <a:xfrm rot="18360000">
            <a:off x="3229213" y="4653861"/>
            <a:ext cx="561899" cy="38057"/>
          </a:xfrm>
          <a:custGeom>
            <a:avLst/>
            <a:gdLst>
              <a:gd name="connsiteX0" fmla="*/ 0 w 561898"/>
              <a:gd name="connsiteY0" fmla="*/ 19028 h 38056"/>
              <a:gd name="connsiteX1" fmla="*/ 561898 w 561898"/>
              <a:gd name="connsiteY1" fmla="*/ 19028 h 38056"/>
            </a:gdLst>
            <a:ahLst/>
            <a:cxnLst>
              <a:cxn ang="0">
                <a:pos x="connsiteX0" y="connsiteY0"/>
              </a:cxn>
              <a:cxn ang="0">
                <a:pos x="connsiteX1" y="connsiteY1"/>
              </a:cxn>
            </a:cxnLst>
            <a:rect l="l" t="t" r="r" b="b"/>
            <a:pathLst>
              <a:path w="561898" h="38056">
                <a:moveTo>
                  <a:pt x="561898" y="19028"/>
                </a:moveTo>
                <a:lnTo>
                  <a:pt x="0" y="1902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79601" tIns="4981" rIns="279603" bIns="4982" numCol="1" spcCol="1270" anchor="ctr" anchorCtr="0">
            <a:noAutofit/>
          </a:bodyPr>
          <a:lstStyle/>
          <a:p>
            <a:pPr lvl="0" algn="ctr" defTabSz="222250">
              <a:lnSpc>
                <a:spcPct val="90000"/>
              </a:lnSpc>
              <a:spcBef>
                <a:spcPct val="0"/>
              </a:spcBef>
              <a:spcAft>
                <a:spcPct val="35000"/>
              </a:spcAft>
            </a:pPr>
            <a:endParaRPr lang="en-US" sz="500" b="1" kern="1200">
              <a:cs typeface="B Zar" panose="00000400000000000000" pitchFamily="2" charset="-78"/>
            </a:endParaRPr>
          </a:p>
        </p:txBody>
      </p:sp>
      <p:sp>
        <p:nvSpPr>
          <p:cNvPr id="13" name="Freeform 12"/>
          <p:cNvSpPr/>
          <p:nvPr/>
        </p:nvSpPr>
        <p:spPr>
          <a:xfrm>
            <a:off x="1862091" y="4721812"/>
            <a:ext cx="1867926" cy="1867926"/>
          </a:xfrm>
          <a:custGeom>
            <a:avLst/>
            <a:gdLst>
              <a:gd name="connsiteX0" fmla="*/ 0 w 1867926"/>
              <a:gd name="connsiteY0" fmla="*/ 933963 h 1867926"/>
              <a:gd name="connsiteX1" fmla="*/ 933963 w 1867926"/>
              <a:gd name="connsiteY1" fmla="*/ 0 h 1867926"/>
              <a:gd name="connsiteX2" fmla="*/ 1867926 w 1867926"/>
              <a:gd name="connsiteY2" fmla="*/ 933963 h 1867926"/>
              <a:gd name="connsiteX3" fmla="*/ 933963 w 1867926"/>
              <a:gd name="connsiteY3" fmla="*/ 1867926 h 1867926"/>
              <a:gd name="connsiteX4" fmla="*/ 0 w 1867926"/>
              <a:gd name="connsiteY4" fmla="*/ 933963 h 1867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7926" h="1867926">
                <a:moveTo>
                  <a:pt x="0" y="933963"/>
                </a:moveTo>
                <a:cubicBezTo>
                  <a:pt x="0" y="418149"/>
                  <a:pt x="418149" y="0"/>
                  <a:pt x="933963" y="0"/>
                </a:cubicBezTo>
                <a:cubicBezTo>
                  <a:pt x="1449777" y="0"/>
                  <a:pt x="1867926" y="418149"/>
                  <a:pt x="1867926" y="933963"/>
                </a:cubicBezTo>
                <a:cubicBezTo>
                  <a:pt x="1867926" y="1449777"/>
                  <a:pt x="1449777" y="1867926"/>
                  <a:pt x="933963" y="1867926"/>
                </a:cubicBezTo>
                <a:cubicBezTo>
                  <a:pt x="418149" y="1867926"/>
                  <a:pt x="0" y="1449777"/>
                  <a:pt x="0" y="933963"/>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2441" tIns="282441" rIns="282441" bIns="282441" numCol="1" spcCol="1270" anchor="ctr" anchorCtr="0">
            <a:noAutofit/>
          </a:bodyPr>
          <a:lstStyle/>
          <a:p>
            <a:pPr lvl="0" algn="ctr" defTabSz="622300">
              <a:lnSpc>
                <a:spcPct val="90000"/>
              </a:lnSpc>
              <a:spcBef>
                <a:spcPct val="0"/>
              </a:spcBef>
              <a:spcAft>
                <a:spcPct val="35000"/>
              </a:spcAft>
            </a:pPr>
            <a:r>
              <a:rPr lang="fa-IR" sz="1400" b="1" kern="1200" dirty="0" smtClean="0">
                <a:cs typeface="B Zar" panose="00000400000000000000" pitchFamily="2" charset="-78"/>
              </a:rPr>
              <a:t>ضمیمه چهارم- کمیسیون مشترک </a:t>
            </a:r>
            <a:r>
              <a:rPr lang="fa-IR" sz="1000" b="1" kern="1200" dirty="0" smtClean="0">
                <a:cs typeface="B Zar" panose="00000400000000000000" pitchFamily="2" charset="-78"/>
              </a:rPr>
              <a:t>(ص ۱۴۴ تا ص۱۵۲)</a:t>
            </a:r>
            <a:endParaRPr lang="en-US" sz="1400" b="1" kern="1200" dirty="0">
              <a:cs typeface="B Zar" panose="00000400000000000000" pitchFamily="2" charset="-78"/>
            </a:endParaRPr>
          </a:p>
        </p:txBody>
      </p:sp>
      <p:sp>
        <p:nvSpPr>
          <p:cNvPr id="14" name="Freeform 13"/>
          <p:cNvSpPr/>
          <p:nvPr/>
        </p:nvSpPr>
        <p:spPr>
          <a:xfrm rot="1080000">
            <a:off x="2787870" y="3295547"/>
            <a:ext cx="561899" cy="38057"/>
          </a:xfrm>
          <a:custGeom>
            <a:avLst/>
            <a:gdLst>
              <a:gd name="connsiteX0" fmla="*/ 0 w 561898"/>
              <a:gd name="connsiteY0" fmla="*/ 19028 h 38056"/>
              <a:gd name="connsiteX1" fmla="*/ 561898 w 561898"/>
              <a:gd name="connsiteY1" fmla="*/ 19028 h 38056"/>
            </a:gdLst>
            <a:ahLst/>
            <a:cxnLst>
              <a:cxn ang="0">
                <a:pos x="connsiteX0" y="connsiteY0"/>
              </a:cxn>
              <a:cxn ang="0">
                <a:pos x="connsiteX1" y="connsiteY1"/>
              </a:cxn>
            </a:cxnLst>
            <a:rect l="l" t="t" r="r" b="b"/>
            <a:pathLst>
              <a:path w="561898" h="38056">
                <a:moveTo>
                  <a:pt x="561898" y="19028"/>
                </a:moveTo>
                <a:lnTo>
                  <a:pt x="0" y="1902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79602" tIns="4981" rIns="279602" bIns="4981" numCol="1" spcCol="1270" anchor="ctr" anchorCtr="0">
            <a:noAutofit/>
          </a:bodyPr>
          <a:lstStyle/>
          <a:p>
            <a:pPr lvl="0" algn="ctr" defTabSz="222250">
              <a:lnSpc>
                <a:spcPct val="90000"/>
              </a:lnSpc>
              <a:spcBef>
                <a:spcPct val="0"/>
              </a:spcBef>
              <a:spcAft>
                <a:spcPct val="35000"/>
              </a:spcAft>
            </a:pPr>
            <a:endParaRPr lang="en-US" sz="500" b="1" kern="1200">
              <a:cs typeface="B Zar" panose="00000400000000000000" pitchFamily="2" charset="-78"/>
            </a:endParaRPr>
          </a:p>
        </p:txBody>
      </p:sp>
      <p:sp>
        <p:nvSpPr>
          <p:cNvPr id="15" name="Freeform 14"/>
          <p:cNvSpPr/>
          <p:nvPr/>
        </p:nvSpPr>
        <p:spPr>
          <a:xfrm>
            <a:off x="979405" y="2005184"/>
            <a:ext cx="1867926" cy="1867926"/>
          </a:xfrm>
          <a:custGeom>
            <a:avLst/>
            <a:gdLst>
              <a:gd name="connsiteX0" fmla="*/ 0 w 1867926"/>
              <a:gd name="connsiteY0" fmla="*/ 933963 h 1867926"/>
              <a:gd name="connsiteX1" fmla="*/ 933963 w 1867926"/>
              <a:gd name="connsiteY1" fmla="*/ 0 h 1867926"/>
              <a:gd name="connsiteX2" fmla="*/ 1867926 w 1867926"/>
              <a:gd name="connsiteY2" fmla="*/ 933963 h 1867926"/>
              <a:gd name="connsiteX3" fmla="*/ 933963 w 1867926"/>
              <a:gd name="connsiteY3" fmla="*/ 1867926 h 1867926"/>
              <a:gd name="connsiteX4" fmla="*/ 0 w 1867926"/>
              <a:gd name="connsiteY4" fmla="*/ 933963 h 1867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7926" h="1867926">
                <a:moveTo>
                  <a:pt x="0" y="933963"/>
                </a:moveTo>
                <a:cubicBezTo>
                  <a:pt x="0" y="418149"/>
                  <a:pt x="418149" y="0"/>
                  <a:pt x="933963" y="0"/>
                </a:cubicBezTo>
                <a:cubicBezTo>
                  <a:pt x="1449777" y="0"/>
                  <a:pt x="1867926" y="418149"/>
                  <a:pt x="1867926" y="933963"/>
                </a:cubicBezTo>
                <a:cubicBezTo>
                  <a:pt x="1867926" y="1449777"/>
                  <a:pt x="1449777" y="1867926"/>
                  <a:pt x="933963" y="1867926"/>
                </a:cubicBezTo>
                <a:cubicBezTo>
                  <a:pt x="418149" y="1867926"/>
                  <a:pt x="0" y="1449777"/>
                  <a:pt x="0" y="933963"/>
                </a:cubicBezTo>
                <a:close/>
              </a:path>
            </a:pathLst>
          </a:custGeom>
          <a:solidFill>
            <a:srgbClr val="FF0000"/>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82441" tIns="282441" rIns="282441" bIns="282441" numCol="1" spcCol="1270" anchor="ctr" anchorCtr="0">
            <a:noAutofit/>
          </a:bodyPr>
          <a:lstStyle/>
          <a:p>
            <a:pPr lvl="0" algn="ctr" defTabSz="622300">
              <a:lnSpc>
                <a:spcPct val="90000"/>
              </a:lnSpc>
              <a:spcBef>
                <a:spcPct val="0"/>
              </a:spcBef>
              <a:spcAft>
                <a:spcPct val="35000"/>
              </a:spcAft>
            </a:pPr>
            <a:r>
              <a:rPr lang="fa-IR" sz="1400" b="1" kern="1200" dirty="0" smtClean="0">
                <a:cs typeface="B Zar" panose="00000400000000000000" pitchFamily="2" charset="-78"/>
              </a:rPr>
              <a:t>ضمیمه پنجم- نقشه اجرا </a:t>
            </a:r>
            <a:r>
              <a:rPr lang="fa-IR" sz="1000" b="1" kern="1200" dirty="0" smtClean="0">
                <a:cs typeface="B Zar" panose="00000400000000000000" pitchFamily="2" charset="-78"/>
              </a:rPr>
              <a:t>(ص ۱۵۳ تا ص ۱۵۹)</a:t>
            </a:r>
            <a:endParaRPr lang="en-US" sz="1000" b="1" kern="1200" dirty="0">
              <a:cs typeface="B Zar" panose="00000400000000000000" pitchFamily="2" charset="-78"/>
            </a:endParaRPr>
          </a:p>
        </p:txBody>
      </p:sp>
      <p:sp>
        <p:nvSpPr>
          <p:cNvPr id="5" name="Title 1"/>
          <p:cNvSpPr>
            <a:spLocks noGrp="1"/>
          </p:cNvSpPr>
          <p:nvPr>
            <p:ph type="title"/>
          </p:nvPr>
        </p:nvSpPr>
        <p:spPr>
          <a:xfrm>
            <a:off x="7469135" y="878915"/>
            <a:ext cx="4560371" cy="1596177"/>
          </a:xfrm>
        </p:spPr>
        <p:txBody>
          <a:bodyPr>
            <a:noAutofit/>
          </a:bodyPr>
          <a:lstStyle/>
          <a:p>
            <a:pPr algn="r" rtl="1">
              <a:lnSpc>
                <a:spcPct val="200000"/>
              </a:lnSpc>
            </a:pPr>
            <a:r>
              <a:rPr lang="fa-IR" dirty="0" smtClean="0">
                <a:cs typeface="B Titr" panose="00000700000000000000" pitchFamily="2" charset="-78"/>
              </a:rPr>
              <a:t>ساختار توافق جامع </a:t>
            </a:r>
            <a:endParaRPr lang="en-US" dirty="0">
              <a:cs typeface="B Titr" panose="00000700000000000000" pitchFamily="2" charset="-78"/>
            </a:endParaRPr>
          </a:p>
        </p:txBody>
      </p:sp>
    </p:spTree>
    <p:extLst>
      <p:ext uri="{BB962C8B-B14F-4D97-AF65-F5344CB8AC3E}">
        <p14:creationId xmlns:p14="http://schemas.microsoft.com/office/powerpoint/2010/main" val="7885412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par>
                          <p:cTn id="42" fill="hold">
                            <p:stCondLst>
                              <p:cond delay="1500"/>
                            </p:stCondLst>
                            <p:childTnLst>
                              <p:par>
                                <p:cTn id="43" presetID="10" presetClass="entr" presetSubtype="0"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par>
                          <p:cTn id="51" fill="hold">
                            <p:stCondLst>
                              <p:cond delay="500"/>
                            </p:stCondLst>
                            <p:childTnLst>
                              <p:par>
                                <p:cTn id="52" presetID="26" presetClass="emph" presetSubtype="0" repeatCount="4000" fill="hold" grpId="1" nodeType="afterEffect">
                                  <p:stCondLst>
                                    <p:cond delay="0"/>
                                  </p:stCondLst>
                                  <p:childTnLst>
                                    <p:animEffect transition="out" filter="fade">
                                      <p:cBhvr>
                                        <p:cTn id="53" dur="500" tmFilter="0, 0; .2, .5; .8, .5; 1, 0"/>
                                        <p:tgtEl>
                                          <p:spTgt spid="15"/>
                                        </p:tgtEl>
                                      </p:cBhvr>
                                    </p:animEffect>
                                    <p:animScale>
                                      <p:cBhvr>
                                        <p:cTn id="54" dur="250" autoRev="1" fill="hold"/>
                                        <p:tgtEl>
                                          <p:spTgt spid="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002160" y="2005645"/>
            <a:ext cx="1867926" cy="1867926"/>
            <a:chOff x="1172587" y="1683212"/>
            <a:chExt cx="1867926" cy="1867926"/>
          </a:xfrm>
        </p:grpSpPr>
        <p:sp>
          <p:nvSpPr>
            <p:cNvPr id="5" name="Oval 4"/>
            <p:cNvSpPr/>
            <p:nvPr/>
          </p:nvSpPr>
          <p:spPr>
            <a:xfrm>
              <a:off x="1172587" y="1683212"/>
              <a:ext cx="1867926" cy="1867926"/>
            </a:xfrm>
            <a:prstGeom prst="ellipse">
              <a:avLst/>
            </a:prstGeom>
            <a:solidFill>
              <a:srgbClr val="FF0000"/>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Oval 4"/>
            <p:cNvSpPr/>
            <p:nvPr/>
          </p:nvSpPr>
          <p:spPr>
            <a:xfrm>
              <a:off x="1446138" y="1956763"/>
              <a:ext cx="1320824" cy="13208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a-IR" sz="1400" b="1" kern="1200" dirty="0" smtClean="0">
                  <a:cs typeface="B Zar" panose="00000400000000000000" pitchFamily="2" charset="-78"/>
                </a:rPr>
                <a:t>ضمیمه پنجم- نقشه اجرا </a:t>
              </a:r>
              <a:r>
                <a:rPr lang="fa-IR" sz="1000" b="1" kern="1200" dirty="0" smtClean="0">
                  <a:cs typeface="B Zar" panose="00000400000000000000" pitchFamily="2" charset="-78"/>
                </a:rPr>
                <a:t>(ص ۱۵۳ تا ص ۱۵۹)</a:t>
              </a:r>
              <a:endParaRPr lang="en-US" sz="1000" b="1" kern="1200" dirty="0">
                <a:cs typeface="B Zar" panose="00000400000000000000" pitchFamily="2" charset="-78"/>
              </a:endParaRPr>
            </a:p>
          </p:txBody>
        </p:sp>
      </p:grpSp>
      <p:sp>
        <p:nvSpPr>
          <p:cNvPr id="7" name="TextBox 6"/>
          <p:cNvSpPr txBox="1"/>
          <p:nvPr/>
        </p:nvSpPr>
        <p:spPr>
          <a:xfrm>
            <a:off x="3451539" y="1405475"/>
            <a:ext cx="8178084" cy="3046988"/>
          </a:xfrm>
          <a:prstGeom prst="rect">
            <a:avLst/>
          </a:prstGeom>
          <a:solidFill>
            <a:schemeClr val="tx2">
              <a:lumMod val="60000"/>
              <a:lumOff val="40000"/>
            </a:schemeClr>
          </a:solidFill>
        </p:spPr>
        <p:txBody>
          <a:bodyPr wrap="square" rtlCol="0">
            <a:spAutoFit/>
          </a:bodyPr>
          <a:lstStyle/>
          <a:p>
            <a:pPr algn="just">
              <a:lnSpc>
                <a:spcPct val="150000"/>
              </a:lnSpc>
            </a:pPr>
            <a:r>
              <a:rPr lang="en-US" sz="2000" dirty="0" smtClean="0">
                <a:latin typeface="Times New Roman" panose="02020603050405020304" pitchFamily="18" charset="0"/>
                <a:cs typeface="Times New Roman" panose="02020603050405020304" pitchFamily="18" charset="0"/>
              </a:rPr>
              <a:t>24.The </a:t>
            </a:r>
            <a:r>
              <a:rPr lang="en-US" sz="2000" dirty="0">
                <a:latin typeface="Times New Roman" panose="02020603050405020304" pitchFamily="18" charset="0"/>
                <a:cs typeface="Times New Roman" panose="02020603050405020304" pitchFamily="18" charset="0"/>
              </a:rPr>
              <a:t>E3/EU and the United States specify in Annex II a full and complete list of all nuclear-related sanctions or restrictive measures and </a:t>
            </a:r>
            <a:r>
              <a:rPr lang="en-US" sz="2400" dirty="0">
                <a:solidFill>
                  <a:srgbClr val="FF0000"/>
                </a:solidFill>
                <a:latin typeface="Times New Roman" panose="02020603050405020304" pitchFamily="18" charset="0"/>
                <a:cs typeface="Times New Roman" panose="02020603050405020304" pitchFamily="18" charset="0"/>
              </a:rPr>
              <a:t>will lift them in accordance with Annex </a:t>
            </a:r>
            <a:r>
              <a:rPr lang="en-US" sz="2400" dirty="0" smtClean="0">
                <a:solidFill>
                  <a:srgbClr val="FF0000"/>
                </a:solidFill>
                <a:latin typeface="Times New Roman" panose="02020603050405020304" pitchFamily="18" charset="0"/>
                <a:cs typeface="Times New Roman" panose="02020603050405020304" pitchFamily="18" charset="0"/>
              </a:rPr>
              <a:t>V</a:t>
            </a:r>
          </a:p>
          <a:p>
            <a:pPr algn="just" rtl="1">
              <a:lnSpc>
                <a:spcPct val="150000"/>
              </a:lnSpc>
            </a:pPr>
            <a:endParaRPr lang="en-US" sz="2000" dirty="0" smtClean="0">
              <a:cs typeface="B Zar" panose="00000400000000000000" pitchFamily="2" charset="-78"/>
            </a:endParaRPr>
          </a:p>
          <a:p>
            <a:pPr algn="just" rtl="1">
              <a:lnSpc>
                <a:spcPct val="150000"/>
              </a:lnSpc>
            </a:pPr>
            <a:r>
              <a:rPr lang="fa-IR" sz="2000" dirty="0" smtClean="0">
                <a:cs typeface="B Zar" panose="00000400000000000000" pitchFamily="2" charset="-78"/>
              </a:rPr>
              <a:t>۲۴. اتحادیه اروپا و آمریکا در ضمیمه دوم لیست کامل و جامعی از  تحریم‌ها و محدودیت‌های مرتبط با هسته‌ای را  مشخص می‌کنند و </a:t>
            </a:r>
            <a:r>
              <a:rPr lang="fa-IR" sz="2000" dirty="0" smtClean="0">
                <a:solidFill>
                  <a:srgbClr val="FF0000"/>
                </a:solidFill>
                <a:cs typeface="B Zar" panose="00000400000000000000" pitchFamily="2" charset="-78"/>
              </a:rPr>
              <a:t>منطبق با ضمیمه پنجم خواهند برداشت</a:t>
            </a:r>
            <a:r>
              <a:rPr lang="fa-IR" sz="2000" dirty="0" smtClean="0">
                <a:cs typeface="B Zar" panose="00000400000000000000" pitchFamily="2" charset="-78"/>
              </a:rPr>
              <a:t>.</a:t>
            </a:r>
            <a:endParaRPr lang="en-US" sz="2000" dirty="0">
              <a:cs typeface="B Zar" panose="00000400000000000000" pitchFamily="2" charset="-78"/>
            </a:endParaRPr>
          </a:p>
        </p:txBody>
      </p:sp>
      <p:sp>
        <p:nvSpPr>
          <p:cNvPr id="8" name="TextBox 7"/>
          <p:cNvSpPr txBox="1"/>
          <p:nvPr/>
        </p:nvSpPr>
        <p:spPr>
          <a:xfrm>
            <a:off x="529688" y="1268705"/>
            <a:ext cx="2812869" cy="400110"/>
          </a:xfrm>
          <a:prstGeom prst="rect">
            <a:avLst/>
          </a:prstGeom>
          <a:solidFill>
            <a:schemeClr val="accent6">
              <a:lumMod val="50000"/>
            </a:schemeClr>
          </a:solidFill>
        </p:spPr>
        <p:txBody>
          <a:bodyPr wrap="square" rtlCol="0">
            <a:spAutoFit/>
          </a:bodyPr>
          <a:lstStyle/>
          <a:p>
            <a:pPr algn="r" rtl="1"/>
            <a:r>
              <a:rPr lang="fa-IR" sz="2000" dirty="0" smtClean="0">
                <a:solidFill>
                  <a:schemeClr val="bg1"/>
                </a:solidFill>
                <a:cs typeface="B Titr" panose="00000700000000000000" pitchFamily="2" charset="-78"/>
              </a:rPr>
              <a:t>چرا ضمیمه پنجم مهم است؟</a:t>
            </a:r>
            <a:endParaRPr lang="en-US" sz="2000" dirty="0">
              <a:solidFill>
                <a:schemeClr val="bg1"/>
              </a:solidFill>
              <a:cs typeface="B Titr" panose="00000700000000000000" pitchFamily="2" charset="-78"/>
            </a:endParaRPr>
          </a:p>
        </p:txBody>
      </p:sp>
    </p:spTree>
    <p:extLst>
      <p:ext uri="{BB962C8B-B14F-4D97-AF65-F5344CB8AC3E}">
        <p14:creationId xmlns:p14="http://schemas.microsoft.com/office/powerpoint/2010/main" val="184058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otched Right Arrow 9"/>
          <p:cNvSpPr/>
          <p:nvPr/>
        </p:nvSpPr>
        <p:spPr>
          <a:xfrm rot="10800000">
            <a:off x="408457" y="2778624"/>
            <a:ext cx="10637949" cy="1613534"/>
          </a:xfrm>
          <a:prstGeom prst="notchedRightArrow">
            <a:avLst/>
          </a:prstGeom>
          <a:solidFill>
            <a:schemeClr val="accent1">
              <a:lumMod val="60000"/>
              <a:lumOff val="40000"/>
            </a:schemeClr>
          </a:solidFill>
        </p:spPr>
        <p:style>
          <a:lnRef idx="0">
            <a:schemeClr val="dk1">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1" name="Freeform 10"/>
          <p:cNvSpPr/>
          <p:nvPr/>
        </p:nvSpPr>
        <p:spPr>
          <a:xfrm>
            <a:off x="9202633" y="1568473"/>
            <a:ext cx="1839565" cy="1613534"/>
          </a:xfrm>
          <a:custGeom>
            <a:avLst/>
            <a:gdLst>
              <a:gd name="connsiteX0" fmla="*/ 0 w 1839565"/>
              <a:gd name="connsiteY0" fmla="*/ 0 h 1613534"/>
              <a:gd name="connsiteX1" fmla="*/ 1839565 w 1839565"/>
              <a:gd name="connsiteY1" fmla="*/ 0 h 1613534"/>
              <a:gd name="connsiteX2" fmla="*/ 1839565 w 1839565"/>
              <a:gd name="connsiteY2" fmla="*/ 1613534 h 1613534"/>
              <a:gd name="connsiteX3" fmla="*/ 0 w 1839565"/>
              <a:gd name="connsiteY3" fmla="*/ 1613534 h 1613534"/>
              <a:gd name="connsiteX4" fmla="*/ 0 w 1839565"/>
              <a:gd name="connsiteY4" fmla="*/ 0 h 1613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9565" h="1613534">
                <a:moveTo>
                  <a:pt x="0" y="0"/>
                </a:moveTo>
                <a:lnTo>
                  <a:pt x="1839565" y="0"/>
                </a:lnTo>
                <a:lnTo>
                  <a:pt x="1839565" y="1613534"/>
                </a:lnTo>
                <a:lnTo>
                  <a:pt x="0" y="161353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lvl="0" algn="ctr" defTabSz="622300" rtl="1">
              <a:lnSpc>
                <a:spcPct val="90000"/>
              </a:lnSpc>
              <a:spcBef>
                <a:spcPct val="0"/>
              </a:spcBef>
              <a:spcAft>
                <a:spcPct val="35000"/>
              </a:spcAft>
            </a:pPr>
            <a:r>
              <a:rPr lang="fa-IR" sz="1400" kern="1200" dirty="0" smtClean="0">
                <a:cs typeface="B Zar" panose="00000400000000000000" pitchFamily="2" charset="-78"/>
              </a:rPr>
              <a:t>روز جمع‌بندی</a:t>
            </a:r>
            <a:r>
              <a:rPr lang="en-US" sz="1400" kern="1200" dirty="0" smtClean="0">
                <a:cs typeface="B Zar" panose="00000400000000000000" pitchFamily="2" charset="-78"/>
              </a:rPr>
              <a:t> </a:t>
            </a:r>
            <a:r>
              <a:rPr lang="en-US" sz="1400" kern="1200" dirty="0" err="1" smtClean="0">
                <a:cs typeface="B Zar" panose="00000400000000000000" pitchFamily="2" charset="-78"/>
              </a:rPr>
              <a:t>Finalisation</a:t>
            </a:r>
            <a:r>
              <a:rPr lang="en-US" sz="1400" kern="1200" dirty="0" smtClean="0">
                <a:cs typeface="B Zar" panose="00000400000000000000" pitchFamily="2" charset="-78"/>
              </a:rPr>
              <a:t> Day </a:t>
            </a:r>
            <a:endParaRPr lang="en-US" sz="1400" kern="1200" dirty="0">
              <a:cs typeface="B Zar" panose="00000400000000000000" pitchFamily="2" charset="-78"/>
            </a:endParaRPr>
          </a:p>
        </p:txBody>
      </p:sp>
      <p:sp>
        <p:nvSpPr>
          <p:cNvPr id="12" name="Oval 11"/>
          <p:cNvSpPr/>
          <p:nvPr/>
        </p:nvSpPr>
        <p:spPr>
          <a:xfrm>
            <a:off x="9920724" y="3383699"/>
            <a:ext cx="403383" cy="403383"/>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 name="Freeform 12"/>
          <p:cNvSpPr/>
          <p:nvPr/>
        </p:nvSpPr>
        <p:spPr>
          <a:xfrm>
            <a:off x="7271089" y="3988775"/>
            <a:ext cx="1839565" cy="1613534"/>
          </a:xfrm>
          <a:custGeom>
            <a:avLst/>
            <a:gdLst>
              <a:gd name="connsiteX0" fmla="*/ 0 w 1839565"/>
              <a:gd name="connsiteY0" fmla="*/ 0 h 1613534"/>
              <a:gd name="connsiteX1" fmla="*/ 1839565 w 1839565"/>
              <a:gd name="connsiteY1" fmla="*/ 0 h 1613534"/>
              <a:gd name="connsiteX2" fmla="*/ 1839565 w 1839565"/>
              <a:gd name="connsiteY2" fmla="*/ 1613534 h 1613534"/>
              <a:gd name="connsiteX3" fmla="*/ 0 w 1839565"/>
              <a:gd name="connsiteY3" fmla="*/ 1613534 h 1613534"/>
              <a:gd name="connsiteX4" fmla="*/ 0 w 1839565"/>
              <a:gd name="connsiteY4" fmla="*/ 0 h 1613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9565" h="1613534">
                <a:moveTo>
                  <a:pt x="0" y="0"/>
                </a:moveTo>
                <a:lnTo>
                  <a:pt x="1839565" y="0"/>
                </a:lnTo>
                <a:lnTo>
                  <a:pt x="1839565" y="1613534"/>
                </a:lnTo>
                <a:lnTo>
                  <a:pt x="0" y="161353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fa-IR" sz="1400" kern="1200" dirty="0" smtClean="0">
                <a:cs typeface="B Zar" panose="00000400000000000000" pitchFamily="2" charset="-78"/>
              </a:rPr>
              <a:t>روز توافق</a:t>
            </a:r>
            <a:r>
              <a:rPr lang="en-US" sz="1400" kern="1200" dirty="0" smtClean="0">
                <a:cs typeface="B Zar" panose="00000400000000000000" pitchFamily="2" charset="-78"/>
              </a:rPr>
              <a:t> </a:t>
            </a:r>
            <a:r>
              <a:rPr lang="fa-IR" sz="1400" kern="1200" dirty="0" smtClean="0">
                <a:cs typeface="B Zar" panose="00000400000000000000" pitchFamily="2" charset="-78"/>
              </a:rPr>
              <a:t> </a:t>
            </a:r>
            <a:r>
              <a:rPr lang="en-US" sz="1400" kern="1200" dirty="0" smtClean="0">
                <a:cs typeface="B Zar" panose="00000400000000000000" pitchFamily="2" charset="-78"/>
              </a:rPr>
              <a:t>Adoption Day</a:t>
            </a:r>
            <a:endParaRPr lang="en-US" sz="1400" kern="1200" dirty="0">
              <a:cs typeface="B Zar" panose="00000400000000000000" pitchFamily="2" charset="-78"/>
            </a:endParaRPr>
          </a:p>
        </p:txBody>
      </p:sp>
      <p:sp>
        <p:nvSpPr>
          <p:cNvPr id="14" name="Oval 13"/>
          <p:cNvSpPr/>
          <p:nvPr/>
        </p:nvSpPr>
        <p:spPr>
          <a:xfrm>
            <a:off x="7989180" y="3383699"/>
            <a:ext cx="403383" cy="403383"/>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5" name="Freeform 14"/>
          <p:cNvSpPr/>
          <p:nvPr/>
        </p:nvSpPr>
        <p:spPr>
          <a:xfrm>
            <a:off x="5339546" y="1568473"/>
            <a:ext cx="1839565" cy="1613534"/>
          </a:xfrm>
          <a:custGeom>
            <a:avLst/>
            <a:gdLst>
              <a:gd name="connsiteX0" fmla="*/ 0 w 1839565"/>
              <a:gd name="connsiteY0" fmla="*/ 0 h 1613534"/>
              <a:gd name="connsiteX1" fmla="*/ 1839565 w 1839565"/>
              <a:gd name="connsiteY1" fmla="*/ 0 h 1613534"/>
              <a:gd name="connsiteX2" fmla="*/ 1839565 w 1839565"/>
              <a:gd name="connsiteY2" fmla="*/ 1613534 h 1613534"/>
              <a:gd name="connsiteX3" fmla="*/ 0 w 1839565"/>
              <a:gd name="connsiteY3" fmla="*/ 1613534 h 1613534"/>
              <a:gd name="connsiteX4" fmla="*/ 0 w 1839565"/>
              <a:gd name="connsiteY4" fmla="*/ 0 h 1613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9565" h="1613534">
                <a:moveTo>
                  <a:pt x="0" y="0"/>
                </a:moveTo>
                <a:lnTo>
                  <a:pt x="1839565" y="0"/>
                </a:lnTo>
                <a:lnTo>
                  <a:pt x="1839565" y="1613534"/>
                </a:lnTo>
                <a:lnTo>
                  <a:pt x="0" y="161353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lvl="0" algn="ctr" defTabSz="622300">
              <a:lnSpc>
                <a:spcPct val="90000"/>
              </a:lnSpc>
              <a:spcBef>
                <a:spcPct val="0"/>
              </a:spcBef>
              <a:spcAft>
                <a:spcPct val="35000"/>
              </a:spcAft>
            </a:pPr>
            <a:r>
              <a:rPr lang="fa-IR" sz="1400" kern="1200" dirty="0" smtClean="0">
                <a:cs typeface="B Zar" panose="00000400000000000000" pitchFamily="2" charset="-78"/>
              </a:rPr>
              <a:t>روز اجرا </a:t>
            </a:r>
            <a:r>
              <a:rPr lang="en-US" sz="1400" kern="1200" dirty="0" smtClean="0">
                <a:cs typeface="B Zar" panose="00000400000000000000" pitchFamily="2" charset="-78"/>
              </a:rPr>
              <a:t> Implementation Day</a:t>
            </a:r>
            <a:endParaRPr lang="en-US" sz="1400" kern="1200" dirty="0">
              <a:cs typeface="B Zar" panose="00000400000000000000" pitchFamily="2" charset="-78"/>
            </a:endParaRPr>
          </a:p>
        </p:txBody>
      </p:sp>
      <p:sp>
        <p:nvSpPr>
          <p:cNvPr id="16" name="Oval 15"/>
          <p:cNvSpPr/>
          <p:nvPr/>
        </p:nvSpPr>
        <p:spPr>
          <a:xfrm>
            <a:off x="6057637" y="3383699"/>
            <a:ext cx="403383" cy="403383"/>
          </a:xfrm>
          <a:prstGeom prst="ellips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7" name="Freeform 16"/>
          <p:cNvSpPr/>
          <p:nvPr/>
        </p:nvSpPr>
        <p:spPr>
          <a:xfrm>
            <a:off x="3408002" y="3988775"/>
            <a:ext cx="1839565" cy="1613534"/>
          </a:xfrm>
          <a:custGeom>
            <a:avLst/>
            <a:gdLst>
              <a:gd name="connsiteX0" fmla="*/ 0 w 1839565"/>
              <a:gd name="connsiteY0" fmla="*/ 0 h 1613534"/>
              <a:gd name="connsiteX1" fmla="*/ 1839565 w 1839565"/>
              <a:gd name="connsiteY1" fmla="*/ 0 h 1613534"/>
              <a:gd name="connsiteX2" fmla="*/ 1839565 w 1839565"/>
              <a:gd name="connsiteY2" fmla="*/ 1613534 h 1613534"/>
              <a:gd name="connsiteX3" fmla="*/ 0 w 1839565"/>
              <a:gd name="connsiteY3" fmla="*/ 1613534 h 1613534"/>
              <a:gd name="connsiteX4" fmla="*/ 0 w 1839565"/>
              <a:gd name="connsiteY4" fmla="*/ 0 h 1613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9565" h="1613534">
                <a:moveTo>
                  <a:pt x="0" y="0"/>
                </a:moveTo>
                <a:lnTo>
                  <a:pt x="1839565" y="0"/>
                </a:lnTo>
                <a:lnTo>
                  <a:pt x="1839565" y="1613534"/>
                </a:lnTo>
                <a:lnTo>
                  <a:pt x="0" y="161353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568" tIns="99568" rIns="99568" bIns="99568" numCol="1" spcCol="1270" anchor="t" anchorCtr="0">
            <a:noAutofit/>
          </a:bodyPr>
          <a:lstStyle/>
          <a:p>
            <a:pPr lvl="0" algn="ctr" defTabSz="622300" rtl="1">
              <a:lnSpc>
                <a:spcPct val="90000"/>
              </a:lnSpc>
              <a:spcBef>
                <a:spcPct val="0"/>
              </a:spcBef>
              <a:spcAft>
                <a:spcPct val="35000"/>
              </a:spcAft>
            </a:pPr>
            <a:r>
              <a:rPr lang="en-US" sz="1400" kern="1200" dirty="0" smtClean="0">
                <a:cs typeface="B Zar" panose="00000400000000000000" pitchFamily="2" charset="-78"/>
              </a:rPr>
              <a:t> </a:t>
            </a:r>
            <a:r>
              <a:rPr lang="fa-IR" sz="1400" kern="1200" dirty="0" smtClean="0">
                <a:cs typeface="B Zar" panose="00000400000000000000" pitchFamily="2" charset="-78"/>
              </a:rPr>
              <a:t>روز انتقال </a:t>
            </a:r>
            <a:r>
              <a:rPr lang="en-US" sz="1400" kern="1200" dirty="0" smtClean="0">
                <a:cs typeface="B Zar" panose="00000400000000000000" pitchFamily="2" charset="-78"/>
              </a:rPr>
              <a:t> Transition Day</a:t>
            </a:r>
            <a:endParaRPr lang="en-US" sz="1400" kern="1200" dirty="0">
              <a:cs typeface="B Zar" panose="00000400000000000000" pitchFamily="2" charset="-78"/>
            </a:endParaRPr>
          </a:p>
        </p:txBody>
      </p:sp>
      <p:sp>
        <p:nvSpPr>
          <p:cNvPr id="18" name="Oval 17"/>
          <p:cNvSpPr/>
          <p:nvPr/>
        </p:nvSpPr>
        <p:spPr>
          <a:xfrm>
            <a:off x="4126093" y="3383699"/>
            <a:ext cx="403383" cy="403383"/>
          </a:xfrm>
          <a:prstGeom prst="ellips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9" name="Freeform 18"/>
          <p:cNvSpPr/>
          <p:nvPr/>
        </p:nvSpPr>
        <p:spPr>
          <a:xfrm>
            <a:off x="1476459" y="1568473"/>
            <a:ext cx="1839565" cy="1613534"/>
          </a:xfrm>
          <a:custGeom>
            <a:avLst/>
            <a:gdLst>
              <a:gd name="connsiteX0" fmla="*/ 0 w 1839565"/>
              <a:gd name="connsiteY0" fmla="*/ 0 h 1613534"/>
              <a:gd name="connsiteX1" fmla="*/ 1839565 w 1839565"/>
              <a:gd name="connsiteY1" fmla="*/ 0 h 1613534"/>
              <a:gd name="connsiteX2" fmla="*/ 1839565 w 1839565"/>
              <a:gd name="connsiteY2" fmla="*/ 1613534 h 1613534"/>
              <a:gd name="connsiteX3" fmla="*/ 0 w 1839565"/>
              <a:gd name="connsiteY3" fmla="*/ 1613534 h 1613534"/>
              <a:gd name="connsiteX4" fmla="*/ 0 w 1839565"/>
              <a:gd name="connsiteY4" fmla="*/ 0 h 1613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9565" h="1613534">
                <a:moveTo>
                  <a:pt x="0" y="0"/>
                </a:moveTo>
                <a:lnTo>
                  <a:pt x="1839565" y="0"/>
                </a:lnTo>
                <a:lnTo>
                  <a:pt x="1839565" y="1613534"/>
                </a:lnTo>
                <a:lnTo>
                  <a:pt x="0" y="161353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lvl="0" algn="ctr" defTabSz="622300" rtl="1">
              <a:lnSpc>
                <a:spcPct val="90000"/>
              </a:lnSpc>
              <a:spcBef>
                <a:spcPct val="0"/>
              </a:spcBef>
              <a:spcAft>
                <a:spcPct val="35000"/>
              </a:spcAft>
            </a:pPr>
            <a:r>
              <a:rPr lang="fa-IR" sz="1400" kern="1200" dirty="0" smtClean="0">
                <a:cs typeface="B Zar" panose="00000400000000000000" pitchFamily="2" charset="-78"/>
              </a:rPr>
              <a:t>روز خاتمه </a:t>
            </a:r>
            <a:r>
              <a:rPr lang="en-US" sz="1400" kern="1200" dirty="0" smtClean="0">
                <a:cs typeface="B Zar" panose="00000400000000000000" pitchFamily="2" charset="-78"/>
              </a:rPr>
              <a:t> Termination Day</a:t>
            </a:r>
            <a:endParaRPr lang="en-US" sz="1400" kern="1200" dirty="0">
              <a:cs typeface="B Zar" panose="00000400000000000000" pitchFamily="2" charset="-78"/>
            </a:endParaRPr>
          </a:p>
        </p:txBody>
      </p:sp>
      <p:sp>
        <p:nvSpPr>
          <p:cNvPr id="20" name="Oval 19"/>
          <p:cNvSpPr/>
          <p:nvPr/>
        </p:nvSpPr>
        <p:spPr>
          <a:xfrm>
            <a:off x="2194550" y="3383699"/>
            <a:ext cx="403383" cy="403383"/>
          </a:xfrm>
          <a:prstGeom prst="ellipse">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7" name="Rectangular Callout 6"/>
          <p:cNvSpPr/>
          <p:nvPr/>
        </p:nvSpPr>
        <p:spPr>
          <a:xfrm>
            <a:off x="8281115" y="502276"/>
            <a:ext cx="2498502" cy="1532586"/>
          </a:xfrm>
          <a:prstGeom prst="wedgeRectCallout">
            <a:avLst>
              <a:gd name="adj1" fmla="val 29510"/>
              <a:gd name="adj2" fmla="val 83408"/>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r" rtl="1">
              <a:buFont typeface="Arial" panose="020B0604020202020204" pitchFamily="34" charset="0"/>
              <a:buChar char="•"/>
            </a:pPr>
            <a:r>
              <a:rPr lang="fa-IR" sz="1600" dirty="0">
                <a:cs typeface="B Zar" panose="00000400000000000000" pitchFamily="2" charset="-78"/>
              </a:rPr>
              <a:t>جمع‌بندی مذاکرات</a:t>
            </a:r>
          </a:p>
          <a:p>
            <a:pPr marL="285750" indent="-285750" algn="r" rtl="1">
              <a:buFont typeface="Arial" panose="020B0604020202020204" pitchFamily="34" charset="0"/>
              <a:buChar char="•"/>
            </a:pPr>
            <a:r>
              <a:rPr lang="fa-IR" sz="1600" dirty="0">
                <a:cs typeface="B Zar" panose="00000400000000000000" pitchFamily="2" charset="-78"/>
              </a:rPr>
              <a:t>توافق ایران و آژانس برای حل مساله </a:t>
            </a:r>
            <a:r>
              <a:rPr lang="en-US" sz="1600" dirty="0">
                <a:cs typeface="B Zar" panose="00000400000000000000" pitchFamily="2" charset="-78"/>
              </a:rPr>
              <a:t>PMD</a:t>
            </a:r>
          </a:p>
          <a:p>
            <a:pPr marL="285750" indent="-285750" algn="r" rtl="1">
              <a:buFont typeface="Arial" panose="020B0604020202020204" pitchFamily="34" charset="0"/>
              <a:buChar char="•"/>
            </a:pPr>
            <a:r>
              <a:rPr lang="fa-IR" sz="1600" dirty="0">
                <a:cs typeface="B Zar" panose="00000400000000000000" pitchFamily="2" charset="-78"/>
              </a:rPr>
              <a:t>ارایه پیش نویس قطعنامه به سازمان ملل</a:t>
            </a:r>
          </a:p>
        </p:txBody>
      </p:sp>
      <p:sp>
        <p:nvSpPr>
          <p:cNvPr id="2" name="Rectangular Callout 1"/>
          <p:cNvSpPr/>
          <p:nvPr/>
        </p:nvSpPr>
        <p:spPr>
          <a:xfrm>
            <a:off x="8247112" y="4603976"/>
            <a:ext cx="3052293" cy="1925611"/>
          </a:xfrm>
          <a:prstGeom prst="wedgeRectCallout">
            <a:avLst>
              <a:gd name="adj1" fmla="val -40077"/>
              <a:gd name="adj2" fmla="val -63581"/>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r" rtl="1">
              <a:buFont typeface="Arial" panose="020B0604020202020204" pitchFamily="34" charset="0"/>
              <a:buChar char="•"/>
            </a:pPr>
            <a:r>
              <a:rPr lang="fa-IR" sz="1600" dirty="0" smtClean="0">
                <a:cs typeface="B Zar" panose="00000400000000000000" pitchFamily="2" charset="-78"/>
              </a:rPr>
              <a:t>۹۰ روز بعد ازتصویب قطعنامه یا ..</a:t>
            </a:r>
          </a:p>
          <a:p>
            <a:pPr marL="285750" indent="-285750" algn="r" rtl="1">
              <a:buFont typeface="Arial" panose="020B0604020202020204" pitchFamily="34" charset="0"/>
              <a:buChar char="•"/>
            </a:pPr>
            <a:r>
              <a:rPr lang="fa-IR" sz="1600" dirty="0" smtClean="0">
                <a:cs typeface="B Zar" panose="00000400000000000000" pitchFamily="2" charset="-78"/>
              </a:rPr>
              <a:t>اعلام </a:t>
            </a:r>
            <a:r>
              <a:rPr lang="fa-IR" sz="1600" dirty="0">
                <a:cs typeface="B Zar" panose="00000400000000000000" pitchFamily="2" charset="-78"/>
              </a:rPr>
              <a:t>ایران به آژانس برای اجرای موقت پروتکل </a:t>
            </a:r>
            <a:r>
              <a:rPr lang="fa-IR" sz="1600" dirty="0" smtClean="0">
                <a:cs typeface="B Zar" panose="00000400000000000000" pitchFamily="2" charset="-78"/>
              </a:rPr>
              <a:t>الحاقی و بند ۳.۱</a:t>
            </a:r>
          </a:p>
          <a:p>
            <a:pPr marL="285750" indent="-285750" algn="r" rtl="1">
              <a:buFont typeface="Arial" panose="020B0604020202020204" pitchFamily="34" charset="0"/>
              <a:buChar char="•"/>
            </a:pPr>
            <a:r>
              <a:rPr lang="fa-IR" sz="1600" dirty="0" smtClean="0">
                <a:cs typeface="B Zar" panose="00000400000000000000" pitchFamily="2" charset="-78"/>
              </a:rPr>
              <a:t>اجرای مفاد نقشه راه (ایران و آژانس)</a:t>
            </a:r>
            <a:endParaRPr lang="fa-IR" sz="1600" dirty="0">
              <a:cs typeface="B Zar" panose="00000400000000000000" pitchFamily="2" charset="-78"/>
            </a:endParaRPr>
          </a:p>
          <a:p>
            <a:pPr marL="285750" indent="-285750" algn="r" rtl="1">
              <a:buFont typeface="Arial" panose="020B0604020202020204" pitchFamily="34" charset="0"/>
              <a:buChar char="•"/>
            </a:pPr>
            <a:r>
              <a:rPr lang="fa-IR" sz="1600" dirty="0">
                <a:cs typeface="B Zar" panose="00000400000000000000" pitchFamily="2" charset="-78"/>
              </a:rPr>
              <a:t>اروپا و آمریکا </a:t>
            </a:r>
            <a:r>
              <a:rPr lang="fa-IR" sz="1600" dirty="0" smtClean="0">
                <a:cs typeface="B Zar" panose="00000400000000000000" pitchFamily="2" charset="-78"/>
              </a:rPr>
              <a:t>تصمیمات لازم که از روز اجرا تاثیرگذار می‌شوند را اتخاذ می‌کنند</a:t>
            </a:r>
            <a:endParaRPr lang="fa-IR" sz="1600" dirty="0">
              <a:cs typeface="B Zar" panose="00000400000000000000" pitchFamily="2" charset="-78"/>
            </a:endParaRPr>
          </a:p>
        </p:txBody>
      </p:sp>
      <p:sp>
        <p:nvSpPr>
          <p:cNvPr id="6" name="Rectangular Callout 5"/>
          <p:cNvSpPr/>
          <p:nvPr/>
        </p:nvSpPr>
        <p:spPr>
          <a:xfrm>
            <a:off x="2434107" y="268310"/>
            <a:ext cx="4235003" cy="1532586"/>
          </a:xfrm>
          <a:prstGeom prst="wedgeRectCallout">
            <a:avLst>
              <a:gd name="adj1" fmla="val 35896"/>
              <a:gd name="adj2" fmla="val 82568"/>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r" rtl="1">
              <a:buFont typeface="Arial" panose="020B0604020202020204" pitchFamily="34" charset="0"/>
              <a:buChar char="•"/>
            </a:pPr>
            <a:r>
              <a:rPr lang="fa-IR" sz="1600" dirty="0" smtClean="0">
                <a:cs typeface="B Zar" panose="00000400000000000000" pitchFamily="2" charset="-78"/>
              </a:rPr>
              <a:t>تایید آژانس از اجرایی شدن اقدامات ایران بر اساس بند ۱۵ </a:t>
            </a:r>
          </a:p>
          <a:p>
            <a:pPr marL="285750" indent="-285750" algn="r" rtl="1">
              <a:buFont typeface="Arial" panose="020B0604020202020204" pitchFamily="34" charset="0"/>
              <a:buChar char="•"/>
            </a:pPr>
            <a:r>
              <a:rPr lang="fa-IR" sz="1600" dirty="0" smtClean="0">
                <a:cs typeface="B Zar" panose="00000400000000000000" pitchFamily="2" charset="-78"/>
              </a:rPr>
              <a:t>تعلیق تحریم‌های اروپا و آمریکا بر اساس بند ۱۶ و۱۷</a:t>
            </a:r>
          </a:p>
          <a:p>
            <a:pPr marL="285750" indent="-285750" algn="r" rtl="1">
              <a:buFont typeface="Arial" panose="020B0604020202020204" pitchFamily="34" charset="0"/>
              <a:buChar char="•"/>
            </a:pPr>
            <a:r>
              <a:rPr lang="fa-IR" sz="1600" dirty="0" smtClean="0">
                <a:cs typeface="B Zar" panose="00000400000000000000" pitchFamily="2" charset="-78"/>
              </a:rPr>
              <a:t>شورای امنیت سازمان ملل قطعنامه‌های قبلی را لغو می‌کند بر اساس قطعنامه جدید</a:t>
            </a:r>
            <a:endParaRPr lang="fa-IR" sz="1600" dirty="0">
              <a:cs typeface="B Zar" panose="00000400000000000000" pitchFamily="2" charset="-78"/>
            </a:endParaRPr>
          </a:p>
        </p:txBody>
      </p:sp>
      <p:sp>
        <p:nvSpPr>
          <p:cNvPr id="8" name="Rectangular Callout 7"/>
          <p:cNvSpPr/>
          <p:nvPr/>
        </p:nvSpPr>
        <p:spPr>
          <a:xfrm>
            <a:off x="4675031" y="4623515"/>
            <a:ext cx="2612264" cy="1970468"/>
          </a:xfrm>
          <a:prstGeom prst="wedgeRectCallout">
            <a:avLst>
              <a:gd name="adj1" fmla="val -38806"/>
              <a:gd name="adj2" fmla="val -61221"/>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r" rtl="1">
              <a:buFont typeface="Arial" panose="020B0604020202020204" pitchFamily="34" charset="0"/>
              <a:buChar char="•"/>
            </a:pPr>
            <a:r>
              <a:rPr lang="fa-IR" sz="1600" dirty="0" smtClean="0">
                <a:cs typeface="B Zar" panose="00000400000000000000" pitchFamily="2" charset="-78"/>
              </a:rPr>
              <a:t>۸ سال بعد از روز توافق</a:t>
            </a:r>
          </a:p>
          <a:p>
            <a:pPr marL="285750" indent="-285750" algn="r" rtl="1">
              <a:buFont typeface="Arial" panose="020B0604020202020204" pitchFamily="34" charset="0"/>
              <a:buChar char="•"/>
            </a:pPr>
            <a:r>
              <a:rPr lang="fa-IR" sz="1600" dirty="0" smtClean="0">
                <a:cs typeface="B Zar" panose="00000400000000000000" pitchFamily="2" charset="-78"/>
              </a:rPr>
              <a:t>لغو تحریم‌ها از سوی اروپا</a:t>
            </a:r>
          </a:p>
          <a:p>
            <a:pPr marL="285750" indent="-285750" algn="r" rtl="1">
              <a:buFont typeface="Arial" panose="020B0604020202020204" pitchFamily="34" charset="0"/>
              <a:buChar char="•"/>
            </a:pPr>
            <a:r>
              <a:rPr lang="fa-IR" sz="1600" dirty="0" smtClean="0">
                <a:cs typeface="B Zar" panose="00000400000000000000" pitchFamily="2" charset="-78"/>
              </a:rPr>
              <a:t>تلاش آمریکا برای لغو قوانین</a:t>
            </a:r>
          </a:p>
          <a:p>
            <a:pPr marL="285750" indent="-285750" algn="r" rtl="1">
              <a:buFont typeface="Arial" panose="020B0604020202020204" pitchFamily="34" charset="0"/>
              <a:buChar char="•"/>
            </a:pPr>
            <a:r>
              <a:rPr lang="fa-IR" sz="1600" dirty="0" smtClean="0">
                <a:cs typeface="B Zar" panose="00000400000000000000" pitchFamily="2" charset="-78"/>
              </a:rPr>
              <a:t>تصویب پروتکل الحاقی در مجلس</a:t>
            </a:r>
            <a:endParaRPr lang="fa-IR" sz="1600" dirty="0">
              <a:cs typeface="B Zar" panose="00000400000000000000" pitchFamily="2" charset="-78"/>
            </a:endParaRPr>
          </a:p>
        </p:txBody>
      </p:sp>
      <p:sp>
        <p:nvSpPr>
          <p:cNvPr id="9" name="Rectangular Callout 8"/>
          <p:cNvSpPr/>
          <p:nvPr/>
        </p:nvSpPr>
        <p:spPr>
          <a:xfrm>
            <a:off x="227524" y="4687909"/>
            <a:ext cx="3198255" cy="1841679"/>
          </a:xfrm>
          <a:prstGeom prst="wedgeRectCallout">
            <a:avLst>
              <a:gd name="adj1" fmla="val 17152"/>
              <a:gd name="adj2" fmla="val -86499"/>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r" rtl="1">
              <a:buFont typeface="Arial" panose="020B0604020202020204" pitchFamily="34" charset="0"/>
              <a:buChar char="•"/>
            </a:pPr>
            <a:r>
              <a:rPr lang="fa-IR" sz="1600" dirty="0" smtClean="0">
                <a:cs typeface="B Zar" panose="00000400000000000000" pitchFamily="2" charset="-78"/>
              </a:rPr>
              <a:t>ده سال بعد از روز توافق</a:t>
            </a:r>
          </a:p>
          <a:p>
            <a:pPr marL="285750" indent="-285750" algn="r" rtl="1">
              <a:buFont typeface="Arial" panose="020B0604020202020204" pitchFamily="34" charset="0"/>
              <a:buChar char="•"/>
            </a:pPr>
            <a:r>
              <a:rPr lang="fa-IR" sz="1600" dirty="0" smtClean="0">
                <a:cs typeface="B Zar" panose="00000400000000000000" pitchFamily="2" charset="-78"/>
              </a:rPr>
              <a:t>لغو قطعنامه شورای امنیت</a:t>
            </a:r>
          </a:p>
          <a:p>
            <a:pPr marL="285750" indent="-285750" algn="r" rtl="1">
              <a:buFont typeface="Arial" panose="020B0604020202020204" pitchFamily="34" charset="0"/>
              <a:buChar char="•"/>
            </a:pPr>
            <a:r>
              <a:rPr lang="fa-IR" sz="1600" dirty="0" smtClean="0">
                <a:cs typeface="B Zar" panose="00000400000000000000" pitchFamily="2" charset="-78"/>
              </a:rPr>
              <a:t>پرونده ایران از شورای امنیت خارج می‌شود</a:t>
            </a:r>
          </a:p>
          <a:p>
            <a:pPr marL="285750" indent="-285750" algn="r" rtl="1">
              <a:buFont typeface="Arial" panose="020B0604020202020204" pitchFamily="34" charset="0"/>
              <a:buChar char="•"/>
            </a:pPr>
            <a:r>
              <a:rPr lang="fa-IR" sz="1600" dirty="0" smtClean="0">
                <a:cs typeface="B Zar" panose="00000400000000000000" pitchFamily="2" charset="-78"/>
              </a:rPr>
              <a:t>اتحادیه اروپا قوانین باقی مانده را لغو می‌کند</a:t>
            </a:r>
            <a:endParaRPr lang="fa-IR" sz="1600" dirty="0">
              <a:cs typeface="B Zar" panose="00000400000000000000" pitchFamily="2" charset="-78"/>
            </a:endParaRPr>
          </a:p>
        </p:txBody>
      </p:sp>
      <p:sp>
        <p:nvSpPr>
          <p:cNvPr id="3" name="Oval 2"/>
          <p:cNvSpPr/>
          <p:nvPr/>
        </p:nvSpPr>
        <p:spPr>
          <a:xfrm rot="19607181">
            <a:off x="5177991" y="763915"/>
            <a:ext cx="1827981" cy="4495651"/>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rot="16200000">
            <a:off x="10978646" y="515562"/>
            <a:ext cx="1431235" cy="400110"/>
          </a:xfrm>
          <a:prstGeom prst="rect">
            <a:avLst/>
          </a:prstGeom>
          <a:solidFill>
            <a:schemeClr val="accent6">
              <a:lumMod val="50000"/>
            </a:schemeClr>
          </a:solidFill>
        </p:spPr>
        <p:txBody>
          <a:bodyPr wrap="square" rtlCol="0">
            <a:spAutoFit/>
          </a:bodyPr>
          <a:lstStyle/>
          <a:p>
            <a:pPr algn="r" rtl="1"/>
            <a:r>
              <a:rPr lang="fa-IR" sz="2000" dirty="0" smtClean="0">
                <a:solidFill>
                  <a:schemeClr val="bg1"/>
                </a:solidFill>
                <a:cs typeface="B Titr" panose="00000700000000000000" pitchFamily="2" charset="-78"/>
              </a:rPr>
              <a:t>روزهای مهم</a:t>
            </a:r>
            <a:endParaRPr lang="en-US" sz="2000" dirty="0">
              <a:solidFill>
                <a:schemeClr val="bg1"/>
              </a:solidFill>
              <a:cs typeface="B Titr" panose="00000700000000000000" pitchFamily="2" charset="-78"/>
            </a:endParaRPr>
          </a:p>
        </p:txBody>
      </p:sp>
    </p:spTree>
    <p:extLst>
      <p:ext uri="{BB962C8B-B14F-4D97-AF65-F5344CB8AC3E}">
        <p14:creationId xmlns:p14="http://schemas.microsoft.com/office/powerpoint/2010/main" val="369466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1000"/>
                                        <p:tgtEl>
                                          <p:spTgt spid="10"/>
                                        </p:tgtEl>
                                      </p:cBhvr>
                                    </p:animEffect>
                                  </p:childTnLst>
                                </p:cTn>
                              </p:par>
                            </p:childTnLst>
                          </p:cTn>
                        </p:par>
                        <p:par>
                          <p:cTn id="8" fill="hold">
                            <p:stCondLst>
                              <p:cond delay="1000"/>
                            </p:stCondLst>
                            <p:childTnLst>
                              <p:par>
                                <p:cTn id="9" presetID="1"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nodeType="afterEffect">
                                  <p:stCondLst>
                                    <p:cond delay="500"/>
                                  </p:stCondLst>
                                  <p:childTnLst>
                                    <p:set>
                                      <p:cBhvr>
                                        <p:cTn id="13" dur="1" fill="hold">
                                          <p:stCondLst>
                                            <p:cond delay="0"/>
                                          </p:stCondLst>
                                        </p:cTn>
                                        <p:tgtEl>
                                          <p:spTgt spid="14"/>
                                        </p:tgtEl>
                                        <p:attrNameLst>
                                          <p:attrName>style.visibility</p:attrName>
                                        </p:attrNameLst>
                                      </p:cBhvr>
                                      <p:to>
                                        <p:strVal val="visible"/>
                                      </p:to>
                                    </p:set>
                                  </p:childTnLst>
                                </p:cTn>
                              </p:par>
                            </p:childTnLst>
                          </p:cTn>
                        </p:par>
                        <p:par>
                          <p:cTn id="14" fill="hold">
                            <p:stCondLst>
                              <p:cond delay="1500"/>
                            </p:stCondLst>
                            <p:childTnLst>
                              <p:par>
                                <p:cTn id="15" presetID="1" presetClass="entr" presetSubtype="0" fill="hold" nodeType="afterEffect">
                                  <p:stCondLst>
                                    <p:cond delay="500"/>
                                  </p:stCondLst>
                                  <p:childTnLst>
                                    <p:set>
                                      <p:cBhvr>
                                        <p:cTn id="16" dur="1" fill="hold">
                                          <p:stCondLst>
                                            <p:cond delay="0"/>
                                          </p:stCondLst>
                                        </p:cTn>
                                        <p:tgtEl>
                                          <p:spTgt spid="16"/>
                                        </p:tgtEl>
                                        <p:attrNameLst>
                                          <p:attrName>style.visibility</p:attrName>
                                        </p:attrNameLst>
                                      </p:cBhvr>
                                      <p:to>
                                        <p:strVal val="visible"/>
                                      </p:to>
                                    </p:set>
                                  </p:childTnLst>
                                </p:cTn>
                              </p:par>
                            </p:childTnLst>
                          </p:cTn>
                        </p:par>
                        <p:par>
                          <p:cTn id="17" fill="hold">
                            <p:stCondLst>
                              <p:cond delay="2000"/>
                            </p:stCondLst>
                            <p:childTnLst>
                              <p:par>
                                <p:cTn id="18" presetID="1" presetClass="entr" presetSubtype="0" fill="hold" nodeType="afterEffect">
                                  <p:stCondLst>
                                    <p:cond delay="500"/>
                                  </p:stCondLst>
                                  <p:childTnLst>
                                    <p:set>
                                      <p:cBhvr>
                                        <p:cTn id="19" dur="1" fill="hold">
                                          <p:stCondLst>
                                            <p:cond delay="0"/>
                                          </p:stCondLst>
                                        </p:cTn>
                                        <p:tgtEl>
                                          <p:spTgt spid="18"/>
                                        </p:tgtEl>
                                        <p:attrNameLst>
                                          <p:attrName>style.visibility</p:attrName>
                                        </p:attrNameLst>
                                      </p:cBhvr>
                                      <p:to>
                                        <p:strVal val="visible"/>
                                      </p:to>
                                    </p:set>
                                  </p:childTnLst>
                                </p:cTn>
                              </p:par>
                            </p:childTnLst>
                          </p:cTn>
                        </p:par>
                        <p:par>
                          <p:cTn id="20" fill="hold">
                            <p:stCondLst>
                              <p:cond delay="2500"/>
                            </p:stCondLst>
                            <p:childTnLst>
                              <p:par>
                                <p:cTn id="21" presetID="1" presetClass="entr" presetSubtype="0" fill="hold" nodeType="afterEffect">
                                  <p:stCondLst>
                                    <p:cond delay="500"/>
                                  </p:stCondLst>
                                  <p:childTnLst>
                                    <p:set>
                                      <p:cBhvr>
                                        <p:cTn id="22" dur="1" fill="hold">
                                          <p:stCondLst>
                                            <p:cond delay="0"/>
                                          </p:stCondLst>
                                        </p:cTn>
                                        <p:tgtEl>
                                          <p:spTgt spid="20"/>
                                        </p:tgtEl>
                                        <p:attrNameLst>
                                          <p:attrName>style.visibility</p:attrName>
                                        </p:attrNameLst>
                                      </p:cBhvr>
                                      <p:to>
                                        <p:strVal val="visible"/>
                                      </p:to>
                                    </p:set>
                                  </p:childTnLst>
                                </p:cTn>
                              </p:par>
                            </p:childTnLst>
                          </p:cTn>
                        </p:par>
                        <p:par>
                          <p:cTn id="23" fill="hold">
                            <p:stCondLst>
                              <p:cond delay="3000"/>
                            </p:stCondLst>
                            <p:childTnLst>
                              <p:par>
                                <p:cTn id="24" presetID="1"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par>
                          <p:cTn id="26" fill="hold">
                            <p:stCondLst>
                              <p:cond delay="3000"/>
                            </p:stCondLst>
                            <p:childTnLst>
                              <p:par>
                                <p:cTn id="27" presetID="1" presetClass="entr" presetSubtype="0" fill="hold" grpId="0" nodeType="afterEffect">
                                  <p:stCondLst>
                                    <p:cond delay="500"/>
                                  </p:stCondLst>
                                  <p:childTnLst>
                                    <p:set>
                                      <p:cBhvr>
                                        <p:cTn id="28" dur="1" fill="hold">
                                          <p:stCondLst>
                                            <p:cond delay="0"/>
                                          </p:stCondLst>
                                        </p:cTn>
                                        <p:tgtEl>
                                          <p:spTgt spid="13"/>
                                        </p:tgtEl>
                                        <p:attrNameLst>
                                          <p:attrName>style.visibility</p:attrName>
                                        </p:attrNameLst>
                                      </p:cBhvr>
                                      <p:to>
                                        <p:strVal val="visible"/>
                                      </p:to>
                                    </p:set>
                                  </p:childTnLst>
                                </p:cTn>
                              </p:par>
                            </p:childTnLst>
                          </p:cTn>
                        </p:par>
                        <p:par>
                          <p:cTn id="29" fill="hold">
                            <p:stCondLst>
                              <p:cond delay="3500"/>
                            </p:stCondLst>
                            <p:childTnLst>
                              <p:par>
                                <p:cTn id="30" presetID="1" presetClass="entr" presetSubtype="0" fill="hold" grpId="0" nodeType="afterEffect">
                                  <p:stCondLst>
                                    <p:cond delay="500"/>
                                  </p:stCondLst>
                                  <p:childTnLst>
                                    <p:set>
                                      <p:cBhvr>
                                        <p:cTn id="31" dur="1" fill="hold">
                                          <p:stCondLst>
                                            <p:cond delay="0"/>
                                          </p:stCondLst>
                                        </p:cTn>
                                        <p:tgtEl>
                                          <p:spTgt spid="15"/>
                                        </p:tgtEl>
                                        <p:attrNameLst>
                                          <p:attrName>style.visibility</p:attrName>
                                        </p:attrNameLst>
                                      </p:cBhvr>
                                      <p:to>
                                        <p:strVal val="visible"/>
                                      </p:to>
                                    </p:set>
                                  </p:childTnLst>
                                </p:cTn>
                              </p:par>
                            </p:childTnLst>
                          </p:cTn>
                        </p:par>
                        <p:par>
                          <p:cTn id="32" fill="hold">
                            <p:stCondLst>
                              <p:cond delay="4000"/>
                            </p:stCondLst>
                            <p:childTnLst>
                              <p:par>
                                <p:cTn id="33" presetID="1" presetClass="entr" presetSubtype="0" fill="hold" grpId="0" nodeType="afterEffect">
                                  <p:stCondLst>
                                    <p:cond delay="500"/>
                                  </p:stCondLst>
                                  <p:childTnLst>
                                    <p:set>
                                      <p:cBhvr>
                                        <p:cTn id="34" dur="1" fill="hold">
                                          <p:stCondLst>
                                            <p:cond delay="0"/>
                                          </p:stCondLst>
                                        </p:cTn>
                                        <p:tgtEl>
                                          <p:spTgt spid="17"/>
                                        </p:tgtEl>
                                        <p:attrNameLst>
                                          <p:attrName>style.visibility</p:attrName>
                                        </p:attrNameLst>
                                      </p:cBhvr>
                                      <p:to>
                                        <p:strVal val="visible"/>
                                      </p:to>
                                    </p:set>
                                  </p:childTnLst>
                                </p:cTn>
                              </p:par>
                            </p:childTnLst>
                          </p:cTn>
                        </p:par>
                        <p:par>
                          <p:cTn id="35" fill="hold">
                            <p:stCondLst>
                              <p:cond delay="4500"/>
                            </p:stCondLst>
                            <p:childTnLst>
                              <p:par>
                                <p:cTn id="36" presetID="1" presetClass="entr" presetSubtype="0" fill="hold" grpId="0" nodeType="afterEffect">
                                  <p:stCondLst>
                                    <p:cond delay="500"/>
                                  </p:stCondLst>
                                  <p:childTnLst>
                                    <p:set>
                                      <p:cBhvr>
                                        <p:cTn id="37" dur="1" fill="hold">
                                          <p:stCondLst>
                                            <p:cond delay="0"/>
                                          </p:stCondLst>
                                        </p:cTn>
                                        <p:tgtEl>
                                          <p:spTgt spid="19"/>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grpId="0" nodeType="afterEffect">
                                  <p:stCondLst>
                                    <p:cond delay="500"/>
                                  </p:stCondLst>
                                  <p:childTnLst>
                                    <p:set>
                                      <p:cBhvr>
                                        <p:cTn id="44" dur="1" fill="hold">
                                          <p:stCondLst>
                                            <p:cond delay="0"/>
                                          </p:stCondLst>
                                        </p:cTn>
                                        <p:tgtEl>
                                          <p:spTgt spid="2"/>
                                        </p:tgtEl>
                                        <p:attrNameLst>
                                          <p:attrName>style.visibility</p:attrName>
                                        </p:attrNameLst>
                                      </p:cBhvr>
                                      <p:to>
                                        <p:strVal val="visible"/>
                                      </p:to>
                                    </p:set>
                                  </p:childTnLst>
                                </p:cTn>
                              </p:par>
                            </p:childTnLst>
                          </p:cTn>
                        </p:par>
                        <p:par>
                          <p:cTn id="45" fill="hold">
                            <p:stCondLst>
                              <p:cond delay="500"/>
                            </p:stCondLst>
                            <p:childTnLst>
                              <p:par>
                                <p:cTn id="46" presetID="1" presetClass="entr" presetSubtype="0" fill="hold" grpId="0" nodeType="afterEffect">
                                  <p:stCondLst>
                                    <p:cond delay="500"/>
                                  </p:stCondLst>
                                  <p:childTnLst>
                                    <p:set>
                                      <p:cBhvr>
                                        <p:cTn id="47" dur="1" fill="hold">
                                          <p:stCondLst>
                                            <p:cond delay="0"/>
                                          </p:stCondLst>
                                        </p:cTn>
                                        <p:tgtEl>
                                          <p:spTgt spid="6"/>
                                        </p:tgtEl>
                                        <p:attrNameLst>
                                          <p:attrName>style.visibility</p:attrName>
                                        </p:attrNameLst>
                                      </p:cBhvr>
                                      <p:to>
                                        <p:strVal val="visible"/>
                                      </p:to>
                                    </p:set>
                                  </p:childTnLst>
                                </p:cTn>
                              </p:par>
                            </p:childTnLst>
                          </p:cTn>
                        </p:par>
                        <p:par>
                          <p:cTn id="48" fill="hold">
                            <p:stCondLst>
                              <p:cond delay="1000"/>
                            </p:stCondLst>
                            <p:childTnLst>
                              <p:par>
                                <p:cTn id="49" presetID="1" presetClass="entr" presetSubtype="0" fill="hold" grpId="0" nodeType="afterEffect">
                                  <p:stCondLst>
                                    <p:cond delay="500"/>
                                  </p:stCondLst>
                                  <p:childTnLst>
                                    <p:set>
                                      <p:cBhvr>
                                        <p:cTn id="50" dur="1" fill="hold">
                                          <p:stCondLst>
                                            <p:cond delay="0"/>
                                          </p:stCondLst>
                                        </p:cTn>
                                        <p:tgtEl>
                                          <p:spTgt spid="8"/>
                                        </p:tgtEl>
                                        <p:attrNameLst>
                                          <p:attrName>style.visibility</p:attrName>
                                        </p:attrNameLst>
                                      </p:cBhvr>
                                      <p:to>
                                        <p:strVal val="visible"/>
                                      </p:to>
                                    </p:set>
                                  </p:childTnLst>
                                </p:cTn>
                              </p:par>
                            </p:childTnLst>
                          </p:cTn>
                        </p:par>
                        <p:par>
                          <p:cTn id="51" fill="hold">
                            <p:stCondLst>
                              <p:cond delay="1500"/>
                            </p:stCondLst>
                            <p:childTnLst>
                              <p:par>
                                <p:cTn id="52" presetID="1" presetClass="entr" presetSubtype="0" fill="hold" grpId="0" nodeType="afterEffect">
                                  <p:stCondLst>
                                    <p:cond delay="500"/>
                                  </p:stCondLst>
                                  <p:childTnLst>
                                    <p:set>
                                      <p:cBhvr>
                                        <p:cTn id="53" dur="1" fill="hold">
                                          <p:stCondLst>
                                            <p:cond delay="0"/>
                                          </p:stCondLst>
                                        </p:cTn>
                                        <p:tgtEl>
                                          <p:spTgt spid="9"/>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21" presetClass="entr" presetSubtype="1" fill="hold" grpId="0" nodeType="click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wheel(1)">
                                      <p:cBhvr>
                                        <p:cTn id="5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P spid="17" grpId="0"/>
      <p:bldP spid="19" grpId="0"/>
      <p:bldP spid="7" grpId="0" animBg="1"/>
      <p:bldP spid="2" grpId="0" animBg="1"/>
      <p:bldP spid="6" grpId="0" animBg="1"/>
      <p:bldP spid="8" grpId="0" animBg="1"/>
      <p:bldP spid="9"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روز اجرا</a:t>
            </a:r>
            <a:endParaRPr lang="en-US" dirty="0">
              <a:cs typeface="B Titr" panose="00000700000000000000" pitchFamily="2" charset="-78"/>
            </a:endParaRPr>
          </a:p>
        </p:txBody>
      </p:sp>
      <p:pic>
        <p:nvPicPr>
          <p:cNvPr id="4" name="Picture 3"/>
          <p:cNvPicPr>
            <a:picLocks noChangeAspect="1"/>
          </p:cNvPicPr>
          <p:nvPr/>
        </p:nvPicPr>
        <p:blipFill rotWithShape="1">
          <a:blip r:embed="rId2"/>
          <a:srcRect l="22845" t="44850" r="4896" b="14129"/>
          <a:stretch/>
        </p:blipFill>
        <p:spPr>
          <a:xfrm>
            <a:off x="1189149" y="2073498"/>
            <a:ext cx="9401578" cy="3000778"/>
          </a:xfrm>
          <a:prstGeom prst="rect">
            <a:avLst/>
          </a:prstGeom>
        </p:spPr>
      </p:pic>
      <p:sp>
        <p:nvSpPr>
          <p:cNvPr id="6" name="Rectangular Callout 5"/>
          <p:cNvSpPr/>
          <p:nvPr/>
        </p:nvSpPr>
        <p:spPr>
          <a:xfrm>
            <a:off x="5718220" y="365125"/>
            <a:ext cx="2781837" cy="1970468"/>
          </a:xfrm>
          <a:prstGeom prst="wedgeRectCallout">
            <a:avLst>
              <a:gd name="adj1" fmla="val -22685"/>
              <a:gd name="adj2" fmla="val 74265"/>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b="1" dirty="0" smtClean="0">
                <a:cs typeface="B Zar" panose="00000400000000000000" pitchFamily="2" charset="-78"/>
              </a:rPr>
              <a:t>انجام اقدامات ایران و تایید از سوی آژانس شرط آغاز روز اجرا</a:t>
            </a:r>
            <a:endParaRPr lang="en-US" b="1" dirty="0">
              <a:cs typeface="B Zar" panose="00000400000000000000" pitchFamily="2" charset="-78"/>
            </a:endParaRPr>
          </a:p>
        </p:txBody>
      </p:sp>
      <p:sp>
        <p:nvSpPr>
          <p:cNvPr id="7" name="Rectangular Callout 6"/>
          <p:cNvSpPr/>
          <p:nvPr/>
        </p:nvSpPr>
        <p:spPr>
          <a:xfrm>
            <a:off x="10370176" y="2335593"/>
            <a:ext cx="1647422" cy="2506863"/>
          </a:xfrm>
          <a:prstGeom prst="wedgeRectCallout">
            <a:avLst>
              <a:gd name="adj1" fmla="val -122479"/>
              <a:gd name="adj2" fmla="val -12099"/>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b="1" dirty="0" smtClean="0">
                <a:cs typeface="B Zar" panose="00000400000000000000" pitchFamily="2" charset="-78"/>
              </a:rPr>
              <a:t>اقدامات آمریکا و اروپا در این روز موثرمی‌شود.</a:t>
            </a:r>
            <a:endParaRPr lang="en-US" b="1" dirty="0">
              <a:cs typeface="B Zar" panose="00000400000000000000" pitchFamily="2" charset="-78"/>
            </a:endParaRPr>
          </a:p>
        </p:txBody>
      </p:sp>
      <p:sp>
        <p:nvSpPr>
          <p:cNvPr id="8" name="Rectangular Callout 7"/>
          <p:cNvSpPr/>
          <p:nvPr/>
        </p:nvSpPr>
        <p:spPr>
          <a:xfrm>
            <a:off x="2086378" y="5457086"/>
            <a:ext cx="2987899" cy="1294999"/>
          </a:xfrm>
          <a:prstGeom prst="wedgeRectCallout">
            <a:avLst>
              <a:gd name="adj1" fmla="val -4453"/>
              <a:gd name="adj2" fmla="val -97223"/>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b="1" dirty="0" smtClean="0">
                <a:cs typeface="B Zar" panose="00000400000000000000" pitchFamily="2" charset="-78"/>
              </a:rPr>
              <a:t>قطعنامه شورای امنیت از این روز موثر می‌شود.</a:t>
            </a:r>
            <a:endParaRPr lang="en-US" b="1" dirty="0">
              <a:cs typeface="B Zar" panose="00000400000000000000" pitchFamily="2" charset="-78"/>
            </a:endParaRPr>
          </a:p>
        </p:txBody>
      </p:sp>
      <p:sp>
        <p:nvSpPr>
          <p:cNvPr id="9" name="Rounded Rectangle 8"/>
          <p:cNvSpPr/>
          <p:nvPr/>
        </p:nvSpPr>
        <p:spPr>
          <a:xfrm>
            <a:off x="2591337" y="2498501"/>
            <a:ext cx="6843780" cy="2343955"/>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4000" dirty="0" smtClean="0">
              <a:cs typeface="B Titr" panose="00000700000000000000" pitchFamily="2" charset="-78"/>
            </a:endParaRPr>
          </a:p>
          <a:p>
            <a:pPr algn="ctr" rtl="1"/>
            <a:r>
              <a:rPr lang="fa-IR" sz="4000" dirty="0" smtClean="0">
                <a:cs typeface="B Titr" panose="00000700000000000000" pitchFamily="2" charset="-78"/>
              </a:rPr>
              <a:t>گام‌های اجرایی طرف‌های برجام همزمان نیست</a:t>
            </a:r>
          </a:p>
          <a:p>
            <a:pPr algn="ctr" rtl="1"/>
            <a:endParaRPr lang="en-US" dirty="0">
              <a:cs typeface="B Titr" panose="00000700000000000000" pitchFamily="2" charset="-78"/>
            </a:endParaRPr>
          </a:p>
        </p:txBody>
      </p:sp>
    </p:spTree>
    <p:extLst>
      <p:ext uri="{BB962C8B-B14F-4D97-AF65-F5344CB8AC3E}">
        <p14:creationId xmlns:p14="http://schemas.microsoft.com/office/powerpoint/2010/main" val="2422726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20866" t="30942" r="3213" b="38953"/>
          <a:stretch/>
        </p:blipFill>
        <p:spPr>
          <a:xfrm>
            <a:off x="940156" y="566669"/>
            <a:ext cx="9878097" cy="2202289"/>
          </a:xfrm>
          <a:prstGeom prst="rect">
            <a:avLst/>
          </a:prstGeom>
        </p:spPr>
      </p:pic>
      <p:grpSp>
        <p:nvGrpSpPr>
          <p:cNvPr id="11" name="Group 10"/>
          <p:cNvGrpSpPr/>
          <p:nvPr/>
        </p:nvGrpSpPr>
        <p:grpSpPr>
          <a:xfrm>
            <a:off x="1429555" y="3548129"/>
            <a:ext cx="8422783" cy="1674254"/>
            <a:chOff x="1429555" y="5183746"/>
            <a:chExt cx="8422783" cy="1674254"/>
          </a:xfrm>
        </p:grpSpPr>
        <p:pic>
          <p:nvPicPr>
            <p:cNvPr id="6" name="Picture 5"/>
            <p:cNvPicPr>
              <a:picLocks noChangeAspect="1"/>
            </p:cNvPicPr>
            <p:nvPr/>
          </p:nvPicPr>
          <p:blipFill rotWithShape="1">
            <a:blip r:embed="rId3"/>
            <a:srcRect l="24529" t="38688" r="10736" b="38425"/>
            <a:stretch/>
          </p:blipFill>
          <p:spPr>
            <a:xfrm>
              <a:off x="1429555" y="5183746"/>
              <a:ext cx="8422783" cy="1674254"/>
            </a:xfrm>
            <a:prstGeom prst="rect">
              <a:avLst/>
            </a:prstGeom>
          </p:spPr>
        </p:pic>
        <p:sp>
          <p:nvSpPr>
            <p:cNvPr id="10" name="Rectangle 9"/>
            <p:cNvSpPr/>
            <p:nvPr/>
          </p:nvSpPr>
          <p:spPr>
            <a:xfrm>
              <a:off x="5602310" y="5209504"/>
              <a:ext cx="3193959" cy="412124"/>
            </a:xfrm>
            <a:prstGeom prst="rect">
              <a:avLst/>
            </a:prstGeom>
            <a:noFill/>
            <a:ln w="28575">
              <a:solidFill>
                <a:srgbClr val="FF0000"/>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28439294"/>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429556" y="734095"/>
            <a:ext cx="9298547" cy="5280338"/>
            <a:chOff x="1429556" y="734095"/>
            <a:chExt cx="9298547" cy="5280338"/>
          </a:xfrm>
        </p:grpSpPr>
        <p:pic>
          <p:nvPicPr>
            <p:cNvPr id="2" name="Picture 1"/>
            <p:cNvPicPr>
              <a:picLocks noChangeAspect="1"/>
            </p:cNvPicPr>
            <p:nvPr/>
          </p:nvPicPr>
          <p:blipFill rotWithShape="1">
            <a:blip r:embed="rId2"/>
            <a:srcRect l="15125" t="18089" r="13409" b="9727"/>
            <a:stretch/>
          </p:blipFill>
          <p:spPr>
            <a:xfrm>
              <a:off x="1429556" y="734095"/>
              <a:ext cx="9298547" cy="5280338"/>
            </a:xfrm>
            <a:prstGeom prst="rect">
              <a:avLst/>
            </a:prstGeom>
          </p:spPr>
        </p:pic>
        <p:sp>
          <p:nvSpPr>
            <p:cNvPr id="3" name="Rectangle 2"/>
            <p:cNvSpPr/>
            <p:nvPr/>
          </p:nvSpPr>
          <p:spPr>
            <a:xfrm>
              <a:off x="1815921" y="3451538"/>
              <a:ext cx="3181082" cy="412124"/>
            </a:xfrm>
            <a:prstGeom prst="rect">
              <a:avLst/>
            </a:prstGeom>
            <a:noFill/>
            <a:ln w="28575">
              <a:solidFill>
                <a:srgbClr val="FF0000"/>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815921" y="1094705"/>
              <a:ext cx="1996225" cy="412124"/>
            </a:xfrm>
            <a:prstGeom prst="rect">
              <a:avLst/>
            </a:prstGeom>
            <a:noFill/>
            <a:ln w="28575">
              <a:solidFill>
                <a:srgbClr val="FF0000"/>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585656" y="734095"/>
              <a:ext cx="1826653" cy="412124"/>
            </a:xfrm>
            <a:prstGeom prst="rect">
              <a:avLst/>
            </a:prstGeom>
            <a:noFill/>
            <a:ln w="28575">
              <a:solidFill>
                <a:srgbClr val="FF0000"/>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ounded Rectangle 6"/>
          <p:cNvSpPr/>
          <p:nvPr/>
        </p:nvSpPr>
        <p:spPr>
          <a:xfrm>
            <a:off x="1918952" y="1828800"/>
            <a:ext cx="7830355" cy="3052293"/>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150000"/>
              </a:lnSpc>
            </a:pPr>
            <a:r>
              <a:rPr lang="fa-IR" b="1" dirty="0" smtClean="0">
                <a:cs typeface="B Zar" panose="00000400000000000000" pitchFamily="2" charset="-78"/>
              </a:rPr>
              <a:t>موثر شدن تصمیم‌ها به روز اجرا موکول شده است</a:t>
            </a:r>
          </a:p>
          <a:p>
            <a:pPr algn="ctr" rtl="1">
              <a:lnSpc>
                <a:spcPct val="150000"/>
              </a:lnSpc>
            </a:pPr>
            <a:r>
              <a:rPr lang="fa-IR" b="1" dirty="0" smtClean="0">
                <a:cs typeface="B Zar" panose="00000400000000000000" pitchFamily="2" charset="-78"/>
              </a:rPr>
              <a:t>اگر روز اجرا فرانرسد به معنای عدم وجود تصمیم است</a:t>
            </a:r>
          </a:p>
          <a:p>
            <a:pPr algn="ctr" rtl="1">
              <a:lnSpc>
                <a:spcPct val="150000"/>
              </a:lnSpc>
            </a:pPr>
            <a:r>
              <a:rPr lang="fa-IR" b="1" dirty="0" smtClean="0">
                <a:cs typeface="B Zar" panose="00000400000000000000" pitchFamily="2" charset="-78"/>
              </a:rPr>
              <a:t>روز اجرا به اجرای تعهدات ایران که آژانس باید آن را تایید کند موکول شده است</a:t>
            </a:r>
          </a:p>
          <a:p>
            <a:pPr algn="ctr" rtl="1">
              <a:lnSpc>
                <a:spcPct val="150000"/>
              </a:lnSpc>
            </a:pPr>
            <a:r>
              <a:rPr lang="fa-IR" sz="2800" b="1" dirty="0" smtClean="0">
                <a:cs typeface="B Zar" panose="00000400000000000000" pitchFamily="2" charset="-78"/>
              </a:rPr>
              <a:t>تعهدات آمریکا و اروپا و سازمان ملل به اجرای تعهدات ایران موکول شده است</a:t>
            </a:r>
            <a:endParaRPr lang="en-US" sz="2800" b="1" dirty="0">
              <a:cs typeface="B Zar" panose="00000400000000000000" pitchFamily="2" charset="-78"/>
            </a:endParaRPr>
          </a:p>
        </p:txBody>
      </p:sp>
    </p:spTree>
    <p:extLst>
      <p:ext uri="{BB962C8B-B14F-4D97-AF65-F5344CB8AC3E}">
        <p14:creationId xmlns:p14="http://schemas.microsoft.com/office/powerpoint/2010/main" val="426407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473</TotalTime>
  <Words>2410</Words>
  <Application>Microsoft Office PowerPoint</Application>
  <PresentationFormat>Widescreen</PresentationFormat>
  <Paragraphs>174</Paragraphs>
  <Slides>20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B Titr</vt:lpstr>
      <vt:lpstr>B Zar</vt:lpstr>
      <vt:lpstr>Calibri</vt:lpstr>
      <vt:lpstr>Calibri Light</vt:lpstr>
      <vt:lpstr>Times New Roman</vt:lpstr>
      <vt:lpstr>Traditional Arabic</vt:lpstr>
      <vt:lpstr>Office Theme</vt:lpstr>
      <vt:lpstr>سرانجام تحریم‌ها در برجام</vt:lpstr>
      <vt:lpstr>اهمیت تحریم‌ها در ارزیابی مذاکرات</vt:lpstr>
      <vt:lpstr>تحریم‌های بر اساس اهمیت برای اقتصاد ایران</vt:lpstr>
      <vt:lpstr>ساختار توافق جامع </vt:lpstr>
      <vt:lpstr>PowerPoint Presentation</vt:lpstr>
      <vt:lpstr>PowerPoint Presentation</vt:lpstr>
      <vt:lpstr>روز اجرا</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سرانجام تحریم‌ها در برجام</dc:title>
  <dc:creator>massoud barati</dc:creator>
  <cp:lastModifiedBy>massoud barati</cp:lastModifiedBy>
  <cp:revision>43</cp:revision>
  <dcterms:created xsi:type="dcterms:W3CDTF">2015-07-23T07:12:11Z</dcterms:created>
  <dcterms:modified xsi:type="dcterms:W3CDTF">2015-07-23T18:16:15Z</dcterms:modified>
</cp:coreProperties>
</file>