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6"/>
  </p:notesMasterIdLst>
  <p:sldIdLst>
    <p:sldId id="257" r:id="rId2"/>
    <p:sldId id="256"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69" d="100"/>
          <a:sy n="69" d="100"/>
        </p:scale>
        <p:origin x="-118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59A767A6-8639-4417-9EF6-6D3979FC5EE1}" type="datetimeFigureOut">
              <a:rPr lang="en-US" smtClean="0"/>
              <a:t>5/10/2013</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9E1D89E4-EA90-468B-9962-996AB2575F1B}" type="slidenum">
              <a:rPr lang="en-US" smtClean="0"/>
              <a:t>‹#›</a:t>
            </a:fld>
            <a:endParaRPr lang="en-US"/>
          </a:p>
        </p:txBody>
      </p:sp>
    </p:spTree>
    <p:extLst>
      <p:ext uri="{BB962C8B-B14F-4D97-AF65-F5344CB8AC3E}">
        <p14:creationId xmlns:p14="http://schemas.microsoft.com/office/powerpoint/2010/main" val="599079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69DA74-452E-4FAF-B817-5E91BB38C5A2}" type="datetimeFigureOut">
              <a:rPr lang="en-US" smtClean="0"/>
              <a:t>5/10/2013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B704F-6ECD-4CF1-A5F7-BF5721AE89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69DA74-452E-4FAF-B817-5E91BB38C5A2}" type="datetimeFigureOut">
              <a:rPr lang="en-US" smtClean="0"/>
              <a:t>5/10/2013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B704F-6ECD-4CF1-A5F7-BF5721AE89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369DA74-452E-4FAF-B817-5E91BB38C5A2}" type="datetimeFigureOut">
              <a:rPr lang="en-US" smtClean="0"/>
              <a:t>5/10/2013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B704F-6ECD-4CF1-A5F7-BF5721AE8995}"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69DA74-452E-4FAF-B817-5E91BB38C5A2}" type="datetimeFigureOut">
              <a:rPr lang="en-US" smtClean="0"/>
              <a:t>5/10/2013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B704F-6ECD-4CF1-A5F7-BF5721AE8995}"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69DA74-452E-4FAF-B817-5E91BB38C5A2}" type="datetimeFigureOut">
              <a:rPr lang="en-US" smtClean="0"/>
              <a:t>5/10/2013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B704F-6ECD-4CF1-A5F7-BF5721AE89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369DA74-452E-4FAF-B817-5E91BB38C5A2}" type="datetimeFigureOut">
              <a:rPr lang="en-US" smtClean="0"/>
              <a:t>5/10/2013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B704F-6ECD-4CF1-A5F7-BF5721AE8995}"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69DA74-452E-4FAF-B817-5E91BB38C5A2}" type="datetimeFigureOut">
              <a:rPr lang="en-US" smtClean="0"/>
              <a:t>5/10/2013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EB704F-6ECD-4CF1-A5F7-BF5721AE89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69DA74-452E-4FAF-B817-5E91BB38C5A2}" type="datetimeFigureOut">
              <a:rPr lang="en-US" smtClean="0"/>
              <a:t>5/10/2013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EB704F-6ECD-4CF1-A5F7-BF5721AE89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369DA74-452E-4FAF-B817-5E91BB38C5A2}" type="datetimeFigureOut">
              <a:rPr lang="en-US" smtClean="0"/>
              <a:t>5/10/2013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EB704F-6ECD-4CF1-A5F7-BF5721AE89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369DA74-452E-4FAF-B817-5E91BB38C5A2}" type="datetimeFigureOut">
              <a:rPr lang="en-US" smtClean="0"/>
              <a:t>5/10/2013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B704F-6ECD-4CF1-A5F7-BF5721AE8995}"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69DA74-452E-4FAF-B817-5E91BB38C5A2}" type="datetimeFigureOut">
              <a:rPr lang="en-US" smtClean="0"/>
              <a:t>5/10/2013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B704F-6ECD-4CF1-A5F7-BF5721AE8995}"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369DA74-452E-4FAF-B817-5E91BB38C5A2}" type="datetimeFigureOut">
              <a:rPr lang="en-US" smtClean="0"/>
              <a:t>5/10/2013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2EB704F-6ECD-4CF1-A5F7-BF5721AE8995}"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1835696" y="2492896"/>
            <a:ext cx="5688632" cy="1008112"/>
          </a:xfrm>
          <a:prstGeom prst="ellipse">
            <a:avLst/>
          </a:prstGeom>
          <a:solidFill>
            <a:schemeClr val="accent1">
              <a:lumMod val="20000"/>
              <a:lumOff val="80000"/>
            </a:schemeClr>
          </a:solidFill>
          <a:ln>
            <a:solidFill>
              <a:schemeClr val="bg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 name="Content Placeholder 2"/>
          <p:cNvSpPr>
            <a:spLocks noGrp="1"/>
          </p:cNvSpPr>
          <p:nvPr>
            <p:ph idx="1"/>
          </p:nvPr>
        </p:nvSpPr>
        <p:spPr/>
        <p:txBody>
          <a:bodyPr>
            <a:normAutofit/>
          </a:bodyPr>
          <a:lstStyle/>
          <a:p>
            <a:pPr marL="0" indent="0" algn="ctr">
              <a:buNone/>
            </a:pPr>
            <a:r>
              <a:rPr lang="fa-IR" sz="4000" dirty="0" smtClean="0">
                <a:cs typeface="Mj_Ghalam-1" pitchFamily="2" charset="-78"/>
              </a:rPr>
              <a:t>استاد گرامی:آقای دکترایمان زاده</a:t>
            </a:r>
          </a:p>
          <a:p>
            <a:pPr marL="0" indent="0" algn="ctr">
              <a:buNone/>
            </a:pPr>
            <a:r>
              <a:rPr lang="fa-IR" sz="4000" dirty="0" smtClean="0">
                <a:cs typeface="Mj_Ghalam-1" pitchFamily="2" charset="-78"/>
              </a:rPr>
              <a:t>تهیه کنندگان:آقایان میرزایی،فدوی،رشیدی</a:t>
            </a:r>
          </a:p>
          <a:p>
            <a:pPr marL="0" indent="0" algn="ctr">
              <a:buNone/>
            </a:pPr>
            <a:r>
              <a:rPr lang="fa-IR" sz="4000" dirty="0" smtClean="0">
                <a:cs typeface="Mj_Ghalam-1" pitchFamily="2" charset="-78"/>
              </a:rPr>
              <a:t>وخانم میرزاجانی</a:t>
            </a:r>
            <a:endParaRPr lang="en-US" sz="4000" dirty="0">
              <a:cs typeface="Mj_Ghalam-1" pitchFamily="2" charset="-78"/>
            </a:endParaRPr>
          </a:p>
        </p:txBody>
      </p:sp>
      <p:sp>
        <p:nvSpPr>
          <p:cNvPr id="2" name="Title 1"/>
          <p:cNvSpPr>
            <a:spLocks noGrp="1"/>
          </p:cNvSpPr>
          <p:nvPr>
            <p:ph type="title"/>
          </p:nvPr>
        </p:nvSpPr>
        <p:spPr/>
        <p:txBody>
          <a:bodyPr>
            <a:normAutofit fontScale="90000"/>
          </a:bodyPr>
          <a:lstStyle/>
          <a:p>
            <a:r>
              <a:rPr lang="fa-IR" smtClean="0">
                <a:cs typeface="Mj_Kaman" pitchFamily="2" charset="-78"/>
              </a:rPr>
              <a:t> تئوری </a:t>
            </a:r>
            <a:r>
              <a:rPr lang="fa-IR" dirty="0" smtClean="0">
                <a:cs typeface="Mj_Kaman" pitchFamily="2" charset="-78"/>
              </a:rPr>
              <a:t>شباهنگ(فصل </a:t>
            </a:r>
            <a:r>
              <a:rPr lang="fa-IR" smtClean="0">
                <a:cs typeface="Mj_Kaman" pitchFamily="2" charset="-78"/>
              </a:rPr>
              <a:t>نهم)</a:t>
            </a:r>
            <a:br>
              <a:rPr lang="fa-IR" smtClean="0">
                <a:cs typeface="Mj_Kaman" pitchFamily="2" charset="-78"/>
              </a:rPr>
            </a:br>
            <a:r>
              <a:rPr lang="fa-IR" smtClean="0">
                <a:cs typeface="Mj_Kaman" pitchFamily="2" charset="-78"/>
              </a:rPr>
              <a:t>صورت سود و زیان</a:t>
            </a:r>
            <a:endParaRPr lang="en-US" dirty="0">
              <a:cs typeface="Mj_Kaman" pitchFamily="2" charset="-78"/>
            </a:endParaRPr>
          </a:p>
        </p:txBody>
      </p:sp>
    </p:spTree>
    <p:extLst>
      <p:ext uri="{BB962C8B-B14F-4D97-AF65-F5344CB8AC3E}">
        <p14:creationId xmlns:p14="http://schemas.microsoft.com/office/powerpoint/2010/main" val="7143209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lvl="0" indent="0" algn="just" rtl="1">
              <a:buNone/>
            </a:pPr>
            <a:r>
              <a:rPr lang="fa-IR" sz="2800" dirty="0">
                <a:cs typeface="Mj_Ghalam-1" pitchFamily="2" charset="-78"/>
              </a:rPr>
              <a:t>سود عملياتي جاري :در صورت سود وزیان تنها درآمد فروش منظور میشود و سود غیر عملیاتی ماهیت ثانویه و جانبی </a:t>
            </a:r>
            <a:endParaRPr lang="en-US" sz="2800" dirty="0">
              <a:cs typeface="Mj_Ghalam-1" pitchFamily="2" charset="-78"/>
            </a:endParaRPr>
          </a:p>
          <a:p>
            <a:pPr marL="0" indent="0" algn="just" rtl="1">
              <a:buNone/>
            </a:pPr>
            <a:r>
              <a:rPr lang="fa-IR" sz="2800" dirty="0">
                <a:cs typeface="Mj_Ghalam-1" pitchFamily="2" charset="-78"/>
              </a:rPr>
              <a:t>داشته و غیر مکرر و غیر مرتبط با فعالیت انتفاعی هستند.</a:t>
            </a:r>
            <a:endParaRPr lang="en-US" sz="2800" dirty="0">
              <a:cs typeface="Mj_Ghalam-1" pitchFamily="2" charset="-78"/>
            </a:endParaRPr>
          </a:p>
          <a:p>
            <a:pPr marL="0" lvl="0" indent="0" algn="just" rtl="1">
              <a:buNone/>
            </a:pPr>
            <a:r>
              <a:rPr lang="fa-IR" sz="2800" dirty="0">
                <a:cs typeface="Mj_Ghalam-1" pitchFamily="2" charset="-78"/>
              </a:rPr>
              <a:t>شمول کلی سود . تمام درآمد هاي فروش و سودهای غير عملياتي صرف نظر از منابع آن بايد در صورت سود وزيان منعكس شوند. </a:t>
            </a:r>
            <a:endParaRPr lang="en-US" sz="2800" dirty="0">
              <a:cs typeface="Mj_Ghalam-1" pitchFamily="2" charset="-78"/>
            </a:endParaRPr>
          </a:p>
          <a:p>
            <a:pPr marL="0" indent="0" algn="just">
              <a:buNone/>
            </a:pPr>
            <a:endParaRPr lang="en-US" sz="2800" dirty="0">
              <a:cs typeface="Mj_Ghalam-1" pitchFamily="2" charset="-78"/>
            </a:endParaRPr>
          </a:p>
        </p:txBody>
      </p:sp>
      <p:sp>
        <p:nvSpPr>
          <p:cNvPr id="3" name="Title 2"/>
          <p:cNvSpPr>
            <a:spLocks noGrp="1"/>
          </p:cNvSpPr>
          <p:nvPr>
            <p:ph type="title"/>
          </p:nvPr>
        </p:nvSpPr>
        <p:spPr/>
        <p:txBody>
          <a:bodyPr>
            <a:normAutofit fontScale="90000"/>
          </a:bodyPr>
          <a:lstStyle/>
          <a:p>
            <a:r>
              <a:rPr lang="fa-IR" dirty="0">
                <a:cs typeface="Mj_Kaman" pitchFamily="2" charset="-78"/>
              </a:rPr>
              <a:t>دو تفكر در رابطه با سود در حسابداري</a:t>
            </a:r>
            <a:endParaRPr lang="en-US" dirty="0">
              <a:cs typeface="Mj_Kaman" pitchFamily="2" charset="-78"/>
            </a:endParaRPr>
          </a:p>
        </p:txBody>
      </p:sp>
    </p:spTree>
    <p:extLst>
      <p:ext uri="{BB962C8B-B14F-4D97-AF65-F5344CB8AC3E}">
        <p14:creationId xmlns:p14="http://schemas.microsoft.com/office/powerpoint/2010/main" val="11082714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2136338"/>
            <a:ext cx="7344816" cy="3539430"/>
          </a:xfrm>
          <a:prstGeom prst="rect">
            <a:avLst/>
          </a:prstGeom>
          <a:ln>
            <a:solidFill>
              <a:schemeClr val="bg1"/>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justLow" rtl="1"/>
            <a:r>
              <a:rPr lang="fa-IR" sz="2800" dirty="0" smtClean="0">
                <a:cs typeface="Mj_Ghalam-1" pitchFamily="2" charset="-78"/>
              </a:rPr>
              <a:t>پس دو تعريف داريم </a:t>
            </a:r>
            <a:endParaRPr lang="en-US" sz="2800" dirty="0" smtClean="0">
              <a:cs typeface="Mj_Ghalam-1" pitchFamily="2" charset="-78"/>
            </a:endParaRPr>
          </a:p>
          <a:p>
            <a:pPr lvl="0" algn="justLow" rtl="1"/>
            <a:r>
              <a:rPr lang="fa-IR" sz="2800" dirty="0" smtClean="0">
                <a:cs typeface="Mj_Ghalam-1" pitchFamily="2" charset="-78"/>
              </a:rPr>
              <a:t>سود غير عملياتي : در آمد هايي كه از فروش محصولات – كالا – ارائه خدمات تحصيل نشده است. </a:t>
            </a:r>
            <a:endParaRPr lang="en-US" sz="2800" dirty="0" smtClean="0">
              <a:cs typeface="Mj_Ghalam-1" pitchFamily="2" charset="-78"/>
            </a:endParaRPr>
          </a:p>
          <a:p>
            <a:pPr lvl="0" algn="justLow" rtl="1"/>
            <a:r>
              <a:rPr lang="fa-IR" sz="2800" dirty="0" smtClean="0">
                <a:cs typeface="Mj_Ghalam-1" pitchFamily="2" charset="-78"/>
              </a:rPr>
              <a:t>افزايش در خالص دارايي ها ناشي از معاملات جانبي يا اتفاقي (به جز مبادلات سرمايه اي و در امد فروش).</a:t>
            </a:r>
            <a:endParaRPr lang="en-US" sz="2800" dirty="0" smtClean="0">
              <a:cs typeface="Mj_Ghalam-1" pitchFamily="2" charset="-78"/>
            </a:endParaRPr>
          </a:p>
          <a:p>
            <a:pPr algn="justLow" rtl="1"/>
            <a:r>
              <a:rPr lang="fa-IR" sz="2800" dirty="0" smtClean="0">
                <a:cs typeface="Mj_Ghalam-1" pitchFamily="2" charset="-78"/>
              </a:rPr>
              <a:t>در تعريف دوم : اشاره شده به غير عملياتي : مكرر نبودن – مربوط نبودن به فعاليت هاي غير انتفاعي و در آمد فروش را از سود غير عملياتي مجزا كرده و يا تعريف شمول مكي سود مطابقت دارد. </a:t>
            </a:r>
            <a:endParaRPr lang="en-US" sz="2800" dirty="0">
              <a:cs typeface="Mj_Ghalam-1" pitchFamily="2" charset="-78"/>
            </a:endParaRPr>
          </a:p>
        </p:txBody>
      </p:sp>
    </p:spTree>
    <p:extLst>
      <p:ext uri="{BB962C8B-B14F-4D97-AF65-F5344CB8AC3E}">
        <p14:creationId xmlns:p14="http://schemas.microsoft.com/office/powerpoint/2010/main" val="3698087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r">
              <a:buNone/>
            </a:pPr>
            <a:r>
              <a:rPr lang="fa-IR" sz="2800" dirty="0">
                <a:cs typeface="Mj_Ghalam-1" pitchFamily="2" charset="-78"/>
              </a:rPr>
              <a:t>دوره ای كه در آن فعاليت هاي اصلي و لازم براي توليد و تحويل كالا يا خدمات انجام میگردد</a:t>
            </a:r>
            <a:r>
              <a:rPr lang="fa-IR" sz="2800" dirty="0" smtClean="0">
                <a:cs typeface="Mj_Ghalam-1" pitchFamily="2" charset="-78"/>
              </a:rPr>
              <a:t>.</a:t>
            </a:r>
          </a:p>
          <a:p>
            <a:pPr marL="0" indent="0">
              <a:buNone/>
            </a:pPr>
            <a:endParaRPr lang="fa-IR" dirty="0"/>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fa-IR" dirty="0" smtClean="0">
                <a:cs typeface="Mj_Kaman" pitchFamily="2" charset="-78"/>
              </a:rPr>
              <a:t>زمان شناسایی درآمد</a:t>
            </a:r>
            <a:endParaRPr lang="en-US" dirty="0">
              <a:cs typeface="Mj_Kaman" pitchFamily="2" charset="-78"/>
            </a:endParaRPr>
          </a:p>
        </p:txBody>
      </p:sp>
      <p:sp>
        <p:nvSpPr>
          <p:cNvPr id="4" name="Oval 3"/>
          <p:cNvSpPr/>
          <p:nvPr/>
        </p:nvSpPr>
        <p:spPr>
          <a:xfrm>
            <a:off x="1187624" y="3933056"/>
            <a:ext cx="6480720" cy="201622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a-I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Mj_Ghalam-1" pitchFamily="2" charset="-78"/>
              </a:rPr>
              <a:t>عيب : فعاليت ها در دوره هاي متفاوت انجام مي شود. نمي توانيم قبل از اندازه گيري درآمد ان را شناسايي كرد.</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cs typeface="Mj_Ghalam-1" pitchFamily="2" charset="-78"/>
            </a:endParaRPr>
          </a:p>
        </p:txBody>
      </p:sp>
    </p:spTree>
    <p:extLst>
      <p:ext uri="{BB962C8B-B14F-4D97-AF65-F5344CB8AC3E}">
        <p14:creationId xmlns:p14="http://schemas.microsoft.com/office/powerpoint/2010/main" val="26345779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64904"/>
            <a:ext cx="7372341" cy="3561259"/>
          </a:xfrm>
        </p:spPr>
        <p:txBody>
          <a:bodyPr>
            <a:normAutofit lnSpcReduction="10000"/>
          </a:bodyPr>
          <a:lstStyle/>
          <a:p>
            <a:pPr marL="0" indent="0" algn="r" rtl="1">
              <a:lnSpc>
                <a:spcPct val="120000"/>
              </a:lnSpc>
              <a:buNone/>
            </a:pPr>
            <a:r>
              <a:rPr lang="fa-IR" sz="2600" dirty="0" smtClean="0">
                <a:cs typeface="Mj_Ghalam-1" pitchFamily="2" charset="-78"/>
              </a:rPr>
              <a:t>1-در </a:t>
            </a:r>
            <a:r>
              <a:rPr lang="fa-IR" sz="2600" dirty="0">
                <a:cs typeface="Mj_Ghalam-1" pitchFamily="2" charset="-78"/>
              </a:rPr>
              <a:t>خلال توليد  </a:t>
            </a:r>
            <a:r>
              <a:rPr lang="en-US" sz="2600" dirty="0" smtClean="0">
                <a:cs typeface="Mj_Ghalam-1" pitchFamily="2" charset="-78"/>
              </a:rPr>
              <a:t>        </a:t>
            </a:r>
            <a:r>
              <a:rPr lang="fa-IR" sz="2600" dirty="0" smtClean="0">
                <a:cs typeface="Mj_Ghalam-1" pitchFamily="2" charset="-78"/>
              </a:rPr>
              <a:t> </a:t>
            </a:r>
            <a:r>
              <a:rPr lang="fa-IR" sz="2600" dirty="0">
                <a:cs typeface="Mj_Ghalam-1" pitchFamily="2" charset="-78"/>
              </a:rPr>
              <a:t>(اجاره – سود تضمين شده – حق العمل )</a:t>
            </a:r>
          </a:p>
          <a:p>
            <a:pPr marL="0" indent="0" algn="r" rtl="1">
              <a:lnSpc>
                <a:spcPct val="120000"/>
              </a:lnSpc>
              <a:buNone/>
            </a:pPr>
            <a:r>
              <a:rPr lang="fa-IR" sz="2600" dirty="0">
                <a:cs typeface="Mj_Ghalam-1" pitchFamily="2" charset="-78"/>
              </a:rPr>
              <a:t>          </a:t>
            </a:r>
            <a:r>
              <a:rPr lang="en-US" sz="2600" dirty="0">
                <a:cs typeface="Mj_Ghalam-1" pitchFamily="2" charset="-78"/>
              </a:rPr>
              <a:t>APB-SOP </a:t>
            </a:r>
            <a:r>
              <a:rPr lang="en-US" sz="2600" dirty="0" smtClean="0">
                <a:cs typeface="Mj_Ghalam-1" pitchFamily="2" charset="-78"/>
              </a:rPr>
              <a:t>                    </a:t>
            </a:r>
            <a:r>
              <a:rPr lang="fa-IR" sz="2600" dirty="0">
                <a:cs typeface="Mj_Ghalam-1" pitchFamily="2" charset="-78"/>
              </a:rPr>
              <a:t>قرارداد هاي بلند مدت </a:t>
            </a:r>
          </a:p>
          <a:p>
            <a:pPr marL="0" indent="0" algn="r" rtl="1">
              <a:lnSpc>
                <a:spcPct val="120000"/>
              </a:lnSpc>
              <a:buNone/>
            </a:pPr>
            <a:r>
              <a:rPr lang="fa-IR" sz="2600" dirty="0" smtClean="0">
                <a:cs typeface="Mj_Ghalam-1" pitchFamily="2" charset="-78"/>
              </a:rPr>
              <a:t>2-پايان </a:t>
            </a:r>
            <a:r>
              <a:rPr lang="fa-IR" sz="2600" dirty="0">
                <a:cs typeface="Mj_Ghalam-1" pitchFamily="2" charset="-78"/>
              </a:rPr>
              <a:t>توليد   </a:t>
            </a:r>
            <a:r>
              <a:rPr lang="fa-IR" sz="2600" dirty="0" smtClean="0">
                <a:cs typeface="Mj_Ghalam-1" pitchFamily="2" charset="-78"/>
              </a:rPr>
              <a:t> </a:t>
            </a:r>
            <a:r>
              <a:rPr lang="en-US" sz="2600" dirty="0">
                <a:cs typeface="Mj_Ghalam-1" pitchFamily="2" charset="-78"/>
              </a:rPr>
              <a:t>APB</a:t>
            </a:r>
            <a:r>
              <a:rPr lang="fa-IR" sz="2600" dirty="0">
                <a:cs typeface="Mj_Ghalam-1" pitchFamily="2" charset="-78"/>
              </a:rPr>
              <a:t>محصولات كشاورزي يا معدني – فلزات گرانبها </a:t>
            </a:r>
          </a:p>
          <a:p>
            <a:pPr marL="0" indent="0" algn="r" rtl="1">
              <a:lnSpc>
                <a:spcPct val="120000"/>
              </a:lnSpc>
              <a:buNone/>
            </a:pPr>
            <a:r>
              <a:rPr lang="fa-IR" sz="2600" dirty="0">
                <a:cs typeface="Mj_Ghalam-1" pitchFamily="2" charset="-78"/>
              </a:rPr>
              <a:t>3-مقطع فروش : در آمد فروش در زمان فروش و انتقال مالكيت شناسايي مي گردد.    </a:t>
            </a:r>
          </a:p>
          <a:p>
            <a:pPr marL="0" indent="0" algn="r" rtl="1">
              <a:lnSpc>
                <a:spcPct val="120000"/>
              </a:lnSpc>
              <a:buNone/>
            </a:pPr>
            <a:r>
              <a:rPr lang="fa-IR" sz="2600" dirty="0">
                <a:cs typeface="Mj_Ghalam-1" pitchFamily="2" charset="-78"/>
              </a:rPr>
              <a:t>4-بعد از فروش:</a:t>
            </a:r>
            <a:r>
              <a:rPr lang="en-US" sz="2600" dirty="0">
                <a:cs typeface="Mj_Ghalam-1" pitchFamily="2" charset="-78"/>
              </a:rPr>
              <a:t>SFAC </a:t>
            </a:r>
            <a:r>
              <a:rPr lang="fa-IR" sz="2600" dirty="0">
                <a:cs typeface="Mj_Ghalam-1" pitchFamily="2" charset="-78"/>
              </a:rPr>
              <a:t>فروش اقساطي اموال غير منقول هنگام وصول وجه نقد</a:t>
            </a:r>
          </a:p>
          <a:p>
            <a:pPr marL="0" indent="0" algn="r" rtl="1">
              <a:lnSpc>
                <a:spcPct val="120000"/>
              </a:lnSpc>
              <a:buNone/>
            </a:pPr>
            <a:r>
              <a:rPr lang="fa-IR" sz="2600" dirty="0">
                <a:cs typeface="Mj_Ghalam-1" pitchFamily="2" charset="-78"/>
              </a:rPr>
              <a:t>يعني بايد تمام مبادلات يا رويدادهاي لازم براي كسب درآمد به اتمام رسيده باشد. پس بايد مفهوم اندازه گيري را قبل از شناخت حل كنيم. </a:t>
            </a:r>
          </a:p>
          <a:p>
            <a:pPr marL="0" indent="0" algn="l" rtl="1">
              <a:buNone/>
            </a:pPr>
            <a:endParaRPr lang="en-US" dirty="0">
              <a:cs typeface="Mj_Ghalam-1" pitchFamily="2" charset="-78"/>
            </a:endParaRPr>
          </a:p>
        </p:txBody>
      </p:sp>
      <p:sp>
        <p:nvSpPr>
          <p:cNvPr id="3" name="Title 2"/>
          <p:cNvSpPr>
            <a:spLocks noGrp="1"/>
          </p:cNvSpPr>
          <p:nvPr>
            <p:ph type="title"/>
          </p:nvPr>
        </p:nvSpPr>
        <p:spPr/>
        <p:txBody>
          <a:bodyPr>
            <a:normAutofit fontScale="90000"/>
          </a:bodyPr>
          <a:lstStyle/>
          <a:p>
            <a:r>
              <a:rPr lang="fa-IR" dirty="0">
                <a:cs typeface="Mj_Kaman" pitchFamily="2" charset="-78"/>
              </a:rPr>
              <a:t>در ادبیات حسابداری 4مقطع زماني براي شناسايي درآمد فروش بکار گرفته شده </a:t>
            </a:r>
            <a:endParaRPr lang="en-US" dirty="0">
              <a:cs typeface="Mj_Kaman" pitchFamily="2" charset="-78"/>
            </a:endParaRPr>
          </a:p>
        </p:txBody>
      </p:sp>
      <p:sp>
        <p:nvSpPr>
          <p:cNvPr id="4" name="Right Brace 3"/>
          <p:cNvSpPr/>
          <p:nvPr/>
        </p:nvSpPr>
        <p:spPr>
          <a:xfrm>
            <a:off x="5980825" y="2780928"/>
            <a:ext cx="288032" cy="57606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7786195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971600" y="1988840"/>
            <a:ext cx="7200800" cy="41044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3200" dirty="0">
                <a:cs typeface="Mj_Ghalam-1" pitchFamily="2" charset="-78"/>
              </a:rPr>
              <a:t>ابزار های اندازه گیری یا به عبارتی مواردي كه بايد اندازه گيري شوند عبارتند از : (نحوه محاسبه قيمت فروش – وصول وجه نقد – هزينه هاي آتي) كه بتوانيم بلافاصله در آمد را شناسايي كنيم. اگر هر سه مورد بصورت منظقی وجود داشتند درآمد شناسایی میشود در غیر این صورت تازمان دست یابی به تعویق می افتد .</a:t>
            </a:r>
          </a:p>
        </p:txBody>
      </p:sp>
    </p:spTree>
    <p:extLst>
      <p:ext uri="{BB962C8B-B14F-4D97-AF65-F5344CB8AC3E}">
        <p14:creationId xmlns:p14="http://schemas.microsoft.com/office/powerpoint/2010/main" val="18820672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2708920"/>
            <a:ext cx="7408333" cy="3450696"/>
          </a:xfrm>
        </p:spPr>
        <p:txBody>
          <a:bodyPr>
            <a:normAutofit/>
          </a:bodyPr>
          <a:lstStyle/>
          <a:p>
            <a:pPr marL="0" indent="0" algn="r" rtl="1">
              <a:buNone/>
            </a:pPr>
            <a:r>
              <a:rPr lang="fa-IR" sz="3200" dirty="0" smtClean="0">
                <a:cs typeface="Mj_Ghalam-1" pitchFamily="2" charset="-78"/>
              </a:rPr>
              <a:t>1-ارزش </a:t>
            </a:r>
            <a:r>
              <a:rPr lang="fa-IR" sz="3200" dirty="0">
                <a:cs typeface="Mj_Ghalam-1" pitchFamily="2" charset="-78"/>
              </a:rPr>
              <a:t>اقتصادي به محصولات اضافه شود. </a:t>
            </a:r>
          </a:p>
          <a:p>
            <a:pPr marL="0" indent="0" algn="r" rtl="1">
              <a:buNone/>
            </a:pPr>
            <a:r>
              <a:rPr lang="fa-IR" sz="3200" dirty="0" smtClean="0">
                <a:cs typeface="Mj_Ghalam-1" pitchFamily="2" charset="-78"/>
              </a:rPr>
              <a:t>2-مبلغ </a:t>
            </a:r>
            <a:r>
              <a:rPr lang="fa-IR" sz="3200" dirty="0">
                <a:cs typeface="Mj_Ghalam-1" pitchFamily="2" charset="-78"/>
              </a:rPr>
              <a:t>درآمد قابل اندازه گيري مي باشد . </a:t>
            </a:r>
          </a:p>
          <a:p>
            <a:pPr marL="0" indent="0" algn="r" rtl="1">
              <a:buNone/>
            </a:pPr>
            <a:r>
              <a:rPr lang="fa-IR" sz="3200" dirty="0" smtClean="0">
                <a:cs typeface="Mj_Ghalam-1" pitchFamily="2" charset="-78"/>
              </a:rPr>
              <a:t>3-قابل </a:t>
            </a:r>
            <a:r>
              <a:rPr lang="fa-IR" sz="3200" dirty="0">
                <a:cs typeface="Mj_Ghalam-1" pitchFamily="2" charset="-78"/>
              </a:rPr>
              <a:t>رسيدگي مجدد وبدون </a:t>
            </a:r>
            <a:r>
              <a:rPr lang="fa-IR" sz="3200" dirty="0" smtClean="0">
                <a:cs typeface="Mj_Ghalam-1" pitchFamily="2" charset="-78"/>
              </a:rPr>
              <a:t>جانبداری</a:t>
            </a:r>
            <a:r>
              <a:rPr lang="en-US" sz="3200" dirty="0" smtClean="0">
                <a:cs typeface="Mj_Ghalam-1" pitchFamily="2" charset="-78"/>
              </a:rPr>
              <a:t> </a:t>
            </a:r>
            <a:r>
              <a:rPr lang="fa-IR" sz="3200" dirty="0" smtClean="0">
                <a:cs typeface="Mj_Ghalam-1" pitchFamily="2" charset="-78"/>
              </a:rPr>
              <a:t>مي </a:t>
            </a:r>
            <a:r>
              <a:rPr lang="fa-IR" sz="3200" dirty="0">
                <a:cs typeface="Mj_Ghalam-1" pitchFamily="2" charset="-78"/>
              </a:rPr>
              <a:t>باشد </a:t>
            </a:r>
          </a:p>
          <a:p>
            <a:pPr marL="0" indent="0" algn="r" rtl="1">
              <a:buNone/>
            </a:pPr>
            <a:r>
              <a:rPr lang="fa-IR" sz="3200" dirty="0" smtClean="0">
                <a:cs typeface="Mj_Ghalam-1" pitchFamily="2" charset="-78"/>
              </a:rPr>
              <a:t>4-برآورد </a:t>
            </a:r>
            <a:r>
              <a:rPr lang="fa-IR" sz="3200" dirty="0">
                <a:cs typeface="Mj_Ghalam-1" pitchFamily="2" charset="-78"/>
              </a:rPr>
              <a:t>معقول وصحيح از هزينه هاي مرتبط با در آمد فروش داشته باشیم</a:t>
            </a:r>
          </a:p>
          <a:p>
            <a:pPr marL="0" indent="0" algn="r" rtl="1">
              <a:buNone/>
            </a:pPr>
            <a:endParaRPr lang="en-US" sz="3200" dirty="0">
              <a:cs typeface="Mj_Ghalam-1" pitchFamily="2" charset="-78"/>
            </a:endParaRPr>
          </a:p>
        </p:txBody>
      </p:sp>
      <p:sp>
        <p:nvSpPr>
          <p:cNvPr id="3" name="Title 2"/>
          <p:cNvSpPr>
            <a:spLocks noGrp="1"/>
          </p:cNvSpPr>
          <p:nvPr>
            <p:ph type="title"/>
          </p:nvPr>
        </p:nvSpPr>
        <p:spPr/>
        <p:txBody>
          <a:bodyPr>
            <a:normAutofit/>
          </a:bodyPr>
          <a:lstStyle/>
          <a:p>
            <a:r>
              <a:rPr lang="fa-IR" sz="3600" dirty="0">
                <a:cs typeface="Mj_Kaman" pitchFamily="2" charset="-78"/>
              </a:rPr>
              <a:t>شرايط شناسايي درآمد فروش و </a:t>
            </a:r>
            <a:r>
              <a:rPr lang="fa-IR" sz="3600" dirty="0" smtClean="0">
                <a:cs typeface="Mj_Kaman" pitchFamily="2" charset="-78"/>
              </a:rPr>
              <a:t>سودطبق </a:t>
            </a:r>
            <a:r>
              <a:rPr lang="fa-IR" sz="3600" dirty="0">
                <a:cs typeface="Mj_Kaman" pitchFamily="2" charset="-78"/>
              </a:rPr>
              <a:t>اصول </a:t>
            </a:r>
            <a:r>
              <a:rPr lang="fa-IR" sz="3600" dirty="0" smtClean="0">
                <a:cs typeface="Mj_Kaman" pitchFamily="2" charset="-78"/>
              </a:rPr>
              <a:t> پذيرفته شده حسابداری </a:t>
            </a:r>
            <a:r>
              <a:rPr lang="en-US" sz="3600" dirty="0" smtClean="0">
                <a:cs typeface="Mj_Kaman" pitchFamily="2" charset="-78"/>
              </a:rPr>
              <a:t> </a:t>
            </a:r>
            <a:endParaRPr lang="en-US" sz="3600" dirty="0">
              <a:cs typeface="Mj_Kaman" pitchFamily="2" charset="-78"/>
            </a:endParaRPr>
          </a:p>
        </p:txBody>
      </p:sp>
    </p:spTree>
    <p:extLst>
      <p:ext uri="{BB962C8B-B14F-4D97-AF65-F5344CB8AC3E}">
        <p14:creationId xmlns:p14="http://schemas.microsoft.com/office/powerpoint/2010/main" val="30588793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lgn="just" rtl="1">
              <a:buNone/>
            </a:pPr>
            <a:r>
              <a:rPr lang="fa-IR" dirty="0" smtClean="0">
                <a:cs typeface="Mj_Ghalam-1" pitchFamily="2" charset="-78"/>
              </a:rPr>
              <a:t>1-خدمات(اجاره </a:t>
            </a:r>
            <a:r>
              <a:rPr lang="fa-IR" dirty="0">
                <a:cs typeface="Mj_Ghalam-1" pitchFamily="2" charset="-78"/>
              </a:rPr>
              <a:t>و سود تضمین شده و حق العمل )</a:t>
            </a:r>
          </a:p>
          <a:p>
            <a:pPr marL="0" indent="0" algn="just" rtl="1">
              <a:buNone/>
            </a:pPr>
            <a:r>
              <a:rPr lang="fa-IR" dirty="0">
                <a:cs typeface="Mj_Ghalam-1" pitchFamily="2" charset="-78"/>
              </a:rPr>
              <a:t>مبلغ اجاره در ابتدای قرارداد مشخص شده و هزینه های </a:t>
            </a:r>
          </a:p>
          <a:p>
            <a:pPr marL="0" indent="0" algn="just" rtl="1">
              <a:buNone/>
            </a:pPr>
            <a:r>
              <a:rPr lang="fa-IR" dirty="0">
                <a:cs typeface="Mj_Ghalam-1" pitchFamily="2" charset="-78"/>
              </a:rPr>
              <a:t>مربوطه هم زمان با شناخت درآمد شناسایی میشود .</a:t>
            </a:r>
          </a:p>
          <a:p>
            <a:pPr marL="0" indent="0" algn="just" rtl="1">
              <a:buNone/>
            </a:pPr>
            <a:r>
              <a:rPr lang="fa-IR" dirty="0">
                <a:cs typeface="Mj_Ghalam-1" pitchFamily="2" charset="-78"/>
              </a:rPr>
              <a:t>حتی اگر صورت حساب ارسال نشده یا وصول وجه به تاریخی دیر تر موکول شود.</a:t>
            </a:r>
          </a:p>
          <a:p>
            <a:pPr marL="0" indent="0" algn="just" rtl="1">
              <a:buNone/>
            </a:pPr>
            <a:r>
              <a:rPr lang="fa-IR" dirty="0">
                <a:cs typeface="Mj_Ghalam-1" pitchFamily="2" charset="-78"/>
              </a:rPr>
              <a:t>2-قراردادهای بلند مدت:</a:t>
            </a:r>
          </a:p>
          <a:p>
            <a:pPr marL="0" indent="0" algn="just" rtl="1">
              <a:buNone/>
            </a:pPr>
            <a:r>
              <a:rPr lang="fa-IR" dirty="0">
                <a:cs typeface="Mj_Ghalam-1" pitchFamily="2" charset="-78"/>
              </a:rPr>
              <a:t>از روش درصد پیشرفت کار استفاده میشود بدین ترتیب که مبلغ کل قرارداد معلوم و سود مورد انتظار ضربدر نسبت مخارج طی دوره مالی به مخارج کل برآوردی قرارداد </a:t>
            </a:r>
          </a:p>
          <a:p>
            <a:pPr marL="0" indent="0" algn="just" rtl="1">
              <a:buNone/>
            </a:pPr>
            <a:r>
              <a:rPr lang="fa-IR" dirty="0">
                <a:cs typeface="Mj_Ghalam-1" pitchFamily="2" charset="-78"/>
              </a:rPr>
              <a:t>میشود </a:t>
            </a:r>
          </a:p>
          <a:p>
            <a:pPr marL="0" indent="0" algn="r" rtl="1">
              <a:buNone/>
            </a:pPr>
            <a:endParaRPr lang="en-US" dirty="0">
              <a:cs typeface="Mj_Ghalam-1" pitchFamily="2" charset="-78"/>
            </a:endParaRPr>
          </a:p>
        </p:txBody>
      </p:sp>
      <p:sp>
        <p:nvSpPr>
          <p:cNvPr id="3" name="Title 2"/>
          <p:cNvSpPr>
            <a:spLocks noGrp="1"/>
          </p:cNvSpPr>
          <p:nvPr>
            <p:ph type="title"/>
          </p:nvPr>
        </p:nvSpPr>
        <p:spPr/>
        <p:txBody>
          <a:bodyPr/>
          <a:lstStyle/>
          <a:p>
            <a:r>
              <a:rPr lang="fa-IR" dirty="0">
                <a:cs typeface="Mj_Kaman" pitchFamily="2" charset="-78"/>
              </a:rPr>
              <a:t>درآمد فروش در خلال تولید</a:t>
            </a:r>
            <a:endParaRPr lang="en-US" dirty="0">
              <a:cs typeface="Mj_Kaman" pitchFamily="2" charset="-78"/>
            </a:endParaRPr>
          </a:p>
        </p:txBody>
      </p:sp>
    </p:spTree>
    <p:extLst>
      <p:ext uri="{BB962C8B-B14F-4D97-AF65-F5344CB8AC3E}">
        <p14:creationId xmlns:p14="http://schemas.microsoft.com/office/powerpoint/2010/main" val="23897478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r" rtl="1">
              <a:buNone/>
            </a:pPr>
            <a:endParaRPr lang="fa-IR" dirty="0"/>
          </a:p>
          <a:p>
            <a:pPr marL="0" indent="0" algn="r" rtl="1">
              <a:buNone/>
            </a:pPr>
            <a:endParaRPr lang="fa-IR" dirty="0" smtClean="0"/>
          </a:p>
          <a:p>
            <a:pPr marL="0" indent="0" algn="r" rtl="1">
              <a:buNone/>
            </a:pPr>
            <a:endParaRPr lang="fa-IR" dirty="0" smtClean="0"/>
          </a:p>
          <a:p>
            <a:pPr marL="0" indent="0" algn="r" rtl="1">
              <a:buNone/>
            </a:pPr>
            <a:r>
              <a:rPr lang="fa-IR" sz="2800" dirty="0" smtClean="0">
                <a:cs typeface="Mj_Ghalam-1" pitchFamily="2" charset="-78"/>
              </a:rPr>
              <a:t>1-برآورد </a:t>
            </a:r>
            <a:r>
              <a:rPr lang="fa-IR" sz="2800" dirty="0">
                <a:cs typeface="Mj_Ghalam-1" pitchFamily="2" charset="-78"/>
              </a:rPr>
              <a:t>صحیح جمع مخارج مشکل است و سود تحت تاثیر قرار میگیرد و قابل اعتماد نیست .</a:t>
            </a:r>
          </a:p>
          <a:p>
            <a:pPr marL="0" indent="0" algn="r" rtl="1">
              <a:buNone/>
            </a:pPr>
            <a:r>
              <a:rPr lang="fa-IR" sz="2800" dirty="0" smtClean="0">
                <a:cs typeface="Mj_Ghalam-1" pitchFamily="2" charset="-78"/>
              </a:rPr>
              <a:t>2-فعالیت </a:t>
            </a:r>
            <a:r>
              <a:rPr lang="fa-IR" sz="2800" dirty="0">
                <a:cs typeface="Mj_Ghalam-1" pitchFamily="2" charset="-78"/>
              </a:rPr>
              <a:t>های قبل (برنامه ریزی وآماده سازی و...)و مخارج پیمانکاران فرعی در محاسبات لحاظ نمیشود </a:t>
            </a:r>
          </a:p>
          <a:p>
            <a:pPr marL="0" indent="0">
              <a:buNone/>
            </a:pPr>
            <a:endParaRPr lang="en-US" dirty="0"/>
          </a:p>
        </p:txBody>
      </p:sp>
      <p:sp>
        <p:nvSpPr>
          <p:cNvPr id="3" name="Title 2"/>
          <p:cNvSpPr>
            <a:spLocks noGrp="1"/>
          </p:cNvSpPr>
          <p:nvPr>
            <p:ph type="title"/>
          </p:nvPr>
        </p:nvSpPr>
        <p:spPr>
          <a:xfrm>
            <a:off x="467544" y="260648"/>
            <a:ext cx="8229600" cy="1252728"/>
          </a:xfrm>
        </p:spPr>
        <p:txBody>
          <a:bodyPr/>
          <a:lstStyle/>
          <a:p>
            <a:r>
              <a:rPr lang="fa-IR" dirty="0">
                <a:cs typeface="Mj_Kaman" pitchFamily="2" charset="-78"/>
              </a:rPr>
              <a:t>درآمد فروش در خلال </a:t>
            </a:r>
            <a:r>
              <a:rPr lang="fa-IR" dirty="0" smtClean="0">
                <a:cs typeface="Mj_Kaman" pitchFamily="2" charset="-78"/>
              </a:rPr>
              <a:t>تولید</a:t>
            </a:r>
            <a:endParaRPr lang="en-US" dirty="0">
              <a:cs typeface="Mj_Kaman" pitchFamily="2" charset="-78"/>
            </a:endParaRPr>
          </a:p>
        </p:txBody>
      </p:sp>
      <p:sp>
        <p:nvSpPr>
          <p:cNvPr id="4" name="Down Ribbon 3"/>
          <p:cNvSpPr/>
          <p:nvPr/>
        </p:nvSpPr>
        <p:spPr>
          <a:xfrm>
            <a:off x="1475656" y="2852936"/>
            <a:ext cx="6264696" cy="792088"/>
          </a:xfrm>
          <a:prstGeom prst="ribbon">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2400" dirty="0" smtClean="0">
                <a:cs typeface="Mj_Kaman" pitchFamily="2" charset="-78"/>
              </a:rPr>
              <a:t>ایرادات</a:t>
            </a:r>
            <a:endParaRPr lang="en-US" sz="2400" dirty="0">
              <a:cs typeface="Mj_Kaman" pitchFamily="2" charset="-78"/>
            </a:endParaRPr>
          </a:p>
        </p:txBody>
      </p:sp>
    </p:spTree>
    <p:extLst>
      <p:ext uri="{BB962C8B-B14F-4D97-AF65-F5344CB8AC3E}">
        <p14:creationId xmlns:p14="http://schemas.microsoft.com/office/powerpoint/2010/main" val="21382125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947467" y="2996952"/>
            <a:ext cx="2160240" cy="115212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2800" dirty="0">
                <a:cs typeface="Mj_Kaman" pitchFamily="2" charset="-78"/>
              </a:rPr>
              <a:t>نمو </a:t>
            </a:r>
            <a:r>
              <a:rPr lang="fa-IR" sz="2800" dirty="0" smtClean="0">
                <a:cs typeface="Mj_Kaman" pitchFamily="2" charset="-78"/>
              </a:rPr>
              <a:t>طبیعی</a:t>
            </a:r>
            <a:endParaRPr lang="en-US" sz="2800" dirty="0">
              <a:cs typeface="Mj_Kaman" pitchFamily="2" charset="-78"/>
            </a:endParaRPr>
          </a:p>
        </p:txBody>
      </p:sp>
      <p:sp>
        <p:nvSpPr>
          <p:cNvPr id="3" name="Rectangle 2"/>
          <p:cNvSpPr/>
          <p:nvPr/>
        </p:nvSpPr>
        <p:spPr>
          <a:xfrm>
            <a:off x="395536" y="1495524"/>
            <a:ext cx="6120680" cy="4154984"/>
          </a:xfrm>
          <a:prstGeom prst="rect">
            <a:avLst/>
          </a:prstGeom>
          <a:ln>
            <a:solidFill>
              <a:schemeClr val="bg1"/>
            </a:solidFill>
          </a:ln>
        </p:spPr>
        <p:txBody>
          <a:bodyPr wrap="square">
            <a:spAutoFit/>
          </a:bodyPr>
          <a:lstStyle/>
          <a:p>
            <a:pPr marL="683895" algn="just" rtl="1">
              <a:spcAft>
                <a:spcPts val="0"/>
              </a:spcAft>
            </a:pPr>
            <a:r>
              <a:rPr lang="fa-IR" sz="3200" dirty="0">
                <a:solidFill>
                  <a:schemeClr val="bg2">
                    <a:lumMod val="25000"/>
                  </a:schemeClr>
                </a:solidFill>
                <a:latin typeface="Calibri"/>
                <a:ea typeface="Calibri"/>
                <a:cs typeface="Mj_Ghalam-1" pitchFamily="2" charset="-78"/>
              </a:rPr>
              <a:t>تغییر بر اثر مرور زمان (مثل درختان جنگل و احشام)مشابه تغییر شکل کالا و مواد . پس نمو طبیعی </a:t>
            </a:r>
            <a:endParaRPr lang="en-US" sz="2400" dirty="0">
              <a:solidFill>
                <a:schemeClr val="bg2">
                  <a:lumMod val="25000"/>
                </a:schemeClr>
              </a:solidFill>
              <a:latin typeface="Calibri"/>
              <a:ea typeface="Calibri"/>
              <a:cs typeface="Mj_Ghalam-1" pitchFamily="2" charset="-78"/>
            </a:endParaRPr>
          </a:p>
          <a:p>
            <a:pPr marL="683895" algn="just" rtl="1">
              <a:spcAft>
                <a:spcPts val="0"/>
              </a:spcAft>
            </a:pPr>
            <a:r>
              <a:rPr lang="fa-IR" sz="3200" dirty="0">
                <a:solidFill>
                  <a:schemeClr val="bg2">
                    <a:lumMod val="25000"/>
                  </a:schemeClr>
                </a:solidFill>
                <a:latin typeface="Calibri"/>
                <a:ea typeface="Calibri"/>
                <a:cs typeface="Mj_Ghalam-1" pitchFamily="2" charset="-78"/>
              </a:rPr>
              <a:t>موجب کسب درآمد فروش میشودو فقط با مقایسه ارزش موجودی ها شناسایی میشود نه معاملات.</a:t>
            </a:r>
            <a:endParaRPr lang="en-US" sz="2400" dirty="0">
              <a:solidFill>
                <a:schemeClr val="bg2">
                  <a:lumMod val="25000"/>
                </a:schemeClr>
              </a:solidFill>
              <a:latin typeface="Calibri"/>
              <a:ea typeface="Calibri"/>
              <a:cs typeface="Mj_Ghalam-1" pitchFamily="2" charset="-78"/>
            </a:endParaRPr>
          </a:p>
          <a:p>
            <a:pPr marL="683895" algn="just" rtl="1">
              <a:spcAft>
                <a:spcPts val="1000"/>
              </a:spcAft>
            </a:pPr>
            <a:r>
              <a:rPr lang="fa-IR" sz="4000" dirty="0">
                <a:solidFill>
                  <a:schemeClr val="bg2">
                    <a:lumMod val="25000"/>
                  </a:schemeClr>
                </a:solidFill>
                <a:latin typeface="Calibri"/>
                <a:ea typeface="Calibri"/>
                <a:cs typeface="Mj_Ghalam-1" pitchFamily="2" charset="-78"/>
              </a:rPr>
              <a:t>مشکل</a:t>
            </a:r>
            <a:r>
              <a:rPr lang="fa-IR" sz="3200" dirty="0">
                <a:solidFill>
                  <a:schemeClr val="bg2">
                    <a:lumMod val="25000"/>
                  </a:schemeClr>
                </a:solidFill>
                <a:latin typeface="Calibri"/>
                <a:ea typeface="Calibri"/>
                <a:cs typeface="Mj_Ghalam-1" pitchFamily="2" charset="-78"/>
              </a:rPr>
              <a:t>:ارزش فعلی (انتظارات قیمت بازار در آینده)گردش وجوه نقد آتی(مخارج آتی برای ایجاد شرایط نمو طبیعی و آماده کردن محصول برای عرضه در بازار.</a:t>
            </a:r>
            <a:endParaRPr lang="en-US" sz="2400" dirty="0">
              <a:solidFill>
                <a:schemeClr val="bg2">
                  <a:lumMod val="25000"/>
                </a:schemeClr>
              </a:solidFill>
              <a:effectLst/>
              <a:latin typeface="Calibri"/>
              <a:ea typeface="Calibri"/>
              <a:cs typeface="Mj_Ghalam-1" pitchFamily="2" charset="-78"/>
            </a:endParaRPr>
          </a:p>
        </p:txBody>
      </p:sp>
    </p:spTree>
    <p:extLst>
      <p:ext uri="{BB962C8B-B14F-4D97-AF65-F5344CB8AC3E}">
        <p14:creationId xmlns:p14="http://schemas.microsoft.com/office/powerpoint/2010/main" val="29627615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lgn="just" rtl="1">
              <a:buNone/>
            </a:pPr>
            <a:r>
              <a:rPr lang="fa-IR" sz="2800" dirty="0">
                <a:cs typeface="Mj_Ghalam-1" pitchFamily="2" charset="-78"/>
              </a:rPr>
              <a:t>در اينجا مشكل اندازه مخارج ساخت حل شد ولي محاسبه قيمت فروش و مخارج اضافي براي فروش و تحويل محصول وجود دارد. مثلا فقدان قيمت با ثبات بازار براي بعضي از كا لاها . </a:t>
            </a:r>
          </a:p>
          <a:p>
            <a:pPr marL="0" indent="0" algn="just" rtl="1">
              <a:buNone/>
            </a:pPr>
            <a:r>
              <a:rPr lang="fa-IR" sz="2800" dirty="0">
                <a:cs typeface="Mj_Ghalam-1" pitchFamily="2" charset="-78"/>
              </a:rPr>
              <a:t>بر اساس بیانیه شماره 4 (</a:t>
            </a:r>
            <a:r>
              <a:rPr lang="en-US" sz="2800" dirty="0">
                <a:cs typeface="Mj_Ghalam-1" pitchFamily="2" charset="-78"/>
              </a:rPr>
              <a:t>APB):</a:t>
            </a:r>
            <a:r>
              <a:rPr lang="fa-IR" sz="2800" dirty="0">
                <a:cs typeface="Mj_Ghalam-1" pitchFamily="2" charset="-78"/>
              </a:rPr>
              <a:t>درآمد فروش را تنها میتوان</a:t>
            </a:r>
          </a:p>
          <a:p>
            <a:pPr marL="0" indent="0" algn="just" rtl="1">
              <a:buNone/>
            </a:pPr>
            <a:r>
              <a:rPr lang="fa-IR" sz="2800" dirty="0">
                <a:cs typeface="Mj_Ghalam-1" pitchFamily="2" charset="-78"/>
              </a:rPr>
              <a:t>1-فلزات گرانبها و ثبات قيمت و مخارج كم اهميت در مقطع تکمیل شناسایی کرد.</a:t>
            </a:r>
          </a:p>
          <a:p>
            <a:pPr marL="0" indent="0" algn="just" rtl="1">
              <a:buNone/>
            </a:pPr>
            <a:r>
              <a:rPr lang="fa-IR" sz="2800" dirty="0">
                <a:cs typeface="Mj_Ghalam-1" pitchFamily="2" charset="-78"/>
              </a:rPr>
              <a:t>همچنین:</a:t>
            </a:r>
          </a:p>
          <a:p>
            <a:pPr marL="0" indent="0" algn="just" rtl="1">
              <a:buNone/>
            </a:pPr>
            <a:r>
              <a:rPr lang="fa-IR" sz="2800" dirty="0">
                <a:cs typeface="Mj_Ghalam-1" pitchFamily="2" charset="-78"/>
              </a:rPr>
              <a:t>2-محصولات كشاورزي معدني (قيمت تضميني </a:t>
            </a:r>
            <a:r>
              <a:rPr lang="fa-IR" sz="2800" dirty="0" smtClean="0">
                <a:cs typeface="Mj_Ghalam-1" pitchFamily="2" charset="-78"/>
              </a:rPr>
              <a:t>)</a:t>
            </a:r>
            <a:endParaRPr lang="fa-IR" sz="2800" dirty="0">
              <a:cs typeface="Mj_Ghalam-1" pitchFamily="2" charset="-78"/>
            </a:endParaRPr>
          </a:p>
        </p:txBody>
      </p:sp>
      <p:sp>
        <p:nvSpPr>
          <p:cNvPr id="3" name="Title 2"/>
          <p:cNvSpPr>
            <a:spLocks noGrp="1"/>
          </p:cNvSpPr>
          <p:nvPr>
            <p:ph type="title"/>
          </p:nvPr>
        </p:nvSpPr>
        <p:spPr/>
        <p:txBody>
          <a:bodyPr/>
          <a:lstStyle/>
          <a:p>
            <a:r>
              <a:rPr lang="fa-IR" dirty="0">
                <a:cs typeface="Mj_Kaman" pitchFamily="2" charset="-78"/>
              </a:rPr>
              <a:t>شناسايي فروش در خاتمه توليد </a:t>
            </a:r>
            <a:endParaRPr lang="en-US" dirty="0">
              <a:cs typeface="Mj_Kaman" pitchFamily="2" charset="-78"/>
            </a:endParaRPr>
          </a:p>
        </p:txBody>
      </p:sp>
    </p:spTree>
    <p:extLst>
      <p:ext uri="{BB962C8B-B14F-4D97-AF65-F5344CB8AC3E}">
        <p14:creationId xmlns:p14="http://schemas.microsoft.com/office/powerpoint/2010/main" val="2172403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8000" dirty="0" smtClean="0">
                <a:cs typeface="Mj_Cordoba" pitchFamily="2" charset="-78"/>
              </a:rPr>
              <a:t>بسم الله الرحمن الرحیم</a:t>
            </a:r>
            <a:endParaRPr lang="en-US" sz="8000" dirty="0">
              <a:cs typeface="Mj_Cordoba" pitchFamily="2" charset="-78"/>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065422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fa-IR" dirty="0"/>
              <a:t>	</a:t>
            </a:r>
          </a:p>
          <a:p>
            <a:endParaRPr lang="en-US" dirty="0"/>
          </a:p>
        </p:txBody>
      </p:sp>
      <p:sp>
        <p:nvSpPr>
          <p:cNvPr id="3" name="Title 2"/>
          <p:cNvSpPr>
            <a:spLocks noGrp="1"/>
          </p:cNvSpPr>
          <p:nvPr>
            <p:ph type="title"/>
          </p:nvPr>
        </p:nvSpPr>
        <p:spPr/>
        <p:txBody>
          <a:bodyPr>
            <a:normAutofit/>
          </a:bodyPr>
          <a:lstStyle/>
          <a:p>
            <a:r>
              <a:rPr lang="fa-IR" dirty="0">
                <a:cs typeface="Mj_Kaman" pitchFamily="2" charset="-78"/>
              </a:rPr>
              <a:t>مشكلات </a:t>
            </a:r>
            <a:r>
              <a:rPr lang="fa-IR" dirty="0" smtClean="0">
                <a:cs typeface="Mj_Kaman" pitchFamily="2" charset="-78"/>
              </a:rPr>
              <a:t> </a:t>
            </a:r>
            <a:r>
              <a:rPr lang="fa-IR" dirty="0">
                <a:cs typeface="Mj_Kaman" pitchFamily="2" charset="-78"/>
              </a:rPr>
              <a:t>محاسبه در آمد فروش </a:t>
            </a:r>
            <a:endParaRPr lang="en-US" dirty="0">
              <a:cs typeface="Mj_Kaman" pitchFamily="2" charset="-78"/>
            </a:endParaRPr>
          </a:p>
        </p:txBody>
      </p:sp>
      <p:sp>
        <p:nvSpPr>
          <p:cNvPr id="4" name="Cube 3"/>
          <p:cNvSpPr/>
          <p:nvPr/>
        </p:nvSpPr>
        <p:spPr>
          <a:xfrm>
            <a:off x="6516216" y="2778225"/>
            <a:ext cx="2016224" cy="1872208"/>
          </a:xfrm>
          <a:prstGeom prst="cub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4000" dirty="0">
                <a:cs typeface="Mj_Ghalam-1" pitchFamily="2" charset="-78"/>
              </a:rPr>
              <a:t>استراد</a:t>
            </a:r>
            <a:endParaRPr lang="fa-IR" sz="3600" dirty="0">
              <a:cs typeface="Mj_Ghalam-1" pitchFamily="2" charset="-78"/>
            </a:endParaRPr>
          </a:p>
        </p:txBody>
      </p:sp>
      <p:sp>
        <p:nvSpPr>
          <p:cNvPr id="5" name="Cube 4"/>
          <p:cNvSpPr/>
          <p:nvPr/>
        </p:nvSpPr>
        <p:spPr>
          <a:xfrm>
            <a:off x="1727773" y="4622594"/>
            <a:ext cx="2448272" cy="2088232"/>
          </a:xfrm>
          <a:prstGeom prst="cub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2800" dirty="0">
                <a:cs typeface="Mj_Ghalam-1" pitchFamily="2" charset="-78"/>
              </a:rPr>
              <a:t>مخارج اضافي </a:t>
            </a:r>
            <a:r>
              <a:rPr lang="fa-IR" sz="2800" dirty="0" smtClean="0">
                <a:cs typeface="Mj_Ghalam-1" pitchFamily="2" charset="-78"/>
              </a:rPr>
              <a:t>        ( </a:t>
            </a:r>
            <a:r>
              <a:rPr lang="fa-IR" sz="2800" dirty="0">
                <a:cs typeface="Mj_Ghalam-1" pitchFamily="2" charset="-78"/>
              </a:rPr>
              <a:t>تضمين كالا )</a:t>
            </a:r>
          </a:p>
          <a:p>
            <a:pPr algn="ctr"/>
            <a:endParaRPr lang="fa-IR" sz="2400" dirty="0">
              <a:cs typeface="Mj_Ghalam-1" pitchFamily="2" charset="-78"/>
            </a:endParaRPr>
          </a:p>
        </p:txBody>
      </p:sp>
      <p:sp>
        <p:nvSpPr>
          <p:cNvPr id="6" name="Cube 5"/>
          <p:cNvSpPr/>
          <p:nvPr/>
        </p:nvSpPr>
        <p:spPr>
          <a:xfrm>
            <a:off x="4191922" y="3570313"/>
            <a:ext cx="2304256" cy="2113950"/>
          </a:xfrm>
          <a:prstGeom prst="cub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3200" dirty="0">
                <a:cs typeface="Mj_Ghalam-1" pitchFamily="2" charset="-78"/>
              </a:rPr>
              <a:t>وصول قسمتي از مبلغ فروش </a:t>
            </a:r>
          </a:p>
          <a:p>
            <a:pPr algn="ctr"/>
            <a:endParaRPr lang="fa-IR" dirty="0">
              <a:cs typeface="Mj_Kaman" pitchFamily="2" charset="-78"/>
            </a:endParaRPr>
          </a:p>
        </p:txBody>
      </p:sp>
      <p:sp>
        <p:nvSpPr>
          <p:cNvPr id="7" name="Down Arrow 6"/>
          <p:cNvSpPr/>
          <p:nvPr/>
        </p:nvSpPr>
        <p:spPr>
          <a:xfrm>
            <a:off x="7157392" y="2551337"/>
            <a:ext cx="576064" cy="54006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a-IR" dirty="0" smtClean="0"/>
              <a:t>1</a:t>
            </a:r>
            <a:endParaRPr lang="en-US" dirty="0"/>
          </a:p>
        </p:txBody>
      </p:sp>
      <p:sp>
        <p:nvSpPr>
          <p:cNvPr id="8" name="Down Arrow 7"/>
          <p:cNvSpPr/>
          <p:nvPr/>
        </p:nvSpPr>
        <p:spPr>
          <a:xfrm>
            <a:off x="2669816" y="4216888"/>
            <a:ext cx="576064" cy="550992"/>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a-IR" dirty="0" smtClean="0"/>
              <a:t>3</a:t>
            </a:r>
            <a:endParaRPr lang="en-US" dirty="0"/>
          </a:p>
        </p:txBody>
      </p:sp>
      <p:sp>
        <p:nvSpPr>
          <p:cNvPr id="9" name="Down Arrow 8"/>
          <p:cNvSpPr/>
          <p:nvPr/>
        </p:nvSpPr>
        <p:spPr>
          <a:xfrm>
            <a:off x="5056018" y="3330855"/>
            <a:ext cx="576064" cy="47891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a-IR" dirty="0" smtClean="0"/>
              <a:t>2</a:t>
            </a:r>
            <a:endParaRPr lang="en-US" dirty="0"/>
          </a:p>
        </p:txBody>
      </p:sp>
    </p:spTree>
    <p:extLst>
      <p:ext uri="{BB962C8B-B14F-4D97-AF65-F5344CB8AC3E}">
        <p14:creationId xmlns:p14="http://schemas.microsoft.com/office/powerpoint/2010/main" val="26307474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rtl="1">
              <a:buNone/>
            </a:pPr>
            <a:r>
              <a:rPr lang="fa-IR" sz="3200" dirty="0" smtClean="0">
                <a:cs typeface="Mj_Ghalam-1" pitchFamily="2" charset="-78"/>
              </a:rPr>
              <a:t>با </a:t>
            </a:r>
            <a:r>
              <a:rPr lang="fa-IR" sz="3200" dirty="0">
                <a:cs typeface="Mj_Ghalam-1" pitchFamily="2" charset="-78"/>
              </a:rPr>
              <a:t>دو شرط 1- مبلغ معامله را نتوانستيم درست در آن زمان اندازه گيري كنيم. 2- هزينه هاي بااهمیتی كه محتمل باشد ولي نتوانيم بطور معقول در آن زمان  اندازه گيري كنيم. </a:t>
            </a:r>
          </a:p>
          <a:p>
            <a:pPr marL="0" indent="0" algn="ctr" rtl="1">
              <a:buNone/>
            </a:pPr>
            <a:r>
              <a:rPr lang="fa-IR" sz="3200" dirty="0">
                <a:cs typeface="Mj_Ghalam-1" pitchFamily="2" charset="-78"/>
              </a:rPr>
              <a:t>مثلا : </a:t>
            </a:r>
          </a:p>
          <a:p>
            <a:pPr marL="0" indent="0" algn="ctr" rtl="1">
              <a:buNone/>
            </a:pPr>
            <a:r>
              <a:rPr lang="fa-IR" sz="3200" dirty="0" smtClean="0">
                <a:cs typeface="Mj_Ghalam-1" pitchFamily="2" charset="-78"/>
              </a:rPr>
              <a:t>1-فروش </a:t>
            </a:r>
            <a:r>
              <a:rPr lang="fa-IR" sz="3200" dirty="0">
                <a:cs typeface="Mj_Ghalam-1" pitchFamily="2" charset="-78"/>
              </a:rPr>
              <a:t>يا حق استرداد کالا</a:t>
            </a:r>
          </a:p>
          <a:p>
            <a:pPr marL="0" indent="0" algn="ctr" rtl="1">
              <a:buNone/>
            </a:pPr>
            <a:r>
              <a:rPr lang="fa-IR" sz="3200" dirty="0" smtClean="0">
                <a:cs typeface="Mj_Ghalam-1" pitchFamily="2" charset="-78"/>
              </a:rPr>
              <a:t>2-فروش </a:t>
            </a:r>
            <a:r>
              <a:rPr lang="fa-IR" sz="3200" dirty="0">
                <a:cs typeface="Mj_Ghalam-1" pitchFamily="2" charset="-78"/>
              </a:rPr>
              <a:t>اقساطي </a:t>
            </a:r>
          </a:p>
          <a:p>
            <a:pPr algn="r" rtl="1"/>
            <a:endParaRPr lang="en-US" dirty="0"/>
          </a:p>
        </p:txBody>
      </p:sp>
      <p:sp>
        <p:nvSpPr>
          <p:cNvPr id="3" name="Title 2"/>
          <p:cNvSpPr>
            <a:spLocks noGrp="1"/>
          </p:cNvSpPr>
          <p:nvPr>
            <p:ph type="title"/>
          </p:nvPr>
        </p:nvSpPr>
        <p:spPr/>
        <p:txBody>
          <a:bodyPr/>
          <a:lstStyle/>
          <a:p>
            <a:r>
              <a:rPr lang="fa-IR" dirty="0">
                <a:cs typeface="Mj_Kaman" pitchFamily="2" charset="-78"/>
              </a:rPr>
              <a:t>شناسايي در آمد بعد از رخداد فروش </a:t>
            </a:r>
            <a:endParaRPr lang="en-US" dirty="0">
              <a:cs typeface="Mj_Kaman" pitchFamily="2" charset="-78"/>
            </a:endParaRPr>
          </a:p>
        </p:txBody>
      </p:sp>
    </p:spTree>
    <p:extLst>
      <p:ext uri="{BB962C8B-B14F-4D97-AF65-F5344CB8AC3E}">
        <p14:creationId xmlns:p14="http://schemas.microsoft.com/office/powerpoint/2010/main" val="42864022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lgn="r" rtl="1">
              <a:buNone/>
            </a:pPr>
            <a:r>
              <a:rPr lang="fa-IR" dirty="0" smtClean="0">
                <a:cs typeface="Mj_Ghalam-1" pitchFamily="2" charset="-78"/>
              </a:rPr>
              <a:t>1-چون </a:t>
            </a:r>
            <a:r>
              <a:rPr lang="fa-IR" dirty="0">
                <a:cs typeface="Mj_Ghalam-1" pitchFamily="2" charset="-78"/>
              </a:rPr>
              <a:t>خطر تملك مجدد وجود دارد مبلغ كالاي استردادي در آينده به نحوي معقول قابل برآورد باشد. </a:t>
            </a:r>
          </a:p>
          <a:p>
            <a:pPr marL="0" indent="0" algn="r" rtl="1">
              <a:buNone/>
            </a:pPr>
            <a:r>
              <a:rPr lang="fa-IR" dirty="0">
                <a:cs typeface="Mj_Ghalam-1" pitchFamily="2" charset="-78"/>
              </a:rPr>
              <a:t>2-قيمت فروش ثابت و هنگام فروش مشخص مي باشد. </a:t>
            </a:r>
          </a:p>
          <a:p>
            <a:pPr marL="0" indent="0" algn="r" rtl="1">
              <a:buNone/>
            </a:pPr>
            <a:r>
              <a:rPr lang="fa-IR" dirty="0">
                <a:cs typeface="Mj_Ghalam-1" pitchFamily="2" charset="-78"/>
              </a:rPr>
              <a:t>3-خريدار وجه را پرداخته يا تعهد كرده و مشروط به بازفروش كالا نباشد مثل حق العمل كاري .</a:t>
            </a:r>
          </a:p>
          <a:p>
            <a:pPr marL="0" indent="0" algn="r" rtl="1">
              <a:buNone/>
            </a:pPr>
            <a:r>
              <a:rPr lang="fa-IR" dirty="0">
                <a:cs typeface="Mj_Ghalam-1" pitchFamily="2" charset="-78"/>
              </a:rPr>
              <a:t>4-تعهد خريدار با حوادث غير مترقبه تغيير نكند.</a:t>
            </a:r>
          </a:p>
          <a:p>
            <a:pPr marL="0" indent="0" algn="r" rtl="1">
              <a:buNone/>
            </a:pPr>
            <a:r>
              <a:rPr lang="fa-IR" dirty="0">
                <a:cs typeface="Mj_Ghalam-1" pitchFamily="2" charset="-78"/>
              </a:rPr>
              <a:t>5-در صورت بازفروش بودن خريدار خودش امكانات اقتصادي لازم علاوه برفروشنده را در اختيارداشته .</a:t>
            </a:r>
          </a:p>
          <a:p>
            <a:pPr marL="0" indent="0" algn="r" rtl="1">
              <a:buNone/>
            </a:pPr>
            <a:r>
              <a:rPr lang="fa-IR" dirty="0">
                <a:cs typeface="Mj_Ghalam-1" pitchFamily="2" charset="-78"/>
              </a:rPr>
              <a:t>6-فروشنده در بازفروش تعهد با اهمیتی </a:t>
            </a:r>
            <a:r>
              <a:rPr lang="fa-IR" dirty="0" smtClean="0">
                <a:cs typeface="Mj_Ghalam-1" pitchFamily="2" charset="-78"/>
              </a:rPr>
              <a:t>را </a:t>
            </a:r>
            <a:r>
              <a:rPr lang="fa-IR" dirty="0">
                <a:cs typeface="Mj_Ghalam-1" pitchFamily="2" charset="-78"/>
              </a:rPr>
              <a:t>قبول نكرده باشد.</a:t>
            </a:r>
          </a:p>
          <a:p>
            <a:pPr algn="r" rtl="1"/>
            <a:endParaRPr lang="en-US" dirty="0">
              <a:cs typeface="Mj_Ghalam-1" pitchFamily="2" charset="-78"/>
            </a:endParaRPr>
          </a:p>
        </p:txBody>
      </p:sp>
      <p:sp>
        <p:nvSpPr>
          <p:cNvPr id="3" name="Title 2"/>
          <p:cNvSpPr>
            <a:spLocks noGrp="1"/>
          </p:cNvSpPr>
          <p:nvPr>
            <p:ph type="title"/>
          </p:nvPr>
        </p:nvSpPr>
        <p:spPr/>
        <p:txBody>
          <a:bodyPr>
            <a:normAutofit/>
          </a:bodyPr>
          <a:lstStyle/>
          <a:p>
            <a:r>
              <a:rPr lang="fa-IR" sz="2800" dirty="0">
                <a:cs typeface="Mj_Kaman" pitchFamily="2" charset="-78"/>
              </a:rPr>
              <a:t>فروش يا حق استرداد : (خطر تملك مجدد توسط فروشنده ) </a:t>
            </a:r>
            <a:endParaRPr lang="en-US" sz="2800" dirty="0">
              <a:cs typeface="Mj_Kaman" pitchFamily="2" charset="-78"/>
            </a:endParaRPr>
          </a:p>
        </p:txBody>
      </p:sp>
    </p:spTree>
    <p:extLst>
      <p:ext uri="{BB962C8B-B14F-4D97-AF65-F5344CB8AC3E}">
        <p14:creationId xmlns:p14="http://schemas.microsoft.com/office/powerpoint/2010/main" val="9595379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rtl="1">
              <a:lnSpc>
                <a:spcPct val="150000"/>
              </a:lnSpc>
              <a:buNone/>
            </a:pPr>
            <a:r>
              <a:rPr lang="fa-IR" sz="3200" dirty="0">
                <a:cs typeface="Mj_Ghalam-1" pitchFamily="2" charset="-78"/>
              </a:rPr>
              <a:t>يعني تعويق شناخت در آمد فروش در زماني بعد از </a:t>
            </a:r>
            <a:r>
              <a:rPr lang="fa-IR" sz="3200" dirty="0" smtClean="0">
                <a:cs typeface="Mj_Ghalam-1" pitchFamily="2" charset="-78"/>
              </a:rPr>
              <a:t>فروش</a:t>
            </a:r>
            <a:endParaRPr lang="fa-IR" sz="3200" dirty="0">
              <a:cs typeface="Mj_Ghalam-1" pitchFamily="2" charset="-78"/>
            </a:endParaRPr>
          </a:p>
          <a:p>
            <a:pPr marL="0" indent="0" algn="ctr" rtl="1">
              <a:lnSpc>
                <a:spcPct val="150000"/>
              </a:lnSpc>
              <a:buNone/>
            </a:pPr>
            <a:r>
              <a:rPr lang="fa-IR" sz="3200" dirty="0">
                <a:cs typeface="Mj_Ghalam-1" pitchFamily="2" charset="-78"/>
              </a:rPr>
              <a:t>دليل اين كار : عدم اعتبار مشتريان جهت وصول درآمد.</a:t>
            </a:r>
          </a:p>
          <a:p>
            <a:pPr marL="0" indent="0" algn="ctr" rtl="1">
              <a:lnSpc>
                <a:spcPct val="150000"/>
              </a:lnSpc>
              <a:buNone/>
            </a:pPr>
            <a:r>
              <a:rPr lang="fa-IR" sz="3200" dirty="0">
                <a:cs typeface="Mj_Ghalam-1" pitchFamily="2" charset="-78"/>
              </a:rPr>
              <a:t>مشكل : هزينه هاي وصول بعد از فروش عمده و با اهميت باشد.</a:t>
            </a:r>
          </a:p>
          <a:p>
            <a:pPr marL="0" indent="0" algn="ctr" rtl="1">
              <a:lnSpc>
                <a:spcPct val="150000"/>
              </a:lnSpc>
              <a:buNone/>
            </a:pPr>
            <a:r>
              <a:rPr lang="fa-IR" sz="3200" dirty="0">
                <a:cs typeface="Mj_Ghalam-1" pitchFamily="2" charset="-78"/>
              </a:rPr>
              <a:t>مورد استفاده : بيشتر در فروش اموال غير منقول .</a:t>
            </a:r>
          </a:p>
          <a:p>
            <a:pPr algn="r" rtl="1"/>
            <a:endParaRPr lang="en-US" dirty="0"/>
          </a:p>
        </p:txBody>
      </p:sp>
      <p:sp>
        <p:nvSpPr>
          <p:cNvPr id="3" name="Title 2"/>
          <p:cNvSpPr>
            <a:spLocks noGrp="1"/>
          </p:cNvSpPr>
          <p:nvPr>
            <p:ph type="title"/>
          </p:nvPr>
        </p:nvSpPr>
        <p:spPr/>
        <p:txBody>
          <a:bodyPr/>
          <a:lstStyle/>
          <a:p>
            <a:r>
              <a:rPr lang="fa-IR" dirty="0">
                <a:cs typeface="Mj_Kaman" pitchFamily="2" charset="-78"/>
              </a:rPr>
              <a:t>فروش اقساطي </a:t>
            </a:r>
            <a:endParaRPr lang="en-US" dirty="0">
              <a:cs typeface="Mj_Kaman" pitchFamily="2" charset="-78"/>
            </a:endParaRPr>
          </a:p>
        </p:txBody>
      </p:sp>
    </p:spTree>
    <p:extLst>
      <p:ext uri="{BB962C8B-B14F-4D97-AF65-F5344CB8AC3E}">
        <p14:creationId xmlns:p14="http://schemas.microsoft.com/office/powerpoint/2010/main" val="16407582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rtl="1">
              <a:buNone/>
            </a:pPr>
            <a:r>
              <a:rPr lang="fa-IR" sz="3200" dirty="0">
                <a:cs typeface="Mj_Ghalam-1" pitchFamily="2" charset="-78"/>
              </a:rPr>
              <a:t>زماني كه مبلغ فروش بصورت اقساط دريافت مي شود و وصول اقساط مورد ابهام است.</a:t>
            </a:r>
          </a:p>
          <a:p>
            <a:pPr marL="0" indent="0" algn="ctr" rtl="1">
              <a:buNone/>
            </a:pPr>
            <a:r>
              <a:rPr lang="fa-IR" sz="3200" dirty="0">
                <a:cs typeface="Mj_Ghalam-1" pitchFamily="2" charset="-78"/>
              </a:rPr>
              <a:t>در اين روش سود خالص نهايي را قبل از وصول اقساط نمی توان مشخص کرد پس:بازیافت بهائ تمام شده مساوی اقساط اولیه میباشد. </a:t>
            </a:r>
          </a:p>
          <a:p>
            <a:pPr marL="0" indent="0" algn="ctr" rtl="1">
              <a:buNone/>
            </a:pPr>
            <a:r>
              <a:rPr lang="fa-IR" sz="3200" dirty="0">
                <a:cs typeface="Mj_Ghalam-1" pitchFamily="2" charset="-78"/>
              </a:rPr>
              <a:t>ثبت سود : فقط پس از اينكه تمام بهاي تمام شده وصول شود. سود ثبت مي شود. و اقساط بعدي هم سود تلقي و گزارش مي شود. </a:t>
            </a:r>
          </a:p>
          <a:p>
            <a:pPr algn="r" rtl="1"/>
            <a:endParaRPr lang="en-US" dirty="0"/>
          </a:p>
        </p:txBody>
      </p:sp>
      <p:sp>
        <p:nvSpPr>
          <p:cNvPr id="3" name="Title 2"/>
          <p:cNvSpPr>
            <a:spLocks noGrp="1"/>
          </p:cNvSpPr>
          <p:nvPr>
            <p:ph type="title"/>
          </p:nvPr>
        </p:nvSpPr>
        <p:spPr/>
        <p:txBody>
          <a:bodyPr/>
          <a:lstStyle/>
          <a:p>
            <a:r>
              <a:rPr lang="fa-IR" dirty="0">
                <a:cs typeface="Mj_Kaman" pitchFamily="2" charset="-78"/>
              </a:rPr>
              <a:t>بازيافت بهاي تمام شده </a:t>
            </a:r>
            <a:endParaRPr lang="en-US" dirty="0">
              <a:cs typeface="Mj_Kaman" pitchFamily="2" charset="-78"/>
            </a:endParaRPr>
          </a:p>
        </p:txBody>
      </p:sp>
    </p:spTree>
    <p:extLst>
      <p:ext uri="{BB962C8B-B14F-4D97-AF65-F5344CB8AC3E}">
        <p14:creationId xmlns:p14="http://schemas.microsoft.com/office/powerpoint/2010/main" val="31763263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780927"/>
            <a:ext cx="7444349" cy="3345235"/>
          </a:xfrm>
        </p:spPr>
        <p:txBody>
          <a:bodyPr>
            <a:normAutofit fontScale="92500"/>
          </a:bodyPr>
          <a:lstStyle/>
          <a:p>
            <a:pPr marL="0" indent="0" algn="r" rtl="1">
              <a:buNone/>
            </a:pPr>
            <a:r>
              <a:rPr lang="fa-IR" sz="2800" dirty="0" smtClean="0">
                <a:cs typeface="Mj_Ghalam-1" pitchFamily="2" charset="-78"/>
              </a:rPr>
              <a:t>1-تمام </a:t>
            </a:r>
            <a:r>
              <a:rPr lang="fa-IR" sz="2800" dirty="0">
                <a:cs typeface="Mj_Ghalam-1" pitchFamily="2" charset="-78"/>
              </a:rPr>
              <a:t>اقدام بهاي تمام شده منتفي شده كه قابل كسر كردن از در آمد فروش باشند.(رویکرد سنتی درآمد فروش- هزینه) </a:t>
            </a:r>
          </a:p>
          <a:p>
            <a:pPr marL="0" indent="0" algn="r" rtl="1">
              <a:buNone/>
            </a:pPr>
            <a:r>
              <a:rPr lang="fa-IR" sz="2800" dirty="0">
                <a:cs typeface="Mj_Ghalam-1" pitchFamily="2" charset="-78"/>
              </a:rPr>
              <a:t>2-</a:t>
            </a:r>
            <a:r>
              <a:rPr lang="en-US" sz="2800" dirty="0">
                <a:cs typeface="Mj_Ghalam-1" pitchFamily="2" charset="-78"/>
              </a:rPr>
              <a:t>APB</a:t>
            </a:r>
            <a:r>
              <a:rPr lang="fa-IR" sz="2800" dirty="0">
                <a:cs typeface="Mj_Ghalam-1" pitchFamily="2" charset="-78"/>
              </a:rPr>
              <a:t>كاهش ناخالص در دارايي – افزايش ناخالص در بدهي – ارتباط بين هزينه – خالص دارايي و لي باز هم درآمد فروش – هزينه است. </a:t>
            </a:r>
          </a:p>
          <a:p>
            <a:pPr marL="0" indent="0" algn="r" rtl="1">
              <a:buNone/>
            </a:pPr>
            <a:r>
              <a:rPr lang="fa-IR" sz="2800" dirty="0">
                <a:cs typeface="Mj_Ghalam-1" pitchFamily="2" charset="-78"/>
              </a:rPr>
              <a:t>3-</a:t>
            </a:r>
            <a:r>
              <a:rPr lang="en-US" sz="2800" dirty="0">
                <a:cs typeface="Mj_Ghalam-1" pitchFamily="2" charset="-78"/>
              </a:rPr>
              <a:t>SFCA</a:t>
            </a:r>
            <a:r>
              <a:rPr lang="fa-IR" sz="2800" dirty="0">
                <a:cs typeface="Mj_Ghalam-1" pitchFamily="2" charset="-78"/>
              </a:rPr>
              <a:t>خروج يا مصرف دارايي ها – يا ايجاد بدهي يا تركيبي از هر دو در يك دوره مالي (ناشي از فعاليت اصلي و مستمر يا کانوني).(رویکرد دارایی- بدهی)</a:t>
            </a:r>
          </a:p>
          <a:p>
            <a:pPr marL="0" indent="0" algn="r" rtl="1">
              <a:buNone/>
            </a:pPr>
            <a:r>
              <a:rPr lang="fa-IR" sz="2800" dirty="0">
                <a:cs typeface="Mj_Ghalam-1" pitchFamily="2" charset="-78"/>
              </a:rPr>
              <a:t>در عمل رويكرد درآمد فروش – هزينه مورد قبول است. </a:t>
            </a:r>
          </a:p>
          <a:p>
            <a:pPr algn="r" rtl="1"/>
            <a:endParaRPr lang="en-US" dirty="0">
              <a:cs typeface="Mj_Ghalam-1" pitchFamily="2" charset="-78"/>
            </a:endParaRPr>
          </a:p>
        </p:txBody>
      </p:sp>
      <p:sp>
        <p:nvSpPr>
          <p:cNvPr id="3" name="Title 2"/>
          <p:cNvSpPr>
            <a:spLocks noGrp="1"/>
          </p:cNvSpPr>
          <p:nvPr>
            <p:ph type="title"/>
          </p:nvPr>
        </p:nvSpPr>
        <p:spPr/>
        <p:txBody>
          <a:bodyPr/>
          <a:lstStyle/>
          <a:p>
            <a:r>
              <a:rPr lang="fa-IR" dirty="0">
                <a:cs typeface="Mj_Kaman" pitchFamily="2" charset="-78"/>
              </a:rPr>
              <a:t>هزينه و زيان غير عملياتي </a:t>
            </a:r>
            <a:endParaRPr lang="en-US" dirty="0">
              <a:cs typeface="Mj_Kaman" pitchFamily="2" charset="-78"/>
            </a:endParaRPr>
          </a:p>
        </p:txBody>
      </p:sp>
      <p:sp>
        <p:nvSpPr>
          <p:cNvPr id="4" name="Oval 3"/>
          <p:cNvSpPr/>
          <p:nvPr/>
        </p:nvSpPr>
        <p:spPr>
          <a:xfrm>
            <a:off x="323528" y="1772816"/>
            <a:ext cx="2736304" cy="100811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2400" dirty="0">
                <a:cs typeface="Mj_Kaman" pitchFamily="2" charset="-78"/>
              </a:rPr>
              <a:t>در ادبيات حسابداري </a:t>
            </a:r>
            <a:endParaRPr lang="en-US" sz="2400" dirty="0">
              <a:cs typeface="Mj_Kaman" pitchFamily="2" charset="-78"/>
            </a:endParaRPr>
          </a:p>
        </p:txBody>
      </p:sp>
    </p:spTree>
    <p:extLst>
      <p:ext uri="{BB962C8B-B14F-4D97-AF65-F5344CB8AC3E}">
        <p14:creationId xmlns:p14="http://schemas.microsoft.com/office/powerpoint/2010/main" val="18490418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916832"/>
            <a:ext cx="8064896" cy="34163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r" rtl="1"/>
            <a:r>
              <a:rPr lang="fa-IR" sz="3600" dirty="0">
                <a:cs typeface="Mj_Ghalam-1" pitchFamily="2" charset="-78"/>
              </a:rPr>
              <a:t>زيان هاي غير عملياتي : در </a:t>
            </a:r>
            <a:r>
              <a:rPr lang="en-US" sz="3600" dirty="0">
                <a:cs typeface="Mj_Ghalam-1" pitchFamily="2" charset="-78"/>
              </a:rPr>
              <a:t>APB-SFCA</a:t>
            </a:r>
          </a:p>
          <a:p>
            <a:pPr algn="r" rtl="1"/>
            <a:r>
              <a:rPr lang="fa-IR" sz="3600" dirty="0">
                <a:cs typeface="Mj_Ghalam-1" pitchFamily="2" charset="-78"/>
              </a:rPr>
              <a:t>كاهش در دارايي هاي خالص كه براثر هزينه (مخارج منجر به كسب سود) يا مبادلات سرمايه اي ايجاد نشده باشد. </a:t>
            </a:r>
          </a:p>
          <a:p>
            <a:pPr algn="r" rtl="1"/>
            <a:r>
              <a:rPr lang="fa-IR" sz="3600" dirty="0">
                <a:cs typeface="Mj_Ghalam-1" pitchFamily="2" charset="-78"/>
              </a:rPr>
              <a:t>هزينه ها : مفهومي جاري دارند يعني تغييرات مساعد در منابع (مثل بكارگيري يا مصرف كالا و خدمات ) در فرايند تحصيل درآمد فروش و در نتيجه كاهش سود (چون منابع مصرف شد).</a:t>
            </a:r>
          </a:p>
        </p:txBody>
      </p:sp>
    </p:spTree>
    <p:extLst>
      <p:ext uri="{BB962C8B-B14F-4D97-AF65-F5344CB8AC3E}">
        <p14:creationId xmlns:p14="http://schemas.microsoft.com/office/powerpoint/2010/main" val="28658239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731100"/>
            <a:ext cx="8424936" cy="422679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r" rtl="1">
              <a:lnSpc>
                <a:spcPct val="200000"/>
              </a:lnSpc>
              <a:spcAft>
                <a:spcPts val="1000"/>
              </a:spcAft>
            </a:pPr>
            <a:r>
              <a:rPr lang="fa-IR" sz="2800" dirty="0">
                <a:latin typeface="Calibri"/>
                <a:ea typeface="Calibri"/>
                <a:cs typeface="Mj_Ghalam-1" pitchFamily="2" charset="-78"/>
              </a:rPr>
              <a:t>اقتصاد دانان : </a:t>
            </a:r>
            <a:endParaRPr lang="en-US" sz="2000" dirty="0">
              <a:latin typeface="Calibri"/>
              <a:ea typeface="Calibri"/>
              <a:cs typeface="Mj_Ghalam-1" pitchFamily="2" charset="-78"/>
            </a:endParaRPr>
          </a:p>
          <a:p>
            <a:pPr algn="r" rtl="1">
              <a:lnSpc>
                <a:spcPct val="200000"/>
              </a:lnSpc>
              <a:spcAft>
                <a:spcPts val="1000"/>
              </a:spcAft>
            </a:pPr>
            <a:r>
              <a:rPr lang="fa-IR" sz="2800" dirty="0">
                <a:latin typeface="Calibri"/>
                <a:ea typeface="Calibri"/>
                <a:cs typeface="Mj_Ghalam-1" pitchFamily="2" charset="-78"/>
              </a:rPr>
              <a:t>عوامل توليدي كه بطور (مستقیم یا غیر مستقیم ) به توليد و فروش محصولات مربوط و اگر هنوز در اختيار موسسه باشد دارايي در جريان ساخت و زماني كه فروخته شد ارزش اين عوامل جزء ب . ت . ك .فروش رفته محسوب مي گردد. </a:t>
            </a:r>
            <a:endParaRPr lang="en-US" sz="2000" dirty="0">
              <a:latin typeface="Calibri"/>
              <a:ea typeface="Calibri"/>
              <a:cs typeface="Mj_Ghalam-1" pitchFamily="2" charset="-78"/>
            </a:endParaRPr>
          </a:p>
          <a:p>
            <a:pPr algn="r" rtl="1"/>
            <a:r>
              <a:rPr lang="fa-IR" sz="2800" dirty="0">
                <a:latin typeface="Calibri"/>
                <a:ea typeface="Calibri"/>
                <a:cs typeface="Mj_Ghalam-1" pitchFamily="2" charset="-78"/>
              </a:rPr>
              <a:t>عوامل توليد : مواد </a:t>
            </a:r>
            <a:r>
              <a:rPr lang="fa-IR" sz="2800" dirty="0">
                <a:ea typeface="Calibri"/>
                <a:cs typeface="Mj_Ghalam-1" pitchFamily="2" charset="-78"/>
              </a:rPr>
              <a:t>–</a:t>
            </a:r>
            <a:r>
              <a:rPr lang="fa-IR" sz="2800" dirty="0">
                <a:latin typeface="Calibri"/>
                <a:ea typeface="Calibri"/>
                <a:cs typeface="Mj_Ghalam-1" pitchFamily="2" charset="-78"/>
              </a:rPr>
              <a:t> نيروي كار </a:t>
            </a:r>
            <a:r>
              <a:rPr lang="fa-IR" sz="2800" dirty="0">
                <a:ea typeface="Calibri"/>
                <a:cs typeface="Mj_Ghalam-1" pitchFamily="2" charset="-78"/>
              </a:rPr>
              <a:t>–</a:t>
            </a:r>
            <a:r>
              <a:rPr lang="fa-IR" sz="2800" dirty="0">
                <a:latin typeface="Calibri"/>
                <a:ea typeface="Calibri"/>
                <a:cs typeface="Mj_Ghalam-1" pitchFamily="2" charset="-78"/>
              </a:rPr>
              <a:t> سرمايه </a:t>
            </a:r>
            <a:endParaRPr lang="en-US" sz="2800" dirty="0">
              <a:cs typeface="Mj_Ghalam-1" pitchFamily="2" charset="-78"/>
            </a:endParaRPr>
          </a:p>
        </p:txBody>
      </p:sp>
    </p:spTree>
    <p:extLst>
      <p:ext uri="{BB962C8B-B14F-4D97-AF65-F5344CB8AC3E}">
        <p14:creationId xmlns:p14="http://schemas.microsoft.com/office/powerpoint/2010/main" val="8848315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lgn="r" rtl="1">
              <a:buNone/>
            </a:pPr>
            <a:r>
              <a:rPr lang="fa-IR" sz="2800" dirty="0" smtClean="0">
                <a:cs typeface="Mj_Ghalam-1" pitchFamily="2" charset="-78"/>
              </a:rPr>
              <a:t>1-چه </a:t>
            </a:r>
            <a:r>
              <a:rPr lang="fa-IR" sz="2800" dirty="0">
                <a:cs typeface="Mj_Ghalam-1" pitchFamily="2" charset="-78"/>
              </a:rPr>
              <a:t>اقلامی را بايد به هزينه گرفت.؟</a:t>
            </a:r>
          </a:p>
          <a:p>
            <a:pPr marL="0" indent="0" algn="r" rtl="1">
              <a:buNone/>
            </a:pPr>
            <a:r>
              <a:rPr lang="fa-IR" sz="2800" dirty="0">
                <a:cs typeface="Mj_Ghalam-1" pitchFamily="2" charset="-78"/>
              </a:rPr>
              <a:t>تفاوت هزينه با ساير موارد: </a:t>
            </a:r>
          </a:p>
          <a:p>
            <a:pPr marL="0" indent="0" algn="r" rtl="1">
              <a:buNone/>
            </a:pPr>
            <a:r>
              <a:rPr lang="fa-IR" sz="2800" dirty="0" smtClean="0">
                <a:cs typeface="Mj_Ghalam-1" pitchFamily="2" charset="-78"/>
              </a:rPr>
              <a:t>1-هزينه با </a:t>
            </a:r>
            <a:r>
              <a:rPr lang="fa-IR" sz="2800" dirty="0">
                <a:cs typeface="Mj_Ghalam-1" pitchFamily="2" charset="-78"/>
              </a:rPr>
              <a:t>عمليات اصل يا كانوني مرتبط است. يعني هدف(تحصيل درآمد فروش بصورت مستقيم يا غير مستقيم)</a:t>
            </a:r>
          </a:p>
          <a:p>
            <a:pPr marL="0" indent="0" algn="r" rtl="1">
              <a:buNone/>
            </a:pPr>
            <a:r>
              <a:rPr lang="fa-IR" sz="2800" dirty="0">
                <a:cs typeface="Mj_Ghalam-1" pitchFamily="2" charset="-78"/>
              </a:rPr>
              <a:t> مهم است نه مصرف تنها.</a:t>
            </a:r>
          </a:p>
          <a:p>
            <a:pPr marL="0" indent="0" algn="r" rtl="1">
              <a:buNone/>
            </a:pPr>
            <a:r>
              <a:rPr lang="fa-IR" sz="2800" dirty="0">
                <a:cs typeface="Mj_Ghalam-1" pitchFamily="2" charset="-78"/>
              </a:rPr>
              <a:t>2-زيان غير عملياتي : در معاملات جانبي يا اتفاقي ايجاد مي شود.</a:t>
            </a:r>
          </a:p>
          <a:p>
            <a:pPr marL="0" indent="0" algn="r" rtl="1">
              <a:buNone/>
            </a:pPr>
            <a:r>
              <a:rPr lang="fa-IR" sz="2800" dirty="0">
                <a:cs typeface="Mj_Ghalam-1" pitchFamily="2" charset="-78"/>
              </a:rPr>
              <a:t>كاهش در دارايي </a:t>
            </a:r>
            <a:r>
              <a:rPr lang="fa-IR" sz="2800" dirty="0" smtClean="0">
                <a:cs typeface="Mj_Ghalam-1" pitchFamily="2" charset="-78"/>
              </a:rPr>
              <a:t> </a:t>
            </a:r>
            <a:r>
              <a:rPr lang="fa-IR" sz="2800" dirty="0">
                <a:cs typeface="Mj_Ghalam-1" pitchFamily="2" charset="-78"/>
              </a:rPr>
              <a:t>كه موجب ارائه محصول يا خدمات نمي گردد. </a:t>
            </a:r>
          </a:p>
          <a:p>
            <a:pPr marL="0" indent="0" algn="r" rtl="1">
              <a:buNone/>
            </a:pPr>
            <a:endParaRPr lang="en-US" sz="1800" dirty="0">
              <a:cs typeface="Mj_Ghalam-1" pitchFamily="2" charset="-78"/>
            </a:endParaRPr>
          </a:p>
        </p:txBody>
      </p:sp>
      <p:sp>
        <p:nvSpPr>
          <p:cNvPr id="3" name="Title 2"/>
          <p:cNvSpPr>
            <a:spLocks noGrp="1"/>
          </p:cNvSpPr>
          <p:nvPr>
            <p:ph type="title"/>
          </p:nvPr>
        </p:nvSpPr>
        <p:spPr/>
        <p:txBody>
          <a:bodyPr/>
          <a:lstStyle/>
          <a:p>
            <a:r>
              <a:rPr lang="fa-IR" dirty="0">
                <a:latin typeface="Calibri"/>
                <a:ea typeface="Calibri"/>
                <a:cs typeface="Mj_Kaman" pitchFamily="2" charset="-78"/>
              </a:rPr>
              <a:t>سئوالات مربوط هزينه ها </a:t>
            </a:r>
            <a:endParaRPr lang="en-US" dirty="0">
              <a:cs typeface="Mj_Kaman" pitchFamily="2" charset="-78"/>
            </a:endParaRPr>
          </a:p>
        </p:txBody>
      </p:sp>
    </p:spTree>
    <p:extLst>
      <p:ext uri="{BB962C8B-B14F-4D97-AF65-F5344CB8AC3E}">
        <p14:creationId xmlns:p14="http://schemas.microsoft.com/office/powerpoint/2010/main" val="42717242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1997838"/>
            <a:ext cx="7632848" cy="3970318"/>
          </a:xfrm>
          <a:prstGeom prst="rect">
            <a:avLst/>
          </a:prstGeom>
        </p:spPr>
        <p:txBody>
          <a:bodyPr wrap="square">
            <a:spAutoFit/>
          </a:bodyPr>
          <a:lstStyle/>
          <a:p>
            <a:pPr algn="r" rtl="1"/>
            <a:r>
              <a:rPr lang="fa-IR" sz="2800" dirty="0" smtClean="0">
                <a:cs typeface="Mj_Ghalam-1" pitchFamily="2" charset="-78"/>
              </a:rPr>
              <a:t>3</a:t>
            </a:r>
            <a:r>
              <a:rPr lang="fa-IR" sz="2800" dirty="0" smtClean="0">
                <a:solidFill>
                  <a:schemeClr val="bg2">
                    <a:lumMod val="25000"/>
                  </a:schemeClr>
                </a:solidFill>
                <a:cs typeface="Mj_Ghalam-1" pitchFamily="2" charset="-78"/>
              </a:rPr>
              <a:t>-حساب </a:t>
            </a:r>
            <a:r>
              <a:rPr lang="fa-IR" sz="2800" dirty="0">
                <a:solidFill>
                  <a:schemeClr val="bg2">
                    <a:lumMod val="25000"/>
                  </a:schemeClr>
                </a:solidFill>
                <a:cs typeface="Mj_Ghalam-1" pitchFamily="2" charset="-78"/>
              </a:rPr>
              <a:t>هايي بنام مكسور از درآمد فروش هم داريم </a:t>
            </a:r>
          </a:p>
          <a:p>
            <a:pPr algn="r" rtl="1"/>
            <a:r>
              <a:rPr lang="fa-IR" sz="2800" dirty="0">
                <a:solidFill>
                  <a:schemeClr val="bg2">
                    <a:lumMod val="25000"/>
                  </a:schemeClr>
                </a:solidFill>
                <a:cs typeface="Mj_Ghalam-1" pitchFamily="2" charset="-78"/>
              </a:rPr>
              <a:t>مثل: برگشت از فروش و تخفيفات فروش</a:t>
            </a:r>
          </a:p>
          <a:p>
            <a:pPr algn="r" rtl="1"/>
            <a:r>
              <a:rPr lang="fa-IR" sz="2800" dirty="0">
                <a:solidFill>
                  <a:schemeClr val="bg2">
                    <a:lumMod val="25000"/>
                  </a:schemeClr>
                </a:solidFill>
                <a:cs typeface="Mj_Ghalam-1" pitchFamily="2" charset="-78"/>
              </a:rPr>
              <a:t>چون مصرف نشده اند ولي به عنوان هزينه سود تضمين شده مي توان در نظر گرفت. </a:t>
            </a:r>
          </a:p>
          <a:p>
            <a:pPr algn="r" rtl="1"/>
            <a:r>
              <a:rPr lang="fa-IR" sz="2800" dirty="0">
                <a:solidFill>
                  <a:schemeClr val="bg2">
                    <a:lumMod val="25000"/>
                  </a:schemeClr>
                </a:solidFill>
                <a:cs typeface="Mj_Ghalam-1" pitchFamily="2" charset="-78"/>
              </a:rPr>
              <a:t>4-اقدام كاهنده حقوق صاحبان سهام : مصرف دارايي يا تعهدات مرتبط با مبادلات سرمايه اي </a:t>
            </a:r>
          </a:p>
          <a:p>
            <a:pPr algn="r" rtl="1"/>
            <a:r>
              <a:rPr lang="fa-IR" sz="2800" dirty="0">
                <a:solidFill>
                  <a:schemeClr val="bg2">
                    <a:lumMod val="25000"/>
                  </a:schemeClr>
                </a:solidFill>
                <a:cs typeface="Mj_Ghalam-1" pitchFamily="2" charset="-78"/>
              </a:rPr>
              <a:t> مثل : مخارجي كه براي فروش سهام جديد انجام مي شده هزينه نيست بلكه كاهش در مبلغ دريافتي ناشي از واگذاري سهام است.</a:t>
            </a:r>
          </a:p>
          <a:p>
            <a:pPr algn="r" rtl="1"/>
            <a:r>
              <a:rPr lang="fa-IR" sz="2800" dirty="0">
                <a:solidFill>
                  <a:schemeClr val="bg2">
                    <a:lumMod val="25000"/>
                  </a:schemeClr>
                </a:solidFill>
                <a:cs typeface="Mj_Ghalam-1" pitchFamily="2" charset="-78"/>
              </a:rPr>
              <a:t>5-تعديلات سنواتي : مصرف منابع جهت اصلاح هزينه هاي دوره هاي قبل</a:t>
            </a:r>
            <a:r>
              <a:rPr lang="fa-IR" sz="2800" dirty="0">
                <a:cs typeface="Mj_Ghalam-1" pitchFamily="2" charset="-78"/>
              </a:rPr>
              <a:t>.</a:t>
            </a:r>
          </a:p>
        </p:txBody>
      </p:sp>
    </p:spTree>
    <p:extLst>
      <p:ext uri="{BB962C8B-B14F-4D97-AF65-F5344CB8AC3E}">
        <p14:creationId xmlns:p14="http://schemas.microsoft.com/office/powerpoint/2010/main" val="2787706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lgn="just" rtl="1">
              <a:lnSpc>
                <a:spcPct val="150000"/>
              </a:lnSpc>
              <a:buNone/>
            </a:pPr>
            <a:r>
              <a:rPr lang="fa-IR" sz="4000" dirty="0">
                <a:cs typeface="Mj_Ghalam-1" pitchFamily="2" charset="-78"/>
              </a:rPr>
              <a:t>صورت سود و زيان يكي از با اهميت ترين صورت هاي مالي است و علت اهميت پيش بيني گردش وجه نقد در آينده و ارزيابي عملكرد مديريت مي باشد. </a:t>
            </a:r>
            <a:endParaRPr lang="en-US" sz="4000" dirty="0">
              <a:cs typeface="Mj_Ghalam-1" pitchFamily="2" charset="-78"/>
            </a:endParaRPr>
          </a:p>
        </p:txBody>
      </p:sp>
      <p:sp>
        <p:nvSpPr>
          <p:cNvPr id="2" name="Title 1"/>
          <p:cNvSpPr>
            <a:spLocks noGrp="1"/>
          </p:cNvSpPr>
          <p:nvPr>
            <p:ph type="title"/>
          </p:nvPr>
        </p:nvSpPr>
        <p:spPr/>
        <p:txBody>
          <a:bodyPr/>
          <a:lstStyle/>
          <a:p>
            <a:r>
              <a:rPr lang="fa-IR" dirty="0" smtClean="0">
                <a:cs typeface="Mj_Kaman" pitchFamily="2" charset="-78"/>
              </a:rPr>
              <a:t>اهمیت مطالعه صورت سود و زیان </a:t>
            </a:r>
            <a:endParaRPr lang="en-US" dirty="0">
              <a:cs typeface="Mj_Kaman" pitchFamily="2" charset="-78"/>
            </a:endParaRPr>
          </a:p>
        </p:txBody>
      </p:sp>
    </p:spTree>
    <p:extLst>
      <p:ext uri="{BB962C8B-B14F-4D97-AF65-F5344CB8AC3E}">
        <p14:creationId xmlns:p14="http://schemas.microsoft.com/office/powerpoint/2010/main" val="32085604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6812" y="1844824"/>
            <a:ext cx="7704856" cy="4524315"/>
          </a:xfrm>
          <a:prstGeom prst="rect">
            <a:avLst/>
          </a:prstGeom>
        </p:spPr>
        <p:txBody>
          <a:bodyPr wrap="square">
            <a:spAutoFit/>
          </a:bodyPr>
          <a:lstStyle/>
          <a:p>
            <a:pPr algn="just" rtl="1"/>
            <a:r>
              <a:rPr lang="fa-IR" sz="3200" dirty="0">
                <a:solidFill>
                  <a:schemeClr val="bg2">
                    <a:lumMod val="25000"/>
                  </a:schemeClr>
                </a:solidFill>
                <a:cs typeface="Mj_Ghalam-1" pitchFamily="2" charset="-78"/>
              </a:rPr>
              <a:t>چگونه هزينه را اندازه گيري كنيم ؟ </a:t>
            </a:r>
          </a:p>
          <a:p>
            <a:pPr algn="just" rtl="1"/>
            <a:r>
              <a:rPr lang="fa-IR" sz="3200" dirty="0" smtClean="0">
                <a:solidFill>
                  <a:schemeClr val="bg2">
                    <a:lumMod val="25000"/>
                  </a:schemeClr>
                </a:solidFill>
                <a:cs typeface="Mj_Ghalam-1" pitchFamily="2" charset="-78"/>
              </a:rPr>
              <a:t>1-ب  </a:t>
            </a:r>
            <a:r>
              <a:rPr lang="fa-IR" sz="3200" dirty="0">
                <a:solidFill>
                  <a:schemeClr val="bg2">
                    <a:lumMod val="25000"/>
                  </a:schemeClr>
                </a:solidFill>
                <a:cs typeface="Mj_Ghalam-1" pitchFamily="2" charset="-78"/>
              </a:rPr>
              <a:t>ت  تاريخي </a:t>
            </a:r>
          </a:p>
          <a:p>
            <a:pPr algn="just" rtl="1"/>
            <a:r>
              <a:rPr lang="fa-IR" sz="3200" dirty="0" smtClean="0">
                <a:solidFill>
                  <a:schemeClr val="bg2">
                    <a:lumMod val="25000"/>
                  </a:schemeClr>
                </a:solidFill>
                <a:cs typeface="Mj_Ghalam-1" pitchFamily="2" charset="-78"/>
              </a:rPr>
              <a:t>2-اندازه </a:t>
            </a:r>
            <a:r>
              <a:rPr lang="fa-IR" sz="3200" dirty="0">
                <a:solidFill>
                  <a:schemeClr val="bg2">
                    <a:lumMod val="25000"/>
                  </a:schemeClr>
                </a:solidFill>
                <a:cs typeface="Mj_Ghalam-1" pitchFamily="2" charset="-78"/>
              </a:rPr>
              <a:t>گيري جاري مانند ارزش جايگزيني.</a:t>
            </a:r>
          </a:p>
          <a:p>
            <a:pPr algn="just" rtl="1"/>
            <a:r>
              <a:rPr lang="fa-IR" sz="3200" dirty="0" smtClean="0">
                <a:solidFill>
                  <a:schemeClr val="bg2">
                    <a:lumMod val="25000"/>
                  </a:schemeClr>
                </a:solidFill>
                <a:cs typeface="Mj_Ghalam-1" pitchFamily="2" charset="-78"/>
              </a:rPr>
              <a:t>3-هزينه </a:t>
            </a:r>
            <a:r>
              <a:rPr lang="fa-IR" sz="3200" dirty="0">
                <a:solidFill>
                  <a:schemeClr val="bg2">
                    <a:lumMod val="25000"/>
                  </a:schemeClr>
                </a:solidFill>
                <a:cs typeface="Mj_Ghalam-1" pitchFamily="2" charset="-78"/>
              </a:rPr>
              <a:t>از دست دادن فرصت معادل وجه نقد جاري. </a:t>
            </a:r>
          </a:p>
          <a:p>
            <a:pPr algn="just" rtl="1"/>
            <a:r>
              <a:rPr lang="fa-IR" sz="3200" dirty="0">
                <a:solidFill>
                  <a:schemeClr val="bg2">
                    <a:lumMod val="25000"/>
                  </a:schemeClr>
                </a:solidFill>
                <a:cs typeface="Mj_Ghalam-1" pitchFamily="2" charset="-78"/>
              </a:rPr>
              <a:t>ب  ت  تاريخي : يك روش سنتي است كه مبتني بر قابليت رسيدگي و پرداخت نقدي است و تفاوت آن با ارزش واقعي كالاها ناشي از تغيير ارزش واحد اندازه گيري (پول) مي باشد كه منجر به سود بيشتر يا كم تر در اينده مي گردد و باعث عدم تفكيك سود عملياتي از غير عملياتي مي گردد. </a:t>
            </a:r>
          </a:p>
        </p:txBody>
      </p:sp>
    </p:spTree>
    <p:extLst>
      <p:ext uri="{BB962C8B-B14F-4D97-AF65-F5344CB8AC3E}">
        <p14:creationId xmlns:p14="http://schemas.microsoft.com/office/powerpoint/2010/main" val="32648461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07504" y="908720"/>
            <a:ext cx="3744416" cy="136815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2800" dirty="0">
                <a:latin typeface="Calibri"/>
                <a:ea typeface="Calibri"/>
                <a:cs typeface="Mj_Kaman" pitchFamily="2" charset="-78"/>
              </a:rPr>
              <a:t>بهاي تمام شده چيست ؟ </a:t>
            </a:r>
            <a:endParaRPr lang="en-US" sz="2800" dirty="0">
              <a:cs typeface="Mj_Kaman" pitchFamily="2" charset="-78"/>
            </a:endParaRPr>
          </a:p>
        </p:txBody>
      </p:sp>
      <p:sp>
        <p:nvSpPr>
          <p:cNvPr id="6" name="Rounded Rectangle 5"/>
          <p:cNvSpPr/>
          <p:nvPr/>
        </p:nvSpPr>
        <p:spPr>
          <a:xfrm>
            <a:off x="611560" y="2298010"/>
            <a:ext cx="8064896" cy="41764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r"/>
            <a:r>
              <a:rPr lang="fa-IR" sz="3200" dirty="0">
                <a:cs typeface="Mj_Ghalam-1" pitchFamily="2" charset="-78"/>
              </a:rPr>
              <a:t>(ارزش مبادله ای): بهاي تمام شده براساس ارزش جاري منابع اقتصادي واگذارشده يا قابل واگذاري براي تحصيل كالا و خدمات بكاررفته در عمليات اندازه گيري مي شود. </a:t>
            </a:r>
            <a:endParaRPr lang="en-US" sz="3200" dirty="0">
              <a:cs typeface="Mj_Ghalam-1" pitchFamily="2" charset="-78"/>
            </a:endParaRPr>
          </a:p>
          <a:p>
            <a:pPr algn="r"/>
            <a:r>
              <a:rPr lang="fa-IR" sz="3200" dirty="0">
                <a:cs typeface="Mj_Ghalam-1" pitchFamily="2" charset="-78"/>
              </a:rPr>
              <a:t>نحوه پرداخت : </a:t>
            </a:r>
            <a:endParaRPr lang="en-US" sz="3200" dirty="0">
              <a:cs typeface="Mj_Ghalam-1" pitchFamily="2" charset="-78"/>
            </a:endParaRPr>
          </a:p>
          <a:p>
            <a:pPr algn="r"/>
            <a:r>
              <a:rPr lang="fa-IR" sz="3200" dirty="0">
                <a:cs typeface="Mj_Ghalam-1" pitchFamily="2" charset="-78"/>
              </a:rPr>
              <a:t>1 - وجه نقد   ( ب  ت  دقيق)    </a:t>
            </a:r>
            <a:endParaRPr lang="en-US" sz="3200" dirty="0">
              <a:cs typeface="Mj_Ghalam-1" pitchFamily="2" charset="-78"/>
            </a:endParaRPr>
          </a:p>
          <a:p>
            <a:pPr algn="r"/>
            <a:r>
              <a:rPr lang="fa-IR" sz="3200" dirty="0">
                <a:cs typeface="Mj_Ghalam-1" pitchFamily="2" charset="-78"/>
              </a:rPr>
              <a:t> 2- غير از وجه نقد  </a:t>
            </a:r>
            <a:r>
              <a:rPr lang="fa-IR" sz="3200" dirty="0" smtClean="0">
                <a:cs typeface="Mj_Ghalam-1" pitchFamily="2" charset="-78"/>
              </a:rPr>
              <a:t>( </a:t>
            </a:r>
            <a:r>
              <a:rPr lang="fa-IR" sz="3200" dirty="0">
                <a:cs typeface="Mj_Ghalam-1" pitchFamily="2" charset="-78"/>
              </a:rPr>
              <a:t>مشكل ارزش يابي </a:t>
            </a:r>
            <a:r>
              <a:rPr lang="fa-IR" sz="3200" dirty="0" smtClean="0">
                <a:cs typeface="Mj_Ghalam-1" pitchFamily="2" charset="-78"/>
              </a:rPr>
              <a:t>)</a:t>
            </a:r>
            <a:endParaRPr lang="fa-IR" sz="3200" dirty="0">
              <a:cs typeface="Mj_Ghalam-1" pitchFamily="2" charset="-78"/>
            </a:endParaRPr>
          </a:p>
          <a:p>
            <a:pPr algn="r"/>
            <a:r>
              <a:rPr lang="fa-IR" sz="3200" dirty="0" smtClean="0">
                <a:cs typeface="Mj_Ghalam-1" pitchFamily="2" charset="-78"/>
              </a:rPr>
              <a:t>راه </a:t>
            </a:r>
            <a:r>
              <a:rPr lang="fa-IR" sz="3200" dirty="0">
                <a:cs typeface="Mj_Ghalam-1" pitchFamily="2" charset="-78"/>
              </a:rPr>
              <a:t>حل : قيمت بازاردارايي </a:t>
            </a:r>
            <a:r>
              <a:rPr lang="fa-IR" sz="3200" dirty="0" smtClean="0">
                <a:cs typeface="Mj_Ghalam-1" pitchFamily="2" charset="-78"/>
              </a:rPr>
              <a:t>ها</a:t>
            </a:r>
            <a:endParaRPr lang="en-US" sz="3200" dirty="0">
              <a:cs typeface="Mj_Ghalam-1" pitchFamily="2" charset="-78"/>
            </a:endParaRPr>
          </a:p>
        </p:txBody>
      </p:sp>
    </p:spTree>
    <p:extLst>
      <p:ext uri="{BB962C8B-B14F-4D97-AF65-F5344CB8AC3E}">
        <p14:creationId xmlns:p14="http://schemas.microsoft.com/office/powerpoint/2010/main" val="4267923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rtl="1">
              <a:buNone/>
            </a:pPr>
            <a:r>
              <a:rPr lang="fa-IR" sz="3200" dirty="0" smtClean="0">
                <a:cs typeface="Mj_Ghalam-1" pitchFamily="2" charset="-78"/>
              </a:rPr>
              <a:t>1-پرداخت </a:t>
            </a:r>
            <a:r>
              <a:rPr lang="fa-IR" sz="3200" dirty="0">
                <a:cs typeface="Mj_Ghalam-1" pitchFamily="2" charset="-78"/>
              </a:rPr>
              <a:t>در زماني بعد از معامله </a:t>
            </a:r>
            <a:r>
              <a:rPr lang="fa-IR" sz="3200" dirty="0" smtClean="0">
                <a:cs typeface="Mj_Ghalam-1" pitchFamily="2" charset="-78"/>
              </a:rPr>
              <a:t> </a:t>
            </a:r>
            <a:r>
              <a:rPr lang="fa-IR" sz="3200" dirty="0">
                <a:cs typeface="Mj_Ghalam-1" pitchFamily="2" charset="-78"/>
              </a:rPr>
              <a:t>اندازه گيري برمبناي ارزش فعلي </a:t>
            </a:r>
          </a:p>
          <a:p>
            <a:pPr marL="0" indent="0" algn="r" rtl="1">
              <a:buNone/>
            </a:pPr>
            <a:r>
              <a:rPr lang="fa-IR" sz="3200" dirty="0" smtClean="0">
                <a:cs typeface="Mj_Ghalam-1" pitchFamily="2" charset="-78"/>
              </a:rPr>
              <a:t>2-اقلام </a:t>
            </a:r>
            <a:r>
              <a:rPr lang="fa-IR" sz="3200" dirty="0">
                <a:cs typeface="Mj_Ghalam-1" pitchFamily="2" charset="-78"/>
              </a:rPr>
              <a:t>مشترك  ب  ت  </a:t>
            </a:r>
            <a:r>
              <a:rPr lang="fa-IR" sz="3200" dirty="0" smtClean="0">
                <a:cs typeface="Mj_Ghalam-1" pitchFamily="2" charset="-78"/>
              </a:rPr>
              <a:t>محاسبه </a:t>
            </a:r>
            <a:r>
              <a:rPr lang="fa-IR" sz="3200" dirty="0">
                <a:cs typeface="Mj_Ghalam-1" pitchFamily="2" charset="-78"/>
              </a:rPr>
              <a:t>هزينه را دچارمشكل مي كند. </a:t>
            </a:r>
          </a:p>
          <a:p>
            <a:pPr marL="0" indent="0" algn="r" rtl="1">
              <a:buNone/>
            </a:pPr>
            <a:r>
              <a:rPr lang="fa-IR" sz="3000" dirty="0" smtClean="0">
                <a:cs typeface="Mj_Ghalam-1" pitchFamily="2" charset="-78"/>
              </a:rPr>
              <a:t>3-ب ت ناشي ازمعاملات </a:t>
            </a:r>
            <a:r>
              <a:rPr lang="fa-IR" sz="3000" dirty="0">
                <a:cs typeface="Mj_Ghalam-1" pitchFamily="2" charset="-78"/>
              </a:rPr>
              <a:t>با افراد </a:t>
            </a:r>
            <a:r>
              <a:rPr lang="fa-IR" sz="3000" dirty="0" smtClean="0">
                <a:cs typeface="Mj_Ghalam-1" pitchFamily="2" charset="-78"/>
              </a:rPr>
              <a:t>غيرمطلع وغيرمختارداراي شبهه است </a:t>
            </a:r>
            <a:endParaRPr lang="fa-IR" sz="3000" dirty="0">
              <a:cs typeface="Mj_Ghalam-1" pitchFamily="2" charset="-78"/>
            </a:endParaRPr>
          </a:p>
          <a:p>
            <a:pPr marL="0" indent="0" algn="r" rtl="1">
              <a:buNone/>
            </a:pPr>
            <a:r>
              <a:rPr lang="fa-IR" sz="3200" dirty="0" smtClean="0">
                <a:cs typeface="Mj_Ghalam-1" pitchFamily="2" charset="-78"/>
              </a:rPr>
              <a:t>4-ب  </a:t>
            </a:r>
            <a:r>
              <a:rPr lang="fa-IR" sz="3200" dirty="0">
                <a:cs typeface="Mj_Ghalam-1" pitchFamily="2" charset="-78"/>
              </a:rPr>
              <a:t>ت  = صورت حساب فروشنده + اقدام تحصيل كالا و خدمات </a:t>
            </a:r>
          </a:p>
          <a:p>
            <a:pPr algn="r" rtl="1"/>
            <a:endParaRPr lang="en-US" dirty="0"/>
          </a:p>
        </p:txBody>
      </p:sp>
      <p:sp>
        <p:nvSpPr>
          <p:cNvPr id="3" name="Title 2"/>
          <p:cNvSpPr>
            <a:spLocks noGrp="1"/>
          </p:cNvSpPr>
          <p:nvPr>
            <p:ph type="title"/>
          </p:nvPr>
        </p:nvSpPr>
        <p:spPr/>
        <p:txBody>
          <a:bodyPr>
            <a:normAutofit fontScale="90000"/>
          </a:bodyPr>
          <a:lstStyle/>
          <a:p>
            <a:r>
              <a:rPr lang="fa-IR" dirty="0">
                <a:latin typeface="Calibri"/>
                <a:ea typeface="Calibri"/>
                <a:cs typeface="Mj_Kaman" pitchFamily="2" charset="-78"/>
              </a:rPr>
              <a:t>مسايل مرتبط با اندازه گيري هزينه برمبناي ب  ت </a:t>
            </a:r>
            <a:endParaRPr lang="en-US" dirty="0">
              <a:cs typeface="Mj_Kaman" pitchFamily="2" charset="-78"/>
            </a:endParaRPr>
          </a:p>
        </p:txBody>
      </p:sp>
    </p:spTree>
    <p:extLst>
      <p:ext uri="{BB962C8B-B14F-4D97-AF65-F5344CB8AC3E}">
        <p14:creationId xmlns:p14="http://schemas.microsoft.com/office/powerpoint/2010/main" val="7269435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1124744"/>
            <a:ext cx="3096344" cy="151216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2400" dirty="0">
                <a:cs typeface="Mj_Kaman" pitchFamily="2" charset="-78"/>
              </a:rPr>
              <a:t>قيمت هاي جاري </a:t>
            </a:r>
            <a:endParaRPr lang="en-US" sz="2400" dirty="0">
              <a:cs typeface="Mj_Kaman" pitchFamily="2" charset="-78"/>
            </a:endParaRPr>
          </a:p>
        </p:txBody>
      </p:sp>
      <p:sp>
        <p:nvSpPr>
          <p:cNvPr id="3" name="Rounded Rectangle 2"/>
          <p:cNvSpPr/>
          <p:nvPr/>
        </p:nvSpPr>
        <p:spPr>
          <a:xfrm>
            <a:off x="683568" y="3284984"/>
            <a:ext cx="7920880" cy="273630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4400" dirty="0">
                <a:cs typeface="Mj_Ghalam-1" pitchFamily="2" charset="-78"/>
              </a:rPr>
              <a:t>یعنی بر اساس اصل تقابل هزینه ها نیز </a:t>
            </a:r>
            <a:r>
              <a:rPr lang="fa-IR" sz="4400" dirty="0" smtClean="0">
                <a:cs typeface="Mj_Ghalam-1" pitchFamily="2" charset="-78"/>
              </a:rPr>
              <a:t>مانند </a:t>
            </a:r>
            <a:r>
              <a:rPr lang="fa-IR" sz="4400" dirty="0">
                <a:cs typeface="Mj_Ghalam-1" pitchFamily="2" charset="-78"/>
              </a:rPr>
              <a:t>درآمد فروش بر مبنای قیمت های جاری کالا و خدمات بکار گرفته شود .</a:t>
            </a:r>
            <a:endParaRPr lang="en-US" sz="4400" dirty="0">
              <a:cs typeface="Mj_Ghalam-1" pitchFamily="2" charset="-78"/>
            </a:endParaRPr>
          </a:p>
          <a:p>
            <a:pPr algn="ctr"/>
            <a:endParaRPr lang="en-US" sz="4400" dirty="0">
              <a:cs typeface="Mj_Ghalam-1" pitchFamily="2" charset="-78"/>
            </a:endParaRPr>
          </a:p>
        </p:txBody>
      </p:sp>
    </p:spTree>
    <p:extLst>
      <p:ext uri="{BB962C8B-B14F-4D97-AF65-F5344CB8AC3E}">
        <p14:creationId xmlns:p14="http://schemas.microsoft.com/office/powerpoint/2010/main" val="35704837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lgn="just" rtl="1">
              <a:buNone/>
            </a:pPr>
            <a:r>
              <a:rPr lang="fa-IR" sz="2800" dirty="0" smtClean="0">
                <a:cs typeface="Mj_Ghalam-1" pitchFamily="2" charset="-78"/>
              </a:rPr>
              <a:t>1-سود </a:t>
            </a:r>
            <a:r>
              <a:rPr lang="fa-IR" sz="2800" dirty="0">
                <a:cs typeface="Mj_Ghalam-1" pitchFamily="2" charset="-78"/>
              </a:rPr>
              <a:t>حاصل از انجام معامله: معرف مازاد وجه نقد دریافتی نسبت به منابع مصرف شده </a:t>
            </a:r>
            <a:r>
              <a:rPr lang="fa-IR" sz="2800" dirty="0" smtClean="0">
                <a:cs typeface="Mj_Ghalam-1" pitchFamily="2" charset="-78"/>
              </a:rPr>
              <a:t>است</a:t>
            </a:r>
            <a:endParaRPr lang="fa-IR" sz="2800" dirty="0">
              <a:cs typeface="Mj_Ghalam-1" pitchFamily="2" charset="-78"/>
            </a:endParaRPr>
          </a:p>
          <a:p>
            <a:pPr marL="0" indent="0" algn="just" rtl="1">
              <a:buNone/>
            </a:pPr>
            <a:r>
              <a:rPr lang="fa-IR" sz="2800" dirty="0" smtClean="0">
                <a:cs typeface="Mj_Ghalam-1" pitchFamily="2" charset="-78"/>
              </a:rPr>
              <a:t>2-سود </a:t>
            </a:r>
            <a:r>
              <a:rPr lang="fa-IR" sz="2800" dirty="0">
                <a:cs typeface="Mj_Ghalam-1" pitchFamily="2" charset="-78"/>
              </a:rPr>
              <a:t>يا زيان غير عملياتي ناشي از نگهداشت دارايي قبل از استفاده از آن .</a:t>
            </a:r>
          </a:p>
          <a:p>
            <a:pPr marL="0" indent="0" algn="just" rtl="1">
              <a:buNone/>
            </a:pPr>
            <a:r>
              <a:rPr lang="fa-IR" sz="2800" dirty="0">
                <a:cs typeface="Mj_Ghalam-1" pitchFamily="2" charset="-78"/>
              </a:rPr>
              <a:t>اگر نگهداشت اگاهانه وجهت افزايش قيمت در آينده </a:t>
            </a:r>
            <a:r>
              <a:rPr lang="fa-IR" sz="2800" dirty="0" smtClean="0">
                <a:cs typeface="Mj_Ghalam-1" pitchFamily="2" charset="-78"/>
              </a:rPr>
              <a:t>بود </a:t>
            </a:r>
            <a:r>
              <a:rPr lang="fa-IR" sz="2800" dirty="0">
                <a:cs typeface="Mj_Ghalam-1" pitchFamily="2" charset="-78"/>
              </a:rPr>
              <a:t>موجب تغيير قيمت – فساد – نايابي و . . مي شود پس جزء سوو يا زيان  غير عملياتي است ولي اگر ناچاربه مصرف در زماني زودتر داشتيم پس فساد قابل پيش بيني و جزء هزينه است چون جزء فرايند درآمد است. </a:t>
            </a:r>
          </a:p>
          <a:p>
            <a:pPr algn="r" rtl="1"/>
            <a:endParaRPr lang="en-US" dirty="0">
              <a:cs typeface="Mj_Ghalam-1" pitchFamily="2" charset="-78"/>
            </a:endParaRPr>
          </a:p>
        </p:txBody>
      </p:sp>
      <p:sp>
        <p:nvSpPr>
          <p:cNvPr id="3" name="Title 2"/>
          <p:cNvSpPr>
            <a:spLocks noGrp="1"/>
          </p:cNvSpPr>
          <p:nvPr>
            <p:ph type="title"/>
          </p:nvPr>
        </p:nvSpPr>
        <p:spPr>
          <a:xfrm>
            <a:off x="395536" y="404664"/>
            <a:ext cx="8229600" cy="1252728"/>
          </a:xfrm>
        </p:spPr>
        <p:txBody>
          <a:bodyPr/>
          <a:lstStyle/>
          <a:p>
            <a:r>
              <a:rPr lang="fa-IR" dirty="0">
                <a:cs typeface="Mj_Kaman" pitchFamily="2" charset="-78"/>
              </a:rPr>
              <a:t>مزاياي محاسبه هزينه برمبناي جاري </a:t>
            </a:r>
            <a:endParaRPr lang="en-US" dirty="0">
              <a:cs typeface="Mj_Kaman" pitchFamily="2" charset="-78"/>
            </a:endParaRPr>
          </a:p>
        </p:txBody>
      </p:sp>
    </p:spTree>
    <p:extLst>
      <p:ext uri="{BB962C8B-B14F-4D97-AF65-F5344CB8AC3E}">
        <p14:creationId xmlns:p14="http://schemas.microsoft.com/office/powerpoint/2010/main" val="38537856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39552" y="908720"/>
            <a:ext cx="2376264" cy="108012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2000" dirty="0">
                <a:solidFill>
                  <a:schemeClr val="bg2">
                    <a:lumMod val="25000"/>
                  </a:schemeClr>
                </a:solidFill>
                <a:cs typeface="Mj_Kaman" pitchFamily="2" charset="-78"/>
              </a:rPr>
              <a:t>محاسبه قيمت جاري </a:t>
            </a:r>
            <a:endParaRPr lang="en-US" sz="2000" dirty="0">
              <a:solidFill>
                <a:schemeClr val="bg2">
                  <a:lumMod val="25000"/>
                </a:schemeClr>
              </a:solidFill>
              <a:cs typeface="Mj_Kaman" pitchFamily="2" charset="-78"/>
            </a:endParaRPr>
          </a:p>
        </p:txBody>
      </p:sp>
      <p:sp>
        <p:nvSpPr>
          <p:cNvPr id="3" name="Rectangle 2"/>
          <p:cNvSpPr/>
          <p:nvPr/>
        </p:nvSpPr>
        <p:spPr>
          <a:xfrm>
            <a:off x="539552" y="1818777"/>
            <a:ext cx="8208912" cy="4524315"/>
          </a:xfrm>
          <a:prstGeom prst="rect">
            <a:avLst/>
          </a:prstGeom>
        </p:spPr>
        <p:txBody>
          <a:bodyPr wrap="square">
            <a:spAutoFit/>
          </a:bodyPr>
          <a:lstStyle/>
          <a:p>
            <a:pPr lvl="0" algn="just" rtl="1"/>
            <a:r>
              <a:rPr lang="fa-IR" sz="3600" dirty="0" smtClean="0">
                <a:solidFill>
                  <a:schemeClr val="bg2">
                    <a:lumMod val="25000"/>
                  </a:schemeClr>
                </a:solidFill>
                <a:cs typeface="Mj_Ghalam-1" pitchFamily="2" charset="-78"/>
              </a:rPr>
              <a:t>1)قيمت </a:t>
            </a:r>
            <a:r>
              <a:rPr lang="fa-IR" sz="3600" dirty="0">
                <a:solidFill>
                  <a:schemeClr val="bg2">
                    <a:lumMod val="25000"/>
                  </a:schemeClr>
                </a:solidFill>
                <a:cs typeface="Mj_Ghalam-1" pitchFamily="2" charset="-78"/>
              </a:rPr>
              <a:t>جاري تصفيه( فروش )</a:t>
            </a:r>
            <a:endParaRPr lang="en-US" sz="3600" dirty="0">
              <a:solidFill>
                <a:schemeClr val="bg2">
                  <a:lumMod val="25000"/>
                </a:schemeClr>
              </a:solidFill>
              <a:cs typeface="Mj_Ghalam-1" pitchFamily="2" charset="-78"/>
            </a:endParaRPr>
          </a:p>
          <a:p>
            <a:pPr lvl="0" algn="just" rtl="1"/>
            <a:r>
              <a:rPr lang="fa-IR" sz="3600" dirty="0" smtClean="0">
                <a:solidFill>
                  <a:schemeClr val="bg2">
                    <a:lumMod val="25000"/>
                  </a:schemeClr>
                </a:solidFill>
                <a:cs typeface="Mj_Ghalam-1" pitchFamily="2" charset="-78"/>
              </a:rPr>
              <a:t>2)ارزش </a:t>
            </a:r>
            <a:r>
              <a:rPr lang="fa-IR" sz="3600" dirty="0">
                <a:solidFill>
                  <a:schemeClr val="bg2">
                    <a:lumMod val="25000"/>
                  </a:schemeClr>
                </a:solidFill>
                <a:cs typeface="Mj_Ghalam-1" pitchFamily="2" charset="-78"/>
              </a:rPr>
              <a:t>جايگزيني </a:t>
            </a:r>
            <a:endParaRPr lang="en-US" sz="3600" dirty="0">
              <a:solidFill>
                <a:schemeClr val="bg2">
                  <a:lumMod val="25000"/>
                </a:schemeClr>
              </a:solidFill>
              <a:cs typeface="Mj_Ghalam-1" pitchFamily="2" charset="-78"/>
            </a:endParaRPr>
          </a:p>
          <a:p>
            <a:pPr algn="just" rtl="1"/>
            <a:r>
              <a:rPr lang="fa-IR" sz="3600" dirty="0">
                <a:solidFill>
                  <a:schemeClr val="bg2">
                    <a:lumMod val="25000"/>
                  </a:schemeClr>
                </a:solidFill>
                <a:cs typeface="Mj_Ghalam-1" pitchFamily="2" charset="-78"/>
              </a:rPr>
              <a:t>قيمت جاري تصفيه( فروش ):</a:t>
            </a:r>
            <a:endParaRPr lang="en-US" sz="3600" dirty="0">
              <a:solidFill>
                <a:schemeClr val="bg2">
                  <a:lumMod val="25000"/>
                </a:schemeClr>
              </a:solidFill>
              <a:cs typeface="Mj_Ghalam-1" pitchFamily="2" charset="-78"/>
            </a:endParaRPr>
          </a:p>
          <a:p>
            <a:pPr algn="just" rtl="1"/>
            <a:r>
              <a:rPr lang="fa-IR" sz="3600" dirty="0">
                <a:solidFill>
                  <a:schemeClr val="bg2">
                    <a:lumMod val="25000"/>
                  </a:schemeClr>
                </a:solidFill>
                <a:cs typeface="Mj_Ghalam-1" pitchFamily="2" charset="-78"/>
              </a:rPr>
              <a:t>هزينه هاي اطلاعاتي محسوب مي شوند چون مصرف هزينه فرصت از دست رفته مي باشد و هدف جايگزيني احتمالي دارايي در آينده است. </a:t>
            </a:r>
            <a:endParaRPr lang="en-US" sz="3600" dirty="0">
              <a:solidFill>
                <a:schemeClr val="bg2">
                  <a:lumMod val="25000"/>
                </a:schemeClr>
              </a:solidFill>
              <a:cs typeface="Mj_Ghalam-1" pitchFamily="2" charset="-78"/>
            </a:endParaRPr>
          </a:p>
          <a:p>
            <a:pPr algn="just" rtl="1"/>
            <a:r>
              <a:rPr lang="fa-IR" sz="3600" dirty="0">
                <a:solidFill>
                  <a:schemeClr val="bg2">
                    <a:lumMod val="25000"/>
                  </a:schemeClr>
                </a:solidFill>
                <a:cs typeface="Mj_Ghalam-1" pitchFamily="2" charset="-78"/>
              </a:rPr>
              <a:t>اگر بازارمناسب باشد و بتوانيم كالا را با زيان جزيي خريد و فروش كنيم روش مناسبي است. </a:t>
            </a:r>
            <a:endParaRPr lang="en-US" sz="3600" dirty="0">
              <a:solidFill>
                <a:schemeClr val="bg2">
                  <a:lumMod val="25000"/>
                </a:schemeClr>
              </a:solidFill>
              <a:cs typeface="Mj_Ghalam-1" pitchFamily="2" charset="-78"/>
            </a:endParaRPr>
          </a:p>
        </p:txBody>
      </p:sp>
    </p:spTree>
    <p:extLst>
      <p:ext uri="{BB962C8B-B14F-4D97-AF65-F5344CB8AC3E}">
        <p14:creationId xmlns:p14="http://schemas.microsoft.com/office/powerpoint/2010/main" val="2253233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2551837"/>
            <a:ext cx="7344816" cy="3046988"/>
          </a:xfrm>
          <a:prstGeom prst="rect">
            <a:avLst/>
          </a:prstGeom>
        </p:spPr>
        <p:txBody>
          <a:bodyPr wrap="square">
            <a:spAutoFit/>
          </a:bodyPr>
          <a:lstStyle/>
          <a:p>
            <a:pPr algn="r"/>
            <a:r>
              <a:rPr lang="fa-IR" sz="3200" dirty="0">
                <a:solidFill>
                  <a:schemeClr val="bg2">
                    <a:lumMod val="25000"/>
                  </a:schemeClr>
                </a:solidFill>
                <a:cs typeface="Mj_Ghalam-1" pitchFamily="2" charset="-78"/>
              </a:rPr>
              <a:t>جايگزيني : مصرف قيمت تحصيل كالا در زمان استفاده از ان است .</a:t>
            </a:r>
            <a:endParaRPr lang="en-US" sz="3200" dirty="0">
              <a:solidFill>
                <a:schemeClr val="bg2">
                  <a:lumMod val="25000"/>
                </a:schemeClr>
              </a:solidFill>
              <a:cs typeface="Mj_Ghalam-1" pitchFamily="2" charset="-78"/>
            </a:endParaRPr>
          </a:p>
          <a:p>
            <a:pPr algn="r"/>
            <a:r>
              <a:rPr lang="fa-IR" sz="3200" dirty="0">
                <a:solidFill>
                  <a:schemeClr val="bg2">
                    <a:lumMod val="25000"/>
                  </a:schemeClr>
                </a:solidFill>
                <a:cs typeface="Mj_Ghalam-1" pitchFamily="2" charset="-78"/>
              </a:rPr>
              <a:t>ايراد : آينده امتداد گذشته است و ممکن است قيمت گذشته كاملا درست نباشد.</a:t>
            </a:r>
            <a:endParaRPr lang="en-US" sz="3200" dirty="0">
              <a:solidFill>
                <a:schemeClr val="bg2">
                  <a:lumMod val="25000"/>
                </a:schemeClr>
              </a:solidFill>
              <a:cs typeface="Mj_Ghalam-1" pitchFamily="2" charset="-78"/>
            </a:endParaRPr>
          </a:p>
          <a:p>
            <a:pPr algn="r"/>
            <a:r>
              <a:rPr lang="fa-IR" sz="3200" dirty="0">
                <a:solidFill>
                  <a:schemeClr val="bg2">
                    <a:lumMod val="25000"/>
                  </a:schemeClr>
                </a:solidFill>
                <a:cs typeface="Mj_Ghalam-1" pitchFamily="2" charset="-78"/>
              </a:rPr>
              <a:t> </a:t>
            </a:r>
            <a:endParaRPr lang="en-US" sz="3200" dirty="0">
              <a:solidFill>
                <a:schemeClr val="bg2">
                  <a:lumMod val="25000"/>
                </a:schemeClr>
              </a:solidFill>
              <a:cs typeface="Mj_Ghalam-1" pitchFamily="2" charset="-78"/>
            </a:endParaRPr>
          </a:p>
          <a:p>
            <a:pPr algn="r"/>
            <a:r>
              <a:rPr lang="fa-IR" sz="3200" dirty="0">
                <a:solidFill>
                  <a:schemeClr val="bg2">
                    <a:lumMod val="25000"/>
                  </a:schemeClr>
                </a:solidFill>
                <a:cs typeface="Mj_Ghalam-1" pitchFamily="2" charset="-78"/>
              </a:rPr>
              <a:t>در قرارداد ها : ب  ت تفاوت چنداني با جاري ندارد</a:t>
            </a:r>
            <a:r>
              <a:rPr lang="fa-IR" sz="3200" dirty="0">
                <a:cs typeface="Mj_Ghalam-1" pitchFamily="2" charset="-78"/>
              </a:rPr>
              <a:t>. </a:t>
            </a:r>
            <a:endParaRPr lang="en-US" sz="3200" dirty="0">
              <a:cs typeface="Mj_Ghalam-1" pitchFamily="2" charset="-78"/>
            </a:endParaRPr>
          </a:p>
        </p:txBody>
      </p:sp>
    </p:spTree>
    <p:extLst>
      <p:ext uri="{BB962C8B-B14F-4D97-AF65-F5344CB8AC3E}">
        <p14:creationId xmlns:p14="http://schemas.microsoft.com/office/powerpoint/2010/main" val="19558747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2132856"/>
            <a:ext cx="7272808" cy="3539430"/>
          </a:xfrm>
          <a:prstGeom prst="rect">
            <a:avLst/>
          </a:prstGeom>
        </p:spPr>
        <p:txBody>
          <a:bodyPr wrap="square">
            <a:spAutoFit/>
          </a:bodyPr>
          <a:lstStyle/>
          <a:p>
            <a:pPr algn="r" rtl="1"/>
            <a:r>
              <a:rPr lang="fa-IR" sz="2800" dirty="0">
                <a:solidFill>
                  <a:schemeClr val="bg2">
                    <a:lumMod val="25000"/>
                  </a:schemeClr>
                </a:solidFill>
                <a:cs typeface="Mj_Ghalam-1" pitchFamily="2" charset="-78"/>
              </a:rPr>
              <a:t>چه موقع هزينه ها تحقق مي يابند ؟</a:t>
            </a:r>
          </a:p>
          <a:p>
            <a:pPr algn="r" rtl="1"/>
            <a:r>
              <a:rPr lang="fa-IR" sz="2800" dirty="0">
                <a:solidFill>
                  <a:schemeClr val="bg2">
                    <a:lumMod val="25000"/>
                  </a:schemeClr>
                </a:solidFill>
                <a:cs typeface="Mj_Ghalam-1" pitchFamily="2" charset="-78"/>
              </a:rPr>
              <a:t>مصرف كالا و خدمات در فرايند كسب درآمد فروش </a:t>
            </a:r>
          </a:p>
          <a:p>
            <a:pPr algn="r" rtl="1"/>
            <a:r>
              <a:rPr lang="fa-IR" sz="2800" dirty="0">
                <a:solidFill>
                  <a:schemeClr val="bg2">
                    <a:lumMod val="25000"/>
                  </a:schemeClr>
                </a:solidFill>
                <a:cs typeface="Mj_Ghalam-1" pitchFamily="2" charset="-78"/>
              </a:rPr>
              <a:t>زمان گزارش : ثيت فعاليت ها در حساب ها يا گزارش در صورت مالي </a:t>
            </a:r>
          </a:p>
          <a:p>
            <a:pPr algn="r" rtl="1"/>
            <a:r>
              <a:rPr lang="fa-IR" sz="2800" dirty="0">
                <a:solidFill>
                  <a:schemeClr val="bg2">
                    <a:lumMod val="25000"/>
                  </a:schemeClr>
                </a:solidFill>
                <a:cs typeface="Mj_Ghalam-1" pitchFamily="2" charset="-78"/>
              </a:rPr>
              <a:t>(هم زمان با فعاليت – بعد – يا قبل از آن )</a:t>
            </a:r>
          </a:p>
          <a:p>
            <a:pPr algn="r" rtl="1"/>
            <a:r>
              <a:rPr lang="fa-IR" sz="2800" dirty="0">
                <a:solidFill>
                  <a:schemeClr val="bg2">
                    <a:lumMod val="25000"/>
                  </a:schemeClr>
                </a:solidFill>
                <a:cs typeface="Mj_Ghalam-1" pitchFamily="2" charset="-78"/>
              </a:rPr>
              <a:t>به مفهوم سود بستگي دارد يعني تغيير ارزش ها </a:t>
            </a:r>
          </a:p>
          <a:p>
            <a:pPr algn="r" rtl="1"/>
            <a:r>
              <a:rPr lang="fa-IR" sz="2800" dirty="0">
                <a:solidFill>
                  <a:schemeClr val="bg2">
                    <a:lumMod val="25000"/>
                  </a:schemeClr>
                </a:solidFill>
                <a:cs typeface="Mj_Ghalam-1" pitchFamily="2" charset="-78"/>
              </a:rPr>
              <a:t>اگر سود نقدي باشد هزينه :مساوی مخارج نزديك به نقد </a:t>
            </a:r>
          </a:p>
          <a:p>
            <a:pPr algn="r" rtl="1"/>
            <a:r>
              <a:rPr lang="fa-IR" sz="2800" dirty="0">
                <a:solidFill>
                  <a:schemeClr val="bg2">
                    <a:lumMod val="25000"/>
                  </a:schemeClr>
                </a:solidFill>
                <a:cs typeface="Mj_Ghalam-1" pitchFamily="2" charset="-78"/>
              </a:rPr>
              <a:t>در تعهدی  : هزينه ها در دوره اي شناسايي مي شوند كه در آمد فروش مربوطه واقع شده.</a:t>
            </a:r>
          </a:p>
        </p:txBody>
      </p:sp>
    </p:spTree>
    <p:extLst>
      <p:ext uri="{BB962C8B-B14F-4D97-AF65-F5344CB8AC3E}">
        <p14:creationId xmlns:p14="http://schemas.microsoft.com/office/powerpoint/2010/main" val="28569359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rtl="1">
              <a:buNone/>
            </a:pPr>
            <a:r>
              <a:rPr lang="fa-IR" sz="3200" dirty="0">
                <a:cs typeface="Mj_Ghalam-1" pitchFamily="2" charset="-78"/>
              </a:rPr>
              <a:t>در زمانی که از دست رفتن منافع محتمل شود. و امكان برگشت منافع دارايي نيز وجود نداشته باشد بايد شناسايي شود. مثل فروش دارایی هایی که بطور عادی دادو ستد نمیشوند یا بلایای طبیعی .</a:t>
            </a:r>
          </a:p>
          <a:p>
            <a:pPr marL="0" indent="0" algn="just" rtl="1">
              <a:buNone/>
            </a:pPr>
            <a:r>
              <a:rPr lang="fa-IR" sz="3200" dirty="0">
                <a:cs typeface="Mj_Ghalam-1" pitchFamily="2" charset="-78"/>
              </a:rPr>
              <a:t>(در كاهش ارزش تدريجي و طي چند دوره ماليتحقق زیان مشکل است ولی اگر فایده دارایی از دست رفته باشد تعویق شناسایی زیان غیر نتطقی است )</a:t>
            </a:r>
          </a:p>
          <a:p>
            <a:pPr algn="just" rtl="1"/>
            <a:endParaRPr lang="en-US" dirty="0">
              <a:cs typeface="Mj_Ghalam-1" pitchFamily="2" charset="-78"/>
            </a:endParaRPr>
          </a:p>
        </p:txBody>
      </p:sp>
      <p:sp>
        <p:nvSpPr>
          <p:cNvPr id="3" name="Title 2"/>
          <p:cNvSpPr>
            <a:spLocks noGrp="1"/>
          </p:cNvSpPr>
          <p:nvPr>
            <p:ph type="title"/>
          </p:nvPr>
        </p:nvSpPr>
        <p:spPr/>
        <p:txBody>
          <a:bodyPr/>
          <a:lstStyle/>
          <a:p>
            <a:r>
              <a:rPr lang="fa-IR" dirty="0">
                <a:cs typeface="Mj_Kaman" pitchFamily="2" charset="-78"/>
              </a:rPr>
              <a:t>شناسايي زيان غير عملياتي </a:t>
            </a:r>
            <a:endParaRPr lang="en-US" dirty="0">
              <a:cs typeface="Mj_Kaman" pitchFamily="2" charset="-78"/>
            </a:endParaRPr>
          </a:p>
        </p:txBody>
      </p:sp>
    </p:spTree>
    <p:extLst>
      <p:ext uri="{BB962C8B-B14F-4D97-AF65-F5344CB8AC3E}">
        <p14:creationId xmlns:p14="http://schemas.microsoft.com/office/powerpoint/2010/main" val="381590114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just" rtl="1">
              <a:buNone/>
            </a:pPr>
            <a:r>
              <a:rPr lang="fa-IR" sz="3200" dirty="0" smtClean="0">
                <a:cs typeface="Mj_Ghalam-1" pitchFamily="2" charset="-78"/>
              </a:rPr>
              <a:t>    گزارش </a:t>
            </a:r>
            <a:r>
              <a:rPr lang="fa-IR" sz="3200" dirty="0">
                <a:cs typeface="Mj_Ghalam-1" pitchFamily="2" charset="-78"/>
              </a:rPr>
              <a:t>هزينه براساس روابط علت و معلول با درآمد فروشباشد يعني اقلام ب  ت بايد مرتبط با درآمد فروش تحقق يافته در يك دوره مالي معین بوده  و مبتني برهمبستگی مثبت بين اقلام ب  ت  و درآمد فروش باشد.</a:t>
            </a:r>
            <a:endParaRPr lang="en-US" sz="3200" dirty="0">
              <a:cs typeface="Mj_Ghalam-1" pitchFamily="2" charset="-78"/>
            </a:endParaRPr>
          </a:p>
        </p:txBody>
      </p:sp>
      <p:sp>
        <p:nvSpPr>
          <p:cNvPr id="3" name="Title 2"/>
          <p:cNvSpPr>
            <a:spLocks noGrp="1"/>
          </p:cNvSpPr>
          <p:nvPr>
            <p:ph type="title"/>
          </p:nvPr>
        </p:nvSpPr>
        <p:spPr/>
        <p:txBody>
          <a:bodyPr/>
          <a:lstStyle/>
          <a:p>
            <a:r>
              <a:rPr lang="fa-IR" dirty="0">
                <a:cs typeface="Mj_Kaman" pitchFamily="2" charset="-78"/>
              </a:rPr>
              <a:t>تقابل در آمد و هزينه </a:t>
            </a:r>
            <a:endParaRPr lang="en-US" dirty="0">
              <a:cs typeface="Mj_Kaman" pitchFamily="2" charset="-78"/>
            </a:endParaRPr>
          </a:p>
        </p:txBody>
      </p:sp>
      <p:sp>
        <p:nvSpPr>
          <p:cNvPr id="4" name="Oval 3"/>
          <p:cNvSpPr/>
          <p:nvPr/>
        </p:nvSpPr>
        <p:spPr>
          <a:xfrm>
            <a:off x="467544" y="4797152"/>
            <a:ext cx="7992888" cy="18002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fa-IR" sz="3200" dirty="0">
                <a:cs typeface="Mj_Ghalam-1" pitchFamily="2" charset="-78"/>
              </a:rPr>
              <a:t>نكته : زمانبندي هزينه موجب :</a:t>
            </a:r>
            <a:endParaRPr lang="en-US" sz="3200" dirty="0">
              <a:cs typeface="Mj_Ghalam-1" pitchFamily="2" charset="-78"/>
            </a:endParaRPr>
          </a:p>
          <a:p>
            <a:pPr lvl="0" algn="ctr" rtl="1"/>
            <a:r>
              <a:rPr lang="fa-IR" sz="3200" dirty="0">
                <a:cs typeface="Mj_Ghalam-1" pitchFamily="2" charset="-78"/>
              </a:rPr>
              <a:t>ارتباط (هزينه و درآمد)</a:t>
            </a:r>
            <a:endParaRPr lang="en-US" sz="3200" dirty="0">
              <a:cs typeface="Mj_Ghalam-1" pitchFamily="2" charset="-78"/>
            </a:endParaRPr>
          </a:p>
          <a:p>
            <a:pPr lvl="0" algn="ctr" rtl="1"/>
            <a:r>
              <a:rPr lang="fa-IR" sz="3200" dirty="0">
                <a:cs typeface="Mj_Ghalam-1" pitchFamily="2" charset="-78"/>
              </a:rPr>
              <a:t>زمان گزارش هزينه (در دوره كسب درآمد)</a:t>
            </a:r>
            <a:endParaRPr lang="en-US" sz="3200" dirty="0">
              <a:cs typeface="Mj_Ghalam-1" pitchFamily="2" charset="-78"/>
            </a:endParaRPr>
          </a:p>
        </p:txBody>
      </p:sp>
    </p:spTree>
    <p:extLst>
      <p:ext uri="{BB962C8B-B14F-4D97-AF65-F5344CB8AC3E}">
        <p14:creationId xmlns:p14="http://schemas.microsoft.com/office/powerpoint/2010/main" val="3358082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r">
              <a:buNone/>
            </a:pPr>
            <a:r>
              <a:rPr lang="en-US" sz="3500" dirty="0" smtClean="0">
                <a:cs typeface="Mj_Ghalam-1" pitchFamily="2" charset="-78"/>
              </a:rPr>
              <a:t>  </a:t>
            </a:r>
            <a:r>
              <a:rPr lang="fa-IR" sz="3500" dirty="0" smtClean="0">
                <a:cs typeface="Mj_Ghalam-1" pitchFamily="2" charset="-78"/>
              </a:rPr>
              <a:t>1) درآمد فروش</a:t>
            </a:r>
          </a:p>
          <a:p>
            <a:pPr marL="0" indent="0" algn="r">
              <a:buNone/>
            </a:pPr>
            <a:endParaRPr lang="en-US" dirty="0" smtClean="0"/>
          </a:p>
          <a:p>
            <a:pPr marL="0" indent="0" algn="r">
              <a:buNone/>
            </a:pPr>
            <a:r>
              <a:rPr lang="fa-IR" dirty="0" smtClean="0"/>
              <a:t>                                         </a:t>
            </a:r>
            <a:r>
              <a:rPr lang="fa-IR" sz="4200" dirty="0" smtClean="0">
                <a:cs typeface="Mj_Ghalam-1" pitchFamily="2" charset="-78"/>
              </a:rPr>
              <a:t>سود</a:t>
            </a:r>
          </a:p>
          <a:p>
            <a:pPr marL="0" indent="0" algn="r">
              <a:buNone/>
            </a:pPr>
            <a:r>
              <a:rPr lang="fa-IR" dirty="0" smtClean="0"/>
              <a:t>                                       </a:t>
            </a:r>
          </a:p>
          <a:p>
            <a:pPr marL="0" indent="0" algn="r">
              <a:buNone/>
            </a:pPr>
            <a:r>
              <a:rPr lang="fa-IR" dirty="0"/>
              <a:t> </a:t>
            </a:r>
            <a:r>
              <a:rPr lang="fa-IR" dirty="0" smtClean="0"/>
              <a:t>                                        </a:t>
            </a:r>
          </a:p>
          <a:p>
            <a:pPr marL="0" indent="0" algn="r">
              <a:buNone/>
            </a:pPr>
            <a:endParaRPr lang="fa-IR" dirty="0" smtClean="0"/>
          </a:p>
          <a:p>
            <a:pPr marL="0" indent="0" algn="r">
              <a:buNone/>
            </a:pPr>
            <a:endParaRPr lang="fa-IR" dirty="0"/>
          </a:p>
          <a:p>
            <a:pPr marL="0" indent="0" algn="r">
              <a:buNone/>
            </a:pPr>
            <a:r>
              <a:rPr lang="fa-IR" dirty="0" smtClean="0"/>
              <a:t>                                    </a:t>
            </a:r>
            <a:r>
              <a:rPr lang="fa-IR" sz="3500" dirty="0">
                <a:cs typeface="Mj_Ghalam-1" pitchFamily="2" charset="-78"/>
              </a:rPr>
              <a:t>ادامه حيات واحد هاي انتفاعي مي گردد.</a:t>
            </a:r>
            <a:r>
              <a:rPr lang="fa-IR" dirty="0" smtClean="0"/>
              <a:t>                                        </a:t>
            </a:r>
            <a:endParaRPr lang="en-US" dirty="0"/>
          </a:p>
        </p:txBody>
      </p:sp>
      <p:sp>
        <p:nvSpPr>
          <p:cNvPr id="2" name="Title 1"/>
          <p:cNvSpPr>
            <a:spLocks noGrp="1"/>
          </p:cNvSpPr>
          <p:nvPr>
            <p:ph type="title"/>
          </p:nvPr>
        </p:nvSpPr>
        <p:spPr/>
        <p:txBody>
          <a:bodyPr/>
          <a:lstStyle/>
          <a:p>
            <a:r>
              <a:rPr lang="fa-IR" dirty="0">
                <a:cs typeface="Mj_Kaman" pitchFamily="2" charset="-78"/>
              </a:rPr>
              <a:t>اجزاي  </a:t>
            </a:r>
            <a:r>
              <a:rPr lang="fa-IR" dirty="0" smtClean="0">
                <a:cs typeface="Mj_Kaman" pitchFamily="2" charset="-78"/>
              </a:rPr>
              <a:t>اصلی صورت </a:t>
            </a:r>
            <a:r>
              <a:rPr lang="fa-IR" dirty="0">
                <a:cs typeface="Mj_Kaman" pitchFamily="2" charset="-78"/>
              </a:rPr>
              <a:t>سود وزيان </a:t>
            </a:r>
            <a:endParaRPr lang="en-US" dirty="0">
              <a:cs typeface="Mj_Kaman" pitchFamily="2" charset="-78"/>
            </a:endParaRPr>
          </a:p>
        </p:txBody>
      </p:sp>
      <p:sp>
        <p:nvSpPr>
          <p:cNvPr id="5" name="Striped Right Arrow 4"/>
          <p:cNvSpPr/>
          <p:nvPr/>
        </p:nvSpPr>
        <p:spPr>
          <a:xfrm flipH="1">
            <a:off x="5364088" y="3356992"/>
            <a:ext cx="1584176" cy="648072"/>
          </a:xfrm>
          <a:prstGeom prst="striped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800" dirty="0" smtClean="0">
                <a:latin typeface="Broadway" pitchFamily="82" charset="0"/>
                <a:cs typeface="Mj_Ghalam-1" pitchFamily="2" charset="-78"/>
              </a:rPr>
              <a:t>موجب</a:t>
            </a:r>
            <a:endParaRPr lang="en-US" dirty="0">
              <a:latin typeface="Broadway" pitchFamily="82" charset="0"/>
              <a:cs typeface="Mj_Ghalam-1" pitchFamily="2" charset="-78"/>
            </a:endParaRPr>
          </a:p>
        </p:txBody>
      </p:sp>
      <p:sp>
        <p:nvSpPr>
          <p:cNvPr id="16" name="Striped Right Arrow 15"/>
          <p:cNvSpPr/>
          <p:nvPr/>
        </p:nvSpPr>
        <p:spPr>
          <a:xfrm rot="16200000" flipH="1">
            <a:off x="4157865" y="4275094"/>
            <a:ext cx="1188132" cy="648072"/>
          </a:xfrm>
          <a:prstGeom prst="striped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800" dirty="0" smtClean="0">
                <a:latin typeface="Broadway" pitchFamily="82" charset="0"/>
                <a:cs typeface="Mj_Ghalam-1" pitchFamily="2" charset="-78"/>
              </a:rPr>
              <a:t>موجب</a:t>
            </a:r>
            <a:endParaRPr lang="en-US" dirty="0">
              <a:latin typeface="Broadway" pitchFamily="82" charset="0"/>
              <a:cs typeface="Mj_Ghalam-1" pitchFamily="2" charset="-78"/>
            </a:endParaRPr>
          </a:p>
        </p:txBody>
      </p:sp>
    </p:spTree>
    <p:extLst>
      <p:ext uri="{BB962C8B-B14F-4D97-AF65-F5344CB8AC3E}">
        <p14:creationId xmlns:p14="http://schemas.microsoft.com/office/powerpoint/2010/main" val="21513556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772816"/>
            <a:ext cx="8064896" cy="3785652"/>
          </a:xfrm>
          <a:prstGeom prst="rect">
            <a:avLst/>
          </a:prstGeom>
        </p:spPr>
        <p:txBody>
          <a:bodyPr wrap="square">
            <a:spAutoFit/>
          </a:bodyPr>
          <a:lstStyle/>
          <a:p>
            <a:pPr algn="r" rtl="1"/>
            <a:r>
              <a:rPr lang="fa-IR" sz="2400" dirty="0">
                <a:solidFill>
                  <a:schemeClr val="bg2">
                    <a:lumMod val="25000"/>
                  </a:schemeClr>
                </a:solidFill>
                <a:cs typeface="Mj_Ghalam-1" pitchFamily="2" charset="-78"/>
              </a:rPr>
              <a:t>هزينه = بخش ضروري از عمليات تحصيل درآمد فروش هستند .</a:t>
            </a:r>
          </a:p>
          <a:p>
            <a:pPr algn="r" rtl="1"/>
            <a:r>
              <a:rPr lang="fa-IR" sz="2400" dirty="0">
                <a:solidFill>
                  <a:schemeClr val="bg2">
                    <a:lumMod val="25000"/>
                  </a:schemeClr>
                </a:solidFill>
                <a:cs typeface="Mj_Ghalam-1" pitchFamily="2" charset="-78"/>
              </a:rPr>
              <a:t>توجه : ولي هميشه منجر به كسب درآمد نمي شود. جزء عمليات مهم است . مثل مراجعه مكرر فروشندگان قبل از انجام فروش که باید به عنوان بخشی از عملیات تحصیل درآمد شناخته شود . </a:t>
            </a:r>
          </a:p>
          <a:p>
            <a:pPr algn="r" rtl="1"/>
            <a:r>
              <a:rPr lang="fa-IR" sz="2400" dirty="0">
                <a:solidFill>
                  <a:schemeClr val="bg2">
                    <a:lumMod val="25000"/>
                  </a:schemeClr>
                </a:solidFill>
                <a:cs typeface="Mj_Ghalam-1" pitchFamily="2" charset="-78"/>
              </a:rPr>
              <a:t>هزينه (م)      </a:t>
            </a:r>
            <a:r>
              <a:rPr lang="fa-IR" sz="2400" dirty="0" smtClean="0">
                <a:solidFill>
                  <a:schemeClr val="bg2">
                    <a:lumMod val="25000"/>
                  </a:schemeClr>
                </a:solidFill>
                <a:cs typeface="Mj_Ghalam-1" pitchFamily="2" charset="-78"/>
              </a:rPr>
              <a:t> </a:t>
            </a:r>
            <a:r>
              <a:rPr lang="fa-IR" sz="2400" dirty="0">
                <a:solidFill>
                  <a:schemeClr val="bg2">
                    <a:lumMod val="25000"/>
                  </a:schemeClr>
                </a:solidFill>
                <a:cs typeface="Mj_Ghalam-1" pitchFamily="2" charset="-78"/>
              </a:rPr>
              <a:t>در دوره اي كه كالا يا خدمات استفاده شده گزارش مي شود. </a:t>
            </a:r>
          </a:p>
          <a:p>
            <a:pPr algn="r" rtl="1"/>
            <a:r>
              <a:rPr lang="fa-IR" sz="2400" dirty="0">
                <a:solidFill>
                  <a:schemeClr val="bg2">
                    <a:lumMod val="25000"/>
                  </a:schemeClr>
                </a:solidFill>
                <a:cs typeface="Mj_Ghalam-1" pitchFamily="2" charset="-78"/>
              </a:rPr>
              <a:t>هینه (غ – م )    در دوره وقوع گزارش مي شود</a:t>
            </a:r>
          </a:p>
          <a:p>
            <a:pPr algn="r" rtl="1"/>
            <a:r>
              <a:rPr lang="fa-IR" sz="2400" dirty="0">
                <a:solidFill>
                  <a:schemeClr val="bg2">
                    <a:lumMod val="25000"/>
                  </a:schemeClr>
                </a:solidFill>
                <a:cs typeface="Mj_Ghalam-1" pitchFamily="2" charset="-78"/>
              </a:rPr>
              <a:t>توجه : اگر مخارجي باعث منافي در طي دوره متوالي گردد. مثلا پ  پ  بيشتر بايد در طي آن دوره مستهلك شود. </a:t>
            </a:r>
          </a:p>
          <a:p>
            <a:pPr algn="r" rtl="1"/>
            <a:r>
              <a:rPr lang="fa-IR" sz="2400" dirty="0">
                <a:solidFill>
                  <a:schemeClr val="bg2">
                    <a:lumMod val="25000"/>
                  </a:schemeClr>
                </a:solidFill>
                <a:cs typeface="Mj_Ghalam-1" pitchFamily="2" charset="-78"/>
              </a:rPr>
              <a:t>اگر استفاده از كالا باعث انتفاع در دوره جاري نشود و معرف زيان هم نباشد و دوره مالي بعد انتفاع ايجاد كن پس بايد اين اقدام به دوره آتي تخصيص يابد. </a:t>
            </a:r>
          </a:p>
          <a:p>
            <a:pPr algn="r" rtl="1"/>
            <a:r>
              <a:rPr lang="fa-IR" sz="2400" dirty="0">
                <a:solidFill>
                  <a:schemeClr val="bg2">
                    <a:lumMod val="25000"/>
                  </a:schemeClr>
                </a:solidFill>
                <a:cs typeface="Mj_Ghalam-1" pitchFamily="2" charset="-78"/>
              </a:rPr>
              <a:t>ايراد تقابل هزينه با در آمد قواعد مناسبي براي تعيين زمان شناسايي هزينه ارائه نكرد. </a:t>
            </a:r>
          </a:p>
        </p:txBody>
      </p:sp>
    </p:spTree>
    <p:extLst>
      <p:ext uri="{BB962C8B-B14F-4D97-AF65-F5344CB8AC3E}">
        <p14:creationId xmlns:p14="http://schemas.microsoft.com/office/powerpoint/2010/main" val="42552672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lgn="ctr">
              <a:buNone/>
            </a:pPr>
            <a:r>
              <a:rPr lang="fa-IR" sz="3600" dirty="0">
                <a:cs typeface="Mj_Ghalam-1" pitchFamily="2" charset="-78"/>
              </a:rPr>
              <a:t>در این زمان هیات استاندارد حسابداری مالی </a:t>
            </a:r>
            <a:endParaRPr lang="en-US" sz="3600" dirty="0">
              <a:cs typeface="Mj_Ghalam-1" pitchFamily="2" charset="-78"/>
            </a:endParaRPr>
          </a:p>
          <a:p>
            <a:pPr marL="0" indent="0" algn="ctr">
              <a:buNone/>
            </a:pPr>
            <a:r>
              <a:rPr lang="fa-IR" sz="3600" dirty="0">
                <a:cs typeface="Mj_Ghalam-1" pitchFamily="2" charset="-78"/>
              </a:rPr>
              <a:t>رويكرد دارايي – هزينه را مطرح نمود :</a:t>
            </a:r>
            <a:endParaRPr lang="en-US" sz="3600" dirty="0">
              <a:cs typeface="Mj_Ghalam-1" pitchFamily="2" charset="-78"/>
            </a:endParaRPr>
          </a:p>
          <a:p>
            <a:pPr marL="0" lvl="0" indent="0" algn="ctr">
              <a:buNone/>
            </a:pPr>
            <a:r>
              <a:rPr lang="fa-IR" sz="3600" dirty="0">
                <a:cs typeface="Mj_Ghalam-1" pitchFamily="2" charset="-78"/>
              </a:rPr>
              <a:t>آيا اقدام مورد بررسي دارايي است يا خير ؟</a:t>
            </a:r>
            <a:endParaRPr lang="en-US" sz="3600" dirty="0">
              <a:cs typeface="Mj_Ghalam-1" pitchFamily="2" charset="-78"/>
            </a:endParaRPr>
          </a:p>
          <a:p>
            <a:pPr marL="0" lvl="0" indent="0" algn="ctr">
              <a:buNone/>
            </a:pPr>
            <a:r>
              <a:rPr lang="fa-IR" sz="3600" dirty="0">
                <a:cs typeface="Mj_Ghalam-1" pitchFamily="2" charset="-78"/>
              </a:rPr>
              <a:t>اگر دارايي </a:t>
            </a:r>
            <a:r>
              <a:rPr lang="fa-IR" sz="3600" dirty="0" smtClean="0">
                <a:cs typeface="Mj_Ghalam-1" pitchFamily="2" charset="-78"/>
              </a:rPr>
              <a:t>نبودهزينه </a:t>
            </a:r>
            <a:r>
              <a:rPr lang="fa-IR" sz="3600" dirty="0">
                <a:cs typeface="Mj_Ghalam-1" pitchFamily="2" charset="-78"/>
              </a:rPr>
              <a:t>يا زيان غير عملياتي است </a:t>
            </a:r>
            <a:endParaRPr lang="en-US" sz="3600" dirty="0">
              <a:cs typeface="Mj_Ghalam-1" pitchFamily="2" charset="-78"/>
            </a:endParaRPr>
          </a:p>
          <a:p>
            <a:pPr marL="0" indent="0" algn="ctr">
              <a:buNone/>
            </a:pPr>
            <a:r>
              <a:rPr lang="en-US" sz="3600" dirty="0">
                <a:cs typeface="Mj_Ghalam-1" pitchFamily="2" charset="-78"/>
              </a:rPr>
              <a:t> </a:t>
            </a:r>
          </a:p>
          <a:p>
            <a:pPr marL="0" indent="0" algn="ctr">
              <a:buNone/>
            </a:pPr>
            <a:r>
              <a:rPr lang="fa-IR" sz="3600" dirty="0">
                <a:cs typeface="Mj_Ghalam-1" pitchFamily="2" charset="-78"/>
              </a:rPr>
              <a:t> </a:t>
            </a:r>
            <a:endParaRPr lang="en-US" sz="3600" dirty="0">
              <a:cs typeface="Mj_Ghalam-1" pitchFamily="2" charset="-78"/>
            </a:endParaRPr>
          </a:p>
          <a:p>
            <a:pPr marL="0" indent="0" algn="ctr">
              <a:buNone/>
            </a:pPr>
            <a:r>
              <a:rPr lang="en-US" sz="3600" dirty="0">
                <a:cs typeface="Mj_Ghalam-1" pitchFamily="2" charset="-78"/>
              </a:rPr>
              <a:t> </a:t>
            </a:r>
          </a:p>
          <a:p>
            <a:pPr algn="ctr"/>
            <a:endParaRPr lang="en-US" sz="3600" dirty="0">
              <a:cs typeface="Mj_Ghalam-1" pitchFamily="2" charset="-78"/>
            </a:endParaRPr>
          </a:p>
        </p:txBody>
      </p:sp>
      <p:sp>
        <p:nvSpPr>
          <p:cNvPr id="3" name="Title 2"/>
          <p:cNvSpPr>
            <a:spLocks noGrp="1"/>
          </p:cNvSpPr>
          <p:nvPr>
            <p:ph type="title"/>
          </p:nvPr>
        </p:nvSpPr>
        <p:spPr/>
        <p:txBody>
          <a:bodyPr>
            <a:normAutofit fontScale="90000"/>
          </a:bodyPr>
          <a:lstStyle/>
          <a:p>
            <a:r>
              <a:rPr lang="fa-IR" dirty="0">
                <a:cs typeface="Mj_Kaman" pitchFamily="2" charset="-78"/>
              </a:rPr>
              <a:t>رويكرد دارايي – </a:t>
            </a:r>
            <a:r>
              <a:rPr lang="fa-IR" dirty="0" smtClean="0">
                <a:cs typeface="Mj_Kaman" pitchFamily="2" charset="-78"/>
              </a:rPr>
              <a:t>هزينه توسط هیات استاندارد حسابداری  </a:t>
            </a:r>
            <a:endParaRPr lang="en-US" dirty="0">
              <a:cs typeface="Mj_Kaman" pitchFamily="2" charset="-78"/>
            </a:endParaRPr>
          </a:p>
        </p:txBody>
      </p:sp>
    </p:spTree>
    <p:extLst>
      <p:ext uri="{BB962C8B-B14F-4D97-AF65-F5344CB8AC3E}">
        <p14:creationId xmlns:p14="http://schemas.microsoft.com/office/powerpoint/2010/main" val="19210866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own Arrow Callout 2"/>
          <p:cNvSpPr/>
          <p:nvPr/>
        </p:nvSpPr>
        <p:spPr>
          <a:xfrm>
            <a:off x="2987824" y="1916832"/>
            <a:ext cx="3096344" cy="936104"/>
          </a:xfrm>
          <a:prstGeom prst="downArrowCallout">
            <a:avLst/>
          </a:prstGeom>
          <a:solidFill>
            <a:schemeClr val="accent1">
              <a:lumMod val="20000"/>
              <a:lumOff val="80000"/>
            </a:schemeClr>
          </a:solidFill>
          <a:ln>
            <a:solidFill>
              <a:schemeClr val="bg1"/>
            </a:solidFill>
          </a:ln>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95536" y="1916832"/>
            <a:ext cx="8136904" cy="3539430"/>
          </a:xfrm>
          <a:prstGeom prst="rect">
            <a:avLst/>
          </a:prstGeom>
        </p:spPr>
        <p:txBody>
          <a:bodyPr wrap="square">
            <a:spAutoFit/>
          </a:bodyPr>
          <a:lstStyle/>
          <a:p>
            <a:pPr algn="ctr" rtl="1"/>
            <a:r>
              <a:rPr lang="fa-IR" sz="3200" dirty="0" smtClean="0">
                <a:solidFill>
                  <a:schemeClr val="bg2">
                    <a:lumMod val="25000"/>
                  </a:schemeClr>
                </a:solidFill>
                <a:cs typeface="Mj_Ghalam-1" pitchFamily="2" charset="-78"/>
              </a:rPr>
              <a:t>گزارش </a:t>
            </a:r>
            <a:r>
              <a:rPr lang="fa-IR" sz="3200" dirty="0">
                <a:solidFill>
                  <a:schemeClr val="bg2">
                    <a:lumMod val="25000"/>
                  </a:schemeClr>
                </a:solidFill>
                <a:cs typeface="Mj_Ghalam-1" pitchFamily="2" charset="-78"/>
              </a:rPr>
              <a:t>هزينه </a:t>
            </a:r>
            <a:r>
              <a:rPr lang="fa-IR" sz="3200" dirty="0" smtClean="0">
                <a:solidFill>
                  <a:schemeClr val="bg2">
                    <a:lumMod val="25000"/>
                  </a:schemeClr>
                </a:solidFill>
                <a:cs typeface="Mj_Ghalam-1" pitchFamily="2" charset="-78"/>
              </a:rPr>
              <a:t>ها</a:t>
            </a:r>
          </a:p>
          <a:p>
            <a:pPr lvl="0" algn="just" rtl="1"/>
            <a:endParaRPr lang="fa-IR" sz="3200" dirty="0" smtClean="0">
              <a:solidFill>
                <a:schemeClr val="bg2">
                  <a:lumMod val="25000"/>
                </a:schemeClr>
              </a:solidFill>
              <a:cs typeface="Mj_Ghalam-1" pitchFamily="2" charset="-78"/>
            </a:endParaRPr>
          </a:p>
          <a:p>
            <a:pPr lvl="0" algn="just" rtl="1"/>
            <a:r>
              <a:rPr lang="fa-IR" sz="3200" dirty="0" smtClean="0">
                <a:solidFill>
                  <a:schemeClr val="bg2">
                    <a:lumMod val="25000"/>
                  </a:schemeClr>
                </a:solidFill>
                <a:cs typeface="Mj_Ghalam-1" pitchFamily="2" charset="-78"/>
              </a:rPr>
              <a:t>انتخاب </a:t>
            </a:r>
            <a:r>
              <a:rPr lang="fa-IR" sz="3200" dirty="0">
                <a:solidFill>
                  <a:schemeClr val="bg2">
                    <a:lumMod val="25000"/>
                  </a:schemeClr>
                </a:solidFill>
                <a:cs typeface="Mj_Ghalam-1" pitchFamily="2" charset="-78"/>
              </a:rPr>
              <a:t>مفاهیم کلی و عملیات جاری در ارتباط با اندازه گیری سود اهمیت متمایز کردن هزینه ها را از زیان غیر عملیاتی مورد تاکید قرار میدهد و شمول کلی سود شامل تمامی هزینه ها و زیانهای غیر عملیاتی شناسایی شده در دوره مالی جاری میباشد . و از لحاط سود خالص تمایط هزینه ها و زیان غیر عملیاتی فرق چندانی ندارند . </a:t>
            </a:r>
            <a:endParaRPr lang="en-US" sz="3200" dirty="0">
              <a:solidFill>
                <a:schemeClr val="bg2">
                  <a:lumMod val="25000"/>
                </a:schemeClr>
              </a:solidFill>
              <a:cs typeface="Mj_Ghalam-1" pitchFamily="2" charset="-78"/>
            </a:endParaRPr>
          </a:p>
        </p:txBody>
      </p:sp>
    </p:spTree>
    <p:extLst>
      <p:ext uri="{BB962C8B-B14F-4D97-AF65-F5344CB8AC3E}">
        <p14:creationId xmlns:p14="http://schemas.microsoft.com/office/powerpoint/2010/main" val="15643696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700808"/>
            <a:ext cx="8424936" cy="4031873"/>
          </a:xfrm>
          <a:prstGeom prst="rect">
            <a:avLst/>
          </a:prstGeom>
        </p:spPr>
        <p:txBody>
          <a:bodyPr wrap="square">
            <a:spAutoFit/>
          </a:bodyPr>
          <a:lstStyle/>
          <a:p>
            <a:pPr algn="just" rtl="1"/>
            <a:r>
              <a:rPr lang="fa-IR" sz="3200" dirty="0">
                <a:solidFill>
                  <a:schemeClr val="bg2">
                    <a:lumMod val="25000"/>
                  </a:schemeClr>
                </a:solidFill>
                <a:cs typeface="Mj_Ghalam-1" pitchFamily="2" charset="-78"/>
              </a:rPr>
              <a:t>طبقه بندی هزینه ها به عنوان هزینه های فروش و اداریو بهائ تمام شده ممکن است برای مقاصد درون سازمانی مفید باشد ولی در برون سازمانی مفید نیست چون باعث پیش بینی مفید یا ارزنده نخواهد شد . </a:t>
            </a:r>
          </a:p>
          <a:p>
            <a:pPr algn="just" rtl="1"/>
            <a:r>
              <a:rPr lang="fa-IR" sz="3200" dirty="0">
                <a:solidFill>
                  <a:schemeClr val="bg2">
                    <a:lumMod val="25000"/>
                  </a:schemeClr>
                </a:solidFill>
                <a:cs typeface="Mj_Ghalam-1" pitchFamily="2" charset="-78"/>
              </a:rPr>
              <a:t>ترتیب ارائه هزینه ها مهم نیست و فقط تمام هزینه ها باید از درآمد فروش کسر گردد.</a:t>
            </a:r>
          </a:p>
          <a:p>
            <a:pPr algn="just" rtl="1"/>
            <a:r>
              <a:rPr lang="fa-IR" sz="3200" dirty="0">
                <a:solidFill>
                  <a:schemeClr val="bg2">
                    <a:lumMod val="25000"/>
                  </a:schemeClr>
                </a:solidFill>
                <a:cs typeface="Mj_Ghalam-1" pitchFamily="2" charset="-78"/>
              </a:rPr>
              <a:t>طبقه بندی فقط با ماهیت رفتاری اهمیت دارد (متغییر یا ثابت در رابطه با تولید یا فروش)  </a:t>
            </a:r>
          </a:p>
          <a:p>
            <a:pPr algn="just" rtl="1"/>
            <a:r>
              <a:rPr lang="fa-IR" sz="3200" dirty="0">
                <a:solidFill>
                  <a:schemeClr val="bg2">
                    <a:lumMod val="25000"/>
                  </a:schemeClr>
                </a:solidFill>
                <a:cs typeface="Mj_Ghalam-1" pitchFamily="2" charset="-78"/>
              </a:rPr>
              <a:t> </a:t>
            </a:r>
          </a:p>
        </p:txBody>
      </p:sp>
    </p:spTree>
    <p:extLst>
      <p:ext uri="{BB962C8B-B14F-4D97-AF65-F5344CB8AC3E}">
        <p14:creationId xmlns:p14="http://schemas.microsoft.com/office/powerpoint/2010/main" val="40891032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half" idx="2"/>
          </p:nvPr>
        </p:nvSpPr>
        <p:spPr>
          <a:xfrm>
            <a:off x="0" y="5373216"/>
            <a:ext cx="3818467" cy="697880"/>
          </a:xfrm>
        </p:spPr>
        <p:txBody>
          <a:bodyPr>
            <a:noAutofit/>
          </a:bodyPr>
          <a:lstStyle/>
          <a:p>
            <a:pPr algn="ctr"/>
            <a:r>
              <a:rPr lang="fa-IR" sz="6600" dirty="0" smtClean="0">
                <a:solidFill>
                  <a:schemeClr val="bg2">
                    <a:lumMod val="25000"/>
                  </a:schemeClr>
                </a:solidFill>
                <a:cs typeface="Mj_Ghalam-1" pitchFamily="2" charset="-78"/>
              </a:rPr>
              <a:t>پایان</a:t>
            </a:r>
            <a:r>
              <a:rPr lang="fa-IR" sz="3200" dirty="0" smtClean="0">
                <a:solidFill>
                  <a:schemeClr val="bg2">
                    <a:lumMod val="25000"/>
                  </a:schemeClr>
                </a:solidFill>
                <a:cs typeface="Mj_Ghalam-1" pitchFamily="2" charset="-78"/>
              </a:rPr>
              <a:t>(بهار92)</a:t>
            </a:r>
            <a:endParaRPr lang="en-US" sz="6600" dirty="0">
              <a:solidFill>
                <a:schemeClr val="bg2">
                  <a:lumMod val="25000"/>
                </a:schemeClr>
              </a:solidFill>
              <a:cs typeface="Mj_Ghalam-1" pitchFamily="2" charset="-78"/>
            </a:endParaRPr>
          </a:p>
        </p:txBody>
      </p:sp>
    </p:spTree>
    <p:extLst>
      <p:ext uri="{BB962C8B-B14F-4D97-AF65-F5344CB8AC3E}">
        <p14:creationId xmlns:p14="http://schemas.microsoft.com/office/powerpoint/2010/main" val="1958729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lgn="r">
              <a:buNone/>
            </a:pPr>
            <a:r>
              <a:rPr lang="fa-IR" sz="3200" dirty="0" smtClean="0">
                <a:cs typeface="Mj_Ghalam-1" pitchFamily="2" charset="-78"/>
              </a:rPr>
              <a:t>2)هزینه</a:t>
            </a:r>
          </a:p>
          <a:p>
            <a:pPr marL="0" lvl="0" indent="0" algn="r">
              <a:buNone/>
            </a:pPr>
            <a:r>
              <a:rPr lang="fa-IR" sz="3200" dirty="0" smtClean="0">
                <a:cs typeface="Mj_Ghalam-1" pitchFamily="2" charset="-78"/>
              </a:rPr>
              <a:t>3)</a:t>
            </a:r>
            <a:r>
              <a:rPr lang="fa-IR" sz="3200" dirty="0">
                <a:cs typeface="Mj_Ghalam-1" pitchFamily="2" charset="-78"/>
              </a:rPr>
              <a:t> سود و زيان غير عملياتي </a:t>
            </a:r>
            <a:endParaRPr lang="en-US" sz="3200" dirty="0">
              <a:cs typeface="Mj_Ghalam-1" pitchFamily="2" charset="-78"/>
            </a:endParaRPr>
          </a:p>
          <a:p>
            <a:pPr marL="0" indent="0" algn="ctr" rtl="1">
              <a:buNone/>
            </a:pPr>
            <a:endParaRPr lang="fa-IR" sz="3200" i="1" dirty="0" smtClean="0">
              <a:cs typeface="Mj_Ghalam-1" pitchFamily="2" charset="-78"/>
            </a:endParaRPr>
          </a:p>
          <a:p>
            <a:pPr marL="0" indent="0" algn="ctr" rtl="1">
              <a:buNone/>
            </a:pPr>
            <a:r>
              <a:rPr lang="fa-IR" sz="3200" i="1" dirty="0" smtClean="0">
                <a:cs typeface="Mj_Ghalam-1" pitchFamily="2" charset="-78"/>
              </a:rPr>
              <a:t>با </a:t>
            </a:r>
            <a:r>
              <a:rPr lang="fa-IR" sz="3200" i="1" dirty="0">
                <a:cs typeface="Mj_Ghalam-1" pitchFamily="2" charset="-78"/>
              </a:rPr>
              <a:t>توجه به تعاریف موجود باید بتوانیم مقاطع زمانی</a:t>
            </a:r>
            <a:endParaRPr lang="en-US" sz="3200" dirty="0">
              <a:cs typeface="Mj_Ghalam-1" pitchFamily="2" charset="-78"/>
            </a:endParaRPr>
          </a:p>
          <a:p>
            <a:pPr marL="0" indent="0" algn="ctr" rtl="1">
              <a:buNone/>
            </a:pPr>
            <a:r>
              <a:rPr lang="fa-IR" sz="3200" i="1" dirty="0">
                <a:cs typeface="Mj_Ghalam-1" pitchFamily="2" charset="-78"/>
              </a:rPr>
              <a:t>مشخص و مبنایی برای شناسایی آنها پیدا کنیم </a:t>
            </a:r>
            <a:endParaRPr lang="en-US" sz="3200" dirty="0">
              <a:cs typeface="Mj_Ghalam-1" pitchFamily="2" charset="-78"/>
            </a:endParaRPr>
          </a:p>
          <a:p>
            <a:pPr marL="0" indent="0" algn="ctr" rtl="1">
              <a:buNone/>
            </a:pPr>
            <a:r>
              <a:rPr lang="fa-IR" sz="3200" i="1" dirty="0">
                <a:cs typeface="Mj_Ghalam-1" pitchFamily="2" charset="-78"/>
              </a:rPr>
              <a:t>در تعاریف ماهیت واندازه گیری و  زمانبندی جزئ مسائل</a:t>
            </a:r>
            <a:endParaRPr lang="en-US" sz="3200" dirty="0">
              <a:cs typeface="Mj_Ghalam-1" pitchFamily="2" charset="-78"/>
            </a:endParaRPr>
          </a:p>
          <a:p>
            <a:pPr marL="0" indent="0" algn="ctr" rtl="1">
              <a:buNone/>
            </a:pPr>
            <a:r>
              <a:rPr lang="fa-IR" sz="3200" i="1" dirty="0">
                <a:cs typeface="Mj_Ghalam-1" pitchFamily="2" charset="-78"/>
              </a:rPr>
              <a:t>مورد توجه تئوری حسابداری است </a:t>
            </a:r>
            <a:endParaRPr lang="en-US" sz="3200" dirty="0">
              <a:cs typeface="Mj_Ghalam-1" pitchFamily="2" charset="-78"/>
            </a:endParaRPr>
          </a:p>
          <a:p>
            <a:pPr marL="0" indent="0" algn="r">
              <a:buNone/>
            </a:pPr>
            <a:endParaRPr lang="fa-IR" sz="3200" dirty="0" smtClean="0">
              <a:cs typeface="Mj_Ghalam-1" pitchFamily="2" charset="-78"/>
            </a:endParaRPr>
          </a:p>
          <a:p>
            <a:pPr marL="0" indent="0" algn="r">
              <a:buNone/>
            </a:pPr>
            <a:endParaRPr lang="fa-IR" dirty="0"/>
          </a:p>
          <a:p>
            <a:pPr marL="0" indent="0" algn="r">
              <a:buNone/>
            </a:pPr>
            <a:endParaRPr lang="fa-IR" dirty="0" smtClean="0"/>
          </a:p>
          <a:p>
            <a:pPr marL="0" indent="0" algn="r">
              <a:buNone/>
            </a:pPr>
            <a:endParaRPr lang="fa-IR" dirty="0"/>
          </a:p>
          <a:p>
            <a:pPr marL="0" indent="0" algn="r">
              <a:buNone/>
            </a:pPr>
            <a:endParaRPr lang="en-US" dirty="0"/>
          </a:p>
        </p:txBody>
      </p:sp>
      <p:sp>
        <p:nvSpPr>
          <p:cNvPr id="3" name="Title 2"/>
          <p:cNvSpPr>
            <a:spLocks noGrp="1"/>
          </p:cNvSpPr>
          <p:nvPr>
            <p:ph type="title"/>
          </p:nvPr>
        </p:nvSpPr>
        <p:spPr/>
        <p:txBody>
          <a:bodyPr/>
          <a:lstStyle/>
          <a:p>
            <a:r>
              <a:rPr lang="fa-IR" dirty="0">
                <a:cs typeface="Mj_Kaman" pitchFamily="2" charset="-78"/>
              </a:rPr>
              <a:t>اجزاي  اصلی صورت سود وزيان </a:t>
            </a:r>
            <a:endParaRPr lang="en-US" dirty="0">
              <a:cs typeface="Mj_Kaman" pitchFamily="2" charset="-78"/>
            </a:endParaRPr>
          </a:p>
        </p:txBody>
      </p:sp>
    </p:spTree>
    <p:extLst>
      <p:ext uri="{BB962C8B-B14F-4D97-AF65-F5344CB8AC3E}">
        <p14:creationId xmlns:p14="http://schemas.microsoft.com/office/powerpoint/2010/main" val="4435372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6966266" y="2702349"/>
            <a:ext cx="972108" cy="474088"/>
          </a:xfrm>
          <a:prstGeom prst="roundRect">
            <a:avLst/>
          </a:prstGeom>
          <a:solidFill>
            <a:schemeClr val="tx2">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7452320" y="4797152"/>
            <a:ext cx="792088" cy="474088"/>
          </a:xfrm>
          <a:prstGeom prst="roundRect">
            <a:avLst/>
          </a:prstGeom>
          <a:solidFill>
            <a:schemeClr val="tx2">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p:cNvSpPr>
            <a:spLocks noGrp="1"/>
          </p:cNvSpPr>
          <p:nvPr>
            <p:ph idx="1"/>
          </p:nvPr>
        </p:nvSpPr>
        <p:spPr/>
        <p:txBody>
          <a:bodyPr>
            <a:noAutofit/>
          </a:bodyPr>
          <a:lstStyle/>
          <a:p>
            <a:pPr marL="0" indent="0" algn="ctr">
              <a:buNone/>
            </a:pPr>
            <a:r>
              <a:rPr lang="fa-IR" sz="3200" dirty="0">
                <a:cs typeface="Mj_Ghalam-1" pitchFamily="2" charset="-78"/>
              </a:rPr>
              <a:t> </a:t>
            </a:r>
            <a:r>
              <a:rPr lang="fa-IR" sz="3200" dirty="0" smtClean="0">
                <a:cs typeface="Mj_Ghalam-1" pitchFamily="2" charset="-78"/>
              </a:rPr>
              <a:t>ماهيت :</a:t>
            </a:r>
            <a:r>
              <a:rPr lang="fa-IR" sz="3200" dirty="0">
                <a:cs typeface="Mj_Ghalam-1" pitchFamily="2" charset="-78"/>
              </a:rPr>
              <a:t>درآمد از فروش محصولات و ارائه خدمات تحصيل مي گردد. اندازه گيري برمبناي صورت حساب ارائه شده مشتريان – صاحب كاران يا مستاجرين در ازاء كالا يا خدمات تامين شده مي باشد</a:t>
            </a:r>
            <a:r>
              <a:rPr lang="fa-IR" sz="3200" dirty="0" smtClean="0">
                <a:cs typeface="Mj_Ghalam-1" pitchFamily="2" charset="-78"/>
              </a:rPr>
              <a:t>.</a:t>
            </a:r>
          </a:p>
          <a:p>
            <a:pPr marL="0" indent="0" algn="ctr">
              <a:buNone/>
            </a:pPr>
            <a:r>
              <a:rPr lang="fa-IR" sz="3200" dirty="0">
                <a:cs typeface="Mj_Ghalam-1" pitchFamily="2" charset="-78"/>
              </a:rPr>
              <a:t>تفسير : اين تعريف رويكرد ( در آمد فروش – هزينه )را منعكس مي كند و برشناسايي فعاليت هاي موجب درآمد فروش تاكيد دارد.</a:t>
            </a:r>
            <a:r>
              <a:rPr lang="fa-IR" sz="3200" dirty="0" smtClean="0">
                <a:cs typeface="Mj_Ghalam-1" pitchFamily="2" charset="-78"/>
              </a:rPr>
              <a:t> </a:t>
            </a:r>
            <a:endParaRPr lang="en-US" sz="3200" dirty="0">
              <a:cs typeface="Mj_Ghalam-1" pitchFamily="2" charset="-78"/>
            </a:endParaRPr>
          </a:p>
        </p:txBody>
      </p:sp>
      <p:sp>
        <p:nvSpPr>
          <p:cNvPr id="3" name="Title 2"/>
          <p:cNvSpPr>
            <a:spLocks noGrp="1"/>
          </p:cNvSpPr>
          <p:nvPr>
            <p:ph type="title"/>
          </p:nvPr>
        </p:nvSpPr>
        <p:spPr/>
        <p:txBody>
          <a:bodyPr/>
          <a:lstStyle/>
          <a:p>
            <a:r>
              <a:rPr lang="fa-IR" dirty="0">
                <a:cs typeface="Mj_Kaman" pitchFamily="2" charset="-78"/>
              </a:rPr>
              <a:t>تعريف در آمد فروش </a:t>
            </a:r>
            <a:endParaRPr lang="en-US" dirty="0">
              <a:cs typeface="Mj_Kaman" pitchFamily="2" charset="-78"/>
            </a:endParaRPr>
          </a:p>
        </p:txBody>
      </p:sp>
    </p:spTree>
    <p:extLst>
      <p:ext uri="{BB962C8B-B14F-4D97-AF65-F5344CB8AC3E}">
        <p14:creationId xmlns:p14="http://schemas.microsoft.com/office/powerpoint/2010/main" val="768678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7417448" y="4437112"/>
            <a:ext cx="792088" cy="474088"/>
          </a:xfrm>
          <a:prstGeom prst="roundRect">
            <a:avLst/>
          </a:prstGeom>
          <a:solidFill>
            <a:schemeClr val="tx2">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7308304" y="2708920"/>
            <a:ext cx="901232" cy="474088"/>
          </a:xfrm>
          <a:prstGeom prst="roundRect">
            <a:avLst/>
          </a:prstGeom>
          <a:solidFill>
            <a:schemeClr val="tx2">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p:cNvSpPr>
            <a:spLocks noGrp="1"/>
          </p:cNvSpPr>
          <p:nvPr>
            <p:ph idx="1"/>
          </p:nvPr>
        </p:nvSpPr>
        <p:spPr/>
        <p:txBody>
          <a:bodyPr>
            <a:noAutofit/>
          </a:bodyPr>
          <a:lstStyle/>
          <a:p>
            <a:pPr marL="0" indent="0" algn="ctr" rtl="1">
              <a:buNone/>
            </a:pPr>
            <a:r>
              <a:rPr lang="fa-IR" sz="3200" dirty="0">
                <a:cs typeface="Mj_Ghalam-1" pitchFamily="2" charset="-78"/>
              </a:rPr>
              <a:t>ماهيت :درآمد افزايش ناخالص در دارايي ها و كاهش ناخالص در بدهي هاست و حاصب فعاليت هاي انتفاعي موسسه مي باشد.</a:t>
            </a:r>
            <a:endParaRPr lang="en-US" sz="3200" dirty="0">
              <a:cs typeface="Mj_Ghalam-1" pitchFamily="2" charset="-78"/>
            </a:endParaRPr>
          </a:p>
          <a:p>
            <a:pPr marL="0" indent="0" algn="ctr" rtl="1">
              <a:buNone/>
            </a:pPr>
            <a:r>
              <a:rPr lang="fa-IR" sz="3200" dirty="0">
                <a:cs typeface="Mj_Ghalam-1" pitchFamily="2" charset="-78"/>
              </a:rPr>
              <a:t>اندازه گيري : براساس اصول پذيرفته شده حسابداري. </a:t>
            </a:r>
            <a:endParaRPr lang="en-US" sz="3200" dirty="0">
              <a:cs typeface="Mj_Ghalam-1" pitchFamily="2" charset="-78"/>
            </a:endParaRPr>
          </a:p>
          <a:p>
            <a:pPr marL="0" indent="0" algn="ctr" rtl="1">
              <a:buNone/>
            </a:pPr>
            <a:r>
              <a:rPr lang="fa-IR" sz="3200" dirty="0" smtClean="0">
                <a:cs typeface="Mj_Ghalam-1" pitchFamily="2" charset="-78"/>
              </a:rPr>
              <a:t>تفسير : </a:t>
            </a:r>
            <a:r>
              <a:rPr lang="fa-IR" sz="3200" dirty="0">
                <a:cs typeface="Mj_Ghalam-1" pitchFamily="2" charset="-78"/>
              </a:rPr>
              <a:t>استنباط اول :بمبنای </a:t>
            </a:r>
            <a:r>
              <a:rPr lang="en-US" sz="3200" dirty="0">
                <a:cs typeface="Mj_Ghalam-1" pitchFamily="2" charset="-78"/>
              </a:rPr>
              <a:t>APB</a:t>
            </a:r>
            <a:r>
              <a:rPr lang="fa-IR" sz="3200" dirty="0">
                <a:cs typeface="Mj_Ghalam-1" pitchFamily="2" charset="-78"/>
              </a:rPr>
              <a:t>ر  رويكرد دارايي – بدهي ولي </a:t>
            </a:r>
            <a:r>
              <a:rPr lang="fa-IR" sz="3200" dirty="0" smtClean="0">
                <a:cs typeface="Mj_Ghalam-1" pitchFamily="2" charset="-78"/>
              </a:rPr>
              <a:t>برمبنای </a:t>
            </a:r>
            <a:r>
              <a:rPr lang="fa-IR" sz="3200" dirty="0">
                <a:cs typeface="Mj_Ghalam-1" pitchFamily="2" charset="-78"/>
              </a:rPr>
              <a:t>اصول پذیرفته شده حسابداري اندازه گيري مي شود. بنابراین رويكرد درآمد فروش هزينه صحيح است. </a:t>
            </a:r>
            <a:endParaRPr lang="fa-IR" sz="3200" dirty="0" smtClean="0">
              <a:cs typeface="Mj_Ghalam-1" pitchFamily="2" charset="-78"/>
            </a:endParaRPr>
          </a:p>
          <a:p>
            <a:pPr marL="0" indent="0" algn="ctr">
              <a:buNone/>
            </a:pPr>
            <a:endParaRPr lang="en-US" sz="3200" dirty="0">
              <a:cs typeface="Mj_Ghalam-1" pitchFamily="2" charset="-78"/>
            </a:endParaRPr>
          </a:p>
        </p:txBody>
      </p:sp>
      <p:sp>
        <p:nvSpPr>
          <p:cNvPr id="3" name="Title 2"/>
          <p:cNvSpPr>
            <a:spLocks noGrp="1"/>
          </p:cNvSpPr>
          <p:nvPr>
            <p:ph type="title"/>
          </p:nvPr>
        </p:nvSpPr>
        <p:spPr/>
        <p:txBody>
          <a:bodyPr/>
          <a:lstStyle/>
          <a:p>
            <a:r>
              <a:rPr lang="fa-IR" dirty="0">
                <a:cs typeface="Mj_Kaman" pitchFamily="2" charset="-78"/>
              </a:rPr>
              <a:t>تعريف در آمد فروش </a:t>
            </a:r>
            <a:endParaRPr lang="en-US" dirty="0">
              <a:cs typeface="Mj_Kaman" pitchFamily="2" charset="-78"/>
            </a:endParaRPr>
          </a:p>
        </p:txBody>
      </p:sp>
    </p:spTree>
    <p:extLst>
      <p:ext uri="{BB962C8B-B14F-4D97-AF65-F5344CB8AC3E}">
        <p14:creationId xmlns:p14="http://schemas.microsoft.com/office/powerpoint/2010/main" val="1534249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7494837" y="5294044"/>
            <a:ext cx="792088" cy="474088"/>
          </a:xfrm>
          <a:prstGeom prst="roundRect">
            <a:avLst/>
          </a:prstGeom>
          <a:solidFill>
            <a:schemeClr val="tx2">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7308304" y="2708920"/>
            <a:ext cx="936104" cy="474088"/>
          </a:xfrm>
          <a:prstGeom prst="roundRect">
            <a:avLst/>
          </a:prstGeom>
          <a:solidFill>
            <a:schemeClr val="tx2">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p:cNvSpPr>
            <a:spLocks noGrp="1"/>
          </p:cNvSpPr>
          <p:nvPr>
            <p:ph idx="1"/>
          </p:nvPr>
        </p:nvSpPr>
        <p:spPr/>
        <p:txBody>
          <a:bodyPr>
            <a:noAutofit/>
          </a:bodyPr>
          <a:lstStyle/>
          <a:p>
            <a:pPr marL="0" indent="0" algn="just" rtl="1">
              <a:buNone/>
            </a:pPr>
            <a:r>
              <a:rPr lang="fa-IR" sz="3200" dirty="0">
                <a:cs typeface="Mj_Ghalam-1" pitchFamily="2" charset="-78"/>
              </a:rPr>
              <a:t>ماهيت :درآمد ورود يا افزايش دارايي ها يا واريز بدهي ها – يا تركيبي </a:t>
            </a:r>
            <a:r>
              <a:rPr lang="fa-IR" sz="3200" dirty="0" smtClean="0">
                <a:cs typeface="Mj_Ghalam-1" pitchFamily="2" charset="-78"/>
              </a:rPr>
              <a:t>ازهر </a:t>
            </a:r>
            <a:r>
              <a:rPr lang="fa-IR" sz="3200" dirty="0">
                <a:cs typeface="Mj_Ghalam-1" pitchFamily="2" charset="-78"/>
              </a:rPr>
              <a:t>دو زمان  طي يك دوره مالي .</a:t>
            </a:r>
            <a:endParaRPr lang="en-US" sz="3200" dirty="0">
              <a:cs typeface="Mj_Ghalam-1" pitchFamily="2" charset="-78"/>
            </a:endParaRPr>
          </a:p>
          <a:p>
            <a:pPr marL="0" indent="0" algn="just" rtl="1">
              <a:buNone/>
            </a:pPr>
            <a:r>
              <a:rPr lang="fa-IR" sz="3200" dirty="0">
                <a:cs typeface="Mj_Ghalam-1" pitchFamily="2" charset="-78"/>
              </a:rPr>
              <a:t>اندازه گيري ) كه از تحويل يا توليد كالاها – ارائه خدمات – يا ساير فعاليت هاي اصلي و مستمر يا عمليات مركزي آن ناشی شده باشد. </a:t>
            </a:r>
            <a:endParaRPr lang="en-US" sz="3200" dirty="0">
              <a:cs typeface="Mj_Ghalam-1" pitchFamily="2" charset="-78"/>
            </a:endParaRPr>
          </a:p>
          <a:p>
            <a:pPr marL="0" indent="0" algn="just" rtl="1">
              <a:buNone/>
            </a:pPr>
            <a:r>
              <a:rPr lang="fa-IR" sz="3200" dirty="0">
                <a:cs typeface="Mj_Ghalam-1" pitchFamily="2" charset="-78"/>
              </a:rPr>
              <a:t>تفسير : چون گفته درآمد فروش را به عنوان افزايش خالص در داراييها پس رويكرد دارايي بدهي است و با تعريف سودجامع  هماهنگ است </a:t>
            </a:r>
            <a:endParaRPr lang="en-US" sz="3200" dirty="0">
              <a:cs typeface="Mj_Ghalam-1" pitchFamily="2" charset="-78"/>
            </a:endParaRPr>
          </a:p>
          <a:p>
            <a:pPr marL="0" indent="0" algn="just">
              <a:buNone/>
            </a:pPr>
            <a:endParaRPr lang="en-US" sz="3200" dirty="0">
              <a:cs typeface="Mj_Ghalam-1" pitchFamily="2" charset="-78"/>
            </a:endParaRPr>
          </a:p>
        </p:txBody>
      </p:sp>
      <p:sp>
        <p:nvSpPr>
          <p:cNvPr id="3" name="Title 2"/>
          <p:cNvSpPr>
            <a:spLocks noGrp="1"/>
          </p:cNvSpPr>
          <p:nvPr>
            <p:ph type="title"/>
          </p:nvPr>
        </p:nvSpPr>
        <p:spPr/>
        <p:txBody>
          <a:bodyPr/>
          <a:lstStyle/>
          <a:p>
            <a:r>
              <a:rPr lang="fa-IR" dirty="0">
                <a:cs typeface="Mj_Kaman" pitchFamily="2" charset="-78"/>
              </a:rPr>
              <a:t>تعريف در آمد فروش </a:t>
            </a:r>
            <a:endParaRPr lang="en-US" dirty="0">
              <a:cs typeface="Mj_Kaman" pitchFamily="2" charset="-78"/>
            </a:endParaRPr>
          </a:p>
        </p:txBody>
      </p:sp>
    </p:spTree>
    <p:extLst>
      <p:ext uri="{BB962C8B-B14F-4D97-AF65-F5344CB8AC3E}">
        <p14:creationId xmlns:p14="http://schemas.microsoft.com/office/powerpoint/2010/main" val="40524667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just" rtl="1">
              <a:buNone/>
            </a:pPr>
            <a:r>
              <a:rPr lang="en-US" sz="3600" dirty="0" smtClean="0">
                <a:cs typeface="Mj_Ghalam-1" pitchFamily="2" charset="-78"/>
              </a:rPr>
              <a:t>SFAC</a:t>
            </a:r>
            <a:r>
              <a:rPr lang="fa-IR" sz="3600" dirty="0">
                <a:cs typeface="Mj_Ghalam-1" pitchFamily="2" charset="-78"/>
              </a:rPr>
              <a:t>در هر سه تعريف در نحوه اندازه گيري مسئله شناخت با تعريف مخلوط شده در صورتي كه نحوه اندازه گيري بايد از تعريف جدا باشد تا جايگزين خود عنصري كه قصد تعريف ان را داريم نگردد. </a:t>
            </a:r>
            <a:endParaRPr lang="en-US" sz="3600" dirty="0">
              <a:cs typeface="Mj_Ghalam-1" pitchFamily="2" charset="-78"/>
            </a:endParaRPr>
          </a:p>
          <a:p>
            <a:pPr marL="0" indent="0" algn="just" rtl="1">
              <a:buNone/>
            </a:pPr>
            <a:endParaRPr lang="en-US" sz="3600" dirty="0">
              <a:cs typeface="Mj_Ghalam-1" pitchFamily="2" charset="-78"/>
            </a:endParaRPr>
          </a:p>
        </p:txBody>
      </p:sp>
      <p:sp>
        <p:nvSpPr>
          <p:cNvPr id="3" name="Title 2"/>
          <p:cNvSpPr>
            <a:spLocks noGrp="1"/>
          </p:cNvSpPr>
          <p:nvPr>
            <p:ph type="title"/>
          </p:nvPr>
        </p:nvSpPr>
        <p:spPr/>
        <p:txBody>
          <a:bodyPr/>
          <a:lstStyle/>
          <a:p>
            <a:r>
              <a:rPr lang="fa-IR" dirty="0">
                <a:cs typeface="Mj_Kaman" pitchFamily="2" charset="-78"/>
              </a:rPr>
              <a:t>معایب 3 </a:t>
            </a:r>
            <a:r>
              <a:rPr lang="fa-IR" dirty="0" smtClean="0">
                <a:cs typeface="Mj_Kaman" pitchFamily="2" charset="-78"/>
              </a:rPr>
              <a:t>تعريف فوق </a:t>
            </a:r>
            <a:endParaRPr lang="en-US" dirty="0">
              <a:cs typeface="Mj_Kaman" pitchFamily="2" charset="-78"/>
            </a:endParaRPr>
          </a:p>
        </p:txBody>
      </p:sp>
    </p:spTree>
    <p:extLst>
      <p:ext uri="{BB962C8B-B14F-4D97-AF65-F5344CB8AC3E}">
        <p14:creationId xmlns:p14="http://schemas.microsoft.com/office/powerpoint/2010/main" val="25957802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239</TotalTime>
  <Words>2672</Words>
  <Application>Microsoft Office PowerPoint</Application>
  <PresentationFormat>On-screen Show (4:3)</PresentationFormat>
  <Paragraphs>216</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Waveform</vt:lpstr>
      <vt:lpstr> تئوری شباهنگ(فصل نهم) صورت سود و زیان</vt:lpstr>
      <vt:lpstr>بسم الله الرحمن الرحیم</vt:lpstr>
      <vt:lpstr>اهمیت مطالعه صورت سود و زیان </vt:lpstr>
      <vt:lpstr>اجزاي  اصلی صورت سود وزيان </vt:lpstr>
      <vt:lpstr>اجزاي  اصلی صورت سود وزيان </vt:lpstr>
      <vt:lpstr>تعريف در آمد فروش </vt:lpstr>
      <vt:lpstr>تعريف در آمد فروش </vt:lpstr>
      <vt:lpstr>تعريف در آمد فروش </vt:lpstr>
      <vt:lpstr>معایب 3 تعريف فوق </vt:lpstr>
      <vt:lpstr>دو تفكر در رابطه با سود در حسابداري</vt:lpstr>
      <vt:lpstr>PowerPoint Presentation</vt:lpstr>
      <vt:lpstr>زمان شناسایی درآمد</vt:lpstr>
      <vt:lpstr>در ادبیات حسابداری 4مقطع زماني براي شناسايي درآمد فروش بکار گرفته شده </vt:lpstr>
      <vt:lpstr>PowerPoint Presentation</vt:lpstr>
      <vt:lpstr>شرايط شناسايي درآمد فروش و سودطبق اصول  پذيرفته شده حسابداری  </vt:lpstr>
      <vt:lpstr>درآمد فروش در خلال تولید</vt:lpstr>
      <vt:lpstr>درآمد فروش در خلال تولید</vt:lpstr>
      <vt:lpstr>PowerPoint Presentation</vt:lpstr>
      <vt:lpstr>شناسايي فروش در خاتمه توليد </vt:lpstr>
      <vt:lpstr>مشكلات  محاسبه در آمد فروش </vt:lpstr>
      <vt:lpstr>شناسايي در آمد بعد از رخداد فروش </vt:lpstr>
      <vt:lpstr>فروش يا حق استرداد : (خطر تملك مجدد توسط فروشنده ) </vt:lpstr>
      <vt:lpstr>فروش اقساطي </vt:lpstr>
      <vt:lpstr>بازيافت بهاي تمام شده </vt:lpstr>
      <vt:lpstr>هزينه و زيان غير عملياتي </vt:lpstr>
      <vt:lpstr>PowerPoint Presentation</vt:lpstr>
      <vt:lpstr>PowerPoint Presentation</vt:lpstr>
      <vt:lpstr>سئوالات مربوط هزينه ها </vt:lpstr>
      <vt:lpstr>PowerPoint Presentation</vt:lpstr>
      <vt:lpstr>PowerPoint Presentation</vt:lpstr>
      <vt:lpstr>PowerPoint Presentation</vt:lpstr>
      <vt:lpstr>مسايل مرتبط با اندازه گيري هزينه برمبناي ب  ت </vt:lpstr>
      <vt:lpstr>PowerPoint Presentation</vt:lpstr>
      <vt:lpstr>مزاياي محاسبه هزينه برمبناي جاري </vt:lpstr>
      <vt:lpstr>PowerPoint Presentation</vt:lpstr>
      <vt:lpstr>PowerPoint Presentation</vt:lpstr>
      <vt:lpstr>PowerPoint Presentation</vt:lpstr>
      <vt:lpstr>شناسايي زيان غير عملياتي </vt:lpstr>
      <vt:lpstr>تقابل در آمد و هزينه </vt:lpstr>
      <vt:lpstr>PowerPoint Presentation</vt:lpstr>
      <vt:lpstr>رويكرد دارايي – هزينه توسط هیات استاندارد حسابداری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QR</dc:creator>
  <cp:lastModifiedBy>QR</cp:lastModifiedBy>
  <cp:revision>31</cp:revision>
  <cp:lastPrinted>2013-05-09T22:21:45Z</cp:lastPrinted>
  <dcterms:created xsi:type="dcterms:W3CDTF">2013-05-08T05:22:56Z</dcterms:created>
  <dcterms:modified xsi:type="dcterms:W3CDTF">2013-05-09T22:25:49Z</dcterms:modified>
</cp:coreProperties>
</file>