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60" r:id="rId3"/>
    <p:sldId id="261"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2"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C90784"/>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CB5C021-367F-4119-8EBB-87AA6F87FFE2}" type="datetimeFigureOut">
              <a:rPr lang="fa-IR" smtClean="0"/>
              <a:t>04/15/1434</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4DAE03AB-066E-4853-9AF1-064526B20510}"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5C021-367F-4119-8EBB-87AA6F87FFE2}" type="datetimeFigureOut">
              <a:rPr lang="fa-IR" smtClean="0"/>
              <a:t>04/15/1434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03AB-066E-4853-9AF1-064526B20510}"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5C021-367F-4119-8EBB-87AA6F87FFE2}" type="datetimeFigureOut">
              <a:rPr lang="fa-IR" smtClean="0"/>
              <a:t>04/15/1434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03AB-066E-4853-9AF1-064526B20510}"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5C021-367F-4119-8EBB-87AA6F87FFE2}" type="datetimeFigureOut">
              <a:rPr lang="fa-IR" smtClean="0"/>
              <a:t>04/15/1434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03AB-066E-4853-9AF1-064526B20510}"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B5C021-367F-4119-8EBB-87AA6F87FFE2}" type="datetimeFigureOut">
              <a:rPr lang="fa-IR" smtClean="0"/>
              <a:t>04/15/1434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03AB-066E-4853-9AF1-064526B20510}"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B5C021-367F-4119-8EBB-87AA6F87FFE2}" type="datetimeFigureOut">
              <a:rPr lang="fa-IR" smtClean="0"/>
              <a:t>04/15/1434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03AB-066E-4853-9AF1-064526B20510}"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B5C021-367F-4119-8EBB-87AA6F87FFE2}" type="datetimeFigureOut">
              <a:rPr lang="fa-IR" smtClean="0"/>
              <a:t>04/15/1434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DAE03AB-066E-4853-9AF1-064526B20510}"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B5C021-367F-4119-8EBB-87AA6F87FFE2}" type="datetimeFigureOut">
              <a:rPr lang="fa-IR" smtClean="0"/>
              <a:t>04/15/1434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DAE03AB-066E-4853-9AF1-064526B20510}"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5C021-367F-4119-8EBB-87AA6F87FFE2}" type="datetimeFigureOut">
              <a:rPr lang="fa-IR" smtClean="0"/>
              <a:t>04/15/1434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DAE03AB-066E-4853-9AF1-064526B20510}"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B5C021-367F-4119-8EBB-87AA6F87FFE2}" type="datetimeFigureOut">
              <a:rPr lang="fa-IR" smtClean="0"/>
              <a:t>04/15/1434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03AB-066E-4853-9AF1-064526B20510}"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B5C021-367F-4119-8EBB-87AA6F87FFE2}" type="datetimeFigureOut">
              <a:rPr lang="fa-IR" smtClean="0"/>
              <a:t>04/15/1434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4DAE03AB-066E-4853-9AF1-064526B20510}" type="slidenum">
              <a:rPr lang="fa-IR" smtClean="0"/>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B5C021-367F-4119-8EBB-87AA6F87FFE2}" type="datetimeFigureOut">
              <a:rPr lang="fa-IR" smtClean="0"/>
              <a:t>04/15/1434</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AE03AB-066E-4853-9AF1-064526B20510}" type="slidenum">
              <a:rPr lang="fa-IR" smtClean="0"/>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4171944"/>
            <a:ext cx="8715436" cy="2686056"/>
          </a:xfrm>
        </p:spPr>
        <p:txBody>
          <a:bodyPr>
            <a:noAutofit/>
          </a:bodyPr>
          <a:lstStyle/>
          <a:p>
            <a:pPr algn="ctr">
              <a:lnSpc>
                <a:spcPct val="150000"/>
              </a:lnSpc>
            </a:pPr>
            <a:r>
              <a:rPr lang="fa-IR" sz="2800" dirty="0" smtClean="0"/>
              <a:t/>
            </a:r>
            <a:br>
              <a:rPr lang="fa-IR" sz="2800" dirty="0" smtClean="0"/>
            </a:br>
            <a:r>
              <a:rPr lang="fa-IR" sz="2800" dirty="0" smtClean="0"/>
              <a:t/>
            </a:r>
            <a:br>
              <a:rPr lang="fa-IR" sz="2800" dirty="0" smtClean="0"/>
            </a:br>
            <a:r>
              <a:rPr lang="fa-IR" sz="4400" dirty="0" smtClean="0">
                <a:solidFill>
                  <a:srgbClr val="FF0000"/>
                </a:solidFill>
              </a:rPr>
              <a:t>امام خامنه ای : </a:t>
            </a:r>
            <a:r>
              <a:rPr lang="en-US" sz="4400" dirty="0" smtClean="0">
                <a:solidFill>
                  <a:srgbClr val="FF0000"/>
                </a:solidFill>
              </a:rPr>
              <a:t/>
            </a:r>
            <a:br>
              <a:rPr lang="en-US" sz="4400" dirty="0" smtClean="0">
                <a:solidFill>
                  <a:srgbClr val="FF0000"/>
                </a:solidFill>
              </a:rPr>
            </a:br>
            <a:r>
              <a:rPr lang="fa-IR" sz="3200" dirty="0" smtClean="0">
                <a:solidFill>
                  <a:srgbClr val="FFFF00"/>
                </a:solidFill>
              </a:rPr>
              <a:t>بصیرت یعنی اینکه بدانیم شمری که سر از امام حسین (ع) برید </a:t>
            </a:r>
            <a:br>
              <a:rPr lang="fa-IR" sz="3200" dirty="0" smtClean="0">
                <a:solidFill>
                  <a:srgbClr val="FFFF00"/>
                </a:solidFill>
              </a:rPr>
            </a:br>
            <a:r>
              <a:rPr lang="fa-IR" sz="3200" dirty="0" smtClean="0">
                <a:solidFill>
                  <a:srgbClr val="FFFF00"/>
                </a:solidFill>
              </a:rPr>
              <a:t>همان جانباز جنگ صفین است که تا مرز شهادت پیش رفت.</a:t>
            </a:r>
            <a:r>
              <a:rPr lang="fa-IR" sz="2800" dirty="0" smtClean="0">
                <a:solidFill>
                  <a:srgbClr val="FFFF00"/>
                </a:solidFill>
              </a:rPr>
              <a:t/>
            </a:r>
            <a:br>
              <a:rPr lang="fa-IR" sz="2800" dirty="0" smtClean="0">
                <a:solidFill>
                  <a:srgbClr val="FFFF00"/>
                </a:solidFill>
              </a:rPr>
            </a:br>
            <a:r>
              <a:rPr lang="en-US" sz="2800" dirty="0" smtClean="0">
                <a:solidFill>
                  <a:srgbClr val="FFFF00"/>
                </a:solidFill>
              </a:rPr>
              <a:t/>
            </a:r>
            <a:br>
              <a:rPr lang="en-US" sz="2800" dirty="0" smtClean="0">
                <a:solidFill>
                  <a:srgbClr val="FFFF00"/>
                </a:solidFill>
              </a:rPr>
            </a:br>
            <a:r>
              <a:rPr lang="fa-IR" sz="3200" dirty="0" smtClean="0">
                <a:solidFill>
                  <a:srgbClr val="C00000"/>
                </a:solidFill>
              </a:rPr>
              <a:t>فتنه يعنى كسانى شعارهاى حق را با محتواى صد درصد باطل مطرح كنند بياورند براى فريب دادن مردم.  هدف از ايجاد فتنه گمراه کردن مردم بود، 9 دي </a:t>
            </a:r>
            <a:r>
              <a:rPr lang="fa-IR" sz="3600" dirty="0" smtClean="0">
                <a:solidFill>
                  <a:srgbClr val="C00000"/>
                </a:solidFill>
              </a:rPr>
              <a:t>در </a:t>
            </a:r>
            <a:r>
              <a:rPr lang="fa-IR" sz="3200" dirty="0" smtClean="0">
                <a:solidFill>
                  <a:srgbClr val="C00000"/>
                </a:solidFill>
              </a:rPr>
              <a:t>سرتاسر کشور مشت محکمي بردهان فتنه گران زد</a:t>
            </a:r>
            <a:r>
              <a:rPr lang="fa-IR" sz="2800" dirty="0" smtClean="0">
                <a:solidFill>
                  <a:srgbClr val="00CC00"/>
                </a:solidFill>
              </a:rPr>
              <a:t/>
            </a:r>
            <a:br>
              <a:rPr lang="fa-IR" sz="2800" dirty="0" smtClean="0">
                <a:solidFill>
                  <a:srgbClr val="00CC00"/>
                </a:solidFill>
              </a:rPr>
            </a:br>
            <a:endParaRPr lang="fa-IR" sz="2800" dirty="0">
              <a:solidFill>
                <a:srgbClr val="00CC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11" y="1142984"/>
            <a:ext cx="2517115" cy="646331"/>
          </a:xfrm>
          <a:prstGeom prst="rect">
            <a:avLst/>
          </a:prstGeom>
          <a:solidFill>
            <a:srgbClr val="FFFF00"/>
          </a:solidFill>
          <a:ln>
            <a:solidFill>
              <a:srgbClr val="FFC000"/>
            </a:solidFill>
          </a:ln>
        </p:spPr>
        <p:txBody>
          <a:bodyPr wrap="square">
            <a:spAutoFit/>
          </a:bodyPr>
          <a:lstStyle/>
          <a:p>
            <a:r>
              <a:rPr lang="fa-IR" sz="3600" b="1" dirty="0" smtClean="0">
                <a:solidFill>
                  <a:srgbClr val="FF0000"/>
                </a:solidFill>
              </a:rPr>
              <a:t>بیمه طلایی:</a:t>
            </a:r>
            <a:endParaRPr lang="fa-IR" sz="3600" dirty="0">
              <a:solidFill>
                <a:srgbClr val="FF0000"/>
              </a:solidFill>
            </a:endParaRPr>
          </a:p>
        </p:txBody>
      </p:sp>
      <p:sp>
        <p:nvSpPr>
          <p:cNvPr id="4" name="Rectangle 3"/>
          <p:cNvSpPr/>
          <p:nvPr/>
        </p:nvSpPr>
        <p:spPr>
          <a:xfrm>
            <a:off x="187567" y="2000240"/>
            <a:ext cx="8031429" cy="923330"/>
          </a:xfrm>
          <a:prstGeom prst="rect">
            <a:avLst/>
          </a:prstGeom>
        </p:spPr>
        <p:txBody>
          <a:bodyPr wrap="none">
            <a:spAutoFit/>
          </a:bodyPr>
          <a:lstStyle/>
          <a:p>
            <a:r>
              <a:rPr lang="fa-IR" b="1" dirty="0" smtClean="0"/>
              <a:t>1- همکاران فرهنگی شاغل ،پدر و مادر همکار فرهنگی که طبق رای دادگاه تحت تکفل ایشان می باشند </a:t>
            </a:r>
          </a:p>
          <a:p>
            <a:endParaRPr lang="fa-IR" b="1" dirty="0" smtClean="0"/>
          </a:p>
          <a:p>
            <a:r>
              <a:rPr lang="fa-IR" b="1" dirty="0" smtClean="0"/>
              <a:t>تحت پوشش </a:t>
            </a:r>
            <a:r>
              <a:rPr lang="fa-IR" b="1" dirty="0" smtClean="0"/>
              <a:t>این بیمه قرار می گیرند </a:t>
            </a:r>
            <a:r>
              <a:rPr lang="fa-IR" b="1" dirty="0" smtClean="0"/>
              <a:t>  </a:t>
            </a:r>
            <a:endParaRPr lang="fa-IR" dirty="0"/>
          </a:p>
        </p:txBody>
      </p:sp>
      <p:sp>
        <p:nvSpPr>
          <p:cNvPr id="5" name="Rectangle 4"/>
          <p:cNvSpPr/>
          <p:nvPr/>
        </p:nvSpPr>
        <p:spPr>
          <a:xfrm>
            <a:off x="3357554" y="3214686"/>
            <a:ext cx="4873450" cy="369332"/>
          </a:xfrm>
          <a:prstGeom prst="rect">
            <a:avLst/>
          </a:prstGeom>
        </p:spPr>
        <p:txBody>
          <a:bodyPr wrap="none">
            <a:spAutoFit/>
          </a:bodyPr>
          <a:lstStyle/>
          <a:p>
            <a:r>
              <a:rPr lang="fa-IR" b="1" dirty="0" smtClean="0"/>
              <a:t>2- حذف فقط با اشتغال ، ازدواج و فوت امکان پذیر می باشد  </a:t>
            </a:r>
            <a:endParaRPr lang="fa-IR" dirty="0"/>
          </a:p>
        </p:txBody>
      </p:sp>
      <p:sp>
        <p:nvSpPr>
          <p:cNvPr id="6" name="Rectangle 5"/>
          <p:cNvSpPr/>
          <p:nvPr/>
        </p:nvSpPr>
        <p:spPr>
          <a:xfrm>
            <a:off x="1000100" y="3857628"/>
            <a:ext cx="7241085" cy="369332"/>
          </a:xfrm>
          <a:prstGeom prst="rect">
            <a:avLst/>
          </a:prstGeom>
        </p:spPr>
        <p:txBody>
          <a:bodyPr wrap="none">
            <a:spAutoFit/>
          </a:bodyPr>
          <a:lstStyle/>
          <a:p>
            <a:r>
              <a:rPr lang="fa-IR" b="1" dirty="0" smtClean="0"/>
              <a:t>3- نوزاد ، ازدواج (همسر) و همکاران انتقالی در بین سال می توانند تحت پوشش قرار گیرند </a:t>
            </a:r>
            <a:endParaRPr lang="fa-IR" dirty="0"/>
          </a:p>
        </p:txBody>
      </p:sp>
      <p:sp>
        <p:nvSpPr>
          <p:cNvPr id="7" name="Rectangle 6"/>
          <p:cNvSpPr/>
          <p:nvPr/>
        </p:nvSpPr>
        <p:spPr>
          <a:xfrm>
            <a:off x="3000364" y="4429132"/>
            <a:ext cx="5264583" cy="369332"/>
          </a:xfrm>
          <a:prstGeom prst="rect">
            <a:avLst/>
          </a:prstGeom>
        </p:spPr>
        <p:txBody>
          <a:bodyPr wrap="none">
            <a:spAutoFit/>
          </a:bodyPr>
          <a:lstStyle/>
          <a:p>
            <a:r>
              <a:rPr lang="fa-IR" b="1" dirty="0" smtClean="0"/>
              <a:t>4- خانم های فرهنگی می توانند فرزندان را تحت پوشش قرار دهند </a:t>
            </a:r>
            <a:endParaRPr lang="fa-IR" dirty="0"/>
          </a:p>
        </p:txBody>
      </p:sp>
      <p:sp>
        <p:nvSpPr>
          <p:cNvPr id="8" name="Rectangle 7"/>
          <p:cNvSpPr/>
          <p:nvPr/>
        </p:nvSpPr>
        <p:spPr>
          <a:xfrm>
            <a:off x="0" y="5143512"/>
            <a:ext cx="8201284" cy="369332"/>
          </a:xfrm>
          <a:prstGeom prst="rect">
            <a:avLst/>
          </a:prstGeom>
        </p:spPr>
        <p:txBody>
          <a:bodyPr wrap="none">
            <a:spAutoFit/>
          </a:bodyPr>
          <a:lstStyle/>
          <a:p>
            <a:r>
              <a:rPr lang="fa-IR" b="1" dirty="0" smtClean="0"/>
              <a:t>5-  عینک ،زایمان ،آمبولانس و ... به صورت سقف دار و در صورت بستری بدون سقف پذیرش می شوند</a:t>
            </a:r>
            <a:endParaRPr lang="fa-IR" dirty="0"/>
          </a:p>
        </p:txBody>
      </p:sp>
      <p:sp>
        <p:nvSpPr>
          <p:cNvPr id="11" name="Rectangle 10"/>
          <p:cNvSpPr/>
          <p:nvPr/>
        </p:nvSpPr>
        <p:spPr>
          <a:xfrm>
            <a:off x="4286248" y="1285860"/>
            <a:ext cx="1795404" cy="461665"/>
          </a:xfrm>
          <a:prstGeom prst="rect">
            <a:avLst/>
          </a:prstGeom>
        </p:spPr>
        <p:txBody>
          <a:bodyPr wrap="square">
            <a:spAutoFit/>
          </a:bodyPr>
          <a:lstStyle/>
          <a:p>
            <a:r>
              <a:rPr lang="fa-IR" sz="2400" b="1" dirty="0" smtClean="0">
                <a:solidFill>
                  <a:srgbClr val="0000FF"/>
                </a:solidFill>
              </a:rPr>
              <a:t>( ویژه شاغلین) </a:t>
            </a:r>
            <a:endParaRPr lang="fa-IR" sz="2400"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00892" y="928670"/>
            <a:ext cx="1819729" cy="523220"/>
          </a:xfrm>
          <a:prstGeom prst="rect">
            <a:avLst/>
          </a:prstGeom>
        </p:spPr>
        <p:txBody>
          <a:bodyPr wrap="none">
            <a:spAutoFit/>
          </a:bodyPr>
          <a:lstStyle/>
          <a:p>
            <a:r>
              <a:rPr lang="fa-IR" sz="2800" b="1" dirty="0" smtClean="0">
                <a:solidFill>
                  <a:srgbClr val="FF0000"/>
                </a:solidFill>
              </a:rPr>
              <a:t>بیمه تکمیلی :</a:t>
            </a:r>
            <a:endParaRPr lang="fa-IR" sz="2800" dirty="0">
              <a:solidFill>
                <a:srgbClr val="FF0000"/>
              </a:solidFill>
            </a:endParaRPr>
          </a:p>
        </p:txBody>
      </p:sp>
      <p:sp>
        <p:nvSpPr>
          <p:cNvPr id="4" name="Rectangle 3"/>
          <p:cNvSpPr/>
          <p:nvPr/>
        </p:nvSpPr>
        <p:spPr>
          <a:xfrm>
            <a:off x="0" y="1571612"/>
            <a:ext cx="8691803" cy="369332"/>
          </a:xfrm>
          <a:prstGeom prst="rect">
            <a:avLst/>
          </a:prstGeom>
        </p:spPr>
        <p:txBody>
          <a:bodyPr wrap="none">
            <a:spAutoFit/>
          </a:bodyPr>
          <a:lstStyle/>
          <a:p>
            <a:r>
              <a:rPr lang="fa-IR" b="1" dirty="0" smtClean="0"/>
              <a:t>1- بازنشستگان ، پدر و مادر و همسر (شوهر) همکاران فرهنگی می توانند تحت پوشش این بیمه قرار گیرند . </a:t>
            </a:r>
            <a:endParaRPr lang="fa-IR" dirty="0"/>
          </a:p>
        </p:txBody>
      </p:sp>
      <p:sp>
        <p:nvSpPr>
          <p:cNvPr id="5" name="Rectangle 4"/>
          <p:cNvSpPr/>
          <p:nvPr/>
        </p:nvSpPr>
        <p:spPr>
          <a:xfrm>
            <a:off x="2214546" y="2143116"/>
            <a:ext cx="6407523" cy="369332"/>
          </a:xfrm>
          <a:prstGeom prst="rect">
            <a:avLst/>
          </a:prstGeom>
        </p:spPr>
        <p:txBody>
          <a:bodyPr wrap="none">
            <a:spAutoFit/>
          </a:bodyPr>
          <a:lstStyle/>
          <a:p>
            <a:r>
              <a:rPr lang="fa-IR" b="1" dirty="0" smtClean="0"/>
              <a:t>2- بیمه تکمیلی به صورت سقف دار ولی در صورت بستری بدون سقف می باشد .</a:t>
            </a:r>
            <a:endParaRPr lang="fa-IR" dirty="0"/>
          </a:p>
        </p:txBody>
      </p:sp>
      <p:sp>
        <p:nvSpPr>
          <p:cNvPr id="7" name="Rectangle 6"/>
          <p:cNvSpPr/>
          <p:nvPr/>
        </p:nvSpPr>
        <p:spPr>
          <a:xfrm>
            <a:off x="2916466" y="3143248"/>
            <a:ext cx="5904180" cy="523220"/>
          </a:xfrm>
          <a:prstGeom prst="rect">
            <a:avLst/>
          </a:prstGeom>
        </p:spPr>
        <p:txBody>
          <a:bodyPr wrap="none">
            <a:spAutoFit/>
          </a:bodyPr>
          <a:lstStyle/>
          <a:p>
            <a:r>
              <a:rPr lang="fa-IR" sz="2800" b="1" dirty="0" smtClean="0">
                <a:solidFill>
                  <a:srgbClr val="FF0000"/>
                </a:solidFill>
              </a:rPr>
              <a:t>بیمه حوادث دانش آموزان و مسئولیت کارکنان :</a:t>
            </a:r>
            <a:endParaRPr lang="fa-IR" sz="2800" dirty="0">
              <a:solidFill>
                <a:srgbClr val="FF0000"/>
              </a:solidFill>
            </a:endParaRPr>
          </a:p>
        </p:txBody>
      </p:sp>
      <p:sp>
        <p:nvSpPr>
          <p:cNvPr id="8" name="Rectangle 7"/>
          <p:cNvSpPr/>
          <p:nvPr/>
        </p:nvSpPr>
        <p:spPr>
          <a:xfrm>
            <a:off x="500034" y="3857628"/>
            <a:ext cx="8180445" cy="923330"/>
          </a:xfrm>
          <a:prstGeom prst="rect">
            <a:avLst/>
          </a:prstGeom>
        </p:spPr>
        <p:txBody>
          <a:bodyPr wrap="none">
            <a:spAutoFit/>
          </a:bodyPr>
          <a:lstStyle/>
          <a:p>
            <a:r>
              <a:rPr lang="fa-IR" b="1" dirty="0" smtClean="0"/>
              <a:t>1- برای دانش آموزان،مدیران ،معاونین،سرپرستان کارگا ه ها و خدمتگذاران مدارس اجباری و برای سایر</a:t>
            </a:r>
          </a:p>
          <a:p>
            <a:r>
              <a:rPr lang="fa-IR" b="1" dirty="0" smtClean="0"/>
              <a:t> </a:t>
            </a:r>
          </a:p>
          <a:p>
            <a:r>
              <a:rPr lang="fa-IR" b="1" dirty="0" smtClean="0"/>
              <a:t>همکاران  با مبلغ پنچ هزار تومان اختیاری است .</a:t>
            </a:r>
            <a:endParaRPr lang="fa-IR" dirty="0"/>
          </a:p>
        </p:txBody>
      </p:sp>
      <p:sp>
        <p:nvSpPr>
          <p:cNvPr id="9" name="Rectangle 8"/>
          <p:cNvSpPr/>
          <p:nvPr/>
        </p:nvSpPr>
        <p:spPr>
          <a:xfrm>
            <a:off x="2000232" y="5072074"/>
            <a:ext cx="6609502" cy="369332"/>
          </a:xfrm>
          <a:prstGeom prst="rect">
            <a:avLst/>
          </a:prstGeom>
        </p:spPr>
        <p:txBody>
          <a:bodyPr wrap="none">
            <a:spAutoFit/>
          </a:bodyPr>
          <a:lstStyle/>
          <a:p>
            <a:r>
              <a:rPr lang="fa-IR" b="1" dirty="0" smtClean="0"/>
              <a:t>2- همکاران و دانش آموزان در تمام طول سال تحت پوشش این بیمه قرار می گیرند . </a:t>
            </a:r>
            <a:endParaRPr lang="fa-IR" dirty="0"/>
          </a:p>
        </p:txBody>
      </p:sp>
      <p:sp>
        <p:nvSpPr>
          <p:cNvPr id="11" name="Rectangle 10"/>
          <p:cNvSpPr/>
          <p:nvPr/>
        </p:nvSpPr>
        <p:spPr>
          <a:xfrm>
            <a:off x="4500562" y="928670"/>
            <a:ext cx="2509784" cy="461665"/>
          </a:xfrm>
          <a:prstGeom prst="rect">
            <a:avLst/>
          </a:prstGeom>
        </p:spPr>
        <p:txBody>
          <a:bodyPr wrap="square">
            <a:spAutoFit/>
          </a:bodyPr>
          <a:lstStyle/>
          <a:p>
            <a:r>
              <a:rPr lang="fa-IR" sz="2400" b="1" dirty="0" smtClean="0">
                <a:solidFill>
                  <a:srgbClr val="0000FF"/>
                </a:solidFill>
              </a:rPr>
              <a:t>( ویژه بازنشستگان) </a:t>
            </a:r>
            <a:endParaRPr lang="fa-IR" sz="2400"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2673" y="928670"/>
            <a:ext cx="2367956" cy="523220"/>
          </a:xfrm>
          <a:prstGeom prst="rect">
            <a:avLst/>
          </a:prstGeom>
        </p:spPr>
        <p:txBody>
          <a:bodyPr wrap="none">
            <a:spAutoFit/>
          </a:bodyPr>
          <a:lstStyle/>
          <a:p>
            <a:r>
              <a:rPr lang="fa-IR" sz="2800" b="1" dirty="0" smtClean="0">
                <a:solidFill>
                  <a:srgbClr val="FF0000"/>
                </a:solidFill>
              </a:rPr>
              <a:t>بیمه آتش سوزی :</a:t>
            </a:r>
            <a:endParaRPr lang="fa-IR" sz="2800" dirty="0">
              <a:solidFill>
                <a:srgbClr val="FF0000"/>
              </a:solidFill>
            </a:endParaRPr>
          </a:p>
        </p:txBody>
      </p:sp>
      <p:sp>
        <p:nvSpPr>
          <p:cNvPr id="3" name="Rectangle 2"/>
          <p:cNvSpPr/>
          <p:nvPr/>
        </p:nvSpPr>
        <p:spPr>
          <a:xfrm>
            <a:off x="1785918" y="1714488"/>
            <a:ext cx="7016664" cy="369332"/>
          </a:xfrm>
          <a:prstGeom prst="rect">
            <a:avLst/>
          </a:prstGeom>
        </p:spPr>
        <p:txBody>
          <a:bodyPr wrap="none">
            <a:spAutoFit/>
          </a:bodyPr>
          <a:lstStyle/>
          <a:p>
            <a:r>
              <a:rPr lang="fa-IR" b="1" dirty="0" smtClean="0"/>
              <a:t>1- اماکن اداری و آموزشی و اماکن مسکونی همکاران تحت پوشش این بیمه قرار می گیرد</a:t>
            </a:r>
            <a:endParaRPr lang="fa-IR" dirty="0"/>
          </a:p>
        </p:txBody>
      </p:sp>
      <p:sp>
        <p:nvSpPr>
          <p:cNvPr id="4" name="Rectangle 3"/>
          <p:cNvSpPr/>
          <p:nvPr/>
        </p:nvSpPr>
        <p:spPr>
          <a:xfrm>
            <a:off x="3000364" y="2285992"/>
            <a:ext cx="5748690" cy="369332"/>
          </a:xfrm>
          <a:prstGeom prst="rect">
            <a:avLst/>
          </a:prstGeom>
        </p:spPr>
        <p:txBody>
          <a:bodyPr wrap="none">
            <a:spAutoFit/>
          </a:bodyPr>
          <a:lstStyle/>
          <a:p>
            <a:r>
              <a:rPr lang="fa-IR" b="1" dirty="0" smtClean="0"/>
              <a:t>2 – سیل ،زلزله ، سرقت ،ترکیدگی لوله آب و ... جزء این بیمه می باشد .</a:t>
            </a:r>
            <a:endParaRPr lang="fa-IR" dirty="0"/>
          </a:p>
        </p:txBody>
      </p:sp>
      <p:sp>
        <p:nvSpPr>
          <p:cNvPr id="5" name="Rectangle 4"/>
          <p:cNvSpPr/>
          <p:nvPr/>
        </p:nvSpPr>
        <p:spPr>
          <a:xfrm>
            <a:off x="3066525" y="2857496"/>
            <a:ext cx="5604419" cy="369332"/>
          </a:xfrm>
          <a:prstGeom prst="rect">
            <a:avLst/>
          </a:prstGeom>
        </p:spPr>
        <p:txBody>
          <a:bodyPr wrap="none">
            <a:spAutoFit/>
          </a:bodyPr>
          <a:lstStyle/>
          <a:p>
            <a:r>
              <a:rPr lang="fa-IR" b="1" dirty="0" smtClean="0"/>
              <a:t>3- مدارس به صورت اقساط در بیمه معلم تحت پوشش قرار می گیرند . </a:t>
            </a:r>
            <a:endParaRPr lang="fa-IR" dirty="0"/>
          </a:p>
        </p:txBody>
      </p:sp>
      <p:sp>
        <p:nvSpPr>
          <p:cNvPr id="7" name="Rectangle 6"/>
          <p:cNvSpPr/>
          <p:nvPr/>
        </p:nvSpPr>
        <p:spPr>
          <a:xfrm>
            <a:off x="4000496" y="4500570"/>
            <a:ext cx="4810932" cy="523220"/>
          </a:xfrm>
          <a:prstGeom prst="rect">
            <a:avLst/>
          </a:prstGeom>
        </p:spPr>
        <p:txBody>
          <a:bodyPr wrap="none">
            <a:spAutoFit/>
          </a:bodyPr>
          <a:lstStyle/>
          <a:p>
            <a:r>
              <a:rPr lang="fa-IR" sz="2800" b="1" dirty="0" smtClean="0">
                <a:solidFill>
                  <a:srgbClr val="FF0000"/>
                </a:solidFill>
              </a:rPr>
              <a:t>بیمه عمر و زندگی و بیمه طرح بیست :</a:t>
            </a:r>
            <a:endParaRPr lang="fa-IR" sz="2800" dirty="0">
              <a:solidFill>
                <a:srgbClr val="FF0000"/>
              </a:solidFill>
            </a:endParaRPr>
          </a:p>
        </p:txBody>
      </p:sp>
      <p:sp>
        <p:nvSpPr>
          <p:cNvPr id="8" name="Rectangle 7"/>
          <p:cNvSpPr/>
          <p:nvPr/>
        </p:nvSpPr>
        <p:spPr>
          <a:xfrm>
            <a:off x="642910" y="5214950"/>
            <a:ext cx="8028223" cy="923330"/>
          </a:xfrm>
          <a:prstGeom prst="rect">
            <a:avLst/>
          </a:prstGeom>
        </p:spPr>
        <p:txBody>
          <a:bodyPr wrap="none">
            <a:spAutoFit/>
          </a:bodyPr>
          <a:lstStyle/>
          <a:p>
            <a:r>
              <a:rPr lang="fa-IR" b="1" dirty="0" smtClean="0"/>
              <a:t>بیمه عمر و زندگی در نمایندگی بیمه ایران و بیمه طرح بیست برای دانش آموزان در نمایندگی بیمه معلم </a:t>
            </a:r>
          </a:p>
          <a:p>
            <a:endParaRPr lang="fa-IR" b="1" dirty="0"/>
          </a:p>
          <a:p>
            <a:r>
              <a:rPr lang="fa-IR" b="1" dirty="0" smtClean="0"/>
              <a:t>به صورت اقساط انجام می گیرد . </a:t>
            </a:r>
            <a:endParaRPr lang="fa-IR" b="1" dirty="0" smtClean="0"/>
          </a:p>
        </p:txBody>
      </p:sp>
      <p:sp>
        <p:nvSpPr>
          <p:cNvPr id="9" name="Rectangle 8"/>
          <p:cNvSpPr/>
          <p:nvPr/>
        </p:nvSpPr>
        <p:spPr>
          <a:xfrm>
            <a:off x="90788" y="3429000"/>
            <a:ext cx="8513934" cy="923330"/>
          </a:xfrm>
          <a:prstGeom prst="rect">
            <a:avLst/>
          </a:prstGeom>
        </p:spPr>
        <p:txBody>
          <a:bodyPr wrap="none">
            <a:spAutoFit/>
          </a:bodyPr>
          <a:lstStyle/>
          <a:p>
            <a:r>
              <a:rPr lang="fa-IR" b="1" dirty="0" smtClean="0"/>
              <a:t>4- مدیران موظف اند از سرانه سایر هزینه ها یا از طریق کمک  انجمن اولیا و مربیان مدرسه را تحت پوشش </a:t>
            </a:r>
          </a:p>
          <a:p>
            <a:endParaRPr lang="fa-IR" b="1" dirty="0"/>
          </a:p>
          <a:p>
            <a:r>
              <a:rPr lang="fa-IR" b="1" dirty="0" smtClean="0"/>
              <a:t>بیمه آتش سوزی قرار دهند .(قیمت اموال واقعی ولی ساختمان اختیاری اعلام می شود ) </a:t>
            </a: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4591" y="928670"/>
            <a:ext cx="2416046" cy="523220"/>
          </a:xfrm>
          <a:prstGeom prst="rect">
            <a:avLst/>
          </a:prstGeom>
        </p:spPr>
        <p:txBody>
          <a:bodyPr wrap="none">
            <a:spAutoFit/>
          </a:bodyPr>
          <a:lstStyle/>
          <a:p>
            <a:r>
              <a:rPr lang="fa-IR" sz="2800" b="1" dirty="0" smtClean="0">
                <a:solidFill>
                  <a:srgbClr val="FF0000"/>
                </a:solidFill>
              </a:rPr>
              <a:t>بیمه عمر مصوب :</a:t>
            </a:r>
            <a:endParaRPr lang="fa-IR" sz="2800" dirty="0">
              <a:solidFill>
                <a:srgbClr val="FF0000"/>
              </a:solidFill>
            </a:endParaRPr>
          </a:p>
        </p:txBody>
      </p:sp>
      <p:sp>
        <p:nvSpPr>
          <p:cNvPr id="3" name="Rectangle 2"/>
          <p:cNvSpPr/>
          <p:nvPr/>
        </p:nvSpPr>
        <p:spPr>
          <a:xfrm>
            <a:off x="301296" y="1428736"/>
            <a:ext cx="8355236" cy="1477328"/>
          </a:xfrm>
          <a:prstGeom prst="rect">
            <a:avLst/>
          </a:prstGeom>
        </p:spPr>
        <p:txBody>
          <a:bodyPr wrap="none">
            <a:spAutoFit/>
          </a:bodyPr>
          <a:lstStyle/>
          <a:p>
            <a:r>
              <a:rPr lang="fa-IR" b="1" dirty="0" smtClean="0"/>
              <a:t> برای بیمه عمر مصوب مجلس و بدون سقف سنی تحت عنوان بیمه سهم کارمند در فیش حقوقی مبلغ ح</a:t>
            </a:r>
            <a:r>
              <a:rPr lang="fa-IR" b="1" dirty="0" smtClean="0"/>
              <a:t>دود</a:t>
            </a:r>
          </a:p>
          <a:p>
            <a:endParaRPr lang="fa-IR" b="1" dirty="0"/>
          </a:p>
          <a:p>
            <a:r>
              <a:rPr lang="fa-IR" b="1" dirty="0" smtClean="0"/>
              <a:t> دو هزار تومان در حال حاضر کسر گردیده و </a:t>
            </a:r>
            <a:r>
              <a:rPr lang="fa-IR" b="1" dirty="0" smtClean="0"/>
              <a:t>در صورت فوت همکار</a:t>
            </a:r>
            <a:r>
              <a:rPr lang="fa-IR" b="1" dirty="0" smtClean="0"/>
              <a:t> فعلا مبلغ سه میلیون تومان طبق فرمی </a:t>
            </a:r>
          </a:p>
          <a:p>
            <a:endParaRPr lang="fa-IR" b="1" dirty="0"/>
          </a:p>
          <a:p>
            <a:r>
              <a:rPr lang="fa-IR" b="1" dirty="0" smtClean="0"/>
              <a:t>که محرمانه پر کرده به افراد تحت تکفل ایشان قرار می گیرد .</a:t>
            </a:r>
            <a:endParaRPr lang="fa-IR" dirty="0"/>
          </a:p>
        </p:txBody>
      </p:sp>
      <p:sp>
        <p:nvSpPr>
          <p:cNvPr id="5" name="Rectangle 4"/>
          <p:cNvSpPr/>
          <p:nvPr/>
        </p:nvSpPr>
        <p:spPr>
          <a:xfrm>
            <a:off x="6929454" y="3286124"/>
            <a:ext cx="1955985" cy="461665"/>
          </a:xfrm>
          <a:prstGeom prst="rect">
            <a:avLst/>
          </a:prstGeom>
        </p:spPr>
        <p:txBody>
          <a:bodyPr wrap="none">
            <a:spAutoFit/>
          </a:bodyPr>
          <a:lstStyle/>
          <a:p>
            <a:r>
              <a:rPr lang="fa-IR" sz="2400" b="1" dirty="0" smtClean="0">
                <a:solidFill>
                  <a:srgbClr val="FF0000"/>
                </a:solidFill>
              </a:rPr>
              <a:t>بیمه عمر مکمل :</a:t>
            </a:r>
            <a:endParaRPr lang="fa-IR" sz="2400" dirty="0"/>
          </a:p>
        </p:txBody>
      </p:sp>
      <p:sp>
        <p:nvSpPr>
          <p:cNvPr id="6" name="Rectangle 5"/>
          <p:cNvSpPr/>
          <p:nvPr/>
        </p:nvSpPr>
        <p:spPr>
          <a:xfrm>
            <a:off x="0" y="3857628"/>
            <a:ext cx="8903463" cy="923330"/>
          </a:xfrm>
          <a:prstGeom prst="rect">
            <a:avLst/>
          </a:prstGeom>
        </p:spPr>
        <p:txBody>
          <a:bodyPr wrap="none">
            <a:spAutoFit/>
          </a:bodyPr>
          <a:lstStyle/>
          <a:p>
            <a:r>
              <a:rPr lang="fa-IR" b="1" dirty="0" smtClean="0"/>
              <a:t>یک </a:t>
            </a:r>
            <a:r>
              <a:rPr lang="fa-IR" b="1" dirty="0" smtClean="0"/>
              <a:t>ساله است  و بنا به مبلغی که به صورت اختیاری از فیش حقوقی همکار کسر می گردد ،در صورت فوت همکار </a:t>
            </a:r>
          </a:p>
          <a:p>
            <a:endParaRPr lang="fa-IR" b="1" dirty="0"/>
          </a:p>
          <a:p>
            <a:r>
              <a:rPr lang="fa-IR" b="1" dirty="0" smtClean="0"/>
              <a:t>در طول سال با مبالغ متفاوت 5،8،10 میلیون تومان پرداخت می گردد و بعد از 70 سال دیگر پرداخت نمی شود .</a:t>
            </a:r>
            <a:endParaRPr lang="fa-IR" dirty="0"/>
          </a:p>
        </p:txBody>
      </p:sp>
      <p:sp>
        <p:nvSpPr>
          <p:cNvPr id="7" name="Rectangle 6"/>
          <p:cNvSpPr/>
          <p:nvPr/>
        </p:nvSpPr>
        <p:spPr>
          <a:xfrm>
            <a:off x="5286380" y="967071"/>
            <a:ext cx="1191352" cy="461665"/>
          </a:xfrm>
          <a:prstGeom prst="rect">
            <a:avLst/>
          </a:prstGeom>
        </p:spPr>
        <p:txBody>
          <a:bodyPr wrap="none">
            <a:spAutoFit/>
          </a:bodyPr>
          <a:lstStyle/>
          <a:p>
            <a:r>
              <a:rPr lang="fa-IR" sz="2400" b="1" dirty="0" smtClean="0">
                <a:solidFill>
                  <a:srgbClr val="0000FF"/>
                </a:solidFill>
              </a:rPr>
              <a:t>(اجباری) </a:t>
            </a:r>
            <a:endParaRPr lang="fa-IR" sz="2400" dirty="0">
              <a:solidFill>
                <a:srgbClr val="0000FF"/>
              </a:solidFill>
            </a:endParaRPr>
          </a:p>
        </p:txBody>
      </p:sp>
      <p:sp>
        <p:nvSpPr>
          <p:cNvPr id="8" name="Rectangle 7"/>
          <p:cNvSpPr/>
          <p:nvPr/>
        </p:nvSpPr>
        <p:spPr>
          <a:xfrm>
            <a:off x="5715008" y="3286124"/>
            <a:ext cx="1274708" cy="461665"/>
          </a:xfrm>
          <a:prstGeom prst="rect">
            <a:avLst/>
          </a:prstGeom>
        </p:spPr>
        <p:txBody>
          <a:bodyPr wrap="none">
            <a:spAutoFit/>
          </a:bodyPr>
          <a:lstStyle/>
          <a:p>
            <a:r>
              <a:rPr lang="fa-IR" sz="2400" b="1" dirty="0" smtClean="0">
                <a:solidFill>
                  <a:srgbClr val="0000FF"/>
                </a:solidFill>
              </a:rPr>
              <a:t>(اختیاری) </a:t>
            </a:r>
            <a:endParaRPr lang="fa-IR" sz="2400"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8824" y="928670"/>
            <a:ext cx="3151825" cy="523220"/>
          </a:xfrm>
          <a:prstGeom prst="rect">
            <a:avLst/>
          </a:prstGeom>
        </p:spPr>
        <p:txBody>
          <a:bodyPr wrap="none">
            <a:spAutoFit/>
          </a:bodyPr>
          <a:lstStyle/>
          <a:p>
            <a:r>
              <a:rPr lang="fa-IR" sz="2800" b="1" dirty="0" smtClean="0">
                <a:solidFill>
                  <a:srgbClr val="FF0000"/>
                </a:solidFill>
              </a:rPr>
              <a:t>بیمه ماموریت همکاران :</a:t>
            </a:r>
            <a:endParaRPr lang="fa-IR" sz="2800" dirty="0">
              <a:solidFill>
                <a:srgbClr val="FF0000"/>
              </a:solidFill>
            </a:endParaRPr>
          </a:p>
        </p:txBody>
      </p:sp>
      <p:sp>
        <p:nvSpPr>
          <p:cNvPr id="6" name="Rectangle 5"/>
          <p:cNvSpPr/>
          <p:nvPr/>
        </p:nvSpPr>
        <p:spPr>
          <a:xfrm>
            <a:off x="433429" y="1500174"/>
            <a:ext cx="8225393" cy="923330"/>
          </a:xfrm>
          <a:prstGeom prst="rect">
            <a:avLst/>
          </a:prstGeom>
        </p:spPr>
        <p:txBody>
          <a:bodyPr wrap="none">
            <a:spAutoFit/>
          </a:bodyPr>
          <a:lstStyle/>
          <a:p>
            <a:r>
              <a:rPr lang="fa-IR" b="1" dirty="0" smtClean="0"/>
              <a:t>با کسر فقط یک صد تومان از حق ماموریت همکاران تحت پوشش این بیمه قرار گرفته و در صورت وقوع </a:t>
            </a:r>
          </a:p>
          <a:p>
            <a:endParaRPr lang="fa-IR" b="1" dirty="0"/>
          </a:p>
          <a:p>
            <a:r>
              <a:rPr lang="fa-IR" b="1" dirty="0" smtClean="0"/>
              <a:t>حادثه دیه کامل و بدون سقف پرداخت می گردد . </a:t>
            </a:r>
            <a:endParaRPr lang="fa-IR" dirty="0"/>
          </a:p>
        </p:txBody>
      </p:sp>
      <p:sp>
        <p:nvSpPr>
          <p:cNvPr id="8" name="Rectangle 7"/>
          <p:cNvSpPr/>
          <p:nvPr/>
        </p:nvSpPr>
        <p:spPr>
          <a:xfrm>
            <a:off x="7000892" y="2643182"/>
            <a:ext cx="1688283" cy="523220"/>
          </a:xfrm>
          <a:prstGeom prst="rect">
            <a:avLst/>
          </a:prstGeom>
        </p:spPr>
        <p:txBody>
          <a:bodyPr wrap="none">
            <a:spAutoFit/>
          </a:bodyPr>
          <a:lstStyle/>
          <a:p>
            <a:r>
              <a:rPr lang="fa-IR" sz="2800" b="1" dirty="0" smtClean="0">
                <a:solidFill>
                  <a:srgbClr val="FF0000"/>
                </a:solidFill>
              </a:rPr>
              <a:t>بیمه خودرو:</a:t>
            </a:r>
            <a:endParaRPr lang="fa-IR" sz="2800" dirty="0">
              <a:solidFill>
                <a:srgbClr val="FF0000"/>
              </a:solidFill>
            </a:endParaRPr>
          </a:p>
        </p:txBody>
      </p:sp>
      <p:sp>
        <p:nvSpPr>
          <p:cNvPr id="9" name="Rectangle 8"/>
          <p:cNvSpPr/>
          <p:nvPr/>
        </p:nvSpPr>
        <p:spPr>
          <a:xfrm>
            <a:off x="372527" y="3429000"/>
            <a:ext cx="8156464" cy="923330"/>
          </a:xfrm>
          <a:prstGeom prst="rect">
            <a:avLst/>
          </a:prstGeom>
        </p:spPr>
        <p:txBody>
          <a:bodyPr wrap="none">
            <a:spAutoFit/>
          </a:bodyPr>
          <a:lstStyle/>
          <a:p>
            <a:r>
              <a:rPr lang="fa-IR" b="1" dirty="0" smtClean="0"/>
              <a:t>شامل بیمه شخص ثالث و بیمه بدنه در 8 قسط با ارائه معرفی نامه  در نمایندگی بیمه معلم برای همکاران </a:t>
            </a:r>
          </a:p>
          <a:p>
            <a:endParaRPr lang="fa-IR" b="1" dirty="0"/>
          </a:p>
          <a:p>
            <a:r>
              <a:rPr lang="fa-IR" b="1" dirty="0" smtClean="0"/>
              <a:t>شاغل و بازنشسته  انجام </a:t>
            </a:r>
            <a:r>
              <a:rPr lang="fa-IR" b="1" dirty="0" smtClean="0"/>
              <a:t> گرفته و در صورت پرداخت نقدی 15 درصد تخفیف داده می شود .</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311" y="1071546"/>
            <a:ext cx="3270447" cy="461665"/>
          </a:xfrm>
          <a:prstGeom prst="rect">
            <a:avLst/>
          </a:prstGeom>
          <a:solidFill>
            <a:schemeClr val="bg1">
              <a:lumMod val="85000"/>
            </a:schemeClr>
          </a:solidFill>
        </p:spPr>
        <p:txBody>
          <a:bodyPr wrap="none">
            <a:spAutoFit/>
          </a:bodyPr>
          <a:lstStyle/>
          <a:p>
            <a:r>
              <a:rPr lang="fa-IR" sz="2400" b="1" dirty="0" smtClean="0">
                <a:solidFill>
                  <a:srgbClr val="FF00FF"/>
                </a:solidFill>
              </a:rPr>
              <a:t>خانه معلم و تالار فرهنگیان :  </a:t>
            </a:r>
            <a:endParaRPr lang="fa-IR" sz="2400" dirty="0">
              <a:solidFill>
                <a:srgbClr val="FF00FF"/>
              </a:solidFill>
            </a:endParaRPr>
          </a:p>
        </p:txBody>
      </p:sp>
      <p:sp>
        <p:nvSpPr>
          <p:cNvPr id="3" name="Rectangle 2"/>
          <p:cNvSpPr/>
          <p:nvPr/>
        </p:nvSpPr>
        <p:spPr>
          <a:xfrm>
            <a:off x="9548" y="1714488"/>
            <a:ext cx="8677440" cy="923330"/>
          </a:xfrm>
          <a:prstGeom prst="rect">
            <a:avLst/>
          </a:prstGeom>
        </p:spPr>
        <p:txBody>
          <a:bodyPr wrap="none">
            <a:spAutoFit/>
          </a:bodyPr>
          <a:lstStyle/>
          <a:p>
            <a:r>
              <a:rPr lang="fa-IR" b="1" dirty="0" smtClean="0"/>
              <a:t>جهت رفاه حال همکاران فرهنگی تعداد 10 عدد سوئیت با امکانات کامل رفاهی  و تالار جهت برگزاری مراسمات </a:t>
            </a:r>
          </a:p>
          <a:p>
            <a:endParaRPr lang="fa-IR" b="1" dirty="0"/>
          </a:p>
          <a:p>
            <a:r>
              <a:rPr lang="fa-IR" b="1" dirty="0" smtClean="0"/>
              <a:t>با تخفیف ویژه  آماده ارائه خدمات به همکاران و خانواده محترمشان می باشد . </a:t>
            </a:r>
            <a:endParaRPr lang="fa-IR" dirty="0"/>
          </a:p>
        </p:txBody>
      </p:sp>
      <p:sp>
        <p:nvSpPr>
          <p:cNvPr id="4" name="Rectangle 3"/>
          <p:cNvSpPr/>
          <p:nvPr/>
        </p:nvSpPr>
        <p:spPr>
          <a:xfrm>
            <a:off x="5572132" y="2928934"/>
            <a:ext cx="2964273" cy="461665"/>
          </a:xfrm>
          <a:prstGeom prst="rect">
            <a:avLst/>
          </a:prstGeom>
          <a:solidFill>
            <a:schemeClr val="bg1">
              <a:lumMod val="85000"/>
            </a:schemeClr>
          </a:solidFill>
        </p:spPr>
        <p:txBody>
          <a:bodyPr wrap="none">
            <a:spAutoFit/>
          </a:bodyPr>
          <a:lstStyle/>
          <a:p>
            <a:r>
              <a:rPr lang="fa-IR" sz="2400" b="1" dirty="0" smtClean="0">
                <a:solidFill>
                  <a:srgbClr val="FF00FF"/>
                </a:solidFill>
              </a:rPr>
              <a:t>تعاونی مسکن فرهنگیان :  </a:t>
            </a:r>
            <a:endParaRPr lang="fa-IR" sz="2400" dirty="0">
              <a:solidFill>
                <a:srgbClr val="FF00FF"/>
              </a:solidFill>
            </a:endParaRPr>
          </a:p>
        </p:txBody>
      </p:sp>
      <p:sp>
        <p:nvSpPr>
          <p:cNvPr id="5" name="Rectangle 4"/>
          <p:cNvSpPr/>
          <p:nvPr/>
        </p:nvSpPr>
        <p:spPr>
          <a:xfrm>
            <a:off x="296064" y="3786190"/>
            <a:ext cx="8446608" cy="923330"/>
          </a:xfrm>
          <a:prstGeom prst="rect">
            <a:avLst/>
          </a:prstGeom>
        </p:spPr>
        <p:txBody>
          <a:bodyPr wrap="none">
            <a:spAutoFit/>
          </a:bodyPr>
          <a:lstStyle/>
          <a:p>
            <a:r>
              <a:rPr lang="fa-IR" b="1" dirty="0" smtClean="0"/>
              <a:t>از سال  77 تا کنون تعداد 136 قطعه زمین و 122 واحد ساختمانی آماده به تعداد 258 عضو تعاونی مسکن </a:t>
            </a:r>
          </a:p>
          <a:p>
            <a:endParaRPr lang="fa-IR" b="1" dirty="0"/>
          </a:p>
          <a:p>
            <a:r>
              <a:rPr lang="fa-IR" b="1" dirty="0" smtClean="0"/>
              <a:t>فرهنگیان </a:t>
            </a:r>
            <a:r>
              <a:rPr lang="fa-IR" b="1" dirty="0" smtClean="0"/>
              <a:t>تحویل شده است .</a:t>
            </a:r>
            <a:endParaRPr lang="fa-IR" dirty="0"/>
          </a:p>
        </p:txBody>
      </p:sp>
      <p:sp>
        <p:nvSpPr>
          <p:cNvPr id="6" name="Rectangle 5"/>
          <p:cNvSpPr/>
          <p:nvPr/>
        </p:nvSpPr>
        <p:spPr>
          <a:xfrm>
            <a:off x="161910" y="4929198"/>
            <a:ext cx="8366458" cy="923330"/>
          </a:xfrm>
          <a:prstGeom prst="rect">
            <a:avLst/>
          </a:prstGeom>
        </p:spPr>
        <p:txBody>
          <a:bodyPr wrap="none">
            <a:spAutoFit/>
          </a:bodyPr>
          <a:lstStyle/>
          <a:p>
            <a:r>
              <a:rPr lang="fa-IR" b="1" dirty="0" smtClean="0"/>
              <a:t>در حال حاضر با توجه به واگذاری پروژه های مسکن مهر از طرف دولت زمین و اعتبارات در اختیار شرکت </a:t>
            </a:r>
          </a:p>
          <a:p>
            <a:endParaRPr lang="fa-IR" b="1" dirty="0"/>
          </a:p>
          <a:p>
            <a:r>
              <a:rPr lang="fa-IR" b="1" dirty="0" smtClean="0"/>
              <a:t>تعاونی مسکن فرهنگیان قرار نگرفته و هیچ خدماتی ارائه نمی شود . </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253" y="1428736"/>
            <a:ext cx="8491492" cy="923330"/>
          </a:xfrm>
          <a:prstGeom prst="rect">
            <a:avLst/>
          </a:prstGeom>
        </p:spPr>
        <p:txBody>
          <a:bodyPr wrap="none">
            <a:spAutoFit/>
          </a:bodyPr>
          <a:lstStyle/>
          <a:p>
            <a:r>
              <a:rPr lang="fa-IR" b="1" dirty="0" smtClean="0"/>
              <a:t>شرکت تعاونی مصرف فرهنگیان واقع در خیابان مطهری با مدیریت جدید جناب آقای مزد آور آماده ارائه انواع </a:t>
            </a:r>
          </a:p>
          <a:p>
            <a:endParaRPr lang="fa-IR" b="1" dirty="0"/>
          </a:p>
          <a:p>
            <a:r>
              <a:rPr lang="fa-IR" b="1" dirty="0" smtClean="0"/>
              <a:t>کالا ها به صورت نقد و اقساط  </a:t>
            </a:r>
            <a:r>
              <a:rPr lang="fa-IR" b="1" dirty="0" smtClean="0"/>
              <a:t>به همکاران محترم فرهنگی می باشد .</a:t>
            </a:r>
            <a:endParaRPr lang="fa-IR" dirty="0"/>
          </a:p>
        </p:txBody>
      </p:sp>
      <p:sp>
        <p:nvSpPr>
          <p:cNvPr id="3" name="Rectangle 2"/>
          <p:cNvSpPr/>
          <p:nvPr/>
        </p:nvSpPr>
        <p:spPr>
          <a:xfrm>
            <a:off x="5057987" y="785794"/>
            <a:ext cx="3764172" cy="461665"/>
          </a:xfrm>
          <a:prstGeom prst="rect">
            <a:avLst/>
          </a:prstGeom>
          <a:solidFill>
            <a:schemeClr val="bg1">
              <a:lumMod val="85000"/>
            </a:schemeClr>
          </a:solidFill>
        </p:spPr>
        <p:txBody>
          <a:bodyPr wrap="none">
            <a:spAutoFit/>
          </a:bodyPr>
          <a:lstStyle/>
          <a:p>
            <a:r>
              <a:rPr lang="fa-IR" sz="2400" b="1" dirty="0" smtClean="0">
                <a:solidFill>
                  <a:srgbClr val="FF00FF"/>
                </a:solidFill>
              </a:rPr>
              <a:t>شرکت تعاونی مصرف فرهنگیان :  </a:t>
            </a:r>
            <a:endParaRPr lang="fa-IR" sz="2400" dirty="0">
              <a:solidFill>
                <a:srgbClr val="FF00FF"/>
              </a:solidFill>
            </a:endParaRPr>
          </a:p>
        </p:txBody>
      </p:sp>
      <p:sp>
        <p:nvSpPr>
          <p:cNvPr id="4" name="Rectangle 3"/>
          <p:cNvSpPr/>
          <p:nvPr/>
        </p:nvSpPr>
        <p:spPr>
          <a:xfrm>
            <a:off x="6397751" y="2500306"/>
            <a:ext cx="2438488" cy="461665"/>
          </a:xfrm>
          <a:prstGeom prst="rect">
            <a:avLst/>
          </a:prstGeom>
          <a:solidFill>
            <a:schemeClr val="bg1">
              <a:lumMod val="85000"/>
            </a:schemeClr>
          </a:solidFill>
        </p:spPr>
        <p:txBody>
          <a:bodyPr wrap="none">
            <a:spAutoFit/>
          </a:bodyPr>
          <a:lstStyle/>
          <a:p>
            <a:r>
              <a:rPr lang="fa-IR" sz="2400" b="1" dirty="0" smtClean="0">
                <a:solidFill>
                  <a:srgbClr val="FF00FF"/>
                </a:solidFill>
              </a:rPr>
              <a:t>درمانگاه فرهنگیان :  </a:t>
            </a:r>
            <a:endParaRPr lang="fa-IR" sz="2400" dirty="0">
              <a:solidFill>
                <a:srgbClr val="FF00FF"/>
              </a:solidFill>
            </a:endParaRPr>
          </a:p>
        </p:txBody>
      </p:sp>
      <p:sp>
        <p:nvSpPr>
          <p:cNvPr id="5" name="Rectangle 4"/>
          <p:cNvSpPr/>
          <p:nvPr/>
        </p:nvSpPr>
        <p:spPr>
          <a:xfrm>
            <a:off x="-116881" y="3214686"/>
            <a:ext cx="8808886" cy="923330"/>
          </a:xfrm>
          <a:prstGeom prst="rect">
            <a:avLst/>
          </a:prstGeom>
        </p:spPr>
        <p:txBody>
          <a:bodyPr wrap="none">
            <a:spAutoFit/>
          </a:bodyPr>
          <a:lstStyle/>
          <a:p>
            <a:r>
              <a:rPr lang="fa-IR" b="1" dirty="0" smtClean="0"/>
              <a:t>درمانگاه فرهنگیان واقع در خیابان مطهری آماده ارائه خدمات زیر به همکاران فرهنگی و خانواده ایشان می باشد:</a:t>
            </a:r>
          </a:p>
          <a:p>
            <a:endParaRPr lang="fa-IR" b="1" dirty="0"/>
          </a:p>
          <a:p>
            <a:r>
              <a:rPr lang="fa-IR" b="1" dirty="0" smtClean="0"/>
              <a:t>1- چشم پزشکی    2- متخصص اطفال   3- دندان پزشکی   4- پزشک عمومی    5- مامایی  6- شنوایی سنجی </a:t>
            </a:r>
          </a:p>
        </p:txBody>
      </p:sp>
      <p:sp>
        <p:nvSpPr>
          <p:cNvPr id="7" name="Rectangle 6"/>
          <p:cNvSpPr/>
          <p:nvPr/>
        </p:nvSpPr>
        <p:spPr>
          <a:xfrm>
            <a:off x="5838025" y="4286256"/>
            <a:ext cx="3058851" cy="461665"/>
          </a:xfrm>
          <a:prstGeom prst="rect">
            <a:avLst/>
          </a:prstGeom>
          <a:solidFill>
            <a:schemeClr val="bg1">
              <a:lumMod val="85000"/>
            </a:schemeClr>
          </a:solidFill>
        </p:spPr>
        <p:txBody>
          <a:bodyPr wrap="none">
            <a:spAutoFit/>
          </a:bodyPr>
          <a:lstStyle/>
          <a:p>
            <a:r>
              <a:rPr lang="fa-IR" sz="2400" b="1" dirty="0" smtClean="0">
                <a:solidFill>
                  <a:srgbClr val="FF00FF"/>
                </a:solidFill>
              </a:rPr>
              <a:t> منازل سازمانی فرهنگیان : </a:t>
            </a:r>
            <a:endParaRPr lang="fa-IR" sz="2400" dirty="0" smtClean="0">
              <a:solidFill>
                <a:srgbClr val="FF00FF"/>
              </a:solidFill>
            </a:endParaRPr>
          </a:p>
        </p:txBody>
      </p:sp>
      <p:sp>
        <p:nvSpPr>
          <p:cNvPr id="9" name="Rectangle 8"/>
          <p:cNvSpPr/>
          <p:nvPr/>
        </p:nvSpPr>
        <p:spPr>
          <a:xfrm>
            <a:off x="1534058" y="4929198"/>
            <a:ext cx="7077579" cy="369332"/>
          </a:xfrm>
          <a:prstGeom prst="rect">
            <a:avLst/>
          </a:prstGeom>
        </p:spPr>
        <p:txBody>
          <a:bodyPr wrap="none">
            <a:spAutoFit/>
          </a:bodyPr>
          <a:lstStyle/>
          <a:p>
            <a:r>
              <a:rPr lang="fa-IR" b="1" dirty="0" smtClean="0"/>
              <a:t>تعداد 8 واحد مسکونی واقع در خیابان فرهنگ در اختیار همکاران محترم فرهنگی می باشد .</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271" y="1643050"/>
            <a:ext cx="8861785" cy="923330"/>
          </a:xfrm>
          <a:prstGeom prst="rect">
            <a:avLst/>
          </a:prstGeom>
        </p:spPr>
        <p:txBody>
          <a:bodyPr wrap="none">
            <a:spAutoFit/>
          </a:bodyPr>
          <a:lstStyle/>
          <a:p>
            <a:r>
              <a:rPr lang="fa-IR" b="1" dirty="0" smtClean="0"/>
              <a:t>ستاد اسکان متشکل از سه گروه کمیته ستاد مرکزی ،پذیرش و سرایداران مدارس در ایام تعطیلات نوروز و تابستان</a:t>
            </a:r>
          </a:p>
          <a:p>
            <a:endParaRPr lang="fa-IR" b="1" dirty="0"/>
          </a:p>
          <a:p>
            <a:r>
              <a:rPr lang="fa-IR" b="1" dirty="0" smtClean="0"/>
              <a:t>به همکاران فرهنگی و زائرین آقا علی ابن موسی الرضا خدمات می دهند.</a:t>
            </a:r>
            <a:endParaRPr lang="fa-IR" dirty="0"/>
          </a:p>
        </p:txBody>
      </p:sp>
      <p:sp>
        <p:nvSpPr>
          <p:cNvPr id="3" name="Rectangle 2"/>
          <p:cNvSpPr/>
          <p:nvPr/>
        </p:nvSpPr>
        <p:spPr>
          <a:xfrm>
            <a:off x="4045723" y="928670"/>
            <a:ext cx="4822154" cy="461665"/>
          </a:xfrm>
          <a:prstGeom prst="rect">
            <a:avLst/>
          </a:prstGeom>
          <a:solidFill>
            <a:schemeClr val="bg1">
              <a:lumMod val="85000"/>
            </a:schemeClr>
          </a:solidFill>
        </p:spPr>
        <p:txBody>
          <a:bodyPr wrap="none">
            <a:spAutoFit/>
          </a:bodyPr>
          <a:lstStyle/>
          <a:p>
            <a:r>
              <a:rPr lang="fa-IR" sz="2400" b="1" dirty="0" smtClean="0">
                <a:solidFill>
                  <a:srgbClr val="FF00FF"/>
                </a:solidFill>
              </a:rPr>
              <a:t>ستاد</a:t>
            </a:r>
            <a:r>
              <a:rPr lang="fa-IR" sz="2400" b="1" dirty="0" smtClean="0"/>
              <a:t> </a:t>
            </a:r>
            <a:r>
              <a:rPr lang="fa-IR" sz="2400" b="1" dirty="0" smtClean="0">
                <a:solidFill>
                  <a:srgbClr val="FF00FF"/>
                </a:solidFill>
              </a:rPr>
              <a:t>اسکان نوروزی و تابستانی فرهنگیان :  </a:t>
            </a:r>
            <a:endParaRPr lang="fa-IR" sz="2400" dirty="0">
              <a:solidFill>
                <a:srgbClr val="FF00FF"/>
              </a:solidFill>
            </a:endParaRPr>
          </a:p>
        </p:txBody>
      </p:sp>
      <p:sp>
        <p:nvSpPr>
          <p:cNvPr id="5" name="Rectangle 4"/>
          <p:cNvSpPr/>
          <p:nvPr/>
        </p:nvSpPr>
        <p:spPr>
          <a:xfrm>
            <a:off x="215635" y="2786058"/>
            <a:ext cx="8513934" cy="923330"/>
          </a:xfrm>
          <a:prstGeom prst="rect">
            <a:avLst/>
          </a:prstGeom>
        </p:spPr>
        <p:txBody>
          <a:bodyPr wrap="none">
            <a:spAutoFit/>
          </a:bodyPr>
          <a:lstStyle/>
          <a:p>
            <a:r>
              <a:rPr lang="fa-IR" b="1" dirty="0" smtClean="0"/>
              <a:t>از ابتدای اسفند ماه جلسات کمیته ستاد مرکزی تشکیل ،امکانات بررسی و از یک روز مانده به تعطیلی مدارس </a:t>
            </a:r>
          </a:p>
          <a:p>
            <a:endParaRPr lang="fa-IR" b="1" dirty="0"/>
          </a:p>
          <a:p>
            <a:r>
              <a:rPr lang="fa-IR" b="1" dirty="0" smtClean="0"/>
              <a:t>امکانات انتقال داده می شود . </a:t>
            </a:r>
            <a:endParaRPr lang="fa-IR" dirty="0"/>
          </a:p>
        </p:txBody>
      </p:sp>
      <p:sp>
        <p:nvSpPr>
          <p:cNvPr id="9" name="Rectangle 8"/>
          <p:cNvSpPr/>
          <p:nvPr/>
        </p:nvSpPr>
        <p:spPr>
          <a:xfrm>
            <a:off x="337045" y="3929066"/>
            <a:ext cx="8318367" cy="923330"/>
          </a:xfrm>
          <a:prstGeom prst="rect">
            <a:avLst/>
          </a:prstGeom>
        </p:spPr>
        <p:txBody>
          <a:bodyPr wrap="none">
            <a:spAutoFit/>
          </a:bodyPr>
          <a:lstStyle/>
          <a:p>
            <a:r>
              <a:rPr lang="fa-IR" b="1" dirty="0" smtClean="0"/>
              <a:t>جلسه توجیهی برای مدیران مدارس و سرایداران جهت توجیح و برخورد با مسافرین تشکیل شده و در پایان </a:t>
            </a:r>
          </a:p>
          <a:p>
            <a:endParaRPr lang="fa-IR" b="1" dirty="0"/>
          </a:p>
          <a:p>
            <a:r>
              <a:rPr lang="fa-IR" b="1" dirty="0" smtClean="0"/>
              <a:t>گزارش مصور و مکتوب به اداره کل ارسال می شود .</a:t>
            </a: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9987" y="857232"/>
            <a:ext cx="3514103" cy="461665"/>
          </a:xfrm>
          <a:prstGeom prst="rect">
            <a:avLst/>
          </a:prstGeom>
          <a:solidFill>
            <a:schemeClr val="bg1">
              <a:lumMod val="85000"/>
            </a:schemeClr>
          </a:solidFill>
        </p:spPr>
        <p:txBody>
          <a:bodyPr wrap="none">
            <a:spAutoFit/>
          </a:bodyPr>
          <a:lstStyle/>
          <a:p>
            <a:r>
              <a:rPr lang="fa-IR" sz="2400" b="1" dirty="0" smtClean="0">
                <a:solidFill>
                  <a:srgbClr val="FF00FF"/>
                </a:solidFill>
              </a:rPr>
              <a:t>کمک هزینه ازدواج فرهنگیان :  </a:t>
            </a:r>
            <a:endParaRPr lang="fa-IR" sz="2400" dirty="0">
              <a:solidFill>
                <a:srgbClr val="FF00FF"/>
              </a:solidFill>
            </a:endParaRPr>
          </a:p>
        </p:txBody>
      </p:sp>
      <p:sp>
        <p:nvSpPr>
          <p:cNvPr id="3" name="Rectangle 2"/>
          <p:cNvSpPr/>
          <p:nvPr/>
        </p:nvSpPr>
        <p:spPr>
          <a:xfrm>
            <a:off x="73168" y="1500174"/>
            <a:ext cx="8733545" cy="923330"/>
          </a:xfrm>
          <a:prstGeom prst="rect">
            <a:avLst/>
          </a:prstGeom>
        </p:spPr>
        <p:txBody>
          <a:bodyPr wrap="none">
            <a:spAutoFit/>
          </a:bodyPr>
          <a:lstStyle/>
          <a:p>
            <a:r>
              <a:rPr lang="fa-IR" b="1" dirty="0" smtClean="0"/>
              <a:t>پس از ازدواج همکار فرهنگی یا فرزند ایشان مدارک زیر جهت پرداخت کمک هزینه ازدواج به اداره تعاون تحویل</a:t>
            </a:r>
          </a:p>
          <a:p>
            <a:endParaRPr lang="fa-IR" b="1" dirty="0"/>
          </a:p>
          <a:p>
            <a:r>
              <a:rPr lang="fa-IR" b="1" dirty="0" smtClean="0"/>
              <a:t>می شود :</a:t>
            </a:r>
            <a:endParaRPr lang="fa-IR" dirty="0"/>
          </a:p>
        </p:txBody>
      </p:sp>
      <p:sp>
        <p:nvSpPr>
          <p:cNvPr id="4" name="Rectangle 3"/>
          <p:cNvSpPr/>
          <p:nvPr/>
        </p:nvSpPr>
        <p:spPr>
          <a:xfrm>
            <a:off x="4786314" y="2500306"/>
            <a:ext cx="4063933" cy="369332"/>
          </a:xfrm>
          <a:prstGeom prst="rect">
            <a:avLst/>
          </a:prstGeom>
        </p:spPr>
        <p:txBody>
          <a:bodyPr wrap="none">
            <a:spAutoFit/>
          </a:bodyPr>
          <a:lstStyle/>
          <a:p>
            <a:r>
              <a:rPr lang="fa-IR" b="1" dirty="0" smtClean="0"/>
              <a:t>1- کپی شناسنامه صفحه اول و دوم همکار فرهنگی</a:t>
            </a:r>
            <a:endParaRPr lang="fa-IR" dirty="0"/>
          </a:p>
        </p:txBody>
      </p:sp>
      <p:sp>
        <p:nvSpPr>
          <p:cNvPr id="5" name="Rectangle 4"/>
          <p:cNvSpPr/>
          <p:nvPr/>
        </p:nvSpPr>
        <p:spPr>
          <a:xfrm>
            <a:off x="4714876" y="2928934"/>
            <a:ext cx="4112023" cy="369332"/>
          </a:xfrm>
          <a:prstGeom prst="rect">
            <a:avLst/>
          </a:prstGeom>
        </p:spPr>
        <p:txBody>
          <a:bodyPr wrap="none">
            <a:spAutoFit/>
          </a:bodyPr>
          <a:lstStyle/>
          <a:p>
            <a:r>
              <a:rPr lang="fa-IR" b="1" dirty="0" smtClean="0"/>
              <a:t>2- کپی شناسنامه صفحه اول و دوم عروس و داماد </a:t>
            </a:r>
            <a:endParaRPr lang="fa-IR" dirty="0"/>
          </a:p>
        </p:txBody>
      </p:sp>
      <p:sp>
        <p:nvSpPr>
          <p:cNvPr id="6" name="Rectangle 5"/>
          <p:cNvSpPr/>
          <p:nvPr/>
        </p:nvSpPr>
        <p:spPr>
          <a:xfrm>
            <a:off x="5929322" y="3357562"/>
            <a:ext cx="2824812" cy="369332"/>
          </a:xfrm>
          <a:prstGeom prst="rect">
            <a:avLst/>
          </a:prstGeom>
        </p:spPr>
        <p:txBody>
          <a:bodyPr wrap="none">
            <a:spAutoFit/>
          </a:bodyPr>
          <a:lstStyle/>
          <a:p>
            <a:r>
              <a:rPr lang="fa-IR" b="1" dirty="0" smtClean="0"/>
              <a:t>3- کپی 5 صفحه اول قباله ازدواج </a:t>
            </a:r>
            <a:endParaRPr lang="fa-IR" dirty="0"/>
          </a:p>
        </p:txBody>
      </p:sp>
      <p:sp>
        <p:nvSpPr>
          <p:cNvPr id="7" name="Rectangle 6"/>
          <p:cNvSpPr/>
          <p:nvPr/>
        </p:nvSpPr>
        <p:spPr>
          <a:xfrm>
            <a:off x="6929454" y="3857628"/>
            <a:ext cx="1832553" cy="369332"/>
          </a:xfrm>
          <a:prstGeom prst="rect">
            <a:avLst/>
          </a:prstGeom>
        </p:spPr>
        <p:txBody>
          <a:bodyPr wrap="none">
            <a:spAutoFit/>
          </a:bodyPr>
          <a:lstStyle/>
          <a:p>
            <a:r>
              <a:rPr lang="fa-IR" b="1" dirty="0" smtClean="0"/>
              <a:t>4- اصل قباله ازدواج </a:t>
            </a:r>
            <a:endParaRPr lang="fa-IR" dirty="0"/>
          </a:p>
        </p:txBody>
      </p:sp>
      <p:sp>
        <p:nvSpPr>
          <p:cNvPr id="8" name="Rectangle 7"/>
          <p:cNvSpPr/>
          <p:nvPr/>
        </p:nvSpPr>
        <p:spPr>
          <a:xfrm>
            <a:off x="4295324" y="4429132"/>
            <a:ext cx="4423006" cy="369332"/>
          </a:xfrm>
          <a:prstGeom prst="rect">
            <a:avLst/>
          </a:prstGeom>
        </p:spPr>
        <p:txBody>
          <a:bodyPr wrap="none">
            <a:spAutoFit/>
          </a:bodyPr>
          <a:lstStyle/>
          <a:p>
            <a:r>
              <a:rPr lang="fa-IR" b="1" dirty="0" smtClean="0"/>
              <a:t>از سال 91 به بعد این کمک هزینه پرداخت نشده است  .</a:t>
            </a:r>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72" y="1500174"/>
            <a:ext cx="8800871" cy="923330"/>
          </a:xfrm>
          <a:prstGeom prst="rect">
            <a:avLst/>
          </a:prstGeom>
        </p:spPr>
        <p:txBody>
          <a:bodyPr wrap="none">
            <a:spAutoFit/>
          </a:bodyPr>
          <a:lstStyle/>
          <a:p>
            <a:r>
              <a:rPr lang="fa-IR" b="1" dirty="0" smtClean="0"/>
              <a:t>همکاران فرهنگی ،همه فرزندان و پدر و مادر در صورتی که تحت تکفل همکار فرهنگی باشند با ارائه مدارک زیر </a:t>
            </a:r>
          </a:p>
          <a:p>
            <a:endParaRPr lang="fa-IR" b="1" dirty="0"/>
          </a:p>
          <a:p>
            <a:r>
              <a:rPr lang="fa-IR" b="1" dirty="0" smtClean="0"/>
              <a:t>می توانند از این کمک هزینه  به مبلغ 7845500ریال استفاده </a:t>
            </a:r>
            <a:r>
              <a:rPr lang="fa-IR" b="1" dirty="0" smtClean="0"/>
              <a:t> نمایند :</a:t>
            </a:r>
            <a:endParaRPr lang="fa-IR" dirty="0"/>
          </a:p>
        </p:txBody>
      </p:sp>
      <p:sp>
        <p:nvSpPr>
          <p:cNvPr id="4" name="Rectangle 3"/>
          <p:cNvSpPr/>
          <p:nvPr/>
        </p:nvSpPr>
        <p:spPr>
          <a:xfrm>
            <a:off x="6786578" y="857232"/>
            <a:ext cx="2107515" cy="461665"/>
          </a:xfrm>
          <a:prstGeom prst="rect">
            <a:avLst/>
          </a:prstGeom>
          <a:solidFill>
            <a:schemeClr val="bg1">
              <a:lumMod val="85000"/>
            </a:schemeClr>
          </a:solidFill>
        </p:spPr>
        <p:txBody>
          <a:bodyPr wrap="square">
            <a:spAutoFit/>
          </a:bodyPr>
          <a:lstStyle/>
          <a:p>
            <a:r>
              <a:rPr lang="fa-IR" sz="2400" b="1" dirty="0" smtClean="0">
                <a:solidFill>
                  <a:srgbClr val="FF00FF"/>
                </a:solidFill>
              </a:rPr>
              <a:t> کمک هزینه فوت: </a:t>
            </a:r>
            <a:endParaRPr lang="fa-IR" sz="2400" dirty="0" smtClean="0">
              <a:solidFill>
                <a:srgbClr val="FF00FF"/>
              </a:solidFill>
            </a:endParaRPr>
          </a:p>
        </p:txBody>
      </p:sp>
      <p:sp>
        <p:nvSpPr>
          <p:cNvPr id="5" name="Rectangle 4"/>
          <p:cNvSpPr/>
          <p:nvPr/>
        </p:nvSpPr>
        <p:spPr>
          <a:xfrm>
            <a:off x="4786314" y="2571744"/>
            <a:ext cx="4012637" cy="369332"/>
          </a:xfrm>
          <a:prstGeom prst="rect">
            <a:avLst/>
          </a:prstGeom>
        </p:spPr>
        <p:txBody>
          <a:bodyPr wrap="none">
            <a:spAutoFit/>
          </a:bodyPr>
          <a:lstStyle/>
          <a:p>
            <a:r>
              <a:rPr lang="fa-IR" b="1" dirty="0" smtClean="0"/>
              <a:t>1- کلیه صفحات شناسنامه متوفی بعد از مهر فوت </a:t>
            </a:r>
            <a:endParaRPr lang="fa-IR" dirty="0"/>
          </a:p>
        </p:txBody>
      </p:sp>
      <p:sp>
        <p:nvSpPr>
          <p:cNvPr id="6" name="Rectangle 5"/>
          <p:cNvSpPr/>
          <p:nvPr/>
        </p:nvSpPr>
        <p:spPr>
          <a:xfrm>
            <a:off x="5572132" y="3000372"/>
            <a:ext cx="3148619" cy="369332"/>
          </a:xfrm>
          <a:prstGeom prst="rect">
            <a:avLst/>
          </a:prstGeom>
        </p:spPr>
        <p:txBody>
          <a:bodyPr wrap="none">
            <a:spAutoFit/>
          </a:bodyPr>
          <a:lstStyle/>
          <a:p>
            <a:r>
              <a:rPr lang="fa-IR" b="1" dirty="0" smtClean="0"/>
              <a:t>2- کپی صفحه اول دفترچه بیمه متوفی </a:t>
            </a:r>
            <a:endParaRPr lang="fa-IR" dirty="0"/>
          </a:p>
        </p:txBody>
      </p:sp>
      <p:sp>
        <p:nvSpPr>
          <p:cNvPr id="7" name="Rectangle 6"/>
          <p:cNvSpPr/>
          <p:nvPr/>
        </p:nvSpPr>
        <p:spPr>
          <a:xfrm>
            <a:off x="785786" y="2571744"/>
            <a:ext cx="3629520" cy="369332"/>
          </a:xfrm>
          <a:prstGeom prst="rect">
            <a:avLst/>
          </a:prstGeom>
        </p:spPr>
        <p:txBody>
          <a:bodyPr wrap="none">
            <a:spAutoFit/>
          </a:bodyPr>
          <a:lstStyle/>
          <a:p>
            <a:r>
              <a:rPr lang="fa-IR" b="1" dirty="0" smtClean="0"/>
              <a:t>3- کپی صفحه اول شناسنامه همکار فرهنگی </a:t>
            </a:r>
            <a:endParaRPr lang="fa-IR" dirty="0"/>
          </a:p>
        </p:txBody>
      </p:sp>
      <p:sp>
        <p:nvSpPr>
          <p:cNvPr id="8" name="Rectangle 7"/>
          <p:cNvSpPr/>
          <p:nvPr/>
        </p:nvSpPr>
        <p:spPr>
          <a:xfrm>
            <a:off x="2643174" y="3071810"/>
            <a:ext cx="1721946" cy="369332"/>
          </a:xfrm>
          <a:prstGeom prst="rect">
            <a:avLst/>
          </a:prstGeom>
        </p:spPr>
        <p:txBody>
          <a:bodyPr wrap="none">
            <a:spAutoFit/>
          </a:bodyPr>
          <a:lstStyle/>
          <a:p>
            <a:r>
              <a:rPr lang="fa-IR" b="1" dirty="0" smtClean="0"/>
              <a:t>4- کپی گواهی فوت </a:t>
            </a:r>
            <a:endParaRPr lang="fa-IR" dirty="0"/>
          </a:p>
        </p:txBody>
      </p:sp>
      <p:sp>
        <p:nvSpPr>
          <p:cNvPr id="9" name="Rectangle 8"/>
          <p:cNvSpPr/>
          <p:nvPr/>
        </p:nvSpPr>
        <p:spPr>
          <a:xfrm>
            <a:off x="696439" y="4429132"/>
            <a:ext cx="8039380" cy="369332"/>
          </a:xfrm>
          <a:prstGeom prst="rect">
            <a:avLst/>
          </a:prstGeom>
        </p:spPr>
        <p:txBody>
          <a:bodyPr wrap="none">
            <a:spAutoFit/>
          </a:bodyPr>
          <a:lstStyle/>
          <a:p>
            <a:r>
              <a:rPr lang="fa-IR" b="1" dirty="0" smtClean="0"/>
              <a:t>کمکی است به مبلغ 2 میلیون تومان که بلافاصله در زمان فوت عضو به خانواده وی پرداخت می شود . </a:t>
            </a:r>
            <a:endParaRPr lang="fa-IR" dirty="0"/>
          </a:p>
        </p:txBody>
      </p:sp>
      <p:sp>
        <p:nvSpPr>
          <p:cNvPr id="10" name="Rectangle 9"/>
          <p:cNvSpPr/>
          <p:nvPr/>
        </p:nvSpPr>
        <p:spPr>
          <a:xfrm>
            <a:off x="6143636" y="3786190"/>
            <a:ext cx="2536143" cy="461665"/>
          </a:xfrm>
          <a:prstGeom prst="rect">
            <a:avLst/>
          </a:prstGeom>
          <a:solidFill>
            <a:schemeClr val="bg1">
              <a:lumMod val="85000"/>
            </a:schemeClr>
          </a:solidFill>
        </p:spPr>
        <p:txBody>
          <a:bodyPr wrap="square">
            <a:spAutoFit/>
          </a:bodyPr>
          <a:lstStyle/>
          <a:p>
            <a:r>
              <a:rPr lang="fa-IR" sz="2400" b="1" dirty="0" smtClean="0">
                <a:solidFill>
                  <a:srgbClr val="FF00FF"/>
                </a:solidFill>
              </a:rPr>
              <a:t>صندوق ذخیره آخرت : </a:t>
            </a:r>
            <a:endParaRPr lang="fa-IR" sz="2400" dirty="0" smtClean="0">
              <a:solidFill>
                <a:srgbClr val="FF00FF"/>
              </a:solidFill>
            </a:endParaRPr>
          </a:p>
        </p:txBody>
      </p:sp>
      <p:sp>
        <p:nvSpPr>
          <p:cNvPr id="11" name="Rectangle 10"/>
          <p:cNvSpPr/>
          <p:nvPr/>
        </p:nvSpPr>
        <p:spPr>
          <a:xfrm>
            <a:off x="285720" y="5000636"/>
            <a:ext cx="8613320" cy="923330"/>
          </a:xfrm>
          <a:prstGeom prst="rect">
            <a:avLst/>
          </a:prstGeom>
        </p:spPr>
        <p:txBody>
          <a:bodyPr wrap="none">
            <a:spAutoFit/>
          </a:bodyPr>
          <a:lstStyle/>
          <a:p>
            <a:r>
              <a:rPr lang="fa-IR" b="1" dirty="0" smtClean="0"/>
              <a:t>همکارانی که تمایل به عضویت دارند باید مبلغ یکسان سازی (حدود 80 هزار تومان)را واریز نموده و ماهیانه </a:t>
            </a:r>
          </a:p>
          <a:p>
            <a:endParaRPr lang="fa-IR" b="1" dirty="0"/>
          </a:p>
          <a:p>
            <a:r>
              <a:rPr lang="fa-IR" b="1" dirty="0" smtClean="0"/>
              <a:t>مبلغ 1200 تومان حق عضویت کسر می گردد ضمنا برای همسر همکار فرهنگی نیز امکان عضویت وجود دارد</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h.jpg"/>
          <p:cNvPicPr>
            <a:picLocks noChangeAspect="1"/>
          </p:cNvPicPr>
          <p:nvPr/>
        </p:nvPicPr>
        <p:blipFill>
          <a:blip r:embed="rId2"/>
          <a:stretch>
            <a:fillRect/>
          </a:stretch>
        </p:blipFill>
        <p:spPr>
          <a:xfrm>
            <a:off x="1000100" y="2428868"/>
            <a:ext cx="7215238" cy="3876695"/>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857224" y="1071546"/>
            <a:ext cx="7429520" cy="830997"/>
          </a:xfrm>
          <a:prstGeom prst="rect">
            <a:avLst/>
          </a:prstGeom>
        </p:spPr>
        <p:txBody>
          <a:bodyPr wrap="square">
            <a:spAutoFit/>
          </a:bodyPr>
          <a:lstStyle/>
          <a:p>
            <a:pPr algn="ctr"/>
            <a:r>
              <a:rPr lang="fa-IR" sz="2400" b="1" dirty="0" smtClean="0"/>
              <a:t>تقدیم به روان پاک شهدای گرانقدر انقلاب اسلامی به ویژه شهدای عزیز شهرستان فردوس  </a:t>
            </a:r>
            <a:endParaRPr lang="fa-IR"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0760" y="857232"/>
            <a:ext cx="2893333" cy="461665"/>
          </a:xfrm>
          <a:prstGeom prst="rect">
            <a:avLst/>
          </a:prstGeom>
          <a:solidFill>
            <a:schemeClr val="bg1">
              <a:lumMod val="85000"/>
            </a:schemeClr>
          </a:solidFill>
        </p:spPr>
        <p:txBody>
          <a:bodyPr wrap="square">
            <a:spAutoFit/>
          </a:bodyPr>
          <a:lstStyle/>
          <a:p>
            <a:r>
              <a:rPr lang="fa-IR" sz="2400" b="1" dirty="0" smtClean="0">
                <a:solidFill>
                  <a:srgbClr val="FF00FF"/>
                </a:solidFill>
              </a:rPr>
              <a:t>صندوق ذخیره فرهنگیان : </a:t>
            </a:r>
            <a:endParaRPr lang="fa-IR" sz="2400" dirty="0" smtClean="0">
              <a:solidFill>
                <a:srgbClr val="FF00FF"/>
              </a:solidFill>
            </a:endParaRPr>
          </a:p>
        </p:txBody>
      </p:sp>
      <p:sp>
        <p:nvSpPr>
          <p:cNvPr id="3" name="Rectangle 2"/>
          <p:cNvSpPr/>
          <p:nvPr/>
        </p:nvSpPr>
        <p:spPr>
          <a:xfrm>
            <a:off x="3286116" y="1785926"/>
            <a:ext cx="5644494" cy="369332"/>
          </a:xfrm>
          <a:prstGeom prst="rect">
            <a:avLst/>
          </a:prstGeom>
        </p:spPr>
        <p:txBody>
          <a:bodyPr wrap="none">
            <a:spAutoFit/>
          </a:bodyPr>
          <a:lstStyle/>
          <a:p>
            <a:r>
              <a:rPr lang="fa-IR" b="1" dirty="0" smtClean="0"/>
              <a:t>1-   5درصد حق شاغل از فیش حقوقی همکار در هر ماه کسر می گردد </a:t>
            </a:r>
            <a:endParaRPr lang="fa-IR" dirty="0"/>
          </a:p>
        </p:txBody>
      </p:sp>
      <p:sp>
        <p:nvSpPr>
          <p:cNvPr id="4" name="Rectangle 3"/>
          <p:cNvSpPr/>
          <p:nvPr/>
        </p:nvSpPr>
        <p:spPr>
          <a:xfrm>
            <a:off x="357158" y="2285992"/>
            <a:ext cx="8557151" cy="369332"/>
          </a:xfrm>
          <a:prstGeom prst="rect">
            <a:avLst/>
          </a:prstGeom>
        </p:spPr>
        <p:txBody>
          <a:bodyPr wrap="none">
            <a:spAutoFit/>
          </a:bodyPr>
          <a:lstStyle/>
          <a:p>
            <a:r>
              <a:rPr lang="fa-IR" b="1" dirty="0" smtClean="0"/>
              <a:t>2- موجودی همکار در زمان بازنشستگی به هر میزان که باشد به همان مبلغ نیز از طرف دولت واریز می گردد</a:t>
            </a:r>
            <a:endParaRPr lang="fa-IR" dirty="0"/>
          </a:p>
        </p:txBody>
      </p:sp>
      <p:sp>
        <p:nvSpPr>
          <p:cNvPr id="5" name="Rectangle 4"/>
          <p:cNvSpPr/>
          <p:nvPr/>
        </p:nvSpPr>
        <p:spPr>
          <a:xfrm>
            <a:off x="3643306" y="2786058"/>
            <a:ext cx="5304657" cy="369332"/>
          </a:xfrm>
          <a:prstGeom prst="rect">
            <a:avLst/>
          </a:prstGeom>
        </p:spPr>
        <p:txBody>
          <a:bodyPr wrap="none">
            <a:spAutoFit/>
          </a:bodyPr>
          <a:lstStyle/>
          <a:p>
            <a:r>
              <a:rPr lang="fa-IR" b="1" dirty="0" smtClean="0"/>
              <a:t>3- در صورت انصراف در حین خدمت سهم دولت پرداخت نمی شود </a:t>
            </a:r>
            <a:endParaRPr lang="fa-IR" dirty="0"/>
          </a:p>
        </p:txBody>
      </p:sp>
      <p:sp>
        <p:nvSpPr>
          <p:cNvPr id="6" name="Rectangle 5"/>
          <p:cNvSpPr/>
          <p:nvPr/>
        </p:nvSpPr>
        <p:spPr>
          <a:xfrm>
            <a:off x="0" y="3429000"/>
            <a:ext cx="8996374" cy="369332"/>
          </a:xfrm>
          <a:prstGeom prst="rect">
            <a:avLst/>
          </a:prstGeom>
        </p:spPr>
        <p:txBody>
          <a:bodyPr wrap="none">
            <a:spAutoFit/>
          </a:bodyPr>
          <a:lstStyle/>
          <a:p>
            <a:r>
              <a:rPr lang="fa-IR" b="1" dirty="0" smtClean="0"/>
              <a:t>4- همکارانی که از ابتدا تا کنون عضو بوده در زمان بازنشستگی 8 تا 9 برابر موجودی پولشان را دریافت می کنند .</a:t>
            </a:r>
            <a:endParaRPr lang="fa-IR" dirty="0"/>
          </a:p>
        </p:txBody>
      </p:sp>
      <p:sp>
        <p:nvSpPr>
          <p:cNvPr id="7" name="Rectangle 6"/>
          <p:cNvSpPr/>
          <p:nvPr/>
        </p:nvSpPr>
        <p:spPr>
          <a:xfrm>
            <a:off x="158606" y="3929066"/>
            <a:ext cx="8842550" cy="923330"/>
          </a:xfrm>
          <a:prstGeom prst="rect">
            <a:avLst/>
          </a:prstGeom>
        </p:spPr>
        <p:txBody>
          <a:bodyPr wrap="none">
            <a:spAutoFit/>
          </a:bodyPr>
          <a:lstStyle/>
          <a:p>
            <a:r>
              <a:rPr lang="fa-IR" b="1" dirty="0" smtClean="0"/>
              <a:t>5- همکار بازنشسته می تواند در زمان بازنشستگی سهام خود را دریافت نکرده و از ادامه سود فعالیت های تجاری</a:t>
            </a:r>
          </a:p>
          <a:p>
            <a:endParaRPr lang="fa-IR" b="1" dirty="0"/>
          </a:p>
          <a:p>
            <a:r>
              <a:rPr lang="fa-IR" b="1" dirty="0" smtClean="0"/>
              <a:t> و اقتصادی بهره مند شوند  .</a:t>
            </a:r>
            <a:endParaRPr lang="fa-IR" dirty="0"/>
          </a:p>
        </p:txBody>
      </p:sp>
      <p:sp>
        <p:nvSpPr>
          <p:cNvPr id="8" name="Rectangle 7"/>
          <p:cNvSpPr/>
          <p:nvPr/>
        </p:nvSpPr>
        <p:spPr>
          <a:xfrm>
            <a:off x="-232086" y="4857760"/>
            <a:ext cx="9179179" cy="923330"/>
          </a:xfrm>
          <a:prstGeom prst="rect">
            <a:avLst/>
          </a:prstGeom>
        </p:spPr>
        <p:txBody>
          <a:bodyPr wrap="none">
            <a:spAutoFit/>
          </a:bodyPr>
          <a:lstStyle/>
          <a:p>
            <a:r>
              <a:rPr lang="fa-IR" b="1" dirty="0" smtClean="0"/>
              <a:t>6- اگر در زمان بازنشستگی  فرد به صندوق بدهکار باشد یا باید تسویه حساب کرده یا بدهی اش به حقوق بازنشستگی </a:t>
            </a:r>
          </a:p>
          <a:p>
            <a:endParaRPr lang="fa-IR" b="1" dirty="0"/>
          </a:p>
          <a:p>
            <a:r>
              <a:rPr lang="fa-IR" b="1" dirty="0" smtClean="0"/>
              <a:t>انتقال و یا یک همکار شاغل وکالت کسر حقوق به صندوق ذخیره فرهنگیان بدهد .</a:t>
            </a:r>
            <a:endParaRPr lang="fa-IR" dirty="0"/>
          </a:p>
        </p:txBody>
      </p:sp>
      <p:sp>
        <p:nvSpPr>
          <p:cNvPr id="9" name="Rectangle 8"/>
          <p:cNvSpPr/>
          <p:nvPr/>
        </p:nvSpPr>
        <p:spPr>
          <a:xfrm>
            <a:off x="2285984" y="6000768"/>
            <a:ext cx="6619120" cy="369332"/>
          </a:xfrm>
          <a:prstGeom prst="rect">
            <a:avLst/>
          </a:prstGeom>
        </p:spPr>
        <p:txBody>
          <a:bodyPr wrap="none">
            <a:spAutoFit/>
          </a:bodyPr>
          <a:lstStyle/>
          <a:p>
            <a:r>
              <a:rPr lang="fa-IR" b="1" dirty="0" smtClean="0"/>
              <a:t>7- اعضا در زمان عضویت می توانند از وام و یا خودرو لیزینگ و .. استفاده نمایند .</a:t>
            </a: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434" y="1428736"/>
            <a:ext cx="8565230" cy="1754326"/>
          </a:xfrm>
          <a:prstGeom prst="rect">
            <a:avLst/>
          </a:prstGeom>
        </p:spPr>
        <p:txBody>
          <a:bodyPr wrap="square">
            <a:spAutoFit/>
          </a:bodyPr>
          <a:lstStyle/>
          <a:p>
            <a:r>
              <a:rPr lang="fa-IR" b="1" dirty="0" smtClean="0"/>
              <a:t>این صندوق با هدف رفع مشکلات و احتیاجات ضروری فرهنگیان راه اندازی شده و برای فعالیت های اقتصادی </a:t>
            </a:r>
          </a:p>
          <a:p>
            <a:endParaRPr lang="fa-IR" b="1" dirty="0"/>
          </a:p>
          <a:p>
            <a:r>
              <a:rPr lang="fa-IR" b="1" dirty="0" smtClean="0"/>
              <a:t>و تجاری فرهنگیان نمی باشد.</a:t>
            </a:r>
          </a:p>
          <a:p>
            <a:endParaRPr lang="fa-IR" b="1" dirty="0" smtClean="0"/>
          </a:p>
          <a:p>
            <a:endParaRPr lang="fa-IR" b="1" dirty="0"/>
          </a:p>
          <a:p>
            <a:endParaRPr lang="fa-IR" dirty="0"/>
          </a:p>
        </p:txBody>
      </p:sp>
      <p:sp>
        <p:nvSpPr>
          <p:cNvPr id="3" name="Rectangle 2"/>
          <p:cNvSpPr/>
          <p:nvPr/>
        </p:nvSpPr>
        <p:spPr>
          <a:xfrm>
            <a:off x="5357818" y="857232"/>
            <a:ext cx="3536275" cy="461665"/>
          </a:xfrm>
          <a:prstGeom prst="rect">
            <a:avLst/>
          </a:prstGeom>
          <a:solidFill>
            <a:schemeClr val="bg1">
              <a:lumMod val="85000"/>
            </a:schemeClr>
          </a:solidFill>
        </p:spPr>
        <p:txBody>
          <a:bodyPr wrap="square">
            <a:spAutoFit/>
          </a:bodyPr>
          <a:lstStyle/>
          <a:p>
            <a:r>
              <a:rPr lang="fa-IR" sz="2400" b="1" dirty="0" smtClean="0">
                <a:solidFill>
                  <a:srgbClr val="FF00FF"/>
                </a:solidFill>
              </a:rPr>
              <a:t>صندوق وام ضروری فرهنگیان : </a:t>
            </a:r>
            <a:endParaRPr lang="fa-IR" sz="2400" dirty="0" smtClean="0">
              <a:solidFill>
                <a:srgbClr val="FF00FF"/>
              </a:solidFill>
            </a:endParaRPr>
          </a:p>
        </p:txBody>
      </p:sp>
      <p:sp>
        <p:nvSpPr>
          <p:cNvPr id="4" name="Rectangle 3"/>
          <p:cNvSpPr/>
          <p:nvPr/>
        </p:nvSpPr>
        <p:spPr>
          <a:xfrm>
            <a:off x="5715008" y="2786058"/>
            <a:ext cx="2986715" cy="369332"/>
          </a:xfrm>
          <a:prstGeom prst="rect">
            <a:avLst/>
          </a:prstGeom>
        </p:spPr>
        <p:txBody>
          <a:bodyPr wrap="none">
            <a:spAutoFit/>
          </a:bodyPr>
          <a:lstStyle/>
          <a:p>
            <a:r>
              <a:rPr lang="fa-IR" b="1" dirty="0" smtClean="0">
                <a:solidFill>
                  <a:srgbClr val="0000FF"/>
                </a:solidFill>
              </a:rPr>
              <a:t>شرایط عضویت و پرداخت تسهیلات :</a:t>
            </a:r>
            <a:endParaRPr lang="fa-IR" dirty="0">
              <a:solidFill>
                <a:srgbClr val="0000FF"/>
              </a:solidFill>
            </a:endParaRPr>
          </a:p>
        </p:txBody>
      </p:sp>
      <p:sp>
        <p:nvSpPr>
          <p:cNvPr id="5" name="Rectangle 4"/>
          <p:cNvSpPr/>
          <p:nvPr/>
        </p:nvSpPr>
        <p:spPr>
          <a:xfrm>
            <a:off x="2113917" y="3357562"/>
            <a:ext cx="6601487" cy="369332"/>
          </a:xfrm>
          <a:prstGeom prst="rect">
            <a:avLst/>
          </a:prstGeom>
        </p:spPr>
        <p:txBody>
          <a:bodyPr wrap="none">
            <a:spAutoFit/>
          </a:bodyPr>
          <a:lstStyle/>
          <a:p>
            <a:r>
              <a:rPr lang="fa-IR" b="1" dirty="0" smtClean="0"/>
              <a:t>1- حداقل واریزی اولیه به صندوق 2 میلیون ریال و حداکثر 10 میلیون ریال می باشد .</a:t>
            </a:r>
            <a:endParaRPr lang="fa-IR" dirty="0"/>
          </a:p>
        </p:txBody>
      </p:sp>
      <p:sp>
        <p:nvSpPr>
          <p:cNvPr id="6" name="Rectangle 5"/>
          <p:cNvSpPr/>
          <p:nvPr/>
        </p:nvSpPr>
        <p:spPr>
          <a:xfrm>
            <a:off x="2492226" y="3929066"/>
            <a:ext cx="6223178" cy="369332"/>
          </a:xfrm>
          <a:prstGeom prst="rect">
            <a:avLst/>
          </a:prstGeom>
        </p:spPr>
        <p:txBody>
          <a:bodyPr wrap="none">
            <a:spAutoFit/>
          </a:bodyPr>
          <a:lstStyle/>
          <a:p>
            <a:r>
              <a:rPr lang="fa-IR" b="1" dirty="0" smtClean="0"/>
              <a:t>2- پاره سهم در هر ماه به مبلغ 30 هزار تومان از حقوق همکار کسر می گردد </a:t>
            </a:r>
            <a:endParaRPr lang="fa-IR" dirty="0"/>
          </a:p>
        </p:txBody>
      </p:sp>
      <p:sp>
        <p:nvSpPr>
          <p:cNvPr id="7" name="Rectangle 6"/>
          <p:cNvSpPr/>
          <p:nvPr/>
        </p:nvSpPr>
        <p:spPr>
          <a:xfrm>
            <a:off x="2571736" y="4572008"/>
            <a:ext cx="6147837" cy="369332"/>
          </a:xfrm>
          <a:prstGeom prst="rect">
            <a:avLst/>
          </a:prstGeom>
        </p:spPr>
        <p:txBody>
          <a:bodyPr wrap="none">
            <a:spAutoFit/>
          </a:bodyPr>
          <a:lstStyle/>
          <a:p>
            <a:r>
              <a:rPr lang="fa-IR" b="1" dirty="0" smtClean="0"/>
              <a:t>3- پرداخت وام سه برابر مو جودی ،بدون سقف و با اقساط 20 ماهه می باشد </a:t>
            </a:r>
            <a:endParaRPr lang="fa-IR" dirty="0"/>
          </a:p>
        </p:txBody>
      </p:sp>
      <p:sp>
        <p:nvSpPr>
          <p:cNvPr id="8" name="Rectangle 7"/>
          <p:cNvSpPr/>
          <p:nvPr/>
        </p:nvSpPr>
        <p:spPr>
          <a:xfrm>
            <a:off x="3143240" y="5143512"/>
            <a:ext cx="5594801" cy="369332"/>
          </a:xfrm>
          <a:prstGeom prst="rect">
            <a:avLst/>
          </a:prstGeom>
        </p:spPr>
        <p:txBody>
          <a:bodyPr wrap="none">
            <a:spAutoFit/>
          </a:bodyPr>
          <a:lstStyle/>
          <a:p>
            <a:r>
              <a:rPr lang="fa-IR" b="1" dirty="0" smtClean="0"/>
              <a:t>4- کارمزد وام نیم درصد و دوره انتظار در حال حاضر سه ماه می باشد </a:t>
            </a: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97" y="1500174"/>
            <a:ext cx="8836137" cy="923330"/>
          </a:xfrm>
          <a:prstGeom prst="rect">
            <a:avLst/>
          </a:prstGeom>
        </p:spPr>
        <p:txBody>
          <a:bodyPr wrap="none">
            <a:spAutoFit/>
          </a:bodyPr>
          <a:lstStyle/>
          <a:p>
            <a:r>
              <a:rPr lang="fa-IR" b="1" dirty="0" smtClean="0"/>
              <a:t>این صندوق با هدف ارائه کمک بلا عوض به همکاران با اولویت مریضی ،در مان و سایر مشکلات حاد راه اندازی </a:t>
            </a:r>
          </a:p>
          <a:p>
            <a:endParaRPr lang="fa-IR" b="1" dirty="0"/>
          </a:p>
          <a:p>
            <a:r>
              <a:rPr lang="fa-IR" b="1" dirty="0" smtClean="0"/>
              <a:t>و مبلغ 50 تا 100 تومان ماهیانه از حقوق اعضا کسر می شود .</a:t>
            </a:r>
            <a:endParaRPr lang="fa-IR" dirty="0"/>
          </a:p>
        </p:txBody>
      </p:sp>
      <p:sp>
        <p:nvSpPr>
          <p:cNvPr id="3" name="Rectangle 2"/>
          <p:cNvSpPr/>
          <p:nvPr/>
        </p:nvSpPr>
        <p:spPr>
          <a:xfrm>
            <a:off x="6286512" y="857232"/>
            <a:ext cx="2607581" cy="461665"/>
          </a:xfrm>
          <a:prstGeom prst="rect">
            <a:avLst/>
          </a:prstGeom>
          <a:solidFill>
            <a:schemeClr val="bg1">
              <a:lumMod val="85000"/>
            </a:schemeClr>
          </a:solidFill>
        </p:spPr>
        <p:txBody>
          <a:bodyPr wrap="square">
            <a:spAutoFit/>
          </a:bodyPr>
          <a:lstStyle/>
          <a:p>
            <a:r>
              <a:rPr lang="fa-IR" sz="2400" b="1" dirty="0" smtClean="0">
                <a:solidFill>
                  <a:srgbClr val="FF00FF"/>
                </a:solidFill>
              </a:rPr>
              <a:t>صندوق تعاون و امداد : </a:t>
            </a:r>
            <a:endParaRPr lang="fa-IR" sz="2400" dirty="0" smtClean="0">
              <a:solidFill>
                <a:srgbClr val="FF00FF"/>
              </a:solidFill>
            </a:endParaRPr>
          </a:p>
        </p:txBody>
      </p:sp>
      <p:sp>
        <p:nvSpPr>
          <p:cNvPr id="7" name="Rectangle 6"/>
          <p:cNvSpPr/>
          <p:nvPr/>
        </p:nvSpPr>
        <p:spPr>
          <a:xfrm>
            <a:off x="6357950" y="2714620"/>
            <a:ext cx="2464705" cy="461665"/>
          </a:xfrm>
          <a:prstGeom prst="rect">
            <a:avLst/>
          </a:prstGeom>
          <a:solidFill>
            <a:schemeClr val="bg1">
              <a:lumMod val="85000"/>
            </a:schemeClr>
          </a:solidFill>
        </p:spPr>
        <p:txBody>
          <a:bodyPr wrap="square">
            <a:spAutoFit/>
          </a:bodyPr>
          <a:lstStyle/>
          <a:p>
            <a:r>
              <a:rPr lang="fa-IR" sz="2400" b="1" dirty="0" smtClean="0">
                <a:solidFill>
                  <a:srgbClr val="FF00FF"/>
                </a:solidFill>
              </a:rPr>
              <a:t>صندوق شهید دولتی :</a:t>
            </a:r>
            <a:endParaRPr lang="fa-IR" sz="2400" dirty="0" smtClean="0">
              <a:solidFill>
                <a:srgbClr val="FF00FF"/>
              </a:solidFill>
            </a:endParaRPr>
          </a:p>
        </p:txBody>
      </p:sp>
      <p:sp>
        <p:nvSpPr>
          <p:cNvPr id="8" name="Rectangle 7"/>
          <p:cNvSpPr/>
          <p:nvPr/>
        </p:nvSpPr>
        <p:spPr>
          <a:xfrm>
            <a:off x="-80915" y="3357562"/>
            <a:ext cx="8853770" cy="1477328"/>
          </a:xfrm>
          <a:prstGeom prst="rect">
            <a:avLst/>
          </a:prstGeom>
        </p:spPr>
        <p:txBody>
          <a:bodyPr wrap="none">
            <a:spAutoFit/>
          </a:bodyPr>
          <a:lstStyle/>
          <a:p>
            <a:r>
              <a:rPr lang="fa-IR" b="1" dirty="0" smtClean="0"/>
              <a:t>این صندوق با هدف کمک به دانش آموزان محروم و بی بضاعت راه اندازی شده و در ایام مدارس از محل اعتبارات</a:t>
            </a:r>
          </a:p>
          <a:p>
            <a:endParaRPr lang="fa-IR" b="1" dirty="0"/>
          </a:p>
          <a:p>
            <a:r>
              <a:rPr lang="fa-IR" b="1" dirty="0" smtClean="0"/>
              <a:t>  این صندوق و سایر خیرین سبد مواد  غذایی،کیف و کفش ، لوازم تحریر ،لباس و .. به دانش آموزان محروم و</a:t>
            </a:r>
          </a:p>
          <a:p>
            <a:endParaRPr lang="fa-IR" b="1" dirty="0"/>
          </a:p>
          <a:p>
            <a:r>
              <a:rPr lang="fa-IR" b="1" dirty="0" smtClean="0"/>
              <a:t> نیازمند اهدا می شود.</a:t>
            </a:r>
            <a:endParaRPr lang="fa-IR" dirty="0"/>
          </a:p>
        </p:txBody>
      </p:sp>
      <p:sp>
        <p:nvSpPr>
          <p:cNvPr id="9" name="Rectangle 8"/>
          <p:cNvSpPr/>
          <p:nvPr/>
        </p:nvSpPr>
        <p:spPr>
          <a:xfrm>
            <a:off x="5572132" y="4857760"/>
            <a:ext cx="3286116" cy="461665"/>
          </a:xfrm>
          <a:prstGeom prst="rect">
            <a:avLst/>
          </a:prstGeom>
          <a:solidFill>
            <a:schemeClr val="bg1">
              <a:lumMod val="85000"/>
            </a:schemeClr>
          </a:solidFill>
        </p:spPr>
        <p:txBody>
          <a:bodyPr wrap="square">
            <a:spAutoFit/>
          </a:bodyPr>
          <a:lstStyle/>
          <a:p>
            <a:r>
              <a:rPr lang="fa-IR" sz="2400" b="1" dirty="0" smtClean="0">
                <a:solidFill>
                  <a:srgbClr val="FF00FF"/>
                </a:solidFill>
              </a:rPr>
              <a:t>وام قرض الحسنه فرهنگیان :</a:t>
            </a:r>
            <a:endParaRPr lang="fa-IR" sz="2400" dirty="0" smtClean="0">
              <a:solidFill>
                <a:srgbClr val="FF00FF"/>
              </a:solidFill>
            </a:endParaRPr>
          </a:p>
        </p:txBody>
      </p:sp>
      <p:sp>
        <p:nvSpPr>
          <p:cNvPr id="10" name="Rectangle 9"/>
          <p:cNvSpPr/>
          <p:nvPr/>
        </p:nvSpPr>
        <p:spPr>
          <a:xfrm>
            <a:off x="-75002" y="5500702"/>
            <a:ext cx="8953157" cy="923330"/>
          </a:xfrm>
          <a:prstGeom prst="rect">
            <a:avLst/>
          </a:prstGeom>
        </p:spPr>
        <p:txBody>
          <a:bodyPr wrap="none">
            <a:spAutoFit/>
          </a:bodyPr>
          <a:lstStyle/>
          <a:p>
            <a:r>
              <a:rPr lang="fa-IR" b="1" dirty="0" smtClean="0"/>
              <a:t>در حال حاضر فقط مخصوص همکاران شاغل وام 2 میلیون تومانی با اقساط 24 ماهه و کارمزد 4 درصد به صورت </a:t>
            </a:r>
          </a:p>
          <a:p>
            <a:endParaRPr lang="fa-IR" b="1" dirty="0"/>
          </a:p>
          <a:p>
            <a:r>
              <a:rPr lang="fa-IR" b="1" dirty="0" smtClean="0"/>
              <a:t>محدود با ارائه معرفی نامه از تعاون در بانک ملی شعبه امام خمینی پرداخت می گردد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5206" y="2643182"/>
            <a:ext cx="1285884" cy="1200329"/>
          </a:xfrm>
          <a:prstGeom prst="rect">
            <a:avLst/>
          </a:prstGeom>
          <a:solidFill>
            <a:schemeClr val="bg1">
              <a:lumMod val="85000"/>
            </a:schemeClr>
          </a:solidFill>
        </p:spPr>
        <p:txBody>
          <a:bodyPr wrap="square">
            <a:spAutoFit/>
          </a:bodyPr>
          <a:lstStyle/>
          <a:p>
            <a:r>
              <a:rPr lang="fa-IR" sz="2400" b="1" dirty="0" smtClean="0">
                <a:solidFill>
                  <a:srgbClr val="FF00FF"/>
                </a:solidFill>
              </a:rPr>
              <a:t>وام جعاله </a:t>
            </a:r>
          </a:p>
          <a:p>
            <a:r>
              <a:rPr lang="fa-IR" sz="2400" b="1" dirty="0" smtClean="0">
                <a:solidFill>
                  <a:srgbClr val="FF00FF"/>
                </a:solidFill>
              </a:rPr>
              <a:t>10میلیون</a:t>
            </a:r>
          </a:p>
          <a:p>
            <a:r>
              <a:rPr lang="fa-IR" sz="2400" b="1" dirty="0" smtClean="0">
                <a:solidFill>
                  <a:srgbClr val="FF00FF"/>
                </a:solidFill>
              </a:rPr>
              <a:t>تومانی :</a:t>
            </a:r>
            <a:endParaRPr lang="fa-IR" sz="2400" dirty="0" smtClean="0">
              <a:solidFill>
                <a:srgbClr val="FF00FF"/>
              </a:solidFill>
            </a:endParaRPr>
          </a:p>
        </p:txBody>
      </p:sp>
      <p:sp>
        <p:nvSpPr>
          <p:cNvPr id="3" name="Rectangle 2"/>
          <p:cNvSpPr/>
          <p:nvPr/>
        </p:nvSpPr>
        <p:spPr>
          <a:xfrm>
            <a:off x="357158" y="1285860"/>
            <a:ext cx="6378734" cy="923330"/>
          </a:xfrm>
          <a:prstGeom prst="rect">
            <a:avLst/>
          </a:prstGeom>
        </p:spPr>
        <p:txBody>
          <a:bodyPr wrap="none">
            <a:spAutoFit/>
          </a:bodyPr>
          <a:lstStyle/>
          <a:p>
            <a:r>
              <a:rPr lang="fa-IR" b="1" dirty="0" smtClean="0"/>
              <a:t>1- </a:t>
            </a:r>
            <a:r>
              <a:rPr lang="fa-IR" b="1" dirty="0" smtClean="0">
                <a:solidFill>
                  <a:srgbClr val="0000FF"/>
                </a:solidFill>
              </a:rPr>
              <a:t>وام جعاله مسکن : </a:t>
            </a:r>
            <a:r>
              <a:rPr lang="fa-IR" b="1" dirty="0" smtClean="0"/>
              <a:t>این وام جهت تعمیرات مسکن به همکاران فرهنگی که سند </a:t>
            </a:r>
          </a:p>
          <a:p>
            <a:endParaRPr lang="fa-IR" b="1" dirty="0"/>
          </a:p>
          <a:p>
            <a:r>
              <a:rPr lang="fa-IR" b="1" dirty="0" smtClean="0"/>
              <a:t>نامشان می باشد با ارائه کپی سند قابل پرداخت است.</a:t>
            </a:r>
            <a:endParaRPr lang="fa-IR" dirty="0"/>
          </a:p>
        </p:txBody>
      </p:sp>
      <p:sp>
        <p:nvSpPr>
          <p:cNvPr id="5" name="Right Brace 4"/>
          <p:cNvSpPr/>
          <p:nvPr/>
        </p:nvSpPr>
        <p:spPr>
          <a:xfrm>
            <a:off x="6715140" y="1285860"/>
            <a:ext cx="428628" cy="3429024"/>
          </a:xfrm>
          <a:prstGeom prst="rightBrace">
            <a:avLst>
              <a:gd name="adj1" fmla="val 62513"/>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Rectangle 5"/>
          <p:cNvSpPr/>
          <p:nvPr/>
        </p:nvSpPr>
        <p:spPr>
          <a:xfrm>
            <a:off x="0" y="2714620"/>
            <a:ext cx="6657592" cy="646331"/>
          </a:xfrm>
          <a:prstGeom prst="rect">
            <a:avLst/>
          </a:prstGeom>
        </p:spPr>
        <p:txBody>
          <a:bodyPr wrap="none">
            <a:spAutoFit/>
          </a:bodyPr>
          <a:lstStyle/>
          <a:p>
            <a:r>
              <a:rPr lang="fa-IR" b="1" dirty="0" smtClean="0"/>
              <a:t>2- </a:t>
            </a:r>
            <a:r>
              <a:rPr lang="fa-IR" b="1" dirty="0" smtClean="0">
                <a:solidFill>
                  <a:srgbClr val="0000FF"/>
                </a:solidFill>
              </a:rPr>
              <a:t>وام  جعاله خرید کالا : </a:t>
            </a:r>
            <a:r>
              <a:rPr lang="fa-IR" b="1" dirty="0" smtClean="0"/>
              <a:t>جهت خرید لوازم خانگی تولید داخل با ارائه فاکتور پرداخت </a:t>
            </a:r>
          </a:p>
          <a:p>
            <a:r>
              <a:rPr lang="fa-IR" b="1" dirty="0" smtClean="0"/>
              <a:t>می گردد.</a:t>
            </a:r>
            <a:endParaRPr lang="fa-IR" dirty="0"/>
          </a:p>
        </p:txBody>
      </p:sp>
      <p:sp>
        <p:nvSpPr>
          <p:cNvPr id="7" name="Rectangle 6"/>
          <p:cNvSpPr/>
          <p:nvPr/>
        </p:nvSpPr>
        <p:spPr>
          <a:xfrm>
            <a:off x="571472" y="4143380"/>
            <a:ext cx="5992346" cy="369332"/>
          </a:xfrm>
          <a:prstGeom prst="rect">
            <a:avLst/>
          </a:prstGeom>
        </p:spPr>
        <p:txBody>
          <a:bodyPr wrap="none">
            <a:spAutoFit/>
          </a:bodyPr>
          <a:lstStyle/>
          <a:p>
            <a:r>
              <a:rPr lang="fa-IR" b="1" dirty="0" smtClean="0"/>
              <a:t>3-</a:t>
            </a:r>
            <a:r>
              <a:rPr lang="fa-IR" b="1" dirty="0" smtClean="0">
                <a:solidFill>
                  <a:srgbClr val="0000FF"/>
                </a:solidFill>
              </a:rPr>
              <a:t> وام جعاله رفع احتیاجات ضروری : </a:t>
            </a:r>
            <a:r>
              <a:rPr lang="fa-IR" b="1" dirty="0" smtClean="0"/>
              <a:t>بدون ارائه فاکتور قابل پرداخت است .</a:t>
            </a:r>
            <a:endParaRPr lang="fa-IR" dirty="0"/>
          </a:p>
        </p:txBody>
      </p:sp>
      <p:sp>
        <p:nvSpPr>
          <p:cNvPr id="8" name="Rectangle 7"/>
          <p:cNvSpPr/>
          <p:nvPr/>
        </p:nvSpPr>
        <p:spPr>
          <a:xfrm>
            <a:off x="357158" y="5357826"/>
            <a:ext cx="8323177" cy="923330"/>
          </a:xfrm>
          <a:prstGeom prst="rect">
            <a:avLst/>
          </a:prstGeom>
        </p:spPr>
        <p:txBody>
          <a:bodyPr wrap="none">
            <a:spAutoFit/>
          </a:bodyPr>
          <a:lstStyle/>
          <a:p>
            <a:r>
              <a:rPr lang="fa-IR" b="1" dirty="0" smtClean="0"/>
              <a:t>** این وام با اقساط 36 ماهه، مبلغ ماهیانه 382 هزار تومان و کارمزد 22 در صد  با ارائه </a:t>
            </a:r>
            <a:r>
              <a:rPr lang="fa-IR" b="1" dirty="0" smtClean="0"/>
              <a:t>معرفی نامه  از </a:t>
            </a:r>
          </a:p>
          <a:p>
            <a:endParaRPr lang="fa-IR" b="1" dirty="0"/>
          </a:p>
          <a:p>
            <a:r>
              <a:rPr lang="fa-IR" b="1" dirty="0" smtClean="0"/>
              <a:t>واحد تعاون و امور رفاهی قابل پرداخت است . </a:t>
            </a:r>
            <a:endParaRPr lang="fa-I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45" y="1500174"/>
            <a:ext cx="8318367" cy="923330"/>
          </a:xfrm>
          <a:prstGeom prst="rect">
            <a:avLst/>
          </a:prstGeom>
        </p:spPr>
        <p:txBody>
          <a:bodyPr wrap="none">
            <a:spAutoFit/>
          </a:bodyPr>
          <a:lstStyle/>
          <a:p>
            <a:r>
              <a:rPr lang="fa-IR" b="1" dirty="0" smtClean="0"/>
              <a:t>قبلا بدون سپرده به همه همکاران فرهنگی در سایر بانک ها و استان ها با اقساط 10 و 12 ساله و کارمزد </a:t>
            </a:r>
          </a:p>
          <a:p>
            <a:endParaRPr lang="fa-IR" b="1" dirty="0"/>
          </a:p>
          <a:p>
            <a:r>
              <a:rPr lang="fa-IR" b="1" dirty="0" smtClean="0"/>
              <a:t>14 درصد پرداخت می شد .</a:t>
            </a:r>
            <a:endParaRPr lang="fa-IR" dirty="0"/>
          </a:p>
        </p:txBody>
      </p:sp>
      <p:sp>
        <p:nvSpPr>
          <p:cNvPr id="3" name="Rectangle 2"/>
          <p:cNvSpPr/>
          <p:nvPr/>
        </p:nvSpPr>
        <p:spPr>
          <a:xfrm>
            <a:off x="6286512" y="857232"/>
            <a:ext cx="2607581" cy="461665"/>
          </a:xfrm>
          <a:prstGeom prst="rect">
            <a:avLst/>
          </a:prstGeom>
          <a:solidFill>
            <a:schemeClr val="bg1">
              <a:lumMod val="85000"/>
            </a:schemeClr>
          </a:solidFill>
        </p:spPr>
        <p:txBody>
          <a:bodyPr wrap="square">
            <a:spAutoFit/>
          </a:bodyPr>
          <a:lstStyle/>
          <a:p>
            <a:r>
              <a:rPr lang="fa-IR" sz="2400" b="1" dirty="0" smtClean="0">
                <a:solidFill>
                  <a:srgbClr val="FF00FF"/>
                </a:solidFill>
              </a:rPr>
              <a:t>وام مسکن فرهنگیان : </a:t>
            </a:r>
            <a:endParaRPr lang="fa-IR" sz="2400" dirty="0" smtClean="0">
              <a:solidFill>
                <a:srgbClr val="FF00FF"/>
              </a:solidFill>
            </a:endParaRPr>
          </a:p>
        </p:txBody>
      </p:sp>
      <p:sp>
        <p:nvSpPr>
          <p:cNvPr id="4" name="Rectangle 3"/>
          <p:cNvSpPr/>
          <p:nvPr/>
        </p:nvSpPr>
        <p:spPr>
          <a:xfrm>
            <a:off x="329930" y="2571744"/>
            <a:ext cx="8409674" cy="369332"/>
          </a:xfrm>
          <a:prstGeom prst="rect">
            <a:avLst/>
          </a:prstGeom>
        </p:spPr>
        <p:txBody>
          <a:bodyPr wrap="none">
            <a:spAutoFit/>
          </a:bodyPr>
          <a:lstStyle/>
          <a:p>
            <a:r>
              <a:rPr lang="fa-IR" b="1" dirty="0" smtClean="0"/>
              <a:t>به همکارانی که طبق قانون الگوی مصرف مسکن 75 متر زیر بنا را رعایت می کردند یارانه تعلق می گرفت .</a:t>
            </a:r>
            <a:endParaRPr lang="fa-IR" dirty="0"/>
          </a:p>
        </p:txBody>
      </p:sp>
      <p:sp>
        <p:nvSpPr>
          <p:cNvPr id="5" name="Rectangle 4"/>
          <p:cNvSpPr/>
          <p:nvPr/>
        </p:nvSpPr>
        <p:spPr>
          <a:xfrm>
            <a:off x="207351" y="4071942"/>
            <a:ext cx="8603702" cy="923330"/>
          </a:xfrm>
          <a:prstGeom prst="rect">
            <a:avLst/>
          </a:prstGeom>
        </p:spPr>
        <p:txBody>
          <a:bodyPr wrap="none">
            <a:spAutoFit/>
          </a:bodyPr>
          <a:lstStyle/>
          <a:p>
            <a:r>
              <a:rPr lang="fa-IR" b="1" dirty="0" smtClean="0"/>
              <a:t>یک کارت اعتباری ویژه همکاران شاغل و بازنشسته  به مبلغ 7 میلیون تومان با اقساط 36 ماهه، هر قسط  به </a:t>
            </a:r>
          </a:p>
          <a:p>
            <a:endParaRPr lang="fa-IR" b="1" dirty="0"/>
          </a:p>
          <a:p>
            <a:r>
              <a:rPr lang="fa-IR" b="1" dirty="0" smtClean="0"/>
              <a:t>مبلغ 282 هزار تومان و کارمزد 25 درصد </a:t>
            </a:r>
            <a:r>
              <a:rPr lang="fa-IR" b="1" dirty="0" smtClean="0"/>
              <a:t>از طرف بانک ملت به صورت وام به همکاران ارائه می شود .</a:t>
            </a:r>
            <a:endParaRPr lang="fa-IR" dirty="0"/>
          </a:p>
        </p:txBody>
      </p:sp>
      <p:sp>
        <p:nvSpPr>
          <p:cNvPr id="6" name="Rectangle 5"/>
          <p:cNvSpPr/>
          <p:nvPr/>
        </p:nvSpPr>
        <p:spPr>
          <a:xfrm>
            <a:off x="5929322" y="3429000"/>
            <a:ext cx="2893333" cy="461665"/>
          </a:xfrm>
          <a:prstGeom prst="rect">
            <a:avLst/>
          </a:prstGeom>
          <a:solidFill>
            <a:schemeClr val="bg1">
              <a:lumMod val="85000"/>
            </a:schemeClr>
          </a:solidFill>
        </p:spPr>
        <p:txBody>
          <a:bodyPr wrap="square">
            <a:spAutoFit/>
          </a:bodyPr>
          <a:lstStyle/>
          <a:p>
            <a:r>
              <a:rPr lang="fa-IR" sz="2400" b="1" dirty="0" smtClean="0">
                <a:solidFill>
                  <a:srgbClr val="FF00FF"/>
                </a:solidFill>
              </a:rPr>
              <a:t>کارت اعتباری فرهنگیان : </a:t>
            </a:r>
            <a:endParaRPr lang="fa-IR" sz="2400" dirty="0" smtClean="0">
              <a:solidFill>
                <a:srgbClr val="FF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02" y="1857364"/>
            <a:ext cx="8430578" cy="3046988"/>
          </a:xfrm>
          <a:prstGeom prst="rect">
            <a:avLst/>
          </a:prstGeom>
          <a:solidFill>
            <a:schemeClr val="bg1">
              <a:lumMod val="85000"/>
            </a:schemeClr>
          </a:solidFill>
        </p:spPr>
        <p:txBody>
          <a:bodyPr wrap="none">
            <a:spAutoFit/>
          </a:bodyPr>
          <a:lstStyle/>
          <a:p>
            <a:r>
              <a:rPr lang="fa-IR" sz="4000" b="1" dirty="0" smtClean="0">
                <a:solidFill>
                  <a:srgbClr val="FF00FF"/>
                </a:solidFill>
              </a:rPr>
              <a:t>جهت تعجیل در ظهور و  فرج آقا امام زمان (عج)</a:t>
            </a:r>
          </a:p>
          <a:p>
            <a:endParaRPr lang="fa-IR" sz="4000" b="1" dirty="0">
              <a:solidFill>
                <a:srgbClr val="FF00FF"/>
              </a:solidFill>
            </a:endParaRPr>
          </a:p>
          <a:p>
            <a:r>
              <a:rPr lang="fa-IR" sz="4000" b="1" dirty="0" smtClean="0">
                <a:solidFill>
                  <a:srgbClr val="FF00FF"/>
                </a:solidFill>
              </a:rPr>
              <a:t> </a:t>
            </a:r>
          </a:p>
          <a:p>
            <a:pPr algn="ctr"/>
            <a:r>
              <a:rPr lang="fa-IR" sz="7200" b="1" dirty="0" smtClean="0">
                <a:solidFill>
                  <a:srgbClr val="FF00FF"/>
                </a:solidFill>
              </a:rPr>
              <a:t>صلوات </a:t>
            </a:r>
            <a:endParaRPr lang="fa-IR" sz="7200" dirty="0">
              <a:solidFill>
                <a:srgbClr val="FF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wer-white.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248440" y="357166"/>
            <a:ext cx="8752716" cy="523220"/>
          </a:xfrm>
          <a:prstGeom prst="rect">
            <a:avLst/>
          </a:prstGeom>
          <a:solidFill>
            <a:schemeClr val="bg1">
              <a:lumMod val="85000"/>
            </a:schemeClr>
          </a:solidFill>
        </p:spPr>
        <p:txBody>
          <a:bodyPr wrap="none">
            <a:spAutoFit/>
          </a:bodyPr>
          <a:lstStyle/>
          <a:p>
            <a:r>
              <a:rPr lang="fa-IR" sz="2800" b="1" dirty="0" smtClean="0">
                <a:solidFill>
                  <a:srgbClr val="FF00FF"/>
                </a:solidFill>
              </a:rPr>
              <a:t>از حضور گرم و صمیمانه مدیران محترم کمال تشکر و قدر دانی را دارم .</a:t>
            </a:r>
            <a:endParaRPr lang="fa-IR" sz="2800" dirty="0">
              <a:solidFill>
                <a:srgbClr val="FF00FF"/>
              </a:solidFill>
            </a:endParaRPr>
          </a:p>
        </p:txBody>
      </p:sp>
      <p:sp>
        <p:nvSpPr>
          <p:cNvPr id="3" name="Rectangle 2"/>
          <p:cNvSpPr/>
          <p:nvPr/>
        </p:nvSpPr>
        <p:spPr>
          <a:xfrm>
            <a:off x="3214678" y="3500438"/>
            <a:ext cx="3767378" cy="1384995"/>
          </a:xfrm>
          <a:prstGeom prst="rect">
            <a:avLst/>
          </a:prstGeom>
        </p:spPr>
        <p:txBody>
          <a:bodyPr wrap="none">
            <a:spAutoFit/>
          </a:bodyPr>
          <a:lstStyle/>
          <a:p>
            <a:pPr algn="ctr"/>
            <a:r>
              <a:rPr lang="fa-IR" sz="2800" b="1" dirty="0" smtClean="0">
                <a:solidFill>
                  <a:srgbClr val="0000FF"/>
                </a:solidFill>
              </a:rPr>
              <a:t>با تشکر </a:t>
            </a:r>
          </a:p>
          <a:p>
            <a:pPr algn="ctr"/>
            <a:r>
              <a:rPr lang="fa-IR" sz="2800" b="1" dirty="0" smtClean="0">
                <a:solidFill>
                  <a:srgbClr val="0000FF"/>
                </a:solidFill>
              </a:rPr>
              <a:t>کاظم رحیمی</a:t>
            </a:r>
          </a:p>
          <a:p>
            <a:pPr algn="ctr"/>
            <a:r>
              <a:rPr lang="fa-IR" sz="2800" b="1" dirty="0" smtClean="0">
                <a:solidFill>
                  <a:srgbClr val="0000FF"/>
                </a:solidFill>
              </a:rPr>
              <a:t>کارشناس تعاون و امور رفاهی</a:t>
            </a:r>
            <a:endParaRPr lang="fa-IR" sz="2800" dirty="0">
              <a:solidFill>
                <a:srgbClr val="0000FF"/>
              </a:solidFill>
            </a:endParaRPr>
          </a:p>
        </p:txBody>
      </p:sp>
      <p:sp>
        <p:nvSpPr>
          <p:cNvPr id="5" name="Rectangle 4"/>
          <p:cNvSpPr/>
          <p:nvPr/>
        </p:nvSpPr>
        <p:spPr>
          <a:xfrm>
            <a:off x="1500166" y="1214422"/>
            <a:ext cx="6074099" cy="523220"/>
          </a:xfrm>
          <a:prstGeom prst="rect">
            <a:avLst/>
          </a:prstGeom>
          <a:solidFill>
            <a:schemeClr val="bg1">
              <a:lumMod val="85000"/>
            </a:schemeClr>
          </a:solidFill>
        </p:spPr>
        <p:txBody>
          <a:bodyPr wrap="none">
            <a:spAutoFit/>
          </a:bodyPr>
          <a:lstStyle/>
          <a:p>
            <a:r>
              <a:rPr lang="fa-IR" sz="2800" b="1" dirty="0" smtClean="0">
                <a:solidFill>
                  <a:srgbClr val="FF0000"/>
                </a:solidFill>
              </a:rPr>
              <a:t>ان شا ا... همه ما در امتحان زندگی موفق باشیم  .</a:t>
            </a:r>
            <a:endParaRPr lang="fa-IR" sz="2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36"/>
            <a:ext cx="9144000" cy="5632311"/>
          </a:xfrm>
          <a:prstGeom prst="rect">
            <a:avLst/>
          </a:prstGeom>
        </p:spPr>
        <p:txBody>
          <a:bodyPr wrap="square">
            <a:spAutoFit/>
          </a:bodyPr>
          <a:lstStyle/>
          <a:p>
            <a:pPr algn="ctr">
              <a:lnSpc>
                <a:spcPct val="150000"/>
              </a:lnSpc>
            </a:pPr>
            <a:r>
              <a:rPr lang="fa-IR" sz="3600" b="1" dirty="0" smtClean="0"/>
              <a:t>ضمن خیر مقدم و خدا قوت خدمت شما </a:t>
            </a:r>
            <a:r>
              <a:rPr lang="fa-IR" sz="3600" b="1" dirty="0" smtClean="0">
                <a:solidFill>
                  <a:srgbClr val="FF0000"/>
                </a:solidFill>
              </a:rPr>
              <a:t>مدیران محترم</a:t>
            </a:r>
          </a:p>
          <a:p>
            <a:pPr algn="ctr">
              <a:lnSpc>
                <a:spcPct val="150000"/>
              </a:lnSpc>
            </a:pPr>
            <a:endParaRPr lang="fa-IR" sz="3600" b="1" dirty="0" smtClean="0"/>
          </a:p>
          <a:p>
            <a:r>
              <a:rPr lang="fa-IR" sz="3600" b="1" dirty="0" smtClean="0"/>
              <a:t>     توجه شما را به نکاتی جهت آشنایی با </a:t>
            </a:r>
          </a:p>
          <a:p>
            <a:endParaRPr lang="fa-IR" sz="3600" b="1" dirty="0" smtClean="0"/>
          </a:p>
          <a:p>
            <a:pPr algn="ctr"/>
            <a:r>
              <a:rPr lang="fa-IR" sz="3600" b="1" dirty="0" smtClean="0">
                <a:solidFill>
                  <a:srgbClr val="00CC00"/>
                </a:solidFill>
              </a:rPr>
              <a:t>        </a:t>
            </a:r>
            <a:r>
              <a:rPr lang="fa-IR" sz="3600" b="1" dirty="0" smtClean="0">
                <a:solidFill>
                  <a:srgbClr val="0000FF"/>
                </a:solidFill>
              </a:rPr>
              <a:t>واحد تعاون و امور رفاهی</a:t>
            </a:r>
            <a:r>
              <a:rPr lang="fa-IR" sz="3600" b="1" dirty="0" smtClean="0">
                <a:solidFill>
                  <a:srgbClr val="0000FF"/>
                </a:solidFill>
              </a:rPr>
              <a:t>   </a:t>
            </a:r>
          </a:p>
          <a:p>
            <a:pPr algn="ctr"/>
            <a:r>
              <a:rPr lang="fa-IR" sz="3600" b="1" dirty="0" smtClean="0"/>
              <a:t>                                                                                                         </a:t>
            </a:r>
          </a:p>
          <a:p>
            <a:pPr algn="ctr"/>
            <a:r>
              <a:rPr lang="fa-IR" sz="3600" b="1" dirty="0"/>
              <a:t> </a:t>
            </a:r>
            <a:r>
              <a:rPr lang="fa-IR" sz="3600" b="1" dirty="0" smtClean="0"/>
              <a:t>                                             </a:t>
            </a:r>
          </a:p>
          <a:p>
            <a:pPr algn="ctr"/>
            <a:r>
              <a:rPr lang="fa-IR" sz="3600" b="1" dirty="0"/>
              <a:t> </a:t>
            </a:r>
            <a:r>
              <a:rPr lang="fa-IR" sz="3600" b="1" dirty="0" smtClean="0"/>
              <a:t>                                            </a:t>
            </a:r>
            <a:r>
              <a:rPr lang="fa-IR" sz="3600" b="1" dirty="0" smtClean="0"/>
              <a:t>جلب می نمایم .</a:t>
            </a:r>
            <a:r>
              <a:rPr lang="fa-IR" sz="3600" b="1" dirty="0" smtClean="0"/>
              <a:t>                        </a:t>
            </a:r>
          </a:p>
          <a:p>
            <a:pPr algn="ctr"/>
            <a:r>
              <a:rPr lang="fa-IR" sz="3600" b="1" dirty="0" smtClean="0"/>
              <a:t>                                      </a:t>
            </a:r>
            <a:endParaRPr lang="fa-IR" sz="3600" dirty="0"/>
          </a:p>
        </p:txBody>
      </p:sp>
      <p:sp>
        <p:nvSpPr>
          <p:cNvPr id="5" name="Cloud 4"/>
          <p:cNvSpPr/>
          <p:nvPr/>
        </p:nvSpPr>
        <p:spPr>
          <a:xfrm>
            <a:off x="1357290" y="3786190"/>
            <a:ext cx="5500726" cy="18573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714357"/>
            <a:ext cx="8072494" cy="2954655"/>
          </a:xfrm>
          <a:prstGeom prst="rect">
            <a:avLst/>
          </a:prstGeom>
        </p:spPr>
        <p:txBody>
          <a:bodyPr wrap="square">
            <a:spAutoFit/>
          </a:bodyPr>
          <a:lstStyle/>
          <a:p>
            <a:r>
              <a:rPr lang="fa-IR" sz="2800" dirty="0" smtClean="0"/>
              <a:t>قرآن کریم :</a:t>
            </a:r>
          </a:p>
          <a:p>
            <a:pPr algn="ctr"/>
            <a:r>
              <a:rPr lang="fa-IR" sz="2800" b="1" dirty="0">
                <a:solidFill>
                  <a:srgbClr val="0000FF"/>
                </a:solidFill>
              </a:rPr>
              <a:t/>
            </a:r>
            <a:br>
              <a:rPr lang="fa-IR" sz="2800" b="1" dirty="0">
                <a:solidFill>
                  <a:srgbClr val="0000FF"/>
                </a:solidFill>
              </a:rPr>
            </a:br>
            <a:r>
              <a:rPr lang="fa-IR" sz="2800" b="1" dirty="0">
                <a:solidFill>
                  <a:srgbClr val="FF00FF"/>
                </a:solidFill>
              </a:rPr>
              <a:t>تَعاوَنُوا عَلَي البِرِّ و التَّقوي و ولا تَعاوَنُوا عَلَي الإثمِ و العُدوانِ</a:t>
            </a:r>
          </a:p>
          <a:p>
            <a:pPr algn="ctr"/>
            <a:r>
              <a:rPr lang="fa-IR" dirty="0" smtClean="0"/>
              <a:t/>
            </a:r>
            <a:br>
              <a:rPr lang="fa-IR" dirty="0" smtClean="0"/>
            </a:br>
            <a:r>
              <a:rPr lang="fa-IR" sz="2400" dirty="0" smtClean="0"/>
              <a:t>در نيكوكاري و پرهيزكاري يكديگر را ياري كنيد و در گناه و تجاوز ، به يكديگر</a:t>
            </a:r>
          </a:p>
          <a:p>
            <a:pPr algn="ctr"/>
            <a:r>
              <a:rPr lang="fa-IR" sz="2400" dirty="0" smtClean="0"/>
              <a:t>                               ياري نرسانيد               </a:t>
            </a:r>
            <a:r>
              <a:rPr lang="fa-IR" dirty="0" smtClean="0"/>
              <a:t>مائده ، آيه ۲ </a:t>
            </a:r>
            <a:endParaRPr lang="fa-IR" sz="2400" dirty="0" smtClean="0"/>
          </a:p>
          <a:p>
            <a:pPr algn="ctr"/>
            <a:r>
              <a:rPr lang="fa-IR" dirty="0" smtClean="0"/>
              <a:t/>
            </a:r>
            <a:br>
              <a:rPr lang="fa-IR" dirty="0" smtClean="0"/>
            </a:br>
            <a:endParaRPr lang="fa-IR" dirty="0"/>
          </a:p>
        </p:txBody>
      </p:sp>
      <p:pic>
        <p:nvPicPr>
          <p:cNvPr id="7" name="Picture 6" descr="ghoran1.gif"/>
          <p:cNvPicPr>
            <a:picLocks noChangeAspect="1"/>
          </p:cNvPicPr>
          <p:nvPr/>
        </p:nvPicPr>
        <p:blipFill>
          <a:blip r:embed="rId2"/>
          <a:stretch>
            <a:fillRect/>
          </a:stretch>
        </p:blipFill>
        <p:spPr>
          <a:xfrm>
            <a:off x="2000232" y="3357562"/>
            <a:ext cx="5072098" cy="32861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16" y="857232"/>
            <a:ext cx="2050561" cy="646331"/>
          </a:xfrm>
          <a:prstGeom prst="rect">
            <a:avLst/>
          </a:prstGeom>
        </p:spPr>
        <p:txBody>
          <a:bodyPr wrap="none">
            <a:spAutoFit/>
          </a:bodyPr>
          <a:lstStyle/>
          <a:p>
            <a:r>
              <a:rPr lang="fa-IR" sz="3600" b="1" dirty="0" smtClean="0"/>
              <a:t>اهداف کلی :</a:t>
            </a:r>
            <a:endParaRPr lang="fa-IR" sz="3600" dirty="0"/>
          </a:p>
        </p:txBody>
      </p:sp>
      <p:sp>
        <p:nvSpPr>
          <p:cNvPr id="5" name="Rectangle 4"/>
          <p:cNvSpPr/>
          <p:nvPr/>
        </p:nvSpPr>
        <p:spPr>
          <a:xfrm>
            <a:off x="6852510" y="1785926"/>
            <a:ext cx="1935145" cy="646331"/>
          </a:xfrm>
          <a:prstGeom prst="rect">
            <a:avLst/>
          </a:prstGeom>
        </p:spPr>
        <p:txBody>
          <a:bodyPr wrap="none">
            <a:spAutoFit/>
          </a:bodyPr>
          <a:lstStyle/>
          <a:p>
            <a:r>
              <a:rPr lang="fa-IR" sz="3600" b="1" dirty="0" smtClean="0">
                <a:solidFill>
                  <a:srgbClr val="0000FF"/>
                </a:solidFill>
              </a:rPr>
              <a:t>جلسه اول :</a:t>
            </a:r>
            <a:endParaRPr lang="fa-IR" sz="3600" b="1" dirty="0">
              <a:solidFill>
                <a:srgbClr val="0000FF"/>
              </a:solidFill>
            </a:endParaRPr>
          </a:p>
        </p:txBody>
      </p:sp>
      <p:sp>
        <p:nvSpPr>
          <p:cNvPr id="6" name="Rectangle 5"/>
          <p:cNvSpPr/>
          <p:nvPr/>
        </p:nvSpPr>
        <p:spPr>
          <a:xfrm>
            <a:off x="5000628" y="4000504"/>
            <a:ext cx="1952779" cy="646331"/>
          </a:xfrm>
          <a:prstGeom prst="rect">
            <a:avLst/>
          </a:prstGeom>
        </p:spPr>
        <p:txBody>
          <a:bodyPr wrap="none">
            <a:spAutoFit/>
          </a:bodyPr>
          <a:lstStyle/>
          <a:p>
            <a:r>
              <a:rPr lang="fa-IR" sz="3600" b="1" dirty="0" smtClean="0">
                <a:solidFill>
                  <a:srgbClr val="FF0000"/>
                </a:solidFill>
              </a:rPr>
              <a:t>جلسه دوم :</a:t>
            </a:r>
            <a:endParaRPr lang="fa-IR" sz="3600" b="1" dirty="0">
              <a:solidFill>
                <a:srgbClr val="FF0000"/>
              </a:solidFill>
            </a:endParaRPr>
          </a:p>
        </p:txBody>
      </p:sp>
      <p:sp>
        <p:nvSpPr>
          <p:cNvPr id="7" name="Rectangle 6"/>
          <p:cNvSpPr/>
          <p:nvPr/>
        </p:nvSpPr>
        <p:spPr>
          <a:xfrm>
            <a:off x="2807099" y="2571744"/>
            <a:ext cx="5950668" cy="461665"/>
          </a:xfrm>
          <a:prstGeom prst="rect">
            <a:avLst/>
          </a:prstGeom>
        </p:spPr>
        <p:txBody>
          <a:bodyPr wrap="none">
            <a:spAutoFit/>
          </a:bodyPr>
          <a:lstStyle/>
          <a:p>
            <a:r>
              <a:rPr lang="fa-IR" sz="2400" b="1" dirty="0" smtClean="0"/>
              <a:t>1- آشنایی </a:t>
            </a:r>
            <a:r>
              <a:rPr lang="fa-IR" sz="2400" b="1" dirty="0"/>
              <a:t>با </a:t>
            </a:r>
            <a:r>
              <a:rPr lang="fa-IR" sz="2400" b="1" dirty="0" smtClean="0"/>
              <a:t>بیمه های درمانی تکمیلی و طلایی فرهنگیان</a:t>
            </a:r>
            <a:endParaRPr lang="fa-IR" sz="3600" b="1" dirty="0"/>
          </a:p>
        </p:txBody>
      </p:sp>
      <p:sp>
        <p:nvSpPr>
          <p:cNvPr id="8" name="Rectangle 7"/>
          <p:cNvSpPr/>
          <p:nvPr/>
        </p:nvSpPr>
        <p:spPr>
          <a:xfrm>
            <a:off x="3075914" y="4786322"/>
            <a:ext cx="3773790" cy="523220"/>
          </a:xfrm>
          <a:prstGeom prst="rect">
            <a:avLst/>
          </a:prstGeom>
        </p:spPr>
        <p:txBody>
          <a:bodyPr wrap="none">
            <a:spAutoFit/>
          </a:bodyPr>
          <a:lstStyle/>
          <a:p>
            <a:r>
              <a:rPr lang="fa-IR" sz="2400" b="1" dirty="0" smtClean="0"/>
              <a:t>3- آشنایی </a:t>
            </a:r>
            <a:r>
              <a:rPr lang="fa-IR" sz="2400" b="1" dirty="0"/>
              <a:t>با امور رفاهی و تعاون </a:t>
            </a:r>
            <a:r>
              <a:rPr lang="fa-IR" sz="2800" b="1" dirty="0" smtClean="0"/>
              <a:t>.</a:t>
            </a:r>
            <a:endParaRPr lang="fa-IR" sz="2400" b="1" dirty="0"/>
          </a:p>
        </p:txBody>
      </p:sp>
      <p:sp>
        <p:nvSpPr>
          <p:cNvPr id="10" name="Rectangle 9"/>
          <p:cNvSpPr/>
          <p:nvPr/>
        </p:nvSpPr>
        <p:spPr>
          <a:xfrm>
            <a:off x="5809097" y="3214686"/>
            <a:ext cx="2911374" cy="461665"/>
          </a:xfrm>
          <a:prstGeom prst="rect">
            <a:avLst/>
          </a:prstGeom>
        </p:spPr>
        <p:txBody>
          <a:bodyPr wrap="none">
            <a:spAutoFit/>
          </a:bodyPr>
          <a:lstStyle/>
          <a:p>
            <a:r>
              <a:rPr lang="fa-IR" sz="2400" b="1" dirty="0" smtClean="0"/>
              <a:t>2- آشنایی </a:t>
            </a:r>
            <a:r>
              <a:rPr lang="fa-IR" sz="2400" b="1" dirty="0"/>
              <a:t>با  </a:t>
            </a:r>
            <a:r>
              <a:rPr lang="fa-IR" sz="2400" b="1" dirty="0" smtClean="0"/>
              <a:t>سایر بیمه ها</a:t>
            </a:r>
            <a:endParaRPr lang="fa-IR" sz="3600" b="1" dirty="0"/>
          </a:p>
        </p:txBody>
      </p:sp>
      <p:sp>
        <p:nvSpPr>
          <p:cNvPr id="11" name="Rectangle 10"/>
          <p:cNvSpPr/>
          <p:nvPr/>
        </p:nvSpPr>
        <p:spPr>
          <a:xfrm>
            <a:off x="95382" y="5572140"/>
            <a:ext cx="6800260" cy="461665"/>
          </a:xfrm>
          <a:prstGeom prst="rect">
            <a:avLst/>
          </a:prstGeom>
        </p:spPr>
        <p:txBody>
          <a:bodyPr wrap="none">
            <a:spAutoFit/>
          </a:bodyPr>
          <a:lstStyle/>
          <a:p>
            <a:r>
              <a:rPr lang="fa-IR" sz="2400" b="1" dirty="0" smtClean="0"/>
              <a:t>4- معرفی انواع تسهیلاتی که به همکاران فرهنگی ارائه می شود.</a:t>
            </a:r>
            <a:endParaRPr lang="fa-IR"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6272" y="857232"/>
            <a:ext cx="2342308" cy="646331"/>
          </a:xfrm>
          <a:prstGeom prst="rect">
            <a:avLst/>
          </a:prstGeom>
        </p:spPr>
        <p:txBody>
          <a:bodyPr wrap="none">
            <a:spAutoFit/>
          </a:bodyPr>
          <a:lstStyle/>
          <a:p>
            <a:r>
              <a:rPr lang="fa-IR" sz="3600" b="1" dirty="0" smtClean="0"/>
              <a:t>اهداف جزئی :</a:t>
            </a:r>
            <a:endParaRPr lang="fa-IR" sz="3600" dirty="0"/>
          </a:p>
        </p:txBody>
      </p:sp>
      <p:sp>
        <p:nvSpPr>
          <p:cNvPr id="5" name="Rectangle 4"/>
          <p:cNvSpPr/>
          <p:nvPr/>
        </p:nvSpPr>
        <p:spPr>
          <a:xfrm>
            <a:off x="3080883" y="6215082"/>
            <a:ext cx="3134191" cy="400110"/>
          </a:xfrm>
          <a:prstGeom prst="rect">
            <a:avLst/>
          </a:prstGeom>
        </p:spPr>
        <p:txBody>
          <a:bodyPr wrap="none">
            <a:spAutoFit/>
          </a:bodyPr>
          <a:lstStyle/>
          <a:p>
            <a:r>
              <a:rPr lang="fa-IR" sz="2000" b="1" dirty="0" smtClean="0"/>
              <a:t>8 - معرفی انواع بیمه های خودرو </a:t>
            </a:r>
            <a:endParaRPr lang="fa-IR" sz="2000" dirty="0"/>
          </a:p>
        </p:txBody>
      </p:sp>
      <p:sp>
        <p:nvSpPr>
          <p:cNvPr id="6" name="Rectangle 5"/>
          <p:cNvSpPr/>
          <p:nvPr/>
        </p:nvSpPr>
        <p:spPr>
          <a:xfrm>
            <a:off x="1571604" y="3714752"/>
            <a:ext cx="5843266" cy="400110"/>
          </a:xfrm>
          <a:prstGeom prst="rect">
            <a:avLst/>
          </a:prstGeom>
        </p:spPr>
        <p:txBody>
          <a:bodyPr wrap="none">
            <a:spAutoFit/>
          </a:bodyPr>
          <a:lstStyle/>
          <a:p>
            <a:r>
              <a:rPr lang="fa-IR" sz="2000" b="1" dirty="0" smtClean="0"/>
              <a:t>4 - معرفی انواع بیمه های آتش سوزی ، سیل ، زلزله ،سرقت و ...</a:t>
            </a:r>
            <a:endParaRPr lang="fa-IR" sz="2000" dirty="0"/>
          </a:p>
        </p:txBody>
      </p:sp>
      <p:sp>
        <p:nvSpPr>
          <p:cNvPr id="7" name="Rectangle 6"/>
          <p:cNvSpPr/>
          <p:nvPr/>
        </p:nvSpPr>
        <p:spPr>
          <a:xfrm>
            <a:off x="285720" y="1714488"/>
            <a:ext cx="8627683" cy="400110"/>
          </a:xfrm>
          <a:prstGeom prst="rect">
            <a:avLst/>
          </a:prstGeom>
        </p:spPr>
        <p:txBody>
          <a:bodyPr wrap="none">
            <a:spAutoFit/>
          </a:bodyPr>
          <a:lstStyle/>
          <a:p>
            <a:r>
              <a:rPr lang="fa-IR" sz="2000" b="1" dirty="0" smtClean="0"/>
              <a:t>1 - معرفی و توضیح انواع بیمه های پایه شامل بیمه سلامت ، بیمه تامین اجتماعی ، بیمه ایران و ...</a:t>
            </a:r>
            <a:endParaRPr lang="fa-IR" sz="2000" dirty="0"/>
          </a:p>
        </p:txBody>
      </p:sp>
      <p:sp>
        <p:nvSpPr>
          <p:cNvPr id="8" name="Rectangle 7"/>
          <p:cNvSpPr/>
          <p:nvPr/>
        </p:nvSpPr>
        <p:spPr>
          <a:xfrm>
            <a:off x="1285852" y="2428868"/>
            <a:ext cx="6436377" cy="400110"/>
          </a:xfrm>
          <a:prstGeom prst="rect">
            <a:avLst/>
          </a:prstGeom>
        </p:spPr>
        <p:txBody>
          <a:bodyPr wrap="none">
            <a:spAutoFit/>
          </a:bodyPr>
          <a:lstStyle/>
          <a:p>
            <a:r>
              <a:rPr lang="fa-IR" sz="2000" b="1" dirty="0" smtClean="0"/>
              <a:t>2 - معرفی بیمه های درمانی تکمیلی و طلایی همکاران شاغل و بازنشسته </a:t>
            </a:r>
            <a:endParaRPr lang="fa-IR" sz="2000" b="1" dirty="0"/>
          </a:p>
        </p:txBody>
      </p:sp>
      <p:sp>
        <p:nvSpPr>
          <p:cNvPr id="9" name="Rectangle 8"/>
          <p:cNvSpPr/>
          <p:nvPr/>
        </p:nvSpPr>
        <p:spPr>
          <a:xfrm>
            <a:off x="2857488" y="4929198"/>
            <a:ext cx="3381054" cy="400110"/>
          </a:xfrm>
          <a:prstGeom prst="rect">
            <a:avLst/>
          </a:prstGeom>
        </p:spPr>
        <p:txBody>
          <a:bodyPr wrap="none">
            <a:spAutoFit/>
          </a:bodyPr>
          <a:lstStyle/>
          <a:p>
            <a:r>
              <a:rPr lang="fa-IR" sz="2000" b="1" dirty="0" smtClean="0"/>
              <a:t>6 - معرفی بیمه عمر مصوب و مکمل </a:t>
            </a:r>
            <a:endParaRPr lang="fa-IR" sz="2000" dirty="0"/>
          </a:p>
        </p:txBody>
      </p:sp>
      <p:sp>
        <p:nvSpPr>
          <p:cNvPr id="10" name="Rectangle 9"/>
          <p:cNvSpPr/>
          <p:nvPr/>
        </p:nvSpPr>
        <p:spPr>
          <a:xfrm>
            <a:off x="4643438" y="928670"/>
            <a:ext cx="1781257" cy="646331"/>
          </a:xfrm>
          <a:prstGeom prst="rect">
            <a:avLst/>
          </a:prstGeom>
        </p:spPr>
        <p:txBody>
          <a:bodyPr wrap="none">
            <a:spAutoFit/>
          </a:bodyPr>
          <a:lstStyle/>
          <a:p>
            <a:r>
              <a:rPr lang="fa-IR" sz="3600" b="1" dirty="0" smtClean="0">
                <a:solidFill>
                  <a:srgbClr val="0000FF"/>
                </a:solidFill>
              </a:rPr>
              <a:t>جلسه اول </a:t>
            </a:r>
            <a:endParaRPr lang="fa-IR" sz="3600" b="1" dirty="0">
              <a:solidFill>
                <a:srgbClr val="0000FF"/>
              </a:solidFill>
            </a:endParaRPr>
          </a:p>
        </p:txBody>
      </p:sp>
      <p:sp>
        <p:nvSpPr>
          <p:cNvPr id="11" name="Rectangle 10"/>
          <p:cNvSpPr/>
          <p:nvPr/>
        </p:nvSpPr>
        <p:spPr>
          <a:xfrm>
            <a:off x="1285852" y="3071810"/>
            <a:ext cx="6218369" cy="400110"/>
          </a:xfrm>
          <a:prstGeom prst="rect">
            <a:avLst/>
          </a:prstGeom>
        </p:spPr>
        <p:txBody>
          <a:bodyPr wrap="none">
            <a:spAutoFit/>
          </a:bodyPr>
          <a:lstStyle/>
          <a:p>
            <a:r>
              <a:rPr lang="fa-IR" sz="2000" b="1" dirty="0" smtClean="0"/>
              <a:t>3 - معرفی و توضیح بیمه حوادث و مسئولیت دانش آموزان و همکاران </a:t>
            </a:r>
            <a:endParaRPr lang="fa-IR" sz="2000" dirty="0"/>
          </a:p>
        </p:txBody>
      </p:sp>
      <p:sp>
        <p:nvSpPr>
          <p:cNvPr id="12" name="Rectangle 11"/>
          <p:cNvSpPr/>
          <p:nvPr/>
        </p:nvSpPr>
        <p:spPr>
          <a:xfrm>
            <a:off x="2357422" y="4286256"/>
            <a:ext cx="4362092" cy="400110"/>
          </a:xfrm>
          <a:prstGeom prst="rect">
            <a:avLst/>
          </a:prstGeom>
        </p:spPr>
        <p:txBody>
          <a:bodyPr wrap="none">
            <a:spAutoFit/>
          </a:bodyPr>
          <a:lstStyle/>
          <a:p>
            <a:r>
              <a:rPr lang="fa-IR" sz="2000" b="1" dirty="0" smtClean="0"/>
              <a:t>5- معرفی بیمه عمر و زندگی و بیمه طرح بیست  </a:t>
            </a:r>
            <a:endParaRPr lang="fa-IR" sz="2000" dirty="0"/>
          </a:p>
        </p:txBody>
      </p:sp>
      <p:sp>
        <p:nvSpPr>
          <p:cNvPr id="13" name="Rectangle 12"/>
          <p:cNvSpPr/>
          <p:nvPr/>
        </p:nvSpPr>
        <p:spPr>
          <a:xfrm>
            <a:off x="3071802" y="5572140"/>
            <a:ext cx="3113353" cy="400110"/>
          </a:xfrm>
          <a:prstGeom prst="rect">
            <a:avLst/>
          </a:prstGeom>
        </p:spPr>
        <p:txBody>
          <a:bodyPr wrap="none">
            <a:spAutoFit/>
          </a:bodyPr>
          <a:lstStyle/>
          <a:p>
            <a:r>
              <a:rPr lang="fa-IR" sz="2000" b="1" dirty="0" smtClean="0"/>
              <a:t>7 - معرفی بیمه ماموریت همکاران</a:t>
            </a:r>
            <a:endParaRPr lang="fa-I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6272" y="857232"/>
            <a:ext cx="2342308" cy="646331"/>
          </a:xfrm>
          <a:prstGeom prst="rect">
            <a:avLst/>
          </a:prstGeom>
        </p:spPr>
        <p:txBody>
          <a:bodyPr wrap="none">
            <a:spAutoFit/>
          </a:bodyPr>
          <a:lstStyle/>
          <a:p>
            <a:r>
              <a:rPr lang="fa-IR" sz="3600" b="1" dirty="0" smtClean="0"/>
              <a:t>اهداف جزئی :</a:t>
            </a:r>
            <a:endParaRPr lang="fa-IR" sz="3600" dirty="0"/>
          </a:p>
        </p:txBody>
      </p:sp>
      <p:sp>
        <p:nvSpPr>
          <p:cNvPr id="5" name="Rectangle 4"/>
          <p:cNvSpPr/>
          <p:nvPr/>
        </p:nvSpPr>
        <p:spPr>
          <a:xfrm>
            <a:off x="3714744" y="928670"/>
            <a:ext cx="1798890" cy="646331"/>
          </a:xfrm>
          <a:prstGeom prst="rect">
            <a:avLst/>
          </a:prstGeom>
        </p:spPr>
        <p:txBody>
          <a:bodyPr wrap="none">
            <a:spAutoFit/>
          </a:bodyPr>
          <a:lstStyle/>
          <a:p>
            <a:r>
              <a:rPr lang="fa-IR" sz="3600" b="1" dirty="0" smtClean="0">
                <a:solidFill>
                  <a:srgbClr val="0000FF"/>
                </a:solidFill>
              </a:rPr>
              <a:t>جلسه دوم </a:t>
            </a:r>
            <a:endParaRPr lang="fa-IR" sz="3600" b="1" dirty="0">
              <a:solidFill>
                <a:srgbClr val="0000FF"/>
              </a:solidFill>
            </a:endParaRPr>
          </a:p>
        </p:txBody>
      </p:sp>
      <p:sp>
        <p:nvSpPr>
          <p:cNvPr id="6" name="Rectangle 5"/>
          <p:cNvSpPr/>
          <p:nvPr/>
        </p:nvSpPr>
        <p:spPr>
          <a:xfrm>
            <a:off x="5287523" y="1857364"/>
            <a:ext cx="3594254" cy="400110"/>
          </a:xfrm>
          <a:prstGeom prst="rect">
            <a:avLst/>
          </a:prstGeom>
        </p:spPr>
        <p:txBody>
          <a:bodyPr wrap="none">
            <a:spAutoFit/>
          </a:bodyPr>
          <a:lstStyle/>
          <a:p>
            <a:r>
              <a:rPr lang="fa-IR" sz="2000" b="1" dirty="0" smtClean="0"/>
              <a:t>1 – معرفی خانه معلم و تالار فرهنگیان  </a:t>
            </a:r>
            <a:endParaRPr lang="fa-IR" sz="2000" dirty="0"/>
          </a:p>
        </p:txBody>
      </p:sp>
      <p:sp>
        <p:nvSpPr>
          <p:cNvPr id="7" name="Rectangle 6"/>
          <p:cNvSpPr/>
          <p:nvPr/>
        </p:nvSpPr>
        <p:spPr>
          <a:xfrm>
            <a:off x="5572132" y="2428868"/>
            <a:ext cx="3334567" cy="400110"/>
          </a:xfrm>
          <a:prstGeom prst="rect">
            <a:avLst/>
          </a:prstGeom>
        </p:spPr>
        <p:txBody>
          <a:bodyPr wrap="none">
            <a:spAutoFit/>
          </a:bodyPr>
          <a:lstStyle/>
          <a:p>
            <a:r>
              <a:rPr lang="fa-IR" sz="2000" b="1" dirty="0" smtClean="0"/>
              <a:t>2 – شرکت تعاونی مسکن فرهنگیان  </a:t>
            </a:r>
            <a:endParaRPr lang="fa-IR" sz="2000" dirty="0"/>
          </a:p>
        </p:txBody>
      </p:sp>
      <p:sp>
        <p:nvSpPr>
          <p:cNvPr id="8" name="Rectangle 7"/>
          <p:cNvSpPr/>
          <p:nvPr/>
        </p:nvSpPr>
        <p:spPr>
          <a:xfrm>
            <a:off x="6715140" y="3500438"/>
            <a:ext cx="2135521" cy="400110"/>
          </a:xfrm>
          <a:prstGeom prst="rect">
            <a:avLst/>
          </a:prstGeom>
        </p:spPr>
        <p:txBody>
          <a:bodyPr wrap="none">
            <a:spAutoFit/>
          </a:bodyPr>
          <a:lstStyle/>
          <a:p>
            <a:r>
              <a:rPr lang="fa-IR" sz="2000" b="1" dirty="0" smtClean="0"/>
              <a:t>4- درمانگاه فرهنگیان </a:t>
            </a:r>
            <a:endParaRPr lang="fa-IR" sz="2000" dirty="0"/>
          </a:p>
        </p:txBody>
      </p:sp>
      <p:sp>
        <p:nvSpPr>
          <p:cNvPr id="9" name="Rectangle 8"/>
          <p:cNvSpPr/>
          <p:nvPr/>
        </p:nvSpPr>
        <p:spPr>
          <a:xfrm>
            <a:off x="6286512" y="3929066"/>
            <a:ext cx="2579552" cy="400110"/>
          </a:xfrm>
          <a:prstGeom prst="rect">
            <a:avLst/>
          </a:prstGeom>
        </p:spPr>
        <p:txBody>
          <a:bodyPr wrap="none">
            <a:spAutoFit/>
          </a:bodyPr>
          <a:lstStyle/>
          <a:p>
            <a:r>
              <a:rPr lang="fa-IR" sz="2000" b="1" dirty="0" smtClean="0"/>
              <a:t>5- منازل سازمانی فرهنگیان</a:t>
            </a:r>
            <a:endParaRPr lang="fa-IR" sz="2000" dirty="0"/>
          </a:p>
        </p:txBody>
      </p:sp>
      <p:sp>
        <p:nvSpPr>
          <p:cNvPr id="10" name="Rectangle 9"/>
          <p:cNvSpPr/>
          <p:nvPr/>
        </p:nvSpPr>
        <p:spPr>
          <a:xfrm>
            <a:off x="4857752" y="4429132"/>
            <a:ext cx="4046301" cy="400110"/>
          </a:xfrm>
          <a:prstGeom prst="rect">
            <a:avLst/>
          </a:prstGeom>
        </p:spPr>
        <p:txBody>
          <a:bodyPr wrap="none">
            <a:spAutoFit/>
          </a:bodyPr>
          <a:lstStyle/>
          <a:p>
            <a:r>
              <a:rPr lang="fa-IR" sz="2000" b="1" dirty="0" smtClean="0"/>
              <a:t>6- ستاد اسکان نوروزی و تابستانی فرهنگیان</a:t>
            </a:r>
            <a:endParaRPr lang="fa-IR" sz="2000" dirty="0"/>
          </a:p>
        </p:txBody>
      </p:sp>
      <p:sp>
        <p:nvSpPr>
          <p:cNvPr id="11" name="Rectangle 10"/>
          <p:cNvSpPr/>
          <p:nvPr/>
        </p:nvSpPr>
        <p:spPr>
          <a:xfrm>
            <a:off x="5786446" y="4929198"/>
            <a:ext cx="3097323" cy="400110"/>
          </a:xfrm>
          <a:prstGeom prst="rect">
            <a:avLst/>
          </a:prstGeom>
        </p:spPr>
        <p:txBody>
          <a:bodyPr wrap="none">
            <a:spAutoFit/>
          </a:bodyPr>
          <a:lstStyle/>
          <a:p>
            <a:r>
              <a:rPr lang="fa-IR" sz="2000" b="1" dirty="0" smtClean="0"/>
              <a:t>7- کمک هزینه ازدواج فرهنگیان  </a:t>
            </a:r>
            <a:endParaRPr lang="fa-IR" sz="2000" dirty="0"/>
          </a:p>
        </p:txBody>
      </p:sp>
      <p:sp>
        <p:nvSpPr>
          <p:cNvPr id="12" name="Rectangle 11"/>
          <p:cNvSpPr/>
          <p:nvPr/>
        </p:nvSpPr>
        <p:spPr>
          <a:xfrm>
            <a:off x="6858016" y="5500702"/>
            <a:ext cx="1955985" cy="400110"/>
          </a:xfrm>
          <a:prstGeom prst="rect">
            <a:avLst/>
          </a:prstGeom>
        </p:spPr>
        <p:txBody>
          <a:bodyPr wrap="none">
            <a:spAutoFit/>
          </a:bodyPr>
          <a:lstStyle/>
          <a:p>
            <a:r>
              <a:rPr lang="fa-IR" sz="2000" b="1" dirty="0" smtClean="0"/>
              <a:t>8- کمک هزینه فوت </a:t>
            </a:r>
            <a:endParaRPr lang="fa-IR" sz="2000" dirty="0"/>
          </a:p>
        </p:txBody>
      </p:sp>
      <p:sp>
        <p:nvSpPr>
          <p:cNvPr id="13" name="Rectangle 12"/>
          <p:cNvSpPr/>
          <p:nvPr/>
        </p:nvSpPr>
        <p:spPr>
          <a:xfrm>
            <a:off x="571472" y="2428868"/>
            <a:ext cx="3358612" cy="400110"/>
          </a:xfrm>
          <a:prstGeom prst="rect">
            <a:avLst/>
          </a:prstGeom>
        </p:spPr>
        <p:txBody>
          <a:bodyPr wrap="none">
            <a:spAutoFit/>
          </a:bodyPr>
          <a:lstStyle/>
          <a:p>
            <a:r>
              <a:rPr lang="fa-IR" sz="2000" b="1" dirty="0" smtClean="0"/>
              <a:t>11- صندوق وام ضروری فرهنگیان </a:t>
            </a:r>
            <a:r>
              <a:rPr lang="fa-IR" sz="2000" b="1" dirty="0" smtClean="0"/>
              <a:t> </a:t>
            </a:r>
            <a:endParaRPr lang="fa-IR" sz="2000" dirty="0"/>
          </a:p>
        </p:txBody>
      </p:sp>
      <p:sp>
        <p:nvSpPr>
          <p:cNvPr id="14" name="Rectangle 13"/>
          <p:cNvSpPr/>
          <p:nvPr/>
        </p:nvSpPr>
        <p:spPr>
          <a:xfrm>
            <a:off x="1142976" y="1857364"/>
            <a:ext cx="2744662" cy="400110"/>
          </a:xfrm>
          <a:prstGeom prst="rect">
            <a:avLst/>
          </a:prstGeom>
        </p:spPr>
        <p:txBody>
          <a:bodyPr wrap="none">
            <a:spAutoFit/>
          </a:bodyPr>
          <a:lstStyle/>
          <a:p>
            <a:r>
              <a:rPr lang="fa-IR" sz="2000" b="1" dirty="0" smtClean="0"/>
              <a:t>10- صندوق ذخیره فرهنگیان </a:t>
            </a:r>
            <a:endParaRPr lang="fa-IR" sz="2000" dirty="0"/>
          </a:p>
        </p:txBody>
      </p:sp>
      <p:sp>
        <p:nvSpPr>
          <p:cNvPr id="15" name="Rectangle 14"/>
          <p:cNvSpPr/>
          <p:nvPr/>
        </p:nvSpPr>
        <p:spPr>
          <a:xfrm>
            <a:off x="5500694" y="3000372"/>
            <a:ext cx="3340979" cy="400110"/>
          </a:xfrm>
          <a:prstGeom prst="rect">
            <a:avLst/>
          </a:prstGeom>
        </p:spPr>
        <p:txBody>
          <a:bodyPr wrap="none">
            <a:spAutoFit/>
          </a:bodyPr>
          <a:lstStyle/>
          <a:p>
            <a:r>
              <a:rPr lang="fa-IR" sz="2000" b="1" dirty="0"/>
              <a:t>3</a:t>
            </a:r>
            <a:r>
              <a:rPr lang="fa-IR" sz="2000" b="1" dirty="0" smtClean="0"/>
              <a:t>– شرکت تعاونی مصرف فرهنگیان  </a:t>
            </a:r>
            <a:endParaRPr lang="fa-IR" sz="2000" dirty="0"/>
          </a:p>
        </p:txBody>
      </p:sp>
      <p:sp>
        <p:nvSpPr>
          <p:cNvPr id="16" name="Rectangle 15"/>
          <p:cNvSpPr/>
          <p:nvPr/>
        </p:nvSpPr>
        <p:spPr>
          <a:xfrm>
            <a:off x="1571604" y="3500438"/>
            <a:ext cx="2300630" cy="400110"/>
          </a:xfrm>
          <a:prstGeom prst="rect">
            <a:avLst/>
          </a:prstGeom>
        </p:spPr>
        <p:txBody>
          <a:bodyPr wrap="none">
            <a:spAutoFit/>
          </a:bodyPr>
          <a:lstStyle/>
          <a:p>
            <a:r>
              <a:rPr lang="fa-IR" sz="2000" b="1" dirty="0" smtClean="0"/>
              <a:t>13- صندوق شهید دولتی</a:t>
            </a:r>
            <a:endParaRPr lang="fa-IR" sz="2000" dirty="0"/>
          </a:p>
        </p:txBody>
      </p:sp>
      <p:sp>
        <p:nvSpPr>
          <p:cNvPr id="17" name="Rectangle 16"/>
          <p:cNvSpPr/>
          <p:nvPr/>
        </p:nvSpPr>
        <p:spPr>
          <a:xfrm>
            <a:off x="1357290" y="3000372"/>
            <a:ext cx="2525050" cy="400110"/>
          </a:xfrm>
          <a:prstGeom prst="rect">
            <a:avLst/>
          </a:prstGeom>
        </p:spPr>
        <p:txBody>
          <a:bodyPr wrap="none">
            <a:spAutoFit/>
          </a:bodyPr>
          <a:lstStyle/>
          <a:p>
            <a:r>
              <a:rPr lang="fa-IR" sz="2000" b="1" dirty="0" smtClean="0"/>
              <a:t>12- صندوق تعاون و امداد </a:t>
            </a:r>
            <a:endParaRPr lang="fa-IR" sz="2000" dirty="0"/>
          </a:p>
        </p:txBody>
      </p:sp>
      <p:sp>
        <p:nvSpPr>
          <p:cNvPr id="18" name="Rectangle 17"/>
          <p:cNvSpPr/>
          <p:nvPr/>
        </p:nvSpPr>
        <p:spPr>
          <a:xfrm>
            <a:off x="6500826" y="6000768"/>
            <a:ext cx="2356734" cy="400110"/>
          </a:xfrm>
          <a:prstGeom prst="rect">
            <a:avLst/>
          </a:prstGeom>
        </p:spPr>
        <p:txBody>
          <a:bodyPr wrap="none">
            <a:spAutoFit/>
          </a:bodyPr>
          <a:lstStyle/>
          <a:p>
            <a:r>
              <a:rPr lang="fa-IR" sz="2000" b="1" dirty="0" smtClean="0"/>
              <a:t>9- صندوق ذخیره آخرت  </a:t>
            </a:r>
            <a:endParaRPr lang="fa-IR" sz="2000" dirty="0"/>
          </a:p>
        </p:txBody>
      </p:sp>
      <p:sp>
        <p:nvSpPr>
          <p:cNvPr id="19" name="Rectangle 18"/>
          <p:cNvSpPr/>
          <p:nvPr/>
        </p:nvSpPr>
        <p:spPr>
          <a:xfrm>
            <a:off x="936823" y="4000504"/>
            <a:ext cx="2935419" cy="400110"/>
          </a:xfrm>
          <a:prstGeom prst="rect">
            <a:avLst/>
          </a:prstGeom>
        </p:spPr>
        <p:txBody>
          <a:bodyPr wrap="none">
            <a:spAutoFit/>
          </a:bodyPr>
          <a:lstStyle/>
          <a:p>
            <a:r>
              <a:rPr lang="fa-IR" sz="2000" b="1" dirty="0" smtClean="0"/>
              <a:t>14- وام قرض الحسنه فرهنگیان</a:t>
            </a:r>
            <a:endParaRPr lang="fa-IR" sz="2000" dirty="0"/>
          </a:p>
        </p:txBody>
      </p:sp>
      <p:sp>
        <p:nvSpPr>
          <p:cNvPr id="20" name="Rectangle 19"/>
          <p:cNvSpPr/>
          <p:nvPr/>
        </p:nvSpPr>
        <p:spPr>
          <a:xfrm>
            <a:off x="1500166" y="4500570"/>
            <a:ext cx="2347117" cy="400110"/>
          </a:xfrm>
          <a:prstGeom prst="rect">
            <a:avLst/>
          </a:prstGeom>
        </p:spPr>
        <p:txBody>
          <a:bodyPr wrap="none">
            <a:spAutoFit/>
          </a:bodyPr>
          <a:lstStyle/>
          <a:p>
            <a:r>
              <a:rPr lang="fa-IR" sz="2000" b="1" dirty="0" smtClean="0"/>
              <a:t>15- وام جعا له فرهنگیان</a:t>
            </a:r>
            <a:endParaRPr lang="fa-IR" sz="2000" dirty="0"/>
          </a:p>
        </p:txBody>
      </p:sp>
      <p:sp>
        <p:nvSpPr>
          <p:cNvPr id="21" name="Rectangle 20"/>
          <p:cNvSpPr/>
          <p:nvPr/>
        </p:nvSpPr>
        <p:spPr>
          <a:xfrm>
            <a:off x="1357290" y="5000636"/>
            <a:ext cx="2502608" cy="400110"/>
          </a:xfrm>
          <a:prstGeom prst="rect">
            <a:avLst/>
          </a:prstGeom>
        </p:spPr>
        <p:txBody>
          <a:bodyPr wrap="none">
            <a:spAutoFit/>
          </a:bodyPr>
          <a:lstStyle/>
          <a:p>
            <a:r>
              <a:rPr lang="fa-IR" sz="2000" b="1" dirty="0" smtClean="0"/>
              <a:t>16- وام مسکن فرهنگیان  </a:t>
            </a:r>
            <a:endParaRPr lang="fa-IR" sz="2000" dirty="0"/>
          </a:p>
        </p:txBody>
      </p:sp>
      <p:sp>
        <p:nvSpPr>
          <p:cNvPr id="22" name="Rectangle 21"/>
          <p:cNvSpPr/>
          <p:nvPr/>
        </p:nvSpPr>
        <p:spPr>
          <a:xfrm>
            <a:off x="571472" y="5572140"/>
            <a:ext cx="3206327" cy="400110"/>
          </a:xfrm>
          <a:prstGeom prst="rect">
            <a:avLst/>
          </a:prstGeom>
        </p:spPr>
        <p:txBody>
          <a:bodyPr wrap="none">
            <a:spAutoFit/>
          </a:bodyPr>
          <a:lstStyle/>
          <a:p>
            <a:r>
              <a:rPr lang="fa-IR" sz="2000" b="1" dirty="0" smtClean="0"/>
              <a:t>17 – کارت اعتباری ویژه فرهنگیان</a:t>
            </a:r>
            <a:endParaRPr lang="fa-I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6446" y="1142984"/>
            <a:ext cx="3017173" cy="646331"/>
          </a:xfrm>
          <a:prstGeom prst="rect">
            <a:avLst/>
          </a:prstGeom>
        </p:spPr>
        <p:txBody>
          <a:bodyPr wrap="none">
            <a:spAutoFit/>
          </a:bodyPr>
          <a:lstStyle/>
          <a:p>
            <a:r>
              <a:rPr lang="fa-IR" sz="3600" b="1" dirty="0" smtClean="0">
                <a:solidFill>
                  <a:srgbClr val="FF0000"/>
                </a:solidFill>
              </a:rPr>
              <a:t>هدف های رفتاری:</a:t>
            </a:r>
            <a:endParaRPr lang="fa-IR" sz="3600" dirty="0">
              <a:solidFill>
                <a:srgbClr val="FF0000"/>
              </a:solidFill>
            </a:endParaRPr>
          </a:p>
        </p:txBody>
      </p:sp>
      <p:sp>
        <p:nvSpPr>
          <p:cNvPr id="5" name="Rectangle 4"/>
          <p:cNvSpPr/>
          <p:nvPr/>
        </p:nvSpPr>
        <p:spPr>
          <a:xfrm>
            <a:off x="124936" y="3429000"/>
            <a:ext cx="8464240" cy="1015663"/>
          </a:xfrm>
          <a:prstGeom prst="rect">
            <a:avLst/>
          </a:prstGeom>
        </p:spPr>
        <p:txBody>
          <a:bodyPr wrap="none">
            <a:spAutoFit/>
          </a:bodyPr>
          <a:lstStyle/>
          <a:p>
            <a:r>
              <a:rPr lang="fa-IR" sz="2000" b="1" dirty="0" smtClean="0"/>
              <a:t>3- تشویق و ترغیب همکاران و دانش آموزان به سمت پوشش بیمه های موجود جهت برخورداری </a:t>
            </a:r>
          </a:p>
          <a:p>
            <a:endParaRPr lang="fa-IR" sz="2000" b="1" dirty="0" smtClean="0"/>
          </a:p>
          <a:p>
            <a:r>
              <a:rPr lang="fa-IR" sz="2000" b="1" dirty="0" smtClean="0"/>
              <a:t>از امنیت خاطر و آرامش روانی در آینده  </a:t>
            </a:r>
            <a:endParaRPr lang="fa-IR" sz="2000" dirty="0"/>
          </a:p>
        </p:txBody>
      </p:sp>
      <p:sp>
        <p:nvSpPr>
          <p:cNvPr id="6" name="Rectangle 5"/>
          <p:cNvSpPr/>
          <p:nvPr/>
        </p:nvSpPr>
        <p:spPr>
          <a:xfrm>
            <a:off x="1071538" y="2786058"/>
            <a:ext cx="7550465" cy="400110"/>
          </a:xfrm>
          <a:prstGeom prst="rect">
            <a:avLst/>
          </a:prstGeom>
        </p:spPr>
        <p:txBody>
          <a:bodyPr wrap="none">
            <a:spAutoFit/>
          </a:bodyPr>
          <a:lstStyle/>
          <a:p>
            <a:r>
              <a:rPr lang="fa-IR" sz="2000" b="1" dirty="0" smtClean="0"/>
              <a:t>2- اجرای به موقع بخشنامه های مربوط به مطالب بیان شده و اقدام لازم در خصوص آن </a:t>
            </a:r>
            <a:endParaRPr lang="fa-IR" sz="2000" dirty="0"/>
          </a:p>
        </p:txBody>
      </p:sp>
      <p:sp>
        <p:nvSpPr>
          <p:cNvPr id="7" name="Rectangle 6"/>
          <p:cNvSpPr/>
          <p:nvPr/>
        </p:nvSpPr>
        <p:spPr>
          <a:xfrm>
            <a:off x="2786050" y="2071678"/>
            <a:ext cx="5843266" cy="400110"/>
          </a:xfrm>
          <a:prstGeom prst="rect">
            <a:avLst/>
          </a:prstGeom>
        </p:spPr>
        <p:txBody>
          <a:bodyPr wrap="none">
            <a:spAutoFit/>
          </a:bodyPr>
          <a:lstStyle/>
          <a:p>
            <a:r>
              <a:rPr lang="fa-IR" sz="2000" b="1" dirty="0" smtClean="0"/>
              <a:t>1- تفهیم مطالب ارائه شده و انتقال آن به همکاران و دانش آموزان </a:t>
            </a:r>
            <a:endParaRPr lang="fa-IR" sz="2000" dirty="0"/>
          </a:p>
        </p:txBody>
      </p:sp>
      <p:sp>
        <p:nvSpPr>
          <p:cNvPr id="8" name="Rectangle 7"/>
          <p:cNvSpPr/>
          <p:nvPr/>
        </p:nvSpPr>
        <p:spPr>
          <a:xfrm>
            <a:off x="1714480" y="4786322"/>
            <a:ext cx="6851556" cy="400110"/>
          </a:xfrm>
          <a:prstGeom prst="rect">
            <a:avLst/>
          </a:prstGeom>
        </p:spPr>
        <p:txBody>
          <a:bodyPr wrap="none">
            <a:spAutoFit/>
          </a:bodyPr>
          <a:lstStyle/>
          <a:p>
            <a:r>
              <a:rPr lang="fa-IR" sz="2000" b="1" dirty="0" smtClean="0"/>
              <a:t>4- حل مشکلات مادی و معنوی همکاران و دانش آموزان در حد توان و بضاعت</a:t>
            </a:r>
            <a:endParaRPr lang="fa-I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163" y="3429000"/>
            <a:ext cx="1334019" cy="646331"/>
          </a:xfrm>
          <a:prstGeom prst="rect">
            <a:avLst/>
          </a:prstGeom>
        </p:spPr>
        <p:txBody>
          <a:bodyPr wrap="none">
            <a:spAutoFit/>
          </a:bodyPr>
          <a:lstStyle/>
          <a:p>
            <a:r>
              <a:rPr lang="fa-IR" b="1" dirty="0" smtClean="0">
                <a:solidFill>
                  <a:srgbClr val="0000FF"/>
                </a:solidFill>
              </a:rPr>
              <a:t>انواع بیمه های</a:t>
            </a:r>
          </a:p>
          <a:p>
            <a:r>
              <a:rPr lang="fa-IR" b="1" dirty="0">
                <a:solidFill>
                  <a:srgbClr val="0000FF"/>
                </a:solidFill>
              </a:rPr>
              <a:t> </a:t>
            </a:r>
            <a:r>
              <a:rPr lang="fa-IR" b="1" dirty="0" smtClean="0">
                <a:solidFill>
                  <a:srgbClr val="0000FF"/>
                </a:solidFill>
              </a:rPr>
              <a:t>     </a:t>
            </a:r>
            <a:r>
              <a:rPr lang="fa-IR" b="1" dirty="0" smtClean="0">
                <a:solidFill>
                  <a:srgbClr val="0000FF"/>
                </a:solidFill>
              </a:rPr>
              <a:t> پایه </a:t>
            </a:r>
            <a:endParaRPr lang="fa-IR" dirty="0">
              <a:solidFill>
                <a:srgbClr val="0000FF"/>
              </a:solidFill>
            </a:endParaRPr>
          </a:p>
        </p:txBody>
      </p:sp>
      <p:sp>
        <p:nvSpPr>
          <p:cNvPr id="6" name="Right Brace 5"/>
          <p:cNvSpPr/>
          <p:nvPr/>
        </p:nvSpPr>
        <p:spPr>
          <a:xfrm>
            <a:off x="7000892" y="928670"/>
            <a:ext cx="642942" cy="5429288"/>
          </a:xfrm>
          <a:prstGeom prst="rightBrace">
            <a:avLst>
              <a:gd name="adj1" fmla="val 42195"/>
              <a:gd name="adj2" fmla="val 4947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Rectangle 6"/>
          <p:cNvSpPr/>
          <p:nvPr/>
        </p:nvSpPr>
        <p:spPr>
          <a:xfrm>
            <a:off x="-3508" y="1000108"/>
            <a:ext cx="7237943" cy="3970318"/>
          </a:xfrm>
          <a:prstGeom prst="rect">
            <a:avLst/>
          </a:prstGeom>
        </p:spPr>
        <p:txBody>
          <a:bodyPr wrap="none">
            <a:spAutoFit/>
          </a:bodyPr>
          <a:lstStyle/>
          <a:p>
            <a:r>
              <a:rPr lang="fa-IR" b="1" dirty="0" smtClean="0">
                <a:solidFill>
                  <a:srgbClr val="FF0000"/>
                </a:solidFill>
              </a:rPr>
              <a:t>1-بیمه سلامت : </a:t>
            </a:r>
          </a:p>
          <a:p>
            <a:r>
              <a:rPr lang="fa-IR" b="1" dirty="0" smtClean="0"/>
              <a:t>الف –شاغلین : 2درصد (حق شغل ،حق شاغل و فوق العاده شغل )از فیش  حقوقی کسر </a:t>
            </a:r>
            <a:r>
              <a:rPr lang="fa-IR" b="1" dirty="0" smtClean="0"/>
              <a:t>و به</a:t>
            </a:r>
          </a:p>
          <a:p>
            <a:r>
              <a:rPr lang="fa-IR" b="1" dirty="0" smtClean="0"/>
              <a:t> </a:t>
            </a:r>
          </a:p>
          <a:p>
            <a:r>
              <a:rPr lang="fa-IR" b="1" dirty="0" smtClean="0"/>
              <a:t>ازای افزایش یا کاهش تعداد افراد خانواده مبلغ آن تغییری نمی کند </a:t>
            </a:r>
          </a:p>
          <a:p>
            <a:endParaRPr lang="fa-IR" b="1" dirty="0" smtClean="0"/>
          </a:p>
          <a:p>
            <a:r>
              <a:rPr lang="fa-IR" b="1" dirty="0"/>
              <a:t> </a:t>
            </a:r>
            <a:r>
              <a:rPr lang="fa-IR" b="1" dirty="0" smtClean="0"/>
              <a:t>ب – بازنشستگان : 1/7درصد کسر می شود و فقط تا فرزند سوم تحت پوشش قرار می گیرد </a:t>
            </a:r>
          </a:p>
          <a:p>
            <a:endParaRPr lang="fa-IR" b="1" dirty="0" smtClean="0"/>
          </a:p>
          <a:p>
            <a:r>
              <a:rPr lang="fa-IR" b="1" dirty="0" smtClean="0"/>
              <a:t>                      پسر : تا 22 سال ،در صورت تحصیل تا 25 سال - با ازدواج ،اشتغال </a:t>
            </a:r>
          </a:p>
          <a:p>
            <a:r>
              <a:rPr lang="fa-IR" b="1" dirty="0" smtClean="0"/>
              <a:t>   </a:t>
            </a:r>
            <a:r>
              <a:rPr lang="fa-IR" b="1" dirty="0" smtClean="0"/>
              <a:t>سن حذف </a:t>
            </a:r>
          </a:p>
          <a:p>
            <a:r>
              <a:rPr lang="fa-IR" b="1" dirty="0" smtClean="0"/>
              <a:t>                          </a:t>
            </a:r>
            <a:r>
              <a:rPr lang="fa-IR" b="1" dirty="0" smtClean="0"/>
              <a:t>و فوت باید حذف شود</a:t>
            </a:r>
          </a:p>
          <a:p>
            <a:endParaRPr lang="fa-IR" b="1" dirty="0" smtClean="0"/>
          </a:p>
          <a:p>
            <a:r>
              <a:rPr lang="fa-IR" b="1" dirty="0" smtClean="0"/>
              <a:t>                        دختر : با ازدواج </a:t>
            </a:r>
            <a:endParaRPr lang="fa-IR" b="1" dirty="0"/>
          </a:p>
          <a:p>
            <a:r>
              <a:rPr lang="fa-IR" b="1" dirty="0" smtClean="0"/>
              <a:t> </a:t>
            </a:r>
            <a:endParaRPr lang="fa-IR" b="1" dirty="0" smtClean="0"/>
          </a:p>
          <a:p>
            <a:endParaRPr lang="fa-IR" dirty="0"/>
          </a:p>
        </p:txBody>
      </p:sp>
      <p:cxnSp>
        <p:nvCxnSpPr>
          <p:cNvPr id="10" name="Straight Arrow Connector 9"/>
          <p:cNvCxnSpPr/>
          <p:nvPr/>
        </p:nvCxnSpPr>
        <p:spPr>
          <a:xfrm rot="10800000">
            <a:off x="5857884" y="3214686"/>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750727" y="3607595"/>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5720" y="4572008"/>
            <a:ext cx="7005443" cy="646331"/>
          </a:xfrm>
          <a:prstGeom prst="rect">
            <a:avLst/>
          </a:prstGeom>
        </p:spPr>
        <p:txBody>
          <a:bodyPr wrap="none">
            <a:spAutoFit/>
          </a:bodyPr>
          <a:lstStyle/>
          <a:p>
            <a:r>
              <a:rPr lang="fa-IR" b="1" dirty="0" smtClean="0">
                <a:solidFill>
                  <a:srgbClr val="FF0000"/>
                </a:solidFill>
              </a:rPr>
              <a:t>2-بیمه تامین اجتماعی: </a:t>
            </a:r>
            <a:r>
              <a:rPr lang="fa-IR" b="1" dirty="0" smtClean="0"/>
              <a:t>نیروهای قرار دادی ،پیمانی و آزمایشی از این بیمه استفاده کرده و</a:t>
            </a:r>
          </a:p>
          <a:p>
            <a:r>
              <a:rPr lang="fa-IR" b="1" dirty="0" smtClean="0"/>
              <a:t> در زمان رسمی شدن در صورت </a:t>
            </a:r>
            <a:r>
              <a:rPr lang="fa-IR" b="1" dirty="0" smtClean="0"/>
              <a:t>تمایل می تواند نوع بیمه را تغییر دهند </a:t>
            </a:r>
            <a:endParaRPr lang="fa-IR" dirty="0"/>
          </a:p>
        </p:txBody>
      </p:sp>
      <p:sp>
        <p:nvSpPr>
          <p:cNvPr id="15" name="Rectangle 14"/>
          <p:cNvSpPr/>
          <p:nvPr/>
        </p:nvSpPr>
        <p:spPr>
          <a:xfrm>
            <a:off x="214282" y="5357826"/>
            <a:ext cx="6974986" cy="369332"/>
          </a:xfrm>
          <a:prstGeom prst="rect">
            <a:avLst/>
          </a:prstGeom>
        </p:spPr>
        <p:txBody>
          <a:bodyPr wrap="none">
            <a:spAutoFit/>
          </a:bodyPr>
          <a:lstStyle/>
          <a:p>
            <a:r>
              <a:rPr lang="fa-IR" b="1" dirty="0" smtClean="0">
                <a:solidFill>
                  <a:srgbClr val="FF0000"/>
                </a:solidFill>
              </a:rPr>
              <a:t>3-بیمه ایران: </a:t>
            </a:r>
            <a:r>
              <a:rPr lang="fa-IR" b="1" dirty="0" smtClean="0"/>
              <a:t>بانک ها ،اداره آب و فاضلاب ،اداره برق و ... از این بیمه استفاده می کنند </a:t>
            </a:r>
            <a:endParaRPr lang="fa-IR" dirty="0"/>
          </a:p>
        </p:txBody>
      </p:sp>
      <p:sp>
        <p:nvSpPr>
          <p:cNvPr id="16" name="Rectangle 15"/>
          <p:cNvSpPr/>
          <p:nvPr/>
        </p:nvSpPr>
        <p:spPr>
          <a:xfrm>
            <a:off x="6500826" y="5657671"/>
            <a:ext cx="505267" cy="1200329"/>
          </a:xfrm>
          <a:prstGeom prst="rect">
            <a:avLst/>
          </a:prstGeom>
        </p:spPr>
        <p:txBody>
          <a:bodyPr wrap="square">
            <a:spAutoFit/>
          </a:bodyPr>
          <a:lstStyle/>
          <a:p>
            <a:r>
              <a:rPr lang="fa-IR" b="1" dirty="0" smtClean="0"/>
              <a:t> </a:t>
            </a:r>
            <a:r>
              <a:rPr lang="fa-IR" b="1" dirty="0" smtClean="0">
                <a:solidFill>
                  <a:srgbClr val="FF0000"/>
                </a:solidFill>
              </a:rPr>
              <a:t>.</a:t>
            </a:r>
          </a:p>
          <a:p>
            <a:r>
              <a:rPr lang="fa-IR" b="1" dirty="0">
                <a:solidFill>
                  <a:srgbClr val="FF0000"/>
                </a:solidFill>
              </a:rPr>
              <a:t> </a:t>
            </a:r>
            <a:r>
              <a:rPr lang="fa-IR" b="1" dirty="0" smtClean="0">
                <a:solidFill>
                  <a:srgbClr val="FF0000"/>
                </a:solidFill>
              </a:rPr>
              <a:t>.</a:t>
            </a:r>
            <a:r>
              <a:rPr lang="fa-IR" b="1" dirty="0" smtClean="0">
                <a:solidFill>
                  <a:srgbClr val="FF0000"/>
                </a:solidFill>
              </a:rPr>
              <a:t>   </a:t>
            </a:r>
          </a:p>
          <a:p>
            <a:r>
              <a:rPr lang="fa-IR" b="1" dirty="0">
                <a:solidFill>
                  <a:srgbClr val="FF0000"/>
                </a:solidFill>
              </a:rPr>
              <a:t> </a:t>
            </a:r>
            <a:r>
              <a:rPr lang="fa-IR" b="1" dirty="0" smtClean="0">
                <a:solidFill>
                  <a:srgbClr val="FF0000"/>
                </a:solidFill>
              </a:rPr>
              <a:t>.</a:t>
            </a:r>
          </a:p>
          <a:p>
            <a:r>
              <a:rPr lang="fa-IR" b="1" dirty="0" smtClean="0"/>
              <a:t> </a:t>
            </a:r>
            <a:endParaRPr lang="fa-I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404</TotalTime>
  <Words>2145</Words>
  <Application>Microsoft Office PowerPoint</Application>
  <PresentationFormat>On-screen Show (4:3)</PresentationFormat>
  <Paragraphs>249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  امام خامنه ای :  بصیرت یعنی اینکه بدانیم شمری که سر از امام حسین (ع) برید  همان جانباز جنگ صفین است که تا مرز شهادت پیش رفت.  فتنه يعنى كسانى شعارهاى حق را با محتواى صد درصد باطل مطرح كنند بياورند براى فريب دادن مردم.  هدف از ايجاد فتنه گمراه کردن مردم بود، 9 دي در سرتاسر کشور مشت محکمي بردهان فتنه گران زد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almahdi</dc:creator>
  <cp:lastModifiedBy>almahdi</cp:lastModifiedBy>
  <cp:revision>54</cp:revision>
  <dcterms:created xsi:type="dcterms:W3CDTF">2013-02-25T19:20:21Z</dcterms:created>
  <dcterms:modified xsi:type="dcterms:W3CDTF">2013-02-26T02:04:56Z</dcterms:modified>
</cp:coreProperties>
</file>