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73" r:id="rId3"/>
    <p:sldId id="274"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0" autoAdjust="0"/>
  </p:normalViewPr>
  <p:slideViewPr>
    <p:cSldViewPr>
      <p:cViewPr varScale="1">
        <p:scale>
          <a:sx n="70" d="100"/>
          <a:sy n="70" d="100"/>
        </p:scale>
        <p:origin x="136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5CF5C5F7-9CA6-4BC0-AC83-2A5076E26E4E}" type="datetimeFigureOut">
              <a:rPr lang="en-US" smtClean="0">
                <a:solidFill>
                  <a:srgbClr val="ECE9C6"/>
                </a:solidFill>
              </a:rPr>
              <a:pPr/>
              <a:t>7/21/2015</a:t>
            </a:fld>
            <a:endParaRPr lang="en-US">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41ED90C-912B-48AF-8089-4535A1328EA0}" type="slidenum">
              <a:rPr lang="en-US" smtClean="0">
                <a:solidFill>
                  <a:srgbClr val="ECE9C6"/>
                </a:solidFill>
              </a:rPr>
              <a:pPr/>
              <a:t>‹#›</a:t>
            </a:fld>
            <a:endParaRPr lang="en-US">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637636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34771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69121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5CF5C5F7-9CA6-4BC0-AC83-2A5076E26E4E}" type="datetimeFigureOut">
              <a:rPr lang="en-US" smtClean="0">
                <a:solidFill>
                  <a:srgbClr val="ECE9C6"/>
                </a:solidFill>
              </a:rPr>
              <a:pPr/>
              <a:t>7/21/2015</a:t>
            </a:fld>
            <a:endParaRPr lang="en-US">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41ED90C-912B-48AF-8089-4535A1328EA0}" type="slidenum">
              <a:rPr lang="en-US" smtClean="0">
                <a:solidFill>
                  <a:srgbClr val="ECE9C6"/>
                </a:solidFill>
              </a:rPr>
              <a:pPr/>
              <a:t>‹#›</a:t>
            </a:fld>
            <a:endParaRPr lang="en-US">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124320581"/>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4088834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39528095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5560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09724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656254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0015629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233903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46797208"/>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5734734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66924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43396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90708572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4507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74431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36767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825306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46326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941ED90C-912B-48AF-8089-4535A1328EA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2610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941ED90C-912B-48AF-8089-4535A1328EA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0708425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5CF5C5F7-9CA6-4BC0-AC83-2A5076E26E4E}" type="datetimeFigureOut">
              <a:rPr lang="en-US" smtClean="0">
                <a:solidFill>
                  <a:srgbClr val="895D1D"/>
                </a:solidFill>
              </a:rPr>
              <a:pPr/>
              <a:t>7/21/2015</a:t>
            </a:fld>
            <a:endParaRPr lang="en-US">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941ED90C-912B-48AF-8089-4535A1328EA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6480810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B Badr" pitchFamily="2" charset="-78"/>
              </a:rPr>
              <a:t>بسم الله الرحمن الرحیم</a:t>
            </a:r>
            <a:br>
              <a:rPr lang="fa-IR" dirty="0" smtClean="0">
                <a:cs typeface="B Badr" pitchFamily="2" charset="-78"/>
              </a:rPr>
            </a:br>
            <a:endParaRPr lang="en-US" dirty="0">
              <a:cs typeface="B Badr" pitchFamily="2" charset="-78"/>
            </a:endParaRPr>
          </a:p>
        </p:txBody>
      </p:sp>
      <p:sp>
        <p:nvSpPr>
          <p:cNvPr id="3" name="Subtitle 2"/>
          <p:cNvSpPr>
            <a:spLocks noGrp="1"/>
          </p:cNvSpPr>
          <p:nvPr>
            <p:ph type="subTitle" idx="1"/>
          </p:nvPr>
        </p:nvSpPr>
        <p:spPr/>
        <p:txBody>
          <a:bodyPr>
            <a:normAutofit/>
          </a:bodyPr>
          <a:lstStyle/>
          <a:p>
            <a:pPr rtl="1"/>
            <a:r>
              <a:rPr lang="fa-IR" sz="2800" b="1" dirty="0" smtClean="0">
                <a:cs typeface="B Badr" pitchFamily="2" charset="-78"/>
              </a:rPr>
              <a:t>بررسی توافق وین</a:t>
            </a:r>
          </a:p>
          <a:p>
            <a:r>
              <a:rPr lang="fa-IR" sz="2800" b="1" dirty="0" smtClean="0">
                <a:cs typeface="B Badr" pitchFamily="2" charset="-78"/>
              </a:rPr>
              <a:t>سید محمود نبویان</a:t>
            </a:r>
            <a:endParaRPr lang="en-US" sz="2800" b="1" dirty="0">
              <a:cs typeface="B Badr" pitchFamily="2" charset="-78"/>
            </a:endParaRPr>
          </a:p>
        </p:txBody>
      </p:sp>
    </p:spTree>
    <p:extLst>
      <p:ext uri="{BB962C8B-B14F-4D97-AF65-F5344CB8AC3E}">
        <p14:creationId xmlns:p14="http://schemas.microsoft.com/office/powerpoint/2010/main" val="3491493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94431860"/>
              </p:ext>
            </p:extLst>
          </p:nvPr>
        </p:nvGraphicFramePr>
        <p:xfrm>
          <a:off x="76200" y="762000"/>
          <a:ext cx="8991600" cy="5867400"/>
        </p:xfrm>
        <a:graphic>
          <a:graphicData uri="http://schemas.openxmlformats.org/drawingml/2006/table">
            <a:tbl>
              <a:tblPr firstRow="1" bandRow="1">
                <a:tableStyleId>{616DA210-FB5B-4158-B5E0-FEB733F419BA}</a:tableStyleId>
              </a:tblPr>
              <a:tblGrid>
                <a:gridCol w="2987935"/>
                <a:gridCol w="1834453"/>
                <a:gridCol w="1417532"/>
                <a:gridCol w="2751680"/>
              </a:tblGrid>
              <a:tr h="468243">
                <a:tc>
                  <a:txBody>
                    <a:bodyPr/>
                    <a:lstStyle/>
                    <a:p>
                      <a:pPr algn="ctr" rtl="1"/>
                      <a:r>
                        <a:rPr lang="fa-IR" sz="2400" dirty="0" smtClean="0">
                          <a:cs typeface="B Badr" pitchFamily="2" charset="-78"/>
                        </a:rPr>
                        <a:t>توافقنامه وین</a:t>
                      </a:r>
                      <a:endParaRPr lang="en-US" sz="2400" dirty="0">
                        <a:cs typeface="B Badr" pitchFamily="2" charset="-78"/>
                      </a:endParaRPr>
                    </a:p>
                  </a:txBody>
                  <a:tcPr/>
                </a:tc>
                <a:tc>
                  <a:txBody>
                    <a:bodyPr/>
                    <a:lstStyle/>
                    <a:p>
                      <a:pPr algn="ctr" rtl="1"/>
                      <a:r>
                        <a:rPr lang="fa-IR" sz="2400" dirty="0" smtClean="0">
                          <a:cs typeface="B Badr" pitchFamily="2" charset="-78"/>
                        </a:rPr>
                        <a:t>بیانیه لوزان</a:t>
                      </a:r>
                      <a:endParaRPr lang="en-US" sz="2400" dirty="0">
                        <a:cs typeface="B Badr" pitchFamily="2" charset="-78"/>
                      </a:endParaRPr>
                    </a:p>
                  </a:txBody>
                  <a:tcPr/>
                </a:tc>
                <a:tc>
                  <a:txBody>
                    <a:bodyPr/>
                    <a:lstStyle/>
                    <a:p>
                      <a:pPr algn="ctr" rtl="1"/>
                      <a:r>
                        <a:rPr lang="fa-IR" sz="2400" dirty="0" smtClean="0">
                          <a:cs typeface="B Badr" pitchFamily="2" charset="-78"/>
                        </a:rPr>
                        <a:t>توافقنامه ژنو</a:t>
                      </a:r>
                      <a:endParaRPr lang="en-US" sz="2400" dirty="0">
                        <a:cs typeface="B Badr" pitchFamily="2" charset="-78"/>
                      </a:endParaRPr>
                    </a:p>
                  </a:txBody>
                  <a:tcPr/>
                </a:tc>
                <a:tc>
                  <a:txBody>
                    <a:bodyPr/>
                    <a:lstStyle/>
                    <a:p>
                      <a:pPr algn="ctr" rtl="1"/>
                      <a:r>
                        <a:rPr lang="fa-IR" sz="2400" dirty="0" smtClean="0">
                          <a:cs typeface="B Badr" pitchFamily="2" charset="-78"/>
                        </a:rPr>
                        <a:t>دولت</a:t>
                      </a:r>
                      <a:r>
                        <a:rPr lang="fa-IR" sz="2400" baseline="0" dirty="0" smtClean="0">
                          <a:cs typeface="B Badr" pitchFamily="2" charset="-78"/>
                        </a:rPr>
                        <a:t> سابق </a:t>
                      </a:r>
                      <a:endParaRPr lang="en-US" sz="2400" dirty="0">
                        <a:cs typeface="B Badr" pitchFamily="2" charset="-78"/>
                      </a:endParaRPr>
                    </a:p>
                  </a:txBody>
                  <a:tcPr/>
                </a:tc>
              </a:tr>
              <a:tr h="5399157">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800" dirty="0" smtClean="0">
                          <a:cs typeface="B Badr" pitchFamily="2" charset="-78"/>
                        </a:rPr>
                        <a:t>تا 10 سال مشروط به این است که به انباشت اورانیوم</a:t>
                      </a:r>
                      <a:r>
                        <a:rPr lang="fa-IR" sz="1800" baseline="0" dirty="0" smtClean="0">
                          <a:cs typeface="B Badr" pitchFamily="2" charset="-78"/>
                        </a:rPr>
                        <a:t> منتهی نشود، تا 15 سال، منحصر به نطنز خواهد بود، تا 15 سال منحصر به سانتریفیوژهای گازی خواهد بود، تا 10سال، منحصر به نسل 4، 5، 6، 8 خواهد بود، در طول 10 سال، نسبت به نسل 4، روی ماشین تکی یا آبشار تا 10 دستگاه، نسبت به نسل 5 صرفا روی  ماشین تکی، نسبت به نسل 6 تا 8/5 سال، روی ماشین تکی و تا یک سال و نیم بعد روی آبشار تا سقف 30 دستگاه، نسبت به نسل 8، تا 8/5 سال روی ماشین تکی و آبشارهای میانی و یکسال و نیم بعد روی آبشار تا سقف 30 دستگاه. تا 15 سال تست مکانیکی سانتریفیوژ در نطنز ومرکز تحقیقات تهران خواهد بود، صادرات نتایج تحقیق و توسعه تا 15 سال باید با اجازه کمیسیون مشترک باشد. . </a:t>
                      </a:r>
                      <a:endParaRPr lang="en-US" sz="1800" dirty="0" smtClean="0">
                        <a:cs typeface="B Badr" pitchFamily="2" charset="-78"/>
                      </a:endParaRPr>
                    </a:p>
                    <a:p>
                      <a:pPr algn="r" rtl="1"/>
                      <a:endParaRPr lang="en-US" sz="1800" dirty="0"/>
                    </a:p>
                  </a:txBody>
                  <a:tcPr>
                    <a:solidFill>
                      <a:schemeClr val="bg1">
                        <a:alpha val="20000"/>
                      </a:schemeClr>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800" dirty="0" smtClean="0">
                          <a:cs typeface="B Badr" pitchFamily="2" charset="-78"/>
                        </a:rPr>
                        <a:t>طبق بیانیه وزارت خارجه ایران در طول 10 سال صرفا بر روی:</a:t>
                      </a:r>
                      <a:r>
                        <a:rPr lang="en-US" sz="1800" dirty="0" smtClean="0">
                          <a:cs typeface="B Badr" pitchFamily="2" charset="-78"/>
                        </a:rPr>
                        <a:t>IR-4</a:t>
                      </a:r>
                      <a:r>
                        <a:rPr lang="fa-IR" sz="1800" dirty="0" smtClean="0">
                          <a:cs typeface="B Badr" pitchFamily="2" charset="-78"/>
                        </a:rPr>
                        <a:t>،</a:t>
                      </a:r>
                      <a:r>
                        <a:rPr lang="en-US" sz="1800" dirty="0" smtClean="0">
                          <a:cs typeface="B Badr" pitchFamily="2" charset="-78"/>
                        </a:rPr>
                        <a:t> IR-5</a:t>
                      </a:r>
                      <a:r>
                        <a:rPr lang="fa-IR" sz="1800" dirty="0" smtClean="0">
                          <a:cs typeface="B Badr" pitchFamily="2" charset="-78"/>
                        </a:rPr>
                        <a:t>،</a:t>
                      </a:r>
                      <a:r>
                        <a:rPr lang="en-US" sz="1800" dirty="0" smtClean="0">
                          <a:cs typeface="B Badr" pitchFamily="2" charset="-78"/>
                        </a:rPr>
                        <a:t> IR-6</a:t>
                      </a:r>
                      <a:r>
                        <a:rPr lang="fa-IR" sz="1800" dirty="0" smtClean="0">
                          <a:cs typeface="B Badr" pitchFamily="2" charset="-78"/>
                        </a:rPr>
                        <a:t>و</a:t>
                      </a:r>
                      <a:r>
                        <a:rPr lang="en-US" sz="1800" dirty="0" smtClean="0">
                          <a:cs typeface="B Badr" pitchFamily="2" charset="-78"/>
                        </a:rPr>
                        <a:t>IR-8</a:t>
                      </a:r>
                      <a:r>
                        <a:rPr lang="fa-IR" sz="1800" dirty="0" smtClean="0">
                          <a:cs typeface="B Badr" pitchFamily="2" charset="-78"/>
                        </a:rPr>
                        <a:t> (و مطابق توضیح آقای</a:t>
                      </a:r>
                      <a:r>
                        <a:rPr lang="fa-IR" sz="1800" baseline="0" dirty="0" smtClean="0">
                          <a:cs typeface="B Badr" pitchFamily="2" charset="-78"/>
                        </a:rPr>
                        <a:t> کمالوندی)</a:t>
                      </a:r>
                      <a:r>
                        <a:rPr lang="fa-IR" sz="1800" dirty="0" smtClean="0">
                          <a:cs typeface="B Badr" pitchFamily="2" charset="-78"/>
                        </a:rPr>
                        <a:t>حداکثر تا زنجیره</a:t>
                      </a:r>
                      <a:r>
                        <a:rPr lang="fa-IR" sz="1800" baseline="0" dirty="0" smtClean="0">
                          <a:cs typeface="B Badr" pitchFamily="2" charset="-78"/>
                        </a:rPr>
                        <a:t> 54تایی</a:t>
                      </a:r>
                      <a:endParaRPr lang="en-US" sz="1800" dirty="0" smtClean="0">
                        <a:cs typeface="B Badr" pitchFamily="2" charset="-78"/>
                      </a:endParaRPr>
                    </a:p>
                    <a:p>
                      <a:pPr algn="r" rtl="1"/>
                      <a:endParaRPr lang="en-US" sz="1800" dirty="0"/>
                    </a:p>
                  </a:txBody>
                  <a:tcPr>
                    <a:solidFill>
                      <a:schemeClr val="bg1">
                        <a:alpha val="20000"/>
                      </a:schemeClr>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800" dirty="0" smtClean="0">
                          <a:cs typeface="B Badr" pitchFamily="2" charset="-78"/>
                        </a:rPr>
                        <a:t>تحقیقات در همان اندازه</a:t>
                      </a:r>
                      <a:r>
                        <a:rPr lang="fa-IR" sz="1800" baseline="0" dirty="0" smtClean="0">
                          <a:cs typeface="B Badr" pitchFamily="2" charset="-78"/>
                        </a:rPr>
                        <a:t> سابق متوقف گردد.</a:t>
                      </a:r>
                      <a:endParaRPr lang="en-US" sz="1800" dirty="0" smtClean="0">
                        <a:cs typeface="B Badr" pitchFamily="2" charset="-78"/>
                      </a:endParaRPr>
                    </a:p>
                    <a:p>
                      <a:pPr algn="r" rtl="1"/>
                      <a:endParaRPr lang="en-US" sz="1800" dirty="0"/>
                    </a:p>
                  </a:txBody>
                  <a:tcPr>
                    <a:solidFill>
                      <a:schemeClr val="bg1">
                        <a:alpha val="20000"/>
                      </a:schemeClr>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800" dirty="0" smtClean="0">
                          <a:cs typeface="B Badr" pitchFamily="2" charset="-78"/>
                        </a:rPr>
                        <a:t>تحقیقات بر روی</a:t>
                      </a:r>
                      <a:r>
                        <a:rPr lang="fa-IR" sz="1800" baseline="0" dirty="0" smtClean="0">
                          <a:cs typeface="B Badr" pitchFamily="2" charset="-78"/>
                        </a:rPr>
                        <a:t> سانترفیوژهای:  </a:t>
                      </a:r>
                      <a:r>
                        <a:rPr lang="en-US" sz="1800" baseline="0" dirty="0" smtClean="0">
                          <a:cs typeface="B Badr" pitchFamily="2" charset="-78"/>
                        </a:rPr>
                        <a:t>IR-1</a:t>
                      </a:r>
                      <a:r>
                        <a:rPr lang="fa-IR" sz="1800" baseline="0" dirty="0" smtClean="0">
                          <a:cs typeface="B Badr" pitchFamily="2" charset="-78"/>
                        </a:rPr>
                        <a:t> (14دستگاه)، </a:t>
                      </a:r>
                      <a:r>
                        <a:rPr lang="en-US" sz="1800" baseline="0" dirty="0" smtClean="0">
                          <a:cs typeface="B Badr" pitchFamily="2" charset="-78"/>
                        </a:rPr>
                        <a:t>IR-2m</a:t>
                      </a:r>
                      <a:r>
                        <a:rPr lang="fa-IR" sz="1800" baseline="0" dirty="0" smtClean="0">
                          <a:cs typeface="B Badr" pitchFamily="2" charset="-78"/>
                        </a:rPr>
                        <a:t> (162دستگاه)، </a:t>
                      </a:r>
                      <a:r>
                        <a:rPr lang="en-US" sz="1800" baseline="0" dirty="0" smtClean="0">
                          <a:cs typeface="B Badr" pitchFamily="2" charset="-78"/>
                        </a:rPr>
                        <a:t>IR-4</a:t>
                      </a:r>
                      <a:r>
                        <a:rPr lang="fa-IR" sz="1800" baseline="0" dirty="0" smtClean="0">
                          <a:cs typeface="B Badr" pitchFamily="2" charset="-78"/>
                        </a:rPr>
                        <a:t> (164 دستگاه در آبشار4 و 11دستگاه در آبشار2)،</a:t>
                      </a:r>
                      <a:r>
                        <a:rPr lang="en-US" sz="1800" baseline="0" dirty="0" smtClean="0">
                          <a:cs typeface="B Badr" pitchFamily="2" charset="-78"/>
                        </a:rPr>
                        <a:t>IR-5</a:t>
                      </a:r>
                      <a:r>
                        <a:rPr lang="fa-IR" sz="1800" baseline="0" dirty="0" smtClean="0">
                          <a:cs typeface="B Badr" pitchFamily="2" charset="-78"/>
                        </a:rPr>
                        <a:t> (یک دستگاه)،</a:t>
                      </a:r>
                      <a:r>
                        <a:rPr lang="en-US" sz="1800" baseline="0" dirty="0" smtClean="0">
                          <a:cs typeface="B Badr" pitchFamily="2" charset="-78"/>
                        </a:rPr>
                        <a:t>IR-6</a:t>
                      </a:r>
                      <a:r>
                        <a:rPr lang="fa-IR" sz="1800" baseline="0" dirty="0" smtClean="0">
                          <a:cs typeface="B Badr" pitchFamily="2" charset="-78"/>
                        </a:rPr>
                        <a:t>(7دستگاه)، </a:t>
                      </a:r>
                      <a:r>
                        <a:rPr lang="en-US" sz="1800" baseline="0" dirty="0" smtClean="0">
                          <a:cs typeface="B Badr" pitchFamily="2" charset="-78"/>
                        </a:rPr>
                        <a:t>IR-6s</a:t>
                      </a:r>
                      <a:r>
                        <a:rPr lang="fa-IR" sz="1800" baseline="0" dirty="0" smtClean="0">
                          <a:cs typeface="B Badr" pitchFamily="2" charset="-78"/>
                        </a:rPr>
                        <a:t> (یک دستگاه) و </a:t>
                      </a:r>
                      <a:r>
                        <a:rPr lang="en-US" sz="1800" baseline="0" dirty="0" smtClean="0">
                          <a:cs typeface="B Badr" pitchFamily="2" charset="-78"/>
                        </a:rPr>
                        <a:t>IR-8</a:t>
                      </a:r>
                      <a:r>
                        <a:rPr lang="fa-IR" sz="1800" baseline="0" dirty="0" smtClean="0">
                          <a:cs typeface="B Badr" pitchFamily="2" charset="-78"/>
                        </a:rPr>
                        <a:t> (یک دستگاه). به همه دستگاه ها غیر از نسل پنج و هشت، به صورت مجزا یا در زنجیره های  گوناگون خوراک دهی شده است.</a:t>
                      </a:r>
                      <a:endParaRPr lang="en-US" sz="1800" dirty="0" smtClean="0">
                        <a:cs typeface="B Badr" pitchFamily="2" charset="-78"/>
                      </a:endParaRPr>
                    </a:p>
                    <a:p>
                      <a:pPr algn="r" rtl="1"/>
                      <a:endParaRPr lang="en-US" sz="1800" dirty="0"/>
                    </a:p>
                  </a:txBody>
                  <a:tcPr>
                    <a:solidFill>
                      <a:schemeClr val="bg1">
                        <a:alpha val="20000"/>
                      </a:schemeClr>
                    </a:solidFill>
                  </a:tcPr>
                </a:tc>
              </a:tr>
            </a:tbl>
          </a:graphicData>
        </a:graphic>
      </p:graphicFrame>
      <p:sp>
        <p:nvSpPr>
          <p:cNvPr id="3" name="Title 2"/>
          <p:cNvSpPr>
            <a:spLocks noGrp="1"/>
          </p:cNvSpPr>
          <p:nvPr>
            <p:ph type="title"/>
          </p:nvPr>
        </p:nvSpPr>
        <p:spPr>
          <a:xfrm>
            <a:off x="2209799" y="0"/>
            <a:ext cx="4800601" cy="685800"/>
          </a:xfrm>
        </p:spPr>
        <p:txBody>
          <a:bodyPr/>
          <a:lstStyle/>
          <a:p>
            <a:r>
              <a:rPr lang="fa-IR" sz="4800" dirty="0" smtClean="0">
                <a:cs typeface="B Badr" pitchFamily="2" charset="-78"/>
              </a:rPr>
              <a:t>تحقیق و توسعه </a:t>
            </a:r>
            <a:endParaRPr lang="en-US" sz="4800" dirty="0">
              <a:cs typeface="B Badr" pitchFamily="2" charset="-78"/>
            </a:endParaRPr>
          </a:p>
        </p:txBody>
      </p:sp>
    </p:spTree>
    <p:extLst>
      <p:ext uri="{BB962C8B-B14F-4D97-AF65-F5344CB8AC3E}">
        <p14:creationId xmlns:p14="http://schemas.microsoft.com/office/powerpoint/2010/main" val="10942999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69422135"/>
              </p:ext>
            </p:extLst>
          </p:nvPr>
        </p:nvGraphicFramePr>
        <p:xfrm>
          <a:off x="152400" y="515620"/>
          <a:ext cx="8915400" cy="6266180"/>
        </p:xfrm>
        <a:graphic>
          <a:graphicData uri="http://schemas.openxmlformats.org/drawingml/2006/table">
            <a:tbl>
              <a:tblPr firstRow="1" bandRow="1">
                <a:tableStyleId>{616DA210-FB5B-4158-B5E0-FEB733F419BA}</a:tableStyleId>
              </a:tblPr>
              <a:tblGrid>
                <a:gridCol w="2497590"/>
                <a:gridCol w="1339490"/>
                <a:gridCol w="3013851"/>
                <a:gridCol w="2064469"/>
              </a:tblGrid>
              <a:tr h="456101">
                <a:tc>
                  <a:txBody>
                    <a:bodyPr/>
                    <a:lstStyle/>
                    <a:p>
                      <a:pPr algn="ctr" rtl="1"/>
                      <a:r>
                        <a:rPr lang="fa-IR" sz="2400" dirty="0" smtClean="0">
                          <a:cs typeface="B Badr" pitchFamily="2" charset="-78"/>
                        </a:rPr>
                        <a:t>توافق وین </a:t>
                      </a:r>
                      <a:endParaRPr lang="en-US" sz="2400" dirty="0">
                        <a:cs typeface="B Badr" pitchFamily="2" charset="-78"/>
                      </a:endParaRPr>
                    </a:p>
                  </a:txBody>
                  <a:tcPr/>
                </a:tc>
                <a:tc>
                  <a:txBody>
                    <a:bodyPr/>
                    <a:lstStyle/>
                    <a:p>
                      <a:pPr algn="ctr"/>
                      <a:r>
                        <a:rPr lang="fa-IR" sz="2400" b="1" dirty="0" smtClean="0">
                          <a:cs typeface="B Badr" pitchFamily="2" charset="-78"/>
                        </a:rPr>
                        <a:t>بیانیه لوزان</a:t>
                      </a:r>
                      <a:endParaRPr lang="en-US" sz="2400" b="1" dirty="0">
                        <a:cs typeface="B Badr" pitchFamily="2" charset="-78"/>
                      </a:endParaRPr>
                    </a:p>
                  </a:txBody>
                  <a:tcPr/>
                </a:tc>
                <a:tc>
                  <a:txBody>
                    <a:bodyPr/>
                    <a:lstStyle/>
                    <a:p>
                      <a:pPr algn="ctr"/>
                      <a:r>
                        <a:rPr lang="fa-IR" sz="2400" b="1" dirty="0" smtClean="0">
                          <a:cs typeface="B Badr" pitchFamily="2" charset="-78"/>
                        </a:rPr>
                        <a:t>توافقنامه ژنو</a:t>
                      </a:r>
                      <a:endParaRPr lang="en-US" sz="2400" b="1" dirty="0">
                        <a:cs typeface="B Badr" pitchFamily="2" charset="-78"/>
                      </a:endParaRPr>
                    </a:p>
                  </a:txBody>
                  <a:tcPr/>
                </a:tc>
                <a:tc>
                  <a:txBody>
                    <a:bodyPr/>
                    <a:lstStyle/>
                    <a:p>
                      <a:pPr algn="ctr" rtl="1"/>
                      <a:r>
                        <a:rPr lang="fa-IR" sz="2400" b="1" dirty="0" smtClean="0">
                          <a:cs typeface="B Badr" pitchFamily="2" charset="-78"/>
                        </a:rPr>
                        <a:t>دولت سابق</a:t>
                      </a:r>
                      <a:endParaRPr lang="en-US" sz="2400" b="1" dirty="0">
                        <a:cs typeface="B Badr" pitchFamily="2" charset="-78"/>
                      </a:endParaRPr>
                    </a:p>
                  </a:txBody>
                  <a:tcPr/>
                </a:tc>
              </a:tr>
              <a:tr h="5791200">
                <a:tc>
                  <a:txBody>
                    <a:bodyPr/>
                    <a:lstStyle/>
                    <a:p>
                      <a:pPr algn="r" rtl="1"/>
                      <a:r>
                        <a:rPr lang="fa-IR" sz="1876" dirty="0" smtClean="0">
                          <a:cs typeface="B Badr" pitchFamily="2" charset="-78"/>
                        </a:rPr>
                        <a:t>15 سال اجازه دسترسی</a:t>
                      </a:r>
                      <a:r>
                        <a:rPr lang="fa-IR" sz="1876" baseline="0" dirty="0" smtClean="0">
                          <a:cs typeface="B Badr" pitchFamily="2" charset="-78"/>
                        </a:rPr>
                        <a:t> روزانه برای فهم عدم وجود مواد و فعالیت های اعلام نشده، 15 سال اجازه اندازه گیری آن لاین غنی سازی و پلمپ الکترونیکی، 15 سال نظارت بر موجودی سانتریفیوژها و زیرساخت های آنها در انبار، 15 سال اتخاذ سازوکار اطمینان بخش برای حل نگرانی های آژانس، 20 سال نظارت بر موجودی روتورز و بیلورز، 25 سال نظارت بر معدن سنگ کنستانتره و جابجایی آنها، صدور ویزای درازمدت برای ماموران آژانس و تهیه مکان مناسب در سایت ها یا کنار آنها نیز ایران باید ظرف 9 ماه پس از اجرای برجام، تعداد بازرسان آژانس را به 130 تا 150 نفر برساند. </a:t>
                      </a:r>
                      <a:endParaRPr lang="en-US" sz="1876" dirty="0">
                        <a:cs typeface="B Badr" pitchFamily="2" charset="-78"/>
                      </a:endParaRPr>
                    </a:p>
                  </a:txBody>
                  <a:tcPr>
                    <a:solidFill>
                      <a:schemeClr val="bg1">
                        <a:alpha val="20000"/>
                      </a:schemeClr>
                    </a:solidFill>
                  </a:tcPr>
                </a:tc>
                <a:tc>
                  <a:txBody>
                    <a:bodyPr/>
                    <a:lstStyle/>
                    <a:p>
                      <a:pPr algn="r" rtl="1"/>
                      <a:r>
                        <a:rPr lang="fa-IR" sz="1876" dirty="0" smtClean="0">
                          <a:cs typeface="B Badr" pitchFamily="2" charset="-78"/>
                        </a:rPr>
                        <a:t>1. اقداماتی بیش از توافقنامه ژنو مورد توافق قرار گرفته است.</a:t>
                      </a:r>
                      <a:endParaRPr lang="en-US" sz="1876" dirty="0">
                        <a:cs typeface="B Badr" pitchFamily="2" charset="-78"/>
                      </a:endParaRPr>
                    </a:p>
                  </a:txBody>
                  <a:tcPr>
                    <a:solidFill>
                      <a:schemeClr val="bg1">
                        <a:alpha val="20000"/>
                      </a:schemeClr>
                    </a:solidFill>
                  </a:tcPr>
                </a:tc>
                <a:tc>
                  <a:txBody>
                    <a:bodyPr/>
                    <a:lstStyle/>
                    <a:p>
                      <a:pPr algn="r" rtl="1"/>
                      <a:r>
                        <a:rPr lang="fa-IR" sz="1876" dirty="0" smtClean="0">
                          <a:cs typeface="B Badr" pitchFamily="2" charset="-78"/>
                        </a:rPr>
                        <a:t> 1. محدودیت های</a:t>
                      </a:r>
                      <a:r>
                        <a:rPr lang="fa-IR" sz="1876" baseline="0" dirty="0" smtClean="0">
                          <a:cs typeface="B Badr" pitchFamily="2" charset="-78"/>
                        </a:rPr>
                        <a:t> قبلی و بیش از آن به صورت بی سابق برداشت شده است مانند: ارایه اطلاعات در مورد برنامه های ایران نسبت به تاسیسات هسته ای، توصیف و ارائه اطلاعات نسبت به:  ساختمان های موجود در هر سایت هسته ای، میزان و سطح فعالیت ها، معادن اورانیوم، کارخانه های تولید اورانیوم، مواد منبع، طراحی راکتور اراک، إعمال پادمان نسبت به راکتور اراک، دسترسی روزانه به دوربین های ناظر که آفلاین هستند برای راستی آزمایی اطلاعات معین، موقت و سرزده، بازدید فیزیکی و بازدیدهای بدون اطلاع، دسترسی مدیریت شده به کارخانه مونتاژ سانتریفیوژ، روتور سانتریفیوژ و معادن و کارخانه های  تولید اورانیوم.   </a:t>
                      </a:r>
                      <a:endParaRPr lang="en-US" sz="1876" dirty="0">
                        <a:cs typeface="B Badr" pitchFamily="2" charset="-78"/>
                      </a:endParaRPr>
                    </a:p>
                  </a:txBody>
                  <a:tcPr>
                    <a:solidFill>
                      <a:schemeClr val="bg1">
                        <a:alpha val="20000"/>
                      </a:schemeClr>
                    </a:solidFill>
                  </a:tcPr>
                </a:tc>
                <a:tc>
                  <a:txBody>
                    <a:bodyPr/>
                    <a:lstStyle/>
                    <a:p>
                      <a:pPr algn="r" rtl="1"/>
                      <a:r>
                        <a:rPr lang="fa-IR" sz="1876" dirty="0" smtClean="0">
                          <a:cs typeface="B Badr" pitchFamily="2" charset="-78"/>
                        </a:rPr>
                        <a:t> 1. محدود بوده است،</a:t>
                      </a:r>
                      <a:r>
                        <a:rPr lang="fa-IR" sz="1876" baseline="0" dirty="0" smtClean="0">
                          <a:cs typeface="B Badr" pitchFamily="2" charset="-78"/>
                        </a:rPr>
                        <a:t> برای نمونه، نظارت ها روزانه نبوده، به افراد خاصی اجازه ورود به کشور داده نمی شد، دسترسی به کارخانه های تولید روتور یا مونتاژ سانتریفیوژ نبوده است و ...</a:t>
                      </a:r>
                      <a:endParaRPr lang="en-US" sz="1876" dirty="0">
                        <a:cs typeface="B Badr" pitchFamily="2" charset="-78"/>
                      </a:endParaRPr>
                    </a:p>
                  </a:txBody>
                  <a:tcPr>
                    <a:solidFill>
                      <a:schemeClr val="bg1">
                        <a:alpha val="20000"/>
                      </a:schemeClr>
                    </a:solidFill>
                  </a:tcPr>
                </a:tc>
              </a:tr>
            </a:tbl>
          </a:graphicData>
        </a:graphic>
      </p:graphicFrame>
      <p:sp>
        <p:nvSpPr>
          <p:cNvPr id="3" name="Title 2"/>
          <p:cNvSpPr>
            <a:spLocks noGrp="1"/>
          </p:cNvSpPr>
          <p:nvPr>
            <p:ph type="title"/>
          </p:nvPr>
        </p:nvSpPr>
        <p:spPr>
          <a:xfrm>
            <a:off x="2438399" y="0"/>
            <a:ext cx="3886201" cy="533400"/>
          </a:xfrm>
        </p:spPr>
        <p:txBody>
          <a:bodyPr/>
          <a:lstStyle/>
          <a:p>
            <a:r>
              <a:rPr lang="fa-IR" sz="4000" dirty="0" smtClean="0">
                <a:cs typeface="B Badr" pitchFamily="2" charset="-78"/>
              </a:rPr>
              <a:t>5. نظارت ها</a:t>
            </a:r>
            <a:endParaRPr lang="en-US" sz="4000" dirty="0">
              <a:cs typeface="B Badr" pitchFamily="2" charset="-78"/>
            </a:endParaRPr>
          </a:p>
        </p:txBody>
      </p:sp>
    </p:spTree>
    <p:extLst>
      <p:ext uri="{BB962C8B-B14F-4D97-AF65-F5344CB8AC3E}">
        <p14:creationId xmlns:p14="http://schemas.microsoft.com/office/powerpoint/2010/main" val="4284954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76104956"/>
              </p:ext>
            </p:extLst>
          </p:nvPr>
        </p:nvGraphicFramePr>
        <p:xfrm>
          <a:off x="152400" y="838200"/>
          <a:ext cx="8839200" cy="5852159"/>
        </p:xfrm>
        <a:graphic>
          <a:graphicData uri="http://schemas.openxmlformats.org/drawingml/2006/table">
            <a:tbl>
              <a:tblPr firstRow="1" bandRow="1">
                <a:tableStyleId>{616DA210-FB5B-4158-B5E0-FEB733F419BA}</a:tableStyleId>
              </a:tblPr>
              <a:tblGrid>
                <a:gridCol w="2209800"/>
                <a:gridCol w="2209800"/>
                <a:gridCol w="2209800"/>
                <a:gridCol w="2209800"/>
              </a:tblGrid>
              <a:tr h="609599">
                <a:tc>
                  <a:txBody>
                    <a:bodyPr/>
                    <a:lstStyle/>
                    <a:p>
                      <a:pPr algn="ctr" rtl="1"/>
                      <a:r>
                        <a:rPr lang="fa-IR" sz="2400" dirty="0" smtClean="0">
                          <a:cs typeface="B Badr" pitchFamily="2" charset="-78"/>
                        </a:rPr>
                        <a:t>توافق </a:t>
                      </a:r>
                      <a:r>
                        <a:rPr lang="fa-IR" sz="2400" baseline="0" dirty="0" smtClean="0">
                          <a:cs typeface="B Badr" pitchFamily="2" charset="-78"/>
                        </a:rPr>
                        <a:t>وین</a:t>
                      </a:r>
                      <a:endParaRPr lang="en-US" sz="2400" dirty="0">
                        <a:cs typeface="B Badr" pitchFamily="2" charset="-78"/>
                      </a:endParaRPr>
                    </a:p>
                  </a:txBody>
                  <a:tcPr/>
                </a:tc>
                <a:tc>
                  <a:txBody>
                    <a:bodyPr/>
                    <a:lstStyle/>
                    <a:p>
                      <a:pPr algn="ctr" rtl="1"/>
                      <a:r>
                        <a:rPr lang="fa-IR" sz="2400" dirty="0" smtClean="0">
                          <a:cs typeface="B Badr" pitchFamily="2" charset="-78"/>
                        </a:rPr>
                        <a:t>بیانیه لوزان</a:t>
                      </a:r>
                      <a:endParaRPr lang="en-US" sz="2400" dirty="0">
                        <a:cs typeface="B Badr" pitchFamily="2" charset="-78"/>
                      </a:endParaRPr>
                    </a:p>
                  </a:txBody>
                  <a:tcPr/>
                </a:tc>
                <a:tc>
                  <a:txBody>
                    <a:bodyPr/>
                    <a:lstStyle/>
                    <a:p>
                      <a:pPr algn="ctr" rtl="1"/>
                      <a:r>
                        <a:rPr lang="fa-IR" sz="2400" dirty="0" smtClean="0">
                          <a:cs typeface="B Badr" pitchFamily="2" charset="-78"/>
                        </a:rPr>
                        <a:t>توافقنامه ژنو</a:t>
                      </a:r>
                      <a:endParaRPr lang="en-US" sz="2400" dirty="0">
                        <a:cs typeface="B Badr" pitchFamily="2" charset="-78"/>
                      </a:endParaRPr>
                    </a:p>
                  </a:txBody>
                  <a:tcPr/>
                </a:tc>
                <a:tc>
                  <a:txBody>
                    <a:bodyPr/>
                    <a:lstStyle/>
                    <a:p>
                      <a:pPr algn="ctr" rtl="1"/>
                      <a:r>
                        <a:rPr lang="fa-IR" sz="2400" dirty="0" smtClean="0">
                          <a:cs typeface="B Badr" pitchFamily="2" charset="-78"/>
                        </a:rPr>
                        <a:t>دولت سابق</a:t>
                      </a:r>
                      <a:endParaRPr lang="en-US" sz="2400" dirty="0">
                        <a:cs typeface="B Badr" pitchFamily="2" charset="-78"/>
                      </a:endParaRPr>
                    </a:p>
                  </a:txBody>
                  <a:tcPr/>
                </a:tc>
              </a:tr>
              <a:tr h="370840">
                <a:tc>
                  <a:txBody>
                    <a:bodyPr/>
                    <a:lstStyle/>
                    <a:p>
                      <a:pPr algn="r" rtl="1"/>
                      <a:r>
                        <a:rPr lang="fa-IR" sz="2000" dirty="0" smtClean="0">
                          <a:cs typeface="B Badr" pitchFamily="2" charset="-78"/>
                        </a:rPr>
                        <a:t>2. کد اصلاحی 3/1 و پروتکل الحاقی</a:t>
                      </a:r>
                      <a:r>
                        <a:rPr lang="fa-IR" sz="2000" baseline="0" dirty="0" smtClean="0">
                          <a:cs typeface="B Badr" pitchFamily="2" charset="-78"/>
                        </a:rPr>
                        <a:t> پذیرفته شده و باید بدنبال تصویب آن در مجلس بود.</a:t>
                      </a:r>
                      <a:endParaRPr lang="en-US" sz="2000" dirty="0"/>
                    </a:p>
                  </a:txBody>
                  <a:tcPr>
                    <a:solidFill>
                      <a:schemeClr val="bg1"/>
                    </a:solidFill>
                  </a:tcPr>
                </a:tc>
                <a:tc>
                  <a:txBody>
                    <a:bodyPr/>
                    <a:lstStyle/>
                    <a:p>
                      <a:pPr algn="r" rtl="1"/>
                      <a:r>
                        <a:rPr lang="fa-IR" sz="2000" dirty="0" smtClean="0">
                          <a:cs typeface="B Badr" pitchFamily="2" charset="-78"/>
                        </a:rPr>
                        <a:t>2. کد اصلاحی 3/1 و پروتکل الحاقی</a:t>
                      </a:r>
                      <a:r>
                        <a:rPr lang="fa-IR" sz="2000" baseline="0" dirty="0" smtClean="0">
                          <a:cs typeface="B Badr" pitchFamily="2" charset="-78"/>
                        </a:rPr>
                        <a:t> پذیرفته شده است.</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2. کد اصلاحی 3/1 و پروتکل الحاقی اجرا نمی شده است.</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2. کد اصلاحی 3/1 و پروتکل الحاقی اجرا</a:t>
                      </a:r>
                      <a:r>
                        <a:rPr lang="fa-IR" sz="2000" baseline="0" dirty="0" smtClean="0">
                          <a:cs typeface="B Badr" pitchFamily="2" charset="-78"/>
                        </a:rPr>
                        <a:t> نمی شده است.</a:t>
                      </a:r>
                      <a:endParaRPr lang="en-US" sz="2000" dirty="0">
                        <a:cs typeface="B Badr" pitchFamily="2" charset="-78"/>
                      </a:endParaRPr>
                    </a:p>
                  </a:txBody>
                  <a:tcPr>
                    <a:solidFill>
                      <a:schemeClr val="bg1"/>
                    </a:solidFill>
                  </a:tcPr>
                </a:tc>
              </a:tr>
              <a:tr h="370840">
                <a:tc>
                  <a:txBody>
                    <a:bodyPr/>
                    <a:lstStyle/>
                    <a:p>
                      <a:pPr algn="r" rtl="1"/>
                      <a:r>
                        <a:rPr lang="fa-IR" sz="2000" dirty="0" smtClean="0">
                          <a:cs typeface="B Badr" pitchFamily="2" charset="-78"/>
                        </a:rPr>
                        <a:t>3. نصب تجهیزات</a:t>
                      </a:r>
                      <a:r>
                        <a:rPr lang="fa-IR" sz="2000" baseline="0" dirty="0" smtClean="0">
                          <a:cs typeface="B Badr" pitchFamily="2" charset="-78"/>
                        </a:rPr>
                        <a:t> مدرن پذیرفته شده است.</a:t>
                      </a:r>
                      <a:endParaRPr lang="en-US" sz="2000" dirty="0"/>
                    </a:p>
                  </a:txBody>
                  <a:tcPr>
                    <a:solidFill>
                      <a:schemeClr val="bg1"/>
                    </a:solidFill>
                  </a:tcPr>
                </a:tc>
                <a:tc>
                  <a:txBody>
                    <a:bodyPr/>
                    <a:lstStyle/>
                    <a:p>
                      <a:pPr algn="r" rtl="1"/>
                      <a:r>
                        <a:rPr lang="fa-IR" sz="2000" dirty="0" smtClean="0">
                          <a:cs typeface="B Badr" pitchFamily="2" charset="-78"/>
                        </a:rPr>
                        <a:t>3. نصب تجهیزات</a:t>
                      </a:r>
                      <a:r>
                        <a:rPr lang="fa-IR" sz="2000" baseline="0" dirty="0" smtClean="0">
                          <a:cs typeface="B Badr" pitchFamily="2" charset="-78"/>
                        </a:rPr>
                        <a:t> مدرن پذیرفته شده است.</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3. نصب تجهیزات مدرن اشاره نشده است.</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3. نصب تجهیزات مدرن ممنوع بوده است.</a:t>
                      </a:r>
                      <a:endParaRPr lang="en-US" sz="2000" dirty="0">
                        <a:cs typeface="B Badr" pitchFamily="2" charset="-78"/>
                      </a:endParaRPr>
                    </a:p>
                  </a:txBody>
                  <a:tcPr>
                    <a:solidFill>
                      <a:schemeClr val="bg1"/>
                    </a:solidFill>
                  </a:tcPr>
                </a:tc>
              </a:tr>
              <a:tr h="370840">
                <a:tc>
                  <a:txBody>
                    <a:bodyPr/>
                    <a:lstStyle/>
                    <a:p>
                      <a:pPr algn="r" rtl="1"/>
                      <a:r>
                        <a:rPr lang="fa-IR" sz="2000" dirty="0" smtClean="0">
                          <a:cs typeface="B Badr" pitchFamily="2" charset="-78"/>
                        </a:rPr>
                        <a:t>4. دسترسی بیشتر پذیرفته شده است که شامل دسترسی به افراد می شود.</a:t>
                      </a:r>
                      <a:endParaRPr lang="en-US" sz="2000" dirty="0"/>
                    </a:p>
                  </a:txBody>
                  <a:tcPr>
                    <a:solidFill>
                      <a:schemeClr val="bg1"/>
                    </a:solidFill>
                  </a:tcPr>
                </a:tc>
                <a:tc>
                  <a:txBody>
                    <a:bodyPr/>
                    <a:lstStyle/>
                    <a:p>
                      <a:pPr algn="r" rtl="1"/>
                      <a:r>
                        <a:rPr lang="fa-IR" sz="2000" dirty="0" smtClean="0">
                          <a:cs typeface="B Badr" pitchFamily="2" charset="-78"/>
                        </a:rPr>
                        <a:t>4. دسترسی بیشتر پذیرفته شده است که شامل دسترسی به افراد می شود.</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4. دسترسی بیشتر نبوده است.</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4. دسترسی محدود بوده است.</a:t>
                      </a:r>
                      <a:endParaRPr lang="en-US" sz="2000" dirty="0">
                        <a:cs typeface="B Badr" pitchFamily="2" charset="-78"/>
                      </a:endParaRPr>
                    </a:p>
                  </a:txBody>
                  <a:tcPr>
                    <a:solidFill>
                      <a:schemeClr val="bg1"/>
                    </a:solidFill>
                  </a:tcPr>
                </a:tc>
              </a:tr>
              <a:tr h="1905000">
                <a:tc>
                  <a:txBody>
                    <a:bodyPr/>
                    <a:lstStyle/>
                    <a:p>
                      <a:pPr algn="r" rtl="1"/>
                      <a:r>
                        <a:rPr lang="fa-IR" sz="2000" dirty="0" smtClean="0">
                          <a:cs typeface="B Badr" pitchFamily="2" charset="-78"/>
                        </a:rPr>
                        <a:t>5. بازرسی</a:t>
                      </a:r>
                      <a:r>
                        <a:rPr lang="fa-IR" sz="2000" baseline="0" dirty="0" smtClean="0">
                          <a:cs typeface="B Badr" pitchFamily="2" charset="-78"/>
                        </a:rPr>
                        <a:t> از اماکن نظامی با نظر اکثریت 5 و یا بیشتر از اعضای کمیسیون مشترک امکان پذیر است، و تاکید شده است که نگرانی های گذشته و حال باید برطرف شود.</a:t>
                      </a:r>
                      <a:endParaRPr lang="en-US" sz="2000" dirty="0"/>
                    </a:p>
                  </a:txBody>
                  <a:tcPr>
                    <a:solidFill>
                      <a:schemeClr val="bg1"/>
                    </a:solidFill>
                  </a:tcPr>
                </a:tc>
                <a:tc>
                  <a:txBody>
                    <a:bodyPr/>
                    <a:lstStyle/>
                    <a:p>
                      <a:pPr algn="r" rtl="1"/>
                      <a:r>
                        <a:rPr lang="fa-IR" sz="2000" dirty="0" smtClean="0">
                          <a:cs typeface="B Badr" pitchFamily="2" charset="-78"/>
                        </a:rPr>
                        <a:t>5. اجازه بررسی ابعاد احتمالی</a:t>
                      </a:r>
                      <a:r>
                        <a:rPr lang="fa-IR" sz="2000" baseline="0" dirty="0" smtClean="0">
                          <a:cs typeface="B Badr" pitchFamily="2" charset="-78"/>
                        </a:rPr>
                        <a:t> نظامی داده شده است. و تاکید شده است که نگرانی های گذشته و حال باید برطرف شود.</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5. ذکر صریحی</a:t>
                      </a:r>
                      <a:r>
                        <a:rPr lang="fa-IR" sz="2000" baseline="0" dirty="0" smtClean="0">
                          <a:cs typeface="B Badr" pitchFamily="2" charset="-78"/>
                        </a:rPr>
                        <a:t> </a:t>
                      </a:r>
                      <a:r>
                        <a:rPr lang="fa-IR" sz="2000" dirty="0" smtClean="0">
                          <a:cs typeface="B Badr" pitchFamily="2" charset="-78"/>
                        </a:rPr>
                        <a:t>از بررسی ابعاد احتمالی نظامی نشده است جز حل و فصل نگرانی های گذشته و حال</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5. اجازه بررسی ابعاد احتمالی نظامی داده نمی شده است.</a:t>
                      </a:r>
                      <a:endParaRPr lang="en-US" sz="2000" dirty="0">
                        <a:cs typeface="B Badr" pitchFamily="2" charset="-78"/>
                      </a:endParaRPr>
                    </a:p>
                  </a:txBody>
                  <a:tcPr>
                    <a:solidFill>
                      <a:schemeClr val="bg1"/>
                    </a:solidFill>
                  </a:tcPr>
                </a:tc>
              </a:tr>
            </a:tbl>
          </a:graphicData>
        </a:graphic>
      </p:graphicFrame>
      <p:sp>
        <p:nvSpPr>
          <p:cNvPr id="3" name="Title 2"/>
          <p:cNvSpPr>
            <a:spLocks noGrp="1"/>
          </p:cNvSpPr>
          <p:nvPr>
            <p:ph type="title"/>
          </p:nvPr>
        </p:nvSpPr>
        <p:spPr>
          <a:xfrm>
            <a:off x="2362199" y="0"/>
            <a:ext cx="3733801" cy="803366"/>
          </a:xfrm>
        </p:spPr>
        <p:txBody>
          <a:bodyPr/>
          <a:lstStyle/>
          <a:p>
            <a:r>
              <a:rPr lang="fa-IR" sz="4000" dirty="0" smtClean="0">
                <a:cs typeface="B Badr" pitchFamily="2" charset="-78"/>
              </a:rPr>
              <a:t>نظارت ها </a:t>
            </a:r>
            <a:endParaRPr lang="en-US" sz="4000" dirty="0">
              <a:cs typeface="B Badr" pitchFamily="2" charset="-78"/>
            </a:endParaRPr>
          </a:p>
        </p:txBody>
      </p:sp>
    </p:spTree>
    <p:extLst>
      <p:ext uri="{BB962C8B-B14F-4D97-AF65-F5344CB8AC3E}">
        <p14:creationId xmlns:p14="http://schemas.microsoft.com/office/powerpoint/2010/main" val="5360215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96591690"/>
              </p:ext>
            </p:extLst>
          </p:nvPr>
        </p:nvGraphicFramePr>
        <p:xfrm>
          <a:off x="152400" y="762000"/>
          <a:ext cx="8839200" cy="5943600"/>
        </p:xfrm>
        <a:graphic>
          <a:graphicData uri="http://schemas.openxmlformats.org/drawingml/2006/table">
            <a:tbl>
              <a:tblPr firstRow="1" bandRow="1">
                <a:tableStyleId>{616DA210-FB5B-4158-B5E0-FEB733F419BA}</a:tableStyleId>
              </a:tblPr>
              <a:tblGrid>
                <a:gridCol w="2209800"/>
                <a:gridCol w="2209800"/>
                <a:gridCol w="2209800"/>
                <a:gridCol w="2209800"/>
              </a:tblGrid>
              <a:tr h="560716">
                <a:tc>
                  <a:txBody>
                    <a:bodyPr/>
                    <a:lstStyle/>
                    <a:p>
                      <a:pPr algn="ctr" rtl="1"/>
                      <a:r>
                        <a:rPr lang="fa-IR" sz="2800" dirty="0" smtClean="0">
                          <a:cs typeface="B Badr" pitchFamily="2" charset="-78"/>
                        </a:rPr>
                        <a:t>توافق وین</a:t>
                      </a:r>
                      <a:endParaRPr lang="en-US" sz="2800" dirty="0">
                        <a:cs typeface="B Badr" pitchFamily="2" charset="-78"/>
                      </a:endParaRPr>
                    </a:p>
                  </a:txBody>
                  <a:tcPr/>
                </a:tc>
                <a:tc>
                  <a:txBody>
                    <a:bodyPr/>
                    <a:lstStyle/>
                    <a:p>
                      <a:pPr algn="ctr"/>
                      <a:r>
                        <a:rPr lang="fa-IR" sz="2800" dirty="0" smtClean="0">
                          <a:cs typeface="B Badr" pitchFamily="2" charset="-78"/>
                        </a:rPr>
                        <a:t>بیانیه لوزان</a:t>
                      </a:r>
                      <a:endParaRPr lang="en-US" sz="2800" dirty="0">
                        <a:cs typeface="B Badr" pitchFamily="2" charset="-78"/>
                      </a:endParaRPr>
                    </a:p>
                  </a:txBody>
                  <a:tcPr/>
                </a:tc>
                <a:tc>
                  <a:txBody>
                    <a:bodyPr/>
                    <a:lstStyle/>
                    <a:p>
                      <a:pPr algn="ctr"/>
                      <a:r>
                        <a:rPr lang="fa-IR" sz="2800" dirty="0" smtClean="0">
                          <a:cs typeface="B Badr" pitchFamily="2" charset="-78"/>
                        </a:rPr>
                        <a:t>توافقنامه ژنو</a:t>
                      </a:r>
                      <a:endParaRPr lang="en-US" sz="2800" dirty="0">
                        <a:cs typeface="B Badr" pitchFamily="2" charset="-78"/>
                      </a:endParaRPr>
                    </a:p>
                  </a:txBody>
                  <a:tcPr/>
                </a:tc>
                <a:tc>
                  <a:txBody>
                    <a:bodyPr/>
                    <a:lstStyle/>
                    <a:p>
                      <a:pPr algn="ctr" rtl="1"/>
                      <a:r>
                        <a:rPr lang="fa-IR" sz="2800" dirty="0" smtClean="0">
                          <a:cs typeface="B Badr" pitchFamily="2" charset="-78"/>
                        </a:rPr>
                        <a:t>دولت سابق </a:t>
                      </a:r>
                      <a:endParaRPr lang="en-US" sz="2800" dirty="0">
                        <a:cs typeface="B Badr" pitchFamily="2" charset="-78"/>
                      </a:endParaRPr>
                    </a:p>
                  </a:txBody>
                  <a:tcPr/>
                </a:tc>
              </a:tr>
              <a:tr h="2691442">
                <a:tc>
                  <a:txBody>
                    <a:bodyPr/>
                    <a:lstStyle/>
                    <a:p>
                      <a:pPr algn="r" rtl="1"/>
                      <a:r>
                        <a:rPr lang="fa-IR" dirty="0" smtClean="0">
                          <a:cs typeface="B Badr" pitchFamily="2" charset="-78"/>
                        </a:rPr>
                        <a:t>وعده</a:t>
                      </a:r>
                      <a:r>
                        <a:rPr lang="fa-IR" baseline="0" dirty="0" smtClean="0">
                          <a:cs typeface="B Badr" pitchFamily="2" charset="-78"/>
                        </a:rPr>
                        <a:t> های مشروطی داده شده است.</a:t>
                      </a:r>
                      <a:endParaRPr lang="en-US" dirty="0">
                        <a:cs typeface="B Badr" pitchFamily="2" charset="-78"/>
                      </a:endParaRPr>
                    </a:p>
                  </a:txBody>
                  <a:tcPr>
                    <a:solidFill>
                      <a:schemeClr val="bg1">
                        <a:alpha val="20000"/>
                      </a:schemeClr>
                    </a:solidFill>
                  </a:tcPr>
                </a:tc>
                <a:tc>
                  <a:txBody>
                    <a:bodyPr/>
                    <a:lstStyle/>
                    <a:p>
                      <a:pPr algn="r" rtl="1"/>
                      <a:r>
                        <a:rPr lang="fa-IR" sz="1800" dirty="0" smtClean="0">
                          <a:cs typeface="B Badr" pitchFamily="2" charset="-78"/>
                        </a:rPr>
                        <a:t>1. وعده های مشروطی داده شده است.</a:t>
                      </a:r>
                      <a:endParaRPr lang="en-US" sz="1800" dirty="0">
                        <a:cs typeface="B Badr" pitchFamily="2" charset="-78"/>
                      </a:endParaRPr>
                    </a:p>
                  </a:txBody>
                  <a:tcPr>
                    <a:solidFill>
                      <a:schemeClr val="bg1">
                        <a:alpha val="20000"/>
                      </a:schemeClr>
                    </a:solidFill>
                  </a:tcPr>
                </a:tc>
                <a:tc>
                  <a:txBody>
                    <a:bodyPr/>
                    <a:lstStyle/>
                    <a:p>
                      <a:pPr algn="r" rtl="1"/>
                      <a:r>
                        <a:rPr lang="fa-IR" sz="1800" dirty="0" smtClean="0">
                          <a:cs typeface="B Badr" pitchFamily="2" charset="-78"/>
                        </a:rPr>
                        <a:t>1.</a:t>
                      </a:r>
                      <a:r>
                        <a:rPr lang="fa-IR" sz="1800" baseline="0" dirty="0" smtClean="0">
                          <a:cs typeface="B Badr" pitchFamily="2" charset="-78"/>
                        </a:rPr>
                        <a:t> در گام اول تعهد تعلیق تحریم از صادرات پتروشیمی، بیمه کشتی ها، تامین قطعات هواپیما، برگشت پول معین به ایران و ... داده شد نیز بیان شد که هیچ تحریم جدیدی از سوی اتحادیه اروپا و آمریکا وضع نمی شود ولی عمل نکردند.</a:t>
                      </a:r>
                      <a:endParaRPr lang="en-US" sz="1800" dirty="0">
                        <a:cs typeface="B Badr" pitchFamily="2" charset="-78"/>
                      </a:endParaRPr>
                    </a:p>
                  </a:txBody>
                  <a:tcPr>
                    <a:solidFill>
                      <a:schemeClr val="bg1">
                        <a:alpha val="20000"/>
                      </a:schemeClr>
                    </a:solidFill>
                  </a:tcPr>
                </a:tc>
                <a:tc>
                  <a:txBody>
                    <a:bodyPr/>
                    <a:lstStyle/>
                    <a:p>
                      <a:pPr algn="r" rtl="1"/>
                      <a:r>
                        <a:rPr lang="fa-IR" sz="1800" dirty="0" smtClean="0">
                          <a:cs typeface="B Badr" pitchFamily="2" charset="-78"/>
                        </a:rPr>
                        <a:t>1. تحریم های اتحادیه اروپا، آمریکا (کنگره و دستورات اجرایی</a:t>
                      </a:r>
                      <a:r>
                        <a:rPr lang="fa-IR" sz="1800" baseline="0" dirty="0" smtClean="0">
                          <a:cs typeface="B Badr" pitchFamily="2" charset="-78"/>
                        </a:rPr>
                        <a:t> رئیس جمهور، اولیه و ثانویه)، شورای امنیت، تحریمهای هسته ای، موشکی، حقوق بشر و تروریسم  برقرار بوده است</a:t>
                      </a:r>
                      <a:endParaRPr lang="en-US" sz="1800" dirty="0">
                        <a:cs typeface="B Badr" pitchFamily="2" charset="-78"/>
                      </a:endParaRPr>
                    </a:p>
                  </a:txBody>
                  <a:tcPr>
                    <a:solidFill>
                      <a:schemeClr val="bg1">
                        <a:alpha val="20000"/>
                      </a:schemeClr>
                    </a:solidFill>
                  </a:tcPr>
                </a:tc>
              </a:tr>
              <a:tr h="2691442">
                <a:tc>
                  <a:txBody>
                    <a:bodyPr/>
                    <a:lstStyle/>
                    <a:p>
                      <a:endParaRPr lang="en-US" dirty="0"/>
                    </a:p>
                  </a:txBody>
                  <a:tcPr/>
                </a:tc>
                <a:tc>
                  <a:txBody>
                    <a:bodyPr/>
                    <a:lstStyle/>
                    <a:p>
                      <a:pPr algn="r" rtl="1"/>
                      <a:r>
                        <a:rPr lang="fa-IR" sz="1800" dirty="0" smtClean="0">
                          <a:cs typeface="B Badr" pitchFamily="2" charset="-78"/>
                        </a:rPr>
                        <a:t>2. وعده برداشته شدن تحریم های مربوط به هسته ای در دو مورد اقتصادی (</a:t>
                      </a:r>
                      <a:r>
                        <a:rPr lang="en-US" sz="1800" dirty="0" smtClean="0">
                          <a:cs typeface="B Badr" pitchFamily="2" charset="-78"/>
                        </a:rPr>
                        <a:t>ECONOMY</a:t>
                      </a:r>
                      <a:r>
                        <a:rPr lang="fa-IR" sz="1800" dirty="0" smtClean="0">
                          <a:cs typeface="B Badr" pitchFamily="2" charset="-78"/>
                        </a:rPr>
                        <a:t>) و مالی (</a:t>
                      </a:r>
                      <a:r>
                        <a:rPr lang="en-US" sz="1800" dirty="0" smtClean="0">
                          <a:cs typeface="B Badr" pitchFamily="2" charset="-78"/>
                        </a:rPr>
                        <a:t>FINANCE</a:t>
                      </a:r>
                      <a:r>
                        <a:rPr lang="fa-IR" sz="1800" dirty="0" smtClean="0">
                          <a:cs typeface="B Badr" pitchFamily="2" charset="-78"/>
                        </a:rPr>
                        <a:t>) مشروط به اجرای تعهدات کلیدی هسته ای ایران و تایید آژانس شده است.</a:t>
                      </a:r>
                      <a:endParaRPr lang="en-US" sz="1800" dirty="0">
                        <a:cs typeface="B Badr" pitchFamily="2" charset="-78"/>
                      </a:endParaRPr>
                    </a:p>
                  </a:txBody>
                  <a:tcPr/>
                </a:tc>
                <a:tc>
                  <a:txBody>
                    <a:bodyPr/>
                    <a:lstStyle/>
                    <a:p>
                      <a:pPr algn="r" rtl="1"/>
                      <a:r>
                        <a:rPr lang="fa-IR" sz="1800" dirty="0" smtClean="0">
                          <a:cs typeface="B Badr" pitchFamily="2" charset="-78"/>
                        </a:rPr>
                        <a:t>2. در گام نهایی وعده برداشتن کامل تحریم های مربوط به هسته ای در چهار مورد تجارت</a:t>
                      </a:r>
                      <a:r>
                        <a:rPr lang="fa-IR" sz="1800" baseline="0" dirty="0" smtClean="0">
                          <a:cs typeface="B Badr" pitchFamily="2" charset="-78"/>
                        </a:rPr>
                        <a:t> (</a:t>
                      </a:r>
                      <a:r>
                        <a:rPr lang="en-US" sz="1800" baseline="0" dirty="0" smtClean="0">
                          <a:cs typeface="B Badr" pitchFamily="2" charset="-78"/>
                        </a:rPr>
                        <a:t>TRADE</a:t>
                      </a:r>
                      <a:r>
                        <a:rPr lang="fa-IR" sz="1800" baseline="0" dirty="0" smtClean="0">
                          <a:cs typeface="B Badr" pitchFamily="2" charset="-78"/>
                        </a:rPr>
                        <a:t>)، تکنولوژی (</a:t>
                      </a:r>
                      <a:r>
                        <a:rPr lang="en-US" sz="1800" baseline="0" dirty="0" smtClean="0">
                          <a:cs typeface="B Badr" pitchFamily="2" charset="-78"/>
                        </a:rPr>
                        <a:t>TECHNOLOGY</a:t>
                      </a:r>
                      <a:r>
                        <a:rPr lang="fa-IR" sz="1800" baseline="0" dirty="0" smtClean="0">
                          <a:cs typeface="B Badr" pitchFamily="2" charset="-78"/>
                        </a:rPr>
                        <a:t>)، مالی (</a:t>
                      </a:r>
                      <a:r>
                        <a:rPr lang="en-US" sz="1800" baseline="0" dirty="0" smtClean="0">
                          <a:cs typeface="B Badr" pitchFamily="2" charset="-78"/>
                        </a:rPr>
                        <a:t>FINANCE</a:t>
                      </a:r>
                      <a:r>
                        <a:rPr lang="fa-IR" sz="1800" baseline="0" dirty="0" smtClean="0">
                          <a:cs typeface="B Badr" pitchFamily="2" charset="-78"/>
                        </a:rPr>
                        <a:t>) و انرژی (</a:t>
                      </a:r>
                      <a:r>
                        <a:rPr lang="en-US" sz="1800" baseline="0" dirty="0" smtClean="0">
                          <a:cs typeface="B Badr" pitchFamily="2" charset="-78"/>
                        </a:rPr>
                        <a:t>ENERGY</a:t>
                      </a:r>
                      <a:r>
                        <a:rPr lang="fa-IR" sz="1800" baseline="0" dirty="0" smtClean="0">
                          <a:cs typeface="B Badr" pitchFamily="2" charset="-78"/>
                        </a:rPr>
                        <a:t>) داده شده است.</a:t>
                      </a:r>
                      <a:endParaRPr lang="en-US" sz="1800" dirty="0">
                        <a:cs typeface="B Badr" pitchFamily="2" charset="-78"/>
                      </a:endParaRPr>
                    </a:p>
                  </a:txBody>
                  <a:tcPr/>
                </a:tc>
                <a:tc>
                  <a:txBody>
                    <a:bodyPr/>
                    <a:lstStyle/>
                    <a:p>
                      <a:pPr algn="r" rtl="1"/>
                      <a:r>
                        <a:rPr lang="fa-IR" sz="1800" dirty="0" smtClean="0">
                          <a:cs typeface="B Badr" pitchFamily="2" charset="-78"/>
                        </a:rPr>
                        <a:t>2. تحریم ها –به صورت کلی-</a:t>
                      </a:r>
                      <a:r>
                        <a:rPr lang="fa-IR" sz="1800" baseline="0" dirty="0" smtClean="0">
                          <a:cs typeface="B Badr" pitchFamily="2" charset="-78"/>
                        </a:rPr>
                        <a:t> موجود بوده است.</a:t>
                      </a:r>
                      <a:endParaRPr lang="en-US" sz="1800" dirty="0">
                        <a:cs typeface="B Badr" pitchFamily="2" charset="-78"/>
                      </a:endParaRPr>
                    </a:p>
                  </a:txBody>
                  <a:tcPr/>
                </a:tc>
              </a:tr>
            </a:tbl>
          </a:graphicData>
        </a:graphic>
      </p:graphicFrame>
      <p:sp>
        <p:nvSpPr>
          <p:cNvPr id="3" name="Title 2"/>
          <p:cNvSpPr>
            <a:spLocks noGrp="1"/>
          </p:cNvSpPr>
          <p:nvPr>
            <p:ph type="title"/>
          </p:nvPr>
        </p:nvSpPr>
        <p:spPr>
          <a:xfrm>
            <a:off x="2438399" y="76200"/>
            <a:ext cx="3962401" cy="609600"/>
          </a:xfrm>
        </p:spPr>
        <p:txBody>
          <a:bodyPr/>
          <a:lstStyle/>
          <a:p>
            <a:r>
              <a:rPr lang="fa-IR" sz="4000" dirty="0" smtClean="0">
                <a:cs typeface="Badr" pitchFamily="2" charset="-78"/>
              </a:rPr>
              <a:t>6. تحریم ها</a:t>
            </a:r>
            <a:endParaRPr lang="en-US" sz="4000" dirty="0">
              <a:cs typeface="Badr" pitchFamily="2" charset="-78"/>
            </a:endParaRPr>
          </a:p>
        </p:txBody>
      </p:sp>
    </p:spTree>
    <p:extLst>
      <p:ext uri="{BB962C8B-B14F-4D97-AF65-F5344CB8AC3E}">
        <p14:creationId xmlns:p14="http://schemas.microsoft.com/office/powerpoint/2010/main" val="848007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78548805"/>
              </p:ext>
            </p:extLst>
          </p:nvPr>
        </p:nvGraphicFramePr>
        <p:xfrm>
          <a:off x="152400" y="762000"/>
          <a:ext cx="8839200" cy="5852160"/>
        </p:xfrm>
        <a:graphic>
          <a:graphicData uri="http://schemas.openxmlformats.org/drawingml/2006/table">
            <a:tbl>
              <a:tblPr firstRow="1" bandRow="1">
                <a:tableStyleId>{616DA210-FB5B-4158-B5E0-FEB733F419BA}</a:tableStyleId>
              </a:tblPr>
              <a:tblGrid>
                <a:gridCol w="2057400"/>
                <a:gridCol w="3200400"/>
                <a:gridCol w="1905000"/>
                <a:gridCol w="1676400"/>
              </a:tblGrid>
              <a:tr h="457200">
                <a:tc>
                  <a:txBody>
                    <a:bodyPr/>
                    <a:lstStyle/>
                    <a:p>
                      <a:pPr algn="ctr" rtl="1"/>
                      <a:r>
                        <a:rPr lang="fa-IR" sz="2400" dirty="0" smtClean="0">
                          <a:cs typeface="B Badr" pitchFamily="2" charset="-78"/>
                        </a:rPr>
                        <a:t>توافق وین</a:t>
                      </a:r>
                      <a:endParaRPr lang="en-US" sz="2400" dirty="0">
                        <a:cs typeface="B Badr" pitchFamily="2" charset="-78"/>
                      </a:endParaRPr>
                    </a:p>
                  </a:txBody>
                  <a:tcPr/>
                </a:tc>
                <a:tc>
                  <a:txBody>
                    <a:bodyPr/>
                    <a:lstStyle/>
                    <a:p>
                      <a:pPr algn="ctr"/>
                      <a:r>
                        <a:rPr lang="fa-IR" sz="2400" b="1" dirty="0" smtClean="0">
                          <a:cs typeface="B Badr" pitchFamily="2" charset="-78"/>
                        </a:rPr>
                        <a:t>بیانیه لوزان</a:t>
                      </a:r>
                      <a:endParaRPr lang="en-US" sz="2400" b="1" dirty="0">
                        <a:cs typeface="B Badr" pitchFamily="2" charset="-78"/>
                      </a:endParaRPr>
                    </a:p>
                  </a:txBody>
                  <a:tcPr/>
                </a:tc>
                <a:tc>
                  <a:txBody>
                    <a:bodyPr/>
                    <a:lstStyle/>
                    <a:p>
                      <a:pPr algn="ctr"/>
                      <a:r>
                        <a:rPr lang="fa-IR" sz="2400" b="1" dirty="0" smtClean="0">
                          <a:cs typeface="B Badr" pitchFamily="2" charset="-78"/>
                        </a:rPr>
                        <a:t>توافقنامه</a:t>
                      </a:r>
                      <a:r>
                        <a:rPr lang="fa-IR" sz="2400" b="1" baseline="0" dirty="0" smtClean="0">
                          <a:cs typeface="B Badr" pitchFamily="2" charset="-78"/>
                        </a:rPr>
                        <a:t> ژنو</a:t>
                      </a:r>
                      <a:endParaRPr lang="en-US" sz="2400" b="1" dirty="0">
                        <a:cs typeface="B Badr" pitchFamily="2" charset="-78"/>
                      </a:endParaRPr>
                    </a:p>
                  </a:txBody>
                  <a:tcPr/>
                </a:tc>
                <a:tc>
                  <a:txBody>
                    <a:bodyPr/>
                    <a:lstStyle/>
                    <a:p>
                      <a:pPr algn="ctr" rtl="1"/>
                      <a:r>
                        <a:rPr lang="fa-IR" sz="2400" b="1" dirty="0" smtClean="0">
                          <a:cs typeface="B Badr" pitchFamily="2" charset="-78"/>
                        </a:rPr>
                        <a:t>دولت سابق </a:t>
                      </a:r>
                      <a:endParaRPr lang="en-US" sz="2400" b="1" dirty="0">
                        <a:cs typeface="B Badr" pitchFamily="2" charset="-78"/>
                      </a:endParaRPr>
                    </a:p>
                  </a:txBody>
                  <a:tcPr/>
                </a:tc>
              </a:tr>
              <a:tr h="370840">
                <a:tc>
                  <a:txBody>
                    <a:bodyPr/>
                    <a:lstStyle/>
                    <a:p>
                      <a:pPr algn="r" rtl="1"/>
                      <a:r>
                        <a:rPr lang="fa-IR" sz="1800" dirty="0" smtClean="0">
                          <a:cs typeface="B Badr" pitchFamily="2" charset="-78"/>
                        </a:rPr>
                        <a:t>مراد از تحریم های اتحادیه اروپا، تحریم های</a:t>
                      </a:r>
                      <a:r>
                        <a:rPr lang="fa-IR" sz="1800" baseline="0" dirty="0" smtClean="0">
                          <a:cs typeface="B Badr" pitchFamily="2" charset="-78"/>
                        </a:rPr>
                        <a:t> اقتصادی و مالی است و این تحریم ها</a:t>
                      </a:r>
                      <a:r>
                        <a:rPr lang="fa-IR" sz="1800" dirty="0" smtClean="0">
                          <a:cs typeface="B Badr" pitchFamily="2" charset="-78"/>
                        </a:rPr>
                        <a:t> پس از انجام تعهدات ایران و راستی آزمایی آژانس برداشته خواهد شد. تحریم های عدم اشاعه 8</a:t>
                      </a:r>
                      <a:r>
                        <a:rPr lang="fa-IR" sz="1800" baseline="0" dirty="0" smtClean="0">
                          <a:cs typeface="B Badr" pitchFamily="2" charset="-78"/>
                        </a:rPr>
                        <a:t> سال بعد و یا با تایید آژانس نسبت به صلح آمیز بودن برنامه هسته ای ایران انجام می شود. </a:t>
                      </a:r>
                      <a:endParaRPr lang="en-US" sz="1800" dirty="0">
                        <a:cs typeface="B Badr" pitchFamily="2" charset="-78"/>
                      </a:endParaRPr>
                    </a:p>
                  </a:txBody>
                  <a:tcPr>
                    <a:solidFill>
                      <a:schemeClr val="bg1">
                        <a:alpha val="20000"/>
                      </a:schemeClr>
                    </a:solidFill>
                  </a:tcPr>
                </a:tc>
                <a:tc>
                  <a:txBody>
                    <a:bodyPr/>
                    <a:lstStyle/>
                    <a:p>
                      <a:pPr algn="r" rtl="1"/>
                      <a:r>
                        <a:rPr lang="fa-IR" sz="1800" dirty="0" smtClean="0">
                          <a:cs typeface="B Badr" pitchFamily="2" charset="-78"/>
                        </a:rPr>
                        <a:t>3. صرفا اجرای تحریم های هسته ای اروپا در دو مورد اقتصادی و مالی مشروط  و همزمان با انجام</a:t>
                      </a:r>
                      <a:r>
                        <a:rPr lang="fa-IR" sz="1800" baseline="0" dirty="0" smtClean="0">
                          <a:cs typeface="B Badr" pitchFamily="2" charset="-78"/>
                        </a:rPr>
                        <a:t> تعهدات کلیدی هسته ای ایران و تایید آژانس لغو خواهد شد.</a:t>
                      </a:r>
                      <a:endParaRPr lang="en-US" sz="1800" dirty="0">
                        <a:cs typeface="B Badr" pitchFamily="2" charset="-78"/>
                      </a:endParaRPr>
                    </a:p>
                  </a:txBody>
                  <a:tcPr>
                    <a:solidFill>
                      <a:schemeClr val="bg1">
                        <a:alpha val="20000"/>
                      </a:schemeClr>
                    </a:solidFill>
                  </a:tcPr>
                </a:tc>
                <a:tc>
                  <a:txBody>
                    <a:bodyPr/>
                    <a:lstStyle/>
                    <a:p>
                      <a:pPr algn="r" rtl="1"/>
                      <a:r>
                        <a:rPr lang="fa-IR" sz="1800" dirty="0" smtClean="0">
                          <a:cs typeface="B Badr" pitchFamily="2" charset="-78"/>
                        </a:rPr>
                        <a:t>3.وعده لغو تحریمهای همه جانبه هسته ای اروپا در چهار مورد تجاری، مالی،</a:t>
                      </a:r>
                      <a:r>
                        <a:rPr lang="fa-IR" sz="1800" baseline="0" dirty="0" smtClean="0">
                          <a:cs typeface="B Badr" pitchFamily="2" charset="-78"/>
                        </a:rPr>
                        <a:t> تکنولوژی و انرژی در گام نهایی داده شده است.</a:t>
                      </a:r>
                      <a:endParaRPr lang="en-US" sz="1800" dirty="0">
                        <a:cs typeface="B Badr" pitchFamily="2" charset="-78"/>
                      </a:endParaRPr>
                    </a:p>
                  </a:txBody>
                  <a:tcPr>
                    <a:solidFill>
                      <a:schemeClr val="bg1">
                        <a:alpha val="20000"/>
                      </a:schemeClr>
                    </a:solidFill>
                  </a:tcPr>
                </a:tc>
                <a:tc>
                  <a:txBody>
                    <a:bodyPr/>
                    <a:lstStyle/>
                    <a:p>
                      <a:pPr algn="r" rtl="1"/>
                      <a:r>
                        <a:rPr lang="fa-IR" sz="1800" dirty="0" smtClean="0">
                          <a:cs typeface="B Badr" pitchFamily="2" charset="-78"/>
                        </a:rPr>
                        <a:t>3. تحریم های اتحادیه اروپا برقرار بوده است.</a:t>
                      </a:r>
                      <a:endParaRPr lang="en-US" sz="1800" dirty="0">
                        <a:cs typeface="B Badr" pitchFamily="2" charset="-78"/>
                      </a:endParaRPr>
                    </a:p>
                  </a:txBody>
                  <a:tcPr>
                    <a:solidFill>
                      <a:schemeClr val="bg1">
                        <a:alpha val="20000"/>
                      </a:schemeClr>
                    </a:solidFill>
                  </a:tcPr>
                </a:tc>
              </a:tr>
              <a:tr h="370840">
                <a:tc>
                  <a:txBody>
                    <a:bodyPr/>
                    <a:lstStyle/>
                    <a:p>
                      <a:pPr algn="r" rtl="1"/>
                      <a:r>
                        <a:rPr lang="fa-IR" sz="1800" dirty="0" smtClean="0">
                          <a:cs typeface="B Badr" pitchFamily="2" charset="-78"/>
                        </a:rPr>
                        <a:t>تحریم های آمریکا پس از انجام تعهدات</a:t>
                      </a:r>
                      <a:r>
                        <a:rPr lang="fa-IR" sz="1800" baseline="0" dirty="0" smtClean="0">
                          <a:cs typeface="B Badr" pitchFamily="2" charset="-78"/>
                        </a:rPr>
                        <a:t> از سوی ایران و راستی آزمایی آژانس موقتا متوقف می شود. بعد از 8 سال و یا تایید آژانس نسبت به صلح آمیز بودن برنامه هسته ای ایران، آمریکا به سمت لغو تحریم ها خواهد رفت.</a:t>
                      </a:r>
                      <a:endParaRPr lang="en-US" sz="1800" dirty="0">
                        <a:cs typeface="B Badr" pitchFamily="2" charset="-78"/>
                      </a:endParaRPr>
                    </a:p>
                  </a:txBody>
                  <a:tcPr/>
                </a:tc>
                <a:tc>
                  <a:txBody>
                    <a:bodyPr/>
                    <a:lstStyle/>
                    <a:p>
                      <a:pPr algn="r" rtl="1"/>
                      <a:r>
                        <a:rPr lang="fa-IR" sz="1800" dirty="0" smtClean="0">
                          <a:cs typeface="B Badr" pitchFamily="2" charset="-78"/>
                        </a:rPr>
                        <a:t>4. تحریم های آمریکا اولا: لغو نخواهد شد بلکه به صورت موقت متوقف خواهد شد، ثانیا: این تحریمها صرفا مربوط به هسته ای است، ثالثا: فقط در دو مورد مالی و اقتصادی خواهد بود و رابعا: صرفا در مورد تحریمهای ثانویه یعنی فرامرزی خواهد بود،</a:t>
                      </a:r>
                      <a:r>
                        <a:rPr lang="fa-IR" sz="1800" baseline="0" dirty="0" smtClean="0">
                          <a:cs typeface="B Badr" pitchFamily="2" charset="-78"/>
                        </a:rPr>
                        <a:t> خامسا: مشروط به انجام تعهدات کلیدی هسته ای از سوی ایران است و سادسا: مشروط به تایید آژانس است.</a:t>
                      </a:r>
                      <a:endParaRPr lang="en-US" sz="1800" dirty="0">
                        <a:cs typeface="B Badr" pitchFamily="2" charset="-78"/>
                      </a:endParaRPr>
                    </a:p>
                  </a:txBody>
                  <a:tcPr/>
                </a:tc>
                <a:tc>
                  <a:txBody>
                    <a:bodyPr/>
                    <a:lstStyle/>
                    <a:p>
                      <a:pPr algn="r" rtl="1"/>
                      <a:r>
                        <a:rPr lang="fa-IR" sz="1800" dirty="0" smtClean="0">
                          <a:cs typeface="B Badr" pitchFamily="2" charset="-78"/>
                        </a:rPr>
                        <a:t>4. وعده لغو تحریمهای</a:t>
                      </a:r>
                      <a:r>
                        <a:rPr lang="fa-IR" sz="1800" baseline="0" dirty="0" smtClean="0">
                          <a:cs typeface="B Badr" pitchFamily="2" charset="-78"/>
                        </a:rPr>
                        <a:t> همه جانبه هسته ای آمریکا در چهار مورد تجاری، مالی، تکنولوژی و انرژی در گام نهایی داده .شده است. </a:t>
                      </a:r>
                      <a:endParaRPr lang="en-US" sz="1800" dirty="0">
                        <a:cs typeface="B Badr" pitchFamily="2" charset="-78"/>
                      </a:endParaRPr>
                    </a:p>
                  </a:txBody>
                  <a:tcPr/>
                </a:tc>
                <a:tc>
                  <a:txBody>
                    <a:bodyPr/>
                    <a:lstStyle/>
                    <a:p>
                      <a:pPr algn="r" rtl="1"/>
                      <a:r>
                        <a:rPr lang="fa-IR" sz="1800" dirty="0" smtClean="0">
                          <a:cs typeface="B Badr" pitchFamily="2" charset="-78"/>
                        </a:rPr>
                        <a:t>4. تحریم های آمریکا برقرار بوده است.</a:t>
                      </a:r>
                      <a:endParaRPr lang="en-US" sz="1800" dirty="0">
                        <a:cs typeface="B Badr" pitchFamily="2" charset="-78"/>
                      </a:endParaRPr>
                    </a:p>
                  </a:txBody>
                  <a:tcPr/>
                </a:tc>
              </a:tr>
            </a:tbl>
          </a:graphicData>
        </a:graphic>
      </p:graphicFrame>
      <p:sp>
        <p:nvSpPr>
          <p:cNvPr id="3" name="Title 2"/>
          <p:cNvSpPr>
            <a:spLocks noGrp="1"/>
          </p:cNvSpPr>
          <p:nvPr>
            <p:ph type="title"/>
          </p:nvPr>
        </p:nvSpPr>
        <p:spPr>
          <a:xfrm>
            <a:off x="2286000" y="76200"/>
            <a:ext cx="3657601" cy="685800"/>
          </a:xfrm>
        </p:spPr>
        <p:txBody>
          <a:bodyPr/>
          <a:lstStyle/>
          <a:p>
            <a:r>
              <a:rPr lang="fa-IR" sz="4800" dirty="0" smtClean="0">
                <a:cs typeface="Badr" pitchFamily="2" charset="-78"/>
              </a:rPr>
              <a:t>تحریم ها</a:t>
            </a:r>
            <a:endParaRPr lang="en-US" sz="4800" dirty="0">
              <a:cs typeface="Badr" pitchFamily="2" charset="-78"/>
            </a:endParaRPr>
          </a:p>
        </p:txBody>
      </p:sp>
    </p:spTree>
    <p:extLst>
      <p:ext uri="{BB962C8B-B14F-4D97-AF65-F5344CB8AC3E}">
        <p14:creationId xmlns:p14="http://schemas.microsoft.com/office/powerpoint/2010/main" val="26951164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96425972"/>
              </p:ext>
            </p:extLst>
          </p:nvPr>
        </p:nvGraphicFramePr>
        <p:xfrm>
          <a:off x="152399" y="914400"/>
          <a:ext cx="8763001" cy="5419241"/>
        </p:xfrm>
        <a:graphic>
          <a:graphicData uri="http://schemas.openxmlformats.org/drawingml/2006/table">
            <a:tbl>
              <a:tblPr firstRow="1" bandRow="1">
                <a:tableStyleId>{616DA210-FB5B-4158-B5E0-FEB733F419BA}</a:tableStyleId>
              </a:tblPr>
              <a:tblGrid>
                <a:gridCol w="2485245"/>
                <a:gridCol w="2844384"/>
                <a:gridCol w="1810062"/>
                <a:gridCol w="1623310"/>
              </a:tblGrid>
              <a:tr h="609600">
                <a:tc>
                  <a:txBody>
                    <a:bodyPr/>
                    <a:lstStyle/>
                    <a:p>
                      <a:pPr algn="ctr" rtl="1"/>
                      <a:r>
                        <a:rPr lang="fa-IR" sz="2800" dirty="0" smtClean="0">
                          <a:cs typeface="B Badr" pitchFamily="2" charset="-78"/>
                        </a:rPr>
                        <a:t>توافق</a:t>
                      </a:r>
                      <a:r>
                        <a:rPr lang="fa-IR" sz="2800" baseline="0" dirty="0" smtClean="0">
                          <a:cs typeface="B Badr" pitchFamily="2" charset="-78"/>
                        </a:rPr>
                        <a:t> وین</a:t>
                      </a:r>
                      <a:endParaRPr lang="en-US" sz="2800" dirty="0">
                        <a:cs typeface="B Badr" pitchFamily="2" charset="-78"/>
                      </a:endParaRPr>
                    </a:p>
                  </a:txBody>
                  <a:tcPr/>
                </a:tc>
                <a:tc>
                  <a:txBody>
                    <a:bodyPr/>
                    <a:lstStyle/>
                    <a:p>
                      <a:pPr algn="ctr"/>
                      <a:r>
                        <a:rPr lang="fa-IR" sz="2800" b="1" dirty="0" smtClean="0">
                          <a:cs typeface="B Badr" pitchFamily="2" charset="-78"/>
                        </a:rPr>
                        <a:t>بیانیه لوزان</a:t>
                      </a:r>
                      <a:endParaRPr lang="en-US" sz="2800" b="1" dirty="0">
                        <a:cs typeface="B Badr" pitchFamily="2" charset="-78"/>
                      </a:endParaRPr>
                    </a:p>
                  </a:txBody>
                  <a:tcPr/>
                </a:tc>
                <a:tc>
                  <a:txBody>
                    <a:bodyPr/>
                    <a:lstStyle/>
                    <a:p>
                      <a:pPr algn="ctr"/>
                      <a:r>
                        <a:rPr lang="fa-IR" sz="2800" b="1" dirty="0" smtClean="0">
                          <a:cs typeface="B Badr" pitchFamily="2" charset="-78"/>
                        </a:rPr>
                        <a:t>توافقنامه ژنو</a:t>
                      </a:r>
                      <a:endParaRPr lang="en-US" sz="2800" b="1" dirty="0">
                        <a:cs typeface="B Badr" pitchFamily="2" charset="-78"/>
                      </a:endParaRPr>
                    </a:p>
                  </a:txBody>
                  <a:tcPr/>
                </a:tc>
                <a:tc>
                  <a:txBody>
                    <a:bodyPr/>
                    <a:lstStyle/>
                    <a:p>
                      <a:pPr algn="ctr" rtl="1"/>
                      <a:r>
                        <a:rPr lang="fa-IR" sz="2800" b="1" dirty="0" smtClean="0">
                          <a:cs typeface="B Badr" pitchFamily="2" charset="-78"/>
                        </a:rPr>
                        <a:t>دولت سابق</a:t>
                      </a:r>
                      <a:endParaRPr lang="en-US" sz="2800" b="1" dirty="0">
                        <a:cs typeface="B Badr" pitchFamily="2" charset="-78"/>
                      </a:endParaRPr>
                    </a:p>
                  </a:txBody>
                  <a:tcPr/>
                </a:tc>
              </a:tr>
              <a:tr h="4809641">
                <a:tc>
                  <a:txBody>
                    <a:bodyPr/>
                    <a:lstStyle/>
                    <a:p>
                      <a:pPr algn="r" rtl="1"/>
                      <a:r>
                        <a:rPr lang="fa-IR" sz="2400" dirty="0" smtClean="0">
                          <a:cs typeface="B Badr" pitchFamily="2" charset="-78"/>
                        </a:rPr>
                        <a:t>لغو</a:t>
                      </a:r>
                      <a:r>
                        <a:rPr lang="fa-IR" sz="2400" baseline="0" dirty="0" smtClean="0">
                          <a:cs typeface="B Badr" pitchFamily="2" charset="-78"/>
                        </a:rPr>
                        <a:t> تحریم های شورای امنیت، مشروط انجام تعهدات ایران و راستی آزمایی آژانس است. در قطعنامه جدید، تمام تحریم های غیر هسته ای گنجانده می شوند، پرونده ایران بعد از 10 سال بعد در صورت عدم وجود مشکل، از دستور کار شورای امنیت خارج می شود.</a:t>
                      </a:r>
                      <a:endParaRPr lang="en-US" sz="2400" dirty="0">
                        <a:cs typeface="B Badr" pitchFamily="2" charset="-78"/>
                      </a:endParaRPr>
                    </a:p>
                  </a:txBody>
                  <a:tcPr>
                    <a:solidFill>
                      <a:schemeClr val="bg1">
                        <a:alpha val="20000"/>
                      </a:schemeClr>
                    </a:solidFill>
                  </a:tcPr>
                </a:tc>
                <a:tc>
                  <a:txBody>
                    <a:bodyPr/>
                    <a:lstStyle/>
                    <a:p>
                      <a:pPr algn="r" rtl="1"/>
                      <a:r>
                        <a:rPr lang="fa-IR" sz="2400" dirty="0" smtClean="0">
                          <a:cs typeface="B Badr" pitchFamily="2" charset="-78"/>
                        </a:rPr>
                        <a:t>5. قطعنامه ای از سوی شورای امنیت صادر می شود و</a:t>
                      </a:r>
                      <a:r>
                        <a:rPr lang="fa-IR" sz="2400" baseline="0" dirty="0" smtClean="0">
                          <a:cs typeface="B Badr" pitchFamily="2" charset="-78"/>
                        </a:rPr>
                        <a:t> اولا: از توافق جدید با جزئیاتش حمایت می کند، ثانیا: همه قطعنامه های مربوط به هسته ای را لغو می کند و ثالثا: تدابیر محدود کننده ای را در آن در یک دوره زمانی مورد توافق وارد می کند. </a:t>
                      </a:r>
                      <a:endParaRPr lang="en-US" sz="2400" dirty="0">
                        <a:cs typeface="B Badr" pitchFamily="2" charset="-78"/>
                      </a:endParaRPr>
                    </a:p>
                  </a:txBody>
                  <a:tcPr>
                    <a:solidFill>
                      <a:schemeClr val="bg1">
                        <a:alpha val="20000"/>
                      </a:schemeClr>
                    </a:solidFill>
                  </a:tcPr>
                </a:tc>
                <a:tc>
                  <a:txBody>
                    <a:bodyPr/>
                    <a:lstStyle/>
                    <a:p>
                      <a:pPr algn="r" rtl="1"/>
                      <a:r>
                        <a:rPr lang="fa-IR" sz="2400" dirty="0" smtClean="0">
                          <a:cs typeface="B Badr" pitchFamily="2" charset="-78"/>
                        </a:rPr>
                        <a:t>5. وعده لغو تحریمهای همه جانبه هسته ای شورای</a:t>
                      </a:r>
                      <a:r>
                        <a:rPr lang="fa-IR" sz="2400" baseline="0" dirty="0" smtClean="0">
                          <a:cs typeface="B Badr" pitchFamily="2" charset="-78"/>
                        </a:rPr>
                        <a:t> امنیت</a:t>
                      </a:r>
                      <a:r>
                        <a:rPr lang="fa-IR" sz="2400" dirty="0" smtClean="0">
                          <a:cs typeface="B Badr" pitchFamily="2" charset="-78"/>
                        </a:rPr>
                        <a:t> در چهار مورد تجاری، مالی، تکنولوژی و انرژی در گام نهایی داده شده است.</a:t>
                      </a:r>
                      <a:endParaRPr lang="en-US" sz="2400" dirty="0">
                        <a:cs typeface="B Badr" pitchFamily="2" charset="-78"/>
                      </a:endParaRPr>
                    </a:p>
                  </a:txBody>
                  <a:tcPr>
                    <a:solidFill>
                      <a:schemeClr val="bg1">
                        <a:alpha val="20000"/>
                      </a:schemeClr>
                    </a:solidFill>
                  </a:tcPr>
                </a:tc>
                <a:tc>
                  <a:txBody>
                    <a:bodyPr/>
                    <a:lstStyle/>
                    <a:p>
                      <a:pPr algn="r" rtl="1"/>
                      <a:r>
                        <a:rPr lang="fa-IR" sz="2400" dirty="0" smtClean="0">
                          <a:cs typeface="B Badr" pitchFamily="2" charset="-78"/>
                        </a:rPr>
                        <a:t>5. تحریم های شورای امنیت برقرار بوده است.</a:t>
                      </a:r>
                      <a:endParaRPr lang="en-US" sz="2400" dirty="0">
                        <a:cs typeface="B Badr" pitchFamily="2" charset="-78"/>
                      </a:endParaRPr>
                    </a:p>
                  </a:txBody>
                  <a:tcPr>
                    <a:solidFill>
                      <a:schemeClr val="bg1">
                        <a:alpha val="20000"/>
                      </a:schemeClr>
                    </a:solidFill>
                  </a:tcPr>
                </a:tc>
              </a:tr>
            </a:tbl>
          </a:graphicData>
        </a:graphic>
      </p:graphicFrame>
      <p:sp>
        <p:nvSpPr>
          <p:cNvPr id="3" name="Title 2"/>
          <p:cNvSpPr>
            <a:spLocks noGrp="1"/>
          </p:cNvSpPr>
          <p:nvPr>
            <p:ph type="title"/>
          </p:nvPr>
        </p:nvSpPr>
        <p:spPr>
          <a:xfrm>
            <a:off x="2667001" y="21771"/>
            <a:ext cx="3886200" cy="816429"/>
          </a:xfrm>
        </p:spPr>
        <p:txBody>
          <a:bodyPr/>
          <a:lstStyle/>
          <a:p>
            <a:r>
              <a:rPr lang="fa-IR" dirty="0" smtClean="0">
                <a:cs typeface="Badr" pitchFamily="2" charset="-78"/>
              </a:rPr>
              <a:t>تحریم ها</a:t>
            </a:r>
            <a:endParaRPr lang="en-US" dirty="0">
              <a:cs typeface="Badr" pitchFamily="2" charset="-78"/>
            </a:endParaRPr>
          </a:p>
        </p:txBody>
      </p:sp>
    </p:spTree>
    <p:extLst>
      <p:ext uri="{BB962C8B-B14F-4D97-AF65-F5344CB8AC3E}">
        <p14:creationId xmlns:p14="http://schemas.microsoft.com/office/powerpoint/2010/main" val="35802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77268596"/>
              </p:ext>
            </p:extLst>
          </p:nvPr>
        </p:nvGraphicFramePr>
        <p:xfrm>
          <a:off x="228600" y="1143000"/>
          <a:ext cx="8763000" cy="5334000"/>
        </p:xfrm>
        <a:graphic>
          <a:graphicData uri="http://schemas.openxmlformats.org/drawingml/2006/table">
            <a:tbl>
              <a:tblPr firstRow="1" bandRow="1">
                <a:tableStyleId>{616DA210-FB5B-4158-B5E0-FEB733F419BA}</a:tableStyleId>
              </a:tblPr>
              <a:tblGrid>
                <a:gridCol w="2399051"/>
                <a:gridCol w="1982449"/>
                <a:gridCol w="2190750"/>
                <a:gridCol w="2190750"/>
              </a:tblGrid>
              <a:tr h="662983">
                <a:tc>
                  <a:txBody>
                    <a:bodyPr/>
                    <a:lstStyle/>
                    <a:p>
                      <a:pPr algn="ctr" rtl="1"/>
                      <a:r>
                        <a:rPr lang="fa-IR" sz="2800" dirty="0" smtClean="0">
                          <a:cs typeface="B Badr" pitchFamily="2" charset="-78"/>
                        </a:rPr>
                        <a:t>توافق وین</a:t>
                      </a:r>
                      <a:endParaRPr lang="en-US" sz="2800" dirty="0">
                        <a:cs typeface="B Badr" pitchFamily="2" charset="-78"/>
                      </a:endParaRPr>
                    </a:p>
                  </a:txBody>
                  <a:tcPr/>
                </a:tc>
                <a:tc>
                  <a:txBody>
                    <a:bodyPr/>
                    <a:lstStyle/>
                    <a:p>
                      <a:pPr algn="ctr" rtl="1"/>
                      <a:r>
                        <a:rPr lang="fa-IR" sz="2800" b="1" dirty="0" smtClean="0">
                          <a:cs typeface="B Badr" pitchFamily="2" charset="-78"/>
                        </a:rPr>
                        <a:t> بیانیه لوزان</a:t>
                      </a:r>
                      <a:endParaRPr lang="en-US" sz="2800" b="1" dirty="0">
                        <a:cs typeface="B Badr" pitchFamily="2" charset="-78"/>
                      </a:endParaRPr>
                    </a:p>
                  </a:txBody>
                  <a:tcPr/>
                </a:tc>
                <a:tc>
                  <a:txBody>
                    <a:bodyPr/>
                    <a:lstStyle/>
                    <a:p>
                      <a:pPr algn="ctr" rtl="1"/>
                      <a:r>
                        <a:rPr lang="fa-IR" sz="2800" b="1" dirty="0" smtClean="0">
                          <a:cs typeface="B Badr" pitchFamily="2" charset="-78"/>
                        </a:rPr>
                        <a:t>توافقنامه ژنو</a:t>
                      </a:r>
                      <a:endParaRPr lang="en-US" sz="2800" b="1" dirty="0">
                        <a:cs typeface="B Badr" pitchFamily="2" charset="-78"/>
                      </a:endParaRPr>
                    </a:p>
                  </a:txBody>
                  <a:tcPr/>
                </a:tc>
                <a:tc>
                  <a:txBody>
                    <a:bodyPr/>
                    <a:lstStyle/>
                    <a:p>
                      <a:pPr algn="ctr" rtl="1"/>
                      <a:r>
                        <a:rPr lang="fa-IR" sz="2800" b="1" dirty="0" smtClean="0">
                          <a:cs typeface="B Badr" pitchFamily="2" charset="-78"/>
                        </a:rPr>
                        <a:t>دولت</a:t>
                      </a:r>
                      <a:r>
                        <a:rPr lang="fa-IR" sz="2800" b="1" baseline="0" dirty="0" smtClean="0">
                          <a:cs typeface="B Badr" pitchFamily="2" charset="-78"/>
                        </a:rPr>
                        <a:t> سابق</a:t>
                      </a:r>
                      <a:endParaRPr lang="en-US" sz="2800" b="1" dirty="0">
                        <a:cs typeface="B Badr" pitchFamily="2" charset="-78"/>
                      </a:endParaRPr>
                    </a:p>
                  </a:txBody>
                  <a:tcPr/>
                </a:tc>
              </a:tr>
              <a:tr h="4671017">
                <a:tc>
                  <a:txBody>
                    <a:bodyPr/>
                    <a:lstStyle/>
                    <a:p>
                      <a:pPr algn="r" rtl="1"/>
                      <a:r>
                        <a:rPr lang="fa-IR" sz="2700" dirty="0" smtClean="0">
                          <a:cs typeface="B Badr" pitchFamily="2" charset="-78"/>
                        </a:rPr>
                        <a:t>به مدت 15 سال، ایران صرفا 300کیلو اورانیوم غنی شده 3/67 درصد خواهد داشت.البته این محدودیت شامل سوخت راکتورهایی که سوخت آن را</a:t>
                      </a:r>
                      <a:r>
                        <a:rPr lang="fa-IR" sz="2700" baseline="0" dirty="0" smtClean="0">
                          <a:cs typeface="B Badr" pitchFamily="2" charset="-78"/>
                        </a:rPr>
                        <a:t> کشورهای خارجی تامین می کنند، نمی شود.</a:t>
                      </a:r>
                      <a:endParaRPr lang="en-US" sz="2700" dirty="0">
                        <a:cs typeface="B Badr" pitchFamily="2" charset="-78"/>
                      </a:endParaRPr>
                    </a:p>
                  </a:txBody>
                  <a:tcPr>
                    <a:solidFill>
                      <a:schemeClr val="bg1">
                        <a:alpha val="20000"/>
                      </a:schemeClr>
                    </a:solidFill>
                  </a:tcPr>
                </a:tc>
                <a:tc>
                  <a:txBody>
                    <a:bodyPr/>
                    <a:lstStyle/>
                    <a:p>
                      <a:pPr algn="r" rtl="1"/>
                      <a:r>
                        <a:rPr lang="fa-IR" sz="2700" dirty="0" smtClean="0">
                          <a:cs typeface="B Badr" pitchFamily="2" charset="-78"/>
                        </a:rPr>
                        <a:t> ذخایر 5درصد نیز باید نابود شده و به 300 کیلو کاهش یابد.</a:t>
                      </a:r>
                      <a:endParaRPr lang="en-US" sz="2700" dirty="0">
                        <a:cs typeface="B Badr" pitchFamily="2" charset="-78"/>
                      </a:endParaRPr>
                    </a:p>
                  </a:txBody>
                  <a:tcPr>
                    <a:solidFill>
                      <a:schemeClr val="bg1">
                        <a:alpha val="20000"/>
                      </a:schemeClr>
                    </a:solidFill>
                  </a:tcPr>
                </a:tc>
                <a:tc>
                  <a:txBody>
                    <a:bodyPr/>
                    <a:lstStyle/>
                    <a:p>
                      <a:pPr algn="r" rtl="1"/>
                      <a:r>
                        <a:rPr lang="fa-IR" sz="2700" dirty="0" smtClean="0">
                          <a:cs typeface="B Badr" pitchFamily="2" charset="-78"/>
                        </a:rPr>
                        <a:t>تمام مواد 20درصد باید نابود شود و بر ذخایر 5درصد نباید به هیچوجه اضافه گردد.</a:t>
                      </a:r>
                      <a:endParaRPr lang="en-US" sz="2700" dirty="0">
                        <a:cs typeface="B Badr" pitchFamily="2" charset="-78"/>
                      </a:endParaRPr>
                    </a:p>
                  </a:txBody>
                  <a:tcPr>
                    <a:solidFill>
                      <a:schemeClr val="bg1">
                        <a:alpha val="20000"/>
                      </a:schemeClr>
                    </a:solidFill>
                  </a:tcPr>
                </a:tc>
                <a:tc>
                  <a:txBody>
                    <a:bodyPr/>
                    <a:lstStyle/>
                    <a:p>
                      <a:pPr algn="r" rtl="1"/>
                      <a:r>
                        <a:rPr lang="fa-IR" sz="2700" dirty="0" smtClean="0">
                          <a:cs typeface="B Badr" pitchFamily="2" charset="-78"/>
                        </a:rPr>
                        <a:t> 8هزارو چهارصدو هفتادوپنج کیلو 5</a:t>
                      </a:r>
                      <a:r>
                        <a:rPr lang="fa-IR" sz="2700" baseline="0" dirty="0" smtClean="0">
                          <a:cs typeface="B Badr" pitchFamily="2" charset="-78"/>
                        </a:rPr>
                        <a:t> درصد و 447/8 کیلو 20درصد ذخیره داشته و فرایند ذخیره سازی ادامه داشت.</a:t>
                      </a:r>
                      <a:endParaRPr lang="en-US" sz="2700" dirty="0">
                        <a:cs typeface="B Badr" pitchFamily="2" charset="-78"/>
                      </a:endParaRPr>
                    </a:p>
                  </a:txBody>
                  <a:tcPr>
                    <a:solidFill>
                      <a:schemeClr val="bg1">
                        <a:alpha val="20000"/>
                      </a:schemeClr>
                    </a:solidFill>
                  </a:tcPr>
                </a:tc>
              </a:tr>
            </a:tbl>
          </a:graphicData>
        </a:graphic>
      </p:graphicFrame>
      <p:sp>
        <p:nvSpPr>
          <p:cNvPr id="3" name="Title 2"/>
          <p:cNvSpPr>
            <a:spLocks noGrp="1"/>
          </p:cNvSpPr>
          <p:nvPr>
            <p:ph type="title"/>
          </p:nvPr>
        </p:nvSpPr>
        <p:spPr>
          <a:xfrm>
            <a:off x="2590799" y="152400"/>
            <a:ext cx="3505201" cy="762000"/>
          </a:xfrm>
        </p:spPr>
        <p:txBody>
          <a:bodyPr/>
          <a:lstStyle/>
          <a:p>
            <a:r>
              <a:rPr lang="fa-IR" dirty="0" smtClean="0">
                <a:cs typeface="Badr" pitchFamily="2" charset="-78"/>
              </a:rPr>
              <a:t>7. ذخایر</a:t>
            </a:r>
            <a:endParaRPr lang="en-US" dirty="0">
              <a:cs typeface="Badr" pitchFamily="2" charset="-78"/>
            </a:endParaRPr>
          </a:p>
        </p:txBody>
      </p:sp>
    </p:spTree>
    <p:extLst>
      <p:ext uri="{BB962C8B-B14F-4D97-AF65-F5344CB8AC3E}">
        <p14:creationId xmlns:p14="http://schemas.microsoft.com/office/powerpoint/2010/main" val="39757009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59282329"/>
              </p:ext>
            </p:extLst>
          </p:nvPr>
        </p:nvGraphicFramePr>
        <p:xfrm>
          <a:off x="152401" y="609600"/>
          <a:ext cx="8762999" cy="6111239"/>
        </p:xfrm>
        <a:graphic>
          <a:graphicData uri="http://schemas.openxmlformats.org/drawingml/2006/table">
            <a:tbl>
              <a:tblPr firstRow="1" bandRow="1">
                <a:tableStyleId>{616DA210-FB5B-4158-B5E0-FEB733F419BA}</a:tableStyleId>
              </a:tblPr>
              <a:tblGrid>
                <a:gridCol w="3352799"/>
                <a:gridCol w="2209800"/>
                <a:gridCol w="1600200"/>
                <a:gridCol w="1600200"/>
              </a:tblGrid>
              <a:tr h="533399">
                <a:tc>
                  <a:txBody>
                    <a:bodyPr/>
                    <a:lstStyle/>
                    <a:p>
                      <a:pPr algn="ctr" rtl="1"/>
                      <a:r>
                        <a:rPr lang="fa-IR" sz="2800" dirty="0" smtClean="0">
                          <a:cs typeface="B Badr" pitchFamily="2" charset="-78"/>
                        </a:rPr>
                        <a:t>توافق </a:t>
                      </a:r>
                      <a:r>
                        <a:rPr lang="fa-IR" sz="2800" baseline="0" dirty="0" smtClean="0">
                          <a:cs typeface="B Badr" pitchFamily="2" charset="-78"/>
                        </a:rPr>
                        <a:t>وین</a:t>
                      </a:r>
                      <a:endParaRPr lang="en-US" sz="2800" dirty="0">
                        <a:cs typeface="B Badr" pitchFamily="2" charset="-78"/>
                      </a:endParaRPr>
                    </a:p>
                  </a:txBody>
                  <a:tcPr/>
                </a:tc>
                <a:tc>
                  <a:txBody>
                    <a:bodyPr/>
                    <a:lstStyle/>
                    <a:p>
                      <a:pPr algn="ctr" rtl="1"/>
                      <a:r>
                        <a:rPr lang="fa-IR" sz="2800" b="1" dirty="0" smtClean="0">
                          <a:cs typeface="B Badr" pitchFamily="2" charset="-78"/>
                        </a:rPr>
                        <a:t>بیانیه لوزان</a:t>
                      </a:r>
                      <a:endParaRPr lang="en-US" sz="2800" b="1" dirty="0">
                        <a:cs typeface="B Badr" pitchFamily="2" charset="-78"/>
                      </a:endParaRPr>
                    </a:p>
                  </a:txBody>
                  <a:tcPr/>
                </a:tc>
                <a:tc>
                  <a:txBody>
                    <a:bodyPr/>
                    <a:lstStyle/>
                    <a:p>
                      <a:pPr algn="ctr" rtl="1"/>
                      <a:r>
                        <a:rPr lang="fa-IR" sz="2800" b="1" dirty="0" smtClean="0">
                          <a:cs typeface="B Badr" pitchFamily="2" charset="-78"/>
                        </a:rPr>
                        <a:t>توافقنامه ژنو</a:t>
                      </a:r>
                      <a:endParaRPr lang="en-US" sz="2800" b="1" dirty="0">
                        <a:cs typeface="B Badr" pitchFamily="2" charset="-78"/>
                      </a:endParaRPr>
                    </a:p>
                  </a:txBody>
                  <a:tcPr/>
                </a:tc>
                <a:tc>
                  <a:txBody>
                    <a:bodyPr/>
                    <a:lstStyle/>
                    <a:p>
                      <a:pPr algn="ctr" rtl="1"/>
                      <a:r>
                        <a:rPr lang="fa-IR" sz="2800" b="1" dirty="0" smtClean="0">
                          <a:cs typeface="B Badr" pitchFamily="2" charset="-78"/>
                        </a:rPr>
                        <a:t>دولت سابق</a:t>
                      </a:r>
                      <a:endParaRPr lang="en-US" sz="2800" b="1" dirty="0">
                        <a:cs typeface="B Badr" pitchFamily="2" charset="-78"/>
                      </a:endParaRPr>
                    </a:p>
                  </a:txBody>
                  <a:tcPr/>
                </a:tc>
              </a:tr>
              <a:tr h="5486400">
                <a:tc>
                  <a:txBody>
                    <a:bodyPr/>
                    <a:lstStyle/>
                    <a:p>
                      <a:pPr algn="r" rtl="1"/>
                      <a:r>
                        <a:rPr lang="fa-IR" sz="2000" dirty="0" smtClean="0">
                          <a:cs typeface="B Badr" pitchFamily="2" charset="-78"/>
                        </a:rPr>
                        <a:t>ایران تا 10 سال نمی تواند سانتریفیوژ نسل اول را تولید کند الا اینکه موجودی انبار به 500 دستگاه و یا کمتر از آن برسد، نیز در این صورت به اندازه ای که ماهانه کرش می کند می تواند تولید کند نه بیشتر، و در هیچگاه</a:t>
                      </a:r>
                      <a:r>
                        <a:rPr lang="fa-IR" sz="2000" baseline="0" dirty="0" smtClean="0">
                          <a:cs typeface="B Badr" pitchFamily="2" charset="-78"/>
                        </a:rPr>
                        <a:t> موجودی انبار نباید بیش از 500 دستگاه باشد، ایران تا 8 سال نمی تواند نسل 6 و 8 را تولید کند، و بعد از آن تا سال دهم می تواند سالانه 200 عدد، بدون روتور تولید کند، و بعد از آن می تواند به همین مقدار با روتور تولید کند، محل انبار سانتریفیوژها نیز روی زمین نطنز خواهد بود. موجودی انبار فقط برای جایگزینی سانتریفیوژهای خراب شده نطنز بکار می رود و در مورد سانتریفیوژهای خراب شده فردو، باید از همان سانتریفیوژهای نصب شده خاموش-یعنی 4آبشار دیگر- استفاده شود.</a:t>
                      </a:r>
                      <a:endParaRPr lang="en-US" sz="2000" dirty="0">
                        <a:cs typeface="B Badr" pitchFamily="2" charset="-78"/>
                      </a:endParaRPr>
                    </a:p>
                  </a:txBody>
                  <a:tcPr>
                    <a:solidFill>
                      <a:schemeClr val="bg1">
                        <a:alpha val="20000"/>
                      </a:schemeClr>
                    </a:solidFill>
                  </a:tcPr>
                </a:tc>
                <a:tc>
                  <a:txBody>
                    <a:bodyPr/>
                    <a:lstStyle/>
                    <a:p>
                      <a:pPr algn="r" rtl="1"/>
                      <a:r>
                        <a:rPr lang="fa-IR" sz="2000" dirty="0" smtClean="0">
                          <a:cs typeface="B Badr" pitchFamily="2" charset="-78"/>
                        </a:rPr>
                        <a:t>تولید سانتریفیوژ</a:t>
                      </a:r>
                      <a:r>
                        <a:rPr lang="fa-IR" sz="2000" baseline="0" dirty="0" smtClean="0">
                          <a:cs typeface="B Badr" pitchFamily="2" charset="-78"/>
                        </a:rPr>
                        <a:t> ممنوع و مازاد بر 6104 دستگاه، جمع آوری و انبار شده و زیرساخت های آنها نیز باید جمع آوری شود.</a:t>
                      </a:r>
                      <a:endParaRPr lang="en-US" sz="2000" dirty="0">
                        <a:cs typeface="B Badr" pitchFamily="2" charset="-78"/>
                      </a:endParaRPr>
                    </a:p>
                  </a:txBody>
                  <a:tcPr>
                    <a:solidFill>
                      <a:schemeClr val="bg1">
                        <a:alpha val="20000"/>
                      </a:schemeClr>
                    </a:solidFill>
                  </a:tcPr>
                </a:tc>
                <a:tc>
                  <a:txBody>
                    <a:bodyPr/>
                    <a:lstStyle/>
                    <a:p>
                      <a:pPr algn="r" rtl="1"/>
                      <a:r>
                        <a:rPr lang="fa-IR" sz="2000" dirty="0" smtClean="0">
                          <a:cs typeface="B Badr" pitchFamily="2" charset="-78"/>
                        </a:rPr>
                        <a:t>تولید سانتریفیوژ برای نسل یک و به اندازه سانتریفیوژهای</a:t>
                      </a:r>
                      <a:r>
                        <a:rPr lang="fa-IR" sz="2000" baseline="0" dirty="0" smtClean="0">
                          <a:cs typeface="B Badr" pitchFamily="2" charset="-78"/>
                        </a:rPr>
                        <a:t> خراب شده مجاز است.</a:t>
                      </a:r>
                      <a:endParaRPr lang="en-US" sz="2000" dirty="0">
                        <a:cs typeface="B Badr" pitchFamily="2" charset="-78"/>
                      </a:endParaRPr>
                    </a:p>
                  </a:txBody>
                  <a:tcPr>
                    <a:solidFill>
                      <a:schemeClr val="bg1">
                        <a:alpha val="20000"/>
                      </a:schemeClr>
                    </a:solidFill>
                  </a:tcPr>
                </a:tc>
                <a:tc>
                  <a:txBody>
                    <a:bodyPr/>
                    <a:lstStyle/>
                    <a:p>
                      <a:pPr algn="r" rtl="1"/>
                      <a:r>
                        <a:rPr lang="fa-IR" sz="2000" dirty="0" smtClean="0">
                          <a:cs typeface="B Badr" pitchFamily="2" charset="-78"/>
                        </a:rPr>
                        <a:t>تولید سانتریفیوژ به هراندازه و با هر نسلی در حال ادامه بوده است.</a:t>
                      </a:r>
                      <a:endParaRPr lang="en-US" sz="2000" dirty="0">
                        <a:cs typeface="B Badr" pitchFamily="2" charset="-78"/>
                      </a:endParaRPr>
                    </a:p>
                  </a:txBody>
                  <a:tcPr>
                    <a:solidFill>
                      <a:schemeClr val="bg1">
                        <a:alpha val="20000"/>
                      </a:schemeClr>
                    </a:solidFill>
                  </a:tcPr>
                </a:tc>
              </a:tr>
            </a:tbl>
          </a:graphicData>
        </a:graphic>
      </p:graphicFrame>
      <p:sp>
        <p:nvSpPr>
          <p:cNvPr id="3" name="Title 2"/>
          <p:cNvSpPr>
            <a:spLocks noGrp="1"/>
          </p:cNvSpPr>
          <p:nvPr>
            <p:ph type="title"/>
          </p:nvPr>
        </p:nvSpPr>
        <p:spPr>
          <a:xfrm>
            <a:off x="2514600" y="0"/>
            <a:ext cx="3962400" cy="609600"/>
          </a:xfrm>
        </p:spPr>
        <p:txBody>
          <a:bodyPr/>
          <a:lstStyle/>
          <a:p>
            <a:r>
              <a:rPr lang="fa-IR" sz="4000" dirty="0" smtClean="0">
                <a:cs typeface="Badr" pitchFamily="2" charset="-78"/>
              </a:rPr>
              <a:t>8. تولید سانتریفیوژ</a:t>
            </a:r>
            <a:endParaRPr lang="en-US" sz="4000" dirty="0">
              <a:cs typeface="Badr" pitchFamily="2" charset="-78"/>
            </a:endParaRPr>
          </a:p>
        </p:txBody>
      </p:sp>
    </p:spTree>
    <p:extLst>
      <p:ext uri="{BB962C8B-B14F-4D97-AF65-F5344CB8AC3E}">
        <p14:creationId xmlns:p14="http://schemas.microsoft.com/office/powerpoint/2010/main" val="1756120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rtl="1"/>
            <a:r>
              <a:rPr lang="fa-IR" sz="3200" dirty="0" smtClean="0">
                <a:cs typeface="Badr" pitchFamily="2" charset="-78"/>
              </a:rPr>
              <a:t> توافقنامه وین مشتمل بر یک مقدمه و 5 ضمیمه می باشد.</a:t>
            </a:r>
          </a:p>
          <a:p>
            <a:pPr algn="just" rtl="1"/>
            <a:r>
              <a:rPr lang="fa-IR" sz="3600" b="1" dirty="0" smtClean="0">
                <a:cs typeface="Badr" pitchFamily="2" charset="-78"/>
              </a:rPr>
              <a:t> نکته مهم:</a:t>
            </a:r>
          </a:p>
          <a:p>
            <a:pPr algn="just" rtl="1"/>
            <a:r>
              <a:rPr lang="fa-IR" sz="3200" dirty="0" smtClean="0">
                <a:cs typeface="Badr" pitchFamily="2" charset="-78"/>
              </a:rPr>
              <a:t> تمام آنچه که به عنوان محدودیت و نظارت های وسیع در توافقنامه آمده است، مختص کشور ایران بوده و نباید به عنوان یک رویه یا قانون بین المللی و پادمان نسبت به کشور دیگری إعمال شود.</a:t>
            </a:r>
            <a:endParaRPr lang="en-US" sz="3200" dirty="0">
              <a:cs typeface="Badr" pitchFamily="2" charset="-78"/>
            </a:endParaRPr>
          </a:p>
        </p:txBody>
      </p:sp>
      <p:sp>
        <p:nvSpPr>
          <p:cNvPr id="3" name="Title 2"/>
          <p:cNvSpPr>
            <a:spLocks noGrp="1"/>
          </p:cNvSpPr>
          <p:nvPr>
            <p:ph type="title"/>
          </p:nvPr>
        </p:nvSpPr>
        <p:spPr/>
        <p:txBody>
          <a:bodyPr/>
          <a:lstStyle/>
          <a:p>
            <a:r>
              <a:rPr lang="fa-IR" dirty="0" smtClean="0">
                <a:cs typeface="Badr" pitchFamily="2" charset="-78"/>
              </a:rPr>
              <a:t>مقدمه</a:t>
            </a:r>
            <a:endParaRPr lang="en-US" dirty="0">
              <a:cs typeface="Badr" pitchFamily="2" charset="-78"/>
            </a:endParaRPr>
          </a:p>
        </p:txBody>
      </p:sp>
    </p:spTree>
    <p:extLst>
      <p:ext uri="{BB962C8B-B14F-4D97-AF65-F5344CB8AC3E}">
        <p14:creationId xmlns:p14="http://schemas.microsoft.com/office/powerpoint/2010/main" val="680441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45418565"/>
              </p:ext>
            </p:extLst>
          </p:nvPr>
        </p:nvGraphicFramePr>
        <p:xfrm>
          <a:off x="304801" y="609600"/>
          <a:ext cx="8534400" cy="6131560"/>
        </p:xfrm>
        <a:graphic>
          <a:graphicData uri="http://schemas.openxmlformats.org/drawingml/2006/table">
            <a:tbl>
              <a:tblPr firstRow="1" bandRow="1">
                <a:tableStyleId>{616DA210-FB5B-4158-B5E0-FEB733F419BA}</a:tableStyleId>
              </a:tblPr>
              <a:tblGrid>
                <a:gridCol w="2317750"/>
                <a:gridCol w="1936750"/>
                <a:gridCol w="1936750"/>
                <a:gridCol w="2343150"/>
              </a:tblGrid>
              <a:tr h="370840">
                <a:tc>
                  <a:txBody>
                    <a:bodyPr/>
                    <a:lstStyle/>
                    <a:p>
                      <a:pPr algn="ctr"/>
                      <a:r>
                        <a:rPr lang="fa-IR" dirty="0" smtClean="0">
                          <a:cs typeface="B Badr" pitchFamily="2" charset="-78"/>
                        </a:rPr>
                        <a:t>توافق وین</a:t>
                      </a:r>
                      <a:endParaRPr lang="en-US" dirty="0">
                        <a:cs typeface="B Badr" pitchFamily="2" charset="-78"/>
                      </a:endParaRPr>
                    </a:p>
                  </a:txBody>
                  <a:tcPr/>
                </a:tc>
                <a:tc>
                  <a:txBody>
                    <a:bodyPr/>
                    <a:lstStyle/>
                    <a:p>
                      <a:pPr algn="ctr"/>
                      <a:r>
                        <a:rPr lang="fa-IR" dirty="0" smtClean="0">
                          <a:cs typeface="B Badr" pitchFamily="2" charset="-78"/>
                        </a:rPr>
                        <a:t>بیانیه</a:t>
                      </a:r>
                      <a:r>
                        <a:rPr lang="fa-IR" baseline="0" dirty="0" smtClean="0">
                          <a:cs typeface="B Badr" pitchFamily="2" charset="-78"/>
                        </a:rPr>
                        <a:t> لوزان</a:t>
                      </a:r>
                      <a:endParaRPr lang="en-US" dirty="0">
                        <a:cs typeface="B Badr" pitchFamily="2" charset="-78"/>
                      </a:endParaRPr>
                    </a:p>
                  </a:txBody>
                  <a:tcPr/>
                </a:tc>
                <a:tc>
                  <a:txBody>
                    <a:bodyPr/>
                    <a:lstStyle/>
                    <a:p>
                      <a:pPr algn="ctr" rtl="1"/>
                      <a:r>
                        <a:rPr lang="fa-IR" dirty="0" smtClean="0">
                          <a:cs typeface="B Badr" pitchFamily="2" charset="-78"/>
                        </a:rPr>
                        <a:t>توافقنامه</a:t>
                      </a:r>
                      <a:r>
                        <a:rPr lang="fa-IR" baseline="0" dirty="0" smtClean="0">
                          <a:cs typeface="B Badr" pitchFamily="2" charset="-78"/>
                        </a:rPr>
                        <a:t> ژنو</a:t>
                      </a:r>
                      <a:endParaRPr lang="en-US" dirty="0">
                        <a:cs typeface="B Badr" pitchFamily="2" charset="-78"/>
                      </a:endParaRPr>
                    </a:p>
                  </a:txBody>
                  <a:tcPr/>
                </a:tc>
                <a:tc>
                  <a:txBody>
                    <a:bodyPr/>
                    <a:lstStyle/>
                    <a:p>
                      <a:pPr algn="ctr" rtl="1"/>
                      <a:r>
                        <a:rPr lang="fa-IR" sz="1800" b="1" dirty="0" smtClean="0">
                          <a:cs typeface="B Badr" pitchFamily="2" charset="-78"/>
                        </a:rPr>
                        <a:t>دولت</a:t>
                      </a:r>
                      <a:r>
                        <a:rPr lang="fa-IR" sz="1800" b="1" baseline="0" dirty="0" smtClean="0">
                          <a:cs typeface="B Badr" pitchFamily="2" charset="-78"/>
                        </a:rPr>
                        <a:t> سابق</a:t>
                      </a:r>
                      <a:endParaRPr lang="en-US" dirty="0"/>
                    </a:p>
                  </a:txBody>
                  <a:tcPr/>
                </a:tc>
              </a:tr>
              <a:tr h="370840">
                <a:tc>
                  <a:txBody>
                    <a:bodyPr/>
                    <a:lstStyle/>
                    <a:p>
                      <a:pPr algn="r" rtl="1"/>
                      <a:r>
                        <a:rPr lang="fa-IR" sz="2000" dirty="0" smtClean="0">
                          <a:cs typeface="B Badr" pitchFamily="2" charset="-78"/>
                        </a:rPr>
                        <a:t>1. </a:t>
                      </a:r>
                      <a:r>
                        <a:rPr lang="fa-IR" sz="2000" u="sng" dirty="0" smtClean="0">
                          <a:cs typeface="B Badr" pitchFamily="2" charset="-78"/>
                        </a:rPr>
                        <a:t>تنها</a:t>
                      </a:r>
                      <a:r>
                        <a:rPr lang="fa-IR" sz="2000" u="sng" baseline="0" dirty="0" smtClean="0">
                          <a:cs typeface="B Badr" pitchFamily="2" charset="-78"/>
                        </a:rPr>
                        <a:t> </a:t>
                      </a:r>
                      <a:r>
                        <a:rPr lang="fa-IR" sz="2000" u="none" baseline="0" dirty="0" smtClean="0">
                          <a:cs typeface="B Badr" pitchFamily="2" charset="-78"/>
                        </a:rPr>
                        <a:t>مرکز غنی سازی خواهد بود و تا 15 سال، ایجاد مرکز جدید غنی سازی ممنوع است.</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1. </a:t>
                      </a:r>
                      <a:r>
                        <a:rPr lang="fa-IR" sz="2000" u="sng" dirty="0" smtClean="0">
                          <a:cs typeface="B Badr" pitchFamily="2" charset="-78"/>
                        </a:rPr>
                        <a:t>تنها</a:t>
                      </a:r>
                      <a:r>
                        <a:rPr lang="fa-IR" sz="2000" u="sng" baseline="0" dirty="0" smtClean="0">
                          <a:cs typeface="B Badr" pitchFamily="2" charset="-78"/>
                        </a:rPr>
                        <a:t> </a:t>
                      </a:r>
                      <a:r>
                        <a:rPr lang="fa-IR" sz="2000" u="none" baseline="0" dirty="0" smtClean="0">
                          <a:cs typeface="B Badr" pitchFamily="2" charset="-78"/>
                        </a:rPr>
                        <a:t>مرکز غنی سازی خواهد بود و تا 15 سال، ایجاد مرکز جدید غنی سازی ممنوع است.</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1. مرکز غنی سازی بوده است، و ایجاد مرکز غنی سازی جدید به مدت 6ماه ممنوع بوده است.</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1. مرکز غنی سازی بوده است و تصمیم بر ایجاد 10 مرکز دیگر بوده است.</a:t>
                      </a:r>
                      <a:endParaRPr lang="en-US" sz="2000" dirty="0"/>
                    </a:p>
                  </a:txBody>
                  <a:tcPr>
                    <a:solidFill>
                      <a:schemeClr val="bg1"/>
                    </a:solidFill>
                  </a:tcPr>
                </a:tc>
              </a:tr>
              <a:tr h="1945640">
                <a:tc>
                  <a:txBody>
                    <a:bodyPr/>
                    <a:lstStyle/>
                    <a:p>
                      <a:pPr algn="r" rtl="1"/>
                      <a:r>
                        <a:rPr lang="fa-IR" sz="2000" dirty="0" smtClean="0">
                          <a:cs typeface="B Badr" pitchFamily="2" charset="-78"/>
                        </a:rPr>
                        <a:t>2. 5060 سانتریفیوژ</a:t>
                      </a:r>
                      <a:r>
                        <a:rPr lang="fa-IR" sz="2000" baseline="0" dirty="0" smtClean="0">
                          <a:cs typeface="B Badr" pitchFamily="2" charset="-78"/>
                        </a:rPr>
                        <a:t> موجود و بقیه با زیر ساخت های آنها مانند سوپاپ، وکیوم، اینورتر و مبدل جمع آوری و تحت نظارت آژانس در سالب </a:t>
                      </a:r>
                      <a:r>
                        <a:rPr lang="en-US" sz="2000" baseline="0" dirty="0" smtClean="0">
                          <a:cs typeface="B Badr" pitchFamily="2" charset="-78"/>
                        </a:rPr>
                        <a:t>b</a:t>
                      </a:r>
                      <a:r>
                        <a:rPr lang="fa-IR" sz="2000" baseline="0" dirty="0" smtClean="0">
                          <a:cs typeface="B Badr" pitchFamily="2" charset="-78"/>
                        </a:rPr>
                        <a:t> نطنز انبار خواهد شد.</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2. 5060 سانتریفیوژ</a:t>
                      </a:r>
                      <a:r>
                        <a:rPr lang="fa-IR" sz="2000" baseline="0" dirty="0" smtClean="0">
                          <a:cs typeface="B Badr" pitchFamily="2" charset="-78"/>
                        </a:rPr>
                        <a:t> موجود و بقیه با زیر ساخت های آنها جمع آوری خواهد شد.</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2. 15420 سانترفیوژ نسل یک و 1008 سانتریفیوژ نسل دوم  و نیز 328سانتریفیوژ نسل یک نصب و </a:t>
                      </a:r>
                      <a:r>
                        <a:rPr lang="fa-IR" sz="2000" u="sng" dirty="0" smtClean="0">
                          <a:cs typeface="B Badr" pitchFamily="2" charset="-78"/>
                        </a:rPr>
                        <a:t>فرایند نصب متوقف شد.</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2. 15420 سانتریفیوژ نسل یک و 1008 سانترفیوژ نسل دوم در کارخانه صنعتی و 328 سانتریفیوژ نسل یک در کارخانه نیمه صنعتی نصب و </a:t>
                      </a:r>
                      <a:r>
                        <a:rPr lang="fa-IR" sz="2000" u="sng" dirty="0" smtClean="0">
                          <a:cs typeface="B Badr" pitchFamily="2" charset="-78"/>
                        </a:rPr>
                        <a:t>فرایند</a:t>
                      </a:r>
                      <a:r>
                        <a:rPr lang="fa-IR" sz="2000" u="sng" baseline="0" dirty="0" smtClean="0">
                          <a:cs typeface="B Badr" pitchFamily="2" charset="-78"/>
                        </a:rPr>
                        <a:t> نصب ادامه داشت.</a:t>
                      </a:r>
                      <a:endParaRPr lang="en-US" sz="2000" u="sng" dirty="0">
                        <a:cs typeface="B Badr" pitchFamily="2" charset="-78"/>
                      </a:endParaRPr>
                    </a:p>
                  </a:txBody>
                  <a:tcPr>
                    <a:solidFill>
                      <a:schemeClr val="bg1"/>
                    </a:solidFill>
                  </a:tcPr>
                </a:tc>
              </a:tr>
              <a:tr h="370840">
                <a:tc>
                  <a:txBody>
                    <a:bodyPr/>
                    <a:lstStyle/>
                    <a:p>
                      <a:pPr algn="r" rtl="1"/>
                      <a:r>
                        <a:rPr lang="fa-IR" sz="2000" dirty="0" smtClean="0">
                          <a:cs typeface="B Badr" pitchFamily="2" charset="-78"/>
                        </a:rPr>
                        <a:t>3. 5060 سانترفیوژ به مدت 10 سال غنی سازی کرده </a:t>
                      </a:r>
                      <a:r>
                        <a:rPr lang="fa-IR" sz="2000" u="sng" dirty="0" smtClean="0">
                          <a:cs typeface="B Badr" pitchFamily="2" charset="-78"/>
                        </a:rPr>
                        <a:t>ولی</a:t>
                      </a:r>
                      <a:r>
                        <a:rPr lang="fa-IR" sz="2000" u="sng" baseline="0" dirty="0" smtClean="0">
                          <a:cs typeface="B Badr" pitchFamily="2" charset="-78"/>
                        </a:rPr>
                        <a:t> هیچ خروجی نداشته و مواد غنی شده باید اکسید شوند.</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3. 5060 سانترفیوژ به مدت 10 سال غنی سازی کرده </a:t>
                      </a:r>
                      <a:r>
                        <a:rPr lang="fa-IR" sz="2000" u="sng" dirty="0" smtClean="0">
                          <a:cs typeface="B Badr" pitchFamily="2" charset="-78"/>
                        </a:rPr>
                        <a:t>ولی</a:t>
                      </a:r>
                      <a:r>
                        <a:rPr lang="fa-IR" sz="2000" u="sng" baseline="0" dirty="0" smtClean="0">
                          <a:cs typeface="B Badr" pitchFamily="2" charset="-78"/>
                        </a:rPr>
                        <a:t> هیچ خروجی نداشته و مواد غنی شده باید اکسید شود.</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3. 8 هزار و خوردی سانتریفیوژ غنی سازی کرده ولی</a:t>
                      </a:r>
                      <a:r>
                        <a:rPr lang="fa-IR" sz="2000" baseline="0" dirty="0" smtClean="0">
                          <a:cs typeface="B Badr" pitchFamily="2" charset="-78"/>
                        </a:rPr>
                        <a:t> </a:t>
                      </a:r>
                      <a:r>
                        <a:rPr lang="fa-IR" sz="2000" u="sng" baseline="0" dirty="0" smtClean="0">
                          <a:cs typeface="B Badr" pitchFamily="2" charset="-78"/>
                        </a:rPr>
                        <a:t>هیچ خروجی نداشته و مواد غنی شده باید اکسید گردد.</a:t>
                      </a:r>
                      <a:endParaRPr lang="en-US" sz="2000" dirty="0">
                        <a:cs typeface="B Badr" pitchFamily="2" charset="-78"/>
                      </a:endParaRPr>
                    </a:p>
                  </a:txBody>
                  <a:tcPr>
                    <a:solidFill>
                      <a:schemeClr val="bg1"/>
                    </a:solidFill>
                  </a:tcPr>
                </a:tc>
                <a:tc>
                  <a:txBody>
                    <a:bodyPr/>
                    <a:lstStyle/>
                    <a:p>
                      <a:pPr algn="r" rtl="1"/>
                      <a:r>
                        <a:rPr lang="fa-IR" sz="2000" dirty="0" smtClean="0">
                          <a:cs typeface="B Badr" pitchFamily="2" charset="-78"/>
                        </a:rPr>
                        <a:t>3. تقریبا</a:t>
                      </a:r>
                      <a:r>
                        <a:rPr lang="fa-IR" sz="2000" baseline="0" dirty="0" smtClean="0">
                          <a:cs typeface="B Badr" pitchFamily="2" charset="-78"/>
                        </a:rPr>
                        <a:t> 9</a:t>
                      </a:r>
                      <a:r>
                        <a:rPr lang="fa-IR" sz="2000" dirty="0" smtClean="0">
                          <a:cs typeface="B Badr" pitchFamily="2" charset="-78"/>
                        </a:rPr>
                        <a:t>هزار سانتریفیوژ</a:t>
                      </a:r>
                      <a:r>
                        <a:rPr lang="fa-IR" sz="2000" baseline="0" dirty="0" smtClean="0">
                          <a:cs typeface="B Badr" pitchFamily="2" charset="-78"/>
                        </a:rPr>
                        <a:t> غنی سازی کرده و </a:t>
                      </a:r>
                      <a:r>
                        <a:rPr lang="fa-IR" sz="2000" u="sng" baseline="0" dirty="0" smtClean="0">
                          <a:cs typeface="B Badr" pitchFamily="2" charset="-78"/>
                        </a:rPr>
                        <a:t>مواد غنی شده ذخیره می گشت.</a:t>
                      </a:r>
                      <a:endParaRPr lang="en-US" sz="2000" u="sng" dirty="0">
                        <a:cs typeface="B Badr" pitchFamily="2" charset="-78"/>
                      </a:endParaRPr>
                    </a:p>
                  </a:txBody>
                  <a:tcPr>
                    <a:solidFill>
                      <a:schemeClr val="bg1"/>
                    </a:solidFill>
                  </a:tcPr>
                </a:tc>
              </a:tr>
            </a:tbl>
          </a:graphicData>
        </a:graphic>
      </p:graphicFrame>
      <p:sp>
        <p:nvSpPr>
          <p:cNvPr id="3" name="Title 2"/>
          <p:cNvSpPr>
            <a:spLocks noGrp="1"/>
          </p:cNvSpPr>
          <p:nvPr>
            <p:ph type="title"/>
          </p:nvPr>
        </p:nvSpPr>
        <p:spPr>
          <a:xfrm>
            <a:off x="3200399" y="0"/>
            <a:ext cx="2819401" cy="609600"/>
          </a:xfrm>
        </p:spPr>
        <p:txBody>
          <a:bodyPr/>
          <a:lstStyle/>
          <a:p>
            <a:r>
              <a:rPr lang="fa-IR" dirty="0" smtClean="0">
                <a:cs typeface="B Badr" pitchFamily="2" charset="-78"/>
              </a:rPr>
              <a:t>1.نطنز</a:t>
            </a:r>
            <a:endParaRPr lang="en-US" dirty="0">
              <a:cs typeface="B Badr" pitchFamily="2" charset="-78"/>
            </a:endParaRPr>
          </a:p>
        </p:txBody>
      </p:sp>
    </p:spTree>
    <p:extLst>
      <p:ext uri="{BB962C8B-B14F-4D97-AF65-F5344CB8AC3E}">
        <p14:creationId xmlns:p14="http://schemas.microsoft.com/office/powerpoint/2010/main" val="4140756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66190023"/>
              </p:ext>
            </p:extLst>
          </p:nvPr>
        </p:nvGraphicFramePr>
        <p:xfrm>
          <a:off x="381000" y="2209800"/>
          <a:ext cx="8534400" cy="457200"/>
        </p:xfrm>
        <a:graphic>
          <a:graphicData uri="http://schemas.openxmlformats.org/drawingml/2006/table">
            <a:tbl>
              <a:tblPr firstRow="1" bandRow="1">
                <a:tableStyleId>{616DA210-FB5B-4158-B5E0-FEB733F419BA}</a:tableStyleId>
              </a:tblPr>
              <a:tblGrid>
                <a:gridCol w="2317750"/>
                <a:gridCol w="1936750"/>
                <a:gridCol w="1936750"/>
                <a:gridCol w="2343150"/>
              </a:tblGrid>
              <a:tr h="370840">
                <a:tc>
                  <a:txBody>
                    <a:bodyPr/>
                    <a:lstStyle/>
                    <a:p>
                      <a:pPr algn="ctr"/>
                      <a:r>
                        <a:rPr lang="fa-IR" sz="2400" dirty="0" smtClean="0">
                          <a:cs typeface="B Badr" pitchFamily="2" charset="-78"/>
                        </a:rPr>
                        <a:t>توافق وین</a:t>
                      </a:r>
                      <a:endParaRPr lang="en-US" sz="2400" dirty="0">
                        <a:cs typeface="B Badr" pitchFamily="2" charset="-78"/>
                      </a:endParaRPr>
                    </a:p>
                  </a:txBody>
                  <a:tcPr/>
                </a:tc>
                <a:tc>
                  <a:txBody>
                    <a:bodyPr/>
                    <a:lstStyle/>
                    <a:p>
                      <a:pPr algn="ctr"/>
                      <a:r>
                        <a:rPr lang="fa-IR" sz="2400" dirty="0" smtClean="0">
                          <a:cs typeface="B Badr" pitchFamily="2" charset="-78"/>
                        </a:rPr>
                        <a:t>بیانیه</a:t>
                      </a:r>
                      <a:r>
                        <a:rPr lang="fa-IR" sz="2400" baseline="0" dirty="0" smtClean="0">
                          <a:cs typeface="B Badr" pitchFamily="2" charset="-78"/>
                        </a:rPr>
                        <a:t> لوزان</a:t>
                      </a:r>
                      <a:endParaRPr lang="en-US" sz="2400" dirty="0">
                        <a:cs typeface="B Badr" pitchFamily="2" charset="-78"/>
                      </a:endParaRPr>
                    </a:p>
                  </a:txBody>
                  <a:tcPr/>
                </a:tc>
                <a:tc>
                  <a:txBody>
                    <a:bodyPr/>
                    <a:lstStyle/>
                    <a:p>
                      <a:pPr algn="ctr" rtl="1"/>
                      <a:r>
                        <a:rPr lang="fa-IR" sz="2400" dirty="0" smtClean="0">
                          <a:cs typeface="B Badr" pitchFamily="2" charset="-78"/>
                        </a:rPr>
                        <a:t>توافقنامه</a:t>
                      </a:r>
                      <a:r>
                        <a:rPr lang="fa-IR" sz="2400" baseline="0" dirty="0" smtClean="0">
                          <a:cs typeface="B Badr" pitchFamily="2" charset="-78"/>
                        </a:rPr>
                        <a:t> ژنو</a:t>
                      </a:r>
                      <a:endParaRPr lang="en-US" sz="2400" dirty="0">
                        <a:cs typeface="B Badr" pitchFamily="2" charset="-78"/>
                      </a:endParaRPr>
                    </a:p>
                  </a:txBody>
                  <a:tcPr/>
                </a:tc>
                <a:tc>
                  <a:txBody>
                    <a:bodyPr/>
                    <a:lstStyle/>
                    <a:p>
                      <a:pPr algn="ctr" rtl="1"/>
                      <a:r>
                        <a:rPr lang="fa-IR" sz="2400" b="1" dirty="0" smtClean="0">
                          <a:cs typeface="B Badr" pitchFamily="2" charset="-78"/>
                        </a:rPr>
                        <a:t>دولت</a:t>
                      </a:r>
                      <a:r>
                        <a:rPr lang="fa-IR" sz="2400" b="1" baseline="0" dirty="0" smtClean="0">
                          <a:cs typeface="B Badr" pitchFamily="2" charset="-78"/>
                        </a:rPr>
                        <a:t> سابق</a:t>
                      </a:r>
                      <a:endParaRPr lang="en-US" sz="2400" dirty="0"/>
                    </a:p>
                  </a:txBody>
                  <a:tcPr/>
                </a:tc>
              </a:tr>
            </a:tbl>
          </a:graphicData>
        </a:graphic>
      </p:graphicFrame>
      <p:sp>
        <p:nvSpPr>
          <p:cNvPr id="3" name="Title 2"/>
          <p:cNvSpPr>
            <a:spLocks noGrp="1"/>
          </p:cNvSpPr>
          <p:nvPr>
            <p:ph type="title"/>
          </p:nvPr>
        </p:nvSpPr>
        <p:spPr>
          <a:xfrm>
            <a:off x="688490" y="570156"/>
            <a:ext cx="7756263" cy="801444"/>
          </a:xfrm>
        </p:spPr>
        <p:txBody>
          <a:bodyPr/>
          <a:lstStyle/>
          <a:p>
            <a:r>
              <a:rPr lang="fa-IR" dirty="0" smtClean="0">
                <a:cs typeface="B Badr" pitchFamily="2" charset="-78"/>
              </a:rPr>
              <a:t>نطنز</a:t>
            </a:r>
            <a:endParaRPr lang="en-US" dirty="0">
              <a:cs typeface="B Badr"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1083729475"/>
              </p:ext>
            </p:extLst>
          </p:nvPr>
        </p:nvGraphicFramePr>
        <p:xfrm>
          <a:off x="381000" y="2697480"/>
          <a:ext cx="8534400" cy="2621280"/>
        </p:xfrm>
        <a:graphic>
          <a:graphicData uri="http://schemas.openxmlformats.org/drawingml/2006/table">
            <a:tbl>
              <a:tblPr firstRow="1" bandRow="1">
                <a:tableStyleId>{616DA210-FB5B-4158-B5E0-FEB733F419BA}</a:tableStyleId>
              </a:tblPr>
              <a:tblGrid>
                <a:gridCol w="2317750"/>
                <a:gridCol w="1936750"/>
                <a:gridCol w="1936750"/>
                <a:gridCol w="2343150"/>
              </a:tblGrid>
              <a:tr h="370840">
                <a:tc>
                  <a:txBody>
                    <a:bodyPr/>
                    <a:lstStyle/>
                    <a:p>
                      <a:pPr algn="r" rtl="1"/>
                      <a:r>
                        <a:rPr lang="fa-IR" sz="2000" b="0" kern="1200" dirty="0" smtClean="0">
                          <a:solidFill>
                            <a:schemeClr val="tx1"/>
                          </a:solidFill>
                          <a:latin typeface="+mn-lt"/>
                          <a:ea typeface="+mn-ea"/>
                          <a:cs typeface="B Badr" pitchFamily="2" charset="-78"/>
                        </a:rPr>
                        <a:t>4. تا 10 سال غنی سازی  صرفا با نسل یک بوده و تا 15 سال صرفا از سانتریفیوژهای گازی  باید استفاده شود.</a:t>
                      </a:r>
                      <a:endParaRPr lang="en-US" sz="2000" b="0" kern="1200" dirty="0">
                        <a:solidFill>
                          <a:schemeClr val="tx1"/>
                        </a:solidFill>
                        <a:latin typeface="+mn-lt"/>
                        <a:ea typeface="+mn-ea"/>
                        <a:cs typeface="B Badr" pitchFamily="2" charset="-78"/>
                      </a:endParaRPr>
                    </a:p>
                  </a:txBody>
                  <a:tcPr>
                    <a:solidFill>
                      <a:schemeClr val="bg1"/>
                    </a:solidFill>
                  </a:tcPr>
                </a:tc>
                <a:tc>
                  <a:txBody>
                    <a:bodyPr/>
                    <a:lstStyle/>
                    <a:p>
                      <a:pPr algn="r" rtl="1"/>
                      <a:r>
                        <a:rPr lang="fa-IR" sz="2000" b="0" kern="1200" dirty="0" smtClean="0">
                          <a:solidFill>
                            <a:schemeClr val="tx1"/>
                          </a:solidFill>
                          <a:latin typeface="+mn-lt"/>
                          <a:ea typeface="+mn-ea"/>
                          <a:cs typeface="B Badr" pitchFamily="2" charset="-78"/>
                        </a:rPr>
                        <a:t>4. غنی سازی  صرفا با نسل یک بوده و غنی سازی با نسل دوم ممنوع خواهد بود.</a:t>
                      </a:r>
                      <a:endParaRPr lang="en-US" sz="2000" b="0" kern="1200" dirty="0">
                        <a:solidFill>
                          <a:schemeClr val="tx1"/>
                        </a:solidFill>
                        <a:latin typeface="+mn-lt"/>
                        <a:ea typeface="+mn-ea"/>
                        <a:cs typeface="B Badr" pitchFamily="2" charset="-78"/>
                      </a:endParaRPr>
                    </a:p>
                  </a:txBody>
                  <a:tcPr>
                    <a:solidFill>
                      <a:schemeClr val="bg1"/>
                    </a:solidFill>
                  </a:tcPr>
                </a:tc>
                <a:tc>
                  <a:txBody>
                    <a:bodyPr/>
                    <a:lstStyle/>
                    <a:p>
                      <a:pPr algn="r" rtl="1"/>
                      <a:r>
                        <a:rPr lang="fa-IR" sz="2000" b="0" kern="1200" dirty="0" smtClean="0">
                          <a:solidFill>
                            <a:schemeClr val="tx1"/>
                          </a:solidFill>
                          <a:latin typeface="+mn-lt"/>
                          <a:ea typeface="+mn-ea"/>
                          <a:cs typeface="B Badr" pitchFamily="2" charset="-78"/>
                        </a:rPr>
                        <a:t>4. غنی سازی صرفا با نسل یک بوده و غنی سازی با نسل دوم ممنوع می باشد.</a:t>
                      </a:r>
                      <a:endParaRPr lang="en-US" sz="2000" b="0" kern="1200" dirty="0">
                        <a:solidFill>
                          <a:schemeClr val="tx1"/>
                        </a:solidFill>
                        <a:latin typeface="+mn-lt"/>
                        <a:ea typeface="+mn-ea"/>
                        <a:cs typeface="B Badr" pitchFamily="2" charset="-78"/>
                      </a:endParaRPr>
                    </a:p>
                  </a:txBody>
                  <a:tcPr>
                    <a:solidFill>
                      <a:schemeClr val="bg1"/>
                    </a:solidFill>
                  </a:tcPr>
                </a:tc>
                <a:tc>
                  <a:txBody>
                    <a:bodyPr/>
                    <a:lstStyle/>
                    <a:p>
                      <a:pPr algn="r" rtl="1"/>
                      <a:r>
                        <a:rPr lang="fa-IR" sz="2000" b="0" kern="1200" dirty="0" smtClean="0">
                          <a:solidFill>
                            <a:schemeClr val="tx1"/>
                          </a:solidFill>
                          <a:latin typeface="+mn-lt"/>
                          <a:ea typeface="+mn-ea"/>
                          <a:cs typeface="B Badr" pitchFamily="2" charset="-78"/>
                        </a:rPr>
                        <a:t>4. غنی سازی با نسل یک بوده و قرار بوده است که با نسل دوم هم انجام شود.</a:t>
                      </a:r>
                      <a:endParaRPr lang="en-US" sz="2000" b="0" kern="1200" dirty="0">
                        <a:solidFill>
                          <a:schemeClr val="tx1"/>
                        </a:solidFill>
                        <a:latin typeface="+mn-lt"/>
                        <a:ea typeface="+mn-ea"/>
                        <a:cs typeface="B Badr" pitchFamily="2" charset="-78"/>
                      </a:endParaRPr>
                    </a:p>
                  </a:txBody>
                  <a:tcPr>
                    <a:solidFill>
                      <a:schemeClr val="bg1"/>
                    </a:solidFill>
                  </a:tcPr>
                </a:tc>
              </a:tr>
              <a:tr h="370840">
                <a:tc>
                  <a:txBody>
                    <a:bodyPr/>
                    <a:lstStyle/>
                    <a:p>
                      <a:pPr algn="r" rtl="1"/>
                      <a:r>
                        <a:rPr lang="fa-IR" sz="2000" kern="1200" dirty="0" smtClean="0">
                          <a:solidFill>
                            <a:schemeClr val="tx1"/>
                          </a:solidFill>
                          <a:latin typeface="+mn-lt"/>
                          <a:ea typeface="+mn-ea"/>
                          <a:cs typeface="B Badr" pitchFamily="2" charset="-78"/>
                        </a:rPr>
                        <a:t>5. غنی سازی بیش از 3/67 درصد تا 15 سال ممنوع است.</a:t>
                      </a:r>
                      <a:endParaRPr lang="en-US" sz="2000" kern="1200" dirty="0">
                        <a:solidFill>
                          <a:schemeClr val="tx1"/>
                        </a:solidFill>
                        <a:latin typeface="+mn-lt"/>
                        <a:ea typeface="+mn-ea"/>
                        <a:cs typeface="B Badr" pitchFamily="2" charset="-78"/>
                      </a:endParaRPr>
                    </a:p>
                  </a:txBody>
                  <a:tcPr>
                    <a:solidFill>
                      <a:schemeClr val="bg1"/>
                    </a:solidFill>
                  </a:tcPr>
                </a:tc>
                <a:tc>
                  <a:txBody>
                    <a:bodyPr/>
                    <a:lstStyle/>
                    <a:p>
                      <a:pPr algn="r" rtl="1"/>
                      <a:r>
                        <a:rPr lang="fa-IR" sz="2000" kern="1200" dirty="0" smtClean="0">
                          <a:solidFill>
                            <a:schemeClr val="tx1"/>
                          </a:solidFill>
                          <a:latin typeface="+mn-lt"/>
                          <a:ea typeface="+mn-ea"/>
                          <a:cs typeface="B Badr" pitchFamily="2" charset="-78"/>
                        </a:rPr>
                        <a:t>5. غنی سازی بیش از 3/67 درصد تا 15 سال ممنوع است.</a:t>
                      </a:r>
                      <a:endParaRPr lang="en-US" sz="2000" kern="1200" dirty="0">
                        <a:solidFill>
                          <a:schemeClr val="tx1"/>
                        </a:solidFill>
                        <a:latin typeface="+mn-lt"/>
                        <a:ea typeface="+mn-ea"/>
                        <a:cs typeface="B Badr" pitchFamily="2" charset="-78"/>
                      </a:endParaRPr>
                    </a:p>
                  </a:txBody>
                  <a:tcPr>
                    <a:solidFill>
                      <a:schemeClr val="bg1"/>
                    </a:solidFill>
                  </a:tcPr>
                </a:tc>
                <a:tc>
                  <a:txBody>
                    <a:bodyPr/>
                    <a:lstStyle/>
                    <a:p>
                      <a:pPr algn="r" rtl="1"/>
                      <a:r>
                        <a:rPr lang="fa-IR" sz="2000" kern="1200" dirty="0" smtClean="0">
                          <a:solidFill>
                            <a:schemeClr val="tx1"/>
                          </a:solidFill>
                          <a:latin typeface="+mn-lt"/>
                          <a:ea typeface="+mn-ea"/>
                          <a:cs typeface="B Badr" pitchFamily="2" charset="-78"/>
                        </a:rPr>
                        <a:t>5. غنی سازی بیش از 5 درصد ممنوع خواهد بود.</a:t>
                      </a:r>
                      <a:endParaRPr lang="en-US" sz="2000" kern="1200" dirty="0">
                        <a:solidFill>
                          <a:schemeClr val="tx1"/>
                        </a:solidFill>
                        <a:latin typeface="+mn-lt"/>
                        <a:ea typeface="+mn-ea"/>
                        <a:cs typeface="B Badr" pitchFamily="2" charset="-78"/>
                      </a:endParaRPr>
                    </a:p>
                  </a:txBody>
                  <a:tcPr>
                    <a:solidFill>
                      <a:schemeClr val="bg1"/>
                    </a:solidFill>
                  </a:tcPr>
                </a:tc>
                <a:tc>
                  <a:txBody>
                    <a:bodyPr/>
                    <a:lstStyle/>
                    <a:p>
                      <a:pPr algn="r" rtl="1"/>
                      <a:r>
                        <a:rPr lang="fa-IR" sz="2000" kern="1200" dirty="0" smtClean="0">
                          <a:solidFill>
                            <a:schemeClr val="tx1"/>
                          </a:solidFill>
                          <a:latin typeface="+mn-lt"/>
                          <a:ea typeface="+mn-ea"/>
                          <a:cs typeface="B Badr" pitchFamily="2" charset="-78"/>
                        </a:rPr>
                        <a:t>5. غنی سازی 3/5 تا 5 درصد و نیز 20درصد انجام می شد.</a:t>
                      </a:r>
                      <a:endParaRPr lang="en-US" sz="2000" kern="1200" dirty="0">
                        <a:solidFill>
                          <a:schemeClr val="tx1"/>
                        </a:solidFill>
                        <a:latin typeface="+mn-lt"/>
                        <a:ea typeface="+mn-ea"/>
                        <a:cs typeface="B Badr" pitchFamily="2" charset="-78"/>
                      </a:endParaRPr>
                    </a:p>
                  </a:txBody>
                  <a:tcPr>
                    <a:solidFill>
                      <a:schemeClr val="bg1"/>
                    </a:solidFill>
                  </a:tcPr>
                </a:tc>
              </a:tr>
            </a:tbl>
          </a:graphicData>
        </a:graphic>
      </p:graphicFrame>
    </p:spTree>
    <p:extLst>
      <p:ext uri="{BB962C8B-B14F-4D97-AF65-F5344CB8AC3E}">
        <p14:creationId xmlns:p14="http://schemas.microsoft.com/office/powerpoint/2010/main" val="690080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81675872"/>
              </p:ext>
            </p:extLst>
          </p:nvPr>
        </p:nvGraphicFramePr>
        <p:xfrm>
          <a:off x="457200" y="990600"/>
          <a:ext cx="8458200" cy="5364480"/>
        </p:xfrm>
        <a:graphic>
          <a:graphicData uri="http://schemas.openxmlformats.org/drawingml/2006/table">
            <a:tbl>
              <a:tblPr firstRow="1" bandRow="1">
                <a:tableStyleId>{616DA210-FB5B-4158-B5E0-FEB733F419BA}</a:tableStyleId>
              </a:tblPr>
              <a:tblGrid>
                <a:gridCol w="2470150"/>
                <a:gridCol w="1936750"/>
                <a:gridCol w="1936750"/>
                <a:gridCol w="2114550"/>
              </a:tblGrid>
              <a:tr h="0">
                <a:tc>
                  <a:txBody>
                    <a:bodyPr/>
                    <a:lstStyle/>
                    <a:p>
                      <a:pPr algn="ctr" rtl="1"/>
                      <a:r>
                        <a:rPr lang="fa-IR" sz="2800" dirty="0" smtClean="0">
                          <a:cs typeface="B Badr" pitchFamily="2" charset="-78"/>
                        </a:rPr>
                        <a:t>توافق وین</a:t>
                      </a:r>
                      <a:endParaRPr lang="en-US" sz="2800" dirty="0">
                        <a:cs typeface="B Badr" pitchFamily="2" charset="-78"/>
                      </a:endParaRPr>
                    </a:p>
                  </a:txBody>
                  <a:tcPr/>
                </a:tc>
                <a:tc>
                  <a:txBody>
                    <a:bodyPr/>
                    <a:lstStyle/>
                    <a:p>
                      <a:pPr algn="ctr" rtl="1"/>
                      <a:r>
                        <a:rPr lang="fa-IR" sz="2800" b="1" dirty="0" smtClean="0">
                          <a:cs typeface="B Badr" pitchFamily="2" charset="-78"/>
                        </a:rPr>
                        <a:t>بیانیه لوزان</a:t>
                      </a:r>
                      <a:endParaRPr lang="en-US" sz="2800" b="1" dirty="0">
                        <a:cs typeface="B Badr" pitchFamily="2" charset="-78"/>
                      </a:endParaRPr>
                    </a:p>
                  </a:txBody>
                  <a:tcPr/>
                </a:tc>
                <a:tc>
                  <a:txBody>
                    <a:bodyPr/>
                    <a:lstStyle/>
                    <a:p>
                      <a:pPr algn="ctr" rtl="1"/>
                      <a:r>
                        <a:rPr lang="fa-IR" sz="2800" b="1" kern="1200" baseline="0" dirty="0" smtClean="0">
                          <a:solidFill>
                            <a:schemeClr val="tx1"/>
                          </a:solidFill>
                          <a:latin typeface="+mn-lt"/>
                          <a:ea typeface="+mn-ea"/>
                          <a:cs typeface="B Badr" pitchFamily="2" charset="-78"/>
                        </a:rPr>
                        <a:t>توافقنامه ژنو</a:t>
                      </a:r>
                      <a:endParaRPr lang="en-US" sz="2800" b="1" kern="1200" baseline="0" dirty="0">
                        <a:solidFill>
                          <a:schemeClr val="tx1"/>
                        </a:solidFill>
                        <a:latin typeface="+mn-lt"/>
                        <a:ea typeface="+mn-ea"/>
                        <a:cs typeface="B Badr" pitchFamily="2" charset="-78"/>
                      </a:endParaRPr>
                    </a:p>
                  </a:txBody>
                  <a:tcPr/>
                </a:tc>
                <a:tc>
                  <a:txBody>
                    <a:bodyPr/>
                    <a:lstStyle/>
                    <a:p>
                      <a:pPr algn="ctr" rtl="1"/>
                      <a:r>
                        <a:rPr lang="fa-IR" sz="2800" b="1" dirty="0" smtClean="0">
                          <a:cs typeface="B Badr" pitchFamily="2" charset="-78"/>
                        </a:rPr>
                        <a:t>دولت</a:t>
                      </a:r>
                      <a:r>
                        <a:rPr lang="fa-IR" sz="2800" b="1" baseline="0" dirty="0" smtClean="0">
                          <a:cs typeface="B Badr" pitchFamily="2" charset="-78"/>
                        </a:rPr>
                        <a:t> سابق </a:t>
                      </a:r>
                      <a:endParaRPr lang="en-US" sz="2800" b="1" dirty="0">
                        <a:cs typeface="B Badr" pitchFamily="2" charset="-78"/>
                      </a:endParaRPr>
                    </a:p>
                  </a:txBody>
                  <a:tcPr/>
                </a:tc>
              </a:tr>
              <a:tr h="1219200">
                <a:tc>
                  <a:txBody>
                    <a:bodyPr/>
                    <a:lstStyle/>
                    <a:p>
                      <a:pPr algn="r" rtl="1"/>
                      <a:r>
                        <a:rPr lang="fa-IR" sz="2000" dirty="0" smtClean="0">
                          <a:cs typeface="Badr" pitchFamily="2" charset="-78"/>
                        </a:rPr>
                        <a:t>1. تا 15سال مرکز غنی سازی</a:t>
                      </a:r>
                      <a:r>
                        <a:rPr lang="fa-IR" sz="2000" baseline="0" dirty="0" smtClean="0">
                          <a:cs typeface="Badr" pitchFamily="2" charset="-78"/>
                        </a:rPr>
                        <a:t> و تحقیق و توسعه در مورد غنی سازی نخواهد بود و به یک مرکز هسته ای، فیزیک و فن آوری تبدیل می شود.</a:t>
                      </a:r>
                      <a:endParaRPr lang="en-US" sz="2000" dirty="0">
                        <a:cs typeface="Badr" pitchFamily="2" charset="-78"/>
                      </a:endParaRPr>
                    </a:p>
                  </a:txBody>
                  <a:tcPr>
                    <a:solidFill>
                      <a:schemeClr val="bg1"/>
                    </a:solidFill>
                  </a:tcPr>
                </a:tc>
                <a:tc>
                  <a:txBody>
                    <a:bodyPr/>
                    <a:lstStyle/>
                    <a:p>
                      <a:pPr algn="r" rtl="1"/>
                      <a:r>
                        <a:rPr lang="fa-IR" sz="2000" dirty="0" smtClean="0">
                          <a:cs typeface="Badr" pitchFamily="2" charset="-78"/>
                        </a:rPr>
                        <a:t>1. مرکز غنی سازی نبوده</a:t>
                      </a:r>
                      <a:r>
                        <a:rPr lang="fa-IR" sz="2000" baseline="0" dirty="0" smtClean="0">
                          <a:cs typeface="Badr" pitchFamily="2" charset="-78"/>
                        </a:rPr>
                        <a:t> و به یک مرکز هسته ای، فیزیک و فن آوری تبدیل می شود.</a:t>
                      </a:r>
                      <a:endParaRPr lang="en-US" sz="2000" dirty="0">
                        <a:cs typeface="Badr" pitchFamily="2" charset="-78"/>
                      </a:endParaRPr>
                    </a:p>
                  </a:txBody>
                  <a:tcPr>
                    <a:solidFill>
                      <a:schemeClr val="bg1"/>
                    </a:solidFill>
                  </a:tcPr>
                </a:tc>
                <a:tc>
                  <a:txBody>
                    <a:bodyPr/>
                    <a:lstStyle/>
                    <a:p>
                      <a:pPr algn="r" rtl="1"/>
                      <a:r>
                        <a:rPr lang="fa-IR" sz="2000" dirty="0" smtClean="0">
                          <a:cs typeface="Badr" pitchFamily="2" charset="-78"/>
                        </a:rPr>
                        <a:t>1. مرکز غنی سازی اما بدون خروجی و ذخیره سازی خواهد بود.</a:t>
                      </a:r>
                      <a:endParaRPr lang="en-US" sz="2000" dirty="0">
                        <a:cs typeface="Badr" pitchFamily="2" charset="-78"/>
                      </a:endParaRPr>
                    </a:p>
                  </a:txBody>
                  <a:tcPr>
                    <a:solidFill>
                      <a:schemeClr val="bg1"/>
                    </a:solidFill>
                  </a:tcPr>
                </a:tc>
                <a:tc>
                  <a:txBody>
                    <a:bodyPr/>
                    <a:lstStyle/>
                    <a:p>
                      <a:pPr algn="r" rtl="1"/>
                      <a:r>
                        <a:rPr lang="fa-IR" sz="2000" dirty="0" smtClean="0">
                          <a:cs typeface="Badr" pitchFamily="2" charset="-78"/>
                        </a:rPr>
                        <a:t>1. مرکز غنی سازی به</a:t>
                      </a:r>
                      <a:r>
                        <a:rPr lang="fa-IR" sz="2000" baseline="0" dirty="0" smtClean="0">
                          <a:cs typeface="Badr" pitchFamily="2" charset="-78"/>
                        </a:rPr>
                        <a:t> همراه ذخیره سازی مواد غنی شده بوده است.</a:t>
                      </a:r>
                      <a:endParaRPr lang="en-US" sz="2000" dirty="0">
                        <a:cs typeface="Badr" pitchFamily="2" charset="-78"/>
                      </a:endParaRPr>
                    </a:p>
                  </a:txBody>
                  <a:tcPr>
                    <a:solidFill>
                      <a:schemeClr val="bg1"/>
                    </a:solidFill>
                  </a:tcPr>
                </a:tc>
              </a:tr>
              <a:tr h="370840">
                <a:tc>
                  <a:txBody>
                    <a:bodyPr/>
                    <a:lstStyle/>
                    <a:p>
                      <a:pPr algn="r" rtl="1"/>
                      <a:r>
                        <a:rPr lang="fa-IR" sz="2000" dirty="0" smtClean="0">
                          <a:cs typeface="Badr" pitchFamily="2" charset="-78"/>
                        </a:rPr>
                        <a:t>2.تا 15سال، 1044 سانترفیوژ گازی نسل یک باقی و بقیه با زیر ساختهای</a:t>
                      </a:r>
                      <a:r>
                        <a:rPr lang="fa-IR" sz="2000" baseline="0" dirty="0" smtClean="0">
                          <a:cs typeface="Badr" pitchFamily="2" charset="-78"/>
                        </a:rPr>
                        <a:t> آنها جمع آوری و در سالن </a:t>
                      </a:r>
                      <a:r>
                        <a:rPr lang="en-US" sz="2000" baseline="0" dirty="0" smtClean="0">
                          <a:cs typeface="Badr" pitchFamily="2" charset="-78"/>
                        </a:rPr>
                        <a:t>b</a:t>
                      </a:r>
                      <a:r>
                        <a:rPr lang="fa-IR" sz="2000" baseline="0" dirty="0" smtClean="0">
                          <a:cs typeface="Badr" pitchFamily="2" charset="-78"/>
                        </a:rPr>
                        <a:t>نطنز انبارمی شوند.دو آبشار از آنها در حال چرخش خواهند بود.</a:t>
                      </a:r>
                      <a:endParaRPr lang="en-US" sz="2000" dirty="0">
                        <a:cs typeface="Badr" pitchFamily="2" charset="-78"/>
                      </a:endParaRPr>
                    </a:p>
                  </a:txBody>
                  <a:tcPr>
                    <a:solidFill>
                      <a:schemeClr val="bg1"/>
                    </a:solidFill>
                  </a:tcPr>
                </a:tc>
                <a:tc>
                  <a:txBody>
                    <a:bodyPr/>
                    <a:lstStyle/>
                    <a:p>
                      <a:pPr algn="r" rtl="1"/>
                      <a:r>
                        <a:rPr lang="fa-IR" sz="2000" dirty="0" smtClean="0">
                          <a:cs typeface="Badr" pitchFamily="2" charset="-78"/>
                        </a:rPr>
                        <a:t>2. 1044 سانترفیوژ باقی و بقیه با زیر ساختهای</a:t>
                      </a:r>
                      <a:r>
                        <a:rPr lang="fa-IR" sz="2000" baseline="0" dirty="0" smtClean="0">
                          <a:cs typeface="Badr" pitchFamily="2" charset="-78"/>
                        </a:rPr>
                        <a:t> آنها جمع آوری می شوند.دو آبشار از آنها در حال چرخش خواهند بود.</a:t>
                      </a:r>
                      <a:endParaRPr lang="en-US" sz="2000" dirty="0">
                        <a:cs typeface="Badr" pitchFamily="2" charset="-78"/>
                      </a:endParaRPr>
                    </a:p>
                  </a:txBody>
                  <a:tcPr>
                    <a:solidFill>
                      <a:schemeClr val="bg1"/>
                    </a:solidFill>
                  </a:tcPr>
                </a:tc>
                <a:tc>
                  <a:txBody>
                    <a:bodyPr/>
                    <a:lstStyle/>
                    <a:p>
                      <a:pPr algn="r" rtl="1"/>
                      <a:r>
                        <a:rPr lang="fa-IR" sz="2000" dirty="0" smtClean="0">
                          <a:cs typeface="Badr" pitchFamily="2" charset="-78"/>
                        </a:rPr>
                        <a:t>2. 2710 سانتریفیوژ نصب شده و نصب بقیه ممنوع خواهد بود.</a:t>
                      </a:r>
                      <a:endParaRPr lang="en-US" sz="2000" dirty="0">
                        <a:cs typeface="Badr" pitchFamily="2" charset="-78"/>
                      </a:endParaRPr>
                    </a:p>
                  </a:txBody>
                  <a:tcPr>
                    <a:solidFill>
                      <a:schemeClr val="bg1"/>
                    </a:solidFill>
                  </a:tcPr>
                </a:tc>
                <a:tc>
                  <a:txBody>
                    <a:bodyPr/>
                    <a:lstStyle/>
                    <a:p>
                      <a:pPr algn="r" rtl="1"/>
                      <a:r>
                        <a:rPr lang="fa-IR" sz="2000" dirty="0" smtClean="0">
                          <a:cs typeface="Badr" pitchFamily="2" charset="-78"/>
                        </a:rPr>
                        <a:t>2.</a:t>
                      </a:r>
                      <a:r>
                        <a:rPr lang="fa-IR" sz="2000" baseline="0" dirty="0" smtClean="0">
                          <a:cs typeface="Badr" pitchFamily="2" charset="-78"/>
                        </a:rPr>
                        <a:t> 2710 سانتریفیوژ نصب شده و در حال ادامه نصب تا ظرفیت کامل  2976 بوده است.</a:t>
                      </a:r>
                      <a:endParaRPr lang="en-US" sz="2000" dirty="0">
                        <a:cs typeface="Badr" pitchFamily="2" charset="-78"/>
                      </a:endParaRPr>
                    </a:p>
                  </a:txBody>
                  <a:tcPr>
                    <a:solidFill>
                      <a:schemeClr val="bg1"/>
                    </a:solidFill>
                  </a:tcPr>
                </a:tc>
              </a:tr>
              <a:tr h="370840">
                <a:tc>
                  <a:txBody>
                    <a:bodyPr/>
                    <a:lstStyle/>
                    <a:p>
                      <a:pPr algn="r" rtl="1"/>
                      <a:r>
                        <a:rPr lang="fa-IR" sz="2000" dirty="0" smtClean="0">
                          <a:cs typeface="Badr" pitchFamily="2" charset="-78"/>
                        </a:rPr>
                        <a:t>3. غنی سازی به صورت</a:t>
                      </a:r>
                      <a:r>
                        <a:rPr lang="fa-IR" sz="2000" baseline="0" dirty="0" smtClean="0">
                          <a:cs typeface="Badr" pitchFamily="2" charset="-78"/>
                        </a:rPr>
                        <a:t> کامل ممنوع خواهد بود.</a:t>
                      </a:r>
                      <a:endParaRPr lang="en-US" sz="2000" dirty="0">
                        <a:cs typeface="Badr" pitchFamily="2" charset="-78"/>
                      </a:endParaRPr>
                    </a:p>
                  </a:txBody>
                  <a:tcPr>
                    <a:solidFill>
                      <a:schemeClr val="bg1"/>
                    </a:solidFill>
                  </a:tcPr>
                </a:tc>
                <a:tc>
                  <a:txBody>
                    <a:bodyPr/>
                    <a:lstStyle/>
                    <a:p>
                      <a:pPr algn="r" rtl="1"/>
                      <a:r>
                        <a:rPr lang="fa-IR" sz="2000" dirty="0" smtClean="0">
                          <a:cs typeface="Badr" pitchFamily="2" charset="-78"/>
                        </a:rPr>
                        <a:t>3. غنی سازی به صورت</a:t>
                      </a:r>
                      <a:r>
                        <a:rPr lang="fa-IR" sz="2000" baseline="0" dirty="0" smtClean="0">
                          <a:cs typeface="Badr" pitchFamily="2" charset="-78"/>
                        </a:rPr>
                        <a:t> کامل ممنوع خواهد بود.</a:t>
                      </a:r>
                      <a:endParaRPr lang="en-US" sz="2000" dirty="0">
                        <a:cs typeface="Badr" pitchFamily="2" charset="-78"/>
                      </a:endParaRPr>
                    </a:p>
                  </a:txBody>
                  <a:tcPr>
                    <a:solidFill>
                      <a:schemeClr val="bg1"/>
                    </a:solidFill>
                  </a:tcPr>
                </a:tc>
                <a:tc>
                  <a:txBody>
                    <a:bodyPr/>
                    <a:lstStyle/>
                    <a:p>
                      <a:pPr algn="r" rtl="1"/>
                      <a:r>
                        <a:rPr lang="fa-IR" sz="2000" dirty="0" smtClean="0">
                          <a:cs typeface="Badr" pitchFamily="2" charset="-78"/>
                        </a:rPr>
                        <a:t>3. 4 آبشار غنی سازی کرده و گازدهی به بقیه ممنوع بوده است.</a:t>
                      </a:r>
                      <a:endParaRPr lang="en-US" sz="2000" dirty="0">
                        <a:cs typeface="Badr" pitchFamily="2" charset="-78"/>
                      </a:endParaRPr>
                    </a:p>
                  </a:txBody>
                  <a:tcPr>
                    <a:solidFill>
                      <a:schemeClr val="bg1"/>
                    </a:solidFill>
                  </a:tcPr>
                </a:tc>
                <a:tc>
                  <a:txBody>
                    <a:bodyPr/>
                    <a:lstStyle/>
                    <a:p>
                      <a:pPr algn="r" rtl="1"/>
                      <a:r>
                        <a:rPr lang="fa-IR" sz="2000" dirty="0" smtClean="0">
                          <a:cs typeface="Badr" pitchFamily="2" charset="-78"/>
                        </a:rPr>
                        <a:t>3. 4آبشار غنی سازی می کرده و تصمیم بر افزایش گازدهی بیشتر جهت غنی سازی بیشتر بوده است.</a:t>
                      </a:r>
                      <a:endParaRPr lang="en-US" sz="2000" dirty="0">
                        <a:cs typeface="Badr" pitchFamily="2" charset="-78"/>
                      </a:endParaRPr>
                    </a:p>
                  </a:txBody>
                  <a:tcPr>
                    <a:solidFill>
                      <a:schemeClr val="bg1"/>
                    </a:solidFill>
                  </a:tcPr>
                </a:tc>
              </a:tr>
            </a:tbl>
          </a:graphicData>
        </a:graphic>
      </p:graphicFrame>
      <p:sp>
        <p:nvSpPr>
          <p:cNvPr id="3" name="Title 2"/>
          <p:cNvSpPr>
            <a:spLocks noGrp="1"/>
          </p:cNvSpPr>
          <p:nvPr>
            <p:ph type="title"/>
          </p:nvPr>
        </p:nvSpPr>
        <p:spPr>
          <a:xfrm>
            <a:off x="2743199" y="152400"/>
            <a:ext cx="3429001" cy="685800"/>
          </a:xfrm>
        </p:spPr>
        <p:txBody>
          <a:bodyPr/>
          <a:lstStyle/>
          <a:p>
            <a:r>
              <a:rPr lang="fa-IR" dirty="0" smtClean="0">
                <a:cs typeface="B Badr" pitchFamily="2" charset="-78"/>
              </a:rPr>
              <a:t>2. فردو </a:t>
            </a:r>
            <a:endParaRPr lang="en-US" dirty="0">
              <a:cs typeface="B Badr" pitchFamily="2" charset="-78"/>
            </a:endParaRPr>
          </a:p>
        </p:txBody>
      </p:sp>
    </p:spTree>
    <p:extLst>
      <p:ext uri="{BB962C8B-B14F-4D97-AF65-F5344CB8AC3E}">
        <p14:creationId xmlns:p14="http://schemas.microsoft.com/office/powerpoint/2010/main" val="2063417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92214997"/>
              </p:ext>
            </p:extLst>
          </p:nvPr>
        </p:nvGraphicFramePr>
        <p:xfrm>
          <a:off x="457200" y="2743200"/>
          <a:ext cx="8458200" cy="2621280"/>
        </p:xfrm>
        <a:graphic>
          <a:graphicData uri="http://schemas.openxmlformats.org/drawingml/2006/table">
            <a:tbl>
              <a:tblPr firstRow="1" bandRow="1">
                <a:tableStyleId>{616DA210-FB5B-4158-B5E0-FEB733F419BA}</a:tableStyleId>
              </a:tblPr>
              <a:tblGrid>
                <a:gridCol w="2470150"/>
                <a:gridCol w="1936750"/>
                <a:gridCol w="1936750"/>
                <a:gridCol w="2114550"/>
              </a:tblGrid>
              <a:tr h="370840">
                <a:tc>
                  <a:txBody>
                    <a:bodyPr/>
                    <a:lstStyle/>
                    <a:p>
                      <a:pPr algn="r" rtl="1"/>
                      <a:r>
                        <a:rPr lang="fa-IR" sz="2000" b="0" kern="1200" dirty="0" smtClean="0">
                          <a:solidFill>
                            <a:schemeClr val="tx1"/>
                          </a:solidFill>
                          <a:latin typeface="+mn-lt"/>
                          <a:ea typeface="+mn-ea"/>
                          <a:cs typeface="B Badr" pitchFamily="2" charset="-78"/>
                        </a:rPr>
                        <a:t>4. غنی سازی به صورت کامل ممنوع است.</a:t>
                      </a:r>
                      <a:endParaRPr lang="en-US" sz="2000" b="0" kern="1200" dirty="0">
                        <a:solidFill>
                          <a:schemeClr val="tx1"/>
                        </a:solidFill>
                        <a:latin typeface="+mn-lt"/>
                        <a:ea typeface="+mn-ea"/>
                        <a:cs typeface="B Badr" pitchFamily="2" charset="-78"/>
                      </a:endParaRPr>
                    </a:p>
                  </a:txBody>
                  <a:tcPr/>
                </a:tc>
                <a:tc>
                  <a:txBody>
                    <a:bodyPr/>
                    <a:lstStyle/>
                    <a:p>
                      <a:pPr algn="r" rtl="1"/>
                      <a:r>
                        <a:rPr lang="fa-IR" sz="2000" b="0" kern="1200" dirty="0" smtClean="0">
                          <a:solidFill>
                            <a:schemeClr val="tx1"/>
                          </a:solidFill>
                          <a:latin typeface="+mn-lt"/>
                          <a:ea typeface="+mn-ea"/>
                          <a:cs typeface="B Badr" pitchFamily="2" charset="-78"/>
                        </a:rPr>
                        <a:t>4. غنی سازی به صورت کامل ممنوع است.</a:t>
                      </a:r>
                      <a:endParaRPr lang="en-US" sz="2000" b="0" kern="1200" dirty="0">
                        <a:solidFill>
                          <a:schemeClr val="tx1"/>
                        </a:solidFill>
                        <a:latin typeface="+mn-lt"/>
                        <a:ea typeface="+mn-ea"/>
                        <a:cs typeface="B Badr" pitchFamily="2" charset="-78"/>
                      </a:endParaRPr>
                    </a:p>
                  </a:txBody>
                  <a:tcPr/>
                </a:tc>
                <a:tc>
                  <a:txBody>
                    <a:bodyPr/>
                    <a:lstStyle/>
                    <a:p>
                      <a:pPr algn="r" rtl="1"/>
                      <a:r>
                        <a:rPr lang="fa-IR" sz="2000" b="0" kern="1200" dirty="0" smtClean="0">
                          <a:solidFill>
                            <a:schemeClr val="tx1"/>
                          </a:solidFill>
                          <a:latin typeface="+mn-lt"/>
                          <a:ea typeface="+mn-ea"/>
                          <a:cs typeface="B Badr" pitchFamily="2" charset="-78"/>
                        </a:rPr>
                        <a:t>4. غنی سازی بیش از 5درصد ممنوع شده است.</a:t>
                      </a:r>
                      <a:endParaRPr lang="en-US" sz="2000" b="0" kern="1200" dirty="0">
                        <a:solidFill>
                          <a:schemeClr val="tx1"/>
                        </a:solidFill>
                        <a:latin typeface="+mn-lt"/>
                        <a:ea typeface="+mn-ea"/>
                        <a:cs typeface="B Badr" pitchFamily="2" charset="-78"/>
                      </a:endParaRPr>
                    </a:p>
                  </a:txBody>
                  <a:tcPr/>
                </a:tc>
                <a:tc>
                  <a:txBody>
                    <a:bodyPr/>
                    <a:lstStyle/>
                    <a:p>
                      <a:pPr algn="r" rtl="1"/>
                      <a:r>
                        <a:rPr lang="fa-IR" sz="2000" b="0" kern="1200" dirty="0" smtClean="0">
                          <a:solidFill>
                            <a:schemeClr val="tx1"/>
                          </a:solidFill>
                          <a:latin typeface="+mn-lt"/>
                          <a:ea typeface="+mn-ea"/>
                          <a:cs typeface="B Badr" pitchFamily="2" charset="-78"/>
                        </a:rPr>
                        <a:t>4. غنی سازی 5 درصد و 20درصد انجام می شده است. </a:t>
                      </a:r>
                      <a:endParaRPr lang="en-US" sz="2000" b="0" kern="1200" dirty="0">
                        <a:solidFill>
                          <a:schemeClr val="tx1"/>
                        </a:solidFill>
                        <a:latin typeface="+mn-lt"/>
                        <a:ea typeface="+mn-ea"/>
                        <a:cs typeface="B Badr" pitchFamily="2" charset="-78"/>
                      </a:endParaRPr>
                    </a:p>
                  </a:txBody>
                  <a:tcPr/>
                </a:tc>
              </a:tr>
              <a:tr h="370840">
                <a:tc>
                  <a:txBody>
                    <a:bodyPr/>
                    <a:lstStyle/>
                    <a:p>
                      <a:pPr algn="r" rtl="1"/>
                      <a:r>
                        <a:rPr lang="fa-IR" sz="2000" kern="1200" dirty="0" smtClean="0">
                          <a:solidFill>
                            <a:schemeClr val="tx1"/>
                          </a:solidFill>
                          <a:latin typeface="+mn-lt"/>
                          <a:ea typeface="+mn-ea"/>
                          <a:cs typeface="B Badr" pitchFamily="2" charset="-78"/>
                        </a:rPr>
                        <a:t>5. تا 15 سال غنی سازی، تحقیق و توسعه به صورت کامل ممنوع و ذخیره و بردن مواد شکافت پذیر ممنوع است.</a:t>
                      </a:r>
                      <a:endParaRPr lang="en-US" sz="2000" kern="1200" dirty="0">
                        <a:solidFill>
                          <a:schemeClr val="tx1"/>
                        </a:solidFill>
                        <a:latin typeface="+mn-lt"/>
                        <a:ea typeface="+mn-ea"/>
                        <a:cs typeface="B Badr" pitchFamily="2" charset="-78"/>
                      </a:endParaRPr>
                    </a:p>
                  </a:txBody>
                  <a:tcPr>
                    <a:solidFill>
                      <a:schemeClr val="bg1">
                        <a:alpha val="20000"/>
                      </a:schemeClr>
                    </a:solidFill>
                  </a:tcPr>
                </a:tc>
                <a:tc>
                  <a:txBody>
                    <a:bodyPr/>
                    <a:lstStyle/>
                    <a:p>
                      <a:pPr algn="r" rtl="1"/>
                      <a:r>
                        <a:rPr lang="fa-IR" sz="2000" kern="1200" dirty="0" smtClean="0">
                          <a:solidFill>
                            <a:schemeClr val="tx1"/>
                          </a:solidFill>
                          <a:latin typeface="+mn-lt"/>
                          <a:ea typeface="+mn-ea"/>
                          <a:cs typeface="B Badr" pitchFamily="2" charset="-78"/>
                        </a:rPr>
                        <a:t>5. غنی سازی به صورت کامل ممنوع و ذخیره و بردن مواد شکافت پذیر ممنوع است.</a:t>
                      </a:r>
                      <a:endParaRPr lang="en-US" sz="2000" kern="1200" dirty="0">
                        <a:solidFill>
                          <a:schemeClr val="tx1"/>
                        </a:solidFill>
                        <a:latin typeface="+mn-lt"/>
                        <a:ea typeface="+mn-ea"/>
                        <a:cs typeface="B Badr" pitchFamily="2" charset="-78"/>
                      </a:endParaRPr>
                    </a:p>
                  </a:txBody>
                  <a:tcPr>
                    <a:solidFill>
                      <a:schemeClr val="bg1">
                        <a:alpha val="20000"/>
                      </a:schemeClr>
                    </a:solidFill>
                  </a:tcPr>
                </a:tc>
                <a:tc>
                  <a:txBody>
                    <a:bodyPr/>
                    <a:lstStyle/>
                    <a:p>
                      <a:pPr algn="r" rtl="1"/>
                      <a:r>
                        <a:rPr lang="fa-IR" sz="2000" kern="1200" dirty="0" smtClean="0">
                          <a:solidFill>
                            <a:schemeClr val="tx1"/>
                          </a:solidFill>
                          <a:latin typeface="+mn-lt"/>
                          <a:ea typeface="+mn-ea"/>
                          <a:cs typeface="B Badr" pitchFamily="2" charset="-78"/>
                        </a:rPr>
                        <a:t>5. ذخیره جدید 5درصد ممنوع و مواد 20درصد نابود شود.</a:t>
                      </a:r>
                      <a:endParaRPr lang="en-US" sz="2000" kern="1200" dirty="0">
                        <a:solidFill>
                          <a:schemeClr val="tx1"/>
                        </a:solidFill>
                        <a:latin typeface="+mn-lt"/>
                        <a:ea typeface="+mn-ea"/>
                        <a:cs typeface="B Badr" pitchFamily="2" charset="-78"/>
                      </a:endParaRPr>
                    </a:p>
                  </a:txBody>
                  <a:tcPr>
                    <a:solidFill>
                      <a:schemeClr val="bg1">
                        <a:alpha val="20000"/>
                      </a:schemeClr>
                    </a:solidFill>
                  </a:tcPr>
                </a:tc>
                <a:tc>
                  <a:txBody>
                    <a:bodyPr/>
                    <a:lstStyle/>
                    <a:p>
                      <a:pPr algn="r" rtl="1"/>
                      <a:r>
                        <a:rPr lang="fa-IR" sz="2000" kern="1200" dirty="0" smtClean="0">
                          <a:solidFill>
                            <a:schemeClr val="tx1"/>
                          </a:solidFill>
                          <a:latin typeface="+mn-lt"/>
                          <a:ea typeface="+mn-ea"/>
                          <a:cs typeface="B Badr" pitchFamily="2" charset="-78"/>
                        </a:rPr>
                        <a:t>5.ذخیره مواد غنی شده 5 و 20 درصد انجام می شده است. </a:t>
                      </a:r>
                      <a:endParaRPr lang="en-US" sz="2000" kern="1200" dirty="0">
                        <a:solidFill>
                          <a:schemeClr val="tx1"/>
                        </a:solidFill>
                        <a:latin typeface="+mn-lt"/>
                        <a:ea typeface="+mn-ea"/>
                        <a:cs typeface="B Badr" pitchFamily="2" charset="-78"/>
                      </a:endParaRPr>
                    </a:p>
                  </a:txBody>
                  <a:tcPr>
                    <a:solidFill>
                      <a:schemeClr val="bg1">
                        <a:alpha val="20000"/>
                      </a:schemeClr>
                    </a:solidFill>
                  </a:tcPr>
                </a:tc>
              </a:tr>
            </a:tbl>
          </a:graphicData>
        </a:graphic>
      </p:graphicFrame>
      <p:sp>
        <p:nvSpPr>
          <p:cNvPr id="3" name="Title 2"/>
          <p:cNvSpPr>
            <a:spLocks noGrp="1"/>
          </p:cNvSpPr>
          <p:nvPr>
            <p:ph type="title"/>
          </p:nvPr>
        </p:nvSpPr>
        <p:spPr/>
        <p:txBody>
          <a:bodyPr/>
          <a:lstStyle/>
          <a:p>
            <a:r>
              <a:rPr lang="fa-IR" dirty="0" smtClean="0">
                <a:cs typeface="Badr" pitchFamily="2" charset="-78"/>
              </a:rPr>
              <a:t>فردو</a:t>
            </a:r>
            <a:endParaRPr lang="en-US" dirty="0">
              <a:cs typeface="Badr"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3563247581"/>
              </p:ext>
            </p:extLst>
          </p:nvPr>
        </p:nvGraphicFramePr>
        <p:xfrm>
          <a:off x="457200" y="2247900"/>
          <a:ext cx="8458200" cy="457200"/>
        </p:xfrm>
        <a:graphic>
          <a:graphicData uri="http://schemas.openxmlformats.org/drawingml/2006/table">
            <a:tbl>
              <a:tblPr firstRow="1" bandRow="1">
                <a:tableStyleId>{616DA210-FB5B-4158-B5E0-FEB733F419BA}</a:tableStyleId>
              </a:tblPr>
              <a:tblGrid>
                <a:gridCol w="2470150"/>
                <a:gridCol w="1936750"/>
                <a:gridCol w="1936750"/>
                <a:gridCol w="2114550"/>
              </a:tblGrid>
              <a:tr h="0">
                <a:tc>
                  <a:txBody>
                    <a:bodyPr/>
                    <a:lstStyle/>
                    <a:p>
                      <a:pPr algn="ctr" rtl="1"/>
                      <a:r>
                        <a:rPr lang="fa-IR" sz="2400" dirty="0" smtClean="0">
                          <a:cs typeface="B Badr" pitchFamily="2" charset="-78"/>
                        </a:rPr>
                        <a:t>توافق وین</a:t>
                      </a:r>
                      <a:endParaRPr lang="en-US" sz="2400" dirty="0">
                        <a:cs typeface="B Badr" pitchFamily="2" charset="-78"/>
                      </a:endParaRPr>
                    </a:p>
                  </a:txBody>
                  <a:tcPr/>
                </a:tc>
                <a:tc>
                  <a:txBody>
                    <a:bodyPr/>
                    <a:lstStyle/>
                    <a:p>
                      <a:pPr algn="ctr" rtl="1"/>
                      <a:r>
                        <a:rPr lang="fa-IR" sz="2400" b="1" dirty="0" smtClean="0">
                          <a:cs typeface="B Badr" pitchFamily="2" charset="-78"/>
                        </a:rPr>
                        <a:t>بیانیه لوزان</a:t>
                      </a:r>
                      <a:endParaRPr lang="en-US" sz="2400" b="1" dirty="0">
                        <a:cs typeface="B Badr" pitchFamily="2" charset="-78"/>
                      </a:endParaRPr>
                    </a:p>
                  </a:txBody>
                  <a:tcPr/>
                </a:tc>
                <a:tc>
                  <a:txBody>
                    <a:bodyPr/>
                    <a:lstStyle/>
                    <a:p>
                      <a:pPr algn="ctr" rtl="1"/>
                      <a:r>
                        <a:rPr lang="fa-IR" sz="2400" b="1" dirty="0" smtClean="0">
                          <a:cs typeface="B Badr" pitchFamily="2" charset="-78"/>
                        </a:rPr>
                        <a:t>توافقنامه ژنو</a:t>
                      </a:r>
                      <a:endParaRPr lang="en-US" sz="2400" dirty="0"/>
                    </a:p>
                  </a:txBody>
                  <a:tcPr/>
                </a:tc>
                <a:tc>
                  <a:txBody>
                    <a:bodyPr/>
                    <a:lstStyle/>
                    <a:p>
                      <a:pPr algn="ctr" rtl="1"/>
                      <a:r>
                        <a:rPr lang="fa-IR" sz="2400" b="1" dirty="0" smtClean="0">
                          <a:cs typeface="B Badr" pitchFamily="2" charset="-78"/>
                        </a:rPr>
                        <a:t>دولت</a:t>
                      </a:r>
                      <a:r>
                        <a:rPr lang="fa-IR" sz="2400" b="1" baseline="0" dirty="0" smtClean="0">
                          <a:cs typeface="B Badr" pitchFamily="2" charset="-78"/>
                        </a:rPr>
                        <a:t> سابق </a:t>
                      </a:r>
                      <a:endParaRPr lang="en-US" sz="2400" b="1" dirty="0">
                        <a:cs typeface="B Badr" pitchFamily="2" charset="-78"/>
                      </a:endParaRPr>
                    </a:p>
                  </a:txBody>
                  <a:tcPr/>
                </a:tc>
              </a:tr>
            </a:tbl>
          </a:graphicData>
        </a:graphic>
      </p:graphicFrame>
    </p:spTree>
    <p:extLst>
      <p:ext uri="{BB962C8B-B14F-4D97-AF65-F5344CB8AC3E}">
        <p14:creationId xmlns:p14="http://schemas.microsoft.com/office/powerpoint/2010/main" val="795382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31736041"/>
              </p:ext>
            </p:extLst>
          </p:nvPr>
        </p:nvGraphicFramePr>
        <p:xfrm>
          <a:off x="228600" y="762000"/>
          <a:ext cx="8686800" cy="6004560"/>
        </p:xfrm>
        <a:graphic>
          <a:graphicData uri="http://schemas.openxmlformats.org/drawingml/2006/table">
            <a:tbl>
              <a:tblPr firstRow="1" bandRow="1">
                <a:tableStyleId>{616DA210-FB5B-4158-B5E0-FEB733F419BA}</a:tableStyleId>
              </a:tblPr>
              <a:tblGrid>
                <a:gridCol w="2114550"/>
                <a:gridCol w="2114550"/>
                <a:gridCol w="2114550"/>
                <a:gridCol w="2343150"/>
              </a:tblGrid>
              <a:tr h="370840">
                <a:tc>
                  <a:txBody>
                    <a:bodyPr/>
                    <a:lstStyle/>
                    <a:p>
                      <a:pPr algn="ctr" rtl="1"/>
                      <a:r>
                        <a:rPr lang="fa-IR" sz="2800" dirty="0" smtClean="0">
                          <a:cs typeface="B Badr" pitchFamily="2" charset="-78"/>
                        </a:rPr>
                        <a:t>توافق وین</a:t>
                      </a:r>
                      <a:endParaRPr lang="en-US" sz="2800" dirty="0">
                        <a:cs typeface="B Badr" pitchFamily="2" charset="-78"/>
                      </a:endParaRPr>
                    </a:p>
                  </a:txBody>
                  <a:tcPr>
                    <a:solidFill>
                      <a:schemeClr val="bg1"/>
                    </a:solidFill>
                  </a:tcPr>
                </a:tc>
                <a:tc>
                  <a:txBody>
                    <a:bodyPr/>
                    <a:lstStyle/>
                    <a:p>
                      <a:pPr algn="ctr" rtl="1"/>
                      <a:r>
                        <a:rPr lang="fa-IR" sz="2800" b="1" dirty="0" smtClean="0">
                          <a:cs typeface="B Badr" pitchFamily="2" charset="-78"/>
                        </a:rPr>
                        <a:t>بیانیه لوزان</a:t>
                      </a:r>
                      <a:endParaRPr lang="en-US" sz="2800" b="1" dirty="0">
                        <a:cs typeface="B Badr" pitchFamily="2" charset="-78"/>
                      </a:endParaRPr>
                    </a:p>
                  </a:txBody>
                  <a:tcPr>
                    <a:solidFill>
                      <a:schemeClr val="bg1"/>
                    </a:solidFill>
                  </a:tcPr>
                </a:tc>
                <a:tc>
                  <a:txBody>
                    <a:bodyPr/>
                    <a:lstStyle/>
                    <a:p>
                      <a:pPr algn="ctr" rtl="1"/>
                      <a:r>
                        <a:rPr lang="fa-IR" sz="2800" b="1" dirty="0" smtClean="0">
                          <a:cs typeface="B Badr" pitchFamily="2" charset="-78"/>
                        </a:rPr>
                        <a:t>توافقنامه ژنو</a:t>
                      </a:r>
                      <a:endParaRPr lang="en-US" sz="2800" b="1" dirty="0">
                        <a:cs typeface="B Badr" pitchFamily="2" charset="-78"/>
                      </a:endParaRPr>
                    </a:p>
                  </a:txBody>
                  <a:tcPr>
                    <a:solidFill>
                      <a:schemeClr val="bg1"/>
                    </a:solidFill>
                  </a:tcPr>
                </a:tc>
                <a:tc>
                  <a:txBody>
                    <a:bodyPr/>
                    <a:lstStyle/>
                    <a:p>
                      <a:pPr algn="ctr" rtl="1"/>
                      <a:r>
                        <a:rPr lang="fa-IR" sz="2800" b="1" dirty="0" smtClean="0">
                          <a:cs typeface="B Badr" pitchFamily="2" charset="-78"/>
                        </a:rPr>
                        <a:t>دولت سابق</a:t>
                      </a:r>
                      <a:endParaRPr lang="en-US" sz="2800" b="1" dirty="0">
                        <a:cs typeface="B Badr" pitchFamily="2" charset="-78"/>
                      </a:endParaRPr>
                    </a:p>
                  </a:txBody>
                  <a:tcPr>
                    <a:solidFill>
                      <a:schemeClr val="bg1"/>
                    </a:solidFill>
                  </a:tcPr>
                </a:tc>
              </a:tr>
              <a:tr h="370840">
                <a:tc>
                  <a:txBody>
                    <a:bodyPr/>
                    <a:lstStyle/>
                    <a:p>
                      <a:pPr algn="r" rtl="1"/>
                      <a:r>
                        <a:rPr lang="fa-IR" sz="1900" b="0" dirty="0" smtClean="0">
                          <a:cs typeface="B Badr" pitchFamily="2" charset="-78"/>
                        </a:rPr>
                        <a:t>1. قلب راکتور اراک  خارج و کانالهای آن چنان با بتُن پر شود که قابل استفاده برای مصارف هسته ای نباشد.</a:t>
                      </a:r>
                      <a:endParaRPr lang="en-US" sz="1900" b="0" dirty="0"/>
                    </a:p>
                  </a:txBody>
                  <a:tcPr>
                    <a:solidFill>
                      <a:schemeClr val="bg1"/>
                    </a:solidFill>
                  </a:tcPr>
                </a:tc>
                <a:tc>
                  <a:txBody>
                    <a:bodyPr/>
                    <a:lstStyle/>
                    <a:p>
                      <a:pPr algn="r" rtl="1"/>
                      <a:r>
                        <a:rPr lang="fa-IR" sz="1900" b="0" dirty="0" smtClean="0">
                          <a:cs typeface="B Badr" pitchFamily="2" charset="-78"/>
                        </a:rPr>
                        <a:t>1. قلب راکتور اراک نابود شود.</a:t>
                      </a:r>
                      <a:endParaRPr lang="en-US" sz="1900" b="0" dirty="0">
                        <a:cs typeface="B Badr" pitchFamily="2" charset="-78"/>
                      </a:endParaRPr>
                    </a:p>
                  </a:txBody>
                  <a:tcPr>
                    <a:solidFill>
                      <a:schemeClr val="bg1"/>
                    </a:solidFill>
                  </a:tcPr>
                </a:tc>
                <a:tc>
                  <a:txBody>
                    <a:bodyPr/>
                    <a:lstStyle/>
                    <a:p>
                      <a:pPr algn="r" rtl="1"/>
                      <a:r>
                        <a:rPr lang="fa-IR" sz="1900" b="0" dirty="0" smtClean="0">
                          <a:cs typeface="B Badr" pitchFamily="2" charset="-78"/>
                        </a:rPr>
                        <a:t>1. تکمیل و راه اندازی راکتور آب سنگین اراک ممنوع شده است.</a:t>
                      </a:r>
                      <a:endParaRPr lang="en-US" sz="1900" b="0" dirty="0">
                        <a:cs typeface="B Badr" pitchFamily="2" charset="-78"/>
                      </a:endParaRPr>
                    </a:p>
                  </a:txBody>
                  <a:tcPr>
                    <a:solidFill>
                      <a:schemeClr val="bg1"/>
                    </a:solidFill>
                  </a:tcPr>
                </a:tc>
                <a:tc>
                  <a:txBody>
                    <a:bodyPr/>
                    <a:lstStyle/>
                    <a:p>
                      <a:pPr algn="r" rtl="1"/>
                      <a:r>
                        <a:rPr lang="fa-IR" sz="1900" b="0" dirty="0" smtClean="0">
                          <a:cs typeface="B Badr" pitchFamily="2" charset="-78"/>
                        </a:rPr>
                        <a:t>1. راکتور آب سنگین 40مگاواتی اراک در حال تکمیل و راه اندازی بود.</a:t>
                      </a:r>
                      <a:endParaRPr lang="en-US" sz="1900" b="0" dirty="0">
                        <a:cs typeface="B Badr" pitchFamily="2" charset="-78"/>
                      </a:endParaRPr>
                    </a:p>
                  </a:txBody>
                  <a:tcPr>
                    <a:solidFill>
                      <a:schemeClr val="bg1"/>
                    </a:solidFill>
                  </a:tcPr>
                </a:tc>
              </a:tr>
              <a:tr h="370840">
                <a:tc>
                  <a:txBody>
                    <a:bodyPr/>
                    <a:lstStyle/>
                    <a:p>
                      <a:pPr algn="r" rtl="1"/>
                      <a:r>
                        <a:rPr lang="fa-IR" sz="1900" b="0" dirty="0" smtClean="0">
                          <a:cs typeface="B Badr" pitchFamily="2" charset="-78"/>
                        </a:rPr>
                        <a:t>2. قلب راکتور 40 مگاواتی نابود و بجای آن با همکاری های بین المللی، راکتور </a:t>
                      </a:r>
                      <a:r>
                        <a:rPr lang="fa-IR" sz="1900" b="0" u="sng" dirty="0" smtClean="0">
                          <a:cs typeface="B Badr" pitchFamily="2" charset="-78"/>
                        </a:rPr>
                        <a:t>20</a:t>
                      </a:r>
                      <a:r>
                        <a:rPr lang="fa-IR" sz="1900" b="0" dirty="0" smtClean="0">
                          <a:cs typeface="B Badr" pitchFamily="2" charset="-78"/>
                        </a:rPr>
                        <a:t>مگاواتی با سوخت اورانیوم غنی شده 3/67ساخته خواهد شد</a:t>
                      </a:r>
                      <a:r>
                        <a:rPr lang="fa-IR" sz="1900" b="0" baseline="0" dirty="0" smtClean="0">
                          <a:cs typeface="B Badr" pitchFamily="2" charset="-78"/>
                        </a:rPr>
                        <a:t>.</a:t>
                      </a:r>
                      <a:endParaRPr lang="en-US" sz="1900" b="0" dirty="0"/>
                    </a:p>
                  </a:txBody>
                  <a:tcPr>
                    <a:solidFill>
                      <a:schemeClr val="bg1"/>
                    </a:solidFill>
                  </a:tcPr>
                </a:tc>
                <a:tc>
                  <a:txBody>
                    <a:bodyPr/>
                    <a:lstStyle/>
                    <a:p>
                      <a:pPr algn="r" rtl="1"/>
                      <a:r>
                        <a:rPr lang="fa-IR" sz="1900" b="0" dirty="0" smtClean="0">
                          <a:cs typeface="B Badr" pitchFamily="2" charset="-78"/>
                        </a:rPr>
                        <a:t>2. قلب راکتور نابود و بجای آن با همکاری های بین المللی راکتور جدید بازطراحی و بازسازی</a:t>
                      </a:r>
                      <a:r>
                        <a:rPr lang="fa-IR" sz="1900" b="0" baseline="0" dirty="0" smtClean="0">
                          <a:cs typeface="B Badr" pitchFamily="2" charset="-78"/>
                        </a:rPr>
                        <a:t> می شود.</a:t>
                      </a:r>
                      <a:endParaRPr lang="en-US" sz="1900" b="0" dirty="0">
                        <a:cs typeface="B Badr" pitchFamily="2" charset="-78"/>
                      </a:endParaRPr>
                    </a:p>
                  </a:txBody>
                  <a:tcPr>
                    <a:solidFill>
                      <a:schemeClr val="bg1"/>
                    </a:solidFill>
                  </a:tcPr>
                </a:tc>
                <a:tc>
                  <a:txBody>
                    <a:bodyPr/>
                    <a:lstStyle/>
                    <a:p>
                      <a:pPr algn="r" rtl="1"/>
                      <a:r>
                        <a:rPr lang="fa-IR" sz="1900" b="0" dirty="0" smtClean="0">
                          <a:cs typeface="B Badr" pitchFamily="2" charset="-78"/>
                        </a:rPr>
                        <a:t>2.</a:t>
                      </a:r>
                      <a:r>
                        <a:rPr lang="fa-IR" sz="1900" b="0" baseline="0" dirty="0" smtClean="0">
                          <a:cs typeface="B Badr" pitchFamily="2" charset="-78"/>
                        </a:rPr>
                        <a:t> تکمیل و راه اندازی ممنوع</a:t>
                      </a:r>
                      <a:endParaRPr lang="en-US" sz="1900" b="0" dirty="0">
                        <a:cs typeface="B Badr" pitchFamily="2" charset="-78"/>
                      </a:endParaRPr>
                    </a:p>
                  </a:txBody>
                  <a:tcPr>
                    <a:solidFill>
                      <a:schemeClr val="bg1"/>
                    </a:solidFill>
                  </a:tcPr>
                </a:tc>
                <a:tc>
                  <a:txBody>
                    <a:bodyPr/>
                    <a:lstStyle/>
                    <a:p>
                      <a:pPr algn="r" rtl="1"/>
                      <a:r>
                        <a:rPr lang="fa-IR" sz="1900" b="0" dirty="0" smtClean="0">
                          <a:cs typeface="B Badr" pitchFamily="2" charset="-78"/>
                        </a:rPr>
                        <a:t>2. راکتور 40مگاواتی</a:t>
                      </a:r>
                      <a:r>
                        <a:rPr lang="fa-IR" sz="1900" b="0" baseline="0" dirty="0" smtClean="0">
                          <a:cs typeface="B Badr" pitchFamily="2" charset="-78"/>
                        </a:rPr>
                        <a:t> آب سنگین اراک با سوخت </a:t>
                      </a:r>
                      <a:r>
                        <a:rPr lang="fa-IR" sz="1900" b="0" u="sng" baseline="0" dirty="0" smtClean="0">
                          <a:cs typeface="B Badr" pitchFamily="2" charset="-78"/>
                        </a:rPr>
                        <a:t>طبیعی</a:t>
                      </a:r>
                      <a:r>
                        <a:rPr lang="fa-IR" sz="1900" b="0" baseline="0" dirty="0" smtClean="0">
                          <a:cs typeface="B Badr" pitchFamily="2" charset="-78"/>
                        </a:rPr>
                        <a:t> در حال تکمیل نهایی و راه اندازی بوده است.</a:t>
                      </a:r>
                      <a:endParaRPr lang="en-US" sz="1900" b="0" dirty="0">
                        <a:cs typeface="B Badr" pitchFamily="2" charset="-78"/>
                      </a:endParaRPr>
                    </a:p>
                  </a:txBody>
                  <a:tcPr>
                    <a:solidFill>
                      <a:schemeClr val="bg1"/>
                    </a:solidFill>
                  </a:tcPr>
                </a:tc>
              </a:tr>
              <a:tr h="370840">
                <a:tc>
                  <a:txBody>
                    <a:bodyPr/>
                    <a:lstStyle/>
                    <a:p>
                      <a:pPr algn="r" rtl="1"/>
                      <a:r>
                        <a:rPr lang="fa-IR" sz="1900" b="0" dirty="0" smtClean="0">
                          <a:cs typeface="B Badr" pitchFamily="2" charset="-78"/>
                        </a:rPr>
                        <a:t>3. سوخت</a:t>
                      </a:r>
                      <a:r>
                        <a:rPr lang="fa-IR" sz="1900" b="0" baseline="0" dirty="0" smtClean="0">
                          <a:cs typeface="B Badr" pitchFamily="2" charset="-78"/>
                        </a:rPr>
                        <a:t> مصرف شده در طول عمر راکتور جدید و نیز تمامی سوخت مصرف شده راکتورهای هسته ای قدرت و تحقیقاتی </a:t>
                      </a:r>
                      <a:r>
                        <a:rPr lang="fa-IR" sz="1900" b="0" u="sng" baseline="0" dirty="0" smtClean="0">
                          <a:cs typeface="B Badr" pitchFamily="2" charset="-78"/>
                        </a:rPr>
                        <a:t>حال و آینده </a:t>
                      </a:r>
                      <a:r>
                        <a:rPr lang="fa-IR" sz="1900" b="0" baseline="0" dirty="0" smtClean="0">
                          <a:cs typeface="B Badr" pitchFamily="2" charset="-78"/>
                        </a:rPr>
                        <a:t>باید به خارج از ایران منتقل خواهد شد.</a:t>
                      </a:r>
                      <a:endParaRPr lang="en-US" sz="1900" b="0" dirty="0"/>
                    </a:p>
                  </a:txBody>
                  <a:tcPr>
                    <a:solidFill>
                      <a:schemeClr val="bg1"/>
                    </a:solidFill>
                  </a:tcPr>
                </a:tc>
                <a:tc>
                  <a:txBody>
                    <a:bodyPr/>
                    <a:lstStyle/>
                    <a:p>
                      <a:pPr algn="r" rtl="1"/>
                      <a:r>
                        <a:rPr lang="fa-IR" sz="1900" b="0" dirty="0" smtClean="0">
                          <a:cs typeface="B Badr" pitchFamily="2" charset="-78"/>
                        </a:rPr>
                        <a:t>3. در صورت راه اندازی راکتور آب سنگین جدید، سوخت</a:t>
                      </a:r>
                      <a:r>
                        <a:rPr lang="fa-IR" sz="1900" b="0" baseline="0" dirty="0" smtClean="0">
                          <a:cs typeface="B Badr" pitchFamily="2" charset="-78"/>
                        </a:rPr>
                        <a:t> مصرف شده نباید در ایران بماند و باید صادر شود.</a:t>
                      </a:r>
                      <a:endParaRPr lang="en-US" sz="1900" b="0" dirty="0">
                        <a:cs typeface="B Badr" pitchFamily="2" charset="-78"/>
                      </a:endParaRPr>
                    </a:p>
                  </a:txBody>
                  <a:tcPr>
                    <a:solidFill>
                      <a:schemeClr val="bg1"/>
                    </a:solidFill>
                  </a:tcPr>
                </a:tc>
                <a:tc>
                  <a:txBody>
                    <a:bodyPr/>
                    <a:lstStyle/>
                    <a:p>
                      <a:pPr algn="r" rtl="1"/>
                      <a:r>
                        <a:rPr lang="fa-IR" sz="1900" b="0" dirty="0" smtClean="0">
                          <a:cs typeface="B Badr" pitchFamily="2" charset="-78"/>
                        </a:rPr>
                        <a:t>3. تکمیل و راه اندازی ممنوع و سوخت مصرف شده نخواهد داشت.</a:t>
                      </a:r>
                      <a:endParaRPr lang="en-US" sz="1900" b="0" dirty="0">
                        <a:cs typeface="B Badr" pitchFamily="2" charset="-78"/>
                      </a:endParaRPr>
                    </a:p>
                  </a:txBody>
                  <a:tcPr>
                    <a:solidFill>
                      <a:schemeClr val="bg1"/>
                    </a:solidFill>
                  </a:tcPr>
                </a:tc>
                <a:tc>
                  <a:txBody>
                    <a:bodyPr/>
                    <a:lstStyle/>
                    <a:p>
                      <a:pPr algn="r" rtl="1"/>
                      <a:r>
                        <a:rPr lang="fa-IR" sz="1900" b="0" dirty="0" smtClean="0">
                          <a:cs typeface="B Badr" pitchFamily="2" charset="-78"/>
                        </a:rPr>
                        <a:t>3. در صورت راه اندازی سوخت</a:t>
                      </a:r>
                      <a:r>
                        <a:rPr lang="fa-IR" sz="1900" b="0" baseline="0" dirty="0" smtClean="0">
                          <a:cs typeface="B Badr" pitchFamily="2" charset="-78"/>
                        </a:rPr>
                        <a:t> مصرف شده در ایران  باقی خواهد بود. </a:t>
                      </a:r>
                      <a:endParaRPr lang="en-US" sz="1900" b="0" dirty="0">
                        <a:cs typeface="B Badr" pitchFamily="2" charset="-78"/>
                      </a:endParaRPr>
                    </a:p>
                  </a:txBody>
                  <a:tcPr>
                    <a:solidFill>
                      <a:schemeClr val="bg1"/>
                    </a:solidFill>
                  </a:tcPr>
                </a:tc>
              </a:tr>
            </a:tbl>
          </a:graphicData>
        </a:graphic>
      </p:graphicFrame>
      <p:sp>
        <p:nvSpPr>
          <p:cNvPr id="3" name="Title 2"/>
          <p:cNvSpPr>
            <a:spLocks noGrp="1"/>
          </p:cNvSpPr>
          <p:nvPr>
            <p:ph type="title"/>
          </p:nvPr>
        </p:nvSpPr>
        <p:spPr>
          <a:xfrm>
            <a:off x="2133600" y="0"/>
            <a:ext cx="4800601" cy="685800"/>
          </a:xfrm>
        </p:spPr>
        <p:txBody>
          <a:bodyPr/>
          <a:lstStyle/>
          <a:p>
            <a:pPr rtl="1"/>
            <a:r>
              <a:rPr lang="fa-IR" dirty="0" smtClean="0">
                <a:cs typeface="B Badr" pitchFamily="2" charset="-78"/>
              </a:rPr>
              <a:t>3. اراک</a:t>
            </a:r>
            <a:endParaRPr lang="en-US" dirty="0">
              <a:cs typeface="B Badr" pitchFamily="2" charset="-78"/>
            </a:endParaRPr>
          </a:p>
        </p:txBody>
      </p:sp>
    </p:spTree>
    <p:extLst>
      <p:ext uri="{BB962C8B-B14F-4D97-AF65-F5344CB8AC3E}">
        <p14:creationId xmlns:p14="http://schemas.microsoft.com/office/powerpoint/2010/main" val="25549009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48106731"/>
              </p:ext>
            </p:extLst>
          </p:nvPr>
        </p:nvGraphicFramePr>
        <p:xfrm>
          <a:off x="838200" y="1737483"/>
          <a:ext cx="7532017" cy="4236720"/>
        </p:xfrm>
        <a:graphic>
          <a:graphicData uri="http://schemas.openxmlformats.org/drawingml/2006/table">
            <a:tbl>
              <a:tblPr firstRow="1" bandRow="1">
                <a:tableStyleId>{616DA210-FB5B-4158-B5E0-FEB733F419BA}</a:tableStyleId>
              </a:tblPr>
              <a:tblGrid>
                <a:gridCol w="2003196"/>
                <a:gridCol w="1923068"/>
                <a:gridCol w="1762813"/>
                <a:gridCol w="1842940"/>
              </a:tblGrid>
              <a:tr h="396240">
                <a:tc>
                  <a:txBody>
                    <a:bodyPr/>
                    <a:lstStyle/>
                    <a:p>
                      <a:pPr algn="r" rtl="1"/>
                      <a:r>
                        <a:rPr lang="fa-IR" sz="2000" b="0" dirty="0" smtClean="0">
                          <a:cs typeface="B Badr" pitchFamily="2" charset="-78"/>
                        </a:rPr>
                        <a:t>4. تا 15 سال ایران فقط می تواند یک راکتور آب سنگین داشته باشد.</a:t>
                      </a:r>
                      <a:r>
                        <a:rPr lang="fa-IR" sz="2000" b="0" baseline="0" dirty="0" smtClean="0">
                          <a:cs typeface="B Badr" pitchFamily="2" charset="-78"/>
                        </a:rPr>
                        <a:t> </a:t>
                      </a:r>
                      <a:endParaRPr lang="en-US" sz="2000" b="0" dirty="0"/>
                    </a:p>
                  </a:txBody>
                  <a:tcPr>
                    <a:solidFill>
                      <a:schemeClr val="bg1"/>
                    </a:solidFill>
                  </a:tcPr>
                </a:tc>
                <a:tc>
                  <a:txBody>
                    <a:bodyPr/>
                    <a:lstStyle/>
                    <a:p>
                      <a:pPr algn="r" rtl="1"/>
                      <a:r>
                        <a:rPr lang="fa-IR" sz="2000" b="0" dirty="0" smtClean="0">
                          <a:cs typeface="B Badr" pitchFamily="2" charset="-78"/>
                        </a:rPr>
                        <a:t>4. تکمیل راکتور موجود ممنوع و بجای آن راکتور دیگری ساخته می شود.</a:t>
                      </a:r>
                      <a:endParaRPr lang="en-US" sz="2000" b="0" dirty="0">
                        <a:cs typeface="B Badr" pitchFamily="2" charset="-78"/>
                      </a:endParaRPr>
                    </a:p>
                  </a:txBody>
                  <a:tcPr>
                    <a:solidFill>
                      <a:schemeClr val="bg1"/>
                    </a:solidFill>
                  </a:tcPr>
                </a:tc>
                <a:tc>
                  <a:txBody>
                    <a:bodyPr/>
                    <a:lstStyle/>
                    <a:p>
                      <a:pPr algn="r" rtl="1"/>
                      <a:r>
                        <a:rPr lang="fa-IR" sz="2000" b="0" dirty="0" smtClean="0">
                          <a:cs typeface="B Badr" pitchFamily="2" charset="-78"/>
                        </a:rPr>
                        <a:t>4. تکمیل و راه اندازی راکتور اول ممنوع شده است.</a:t>
                      </a:r>
                      <a:endParaRPr lang="en-US" sz="2000" b="0" dirty="0">
                        <a:cs typeface="B Badr" pitchFamily="2" charset="-78"/>
                      </a:endParaRPr>
                    </a:p>
                  </a:txBody>
                  <a:tcPr>
                    <a:solidFill>
                      <a:schemeClr val="bg1"/>
                    </a:solidFill>
                  </a:tcPr>
                </a:tc>
                <a:tc>
                  <a:txBody>
                    <a:bodyPr/>
                    <a:lstStyle/>
                    <a:p>
                      <a:pPr algn="r" rtl="1"/>
                      <a:r>
                        <a:rPr lang="fa-IR" sz="2000" b="0" dirty="0" smtClean="0">
                          <a:cs typeface="B Badr" pitchFamily="2" charset="-78"/>
                        </a:rPr>
                        <a:t>4. در صورت نیاز راکتور آب سنگین جدید ایجاد می شده است.</a:t>
                      </a:r>
                      <a:endParaRPr lang="en-US" sz="2000" b="0" dirty="0">
                        <a:cs typeface="B Badr" pitchFamily="2" charset="-78"/>
                      </a:endParaRPr>
                    </a:p>
                  </a:txBody>
                  <a:tcPr>
                    <a:solidFill>
                      <a:schemeClr val="bg1"/>
                    </a:solidFill>
                  </a:tcPr>
                </a:tc>
              </a:tr>
              <a:tr h="990477">
                <a:tc>
                  <a:txBody>
                    <a:bodyPr/>
                    <a:lstStyle/>
                    <a:p>
                      <a:pPr algn="r" rtl="1"/>
                      <a:r>
                        <a:rPr lang="fa-IR" sz="2000" b="0" dirty="0" smtClean="0">
                          <a:cs typeface="B Badr" pitchFamily="2" charset="-78"/>
                        </a:rPr>
                        <a:t>5. بازفرآوری</a:t>
                      </a:r>
                      <a:r>
                        <a:rPr lang="fa-IR" sz="2000" b="0" baseline="0" dirty="0" smtClean="0">
                          <a:cs typeface="B Badr" pitchFamily="2" charset="-78"/>
                        </a:rPr>
                        <a:t> تا 15 سال و بعد از آن ممنوع خواهد بود.</a:t>
                      </a:r>
                      <a:endParaRPr lang="en-US" sz="2000" b="0" dirty="0"/>
                    </a:p>
                  </a:txBody>
                  <a:tcPr>
                    <a:solidFill>
                      <a:schemeClr val="bg1"/>
                    </a:solidFill>
                  </a:tcPr>
                </a:tc>
                <a:tc>
                  <a:txBody>
                    <a:bodyPr/>
                    <a:lstStyle/>
                    <a:p>
                      <a:pPr algn="r" rtl="1"/>
                      <a:r>
                        <a:rPr lang="fa-IR" sz="2000" b="0" dirty="0" smtClean="0">
                          <a:cs typeface="B Badr" pitchFamily="2" charset="-78"/>
                        </a:rPr>
                        <a:t>5. بازفرآوری</a:t>
                      </a:r>
                      <a:r>
                        <a:rPr lang="fa-IR" sz="2000" b="0" baseline="0" dirty="0" smtClean="0">
                          <a:cs typeface="B Badr" pitchFamily="2" charset="-78"/>
                        </a:rPr>
                        <a:t> ممنوع خواهد بود.</a:t>
                      </a:r>
                      <a:endParaRPr lang="en-US" sz="2000" b="0" dirty="0">
                        <a:cs typeface="B Badr" pitchFamily="2" charset="-78"/>
                      </a:endParaRPr>
                    </a:p>
                  </a:txBody>
                  <a:tcPr>
                    <a:solidFill>
                      <a:schemeClr val="bg1"/>
                    </a:solidFill>
                  </a:tcPr>
                </a:tc>
                <a:tc>
                  <a:txBody>
                    <a:bodyPr/>
                    <a:lstStyle/>
                    <a:p>
                      <a:pPr algn="r" rtl="1"/>
                      <a:r>
                        <a:rPr lang="fa-IR" sz="2000" b="0" dirty="0" smtClean="0">
                          <a:cs typeface="B Badr" pitchFamily="2" charset="-78"/>
                        </a:rPr>
                        <a:t>5. بازفرآوری ممنوع خواهد</a:t>
                      </a:r>
                      <a:r>
                        <a:rPr lang="fa-IR" sz="2000" b="0" baseline="0" dirty="0" smtClean="0">
                          <a:cs typeface="B Badr" pitchFamily="2" charset="-78"/>
                        </a:rPr>
                        <a:t> بود.</a:t>
                      </a:r>
                      <a:endParaRPr lang="en-US" sz="2000" b="0" dirty="0">
                        <a:cs typeface="B Badr" pitchFamily="2" charset="-78"/>
                      </a:endParaRPr>
                    </a:p>
                  </a:txBody>
                  <a:tcPr>
                    <a:solidFill>
                      <a:schemeClr val="bg1"/>
                    </a:solidFill>
                  </a:tcPr>
                </a:tc>
                <a:tc>
                  <a:txBody>
                    <a:bodyPr/>
                    <a:lstStyle/>
                    <a:p>
                      <a:pPr algn="r" rtl="1"/>
                      <a:r>
                        <a:rPr lang="fa-IR" sz="2000" b="0" dirty="0" smtClean="0">
                          <a:cs typeface="B Badr" pitchFamily="2" charset="-78"/>
                        </a:rPr>
                        <a:t>5. تصمیم بر بازفرآوری بوده است.</a:t>
                      </a:r>
                      <a:endParaRPr lang="en-US" sz="2000" b="0" dirty="0">
                        <a:cs typeface="B Badr" pitchFamily="2" charset="-78"/>
                      </a:endParaRPr>
                    </a:p>
                  </a:txBody>
                  <a:tcPr>
                    <a:solidFill>
                      <a:schemeClr val="bg1"/>
                    </a:solidFill>
                  </a:tcPr>
                </a:tc>
              </a:tr>
              <a:tr h="1905123">
                <a:tc>
                  <a:txBody>
                    <a:bodyPr/>
                    <a:lstStyle/>
                    <a:p>
                      <a:pPr algn="r" rtl="1"/>
                      <a:r>
                        <a:rPr lang="fa-IR" sz="2000" b="0" dirty="0" smtClean="0">
                          <a:cs typeface="B Badr" pitchFamily="2" charset="-78"/>
                        </a:rPr>
                        <a:t>6. تا 15 سال، انباشت</a:t>
                      </a:r>
                      <a:r>
                        <a:rPr lang="fa-IR" sz="2000" b="0" baseline="0" dirty="0" smtClean="0">
                          <a:cs typeface="B Badr" pitchFamily="2" charset="-78"/>
                        </a:rPr>
                        <a:t> آب سنگین ممنوع و آب سنگین های اضافی به خارج منتقل می شود.</a:t>
                      </a:r>
                      <a:endParaRPr lang="en-US" sz="2000" b="0" dirty="0"/>
                    </a:p>
                  </a:txBody>
                  <a:tcPr>
                    <a:solidFill>
                      <a:schemeClr val="bg1"/>
                    </a:solidFill>
                  </a:tcPr>
                </a:tc>
                <a:tc>
                  <a:txBody>
                    <a:bodyPr/>
                    <a:lstStyle/>
                    <a:p>
                      <a:pPr algn="r" rtl="1"/>
                      <a:r>
                        <a:rPr lang="fa-IR" sz="2000" b="0" dirty="0" smtClean="0">
                          <a:cs typeface="B Badr" pitchFamily="2" charset="-78"/>
                        </a:rPr>
                        <a:t> 6.آب سنگین تولید شده صادر و ادامه تولید مورد اختلاف است.</a:t>
                      </a:r>
                      <a:endParaRPr lang="en-US" sz="2000" b="0" dirty="0">
                        <a:cs typeface="B Badr" pitchFamily="2" charset="-78"/>
                      </a:endParaRPr>
                    </a:p>
                  </a:txBody>
                  <a:tcPr>
                    <a:solidFill>
                      <a:schemeClr val="bg1"/>
                    </a:solidFill>
                  </a:tcPr>
                </a:tc>
                <a:tc>
                  <a:txBody>
                    <a:bodyPr/>
                    <a:lstStyle/>
                    <a:p>
                      <a:pPr algn="r" rtl="1"/>
                      <a:r>
                        <a:rPr lang="fa-IR" sz="2000" b="0" dirty="0" smtClean="0">
                          <a:cs typeface="B Badr" pitchFamily="2" charset="-78"/>
                        </a:rPr>
                        <a:t>6. اشاره ای به</a:t>
                      </a:r>
                      <a:r>
                        <a:rPr lang="fa-IR" sz="2000" b="0" baseline="0" dirty="0" smtClean="0">
                          <a:cs typeface="B Badr" pitchFamily="2" charset="-78"/>
                        </a:rPr>
                        <a:t> آن ن</a:t>
                      </a:r>
                      <a:r>
                        <a:rPr lang="fa-IR" sz="2000" b="0" dirty="0" smtClean="0">
                          <a:cs typeface="B Badr" pitchFamily="2" charset="-78"/>
                        </a:rPr>
                        <a:t>شده است.</a:t>
                      </a:r>
                      <a:endParaRPr lang="en-US" sz="2000" b="0" dirty="0">
                        <a:cs typeface="B Badr" pitchFamily="2" charset="-78"/>
                      </a:endParaRPr>
                    </a:p>
                  </a:txBody>
                  <a:tcPr>
                    <a:solidFill>
                      <a:schemeClr val="bg1"/>
                    </a:solidFill>
                  </a:tcPr>
                </a:tc>
                <a:tc>
                  <a:txBody>
                    <a:bodyPr/>
                    <a:lstStyle/>
                    <a:p>
                      <a:pPr algn="r" rtl="1"/>
                      <a:r>
                        <a:rPr lang="fa-IR" sz="2000" b="0" dirty="0" smtClean="0">
                          <a:cs typeface="B Badr" pitchFamily="2" charset="-78"/>
                        </a:rPr>
                        <a:t>6. 100تن آب سنگین</a:t>
                      </a:r>
                      <a:r>
                        <a:rPr lang="fa-IR" sz="2000" b="0" baseline="0" dirty="0" smtClean="0">
                          <a:cs typeface="B Badr" pitchFamily="2" charset="-78"/>
                        </a:rPr>
                        <a:t> تولید شده و </a:t>
                      </a:r>
                      <a:r>
                        <a:rPr lang="fa-IR" sz="2000" b="0" dirty="0" smtClean="0">
                          <a:cs typeface="B Badr" pitchFamily="2" charset="-78"/>
                        </a:rPr>
                        <a:t>کارخانه تولید آب سنگین با ظرفیت تولید سالانه 16 تن فعال بوده است.</a:t>
                      </a:r>
                      <a:endParaRPr lang="en-US" sz="2000" b="0" dirty="0">
                        <a:cs typeface="B Badr" pitchFamily="2" charset="-78"/>
                      </a:endParaRPr>
                    </a:p>
                  </a:txBody>
                  <a:tcPr>
                    <a:solidFill>
                      <a:schemeClr val="bg1"/>
                    </a:solidFill>
                  </a:tcPr>
                </a:tc>
              </a:tr>
            </a:tbl>
          </a:graphicData>
        </a:graphic>
      </p:graphicFrame>
      <p:sp>
        <p:nvSpPr>
          <p:cNvPr id="3" name="Title 2"/>
          <p:cNvSpPr>
            <a:spLocks noGrp="1"/>
          </p:cNvSpPr>
          <p:nvPr>
            <p:ph type="title"/>
          </p:nvPr>
        </p:nvSpPr>
        <p:spPr>
          <a:xfrm>
            <a:off x="2819400" y="228600"/>
            <a:ext cx="3429001" cy="762000"/>
          </a:xfrm>
        </p:spPr>
        <p:txBody>
          <a:bodyPr/>
          <a:lstStyle/>
          <a:p>
            <a:r>
              <a:rPr lang="fa-IR" dirty="0" smtClean="0">
                <a:cs typeface="B Badr" pitchFamily="2" charset="-78"/>
              </a:rPr>
              <a:t>اراک</a:t>
            </a:r>
            <a:endParaRPr lang="en-US" dirty="0">
              <a:cs typeface="B Badr"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4153745299"/>
              </p:ext>
            </p:extLst>
          </p:nvPr>
        </p:nvGraphicFramePr>
        <p:xfrm>
          <a:off x="838200" y="1143000"/>
          <a:ext cx="7543800" cy="518160"/>
        </p:xfrm>
        <a:graphic>
          <a:graphicData uri="http://schemas.openxmlformats.org/drawingml/2006/table">
            <a:tbl>
              <a:tblPr firstRow="1" bandRow="1">
                <a:tableStyleId>{616DA210-FB5B-4158-B5E0-FEB733F419BA}</a:tableStyleId>
              </a:tblPr>
              <a:tblGrid>
                <a:gridCol w="1967948"/>
                <a:gridCol w="1967948"/>
                <a:gridCol w="1721954"/>
                <a:gridCol w="1885950"/>
              </a:tblGrid>
              <a:tr h="370840">
                <a:tc>
                  <a:txBody>
                    <a:bodyPr/>
                    <a:lstStyle/>
                    <a:p>
                      <a:pPr algn="ctr" rtl="1"/>
                      <a:r>
                        <a:rPr lang="fa-IR" sz="2800" dirty="0" smtClean="0">
                          <a:cs typeface="B Badr" pitchFamily="2" charset="-78"/>
                        </a:rPr>
                        <a:t>توافق وین</a:t>
                      </a:r>
                      <a:endParaRPr lang="en-US" sz="2800" dirty="0">
                        <a:cs typeface="B Badr" pitchFamily="2" charset="-78"/>
                      </a:endParaRPr>
                    </a:p>
                  </a:txBody>
                  <a:tcPr>
                    <a:solidFill>
                      <a:schemeClr val="bg1"/>
                    </a:solidFill>
                  </a:tcPr>
                </a:tc>
                <a:tc>
                  <a:txBody>
                    <a:bodyPr/>
                    <a:lstStyle/>
                    <a:p>
                      <a:pPr algn="ctr" rtl="1"/>
                      <a:r>
                        <a:rPr lang="fa-IR" sz="2800" b="1" dirty="0" smtClean="0">
                          <a:cs typeface="B Badr" pitchFamily="2" charset="-78"/>
                        </a:rPr>
                        <a:t>بیانیه لوزان</a:t>
                      </a:r>
                      <a:endParaRPr lang="en-US" sz="2800" b="1" dirty="0">
                        <a:cs typeface="B Badr" pitchFamily="2" charset="-78"/>
                      </a:endParaRPr>
                    </a:p>
                  </a:txBody>
                  <a:tcPr>
                    <a:solidFill>
                      <a:schemeClr val="bg1"/>
                    </a:solidFill>
                  </a:tcPr>
                </a:tc>
                <a:tc>
                  <a:txBody>
                    <a:bodyPr/>
                    <a:lstStyle/>
                    <a:p>
                      <a:pPr algn="ctr" rtl="1"/>
                      <a:r>
                        <a:rPr lang="fa-IR" sz="2800" b="1" dirty="0" smtClean="0">
                          <a:cs typeface="B Badr" pitchFamily="2" charset="-78"/>
                        </a:rPr>
                        <a:t>توافقنامه ژنو</a:t>
                      </a:r>
                      <a:endParaRPr lang="en-US" sz="2800" b="1" dirty="0">
                        <a:cs typeface="B Badr" pitchFamily="2" charset="-78"/>
                      </a:endParaRPr>
                    </a:p>
                  </a:txBody>
                  <a:tcPr>
                    <a:solidFill>
                      <a:schemeClr val="bg1"/>
                    </a:solidFill>
                  </a:tcPr>
                </a:tc>
                <a:tc>
                  <a:txBody>
                    <a:bodyPr/>
                    <a:lstStyle/>
                    <a:p>
                      <a:pPr algn="ctr" rtl="1"/>
                      <a:r>
                        <a:rPr lang="fa-IR" sz="2800" b="1" dirty="0" smtClean="0">
                          <a:cs typeface="B Badr" pitchFamily="2" charset="-78"/>
                        </a:rPr>
                        <a:t>دولت سابق</a:t>
                      </a:r>
                      <a:endParaRPr lang="en-US" sz="2800" b="1" dirty="0">
                        <a:cs typeface="B Badr" pitchFamily="2" charset="-78"/>
                      </a:endParaRPr>
                    </a:p>
                  </a:txBody>
                  <a:tcPr>
                    <a:solidFill>
                      <a:schemeClr val="bg1"/>
                    </a:solidFill>
                  </a:tcPr>
                </a:tc>
              </a:tr>
            </a:tbl>
          </a:graphicData>
        </a:graphic>
      </p:graphicFrame>
    </p:spTree>
    <p:extLst>
      <p:ext uri="{BB962C8B-B14F-4D97-AF65-F5344CB8AC3E}">
        <p14:creationId xmlns:p14="http://schemas.microsoft.com/office/powerpoint/2010/main" val="3612397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09800" y="-76200"/>
            <a:ext cx="4724400" cy="685800"/>
          </a:xfrm>
        </p:spPr>
        <p:txBody>
          <a:bodyPr/>
          <a:lstStyle/>
          <a:p>
            <a:r>
              <a:rPr lang="fa-IR" sz="4800" dirty="0" smtClean="0">
                <a:cs typeface="B Badr" pitchFamily="2" charset="-78"/>
              </a:rPr>
              <a:t>4</a:t>
            </a:r>
            <a:r>
              <a:rPr lang="fa-IR" sz="4400" dirty="0" smtClean="0">
                <a:cs typeface="B Badr" pitchFamily="2" charset="-78"/>
              </a:rPr>
              <a:t>. تحقیق و توسعه</a:t>
            </a:r>
            <a:endParaRPr lang="en-US" sz="4400" dirty="0">
              <a:cs typeface="B Badr"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2122514096"/>
              </p:ext>
            </p:extLst>
          </p:nvPr>
        </p:nvGraphicFramePr>
        <p:xfrm>
          <a:off x="76200" y="517321"/>
          <a:ext cx="8991599" cy="6188279"/>
        </p:xfrm>
        <a:graphic>
          <a:graphicData uri="http://schemas.openxmlformats.org/drawingml/2006/table">
            <a:tbl>
              <a:tblPr firstRow="1" bandRow="1">
                <a:tableStyleId>{616DA210-FB5B-4158-B5E0-FEB733F419BA}</a:tableStyleId>
              </a:tblPr>
              <a:tblGrid>
                <a:gridCol w="2944152"/>
                <a:gridCol w="1671005"/>
                <a:gridCol w="1750577"/>
                <a:gridCol w="2625865"/>
              </a:tblGrid>
              <a:tr h="595199">
                <a:tc>
                  <a:txBody>
                    <a:bodyPr/>
                    <a:lstStyle/>
                    <a:p>
                      <a:pPr algn="ctr" rtl="1"/>
                      <a:r>
                        <a:rPr lang="fa-IR" sz="2400" dirty="0" smtClean="0">
                          <a:cs typeface="B Badr" pitchFamily="2" charset="-78"/>
                        </a:rPr>
                        <a:t>توافقنامه</a:t>
                      </a:r>
                      <a:r>
                        <a:rPr lang="fa-IR" sz="2400" baseline="0" dirty="0" smtClean="0">
                          <a:cs typeface="B Badr" pitchFamily="2" charset="-78"/>
                        </a:rPr>
                        <a:t> وین</a:t>
                      </a:r>
                      <a:endParaRPr lang="en-US" sz="2400" dirty="0">
                        <a:cs typeface="B Badr" pitchFamily="2" charset="-78"/>
                      </a:endParaRPr>
                    </a:p>
                  </a:txBody>
                  <a:tcPr/>
                </a:tc>
                <a:tc>
                  <a:txBody>
                    <a:bodyPr/>
                    <a:lstStyle/>
                    <a:p>
                      <a:pPr algn="r" rtl="1"/>
                      <a:r>
                        <a:rPr lang="fa-IR" sz="2400" dirty="0" smtClean="0">
                          <a:cs typeface="B Badr" pitchFamily="2" charset="-78"/>
                        </a:rPr>
                        <a:t>بیانیه لوزان</a:t>
                      </a:r>
                      <a:endParaRPr lang="en-US" sz="2400" dirty="0">
                        <a:cs typeface="B Badr" pitchFamily="2" charset="-78"/>
                      </a:endParaRPr>
                    </a:p>
                  </a:txBody>
                  <a:tcPr/>
                </a:tc>
                <a:tc>
                  <a:txBody>
                    <a:bodyPr/>
                    <a:lstStyle/>
                    <a:p>
                      <a:pPr algn="ctr" rtl="1"/>
                      <a:r>
                        <a:rPr lang="fa-IR" sz="2400" dirty="0" smtClean="0">
                          <a:cs typeface="B Badr" pitchFamily="2" charset="-78"/>
                        </a:rPr>
                        <a:t>توافقنامه ژنو</a:t>
                      </a:r>
                      <a:endParaRPr lang="en-US" sz="2400" dirty="0">
                        <a:cs typeface="B Badr" pitchFamily="2" charset="-78"/>
                      </a:endParaRPr>
                    </a:p>
                  </a:txBody>
                  <a:tcPr/>
                </a:tc>
                <a:tc>
                  <a:txBody>
                    <a:bodyPr/>
                    <a:lstStyle/>
                    <a:p>
                      <a:pPr algn="ctr"/>
                      <a:r>
                        <a:rPr lang="fa-IR" sz="2400" dirty="0" smtClean="0">
                          <a:cs typeface="B Badr" pitchFamily="2" charset="-78"/>
                        </a:rPr>
                        <a:t>دولت سابق</a:t>
                      </a:r>
                      <a:endParaRPr lang="en-US" sz="2400" dirty="0">
                        <a:cs typeface="B Badr" pitchFamily="2" charset="-78"/>
                      </a:endParaRPr>
                    </a:p>
                  </a:txBody>
                  <a:tcPr/>
                </a:tc>
              </a:tr>
              <a:tr h="5424600">
                <a:tc>
                  <a:txBody>
                    <a:bodyPr/>
                    <a:lstStyle/>
                    <a:p>
                      <a:pPr algn="r" rtl="1"/>
                      <a:r>
                        <a:rPr lang="fa-IR" sz="1900" dirty="0" smtClean="0">
                          <a:cs typeface="Badr" pitchFamily="2" charset="-78"/>
                        </a:rPr>
                        <a:t>محدودیت های لوزان با تفصیل بیشتری پذیرفته شده است. تحقیق و توسعه: تا 10 سال نسبت به فلز اورانیوم ممنوع است، تا 15 سال نسبت به متالوژی پلوتونیوم یا اورانیوم ممنوع است، </a:t>
                      </a:r>
                      <a:endParaRPr lang="en-US" sz="1900" dirty="0">
                        <a:cs typeface="Badr" pitchFamily="2" charset="-78"/>
                      </a:endParaRPr>
                    </a:p>
                  </a:txBody>
                  <a:tcPr>
                    <a:solidFill>
                      <a:schemeClr val="bg1">
                        <a:alpha val="20000"/>
                      </a:schemeClr>
                    </a:solidFill>
                  </a:tcPr>
                </a:tc>
                <a:tc>
                  <a:txBody>
                    <a:bodyPr/>
                    <a:lstStyle/>
                    <a:p>
                      <a:pPr algn="r" rtl="1"/>
                      <a:r>
                        <a:rPr lang="fa-IR" sz="1900" dirty="0" smtClean="0">
                          <a:cs typeface="Badr" pitchFamily="2" charset="-78"/>
                        </a:rPr>
                        <a:t>تحقیق و توسعه باید</a:t>
                      </a:r>
                    </a:p>
                    <a:p>
                      <a:pPr algn="r" rtl="1"/>
                      <a:r>
                        <a:rPr lang="fa-IR" sz="1900" dirty="0" smtClean="0">
                          <a:cs typeface="Badr" pitchFamily="2" charset="-78"/>
                        </a:rPr>
                        <a:t>اولا:</a:t>
                      </a:r>
                      <a:r>
                        <a:rPr lang="fa-IR" sz="1900" baseline="0" dirty="0" smtClean="0">
                          <a:cs typeface="Badr" pitchFamily="2" charset="-78"/>
                        </a:rPr>
                        <a:t> صرفا در مورد سانتریفیوژها انجام شود،</a:t>
                      </a:r>
                    </a:p>
                    <a:p>
                      <a:pPr algn="r" rtl="1"/>
                      <a:r>
                        <a:rPr lang="fa-IR" sz="1900" baseline="0" dirty="0" smtClean="0">
                          <a:cs typeface="Badr" pitchFamily="2" charset="-78"/>
                        </a:rPr>
                        <a:t>ثانیا: براساس محدوده و قیودی که مورد توافق طرف غربی باشد.</a:t>
                      </a:r>
                    </a:p>
                    <a:p>
                      <a:pPr algn="r" rtl="1"/>
                      <a:r>
                        <a:rPr lang="fa-IR" sz="1900" baseline="0" dirty="0" smtClean="0">
                          <a:cs typeface="Badr" pitchFamily="2" charset="-78"/>
                        </a:rPr>
                        <a:t>ثالثا: در یک جدول زمانی مورد توافق با طرف غربی انجام شود.</a:t>
                      </a:r>
                      <a:endParaRPr lang="en-US" sz="1900" dirty="0" smtClean="0">
                        <a:cs typeface="Badr" pitchFamily="2" charset="-78"/>
                      </a:endParaRPr>
                    </a:p>
                    <a:p>
                      <a:endParaRPr lang="en-US" sz="1900" dirty="0">
                        <a:cs typeface="Badr" pitchFamily="2" charset="-78"/>
                      </a:endParaRPr>
                    </a:p>
                  </a:txBody>
                  <a:tcPr>
                    <a:solidFill>
                      <a:schemeClr val="bg1">
                        <a:alpha val="20000"/>
                      </a:schemeClr>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900" dirty="0" smtClean="0">
                          <a:cs typeface="Badr" pitchFamily="2" charset="-78"/>
                        </a:rPr>
                        <a:t>ادامه تحقیق و توسعه متوقف و اولا: فقط نسبت به موارد</a:t>
                      </a:r>
                      <a:r>
                        <a:rPr lang="fa-IR" sz="1900" baseline="0" dirty="0" smtClean="0">
                          <a:cs typeface="Badr" pitchFamily="2" charset="-78"/>
                        </a:rPr>
                        <a:t> جاری انجام شود، و ثانیا: نباید مستلزم انباشت مواد غنی شده باشد.</a:t>
                      </a:r>
                      <a:endParaRPr lang="en-US" sz="1900" dirty="0" smtClean="0">
                        <a:cs typeface="Badr" pitchFamily="2" charset="-78"/>
                      </a:endParaRPr>
                    </a:p>
                    <a:p>
                      <a:endParaRPr lang="en-US" sz="1900" dirty="0">
                        <a:cs typeface="Badr" pitchFamily="2" charset="-78"/>
                      </a:endParaRPr>
                    </a:p>
                  </a:txBody>
                  <a:tcPr>
                    <a:solidFill>
                      <a:schemeClr val="bg1">
                        <a:alpha val="20000"/>
                      </a:schemeClr>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900" dirty="0" smtClean="0">
                          <a:cs typeface="Badr" pitchFamily="2" charset="-78"/>
                        </a:rPr>
                        <a:t>تحقق و توسعه به صورت کامل</a:t>
                      </a:r>
                      <a:r>
                        <a:rPr lang="fa-IR" sz="1900" baseline="0" dirty="0" smtClean="0">
                          <a:cs typeface="Badr" pitchFamily="2" charset="-78"/>
                        </a:rPr>
                        <a:t> و در حد توان ادامه داشت. تحقیق و توسعه در چرخه سوخت هسته ای طبق ماده 18 پروتکل الحاقی شامل: تبدیل مواد هسته ای، غنی سازی مواد هسته ای، تولید سوخت هسته ای، راکتورها، موسسات بحرانی، بازفرآوری سوخت هسته ای، فرآوری پسمان ها با پرتوزایی متوسط یا زیاد حاوی پلوتونیوم، اورانیوم با غنای بالا (یعنی 20درصد و بیش از آن طبق بند ه ماده 18) یا اورانیوم 233 می باشد. نیز در زمینه سانتریفیوژها، بازیافت اورانیوم از پسماند جامد، رادیو ایزوتوپهای پزشکی، بازفرآوری و ... جریان داشته است.</a:t>
                      </a:r>
                      <a:endParaRPr lang="en-US" sz="1900" dirty="0" smtClean="0">
                        <a:cs typeface="Badr" pitchFamily="2" charset="-78"/>
                      </a:endParaRPr>
                    </a:p>
                    <a:p>
                      <a:pPr algn="r" rtl="1"/>
                      <a:endParaRPr lang="en-US" sz="1900" dirty="0">
                        <a:cs typeface="Badr" pitchFamily="2" charset="-78"/>
                      </a:endParaRPr>
                    </a:p>
                  </a:txBody>
                  <a:tcPr>
                    <a:solidFill>
                      <a:schemeClr val="bg1">
                        <a:alpha val="20000"/>
                      </a:schemeClr>
                    </a:solidFill>
                  </a:tcPr>
                </a:tc>
              </a:tr>
            </a:tbl>
          </a:graphicData>
        </a:graphic>
      </p:graphicFrame>
    </p:spTree>
    <p:extLst>
      <p:ext uri="{BB962C8B-B14F-4D97-AF65-F5344CB8AC3E}">
        <p14:creationId xmlns:p14="http://schemas.microsoft.com/office/powerpoint/2010/main" val="42523161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1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3232</Words>
  <Application>Microsoft Office PowerPoint</Application>
  <PresentationFormat>نمایش روی پرده (4:3)</PresentationFormat>
  <Paragraphs>204</Paragraphs>
  <Slides>17</Slides>
  <Notes>0</Notes>
  <HiddenSlides>0</HiddenSlides>
  <MMClips>0</MMClips>
  <ScaleCrop>false</ScaleCrop>
  <HeadingPairs>
    <vt:vector size="6" baseType="variant">
      <vt:variant>
        <vt:lpstr>نوع خط بکاربرده شده</vt:lpstr>
      </vt:variant>
      <vt:variant>
        <vt:i4>4</vt:i4>
      </vt:variant>
      <vt:variant>
        <vt:lpstr>طرح زمینه</vt:lpstr>
      </vt:variant>
      <vt:variant>
        <vt:i4>2</vt:i4>
      </vt:variant>
      <vt:variant>
        <vt:lpstr>عنوان های اسلاید</vt:lpstr>
      </vt:variant>
      <vt:variant>
        <vt:i4>17</vt:i4>
      </vt:variant>
    </vt:vector>
  </HeadingPairs>
  <TitlesOfParts>
    <vt:vector size="23" baseType="lpstr">
      <vt:lpstr>B Badr</vt:lpstr>
      <vt:lpstr>Badr</vt:lpstr>
      <vt:lpstr>Book Antiqua</vt:lpstr>
      <vt:lpstr>Wingdings</vt:lpstr>
      <vt:lpstr>Hardcover</vt:lpstr>
      <vt:lpstr>1_Hardcover</vt:lpstr>
      <vt:lpstr>بسم الله الرحمن الرحیم </vt:lpstr>
      <vt:lpstr>مقدمه</vt:lpstr>
      <vt:lpstr>1.نطنز</vt:lpstr>
      <vt:lpstr>نطنز</vt:lpstr>
      <vt:lpstr>2. فردو </vt:lpstr>
      <vt:lpstr>فردو</vt:lpstr>
      <vt:lpstr>3. اراک</vt:lpstr>
      <vt:lpstr>اراک</vt:lpstr>
      <vt:lpstr>4. تحقیق و توسعه</vt:lpstr>
      <vt:lpstr>تحقیق و توسعه </vt:lpstr>
      <vt:lpstr>5. نظارت ها</vt:lpstr>
      <vt:lpstr>نظارت ها </vt:lpstr>
      <vt:lpstr>6. تحریم ها</vt:lpstr>
      <vt:lpstr>تحریم ها</vt:lpstr>
      <vt:lpstr>تحریم ها</vt:lpstr>
      <vt:lpstr>7. ذخایر</vt:lpstr>
      <vt:lpstr>8. تولید سانتریفیوژ</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باسمه تعالی</dc:title>
  <dc:creator>parham</dc:creator>
  <cp:lastModifiedBy>internet groh olom tarbiati</cp:lastModifiedBy>
  <cp:revision>13</cp:revision>
  <dcterms:created xsi:type="dcterms:W3CDTF">2015-07-12T09:22:29Z</dcterms:created>
  <dcterms:modified xsi:type="dcterms:W3CDTF">2015-07-21T08:30:03Z</dcterms:modified>
</cp:coreProperties>
</file>